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1" r:id="rId6"/>
    <p:sldId id="353" r:id="rId7"/>
    <p:sldId id="366" r:id="rId8"/>
    <p:sldId id="365" r:id="rId9"/>
    <p:sldId id="354" r:id="rId10"/>
    <p:sldId id="362" r:id="rId11"/>
    <p:sldId id="356" r:id="rId12"/>
    <p:sldId id="357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BF3EC-38F0-436C-A0E7-BFE5D9CAFCF5}" v="2" dt="2023-01-18T00:29:16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htyari.h@outlook.fr" userId="0733780e4117a631" providerId="LiveId" clId="{C69BF3EC-38F0-436C-A0E7-BFE5D9CAFCF5}"/>
    <pc:docChg chg="custSel modSld sldOrd">
      <pc:chgData name="lakhtyari.h@outlook.fr" userId="0733780e4117a631" providerId="LiveId" clId="{C69BF3EC-38F0-436C-A0E7-BFE5D9CAFCF5}" dt="2023-01-18T00:30:52.246" v="69" actId="1076"/>
      <pc:docMkLst>
        <pc:docMk/>
      </pc:docMkLst>
      <pc:sldChg chg="addSp delSp modSp mod">
        <pc:chgData name="lakhtyari.h@outlook.fr" userId="0733780e4117a631" providerId="LiveId" clId="{C69BF3EC-38F0-436C-A0E7-BFE5D9CAFCF5}" dt="2023-01-18T00:30:52.246" v="69" actId="1076"/>
        <pc:sldMkLst>
          <pc:docMk/>
          <pc:sldMk cId="3976960976" sldId="365"/>
        </pc:sldMkLst>
        <pc:spChg chg="mod ord">
          <ac:chgData name="lakhtyari.h@outlook.fr" userId="0733780e4117a631" providerId="LiveId" clId="{C69BF3EC-38F0-436C-A0E7-BFE5D9CAFCF5}" dt="2023-01-18T00:27:59.158" v="20" actId="171"/>
          <ac:spMkLst>
            <pc:docMk/>
            <pc:sldMk cId="3976960976" sldId="365"/>
            <ac:spMk id="3" creationId="{6339315B-8AAE-A946-ABBF-894F2E4B1338}"/>
          </ac:spMkLst>
        </pc:spChg>
        <pc:spChg chg="add mod ord">
          <ac:chgData name="lakhtyari.h@outlook.fr" userId="0733780e4117a631" providerId="LiveId" clId="{C69BF3EC-38F0-436C-A0E7-BFE5D9CAFCF5}" dt="2023-01-18T00:30:16.298" v="28" actId="1076"/>
          <ac:spMkLst>
            <pc:docMk/>
            <pc:sldMk cId="3976960976" sldId="365"/>
            <ac:spMk id="8" creationId="{4E9AECD5-F1BC-1A78-C945-B2F19DB20740}"/>
          </ac:spMkLst>
        </pc:spChg>
        <pc:picChg chg="add mod ord">
          <ac:chgData name="lakhtyari.h@outlook.fr" userId="0733780e4117a631" providerId="LiveId" clId="{C69BF3EC-38F0-436C-A0E7-BFE5D9CAFCF5}" dt="2023-01-18T00:30:52.246" v="69" actId="1076"/>
          <ac:picMkLst>
            <pc:docMk/>
            <pc:sldMk cId="3976960976" sldId="365"/>
            <ac:picMk id="7" creationId="{231B6790-5906-667A-E1CA-F3D8D05D9538}"/>
          </ac:picMkLst>
        </pc:picChg>
        <pc:picChg chg="add del mod ord">
          <ac:chgData name="lakhtyari.h@outlook.fr" userId="0733780e4117a631" providerId="LiveId" clId="{C69BF3EC-38F0-436C-A0E7-BFE5D9CAFCF5}" dt="2023-01-18T00:30:47.959" v="68" actId="478"/>
          <ac:picMkLst>
            <pc:docMk/>
            <pc:sldMk cId="3976960976" sldId="365"/>
            <ac:picMk id="9" creationId="{F29EE686-BF04-1CAA-2C56-BE6DA90F3B81}"/>
          </ac:picMkLst>
        </pc:picChg>
        <pc:picChg chg="del mod">
          <ac:chgData name="lakhtyari.h@outlook.fr" userId="0733780e4117a631" providerId="LiveId" clId="{C69BF3EC-38F0-436C-A0E7-BFE5D9CAFCF5}" dt="2023-01-18T00:20:09.479" v="4" actId="478"/>
          <ac:picMkLst>
            <pc:docMk/>
            <pc:sldMk cId="3976960976" sldId="365"/>
            <ac:picMk id="11" creationId="{00000000-0000-0000-0000-000000000000}"/>
          </ac:picMkLst>
        </pc:picChg>
      </pc:sldChg>
      <pc:sldChg chg="ord">
        <pc:chgData name="lakhtyari.h@outlook.fr" userId="0733780e4117a631" providerId="LiveId" clId="{C69BF3EC-38F0-436C-A0E7-BFE5D9CAFCF5}" dt="2023-01-18T00:19:58.432" v="1"/>
        <pc:sldMkLst>
          <pc:docMk/>
          <pc:sldMk cId="2429264670" sldId="3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5C5C7-7959-4B21-BA44-3E5F90A3556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97C5D4-604A-4A36-BBFC-4FD824F10226}">
      <dgm:prSet phldrT="[Text]"/>
      <dgm:spPr/>
      <dgm:t>
        <a:bodyPr/>
        <a:lstStyle/>
        <a:p>
          <a:r>
            <a:rPr lang="en-GB" dirty="0"/>
            <a:t> </a:t>
          </a:r>
          <a:r>
            <a:rPr lang="en-GB" dirty="0">
              <a:solidFill>
                <a:schemeClr val="bg1"/>
              </a:solidFill>
            </a:rPr>
            <a:t>Data Cleaning </a:t>
          </a:r>
        </a:p>
      </dgm:t>
    </dgm:pt>
    <dgm:pt modelId="{8C33E0F8-BD4E-4F3C-A432-E058F60785A4}" type="parTrans" cxnId="{E7C3B6D1-DD2B-4AD4-94C4-929A6917587D}">
      <dgm:prSet/>
      <dgm:spPr/>
      <dgm:t>
        <a:bodyPr/>
        <a:lstStyle/>
        <a:p>
          <a:endParaRPr lang="en-GB"/>
        </a:p>
      </dgm:t>
    </dgm:pt>
    <dgm:pt modelId="{07D271B0-7375-490B-87B2-E11A1ADB7E16}" type="sibTrans" cxnId="{E7C3B6D1-DD2B-4AD4-94C4-929A6917587D}">
      <dgm:prSet/>
      <dgm:spPr/>
      <dgm:t>
        <a:bodyPr/>
        <a:lstStyle/>
        <a:p>
          <a:endParaRPr lang="en-GB"/>
        </a:p>
      </dgm:t>
    </dgm:pt>
    <dgm:pt modelId="{5508251F-BBD6-4305-90B1-205965526A08}">
      <dgm:prSet phldrT="[Text]" phldr="1"/>
      <dgm:spPr/>
      <dgm:t>
        <a:bodyPr/>
        <a:lstStyle/>
        <a:p>
          <a:endParaRPr lang="en-GB" dirty="0"/>
        </a:p>
      </dgm:t>
    </dgm:pt>
    <dgm:pt modelId="{D1748496-E368-4298-943A-A5093406BD44}" type="parTrans" cxnId="{528B53C5-0F4C-4261-8C0F-71CD85BF597F}">
      <dgm:prSet/>
      <dgm:spPr/>
      <dgm:t>
        <a:bodyPr/>
        <a:lstStyle/>
        <a:p>
          <a:endParaRPr lang="en-GB"/>
        </a:p>
      </dgm:t>
    </dgm:pt>
    <dgm:pt modelId="{C62CB90B-B6F7-48C4-A623-0160DE9AD873}" type="sibTrans" cxnId="{528B53C5-0F4C-4261-8C0F-71CD85BF597F}">
      <dgm:prSet/>
      <dgm:spPr/>
      <dgm:t>
        <a:bodyPr/>
        <a:lstStyle/>
        <a:p>
          <a:endParaRPr lang="en-GB"/>
        </a:p>
      </dgm:t>
    </dgm:pt>
    <dgm:pt modelId="{FB45AFBA-A2EB-485D-B843-18F637A9E622}">
      <dgm:prSet phldrT="[Text]"/>
      <dgm:spPr/>
      <dgm:t>
        <a:bodyPr/>
        <a:lstStyle/>
        <a:p>
          <a:r>
            <a:rPr lang="en-GB" b="0" dirty="0">
              <a:solidFill>
                <a:schemeClr val="bg1"/>
              </a:solidFill>
            </a:rPr>
            <a:t>Correlation</a:t>
          </a:r>
          <a:endParaRPr lang="en-GB" b="0" dirty="0"/>
        </a:p>
      </dgm:t>
    </dgm:pt>
    <dgm:pt modelId="{584DF069-B74E-404E-B457-8BF91D32E8A2}" type="parTrans" cxnId="{449C4FF7-960A-4DF2-9243-5951A5156F31}">
      <dgm:prSet/>
      <dgm:spPr/>
      <dgm:t>
        <a:bodyPr/>
        <a:lstStyle/>
        <a:p>
          <a:endParaRPr lang="en-GB"/>
        </a:p>
      </dgm:t>
    </dgm:pt>
    <dgm:pt modelId="{47C2CFA5-DA10-4E4E-A609-98ED0CD41D0D}" type="sibTrans" cxnId="{449C4FF7-960A-4DF2-9243-5951A5156F31}">
      <dgm:prSet/>
      <dgm:spPr/>
      <dgm:t>
        <a:bodyPr/>
        <a:lstStyle/>
        <a:p>
          <a:endParaRPr lang="en-GB"/>
        </a:p>
      </dgm:t>
    </dgm:pt>
    <dgm:pt modelId="{1302C43E-6343-4139-B203-43EB2A7834CE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dirty="0">
              <a:solidFill>
                <a:schemeClr val="bg1"/>
              </a:solidFill>
            </a:rPr>
            <a:t>Outliers/Scaling</a:t>
          </a:r>
        </a:p>
        <a:p>
          <a:pPr marL="0" lvl="0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dirty="0">
            <a:solidFill>
              <a:schemeClr val="bg1"/>
            </a:solidFill>
          </a:endParaRPr>
        </a:p>
      </dgm:t>
    </dgm:pt>
    <dgm:pt modelId="{F7D4CDD7-6C55-47FC-B4EF-0C96A835CF20}" type="parTrans" cxnId="{A10CE6B6-3850-4943-927A-BBDD4630827F}">
      <dgm:prSet/>
      <dgm:spPr/>
      <dgm:t>
        <a:bodyPr/>
        <a:lstStyle/>
        <a:p>
          <a:endParaRPr lang="en-GB"/>
        </a:p>
      </dgm:t>
    </dgm:pt>
    <dgm:pt modelId="{37076E3F-1D43-4DEF-8617-D58F6E001DCD}" type="sibTrans" cxnId="{A10CE6B6-3850-4943-927A-BBDD4630827F}">
      <dgm:prSet/>
      <dgm:spPr/>
      <dgm:t>
        <a:bodyPr/>
        <a:lstStyle/>
        <a:p>
          <a:endParaRPr lang="en-GB"/>
        </a:p>
      </dgm:t>
    </dgm:pt>
    <dgm:pt modelId="{072B156F-2EBA-4F11-B687-8F69E79EE0CB}">
      <dgm:prSet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Normalization and conversion of columns to integers</a:t>
          </a:r>
          <a:endParaRPr lang="en-US" dirty="0"/>
        </a:p>
      </dgm:t>
    </dgm:pt>
    <dgm:pt modelId="{1D913BAA-C85A-415E-A6D9-D357320ABBC0}" type="parTrans" cxnId="{7BE8B4D7-411D-45CC-8FBC-E4A8CE758865}">
      <dgm:prSet/>
      <dgm:spPr/>
      <dgm:t>
        <a:bodyPr/>
        <a:lstStyle/>
        <a:p>
          <a:endParaRPr lang="en-US"/>
        </a:p>
      </dgm:t>
    </dgm:pt>
    <dgm:pt modelId="{7B87F375-39A4-4A3E-924C-CE4908BC758A}" type="sibTrans" cxnId="{7BE8B4D7-411D-45CC-8FBC-E4A8CE758865}">
      <dgm:prSet/>
      <dgm:spPr/>
      <dgm:t>
        <a:bodyPr/>
        <a:lstStyle/>
        <a:p>
          <a:endParaRPr lang="en-US"/>
        </a:p>
      </dgm:t>
    </dgm:pt>
    <dgm:pt modelId="{41D3178A-BA8B-47E1-A5C4-10116E015337}" type="pres">
      <dgm:prSet presAssocID="{D425C5C7-7959-4B21-BA44-3E5F90A35563}" presName="rootnode" presStyleCnt="0">
        <dgm:presLayoutVars>
          <dgm:chMax/>
          <dgm:chPref/>
          <dgm:dir/>
          <dgm:animLvl val="lvl"/>
        </dgm:presLayoutVars>
      </dgm:prSet>
      <dgm:spPr/>
    </dgm:pt>
    <dgm:pt modelId="{D3C18CAE-1AAF-432F-B2AC-38C4D66A91C8}" type="pres">
      <dgm:prSet presAssocID="{0797C5D4-604A-4A36-BBFC-4FD824F10226}" presName="composite" presStyleCnt="0"/>
      <dgm:spPr/>
    </dgm:pt>
    <dgm:pt modelId="{A6A998CC-C1C2-4E6D-97EF-BE19A6EDFF62}" type="pres">
      <dgm:prSet presAssocID="{0797C5D4-604A-4A36-BBFC-4FD824F10226}" presName="bentUpArrow1" presStyleLbl="alignImgPlace1" presStyleIdx="0" presStyleCnt="3"/>
      <dgm:spPr/>
    </dgm:pt>
    <dgm:pt modelId="{AF593C82-6186-4EA8-8143-F80725F14420}" type="pres">
      <dgm:prSet presAssocID="{0797C5D4-604A-4A36-BBFC-4FD824F10226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ABF2C72-475D-4A96-A2FB-033E0AC1B498}" type="pres">
      <dgm:prSet presAssocID="{0797C5D4-604A-4A36-BBFC-4FD824F1022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AD3BCA1-9832-43A9-9B42-8BDB0C86CD03}" type="pres">
      <dgm:prSet presAssocID="{07D271B0-7375-490B-87B2-E11A1ADB7E16}" presName="sibTrans" presStyleCnt="0"/>
      <dgm:spPr/>
    </dgm:pt>
    <dgm:pt modelId="{C830A952-019B-4151-A938-BD731DC7CF37}" type="pres">
      <dgm:prSet presAssocID="{1302C43E-6343-4139-B203-43EB2A7834CE}" presName="composite" presStyleCnt="0"/>
      <dgm:spPr/>
    </dgm:pt>
    <dgm:pt modelId="{CB304848-3F45-4F9D-BDCC-EECAE206316C}" type="pres">
      <dgm:prSet presAssocID="{1302C43E-6343-4139-B203-43EB2A7834CE}" presName="bentUpArrow1" presStyleLbl="alignImgPlace1" presStyleIdx="1" presStyleCnt="3"/>
      <dgm:spPr/>
    </dgm:pt>
    <dgm:pt modelId="{E51BE983-F187-4288-BC50-EBB6FA85845C}" type="pres">
      <dgm:prSet presAssocID="{1302C43E-6343-4139-B203-43EB2A7834CE}" presName="ParentText" presStyleLbl="node1" presStyleIdx="1" presStyleCnt="4" custScaleX="148872" custScaleY="121085">
        <dgm:presLayoutVars>
          <dgm:chMax val="1"/>
          <dgm:chPref val="1"/>
          <dgm:bulletEnabled val="1"/>
        </dgm:presLayoutVars>
      </dgm:prSet>
      <dgm:spPr/>
    </dgm:pt>
    <dgm:pt modelId="{A5CBEB12-5773-4E6A-9EB2-489B8C236564}" type="pres">
      <dgm:prSet presAssocID="{1302C43E-6343-4139-B203-43EB2A7834CE}" presName="ChildText" presStyleLbl="revTx" presStyleIdx="1" presStyleCnt="3" custLinFactX="100000" custLinFactY="-159740" custLinFactNeighborX="181624" custLinFactNeighborY="-200000">
        <dgm:presLayoutVars>
          <dgm:chMax val="0"/>
          <dgm:chPref val="0"/>
          <dgm:bulletEnabled val="1"/>
        </dgm:presLayoutVars>
      </dgm:prSet>
      <dgm:spPr/>
    </dgm:pt>
    <dgm:pt modelId="{5FC5EEB8-882B-4254-B452-43D5FC68AC82}" type="pres">
      <dgm:prSet presAssocID="{37076E3F-1D43-4DEF-8617-D58F6E001DCD}" presName="sibTrans" presStyleCnt="0"/>
      <dgm:spPr/>
    </dgm:pt>
    <dgm:pt modelId="{3266E4E5-3F82-40B9-BDA5-F83FA6845A0F}" type="pres">
      <dgm:prSet presAssocID="{FB45AFBA-A2EB-485D-B843-18F637A9E622}" presName="composite" presStyleCnt="0"/>
      <dgm:spPr/>
    </dgm:pt>
    <dgm:pt modelId="{96596290-2300-47C7-99A4-8479365E0F76}" type="pres">
      <dgm:prSet presAssocID="{FB45AFBA-A2EB-485D-B843-18F637A9E622}" presName="bentUpArrow1" presStyleLbl="alignImgPlace1" presStyleIdx="2" presStyleCnt="3"/>
      <dgm:spPr/>
    </dgm:pt>
    <dgm:pt modelId="{4E38058C-0E5A-4A9D-9702-39E753666072}" type="pres">
      <dgm:prSet presAssocID="{FB45AFBA-A2EB-485D-B843-18F637A9E62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77D5B26-52DB-4801-9084-59C8F3A79878}" type="pres">
      <dgm:prSet presAssocID="{FB45AFBA-A2EB-485D-B843-18F637A9E62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650CDE-6754-41DF-A0CA-93DFF5B1B099}" type="pres">
      <dgm:prSet presAssocID="{47C2CFA5-DA10-4E4E-A609-98ED0CD41D0D}" presName="sibTrans" presStyleCnt="0"/>
      <dgm:spPr/>
    </dgm:pt>
    <dgm:pt modelId="{210E6497-355A-4725-9E9B-F3D39E75C102}" type="pres">
      <dgm:prSet presAssocID="{072B156F-2EBA-4F11-B687-8F69E79EE0CB}" presName="composite" presStyleCnt="0"/>
      <dgm:spPr/>
    </dgm:pt>
    <dgm:pt modelId="{1F4B86AA-FEAF-4417-A2A1-387F0510261B}" type="pres">
      <dgm:prSet presAssocID="{072B156F-2EBA-4F11-B687-8F69E79EE0C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EA4A626-34B1-48EA-B653-1F76276F4591}" type="presOf" srcId="{1302C43E-6343-4139-B203-43EB2A7834CE}" destId="{E51BE983-F187-4288-BC50-EBB6FA85845C}" srcOrd="0" destOrd="0" presId="urn:microsoft.com/office/officeart/2005/8/layout/StepDownProcess"/>
    <dgm:cxn modelId="{9D40292D-605B-4B7C-B9B5-09AC90F674B2}" type="presOf" srcId="{D425C5C7-7959-4B21-BA44-3E5F90A35563}" destId="{41D3178A-BA8B-47E1-A5C4-10116E015337}" srcOrd="0" destOrd="0" presId="urn:microsoft.com/office/officeart/2005/8/layout/StepDownProcess"/>
    <dgm:cxn modelId="{96D26E4D-0355-4300-8550-78502D1D96CB}" type="presOf" srcId="{5508251F-BBD6-4305-90B1-205965526A08}" destId="{A5CBEB12-5773-4E6A-9EB2-489B8C236564}" srcOrd="0" destOrd="0" presId="urn:microsoft.com/office/officeart/2005/8/layout/StepDownProcess"/>
    <dgm:cxn modelId="{5CD7B359-2693-4B0F-B7E8-3A9C6D2F2F97}" type="presOf" srcId="{0797C5D4-604A-4A36-BBFC-4FD824F10226}" destId="{AF593C82-6186-4EA8-8143-F80725F14420}" srcOrd="0" destOrd="0" presId="urn:microsoft.com/office/officeart/2005/8/layout/StepDownProcess"/>
    <dgm:cxn modelId="{A10CE6B6-3850-4943-927A-BBDD4630827F}" srcId="{D425C5C7-7959-4B21-BA44-3E5F90A35563}" destId="{1302C43E-6343-4139-B203-43EB2A7834CE}" srcOrd="1" destOrd="0" parTransId="{F7D4CDD7-6C55-47FC-B4EF-0C96A835CF20}" sibTransId="{37076E3F-1D43-4DEF-8617-D58F6E001DCD}"/>
    <dgm:cxn modelId="{528B53C5-0F4C-4261-8C0F-71CD85BF597F}" srcId="{1302C43E-6343-4139-B203-43EB2A7834CE}" destId="{5508251F-BBD6-4305-90B1-205965526A08}" srcOrd="0" destOrd="0" parTransId="{D1748496-E368-4298-943A-A5093406BD44}" sibTransId="{C62CB90B-B6F7-48C4-A623-0160DE9AD873}"/>
    <dgm:cxn modelId="{E7C3B6D1-DD2B-4AD4-94C4-929A6917587D}" srcId="{D425C5C7-7959-4B21-BA44-3E5F90A35563}" destId="{0797C5D4-604A-4A36-BBFC-4FD824F10226}" srcOrd="0" destOrd="0" parTransId="{8C33E0F8-BD4E-4F3C-A432-E058F60785A4}" sibTransId="{07D271B0-7375-490B-87B2-E11A1ADB7E16}"/>
    <dgm:cxn modelId="{624EEAD6-E78B-45CB-9A35-1CBFC18FAEF8}" type="presOf" srcId="{FB45AFBA-A2EB-485D-B843-18F637A9E622}" destId="{4E38058C-0E5A-4A9D-9702-39E753666072}" srcOrd="0" destOrd="0" presId="urn:microsoft.com/office/officeart/2005/8/layout/StepDownProcess"/>
    <dgm:cxn modelId="{7BE8B4D7-411D-45CC-8FBC-E4A8CE758865}" srcId="{D425C5C7-7959-4B21-BA44-3E5F90A35563}" destId="{072B156F-2EBA-4F11-B687-8F69E79EE0CB}" srcOrd="3" destOrd="0" parTransId="{1D913BAA-C85A-415E-A6D9-D357320ABBC0}" sibTransId="{7B87F375-39A4-4A3E-924C-CE4908BC758A}"/>
    <dgm:cxn modelId="{449C4FF7-960A-4DF2-9243-5951A5156F31}" srcId="{D425C5C7-7959-4B21-BA44-3E5F90A35563}" destId="{FB45AFBA-A2EB-485D-B843-18F637A9E622}" srcOrd="2" destOrd="0" parTransId="{584DF069-B74E-404E-B457-8BF91D32E8A2}" sibTransId="{47C2CFA5-DA10-4E4E-A609-98ED0CD41D0D}"/>
    <dgm:cxn modelId="{DA91BEF8-B9D1-454A-8180-01113438AA0B}" type="presOf" srcId="{072B156F-2EBA-4F11-B687-8F69E79EE0CB}" destId="{1F4B86AA-FEAF-4417-A2A1-387F0510261B}" srcOrd="0" destOrd="0" presId="urn:microsoft.com/office/officeart/2005/8/layout/StepDownProcess"/>
    <dgm:cxn modelId="{C4B8BA4E-1DF9-45E3-82EC-9E6662576516}" type="presParOf" srcId="{41D3178A-BA8B-47E1-A5C4-10116E015337}" destId="{D3C18CAE-1AAF-432F-B2AC-38C4D66A91C8}" srcOrd="0" destOrd="0" presId="urn:microsoft.com/office/officeart/2005/8/layout/StepDownProcess"/>
    <dgm:cxn modelId="{B3A6BFD9-286E-4A19-B63A-1FAF8DBE38EB}" type="presParOf" srcId="{D3C18CAE-1AAF-432F-B2AC-38C4D66A91C8}" destId="{A6A998CC-C1C2-4E6D-97EF-BE19A6EDFF62}" srcOrd="0" destOrd="0" presId="urn:microsoft.com/office/officeart/2005/8/layout/StepDownProcess"/>
    <dgm:cxn modelId="{757940BD-7B75-4A4E-84C4-0DC1744C042B}" type="presParOf" srcId="{D3C18CAE-1AAF-432F-B2AC-38C4D66A91C8}" destId="{AF593C82-6186-4EA8-8143-F80725F14420}" srcOrd="1" destOrd="0" presId="urn:microsoft.com/office/officeart/2005/8/layout/StepDownProcess"/>
    <dgm:cxn modelId="{F652961F-20DC-43BE-8A59-4BC1BE69177A}" type="presParOf" srcId="{D3C18CAE-1AAF-432F-B2AC-38C4D66A91C8}" destId="{AABF2C72-475D-4A96-A2FB-033E0AC1B498}" srcOrd="2" destOrd="0" presId="urn:microsoft.com/office/officeart/2005/8/layout/StepDownProcess"/>
    <dgm:cxn modelId="{8FE74993-26C6-4D00-ABB7-AF147601FD9B}" type="presParOf" srcId="{41D3178A-BA8B-47E1-A5C4-10116E015337}" destId="{8AD3BCA1-9832-43A9-9B42-8BDB0C86CD03}" srcOrd="1" destOrd="0" presId="urn:microsoft.com/office/officeart/2005/8/layout/StepDownProcess"/>
    <dgm:cxn modelId="{F118838C-8A0A-4F46-8463-CFE9DDBA825E}" type="presParOf" srcId="{41D3178A-BA8B-47E1-A5C4-10116E015337}" destId="{C830A952-019B-4151-A938-BD731DC7CF37}" srcOrd="2" destOrd="0" presId="urn:microsoft.com/office/officeart/2005/8/layout/StepDownProcess"/>
    <dgm:cxn modelId="{880A1C59-253E-451A-8A9F-85DD8E23D39C}" type="presParOf" srcId="{C830A952-019B-4151-A938-BD731DC7CF37}" destId="{CB304848-3F45-4F9D-BDCC-EECAE206316C}" srcOrd="0" destOrd="0" presId="urn:microsoft.com/office/officeart/2005/8/layout/StepDownProcess"/>
    <dgm:cxn modelId="{651EE04E-9E69-4F4C-A1C5-F2A97D43A275}" type="presParOf" srcId="{C830A952-019B-4151-A938-BD731DC7CF37}" destId="{E51BE983-F187-4288-BC50-EBB6FA85845C}" srcOrd="1" destOrd="0" presId="urn:microsoft.com/office/officeart/2005/8/layout/StepDownProcess"/>
    <dgm:cxn modelId="{06704A55-DA41-47B6-B28A-3B643510FFCF}" type="presParOf" srcId="{C830A952-019B-4151-A938-BD731DC7CF37}" destId="{A5CBEB12-5773-4E6A-9EB2-489B8C236564}" srcOrd="2" destOrd="0" presId="urn:microsoft.com/office/officeart/2005/8/layout/StepDownProcess"/>
    <dgm:cxn modelId="{A14A4FBD-20B3-47A5-A6B7-5504EE823E8A}" type="presParOf" srcId="{41D3178A-BA8B-47E1-A5C4-10116E015337}" destId="{5FC5EEB8-882B-4254-B452-43D5FC68AC82}" srcOrd="3" destOrd="0" presId="urn:microsoft.com/office/officeart/2005/8/layout/StepDownProcess"/>
    <dgm:cxn modelId="{79A9A049-0F7B-4B5A-802E-EF76B89B3322}" type="presParOf" srcId="{41D3178A-BA8B-47E1-A5C4-10116E015337}" destId="{3266E4E5-3F82-40B9-BDA5-F83FA6845A0F}" srcOrd="4" destOrd="0" presId="urn:microsoft.com/office/officeart/2005/8/layout/StepDownProcess"/>
    <dgm:cxn modelId="{62D91FEB-89EE-40C8-A8AF-7B281A781946}" type="presParOf" srcId="{3266E4E5-3F82-40B9-BDA5-F83FA6845A0F}" destId="{96596290-2300-47C7-99A4-8479365E0F76}" srcOrd="0" destOrd="0" presId="urn:microsoft.com/office/officeart/2005/8/layout/StepDownProcess"/>
    <dgm:cxn modelId="{0E9A2451-EA5E-483A-932F-A1E34DAD0FCD}" type="presParOf" srcId="{3266E4E5-3F82-40B9-BDA5-F83FA6845A0F}" destId="{4E38058C-0E5A-4A9D-9702-39E753666072}" srcOrd="1" destOrd="0" presId="urn:microsoft.com/office/officeart/2005/8/layout/StepDownProcess"/>
    <dgm:cxn modelId="{452D3653-62A8-4E81-ACA9-1D46551E22A1}" type="presParOf" srcId="{3266E4E5-3F82-40B9-BDA5-F83FA6845A0F}" destId="{D77D5B26-52DB-4801-9084-59C8F3A79878}" srcOrd="2" destOrd="0" presId="urn:microsoft.com/office/officeart/2005/8/layout/StepDownProcess"/>
    <dgm:cxn modelId="{241ACB33-CDAC-4307-82FB-C7E8A67B17B0}" type="presParOf" srcId="{41D3178A-BA8B-47E1-A5C4-10116E015337}" destId="{33650CDE-6754-41DF-A0CA-93DFF5B1B099}" srcOrd="5" destOrd="0" presId="urn:microsoft.com/office/officeart/2005/8/layout/StepDownProcess"/>
    <dgm:cxn modelId="{176F3A87-1D8D-4CFD-8648-9F44498D3A4D}" type="presParOf" srcId="{41D3178A-BA8B-47E1-A5C4-10116E015337}" destId="{210E6497-355A-4725-9E9B-F3D39E75C102}" srcOrd="6" destOrd="0" presId="urn:microsoft.com/office/officeart/2005/8/layout/StepDownProcess"/>
    <dgm:cxn modelId="{56990BB7-3F76-480E-8484-2562C4A968CA}" type="presParOf" srcId="{210E6497-355A-4725-9E9B-F3D39E75C102}" destId="{1F4B86AA-FEAF-4417-A2A1-387F0510261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998CC-C1C2-4E6D-97EF-BE19A6EDFF62}">
      <dsp:nvSpPr>
        <dsp:cNvPr id="0" name=""/>
        <dsp:cNvSpPr/>
      </dsp:nvSpPr>
      <dsp:spPr>
        <a:xfrm rot="5400000">
          <a:off x="1785899" y="992637"/>
          <a:ext cx="871303" cy="991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93C82-6186-4EA8-8143-F80725F14420}">
      <dsp:nvSpPr>
        <dsp:cNvPr id="0" name=""/>
        <dsp:cNvSpPr/>
      </dsp:nvSpPr>
      <dsp:spPr>
        <a:xfrm>
          <a:off x="1555056" y="26779"/>
          <a:ext cx="1466762" cy="10266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 </a:t>
          </a:r>
          <a:r>
            <a:rPr lang="en-GB" sz="1500" kern="1200" dirty="0">
              <a:solidFill>
                <a:schemeClr val="bg1"/>
              </a:solidFill>
            </a:rPr>
            <a:t>Data Cleaning </a:t>
          </a:r>
        </a:p>
      </dsp:txBody>
      <dsp:txXfrm>
        <a:off x="1605184" y="76907"/>
        <a:ext cx="1366506" cy="926430"/>
      </dsp:txXfrm>
    </dsp:sp>
    <dsp:sp modelId="{AABF2C72-475D-4A96-A2FB-033E0AC1B498}">
      <dsp:nvSpPr>
        <dsp:cNvPr id="0" name=""/>
        <dsp:cNvSpPr/>
      </dsp:nvSpPr>
      <dsp:spPr>
        <a:xfrm>
          <a:off x="3021819" y="124697"/>
          <a:ext cx="1066783" cy="82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4848-3F45-4F9D-BDCC-EECAE206316C}">
      <dsp:nvSpPr>
        <dsp:cNvPr id="0" name=""/>
        <dsp:cNvSpPr/>
      </dsp:nvSpPr>
      <dsp:spPr>
        <a:xfrm rot="5400000">
          <a:off x="3360419" y="2254183"/>
          <a:ext cx="871303" cy="991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BE983-F187-4288-BC50-EBB6FA85845C}">
      <dsp:nvSpPr>
        <dsp:cNvPr id="0" name=""/>
        <dsp:cNvSpPr/>
      </dsp:nvSpPr>
      <dsp:spPr>
        <a:xfrm>
          <a:off x="2771158" y="1180087"/>
          <a:ext cx="2183599" cy="1243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500" kern="1200" dirty="0">
              <a:solidFill>
                <a:schemeClr val="bg1"/>
              </a:solidFill>
            </a:rPr>
            <a:t>Outliers/Scaling</a:t>
          </a:r>
        </a:p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bg1"/>
            </a:solidFill>
          </a:endParaRPr>
        </a:p>
      </dsp:txBody>
      <dsp:txXfrm>
        <a:off x="2831855" y="1240784"/>
        <a:ext cx="2062205" cy="1121769"/>
      </dsp:txXfrm>
    </dsp:sp>
    <dsp:sp modelId="{A5CBEB12-5773-4E6A-9EB2-489B8C236564}">
      <dsp:nvSpPr>
        <dsp:cNvPr id="0" name=""/>
        <dsp:cNvSpPr/>
      </dsp:nvSpPr>
      <dsp:spPr>
        <a:xfrm>
          <a:off x="7158399" y="0"/>
          <a:ext cx="1066783" cy="82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</dsp:txBody>
      <dsp:txXfrm>
        <a:off x="7158399" y="0"/>
        <a:ext cx="1066783" cy="829813"/>
      </dsp:txXfrm>
    </dsp:sp>
    <dsp:sp modelId="{96596290-2300-47C7-99A4-8479365E0F76}">
      <dsp:nvSpPr>
        <dsp:cNvPr id="0" name=""/>
        <dsp:cNvSpPr/>
      </dsp:nvSpPr>
      <dsp:spPr>
        <a:xfrm rot="5400000">
          <a:off x="4218103" y="3407491"/>
          <a:ext cx="871303" cy="991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8058C-0E5A-4A9D-9702-39E753666072}">
      <dsp:nvSpPr>
        <dsp:cNvPr id="0" name=""/>
        <dsp:cNvSpPr/>
      </dsp:nvSpPr>
      <dsp:spPr>
        <a:xfrm>
          <a:off x="3987261" y="2441633"/>
          <a:ext cx="1466762" cy="10266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>
              <a:solidFill>
                <a:schemeClr val="bg1"/>
              </a:solidFill>
            </a:rPr>
            <a:t>Correlation</a:t>
          </a:r>
          <a:endParaRPr lang="en-GB" sz="1500" b="0" kern="1200" dirty="0"/>
        </a:p>
      </dsp:txBody>
      <dsp:txXfrm>
        <a:off x="4037389" y="2491761"/>
        <a:ext cx="1366506" cy="926430"/>
      </dsp:txXfrm>
    </dsp:sp>
    <dsp:sp modelId="{D77D5B26-52DB-4801-9084-59C8F3A79878}">
      <dsp:nvSpPr>
        <dsp:cNvPr id="0" name=""/>
        <dsp:cNvSpPr/>
      </dsp:nvSpPr>
      <dsp:spPr>
        <a:xfrm>
          <a:off x="5454024" y="2539551"/>
          <a:ext cx="1066783" cy="82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B86AA-FEAF-4417-A2A1-387F0510261B}">
      <dsp:nvSpPr>
        <dsp:cNvPr id="0" name=""/>
        <dsp:cNvSpPr/>
      </dsp:nvSpPr>
      <dsp:spPr>
        <a:xfrm>
          <a:off x="5203363" y="3594941"/>
          <a:ext cx="1466762" cy="10266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</a:rPr>
            <a:t>Normalization and conversion of columns to integers</a:t>
          </a:r>
          <a:endParaRPr lang="en-US" sz="1500" kern="1200" dirty="0"/>
        </a:p>
      </dsp:txBody>
      <dsp:txXfrm>
        <a:off x="5253491" y="3645069"/>
        <a:ext cx="1366506" cy="92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023" y="2766404"/>
            <a:ext cx="5259898" cy="299772"/>
          </a:xfrm>
        </p:spPr>
        <p:txBody>
          <a:bodyPr/>
          <a:lstStyle/>
          <a:p>
            <a:r>
              <a:rPr lang="en-US" sz="3200" u="sng" dirty="0"/>
              <a:t>Developing a Deep Learning  Architecture for Predicting The </a:t>
            </a:r>
            <a:r>
              <a:rPr lang="en-US" sz="3200" u="sng" dirty="0" err="1"/>
              <a:t>Rossmann</a:t>
            </a:r>
            <a:r>
              <a:rPr lang="en-US" sz="3200" u="sng" dirty="0"/>
              <a:t> Stores’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023" y="3791824"/>
            <a:ext cx="4962875" cy="444328"/>
          </a:xfrm>
        </p:spPr>
        <p:txBody>
          <a:bodyPr/>
          <a:lstStyle/>
          <a:p>
            <a:r>
              <a:rPr lang="en-US" dirty="0">
                <a:latin typeface="+mj-lt"/>
              </a:rPr>
              <a:t>Team 2</a:t>
            </a:r>
            <a:endParaRPr lang="en-US" dirty="0"/>
          </a:p>
          <a:p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Gayathri Mol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Shajimon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Jipa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Claudiu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-Florin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Onyemelonu, Nneoma Charity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Saad, Muhammad</a:t>
            </a: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Lakhtyari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Halima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Mathur, Pooja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245AA-A05E-46A1-8A63-52ADC5F2CD4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Annual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599" y="4491200"/>
            <a:ext cx="4903377" cy="6108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867" y="2505238"/>
            <a:ext cx="9113037" cy="1057791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In Conclusion, this Deep Learning Architecture was the best architecture we could build to solve the </a:t>
            </a:r>
            <a:r>
              <a:rPr lang="en-US" sz="2800" b="1" dirty="0" err="1"/>
              <a:t>Rossmann</a:t>
            </a:r>
            <a:r>
              <a:rPr lang="en-US" sz="2800" b="1" dirty="0"/>
              <a:t> Stores’ Sales problem.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272601"/>
            <a:ext cx="4941477" cy="6108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970" y="2292625"/>
            <a:ext cx="4841049" cy="1404731"/>
          </a:xfrm>
        </p:spPr>
        <p:txBody>
          <a:bodyPr/>
          <a:lstStyle/>
          <a:p>
            <a:pPr algn="just"/>
            <a:r>
              <a:rPr lang="en-GB" dirty="0">
                <a:latin typeface="Inter"/>
              </a:rPr>
              <a:t>The Deep Learning Network was developed by the </a:t>
            </a:r>
            <a:r>
              <a:rPr lang="en-GB" b="1" dirty="0">
                <a:latin typeface="Inter"/>
              </a:rPr>
              <a:t>pre-processing</a:t>
            </a:r>
            <a:r>
              <a:rPr lang="en-GB" dirty="0">
                <a:latin typeface="Inter"/>
              </a:rPr>
              <a:t> of the Sales data, the development of different</a:t>
            </a:r>
            <a:r>
              <a:rPr lang="en-GB" b="1" dirty="0">
                <a:latin typeface="Inter"/>
              </a:rPr>
              <a:t> deep neural architectures </a:t>
            </a:r>
            <a:r>
              <a:rPr lang="en-GB" dirty="0">
                <a:latin typeface="Inter"/>
              </a:rPr>
              <a:t>using the test data, </a:t>
            </a:r>
          </a:p>
          <a:p>
            <a:pPr algn="just"/>
            <a:r>
              <a:rPr lang="en-GB" dirty="0">
                <a:latin typeface="Inter"/>
              </a:rPr>
              <a:t>Data Dropped: Due to some missing data some columns were dropped because of their low correlation this was done on both </a:t>
            </a:r>
          </a:p>
          <a:p>
            <a:pPr algn="just"/>
            <a:r>
              <a:rPr lang="en-GB" dirty="0">
                <a:latin typeface="Inter"/>
              </a:rPr>
              <a:t>Data Used: Every other columns that were not dropped due to low correlation were used.</a:t>
            </a:r>
          </a:p>
          <a:p>
            <a:pPr algn="just"/>
            <a:r>
              <a:rPr lang="en-GB" dirty="0">
                <a:latin typeface="Inter"/>
              </a:rPr>
              <a:t>Outliers going beyond the bound were all capped and </a:t>
            </a:r>
          </a:p>
          <a:p>
            <a:pPr algn="just"/>
            <a:r>
              <a:rPr lang="en-GB" dirty="0">
                <a:latin typeface="Inter"/>
              </a:rPr>
              <a:t>Null values were replaced by the median.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355AB2F4-72DC-4409-9CCA-02816890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01" y="-144169"/>
            <a:ext cx="4122399" cy="1846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855253" y="2198612"/>
            <a:ext cx="5174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</a:rPr>
              <a:t>Rossman</a:t>
            </a:r>
            <a:r>
              <a:rPr lang="en-US" dirty="0">
                <a:solidFill>
                  <a:schemeClr val="bg1"/>
                </a:solidFill>
              </a:rPr>
              <a:t> is a drugstore with over 3000 outlets  located in 7 different European Countries.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purpose of developing this deep learning architecture is  to enable the prediction of futuristic sales within a given time frame in the stores.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, The data was downloaded and it was made up of 3 necessary .csv files, namely;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Train(Sales)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GB" dirty="0">
                <a:solidFill>
                  <a:schemeClr val="bg1"/>
                </a:solidFill>
                <a:latin typeface="Inter"/>
              </a:rPr>
              <a:t>historical data including sales.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GB" dirty="0">
                <a:solidFill>
                  <a:schemeClr val="bg1"/>
                </a:solidFill>
                <a:latin typeface="Inter"/>
              </a:rPr>
              <a:t>historical data excluding sales.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GB" dirty="0">
                <a:solidFill>
                  <a:schemeClr val="bg1"/>
                </a:solidFill>
                <a:latin typeface="Inter"/>
              </a:rPr>
              <a:t>supplemental information about the stores.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92" y="574263"/>
            <a:ext cx="8081654" cy="610863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AA97774-175D-4E31-9DA7-B92AD199B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817200"/>
              </p:ext>
            </p:extLst>
          </p:nvPr>
        </p:nvGraphicFramePr>
        <p:xfrm>
          <a:off x="192708" y="1807638"/>
          <a:ext cx="8225183" cy="464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731594" y="1550680"/>
            <a:ext cx="3386980" cy="502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Handle outliers by capping the values, fill up missing data using the median value.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Define Date column by years months and days, Drop columns and normalize data.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 lvl="0"/>
            <a:r>
              <a:rPr lang="en-GB" b="1" dirty="0">
                <a:solidFill>
                  <a:schemeClr val="bg1"/>
                </a:solidFill>
              </a:rPr>
              <a:t>Set the lower and higher percentile range</a:t>
            </a:r>
            <a:endParaRPr lang="en-US" dirty="0"/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Checking for correlation using Seaborne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56452" y="2332384"/>
            <a:ext cx="4821914" cy="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17176" y="3468599"/>
            <a:ext cx="35611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97174" y="4673638"/>
            <a:ext cx="2676939" cy="2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78023" y="5905181"/>
            <a:ext cx="1276957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71" y="730811"/>
            <a:ext cx="8081654" cy="610863"/>
          </a:xfrm>
        </p:spPr>
        <p:txBody>
          <a:bodyPr/>
          <a:lstStyle/>
          <a:p>
            <a:r>
              <a:rPr lang="en-US" dirty="0"/>
              <a:t>Representation of the outliers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1D28DA1D-78A9-4C53-9AAE-61639113307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8" y="1964675"/>
            <a:ext cx="3291868" cy="3654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30" y="1772336"/>
            <a:ext cx="4369990" cy="4418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7118"/>
          <a:stretch/>
        </p:blipFill>
        <p:spPr>
          <a:xfrm>
            <a:off x="7654253" y="1464359"/>
            <a:ext cx="4399722" cy="48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5262248"/>
            <a:ext cx="8081654" cy="610863"/>
          </a:xfrm>
        </p:spPr>
        <p:txBody>
          <a:bodyPr/>
          <a:lstStyle/>
          <a:p>
            <a:r>
              <a:rPr lang="en-US" dirty="0"/>
              <a:t>The Correlation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  <p:pic>
        <p:nvPicPr>
          <p:cNvPr id="7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231B6790-5906-667A-E1CA-F3D8D05D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1" y="532760"/>
            <a:ext cx="9359644" cy="537887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E9AECD5-F1BC-1A78-C945-B2F19DB20740}"/>
              </a:ext>
            </a:extLst>
          </p:cNvPr>
          <p:cNvSpPr txBox="1">
            <a:spLocks/>
          </p:cNvSpPr>
          <p:nvPr/>
        </p:nvSpPr>
        <p:spPr>
          <a:xfrm>
            <a:off x="2771775" y="5300771"/>
            <a:ext cx="808165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70611"/>
            <a:ext cx="9955768" cy="610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Type of  Deep Neural Network Used: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1583" y="2460249"/>
            <a:ext cx="3896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Linear Regression was used as an activation function for the output layer and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ReLU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was used for all the other layers. We also used the Mean Square Error as the Loss Function.</a:t>
            </a:r>
          </a:p>
          <a:p>
            <a:pPr algn="just"/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In the training and testing of the Model, we used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RMSprop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as the optimizer for tuning the biases and the weights of the Neurons.</a:t>
            </a: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73" y="998401"/>
            <a:ext cx="4941477" cy="610863"/>
          </a:xfrm>
        </p:spPr>
        <p:txBody>
          <a:bodyPr/>
          <a:lstStyle/>
          <a:p>
            <a:r>
              <a:rPr lang="en-US" dirty="0"/>
              <a:t>The Architecture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j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" r="9397" b="4983"/>
          <a:stretch/>
        </p:blipFill>
        <p:spPr>
          <a:xfrm>
            <a:off x="1233170" y="2043222"/>
            <a:ext cx="8305275" cy="45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17" y="879062"/>
            <a:ext cx="7532277" cy="610863"/>
          </a:xfrm>
        </p:spPr>
        <p:txBody>
          <a:bodyPr/>
          <a:lstStyle/>
          <a:p>
            <a:r>
              <a:rPr lang="en-US" dirty="0"/>
              <a:t>Kaggle Score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65333D5-C50C-487D-AC21-66547C06CE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0087" y="1806001"/>
            <a:ext cx="11171582" cy="369332"/>
          </a:xfrm>
        </p:spPr>
        <p:txBody>
          <a:bodyPr/>
          <a:lstStyle/>
          <a:p>
            <a:r>
              <a:rPr lang="en-GB" sz="1600" b="1" dirty="0"/>
              <a:t>After the upload of our submission data to Kaggle, </a:t>
            </a:r>
          </a:p>
          <a:p>
            <a:r>
              <a:rPr lang="en-GB" sz="1600" b="1" dirty="0"/>
              <a:t>a private score of 0.47775 and a public score of 0.44143 were  generated.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 t="12816" r="7327" b="30636"/>
          <a:stretch/>
        </p:blipFill>
        <p:spPr>
          <a:xfrm>
            <a:off x="803043" y="2491409"/>
            <a:ext cx="8266255" cy="3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90477"/>
            <a:ext cx="5783353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Roles/Responsibilities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4218" y="2593970"/>
            <a:ext cx="4868983" cy="184922"/>
          </a:xfrm>
        </p:spPr>
        <p:txBody>
          <a:bodyPr/>
          <a:lstStyle/>
          <a:p>
            <a:r>
              <a:rPr lang="en-GB" sz="1600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r>
              <a:rPr lang="en-GB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GB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Shajimon</a:t>
            </a:r>
            <a:r>
              <a:rPr lang="en-GB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Onyemelonu Nneoma Charity</a:t>
            </a:r>
          </a:p>
          <a:p>
            <a:endParaRPr lang="en-GB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47150"/>
            <a:ext cx="2427757" cy="369332"/>
          </a:xfrm>
        </p:spPr>
        <p:txBody>
          <a:bodyPr/>
          <a:lstStyle/>
          <a:p>
            <a:r>
              <a:rPr lang="en-US" b="1" dirty="0"/>
              <a:t>Data Pre-processing</a:t>
            </a:r>
          </a:p>
          <a:p>
            <a:r>
              <a:rPr lang="en-US" b="1" dirty="0"/>
              <a:t>Preparation of the slides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4398913" cy="205837"/>
          </a:xfrm>
        </p:spPr>
        <p:txBody>
          <a:bodyPr/>
          <a:lstStyle/>
          <a:p>
            <a:r>
              <a:rPr lang="en-GB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Jipa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Claudiu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-Florin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Mathur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Pooja </a:t>
            </a:r>
            <a:endParaRPr lang="en-GB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857104" cy="369332"/>
          </a:xfrm>
        </p:spPr>
        <p:txBody>
          <a:bodyPr/>
          <a:lstStyle/>
          <a:p>
            <a:r>
              <a:rPr lang="en-US" b="1" dirty="0"/>
              <a:t>Deep Learning  Architecture Tuning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3913872" cy="205837"/>
          </a:xfrm>
        </p:spPr>
        <p:txBody>
          <a:bodyPr/>
          <a:lstStyle/>
          <a:p>
            <a:r>
              <a:rPr lang="en-GB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Lakhtyari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Halima and Saad Muhammad</a:t>
            </a:r>
          </a:p>
          <a:p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b="1" dirty="0"/>
              <a:t>Testing of different Deep Learning Architectures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Everyone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Group Discussion</a:t>
            </a:r>
          </a:p>
          <a:p>
            <a:r>
              <a:rPr lang="en-US" dirty="0"/>
              <a:t>Decisions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467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Inter</vt:lpstr>
      <vt:lpstr>Wingdings</vt:lpstr>
      <vt:lpstr>Theme1</vt:lpstr>
      <vt:lpstr>Developing a Deep Learning  Architecture for Predicting The Rossmann Stores’ Sales</vt:lpstr>
      <vt:lpstr>Overview</vt:lpstr>
      <vt:lpstr>Data Pre-processing</vt:lpstr>
      <vt:lpstr>Representation of the outliers</vt:lpstr>
      <vt:lpstr>The Correlation</vt:lpstr>
      <vt:lpstr>The Type of  Deep Neural Network Used:</vt:lpstr>
      <vt:lpstr>The Architecture </vt:lpstr>
      <vt:lpstr>Kaggle Score</vt:lpstr>
      <vt:lpstr>Roles/Responsibilities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Deep Learning  Architecture for Predicting the Rossmann Stores Sales</dc:title>
  <dc:creator>Onyemelonu, Nneoma C</dc:creator>
  <cp:lastModifiedBy>lakhtyari.h@outlook.fr</cp:lastModifiedBy>
  <cp:revision>29</cp:revision>
  <dcterms:created xsi:type="dcterms:W3CDTF">2022-12-06T13:41:13Z</dcterms:created>
  <dcterms:modified xsi:type="dcterms:W3CDTF">2023-01-18T00:30:58Z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