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2" r:id="rId7"/>
    <p:sldId id="258" r:id="rId8"/>
    <p:sldId id="265" r:id="rId9"/>
    <p:sldId id="269" r:id="rId10"/>
    <p:sldId id="272" r:id="rId11"/>
    <p:sldId id="26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815F32-9433-4E89-A67C-20FA17C5A843}" v="308" dt="2022-11-27T22:10:27.094"/>
    <p1510:client id="{A7080F44-6A9C-49D4-B894-F5E4442EE478}" v="4" dt="2022-12-06T11:33:32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62" autoAdjust="0"/>
    <p:restoredTop sz="90704" autoAdjust="0"/>
  </p:normalViewPr>
  <p:slideViewPr>
    <p:cSldViewPr snapToGrid="0">
      <p:cViewPr varScale="1">
        <p:scale>
          <a:sx n="41" d="100"/>
          <a:sy n="41" d="100"/>
        </p:scale>
        <p:origin x="9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9E5DA9-C82E-4F4B-811A-C6CD9F4C0DB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4C8E828-7EF1-40F6-9819-00475A724E29}">
      <dgm:prSet phldrT="[Text]"/>
      <dgm:spPr/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Cleaning</a:t>
          </a:r>
          <a:endParaRPr lang="en-GB" b="1" dirty="0">
            <a:solidFill>
              <a:schemeClr val="tx1"/>
            </a:solidFill>
          </a:endParaRPr>
        </a:p>
      </dgm:t>
    </dgm:pt>
    <dgm:pt modelId="{B54E09FC-70E8-469C-8E64-15F085CCD998}" type="parTrans" cxnId="{AC1EE046-A1A3-43AE-BEBF-92357DB8F015}">
      <dgm:prSet/>
      <dgm:spPr/>
      <dgm:t>
        <a:bodyPr/>
        <a:lstStyle/>
        <a:p>
          <a:endParaRPr lang="en-GB"/>
        </a:p>
      </dgm:t>
    </dgm:pt>
    <dgm:pt modelId="{7EA7A0CF-F1C4-4FAA-A582-D35A35F7D897}" type="sibTrans" cxnId="{AC1EE046-A1A3-43AE-BEBF-92357DB8F015}">
      <dgm:prSet/>
      <dgm:spPr/>
      <dgm:t>
        <a:bodyPr/>
        <a:lstStyle/>
        <a:p>
          <a:endParaRPr lang="en-GB"/>
        </a:p>
      </dgm:t>
    </dgm:pt>
    <dgm:pt modelId="{C7C99434-667F-410C-820D-A4FF7A764B00}">
      <dgm:prSet phldrT="[Text]"/>
      <dgm:spPr/>
      <dgm:t>
        <a:bodyPr/>
        <a:lstStyle/>
        <a:p>
          <a:r>
            <a:rPr lang="en-GB" dirty="0" smtClean="0"/>
            <a:t>The Data was described and null values were indicated as false</a:t>
          </a:r>
          <a:endParaRPr lang="en-GB" dirty="0"/>
        </a:p>
      </dgm:t>
    </dgm:pt>
    <dgm:pt modelId="{0C064F10-8E3D-4527-ABA4-757D6B5E40B1}" type="parTrans" cxnId="{1EAEFE54-05A7-4C30-A3F1-533A03366A8E}">
      <dgm:prSet/>
      <dgm:spPr/>
      <dgm:t>
        <a:bodyPr/>
        <a:lstStyle/>
        <a:p>
          <a:endParaRPr lang="en-GB"/>
        </a:p>
      </dgm:t>
    </dgm:pt>
    <dgm:pt modelId="{2EAD30B1-36D0-4787-B770-9A7109134738}" type="sibTrans" cxnId="{1EAEFE54-05A7-4C30-A3F1-533A03366A8E}">
      <dgm:prSet/>
      <dgm:spPr/>
      <dgm:t>
        <a:bodyPr/>
        <a:lstStyle/>
        <a:p>
          <a:endParaRPr lang="en-GB"/>
        </a:p>
      </dgm:t>
    </dgm:pt>
    <dgm:pt modelId="{DF40951F-4801-4C94-A3C7-2C077D187174}">
      <dgm:prSet phldrT="[Text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b="1" dirty="0" smtClean="0">
              <a:solidFill>
                <a:schemeClr val="tx1"/>
              </a:solidFill>
            </a:rPr>
            <a:t>Normalization</a:t>
          </a:r>
        </a:p>
        <a:p>
          <a:pPr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dirty="0">
            <a:solidFill>
              <a:schemeClr val="tx1"/>
            </a:solidFill>
          </a:endParaRPr>
        </a:p>
      </dgm:t>
    </dgm:pt>
    <dgm:pt modelId="{69EB84C3-0EC9-4DF5-A33A-073C0CFC171C}" type="parTrans" cxnId="{5EA4ECF2-75A3-44EA-8368-0D6ECA5A0964}">
      <dgm:prSet/>
      <dgm:spPr/>
      <dgm:t>
        <a:bodyPr/>
        <a:lstStyle/>
        <a:p>
          <a:endParaRPr lang="en-GB"/>
        </a:p>
      </dgm:t>
    </dgm:pt>
    <dgm:pt modelId="{08CE1666-BC4C-4592-ACC7-0C746B88EDF0}" type="sibTrans" cxnId="{5EA4ECF2-75A3-44EA-8368-0D6ECA5A0964}">
      <dgm:prSet/>
      <dgm:spPr/>
      <dgm:t>
        <a:bodyPr/>
        <a:lstStyle/>
        <a:p>
          <a:endParaRPr lang="en-GB"/>
        </a:p>
      </dgm:t>
    </dgm:pt>
    <dgm:pt modelId="{AFFDD9ED-DCF1-430C-8699-653AAD5BB23D}">
      <dgm:prSet phldrT="[Text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dirty="0" smtClean="0"/>
            <a:t>Data was normalized using the min-max feature scaling, within 0 and 1, with the formula : x’ = (x-</a:t>
          </a:r>
          <a:r>
            <a:rPr lang="en-GB" dirty="0" err="1" smtClean="0"/>
            <a:t>x.min</a:t>
          </a:r>
          <a:r>
            <a:rPr lang="en-GB" dirty="0" smtClean="0"/>
            <a:t>)/(</a:t>
          </a:r>
          <a:r>
            <a:rPr lang="en-GB" dirty="0" err="1" smtClean="0"/>
            <a:t>x.max</a:t>
          </a:r>
          <a:r>
            <a:rPr lang="en-GB" dirty="0" smtClean="0"/>
            <a:t> – </a:t>
          </a:r>
          <a:r>
            <a:rPr lang="en-GB" dirty="0" err="1" smtClean="0"/>
            <a:t>xmin</a:t>
          </a:r>
          <a:r>
            <a:rPr lang="en-GB" dirty="0" smtClean="0"/>
            <a:t>)</a:t>
          </a:r>
        </a:p>
        <a:p>
          <a:pPr marL="228600" indent="0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GB" dirty="0"/>
        </a:p>
      </dgm:t>
    </dgm:pt>
    <dgm:pt modelId="{13541107-6AE4-4771-8711-785D3AFEC739}" type="parTrans" cxnId="{7D7ABE62-0827-44E1-BFEA-8FACB2FACC24}">
      <dgm:prSet/>
      <dgm:spPr/>
      <dgm:t>
        <a:bodyPr/>
        <a:lstStyle/>
        <a:p>
          <a:endParaRPr lang="en-GB"/>
        </a:p>
      </dgm:t>
    </dgm:pt>
    <dgm:pt modelId="{5B2C66D8-1A06-4AF6-A22E-38DE86C804F4}" type="sibTrans" cxnId="{7D7ABE62-0827-44E1-BFEA-8FACB2FACC24}">
      <dgm:prSet/>
      <dgm:spPr/>
      <dgm:t>
        <a:bodyPr/>
        <a:lstStyle/>
        <a:p>
          <a:endParaRPr lang="en-GB"/>
        </a:p>
      </dgm:t>
    </dgm:pt>
    <dgm:pt modelId="{EC16E10C-ED0F-4A08-A4DC-48CA0CB50DA3}">
      <dgm:prSet phldrT="[Text]"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Splitting</a:t>
          </a:r>
        </a:p>
      </dgm:t>
    </dgm:pt>
    <dgm:pt modelId="{2816C592-8C94-4296-BFDF-12F230A705C0}" type="parTrans" cxnId="{823BFFFD-721B-4A92-A4B2-4F0B3DFB583C}">
      <dgm:prSet/>
      <dgm:spPr/>
      <dgm:t>
        <a:bodyPr/>
        <a:lstStyle/>
        <a:p>
          <a:endParaRPr lang="en-GB"/>
        </a:p>
      </dgm:t>
    </dgm:pt>
    <dgm:pt modelId="{C66B56D3-4614-4D58-B6A8-E5FE0E373E26}" type="sibTrans" cxnId="{823BFFFD-721B-4A92-A4B2-4F0B3DFB583C}">
      <dgm:prSet/>
      <dgm:spPr/>
      <dgm:t>
        <a:bodyPr/>
        <a:lstStyle/>
        <a:p>
          <a:endParaRPr lang="en-GB"/>
        </a:p>
      </dgm:t>
    </dgm:pt>
    <dgm:pt modelId="{44CF3FFB-F320-43A3-AF49-17F46ACAD5C1}">
      <dgm:prSet phldrT="[Text]"/>
      <dgm:spPr/>
      <dgm:t>
        <a:bodyPr/>
        <a:lstStyle/>
        <a:p>
          <a:r>
            <a:rPr lang="en-GB" dirty="0"/>
            <a:t>The data was then </a:t>
          </a:r>
          <a:r>
            <a:rPr lang="en-GB" dirty="0" smtClean="0"/>
            <a:t>split into two at first with a ratio of </a:t>
          </a:r>
          <a:r>
            <a:rPr lang="en-US" dirty="0" smtClean="0"/>
            <a:t>0.80 ratio to generate a train and test data. The train set was further spitted with a ratio of 0.10 to a final train set and a validation set</a:t>
          </a:r>
          <a:endParaRPr lang="en-GB" dirty="0"/>
        </a:p>
      </dgm:t>
    </dgm:pt>
    <dgm:pt modelId="{5B2AD298-779F-435C-A966-607E0042B0B0}" type="parTrans" cxnId="{BA6140F0-0A3B-4D9B-8344-52A427181E37}">
      <dgm:prSet/>
      <dgm:spPr/>
      <dgm:t>
        <a:bodyPr/>
        <a:lstStyle/>
        <a:p>
          <a:endParaRPr lang="en-GB"/>
        </a:p>
      </dgm:t>
    </dgm:pt>
    <dgm:pt modelId="{56A3D040-F162-415D-91BC-9E6DD451F836}" type="sibTrans" cxnId="{BA6140F0-0A3B-4D9B-8344-52A427181E37}">
      <dgm:prSet/>
      <dgm:spPr/>
      <dgm:t>
        <a:bodyPr/>
        <a:lstStyle/>
        <a:p>
          <a:endParaRPr lang="en-GB"/>
        </a:p>
      </dgm:t>
    </dgm:pt>
    <dgm:pt modelId="{3CC50B4E-E380-4E41-B510-768762C6C2A5}" type="pres">
      <dgm:prSet presAssocID="{179E5DA9-C82E-4F4B-811A-C6CD9F4C0DB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5FFFED-FC2B-45AF-A379-87B66DD5BAA8}" type="pres">
      <dgm:prSet presAssocID="{84C8E828-7EF1-40F6-9819-00475A724E29}" presName="composite" presStyleCnt="0"/>
      <dgm:spPr/>
    </dgm:pt>
    <dgm:pt modelId="{F4062CB8-B35B-40BA-AAB2-D90953F4BF3C}" type="pres">
      <dgm:prSet presAssocID="{84C8E828-7EF1-40F6-9819-00475A724E2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85D549-9D0C-4E89-886E-CC376F594DCD}" type="pres">
      <dgm:prSet presAssocID="{84C8E828-7EF1-40F6-9819-00475A724E2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12E1EB-173F-45BE-B8F9-78E697CA48B1}" type="pres">
      <dgm:prSet presAssocID="{7EA7A0CF-F1C4-4FAA-A582-D35A35F7D897}" presName="sp" presStyleCnt="0"/>
      <dgm:spPr/>
    </dgm:pt>
    <dgm:pt modelId="{C5178C45-DFD7-4806-BC81-7FDD8F967A04}" type="pres">
      <dgm:prSet presAssocID="{DF40951F-4801-4C94-A3C7-2C077D187174}" presName="composite" presStyleCnt="0"/>
      <dgm:spPr/>
    </dgm:pt>
    <dgm:pt modelId="{9688F983-1D00-4CCA-9FEC-15E7987CA28D}" type="pres">
      <dgm:prSet presAssocID="{DF40951F-4801-4C94-A3C7-2C077D18717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FD2D0-2257-46A3-A3B8-00C0EDEEF908}" type="pres">
      <dgm:prSet presAssocID="{DF40951F-4801-4C94-A3C7-2C077D18717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4D5EF8-4D7B-4FE9-A5F3-F0B3066BF300}" type="pres">
      <dgm:prSet presAssocID="{08CE1666-BC4C-4592-ACC7-0C746B88EDF0}" presName="sp" presStyleCnt="0"/>
      <dgm:spPr/>
    </dgm:pt>
    <dgm:pt modelId="{67F01F34-E01D-4E9F-8F2E-3D003EBB2917}" type="pres">
      <dgm:prSet presAssocID="{EC16E10C-ED0F-4A08-A4DC-48CA0CB50DA3}" presName="composite" presStyleCnt="0"/>
      <dgm:spPr/>
    </dgm:pt>
    <dgm:pt modelId="{C5314F96-020C-4E05-960F-FA61E97D98CF}" type="pres">
      <dgm:prSet presAssocID="{EC16E10C-ED0F-4A08-A4DC-48CA0CB50DA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F9B32A-3E60-4552-A2AA-7330AB3CC393}" type="pres">
      <dgm:prSet presAssocID="{EC16E10C-ED0F-4A08-A4DC-48CA0CB50DA3}" presName="descendantText" presStyleLbl="alignAcc1" presStyleIdx="2" presStyleCnt="3" custLinFactNeighborX="1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1EE046-A1A3-43AE-BEBF-92357DB8F015}" srcId="{179E5DA9-C82E-4F4B-811A-C6CD9F4C0DB3}" destId="{84C8E828-7EF1-40F6-9819-00475A724E29}" srcOrd="0" destOrd="0" parTransId="{B54E09FC-70E8-469C-8E64-15F085CCD998}" sibTransId="{7EA7A0CF-F1C4-4FAA-A582-D35A35F7D897}"/>
    <dgm:cxn modelId="{BA6140F0-0A3B-4D9B-8344-52A427181E37}" srcId="{EC16E10C-ED0F-4A08-A4DC-48CA0CB50DA3}" destId="{44CF3FFB-F320-43A3-AF49-17F46ACAD5C1}" srcOrd="0" destOrd="0" parTransId="{5B2AD298-779F-435C-A966-607E0042B0B0}" sibTransId="{56A3D040-F162-415D-91BC-9E6DD451F836}"/>
    <dgm:cxn modelId="{0B7852A0-F149-417D-8060-CA7A58340AAA}" type="presOf" srcId="{44CF3FFB-F320-43A3-AF49-17F46ACAD5C1}" destId="{F5F9B32A-3E60-4552-A2AA-7330AB3CC393}" srcOrd="0" destOrd="0" presId="urn:microsoft.com/office/officeart/2005/8/layout/chevron2"/>
    <dgm:cxn modelId="{5C773C2A-23A3-4FB3-86EB-DA7547CFC314}" type="presOf" srcId="{179E5DA9-C82E-4F4B-811A-C6CD9F4C0DB3}" destId="{3CC50B4E-E380-4E41-B510-768762C6C2A5}" srcOrd="0" destOrd="0" presId="urn:microsoft.com/office/officeart/2005/8/layout/chevron2"/>
    <dgm:cxn modelId="{8BBB9DD6-81D9-4F7F-926E-C39761D601BB}" type="presOf" srcId="{AFFDD9ED-DCF1-430C-8699-653AAD5BB23D}" destId="{314FD2D0-2257-46A3-A3B8-00C0EDEEF908}" srcOrd="0" destOrd="0" presId="urn:microsoft.com/office/officeart/2005/8/layout/chevron2"/>
    <dgm:cxn modelId="{61F1D41F-AFC2-4101-9E06-DF042B79115C}" type="presOf" srcId="{DF40951F-4801-4C94-A3C7-2C077D187174}" destId="{9688F983-1D00-4CCA-9FEC-15E7987CA28D}" srcOrd="0" destOrd="0" presId="urn:microsoft.com/office/officeart/2005/8/layout/chevron2"/>
    <dgm:cxn modelId="{823BFFFD-721B-4A92-A4B2-4F0B3DFB583C}" srcId="{179E5DA9-C82E-4F4B-811A-C6CD9F4C0DB3}" destId="{EC16E10C-ED0F-4A08-A4DC-48CA0CB50DA3}" srcOrd="2" destOrd="0" parTransId="{2816C592-8C94-4296-BFDF-12F230A705C0}" sibTransId="{C66B56D3-4614-4D58-B6A8-E5FE0E373E26}"/>
    <dgm:cxn modelId="{2EDFB94C-FCC2-4D0F-AD3B-69FED80FA826}" type="presOf" srcId="{C7C99434-667F-410C-820D-A4FF7A764B00}" destId="{EB85D549-9D0C-4E89-886E-CC376F594DCD}" srcOrd="0" destOrd="0" presId="urn:microsoft.com/office/officeart/2005/8/layout/chevron2"/>
    <dgm:cxn modelId="{5EA4ECF2-75A3-44EA-8368-0D6ECA5A0964}" srcId="{179E5DA9-C82E-4F4B-811A-C6CD9F4C0DB3}" destId="{DF40951F-4801-4C94-A3C7-2C077D187174}" srcOrd="1" destOrd="0" parTransId="{69EB84C3-0EC9-4DF5-A33A-073C0CFC171C}" sibTransId="{08CE1666-BC4C-4592-ACC7-0C746B88EDF0}"/>
    <dgm:cxn modelId="{7D7ABE62-0827-44E1-BFEA-8FACB2FACC24}" srcId="{DF40951F-4801-4C94-A3C7-2C077D187174}" destId="{AFFDD9ED-DCF1-430C-8699-653AAD5BB23D}" srcOrd="0" destOrd="0" parTransId="{13541107-6AE4-4771-8711-785D3AFEC739}" sibTransId="{5B2C66D8-1A06-4AF6-A22E-38DE86C804F4}"/>
    <dgm:cxn modelId="{1EAEFE54-05A7-4C30-A3F1-533A03366A8E}" srcId="{84C8E828-7EF1-40F6-9819-00475A724E29}" destId="{C7C99434-667F-410C-820D-A4FF7A764B00}" srcOrd="0" destOrd="0" parTransId="{0C064F10-8E3D-4527-ABA4-757D6B5E40B1}" sibTransId="{2EAD30B1-36D0-4787-B770-9A7109134738}"/>
    <dgm:cxn modelId="{15389EFD-7E8C-4A82-8590-74E65407FE09}" type="presOf" srcId="{EC16E10C-ED0F-4A08-A4DC-48CA0CB50DA3}" destId="{C5314F96-020C-4E05-960F-FA61E97D98CF}" srcOrd="0" destOrd="0" presId="urn:microsoft.com/office/officeart/2005/8/layout/chevron2"/>
    <dgm:cxn modelId="{DA3CAC7C-BEA6-473A-B5B4-DB074FC8A984}" type="presOf" srcId="{84C8E828-7EF1-40F6-9819-00475A724E29}" destId="{F4062CB8-B35B-40BA-AAB2-D90953F4BF3C}" srcOrd="0" destOrd="0" presId="urn:microsoft.com/office/officeart/2005/8/layout/chevron2"/>
    <dgm:cxn modelId="{FAA29526-7B19-47DC-87AC-2FEF30CA875E}" type="presParOf" srcId="{3CC50B4E-E380-4E41-B510-768762C6C2A5}" destId="{075FFFED-FC2B-45AF-A379-87B66DD5BAA8}" srcOrd="0" destOrd="0" presId="urn:microsoft.com/office/officeart/2005/8/layout/chevron2"/>
    <dgm:cxn modelId="{ED1059C7-12F3-45DC-9CEE-BB2B2C6FCCCA}" type="presParOf" srcId="{075FFFED-FC2B-45AF-A379-87B66DD5BAA8}" destId="{F4062CB8-B35B-40BA-AAB2-D90953F4BF3C}" srcOrd="0" destOrd="0" presId="urn:microsoft.com/office/officeart/2005/8/layout/chevron2"/>
    <dgm:cxn modelId="{9E773FE5-4348-4524-A7AB-CDC4E342F1AE}" type="presParOf" srcId="{075FFFED-FC2B-45AF-A379-87B66DD5BAA8}" destId="{EB85D549-9D0C-4E89-886E-CC376F594DCD}" srcOrd="1" destOrd="0" presId="urn:microsoft.com/office/officeart/2005/8/layout/chevron2"/>
    <dgm:cxn modelId="{E71D3156-B442-4F3C-9975-3099D1E5907F}" type="presParOf" srcId="{3CC50B4E-E380-4E41-B510-768762C6C2A5}" destId="{0D12E1EB-173F-45BE-B8F9-78E697CA48B1}" srcOrd="1" destOrd="0" presId="urn:microsoft.com/office/officeart/2005/8/layout/chevron2"/>
    <dgm:cxn modelId="{44D8C49C-B2B3-4CAC-B825-CAD3605AB310}" type="presParOf" srcId="{3CC50B4E-E380-4E41-B510-768762C6C2A5}" destId="{C5178C45-DFD7-4806-BC81-7FDD8F967A04}" srcOrd="2" destOrd="0" presId="urn:microsoft.com/office/officeart/2005/8/layout/chevron2"/>
    <dgm:cxn modelId="{A972766C-596A-4FB0-9FE7-28431B709A20}" type="presParOf" srcId="{C5178C45-DFD7-4806-BC81-7FDD8F967A04}" destId="{9688F983-1D00-4CCA-9FEC-15E7987CA28D}" srcOrd="0" destOrd="0" presId="urn:microsoft.com/office/officeart/2005/8/layout/chevron2"/>
    <dgm:cxn modelId="{D0347E56-041C-4488-8E61-036CDD4B5B4C}" type="presParOf" srcId="{C5178C45-DFD7-4806-BC81-7FDD8F967A04}" destId="{314FD2D0-2257-46A3-A3B8-00C0EDEEF908}" srcOrd="1" destOrd="0" presId="urn:microsoft.com/office/officeart/2005/8/layout/chevron2"/>
    <dgm:cxn modelId="{5B99223E-D1AD-4B04-ACDF-4AFA13010E2B}" type="presParOf" srcId="{3CC50B4E-E380-4E41-B510-768762C6C2A5}" destId="{B04D5EF8-4D7B-4FE9-A5F3-F0B3066BF300}" srcOrd="3" destOrd="0" presId="urn:microsoft.com/office/officeart/2005/8/layout/chevron2"/>
    <dgm:cxn modelId="{86A8917D-6570-40A2-91F0-4B74E440CDC5}" type="presParOf" srcId="{3CC50B4E-E380-4E41-B510-768762C6C2A5}" destId="{67F01F34-E01D-4E9F-8F2E-3D003EBB2917}" srcOrd="4" destOrd="0" presId="urn:microsoft.com/office/officeart/2005/8/layout/chevron2"/>
    <dgm:cxn modelId="{B57135C0-F77F-4149-B714-35C25C31BD39}" type="presParOf" srcId="{67F01F34-E01D-4E9F-8F2E-3D003EBB2917}" destId="{C5314F96-020C-4E05-960F-FA61E97D98CF}" srcOrd="0" destOrd="0" presId="urn:microsoft.com/office/officeart/2005/8/layout/chevron2"/>
    <dgm:cxn modelId="{9E2C503B-EB28-4D58-BCCA-FBCFD6997CE5}" type="presParOf" srcId="{67F01F34-E01D-4E9F-8F2E-3D003EBB2917}" destId="{F5F9B32A-3E60-4552-A2AA-7330AB3CC39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D7ACC8-661B-47D8-BAB3-70DBDA0C20A7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0ABFC4-A4E9-4E8D-96A1-C09AD88955BE}">
      <dgm:prSet phldrT="[Text]"/>
      <dgm:spPr/>
      <dgm:t>
        <a:bodyPr/>
        <a:lstStyle/>
        <a:p>
          <a:r>
            <a:rPr lang="en-US" dirty="0" smtClean="0"/>
            <a:t>Sigmoid Function and its derivative</a:t>
          </a:r>
          <a:endParaRPr lang="en-US" dirty="0"/>
        </a:p>
      </dgm:t>
    </dgm:pt>
    <dgm:pt modelId="{EF4385AE-7791-4D10-9E27-E6A196EF7730}" type="parTrans" cxnId="{3FDD794F-7707-4255-AD0A-B7775B4DE553}">
      <dgm:prSet/>
      <dgm:spPr/>
      <dgm:t>
        <a:bodyPr/>
        <a:lstStyle/>
        <a:p>
          <a:endParaRPr lang="en-US"/>
        </a:p>
      </dgm:t>
    </dgm:pt>
    <dgm:pt modelId="{EBCED14D-046C-4103-A5F8-94602BE85E0D}" type="sibTrans" cxnId="{3FDD794F-7707-4255-AD0A-B7775B4DE553}">
      <dgm:prSet/>
      <dgm:spPr/>
      <dgm:t>
        <a:bodyPr/>
        <a:lstStyle/>
        <a:p>
          <a:endParaRPr lang="en-US"/>
        </a:p>
      </dgm:t>
    </dgm:pt>
    <dgm:pt modelId="{44E81D23-A759-4883-A338-C7FD03335A0B}">
      <dgm:prSet phldrT="[Text]"/>
      <dgm:spPr/>
      <dgm:t>
        <a:bodyPr/>
        <a:lstStyle/>
        <a:p>
          <a:r>
            <a:rPr lang="en-US" dirty="0" smtClean="0"/>
            <a:t>Loss Function</a:t>
          </a:r>
          <a:endParaRPr lang="en-US" dirty="0"/>
        </a:p>
      </dgm:t>
    </dgm:pt>
    <dgm:pt modelId="{A69CAEA8-E530-4AE0-971B-B7D762C2D96E}" type="parTrans" cxnId="{4843E6F4-679C-4805-ABB7-907C1CAE8338}">
      <dgm:prSet/>
      <dgm:spPr/>
      <dgm:t>
        <a:bodyPr/>
        <a:lstStyle/>
        <a:p>
          <a:endParaRPr lang="en-US"/>
        </a:p>
      </dgm:t>
    </dgm:pt>
    <dgm:pt modelId="{8C1ABD9F-8F3C-44DA-88CD-9A300124A229}" type="sibTrans" cxnId="{4843E6F4-679C-4805-ABB7-907C1CAE8338}">
      <dgm:prSet/>
      <dgm:spPr/>
      <dgm:t>
        <a:bodyPr/>
        <a:lstStyle/>
        <a:p>
          <a:endParaRPr lang="en-US"/>
        </a:p>
      </dgm:t>
    </dgm:pt>
    <dgm:pt modelId="{1042D77E-FF44-40E1-BE01-DBDC96862B40}">
      <dgm:prSet phldrT="[Text]"/>
      <dgm:spPr/>
      <dgm:t>
        <a:bodyPr/>
        <a:lstStyle/>
        <a:p>
          <a:r>
            <a:rPr lang="en-US" dirty="0" smtClean="0"/>
            <a:t>Gradient Descent</a:t>
          </a:r>
          <a:endParaRPr lang="en-US" dirty="0"/>
        </a:p>
      </dgm:t>
    </dgm:pt>
    <dgm:pt modelId="{07E3E5C4-C31D-47FE-8FD1-51CBBD1BCC7D}" type="parTrans" cxnId="{FBFD7FC4-92D5-4745-A7BF-2D3919209F10}">
      <dgm:prSet/>
      <dgm:spPr/>
      <dgm:t>
        <a:bodyPr/>
        <a:lstStyle/>
        <a:p>
          <a:endParaRPr lang="en-US"/>
        </a:p>
      </dgm:t>
    </dgm:pt>
    <dgm:pt modelId="{0E5B9975-23CF-4367-BE4B-15038B54C061}" type="sibTrans" cxnId="{FBFD7FC4-92D5-4745-A7BF-2D3919209F10}">
      <dgm:prSet/>
      <dgm:spPr/>
      <dgm:t>
        <a:bodyPr/>
        <a:lstStyle/>
        <a:p>
          <a:endParaRPr lang="en-US"/>
        </a:p>
      </dgm:t>
    </dgm:pt>
    <dgm:pt modelId="{136D8139-9448-46B4-8DE2-21FE56F61F40}" type="pres">
      <dgm:prSet presAssocID="{EDD7ACC8-661B-47D8-BAB3-70DBDA0C20A7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1BAC51F-90D1-4BC7-BD11-8AD130EFBF94}" type="pres">
      <dgm:prSet presAssocID="{FC0ABFC4-A4E9-4E8D-96A1-C09AD88955BE}" presName="Accent1" presStyleCnt="0"/>
      <dgm:spPr/>
    </dgm:pt>
    <dgm:pt modelId="{B058F62A-1EF5-4E97-9DE5-C6ED87D1E4C4}" type="pres">
      <dgm:prSet presAssocID="{FC0ABFC4-A4E9-4E8D-96A1-C09AD88955BE}" presName="Accent" presStyleLbl="node1" presStyleIdx="0" presStyleCnt="3"/>
      <dgm:spPr>
        <a:solidFill>
          <a:schemeClr val="tx1">
            <a:lumMod val="65000"/>
            <a:lumOff val="35000"/>
          </a:schemeClr>
        </a:solidFill>
      </dgm:spPr>
    </dgm:pt>
    <dgm:pt modelId="{A9E6E334-EC90-407A-863D-5295825A525B}" type="pres">
      <dgm:prSet presAssocID="{FC0ABFC4-A4E9-4E8D-96A1-C09AD88955BE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65048-DCC3-4F4A-BFEE-948B1955A0D0}" type="pres">
      <dgm:prSet presAssocID="{44E81D23-A759-4883-A338-C7FD03335A0B}" presName="Accent2" presStyleCnt="0"/>
      <dgm:spPr/>
    </dgm:pt>
    <dgm:pt modelId="{B4F8430B-71DF-4833-B76F-221A75A551A2}" type="pres">
      <dgm:prSet presAssocID="{44E81D23-A759-4883-A338-C7FD03335A0B}" presName="Accent" presStyleLbl="node1" presStyleIdx="1" presStyleCnt="3"/>
      <dgm:spPr>
        <a:solidFill>
          <a:schemeClr val="tx2"/>
        </a:solidFill>
      </dgm:spPr>
    </dgm:pt>
    <dgm:pt modelId="{891DB411-3E71-493E-9C9C-3288C2FFF5DE}" type="pres">
      <dgm:prSet presAssocID="{44E81D23-A759-4883-A338-C7FD03335A0B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F4820-D63A-42CE-AE17-3142818FD6DE}" type="pres">
      <dgm:prSet presAssocID="{1042D77E-FF44-40E1-BE01-DBDC96862B40}" presName="Accent3" presStyleCnt="0"/>
      <dgm:spPr/>
    </dgm:pt>
    <dgm:pt modelId="{B431B512-4572-41C3-B494-F49F6DEA8BEE}" type="pres">
      <dgm:prSet presAssocID="{1042D77E-FF44-40E1-BE01-DBDC96862B40}" presName="Accent" presStyleLbl="node1" presStyleIdx="2" presStyleCnt="3"/>
      <dgm:spPr>
        <a:solidFill>
          <a:schemeClr val="tx2">
            <a:lumMod val="60000"/>
            <a:lumOff val="40000"/>
          </a:schemeClr>
        </a:solidFill>
      </dgm:spPr>
    </dgm:pt>
    <dgm:pt modelId="{E46BCE32-4B4E-4D38-ADDE-7391D4AF5DB4}" type="pres">
      <dgm:prSet presAssocID="{1042D77E-FF44-40E1-BE01-DBDC96862B4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FD7FC4-92D5-4745-A7BF-2D3919209F10}" srcId="{EDD7ACC8-661B-47D8-BAB3-70DBDA0C20A7}" destId="{1042D77E-FF44-40E1-BE01-DBDC96862B40}" srcOrd="2" destOrd="0" parTransId="{07E3E5C4-C31D-47FE-8FD1-51CBBD1BCC7D}" sibTransId="{0E5B9975-23CF-4367-BE4B-15038B54C061}"/>
    <dgm:cxn modelId="{4843E6F4-679C-4805-ABB7-907C1CAE8338}" srcId="{EDD7ACC8-661B-47D8-BAB3-70DBDA0C20A7}" destId="{44E81D23-A759-4883-A338-C7FD03335A0B}" srcOrd="1" destOrd="0" parTransId="{A69CAEA8-E530-4AE0-971B-B7D762C2D96E}" sibTransId="{8C1ABD9F-8F3C-44DA-88CD-9A300124A229}"/>
    <dgm:cxn modelId="{E697A914-E544-4357-9C1D-2A9FC7C06312}" type="presOf" srcId="{44E81D23-A759-4883-A338-C7FD03335A0B}" destId="{891DB411-3E71-493E-9C9C-3288C2FFF5DE}" srcOrd="0" destOrd="0" presId="urn:microsoft.com/office/officeart/2009/layout/CircleArrowProcess"/>
    <dgm:cxn modelId="{5A8E127A-AE73-4466-B996-6DB491468C48}" type="presOf" srcId="{1042D77E-FF44-40E1-BE01-DBDC96862B40}" destId="{E46BCE32-4B4E-4D38-ADDE-7391D4AF5DB4}" srcOrd="0" destOrd="0" presId="urn:microsoft.com/office/officeart/2009/layout/CircleArrowProcess"/>
    <dgm:cxn modelId="{3FDD794F-7707-4255-AD0A-B7775B4DE553}" srcId="{EDD7ACC8-661B-47D8-BAB3-70DBDA0C20A7}" destId="{FC0ABFC4-A4E9-4E8D-96A1-C09AD88955BE}" srcOrd="0" destOrd="0" parTransId="{EF4385AE-7791-4D10-9E27-E6A196EF7730}" sibTransId="{EBCED14D-046C-4103-A5F8-94602BE85E0D}"/>
    <dgm:cxn modelId="{907ED342-3CCF-4A70-9956-ED58E68A3AEF}" type="presOf" srcId="{EDD7ACC8-661B-47D8-BAB3-70DBDA0C20A7}" destId="{136D8139-9448-46B4-8DE2-21FE56F61F40}" srcOrd="0" destOrd="0" presId="urn:microsoft.com/office/officeart/2009/layout/CircleArrowProcess"/>
    <dgm:cxn modelId="{7D437DD9-D6D4-4C38-9406-F1CBF1691870}" type="presOf" srcId="{FC0ABFC4-A4E9-4E8D-96A1-C09AD88955BE}" destId="{A9E6E334-EC90-407A-863D-5295825A525B}" srcOrd="0" destOrd="0" presId="urn:microsoft.com/office/officeart/2009/layout/CircleArrowProcess"/>
    <dgm:cxn modelId="{79C9BA63-653A-4048-B614-E9CCA595E298}" type="presParOf" srcId="{136D8139-9448-46B4-8DE2-21FE56F61F40}" destId="{91BAC51F-90D1-4BC7-BD11-8AD130EFBF94}" srcOrd="0" destOrd="0" presId="urn:microsoft.com/office/officeart/2009/layout/CircleArrowProcess"/>
    <dgm:cxn modelId="{9228ABA0-2964-4EBD-85E3-CE22A59E8ECC}" type="presParOf" srcId="{91BAC51F-90D1-4BC7-BD11-8AD130EFBF94}" destId="{B058F62A-1EF5-4E97-9DE5-C6ED87D1E4C4}" srcOrd="0" destOrd="0" presId="urn:microsoft.com/office/officeart/2009/layout/CircleArrowProcess"/>
    <dgm:cxn modelId="{CF5379CC-05C7-4404-B981-E36D02BB917A}" type="presParOf" srcId="{136D8139-9448-46B4-8DE2-21FE56F61F40}" destId="{A9E6E334-EC90-407A-863D-5295825A525B}" srcOrd="1" destOrd="0" presId="urn:microsoft.com/office/officeart/2009/layout/CircleArrowProcess"/>
    <dgm:cxn modelId="{07DFA114-3B5B-466A-B82A-906F764119E1}" type="presParOf" srcId="{136D8139-9448-46B4-8DE2-21FE56F61F40}" destId="{5BF65048-DCC3-4F4A-BFEE-948B1955A0D0}" srcOrd="2" destOrd="0" presId="urn:microsoft.com/office/officeart/2009/layout/CircleArrowProcess"/>
    <dgm:cxn modelId="{8A35A846-4268-4553-848E-EDE55839DBBA}" type="presParOf" srcId="{5BF65048-DCC3-4F4A-BFEE-948B1955A0D0}" destId="{B4F8430B-71DF-4833-B76F-221A75A551A2}" srcOrd="0" destOrd="0" presId="urn:microsoft.com/office/officeart/2009/layout/CircleArrowProcess"/>
    <dgm:cxn modelId="{69F7C927-A141-4A99-8DEF-0CD4E7F65A3A}" type="presParOf" srcId="{136D8139-9448-46B4-8DE2-21FE56F61F40}" destId="{891DB411-3E71-493E-9C9C-3288C2FFF5DE}" srcOrd="3" destOrd="0" presId="urn:microsoft.com/office/officeart/2009/layout/CircleArrowProcess"/>
    <dgm:cxn modelId="{94661A23-1952-481D-B895-E05010768172}" type="presParOf" srcId="{136D8139-9448-46B4-8DE2-21FE56F61F40}" destId="{2F2F4820-D63A-42CE-AE17-3142818FD6DE}" srcOrd="4" destOrd="0" presId="urn:microsoft.com/office/officeart/2009/layout/CircleArrowProcess"/>
    <dgm:cxn modelId="{CCB6A38C-0E0C-4A40-BEB7-6D9D097E5DF4}" type="presParOf" srcId="{2F2F4820-D63A-42CE-AE17-3142818FD6DE}" destId="{B431B512-4572-41C3-B494-F49F6DEA8BEE}" srcOrd="0" destOrd="0" presId="urn:microsoft.com/office/officeart/2009/layout/CircleArrowProcess"/>
    <dgm:cxn modelId="{09E42B3B-096E-49FE-93A3-EBE410B5A03D}" type="presParOf" srcId="{136D8139-9448-46B4-8DE2-21FE56F61F40}" destId="{E46BCE32-4B4E-4D38-ADDE-7391D4AF5DB4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62CB8-B35B-40BA-AAB2-D90953F4BF3C}">
      <dsp:nvSpPr>
        <dsp:cNvPr id="0" name=""/>
        <dsp:cNvSpPr/>
      </dsp:nvSpPr>
      <dsp:spPr>
        <a:xfrm rot="5400000">
          <a:off x="-218296" y="218486"/>
          <a:ext cx="1455312" cy="10187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1" kern="1200" dirty="0" smtClean="0">
              <a:solidFill>
                <a:schemeClr val="tx1"/>
              </a:solidFill>
            </a:rPr>
            <a:t>Cleaning</a:t>
          </a:r>
          <a:endParaRPr lang="en-GB" sz="1100" b="1" kern="1200" dirty="0">
            <a:solidFill>
              <a:schemeClr val="tx1"/>
            </a:solidFill>
          </a:endParaRPr>
        </a:p>
      </dsp:txBody>
      <dsp:txXfrm rot="-5400000">
        <a:off x="1" y="509548"/>
        <a:ext cx="1018718" cy="436594"/>
      </dsp:txXfrm>
    </dsp:sp>
    <dsp:sp modelId="{EB85D549-9D0C-4E89-886E-CC376F594DCD}">
      <dsp:nvSpPr>
        <dsp:cNvPr id="0" name=""/>
        <dsp:cNvSpPr/>
      </dsp:nvSpPr>
      <dsp:spPr>
        <a:xfrm rot="5400000">
          <a:off x="3738708" y="-2719800"/>
          <a:ext cx="945953" cy="63859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The Data was described and null values were indicated as false</a:t>
          </a:r>
          <a:endParaRPr lang="en-GB" sz="1600" kern="1200" dirty="0"/>
        </a:p>
      </dsp:txBody>
      <dsp:txXfrm rot="-5400000">
        <a:off x="1018718" y="46368"/>
        <a:ext cx="6339755" cy="853597"/>
      </dsp:txXfrm>
    </dsp:sp>
    <dsp:sp modelId="{9688F983-1D00-4CCA-9FEC-15E7987CA28D}">
      <dsp:nvSpPr>
        <dsp:cNvPr id="0" name=""/>
        <dsp:cNvSpPr/>
      </dsp:nvSpPr>
      <dsp:spPr>
        <a:xfrm rot="5400000">
          <a:off x="-218296" y="1477627"/>
          <a:ext cx="1455312" cy="10187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sz="1100" b="1" kern="1200" dirty="0" smtClean="0">
              <a:solidFill>
                <a:schemeClr val="tx1"/>
              </a:solidFill>
            </a:rPr>
            <a:t>Normalization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 dirty="0">
            <a:solidFill>
              <a:schemeClr val="tx1"/>
            </a:solidFill>
          </a:endParaRPr>
        </a:p>
      </dsp:txBody>
      <dsp:txXfrm rot="-5400000">
        <a:off x="1" y="1768689"/>
        <a:ext cx="1018718" cy="436594"/>
      </dsp:txXfrm>
    </dsp:sp>
    <dsp:sp modelId="{314FD2D0-2257-46A3-A3B8-00C0EDEEF908}">
      <dsp:nvSpPr>
        <dsp:cNvPr id="0" name=""/>
        <dsp:cNvSpPr/>
      </dsp:nvSpPr>
      <dsp:spPr>
        <a:xfrm rot="5400000">
          <a:off x="3738708" y="-1460659"/>
          <a:ext cx="945953" cy="63859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GB" sz="1600" kern="1200" dirty="0" smtClean="0"/>
            <a:t>Data was normalized using the min-max feature scaling, within 0 and 1, with the formula : x’ = (x-</a:t>
          </a:r>
          <a:r>
            <a:rPr lang="en-GB" sz="1600" kern="1200" dirty="0" err="1" smtClean="0"/>
            <a:t>x.min</a:t>
          </a:r>
          <a:r>
            <a:rPr lang="en-GB" sz="1600" kern="1200" dirty="0" smtClean="0"/>
            <a:t>)/(</a:t>
          </a:r>
          <a:r>
            <a:rPr lang="en-GB" sz="1600" kern="1200" dirty="0" err="1" smtClean="0"/>
            <a:t>x.max</a:t>
          </a:r>
          <a:r>
            <a:rPr lang="en-GB" sz="1600" kern="1200" dirty="0" smtClean="0"/>
            <a:t> – </a:t>
          </a:r>
          <a:r>
            <a:rPr lang="en-GB" sz="1600" kern="1200" dirty="0" err="1" smtClean="0"/>
            <a:t>xmin</a:t>
          </a:r>
          <a:r>
            <a:rPr lang="en-GB" sz="1600" kern="1200" dirty="0" smtClean="0"/>
            <a:t>)</a:t>
          </a:r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600" kern="1200" dirty="0"/>
        </a:p>
      </dsp:txBody>
      <dsp:txXfrm rot="-5400000">
        <a:off x="1018718" y="1305509"/>
        <a:ext cx="6339755" cy="853597"/>
      </dsp:txXfrm>
    </dsp:sp>
    <dsp:sp modelId="{C5314F96-020C-4E05-960F-FA61E97D98CF}">
      <dsp:nvSpPr>
        <dsp:cNvPr id="0" name=""/>
        <dsp:cNvSpPr/>
      </dsp:nvSpPr>
      <dsp:spPr>
        <a:xfrm rot="5400000">
          <a:off x="-218296" y="2736767"/>
          <a:ext cx="1455312" cy="10187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1" kern="1200" dirty="0">
              <a:solidFill>
                <a:schemeClr val="tx1"/>
              </a:solidFill>
            </a:rPr>
            <a:t>Splitting</a:t>
          </a:r>
        </a:p>
      </dsp:txBody>
      <dsp:txXfrm rot="-5400000">
        <a:off x="1" y="3027829"/>
        <a:ext cx="1018718" cy="436594"/>
      </dsp:txXfrm>
    </dsp:sp>
    <dsp:sp modelId="{F5F9B32A-3E60-4552-A2AA-7330AB3CC393}">
      <dsp:nvSpPr>
        <dsp:cNvPr id="0" name=""/>
        <dsp:cNvSpPr/>
      </dsp:nvSpPr>
      <dsp:spPr>
        <a:xfrm rot="5400000">
          <a:off x="3738708" y="-201519"/>
          <a:ext cx="945953" cy="63859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/>
            <a:t>The data was then </a:t>
          </a:r>
          <a:r>
            <a:rPr lang="en-GB" sz="1600" kern="1200" dirty="0" smtClean="0"/>
            <a:t>split into two at first with a ratio of </a:t>
          </a:r>
          <a:r>
            <a:rPr lang="en-US" sz="1600" kern="1200" dirty="0" smtClean="0"/>
            <a:t>0.80 ratio to generate a train and test data. The train set was further spitted with a ratio of 0.10 to a final train set and a validation set</a:t>
          </a:r>
          <a:endParaRPr lang="en-GB" sz="1600" kern="1200" dirty="0"/>
        </a:p>
      </dsp:txBody>
      <dsp:txXfrm rot="-5400000">
        <a:off x="1018718" y="2564649"/>
        <a:ext cx="6339755" cy="8535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8F62A-1EF5-4E97-9DE5-C6ED87D1E4C4}">
      <dsp:nvSpPr>
        <dsp:cNvPr id="0" name=""/>
        <dsp:cNvSpPr/>
      </dsp:nvSpPr>
      <dsp:spPr>
        <a:xfrm>
          <a:off x="2917879" y="0"/>
          <a:ext cx="2421146" cy="242151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6E334-EC90-407A-863D-5295825A525B}">
      <dsp:nvSpPr>
        <dsp:cNvPr id="0" name=""/>
        <dsp:cNvSpPr/>
      </dsp:nvSpPr>
      <dsp:spPr>
        <a:xfrm>
          <a:off x="3453032" y="874240"/>
          <a:ext cx="1345384" cy="672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Sigmoid Function and its derivative</a:t>
          </a:r>
          <a:endParaRPr lang="en-US" sz="1600" kern="1200" dirty="0"/>
        </a:p>
      </dsp:txBody>
      <dsp:txXfrm>
        <a:off x="3453032" y="874240"/>
        <a:ext cx="1345384" cy="672531"/>
      </dsp:txXfrm>
    </dsp:sp>
    <dsp:sp modelId="{B4F8430B-71DF-4833-B76F-221A75A551A2}">
      <dsp:nvSpPr>
        <dsp:cNvPr id="0" name=""/>
        <dsp:cNvSpPr/>
      </dsp:nvSpPr>
      <dsp:spPr>
        <a:xfrm>
          <a:off x="2245414" y="1391340"/>
          <a:ext cx="2421146" cy="242151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DB411-3E71-493E-9C9C-3288C2FFF5DE}">
      <dsp:nvSpPr>
        <dsp:cNvPr id="0" name=""/>
        <dsp:cNvSpPr/>
      </dsp:nvSpPr>
      <dsp:spPr>
        <a:xfrm>
          <a:off x="2783295" y="2273628"/>
          <a:ext cx="1345384" cy="672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Loss Function</a:t>
          </a:r>
          <a:endParaRPr lang="en-US" sz="1600" kern="1200" dirty="0"/>
        </a:p>
      </dsp:txBody>
      <dsp:txXfrm>
        <a:off x="2783295" y="2273628"/>
        <a:ext cx="1345384" cy="672531"/>
      </dsp:txXfrm>
    </dsp:sp>
    <dsp:sp modelId="{B431B512-4572-41C3-B494-F49F6DEA8BEE}">
      <dsp:nvSpPr>
        <dsp:cNvPr id="0" name=""/>
        <dsp:cNvSpPr/>
      </dsp:nvSpPr>
      <dsp:spPr>
        <a:xfrm>
          <a:off x="3090201" y="2949178"/>
          <a:ext cx="2080140" cy="208097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BCE32-4B4E-4D38-ADDE-7391D4AF5DB4}">
      <dsp:nvSpPr>
        <dsp:cNvPr id="0" name=""/>
        <dsp:cNvSpPr/>
      </dsp:nvSpPr>
      <dsp:spPr>
        <a:xfrm>
          <a:off x="3456214" y="3675029"/>
          <a:ext cx="1345384" cy="672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Gradient Descent</a:t>
          </a:r>
          <a:endParaRPr lang="en-US" sz="1600" kern="1200" dirty="0"/>
        </a:p>
      </dsp:txBody>
      <dsp:txXfrm>
        <a:off x="3456214" y="3675029"/>
        <a:ext cx="1345384" cy="672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Developing a neural network</a:t>
            </a:r>
            <a:br>
              <a:rPr lang="en-US" dirty="0"/>
            </a:br>
            <a:r>
              <a:rPr lang="en-US" sz="1400" dirty="0"/>
              <a:t>(The </a:t>
            </a:r>
            <a:r>
              <a:rPr lang="en-US" sz="1400" dirty="0" smtClean="0"/>
              <a:t>Luna </a:t>
            </a:r>
            <a:r>
              <a:rPr lang="en-US" sz="1400" dirty="0" err="1" smtClean="0"/>
              <a:t>lada</a:t>
            </a:r>
            <a:r>
              <a:rPr lang="en-US" sz="1400" dirty="0" smtClean="0"/>
              <a:t> </a:t>
            </a:r>
            <a:r>
              <a:rPr lang="en-US" sz="1400" dirty="0"/>
              <a:t>Game)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Autofit/>
          </a:bodyPr>
          <a:lstStyle/>
          <a:p>
            <a:r>
              <a:rPr lang="en-US" sz="2000" dirty="0"/>
              <a:t>Onyemelonu Nneoma Charity</a:t>
            </a:r>
          </a:p>
          <a:p>
            <a:r>
              <a:rPr lang="en-US" sz="2000" dirty="0"/>
              <a:t>PG Number: 2207938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4" y="1304284"/>
            <a:ext cx="3884452" cy="676599"/>
          </a:xfrm>
        </p:spPr>
        <p:txBody>
          <a:bodyPr>
            <a:normAutofit fontScale="90000"/>
          </a:bodyPr>
          <a:lstStyle/>
          <a:p>
            <a:r>
              <a:rPr lang="en-US" dirty="0"/>
              <a:t>Goals/Objectives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086" y="3836986"/>
            <a:ext cx="2895600" cy="251936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Pre-Processing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Neural Network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Forward and Backward Propagation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Trials/Implementation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Nneoma Charity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BCC914-7E9A-46BA-8CE5-ACE5C24E4830}"/>
              </a:ext>
            </a:extLst>
          </p:cNvPr>
          <p:cNvSpPr txBox="1"/>
          <p:nvPr/>
        </p:nvSpPr>
        <p:spPr>
          <a:xfrm>
            <a:off x="629174" y="2228671"/>
            <a:ext cx="5100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The primary purpose of this activity is to be able to develop and train a neural network, that can effortlessly play the </a:t>
            </a:r>
            <a:r>
              <a:rPr lang="en-GB" dirty="0" smtClean="0">
                <a:solidFill>
                  <a:schemeClr val="bg1"/>
                </a:solidFill>
              </a:rPr>
              <a:t>Luna </a:t>
            </a:r>
            <a:r>
              <a:rPr lang="en-GB" dirty="0" err="1" smtClean="0">
                <a:solidFill>
                  <a:schemeClr val="bg1"/>
                </a:solidFill>
              </a:rPr>
              <a:t>Landa</a:t>
            </a:r>
            <a:r>
              <a:rPr lang="en-GB" dirty="0" smtClean="0">
                <a:solidFill>
                  <a:schemeClr val="bg1"/>
                </a:solidFill>
              </a:rPr>
              <a:t> game </a:t>
            </a:r>
            <a:r>
              <a:rPr lang="en-GB" dirty="0">
                <a:solidFill>
                  <a:schemeClr val="bg1"/>
                </a:solidFill>
              </a:rPr>
              <a:t>and attain correct scores. This was achieved by: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6518" y="838899"/>
            <a:ext cx="5617407" cy="819167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658066"/>
            <a:ext cx="5237528" cy="365125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The game was played by me and after some minutes of trials, generated four columns of data,  where the first two are identified as  the </a:t>
            </a:r>
            <a:r>
              <a:rPr lang="en-GB" sz="2000" dirty="0"/>
              <a:t>X and </a:t>
            </a:r>
            <a:r>
              <a:rPr lang="en-GB" sz="2000" dirty="0" smtClean="0"/>
              <a:t>Y </a:t>
            </a:r>
            <a:r>
              <a:rPr lang="en-GB" sz="2000" dirty="0"/>
              <a:t>distances to target, while the last two represents the velocity of X and Y</a:t>
            </a:r>
            <a:r>
              <a:rPr lang="en-US" sz="2000" dirty="0"/>
              <a:t> respectively, with an 8813 rows of inputs.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462" y="1819537"/>
            <a:ext cx="5542065" cy="472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After the importation and description of the data collected, it was pre-processed with the following steps: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014C19E-B3A8-49DF-87CD-91E6761B16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5275" y="1054171"/>
            <a:ext cx="599043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The Data </a:t>
            </a:r>
            <a:r>
              <a:rPr lang="en-US" dirty="0"/>
              <a:t>Pre-processing</a:t>
            </a:r>
            <a:endParaRPr lang="en-GB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16A3210-4D1F-46BD-9A66-E110FA621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8691194"/>
              </p:ext>
            </p:extLst>
          </p:nvPr>
        </p:nvGraphicFramePr>
        <p:xfrm>
          <a:off x="838200" y="2382377"/>
          <a:ext cx="7404652" cy="3973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704" y="844591"/>
            <a:ext cx="8062215" cy="3676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/>
              <a:t>neural network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" y="1553561"/>
            <a:ext cx="9433560" cy="811889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Using </a:t>
            </a:r>
            <a:r>
              <a:rPr lang="en-US" sz="2000" b="1" dirty="0" err="1" smtClean="0">
                <a:solidFill>
                  <a:schemeClr val="tx1"/>
                </a:solidFill>
              </a:rPr>
              <a:t>MatLab</a:t>
            </a:r>
            <a:r>
              <a:rPr lang="en-US" sz="2000" b="1" dirty="0">
                <a:solidFill>
                  <a:schemeClr val="tx1"/>
                </a:solidFill>
              </a:rPr>
              <a:t>, the </a:t>
            </a:r>
            <a:r>
              <a:rPr lang="en-US" sz="2000" b="1" dirty="0" err="1">
                <a:solidFill>
                  <a:schemeClr val="tx1"/>
                </a:solidFill>
              </a:rPr>
              <a:t>splitted</a:t>
            </a:r>
            <a:r>
              <a:rPr lang="en-US" sz="2000" b="1" dirty="0">
                <a:solidFill>
                  <a:schemeClr val="tx1"/>
                </a:solidFill>
              </a:rPr>
              <a:t> data was uploaded using </a:t>
            </a:r>
            <a:r>
              <a:rPr lang="en-US" sz="2000" b="1" dirty="0" smtClean="0">
                <a:solidFill>
                  <a:schemeClr val="tx1"/>
                </a:solidFill>
              </a:rPr>
              <a:t>basic variables of 2 inputs, 5 neurons on the hidden layer and 2 output.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17" y="2636871"/>
            <a:ext cx="10176302" cy="360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Performance result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7680"/>
            <a:ext cx="4429930" cy="34742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33766" y="5671918"/>
            <a:ext cx="420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Using 5 neurons for the hidden layer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616" y="1893355"/>
            <a:ext cx="4559442" cy="34996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7243" y="5690026"/>
            <a:ext cx="420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Using 6 neurons for the hidden layer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6326" y="197483"/>
            <a:ext cx="4127711" cy="170543"/>
          </a:xfrm>
        </p:spPr>
        <p:txBody>
          <a:bodyPr/>
          <a:lstStyle/>
          <a:p>
            <a:r>
              <a:rPr lang="en-US" sz="2000" u="sng" dirty="0" smtClean="0"/>
              <a:t>Performance Results</a:t>
            </a:r>
            <a:endParaRPr lang="en-US" sz="20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361" y="6439746"/>
            <a:ext cx="10064856" cy="273685"/>
          </a:xfrm>
        </p:spPr>
        <p:txBody>
          <a:bodyPr>
            <a:noAutofit/>
          </a:bodyPr>
          <a:lstStyle/>
          <a:p>
            <a:pPr algn="just"/>
            <a:r>
              <a:rPr lang="en-GB" sz="2000" dirty="0" smtClean="0"/>
              <a:t>After Changing the learning rate to 0.006 it resulted to this: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23" y="305740"/>
            <a:ext cx="3845458" cy="61625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08" y="382133"/>
            <a:ext cx="3635232" cy="600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u="sng" dirty="0" smtClean="0"/>
              <a:t>Parameters used for the neural network</a:t>
            </a:r>
            <a:endParaRPr lang="en-US" u="sng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79461618"/>
              </p:ext>
            </p:extLst>
          </p:nvPr>
        </p:nvGraphicFramePr>
        <p:xfrm>
          <a:off x="1864360" y="1462088"/>
          <a:ext cx="7584440" cy="5030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133" y="840243"/>
            <a:ext cx="6888480" cy="1524735"/>
          </a:xfrm>
        </p:spPr>
        <p:txBody>
          <a:bodyPr/>
          <a:lstStyle/>
          <a:p>
            <a:r>
              <a:rPr lang="en-US" dirty="0" smtClean="0"/>
              <a:t>RMSE and early stopping criteria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www.w3.org/XML/1998/namespace"/>
    <ds:schemaRef ds:uri="http://schemas.microsoft.com/office/2006/metadata/properties"/>
    <ds:schemaRef ds:uri="http://schemas.microsoft.com/sharepoint/v3"/>
    <ds:schemaRef ds:uri="http://purl.org/dc/elements/1.1/"/>
    <ds:schemaRef ds:uri="230e9df3-be65-4c73-a93b-d1236ebd677e"/>
    <ds:schemaRef ds:uri="71af3243-3dd4-4a8d-8c0d-dd76da1f02a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{706F54BF-5F14-4A07-A210-AFDF1021E0CB}tf67328976_win32</Template>
  <TotalTime>2864</TotalTime>
  <Words>324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Office Theme</vt:lpstr>
      <vt:lpstr>Developing a neural network (The Luna lada Game) </vt:lpstr>
      <vt:lpstr>Goals/Objectives</vt:lpstr>
      <vt:lpstr>Data collection</vt:lpstr>
      <vt:lpstr>The Data Pre-processing</vt:lpstr>
      <vt:lpstr>the neural network architecture</vt:lpstr>
      <vt:lpstr>Performance result</vt:lpstr>
      <vt:lpstr>Performance Results</vt:lpstr>
      <vt:lpstr>Parameters used for the neural network</vt:lpstr>
      <vt:lpstr>RMSE and early stopping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nueral network (The Lundar Game)</dc:title>
  <dc:creator>Onyemelonu, Nneoma C</dc:creator>
  <cp:lastModifiedBy>DELL'</cp:lastModifiedBy>
  <cp:revision>14</cp:revision>
  <dcterms:created xsi:type="dcterms:W3CDTF">2022-11-27T21:37:54Z</dcterms:created>
  <dcterms:modified xsi:type="dcterms:W3CDTF">2023-01-18T03:13:56Z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