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63" r:id="rId4"/>
    <p:sldId id="259" r:id="rId5"/>
    <p:sldId id="265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3" autoAdjust="0"/>
    <p:restoredTop sz="94660"/>
  </p:normalViewPr>
  <p:slideViewPr>
    <p:cSldViewPr snapToGrid="0">
      <p:cViewPr varScale="1">
        <p:scale>
          <a:sx n="62" d="100"/>
          <a:sy n="62" d="100"/>
        </p:scale>
        <p:origin x="8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F77B-9C86-42E3-B465-64098E018BEC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3DBC5-5F84-4E3B-8B74-83CA2EB8E87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12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F77B-9C86-42E3-B465-64098E018BEC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3DBC5-5F84-4E3B-8B74-83CA2EB8E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31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F77B-9C86-42E3-B465-64098E018BEC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3DBC5-5F84-4E3B-8B74-83CA2EB8E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75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F77B-9C86-42E3-B465-64098E018BEC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3DBC5-5F84-4E3B-8B74-83CA2EB8E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650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F77B-9C86-42E3-B465-64098E018BEC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3DBC5-5F84-4E3B-8B74-83CA2EB8E87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902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F77B-9C86-42E3-B465-64098E018BEC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3DBC5-5F84-4E3B-8B74-83CA2EB8E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06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F77B-9C86-42E3-B465-64098E018BEC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3DBC5-5F84-4E3B-8B74-83CA2EB8E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14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F77B-9C86-42E3-B465-64098E018BEC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3DBC5-5F84-4E3B-8B74-83CA2EB8E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547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F77B-9C86-42E3-B465-64098E018BEC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3DBC5-5F84-4E3B-8B74-83CA2EB8E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1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CB5F77B-9C86-42E3-B465-64098E018BEC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63DBC5-5F84-4E3B-8B74-83CA2EB8E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358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F77B-9C86-42E3-B465-64098E018BEC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3DBC5-5F84-4E3B-8B74-83CA2EB8E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95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CB5F77B-9C86-42E3-B465-64098E018BEC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C63DBC5-5F84-4E3B-8B74-83CA2EB8E87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354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FE4A9-A655-4184-976E-A499C97187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Predicting Significant Flight Delays using Supervised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220E5E-F9F5-44CD-A472-2B23A97150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Nate Netznik</a:t>
            </a:r>
          </a:p>
        </p:txBody>
      </p:sp>
    </p:spTree>
    <p:extLst>
      <p:ext uri="{BB962C8B-B14F-4D97-AF65-F5344CB8AC3E}">
        <p14:creationId xmlns:p14="http://schemas.microsoft.com/office/powerpoint/2010/main" val="3893769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20A07-6ACE-4B71-8317-B5E8266AF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4EC1D-A6AC-4B2F-B6C7-FC8E7E591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Identify which flights will likely be delayed or cancelled to help consulting firms make informed travel decisions</a:t>
            </a:r>
          </a:p>
          <a:p>
            <a:pPr lvl="1"/>
            <a:r>
              <a:rPr lang="en-US" sz="2400" dirty="0"/>
              <a:t>Many consultants travel frequently over long distances for business purposes</a:t>
            </a:r>
          </a:p>
          <a:p>
            <a:pPr lvl="1"/>
            <a:r>
              <a:rPr lang="en-US" sz="2400" dirty="0"/>
              <a:t>Managers would be interested in how to minimize risk of flight delay or cancellation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24593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7489F-B4C1-4338-8581-42F796758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1AEE1-4466-4033-9663-8C8776BDBF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Dataset obtained from Kaggle</a:t>
            </a:r>
          </a:p>
          <a:p>
            <a:r>
              <a:rPr lang="en-US" sz="2400" dirty="0"/>
              <a:t>Took random sample of 100,000 flights from data spanning between August 2021-July 2022</a:t>
            </a:r>
          </a:p>
          <a:p>
            <a:r>
              <a:rPr lang="en-US" sz="2400" dirty="0"/>
              <a:t>Target variable to be predicted indicates whether a flight was delayed</a:t>
            </a:r>
          </a:p>
          <a:p>
            <a:pPr lvl="1"/>
            <a:r>
              <a:rPr lang="en-US" sz="2200" dirty="0"/>
              <a:t>For our purposes, “delayed” flights includes flights that were cancelled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F3A21C-E74D-4489-93EE-113A8DDA0D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Predictors include</a:t>
            </a:r>
          </a:p>
          <a:p>
            <a:pPr lvl="1"/>
            <a:r>
              <a:rPr lang="en-US" sz="2000" dirty="0"/>
              <a:t>Quarter</a:t>
            </a:r>
          </a:p>
          <a:p>
            <a:pPr lvl="1"/>
            <a:r>
              <a:rPr lang="en-US" sz="2000" dirty="0"/>
              <a:t>Month</a:t>
            </a:r>
          </a:p>
          <a:p>
            <a:pPr lvl="1"/>
            <a:r>
              <a:rPr lang="en-US" sz="2000" dirty="0"/>
              <a:t>Day of Week</a:t>
            </a:r>
          </a:p>
          <a:p>
            <a:pPr lvl="1"/>
            <a:r>
              <a:rPr lang="en-US" sz="2000" dirty="0"/>
              <a:t>Airline</a:t>
            </a:r>
          </a:p>
          <a:p>
            <a:pPr lvl="1"/>
            <a:r>
              <a:rPr lang="en-US" sz="2000" dirty="0"/>
              <a:t>Origin</a:t>
            </a:r>
          </a:p>
          <a:p>
            <a:pPr lvl="1"/>
            <a:r>
              <a:rPr lang="en-US" sz="2000" dirty="0"/>
              <a:t>Destination</a:t>
            </a:r>
          </a:p>
          <a:p>
            <a:pPr lvl="1"/>
            <a:r>
              <a:rPr lang="en-US" sz="2000" dirty="0"/>
              <a:t>Scheduled Departure Time</a:t>
            </a:r>
          </a:p>
          <a:p>
            <a:pPr lvl="1"/>
            <a:r>
              <a:rPr lang="en-US" sz="2000" dirty="0"/>
              <a:t>Scheduled Arrival Time</a:t>
            </a:r>
          </a:p>
          <a:p>
            <a:pPr lvl="1"/>
            <a:r>
              <a:rPr lang="en-US" sz="2000" dirty="0"/>
              <a:t>Distance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208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CF327-2FF1-4FC2-8F11-07618B683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2473C-6AF3-449A-9677-9BDDF7F51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Constructed two models</a:t>
            </a:r>
          </a:p>
          <a:p>
            <a:pPr lvl="1"/>
            <a:r>
              <a:rPr lang="en-US" sz="2400" dirty="0"/>
              <a:t>Random Forest: generates several decision trees – sequences of tests that lead to predictions – then averages predictions from decision trees</a:t>
            </a:r>
          </a:p>
          <a:p>
            <a:pPr lvl="1"/>
            <a:r>
              <a:rPr lang="en-US" sz="2400" dirty="0"/>
              <a:t>Logistic Regression: generates a probability that a given flight will be delayed or cancelled</a:t>
            </a:r>
          </a:p>
        </p:txBody>
      </p:sp>
    </p:spTree>
    <p:extLst>
      <p:ext uri="{BB962C8B-B14F-4D97-AF65-F5344CB8AC3E}">
        <p14:creationId xmlns:p14="http://schemas.microsoft.com/office/powerpoint/2010/main" val="3814627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B5307-8000-4A3D-9AA5-206E517E2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A55B30D-4092-4E19-A083-03FC5843B0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608628"/>
              </p:ext>
            </p:extLst>
          </p:nvPr>
        </p:nvGraphicFramePr>
        <p:xfrm>
          <a:off x="645787" y="2187064"/>
          <a:ext cx="10509894" cy="25437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3298">
                  <a:extLst>
                    <a:ext uri="{9D8B030D-6E8A-4147-A177-3AD203B41FA5}">
                      <a16:colId xmlns:a16="http://schemas.microsoft.com/office/drawing/2014/main" val="2822385425"/>
                    </a:ext>
                  </a:extLst>
                </a:gridCol>
                <a:gridCol w="3503298">
                  <a:extLst>
                    <a:ext uri="{9D8B030D-6E8A-4147-A177-3AD203B41FA5}">
                      <a16:colId xmlns:a16="http://schemas.microsoft.com/office/drawing/2014/main" val="2569009671"/>
                    </a:ext>
                  </a:extLst>
                </a:gridCol>
                <a:gridCol w="3503298">
                  <a:extLst>
                    <a:ext uri="{9D8B030D-6E8A-4147-A177-3AD203B41FA5}">
                      <a16:colId xmlns:a16="http://schemas.microsoft.com/office/drawing/2014/main" val="2338414953"/>
                    </a:ext>
                  </a:extLst>
                </a:gridCol>
              </a:tblGrid>
              <a:tr h="425421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Logistic Regression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459076"/>
                  </a:ext>
                </a:extLst>
              </a:tr>
              <a:tr h="595589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Overall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61.3%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60.4%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284173"/>
                  </a:ext>
                </a:extLst>
              </a:tr>
              <a:tr h="595589">
                <a:tc>
                  <a:txBody>
                    <a:bodyPr/>
                    <a:lstStyle/>
                    <a:p>
                      <a:pPr algn="l"/>
                      <a:r>
                        <a:rPr lang="en-US" sz="1800" i="1" dirty="0"/>
                        <a:t>% Predicted delays that were actually delayed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30.8%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30.5%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223816"/>
                  </a:ext>
                </a:extLst>
              </a:tr>
              <a:tr h="8508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/>
                        <a:t>% Predicted non-delays that were actually not delayed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84.5%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84.8%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536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1323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874F1-0CB9-44B5-8771-398AB6B3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84F5D-8A79-455D-87D7-E158AE98D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</a:t>
            </a:r>
            <a:r>
              <a:rPr lang="en-US" sz="2800" b="1" dirty="0"/>
              <a:t>Random Forest model </a:t>
            </a:r>
            <a:r>
              <a:rPr lang="en-US" sz="2800" dirty="0"/>
              <a:t>is the better performing model overall.</a:t>
            </a:r>
          </a:p>
          <a:p>
            <a:r>
              <a:rPr lang="en-US" sz="2800" dirty="0"/>
              <a:t>The model does </a:t>
            </a:r>
            <a:r>
              <a:rPr lang="en-US" sz="2800" b="1" dirty="0"/>
              <a:t>not yield reliable delay predictions </a:t>
            </a:r>
            <a:r>
              <a:rPr lang="en-US" sz="2800" dirty="0"/>
              <a:t>(only ~30% are correct)</a:t>
            </a:r>
          </a:p>
          <a:p>
            <a:pPr lvl="1"/>
            <a:r>
              <a:rPr lang="en-US" sz="2400" dirty="0"/>
              <a:t>However, most predicted non-delays are correct (~85%)</a:t>
            </a:r>
          </a:p>
        </p:txBody>
      </p:sp>
    </p:spTree>
    <p:extLst>
      <p:ext uri="{BB962C8B-B14F-4D97-AF65-F5344CB8AC3E}">
        <p14:creationId xmlns:p14="http://schemas.microsoft.com/office/powerpoint/2010/main" val="740132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D875D-6A7E-4AB3-A162-D01EC382D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0046D-2133-40B8-A5FF-5F2DA8FE9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Continue fine-tuning model parameters to further improve performance</a:t>
            </a:r>
          </a:p>
          <a:p>
            <a:r>
              <a:rPr lang="en-US" sz="2800" dirty="0"/>
              <a:t>Consider other classification models such as a naïve Bayes probabilistic model</a:t>
            </a:r>
          </a:p>
          <a:p>
            <a:r>
              <a:rPr lang="en-US" sz="2800" dirty="0"/>
              <a:t>Consider using a new set of predictors</a:t>
            </a:r>
          </a:p>
        </p:txBody>
      </p:sp>
    </p:spTree>
    <p:extLst>
      <p:ext uri="{BB962C8B-B14F-4D97-AF65-F5344CB8AC3E}">
        <p14:creationId xmlns:p14="http://schemas.microsoft.com/office/powerpoint/2010/main" val="287039634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8061</TotalTime>
  <Words>251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Predicting Significant Flight Delays using Supervised Learning</vt:lpstr>
      <vt:lpstr>Objective</vt:lpstr>
      <vt:lpstr>Data</vt:lpstr>
      <vt:lpstr>Methods</vt:lpstr>
      <vt:lpstr>Results</vt:lpstr>
      <vt:lpstr>Conclusions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Significant Flight Delays using Supervised Learning</dc:title>
  <dc:creator>Netznik, Nate</dc:creator>
  <cp:lastModifiedBy>Netznik, Nate</cp:lastModifiedBy>
  <cp:revision>8</cp:revision>
  <dcterms:created xsi:type="dcterms:W3CDTF">2023-01-06T14:35:11Z</dcterms:created>
  <dcterms:modified xsi:type="dcterms:W3CDTF">2023-01-13T21:34:21Z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2023-01-06T14:35:11Z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10da756c-4c54-432f-838d-75e69f4ad4ea</vt:lpwstr>
  </property>
  <property fmtid="{D5CDD505-2E9C-101B-9397-08002B2CF9AE}" pid="8" name="MSIP_Label_ea60d57e-af5b-4752-ac57-3e4f28ca11dc_ContentBits">
    <vt:lpwstr>0</vt:lpwstr>
  </property>
</Properties>
</file>