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872000" y="1699920"/>
            <a:ext cx="5542560" cy="4422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459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4422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47680" y="401004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47680" y="1699920"/>
            <a:ext cx="408564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10040"/>
            <a:ext cx="8372520" cy="210924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SLIDE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 or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headli</a:t>
            </a: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99920"/>
            <a:ext cx="8372520" cy="4422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LevelClick to add 1st-level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bullet. Click an icon below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add table, graph or </a:t>
            </a: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imagery.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168920"/>
            <a:ext cx="8372520" cy="499320"/>
          </a:xfrm>
          <a:prstGeom prst="rect">
            <a:avLst/>
          </a:prstGeom>
        </p:spPr>
        <p:txBody>
          <a:bodyPr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LevelSlide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subtitle optional -  delete as </a:t>
            </a: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needed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4C724F5-5390-4B3A-A2B7-2BB1EBBD1551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title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5583FC-141B-4429-8C24-76928A4B79B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edit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title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731520" indent="-182520">
              <a:lnSpc>
                <a:spcPct val="100000"/>
              </a:lnSpc>
              <a:buClr>
                <a:srgbClr val="93a299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05840" indent="-18252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88720" indent="-136800">
              <a:lnSpc>
                <a:spcPct val="100000"/>
              </a:lnSpc>
              <a:buClr>
                <a:srgbClr val="93a29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DF0ECDE-126C-4ECD-8B57-241FB8B70B06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38E175-CCEB-47CF-9DAC-E991C94068DF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04120" y="533520"/>
            <a:ext cx="585612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Staging Beamline Layout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23480" y="2264760"/>
            <a:ext cx="4898880" cy="499320"/>
          </a:xfrm>
          <a:prstGeom prst="rect">
            <a:avLst/>
          </a:prstGeom>
          <a:noFill/>
          <a:ln>
            <a:noFill/>
          </a:ln>
        </p:spPr>
        <p:txBody>
          <a:bodyPr bIns="0"/>
          <a:p>
            <a:pPr>
              <a:lnSpc>
                <a:spcPct val="90000"/>
              </a:lnSpc>
            </a:pPr>
            <a:r>
              <a:rPr b="1" lang="en-US" sz="2000" spc="-1" strike="noStrike">
                <a:solidFill>
                  <a:srgbClr val="ad8f6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~2° from kicker and ~13° from septum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7620120" y="18360"/>
            <a:ext cx="1066320" cy="328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9DEED204-985D-4794-9ABE-CBC763E5CF6E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Line 4"/>
          <p:cNvSpPr/>
          <p:nvPr/>
        </p:nvSpPr>
        <p:spPr>
          <a:xfrm flipH="1">
            <a:off x="304560" y="3441240"/>
            <a:ext cx="7651080" cy="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"/>
          <p:cNvSpPr/>
          <p:nvPr/>
        </p:nvSpPr>
        <p:spPr>
          <a:xfrm flipH="1">
            <a:off x="6019560" y="3463920"/>
            <a:ext cx="1345320" cy="8136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7418160" y="3305520"/>
            <a:ext cx="761760" cy="212400"/>
          </a:xfrm>
          <a:prstGeom prst="rect">
            <a:avLst/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8198640" y="3172680"/>
            <a:ext cx="837720" cy="533160"/>
          </a:xfrm>
          <a:prstGeom prst="rect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EEX Dipole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6095880" y="3330000"/>
            <a:ext cx="126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headEnd len="med" type="arrow" w="med"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4926240" y="3953160"/>
            <a:ext cx="113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~2.0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4492800" y="3411360"/>
            <a:ext cx="2520" cy="75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headEnd len="med" type="arrow" w="med"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CustomShape 11"/>
          <p:cNvSpPr/>
          <p:nvPr/>
        </p:nvSpPr>
        <p:spPr>
          <a:xfrm>
            <a:off x="5347080" y="2992680"/>
            <a:ext cx="759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3827160" y="4038480"/>
            <a:ext cx="592200" cy="334440"/>
          </a:xfrm>
          <a:prstGeom prst="rect">
            <a:avLst/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Dipole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 flipH="1">
            <a:off x="837360" y="4205880"/>
            <a:ext cx="298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1744200" y="333756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5"/>
          <p:cNvSpPr/>
          <p:nvPr/>
        </p:nvSpPr>
        <p:spPr>
          <a:xfrm>
            <a:off x="1982520" y="332244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6"/>
          <p:cNvSpPr/>
          <p:nvPr/>
        </p:nvSpPr>
        <p:spPr>
          <a:xfrm>
            <a:off x="2236320" y="332244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7"/>
          <p:cNvSpPr/>
          <p:nvPr/>
        </p:nvSpPr>
        <p:spPr>
          <a:xfrm>
            <a:off x="2109240" y="332244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  <a:scene3d>
            <a:camera prst="orthographicFront">
              <a:rot lat="0" lon="0" rev="108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85" name="CustomShape 18"/>
          <p:cNvSpPr/>
          <p:nvPr/>
        </p:nvSpPr>
        <p:spPr>
          <a:xfrm>
            <a:off x="3357000" y="333684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9"/>
          <p:cNvSpPr/>
          <p:nvPr/>
        </p:nvSpPr>
        <p:spPr>
          <a:xfrm flipH="1">
            <a:off x="103320" y="3439080"/>
            <a:ext cx="20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CustomShape 20"/>
          <p:cNvSpPr/>
          <p:nvPr/>
        </p:nvSpPr>
        <p:spPr>
          <a:xfrm>
            <a:off x="152280" y="6279480"/>
            <a:ext cx="426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len="med" type="arrow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CustomShape 21"/>
          <p:cNvSpPr/>
          <p:nvPr/>
        </p:nvSpPr>
        <p:spPr>
          <a:xfrm>
            <a:off x="2201400" y="619992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2"/>
          <p:cNvSpPr/>
          <p:nvPr/>
        </p:nvSpPr>
        <p:spPr>
          <a:xfrm>
            <a:off x="1713240" y="618336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3"/>
          <p:cNvSpPr/>
          <p:nvPr/>
        </p:nvSpPr>
        <p:spPr>
          <a:xfrm>
            <a:off x="1967400" y="618336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4"/>
          <p:cNvSpPr/>
          <p:nvPr/>
        </p:nvSpPr>
        <p:spPr>
          <a:xfrm>
            <a:off x="1840320" y="618336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  <a:scene3d>
            <a:camera prst="orthographicFront">
              <a:rot lat="0" lon="0" rev="108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2" name="Line 25"/>
          <p:cNvSpPr/>
          <p:nvPr/>
        </p:nvSpPr>
        <p:spPr>
          <a:xfrm>
            <a:off x="2443680" y="4267080"/>
            <a:ext cx="360" cy="195048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6"/>
          <p:cNvSpPr/>
          <p:nvPr/>
        </p:nvSpPr>
        <p:spPr>
          <a:xfrm>
            <a:off x="2911320" y="412992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7"/>
          <p:cNvSpPr/>
          <p:nvPr/>
        </p:nvSpPr>
        <p:spPr>
          <a:xfrm>
            <a:off x="3137040" y="4106880"/>
            <a:ext cx="126720" cy="167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8"/>
          <p:cNvSpPr/>
          <p:nvPr/>
        </p:nvSpPr>
        <p:spPr>
          <a:xfrm>
            <a:off x="3390840" y="4106880"/>
            <a:ext cx="126720" cy="167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9"/>
          <p:cNvSpPr/>
          <p:nvPr/>
        </p:nvSpPr>
        <p:spPr>
          <a:xfrm>
            <a:off x="3263760" y="4106880"/>
            <a:ext cx="126720" cy="167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  <a:scene3d>
            <a:camera prst="orthographicFront">
              <a:rot lat="0" lon="0" rev="108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197" name="CustomShape 30"/>
          <p:cNvSpPr/>
          <p:nvPr/>
        </p:nvSpPr>
        <p:spPr>
          <a:xfrm>
            <a:off x="2444040" y="4137480"/>
            <a:ext cx="424080" cy="151920"/>
          </a:xfrm>
          <a:prstGeom prst="rect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31"/>
          <p:cNvSpPr/>
          <p:nvPr/>
        </p:nvSpPr>
        <p:spPr>
          <a:xfrm>
            <a:off x="2438280" y="6231600"/>
            <a:ext cx="342720" cy="151920"/>
          </a:xfrm>
          <a:prstGeom prst="rect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2"/>
          <p:cNvSpPr/>
          <p:nvPr/>
        </p:nvSpPr>
        <p:spPr>
          <a:xfrm>
            <a:off x="1209240" y="3412080"/>
            <a:ext cx="360" cy="28843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33"/>
          <p:cNvSpPr/>
          <p:nvPr/>
        </p:nvSpPr>
        <p:spPr>
          <a:xfrm flipV="1">
            <a:off x="7302960" y="3659400"/>
            <a:ext cx="90036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round/>
            <a:headEnd len="med" type="arrow" w="med"/>
            <a:tailEnd len="med" type="arrow" w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CustomShape 34"/>
          <p:cNvSpPr/>
          <p:nvPr/>
        </p:nvSpPr>
        <p:spPr>
          <a:xfrm>
            <a:off x="3773520" y="3587760"/>
            <a:ext cx="865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~0.5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5"/>
          <p:cNvSpPr/>
          <p:nvPr/>
        </p:nvSpPr>
        <p:spPr>
          <a:xfrm>
            <a:off x="5434560" y="3304440"/>
            <a:ext cx="585000" cy="352800"/>
          </a:xfrm>
          <a:prstGeom prst="rect">
            <a:avLst/>
          </a:prstGeom>
          <a:solidFill>
            <a:schemeClr val="tx2"/>
          </a:solidFill>
          <a:ln>
            <a:round/>
          </a:ln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CustomShape 36"/>
          <p:cNvSpPr/>
          <p:nvPr/>
        </p:nvSpPr>
        <p:spPr>
          <a:xfrm>
            <a:off x="5084640" y="4952880"/>
            <a:ext cx="4059000" cy="1066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7"/>
          <p:cNvSpPr/>
          <p:nvPr/>
        </p:nvSpPr>
        <p:spPr>
          <a:xfrm>
            <a:off x="1219320" y="3352680"/>
            <a:ext cx="424080" cy="151920"/>
          </a:xfrm>
          <a:prstGeom prst="rect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38"/>
          <p:cNvSpPr/>
          <p:nvPr/>
        </p:nvSpPr>
        <p:spPr>
          <a:xfrm flipH="1">
            <a:off x="4438440" y="3626280"/>
            <a:ext cx="996120" cy="5644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9"/>
          <p:cNvSpPr/>
          <p:nvPr/>
        </p:nvSpPr>
        <p:spPr>
          <a:xfrm>
            <a:off x="6163200" y="2992680"/>
            <a:ext cx="113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~2.0 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0"/>
          <p:cNvSpPr/>
          <p:nvPr/>
        </p:nvSpPr>
        <p:spPr>
          <a:xfrm>
            <a:off x="3581280" y="412200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1"/>
          <p:cNvSpPr/>
          <p:nvPr/>
        </p:nvSpPr>
        <p:spPr>
          <a:xfrm>
            <a:off x="7705800" y="5346360"/>
            <a:ext cx="126720" cy="167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2"/>
          <p:cNvSpPr/>
          <p:nvPr/>
        </p:nvSpPr>
        <p:spPr>
          <a:xfrm>
            <a:off x="7832520" y="5346360"/>
            <a:ext cx="126720" cy="167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  <a:scene3d>
            <a:camera prst="orthographicFront">
              <a:rot lat="0" lon="0" rev="108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0" name="CustomShape 43"/>
          <p:cNvSpPr/>
          <p:nvPr/>
        </p:nvSpPr>
        <p:spPr>
          <a:xfrm>
            <a:off x="8078760" y="5257800"/>
            <a:ext cx="592200" cy="334440"/>
          </a:xfrm>
          <a:prstGeom prst="rect">
            <a:avLst/>
          </a:prstGeom>
          <a:solidFill>
            <a:schemeClr val="tx2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Dipole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44"/>
          <p:cNvSpPr/>
          <p:nvPr/>
        </p:nvSpPr>
        <p:spPr>
          <a:xfrm>
            <a:off x="7412400" y="537120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5"/>
          <p:cNvSpPr/>
          <p:nvPr/>
        </p:nvSpPr>
        <p:spPr>
          <a:xfrm>
            <a:off x="945000" y="618876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6"/>
          <p:cNvSpPr/>
          <p:nvPr/>
        </p:nvSpPr>
        <p:spPr>
          <a:xfrm>
            <a:off x="457200" y="617220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7"/>
          <p:cNvSpPr/>
          <p:nvPr/>
        </p:nvSpPr>
        <p:spPr>
          <a:xfrm>
            <a:off x="711360" y="617220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8"/>
          <p:cNvSpPr/>
          <p:nvPr/>
        </p:nvSpPr>
        <p:spPr>
          <a:xfrm>
            <a:off x="584280" y="6172200"/>
            <a:ext cx="126720" cy="167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  <a:scene3d>
            <a:camera prst="orthographicFront">
              <a:rot lat="0" lon="0" rev="108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</p:sp>
      <p:sp>
        <p:nvSpPr>
          <p:cNvPr id="216" name="CustomShape 49"/>
          <p:cNvSpPr/>
          <p:nvPr/>
        </p:nvSpPr>
        <p:spPr>
          <a:xfrm>
            <a:off x="1209240" y="6220440"/>
            <a:ext cx="342720" cy="151920"/>
          </a:xfrm>
          <a:prstGeom prst="rect">
            <a:avLst/>
          </a:prstGeom>
          <a:solidFill>
            <a:srgbClr val="ffff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50"/>
          <p:cNvSpPr/>
          <p:nvPr/>
        </p:nvSpPr>
        <p:spPr>
          <a:xfrm>
            <a:off x="5470560" y="5336640"/>
            <a:ext cx="1584720" cy="258120"/>
          </a:xfrm>
          <a:prstGeom prst="rect">
            <a:avLst/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Spectrometer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51"/>
          <p:cNvSpPr/>
          <p:nvPr/>
        </p:nvSpPr>
        <p:spPr>
          <a:xfrm>
            <a:off x="7079760" y="527040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2"/>
          <p:cNvSpPr/>
          <p:nvPr/>
        </p:nvSpPr>
        <p:spPr>
          <a:xfrm>
            <a:off x="8830800" y="5388120"/>
            <a:ext cx="160560" cy="16740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3"/>
          <p:cNvSpPr/>
          <p:nvPr/>
        </p:nvSpPr>
        <p:spPr>
          <a:xfrm>
            <a:off x="363600" y="3292200"/>
            <a:ext cx="741960" cy="2581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54"/>
          <p:cNvSpPr/>
          <p:nvPr/>
        </p:nvSpPr>
        <p:spPr>
          <a:xfrm>
            <a:off x="1557360" y="4076640"/>
            <a:ext cx="741960" cy="258120"/>
          </a:xfrm>
          <a:prstGeom prst="rect">
            <a:avLst/>
          </a:prstGeom>
          <a:solidFill>
            <a:schemeClr val="tx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55"/>
          <p:cNvSpPr/>
          <p:nvPr/>
        </p:nvSpPr>
        <p:spPr>
          <a:xfrm>
            <a:off x="2999880" y="6167520"/>
            <a:ext cx="741960" cy="25812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Picture 2" descr=""/>
          <p:cNvPicPr/>
          <p:nvPr/>
        </p:nvPicPr>
        <p:blipFill>
          <a:blip r:embed="rId1"/>
          <a:stretch/>
        </p:blipFill>
        <p:spPr>
          <a:xfrm>
            <a:off x="4889520" y="3736800"/>
            <a:ext cx="291600" cy="225000"/>
          </a:xfrm>
          <a:prstGeom prst="rect">
            <a:avLst/>
          </a:prstGeom>
          <a:ln>
            <a:noFill/>
          </a:ln>
        </p:spPr>
      </p:pic>
      <p:sp>
        <p:nvSpPr>
          <p:cNvPr id="224" name="CustomShape 56"/>
          <p:cNvSpPr/>
          <p:nvPr/>
        </p:nvSpPr>
        <p:spPr>
          <a:xfrm>
            <a:off x="5084640" y="4955760"/>
            <a:ext cx="149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57"/>
          <p:cNvSpPr/>
          <p:nvPr/>
        </p:nvSpPr>
        <p:spPr>
          <a:xfrm>
            <a:off x="6107400" y="358560"/>
            <a:ext cx="297144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 we need are in RED: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9293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Quads (5-7 final)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9" descr=""/>
          <p:cNvPicPr/>
          <p:nvPr/>
        </p:nvPicPr>
        <p:blipFill>
          <a:blip r:embed="rId1"/>
          <a:stretch/>
        </p:blipFill>
        <p:spPr>
          <a:xfrm>
            <a:off x="7920" y="3886200"/>
            <a:ext cx="3743640" cy="2956680"/>
          </a:xfrm>
          <a:prstGeom prst="rect">
            <a:avLst/>
          </a:prstGeom>
          <a:ln>
            <a:noFill/>
          </a:ln>
        </p:spPr>
      </p:pic>
      <p:pic>
        <p:nvPicPr>
          <p:cNvPr id="251" name="Picture 10" descr=""/>
          <p:cNvPicPr/>
          <p:nvPr/>
        </p:nvPicPr>
        <p:blipFill>
          <a:blip r:embed="rId2"/>
          <a:stretch/>
        </p:blipFill>
        <p:spPr>
          <a:xfrm>
            <a:off x="0" y="380880"/>
            <a:ext cx="3739680" cy="2949840"/>
          </a:xfrm>
          <a:prstGeom prst="rect">
            <a:avLst/>
          </a:prstGeom>
          <a:ln>
            <a:noFill/>
          </a:ln>
        </p:spPr>
      </p:pic>
      <p:graphicFrame>
        <p:nvGraphicFramePr>
          <p:cNvPr id="252" name="Table 1"/>
          <p:cNvGraphicFramePr/>
          <p:nvPr/>
        </p:nvGraphicFramePr>
        <p:xfrm>
          <a:off x="3886200" y="838080"/>
          <a:ext cx="4980960" cy="1032840"/>
        </p:xfrm>
        <a:graphic>
          <a:graphicData uri="http://schemas.openxmlformats.org/drawingml/2006/table">
            <a:tbl>
              <a:tblPr/>
              <a:tblGrid>
                <a:gridCol w="2514600"/>
                <a:gridCol w="1218960"/>
                <a:gridCol w="1247400"/>
              </a:tblGrid>
              <a:tr h="603720"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Drift needed after kicker to get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∆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= 65 mm.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i.e. 40 mm gap between beam edges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2.29°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19.9 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2.08°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18.1 mm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1371600">
                <a:tc v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1.6 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1.8 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Table 2"/>
          <p:cNvGraphicFramePr/>
          <p:nvPr/>
        </p:nvGraphicFramePr>
        <p:xfrm>
          <a:off x="3657600" y="3200400"/>
          <a:ext cx="5409720" cy="2966400"/>
        </p:xfrm>
        <a:graphic>
          <a:graphicData uri="http://schemas.openxmlformats.org/drawingml/2006/table">
            <a:tbl>
              <a:tblPr/>
              <a:tblGrid>
                <a:gridCol w="772560"/>
                <a:gridCol w="851760"/>
                <a:gridCol w="693720"/>
                <a:gridCol w="772560"/>
                <a:gridCol w="772560"/>
                <a:gridCol w="772560"/>
                <a:gridCol w="77400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+/-20 kV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+/-25 kV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+/-30 kV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603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θ°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∆</a:t>
                      </a: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[mm]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θ°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∆</a:t>
                      </a: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[mm]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θ°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∆</a:t>
                      </a: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[mm]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1.53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2.45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23.0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1.91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28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2.60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ad8f6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29.9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  <p:sp>
        <p:nvSpPr>
          <p:cNvPr id="254" name="CustomShape 3"/>
          <p:cNvSpPr/>
          <p:nvPr/>
        </p:nvSpPr>
        <p:spPr>
          <a:xfrm>
            <a:off x="4800600" y="270432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Kicker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Parts List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57200" y="1676520"/>
            <a:ext cx="3931560" cy="639360"/>
          </a:xfrm>
          <a:prstGeom prst="rect">
            <a:avLst/>
          </a:prstGeom>
          <a:solidFill>
            <a:srgbClr val="ad8f67"/>
          </a:solidFill>
          <a:ln w="442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Hardware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457200" y="2438280"/>
            <a:ext cx="3931560" cy="3978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Scott: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kicker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chamber before septum 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IMP/Wei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Septum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Quads (5-7)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Jing?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60160" indent="-28548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Waveguide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4754880" y="1676520"/>
            <a:ext cx="3931560" cy="639360"/>
          </a:xfrm>
          <a:prstGeom prst="rect">
            <a:avLst/>
          </a:prstGeom>
          <a:solidFill>
            <a:srgbClr val="ad8f67"/>
          </a:solidFill>
          <a:ln w="442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Standard Hardware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TextShape 5"/>
          <p:cNvSpPr txBox="1"/>
          <p:nvPr/>
        </p:nvSpPr>
        <p:spPr>
          <a:xfrm>
            <a:off x="4754880" y="2438280"/>
            <a:ext cx="39315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Nicole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feedthroughs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8? YAGS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Crosses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Actuators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inch pipe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John?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Dipole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Jing?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76320"/>
            <a:ext cx="8229240" cy="761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Overview Proposed Timeline 2017-2018 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457200" y="945720"/>
          <a:ext cx="8229240" cy="3962160"/>
        </p:xfrm>
        <a:graphic>
          <a:graphicData uri="http://schemas.openxmlformats.org/drawingml/2006/table">
            <a:tbl>
              <a:tblPr/>
              <a:tblGrid>
                <a:gridCol w="1645920"/>
                <a:gridCol w="944640"/>
                <a:gridCol w="990360"/>
                <a:gridCol w="1600200"/>
                <a:gridCol w="1676160"/>
                <a:gridCol w="137196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3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3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3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Fabrication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3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Scott, Wei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June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July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August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Initial Testing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Nicole, Jing?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September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October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Initial Testing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November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December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 + 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Table 3"/>
          <p:cNvGraphicFramePr/>
          <p:nvPr/>
        </p:nvGraphicFramePr>
        <p:xfrm>
          <a:off x="457200" y="4343400"/>
          <a:ext cx="8229240" cy="2224800"/>
        </p:xfrm>
        <a:graphic>
          <a:graphicData uri="http://schemas.openxmlformats.org/drawingml/2006/table">
            <a:tbl>
              <a:tblPr/>
              <a:tblGrid>
                <a:gridCol w="1645920"/>
                <a:gridCol w="1935360"/>
                <a:gridCol w="1600200"/>
                <a:gridCol w="1676160"/>
                <a:gridCol w="137160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January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PETS, Accel?, Quad, Dipole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Jing?,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February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 Beam Line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Measurements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Nicole, Eric?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April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May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Proposed Timeline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May-June 2017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676520"/>
            <a:ext cx="3931560" cy="639360"/>
          </a:xfrm>
          <a:prstGeom prst="rect">
            <a:avLst/>
          </a:prstGeom>
          <a:solidFill>
            <a:srgbClr val="ad8f67"/>
          </a:solidFill>
          <a:ln w="44280">
            <a:solidFill>
              <a:srgbClr val="ffffff"/>
            </a:solidFill>
            <a:round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29293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457200" y="2438280"/>
            <a:ext cx="39315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4754880" y="1676520"/>
            <a:ext cx="3931560" cy="639360"/>
          </a:xfrm>
          <a:prstGeom prst="rect">
            <a:avLst/>
          </a:prstGeom>
          <a:solidFill>
            <a:srgbClr val="ad8f67"/>
          </a:solidFill>
          <a:ln w="44280">
            <a:solidFill>
              <a:srgbClr val="ffffff"/>
            </a:solidFill>
            <a:round/>
          </a:ln>
        </p:spPr>
        <p:txBody>
          <a:bodyPr anchor="ctr"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5"/>
          <p:cNvSpPr txBox="1"/>
          <p:nvPr/>
        </p:nvSpPr>
        <p:spPr>
          <a:xfrm>
            <a:off x="4754880" y="2438280"/>
            <a:ext cx="393156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9" name="Table 6"/>
          <p:cNvGraphicFramePr/>
          <p:nvPr/>
        </p:nvGraphicFramePr>
        <p:xfrm>
          <a:off x="228600" y="1646280"/>
          <a:ext cx="8762760" cy="4347720"/>
        </p:xfrm>
        <a:graphic>
          <a:graphicData uri="http://schemas.openxmlformats.org/drawingml/2006/table">
            <a:tbl>
              <a:tblPr/>
              <a:tblGrid>
                <a:gridCol w="1738080"/>
                <a:gridCol w="2043720"/>
                <a:gridCol w="2164320"/>
                <a:gridCol w="1367640"/>
                <a:gridCol w="1449000"/>
              </a:tblGrid>
              <a:tr h="395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9528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May</a:t>
                      </a: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952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FID Connector Arrives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Vacuum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4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Also waiting for 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9528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95280">
                <a:tc rowSpan="2"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FID connector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Order 6 more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Scott?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952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Kicker, chamber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Finalize drawings and send out for fabrication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Scott?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9528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June</a:t>
                      </a: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90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Kicker, chamber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Send out parts for fabrication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Scott?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Also waiting for 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7905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Wait for parts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Proposed Timeline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July-Aug 2017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1" name="Table 2"/>
          <p:cNvGraphicFramePr/>
          <p:nvPr/>
        </p:nvGraphicFramePr>
        <p:xfrm>
          <a:off x="228600" y="1646280"/>
          <a:ext cx="8762760" cy="3377880"/>
        </p:xfrm>
        <a:graphic>
          <a:graphicData uri="http://schemas.openxmlformats.org/drawingml/2006/table">
            <a:tbl>
              <a:tblPr/>
              <a:tblGrid>
                <a:gridCol w="1738080"/>
                <a:gridCol w="2043720"/>
                <a:gridCol w="2164320"/>
                <a:gridCol w="1367640"/>
                <a:gridCol w="144900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4776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July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 1-3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 HV supply from APS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Contact APS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Jing?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Waiting on parts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4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Validate Linac Simulations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August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 Arrives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Initial bench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Nicole, Jing or Shao?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Also waiting for 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Begin 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Proposed Timeline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Sept-Oct 2017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3" name="Table 2"/>
          <p:cNvGraphicFramePr/>
          <p:nvPr/>
        </p:nvGraphicFramePr>
        <p:xfrm>
          <a:off x="0" y="1646280"/>
          <a:ext cx="9143640" cy="3439800"/>
        </p:xfrm>
        <a:graphic>
          <a:graphicData uri="http://schemas.openxmlformats.org/drawingml/2006/table">
            <a:tbl>
              <a:tblPr/>
              <a:tblGrid>
                <a:gridCol w="1719000"/>
                <a:gridCol w="2021400"/>
                <a:gridCol w="1745640"/>
                <a:gridCol w="316440"/>
                <a:gridCol w="1130760"/>
                <a:gridCol w="150120"/>
                <a:gridCol w="206028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47760">
                <a:tc gridSpan="7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Kicker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Finish 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Kicker, verify angle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 gridSpan="7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Septum Arrives?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Initial bench Tests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Nicole, Charles?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If Septum hasn’t arrived, installation of quads and wakefield structures after kicker can begin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Begin 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Proposed Timeline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Nov-Dec 2017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5" name="Table 2"/>
          <p:cNvGraphicFramePr/>
          <p:nvPr/>
        </p:nvGraphicFramePr>
        <p:xfrm>
          <a:off x="228600" y="1646280"/>
          <a:ext cx="8762760" cy="3408840"/>
        </p:xfrm>
        <a:graphic>
          <a:graphicData uri="http://schemas.openxmlformats.org/drawingml/2006/table">
            <a:tbl>
              <a:tblPr/>
              <a:tblGrid>
                <a:gridCol w="1738080"/>
                <a:gridCol w="2043720"/>
                <a:gridCol w="2164320"/>
                <a:gridCol w="1367640"/>
                <a:gridCol w="1449000"/>
              </a:tblGrid>
              <a:tr h="34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4776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Septum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Finish 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Test septum, verify angle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 gridSpan="5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Cont. kicker and septum tests.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row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477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Christmas Holiday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Details Proposed Timeline 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000" spc="-97" strike="noStrike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Jan-Feb 2017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47" name="Table 2"/>
          <p:cNvGraphicFramePr/>
          <p:nvPr/>
        </p:nvGraphicFramePr>
        <p:xfrm>
          <a:off x="228600" y="1646280"/>
          <a:ext cx="8775360" cy="4274280"/>
        </p:xfrm>
        <a:graphic>
          <a:graphicData uri="http://schemas.openxmlformats.org/drawingml/2006/table">
            <a:tbl>
              <a:tblPr/>
              <a:tblGrid>
                <a:gridCol w="1738080"/>
                <a:gridCol w="2043720"/>
                <a:gridCol w="484920"/>
                <a:gridCol w="1692000"/>
                <a:gridCol w="289080"/>
                <a:gridCol w="1078560"/>
                <a:gridCol w="1449000"/>
              </a:tblGrid>
              <a:tr h="35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Month 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53880">
                <a:tc gridSpan="7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Jan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513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Quads, Dipole, Accelerating Structures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gridSpan="2" row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Eric?, 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52704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353880">
                <a:tc gridSpan="7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Feb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2216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Power Measurements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Straight through w/ structures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cdfdd"/>
                    </a:solidFill>
                  </a:tcPr>
                </a:tc>
              </a:tr>
              <a:tr h="708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3-4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Power Measurements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Bent Beam line w/ structure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  <a:tr h="351360">
                <a:tc gridSpan="7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March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5260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Week 1-4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Beam Studies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Full Beam Line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 gridSpan="2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29293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Nicole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97" strike="noStrike" cap="all">
                <a:solidFill>
                  <a:srgbClr val="d2533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Back-UP</a:t>
            </a:r>
            <a:endParaRPr b="0" lang="en-US" sz="1800" spc="-1" strike="noStrike">
              <a:solidFill>
                <a:srgbClr val="292934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85800" y="35053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2818</TotalTime>
  <Application>LibreOffice/5.1.6.2$Linux_X86_64 LibreOffice_project/10m0$Build-2</Application>
  <Words>571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2016-08-17T22:15:42Z</dcterms:created>
  <dc:creator>Neveu, Nicole</dc:creator>
  <dc:description/>
  <dc:language>en-US</dc:language>
  <cp:lastModifiedBy/>
  <cp:lastPrinted>2017-04-14T23:32:27Z</cp:lastPrinted>
  <dcterms:modified xsi:type="dcterms:W3CDTF">2017-04-16T23:06:46Z</dcterms:modified>
  <cp:revision>152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