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B81FB-32C4-340F-ED18-F5FA5AF23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FC18C-A31E-0A45-9733-2EE80E2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70A405-9367-39B9-9C9E-9892E764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72674-9EBC-9A9A-2C49-3B2768EE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D91D0-E8B2-FF20-B057-EA738BF9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6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66494-18E9-1936-51FD-EB8C020B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58813B-C353-48FC-EF97-4FBF426AC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8CA1D-3A30-604C-B43E-2E48F0EB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02881-89F2-6F29-1A06-548DFD61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3034B-AF01-B726-5711-C8834162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45EE93-92DD-7E14-0F7C-1C65ADBCA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20201F-288F-B6D2-03F4-C3FF01241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4DF0CB-F7D6-326A-23C9-2250EE2E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50917-E2AC-A098-A7BA-BE7972D9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E6415-8917-27CC-F2EC-FEF2FA10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8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8BAD9-4CEB-FD47-BEE8-2234F69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BDD1E-6A42-2C14-49E2-B4D7C0DC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FD842-163D-8FD6-4324-3765F36E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5C70C6-E212-83CD-BD15-8E443381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A569E-B430-E1A4-BC56-F76B981F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2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1261B-B02E-74CD-E6D7-714EE9BA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E3304C-5915-CE62-6095-956795C5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68E395-7C7D-181B-3C70-214B8471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71B711-A7E4-5F32-1626-950AB306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9C7B2-CDE9-BF7E-FEFE-518C93EE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90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B1679-80D2-CB16-128B-ABE2CDA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45137F-7591-994E-CC96-55C43C681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1C7CEB-A939-948B-3022-C1DEEC715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25B01A-CE96-5207-16EC-33D69A9D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A147B4-384B-B7DE-7DB1-4B4C26D3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64AD4D-505B-8910-C613-C9C02069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5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958FC-F295-1AC5-7476-7C7C3BC5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6656F-E41E-4A16-4200-BE736B1F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EF275F-28D1-7F4B-6125-11B9F04B3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1D2977-EFD6-321E-A756-2AEE2F458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77268D-205A-962D-145E-45566620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5E03EF-8D7B-CA77-6505-7357AF4F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FB4332-0537-4B80-396E-65B2FC33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A70A76-56E5-8AFC-854F-399DD304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05364-57AC-28C7-11AC-6E54103B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B0485F-AE2B-BD95-95C1-EE1C4506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5F23DB-1FD9-1F3F-577D-43EDFE12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0A1DA-6D55-B421-0075-DD7728D4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03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E3B4B8-2B30-ACDC-AB86-15F96F5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C5EF68-D229-66C9-5FE2-DEA3581C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7A5433-F365-924C-5FB4-F3378217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62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C448C-CE6C-F511-0C4A-B4D8E23B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758A76-6199-DBDA-56B6-3AC77846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D11C7B-BCAF-90B7-DA20-5B399000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86E8E4-E297-E2B0-2227-70818DDE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F1DAD1-4E4A-4F82-C4CE-376E4E3B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51F3F9-0094-5EAA-A10E-9FFFF63F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F5C2F-BE48-84B8-A0AB-BCE02A66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9242B5-B630-7FF4-2F9F-43A75573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5F5BAA-401C-07E9-C220-431D94C0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6B3C99-9E95-3438-1F2B-25487158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40A26-CB02-2D55-C8D4-B7B2DE8B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A37FA7-9F51-D2B5-9CA7-425F4AF9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6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5BD10-9039-144F-E4A4-136EE7B0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E72B-B8FC-85C3-1F87-04D91808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21EDD-99B3-EF8A-1ED7-7D01F07C1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5B1D-FA2B-4AB7-B2B0-35FF89B3C10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527A5-8EF9-439E-01FD-D01B9210F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33209D-44AB-0A23-6C68-4E11F3D24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A8B-E819-4129-8C82-D22D38FD3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95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120FEAB-7815-4C91-68C2-F27A1E790344}"/>
              </a:ext>
            </a:extLst>
          </p:cNvPr>
          <p:cNvGrpSpPr/>
          <p:nvPr/>
        </p:nvGrpSpPr>
        <p:grpSpPr>
          <a:xfrm>
            <a:off x="214490" y="96682"/>
            <a:ext cx="11850347" cy="6376016"/>
            <a:chOff x="214490" y="96682"/>
            <a:chExt cx="11850347" cy="6376016"/>
          </a:xfrm>
        </p:grpSpPr>
        <p:pic>
          <p:nvPicPr>
            <p:cNvPr id="3" name="グラフィックス 2" descr="建物">
              <a:extLst>
                <a:ext uri="{FF2B5EF4-FFF2-40B4-BE49-F238E27FC236}">
                  <a16:creationId xmlns:a16="http://schemas.microsoft.com/office/drawing/2014/main" id="{F9C9DA55-98F1-C0D3-8953-21FAA287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45342" y="211907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E0EC873-3666-88B0-9D10-836448040B10}"/>
                </a:ext>
              </a:extLst>
            </p:cNvPr>
            <p:cNvSpPr txBox="1"/>
            <p:nvPr/>
          </p:nvSpPr>
          <p:spPr>
            <a:xfrm>
              <a:off x="1617712" y="174974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給与受取口座</a:t>
              </a:r>
            </a:p>
          </p:txBody>
        </p:sp>
        <p:pic>
          <p:nvPicPr>
            <p:cNvPr id="8" name="グラフィックス 7" descr="建物">
              <a:extLst>
                <a:ext uri="{FF2B5EF4-FFF2-40B4-BE49-F238E27FC236}">
                  <a16:creationId xmlns:a16="http://schemas.microsoft.com/office/drawing/2014/main" id="{6E73BF97-841E-8D8F-11D8-8BD4E1D5E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1306" y="2119078"/>
              <a:ext cx="914400" cy="914400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8ECAF69-2117-1EFC-4440-33CC51BC5D61}"/>
                </a:ext>
              </a:extLst>
            </p:cNvPr>
            <p:cNvSpPr txBox="1"/>
            <p:nvPr/>
          </p:nvSpPr>
          <p:spPr>
            <a:xfrm>
              <a:off x="3994508" y="17497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共有</a:t>
              </a:r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口座</a:t>
              </a:r>
            </a:p>
          </p:txBody>
        </p:sp>
        <p:pic>
          <p:nvPicPr>
            <p:cNvPr id="10" name="グラフィックス 9" descr="建物">
              <a:extLst>
                <a:ext uri="{FF2B5EF4-FFF2-40B4-BE49-F238E27FC236}">
                  <a16:creationId xmlns:a16="http://schemas.microsoft.com/office/drawing/2014/main" id="{33C58924-FA6D-3EAD-6128-C5AFF2720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45342" y="3798332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都市">
              <a:extLst>
                <a:ext uri="{FF2B5EF4-FFF2-40B4-BE49-F238E27FC236}">
                  <a16:creationId xmlns:a16="http://schemas.microsoft.com/office/drawing/2014/main" id="{6AB40B19-F94D-6DA6-6593-CE636525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5342" y="5558298"/>
              <a:ext cx="914400" cy="914400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9BF7543-93F2-C746-F520-69D90203FEE5}"/>
                </a:ext>
              </a:extLst>
            </p:cNvPr>
            <p:cNvSpPr txBox="1"/>
            <p:nvPr/>
          </p:nvSpPr>
          <p:spPr>
            <a:xfrm>
              <a:off x="2079376" y="51889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会社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30F6151-6195-0AD8-0A81-96750B8CB2D9}"/>
                </a:ext>
              </a:extLst>
            </p:cNvPr>
            <p:cNvSpPr txBox="1"/>
            <p:nvPr/>
          </p:nvSpPr>
          <p:spPr>
            <a:xfrm>
              <a:off x="1617712" y="342900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給与受取口座</a:t>
              </a:r>
            </a:p>
          </p:txBody>
        </p:sp>
        <p:pic>
          <p:nvPicPr>
            <p:cNvPr id="14" name="グラフィックス 13" descr="建物">
              <a:extLst>
                <a:ext uri="{FF2B5EF4-FFF2-40B4-BE49-F238E27FC236}">
                  <a16:creationId xmlns:a16="http://schemas.microsoft.com/office/drawing/2014/main" id="{C326FF71-8409-00EA-49DB-55135C930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1306" y="3798332"/>
              <a:ext cx="914400" cy="914400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45F88CF-271B-EE67-96BA-9A68A6152265}"/>
                </a:ext>
              </a:extLst>
            </p:cNvPr>
            <p:cNvSpPr txBox="1"/>
            <p:nvPr/>
          </p:nvSpPr>
          <p:spPr>
            <a:xfrm>
              <a:off x="399450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共有</a:t>
              </a:r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口座</a:t>
              </a:r>
            </a:p>
          </p:txBody>
        </p:sp>
        <p:pic>
          <p:nvPicPr>
            <p:cNvPr id="18" name="グラフィックス 17" descr="矢印: 直線">
              <a:extLst>
                <a:ext uri="{FF2B5EF4-FFF2-40B4-BE49-F238E27FC236}">
                  <a16:creationId xmlns:a16="http://schemas.microsoft.com/office/drawing/2014/main" id="{9E8CFFFA-68C9-E578-0C48-6E119EB3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164424" y="4712732"/>
              <a:ext cx="476234" cy="476234"/>
            </a:xfrm>
            <a:prstGeom prst="rect">
              <a:avLst/>
            </a:prstGeom>
          </p:spPr>
        </p:pic>
        <p:pic>
          <p:nvPicPr>
            <p:cNvPr id="19" name="グラフィックス 18" descr="矢印: 直線">
              <a:extLst>
                <a:ext uri="{FF2B5EF4-FFF2-40B4-BE49-F238E27FC236}">
                  <a16:creationId xmlns:a16="http://schemas.microsoft.com/office/drawing/2014/main" id="{6A633E8E-FEF6-FA11-7DF9-CA22BA3DC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049480" y="4017415"/>
              <a:ext cx="476234" cy="476234"/>
            </a:xfrm>
            <a:prstGeom prst="rect">
              <a:avLst/>
            </a:prstGeom>
          </p:spPr>
        </p:pic>
        <p:pic>
          <p:nvPicPr>
            <p:cNvPr id="20" name="グラフィックス 19" descr="矢印: 直線">
              <a:extLst>
                <a:ext uri="{FF2B5EF4-FFF2-40B4-BE49-F238E27FC236}">
                  <a16:creationId xmlns:a16="http://schemas.microsoft.com/office/drawing/2014/main" id="{91EE0F9E-F77A-D9A2-31C1-EE3F54D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164424" y="1273512"/>
              <a:ext cx="476234" cy="476234"/>
            </a:xfrm>
            <a:prstGeom prst="rect">
              <a:avLst/>
            </a:prstGeom>
          </p:spPr>
        </p:pic>
        <p:pic>
          <p:nvPicPr>
            <p:cNvPr id="21" name="グラフィックス 20" descr="矢印: 直線">
              <a:extLst>
                <a:ext uri="{FF2B5EF4-FFF2-40B4-BE49-F238E27FC236}">
                  <a16:creationId xmlns:a16="http://schemas.microsoft.com/office/drawing/2014/main" id="{CC2F2FB5-E90D-B025-5B37-16332F1DC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045570" y="2338161"/>
              <a:ext cx="476234" cy="476234"/>
            </a:xfrm>
            <a:prstGeom prst="rect">
              <a:avLst/>
            </a:prstGeom>
          </p:spPr>
        </p:pic>
        <p:pic>
          <p:nvPicPr>
            <p:cNvPr id="24" name="グラフィックス 23" descr="都市">
              <a:extLst>
                <a:ext uri="{FF2B5EF4-FFF2-40B4-BE49-F238E27FC236}">
                  <a16:creationId xmlns:a16="http://schemas.microsoft.com/office/drawing/2014/main" id="{3D1976D2-4E9E-4BE8-30C0-D62BAC888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5342" y="466014"/>
              <a:ext cx="914400" cy="914400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4F89FB5-DDDD-48F3-6A64-E1B45CCB69E5}"/>
                </a:ext>
              </a:extLst>
            </p:cNvPr>
            <p:cNvSpPr txBox="1"/>
            <p:nvPr/>
          </p:nvSpPr>
          <p:spPr>
            <a:xfrm>
              <a:off x="2079376" y="966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会社</a:t>
              </a:r>
            </a:p>
          </p:txBody>
        </p:sp>
        <p:pic>
          <p:nvPicPr>
            <p:cNvPr id="26" name="グラフィックス 25" descr="お金">
              <a:extLst>
                <a:ext uri="{FF2B5EF4-FFF2-40B4-BE49-F238E27FC236}">
                  <a16:creationId xmlns:a16="http://schemas.microsoft.com/office/drawing/2014/main" id="{F902D565-E5B2-E55C-40FF-D4FD3F96E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36294" y="4759809"/>
              <a:ext cx="378823" cy="378823"/>
            </a:xfrm>
            <a:prstGeom prst="rect">
              <a:avLst/>
            </a:prstGeom>
          </p:spPr>
        </p:pic>
        <p:pic>
          <p:nvPicPr>
            <p:cNvPr id="28" name="グラフィックス 27" descr="お金">
              <a:extLst>
                <a:ext uri="{FF2B5EF4-FFF2-40B4-BE49-F238E27FC236}">
                  <a16:creationId xmlns:a16="http://schemas.microsoft.com/office/drawing/2014/main" id="{B4105FCC-9CE7-6550-FF9C-657B5F4C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33863" y="1290211"/>
              <a:ext cx="378823" cy="378823"/>
            </a:xfrm>
            <a:prstGeom prst="rect">
              <a:avLst/>
            </a:prstGeom>
          </p:spPr>
        </p:pic>
        <p:pic>
          <p:nvPicPr>
            <p:cNvPr id="29" name="グラフィックス 28" descr="お金">
              <a:extLst>
                <a:ext uri="{FF2B5EF4-FFF2-40B4-BE49-F238E27FC236}">
                  <a16:creationId xmlns:a16="http://schemas.microsoft.com/office/drawing/2014/main" id="{2FAA0FAD-2032-0645-303E-57999E38D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98820" y="4365678"/>
              <a:ext cx="378823" cy="378823"/>
            </a:xfrm>
            <a:prstGeom prst="rect">
              <a:avLst/>
            </a:prstGeom>
          </p:spPr>
        </p:pic>
        <p:pic>
          <p:nvPicPr>
            <p:cNvPr id="30" name="グラフィックス 29" descr="お金">
              <a:extLst>
                <a:ext uri="{FF2B5EF4-FFF2-40B4-BE49-F238E27FC236}">
                  <a16:creationId xmlns:a16="http://schemas.microsoft.com/office/drawing/2014/main" id="{26564FAB-061F-7CCD-ABC5-B2916B7AA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01614" y="2066804"/>
              <a:ext cx="376030" cy="37882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30943DB-3772-F51C-7783-7B0EEF973B4B}"/>
                </a:ext>
              </a:extLst>
            </p:cNvPr>
            <p:cNvSpPr txBox="1"/>
            <p:nvPr/>
          </p:nvSpPr>
          <p:spPr>
            <a:xfrm>
              <a:off x="1374356" y="2359887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三井住友 </a:t>
              </a:r>
              <a:r>
                <a:rPr lang="en-US" altLang="ja-JP" sz="1100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(Olive)</a:t>
              </a:r>
              <a:endParaRPr kumimoji="1" lang="ja-JP" altLang="en-US" sz="11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365B034-7C24-4521-0EC3-D4BD7B5C48C7}"/>
                </a:ext>
              </a:extLst>
            </p:cNvPr>
            <p:cNvSpPr txBox="1"/>
            <p:nvPr/>
          </p:nvSpPr>
          <p:spPr>
            <a:xfrm>
              <a:off x="3563817" y="2359887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住信</a:t>
              </a:r>
              <a:r>
                <a:rPr kumimoji="1" lang="en-US" altLang="ja-JP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SBI</a:t>
              </a:r>
              <a:r>
                <a:rPr kumimoji="1" lang="ja-JP" altLang="en-US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ネット銀行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D25B05E-0730-5A64-820F-2A5A0846932D}"/>
                </a:ext>
              </a:extLst>
            </p:cNvPr>
            <p:cNvSpPr txBox="1"/>
            <p:nvPr/>
          </p:nvSpPr>
          <p:spPr>
            <a:xfrm>
              <a:off x="3563817" y="4042257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住信</a:t>
              </a:r>
              <a:r>
                <a:rPr kumimoji="1" lang="en-US" altLang="ja-JP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SBI</a:t>
              </a:r>
              <a:r>
                <a:rPr kumimoji="1" lang="ja-JP" altLang="en-US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ネット銀行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35B89E2C-5367-9F1A-94F6-4D1C117F7922}"/>
                </a:ext>
              </a:extLst>
            </p:cNvPr>
            <p:cNvSpPr txBox="1"/>
            <p:nvPr/>
          </p:nvSpPr>
          <p:spPr>
            <a:xfrm>
              <a:off x="5690085" y="174974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クレジットカード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6" name="グラフィックス 35" descr="クレジット カード">
              <a:extLst>
                <a:ext uri="{FF2B5EF4-FFF2-40B4-BE49-F238E27FC236}">
                  <a16:creationId xmlns:a16="http://schemas.microsoft.com/office/drawing/2014/main" id="{A75C2D0E-5C24-97A6-DF17-E88478300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46570" y="2066804"/>
              <a:ext cx="914400" cy="914400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4520858A-5B46-4A6F-0A0B-6D7E553DD051}"/>
                </a:ext>
              </a:extLst>
            </p:cNvPr>
            <p:cNvSpPr txBox="1"/>
            <p:nvPr/>
          </p:nvSpPr>
          <p:spPr>
            <a:xfrm>
              <a:off x="5282914" y="2359887"/>
              <a:ext cx="814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楽天カード</a:t>
              </a:r>
            </a:p>
          </p:txBody>
        </p:sp>
        <p:pic>
          <p:nvPicPr>
            <p:cNvPr id="38" name="グラフィックス 37" descr="クレジット カード">
              <a:extLst>
                <a:ext uri="{FF2B5EF4-FFF2-40B4-BE49-F238E27FC236}">
                  <a16:creationId xmlns:a16="http://schemas.microsoft.com/office/drawing/2014/main" id="{2691A63E-84FE-817A-54ED-48B1A075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46570" y="3798332"/>
              <a:ext cx="914400" cy="914400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4341654-9233-7331-B0C9-828180B62A0A}"/>
                </a:ext>
              </a:extLst>
            </p:cNvPr>
            <p:cNvSpPr txBox="1"/>
            <p:nvPr/>
          </p:nvSpPr>
          <p:spPr>
            <a:xfrm>
              <a:off x="5212907" y="4038199"/>
              <a:ext cx="9543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楽天カード</a:t>
              </a:r>
              <a:endParaRPr kumimoji="1" lang="en-US" altLang="ja-JP" sz="11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ja-JP" altLang="en-US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家族カード</a:t>
              </a:r>
              <a:r>
                <a:rPr kumimoji="1" lang="en-US" altLang="ja-JP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sz="11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0A3E2860-52A3-82FC-91AB-A814183C2B6B}"/>
                </a:ext>
              </a:extLst>
            </p:cNvPr>
            <p:cNvCxnSpPr>
              <a:cxnSpLocks/>
              <a:stCxn id="34" idx="1"/>
              <a:endCxn id="9" idx="3"/>
            </p:cNvCxnSpPr>
            <p:nvPr/>
          </p:nvCxnSpPr>
          <p:spPr>
            <a:xfrm flipH="1">
              <a:off x="5102504" y="1934412"/>
              <a:ext cx="587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5C34FDAB-E680-96EA-5D2F-777E0902AD68}"/>
                </a:ext>
              </a:extLst>
            </p:cNvPr>
            <p:cNvSpPr txBox="1"/>
            <p:nvPr/>
          </p:nvSpPr>
          <p:spPr>
            <a:xfrm>
              <a:off x="5690085" y="3425221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クレジットカード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0619FE6-52A1-0631-7DD8-E7DF0591D35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5102504" y="1934412"/>
              <a:ext cx="550143" cy="1690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グラフィックス 45" descr="矢印: 直線">
              <a:extLst>
                <a:ext uri="{FF2B5EF4-FFF2-40B4-BE49-F238E27FC236}">
                  <a16:creationId xmlns:a16="http://schemas.microsoft.com/office/drawing/2014/main" id="{7BBC3625-796C-2619-A4C9-EC54B088C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310389" y="3015985"/>
              <a:ext cx="476234" cy="476234"/>
            </a:xfrm>
            <a:prstGeom prst="rect">
              <a:avLst/>
            </a:prstGeom>
          </p:spPr>
        </p:pic>
        <p:pic>
          <p:nvPicPr>
            <p:cNvPr id="47" name="グラフィックス 46" descr="お金">
              <a:extLst>
                <a:ext uri="{FF2B5EF4-FFF2-40B4-BE49-F238E27FC236}">
                  <a16:creationId xmlns:a16="http://schemas.microsoft.com/office/drawing/2014/main" id="{FC8A6B1D-59C0-E3EE-CEEB-FB499663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14969" y="3058562"/>
              <a:ext cx="378823" cy="378823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0A93261-46FA-7599-9668-300379BA79FC}"/>
                </a:ext>
              </a:extLst>
            </p:cNvPr>
            <p:cNvSpPr txBox="1"/>
            <p:nvPr/>
          </p:nvSpPr>
          <p:spPr>
            <a:xfrm>
              <a:off x="2884745" y="2667640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定額自動入金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1B1F776-9D94-CD3B-5149-170A099B1B7A}"/>
                </a:ext>
              </a:extLst>
            </p:cNvPr>
            <p:cNvSpPr txBox="1"/>
            <p:nvPr/>
          </p:nvSpPr>
          <p:spPr>
            <a:xfrm>
              <a:off x="2875069" y="3760659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定額自動入金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091D568B-C14D-25D7-5442-08F6E2D567BF}"/>
                </a:ext>
              </a:extLst>
            </p:cNvPr>
            <p:cNvSpPr txBox="1"/>
            <p:nvPr/>
          </p:nvSpPr>
          <p:spPr>
            <a:xfrm>
              <a:off x="4574201" y="3061332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定額自動振替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A073C33-55D1-C3EF-866F-57D6476143FB}"/>
                </a:ext>
              </a:extLst>
            </p:cNvPr>
            <p:cNvSpPr txBox="1"/>
            <p:nvPr/>
          </p:nvSpPr>
          <p:spPr>
            <a:xfrm>
              <a:off x="1556373" y="4818415"/>
              <a:ext cx="814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給与振込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9683527-A3C5-4F7E-0407-07E622E3F31C}"/>
                </a:ext>
              </a:extLst>
            </p:cNvPr>
            <p:cNvSpPr txBox="1"/>
            <p:nvPr/>
          </p:nvSpPr>
          <p:spPr>
            <a:xfrm>
              <a:off x="1556373" y="1349029"/>
              <a:ext cx="814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給与振込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3D029C89-71D6-B611-3D4F-3CEEBB50EDD9}"/>
                </a:ext>
              </a:extLst>
            </p:cNvPr>
            <p:cNvSpPr txBox="1"/>
            <p:nvPr/>
          </p:nvSpPr>
          <p:spPr>
            <a:xfrm>
              <a:off x="585011" y="23012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自分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B31BE47-77B3-8802-66D8-F438E64CBECC}"/>
                </a:ext>
              </a:extLst>
            </p:cNvPr>
            <p:cNvSpPr txBox="1"/>
            <p:nvPr/>
          </p:nvSpPr>
          <p:spPr>
            <a:xfrm>
              <a:off x="330133" y="3798471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パートナー</a:t>
              </a:r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2A35A9C9-A70F-26AC-DCDE-79FA29D7C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490" y="1749746"/>
              <a:ext cx="77461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3C1C1B9-83E9-31DA-F284-3D727AC59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490" y="3248481"/>
              <a:ext cx="3658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D4A2776-C492-322C-8D59-475061CCC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544" y="3248481"/>
              <a:ext cx="25541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BC1807E-78D9-229F-DC23-E9735AF60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21" y="4721411"/>
              <a:ext cx="77461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EE7E75BA-921B-5F7B-081E-CA7241EFDEFD}"/>
                </a:ext>
              </a:extLst>
            </p:cNvPr>
            <p:cNvSpPr/>
            <p:nvPr/>
          </p:nvSpPr>
          <p:spPr>
            <a:xfrm>
              <a:off x="3456239" y="473092"/>
              <a:ext cx="5347029" cy="10117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給与受取口座として三井住友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(Olive)</a:t>
              </a: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選べる特典に給与・年金受取特典を設定するだけでも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200 pt/</a:t>
              </a: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月獲得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コンビニなどの個人的な買い物でもポイント還元率が高い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FB555E1A-D9FF-0A65-5D36-A1EEAF5321CA}"/>
                </a:ext>
              </a:extLst>
            </p:cNvPr>
            <p:cNvSpPr/>
            <p:nvPr/>
          </p:nvSpPr>
          <p:spPr>
            <a:xfrm>
              <a:off x="7354892" y="2739070"/>
              <a:ext cx="4709945" cy="104102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共有口座として住信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SBI</a:t>
              </a: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ネット銀行を共有口座としてを利用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定額自動入金と定額自動振替で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ATM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を介さない家計管理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目的別口座で現状把握とモチベーション維持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32AB81F0-55F1-E9D3-3522-44E11310089E}"/>
                </a:ext>
              </a:extLst>
            </p:cNvPr>
            <p:cNvSpPr/>
            <p:nvPr/>
          </p:nvSpPr>
          <p:spPr>
            <a:xfrm>
              <a:off x="3326116" y="4940494"/>
              <a:ext cx="6355306" cy="107500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共有口座に紐づけるクレジットカードとして楽天カードを利用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扶養関係にある場合には家族カードを発行して引き落とし先を統一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ポイント面を考慮して楽天カードを採用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3B57F4D1-E1AC-ABC8-65B0-9D843B39E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346" y="1479622"/>
              <a:ext cx="1362634" cy="93727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376454FB-C531-F072-2A15-F59F4858DB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4848" y="2746344"/>
              <a:ext cx="3140044" cy="239259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5ECC8D58-68DC-8B80-3C01-BB1F49905634}"/>
                </a:ext>
              </a:extLst>
            </p:cNvPr>
            <p:cNvCxnSpPr>
              <a:cxnSpLocks/>
              <a:stCxn id="67" idx="0"/>
              <a:endCxn id="39" idx="2"/>
            </p:cNvCxnSpPr>
            <p:nvPr/>
          </p:nvCxnSpPr>
          <p:spPr>
            <a:xfrm flipH="1" flipV="1">
              <a:off x="5690085" y="4469086"/>
              <a:ext cx="813684" cy="4714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7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72AF5-2EAC-EA9A-360B-9649DB39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EA5ABF-2C99-AE8B-128B-52B717B47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4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84D95-87C3-E423-82F2-263971BFD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F227AD73-39BD-B4D8-36CB-0D9F73E80F9A}"/>
              </a:ext>
            </a:extLst>
          </p:cNvPr>
          <p:cNvGrpSpPr/>
          <p:nvPr/>
        </p:nvGrpSpPr>
        <p:grpSpPr>
          <a:xfrm>
            <a:off x="214490" y="96682"/>
            <a:ext cx="11850347" cy="6376016"/>
            <a:chOff x="214490" y="96682"/>
            <a:chExt cx="11850347" cy="6376016"/>
          </a:xfrm>
        </p:grpSpPr>
        <p:pic>
          <p:nvPicPr>
            <p:cNvPr id="3" name="グラフィックス 2" descr="建物">
              <a:extLst>
                <a:ext uri="{FF2B5EF4-FFF2-40B4-BE49-F238E27FC236}">
                  <a16:creationId xmlns:a16="http://schemas.microsoft.com/office/drawing/2014/main" id="{EDBBC680-74D6-FF58-B67D-6AF4DA82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45342" y="211907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29E5FC-58CF-04C0-CF7A-EFFF0EDAA6E9}"/>
                </a:ext>
              </a:extLst>
            </p:cNvPr>
            <p:cNvSpPr txBox="1"/>
            <p:nvPr/>
          </p:nvSpPr>
          <p:spPr>
            <a:xfrm>
              <a:off x="1617712" y="174974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給与受取口座</a:t>
              </a:r>
            </a:p>
          </p:txBody>
        </p:sp>
        <p:pic>
          <p:nvPicPr>
            <p:cNvPr id="8" name="グラフィックス 7" descr="建物">
              <a:extLst>
                <a:ext uri="{FF2B5EF4-FFF2-40B4-BE49-F238E27FC236}">
                  <a16:creationId xmlns:a16="http://schemas.microsoft.com/office/drawing/2014/main" id="{9A81A7B8-A492-0630-3E1D-D953F6F89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1306" y="2119078"/>
              <a:ext cx="914400" cy="914400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9139549-FA28-591C-F9DE-5AE6BB52A9C1}"/>
                </a:ext>
              </a:extLst>
            </p:cNvPr>
            <p:cNvSpPr txBox="1"/>
            <p:nvPr/>
          </p:nvSpPr>
          <p:spPr>
            <a:xfrm>
              <a:off x="3994508" y="17497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共有</a:t>
              </a:r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口座</a:t>
              </a:r>
            </a:p>
          </p:txBody>
        </p:sp>
        <p:pic>
          <p:nvPicPr>
            <p:cNvPr id="10" name="グラフィックス 9" descr="建物">
              <a:extLst>
                <a:ext uri="{FF2B5EF4-FFF2-40B4-BE49-F238E27FC236}">
                  <a16:creationId xmlns:a16="http://schemas.microsoft.com/office/drawing/2014/main" id="{150C086D-9620-30C5-5973-D761911FC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45342" y="3798332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都市">
              <a:extLst>
                <a:ext uri="{FF2B5EF4-FFF2-40B4-BE49-F238E27FC236}">
                  <a16:creationId xmlns:a16="http://schemas.microsoft.com/office/drawing/2014/main" id="{D5CD232F-EE7B-5245-250B-E1FEB214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5342" y="5558298"/>
              <a:ext cx="914400" cy="914400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A70C838-65E3-4E90-C48E-47671C1CA56D}"/>
                </a:ext>
              </a:extLst>
            </p:cNvPr>
            <p:cNvSpPr txBox="1"/>
            <p:nvPr/>
          </p:nvSpPr>
          <p:spPr>
            <a:xfrm>
              <a:off x="2079376" y="51889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会社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C849372-380C-776D-1581-0D99E4F53B2F}"/>
                </a:ext>
              </a:extLst>
            </p:cNvPr>
            <p:cNvSpPr txBox="1"/>
            <p:nvPr/>
          </p:nvSpPr>
          <p:spPr>
            <a:xfrm>
              <a:off x="1617712" y="342900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給与受取口座</a:t>
              </a:r>
            </a:p>
          </p:txBody>
        </p:sp>
        <p:pic>
          <p:nvPicPr>
            <p:cNvPr id="14" name="グラフィックス 13" descr="建物">
              <a:extLst>
                <a:ext uri="{FF2B5EF4-FFF2-40B4-BE49-F238E27FC236}">
                  <a16:creationId xmlns:a16="http://schemas.microsoft.com/office/drawing/2014/main" id="{030EDC8A-1B70-78AF-C75A-9FA648167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1306" y="3798332"/>
              <a:ext cx="914400" cy="914400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95870DF-8425-6921-4197-4A0F3A9A4CD3}"/>
                </a:ext>
              </a:extLst>
            </p:cNvPr>
            <p:cNvSpPr txBox="1"/>
            <p:nvPr/>
          </p:nvSpPr>
          <p:spPr>
            <a:xfrm>
              <a:off x="3994508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共有</a:t>
              </a:r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口座</a:t>
              </a:r>
            </a:p>
          </p:txBody>
        </p:sp>
        <p:pic>
          <p:nvPicPr>
            <p:cNvPr id="18" name="グラフィックス 17" descr="矢印: 直線">
              <a:extLst>
                <a:ext uri="{FF2B5EF4-FFF2-40B4-BE49-F238E27FC236}">
                  <a16:creationId xmlns:a16="http://schemas.microsoft.com/office/drawing/2014/main" id="{65593D87-7E9C-986A-8AEE-C6D182D27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164424" y="4712732"/>
              <a:ext cx="476234" cy="476234"/>
            </a:xfrm>
            <a:prstGeom prst="rect">
              <a:avLst/>
            </a:prstGeom>
          </p:spPr>
        </p:pic>
        <p:pic>
          <p:nvPicPr>
            <p:cNvPr id="19" name="グラフィックス 18" descr="矢印: 直線">
              <a:extLst>
                <a:ext uri="{FF2B5EF4-FFF2-40B4-BE49-F238E27FC236}">
                  <a16:creationId xmlns:a16="http://schemas.microsoft.com/office/drawing/2014/main" id="{EDE06611-723B-8506-E655-8E5102A4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049480" y="4017415"/>
              <a:ext cx="476234" cy="476234"/>
            </a:xfrm>
            <a:prstGeom prst="rect">
              <a:avLst/>
            </a:prstGeom>
          </p:spPr>
        </p:pic>
        <p:pic>
          <p:nvPicPr>
            <p:cNvPr id="20" name="グラフィックス 19" descr="矢印: 直線">
              <a:extLst>
                <a:ext uri="{FF2B5EF4-FFF2-40B4-BE49-F238E27FC236}">
                  <a16:creationId xmlns:a16="http://schemas.microsoft.com/office/drawing/2014/main" id="{7849334D-180D-814D-8040-F19A076EA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164424" y="1273512"/>
              <a:ext cx="476234" cy="476234"/>
            </a:xfrm>
            <a:prstGeom prst="rect">
              <a:avLst/>
            </a:prstGeom>
          </p:spPr>
        </p:pic>
        <p:pic>
          <p:nvPicPr>
            <p:cNvPr id="21" name="グラフィックス 20" descr="矢印: 直線">
              <a:extLst>
                <a:ext uri="{FF2B5EF4-FFF2-40B4-BE49-F238E27FC236}">
                  <a16:creationId xmlns:a16="http://schemas.microsoft.com/office/drawing/2014/main" id="{06F9D584-1909-21B0-BF48-74FFDA9D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045570" y="2338161"/>
              <a:ext cx="476234" cy="476234"/>
            </a:xfrm>
            <a:prstGeom prst="rect">
              <a:avLst/>
            </a:prstGeom>
          </p:spPr>
        </p:pic>
        <p:pic>
          <p:nvPicPr>
            <p:cNvPr id="24" name="グラフィックス 23" descr="都市">
              <a:extLst>
                <a:ext uri="{FF2B5EF4-FFF2-40B4-BE49-F238E27FC236}">
                  <a16:creationId xmlns:a16="http://schemas.microsoft.com/office/drawing/2014/main" id="{DF487EF4-57C2-5C66-63CE-C3F17C765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5342" y="466014"/>
              <a:ext cx="914400" cy="914400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D65E21-BB81-C398-7FCB-5ADE4BF91864}"/>
                </a:ext>
              </a:extLst>
            </p:cNvPr>
            <p:cNvSpPr txBox="1"/>
            <p:nvPr/>
          </p:nvSpPr>
          <p:spPr>
            <a:xfrm>
              <a:off x="2079376" y="966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会社</a:t>
              </a:r>
            </a:p>
          </p:txBody>
        </p:sp>
        <p:pic>
          <p:nvPicPr>
            <p:cNvPr id="26" name="グラフィックス 25" descr="お金">
              <a:extLst>
                <a:ext uri="{FF2B5EF4-FFF2-40B4-BE49-F238E27FC236}">
                  <a16:creationId xmlns:a16="http://schemas.microsoft.com/office/drawing/2014/main" id="{D2743F18-2426-B8FD-9709-383EB15DA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36294" y="4759809"/>
              <a:ext cx="378823" cy="378823"/>
            </a:xfrm>
            <a:prstGeom prst="rect">
              <a:avLst/>
            </a:prstGeom>
          </p:spPr>
        </p:pic>
        <p:pic>
          <p:nvPicPr>
            <p:cNvPr id="28" name="グラフィックス 27" descr="お金">
              <a:extLst>
                <a:ext uri="{FF2B5EF4-FFF2-40B4-BE49-F238E27FC236}">
                  <a16:creationId xmlns:a16="http://schemas.microsoft.com/office/drawing/2014/main" id="{B5BC9F26-06E9-B773-AA79-2C3399169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33863" y="1290211"/>
              <a:ext cx="378823" cy="378823"/>
            </a:xfrm>
            <a:prstGeom prst="rect">
              <a:avLst/>
            </a:prstGeom>
          </p:spPr>
        </p:pic>
        <p:pic>
          <p:nvPicPr>
            <p:cNvPr id="29" name="グラフィックス 28" descr="お金">
              <a:extLst>
                <a:ext uri="{FF2B5EF4-FFF2-40B4-BE49-F238E27FC236}">
                  <a16:creationId xmlns:a16="http://schemas.microsoft.com/office/drawing/2014/main" id="{A3C968E1-5A00-EFB3-F577-2504A723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98820" y="4365678"/>
              <a:ext cx="378823" cy="378823"/>
            </a:xfrm>
            <a:prstGeom prst="rect">
              <a:avLst/>
            </a:prstGeom>
          </p:spPr>
        </p:pic>
        <p:pic>
          <p:nvPicPr>
            <p:cNvPr id="30" name="グラフィックス 29" descr="お金">
              <a:extLst>
                <a:ext uri="{FF2B5EF4-FFF2-40B4-BE49-F238E27FC236}">
                  <a16:creationId xmlns:a16="http://schemas.microsoft.com/office/drawing/2014/main" id="{53AEA836-4FA3-D8D4-C594-80EF85032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01614" y="2066804"/>
              <a:ext cx="376030" cy="37882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9A62D7A-F51F-2225-AAA3-FA3A088E79D5}"/>
                </a:ext>
              </a:extLst>
            </p:cNvPr>
            <p:cNvSpPr txBox="1"/>
            <p:nvPr/>
          </p:nvSpPr>
          <p:spPr>
            <a:xfrm>
              <a:off x="1374356" y="2359887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三井住友 </a:t>
              </a:r>
              <a:r>
                <a:rPr lang="en-US" altLang="ja-JP" sz="1100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(Olive)</a:t>
              </a:r>
              <a:endParaRPr kumimoji="1" lang="ja-JP" altLang="en-US" sz="11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7DC4E0C-E5D7-152A-596E-F8B43D610BD0}"/>
                </a:ext>
              </a:extLst>
            </p:cNvPr>
            <p:cNvSpPr txBox="1"/>
            <p:nvPr/>
          </p:nvSpPr>
          <p:spPr>
            <a:xfrm>
              <a:off x="3563817" y="2359887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住信</a:t>
              </a:r>
              <a:r>
                <a:rPr kumimoji="1" lang="en-US" altLang="ja-JP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SBI</a:t>
              </a:r>
              <a:r>
                <a:rPr kumimoji="1" lang="ja-JP" altLang="en-US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ネット銀行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4295015-C757-D75B-CDE9-9D7FAF1B20E1}"/>
                </a:ext>
              </a:extLst>
            </p:cNvPr>
            <p:cNvSpPr txBox="1"/>
            <p:nvPr/>
          </p:nvSpPr>
          <p:spPr>
            <a:xfrm>
              <a:off x="3563817" y="4042257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住信</a:t>
              </a:r>
              <a:r>
                <a:rPr kumimoji="1" lang="en-US" altLang="ja-JP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SBI</a:t>
              </a:r>
              <a:r>
                <a:rPr kumimoji="1" lang="ja-JP" altLang="en-US" sz="1100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ネット銀行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0036AA9-3455-6FF2-F975-88A189D4814B}"/>
                </a:ext>
              </a:extLst>
            </p:cNvPr>
            <p:cNvSpPr txBox="1"/>
            <p:nvPr/>
          </p:nvSpPr>
          <p:spPr>
            <a:xfrm>
              <a:off x="5690085" y="174974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クレジットカード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6" name="グラフィックス 35" descr="クレジット カード">
              <a:extLst>
                <a:ext uri="{FF2B5EF4-FFF2-40B4-BE49-F238E27FC236}">
                  <a16:creationId xmlns:a16="http://schemas.microsoft.com/office/drawing/2014/main" id="{34115BEE-1311-3C4B-392F-014E3235B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46570" y="2066804"/>
              <a:ext cx="914400" cy="914400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ABD8823-8357-2548-2A2E-E22EC5B351EF}"/>
                </a:ext>
              </a:extLst>
            </p:cNvPr>
            <p:cNvSpPr txBox="1"/>
            <p:nvPr/>
          </p:nvSpPr>
          <p:spPr>
            <a:xfrm>
              <a:off x="5282914" y="2359887"/>
              <a:ext cx="814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楽天カード</a:t>
              </a:r>
            </a:p>
          </p:txBody>
        </p:sp>
        <p:pic>
          <p:nvPicPr>
            <p:cNvPr id="38" name="グラフィックス 37" descr="クレジット カード">
              <a:extLst>
                <a:ext uri="{FF2B5EF4-FFF2-40B4-BE49-F238E27FC236}">
                  <a16:creationId xmlns:a16="http://schemas.microsoft.com/office/drawing/2014/main" id="{ADF36CA7-4A26-6C7B-5CCB-4A5F4B29E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46570" y="3798332"/>
              <a:ext cx="914400" cy="914400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28CB8A3C-E536-3730-5863-BC650B5BB6A1}"/>
                </a:ext>
              </a:extLst>
            </p:cNvPr>
            <p:cNvSpPr txBox="1"/>
            <p:nvPr/>
          </p:nvSpPr>
          <p:spPr>
            <a:xfrm>
              <a:off x="5212907" y="4038199"/>
              <a:ext cx="9543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楽天カード</a:t>
              </a:r>
              <a:endParaRPr kumimoji="1" lang="en-US" altLang="ja-JP" sz="11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ja-JP" altLang="en-US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家族カード</a:t>
              </a:r>
              <a:r>
                <a:rPr kumimoji="1" lang="en-US" altLang="ja-JP" sz="11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sz="11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B30EB789-C0BC-4F3C-3152-49D1700F0569}"/>
                </a:ext>
              </a:extLst>
            </p:cNvPr>
            <p:cNvCxnSpPr>
              <a:cxnSpLocks/>
              <a:stCxn id="34" idx="1"/>
              <a:endCxn id="9" idx="3"/>
            </p:cNvCxnSpPr>
            <p:nvPr/>
          </p:nvCxnSpPr>
          <p:spPr>
            <a:xfrm flipH="1">
              <a:off x="5102504" y="1934412"/>
              <a:ext cx="587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9C72C68-CF8A-DA22-E5BB-2C1C0AA846F4}"/>
                </a:ext>
              </a:extLst>
            </p:cNvPr>
            <p:cNvSpPr txBox="1"/>
            <p:nvPr/>
          </p:nvSpPr>
          <p:spPr>
            <a:xfrm>
              <a:off x="5690085" y="3425221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クレジットカード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C99B9B2-7A28-BDD6-6500-1FD4FB197EA2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5102504" y="1934412"/>
              <a:ext cx="550143" cy="1690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グラフィックス 45" descr="矢印: 直線">
              <a:extLst>
                <a:ext uri="{FF2B5EF4-FFF2-40B4-BE49-F238E27FC236}">
                  <a16:creationId xmlns:a16="http://schemas.microsoft.com/office/drawing/2014/main" id="{EF0C8171-1310-B634-083D-E2B1A42EA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310389" y="3015985"/>
              <a:ext cx="476234" cy="476234"/>
            </a:xfrm>
            <a:prstGeom prst="rect">
              <a:avLst/>
            </a:prstGeom>
          </p:spPr>
        </p:pic>
        <p:pic>
          <p:nvPicPr>
            <p:cNvPr id="47" name="グラフィックス 46" descr="お金">
              <a:extLst>
                <a:ext uri="{FF2B5EF4-FFF2-40B4-BE49-F238E27FC236}">
                  <a16:creationId xmlns:a16="http://schemas.microsoft.com/office/drawing/2014/main" id="{51F570E2-428C-F8BD-5827-93E4589FB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14969" y="3058562"/>
              <a:ext cx="378823" cy="378823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A47024D-FD90-4719-8123-8A4D6F321491}"/>
                </a:ext>
              </a:extLst>
            </p:cNvPr>
            <p:cNvSpPr txBox="1"/>
            <p:nvPr/>
          </p:nvSpPr>
          <p:spPr>
            <a:xfrm>
              <a:off x="2884745" y="2667640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定額自動入金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BD9DF04-F40A-F420-9DA0-46DD890F96C4}"/>
                </a:ext>
              </a:extLst>
            </p:cNvPr>
            <p:cNvSpPr txBox="1"/>
            <p:nvPr/>
          </p:nvSpPr>
          <p:spPr>
            <a:xfrm>
              <a:off x="2875069" y="3760659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定額自動入金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76CC5A4-DF4F-C6D9-7E44-104E67D62084}"/>
                </a:ext>
              </a:extLst>
            </p:cNvPr>
            <p:cNvSpPr txBox="1"/>
            <p:nvPr/>
          </p:nvSpPr>
          <p:spPr>
            <a:xfrm>
              <a:off x="4574201" y="3061332"/>
              <a:ext cx="814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定額自動振替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BD98E84-A6D0-0FAB-0046-2744C07BE656}"/>
                </a:ext>
              </a:extLst>
            </p:cNvPr>
            <p:cNvSpPr txBox="1"/>
            <p:nvPr/>
          </p:nvSpPr>
          <p:spPr>
            <a:xfrm>
              <a:off x="1556373" y="4818415"/>
              <a:ext cx="814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給与振込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933E82E9-2EE9-855E-E403-E77CD2A93289}"/>
                </a:ext>
              </a:extLst>
            </p:cNvPr>
            <p:cNvSpPr txBox="1"/>
            <p:nvPr/>
          </p:nvSpPr>
          <p:spPr>
            <a:xfrm>
              <a:off x="1556373" y="1349029"/>
              <a:ext cx="814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給与振込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7C6C303-CC16-7BFD-ED9A-2C434D8D8B7B}"/>
                </a:ext>
              </a:extLst>
            </p:cNvPr>
            <p:cNvSpPr txBox="1"/>
            <p:nvPr/>
          </p:nvSpPr>
          <p:spPr>
            <a:xfrm>
              <a:off x="585011" y="23012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自分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F33BF209-DEE5-BAB5-C9BB-60EE23A40F05}"/>
                </a:ext>
              </a:extLst>
            </p:cNvPr>
            <p:cNvSpPr txBox="1"/>
            <p:nvPr/>
          </p:nvSpPr>
          <p:spPr>
            <a:xfrm>
              <a:off x="330133" y="3798471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パートナー</a:t>
              </a:r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69BD1400-ED7D-E871-8191-0B3327E14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490" y="1749746"/>
              <a:ext cx="77461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C496222-0E0F-AAB7-2C0B-DFFE47A4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490" y="3248481"/>
              <a:ext cx="3658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90E3FA9A-4C70-F270-7790-74D4F7747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544" y="3248481"/>
              <a:ext cx="25541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78129508-9B80-859B-CFE4-86460BA71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21" y="4721411"/>
              <a:ext cx="77461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95A7A68-167F-6011-A43D-F3B6B619E529}"/>
                </a:ext>
              </a:extLst>
            </p:cNvPr>
            <p:cNvSpPr/>
            <p:nvPr/>
          </p:nvSpPr>
          <p:spPr>
            <a:xfrm>
              <a:off x="3456239" y="473092"/>
              <a:ext cx="5347029" cy="10117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給与受取口座として三井住友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(Olive)</a:t>
              </a: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選べる特典に給与・年金受取特典を設定するだけでも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200 pt/</a:t>
              </a: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月獲得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コンビニなどの個人的な買い物でもポイント還元率が高い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7BD5019E-450A-6661-705A-068556C82865}"/>
                </a:ext>
              </a:extLst>
            </p:cNvPr>
            <p:cNvSpPr/>
            <p:nvPr/>
          </p:nvSpPr>
          <p:spPr>
            <a:xfrm>
              <a:off x="7354892" y="2739070"/>
              <a:ext cx="4709945" cy="104102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共有口座として住信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SBI</a:t>
              </a: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ネット銀行を共有口座としてを利用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定額自動入金と定額自動振替で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ATM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を介さない家計管理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目的別口座で現状把握とモチベーション維持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63070843-5374-931F-7390-1A38F7E2D697}"/>
                </a:ext>
              </a:extLst>
            </p:cNvPr>
            <p:cNvSpPr/>
            <p:nvPr/>
          </p:nvSpPr>
          <p:spPr>
            <a:xfrm>
              <a:off x="3326116" y="4940494"/>
              <a:ext cx="6355306" cy="107500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共有口座に紐づけるクレジットカードとして楽天カードを利用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扶養関係にある場合には家族カードを発行して引き落とし先を統一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ポイント面を考慮して楽天カードを採用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86FD191-8883-5536-8579-ED9A2ADEF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346" y="1479622"/>
              <a:ext cx="1362634" cy="93727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9B093BC6-3560-8CAD-9B44-AD902C9769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4848" y="2746344"/>
              <a:ext cx="3140044" cy="239259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89DBAA3-EABA-0F89-537C-6F7425EF5A6D}"/>
                </a:ext>
              </a:extLst>
            </p:cNvPr>
            <p:cNvCxnSpPr>
              <a:cxnSpLocks/>
              <a:stCxn id="67" idx="0"/>
              <a:endCxn id="39" idx="2"/>
            </p:cNvCxnSpPr>
            <p:nvPr/>
          </p:nvCxnSpPr>
          <p:spPr>
            <a:xfrm flipH="1" flipV="1">
              <a:off x="5690085" y="4469086"/>
              <a:ext cx="813684" cy="4714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9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330</Words>
  <Application>Microsoft Office PowerPoint</Application>
  <PresentationFormat>ワイド画面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颯人 野々垣</dc:creator>
  <cp:lastModifiedBy>颯人 野々垣</cp:lastModifiedBy>
  <cp:revision>5</cp:revision>
  <dcterms:created xsi:type="dcterms:W3CDTF">2024-09-29T17:56:06Z</dcterms:created>
  <dcterms:modified xsi:type="dcterms:W3CDTF">2024-11-04T04:32:53Z</dcterms:modified>
</cp:coreProperties>
</file>