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Bree Serif"/>
      <p:regular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BreeSerif-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provided by UMD NCSG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0ee42f833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0ee42f833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0ee42f83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0ee42f83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way to show data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1055715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1055715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Focus on only on people who commuted everyday before lockdown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10557157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10557157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0ee42f83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0ee42f83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10557157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10557157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Noticed words like “crazy”, “safe”, “leisure car rides” and just “getting out of the house”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10557157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10557157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a:t>
            </a:r>
            <a:endParaRPr/>
          </a:p>
          <a:p>
            <a:pPr indent="0" lvl="0" marL="0" rtl="0" algn="l">
              <a:spcBef>
                <a:spcPts val="0"/>
              </a:spcBef>
              <a:spcAft>
                <a:spcPts val="0"/>
              </a:spcAft>
              <a:buNone/>
            </a:pPr>
            <a:r>
              <a:rPr lang="en"/>
              <a:t>We see that the pandemic has not only had an economic impact, but a social impact as well. The pandemic has introduced new stressors into people’s lives causing them to take action to alleviate it which can be seen in their change in behavior.</a:t>
            </a:r>
            <a:endParaRPr/>
          </a:p>
          <a:p>
            <a:pPr indent="-298450" lvl="0" marL="457200" rtl="0" algn="l">
              <a:spcBef>
                <a:spcPts val="0"/>
              </a:spcBef>
              <a:spcAft>
                <a:spcPts val="0"/>
              </a:spcAft>
              <a:buSzPts val="1100"/>
              <a:buChar char="●"/>
            </a:pPr>
            <a:r>
              <a:rPr lang="en"/>
              <a:t>We looked at their transportation mode before lockdown and compared it to their physical activity after and saw that during lockdown they become more active to probably mimic their old routine.</a:t>
            </a:r>
            <a:endParaRPr/>
          </a:p>
          <a:p>
            <a:pPr indent="-298450" lvl="0" marL="457200" rtl="0" algn="l">
              <a:spcBef>
                <a:spcPts val="0"/>
              </a:spcBef>
              <a:spcAft>
                <a:spcPts val="0"/>
              </a:spcAft>
              <a:buSzPts val="1100"/>
              <a:buChar char="●"/>
            </a:pPr>
            <a:r>
              <a:rPr lang="en"/>
              <a:t>Changes in grocery shopping level in households with kids, we saw that married females were more reluctant to try online grocery shopping, probably because physical grocery shopping was a way for them to get out of the house</a:t>
            </a:r>
            <a:endParaRPr/>
          </a:p>
          <a:p>
            <a:pPr indent="-298450" lvl="0" marL="457200" rtl="0" algn="l">
              <a:spcBef>
                <a:spcPts val="0"/>
              </a:spcBef>
              <a:spcAft>
                <a:spcPts val="0"/>
              </a:spcAft>
              <a:buSzPts val="1100"/>
              <a:buChar char="●"/>
            </a:pPr>
            <a:r>
              <a:rPr lang="en"/>
              <a:t>Furthermore, we saw that for those who had a change in the way they worked (from in person to telework) they also were more active, even in those who had increased works</a:t>
            </a:r>
            <a:endParaRPr/>
          </a:p>
          <a:p>
            <a:pPr indent="0" lvl="0" marL="0" rtl="0" algn="l">
              <a:spcBef>
                <a:spcPts val="0"/>
              </a:spcBef>
              <a:spcAft>
                <a:spcPts val="0"/>
              </a:spcAft>
              <a:buNone/>
            </a:pPr>
            <a:r>
              <a:rPr lang="en"/>
              <a:t>WHO Quality of Life definition. The pandemic has changed life for our lot of us and we’ve all had to find ways to adapt. The changes in behavior </a:t>
            </a:r>
            <a:r>
              <a:rPr lang="en"/>
              <a:t>indicate</a:t>
            </a:r>
            <a:r>
              <a:rPr lang="en"/>
              <a:t> how we are trying to make the best of the current situation in order to improve our own quality of life.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0ee42f83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0ee42f83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Linda</a:t>
            </a:r>
            <a:endParaRPr/>
          </a:p>
          <a:p>
            <a:pPr indent="0" lvl="0" marL="0" rtl="0" algn="l">
              <a:spcBef>
                <a:spcPts val="0"/>
              </a:spcBef>
              <a:spcAft>
                <a:spcPts val="0"/>
              </a:spcAft>
              <a:buNone/>
            </a:pPr>
            <a:r>
              <a:rPr lang="en"/>
              <a:t>Use text mining to better categorize the different reasons people went out and see the proportion of it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10557157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10557157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Nancy </a:t>
            </a:r>
            <a:endParaRPr/>
          </a:p>
          <a:p>
            <a:pPr indent="0" lvl="0" marL="0" rtl="0" algn="l">
              <a:spcBef>
                <a:spcPts val="0"/>
              </a:spcBef>
              <a:spcAft>
                <a:spcPts val="0"/>
              </a:spcAft>
              <a:buNone/>
            </a:pPr>
            <a:r>
              <a:rPr lang="en"/>
              <a:t>To better help those who have noticed any negative changes due to </a:t>
            </a:r>
            <a:r>
              <a:rPr lang="en"/>
              <a:t>quarantine, it is recommended that people should go out on walks when the sun is out to feel better or taking mental health days to focus on their needs. And for those who feel disconnected from humanity, they should try to mimic pre-Covid routines by reach out on social platforms where video calling is an option and play games that involve groups to increase social interaction. Thank you for listening to our presentation, do you have any questions you would like to ask us?</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10557157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10557157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09e3f35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09e3f35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Linda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f41c4467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f41c4467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Linda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0ee42f833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0ee42f833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a:t>
            </a:r>
            <a:endParaRPr/>
          </a:p>
          <a:p>
            <a:pPr indent="0" lvl="0" marL="0" rtl="0" algn="l">
              <a:spcBef>
                <a:spcPts val="0"/>
              </a:spcBef>
              <a:spcAft>
                <a:spcPts val="0"/>
              </a:spcAft>
              <a:buNone/>
            </a:pPr>
            <a:r>
              <a:rPr lang="en"/>
              <a:t>Assumptions</a:t>
            </a:r>
            <a:endParaRPr/>
          </a:p>
          <a:p>
            <a:pPr indent="-298450" lvl="0" marL="457200" rtl="0" algn="l">
              <a:spcBef>
                <a:spcPts val="0"/>
              </a:spcBef>
              <a:spcAft>
                <a:spcPts val="0"/>
              </a:spcAft>
              <a:buSzPts val="1100"/>
              <a:buChar char="●"/>
            </a:pPr>
            <a:r>
              <a:rPr lang="en"/>
              <a:t>Physical activity does not include exercise activity</a:t>
            </a:r>
            <a:endParaRPr/>
          </a:p>
          <a:p>
            <a:pPr indent="-298450" lvl="0" marL="457200" rtl="0" algn="l">
              <a:spcBef>
                <a:spcPts val="0"/>
              </a:spcBef>
              <a:spcAft>
                <a:spcPts val="0"/>
              </a:spcAft>
              <a:buSzPts val="1100"/>
              <a:buChar char="●"/>
            </a:pPr>
            <a:r>
              <a:t/>
            </a:r>
            <a:endParaRPr/>
          </a:p>
          <a:p>
            <a:pPr indent="0" lvl="0" marL="0" rtl="0" algn="l">
              <a:spcBef>
                <a:spcPts val="0"/>
              </a:spcBef>
              <a:spcAft>
                <a:spcPts val="0"/>
              </a:spcAft>
              <a:buNone/>
            </a:pPr>
            <a:r>
              <a:rPr lang="en"/>
              <a:t>Methods</a:t>
            </a:r>
            <a:endParaRPr/>
          </a:p>
          <a:p>
            <a:pPr indent="-298450" lvl="0" marL="457200" rtl="0" algn="l">
              <a:spcBef>
                <a:spcPts val="0"/>
              </a:spcBef>
              <a:spcAft>
                <a:spcPts val="0"/>
              </a:spcAft>
              <a:buSzPts val="1100"/>
              <a:buChar char="●"/>
            </a:pPr>
            <a:r>
              <a:rPr lang="en"/>
              <a:t>Use Tableau to create data visualizations to better compare different variables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10557157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10557157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these </a:t>
            </a:r>
            <a:r>
              <a:rPr lang="en"/>
              <a:t>specific</a:t>
            </a:r>
            <a:r>
              <a:rPr lang="en"/>
              <a:t> socio-demographic characteristics: gender, marriage status and how many kids they have.. This slide focuses on female preferences on </a:t>
            </a:r>
            <a:r>
              <a:rPr lang="en"/>
              <a:t>continuing to </a:t>
            </a:r>
            <a:r>
              <a:rPr lang="en"/>
              <a:t>shop online for </a:t>
            </a:r>
            <a:r>
              <a:rPr lang="en"/>
              <a:t>groceries</a:t>
            </a:r>
            <a:r>
              <a:rPr lang="en"/>
              <a:t>. Lookings at the trends, single or married, there isn’t a mutual </a:t>
            </a:r>
            <a:r>
              <a:rPr lang="en"/>
              <a:t>consensus</a:t>
            </a:r>
            <a:r>
              <a:rPr lang="en"/>
              <a:t> whether to continue online shopping or not. But it seems that single and married females with no children online shop more frequently than others. This might be because they find </a:t>
            </a:r>
            <a:r>
              <a:rPr lang="en"/>
              <a:t>grocery</a:t>
            </a:r>
            <a:r>
              <a:rPr lang="en"/>
              <a:t> shopping inconvenient and would rather spend their time on something else while females with children tend to not online shop as often because they see as an break from their routine.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0ee42f83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0ee42f83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Going on to the males preferences, it seems as though females are more </a:t>
            </a:r>
            <a:r>
              <a:rPr lang="en"/>
              <a:t>prevalent</a:t>
            </a:r>
            <a:r>
              <a:rPr lang="en"/>
              <a:t> to online shop rather than men which could indicate that males don’t see online grocery shopping as something that would change their behavior.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10557157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10557157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on to </a:t>
            </a:r>
            <a:r>
              <a:rPr lang="en"/>
              <a:t>physical</a:t>
            </a:r>
            <a:r>
              <a:rPr lang="en"/>
              <a:t> </a:t>
            </a:r>
            <a:r>
              <a:rPr lang="en"/>
              <a:t>activities, females tend to exercise more often than males during quarantine.But there is a noticeable increase in physical activity for those who have no children and this can contribute to using physical activity as a way to pass time and increase their mental health since they have more time on their hand.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10557157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10557157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for people that are married and have </a:t>
            </a:r>
            <a:r>
              <a:rPr lang="en"/>
              <a:t>children, they seem to have less physical activities.This is because they have other responsibilities such as their children and want to focus on their child's wellbeing/education so they have less time on their hand and cannot find time to be active.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DE595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3.png"/><Relationship Id="rId6"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public.tableau.com/profile/anna.nguyen6309#!/" TargetMode="External"/><Relationship Id="rId4" Type="http://schemas.openxmlformats.org/officeDocument/2006/relationships/hyperlink" Target="https://public.tableau.com/profile/nancy.nguyen1581#!/" TargetMode="External"/><Relationship Id="rId5" Type="http://schemas.openxmlformats.org/officeDocument/2006/relationships/hyperlink" Target="https://public.tableau.com/profile/linda.quach#!/"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sp>
        <p:nvSpPr>
          <p:cNvPr id="54" name="Google Shape;54;p13"/>
          <p:cNvSpPr/>
          <p:nvPr/>
        </p:nvSpPr>
        <p:spPr>
          <a:xfrm>
            <a:off x="429900" y="692700"/>
            <a:ext cx="8284200" cy="3758100"/>
          </a:xfrm>
          <a:prstGeom prst="rect">
            <a:avLst/>
          </a:prstGeom>
          <a:solidFill>
            <a:srgbClr val="DE595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latin typeface="Open Sans"/>
              <a:ea typeface="Open Sans"/>
              <a:cs typeface="Open Sans"/>
              <a:sym typeface="Open Sans"/>
            </a:endParaRPr>
          </a:p>
        </p:txBody>
      </p:sp>
      <p:sp>
        <p:nvSpPr>
          <p:cNvPr id="55" name="Google Shape;55;p13"/>
          <p:cNvSpPr txBox="1"/>
          <p:nvPr>
            <p:ph type="ctrTitle"/>
          </p:nvPr>
        </p:nvSpPr>
        <p:spPr>
          <a:xfrm>
            <a:off x="311708" y="10493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FFFFFF"/>
                </a:solidFill>
                <a:latin typeface="Bree Serif"/>
                <a:ea typeface="Bree Serif"/>
                <a:cs typeface="Bree Serif"/>
                <a:sym typeface="Bree Serif"/>
              </a:rPr>
              <a:t>COVID-19 Behavioral Changes</a:t>
            </a:r>
            <a:endParaRPr>
              <a:solidFill>
                <a:srgbClr val="FFFFFF"/>
              </a:solidFill>
              <a:latin typeface="Bree Serif"/>
              <a:ea typeface="Bree Serif"/>
              <a:cs typeface="Bree Serif"/>
              <a:sym typeface="Bree Serif"/>
            </a:endParaRPr>
          </a:p>
        </p:txBody>
      </p:sp>
      <p:sp>
        <p:nvSpPr>
          <p:cNvPr id="56" name="Google Shape;56;p13"/>
          <p:cNvSpPr txBox="1"/>
          <p:nvPr>
            <p:ph idx="1" type="subTitle"/>
          </p:nvPr>
        </p:nvSpPr>
        <p:spPr>
          <a:xfrm>
            <a:off x="311700" y="3138925"/>
            <a:ext cx="8520600" cy="9984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 sz="2300">
                <a:solidFill>
                  <a:srgbClr val="FFD966"/>
                </a:solidFill>
                <a:latin typeface="Open Sans"/>
                <a:ea typeface="Open Sans"/>
                <a:cs typeface="Open Sans"/>
                <a:sym typeface="Open Sans"/>
              </a:rPr>
              <a:t>UMD DC21 - </a:t>
            </a:r>
            <a:r>
              <a:rPr lang="en" sz="2300">
                <a:solidFill>
                  <a:srgbClr val="FFD966"/>
                </a:solidFill>
                <a:latin typeface="Open Sans"/>
                <a:ea typeface="Open Sans"/>
                <a:cs typeface="Open Sans"/>
                <a:sym typeface="Open Sans"/>
              </a:rPr>
              <a:t>Team 5</a:t>
            </a:r>
            <a:endParaRPr sz="2300">
              <a:solidFill>
                <a:srgbClr val="FFD966"/>
              </a:solidFill>
              <a:latin typeface="Open Sans"/>
              <a:ea typeface="Open Sans"/>
              <a:cs typeface="Open Sans"/>
              <a:sym typeface="Open Sans"/>
            </a:endParaRPr>
          </a:p>
          <a:p>
            <a:pPr indent="0" lvl="0" marL="0" rtl="0" algn="ctr">
              <a:lnSpc>
                <a:spcPct val="115000"/>
              </a:lnSpc>
              <a:spcBef>
                <a:spcPts val="0"/>
              </a:spcBef>
              <a:spcAft>
                <a:spcPts val="0"/>
              </a:spcAft>
              <a:buNone/>
            </a:pPr>
            <a:r>
              <a:rPr lang="en" sz="2300">
                <a:solidFill>
                  <a:srgbClr val="FFD966"/>
                </a:solidFill>
                <a:latin typeface="Open Sans"/>
                <a:ea typeface="Open Sans"/>
                <a:cs typeface="Open Sans"/>
                <a:sym typeface="Open Sans"/>
              </a:rPr>
              <a:t>Anna Nguyen, Linda Quach, Nancy Nguyen</a:t>
            </a:r>
            <a:endParaRPr sz="2300">
              <a:solidFill>
                <a:srgbClr val="FFD9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65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solidFill>
                  <a:srgbClr val="FFFFFF"/>
                </a:solidFill>
                <a:latin typeface="Bree Serif"/>
                <a:ea typeface="Bree Serif"/>
                <a:cs typeface="Bree Serif"/>
                <a:sym typeface="Bree Serif"/>
              </a:rPr>
              <a:t>Transportation Mode vs Place of Residence</a:t>
            </a:r>
            <a:endParaRPr sz="3400">
              <a:solidFill>
                <a:srgbClr val="FFFFFF"/>
              </a:solidFill>
              <a:latin typeface="Bree Serif"/>
              <a:ea typeface="Bree Serif"/>
              <a:cs typeface="Bree Serif"/>
              <a:sym typeface="Bree Serif"/>
            </a:endParaRPr>
          </a:p>
        </p:txBody>
      </p:sp>
      <p:pic>
        <p:nvPicPr>
          <p:cNvPr id="115" name="Google Shape;115;p22"/>
          <p:cNvPicPr preferRelativeResize="0"/>
          <p:nvPr/>
        </p:nvPicPr>
        <p:blipFill rotWithShape="1">
          <a:blip r:embed="rId3">
            <a:alphaModFix/>
          </a:blip>
          <a:srcRect b="0" l="0" r="13532" t="0"/>
          <a:stretch/>
        </p:blipFill>
        <p:spPr>
          <a:xfrm>
            <a:off x="6394524" y="4155475"/>
            <a:ext cx="964433" cy="834625"/>
          </a:xfrm>
          <a:prstGeom prst="rect">
            <a:avLst/>
          </a:prstGeom>
          <a:noFill/>
          <a:ln>
            <a:noFill/>
          </a:ln>
        </p:spPr>
      </p:pic>
      <p:pic>
        <p:nvPicPr>
          <p:cNvPr id="116" name="Google Shape;116;p22"/>
          <p:cNvPicPr preferRelativeResize="0"/>
          <p:nvPr/>
        </p:nvPicPr>
        <p:blipFill>
          <a:blip r:embed="rId4">
            <a:alphaModFix/>
          </a:blip>
          <a:stretch>
            <a:fillRect/>
          </a:stretch>
        </p:blipFill>
        <p:spPr>
          <a:xfrm>
            <a:off x="1550000" y="4155475"/>
            <a:ext cx="1065125" cy="834625"/>
          </a:xfrm>
          <a:prstGeom prst="rect">
            <a:avLst/>
          </a:prstGeom>
          <a:noFill/>
          <a:ln>
            <a:noFill/>
          </a:ln>
        </p:spPr>
      </p:pic>
      <p:pic>
        <p:nvPicPr>
          <p:cNvPr id="117" name="Google Shape;117;p22"/>
          <p:cNvPicPr preferRelativeResize="0"/>
          <p:nvPr/>
        </p:nvPicPr>
        <p:blipFill>
          <a:blip r:embed="rId5">
            <a:alphaModFix/>
          </a:blip>
          <a:stretch>
            <a:fillRect/>
          </a:stretch>
        </p:blipFill>
        <p:spPr>
          <a:xfrm>
            <a:off x="4523488" y="972888"/>
            <a:ext cx="4620511" cy="2847624"/>
          </a:xfrm>
          <a:prstGeom prst="rect">
            <a:avLst/>
          </a:prstGeom>
          <a:noFill/>
          <a:ln>
            <a:noFill/>
          </a:ln>
        </p:spPr>
      </p:pic>
      <p:pic>
        <p:nvPicPr>
          <p:cNvPr id="118" name="Google Shape;118;p22"/>
          <p:cNvPicPr preferRelativeResize="0"/>
          <p:nvPr/>
        </p:nvPicPr>
        <p:blipFill>
          <a:blip r:embed="rId6">
            <a:alphaModFix/>
          </a:blip>
          <a:stretch>
            <a:fillRect/>
          </a:stretch>
        </p:blipFill>
        <p:spPr>
          <a:xfrm>
            <a:off x="0" y="885791"/>
            <a:ext cx="4267375" cy="30869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65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solidFill>
                  <a:srgbClr val="FFFFFF"/>
                </a:solidFill>
                <a:latin typeface="Bree Serif"/>
                <a:ea typeface="Bree Serif"/>
                <a:cs typeface="Bree Serif"/>
                <a:sym typeface="Bree Serif"/>
              </a:rPr>
              <a:t>Transportation Mode vs Place of Residence</a:t>
            </a:r>
            <a:endParaRPr sz="3400">
              <a:solidFill>
                <a:srgbClr val="FFFFFF"/>
              </a:solidFill>
              <a:latin typeface="Bree Serif"/>
              <a:ea typeface="Bree Serif"/>
              <a:cs typeface="Bree Serif"/>
              <a:sym typeface="Bree Serif"/>
            </a:endParaRPr>
          </a:p>
        </p:txBody>
      </p:sp>
      <p:pic>
        <p:nvPicPr>
          <p:cNvPr id="124" name="Google Shape;124;p23"/>
          <p:cNvPicPr preferRelativeResize="0"/>
          <p:nvPr/>
        </p:nvPicPr>
        <p:blipFill>
          <a:blip r:embed="rId3">
            <a:alphaModFix/>
          </a:blip>
          <a:stretch>
            <a:fillRect/>
          </a:stretch>
        </p:blipFill>
        <p:spPr>
          <a:xfrm>
            <a:off x="79750" y="963475"/>
            <a:ext cx="3376943" cy="4125775"/>
          </a:xfrm>
          <a:prstGeom prst="rect">
            <a:avLst/>
          </a:prstGeom>
          <a:noFill/>
          <a:ln>
            <a:noFill/>
          </a:ln>
        </p:spPr>
      </p:pic>
      <p:pic>
        <p:nvPicPr>
          <p:cNvPr id="125" name="Google Shape;125;p23"/>
          <p:cNvPicPr preferRelativeResize="0"/>
          <p:nvPr/>
        </p:nvPicPr>
        <p:blipFill>
          <a:blip r:embed="rId4">
            <a:alphaModFix/>
          </a:blip>
          <a:stretch>
            <a:fillRect/>
          </a:stretch>
        </p:blipFill>
        <p:spPr>
          <a:xfrm>
            <a:off x="4571988" y="706250"/>
            <a:ext cx="3820550" cy="4125776"/>
          </a:xfrm>
          <a:prstGeom prst="rect">
            <a:avLst/>
          </a:prstGeom>
          <a:noFill/>
          <a:ln>
            <a:noFill/>
          </a:ln>
        </p:spPr>
      </p:pic>
      <p:pic>
        <p:nvPicPr>
          <p:cNvPr id="126" name="Google Shape;126;p23"/>
          <p:cNvPicPr preferRelativeResize="0"/>
          <p:nvPr/>
        </p:nvPicPr>
        <p:blipFill rotWithShape="1">
          <a:blip r:embed="rId5">
            <a:alphaModFix/>
          </a:blip>
          <a:srcRect b="0" l="0" r="13532" t="0"/>
          <a:stretch/>
        </p:blipFill>
        <p:spPr>
          <a:xfrm>
            <a:off x="8189648" y="4220575"/>
            <a:ext cx="878375" cy="760150"/>
          </a:xfrm>
          <a:prstGeom prst="rect">
            <a:avLst/>
          </a:prstGeom>
          <a:noFill/>
          <a:ln>
            <a:noFill/>
          </a:ln>
        </p:spPr>
      </p:pic>
      <p:pic>
        <p:nvPicPr>
          <p:cNvPr id="127" name="Google Shape;127;p23"/>
          <p:cNvPicPr preferRelativeResize="0"/>
          <p:nvPr/>
        </p:nvPicPr>
        <p:blipFill>
          <a:blip r:embed="rId6">
            <a:alphaModFix/>
          </a:blip>
          <a:stretch>
            <a:fillRect/>
          </a:stretch>
        </p:blipFill>
        <p:spPr>
          <a:xfrm>
            <a:off x="3307925" y="706250"/>
            <a:ext cx="1065125" cy="834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4668500" y="1607675"/>
            <a:ext cx="4353900" cy="142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840">
                <a:solidFill>
                  <a:srgbClr val="FFFFFF"/>
                </a:solidFill>
                <a:latin typeface="Bree Serif"/>
                <a:ea typeface="Bree Serif"/>
                <a:cs typeface="Bree Serif"/>
                <a:sym typeface="Bree Serif"/>
              </a:rPr>
              <a:t>Changes</a:t>
            </a:r>
            <a:r>
              <a:rPr lang="en" sz="3840">
                <a:solidFill>
                  <a:srgbClr val="FFFFFF"/>
                </a:solidFill>
                <a:latin typeface="Bree Serif"/>
                <a:ea typeface="Bree Serif"/>
                <a:cs typeface="Bree Serif"/>
                <a:sym typeface="Bree Serif"/>
              </a:rPr>
              <a:t> in Exercise Level</a:t>
            </a:r>
            <a:endParaRPr sz="3840">
              <a:solidFill>
                <a:srgbClr val="FFFFFF"/>
              </a:solidFill>
              <a:latin typeface="Bree Serif"/>
              <a:ea typeface="Bree Serif"/>
              <a:cs typeface="Bree Serif"/>
              <a:sym typeface="Bree Serif"/>
            </a:endParaRPr>
          </a:p>
        </p:txBody>
      </p:sp>
      <p:pic>
        <p:nvPicPr>
          <p:cNvPr id="133" name="Google Shape;133;p24"/>
          <p:cNvPicPr preferRelativeResize="0"/>
          <p:nvPr/>
        </p:nvPicPr>
        <p:blipFill>
          <a:blip r:embed="rId3">
            <a:alphaModFix/>
          </a:blip>
          <a:stretch>
            <a:fillRect/>
          </a:stretch>
        </p:blipFill>
        <p:spPr>
          <a:xfrm>
            <a:off x="213300" y="367400"/>
            <a:ext cx="4282724" cy="4477924"/>
          </a:xfrm>
          <a:prstGeom prst="rect">
            <a:avLst/>
          </a:prstGeom>
          <a:noFill/>
          <a:ln>
            <a:noFill/>
          </a:ln>
          <a:effectLst>
            <a:outerShdw blurRad="57150" rotWithShape="0" algn="bl" dir="5400000" dist="19050">
              <a:srgbClr val="000000">
                <a:alpha val="50000"/>
              </a:srgbClr>
            </a:outerShdw>
          </a:effectLst>
        </p:spPr>
      </p:pic>
      <p:pic>
        <p:nvPicPr>
          <p:cNvPr id="134" name="Google Shape;134;p24"/>
          <p:cNvPicPr preferRelativeResize="0"/>
          <p:nvPr/>
        </p:nvPicPr>
        <p:blipFill>
          <a:blip r:embed="rId4">
            <a:alphaModFix/>
          </a:blip>
          <a:stretch>
            <a:fillRect/>
          </a:stretch>
        </p:blipFill>
        <p:spPr>
          <a:xfrm>
            <a:off x="4668499" y="3340375"/>
            <a:ext cx="1495425" cy="15049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5"/>
          <p:cNvPicPr preferRelativeResize="0"/>
          <p:nvPr/>
        </p:nvPicPr>
        <p:blipFill>
          <a:blip r:embed="rId3">
            <a:alphaModFix/>
          </a:blip>
          <a:stretch>
            <a:fillRect/>
          </a:stretch>
        </p:blipFill>
        <p:spPr>
          <a:xfrm>
            <a:off x="219538" y="332813"/>
            <a:ext cx="4282724" cy="4477874"/>
          </a:xfrm>
          <a:prstGeom prst="rect">
            <a:avLst/>
          </a:prstGeom>
          <a:noFill/>
          <a:ln>
            <a:noFill/>
          </a:ln>
          <a:effectLst>
            <a:outerShdw blurRad="57150" rotWithShape="0" algn="bl" dir="5400000" dist="19050">
              <a:srgbClr val="000000">
                <a:alpha val="50000"/>
              </a:srgbClr>
            </a:outerShdw>
          </a:effectLst>
        </p:spPr>
      </p:pic>
      <p:pic>
        <p:nvPicPr>
          <p:cNvPr id="140" name="Google Shape;140;p25"/>
          <p:cNvPicPr preferRelativeResize="0"/>
          <p:nvPr/>
        </p:nvPicPr>
        <p:blipFill>
          <a:blip r:embed="rId4">
            <a:alphaModFix/>
          </a:blip>
          <a:stretch>
            <a:fillRect/>
          </a:stretch>
        </p:blipFill>
        <p:spPr>
          <a:xfrm>
            <a:off x="4641738" y="399538"/>
            <a:ext cx="4282725" cy="42752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6"/>
          <p:cNvPicPr preferRelativeResize="0"/>
          <p:nvPr/>
        </p:nvPicPr>
        <p:blipFill>
          <a:blip r:embed="rId3">
            <a:alphaModFix/>
          </a:blip>
          <a:stretch>
            <a:fillRect/>
          </a:stretch>
        </p:blipFill>
        <p:spPr>
          <a:xfrm>
            <a:off x="0" y="0"/>
            <a:ext cx="6090546" cy="5143500"/>
          </a:xfrm>
          <a:prstGeom prst="rect">
            <a:avLst/>
          </a:prstGeom>
          <a:noFill/>
          <a:ln>
            <a:noFill/>
          </a:ln>
          <a:effectLst>
            <a:outerShdw blurRad="57150" rotWithShape="0" algn="bl" dir="5400000" dist="19050">
              <a:srgbClr val="000000">
                <a:alpha val="50000"/>
              </a:srgbClr>
            </a:outerShdw>
          </a:effectLst>
        </p:spPr>
      </p:pic>
      <p:sp>
        <p:nvSpPr>
          <p:cNvPr id="146" name="Google Shape;146;p26"/>
          <p:cNvSpPr txBox="1"/>
          <p:nvPr>
            <p:ph type="title"/>
          </p:nvPr>
        </p:nvSpPr>
        <p:spPr>
          <a:xfrm>
            <a:off x="6199750" y="1592250"/>
            <a:ext cx="2685000" cy="195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en" sz="3840">
                <a:solidFill>
                  <a:srgbClr val="FFFFFF"/>
                </a:solidFill>
                <a:latin typeface="Bree Serif"/>
                <a:ea typeface="Bree Serif"/>
                <a:cs typeface="Bree Serif"/>
                <a:sym typeface="Bree Serif"/>
              </a:rPr>
              <a:t>Changes in Physical Activity</a:t>
            </a:r>
            <a:endParaRPr sz="3840">
              <a:solidFill>
                <a:srgbClr val="FFFFFF"/>
              </a:solidFill>
              <a:latin typeface="Bree Serif"/>
              <a:ea typeface="Bree Serif"/>
              <a:cs typeface="Bree Serif"/>
              <a:sym typeface="Bree 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145500" y="1707000"/>
            <a:ext cx="2874000" cy="172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540">
                <a:solidFill>
                  <a:srgbClr val="FFFFFF"/>
                </a:solidFill>
                <a:latin typeface="Bree Serif"/>
                <a:ea typeface="Bree Serif"/>
                <a:cs typeface="Bree Serif"/>
                <a:sym typeface="Bree Serif"/>
              </a:rPr>
              <a:t>Other </a:t>
            </a:r>
            <a:endParaRPr sz="4540">
              <a:solidFill>
                <a:srgbClr val="FFFFFF"/>
              </a:solidFill>
              <a:latin typeface="Bree Serif"/>
              <a:ea typeface="Bree Serif"/>
              <a:cs typeface="Bree Serif"/>
              <a:sym typeface="Bree Serif"/>
            </a:endParaRPr>
          </a:p>
          <a:p>
            <a:pPr indent="0" lvl="0" marL="0" rtl="0" algn="l">
              <a:spcBef>
                <a:spcPts val="0"/>
              </a:spcBef>
              <a:spcAft>
                <a:spcPts val="0"/>
              </a:spcAft>
              <a:buSzPts val="990"/>
              <a:buNone/>
            </a:pPr>
            <a:r>
              <a:rPr lang="en" sz="4540">
                <a:solidFill>
                  <a:srgbClr val="FFFFFF"/>
                </a:solidFill>
                <a:latin typeface="Bree Serif"/>
                <a:ea typeface="Bree Serif"/>
                <a:cs typeface="Bree Serif"/>
                <a:sym typeface="Bree Serif"/>
              </a:rPr>
              <a:t>Activities</a:t>
            </a:r>
            <a:endParaRPr sz="4540">
              <a:solidFill>
                <a:srgbClr val="FFFFFF"/>
              </a:solidFill>
              <a:latin typeface="Bree Serif"/>
              <a:ea typeface="Bree Serif"/>
              <a:cs typeface="Bree Serif"/>
              <a:sym typeface="Bree Serif"/>
            </a:endParaRPr>
          </a:p>
        </p:txBody>
      </p:sp>
      <p:pic>
        <p:nvPicPr>
          <p:cNvPr id="152" name="Google Shape;152;p27"/>
          <p:cNvPicPr preferRelativeResize="0"/>
          <p:nvPr/>
        </p:nvPicPr>
        <p:blipFill>
          <a:blip r:embed="rId3">
            <a:alphaModFix/>
          </a:blip>
          <a:stretch>
            <a:fillRect/>
          </a:stretch>
        </p:blipFill>
        <p:spPr>
          <a:xfrm>
            <a:off x="2774575" y="320027"/>
            <a:ext cx="6124501" cy="450343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206725" y="100350"/>
            <a:ext cx="3191700" cy="8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540">
                <a:solidFill>
                  <a:srgbClr val="FFFFFF"/>
                </a:solidFill>
                <a:latin typeface="Bree Serif"/>
                <a:ea typeface="Bree Serif"/>
                <a:cs typeface="Bree Serif"/>
                <a:sym typeface="Bree Serif"/>
              </a:rPr>
              <a:t>Conclusion</a:t>
            </a:r>
            <a:endParaRPr sz="4540">
              <a:solidFill>
                <a:srgbClr val="FFFFFF"/>
              </a:solidFill>
              <a:latin typeface="Bree Serif"/>
              <a:ea typeface="Bree Serif"/>
              <a:cs typeface="Bree Serif"/>
              <a:sym typeface="Bree Serif"/>
            </a:endParaRPr>
          </a:p>
        </p:txBody>
      </p:sp>
      <p:sp>
        <p:nvSpPr>
          <p:cNvPr id="158" name="Google Shape;158;p28"/>
          <p:cNvSpPr/>
          <p:nvPr/>
        </p:nvSpPr>
        <p:spPr>
          <a:xfrm>
            <a:off x="270450" y="995025"/>
            <a:ext cx="8603100" cy="385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8"/>
          <p:cNvSpPr txBox="1"/>
          <p:nvPr/>
        </p:nvSpPr>
        <p:spPr>
          <a:xfrm>
            <a:off x="611975" y="1133475"/>
            <a:ext cx="7822500" cy="17514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0"/>
              </a:spcBef>
              <a:spcAft>
                <a:spcPts val="0"/>
              </a:spcAft>
              <a:buSzPts val="2100"/>
              <a:buFont typeface="Open Sans"/>
              <a:buChar char="●"/>
            </a:pPr>
            <a:r>
              <a:rPr lang="en" sz="2100">
                <a:latin typeface="Open Sans"/>
                <a:ea typeface="Open Sans"/>
                <a:cs typeface="Open Sans"/>
                <a:sym typeface="Open Sans"/>
              </a:rPr>
              <a:t>The pandemic has not </a:t>
            </a:r>
            <a:r>
              <a:rPr lang="en" sz="2100">
                <a:latin typeface="Open Sans"/>
                <a:ea typeface="Open Sans"/>
                <a:cs typeface="Open Sans"/>
                <a:sym typeface="Open Sans"/>
              </a:rPr>
              <a:t>only</a:t>
            </a:r>
            <a:r>
              <a:rPr lang="en" sz="2100">
                <a:latin typeface="Open Sans"/>
                <a:ea typeface="Open Sans"/>
                <a:cs typeface="Open Sans"/>
                <a:sym typeface="Open Sans"/>
              </a:rPr>
              <a:t> an economic impact, but a social </a:t>
            </a:r>
            <a:r>
              <a:rPr lang="en" sz="2100">
                <a:latin typeface="Open Sans"/>
                <a:ea typeface="Open Sans"/>
                <a:cs typeface="Open Sans"/>
                <a:sym typeface="Open Sans"/>
              </a:rPr>
              <a:t>impact, as well.</a:t>
            </a:r>
            <a:endParaRPr sz="2100">
              <a:latin typeface="Open Sans"/>
              <a:ea typeface="Open Sans"/>
              <a:cs typeface="Open Sans"/>
              <a:sym typeface="Open Sans"/>
            </a:endParaRPr>
          </a:p>
          <a:p>
            <a:pPr indent="-361950" lvl="0" marL="457200" rtl="0" algn="l">
              <a:lnSpc>
                <a:spcPct val="115000"/>
              </a:lnSpc>
              <a:spcBef>
                <a:spcPts val="1000"/>
              </a:spcBef>
              <a:spcAft>
                <a:spcPts val="1000"/>
              </a:spcAft>
              <a:buSzPts val="2100"/>
              <a:buFont typeface="Open Sans"/>
              <a:buChar char="●"/>
            </a:pPr>
            <a:r>
              <a:rPr lang="en" sz="2100">
                <a:solidFill>
                  <a:schemeClr val="dk1"/>
                </a:solidFill>
                <a:latin typeface="Open Sans"/>
                <a:ea typeface="Open Sans"/>
                <a:cs typeface="Open Sans"/>
                <a:sym typeface="Open Sans"/>
              </a:rPr>
              <a:t>Stress levels will affect motivation, negatively or positively. </a:t>
            </a:r>
            <a:endParaRPr sz="2100">
              <a:solidFill>
                <a:schemeClr val="dk1"/>
              </a:solidFill>
              <a:latin typeface="Open Sans"/>
              <a:ea typeface="Open Sans"/>
              <a:cs typeface="Open Sans"/>
              <a:sym typeface="Open Sans"/>
            </a:endParaRPr>
          </a:p>
        </p:txBody>
      </p:sp>
      <p:sp>
        <p:nvSpPr>
          <p:cNvPr id="160" name="Google Shape;160;p28"/>
          <p:cNvSpPr/>
          <p:nvPr/>
        </p:nvSpPr>
        <p:spPr>
          <a:xfrm>
            <a:off x="1979600" y="2901375"/>
            <a:ext cx="5312700" cy="1563900"/>
          </a:xfrm>
          <a:prstGeom prst="rect">
            <a:avLst/>
          </a:prstGeom>
          <a:solidFill>
            <a:srgbClr val="FFFAE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8"/>
          <p:cNvSpPr txBox="1"/>
          <p:nvPr/>
        </p:nvSpPr>
        <p:spPr>
          <a:xfrm>
            <a:off x="1911900" y="2901375"/>
            <a:ext cx="5312700" cy="1563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b="1" i="1" lang="en" sz="1600">
                <a:solidFill>
                  <a:schemeClr val="dk1"/>
                </a:solidFill>
                <a:latin typeface="Open Sans"/>
                <a:ea typeface="Open Sans"/>
                <a:cs typeface="Open Sans"/>
                <a:sym typeface="Open Sans"/>
              </a:rPr>
              <a:t>World Health Organization</a:t>
            </a:r>
            <a:r>
              <a:rPr lang="en" sz="1600">
                <a:solidFill>
                  <a:schemeClr val="dk1"/>
                </a:solidFill>
                <a:latin typeface="Open Sans"/>
                <a:ea typeface="Open Sans"/>
                <a:cs typeface="Open Sans"/>
                <a:sym typeface="Open Sans"/>
              </a:rPr>
              <a:t> defines Quality of Life as: “an individual's perception of their position in life in the context of the culture and value systems in which they live and in relation to their goals, expectations, standards and concerns.”</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206725" y="100350"/>
            <a:ext cx="8274000" cy="8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540">
                <a:solidFill>
                  <a:srgbClr val="FFFFFF"/>
                </a:solidFill>
                <a:latin typeface="Bree Serif"/>
                <a:ea typeface="Bree Serif"/>
                <a:cs typeface="Bree Serif"/>
                <a:sym typeface="Bree Serif"/>
              </a:rPr>
              <a:t>Future Analysis</a:t>
            </a:r>
            <a:endParaRPr sz="4540">
              <a:solidFill>
                <a:srgbClr val="FFFFFF"/>
              </a:solidFill>
              <a:latin typeface="Bree Serif"/>
              <a:ea typeface="Bree Serif"/>
              <a:cs typeface="Bree Serif"/>
              <a:sym typeface="Bree Serif"/>
            </a:endParaRPr>
          </a:p>
        </p:txBody>
      </p:sp>
      <p:sp>
        <p:nvSpPr>
          <p:cNvPr id="167" name="Google Shape;167;p29"/>
          <p:cNvSpPr/>
          <p:nvPr/>
        </p:nvSpPr>
        <p:spPr>
          <a:xfrm>
            <a:off x="270450" y="965250"/>
            <a:ext cx="8603100" cy="388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9"/>
          <p:cNvSpPr txBox="1"/>
          <p:nvPr/>
        </p:nvSpPr>
        <p:spPr>
          <a:xfrm>
            <a:off x="535775" y="1057275"/>
            <a:ext cx="8067300" cy="3709500"/>
          </a:xfrm>
          <a:prstGeom prst="rect">
            <a:avLst/>
          </a:prstGeom>
          <a:noFill/>
          <a:ln>
            <a:noFill/>
          </a:ln>
        </p:spPr>
        <p:txBody>
          <a:bodyPr anchorCtr="0" anchor="t" bIns="91425" lIns="91425" spcFirstLastPara="1" rIns="91425" wrap="square" tIns="91425">
            <a:spAutoFit/>
          </a:bodyPr>
          <a:lstStyle/>
          <a:p>
            <a:pPr indent="-381000" lvl="0" marL="457200" rtl="0" algn="l">
              <a:lnSpc>
                <a:spcPct val="150000"/>
              </a:lnSpc>
              <a:spcBef>
                <a:spcPts val="0"/>
              </a:spcBef>
              <a:spcAft>
                <a:spcPts val="0"/>
              </a:spcAft>
              <a:buSzPts val="2400"/>
              <a:buFont typeface="Open Sans"/>
              <a:buChar char="●"/>
            </a:pPr>
            <a:r>
              <a:rPr lang="en" sz="2400">
                <a:latin typeface="Open Sans"/>
                <a:ea typeface="Open Sans"/>
                <a:cs typeface="Open Sans"/>
                <a:sym typeface="Open Sans"/>
              </a:rPr>
              <a:t>Look at population by zip code, as well</a:t>
            </a:r>
            <a:endParaRPr sz="2400">
              <a:latin typeface="Open Sans"/>
              <a:ea typeface="Open Sans"/>
              <a:cs typeface="Open Sans"/>
              <a:sym typeface="Open Sans"/>
            </a:endParaRPr>
          </a:p>
          <a:p>
            <a:pPr indent="-381000" lvl="0" marL="457200" rtl="0" algn="l">
              <a:lnSpc>
                <a:spcPct val="150000"/>
              </a:lnSpc>
              <a:spcBef>
                <a:spcPts val="1000"/>
              </a:spcBef>
              <a:spcAft>
                <a:spcPts val="0"/>
              </a:spcAft>
              <a:buSzPts val="2400"/>
              <a:buFont typeface="Open Sans"/>
              <a:buChar char="●"/>
            </a:pPr>
            <a:r>
              <a:rPr lang="en" sz="2400">
                <a:latin typeface="Open Sans"/>
                <a:ea typeface="Open Sans"/>
                <a:cs typeface="Open Sans"/>
                <a:sym typeface="Open Sans"/>
              </a:rPr>
              <a:t>Use text mining to better sort outside activities after lockdown</a:t>
            </a:r>
            <a:endParaRPr sz="2400">
              <a:latin typeface="Open Sans"/>
              <a:ea typeface="Open Sans"/>
              <a:cs typeface="Open Sans"/>
              <a:sym typeface="Open Sans"/>
            </a:endParaRPr>
          </a:p>
          <a:p>
            <a:pPr indent="-381000" lvl="0" marL="457200" rtl="0" algn="l">
              <a:lnSpc>
                <a:spcPct val="150000"/>
              </a:lnSpc>
              <a:spcBef>
                <a:spcPts val="1000"/>
              </a:spcBef>
              <a:spcAft>
                <a:spcPts val="0"/>
              </a:spcAft>
              <a:buSzPts val="2400"/>
              <a:buFont typeface="Open Sans"/>
              <a:buChar char="●"/>
            </a:pPr>
            <a:r>
              <a:rPr lang="en" sz="2400">
                <a:latin typeface="Open Sans"/>
                <a:ea typeface="Open Sans"/>
                <a:cs typeface="Open Sans"/>
                <a:sym typeface="Open Sans"/>
              </a:rPr>
              <a:t>Create accuracy models to assess our inferences</a:t>
            </a:r>
            <a:endParaRPr sz="2400">
              <a:latin typeface="Open Sans"/>
              <a:ea typeface="Open Sans"/>
              <a:cs typeface="Open Sans"/>
              <a:sym typeface="Open Sans"/>
            </a:endParaRPr>
          </a:p>
          <a:p>
            <a:pPr indent="-342900" lvl="0" marL="457200" rtl="0" algn="l">
              <a:lnSpc>
                <a:spcPct val="100000"/>
              </a:lnSpc>
              <a:spcBef>
                <a:spcPts val="1000"/>
              </a:spcBef>
              <a:spcAft>
                <a:spcPts val="0"/>
              </a:spcAft>
              <a:buSzPts val="1800"/>
              <a:buFont typeface="Open Sans"/>
              <a:buChar char="●"/>
            </a:pPr>
            <a:r>
              <a:rPr lang="en" sz="1800">
                <a:latin typeface="Open Sans"/>
                <a:ea typeface="Open Sans"/>
                <a:cs typeface="Open Sans"/>
                <a:sym typeface="Open Sans"/>
              </a:rPr>
              <a:t>Tableau Public Links:</a:t>
            </a:r>
            <a:endParaRPr sz="1800">
              <a:latin typeface="Open Sans"/>
              <a:ea typeface="Open Sans"/>
              <a:cs typeface="Open Sans"/>
              <a:sym typeface="Open Sans"/>
            </a:endParaRPr>
          </a:p>
          <a:p>
            <a:pPr indent="-317500" lvl="1" marL="914400" rtl="0" algn="l">
              <a:lnSpc>
                <a:spcPct val="100000"/>
              </a:lnSpc>
              <a:spcBef>
                <a:spcPts val="0"/>
              </a:spcBef>
              <a:spcAft>
                <a:spcPts val="0"/>
              </a:spcAft>
              <a:buSzPts val="1400"/>
              <a:buFont typeface="Open Sans"/>
              <a:buChar char="○"/>
            </a:pPr>
            <a:r>
              <a:rPr lang="en" u="sng">
                <a:solidFill>
                  <a:schemeClr val="hlink"/>
                </a:solidFill>
                <a:latin typeface="Open Sans"/>
                <a:ea typeface="Open Sans"/>
                <a:cs typeface="Open Sans"/>
                <a:sym typeface="Open Sans"/>
                <a:hlinkClick r:id="rId3"/>
              </a:rPr>
              <a:t>https://public.tableau.com/profile/anna.nguyen6309#!/</a:t>
            </a:r>
            <a:r>
              <a:rPr lang="en">
                <a:latin typeface="Open Sans"/>
                <a:ea typeface="Open Sans"/>
                <a:cs typeface="Open Sans"/>
                <a:sym typeface="Open Sans"/>
              </a:rPr>
              <a:t> </a:t>
            </a:r>
            <a:endParaRPr>
              <a:latin typeface="Open Sans"/>
              <a:ea typeface="Open Sans"/>
              <a:cs typeface="Open Sans"/>
              <a:sym typeface="Open Sans"/>
            </a:endParaRPr>
          </a:p>
          <a:p>
            <a:pPr indent="-317500" lvl="1" marL="914400" rtl="0" algn="l">
              <a:lnSpc>
                <a:spcPct val="100000"/>
              </a:lnSpc>
              <a:spcBef>
                <a:spcPts val="0"/>
              </a:spcBef>
              <a:spcAft>
                <a:spcPts val="0"/>
              </a:spcAft>
              <a:buSzPts val="1400"/>
              <a:buFont typeface="Open Sans"/>
              <a:buChar char="○"/>
            </a:pPr>
            <a:r>
              <a:rPr lang="en" u="sng">
                <a:solidFill>
                  <a:schemeClr val="hlink"/>
                </a:solidFill>
                <a:latin typeface="Open Sans"/>
                <a:ea typeface="Open Sans"/>
                <a:cs typeface="Open Sans"/>
                <a:sym typeface="Open Sans"/>
                <a:hlinkClick r:id="rId4"/>
              </a:rPr>
              <a:t>https://public.tableau.com/profile/nancy.nguyen1581#!/</a:t>
            </a:r>
            <a:r>
              <a:rPr lang="en">
                <a:latin typeface="Open Sans"/>
                <a:ea typeface="Open Sans"/>
                <a:cs typeface="Open Sans"/>
                <a:sym typeface="Open Sans"/>
              </a:rPr>
              <a:t> </a:t>
            </a:r>
            <a:endParaRPr>
              <a:latin typeface="Open Sans"/>
              <a:ea typeface="Open Sans"/>
              <a:cs typeface="Open Sans"/>
              <a:sym typeface="Open Sans"/>
            </a:endParaRPr>
          </a:p>
          <a:p>
            <a:pPr indent="-317500" lvl="1" marL="914400" rtl="0" algn="l">
              <a:lnSpc>
                <a:spcPct val="100000"/>
              </a:lnSpc>
              <a:spcBef>
                <a:spcPts val="0"/>
              </a:spcBef>
              <a:spcAft>
                <a:spcPts val="0"/>
              </a:spcAft>
              <a:buSzPts val="1400"/>
              <a:buFont typeface="Open Sans"/>
              <a:buChar char="○"/>
            </a:pPr>
            <a:r>
              <a:rPr lang="en" u="sng">
                <a:solidFill>
                  <a:schemeClr val="hlink"/>
                </a:solidFill>
                <a:latin typeface="Open Sans"/>
                <a:ea typeface="Open Sans"/>
                <a:cs typeface="Open Sans"/>
                <a:sym typeface="Open Sans"/>
                <a:hlinkClick r:id="rId5"/>
              </a:rPr>
              <a:t>https://public.tableau.com/profile/linda.quach#!/</a:t>
            </a:r>
            <a:r>
              <a:rPr lang="en">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206725" y="100350"/>
            <a:ext cx="5166300" cy="8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540">
                <a:solidFill>
                  <a:srgbClr val="FFFFFF"/>
                </a:solidFill>
                <a:latin typeface="Bree Serif"/>
                <a:ea typeface="Bree Serif"/>
                <a:cs typeface="Bree Serif"/>
                <a:sym typeface="Bree Serif"/>
              </a:rPr>
              <a:t>Recommendations</a:t>
            </a:r>
            <a:endParaRPr sz="4540">
              <a:solidFill>
                <a:srgbClr val="FFFFFF"/>
              </a:solidFill>
              <a:latin typeface="Bree Serif"/>
              <a:ea typeface="Bree Serif"/>
              <a:cs typeface="Bree Serif"/>
              <a:sym typeface="Bree Serif"/>
            </a:endParaRPr>
          </a:p>
        </p:txBody>
      </p:sp>
      <p:sp>
        <p:nvSpPr>
          <p:cNvPr id="174" name="Google Shape;174;p30"/>
          <p:cNvSpPr/>
          <p:nvPr/>
        </p:nvSpPr>
        <p:spPr>
          <a:xfrm>
            <a:off x="270450" y="995025"/>
            <a:ext cx="8603100" cy="385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latin typeface="Open Sans"/>
              <a:ea typeface="Open Sans"/>
              <a:cs typeface="Open Sans"/>
              <a:sym typeface="Open Sans"/>
            </a:endParaRPr>
          </a:p>
        </p:txBody>
      </p:sp>
      <p:sp>
        <p:nvSpPr>
          <p:cNvPr id="175" name="Google Shape;175;p30"/>
          <p:cNvSpPr txBox="1"/>
          <p:nvPr/>
        </p:nvSpPr>
        <p:spPr>
          <a:xfrm>
            <a:off x="535775" y="1666875"/>
            <a:ext cx="8067300" cy="1918800"/>
          </a:xfrm>
          <a:prstGeom prst="rect">
            <a:avLst/>
          </a:prstGeom>
          <a:noFill/>
          <a:ln>
            <a:noFill/>
          </a:ln>
        </p:spPr>
        <p:txBody>
          <a:bodyPr anchorCtr="0" anchor="t" bIns="91425" lIns="91425" spcFirstLastPara="1" rIns="91425" wrap="square" tIns="91425">
            <a:spAutoFit/>
          </a:bodyPr>
          <a:lstStyle/>
          <a:p>
            <a:pPr indent="-381000" lvl="0" marL="457200" rtl="0" algn="l">
              <a:lnSpc>
                <a:spcPct val="150000"/>
              </a:lnSpc>
              <a:spcBef>
                <a:spcPts val="0"/>
              </a:spcBef>
              <a:spcAft>
                <a:spcPts val="0"/>
              </a:spcAft>
              <a:buSzPts val="2400"/>
              <a:buFont typeface="Open Sans"/>
              <a:buChar char="●"/>
            </a:pPr>
            <a:r>
              <a:rPr lang="en" sz="2400">
                <a:latin typeface="Open Sans"/>
                <a:ea typeface="Open Sans"/>
                <a:cs typeface="Open Sans"/>
                <a:sym typeface="Open Sans"/>
              </a:rPr>
              <a:t>Social activities using virtual platforms</a:t>
            </a:r>
            <a:endParaRPr sz="2400">
              <a:latin typeface="Open Sans"/>
              <a:ea typeface="Open Sans"/>
              <a:cs typeface="Open Sans"/>
              <a:sym typeface="Open Sans"/>
            </a:endParaRPr>
          </a:p>
          <a:p>
            <a:pPr indent="-381000" lvl="0" marL="457200" rtl="0" algn="l">
              <a:lnSpc>
                <a:spcPct val="150000"/>
              </a:lnSpc>
              <a:spcBef>
                <a:spcPts val="1000"/>
              </a:spcBef>
              <a:spcAft>
                <a:spcPts val="0"/>
              </a:spcAft>
              <a:buSzPts val="2400"/>
              <a:buFont typeface="Open Sans"/>
              <a:buChar char="●"/>
            </a:pPr>
            <a:r>
              <a:rPr lang="en" sz="2400">
                <a:latin typeface="Open Sans"/>
                <a:ea typeface="Open Sans"/>
                <a:cs typeface="Open Sans"/>
                <a:sym typeface="Open Sans"/>
              </a:rPr>
              <a:t>Daily physical activity or mental breaks</a:t>
            </a:r>
            <a:endParaRPr sz="2400">
              <a:latin typeface="Open Sans"/>
              <a:ea typeface="Open Sans"/>
              <a:cs typeface="Open Sans"/>
              <a:sym typeface="Open Sans"/>
            </a:endParaRPr>
          </a:p>
          <a:p>
            <a:pPr indent="-381000" lvl="0" marL="457200" rtl="0" algn="l">
              <a:lnSpc>
                <a:spcPct val="150000"/>
              </a:lnSpc>
              <a:spcBef>
                <a:spcPts val="1000"/>
              </a:spcBef>
              <a:spcAft>
                <a:spcPts val="1000"/>
              </a:spcAft>
              <a:buSzPts val="2400"/>
              <a:buFont typeface="Open Sans"/>
              <a:buChar char="●"/>
            </a:pPr>
            <a:r>
              <a:rPr lang="en" sz="2400">
                <a:latin typeface="Open Sans"/>
                <a:ea typeface="Open Sans"/>
                <a:cs typeface="Open Sans"/>
                <a:sym typeface="Open Sans"/>
              </a:rPr>
              <a:t>Mimic pre-COVID routines</a:t>
            </a:r>
            <a:endParaRPr sz="24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0" y="321475"/>
            <a:ext cx="9144000" cy="120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latin typeface="Open Sans"/>
              <a:ea typeface="Open Sans"/>
              <a:cs typeface="Open Sans"/>
              <a:sym typeface="Open Sans"/>
            </a:endParaRPr>
          </a:p>
        </p:txBody>
      </p:sp>
      <p:sp>
        <p:nvSpPr>
          <p:cNvPr id="62" name="Google Shape;62;p14"/>
          <p:cNvSpPr txBox="1"/>
          <p:nvPr>
            <p:ph type="title"/>
          </p:nvPr>
        </p:nvSpPr>
        <p:spPr>
          <a:xfrm>
            <a:off x="311700" y="445025"/>
            <a:ext cx="8520600" cy="85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solidFill>
                  <a:srgbClr val="DE5959"/>
                </a:solidFill>
                <a:latin typeface="Bree Serif"/>
                <a:ea typeface="Bree Serif"/>
                <a:cs typeface="Bree Serif"/>
                <a:sym typeface="Bree Serif"/>
              </a:rPr>
              <a:t>Agenda</a:t>
            </a:r>
            <a:endParaRPr sz="5000">
              <a:solidFill>
                <a:srgbClr val="DE5959"/>
              </a:solidFill>
              <a:latin typeface="Bree Serif"/>
              <a:ea typeface="Bree Serif"/>
              <a:cs typeface="Bree Serif"/>
              <a:sym typeface="Bree Serif"/>
            </a:endParaRPr>
          </a:p>
        </p:txBody>
      </p:sp>
      <p:sp>
        <p:nvSpPr>
          <p:cNvPr id="63" name="Google Shape;63;p14"/>
          <p:cNvSpPr txBox="1"/>
          <p:nvPr>
            <p:ph idx="1" type="body"/>
          </p:nvPr>
        </p:nvSpPr>
        <p:spPr>
          <a:xfrm>
            <a:off x="566750" y="1652250"/>
            <a:ext cx="8189400" cy="3260400"/>
          </a:xfrm>
          <a:prstGeom prst="rect">
            <a:avLst/>
          </a:prstGeom>
        </p:spPr>
        <p:txBody>
          <a:bodyPr anchorCtr="0" anchor="t" bIns="91425" lIns="91425" spcFirstLastPara="1" rIns="91425" wrap="square" tIns="91425">
            <a:normAutofit/>
          </a:bodyPr>
          <a:lstStyle/>
          <a:p>
            <a:pPr indent="-393700" lvl="0" marL="457200" rtl="0" algn="l">
              <a:lnSpc>
                <a:spcPct val="115000"/>
              </a:lnSpc>
              <a:spcBef>
                <a:spcPts val="0"/>
              </a:spcBef>
              <a:spcAft>
                <a:spcPts val="0"/>
              </a:spcAft>
              <a:buClr>
                <a:srgbClr val="FFFFFF"/>
              </a:buClr>
              <a:buSzPts val="2600"/>
              <a:buFont typeface="Open Sans"/>
              <a:buAutoNum type="arabicPeriod"/>
            </a:pPr>
            <a:r>
              <a:rPr lang="en" sz="3000">
                <a:solidFill>
                  <a:srgbClr val="FFFFFF"/>
                </a:solidFill>
                <a:latin typeface="Open Sans"/>
                <a:ea typeface="Open Sans"/>
                <a:cs typeface="Open Sans"/>
                <a:sym typeface="Open Sans"/>
              </a:rPr>
              <a:t>Define problem and purpose</a:t>
            </a:r>
            <a:endParaRPr sz="3000">
              <a:solidFill>
                <a:srgbClr val="FFFFFF"/>
              </a:solidFill>
              <a:latin typeface="Open Sans"/>
              <a:ea typeface="Open Sans"/>
              <a:cs typeface="Open Sans"/>
              <a:sym typeface="Open Sans"/>
            </a:endParaRPr>
          </a:p>
          <a:p>
            <a:pPr indent="-419100" lvl="0" marL="457200" rtl="0" algn="l">
              <a:lnSpc>
                <a:spcPct val="115000"/>
              </a:lnSpc>
              <a:spcBef>
                <a:spcPts val="0"/>
              </a:spcBef>
              <a:spcAft>
                <a:spcPts val="0"/>
              </a:spcAft>
              <a:buClr>
                <a:srgbClr val="FFFFFF"/>
              </a:buClr>
              <a:buSzPts val="3000"/>
              <a:buFont typeface="Open Sans"/>
              <a:buAutoNum type="arabicPeriod"/>
            </a:pPr>
            <a:r>
              <a:rPr lang="en" sz="3000">
                <a:solidFill>
                  <a:srgbClr val="FFFFFF"/>
                </a:solidFill>
                <a:latin typeface="Open Sans"/>
                <a:ea typeface="Open Sans"/>
                <a:cs typeface="Open Sans"/>
                <a:sym typeface="Open Sans"/>
              </a:rPr>
              <a:t>Analysis (3)</a:t>
            </a:r>
            <a:endParaRPr sz="3000">
              <a:solidFill>
                <a:srgbClr val="FFFFFF"/>
              </a:solidFill>
              <a:latin typeface="Open Sans"/>
              <a:ea typeface="Open Sans"/>
              <a:cs typeface="Open Sans"/>
              <a:sym typeface="Open Sans"/>
            </a:endParaRPr>
          </a:p>
          <a:p>
            <a:pPr indent="-419100" lvl="0" marL="457200" rtl="0" algn="l">
              <a:lnSpc>
                <a:spcPct val="115000"/>
              </a:lnSpc>
              <a:spcBef>
                <a:spcPts val="0"/>
              </a:spcBef>
              <a:spcAft>
                <a:spcPts val="0"/>
              </a:spcAft>
              <a:buClr>
                <a:srgbClr val="FFFFFF"/>
              </a:buClr>
              <a:buSzPts val="3000"/>
              <a:buFont typeface="Open Sans"/>
              <a:buAutoNum type="arabicPeriod"/>
            </a:pPr>
            <a:r>
              <a:rPr lang="en" sz="3000">
                <a:solidFill>
                  <a:srgbClr val="FFFFFF"/>
                </a:solidFill>
                <a:latin typeface="Open Sans"/>
                <a:ea typeface="Open Sans"/>
                <a:cs typeface="Open Sans"/>
                <a:sym typeface="Open Sans"/>
              </a:rPr>
              <a:t>Conclusion</a:t>
            </a:r>
            <a:endParaRPr sz="3000">
              <a:solidFill>
                <a:srgbClr val="FFFFFF"/>
              </a:solidFill>
              <a:latin typeface="Open Sans"/>
              <a:ea typeface="Open Sans"/>
              <a:cs typeface="Open Sans"/>
              <a:sym typeface="Open Sans"/>
            </a:endParaRPr>
          </a:p>
          <a:p>
            <a:pPr indent="-419100" lvl="0" marL="457200" rtl="0" algn="l">
              <a:lnSpc>
                <a:spcPct val="115000"/>
              </a:lnSpc>
              <a:spcBef>
                <a:spcPts val="0"/>
              </a:spcBef>
              <a:spcAft>
                <a:spcPts val="0"/>
              </a:spcAft>
              <a:buClr>
                <a:srgbClr val="FFFFFF"/>
              </a:buClr>
              <a:buSzPts val="3000"/>
              <a:buFont typeface="Open Sans"/>
              <a:buAutoNum type="arabicPeriod"/>
            </a:pPr>
            <a:r>
              <a:rPr lang="en" sz="3000">
                <a:solidFill>
                  <a:srgbClr val="FFFFFF"/>
                </a:solidFill>
                <a:latin typeface="Open Sans"/>
                <a:ea typeface="Open Sans"/>
                <a:cs typeface="Open Sans"/>
                <a:sym typeface="Open Sans"/>
              </a:rPr>
              <a:t>Future Analysis</a:t>
            </a:r>
            <a:endParaRPr sz="3000">
              <a:solidFill>
                <a:srgbClr val="FFFFFF"/>
              </a:solidFill>
              <a:latin typeface="Open Sans"/>
              <a:ea typeface="Open Sans"/>
              <a:cs typeface="Open Sans"/>
              <a:sym typeface="Open Sans"/>
            </a:endParaRPr>
          </a:p>
          <a:p>
            <a:pPr indent="-419100" lvl="0" marL="457200" rtl="0" algn="l">
              <a:lnSpc>
                <a:spcPct val="115000"/>
              </a:lnSpc>
              <a:spcBef>
                <a:spcPts val="0"/>
              </a:spcBef>
              <a:spcAft>
                <a:spcPts val="0"/>
              </a:spcAft>
              <a:buClr>
                <a:srgbClr val="FFFFFF"/>
              </a:buClr>
              <a:buSzPts val="3000"/>
              <a:buFont typeface="Open Sans"/>
              <a:buAutoNum type="arabicPeriod"/>
            </a:pPr>
            <a:r>
              <a:rPr lang="en" sz="3000">
                <a:solidFill>
                  <a:srgbClr val="FFFFFF"/>
                </a:solidFill>
                <a:latin typeface="Open Sans"/>
                <a:ea typeface="Open Sans"/>
                <a:cs typeface="Open Sans"/>
                <a:sym typeface="Open Sans"/>
              </a:rPr>
              <a:t>Recommendations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p:nvPr/>
        </p:nvSpPr>
        <p:spPr>
          <a:xfrm>
            <a:off x="-253325" y="129350"/>
            <a:ext cx="4440000" cy="915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latin typeface="Open Sans"/>
              <a:ea typeface="Open Sans"/>
              <a:cs typeface="Open Sans"/>
              <a:sym typeface="Open Sans"/>
            </a:endParaRPr>
          </a:p>
        </p:txBody>
      </p:sp>
      <p:sp>
        <p:nvSpPr>
          <p:cNvPr id="69" name="Google Shape;69;p15"/>
          <p:cNvSpPr txBox="1"/>
          <p:nvPr>
            <p:ph type="title"/>
          </p:nvPr>
        </p:nvSpPr>
        <p:spPr>
          <a:xfrm>
            <a:off x="311700" y="129350"/>
            <a:ext cx="8520600" cy="8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DE5959"/>
                </a:solidFill>
                <a:latin typeface="Bree Serif"/>
                <a:ea typeface="Bree Serif"/>
                <a:cs typeface="Bree Serif"/>
                <a:sym typeface="Bree Serif"/>
              </a:rPr>
              <a:t>The Problem</a:t>
            </a:r>
            <a:endParaRPr sz="4500">
              <a:solidFill>
                <a:srgbClr val="DE5959"/>
              </a:solidFill>
              <a:latin typeface="Bree Serif"/>
              <a:ea typeface="Bree Serif"/>
              <a:cs typeface="Bree Serif"/>
              <a:sym typeface="Bree Serif"/>
            </a:endParaRPr>
          </a:p>
        </p:txBody>
      </p:sp>
      <p:sp>
        <p:nvSpPr>
          <p:cNvPr id="70" name="Google Shape;70;p15"/>
          <p:cNvSpPr txBox="1"/>
          <p:nvPr/>
        </p:nvSpPr>
        <p:spPr>
          <a:xfrm>
            <a:off x="114275" y="1155225"/>
            <a:ext cx="8856900" cy="29349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rgbClr val="FFFFFF"/>
              </a:buClr>
              <a:buSzPts val="2400"/>
              <a:buFont typeface="Open Sans"/>
              <a:buChar char="●"/>
            </a:pPr>
            <a:r>
              <a:rPr lang="en" sz="2400">
                <a:solidFill>
                  <a:srgbClr val="FFFFFF"/>
                </a:solidFill>
                <a:latin typeface="Open Sans"/>
                <a:ea typeface="Open Sans"/>
                <a:cs typeface="Open Sans"/>
                <a:sym typeface="Open Sans"/>
              </a:rPr>
              <a:t>Are the behavioral changes different per socio-demographic?</a:t>
            </a:r>
            <a:endParaRPr sz="2400">
              <a:solidFill>
                <a:srgbClr val="FFFFFF"/>
              </a:solidFill>
              <a:latin typeface="Open Sans"/>
              <a:ea typeface="Open Sans"/>
              <a:cs typeface="Open Sans"/>
              <a:sym typeface="Open Sans"/>
            </a:endParaRPr>
          </a:p>
          <a:p>
            <a:pPr indent="-381000" lvl="0" marL="457200" rtl="0" algn="l">
              <a:lnSpc>
                <a:spcPct val="115000"/>
              </a:lnSpc>
              <a:spcBef>
                <a:spcPts val="1000"/>
              </a:spcBef>
              <a:spcAft>
                <a:spcPts val="0"/>
              </a:spcAft>
              <a:buClr>
                <a:srgbClr val="FFFFFF"/>
              </a:buClr>
              <a:buSzPts val="2400"/>
              <a:buFont typeface="Open Sans"/>
              <a:buChar char="●"/>
            </a:pPr>
            <a:r>
              <a:rPr lang="en" sz="2400">
                <a:solidFill>
                  <a:srgbClr val="FFFFFF"/>
                </a:solidFill>
                <a:latin typeface="Open Sans"/>
                <a:ea typeface="Open Sans"/>
                <a:cs typeface="Open Sans"/>
                <a:sym typeface="Open Sans"/>
              </a:rPr>
              <a:t>Does place of residence affect mode of commute before and after the pandemic?</a:t>
            </a:r>
            <a:endParaRPr sz="2400">
              <a:solidFill>
                <a:srgbClr val="FFFFFF"/>
              </a:solidFill>
              <a:latin typeface="Open Sans"/>
              <a:ea typeface="Open Sans"/>
              <a:cs typeface="Open Sans"/>
              <a:sym typeface="Open Sans"/>
            </a:endParaRPr>
          </a:p>
          <a:p>
            <a:pPr indent="-381000" lvl="0" marL="457200" rtl="0" algn="l">
              <a:lnSpc>
                <a:spcPct val="115000"/>
              </a:lnSpc>
              <a:spcBef>
                <a:spcPts val="1000"/>
              </a:spcBef>
              <a:spcAft>
                <a:spcPts val="1000"/>
              </a:spcAft>
              <a:buClr>
                <a:srgbClr val="FFFFFF"/>
              </a:buClr>
              <a:buSzPts val="2400"/>
              <a:buFont typeface="Open Sans"/>
              <a:buChar char="●"/>
            </a:pPr>
            <a:r>
              <a:rPr lang="en" sz="2400">
                <a:solidFill>
                  <a:srgbClr val="FFFFFF"/>
                </a:solidFill>
                <a:latin typeface="Open Sans"/>
                <a:ea typeface="Open Sans"/>
                <a:cs typeface="Open Sans"/>
                <a:sym typeface="Open Sans"/>
              </a:rPr>
              <a:t>Do the changes in physical activity have mental health implications?</a:t>
            </a:r>
            <a:endParaRPr sz="2400">
              <a:solidFill>
                <a:srgbClr val="FFFFFF"/>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p:nvPr/>
        </p:nvSpPr>
        <p:spPr>
          <a:xfrm>
            <a:off x="5129400" y="159200"/>
            <a:ext cx="4440000" cy="915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latin typeface="Open Sans"/>
              <a:ea typeface="Open Sans"/>
              <a:cs typeface="Open Sans"/>
              <a:sym typeface="Open Sans"/>
            </a:endParaRPr>
          </a:p>
        </p:txBody>
      </p:sp>
      <p:sp>
        <p:nvSpPr>
          <p:cNvPr id="76" name="Google Shape;76;p16"/>
          <p:cNvSpPr txBox="1"/>
          <p:nvPr>
            <p:ph type="title"/>
          </p:nvPr>
        </p:nvSpPr>
        <p:spPr>
          <a:xfrm>
            <a:off x="5389950" y="159200"/>
            <a:ext cx="3461700" cy="8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DE5959"/>
                </a:solidFill>
                <a:latin typeface="Bree Serif"/>
                <a:ea typeface="Bree Serif"/>
                <a:cs typeface="Bree Serif"/>
                <a:sym typeface="Bree Serif"/>
              </a:rPr>
              <a:t>The Purpose</a:t>
            </a:r>
            <a:endParaRPr sz="4500">
              <a:solidFill>
                <a:srgbClr val="DE5959"/>
              </a:solidFill>
              <a:latin typeface="Bree Serif"/>
              <a:ea typeface="Bree Serif"/>
              <a:cs typeface="Bree Serif"/>
              <a:sym typeface="Bree Serif"/>
            </a:endParaRPr>
          </a:p>
        </p:txBody>
      </p:sp>
      <p:sp>
        <p:nvSpPr>
          <p:cNvPr id="77" name="Google Shape;77;p16"/>
          <p:cNvSpPr txBox="1"/>
          <p:nvPr/>
        </p:nvSpPr>
        <p:spPr>
          <a:xfrm>
            <a:off x="143550" y="1361825"/>
            <a:ext cx="8856900" cy="5541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1000"/>
              </a:spcAft>
              <a:buClr>
                <a:srgbClr val="FFFFFF"/>
              </a:buClr>
              <a:buSzPts val="2400"/>
              <a:buFont typeface="Open Sans"/>
              <a:buChar char="●"/>
            </a:pPr>
            <a:r>
              <a:rPr lang="en" sz="2400">
                <a:solidFill>
                  <a:srgbClr val="FFFFFF"/>
                </a:solidFill>
                <a:latin typeface="Open Sans"/>
                <a:ea typeface="Open Sans"/>
                <a:cs typeface="Open Sans"/>
                <a:sym typeface="Open Sans"/>
              </a:rPr>
              <a:t>Illustrate changes using data visualizations</a:t>
            </a:r>
            <a:endParaRPr sz="24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p:nvPr/>
        </p:nvSpPr>
        <p:spPr>
          <a:xfrm>
            <a:off x="0" y="321475"/>
            <a:ext cx="9144000" cy="120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latin typeface="Open Sans"/>
              <a:ea typeface="Open Sans"/>
              <a:cs typeface="Open Sans"/>
              <a:sym typeface="Open Sans"/>
            </a:endParaRPr>
          </a:p>
        </p:txBody>
      </p:sp>
      <p:sp>
        <p:nvSpPr>
          <p:cNvPr id="83" name="Google Shape;83;p17"/>
          <p:cNvSpPr txBox="1"/>
          <p:nvPr>
            <p:ph type="title"/>
          </p:nvPr>
        </p:nvSpPr>
        <p:spPr>
          <a:xfrm>
            <a:off x="311700" y="445025"/>
            <a:ext cx="8520600" cy="85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solidFill>
                  <a:srgbClr val="DE5959"/>
                </a:solidFill>
                <a:latin typeface="Bree Serif"/>
                <a:ea typeface="Bree Serif"/>
                <a:cs typeface="Bree Serif"/>
                <a:sym typeface="Bree Serif"/>
              </a:rPr>
              <a:t>Analysis</a:t>
            </a:r>
            <a:endParaRPr sz="5000">
              <a:solidFill>
                <a:srgbClr val="DE5959"/>
              </a:solidFill>
              <a:latin typeface="Bree Serif"/>
              <a:ea typeface="Bree Serif"/>
              <a:cs typeface="Bree Serif"/>
              <a:sym typeface="Bree Serif"/>
            </a:endParaRPr>
          </a:p>
        </p:txBody>
      </p:sp>
      <p:sp>
        <p:nvSpPr>
          <p:cNvPr id="84" name="Google Shape;84;p17"/>
          <p:cNvSpPr txBox="1"/>
          <p:nvPr>
            <p:ph idx="1" type="body"/>
          </p:nvPr>
        </p:nvSpPr>
        <p:spPr>
          <a:xfrm>
            <a:off x="566750" y="1652250"/>
            <a:ext cx="8189400" cy="3260400"/>
          </a:xfrm>
          <a:prstGeom prst="rect">
            <a:avLst/>
          </a:prstGeom>
        </p:spPr>
        <p:txBody>
          <a:bodyPr anchorCtr="0" anchor="t" bIns="91425" lIns="91425" spcFirstLastPara="1" rIns="91425" wrap="square" tIns="91425">
            <a:normAutofit/>
          </a:bodyPr>
          <a:lstStyle/>
          <a:p>
            <a:pPr indent="-419100" lvl="0" marL="457200" rtl="0" algn="l">
              <a:lnSpc>
                <a:spcPct val="115000"/>
              </a:lnSpc>
              <a:spcBef>
                <a:spcPts val="0"/>
              </a:spcBef>
              <a:spcAft>
                <a:spcPts val="0"/>
              </a:spcAft>
              <a:buClr>
                <a:srgbClr val="FFFFFF"/>
              </a:buClr>
              <a:buSzPts val="3000"/>
              <a:buFont typeface="Open Sans"/>
              <a:buChar char="●"/>
            </a:pPr>
            <a:r>
              <a:rPr lang="en" sz="3000">
                <a:solidFill>
                  <a:srgbClr val="FFFFFF"/>
                </a:solidFill>
                <a:latin typeface="Open Sans"/>
                <a:ea typeface="Open Sans"/>
                <a:cs typeface="Open Sans"/>
                <a:sym typeface="Open Sans"/>
              </a:rPr>
              <a:t>Assumptions</a:t>
            </a:r>
            <a:endParaRPr sz="3000">
              <a:solidFill>
                <a:srgbClr val="FFFFFF"/>
              </a:solidFill>
              <a:latin typeface="Open Sans"/>
              <a:ea typeface="Open Sans"/>
              <a:cs typeface="Open Sans"/>
              <a:sym typeface="Open Sans"/>
            </a:endParaRPr>
          </a:p>
          <a:p>
            <a:pPr indent="-393700" lvl="1" marL="914400" rtl="0" algn="l">
              <a:lnSpc>
                <a:spcPct val="115000"/>
              </a:lnSpc>
              <a:spcBef>
                <a:spcPts val="0"/>
              </a:spcBef>
              <a:spcAft>
                <a:spcPts val="0"/>
              </a:spcAft>
              <a:buClr>
                <a:srgbClr val="FFFFFF"/>
              </a:buClr>
              <a:buSzPts val="2600"/>
              <a:buFont typeface="Open Sans"/>
              <a:buChar char="○"/>
            </a:pPr>
            <a:r>
              <a:rPr lang="en" sz="2600">
                <a:solidFill>
                  <a:srgbClr val="FFFFFF"/>
                </a:solidFill>
                <a:latin typeface="Open Sans"/>
                <a:ea typeface="Open Sans"/>
                <a:cs typeface="Open Sans"/>
                <a:sym typeface="Open Sans"/>
              </a:rPr>
              <a:t>Physical vs. exercise activity</a:t>
            </a:r>
            <a:endParaRPr sz="2600">
              <a:solidFill>
                <a:srgbClr val="FFFFFF"/>
              </a:solidFill>
              <a:latin typeface="Open Sans"/>
              <a:ea typeface="Open Sans"/>
              <a:cs typeface="Open Sans"/>
              <a:sym typeface="Open Sans"/>
            </a:endParaRPr>
          </a:p>
          <a:p>
            <a:pPr indent="-393700" lvl="1" marL="914400" rtl="0" algn="l">
              <a:lnSpc>
                <a:spcPct val="115000"/>
              </a:lnSpc>
              <a:spcBef>
                <a:spcPts val="0"/>
              </a:spcBef>
              <a:spcAft>
                <a:spcPts val="0"/>
              </a:spcAft>
              <a:buClr>
                <a:srgbClr val="FFFFFF"/>
              </a:buClr>
              <a:buSzPts val="2600"/>
              <a:buFont typeface="Open Sans"/>
              <a:buChar char="○"/>
            </a:pPr>
            <a:r>
              <a:rPr lang="en" sz="2600">
                <a:solidFill>
                  <a:srgbClr val="FFFFFF"/>
                </a:solidFill>
                <a:latin typeface="Open Sans"/>
                <a:ea typeface="Open Sans"/>
                <a:cs typeface="Open Sans"/>
                <a:sym typeface="Open Sans"/>
              </a:rPr>
              <a:t>Physical activity before vs. after</a:t>
            </a:r>
            <a:endParaRPr sz="2600">
              <a:solidFill>
                <a:srgbClr val="FFFFFF"/>
              </a:solidFill>
              <a:latin typeface="Open Sans"/>
              <a:ea typeface="Open Sans"/>
              <a:cs typeface="Open Sans"/>
              <a:sym typeface="Open Sans"/>
            </a:endParaRPr>
          </a:p>
          <a:p>
            <a:pPr indent="-419100" lvl="0" marL="457200" rtl="0" algn="l">
              <a:lnSpc>
                <a:spcPct val="115000"/>
              </a:lnSpc>
              <a:spcBef>
                <a:spcPts val="1000"/>
              </a:spcBef>
              <a:spcAft>
                <a:spcPts val="0"/>
              </a:spcAft>
              <a:buClr>
                <a:srgbClr val="FFFFFF"/>
              </a:buClr>
              <a:buSzPts val="3000"/>
              <a:buFont typeface="Open Sans"/>
              <a:buChar char="●"/>
            </a:pPr>
            <a:r>
              <a:rPr lang="en" sz="3000">
                <a:solidFill>
                  <a:srgbClr val="FFFFFF"/>
                </a:solidFill>
                <a:latin typeface="Open Sans"/>
                <a:ea typeface="Open Sans"/>
                <a:cs typeface="Open Sans"/>
                <a:sym typeface="Open Sans"/>
              </a:rPr>
              <a:t>Methods</a:t>
            </a:r>
            <a:endParaRPr sz="3000">
              <a:solidFill>
                <a:srgbClr val="FFFFFF"/>
              </a:solidFill>
              <a:latin typeface="Open Sans"/>
              <a:ea typeface="Open Sans"/>
              <a:cs typeface="Open Sans"/>
              <a:sym typeface="Open Sans"/>
            </a:endParaRPr>
          </a:p>
          <a:p>
            <a:pPr indent="-393700" lvl="1" marL="914400" rtl="0" algn="l">
              <a:lnSpc>
                <a:spcPct val="115000"/>
              </a:lnSpc>
              <a:spcBef>
                <a:spcPts val="0"/>
              </a:spcBef>
              <a:spcAft>
                <a:spcPts val="0"/>
              </a:spcAft>
              <a:buClr>
                <a:srgbClr val="FFFFFF"/>
              </a:buClr>
              <a:buSzPts val="2600"/>
              <a:buFont typeface="Open Sans"/>
              <a:buChar char="○"/>
            </a:pPr>
            <a:r>
              <a:rPr lang="en" sz="2600">
                <a:solidFill>
                  <a:srgbClr val="FFFFFF"/>
                </a:solidFill>
                <a:latin typeface="Open Sans"/>
                <a:ea typeface="Open Sans"/>
                <a:cs typeface="Open Sans"/>
                <a:sym typeface="Open Sans"/>
              </a:rPr>
              <a:t>Tableau</a:t>
            </a:r>
            <a:endParaRPr sz="2600">
              <a:solidFill>
                <a:srgbClr val="FFFFFF"/>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7078800" y="1466550"/>
            <a:ext cx="2288400" cy="221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Bree Serif"/>
                <a:ea typeface="Bree Serif"/>
                <a:cs typeface="Bree Serif"/>
                <a:sym typeface="Bree Serif"/>
              </a:rPr>
              <a:t>Female Preferences on Online </a:t>
            </a:r>
            <a:r>
              <a:rPr lang="en">
                <a:solidFill>
                  <a:srgbClr val="FFFFFF"/>
                </a:solidFill>
                <a:latin typeface="Bree Serif"/>
                <a:ea typeface="Bree Serif"/>
                <a:cs typeface="Bree Serif"/>
                <a:sym typeface="Bree Serif"/>
              </a:rPr>
              <a:t>Shopping</a:t>
            </a:r>
            <a:r>
              <a:rPr lang="en">
                <a:solidFill>
                  <a:srgbClr val="FFFFFF"/>
                </a:solidFill>
                <a:latin typeface="Bree Serif"/>
                <a:ea typeface="Bree Serif"/>
                <a:cs typeface="Bree Serif"/>
                <a:sym typeface="Bree Serif"/>
              </a:rPr>
              <a:t> </a:t>
            </a:r>
            <a:endParaRPr>
              <a:solidFill>
                <a:srgbClr val="FFFFFF"/>
              </a:solidFill>
              <a:latin typeface="Bree Serif"/>
              <a:ea typeface="Bree Serif"/>
              <a:cs typeface="Bree Serif"/>
              <a:sym typeface="Bree Serif"/>
            </a:endParaRPr>
          </a:p>
        </p:txBody>
      </p:sp>
      <p:pic>
        <p:nvPicPr>
          <p:cNvPr id="90" name="Google Shape;90;p18"/>
          <p:cNvPicPr preferRelativeResize="0"/>
          <p:nvPr/>
        </p:nvPicPr>
        <p:blipFill>
          <a:blip r:embed="rId3">
            <a:alphaModFix/>
          </a:blip>
          <a:stretch>
            <a:fillRect/>
          </a:stretch>
        </p:blipFill>
        <p:spPr>
          <a:xfrm>
            <a:off x="0" y="495750"/>
            <a:ext cx="7078799" cy="42010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7025900" y="1409550"/>
            <a:ext cx="2415000" cy="232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latin typeface="Bree Serif"/>
                <a:ea typeface="Bree Serif"/>
                <a:cs typeface="Bree Serif"/>
                <a:sym typeface="Bree Serif"/>
              </a:rPr>
              <a:t>Male Preferences on Online Grocery Shopping</a:t>
            </a:r>
            <a:endParaRPr>
              <a:solidFill>
                <a:srgbClr val="FFFFFF"/>
              </a:solidFill>
              <a:latin typeface="Bree Serif"/>
              <a:ea typeface="Bree Serif"/>
              <a:cs typeface="Bree Serif"/>
              <a:sym typeface="Bree Serif"/>
            </a:endParaRPr>
          </a:p>
        </p:txBody>
      </p:sp>
      <p:pic>
        <p:nvPicPr>
          <p:cNvPr id="96" name="Google Shape;96;p19"/>
          <p:cNvPicPr preferRelativeResize="0"/>
          <p:nvPr/>
        </p:nvPicPr>
        <p:blipFill rotWithShape="1">
          <a:blip r:embed="rId3">
            <a:alphaModFix/>
          </a:blip>
          <a:srcRect b="0" l="1883" r="0" t="0"/>
          <a:stretch/>
        </p:blipFill>
        <p:spPr>
          <a:xfrm>
            <a:off x="0" y="248238"/>
            <a:ext cx="7025899" cy="46470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6732075" y="1560750"/>
            <a:ext cx="2228700" cy="20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latin typeface="Bree Serif"/>
                <a:ea typeface="Bree Serif"/>
                <a:cs typeface="Bree Serif"/>
                <a:sym typeface="Bree Serif"/>
              </a:rPr>
              <a:t>Gender Difference in Physical </a:t>
            </a:r>
            <a:endParaRPr>
              <a:solidFill>
                <a:schemeClr val="lt1"/>
              </a:solidFill>
              <a:latin typeface="Bree Serif"/>
              <a:ea typeface="Bree Serif"/>
              <a:cs typeface="Bree Serif"/>
              <a:sym typeface="Bree Serif"/>
            </a:endParaRPr>
          </a:p>
          <a:p>
            <a:pPr indent="0" lvl="0" marL="0" rtl="0" algn="l">
              <a:spcBef>
                <a:spcPts val="0"/>
              </a:spcBef>
              <a:spcAft>
                <a:spcPts val="0"/>
              </a:spcAft>
              <a:buClr>
                <a:schemeClr val="dk1"/>
              </a:buClr>
              <a:buSzPts val="1100"/>
              <a:buFont typeface="Arial"/>
              <a:buNone/>
            </a:pPr>
            <a:r>
              <a:rPr lang="en">
                <a:solidFill>
                  <a:schemeClr val="lt1"/>
                </a:solidFill>
                <a:latin typeface="Bree Serif"/>
                <a:ea typeface="Bree Serif"/>
                <a:cs typeface="Bree Serif"/>
                <a:sym typeface="Bree Serif"/>
              </a:rPr>
              <a:t>Activity</a:t>
            </a:r>
            <a:endParaRPr>
              <a:solidFill>
                <a:schemeClr val="lt1"/>
              </a:solidFill>
              <a:latin typeface="Bree Serif"/>
              <a:ea typeface="Bree Serif"/>
              <a:cs typeface="Bree Serif"/>
              <a:sym typeface="Bree Serif"/>
            </a:endParaRPr>
          </a:p>
          <a:p>
            <a:pPr indent="0" lvl="0" marL="0" rtl="0" algn="l">
              <a:spcBef>
                <a:spcPts val="0"/>
              </a:spcBef>
              <a:spcAft>
                <a:spcPts val="0"/>
              </a:spcAft>
              <a:buNone/>
            </a:pPr>
            <a:r>
              <a:t/>
            </a:r>
            <a:endParaRPr sz="4000">
              <a:solidFill>
                <a:srgbClr val="FFFFFF"/>
              </a:solidFill>
              <a:latin typeface="Bree Serif"/>
              <a:ea typeface="Bree Serif"/>
              <a:cs typeface="Bree Serif"/>
              <a:sym typeface="Bree Serif"/>
            </a:endParaRPr>
          </a:p>
        </p:txBody>
      </p:sp>
      <p:pic>
        <p:nvPicPr>
          <p:cNvPr id="102" name="Google Shape;102;p20"/>
          <p:cNvPicPr preferRelativeResize="0"/>
          <p:nvPr/>
        </p:nvPicPr>
        <p:blipFill rotWithShape="1">
          <a:blip r:embed="rId3">
            <a:alphaModFix/>
          </a:blip>
          <a:srcRect b="12710" l="27605" r="11630" t="25377"/>
          <a:stretch/>
        </p:blipFill>
        <p:spPr>
          <a:xfrm>
            <a:off x="0" y="0"/>
            <a:ext cx="6509024" cy="2996508"/>
          </a:xfrm>
          <a:prstGeom prst="rect">
            <a:avLst/>
          </a:prstGeom>
          <a:noFill/>
          <a:ln>
            <a:noFill/>
          </a:ln>
        </p:spPr>
      </p:pic>
      <p:pic>
        <p:nvPicPr>
          <p:cNvPr id="103" name="Google Shape;103;p20"/>
          <p:cNvPicPr preferRelativeResize="0"/>
          <p:nvPr/>
        </p:nvPicPr>
        <p:blipFill rotWithShape="1">
          <a:blip r:embed="rId4">
            <a:alphaModFix/>
          </a:blip>
          <a:srcRect b="14605" l="27561" r="11982" t="28939"/>
          <a:stretch/>
        </p:blipFill>
        <p:spPr>
          <a:xfrm>
            <a:off x="0" y="2571750"/>
            <a:ext cx="6509024" cy="27465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6839700" y="1597488"/>
            <a:ext cx="2577900" cy="19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Bree Serif"/>
                <a:ea typeface="Bree Serif"/>
                <a:cs typeface="Bree Serif"/>
                <a:sym typeface="Bree Serif"/>
              </a:rPr>
              <a:t>Gender Difference in Physical</a:t>
            </a:r>
            <a:endParaRPr>
              <a:solidFill>
                <a:srgbClr val="FFFFFF"/>
              </a:solidFill>
              <a:latin typeface="Bree Serif"/>
              <a:ea typeface="Bree Serif"/>
              <a:cs typeface="Bree Serif"/>
              <a:sym typeface="Bree Serif"/>
            </a:endParaRPr>
          </a:p>
          <a:p>
            <a:pPr indent="0" lvl="0" marL="0" rtl="0" algn="l">
              <a:spcBef>
                <a:spcPts val="0"/>
              </a:spcBef>
              <a:spcAft>
                <a:spcPts val="0"/>
              </a:spcAft>
              <a:buNone/>
            </a:pPr>
            <a:r>
              <a:rPr lang="en">
                <a:solidFill>
                  <a:srgbClr val="FFFFFF"/>
                </a:solidFill>
                <a:latin typeface="Bree Serif"/>
                <a:ea typeface="Bree Serif"/>
                <a:cs typeface="Bree Serif"/>
                <a:sym typeface="Bree Serif"/>
              </a:rPr>
              <a:t>Activity</a:t>
            </a:r>
            <a:endParaRPr>
              <a:solidFill>
                <a:srgbClr val="FFFFFF"/>
              </a:solidFill>
              <a:latin typeface="Bree Serif"/>
              <a:ea typeface="Bree Serif"/>
              <a:cs typeface="Bree Serif"/>
              <a:sym typeface="Bree Serif"/>
            </a:endParaRPr>
          </a:p>
        </p:txBody>
      </p:sp>
      <p:pic>
        <p:nvPicPr>
          <p:cNvPr id="109" name="Google Shape;109;p21"/>
          <p:cNvPicPr preferRelativeResize="0"/>
          <p:nvPr/>
        </p:nvPicPr>
        <p:blipFill rotWithShape="1">
          <a:blip r:embed="rId3">
            <a:alphaModFix/>
          </a:blip>
          <a:srcRect b="13908" l="27800" r="24951" t="25621"/>
          <a:stretch/>
        </p:blipFill>
        <p:spPr>
          <a:xfrm>
            <a:off x="0" y="647575"/>
            <a:ext cx="6653824" cy="3848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