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8" r:id="rId5"/>
    <p:sldId id="259" r:id="rId6"/>
    <p:sldId id="261" r:id="rId7"/>
    <p:sldId id="262" r:id="rId8"/>
    <p:sldId id="267" r:id="rId9"/>
    <p:sldId id="263" r:id="rId10"/>
    <p:sldId id="264" r:id="rId11"/>
    <p:sldId id="265" r:id="rId12"/>
    <p:sldId id="266" r:id="rId13"/>
    <p:sldId id="272"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83" d="100"/>
          <a:sy n="83" d="100"/>
        </p:scale>
        <p:origin x="-143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DEC4F4-D38B-41DB-9C6B-436205DFCEA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113884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EC4F4-D38B-41DB-9C6B-436205DFCEA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548142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EC4F4-D38B-41DB-9C6B-436205DFCEA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305191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DEC4F4-D38B-41DB-9C6B-436205DFCEA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97094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EC4F4-D38B-41DB-9C6B-436205DFCEA7}" type="datetimeFigureOut">
              <a:rPr lang="en-US" smtClean="0"/>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357843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DEC4F4-D38B-41DB-9C6B-436205DFCEA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148970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DEC4F4-D38B-41DB-9C6B-436205DFCEA7}" type="datetimeFigureOut">
              <a:rPr lang="en-US" smtClean="0"/>
              <a:t>11/28/2018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406576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DEC4F4-D38B-41DB-9C6B-436205DFCEA7}" type="datetimeFigureOut">
              <a:rPr lang="en-US" smtClean="0"/>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339115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C4F4-D38B-41DB-9C6B-436205DFCEA7}" type="datetimeFigureOut">
              <a:rPr lang="en-US" smtClean="0"/>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314434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EC4F4-D38B-41DB-9C6B-436205DFCEA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18234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EC4F4-D38B-41DB-9C6B-436205DFCEA7}" type="datetimeFigureOut">
              <a:rPr lang="en-US" smtClean="0"/>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760769-78D3-4057-BCC3-9ACA20EE4CBE}" type="slidenum">
              <a:rPr lang="en-US" smtClean="0"/>
              <a:t>‹#›</a:t>
            </a:fld>
            <a:endParaRPr lang="en-US"/>
          </a:p>
        </p:txBody>
      </p:sp>
    </p:spTree>
    <p:extLst>
      <p:ext uri="{BB962C8B-B14F-4D97-AF65-F5344CB8AC3E}">
        <p14:creationId xmlns:p14="http://schemas.microsoft.com/office/powerpoint/2010/main" val="159100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EC4F4-D38B-41DB-9C6B-436205DFCEA7}" type="datetimeFigureOut">
              <a:rPr lang="en-US" smtClean="0"/>
              <a:t>11/28/2018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60769-78D3-4057-BCC3-9ACA20EE4CBE}" type="slidenum">
              <a:rPr lang="en-US" smtClean="0"/>
              <a:t>‹#›</a:t>
            </a:fld>
            <a:endParaRPr lang="en-US"/>
          </a:p>
        </p:txBody>
      </p:sp>
    </p:spTree>
    <p:extLst>
      <p:ext uri="{BB962C8B-B14F-4D97-AF65-F5344CB8AC3E}">
        <p14:creationId xmlns:p14="http://schemas.microsoft.com/office/powerpoint/2010/main" val="207936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76400"/>
          </a:xfrm>
        </p:spPr>
        <p:txBody>
          <a:bodyPr anchor="t">
            <a:normAutofit fontScale="90000"/>
          </a:bodyPr>
          <a:lstStyle/>
          <a:p>
            <a:r>
              <a:rPr lang="en-US" sz="3200" smtClean="0">
                <a:latin typeface="+mn-lt"/>
                <a:cs typeface="Times New Roman" panose="02020603050405020304" pitchFamily="18" charset="0"/>
              </a:rPr>
              <a:t>Quan Điểm Hồ Chí Minh Về Xây Dựng Nhà Nước</a:t>
            </a:r>
            <a:br>
              <a:rPr lang="en-US" sz="3200" smtClean="0">
                <a:latin typeface="+mn-lt"/>
                <a:cs typeface="Times New Roman" panose="02020603050405020304" pitchFamily="18" charset="0"/>
              </a:rPr>
            </a:br>
            <a:r>
              <a:rPr lang="en-US" sz="3200" smtClean="0">
                <a:latin typeface="+mn-lt"/>
                <a:cs typeface="Times New Roman" panose="02020603050405020304" pitchFamily="18" charset="0"/>
              </a:rPr>
              <a:t> Của Dân Do Dân Và Vì Dân</a:t>
            </a:r>
            <a:br>
              <a:rPr lang="en-US" sz="3200" smtClean="0">
                <a:latin typeface="+mn-lt"/>
                <a:cs typeface="Times New Roman" panose="02020603050405020304" pitchFamily="18" charset="0"/>
              </a:rPr>
            </a:br>
            <a:r>
              <a:rPr lang="en-US" sz="3200" smtClean="0">
                <a:latin typeface="+mn-lt"/>
                <a:cs typeface="Times New Roman" panose="02020603050405020304" pitchFamily="18" charset="0"/>
              </a:rPr>
              <a:t>Là Sinh Viên Cần Phải Làm Gì ?</a:t>
            </a:r>
            <a:r>
              <a:rPr lang="en-US" sz="3200">
                <a:latin typeface="+mn-lt"/>
                <a:cs typeface="Times New Roman" panose="02020603050405020304" pitchFamily="18" charset="0"/>
              </a:rPr>
              <a:t/>
            </a:r>
            <a:br>
              <a:rPr lang="en-US" sz="3200">
                <a:latin typeface="+mn-lt"/>
                <a:cs typeface="Times New Roman" panose="02020603050405020304" pitchFamily="18" charset="0"/>
              </a:rPr>
            </a:br>
            <a:endParaRPr lang="en-US" sz="3200">
              <a:latin typeface="+mn-lt"/>
              <a:cs typeface="Times New Roman" panose="02020603050405020304" pitchFamily="18" charset="0"/>
            </a:endParaRPr>
          </a:p>
        </p:txBody>
      </p:sp>
      <p:sp>
        <p:nvSpPr>
          <p:cNvPr id="3" name="Content Placeholder 2"/>
          <p:cNvSpPr>
            <a:spLocks noGrp="1"/>
          </p:cNvSpPr>
          <p:nvPr>
            <p:ph idx="1"/>
          </p:nvPr>
        </p:nvSpPr>
        <p:spPr>
          <a:xfrm>
            <a:off x="457200" y="3581400"/>
            <a:ext cx="8229600" cy="2544763"/>
          </a:xfrm>
        </p:spPr>
        <p:txBody>
          <a:bodyPr>
            <a:normAutofit/>
          </a:bodyPr>
          <a:lstStyle/>
          <a:p>
            <a:r>
              <a:rPr lang="en-US" sz="2400" err="1" smtClean="0">
                <a:cs typeface="Times New Roman" panose="02020603050405020304" pitchFamily="18" charset="0"/>
              </a:rPr>
              <a:t>Thành</a:t>
            </a:r>
            <a:r>
              <a:rPr lang="en-US" sz="2400" smtClean="0">
                <a:cs typeface="Times New Roman" panose="02020603050405020304" pitchFamily="18" charset="0"/>
              </a:rPr>
              <a:t> </a:t>
            </a:r>
            <a:r>
              <a:rPr lang="en-US" sz="2400" err="1" smtClean="0">
                <a:cs typeface="Times New Roman" panose="02020603050405020304" pitchFamily="18" charset="0"/>
              </a:rPr>
              <a:t>viên</a:t>
            </a:r>
            <a:r>
              <a:rPr lang="en-US" sz="2400" smtClean="0">
                <a:cs typeface="Times New Roman" panose="02020603050405020304" pitchFamily="18" charset="0"/>
              </a:rPr>
              <a:t>:</a:t>
            </a:r>
          </a:p>
          <a:p>
            <a:pPr lvl="1"/>
            <a:r>
              <a:rPr lang="en-US" sz="2000" err="1" smtClean="0">
                <a:cs typeface="Times New Roman" panose="02020603050405020304" pitchFamily="18" charset="0"/>
              </a:rPr>
              <a:t>Nguyễn</a:t>
            </a:r>
            <a:r>
              <a:rPr lang="en-US" sz="2000" smtClean="0">
                <a:cs typeface="Times New Roman" panose="02020603050405020304" pitchFamily="18" charset="0"/>
              </a:rPr>
              <a:t> </a:t>
            </a:r>
            <a:r>
              <a:rPr lang="en-US" sz="2000" err="1" smtClean="0">
                <a:cs typeface="Times New Roman" panose="02020603050405020304" pitchFamily="18" charset="0"/>
              </a:rPr>
              <a:t>Đức</a:t>
            </a:r>
            <a:r>
              <a:rPr lang="en-US" sz="2000" smtClean="0">
                <a:cs typeface="Times New Roman" panose="02020603050405020304" pitchFamily="18" charset="0"/>
              </a:rPr>
              <a:t> </a:t>
            </a:r>
            <a:r>
              <a:rPr lang="en-US" sz="2000" err="1" smtClean="0">
                <a:cs typeface="Times New Roman" panose="02020603050405020304" pitchFamily="18" charset="0"/>
              </a:rPr>
              <a:t>Huy</a:t>
            </a:r>
            <a:endParaRPr lang="en-US" sz="2000" smtClean="0">
              <a:cs typeface="Times New Roman" panose="02020603050405020304" pitchFamily="18" charset="0"/>
            </a:endParaRPr>
          </a:p>
          <a:p>
            <a:pPr lvl="1"/>
            <a:r>
              <a:rPr lang="en-US" sz="2000" err="1" smtClean="0">
                <a:cs typeface="Times New Roman" panose="02020603050405020304" pitchFamily="18" charset="0"/>
              </a:rPr>
              <a:t>Nguyễn</a:t>
            </a:r>
            <a:r>
              <a:rPr lang="en-US" sz="2000" smtClean="0">
                <a:cs typeface="Times New Roman" panose="02020603050405020304" pitchFamily="18" charset="0"/>
              </a:rPr>
              <a:t> </a:t>
            </a:r>
            <a:r>
              <a:rPr lang="en-US" sz="2000" err="1" smtClean="0">
                <a:cs typeface="Times New Roman" panose="02020603050405020304" pitchFamily="18" charset="0"/>
              </a:rPr>
              <a:t>Văn</a:t>
            </a:r>
            <a:r>
              <a:rPr lang="en-US" sz="2000" smtClean="0">
                <a:cs typeface="Times New Roman" panose="02020603050405020304" pitchFamily="18" charset="0"/>
              </a:rPr>
              <a:t> </a:t>
            </a:r>
            <a:r>
              <a:rPr lang="en-US" sz="2000" err="1" smtClean="0">
                <a:cs typeface="Times New Roman" panose="02020603050405020304" pitchFamily="18" charset="0"/>
              </a:rPr>
              <a:t>Thành</a:t>
            </a:r>
            <a:endParaRPr lang="en-US" sz="2000" smtClean="0">
              <a:cs typeface="Times New Roman" panose="02020603050405020304" pitchFamily="18" charset="0"/>
            </a:endParaRPr>
          </a:p>
          <a:p>
            <a:pPr lvl="1"/>
            <a:r>
              <a:rPr lang="en-US" sz="2000" err="1" smtClean="0">
                <a:cs typeface="Times New Roman" panose="02020603050405020304" pitchFamily="18" charset="0"/>
              </a:rPr>
              <a:t>Lê</a:t>
            </a:r>
            <a:r>
              <a:rPr lang="en-US" sz="2000" smtClean="0">
                <a:cs typeface="Times New Roman" panose="02020603050405020304" pitchFamily="18" charset="0"/>
              </a:rPr>
              <a:t> </a:t>
            </a:r>
            <a:r>
              <a:rPr lang="en-US" sz="2000" err="1" smtClean="0">
                <a:cs typeface="Times New Roman" panose="02020603050405020304" pitchFamily="18" charset="0"/>
              </a:rPr>
              <a:t>Nguyễn</a:t>
            </a:r>
            <a:r>
              <a:rPr lang="en-US" sz="2000" smtClean="0">
                <a:cs typeface="Times New Roman" panose="02020603050405020304" pitchFamily="18" charset="0"/>
              </a:rPr>
              <a:t> </a:t>
            </a:r>
            <a:r>
              <a:rPr lang="en-US" sz="2000" err="1" smtClean="0">
                <a:cs typeface="Times New Roman" panose="02020603050405020304" pitchFamily="18" charset="0"/>
              </a:rPr>
              <a:t>Huy</a:t>
            </a:r>
            <a:r>
              <a:rPr lang="en-US" sz="2000" smtClean="0">
                <a:cs typeface="Times New Roman" panose="02020603050405020304" pitchFamily="18" charset="0"/>
              </a:rPr>
              <a:t> </a:t>
            </a:r>
            <a:r>
              <a:rPr lang="en-US" sz="2000" err="1" smtClean="0">
                <a:cs typeface="Times New Roman" panose="02020603050405020304" pitchFamily="18" charset="0"/>
              </a:rPr>
              <a:t>Đức</a:t>
            </a:r>
            <a:endParaRPr lang="en-US" sz="2000" smtClean="0">
              <a:cs typeface="Times New Roman" panose="02020603050405020304" pitchFamily="18" charset="0"/>
            </a:endParaRPr>
          </a:p>
          <a:p>
            <a:pPr lvl="1"/>
            <a:r>
              <a:rPr lang="en-US" sz="2000" err="1" smtClean="0">
                <a:cs typeface="Times New Roman" panose="02020603050405020304" pitchFamily="18" charset="0"/>
              </a:rPr>
              <a:t>Phạm</a:t>
            </a:r>
            <a:r>
              <a:rPr lang="en-US" sz="2000" smtClean="0">
                <a:cs typeface="Times New Roman" panose="02020603050405020304" pitchFamily="18" charset="0"/>
              </a:rPr>
              <a:t> </a:t>
            </a:r>
            <a:r>
              <a:rPr lang="en-US" sz="2000" err="1" smtClean="0">
                <a:cs typeface="Times New Roman" panose="02020603050405020304" pitchFamily="18" charset="0"/>
              </a:rPr>
              <a:t>Xuân</a:t>
            </a:r>
            <a:r>
              <a:rPr lang="en-US" sz="2000" smtClean="0">
                <a:cs typeface="Times New Roman" panose="02020603050405020304" pitchFamily="18" charset="0"/>
              </a:rPr>
              <a:t> </a:t>
            </a:r>
            <a:r>
              <a:rPr lang="en-US" sz="2000" err="1" smtClean="0">
                <a:cs typeface="Times New Roman" panose="02020603050405020304" pitchFamily="18" charset="0"/>
              </a:rPr>
              <a:t>Vũ</a:t>
            </a:r>
            <a:r>
              <a:rPr lang="en-US" sz="2000" smtClean="0">
                <a:cs typeface="Times New Roman" panose="02020603050405020304" pitchFamily="18" charset="0"/>
              </a:rPr>
              <a:t> </a:t>
            </a:r>
            <a:r>
              <a:rPr lang="en-US" sz="2000" err="1" smtClean="0">
                <a:cs typeface="Times New Roman" panose="02020603050405020304" pitchFamily="18" charset="0"/>
              </a:rPr>
              <a:t>Đạt</a:t>
            </a:r>
            <a:endParaRPr lang="en-US" sz="2000" smtClean="0">
              <a:cs typeface="Times New Roman" panose="02020603050405020304" pitchFamily="18" charset="0"/>
            </a:endParaRPr>
          </a:p>
        </p:txBody>
      </p:sp>
      <p:sp>
        <p:nvSpPr>
          <p:cNvPr id="4" name="Rectangle 3"/>
          <p:cNvSpPr/>
          <p:nvPr/>
        </p:nvSpPr>
        <p:spPr>
          <a:xfrm>
            <a:off x="1610868" y="2241804"/>
            <a:ext cx="5562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cs typeface="Times New Roman" panose="02020603050405020304" pitchFamily="18" charset="0"/>
              </a:rPr>
              <a:t>Môn: Tư Tưởng </a:t>
            </a:r>
            <a:r>
              <a:rPr lang="en-US" sz="2400" smtClean="0">
                <a:solidFill>
                  <a:schemeClr val="tx1"/>
                </a:solidFill>
                <a:cs typeface="Times New Roman" panose="02020603050405020304" pitchFamily="18" charset="0"/>
              </a:rPr>
              <a:t>Hồ Chí Minh</a:t>
            </a:r>
            <a:r>
              <a:rPr lang="en-US" sz="2400" smtClean="0">
                <a:cs typeface="Times New Roman" panose="02020603050405020304" pitchFamily="18" charset="0"/>
              </a:rPr>
              <a:t>ô</a:t>
            </a:r>
            <a:endParaRPr lang="en-US" sz="2400">
              <a:cs typeface="Times New Roman" panose="02020603050405020304" pitchFamily="18" charset="0"/>
            </a:endParaRPr>
          </a:p>
        </p:txBody>
      </p:sp>
    </p:spTree>
    <p:extLst>
      <p:ext uri="{BB962C8B-B14F-4D97-AF65-F5344CB8AC3E}">
        <p14:creationId xmlns:p14="http://schemas.microsoft.com/office/powerpoint/2010/main" val="308674991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611562"/>
          </a:xfrm>
        </p:spPr>
        <p:txBody>
          <a:bodyPr>
            <a:noAutofit/>
          </a:bodyPr>
          <a:lstStyle/>
          <a:p>
            <a:pPr algn="l"/>
            <a:r>
              <a:rPr lang="en-US" sz="2000" smtClean="0">
                <a:latin typeface="+mn-lt"/>
              </a:rPr>
              <a:t>-</a:t>
            </a:r>
            <a:r>
              <a:rPr lang="en-US" sz="2400" smtClean="0">
                <a:latin typeface="+mn-lt"/>
                <a:cs typeface="Times New Roman" panose="02020603050405020304" pitchFamily="18" charset="0"/>
              </a:rPr>
              <a:t>Nhà </a:t>
            </a:r>
            <a:r>
              <a:rPr lang="en-US" sz="2400">
                <a:latin typeface="+mn-lt"/>
                <a:cs typeface="Times New Roman" panose="02020603050405020304" pitchFamily="18" charset="0"/>
              </a:rPr>
              <a:t>nước đó lại do dân phê bình xây dựng, giúp đỡ</a:t>
            </a:r>
            <a:r>
              <a:rPr lang="en-US" sz="2400" smtClean="0">
                <a:latin typeface="+mn-lt"/>
                <a:cs typeface="Times New Roman" panose="02020603050405020304" pitchFamily="18" charset="0"/>
              </a:rPr>
              <a:t>.</a:t>
            </a:r>
            <a:br>
              <a:rPr lang="en-US" sz="2400" smtClean="0">
                <a:latin typeface="+mn-lt"/>
                <a:cs typeface="Times New Roman" panose="02020603050405020304" pitchFamily="18" charset="0"/>
              </a:rPr>
            </a:br>
            <a:r>
              <a:rPr lang="en-US" sz="2400" smtClean="0">
                <a:latin typeface="+mn-lt"/>
                <a:cs typeface="Times New Roman" panose="02020603050405020304" pitchFamily="18" charset="0"/>
              </a:rPr>
              <a:t> -Do </a:t>
            </a:r>
            <a:r>
              <a:rPr lang="en-US" sz="2400">
                <a:latin typeface="+mn-lt"/>
                <a:cs typeface="Times New Roman" panose="02020603050405020304" pitchFamily="18" charset="0"/>
              </a:rPr>
              <a:t>đó Bác yêu cầu tất cả các cơ quan nhà nước là phải dựa vào dân, liên hệ chặt chẽ với nhân dân, lắng nghe ý kiến và chịu sự kiểm soát của nhân dân. "</a:t>
            </a:r>
            <a:r>
              <a:rPr lang="en-US" sz="2400" b="1" i="1">
                <a:latin typeface="+mn-lt"/>
                <a:cs typeface="Times New Roman" panose="02020603050405020304" pitchFamily="18" charset="0"/>
              </a:rPr>
              <a:t>Nếu chính phủ làm hại dân thì dân có quyền đuổi chính phủ</a:t>
            </a:r>
            <a:r>
              <a:rPr lang="en-US" sz="2400">
                <a:latin typeface="+mn-lt"/>
                <a:cs typeface="Times New Roman" panose="02020603050405020304" pitchFamily="18" charset="0"/>
              </a:rPr>
              <a:t>" nghĩa là khi cơ quan nhà nước không đáp ứng lợi ích và nguyện vọng của nhân dân thì nhân dân có quyền bãi miễn nó.</a:t>
            </a:r>
            <a:r>
              <a:rPr lang="en-US" sz="2000">
                <a:latin typeface="+mn-lt"/>
              </a:rPr>
              <a:t/>
            </a:r>
            <a:br>
              <a:rPr lang="en-US" sz="2000">
                <a:latin typeface="+mn-lt"/>
              </a:rPr>
            </a:br>
            <a:endParaRPr lang="en-US" sz="2000">
              <a:latin typeface="+mn-lt"/>
            </a:endParaRPr>
          </a:p>
        </p:txBody>
      </p:sp>
      <p:pic>
        <p:nvPicPr>
          <p:cNvPr id="4098" name="Picture 2" descr="Image result for Náº¿u chÃ­nh phá»§ lÃ m háº¡i dÃ¢n thÃ¬ dÃ¢n cÃ³ quyá»n Äuá»i chÃ­nh ph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218" y="2743200"/>
            <a:ext cx="49149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735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atin typeface="+mn-lt"/>
              </a:rPr>
              <a:t>Nhà nước vì dân</a:t>
            </a:r>
            <a:br>
              <a:rPr lang="en-US">
                <a:latin typeface="+mn-lt"/>
              </a:rPr>
            </a:br>
            <a:endParaRPr lang="en-US">
              <a:latin typeface="+mn-lt"/>
            </a:endParaRPr>
          </a:p>
        </p:txBody>
      </p:sp>
      <p:sp>
        <p:nvSpPr>
          <p:cNvPr id="3" name="Content Placeholder 2"/>
          <p:cNvSpPr>
            <a:spLocks noGrp="1"/>
          </p:cNvSpPr>
          <p:nvPr>
            <p:ph idx="1"/>
          </p:nvPr>
        </p:nvSpPr>
        <p:spPr>
          <a:xfrm>
            <a:off x="304800" y="1143001"/>
            <a:ext cx="8305800" cy="2819400"/>
          </a:xfrm>
        </p:spPr>
        <p:txBody>
          <a:bodyPr/>
          <a:lstStyle/>
          <a:p>
            <a:r>
              <a:rPr lang="en-US" sz="2400">
                <a:cs typeface="Times New Roman" panose="02020603050405020304" pitchFamily="18" charset="0"/>
              </a:rPr>
              <a:t>Nhà nước lấy lợi ích chính </a:t>
            </a:r>
            <a:r>
              <a:rPr lang="en-US" sz="2400" smtClean="0">
                <a:cs typeface="Times New Roman" panose="02020603050405020304" pitchFamily="18" charset="0"/>
              </a:rPr>
              <a:t>đáng </a:t>
            </a:r>
            <a:r>
              <a:rPr lang="en-US" sz="2400">
                <a:cs typeface="Times New Roman" panose="02020603050405020304" pitchFamily="18" charset="0"/>
              </a:rPr>
              <a:t>của nhân dân làm mục tiêu,tất cả đều vì lợi ích của nhân dân,ngoài ra không có một lợi ích nào khác</a:t>
            </a:r>
          </a:p>
          <a:p>
            <a:r>
              <a:rPr lang="en-US" sz="2400">
                <a:cs typeface="Times New Roman" panose="02020603050405020304" pitchFamily="18" charset="0"/>
              </a:rPr>
              <a:t>Theo Hồ Chí Minh : một nhà nước vì dân thì từ Chủ tịch nước đến công chức bình thường đều phải làm công bộc, làm đầy tớ cho dân chứ không phải là “làm quan cách mạng” để </a:t>
            </a:r>
            <a:r>
              <a:rPr lang="en-US" sz="2400" smtClean="0">
                <a:cs typeface="Times New Roman" panose="02020603050405020304" pitchFamily="18" charset="0"/>
              </a:rPr>
              <a:t>“đè </a:t>
            </a:r>
            <a:r>
              <a:rPr lang="en-US" sz="2400">
                <a:cs typeface="Times New Roman" panose="02020603050405020304" pitchFamily="18" charset="0"/>
              </a:rPr>
              <a:t>đầu cưỡi cổ dân”</a:t>
            </a:r>
          </a:p>
        </p:txBody>
      </p:sp>
    </p:spTree>
    <p:extLst>
      <p:ext uri="{BB962C8B-B14F-4D97-AF65-F5344CB8AC3E}">
        <p14:creationId xmlns:p14="http://schemas.microsoft.com/office/powerpoint/2010/main" val="3636994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3124200"/>
          </a:xfrm>
        </p:spPr>
        <p:txBody>
          <a:bodyPr>
            <a:normAutofit/>
          </a:bodyPr>
          <a:lstStyle/>
          <a:p>
            <a:r>
              <a:rPr lang="en-US" sz="2800" smtClean="0">
                <a:cs typeface="Times New Roman" panose="02020603050405020304" pitchFamily="18" charset="0"/>
              </a:rPr>
              <a:t> </a:t>
            </a:r>
            <a:r>
              <a:rPr lang="en-US" sz="2800">
                <a:cs typeface="Times New Roman" panose="02020603050405020304" pitchFamily="18" charset="0"/>
              </a:rPr>
              <a:t>Hồ Chí Minh nhấn mạnh :mọi đường lối chính sách đều chỉ nhằm đưa lại quyền lợi cho dân, việc gì có lợi cho dân dù nhỏ nhất cũng cố gắng làm ,việc gì có hại cho dân dù nhỏ cũng cố gắng tránh</a:t>
            </a:r>
            <a:r>
              <a:rPr lang="en-US" sz="2800" smtClean="0">
                <a:cs typeface="Times New Roman" panose="02020603050405020304" pitchFamily="18" charset="0"/>
              </a:rPr>
              <a:t>.</a:t>
            </a:r>
          </a:p>
          <a:p>
            <a:r>
              <a:rPr lang="en-US" sz="2800" smtClean="0">
                <a:cs typeface="Times New Roman" panose="02020603050405020304" pitchFamily="18" charset="0"/>
              </a:rPr>
              <a:t>Dân </a:t>
            </a:r>
            <a:r>
              <a:rPr lang="en-US" sz="2800">
                <a:cs typeface="Times New Roman" panose="02020603050405020304" pitchFamily="18" charset="0"/>
              </a:rPr>
              <a:t>là gốc của nước</a:t>
            </a:r>
          </a:p>
          <a:p>
            <a:endParaRPr lang="en-US" sz="2800">
              <a:cs typeface="Times New Roman" panose="02020603050405020304" pitchFamily="18" charset="0"/>
            </a:endParaRPr>
          </a:p>
        </p:txBody>
      </p:sp>
      <p:pic>
        <p:nvPicPr>
          <p:cNvPr id="6146" name="Picture 2" descr="Image result for dÃ¢n lÃ  gá»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48768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548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334000"/>
            <a:ext cx="8229600" cy="1143000"/>
          </a:xfrm>
        </p:spPr>
        <p:txBody>
          <a:bodyPr>
            <a:normAutofit fontScale="90000"/>
          </a:bodyPr>
          <a:lstStyle/>
          <a:p>
            <a:r>
              <a:rPr lang="en-US" smtClean="0"/>
              <a:t>Học tập và làm theo tấm gương Bác</a:t>
            </a:r>
            <a:endParaRPr lang="en-US"/>
          </a:p>
        </p:txBody>
      </p:sp>
      <p:pic>
        <p:nvPicPr>
          <p:cNvPr id="9218" name="Picture 2" descr="Image result for sinh viÃªn vá»i tÆ° tÆ°á»ng nhÃ  nÆ°á»c cá»§a dÃ¢n do dÃ¢n vÃ  vÃ¬ dÃ¢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981200"/>
            <a:ext cx="5838825" cy="36480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2819400" y="-381000"/>
            <a:ext cx="2362200" cy="1935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latin typeface="+mn-lt"/>
              </a:rPr>
              <a:t>Sinh Viên</a:t>
            </a:r>
            <a:endParaRPr lang="en-US">
              <a:latin typeface="+mn-lt"/>
            </a:endParaRPr>
          </a:p>
        </p:txBody>
      </p:sp>
    </p:spTree>
    <p:extLst>
      <p:ext uri="{BB962C8B-B14F-4D97-AF65-F5344CB8AC3E}">
        <p14:creationId xmlns:p14="http://schemas.microsoft.com/office/powerpoint/2010/main" val="777031095"/>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905000"/>
            <a:ext cx="7010400" cy="4191000"/>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400" smtClean="0">
                <a:solidFill>
                  <a:schemeClr val="tx1">
                    <a:lumMod val="95000"/>
                    <a:lumOff val="5000"/>
                  </a:schemeClr>
                </a:solidFill>
                <a:cs typeface="Times New Roman" panose="02020603050405020304" pitchFamily="18" charset="0"/>
              </a:rPr>
              <a:t>Thực hiện quyền và nghĩa vụ công dân: đi bỏ phiếu bầu cử Hội đồng Nhân dân các cấp…</a:t>
            </a:r>
          </a:p>
        </p:txBody>
      </p:sp>
      <p:pic>
        <p:nvPicPr>
          <p:cNvPr id="7170" name="Picture 2" descr="Image result for sinh viÃªn báº§u c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19400"/>
            <a:ext cx="4636697"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795198"/>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Tham gia các hoạt động yêu nước do nhà trường tổ chức</a:t>
            </a:r>
            <a:endParaRPr lang="en-US"/>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807746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525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105400"/>
          </a:xfrm>
        </p:spPr>
        <p:txBody>
          <a:bodyPr anchor="t">
            <a:normAutofit fontScale="90000"/>
          </a:bodyPr>
          <a:lstStyle/>
          <a:p>
            <a:pPr algn="l"/>
            <a:r>
              <a:rPr lang="en-US" sz="3100" smtClean="0">
                <a:latin typeface="+mn-lt"/>
                <a:cs typeface="Times New Roman" panose="02020603050405020304" pitchFamily="18" charset="0"/>
              </a:rPr>
              <a:t> -   Thực hiện đúng nội quy của nhà trường đề ra</a:t>
            </a:r>
            <a:r>
              <a:rPr lang="en-US" sz="3100" smtClean="0">
                <a:latin typeface="+mn-lt"/>
                <a:cs typeface="Times New Roman" panose="02020603050405020304" pitchFamily="18" charset="0"/>
              </a:rPr>
              <a:t>.</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a:latin typeface="+mn-lt"/>
                <a:cs typeface="Times New Roman" panose="02020603050405020304" pitchFamily="18" charset="0"/>
              </a:rPr>
              <a:t>-   Thực hiện đúng luật pháp Nhà nước ban hành</a:t>
            </a: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   Tham gia các đội tình nguyện</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   Nói không với phản động chống phá nhà nước</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   Không lan truyền cổ vũ các thông tin sai lệch ,không có căn cứ,gây ảnh hưởng ,tổn thất đến Nhà </a:t>
            </a:r>
            <a:r>
              <a:rPr lang="en-US" sz="3100" smtClean="0">
                <a:latin typeface="+mn-lt"/>
                <a:cs typeface="Times New Roman" panose="02020603050405020304" pitchFamily="18" charset="0"/>
              </a:rPr>
              <a:t>nước</a:t>
            </a: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smtClean="0">
                <a:latin typeface="+mn-lt"/>
                <a:cs typeface="Times New Roman" panose="02020603050405020304" pitchFamily="18" charset="0"/>
              </a:rPr>
              <a:t/>
            </a:r>
            <a:br>
              <a:rPr lang="en-US" sz="3100" smtClean="0">
                <a:latin typeface="+mn-lt"/>
                <a:cs typeface="Times New Roman" panose="02020603050405020304" pitchFamily="18" charset="0"/>
              </a:rPr>
            </a:br>
            <a:r>
              <a:rPr lang="en-US" sz="3100">
                <a:latin typeface="+mn-lt"/>
                <a:cs typeface="Times New Roman" panose="02020603050405020304" pitchFamily="18" charset="0"/>
              </a:rPr>
              <a:t> </a:t>
            </a:r>
            <a:r>
              <a:rPr lang="en-US" sz="3100" smtClean="0">
                <a:latin typeface="+mn-lt"/>
                <a:cs typeface="Times New Roman" panose="02020603050405020304" pitchFamily="18" charset="0"/>
              </a:rPr>
              <a:t>-    Ra sức học tập để trở thành người có ích và xây dựng xã hội Việt Nam lớn mạnh và phát triển….</a:t>
            </a:r>
            <a:r>
              <a:rPr lang="en-US" sz="2700">
                <a:latin typeface="+mn-lt"/>
                <a:cs typeface="Times New Roman" panose="02020603050405020304" pitchFamily="18" charset="0"/>
              </a:rPr>
              <a:t/>
            </a:r>
            <a:br>
              <a:rPr lang="en-US" sz="2700">
                <a:latin typeface="+mn-lt"/>
                <a:cs typeface="Times New Roman" panose="02020603050405020304" pitchFamily="18" charset="0"/>
              </a:rPr>
            </a:br>
            <a:r>
              <a:rPr lang="en-US" sz="2700" smtClean="0">
                <a:latin typeface="+mn-lt"/>
                <a:cs typeface="Times New Roman" panose="02020603050405020304" pitchFamily="18" charset="0"/>
              </a:rPr>
              <a:t/>
            </a:r>
            <a:br>
              <a:rPr lang="en-US" sz="2700" smtClean="0">
                <a:latin typeface="+mn-lt"/>
                <a:cs typeface="Times New Roman" panose="02020603050405020304" pitchFamily="18" charset="0"/>
              </a:rPr>
            </a:br>
            <a:r>
              <a:rPr lang="en-US" sz="2700" smtClean="0">
                <a:latin typeface="+mn-lt"/>
                <a:cs typeface="Times New Roman" panose="02020603050405020304" pitchFamily="18" charset="0"/>
              </a:rPr>
              <a:t/>
            </a:r>
            <a:br>
              <a:rPr lang="en-US" sz="2700" smtClean="0">
                <a:latin typeface="+mn-lt"/>
                <a:cs typeface="Times New Roman" panose="02020603050405020304" pitchFamily="18" charset="0"/>
              </a:rPr>
            </a:br>
            <a:r>
              <a:rPr lang="en-US" smtClean="0">
                <a:latin typeface="+mn-lt"/>
              </a:rPr>
              <a:t/>
            </a:r>
            <a:br>
              <a:rPr lang="en-US" smtClean="0">
                <a:latin typeface="+mn-lt"/>
              </a:rPr>
            </a:br>
            <a:endParaRPr lang="en-US">
              <a:latin typeface="+mn-lt"/>
            </a:endParaRPr>
          </a:p>
        </p:txBody>
      </p:sp>
    </p:spTree>
    <p:extLst>
      <p:ext uri="{BB962C8B-B14F-4D97-AF65-F5344CB8AC3E}">
        <p14:creationId xmlns:p14="http://schemas.microsoft.com/office/powerpoint/2010/main" val="253486557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1360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Autofit/>
          </a:bodyPr>
          <a:lstStyle/>
          <a:p>
            <a:r>
              <a:rPr lang="en-US" sz="3200" smtClean="0">
                <a:latin typeface="+mn-lt"/>
                <a:cs typeface="Times New Roman" panose="02020603050405020304" pitchFamily="18" charset="0"/>
              </a:rPr>
              <a:t>Theo Hồ Chí Minh: xây </a:t>
            </a:r>
            <a:r>
              <a:rPr lang="en-US" sz="3200">
                <a:latin typeface="+mn-lt"/>
                <a:cs typeface="Times New Roman" panose="02020603050405020304" pitchFamily="18" charset="0"/>
              </a:rPr>
              <a:t>dựng Nhà nước thể hiện quyền làm chủ của nhân dân lao động</a:t>
            </a:r>
          </a:p>
        </p:txBody>
      </p:sp>
      <p:pic>
        <p:nvPicPr>
          <p:cNvPr id="1026" name="Picture 2" descr="Image result for nhÃ  nÆ°á»c nhan dÃ¢n lÃ m ch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57150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19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143000"/>
            <a:ext cx="4800600" cy="1470025"/>
          </a:xfrm>
        </p:spPr>
        <p:txBody>
          <a:bodyPr>
            <a:normAutofit/>
          </a:bodyPr>
          <a:lstStyle/>
          <a:p>
            <a:r>
              <a:rPr lang="en-US" sz="3200" err="1" smtClean="0">
                <a:latin typeface="+mn-lt"/>
                <a:cs typeface="Times New Roman" panose="02020603050405020304" pitchFamily="18" charset="0"/>
              </a:rPr>
              <a:t>Quan</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điểm</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Hồ</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Chí</a:t>
            </a:r>
            <a:r>
              <a:rPr lang="en-US" sz="3200" smtClean="0">
                <a:latin typeface="+mn-lt"/>
                <a:cs typeface="Times New Roman" panose="02020603050405020304" pitchFamily="18" charset="0"/>
              </a:rPr>
              <a:t> Minh </a:t>
            </a:r>
            <a:r>
              <a:rPr lang="en-US" sz="3200" err="1" smtClean="0">
                <a:latin typeface="+mn-lt"/>
                <a:cs typeface="Times New Roman" panose="02020603050405020304" pitchFamily="18" charset="0"/>
              </a:rPr>
              <a:t>về</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xây</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dựng</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nhà</a:t>
            </a:r>
            <a:r>
              <a:rPr lang="en-US" sz="3200" smtClean="0">
                <a:latin typeface="+mn-lt"/>
                <a:cs typeface="Times New Roman" panose="02020603050405020304" pitchFamily="18" charset="0"/>
              </a:rPr>
              <a:t> </a:t>
            </a:r>
            <a:r>
              <a:rPr lang="en-US" sz="3200" err="1" smtClean="0">
                <a:latin typeface="+mn-lt"/>
                <a:cs typeface="Times New Roman" panose="02020603050405020304" pitchFamily="18" charset="0"/>
              </a:rPr>
              <a:t>nước</a:t>
            </a:r>
            <a:r>
              <a:rPr lang="en-US" sz="3200" smtClean="0">
                <a:latin typeface="+mn-lt"/>
                <a:cs typeface="Times New Roman" panose="02020603050405020304" pitchFamily="18" charset="0"/>
              </a:rPr>
              <a:t> </a:t>
            </a:r>
            <a:endParaRPr lang="en-US" sz="3200">
              <a:latin typeface="+mn-lt"/>
              <a:cs typeface="Times New Roman" panose="02020603050405020304" pitchFamily="18" charset="0"/>
            </a:endParaRPr>
          </a:p>
        </p:txBody>
      </p:sp>
      <p:sp>
        <p:nvSpPr>
          <p:cNvPr id="4" name="Subtitle 2"/>
          <p:cNvSpPr txBox="1">
            <a:spLocks/>
          </p:cNvSpPr>
          <p:nvPr/>
        </p:nvSpPr>
        <p:spPr>
          <a:xfrm>
            <a:off x="3352800" y="4267200"/>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5" name="Subtitle 2"/>
          <p:cNvSpPr txBox="1">
            <a:spLocks/>
          </p:cNvSpPr>
          <p:nvPr/>
        </p:nvSpPr>
        <p:spPr>
          <a:xfrm>
            <a:off x="5410200" y="4273296"/>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6" name="Subtitle 2"/>
          <p:cNvSpPr txBox="1">
            <a:spLocks/>
          </p:cNvSpPr>
          <p:nvPr/>
        </p:nvSpPr>
        <p:spPr>
          <a:xfrm>
            <a:off x="3380232" y="4273296"/>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7" name="Subtitle 2"/>
          <p:cNvSpPr txBox="1">
            <a:spLocks/>
          </p:cNvSpPr>
          <p:nvPr/>
        </p:nvSpPr>
        <p:spPr>
          <a:xfrm>
            <a:off x="3200400" y="4273296"/>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8" name="Subtitle 2"/>
          <p:cNvSpPr txBox="1">
            <a:spLocks/>
          </p:cNvSpPr>
          <p:nvPr/>
        </p:nvSpPr>
        <p:spPr>
          <a:xfrm>
            <a:off x="5181600" y="4267200"/>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9" name="Subtitle 2"/>
          <p:cNvSpPr txBox="1">
            <a:spLocks/>
          </p:cNvSpPr>
          <p:nvPr/>
        </p:nvSpPr>
        <p:spPr>
          <a:xfrm>
            <a:off x="7010400" y="4273296"/>
            <a:ext cx="16002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p>
        </p:txBody>
      </p:sp>
      <p:sp>
        <p:nvSpPr>
          <p:cNvPr id="10" name="Rectangle 9"/>
          <p:cNvSpPr/>
          <p:nvPr/>
        </p:nvSpPr>
        <p:spPr>
          <a:xfrm>
            <a:off x="3657600" y="4242816"/>
            <a:ext cx="1752600" cy="1289304"/>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smtClean="0">
                <a:cs typeface="Times New Roman" panose="02020603050405020304" pitchFamily="18" charset="0"/>
              </a:rPr>
              <a:t>Do </a:t>
            </a:r>
            <a:r>
              <a:rPr lang="en-US" sz="2400" err="1" smtClean="0">
                <a:cs typeface="Times New Roman" panose="02020603050405020304" pitchFamily="18" charset="0"/>
              </a:rPr>
              <a:t>Dân</a:t>
            </a:r>
            <a:endParaRPr lang="en-US" sz="2400">
              <a:cs typeface="Times New Roman" panose="02020603050405020304" pitchFamily="18" charset="0"/>
            </a:endParaRPr>
          </a:p>
        </p:txBody>
      </p:sp>
      <p:sp>
        <p:nvSpPr>
          <p:cNvPr id="11" name="Rectangle 10"/>
          <p:cNvSpPr/>
          <p:nvPr/>
        </p:nvSpPr>
        <p:spPr>
          <a:xfrm>
            <a:off x="1143000" y="4267200"/>
            <a:ext cx="1676400" cy="129540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smtClean="0">
                <a:solidFill>
                  <a:schemeClr val="tx1"/>
                </a:solidFill>
                <a:cs typeface="Times New Roman" panose="02020603050405020304" pitchFamily="18" charset="0"/>
              </a:rPr>
              <a:t>Của</a:t>
            </a:r>
            <a:r>
              <a:rPr lang="en-US" sz="2400" smtClean="0">
                <a:solidFill>
                  <a:schemeClr val="tx1"/>
                </a:solidFill>
                <a:cs typeface="Times New Roman" panose="02020603050405020304" pitchFamily="18" charset="0"/>
              </a:rPr>
              <a:t> </a:t>
            </a:r>
            <a:r>
              <a:rPr lang="en-US" sz="2400" err="1" smtClean="0">
                <a:solidFill>
                  <a:schemeClr val="tx1"/>
                </a:solidFill>
                <a:cs typeface="Times New Roman" panose="02020603050405020304" pitchFamily="18" charset="0"/>
              </a:rPr>
              <a:t>Dân</a:t>
            </a:r>
            <a:endParaRPr lang="en-US" sz="2400">
              <a:solidFill>
                <a:schemeClr val="tx1"/>
              </a:solidFill>
              <a:cs typeface="Times New Roman" panose="02020603050405020304" pitchFamily="18" charset="0"/>
            </a:endParaRPr>
          </a:p>
        </p:txBody>
      </p:sp>
      <p:sp>
        <p:nvSpPr>
          <p:cNvPr id="12" name="Rectangle 11"/>
          <p:cNvSpPr/>
          <p:nvPr/>
        </p:nvSpPr>
        <p:spPr>
          <a:xfrm>
            <a:off x="6477000" y="4277868"/>
            <a:ext cx="1752600" cy="121920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smtClean="0">
                <a:solidFill>
                  <a:schemeClr val="tx1"/>
                </a:solidFill>
                <a:cs typeface="Times New Roman" panose="02020603050405020304" pitchFamily="18" charset="0"/>
              </a:rPr>
              <a:t>Vì</a:t>
            </a:r>
            <a:r>
              <a:rPr lang="en-US" sz="2400" smtClean="0">
                <a:solidFill>
                  <a:schemeClr val="tx1"/>
                </a:solidFill>
                <a:cs typeface="Times New Roman" panose="02020603050405020304" pitchFamily="18" charset="0"/>
              </a:rPr>
              <a:t> </a:t>
            </a:r>
            <a:r>
              <a:rPr lang="en-US" sz="2400" err="1" smtClean="0">
                <a:solidFill>
                  <a:schemeClr val="tx1"/>
                </a:solidFill>
                <a:cs typeface="Times New Roman" panose="02020603050405020304" pitchFamily="18" charset="0"/>
              </a:rPr>
              <a:t>Dân</a:t>
            </a:r>
            <a:endParaRPr lang="en-US" sz="2400">
              <a:solidFill>
                <a:schemeClr val="tx1"/>
              </a:solidFill>
              <a:cs typeface="Times New Roman" panose="02020603050405020304" pitchFamily="18" charset="0"/>
            </a:endParaRPr>
          </a:p>
        </p:txBody>
      </p:sp>
      <p:cxnSp>
        <p:nvCxnSpPr>
          <p:cNvPr id="14" name="Straight Arrow Connector 13"/>
          <p:cNvCxnSpPr/>
          <p:nvPr/>
        </p:nvCxnSpPr>
        <p:spPr>
          <a:xfrm flipH="1">
            <a:off x="2438400" y="2895600"/>
            <a:ext cx="15621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33900" y="29718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334000" y="29718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3005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029200"/>
          </a:xfrm>
        </p:spPr>
        <p:txBody>
          <a:bodyPr>
            <a:normAutofit lnSpcReduction="10000"/>
          </a:bodyPr>
          <a:lstStyle/>
          <a:p>
            <a:r>
              <a:rPr lang="en-US">
                <a:cs typeface="Times New Roman" panose="02020603050405020304" pitchFamily="18" charset="0"/>
              </a:rPr>
              <a:t>Tất cả mọi quyền lực trong nhà nước và trong xã hội đều thuộc về nhân dân</a:t>
            </a:r>
          </a:p>
          <a:p>
            <a:r>
              <a:rPr lang="en-US">
                <a:cs typeface="Times New Roman" panose="02020603050405020304" pitchFamily="18" charset="0"/>
              </a:rPr>
              <a:t>Nhân dân có quyền kiểm soát Nhà nước:thể hiện là nhân dân có quyền bãi miễn những đại biểu Quốc hội và đại biểu Hội đồng nhân dân nào nếu không có sự tín nhiệm của nhân dân</a:t>
            </a:r>
          </a:p>
          <a:p>
            <a:r>
              <a:rPr lang="en-US">
                <a:cs typeface="Times New Roman" panose="02020603050405020304" pitchFamily="18" charset="0"/>
              </a:rPr>
              <a:t>Hồ Chí Minh cũng nêu rõ quan điểm dân là chủ và dân làm chủ </a:t>
            </a:r>
            <a:r>
              <a:rPr lang="en-US" smtClean="0">
                <a:cs typeface="Times New Roman" panose="02020603050405020304" pitchFamily="18" charset="0"/>
              </a:rPr>
              <a:t>.Dân </a:t>
            </a:r>
            <a:r>
              <a:rPr lang="en-US">
                <a:cs typeface="Times New Roman" panose="02020603050405020304" pitchFamily="18" charset="0"/>
              </a:rPr>
              <a:t>là chủ là xác định vị thế của dân,còn dân làm chủ là xác định quyền ,nghĩa vụ của nhân dân</a:t>
            </a:r>
          </a:p>
          <a:p>
            <a:endParaRPr lang="en-US"/>
          </a:p>
        </p:txBody>
      </p:sp>
      <p:sp>
        <p:nvSpPr>
          <p:cNvPr id="2" name="TextBox 1"/>
          <p:cNvSpPr txBox="1"/>
          <p:nvPr/>
        </p:nvSpPr>
        <p:spPr>
          <a:xfrm>
            <a:off x="1524000" y="381000"/>
            <a:ext cx="6248400" cy="923330"/>
          </a:xfrm>
          <a:prstGeom prst="rect">
            <a:avLst/>
          </a:prstGeom>
          <a:noFill/>
        </p:spPr>
        <p:txBody>
          <a:bodyPr wrap="square" rtlCol="0">
            <a:spAutoFit/>
          </a:bodyPr>
          <a:lstStyle/>
          <a:p>
            <a:pPr algn="ctr"/>
            <a:r>
              <a:rPr lang="en-US" sz="3600" b="1"/>
              <a:t>Nhà nước của dân</a:t>
            </a:r>
          </a:p>
          <a:p>
            <a:endParaRPr lang="en-US"/>
          </a:p>
        </p:txBody>
      </p:sp>
    </p:spTree>
    <p:extLst>
      <p:ext uri="{BB962C8B-B14F-4D97-AF65-F5344CB8AC3E}">
        <p14:creationId xmlns:p14="http://schemas.microsoft.com/office/powerpoint/2010/main" val="188379664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114800"/>
          </a:xfrm>
        </p:spPr>
        <p:txBody>
          <a:bodyPr>
            <a:normAutofit/>
          </a:bodyPr>
          <a:lstStyle/>
          <a:p>
            <a:r>
              <a:rPr lang="en-US" sz="3100">
                <a:latin typeface="+mn-lt"/>
                <a:cs typeface="Times New Roman" panose="02020603050405020304" pitchFamily="18" charset="0"/>
              </a:rPr>
              <a:t>Điều 32, Hiến pháp năm 1946 viết </a:t>
            </a:r>
            <a:r>
              <a:rPr lang="en-US" sz="3100" smtClean="0">
                <a:latin typeface="+mn-lt"/>
                <a:cs typeface="Times New Roman" panose="02020603050405020304" pitchFamily="18" charset="0"/>
              </a:rPr>
              <a:t>"</a:t>
            </a:r>
            <a:r>
              <a:rPr lang="en-US" sz="3100" i="1" smtClean="0">
                <a:latin typeface="+mn-lt"/>
                <a:cs typeface="Times New Roman" panose="02020603050405020304" pitchFamily="18" charset="0"/>
              </a:rPr>
              <a:t>Những việc liên quan đến vận mệnh quốc gia sẽ đưa ra nhân dân phúc quyết...</a:t>
            </a:r>
            <a:r>
              <a:rPr lang="en-US" sz="3100" smtClean="0">
                <a:latin typeface="+mn-lt"/>
                <a:cs typeface="Times New Roman" panose="02020603050405020304" pitchFamily="18" charset="0"/>
              </a:rPr>
              <a:t>". </a:t>
            </a:r>
            <a:r>
              <a:rPr lang="en-US" sz="3100">
                <a:latin typeface="+mn-lt"/>
                <a:cs typeface="Times New Roman" panose="02020603050405020304" pitchFamily="18" charset="0"/>
              </a:rPr>
              <a:t>Thực chất đó là chế độ trưng cầu dân ý, một hình thức dân chủ đề ra khá sớm ở nước ta.</a:t>
            </a:r>
            <a:r>
              <a:rPr lang="en-US">
                <a:latin typeface="+mn-lt"/>
              </a:rPr>
              <a:t/>
            </a:r>
            <a:br>
              <a:rPr lang="en-US">
                <a:latin typeface="+mn-lt"/>
              </a:rPr>
            </a:br>
            <a:endParaRPr lang="en-US">
              <a:latin typeface="+mn-lt"/>
            </a:endParaRPr>
          </a:p>
        </p:txBody>
      </p:sp>
      <p:pic>
        <p:nvPicPr>
          <p:cNvPr id="2050" name="Picture 2" descr="Image result for Äiá»u 32 hiáº¿n phÃ¡p 1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83" y="3505200"/>
            <a:ext cx="457200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90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atin typeface="+mn-lt"/>
              </a:rPr>
              <a:t>Nhà nước do dân</a:t>
            </a:r>
          </a:p>
        </p:txBody>
      </p:sp>
      <p:sp>
        <p:nvSpPr>
          <p:cNvPr id="3" name="Content Placeholder 2"/>
          <p:cNvSpPr>
            <a:spLocks noGrp="1"/>
          </p:cNvSpPr>
          <p:nvPr>
            <p:ph idx="1"/>
          </p:nvPr>
        </p:nvSpPr>
        <p:spPr/>
        <p:txBody>
          <a:bodyPr/>
          <a:lstStyle/>
          <a:p>
            <a:r>
              <a:rPr lang="en-US" sz="2800" smtClean="0">
                <a:cs typeface="Times New Roman" panose="02020603050405020304" pitchFamily="18" charset="0"/>
              </a:rPr>
              <a:t>Là Nhà nước do dân lựa chọn</a:t>
            </a:r>
          </a:p>
          <a:p>
            <a:r>
              <a:rPr lang="en-US" sz="2400">
                <a:cs typeface="Times New Roman" panose="02020603050405020304" pitchFamily="18" charset="0"/>
              </a:rPr>
              <a:t>Hồ Chí Minh đã  khẳng định: việc nước là việc chung ,mỗi người đều phải có trách </a:t>
            </a:r>
            <a:r>
              <a:rPr lang="en-US" sz="2400" smtClean="0">
                <a:cs typeface="Times New Roman" panose="02020603050405020304" pitchFamily="18" charset="0"/>
              </a:rPr>
              <a:t>nhiệm ”</a:t>
            </a:r>
            <a:r>
              <a:rPr lang="en-US" sz="2400" i="1" smtClean="0"/>
              <a:t>ghé </a:t>
            </a:r>
            <a:r>
              <a:rPr lang="en-US" sz="2400" i="1"/>
              <a:t>vai gánh vác một phần</a:t>
            </a:r>
            <a:r>
              <a:rPr lang="en-US" sz="2400" smtClean="0">
                <a:cs typeface="Times New Roman" panose="02020603050405020304" pitchFamily="18" charset="0"/>
              </a:rPr>
              <a:t>”.</a:t>
            </a:r>
            <a:r>
              <a:rPr lang="en-US" sz="2400">
                <a:cs typeface="Times New Roman" panose="02020603050405020304" pitchFamily="18" charset="0"/>
              </a:rPr>
              <a:t>Quyền lợi ,quyền hạn bao giờ cũng </a:t>
            </a:r>
            <a:r>
              <a:rPr lang="en-US" sz="2400" smtClean="0">
                <a:cs typeface="Times New Roman" panose="02020603050405020304" pitchFamily="18" charset="0"/>
              </a:rPr>
              <a:t>đi đôi với trách nhiệm và nghĩa  vụ</a:t>
            </a:r>
          </a:p>
          <a:p>
            <a:r>
              <a:rPr lang="en-US" sz="2400">
                <a:cs typeface="Times New Roman" panose="02020603050405020304" pitchFamily="18" charset="0"/>
              </a:rPr>
              <a:t>Nhà nước do dân lập nên,do dân ủng hộ,do dân làm chủ</a:t>
            </a:r>
          </a:p>
          <a:p>
            <a:r>
              <a:rPr lang="en-US" sz="2400">
                <a:cs typeface="Times New Roman" panose="02020603050405020304" pitchFamily="18" charset="0"/>
              </a:rPr>
              <a:t>Nhân dân có đủ điều kiện để tham gia quản lý nhà nước,thể hiện ở chỗ:</a:t>
            </a:r>
          </a:p>
          <a:p>
            <a:endParaRPr lang="en-US"/>
          </a:p>
        </p:txBody>
      </p:sp>
    </p:spTree>
    <p:extLst>
      <p:ext uri="{BB962C8B-B14F-4D97-AF65-F5344CB8AC3E}">
        <p14:creationId xmlns:p14="http://schemas.microsoft.com/office/powerpoint/2010/main" val="22051368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Tham gia bỏ phiếu</a:t>
            </a:r>
            <a:endParaRPr lang="en-US"/>
          </a:p>
        </p:txBody>
      </p:sp>
      <p:pic>
        <p:nvPicPr>
          <p:cNvPr id="307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75104"/>
            <a:ext cx="6762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593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Image result for Náº¿u chÃ­nh phá»§ lÃ m háº¡i dÃ¢n thÃ¬ dÃ¢n cÃ³ quyá»n Äuá»i chÃ­nh ph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6200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2367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505968"/>
            <a:ext cx="8077200" cy="49804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smtClean="0">
                <a:solidFill>
                  <a:schemeClr val="tx1">
                    <a:lumMod val="95000"/>
                    <a:lumOff val="5000"/>
                  </a:schemeClr>
                </a:solidFill>
                <a:cs typeface="Times New Roman" panose="02020603050405020304" pitchFamily="18" charset="0"/>
              </a:rPr>
              <a:t>-Mọi </a:t>
            </a:r>
            <a:r>
              <a:rPr lang="en-US" sz="2800">
                <a:solidFill>
                  <a:schemeClr val="tx1">
                    <a:lumMod val="95000"/>
                    <a:lumOff val="5000"/>
                  </a:schemeClr>
                </a:solidFill>
                <a:cs typeface="Times New Roman" panose="02020603050405020304" pitchFamily="18" charset="0"/>
              </a:rPr>
              <a:t>công việc của Nhà nước  trong quản lý xã hội đều thực hiện ý chí của </a:t>
            </a:r>
            <a:r>
              <a:rPr lang="en-US" sz="2800" smtClean="0">
                <a:solidFill>
                  <a:schemeClr val="tx1">
                    <a:lumMod val="95000"/>
                    <a:lumOff val="5000"/>
                  </a:schemeClr>
                </a:solidFill>
                <a:cs typeface="Times New Roman" panose="02020603050405020304" pitchFamily="18" charset="0"/>
              </a:rPr>
              <a:t>dân</a:t>
            </a:r>
          </a:p>
          <a:p>
            <a:r>
              <a:rPr lang="en-US" sz="2800" smtClean="0">
                <a:solidFill>
                  <a:schemeClr val="tx1">
                    <a:lumMod val="95000"/>
                    <a:lumOff val="5000"/>
                  </a:schemeClr>
                </a:solidFill>
                <a:cs typeface="Times New Roman" panose="02020603050405020304" pitchFamily="18" charset="0"/>
              </a:rPr>
              <a:t>-</a:t>
            </a:r>
            <a:r>
              <a:rPr lang="en-US" sz="2800">
                <a:solidFill>
                  <a:schemeClr val="tx1">
                    <a:lumMod val="95000"/>
                    <a:lumOff val="5000"/>
                  </a:schemeClr>
                </a:solidFill>
                <a:cs typeface="Times New Roman" panose="02020603050405020304" pitchFamily="18" charset="0"/>
              </a:rPr>
              <a:t>Nhà nước do dân, tức là nhân dân phải tham gia vào công việc của nhà nước</a:t>
            </a:r>
            <a:br>
              <a:rPr lang="en-US" sz="2800">
                <a:solidFill>
                  <a:schemeClr val="tx1">
                    <a:lumMod val="95000"/>
                    <a:lumOff val="5000"/>
                  </a:schemeClr>
                </a:solidFill>
                <a:cs typeface="Times New Roman" panose="02020603050405020304" pitchFamily="18" charset="0"/>
              </a:rPr>
            </a:br>
            <a:r>
              <a:rPr lang="en-US" sz="2800">
                <a:solidFill>
                  <a:schemeClr val="tx1">
                    <a:lumMod val="95000"/>
                    <a:lumOff val="5000"/>
                  </a:schemeClr>
                </a:solidFill>
                <a:cs typeface="Times New Roman" panose="02020603050405020304" pitchFamily="18" charset="0"/>
              </a:rPr>
              <a:t>- Nhà nước đó do dân ủng hộ, giúp đỡ, đóng thuế để chi tiêu, hoạt động; </a:t>
            </a:r>
            <a:br>
              <a:rPr lang="en-US" sz="2800">
                <a:solidFill>
                  <a:schemeClr val="tx1">
                    <a:lumMod val="95000"/>
                    <a:lumOff val="5000"/>
                  </a:schemeClr>
                </a:solidFill>
                <a:cs typeface="Times New Roman" panose="02020603050405020304" pitchFamily="18" charset="0"/>
              </a:rPr>
            </a:br>
            <a:r>
              <a:rPr lang="en-US" sz="2800">
                <a:solidFill>
                  <a:schemeClr val="tx1">
                    <a:lumMod val="95000"/>
                    <a:lumOff val="5000"/>
                  </a:schemeClr>
                </a:solidFill>
                <a:cs typeface="Times New Roman" panose="02020603050405020304" pitchFamily="18" charset="0"/>
              </a:rPr>
              <a:t>- Nhà nước do dân tức là mọi công việc xây dựng đất nước là trách nhiệm của dân</a:t>
            </a:r>
          </a:p>
        </p:txBody>
      </p:sp>
    </p:spTree>
    <p:extLst>
      <p:ext uri="{BB962C8B-B14F-4D97-AF65-F5344CB8AC3E}">
        <p14:creationId xmlns:p14="http://schemas.microsoft.com/office/powerpoint/2010/main" val="178340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500</Words>
  <Application>Microsoft Office PowerPoint</Application>
  <PresentationFormat>On-screen Show (4:3)</PresentationFormat>
  <Paragraphs>36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Quan Điểm Hồ Chí Minh Về Xây Dựng Nhà Nước  Của Dân Do Dân Và Vì Dân Là Sinh Viên Cần Phải Làm Gì ? </vt:lpstr>
      <vt:lpstr>Theo Hồ Chí Minh: xây dựng Nhà nước thể hiện quyền làm chủ của nhân dân lao động</vt:lpstr>
      <vt:lpstr>Quan điểm Hồ Chí Minh về xây dựng nhà nước </vt:lpstr>
      <vt:lpstr>PowerPoint Presentation</vt:lpstr>
      <vt:lpstr>Điều 32, Hiến pháp năm 1946 viết "Những việc liên quan đến vận mệnh quốc gia sẽ đưa ra nhân dân phúc quyết...". Thực chất đó là chế độ trưng cầu dân ý, một hình thức dân chủ đề ra khá sớm ở nước ta. </vt:lpstr>
      <vt:lpstr>Nhà nước do dân</vt:lpstr>
      <vt:lpstr>Tham gia bỏ phiếu</vt:lpstr>
      <vt:lpstr>PowerPoint Presentation</vt:lpstr>
      <vt:lpstr>PowerPoint Presentation</vt:lpstr>
      <vt:lpstr>-Nhà nước đó lại do dân phê bình xây dựng, giúp đỡ.  -Do đó Bác yêu cầu tất cả các cơ quan nhà nước là phải dựa vào dân, liên hệ chặt chẽ với nhân dân, lắng nghe ý kiến và chịu sự kiểm soát của nhân dân. "Nếu chính phủ làm hại dân thì dân có quyền đuổi chính phủ" nghĩa là khi cơ quan nhà nước không đáp ứng lợi ích và nguyện vọng của nhân dân thì nhân dân có quyền bãi miễn nó. </vt:lpstr>
      <vt:lpstr>Nhà nước vì dân </vt:lpstr>
      <vt:lpstr>PowerPoint Presentation</vt:lpstr>
      <vt:lpstr>Học tập và làm theo tấm gương Bác</vt:lpstr>
      <vt:lpstr>PowerPoint Presentation</vt:lpstr>
      <vt:lpstr>Tham gia các hoạt động yêu nước do nhà trường tổ chức</vt:lpstr>
      <vt:lpstr> -   Thực hiện đúng nội quy của nhà trường đề ra.  -   Thực hiện đúng luật pháp Nhà nước ban hành   -   Tham gia các đội tình nguyện   -   Nói không với phản động chống phá nhà nước   -   Không lan truyền cổ vũ các thông tin sai lệch ,không có căn cứ,gây ảnh hưởng ,tổn thất đến Nhà nước   -    Ra sức học tập để trở thành người có ích và xây dựng xã hội Việt Nam lớn mạnh và phát triển….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25</cp:revision>
  <dcterms:created xsi:type="dcterms:W3CDTF">2018-10-15T11:20:25Z</dcterms:created>
  <dcterms:modified xsi:type="dcterms:W3CDTF">2018-11-28T07:03:18Z</dcterms:modified>
</cp:coreProperties>
</file>