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324" r:id="rId6"/>
    <p:sldId id="345" r:id="rId7"/>
    <p:sldId id="346" r:id="rId8"/>
    <p:sldId id="347" r:id="rId9"/>
    <p:sldId id="348" r:id="rId10"/>
    <p:sldId id="323" r:id="rId11"/>
    <p:sldId id="302" r:id="rId12"/>
    <p:sldId id="303" r:id="rId13"/>
    <p:sldId id="325" r:id="rId14"/>
    <p:sldId id="313" r:id="rId15"/>
    <p:sldId id="314" r:id="rId16"/>
    <p:sldId id="326" r:id="rId17"/>
    <p:sldId id="315" r:id="rId18"/>
    <p:sldId id="316" r:id="rId19"/>
    <p:sldId id="317" r:id="rId20"/>
    <p:sldId id="318" r:id="rId21"/>
    <p:sldId id="319" r:id="rId22"/>
    <p:sldId id="307" r:id="rId23"/>
    <p:sldId id="308" r:id="rId24"/>
    <p:sldId id="309" r:id="rId25"/>
    <p:sldId id="258" r:id="rId26"/>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939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showGuides="1">
      <p:cViewPr varScale="1">
        <p:scale>
          <a:sx n="159" d="100"/>
          <a:sy n="159" d="100"/>
        </p:scale>
        <p:origin x="1332" y="156"/>
      </p:cViewPr>
      <p:guideLst>
        <p:guide orient="horz" pos="212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3465F8-54E0-4986-A3D0-FC621A208C6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3465F8-54E0-4986-A3D0-FC621A208C6C}"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3465F8-54E0-4986-A3D0-FC621A208C6C}"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tags" Target="../tags/tag6.xml"/><Relationship Id="rId4" Type="http://schemas.openxmlformats.org/officeDocument/2006/relationships/image" Target="../media/image5.png"/><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tags" Target="../tags/tag9.xml"/><Relationship Id="rId4" Type="http://schemas.openxmlformats.org/officeDocument/2006/relationships/image" Target="../media/image8.png"/><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tags" Target="../tags/tag11.xml"/><Relationship Id="rId2" Type="http://schemas.openxmlformats.org/officeDocument/2006/relationships/image" Target="../media/image10.png"/><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tags" Target="../tags/tag14.xml"/><Relationship Id="rId4" Type="http://schemas.openxmlformats.org/officeDocument/2006/relationships/image" Target="../media/image13.png"/><Relationship Id="rId3" Type="http://schemas.openxmlformats.org/officeDocument/2006/relationships/tags" Target="../tags/tag13.xml"/><Relationship Id="rId2" Type="http://schemas.openxmlformats.org/officeDocument/2006/relationships/image" Target="../media/image12.png"/><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25" y="1434558"/>
            <a:ext cx="9905999" cy="1994572"/>
          </a:xfrm>
        </p:spPr>
        <p:txBody>
          <a:bodyPr/>
          <a:lstStyle/>
          <a:p>
            <a:pPr marL="0" marR="0" algn="ctr">
              <a:lnSpc>
                <a:spcPct val="150000"/>
              </a:lnSpc>
              <a:spcBef>
                <a:spcPts val="0"/>
              </a:spcBef>
              <a:spcAft>
                <a:spcPts val="0"/>
              </a:spcAft>
              <a:tabLst>
                <a:tab pos="0" algn="l"/>
              </a:tabLst>
            </a:pPr>
            <a:r>
              <a:rPr lang="vi-VN" altLang="en-US" sz="4400" b="1">
                <a:solidFill>
                  <a:schemeClr val="accent5">
                    <a:lumMod val="75000"/>
                  </a:schemeClr>
                </a:solidFill>
                <a:latin typeface="+mn-lt"/>
                <a:ea typeface="+mn-ea"/>
                <a:cs typeface="+mn-cs"/>
              </a:rPr>
              <a:t>HOTEL MANAGEMENT SYSTEM </a:t>
            </a:r>
            <a:endParaRPr lang="vi-VN" altLang="en-US" sz="4400" b="1">
              <a:solidFill>
                <a:schemeClr val="accent5">
                  <a:lumMod val="75000"/>
                </a:schemeClr>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vi-VN" altLang="en-US" sz="2000" b="1" i="1">
                <a:latin typeface="Times New Roman" panose="02020603050405020304" pitchFamily="18" charset="0"/>
                <a:cs typeface="Times New Roman" panose="02020603050405020304" pitchFamily="18" charset="0"/>
              </a:rPr>
              <a:t>Register an account</a:t>
            </a:r>
            <a:endParaRPr lang="vi-VN" altLang="en-US" sz="2000" b="1" i="1">
              <a:latin typeface="Times New Roman" panose="02020603050405020304" pitchFamily="18" charset="0"/>
              <a:cs typeface="Times New Roman" panose="02020603050405020304" pitchFamily="18" charset="0"/>
            </a:endParaRPr>
          </a:p>
          <a:p>
            <a:pPr indent="0">
              <a:lnSpc>
                <a:spcPct val="150000"/>
              </a:lnSpc>
              <a:buFont typeface="Arial" panose="020B0604020202020204" pitchFamily="34" charset="0"/>
              <a:buNone/>
            </a:pPr>
            <a:endParaRPr lang="vi-VN" altLang="en-US" sz="2000" b="1" i="1">
              <a:latin typeface="Times New Roman" panose="02020603050405020304" pitchFamily="18" charset="0"/>
              <a:cs typeface="Times New Roman" panose="02020603050405020304" pitchFamily="18" charset="0"/>
            </a:endParaRPr>
          </a:p>
        </p:txBody>
      </p:sp>
      <p:sp>
        <p:nvSpPr>
          <p:cNvPr id="5" name="TextBox 4"/>
          <p:cNvSpPr txBox="1"/>
          <p:nvPr/>
        </p:nvSpPr>
        <p:spPr>
          <a:xfrm>
            <a:off x="390525" y="1316355"/>
            <a:ext cx="9317990" cy="506730"/>
          </a:xfrm>
          <a:prstGeom prst="rect">
            <a:avLst/>
          </a:prstGeom>
          <a:noFill/>
        </p:spPr>
        <p:txBody>
          <a:bodyPr wrap="square" rtlCol="0">
            <a:spAutoFit/>
          </a:bodyPr>
          <a:lstStyle/>
          <a:p>
            <a:pPr indent="0">
              <a:lnSpc>
                <a:spcPct val="150000"/>
              </a:lnSpc>
              <a:buFont typeface="Arial" panose="020B0604020202020204" pitchFamily="34" charset="0"/>
              <a:buNone/>
            </a:pPr>
            <a:r>
              <a:rPr lang="vi-VN">
                <a:solidFill>
                  <a:srgbClr val="000000"/>
                </a:solidFill>
                <a:latin typeface="Times New Roman" panose="02020603050405020304" pitchFamily="18" charset="0"/>
                <a:cs typeface="Times New Roman" panose="02020603050405020304" pitchFamily="18" charset="0"/>
              </a:rPr>
              <a:t>- Enter personal information to register form, then click “Create Account” button</a:t>
            </a:r>
            <a:endParaRPr lang="vi-VN">
              <a:solidFill>
                <a:srgbClr val="000000"/>
              </a:solidFill>
              <a:latin typeface="Times New Roman" panose="02020603050405020304" pitchFamily="18" charset="0"/>
              <a:cs typeface="Times New Roman" panose="02020603050405020304" pitchFamily="18" charset="0"/>
            </a:endParaRPr>
          </a:p>
        </p:txBody>
      </p:sp>
      <p:pic>
        <p:nvPicPr>
          <p:cNvPr id="33385802"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930910" y="1871345"/>
            <a:ext cx="7477125" cy="4556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Nguyen Nhat Nam</a:t>
            </a:r>
            <a:endParaRPr lang="vi-VN" altLang="en-US" sz="3600" b="1">
              <a:solidFill>
                <a:schemeClr val="bg1"/>
              </a:solidFill>
              <a:latin typeface="+mn-lt"/>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vi-VN" altLang="en-US" sz="2000" b="1" i="1" u="sng">
                <a:latin typeface="Times New Roman" panose="02020603050405020304" pitchFamily="18" charset="0"/>
                <a:cs typeface="Times New Roman" panose="02020603050405020304" pitchFamily="18" charset="0"/>
              </a:rPr>
              <a:t>Login to your account</a:t>
            </a:r>
            <a:endParaRPr lang="vi-VN" altLang="en-US" sz="2000" b="1" i="1" u="sng">
              <a:latin typeface="Times New Roman" panose="02020603050405020304" pitchFamily="18" charset="0"/>
              <a:cs typeface="Times New Roman" panose="02020603050405020304" pitchFamily="18" charset="0"/>
            </a:endParaRPr>
          </a:p>
        </p:txBody>
      </p:sp>
      <p:sp>
        <p:nvSpPr>
          <p:cNvPr id="5" name="TextBox 4"/>
          <p:cNvSpPr txBox="1"/>
          <p:nvPr/>
        </p:nvSpPr>
        <p:spPr>
          <a:xfrm>
            <a:off x="390525" y="1316355"/>
            <a:ext cx="9317990" cy="922020"/>
          </a:xfrm>
          <a:prstGeom prst="rect">
            <a:avLst/>
          </a:prstGeom>
          <a:noFill/>
        </p:spPr>
        <p:txBody>
          <a:bodyPr wrap="square" rtlCol="0">
            <a:spAutoFit/>
          </a:bodyPr>
          <a:lstStyle/>
          <a:p>
            <a:pPr indent="0">
              <a:lnSpc>
                <a:spcPct val="150000"/>
              </a:lnSpc>
              <a:buFont typeface="Arial" panose="020B0604020202020204" pitchFamily="34" charset="0"/>
              <a:buNone/>
            </a:pPr>
            <a:r>
              <a:rPr lang="vi-VN">
                <a:solidFill>
                  <a:srgbClr val="000000"/>
                </a:solidFill>
                <a:latin typeface="Times New Roman" panose="02020603050405020304" pitchFamily="18" charset="0"/>
                <a:cs typeface="Times New Roman" panose="02020603050405020304" pitchFamily="18" charset="0"/>
              </a:rPr>
              <a:t>- Click “Login Account” button at the bottom, then enter email and password match to registered account, then click “Login”.</a:t>
            </a:r>
            <a:endParaRPr lang="vi-VN">
              <a:solidFill>
                <a:srgbClr val="000000"/>
              </a:solidFill>
              <a:latin typeface="Times New Roman" panose="02020603050405020304" pitchFamily="18" charset="0"/>
              <a:cs typeface="Times New Roman" panose="02020603050405020304" pitchFamily="18" charset="0"/>
            </a:endParaRPr>
          </a:p>
        </p:txBody>
      </p:sp>
      <p:pic>
        <p:nvPicPr>
          <p:cNvPr id="108254709" name="Picture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681355" y="2238375"/>
            <a:ext cx="8214995" cy="43827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Nguyen Nhat Nam</a:t>
            </a:r>
            <a:endParaRPr lang="vi-VN" altLang="en-US" sz="3600" b="1">
              <a:solidFill>
                <a:schemeClr val="bg1"/>
              </a:solidFill>
              <a:latin typeface="+mn-lt"/>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vi-VN" altLang="en-US" sz="2000" b="1" i="1" u="sng">
                <a:latin typeface="Times New Roman" panose="02020603050405020304" pitchFamily="18" charset="0"/>
                <a:cs typeface="Times New Roman" panose="02020603050405020304" pitchFamily="18" charset="0"/>
              </a:rPr>
              <a:t>Forget </a:t>
            </a:r>
            <a:r>
              <a:rPr lang="vi-VN" altLang="en-US" sz="2000" b="1" i="1" u="sng">
                <a:latin typeface="Times New Roman" panose="02020603050405020304" pitchFamily="18" charset="0"/>
                <a:cs typeface="Times New Roman" panose="02020603050405020304" pitchFamily="18" charset="0"/>
              </a:rPr>
              <a:t>password</a:t>
            </a:r>
            <a:endParaRPr lang="vi-VN" altLang="en-US" sz="2000" b="1" i="1" u="sng">
              <a:latin typeface="Times New Roman" panose="02020603050405020304" pitchFamily="18" charset="0"/>
              <a:cs typeface="Times New Roman" panose="02020603050405020304" pitchFamily="18" charset="0"/>
            </a:endParaRPr>
          </a:p>
        </p:txBody>
      </p:sp>
      <p:pic>
        <p:nvPicPr>
          <p:cNvPr id="3" name="Picture 2"/>
          <p:cNvPicPr>
            <a:picLocks noChangeAspect="1"/>
          </p:cNvPicPr>
          <p:nvPr>
            <p:custDataLst>
              <p:tags r:id="rId1"/>
            </p:custDataLst>
          </p:nvPr>
        </p:nvPicPr>
        <p:blipFill>
          <a:blip r:embed="rId2"/>
          <a:stretch>
            <a:fillRect/>
          </a:stretch>
        </p:blipFill>
        <p:spPr>
          <a:xfrm>
            <a:off x="1357630" y="1659890"/>
            <a:ext cx="7307580" cy="48520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Nguyen Nhat Nam</a:t>
            </a:r>
            <a:endParaRPr lang="vi-VN" altLang="en-US" sz="3600" b="1">
              <a:solidFill>
                <a:schemeClr val="bg1"/>
              </a:solidFill>
              <a:latin typeface="Times New Roman" panose="02020603050405020304" pitchFamily="18" charset="0"/>
              <a:cs typeface="Times New Roman" panose="02020603050405020304" pitchFamily="18" charset="0"/>
              <a:sym typeface="+mn-ea"/>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en-US" altLang="vi-VN" sz="2000" b="1" i="1" u="sng">
                <a:latin typeface="Times New Roman" panose="02020603050405020304" pitchFamily="18" charset="0"/>
                <a:cs typeface="Times New Roman" panose="02020603050405020304" pitchFamily="18" charset="0"/>
              </a:rPr>
              <a:t>Home page</a:t>
            </a:r>
            <a:endParaRPr lang="en-US" altLang="vi-VN" sz="2000" b="1" i="1" u="sng">
              <a:latin typeface="Times New Roman" panose="02020603050405020304" pitchFamily="18" charset="0"/>
              <a:cs typeface="Times New Roman" panose="02020603050405020304" pitchFamily="18" charset="0"/>
            </a:endParaRPr>
          </a:p>
        </p:txBody>
      </p:sp>
      <p:pic>
        <p:nvPicPr>
          <p:cNvPr id="3" name="Picture 2" descr="Home Page - User"/>
          <p:cNvPicPr>
            <a:picLocks noChangeAspect="1"/>
          </p:cNvPicPr>
          <p:nvPr/>
        </p:nvPicPr>
        <p:blipFill>
          <a:blip r:embed="rId1"/>
          <a:stretch>
            <a:fillRect/>
          </a:stretch>
        </p:blipFill>
        <p:spPr>
          <a:xfrm>
            <a:off x="647700" y="1572260"/>
            <a:ext cx="8649335" cy="49136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Tran The Anh</a:t>
            </a:r>
            <a:endParaRPr lang="vi-VN" altLang="en-US" sz="3600" b="1">
              <a:solidFill>
                <a:schemeClr val="bg1"/>
              </a:solidFill>
              <a:latin typeface="+mn-lt"/>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en-US" altLang="vi-VN" sz="2000" b="1" i="1" u="sng">
                <a:latin typeface="Times New Roman" panose="02020603050405020304" pitchFamily="18" charset="0"/>
                <a:cs typeface="Times New Roman" panose="02020603050405020304" pitchFamily="18" charset="0"/>
              </a:rPr>
              <a:t>Room detail</a:t>
            </a:r>
            <a:endParaRPr lang="en-US" altLang="vi-VN" sz="2000" b="1" i="1" u="sng">
              <a:latin typeface="Times New Roman" panose="02020603050405020304" pitchFamily="18" charset="0"/>
              <a:cs typeface="Times New Roman" panose="02020603050405020304" pitchFamily="18" charset="0"/>
            </a:endParaRPr>
          </a:p>
        </p:txBody>
      </p:sp>
      <p:pic>
        <p:nvPicPr>
          <p:cNvPr id="5" name="Picture 4" descr="Room Detail - User"/>
          <p:cNvPicPr>
            <a:picLocks noChangeAspect="1"/>
          </p:cNvPicPr>
          <p:nvPr/>
        </p:nvPicPr>
        <p:blipFill>
          <a:blip r:embed="rId1"/>
          <a:stretch>
            <a:fillRect/>
          </a:stretch>
        </p:blipFill>
        <p:spPr>
          <a:xfrm>
            <a:off x="788670" y="1645285"/>
            <a:ext cx="8576310" cy="4859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Tran The Anh</a:t>
            </a:r>
            <a:endParaRPr lang="vi-VN" altLang="en-US" sz="3600" b="1">
              <a:solidFill>
                <a:schemeClr val="bg1"/>
              </a:solidFill>
              <a:latin typeface="+mn-lt"/>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en-US" altLang="vi-VN" sz="2000" b="1" i="1" u="sng">
                <a:latin typeface="Times New Roman" panose="02020603050405020304" pitchFamily="18" charset="0"/>
                <a:cs typeface="Times New Roman" panose="02020603050405020304" pitchFamily="18" charset="0"/>
              </a:rPr>
              <a:t>Room detail</a:t>
            </a:r>
            <a:endParaRPr lang="en-US" altLang="vi-VN" sz="2000" b="1" i="1" u="sng">
              <a:latin typeface="Times New Roman" panose="02020603050405020304" pitchFamily="18" charset="0"/>
              <a:cs typeface="Times New Roman" panose="02020603050405020304" pitchFamily="18" charset="0"/>
            </a:endParaRPr>
          </a:p>
        </p:txBody>
      </p:sp>
      <p:pic>
        <p:nvPicPr>
          <p:cNvPr id="3" name="Picture 2"/>
          <p:cNvPicPr>
            <a:picLocks noChangeAspect="1"/>
          </p:cNvPicPr>
          <p:nvPr>
            <p:custDataLst>
              <p:tags r:id="rId1"/>
            </p:custDataLst>
          </p:nvPr>
        </p:nvPicPr>
        <p:blipFill>
          <a:blip r:embed="rId2"/>
          <a:stretch>
            <a:fillRect/>
          </a:stretch>
        </p:blipFill>
        <p:spPr>
          <a:xfrm>
            <a:off x="750570" y="1913255"/>
            <a:ext cx="8601075" cy="4319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Tran The Anh</a:t>
            </a:r>
            <a:endParaRPr lang="vi-VN" altLang="en-US" sz="3600" b="1">
              <a:solidFill>
                <a:schemeClr val="bg1"/>
              </a:solidFill>
              <a:latin typeface="+mn-lt"/>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en-US" altLang="vi-VN" sz="2000" b="1" i="1" u="sng">
                <a:latin typeface="Times New Roman" panose="02020603050405020304" pitchFamily="18" charset="0"/>
                <a:cs typeface="Times New Roman" panose="02020603050405020304" pitchFamily="18" charset="0"/>
              </a:rPr>
              <a:t>Contact us</a:t>
            </a:r>
            <a:endParaRPr lang="en-US" altLang="vi-VN" sz="2000" b="1" i="1" u="sng">
              <a:latin typeface="Times New Roman" panose="02020603050405020304" pitchFamily="18" charset="0"/>
              <a:cs typeface="Times New Roman" panose="02020603050405020304" pitchFamily="18" charset="0"/>
            </a:endParaRPr>
          </a:p>
        </p:txBody>
      </p:sp>
      <p:pic>
        <p:nvPicPr>
          <p:cNvPr id="3" name="Picture 2" descr="Contact Us - User"/>
          <p:cNvPicPr>
            <a:picLocks noChangeAspect="1"/>
          </p:cNvPicPr>
          <p:nvPr/>
        </p:nvPicPr>
        <p:blipFill>
          <a:blip r:embed="rId1"/>
          <a:stretch>
            <a:fillRect/>
          </a:stretch>
        </p:blipFill>
        <p:spPr>
          <a:xfrm>
            <a:off x="765810" y="1642110"/>
            <a:ext cx="8459470" cy="48234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Pham Minh </a:t>
            </a:r>
            <a:r>
              <a:rPr lang="vi-VN" altLang="en-US" sz="3600" b="1">
                <a:solidFill>
                  <a:schemeClr val="bg1"/>
                </a:solidFill>
                <a:latin typeface="Times New Roman" panose="02020603050405020304" pitchFamily="18" charset="0"/>
                <a:cs typeface="Times New Roman" panose="02020603050405020304" pitchFamily="18" charset="0"/>
                <a:sym typeface="+mn-ea"/>
              </a:rPr>
              <a:t>Tri</a:t>
            </a:r>
            <a:endParaRPr lang="vi-VN" altLang="en-US" sz="3600" b="1">
              <a:solidFill>
                <a:schemeClr val="bg1"/>
              </a:solidFill>
              <a:latin typeface="Times New Roman" panose="02020603050405020304" pitchFamily="18" charset="0"/>
              <a:cs typeface="Times New Roman" panose="02020603050405020304" pitchFamily="18" charset="0"/>
              <a:sym typeface="+mn-ea"/>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en-US" altLang="vi-VN" sz="2000" b="1" i="1" u="sng">
                <a:latin typeface="Times New Roman" panose="02020603050405020304" pitchFamily="18" charset="0"/>
                <a:cs typeface="Times New Roman" panose="02020603050405020304" pitchFamily="18" charset="0"/>
              </a:rPr>
              <a:t>Profile user</a:t>
            </a:r>
            <a:endParaRPr lang="en-US" altLang="vi-VN" sz="2000" b="1" i="1" u="sng">
              <a:latin typeface="Times New Roman" panose="02020603050405020304" pitchFamily="18" charset="0"/>
              <a:cs typeface="Times New Roman" panose="02020603050405020304" pitchFamily="18" charset="0"/>
            </a:endParaRPr>
          </a:p>
        </p:txBody>
      </p:sp>
      <p:pic>
        <p:nvPicPr>
          <p:cNvPr id="3" name="Picture 2" descr="Profile User - User"/>
          <p:cNvPicPr>
            <a:picLocks noChangeAspect="1"/>
          </p:cNvPicPr>
          <p:nvPr/>
        </p:nvPicPr>
        <p:blipFill>
          <a:blip r:embed="rId1"/>
          <a:stretch>
            <a:fillRect/>
          </a:stretch>
        </p:blipFill>
        <p:spPr>
          <a:xfrm>
            <a:off x="681355" y="1572260"/>
            <a:ext cx="8904605" cy="50838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Pham Minh Tri</a:t>
            </a:r>
            <a:endParaRPr lang="vi-VN" altLang="en-US" sz="3600" b="1">
              <a:solidFill>
                <a:schemeClr val="bg1"/>
              </a:solidFill>
              <a:latin typeface="+mn-lt"/>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en-US" altLang="vi-VN" sz="2000" b="1" i="1" u="sng">
                <a:latin typeface="Times New Roman" panose="02020603050405020304" pitchFamily="18" charset="0"/>
                <a:cs typeface="Times New Roman" panose="02020603050405020304" pitchFamily="18" charset="0"/>
              </a:rPr>
              <a:t>Blogs</a:t>
            </a:r>
            <a:endParaRPr lang="en-US" altLang="vi-VN" sz="2000" b="1" i="1" u="sng">
              <a:latin typeface="Times New Roman" panose="02020603050405020304" pitchFamily="18" charset="0"/>
              <a:cs typeface="Times New Roman" panose="02020603050405020304" pitchFamily="18" charset="0"/>
            </a:endParaRPr>
          </a:p>
        </p:txBody>
      </p:sp>
      <p:pic>
        <p:nvPicPr>
          <p:cNvPr id="3" name="Picture 2" descr="Blogs - User"/>
          <p:cNvPicPr>
            <a:picLocks noChangeAspect="1"/>
          </p:cNvPicPr>
          <p:nvPr/>
        </p:nvPicPr>
        <p:blipFill>
          <a:blip r:embed="rId1"/>
          <a:stretch>
            <a:fillRect/>
          </a:stretch>
        </p:blipFill>
        <p:spPr>
          <a:xfrm>
            <a:off x="808990" y="1511935"/>
            <a:ext cx="8556625" cy="48723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Pham Minh Tri</a:t>
            </a:r>
            <a:endParaRPr lang="vi-VN" altLang="en-US" sz="3600" b="1">
              <a:solidFill>
                <a:schemeClr val="bg1"/>
              </a:solidFill>
              <a:latin typeface="+mn-lt"/>
            </a:endParaRPr>
          </a:p>
        </p:txBody>
      </p:sp>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en-US" altLang="vi-VN" sz="2000" b="1" i="1" u="sng">
                <a:latin typeface="Times New Roman" panose="02020603050405020304" pitchFamily="18" charset="0"/>
                <a:cs typeface="Times New Roman" panose="02020603050405020304" pitchFamily="18" charset="0"/>
              </a:rPr>
              <a:t>About us</a:t>
            </a:r>
            <a:endParaRPr lang="en-US" altLang="vi-VN" sz="2000" b="1" i="1" u="sng">
              <a:latin typeface="Times New Roman" panose="02020603050405020304" pitchFamily="18" charset="0"/>
              <a:cs typeface="Times New Roman" panose="02020603050405020304" pitchFamily="18" charset="0"/>
            </a:endParaRPr>
          </a:p>
        </p:txBody>
      </p:sp>
      <p:pic>
        <p:nvPicPr>
          <p:cNvPr id="3" name="Picture 2" descr="About Us - User"/>
          <p:cNvPicPr>
            <a:picLocks noChangeAspect="1"/>
          </p:cNvPicPr>
          <p:nvPr/>
        </p:nvPicPr>
        <p:blipFill>
          <a:blip r:embed="rId1"/>
          <a:stretch>
            <a:fillRect/>
          </a:stretch>
        </p:blipFill>
        <p:spPr>
          <a:xfrm>
            <a:off x="905510" y="1503680"/>
            <a:ext cx="8319770" cy="47574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075" y="-209428"/>
            <a:ext cx="8543925" cy="1325563"/>
          </a:xfrm>
        </p:spPr>
        <p:txBody>
          <a:bodyPr>
            <a:normAutofit/>
          </a:bodyPr>
          <a:lstStyle/>
          <a:p>
            <a:r>
              <a:rPr lang="en-US" sz="3600" b="1">
                <a:solidFill>
                  <a:schemeClr val="bg1"/>
                </a:solidFill>
                <a:latin typeface="+mn-lt"/>
              </a:rPr>
              <a:t>THÀNH VIÊN</a:t>
            </a:r>
            <a:endParaRPr lang="vi-VN" sz="3600" b="1" dirty="0">
              <a:solidFill>
                <a:schemeClr val="bg1"/>
              </a:solidFill>
              <a:latin typeface="+mn-lt"/>
            </a:endParaRPr>
          </a:p>
        </p:txBody>
      </p:sp>
      <p:graphicFrame>
        <p:nvGraphicFramePr>
          <p:cNvPr id="5" name="Table 6"/>
          <p:cNvGraphicFramePr>
            <a:graphicFrameLocks noGrp="1"/>
          </p:cNvGraphicFramePr>
          <p:nvPr>
            <p:custDataLst>
              <p:tags r:id="rId1"/>
            </p:custDataLst>
          </p:nvPr>
        </p:nvGraphicFramePr>
        <p:xfrm>
          <a:off x="1813560" y="1550035"/>
          <a:ext cx="6896735" cy="4559935"/>
        </p:xfrm>
        <a:graphic>
          <a:graphicData uri="http://schemas.openxmlformats.org/drawingml/2006/table">
            <a:tbl>
              <a:tblPr firstRow="1" bandRow="1">
                <a:tableStyleId>{5C22544A-7EE6-4342-B048-85BDC9FD1C3A}</a:tableStyleId>
              </a:tblPr>
              <a:tblGrid>
                <a:gridCol w="2881630"/>
                <a:gridCol w="4015105"/>
              </a:tblGrid>
              <a:tr h="1149350">
                <a:tc>
                  <a:txBody>
                    <a:bodyPr/>
                    <a:lstStyle/>
                    <a:p>
                      <a:pPr>
                        <a:lnSpc>
                          <a:spcPct val="150000"/>
                        </a:lnSpc>
                      </a:pPr>
                      <a:r>
                        <a:rPr lang="vi-VN" altLang="en-US" b="0">
                          <a:solidFill>
                            <a:schemeClr val="tx1"/>
                          </a:solidFill>
                          <a:latin typeface="Times New Roman" panose="02020603050405020304" pitchFamily="18" charset="0"/>
                          <a:cs typeface="Times New Roman" panose="02020603050405020304" pitchFamily="18" charset="0"/>
                        </a:rPr>
                        <a:t>Student1501281</a:t>
                      </a:r>
                      <a:endParaRPr lang="vi-VN" altLang="en-US" b="0">
                        <a:solidFill>
                          <a:schemeClr val="tx1"/>
                        </a:solidFill>
                        <a:latin typeface="Times New Roman" panose="02020603050405020304" pitchFamily="18" charset="0"/>
                        <a:cs typeface="Times New Roman" panose="02020603050405020304" pitchFamily="18" charset="0"/>
                      </a:endParaRPr>
                    </a:p>
                  </a:txBody>
                  <a:tcPr anchor="ctr">
                    <a:solidFill>
                      <a:srgbClr val="EAEFF7"/>
                    </a:solidFill>
                  </a:tcPr>
                </a:tc>
                <a:tc>
                  <a:txBody>
                    <a:bodyPr/>
                    <a:lstStyle/>
                    <a:p>
                      <a:pPr>
                        <a:lnSpc>
                          <a:spcPct val="150000"/>
                        </a:lnSpc>
                      </a:pPr>
                      <a:r>
                        <a:rPr lang="vi-VN" altLang="en-US" b="0">
                          <a:solidFill>
                            <a:schemeClr val="tx1"/>
                          </a:solidFill>
                          <a:latin typeface="Times New Roman" panose="02020603050405020304" pitchFamily="18" charset="0"/>
                          <a:cs typeface="Times New Roman" panose="02020603050405020304" pitchFamily="18" charset="0"/>
                        </a:rPr>
                        <a:t>Nguyen Nhat Nam</a:t>
                      </a:r>
                      <a:endParaRPr lang="vi-VN" altLang="en-US" b="0">
                        <a:solidFill>
                          <a:schemeClr val="tx1"/>
                        </a:solidFill>
                        <a:latin typeface="Times New Roman" panose="02020603050405020304" pitchFamily="18" charset="0"/>
                        <a:cs typeface="Times New Roman" panose="02020603050405020304" pitchFamily="18" charset="0"/>
                      </a:endParaRPr>
                    </a:p>
                  </a:txBody>
                  <a:tcPr anchor="ctr">
                    <a:solidFill>
                      <a:srgbClr val="EAEFF7"/>
                    </a:solidFill>
                  </a:tcPr>
                </a:tc>
              </a:tr>
              <a:tr h="1159510">
                <a:tc>
                  <a:txBody>
                    <a:bodyPr/>
                    <a:lstStyle/>
                    <a:p>
                      <a:pPr>
                        <a:lnSpc>
                          <a:spcPct val="150000"/>
                        </a:lnSpc>
                      </a:pPr>
                      <a:r>
                        <a:rPr lang="vi-VN" altLang="en-US" sz="1800">
                          <a:latin typeface="Times New Roman" panose="02020603050405020304" pitchFamily="18" charset="0"/>
                          <a:cs typeface="Times New Roman" panose="02020603050405020304" pitchFamily="18" charset="0"/>
                          <a:sym typeface="+mn-ea"/>
                        </a:rPr>
                        <a:t>Student1501</a:t>
                      </a:r>
                      <a:r>
                        <a:rPr lang="vi-VN" altLang="en-US" sz="1800">
                          <a:latin typeface="Times New Roman" panose="02020603050405020304" pitchFamily="18" charset="0"/>
                          <a:cs typeface="Times New Roman" panose="02020603050405020304" pitchFamily="18" charset="0"/>
                          <a:sym typeface="+mn-ea"/>
                        </a:rPr>
                        <a:t>843</a:t>
                      </a:r>
                      <a:endParaRPr lang="vi-VN" altLang="en-US" sz="1800">
                        <a:latin typeface="Times New Roman" panose="02020603050405020304" pitchFamily="18" charset="0"/>
                        <a:cs typeface="Times New Roman" panose="02020603050405020304" pitchFamily="18" charset="0"/>
                        <a:sym typeface="+mn-ea"/>
                      </a:endParaRPr>
                    </a:p>
                  </a:txBody>
                  <a:tcPr anchor="ctr"/>
                </a:tc>
                <a:tc>
                  <a:txBody>
                    <a:bodyPr/>
                    <a:lstStyle/>
                    <a:p>
                      <a:pPr>
                        <a:lnSpc>
                          <a:spcPct val="150000"/>
                        </a:lnSpc>
                      </a:pPr>
                      <a:r>
                        <a:rPr lang="vi-VN" altLang="en-US">
                          <a:latin typeface="Times New Roman" panose="02020603050405020304" pitchFamily="18" charset="0"/>
                          <a:cs typeface="Times New Roman" panose="02020603050405020304" pitchFamily="18" charset="0"/>
                        </a:rPr>
                        <a:t>Tran The </a:t>
                      </a:r>
                      <a:r>
                        <a:rPr lang="vi-VN" altLang="en-US">
                          <a:latin typeface="Times New Roman" panose="02020603050405020304" pitchFamily="18" charset="0"/>
                          <a:cs typeface="Times New Roman" panose="02020603050405020304" pitchFamily="18" charset="0"/>
                        </a:rPr>
                        <a:t>Anh</a:t>
                      </a:r>
                      <a:endParaRPr lang="vi-VN" altLang="en-US">
                        <a:latin typeface="Times New Roman" panose="02020603050405020304" pitchFamily="18" charset="0"/>
                        <a:cs typeface="Times New Roman" panose="02020603050405020304" pitchFamily="18" charset="0"/>
                      </a:endParaRPr>
                    </a:p>
                  </a:txBody>
                  <a:tcPr anchor="ctr"/>
                </a:tc>
              </a:tr>
              <a:tr h="1137285">
                <a:tc>
                  <a:txBody>
                    <a:bodyPr/>
                    <a:p>
                      <a:pPr>
                        <a:lnSpc>
                          <a:spcPct val="150000"/>
                        </a:lnSpc>
                        <a:buNone/>
                      </a:pPr>
                      <a:r>
                        <a:rPr lang="vi-VN" altLang="en-US" sz="1800">
                          <a:latin typeface="Times New Roman" panose="02020603050405020304" pitchFamily="18" charset="0"/>
                          <a:cs typeface="Times New Roman" panose="02020603050405020304" pitchFamily="18" charset="0"/>
                          <a:sym typeface="+mn-ea"/>
                        </a:rPr>
                        <a:t>Student1501</a:t>
                      </a:r>
                      <a:r>
                        <a:rPr lang="vi-VN" altLang="en-US" sz="1800">
                          <a:latin typeface="Times New Roman" panose="02020603050405020304" pitchFamily="18" charset="0"/>
                          <a:cs typeface="Times New Roman" panose="02020603050405020304" pitchFamily="18" charset="0"/>
                          <a:sym typeface="+mn-ea"/>
                        </a:rPr>
                        <a:t>200</a:t>
                      </a:r>
                      <a:endParaRPr lang="vi-VN" altLang="en-US" sz="1800">
                        <a:latin typeface="Times New Roman" panose="02020603050405020304" pitchFamily="18" charset="0"/>
                        <a:cs typeface="Times New Roman" panose="02020603050405020304" pitchFamily="18" charset="0"/>
                        <a:sym typeface="+mn-ea"/>
                      </a:endParaRPr>
                    </a:p>
                  </a:txBody>
                  <a:tcPr anchor="ctr"/>
                </a:tc>
                <a:tc>
                  <a:txBody>
                    <a:bodyPr/>
                    <a:p>
                      <a:pPr>
                        <a:lnSpc>
                          <a:spcPct val="150000"/>
                        </a:lnSpc>
                        <a:buNone/>
                      </a:pPr>
                      <a:r>
                        <a:rPr lang="vi-VN" altLang="en-US">
                          <a:latin typeface="Times New Roman" panose="02020603050405020304" pitchFamily="18" charset="0"/>
                          <a:cs typeface="Times New Roman" panose="02020603050405020304" pitchFamily="18" charset="0"/>
                        </a:rPr>
                        <a:t>Pham Minh </a:t>
                      </a:r>
                      <a:r>
                        <a:rPr lang="vi-VN" altLang="en-US">
                          <a:latin typeface="Times New Roman" panose="02020603050405020304" pitchFamily="18" charset="0"/>
                          <a:cs typeface="Times New Roman" panose="02020603050405020304" pitchFamily="18" charset="0"/>
                        </a:rPr>
                        <a:t>Tri</a:t>
                      </a:r>
                      <a:endParaRPr lang="vi-VN" altLang="en-US">
                        <a:latin typeface="Times New Roman" panose="02020603050405020304" pitchFamily="18" charset="0"/>
                        <a:cs typeface="Times New Roman" panose="02020603050405020304" pitchFamily="18" charset="0"/>
                      </a:endParaRPr>
                    </a:p>
                  </a:txBody>
                  <a:tcPr anchor="ctr"/>
                </a:tc>
              </a:tr>
              <a:tr h="1113790">
                <a:tc>
                  <a:txBody>
                    <a:bodyPr/>
                    <a:p>
                      <a:pPr>
                        <a:lnSpc>
                          <a:spcPct val="150000"/>
                        </a:lnSpc>
                        <a:buNone/>
                      </a:pPr>
                      <a:r>
                        <a:rPr lang="vi-VN" altLang="en-US" sz="1800">
                          <a:latin typeface="Times New Roman" panose="02020603050405020304" pitchFamily="18" charset="0"/>
                          <a:cs typeface="Times New Roman" panose="02020603050405020304" pitchFamily="18" charset="0"/>
                          <a:sym typeface="+mn-ea"/>
                        </a:rPr>
                        <a:t>Student1501</a:t>
                      </a:r>
                      <a:r>
                        <a:rPr lang="vi-VN" altLang="en-US" sz="1800">
                          <a:latin typeface="Times New Roman" panose="02020603050405020304" pitchFamily="18" charset="0"/>
                          <a:cs typeface="Times New Roman" panose="02020603050405020304" pitchFamily="18" charset="0"/>
                          <a:sym typeface="+mn-ea"/>
                        </a:rPr>
                        <a:t>052</a:t>
                      </a:r>
                      <a:endParaRPr lang="vi-VN" altLang="en-US" sz="1800">
                        <a:latin typeface="Times New Roman" panose="02020603050405020304" pitchFamily="18" charset="0"/>
                        <a:cs typeface="Times New Roman" panose="02020603050405020304" pitchFamily="18" charset="0"/>
                        <a:sym typeface="+mn-ea"/>
                      </a:endParaRPr>
                    </a:p>
                  </a:txBody>
                  <a:tcPr anchor="ctr"/>
                </a:tc>
                <a:tc>
                  <a:txBody>
                    <a:bodyPr/>
                    <a:p>
                      <a:pPr>
                        <a:lnSpc>
                          <a:spcPct val="150000"/>
                        </a:lnSpc>
                        <a:buNone/>
                      </a:pPr>
                      <a:r>
                        <a:rPr lang="vi-VN" altLang="en-US">
                          <a:latin typeface="Times New Roman" panose="02020603050405020304" pitchFamily="18" charset="0"/>
                          <a:cs typeface="Times New Roman" panose="02020603050405020304" pitchFamily="18" charset="0"/>
                        </a:rPr>
                        <a:t>Nguyen Quang </a:t>
                      </a:r>
                      <a:r>
                        <a:rPr lang="vi-VN" altLang="en-US">
                          <a:latin typeface="Times New Roman" panose="02020603050405020304" pitchFamily="18" charset="0"/>
                          <a:cs typeface="Times New Roman" panose="02020603050405020304" pitchFamily="18" charset="0"/>
                        </a:rPr>
                        <a:t>Thinh</a:t>
                      </a:r>
                      <a:endParaRPr lang="vi-VN" altLang="en-US">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Pham Minh Tri</a:t>
            </a:r>
            <a:endParaRPr lang="vi-VN" altLang="en-US" sz="3600" b="1">
              <a:solidFill>
                <a:schemeClr val="bg1"/>
              </a:solidFill>
              <a:latin typeface="+mn-lt"/>
            </a:endParaRPr>
          </a:p>
        </p:txBody>
      </p:sp>
      <p:sp>
        <p:nvSpPr>
          <p:cNvPr id="4" name="TextBox 3"/>
          <p:cNvSpPr txBox="1"/>
          <p:nvPr/>
        </p:nvSpPr>
        <p:spPr>
          <a:xfrm>
            <a:off x="390525" y="861060"/>
            <a:ext cx="8597900" cy="711200"/>
          </a:xfrm>
          <a:prstGeom prst="rect">
            <a:avLst/>
          </a:prstGeom>
          <a:noFill/>
        </p:spPr>
        <p:txBody>
          <a:bodyPr wrap="square" rtlCol="0">
            <a:noAutofit/>
          </a:bodyPr>
          <a:lstStyle/>
          <a:p>
            <a:pPr indent="0">
              <a:lnSpc>
                <a:spcPct val="150000"/>
              </a:lnSpc>
              <a:buFont typeface="Arial" panose="020B0604020202020204" pitchFamily="34" charset="0"/>
              <a:buNone/>
            </a:pPr>
            <a:r>
              <a:rPr lang="vi-VN" altLang="en-US" sz="2000" b="1" i="1" u="sng">
                <a:latin typeface="Times New Roman" panose="02020603050405020304" pitchFamily="18" charset="0"/>
                <a:cs typeface="Times New Roman" panose="02020603050405020304" pitchFamily="18" charset="0"/>
              </a:rPr>
              <a:t>Main dashboard page</a:t>
            </a:r>
            <a:endParaRPr lang="vi-VN" altLang="en-US" sz="2000" b="1" i="1" u="sng">
              <a:latin typeface="Times New Roman" panose="02020603050405020304" pitchFamily="18" charset="0"/>
              <a:cs typeface="Times New Roman" panose="02020603050405020304" pitchFamily="18" charset="0"/>
            </a:endParaRPr>
          </a:p>
        </p:txBody>
      </p:sp>
      <p:sp>
        <p:nvSpPr>
          <p:cNvPr id="5" name="TextBox 4"/>
          <p:cNvSpPr txBox="1"/>
          <p:nvPr/>
        </p:nvSpPr>
        <p:spPr>
          <a:xfrm>
            <a:off x="390525" y="1316355"/>
            <a:ext cx="9414510" cy="922020"/>
          </a:xfrm>
          <a:prstGeom prst="rect">
            <a:avLst/>
          </a:prstGeom>
          <a:noFill/>
        </p:spPr>
        <p:txBody>
          <a:bodyPr wrap="square" rtlCol="0">
            <a:spAutoFit/>
          </a:bodyPr>
          <a:lstStyle/>
          <a:p>
            <a:pPr indent="0">
              <a:lnSpc>
                <a:spcPct val="150000"/>
              </a:lnSpc>
              <a:buFont typeface="Arial" panose="020B0604020202020204" pitchFamily="34" charset="0"/>
              <a:buNone/>
            </a:pPr>
            <a:r>
              <a:rPr lang="vi-VN">
                <a:solidFill>
                  <a:srgbClr val="000000"/>
                </a:solidFill>
                <a:latin typeface="Times New Roman" panose="02020603050405020304" pitchFamily="18" charset="0"/>
                <a:cs typeface="Times New Roman" panose="02020603050405020304" pitchFamily="18" charset="0"/>
              </a:rPr>
              <a:t>Display overall information of website in nearest 30days, click to More info in each card to view more detail. The side bar include route to all managegement page of each class.</a:t>
            </a:r>
            <a:endParaRPr lang="vi-VN">
              <a:solidFill>
                <a:srgbClr val="000000"/>
              </a:solidFill>
              <a:latin typeface="Times New Roman" panose="02020603050405020304" pitchFamily="18" charset="0"/>
              <a:cs typeface="Times New Roman" panose="02020603050405020304" pitchFamily="18" charset="0"/>
            </a:endParaRPr>
          </a:p>
        </p:txBody>
      </p:sp>
      <p:pic>
        <p:nvPicPr>
          <p:cNvPr id="415480645" name="Picture 3"/>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891540" y="2286635"/>
            <a:ext cx="7894320" cy="431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Nguyen Quang Thinh</a:t>
            </a:r>
            <a:endParaRPr lang="vi-VN" altLang="en-US" sz="3600" b="1">
              <a:solidFill>
                <a:schemeClr val="bg1"/>
              </a:solidFill>
              <a:latin typeface="+mn-lt"/>
            </a:endParaRPr>
          </a:p>
        </p:txBody>
      </p:sp>
      <p:sp>
        <p:nvSpPr>
          <p:cNvPr id="4" name="TextBox 3"/>
          <p:cNvSpPr txBox="1"/>
          <p:nvPr/>
        </p:nvSpPr>
        <p:spPr>
          <a:xfrm>
            <a:off x="390525" y="861060"/>
            <a:ext cx="8597900" cy="711200"/>
          </a:xfrm>
          <a:prstGeom prst="rect">
            <a:avLst/>
          </a:prstGeom>
          <a:noFill/>
        </p:spPr>
        <p:txBody>
          <a:bodyPr wrap="square" rtlCol="0">
            <a:noAutofit/>
          </a:bodyPr>
          <a:lstStyle/>
          <a:p>
            <a:pPr indent="0">
              <a:lnSpc>
                <a:spcPct val="150000"/>
              </a:lnSpc>
              <a:buFont typeface="Arial" panose="020B0604020202020204" pitchFamily="34" charset="0"/>
              <a:buNone/>
            </a:pPr>
            <a:r>
              <a:rPr lang="vi-VN" altLang="en-US" sz="2000" b="1" i="1" u="sng">
                <a:latin typeface="Times New Roman" panose="02020603050405020304" pitchFamily="18" charset="0"/>
                <a:cs typeface="Times New Roman" panose="02020603050405020304" pitchFamily="18" charset="0"/>
              </a:rPr>
              <a:t>Available Rooms</a:t>
            </a:r>
            <a:endParaRPr lang="vi-VN" altLang="en-US" sz="2000" b="1" i="1" u="sng">
              <a:latin typeface="Times New Roman" panose="02020603050405020304" pitchFamily="18" charset="0"/>
              <a:cs typeface="Times New Roman" panose="02020603050405020304" pitchFamily="18" charset="0"/>
            </a:endParaRPr>
          </a:p>
        </p:txBody>
      </p:sp>
      <p:sp>
        <p:nvSpPr>
          <p:cNvPr id="5" name="TextBox 4"/>
          <p:cNvSpPr txBox="1"/>
          <p:nvPr/>
        </p:nvSpPr>
        <p:spPr>
          <a:xfrm>
            <a:off x="390525" y="1316355"/>
            <a:ext cx="9414510" cy="506730"/>
          </a:xfrm>
          <a:prstGeom prst="rect">
            <a:avLst/>
          </a:prstGeom>
          <a:noFill/>
        </p:spPr>
        <p:txBody>
          <a:bodyPr wrap="square" rtlCol="0">
            <a:spAutoFit/>
          </a:bodyPr>
          <a:lstStyle/>
          <a:p>
            <a:pPr indent="0">
              <a:lnSpc>
                <a:spcPct val="150000"/>
              </a:lnSpc>
              <a:buFont typeface="Arial" panose="020B0604020202020204" pitchFamily="34" charset="0"/>
              <a:buNone/>
            </a:pPr>
            <a:r>
              <a:rPr lang="vi-VN">
                <a:solidFill>
                  <a:srgbClr val="000000"/>
                </a:solidFill>
                <a:latin typeface="Times New Roman" panose="02020603050405020304" pitchFamily="18" charset="0"/>
                <a:cs typeface="Times New Roman" panose="02020603050405020304" pitchFamily="18" charset="0"/>
              </a:rPr>
              <a:t>Click on Categories button on sidebar to redirect Available Rooms page:</a:t>
            </a:r>
            <a:endParaRPr lang="vi-VN">
              <a:solidFill>
                <a:srgbClr val="000000"/>
              </a:solidFill>
              <a:latin typeface="Times New Roman" panose="02020603050405020304" pitchFamily="18" charset="0"/>
              <a:cs typeface="Times New Roman" panose="02020603050405020304" pitchFamily="18" charset="0"/>
            </a:endParaRPr>
          </a:p>
        </p:txBody>
      </p:sp>
      <p:pic>
        <p:nvPicPr>
          <p:cNvPr id="2070365851" name="Picture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403860" y="1832610"/>
            <a:ext cx="9041765" cy="48615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Nguyen Quang Thinh</a:t>
            </a:r>
            <a:endParaRPr lang="vi-VN" altLang="en-US" sz="3600" b="1">
              <a:solidFill>
                <a:schemeClr val="bg1"/>
              </a:solidFill>
              <a:latin typeface="+mn-lt"/>
            </a:endParaRPr>
          </a:p>
        </p:txBody>
      </p:sp>
      <p:sp>
        <p:nvSpPr>
          <p:cNvPr id="4" name="TextBox 3"/>
          <p:cNvSpPr txBox="1"/>
          <p:nvPr/>
        </p:nvSpPr>
        <p:spPr>
          <a:xfrm>
            <a:off x="390525" y="861060"/>
            <a:ext cx="8597900" cy="711200"/>
          </a:xfrm>
          <a:prstGeom prst="rect">
            <a:avLst/>
          </a:prstGeom>
          <a:noFill/>
        </p:spPr>
        <p:txBody>
          <a:bodyPr wrap="square" rtlCol="0">
            <a:noAutofit/>
          </a:bodyPr>
          <a:lstStyle/>
          <a:p>
            <a:pPr indent="0">
              <a:lnSpc>
                <a:spcPct val="150000"/>
              </a:lnSpc>
              <a:buFont typeface="Arial" panose="020B0604020202020204" pitchFamily="34" charset="0"/>
              <a:buNone/>
            </a:pPr>
            <a:r>
              <a:rPr lang="vi-VN" altLang="en-US" sz="2000" b="1" i="1" u="sng">
                <a:latin typeface="Times New Roman" panose="02020603050405020304" pitchFamily="18" charset="0"/>
                <a:cs typeface="Times New Roman" panose="02020603050405020304" pitchFamily="18" charset="0"/>
              </a:rPr>
              <a:t>Available Rooms</a:t>
            </a:r>
            <a:endParaRPr lang="vi-VN" altLang="en-US" sz="2000" b="1" i="1" u="sng">
              <a:latin typeface="Times New Roman" panose="02020603050405020304" pitchFamily="18" charset="0"/>
              <a:cs typeface="Times New Roman" panose="02020603050405020304" pitchFamily="18" charset="0"/>
            </a:endParaRPr>
          </a:p>
        </p:txBody>
      </p:sp>
      <p:sp>
        <p:nvSpPr>
          <p:cNvPr id="5" name="TextBox 4"/>
          <p:cNvSpPr txBox="1"/>
          <p:nvPr/>
        </p:nvSpPr>
        <p:spPr>
          <a:xfrm>
            <a:off x="390525" y="1316355"/>
            <a:ext cx="9414510" cy="922020"/>
          </a:xfrm>
          <a:prstGeom prst="rect">
            <a:avLst/>
          </a:prstGeom>
          <a:noFill/>
        </p:spPr>
        <p:txBody>
          <a:bodyPr wrap="square" rtlCol="0">
            <a:spAutoFit/>
          </a:bodyPr>
          <a:lstStyle/>
          <a:p>
            <a:pPr indent="0">
              <a:lnSpc>
                <a:spcPct val="150000"/>
              </a:lnSpc>
              <a:buFont typeface="Arial" panose="020B0604020202020204" pitchFamily="34" charset="0"/>
              <a:buNone/>
            </a:pPr>
            <a:r>
              <a:rPr lang="vi-VN">
                <a:solidFill>
                  <a:srgbClr val="000000"/>
                </a:solidFill>
                <a:latin typeface="Times New Roman" panose="02020603050405020304" pitchFamily="18" charset="0"/>
                <a:cs typeface="Times New Roman" panose="02020603050405020304" pitchFamily="18" charset="0"/>
              </a:rPr>
              <a:t>Admin can manage Rooms on this page: add new Rooms, edit or delete existing rooms and Check-In.</a:t>
            </a:r>
            <a:endParaRPr lang="vi-VN">
              <a:solidFill>
                <a:srgbClr val="000000"/>
              </a:solidFill>
              <a:latin typeface="Times New Roman" panose="02020603050405020304" pitchFamily="18" charset="0"/>
              <a:cs typeface="Times New Roman" panose="02020603050405020304" pitchFamily="18" charset="0"/>
            </a:endParaRPr>
          </a:p>
        </p:txBody>
      </p:sp>
      <p:pic>
        <p:nvPicPr>
          <p:cNvPr id="2037387619" name="Picture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3499485" y="1983105"/>
            <a:ext cx="3009265" cy="47059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Nguyen Quang Thinh</a:t>
            </a:r>
            <a:endParaRPr lang="vi-VN" altLang="en-US" sz="3600" b="1">
              <a:solidFill>
                <a:schemeClr val="bg1"/>
              </a:solidFill>
              <a:latin typeface="+mn-lt"/>
            </a:endParaRPr>
          </a:p>
        </p:txBody>
      </p:sp>
      <p:sp>
        <p:nvSpPr>
          <p:cNvPr id="4" name="TextBox 3"/>
          <p:cNvSpPr txBox="1"/>
          <p:nvPr/>
        </p:nvSpPr>
        <p:spPr>
          <a:xfrm>
            <a:off x="390525" y="861060"/>
            <a:ext cx="8597900" cy="711200"/>
          </a:xfrm>
          <a:prstGeom prst="rect">
            <a:avLst/>
          </a:prstGeom>
          <a:noFill/>
        </p:spPr>
        <p:txBody>
          <a:bodyPr wrap="square" rtlCol="0">
            <a:noAutofit/>
          </a:bodyPr>
          <a:lstStyle/>
          <a:p>
            <a:pPr indent="0">
              <a:lnSpc>
                <a:spcPct val="150000"/>
              </a:lnSpc>
              <a:buFont typeface="Arial" panose="020B0604020202020204" pitchFamily="34" charset="0"/>
              <a:buNone/>
            </a:pPr>
            <a:r>
              <a:rPr lang="vi-VN" altLang="en-US" sz="2000" b="1" i="1" u="sng">
                <a:latin typeface="Times New Roman" panose="02020603050405020304" pitchFamily="18" charset="0"/>
                <a:cs typeface="Times New Roman" panose="02020603050405020304" pitchFamily="18" charset="0"/>
              </a:rPr>
              <a:t>Customers </a:t>
            </a:r>
            <a:endParaRPr lang="vi-VN" altLang="en-US" sz="2000" b="1" i="1" u="sng">
              <a:latin typeface="Times New Roman" panose="02020603050405020304" pitchFamily="18" charset="0"/>
              <a:cs typeface="Times New Roman" panose="02020603050405020304" pitchFamily="18" charset="0"/>
            </a:endParaRPr>
          </a:p>
        </p:txBody>
      </p:sp>
      <p:sp>
        <p:nvSpPr>
          <p:cNvPr id="5" name="TextBox 4"/>
          <p:cNvSpPr txBox="1"/>
          <p:nvPr/>
        </p:nvSpPr>
        <p:spPr>
          <a:xfrm>
            <a:off x="270510" y="1316355"/>
            <a:ext cx="9534525" cy="922020"/>
          </a:xfrm>
          <a:prstGeom prst="rect">
            <a:avLst/>
          </a:prstGeom>
          <a:noFill/>
        </p:spPr>
        <p:txBody>
          <a:bodyPr wrap="square" rtlCol="0">
            <a:spAutoFit/>
          </a:bodyPr>
          <a:lstStyle/>
          <a:p>
            <a:pPr indent="0">
              <a:lnSpc>
                <a:spcPct val="150000"/>
              </a:lnSpc>
              <a:buFont typeface="Arial" panose="020B0604020202020204" pitchFamily="34" charset="0"/>
              <a:buNone/>
            </a:pPr>
            <a:r>
              <a:rPr lang="vi-VN">
                <a:solidFill>
                  <a:srgbClr val="000000"/>
                </a:solidFill>
                <a:latin typeface="Times New Roman" panose="02020603050405020304" pitchFamily="18" charset="0"/>
                <a:cs typeface="Times New Roman" panose="02020603050405020304" pitchFamily="18" charset="0"/>
              </a:rPr>
              <a:t>Click on Customers button on sidebar to redirect Customers page. Admin can search Customer information in this page </a:t>
            </a:r>
            <a:endParaRPr lang="vi-VN">
              <a:solidFill>
                <a:srgbClr val="000000"/>
              </a:solidFill>
              <a:latin typeface="Times New Roman" panose="02020603050405020304" pitchFamily="18" charset="0"/>
              <a:cs typeface="Times New Roman" panose="02020603050405020304" pitchFamily="18" charset="0"/>
            </a:endParaRPr>
          </a:p>
        </p:txBody>
      </p:sp>
      <p:pic>
        <p:nvPicPr>
          <p:cNvPr id="55022576" name="Picture 5"/>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892810" y="2251075"/>
            <a:ext cx="8332470" cy="45580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2000" b="-2000"/>
          </a:stretch>
        </a:blipFill>
        <a:effectLst/>
      </p:bgPr>
    </p:bg>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dirty="0">
                <a:solidFill>
                  <a:schemeClr val="accent5">
                    <a:lumMod val="75000"/>
                  </a:schemeClr>
                </a:solidFill>
                <a:latin typeface="Arial" panose="020B0604020202020204" pitchFamily="34" charset="0"/>
                <a:cs typeface="Arial" panose="020B0604020202020204" pitchFamily="34" charset="0"/>
              </a:rPr>
              <a:t>THANK YOU</a:t>
            </a:r>
            <a:endParaRPr lang="en-US" sz="5400" b="1" dirty="0">
              <a:solidFill>
                <a:schemeClr val="accent5">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mn-lt"/>
              </a:rPr>
              <a:t>DATABASE</a:t>
            </a:r>
            <a:endParaRPr lang="vi-VN" altLang="en-US" sz="3600" b="1">
              <a:solidFill>
                <a:schemeClr val="bg1"/>
              </a:solidFill>
              <a:latin typeface="+mn-lt"/>
            </a:endParaRPr>
          </a:p>
        </p:txBody>
      </p:sp>
      <p:pic>
        <p:nvPicPr>
          <p:cNvPr id="3" name="Picture 2"/>
          <p:cNvPicPr>
            <a:picLocks noChangeAspect="1"/>
          </p:cNvPicPr>
          <p:nvPr>
            <p:custDataLst>
              <p:tags r:id="rId1"/>
            </p:custDataLst>
          </p:nvPr>
        </p:nvPicPr>
        <p:blipFill>
          <a:blip r:embed="rId2"/>
          <a:stretch>
            <a:fillRect/>
          </a:stretch>
        </p:blipFill>
        <p:spPr>
          <a:xfrm>
            <a:off x="787400" y="1007745"/>
            <a:ext cx="8351520" cy="5734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mn-lt"/>
              </a:rPr>
              <a:t>DATABASE</a:t>
            </a:r>
            <a:endParaRPr lang="vi-VN" altLang="en-US" sz="3600" b="1">
              <a:solidFill>
                <a:schemeClr val="bg1"/>
              </a:solidFill>
              <a:latin typeface="+mn-lt"/>
            </a:endParaRPr>
          </a:p>
        </p:txBody>
      </p:sp>
      <p:pic>
        <p:nvPicPr>
          <p:cNvPr id="3" name="Picture 2"/>
          <p:cNvPicPr>
            <a:picLocks noChangeAspect="1"/>
          </p:cNvPicPr>
          <p:nvPr>
            <p:custDataLst>
              <p:tags r:id="rId1"/>
            </p:custDataLst>
          </p:nvPr>
        </p:nvPicPr>
        <p:blipFill>
          <a:blip r:embed="rId2"/>
          <a:stretch>
            <a:fillRect/>
          </a:stretch>
        </p:blipFill>
        <p:spPr>
          <a:xfrm>
            <a:off x="787400" y="1007745"/>
            <a:ext cx="8351520" cy="5734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Nguyen Nhat Nam</a:t>
            </a:r>
            <a:endParaRPr lang="en-US" sz="3600" b="1">
              <a:solidFill>
                <a:schemeClr val="bg1"/>
              </a:solidFill>
              <a:latin typeface="+mn-lt"/>
            </a:endParaRPr>
          </a:p>
        </p:txBody>
      </p:sp>
      <p:pic>
        <p:nvPicPr>
          <p:cNvPr id="4" name="Picture 3"/>
          <p:cNvPicPr>
            <a:picLocks noChangeAspect="1"/>
          </p:cNvPicPr>
          <p:nvPr>
            <p:custDataLst>
              <p:tags r:id="rId1"/>
            </p:custDataLst>
          </p:nvPr>
        </p:nvPicPr>
        <p:blipFill>
          <a:blip r:embed="rId2"/>
          <a:stretch>
            <a:fillRect/>
          </a:stretch>
        </p:blipFill>
        <p:spPr>
          <a:xfrm>
            <a:off x="475615" y="1774825"/>
            <a:ext cx="2391410" cy="2301875"/>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3168015" y="1932305"/>
            <a:ext cx="2621915" cy="2409825"/>
          </a:xfrm>
          <a:prstGeom prst="rect">
            <a:avLst/>
          </a:prstGeom>
        </p:spPr>
      </p:pic>
      <p:pic>
        <p:nvPicPr>
          <p:cNvPr id="6" name="Picture 5"/>
          <p:cNvPicPr>
            <a:picLocks noChangeAspect="1"/>
          </p:cNvPicPr>
          <p:nvPr>
            <p:custDataLst>
              <p:tags r:id="rId5"/>
            </p:custDataLst>
          </p:nvPr>
        </p:nvPicPr>
        <p:blipFill>
          <a:blip r:embed="rId6"/>
          <a:stretch>
            <a:fillRect/>
          </a:stretch>
        </p:blipFill>
        <p:spPr>
          <a:xfrm>
            <a:off x="6189980" y="1638300"/>
            <a:ext cx="2955290" cy="2327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Tran The Anh</a:t>
            </a:r>
            <a:endParaRPr lang="vi-VN" altLang="en-US" sz="3600" b="1">
              <a:solidFill>
                <a:schemeClr val="bg1"/>
              </a:solidFill>
              <a:latin typeface="+mn-lt"/>
            </a:endParaRPr>
          </a:p>
        </p:txBody>
      </p:sp>
      <p:pic>
        <p:nvPicPr>
          <p:cNvPr id="4" name="Picture 3"/>
          <p:cNvPicPr>
            <a:picLocks noChangeAspect="1"/>
          </p:cNvPicPr>
          <p:nvPr>
            <p:custDataLst>
              <p:tags r:id="rId1"/>
            </p:custDataLst>
          </p:nvPr>
        </p:nvPicPr>
        <p:blipFill>
          <a:blip r:embed="rId2"/>
          <a:stretch>
            <a:fillRect/>
          </a:stretch>
        </p:blipFill>
        <p:spPr>
          <a:xfrm>
            <a:off x="548005" y="2364105"/>
            <a:ext cx="2280285" cy="2129155"/>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3378835" y="2364105"/>
            <a:ext cx="2730500" cy="1999615"/>
          </a:xfrm>
          <a:prstGeom prst="rect">
            <a:avLst/>
          </a:prstGeom>
        </p:spPr>
      </p:pic>
      <p:pic>
        <p:nvPicPr>
          <p:cNvPr id="6" name="Picture 5"/>
          <p:cNvPicPr>
            <a:picLocks noChangeAspect="1"/>
          </p:cNvPicPr>
          <p:nvPr>
            <p:custDataLst>
              <p:tags r:id="rId5"/>
            </p:custDataLst>
          </p:nvPr>
        </p:nvPicPr>
        <p:blipFill>
          <a:blip r:embed="rId6"/>
          <a:stretch>
            <a:fillRect/>
          </a:stretch>
        </p:blipFill>
        <p:spPr>
          <a:xfrm>
            <a:off x="6533515" y="2364105"/>
            <a:ext cx="2993390" cy="1919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Pham Minh Tri</a:t>
            </a:r>
            <a:endParaRPr lang="vi-VN" altLang="en-US" sz="3600" b="1">
              <a:solidFill>
                <a:schemeClr val="bg1"/>
              </a:solidFill>
              <a:latin typeface="+mn-lt"/>
            </a:endParaRPr>
          </a:p>
        </p:txBody>
      </p:sp>
      <p:pic>
        <p:nvPicPr>
          <p:cNvPr id="4" name="Picture 3"/>
          <p:cNvPicPr>
            <a:picLocks noChangeAspect="1"/>
          </p:cNvPicPr>
          <p:nvPr>
            <p:custDataLst>
              <p:tags r:id="rId1"/>
            </p:custDataLst>
          </p:nvPr>
        </p:nvPicPr>
        <p:blipFill>
          <a:blip r:embed="rId2"/>
          <a:stretch>
            <a:fillRect/>
          </a:stretch>
        </p:blipFill>
        <p:spPr>
          <a:xfrm>
            <a:off x="814705" y="2239010"/>
            <a:ext cx="2764155" cy="2091690"/>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5130800" y="2239010"/>
            <a:ext cx="2656840" cy="2781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57783"/>
            <a:ext cx="8543925" cy="1325563"/>
          </a:xfrm>
        </p:spPr>
        <p:txBody>
          <a:bodyPr>
            <a:normAutofit/>
          </a:bodyPr>
          <a:lstStyle/>
          <a:p>
            <a:r>
              <a:rPr lang="vi-VN" altLang="en-US" sz="3600" b="1">
                <a:solidFill>
                  <a:schemeClr val="bg1"/>
                </a:solidFill>
                <a:latin typeface="Times New Roman" panose="02020603050405020304" pitchFamily="18" charset="0"/>
                <a:cs typeface="Times New Roman" panose="02020603050405020304" pitchFamily="18" charset="0"/>
                <a:sym typeface="+mn-ea"/>
              </a:rPr>
              <a:t>Nguyen Quang Thinh</a:t>
            </a:r>
            <a:endParaRPr lang="vi-VN" altLang="en-US" sz="3600" b="1">
              <a:solidFill>
                <a:schemeClr val="bg1"/>
              </a:solidFill>
              <a:latin typeface="+mn-lt"/>
            </a:endParaRPr>
          </a:p>
        </p:txBody>
      </p:sp>
      <p:pic>
        <p:nvPicPr>
          <p:cNvPr id="4" name="Picture 3"/>
          <p:cNvPicPr>
            <a:picLocks noChangeAspect="1"/>
          </p:cNvPicPr>
          <p:nvPr>
            <p:custDataLst>
              <p:tags r:id="rId1"/>
            </p:custDataLst>
          </p:nvPr>
        </p:nvPicPr>
        <p:blipFill>
          <a:blip r:embed="rId2"/>
          <a:srcRect t="2656" r="5078"/>
          <a:stretch>
            <a:fillRect/>
          </a:stretch>
        </p:blipFill>
        <p:spPr>
          <a:xfrm>
            <a:off x="3506470" y="2005330"/>
            <a:ext cx="2362200" cy="2164080"/>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6570980" y="1946275"/>
            <a:ext cx="2562860" cy="2087880"/>
          </a:xfrm>
          <a:prstGeom prst="rect">
            <a:avLst/>
          </a:prstGeom>
        </p:spPr>
      </p:pic>
      <p:pic>
        <p:nvPicPr>
          <p:cNvPr id="6" name="Picture 5"/>
          <p:cNvPicPr>
            <a:picLocks noChangeAspect="1"/>
          </p:cNvPicPr>
          <p:nvPr>
            <p:custDataLst>
              <p:tags r:id="rId5"/>
            </p:custDataLst>
          </p:nvPr>
        </p:nvPicPr>
        <p:blipFill>
          <a:blip r:embed="rId6"/>
          <a:stretch>
            <a:fillRect/>
          </a:stretch>
        </p:blipFill>
        <p:spPr>
          <a:xfrm>
            <a:off x="487680" y="2061210"/>
            <a:ext cx="2661285" cy="1894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525" y="861060"/>
            <a:ext cx="5768340" cy="711200"/>
          </a:xfrm>
          <a:prstGeom prst="rect">
            <a:avLst/>
          </a:prstGeom>
          <a:noFill/>
        </p:spPr>
        <p:txBody>
          <a:bodyPr wrap="square" rtlCol="0">
            <a:noAutofit/>
          </a:bodyPr>
          <a:lstStyle/>
          <a:p>
            <a:pPr indent="0">
              <a:lnSpc>
                <a:spcPct val="150000"/>
              </a:lnSpc>
              <a:buFont typeface="Arial" panose="020B0604020202020204" pitchFamily="34" charset="0"/>
              <a:buNone/>
            </a:pPr>
            <a:r>
              <a:rPr lang="vi-VN" altLang="en-US" sz="2000" b="1" i="1" u="sng">
                <a:latin typeface="Times New Roman" panose="02020603050405020304" pitchFamily="18" charset="0"/>
                <a:cs typeface="Times New Roman" panose="02020603050405020304" pitchFamily="18" charset="0"/>
              </a:rPr>
              <a:t>Register an account</a:t>
            </a:r>
            <a:endParaRPr lang="vi-VN" altLang="en-US" sz="2000" b="1" i="1" u="sng">
              <a:latin typeface="Times New Roman" panose="02020603050405020304" pitchFamily="18" charset="0"/>
              <a:cs typeface="Times New Roman" panose="02020603050405020304" pitchFamily="18" charset="0"/>
            </a:endParaRPr>
          </a:p>
          <a:p>
            <a:pPr indent="0">
              <a:lnSpc>
                <a:spcPct val="150000"/>
              </a:lnSpc>
              <a:buFont typeface="Arial" panose="020B0604020202020204" pitchFamily="34" charset="0"/>
              <a:buNone/>
            </a:pPr>
            <a:endParaRPr lang="vi-VN" altLang="en-US" sz="2000" b="1" i="1" u="sng">
              <a:latin typeface="Times New Roman" panose="02020603050405020304" pitchFamily="18" charset="0"/>
              <a:cs typeface="Times New Roman" panose="02020603050405020304" pitchFamily="18" charset="0"/>
            </a:endParaRPr>
          </a:p>
        </p:txBody>
      </p:sp>
      <p:sp>
        <p:nvSpPr>
          <p:cNvPr id="5" name="TextBox 4"/>
          <p:cNvSpPr txBox="1"/>
          <p:nvPr/>
        </p:nvSpPr>
        <p:spPr>
          <a:xfrm>
            <a:off x="390525" y="1316355"/>
            <a:ext cx="9317990" cy="506730"/>
          </a:xfrm>
          <a:prstGeom prst="rect">
            <a:avLst/>
          </a:prstGeom>
          <a:noFill/>
        </p:spPr>
        <p:txBody>
          <a:bodyPr wrap="square" rtlCol="0">
            <a:spAutoFit/>
          </a:bodyPr>
          <a:lstStyle/>
          <a:p>
            <a:pPr indent="0">
              <a:lnSpc>
                <a:spcPct val="150000"/>
              </a:lnSpc>
              <a:buFont typeface="Arial" panose="020B0604020202020204" pitchFamily="34" charset="0"/>
              <a:buNone/>
            </a:pPr>
            <a:r>
              <a:rPr lang="vi-VN">
                <a:solidFill>
                  <a:srgbClr val="000000"/>
                </a:solidFill>
                <a:latin typeface="Times New Roman" panose="02020603050405020304" pitchFamily="18" charset="0"/>
                <a:cs typeface="Times New Roman" panose="02020603050405020304" pitchFamily="18" charset="0"/>
              </a:rPr>
              <a:t>- Click Sign Up Now! button at the bottom to register as user.</a:t>
            </a:r>
            <a:endParaRPr lang="vi-VN">
              <a:solidFill>
                <a:srgbClr val="000000"/>
              </a:solidFill>
              <a:latin typeface="Times New Roman" panose="02020603050405020304" pitchFamily="18" charset="0"/>
              <a:cs typeface="Times New Roman" panose="02020603050405020304" pitchFamily="18" charset="0"/>
            </a:endParaRPr>
          </a:p>
        </p:txBody>
      </p:sp>
      <p:pic>
        <p:nvPicPr>
          <p:cNvPr id="1499450393" name="Picture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605790" y="2039620"/>
            <a:ext cx="8361045" cy="4460240"/>
          </a:xfrm>
          <a:prstGeom prst="rect">
            <a:avLst/>
          </a:prstGeom>
          <a:noFill/>
          <a:ln>
            <a:noFill/>
          </a:ln>
        </p:spPr>
      </p:pic>
    </p:spTree>
  </p:cSld>
  <p:clrMapOvr>
    <a:masterClrMapping/>
  </p:clrMapOvr>
</p:sld>
</file>

<file path=ppt/tags/tag1.xml><?xml version="1.0" encoding="utf-8"?>
<p:tagLst xmlns:p="http://schemas.openxmlformats.org/presentationml/2006/main">
  <p:tag name="TABLE_ENDDRAG_ORIGIN_RECT" val="527*347"/>
  <p:tag name="TABLE_ENDDRAG_RECT" val="158*122*527*347"/>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1343</Words>
  <Application>WPS Presentation</Application>
  <PresentationFormat>A4 Paper (210x297 mm)</PresentationFormat>
  <Paragraphs>106</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Times New Roman</vt:lpstr>
      <vt:lpstr>Microsoft YaHei</vt:lpstr>
      <vt:lpstr>Arial Unicode MS</vt:lpstr>
      <vt:lpstr>Calibri Light</vt:lpstr>
      <vt:lpstr>Calibri</vt:lpstr>
      <vt:lpstr>Office Theme</vt:lpstr>
      <vt:lpstr>HOTEL MANAGEMENT SYSTEM </vt:lpstr>
      <vt:lpstr>THÀNH VIÊN</vt:lpstr>
      <vt:lpstr>DATABASE</vt:lpstr>
      <vt:lpstr>DATABASE</vt:lpstr>
      <vt:lpstr>DATABASE</vt:lpstr>
      <vt:lpstr>DATABASE</vt:lpstr>
      <vt:lpstr>DATABASE</vt:lpstr>
      <vt:lpstr>DATABASE</vt:lpstr>
      <vt:lpstr>Nguyen Nhat Nam</vt:lpstr>
      <vt:lpstr>Nguyen Nhat Nam</vt:lpstr>
      <vt:lpstr>Nguyen Nhat Nam</vt:lpstr>
      <vt:lpstr>Nguyen Nhat Nam</vt:lpstr>
      <vt:lpstr>Tran The Anh</vt:lpstr>
      <vt:lpstr>Tran The Anh</vt:lpstr>
      <vt:lpstr>Tran The Anh</vt:lpstr>
      <vt:lpstr>Tran The Anh</vt:lpstr>
      <vt:lpstr>Pham Minh Tri</vt:lpstr>
      <vt:lpstr>Pham Minh Tri</vt:lpstr>
      <vt:lpstr>Pham Minh Tri</vt:lpstr>
      <vt:lpstr>Pham Minh Tri</vt:lpstr>
      <vt:lpstr>Nguyen Quang Thinh</vt:lpstr>
      <vt:lpstr>Nguyen Quang Thinh</vt:lpstr>
      <vt:lpstr>Nguyen Quang Thinh</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phamb</cp:lastModifiedBy>
  <cp:revision>58</cp:revision>
  <dcterms:created xsi:type="dcterms:W3CDTF">2017-08-14T10:40:00Z</dcterms:created>
  <dcterms:modified xsi:type="dcterms:W3CDTF">2024-07-09T12:02:36Z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97122488E87E406A9CBC356CCA45A846_13</vt:lpwstr>
  </property>
  <property fmtid="{D5CDD505-2E9C-101B-9397-08002B2CF9AE}" pid="3" name="KSOProductBuildVer">
    <vt:lpwstr>1033-12.2.0.17119</vt:lpwstr>
  </property>
</Properties>
</file>