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81"/>
  </p:notesMasterIdLst>
  <p:handoutMasterIdLst>
    <p:handoutMasterId r:id="rId82"/>
  </p:handoutMasterIdLst>
  <p:sldIdLst>
    <p:sldId id="301" r:id="rId3"/>
    <p:sldId id="306" r:id="rId4"/>
    <p:sldId id="308" r:id="rId5"/>
    <p:sldId id="309" r:id="rId6"/>
    <p:sldId id="310" r:id="rId7"/>
    <p:sldId id="311" r:id="rId8"/>
    <p:sldId id="312" r:id="rId9"/>
    <p:sldId id="313" r:id="rId10"/>
    <p:sldId id="314" r:id="rId11"/>
    <p:sldId id="315" r:id="rId12"/>
    <p:sldId id="394" r:id="rId13"/>
    <p:sldId id="317" r:id="rId14"/>
    <p:sldId id="318" r:id="rId15"/>
    <p:sldId id="334" r:id="rId16"/>
    <p:sldId id="319" r:id="rId17"/>
    <p:sldId id="320" r:id="rId18"/>
    <p:sldId id="323" r:id="rId19"/>
    <p:sldId id="324" r:id="rId20"/>
    <p:sldId id="322" r:id="rId21"/>
    <p:sldId id="325" r:id="rId22"/>
    <p:sldId id="326" r:id="rId23"/>
    <p:sldId id="327" r:id="rId24"/>
    <p:sldId id="330" r:id="rId25"/>
    <p:sldId id="329" r:id="rId26"/>
    <p:sldId id="331" r:id="rId27"/>
    <p:sldId id="332" r:id="rId28"/>
    <p:sldId id="335" r:id="rId29"/>
    <p:sldId id="336" r:id="rId30"/>
    <p:sldId id="337" r:id="rId31"/>
    <p:sldId id="395" r:id="rId32"/>
    <p:sldId id="339" r:id="rId33"/>
    <p:sldId id="340" r:id="rId34"/>
    <p:sldId id="341" r:id="rId35"/>
    <p:sldId id="342" r:id="rId36"/>
    <p:sldId id="397" r:id="rId37"/>
    <p:sldId id="343" r:id="rId38"/>
    <p:sldId id="344" r:id="rId39"/>
    <p:sldId id="346" r:id="rId40"/>
    <p:sldId id="347" r:id="rId41"/>
    <p:sldId id="348" r:id="rId42"/>
    <p:sldId id="349" r:id="rId43"/>
    <p:sldId id="350" r:id="rId44"/>
    <p:sldId id="351" r:id="rId45"/>
    <p:sldId id="355" r:id="rId46"/>
    <p:sldId id="356" r:id="rId47"/>
    <p:sldId id="357" r:id="rId48"/>
    <p:sldId id="358" r:id="rId49"/>
    <p:sldId id="359" r:id="rId50"/>
    <p:sldId id="360" r:id="rId51"/>
    <p:sldId id="361" r:id="rId52"/>
    <p:sldId id="362" r:id="rId53"/>
    <p:sldId id="388" r:id="rId54"/>
    <p:sldId id="363" r:id="rId55"/>
    <p:sldId id="364" r:id="rId56"/>
    <p:sldId id="365" r:id="rId57"/>
    <p:sldId id="366" r:id="rId58"/>
    <p:sldId id="367" r:id="rId59"/>
    <p:sldId id="368" r:id="rId60"/>
    <p:sldId id="396" r:id="rId61"/>
    <p:sldId id="370" r:id="rId62"/>
    <p:sldId id="371" r:id="rId63"/>
    <p:sldId id="372" r:id="rId64"/>
    <p:sldId id="374" r:id="rId65"/>
    <p:sldId id="375" r:id="rId66"/>
    <p:sldId id="390" r:id="rId67"/>
    <p:sldId id="376" r:id="rId68"/>
    <p:sldId id="391" r:id="rId69"/>
    <p:sldId id="378" r:id="rId70"/>
    <p:sldId id="379" r:id="rId71"/>
    <p:sldId id="380" r:id="rId72"/>
    <p:sldId id="381" r:id="rId73"/>
    <p:sldId id="382" r:id="rId74"/>
    <p:sldId id="383" r:id="rId75"/>
    <p:sldId id="384" r:id="rId76"/>
    <p:sldId id="392" r:id="rId77"/>
    <p:sldId id="385" r:id="rId78"/>
    <p:sldId id="393" r:id="rId79"/>
    <p:sldId id="305" r:id="rId8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9" autoAdjust="0"/>
    <p:restoredTop sz="94343" autoAdjust="0"/>
  </p:normalViewPr>
  <p:slideViewPr>
    <p:cSldViewPr snapToGrid="0" snapToObjects="1">
      <p:cViewPr varScale="1">
        <p:scale>
          <a:sx n="105" d="100"/>
          <a:sy n="105" d="100"/>
        </p:scale>
        <p:origin x="222" y="102"/>
      </p:cViewPr>
      <p:guideLst>
        <p:guide orient="horz" pos="1003"/>
        <p:guide pos="2880"/>
      </p:guideLst>
    </p:cSldViewPr>
  </p:slideViewPr>
  <p:outlineViewPr>
    <p:cViewPr>
      <p:scale>
        <a:sx n="33" d="100"/>
        <a:sy n="33" d="100"/>
      </p:scale>
      <p:origin x="0" y="-5683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3/23/2018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3/23/2018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3/23/2018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3/23/2018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3/23/2018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2013, 2010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37.jpg"/><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www.icann.org/"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6396"/>
            <a:ext cx="8363663" cy="1024714"/>
          </a:xfrm>
        </p:spPr>
        <p:txBody>
          <a:bodyPr anchor="ctr"/>
          <a:lstStyle/>
          <a:p>
            <a:pPr>
              <a:buSzPct val="100000"/>
            </a:pPr>
            <a:r>
              <a:rPr lang="en-US" altLang="en-US" dirty="0">
                <a:solidFill>
                  <a:schemeClr val="tx2"/>
                </a:solidFill>
                <a:latin typeface="Times New Roman" panose="02020603050405020304" pitchFamily="18" charset="0"/>
                <a:ea typeface="Arial"/>
                <a:cs typeface="Times New Roman" panose="02020603050405020304" pitchFamily="18" charset="0"/>
                <a:sym typeface="Arial"/>
              </a:rPr>
              <a:t>Computer Networking: A Top Down Approach</a:t>
            </a:r>
            <a:endParaRPr lang="en-US" dirty="0">
              <a:solidFill>
                <a:schemeClr val="tx2"/>
              </a:solidFill>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457200" y="1252675"/>
            <a:ext cx="8363662" cy="440017"/>
          </a:xfrm>
        </p:spPr>
        <p:txBody>
          <a:bodyPr/>
          <a:lstStyle/>
          <a:p>
            <a:r>
              <a:rPr lang="en-US" dirty="0" smtClean="0">
                <a:solidFill>
                  <a:schemeClr val="tx2"/>
                </a:solidFill>
                <a:latin typeface="+mn-lt"/>
              </a:rPr>
              <a:t>Seventh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4</a:t>
            </a:r>
            <a:endParaRPr lang="en-US" b="1" dirty="0">
              <a:latin typeface="+mn-lt"/>
            </a:endParaRPr>
          </a:p>
        </p:txBody>
      </p:sp>
      <p:sp>
        <p:nvSpPr>
          <p:cNvPr id="5" name="Text Placeholder 4"/>
          <p:cNvSpPr>
            <a:spLocks noGrp="1"/>
          </p:cNvSpPr>
          <p:nvPr>
            <p:ph type="body" idx="3"/>
          </p:nvPr>
        </p:nvSpPr>
        <p:spPr>
          <a:xfrm>
            <a:off x="4876800" y="3114461"/>
            <a:ext cx="3657600" cy="1235866"/>
          </a:xfrm>
        </p:spPr>
        <p:txBody>
          <a:bodyPr/>
          <a:lstStyle/>
          <a:p>
            <a:pPr algn="ctr"/>
            <a:r>
              <a:rPr lang="en-US" dirty="0">
                <a:solidFill>
                  <a:schemeClr val="tx1"/>
                </a:solidFill>
                <a:latin typeface="+mn-lt"/>
              </a:rPr>
              <a:t>The </a:t>
            </a:r>
            <a:r>
              <a:rPr lang="en-US" dirty="0" smtClean="0">
                <a:solidFill>
                  <a:schemeClr val="tx1"/>
                </a:solidFill>
                <a:latin typeface="+mn-lt"/>
              </a:rPr>
              <a:t>Network</a:t>
            </a:r>
            <a:r>
              <a:rPr lang="en-US" baseline="0" dirty="0" smtClean="0">
                <a:solidFill>
                  <a:schemeClr val="tx1"/>
                </a:solidFill>
                <a:latin typeface="+mn-lt"/>
              </a:rPr>
              <a:t> </a:t>
            </a:r>
            <a:r>
              <a:rPr lang="en-US" dirty="0" smtClean="0">
                <a:solidFill>
                  <a:schemeClr val="tx1"/>
                </a:solidFill>
                <a:latin typeface="+mn-lt"/>
              </a:rPr>
              <a:t>Layer</a:t>
            </a:r>
            <a:r>
              <a:rPr lang="en-US" dirty="0">
                <a:solidFill>
                  <a:schemeClr val="tx1"/>
                </a:solidFill>
                <a:latin typeface="+mn-lt"/>
              </a:rPr>
              <a:t>: </a:t>
            </a:r>
            <a:r>
              <a:rPr lang="en-US" dirty="0" smtClean="0">
                <a:solidFill>
                  <a:schemeClr val="tx1"/>
                </a:solidFill>
                <a:latin typeface="+mn-lt"/>
              </a:rPr>
              <a:t>Data</a:t>
            </a:r>
            <a:r>
              <a:rPr lang="en-US" baseline="0" dirty="0" smtClean="0">
                <a:solidFill>
                  <a:schemeClr val="tx1"/>
                </a:solidFill>
                <a:latin typeface="+mn-lt"/>
              </a:rPr>
              <a:t> </a:t>
            </a:r>
            <a:r>
              <a:rPr lang="en-US" dirty="0" smtClean="0">
                <a:solidFill>
                  <a:schemeClr val="tx1"/>
                </a:solidFill>
                <a:latin typeface="+mn-lt"/>
              </a:rPr>
              <a:t>Plane</a:t>
            </a:r>
            <a:endParaRPr lang="en-US" altLang="en-US" dirty="0">
              <a:solidFill>
                <a:schemeClr val="tx1"/>
              </a:solidFill>
              <a:latin typeface="+mn-lt"/>
            </a:endParaRPr>
          </a:p>
        </p:txBody>
      </p:sp>
      <p:pic>
        <p:nvPicPr>
          <p:cNvPr id="9" name="Picture 1" descr="Front Cover: Computer Networking: A Top Down Approach Seventh Edition by Kurose and Ros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056" y="1806237"/>
            <a:ext cx="3621420" cy="451543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2010 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5181600" y="4572001"/>
            <a:ext cx="3048000"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 Service Models:</a:t>
            </a:r>
          </a:p>
        </p:txBody>
      </p:sp>
      <p:graphicFrame>
        <p:nvGraphicFramePr>
          <p:cNvPr id="4" name="Table 3"/>
          <p:cNvGraphicFramePr>
            <a:graphicFrameLocks noGrp="1"/>
          </p:cNvGraphicFramePr>
          <p:nvPr>
            <p:extLst>
              <p:ext uri="{D42A27DB-BD31-4B8C-83A1-F6EECF244321}">
                <p14:modId xmlns:p14="http://schemas.microsoft.com/office/powerpoint/2010/main" val="575434361"/>
              </p:ext>
            </p:extLst>
          </p:nvPr>
        </p:nvGraphicFramePr>
        <p:xfrm>
          <a:off x="509453" y="1944914"/>
          <a:ext cx="7846052" cy="2560320"/>
        </p:xfrm>
        <a:graphic>
          <a:graphicData uri="http://schemas.openxmlformats.org/drawingml/2006/table">
            <a:tbl>
              <a:tblPr firstRow="1" bandRow="1">
                <a:tableStyleId>{40F9630F-82C1-40B7-BC3A-925EFCFF5E92}</a:tableStyleId>
              </a:tblPr>
              <a:tblGrid>
                <a:gridCol w="1162594">
                  <a:extLst>
                    <a:ext uri="{9D8B030D-6E8A-4147-A177-3AD203B41FA5}">
                      <a16:colId xmlns:a16="http://schemas.microsoft.com/office/drawing/2014/main" val="3719143166"/>
                    </a:ext>
                  </a:extLst>
                </a:gridCol>
                <a:gridCol w="940526">
                  <a:extLst>
                    <a:ext uri="{9D8B030D-6E8A-4147-A177-3AD203B41FA5}">
                      <a16:colId xmlns:a16="http://schemas.microsoft.com/office/drawing/2014/main" val="1729817937"/>
                    </a:ext>
                  </a:extLst>
                </a:gridCol>
                <a:gridCol w="1240970">
                  <a:extLst>
                    <a:ext uri="{9D8B030D-6E8A-4147-A177-3AD203B41FA5}">
                      <a16:colId xmlns:a16="http://schemas.microsoft.com/office/drawing/2014/main" val="456048394"/>
                    </a:ext>
                  </a:extLst>
                </a:gridCol>
                <a:gridCol w="1160909">
                  <a:extLst>
                    <a:ext uri="{9D8B030D-6E8A-4147-A177-3AD203B41FA5}">
                      <a16:colId xmlns:a16="http://schemas.microsoft.com/office/drawing/2014/main" val="2597438115"/>
                    </a:ext>
                  </a:extLst>
                </a:gridCol>
                <a:gridCol w="1146493">
                  <a:extLst>
                    <a:ext uri="{9D8B030D-6E8A-4147-A177-3AD203B41FA5}">
                      <a16:colId xmlns:a16="http://schemas.microsoft.com/office/drawing/2014/main" val="146557472"/>
                    </a:ext>
                  </a:extLst>
                </a:gridCol>
                <a:gridCol w="1119052">
                  <a:extLst>
                    <a:ext uri="{9D8B030D-6E8A-4147-A177-3AD203B41FA5}">
                      <a16:colId xmlns:a16="http://schemas.microsoft.com/office/drawing/2014/main" val="1237184769"/>
                    </a:ext>
                  </a:extLst>
                </a:gridCol>
                <a:gridCol w="1075508">
                  <a:extLst>
                    <a:ext uri="{9D8B030D-6E8A-4147-A177-3AD203B41FA5}">
                      <a16:colId xmlns:a16="http://schemas.microsoft.com/office/drawing/2014/main" val="3624381822"/>
                    </a:ext>
                  </a:extLst>
                </a:gridCol>
              </a:tblGrid>
              <a:tr h="0">
                <a:tc>
                  <a:txBody>
                    <a:bodyPr/>
                    <a:lstStyle/>
                    <a:p>
                      <a:pPr algn="l"/>
                      <a:r>
                        <a:rPr lang="en-US" altLang="en-US" sz="1200" b="0" dirty="0" smtClean="0">
                          <a:latin typeface="+mn-lt"/>
                        </a:rPr>
                        <a:t>Network</a:t>
                      </a:r>
                    </a:p>
                    <a:p>
                      <a:pPr algn="l"/>
                      <a:r>
                        <a:rPr lang="en-US" altLang="en-US" sz="1200" b="0" dirty="0" smtClean="0">
                          <a:latin typeface="+mn-lt"/>
                        </a:rPr>
                        <a:t>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en-US" sz="1200" b="0" dirty="0" smtClean="0">
                          <a:latin typeface="+mn-lt"/>
                        </a:rPr>
                        <a:t>Service</a:t>
                      </a:r>
                    </a:p>
                    <a:p>
                      <a:pPr algn="l"/>
                      <a:r>
                        <a:rPr lang="en-US" altLang="en-US" sz="1200" b="0" dirty="0" smtClean="0">
                          <a:latin typeface="+mn-lt"/>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smtClean="0">
                          <a:solidFill>
                            <a:schemeClr val="dk1"/>
                          </a:solidFill>
                          <a:latin typeface="Arial"/>
                          <a:ea typeface="Arial"/>
                          <a:cs typeface="Arial"/>
                          <a:sym typeface="Arial"/>
                        </a:rPr>
                        <a:t>Guarantees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mn-lt"/>
                        </a:rPr>
                        <a:t>Bandwidth</a:t>
                      </a:r>
                      <a:endParaRPr lang="en-US" altLang="en-US" sz="1200" b="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smtClean="0">
                          <a:solidFill>
                            <a:schemeClr val="dk1"/>
                          </a:solidFill>
                          <a:latin typeface="Arial"/>
                          <a:ea typeface="Arial"/>
                          <a:cs typeface="Arial"/>
                          <a:sym typeface="Arial"/>
                        </a:rPr>
                        <a:t>Guarantees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mn-lt"/>
                        </a:rPr>
                        <a:t>Loss</a:t>
                      </a:r>
                      <a:endParaRPr lang="en-US" altLang="en-US" sz="1200" b="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smtClean="0">
                          <a:solidFill>
                            <a:schemeClr val="dk1"/>
                          </a:solidFill>
                          <a:latin typeface="Arial"/>
                          <a:ea typeface="Arial"/>
                          <a:cs typeface="Arial"/>
                          <a:sym typeface="Arial"/>
                        </a:rPr>
                        <a:t>Guarantees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mn-lt"/>
                        </a:rPr>
                        <a:t>Order</a:t>
                      </a:r>
                      <a:endParaRPr lang="en-US" altLang="en-US" sz="1200" b="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smtClean="0">
                          <a:solidFill>
                            <a:schemeClr val="dk1"/>
                          </a:solidFill>
                          <a:latin typeface="Arial"/>
                          <a:ea typeface="Arial"/>
                          <a:cs typeface="Arial"/>
                          <a:sym typeface="Arial"/>
                        </a:rPr>
                        <a:t>Guarantees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mn-lt"/>
                        </a:rPr>
                        <a:t>Timing</a:t>
                      </a:r>
                      <a:endParaRPr lang="en-US" altLang="en-US" sz="1200" b="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en-US" sz="1200" b="0" dirty="0" smtClean="0">
                          <a:latin typeface="+mn-lt"/>
                        </a:rPr>
                        <a:t>Congestion</a:t>
                      </a:r>
                    </a:p>
                    <a:p>
                      <a:pPr algn="l"/>
                      <a:r>
                        <a:rPr lang="en-US" altLang="en-US" sz="1200" b="0" dirty="0" smtClean="0">
                          <a:latin typeface="+mn-lt"/>
                        </a:rPr>
                        <a:t>feedback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9832973"/>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Internet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best effort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no (inferred</a:t>
                      </a:r>
                    </a:p>
                    <a:p>
                      <a:r>
                        <a:rPr lang="en-US" altLang="en-US" sz="1200" dirty="0" smtClean="0">
                          <a:latin typeface="+mn-lt"/>
                        </a:rPr>
                        <a:t>via 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4830927"/>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A</a:t>
                      </a:r>
                      <a:r>
                        <a:rPr lang="en-US" altLang="en-US" sz="100" dirty="0" smtClean="0">
                          <a:latin typeface="+mn-lt"/>
                        </a:rPr>
                        <a:t> </a:t>
                      </a:r>
                      <a:r>
                        <a:rPr lang="en-US" altLang="en-US" sz="1200" dirty="0" smtClean="0">
                          <a:latin typeface="+mn-lt"/>
                        </a:rPr>
                        <a:t>T</a:t>
                      </a:r>
                      <a:r>
                        <a:rPr lang="en-US" altLang="en-US" sz="100" dirty="0" smtClean="0">
                          <a:latin typeface="+mn-lt"/>
                        </a:rPr>
                        <a:t> </a:t>
                      </a:r>
                      <a:r>
                        <a:rPr lang="en-US" altLang="en-US" sz="1200" dirty="0" smtClean="0">
                          <a:latin typeface="+mn-lt"/>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C</a:t>
                      </a:r>
                      <a:r>
                        <a:rPr lang="en-US" altLang="en-US" sz="100" dirty="0" smtClean="0">
                          <a:latin typeface="+mn-lt"/>
                        </a:rPr>
                        <a:t> </a:t>
                      </a:r>
                      <a:r>
                        <a:rPr lang="en-US" altLang="en-US" sz="1200" dirty="0" smtClean="0">
                          <a:latin typeface="+mn-lt"/>
                        </a:rPr>
                        <a:t>B</a:t>
                      </a:r>
                      <a:r>
                        <a:rPr lang="en-US" altLang="en-US" sz="100" dirty="0" smtClean="0">
                          <a:latin typeface="+mn-lt"/>
                        </a:rPr>
                        <a:t> </a:t>
                      </a:r>
                      <a:r>
                        <a:rPr lang="en-US" altLang="en-US" sz="1200" dirty="0" smtClean="0">
                          <a:latin typeface="+mn-lt"/>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constant</a:t>
                      </a:r>
                    </a:p>
                    <a:p>
                      <a:r>
                        <a:rPr lang="en-US" altLang="en-US" sz="1200" dirty="0" smtClean="0">
                          <a:latin typeface="+mn-lt"/>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no</a:t>
                      </a:r>
                    </a:p>
                    <a:p>
                      <a:r>
                        <a:rPr lang="en-US" altLang="en-US" sz="1200" dirty="0" smtClean="0">
                          <a:latin typeface="+mn-lt"/>
                        </a:rPr>
                        <a:t>congestion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8324622"/>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smtClean="0">
                          <a:solidFill>
                            <a:schemeClr val="dk1"/>
                          </a:solidFill>
                          <a:latin typeface="+mn-lt"/>
                          <a:ea typeface="Arial"/>
                          <a:cs typeface="Arial"/>
                          <a:sym typeface="Arial"/>
                        </a:rPr>
                        <a:t>A</a:t>
                      </a:r>
                      <a:r>
                        <a:rPr lang="en-US" altLang="en-US" sz="100" b="0" i="0" u="none" strike="noStrike" cap="none" dirty="0" smtClean="0">
                          <a:solidFill>
                            <a:schemeClr val="dk1"/>
                          </a:solidFill>
                          <a:latin typeface="+mn-lt"/>
                          <a:ea typeface="Arial"/>
                          <a:cs typeface="Arial"/>
                          <a:sym typeface="Arial"/>
                        </a:rPr>
                        <a:t> </a:t>
                      </a:r>
                      <a:r>
                        <a:rPr lang="en-US" altLang="en-US" sz="1200" b="0" i="0" u="none" strike="noStrike" cap="none" dirty="0" smtClean="0">
                          <a:solidFill>
                            <a:schemeClr val="dk1"/>
                          </a:solidFill>
                          <a:latin typeface="+mn-lt"/>
                          <a:ea typeface="Arial"/>
                          <a:cs typeface="Arial"/>
                          <a:sym typeface="Arial"/>
                        </a:rPr>
                        <a:t>T</a:t>
                      </a:r>
                      <a:r>
                        <a:rPr lang="en-US" altLang="en-US" sz="100" b="0" i="0" u="none" strike="noStrike" cap="none" dirty="0" smtClean="0">
                          <a:solidFill>
                            <a:schemeClr val="dk1"/>
                          </a:solidFill>
                          <a:latin typeface="+mn-lt"/>
                          <a:ea typeface="Arial"/>
                          <a:cs typeface="Arial"/>
                          <a:sym typeface="Arial"/>
                        </a:rPr>
                        <a:t> </a:t>
                      </a:r>
                      <a:r>
                        <a:rPr lang="en-US" altLang="en-US" sz="1200" b="0" i="0" u="none" strike="noStrike" cap="none" dirty="0" smtClean="0">
                          <a:solidFill>
                            <a:schemeClr val="dk1"/>
                          </a:solidFill>
                          <a:latin typeface="+mn-lt"/>
                          <a:ea typeface="Arial"/>
                          <a:cs typeface="Arial"/>
                          <a:sym typeface="Aria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V</a:t>
                      </a:r>
                      <a:r>
                        <a:rPr lang="en-US" altLang="en-US" sz="100" dirty="0" smtClean="0">
                          <a:latin typeface="+mn-lt"/>
                        </a:rPr>
                        <a:t> </a:t>
                      </a:r>
                      <a:r>
                        <a:rPr lang="en-US" altLang="en-US" sz="1200" dirty="0" smtClean="0">
                          <a:latin typeface="+mn-lt"/>
                        </a:rPr>
                        <a:t>B</a:t>
                      </a:r>
                      <a:r>
                        <a:rPr lang="en-US" altLang="en-US" sz="100" dirty="0" smtClean="0">
                          <a:latin typeface="+mn-lt"/>
                        </a:rPr>
                        <a:t> </a:t>
                      </a:r>
                      <a:r>
                        <a:rPr lang="en-US" altLang="en-US" sz="1200" dirty="0" smtClean="0">
                          <a:latin typeface="+mn-lt"/>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guaranteed</a:t>
                      </a:r>
                    </a:p>
                    <a:p>
                      <a:r>
                        <a:rPr lang="en-US" altLang="en-US" sz="1200" dirty="0" smtClean="0">
                          <a:latin typeface="+mn-lt"/>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no</a:t>
                      </a:r>
                    </a:p>
                    <a:p>
                      <a:r>
                        <a:rPr lang="en-US" altLang="en-US" sz="1200" dirty="0" smtClean="0">
                          <a:latin typeface="+mn-lt"/>
                        </a:rPr>
                        <a:t>congestion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8703868"/>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smtClean="0">
                          <a:solidFill>
                            <a:schemeClr val="dk1"/>
                          </a:solidFill>
                          <a:latin typeface="+mn-lt"/>
                          <a:ea typeface="Arial"/>
                          <a:cs typeface="Arial"/>
                          <a:sym typeface="Arial"/>
                        </a:rPr>
                        <a:t>A</a:t>
                      </a:r>
                      <a:r>
                        <a:rPr lang="en-US" altLang="en-US" sz="100" b="0" i="0" u="none" strike="noStrike" cap="none" dirty="0" smtClean="0">
                          <a:solidFill>
                            <a:schemeClr val="dk1"/>
                          </a:solidFill>
                          <a:latin typeface="+mn-lt"/>
                          <a:ea typeface="Arial"/>
                          <a:cs typeface="Arial"/>
                          <a:sym typeface="Arial"/>
                        </a:rPr>
                        <a:t> </a:t>
                      </a:r>
                      <a:r>
                        <a:rPr lang="en-US" altLang="en-US" sz="1200" b="0" i="0" u="none" strike="noStrike" cap="none" dirty="0" smtClean="0">
                          <a:solidFill>
                            <a:schemeClr val="dk1"/>
                          </a:solidFill>
                          <a:latin typeface="+mn-lt"/>
                          <a:ea typeface="Arial"/>
                          <a:cs typeface="Arial"/>
                          <a:sym typeface="Arial"/>
                        </a:rPr>
                        <a:t>T</a:t>
                      </a:r>
                      <a:r>
                        <a:rPr lang="en-US" altLang="en-US" sz="100" b="0" i="0" u="none" strike="noStrike" cap="none" dirty="0" smtClean="0">
                          <a:solidFill>
                            <a:schemeClr val="dk1"/>
                          </a:solidFill>
                          <a:latin typeface="+mn-lt"/>
                          <a:ea typeface="Arial"/>
                          <a:cs typeface="Arial"/>
                          <a:sym typeface="Arial"/>
                        </a:rPr>
                        <a:t> </a:t>
                      </a:r>
                      <a:r>
                        <a:rPr lang="en-US" altLang="en-US" sz="1200" b="0" i="0" u="none" strike="noStrike" cap="none" dirty="0" smtClean="0">
                          <a:solidFill>
                            <a:schemeClr val="dk1"/>
                          </a:solidFill>
                          <a:latin typeface="+mn-lt"/>
                          <a:ea typeface="Arial"/>
                          <a:cs typeface="Arial"/>
                          <a:sym typeface="Aria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A</a:t>
                      </a:r>
                      <a:r>
                        <a:rPr lang="en-US" altLang="en-US" sz="100" dirty="0" smtClean="0">
                          <a:latin typeface="+mn-lt"/>
                        </a:rPr>
                        <a:t> </a:t>
                      </a:r>
                      <a:r>
                        <a:rPr lang="en-US" altLang="en-US" sz="1200" dirty="0" smtClean="0">
                          <a:latin typeface="+mn-lt"/>
                        </a:rPr>
                        <a:t>B</a:t>
                      </a:r>
                      <a:r>
                        <a:rPr lang="en-US" altLang="en-US" sz="100" dirty="0" smtClean="0">
                          <a:latin typeface="+mn-lt"/>
                        </a:rPr>
                        <a:t> </a:t>
                      </a:r>
                      <a:r>
                        <a:rPr lang="en-US" altLang="en-US" sz="1200" dirty="0" smtClean="0">
                          <a:latin typeface="+mn-lt"/>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guaranteed </a:t>
                      </a:r>
                    </a:p>
                    <a:p>
                      <a:r>
                        <a:rPr lang="en-US" altLang="en-US" sz="1200" dirty="0" smtClean="0">
                          <a:latin typeface="+mn-lt"/>
                        </a:rPr>
                        <a:t>minimum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178156"/>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i="0" u="none" strike="noStrike" cap="none" dirty="0" smtClean="0">
                          <a:solidFill>
                            <a:schemeClr val="dk1"/>
                          </a:solidFill>
                          <a:latin typeface="+mn-lt"/>
                          <a:ea typeface="Arial"/>
                          <a:cs typeface="Arial"/>
                          <a:sym typeface="Arial"/>
                        </a:rPr>
                        <a:t>A</a:t>
                      </a:r>
                      <a:r>
                        <a:rPr lang="en-US" altLang="en-US" sz="100" b="0" i="0" u="none" strike="noStrike" cap="none" dirty="0" smtClean="0">
                          <a:solidFill>
                            <a:schemeClr val="dk1"/>
                          </a:solidFill>
                          <a:latin typeface="+mn-lt"/>
                          <a:ea typeface="Arial"/>
                          <a:cs typeface="Arial"/>
                          <a:sym typeface="Arial"/>
                        </a:rPr>
                        <a:t> </a:t>
                      </a:r>
                      <a:r>
                        <a:rPr lang="en-US" altLang="en-US" sz="1200" b="0" i="0" u="none" strike="noStrike" cap="none" dirty="0" smtClean="0">
                          <a:solidFill>
                            <a:schemeClr val="dk1"/>
                          </a:solidFill>
                          <a:latin typeface="+mn-lt"/>
                          <a:ea typeface="Arial"/>
                          <a:cs typeface="Arial"/>
                          <a:sym typeface="Arial"/>
                        </a:rPr>
                        <a:t>T</a:t>
                      </a:r>
                      <a:r>
                        <a:rPr lang="en-US" altLang="en-US" sz="100" b="0" i="0" u="none" strike="noStrike" cap="none" dirty="0" smtClean="0">
                          <a:solidFill>
                            <a:schemeClr val="dk1"/>
                          </a:solidFill>
                          <a:latin typeface="+mn-lt"/>
                          <a:ea typeface="Arial"/>
                          <a:cs typeface="Arial"/>
                          <a:sym typeface="Arial"/>
                        </a:rPr>
                        <a:t> </a:t>
                      </a:r>
                      <a:r>
                        <a:rPr lang="en-US" altLang="en-US" sz="1200" b="0" i="0" u="none" strike="noStrike" cap="none" dirty="0" smtClean="0">
                          <a:solidFill>
                            <a:schemeClr val="dk1"/>
                          </a:solidFill>
                          <a:latin typeface="+mn-lt"/>
                          <a:ea typeface="Arial"/>
                          <a:cs typeface="Arial"/>
                          <a:sym typeface="Aria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U</a:t>
                      </a:r>
                      <a:r>
                        <a:rPr lang="en-US" altLang="en-US" sz="100" dirty="0" smtClean="0">
                          <a:latin typeface="+mn-lt"/>
                        </a:rPr>
                        <a:t> </a:t>
                      </a:r>
                      <a:r>
                        <a:rPr lang="en-US" altLang="en-US" sz="1200" dirty="0" smtClean="0">
                          <a:latin typeface="+mn-lt"/>
                        </a:rPr>
                        <a:t>B</a:t>
                      </a:r>
                      <a:r>
                        <a:rPr lang="en-US" altLang="en-US" sz="100" dirty="0" smtClean="0">
                          <a:latin typeface="+mn-lt"/>
                        </a:rPr>
                        <a:t> </a:t>
                      </a:r>
                      <a:r>
                        <a:rPr lang="en-US" altLang="en-US" sz="1200" dirty="0" smtClean="0">
                          <a:latin typeface="+mn-lt"/>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9055267"/>
                  </a:ext>
                </a:extLst>
              </a:tr>
            </a:tbl>
          </a:graphicData>
        </a:graphic>
      </p:graphicFrame>
    </p:spTree>
    <p:extLst>
      <p:ext uri="{BB962C8B-B14F-4D97-AF65-F5344CB8AC3E}">
        <p14:creationId xmlns:p14="http://schemas.microsoft.com/office/powerpoint/2010/main" val="1241732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a:t>
            </a:r>
            <a:r>
              <a:rPr lang="en-US" altLang="en-US" dirty="0" smtClean="0">
                <a:ea typeface="ＭＳ Ｐゴシック" charset="-128"/>
              </a:rPr>
              <a:t>Objectives </a:t>
            </a:r>
            <a:r>
              <a:rPr lang="en-US" altLang="en-US" sz="2000" b="0" dirty="0" smtClean="0">
                <a:ea typeface="ＭＳ Ｐゴシック" charset="-128"/>
              </a:rPr>
              <a:t>(2 </a:t>
            </a:r>
            <a:r>
              <a:rPr lang="en-US" altLang="en-US" sz="2000" b="0" dirty="0">
                <a:ea typeface="ＭＳ Ｐゴシック"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b="1" dirty="0">
                <a:solidFill>
                  <a:srgbClr val="CC0000"/>
                </a:solidFill>
                <a:latin typeface="+mn-lt"/>
                <a:ea typeface="ＭＳ Ｐゴシック" charset="-128"/>
                <a:cs typeface="ＭＳ Ｐゴシック" charset="-128"/>
              </a:rPr>
              <a:t> </a:t>
            </a:r>
            <a:r>
              <a:rPr lang="en-US" altLang="en-US" sz="2200" dirty="0">
                <a:solidFill>
                  <a:schemeClr val="tx1"/>
                </a:solidFill>
                <a:latin typeface="+mn-lt"/>
                <a:ea typeface="ＭＳ Ｐゴシック" charset="-128"/>
                <a:cs typeface="ＭＳ Ｐゴシック" charset="-128"/>
              </a:rPr>
              <a:t>Overview of Network layer</a:t>
            </a:r>
          </a:p>
          <a:p>
            <a:pPr lvl="1" indent="-283464"/>
            <a:r>
              <a:rPr lang="en-US" altLang="en-US" sz="2200" dirty="0">
                <a:solidFill>
                  <a:schemeClr val="tx1"/>
                </a:solidFill>
                <a:latin typeface="+mn-lt"/>
                <a:ea typeface="ＭＳ Ｐゴシック" charset="-128"/>
              </a:rPr>
              <a:t>data plane</a:t>
            </a:r>
          </a:p>
          <a:p>
            <a:pPr lvl="1" indent="-283464"/>
            <a:r>
              <a:rPr lang="en-US" altLang="en-US" sz="2200" dirty="0">
                <a:solidFill>
                  <a:schemeClr val="tx1"/>
                </a:solidFill>
                <a:latin typeface="+mn-lt"/>
                <a:ea typeface="ＭＳ Ｐゴシック" charset="-128"/>
              </a:rPr>
              <a:t>control plane</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a:t>
            </a:r>
            <a:r>
              <a:rPr lang="en-US" altLang="en-US" sz="2200" b="1" dirty="0" smtClean="0">
                <a:latin typeface="+mn-lt"/>
                <a:ea typeface="ＭＳ Ｐゴシック" charset="-128"/>
                <a:cs typeface="ＭＳ Ｐゴシック" charset="-128"/>
              </a:rPr>
              <a:t>What’</a:t>
            </a:r>
            <a:r>
              <a:rPr lang="en-US" altLang="ja-JP" sz="2200" b="1" dirty="0" smtClean="0">
                <a:latin typeface="+mn-lt"/>
                <a:ea typeface="ＭＳ Ｐゴシック" charset="-128"/>
                <a:cs typeface="ＭＳ Ｐゴシック" charset="-128"/>
              </a:rPr>
              <a:t>s </a:t>
            </a:r>
            <a:r>
              <a:rPr lang="en-US" altLang="ja-JP" sz="2200" b="1" dirty="0">
                <a:latin typeface="+mn-lt"/>
                <a:ea typeface="ＭＳ Ｐゴシック" charset="-128"/>
                <a:cs typeface="ＭＳ Ｐゴシック" charset="-128"/>
              </a:rPr>
              <a:t>inside a router</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a:t>
            </a:r>
            <a:r>
              <a:rPr lang="en-US" altLang="en-US" sz="22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200" dirty="0" smtClean="0">
                <a:latin typeface="+mn-lt"/>
                <a:ea typeface="ＭＳ Ｐゴシック" charset="-128"/>
                <a:cs typeface="ＭＳ Ｐゴシック" charset="-128"/>
              </a:rPr>
              <a:t>P</a:t>
            </a:r>
            <a:r>
              <a:rPr lang="en-US" altLang="en-US" sz="2200" dirty="0">
                <a:latin typeface="+mn-lt"/>
                <a:ea typeface="ＭＳ Ｐゴシック" charset="-128"/>
                <a:cs typeface="ＭＳ Ｐゴシック" charset="-128"/>
              </a:rPr>
              <a:t>: Internet Protocol</a:t>
            </a:r>
          </a:p>
          <a:p>
            <a:pPr lvl="1" indent="-283464"/>
            <a:r>
              <a:rPr lang="en-US" altLang="en-US" sz="2200" dirty="0">
                <a:latin typeface="+mn-lt"/>
                <a:ea typeface="ＭＳ Ｐゴシック" charset="-128"/>
              </a:rPr>
              <a:t>datagram format</a:t>
            </a:r>
          </a:p>
          <a:p>
            <a:pPr lvl="1" indent="-283464"/>
            <a:r>
              <a:rPr lang="en-US" altLang="en-US" sz="2200" dirty="0">
                <a:latin typeface="+mn-lt"/>
                <a:ea typeface="ＭＳ Ｐゴシック" charset="-128"/>
              </a:rPr>
              <a:t>fragmentation</a:t>
            </a:r>
          </a:p>
          <a:p>
            <a:pPr lvl="1" indent="-283464"/>
            <a:r>
              <a:rPr lang="en-US" altLang="en-US" sz="2200" dirty="0" smtClean="0">
                <a:latin typeface="+mn-lt"/>
                <a:ea typeface="ＭＳ Ｐゴシック" charset="-128"/>
              </a:rPr>
              <a:t>I</a:t>
            </a:r>
            <a:r>
              <a:rPr lang="en-US" altLang="en-US" sz="100" dirty="0" smtClean="0">
                <a:latin typeface="+mn-lt"/>
                <a:ea typeface="ＭＳ Ｐゴシック" charset="-128"/>
              </a:rPr>
              <a:t> </a:t>
            </a:r>
            <a:r>
              <a:rPr lang="en-US" altLang="en-US" sz="2200" dirty="0" smtClean="0">
                <a:latin typeface="+mn-lt"/>
                <a:ea typeface="ＭＳ Ｐゴシック" charset="-128"/>
              </a:rPr>
              <a:t>Pv4 </a:t>
            </a:r>
            <a:r>
              <a:rPr lang="en-US" altLang="en-US" sz="2200" dirty="0">
                <a:latin typeface="+mn-lt"/>
                <a:ea typeface="ＭＳ Ｐゴシック" charset="-128"/>
              </a:rPr>
              <a:t>addressing</a:t>
            </a:r>
          </a:p>
          <a:p>
            <a:pPr lvl="1" indent="-283464"/>
            <a:r>
              <a:rPr lang="en-US" altLang="en-US" sz="2200" dirty="0">
                <a:latin typeface="+mn-lt"/>
                <a:ea typeface="ＭＳ Ｐゴシック" charset="-128"/>
              </a:rPr>
              <a:t>network address </a:t>
            </a:r>
            <a:r>
              <a:rPr lang="en-US" altLang="en-US" sz="2200" dirty="0" smtClean="0">
                <a:latin typeface="+mn-lt"/>
                <a:ea typeface="ＭＳ Ｐゴシック" charset="-128"/>
              </a:rPr>
              <a:t>translation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smtClean="0">
                <a:latin typeface="+mn-lt"/>
                <a:ea typeface="ＭＳ Ｐゴシック" charset="-128"/>
              </a:rPr>
              <a:t>Pv6</a:t>
            </a:r>
            <a:endParaRPr lang="en-US" altLang="en-US" sz="2200" dirty="0">
              <a:latin typeface="+mn-lt"/>
              <a:ea typeface="ＭＳ Ｐゴシック" charset="-128"/>
              <a:cs typeface="ＭＳ Ｐゴシック"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Generalized Forward and S</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N</a:t>
            </a:r>
          </a:p>
          <a:p>
            <a:pPr lvl="1" indent="-283464"/>
            <a:r>
              <a:rPr lang="en-US" altLang="en-US" sz="2200" dirty="0">
                <a:latin typeface="+mn-lt"/>
                <a:ea typeface="ＭＳ Ｐゴシック" charset="-128"/>
              </a:rPr>
              <a:t>match</a:t>
            </a:r>
          </a:p>
          <a:p>
            <a:pPr lvl="1" indent="-283464"/>
            <a:r>
              <a:rPr lang="en-US" altLang="en-US" sz="2200" dirty="0">
                <a:latin typeface="+mn-lt"/>
                <a:ea typeface="ＭＳ Ｐゴシック" charset="-128"/>
              </a:rPr>
              <a:t>action</a:t>
            </a:r>
          </a:p>
          <a:p>
            <a:pPr lvl="1" indent="-283464"/>
            <a:r>
              <a:rPr lang="en-US" altLang="en-US" sz="2200" dirty="0" smtClean="0">
                <a:latin typeface="+mn-lt"/>
                <a:ea typeface="ＭＳ Ｐゴシック" charset="-128"/>
              </a:rPr>
              <a:t>OpenFlow examples </a:t>
            </a:r>
            <a:r>
              <a:rPr lang="en-US" altLang="en-US" sz="2200" dirty="0">
                <a:latin typeface="+mn-lt"/>
                <a:ea typeface="ＭＳ Ｐゴシック" charset="-128"/>
              </a:rPr>
              <a:t>of match-plus-action in </a:t>
            </a:r>
            <a:r>
              <a:rPr lang="en-US" altLang="en-US" sz="2200" dirty="0" smtClean="0">
                <a:latin typeface="+mn-lt"/>
                <a:ea typeface="ＭＳ Ｐゴシック" charset="-128"/>
              </a:rPr>
              <a:t>action</a:t>
            </a:r>
            <a:endParaRPr lang="en-US" altLang="en-US" sz="2200" dirty="0">
              <a:latin typeface="+mn-lt"/>
              <a:ea typeface="ＭＳ Ｐゴシック" charset="-128"/>
            </a:endParaRPr>
          </a:p>
        </p:txBody>
      </p:sp>
    </p:spTree>
    <p:extLst>
      <p:ext uri="{BB962C8B-B14F-4D97-AF65-F5344CB8AC3E}">
        <p14:creationId xmlns:p14="http://schemas.microsoft.com/office/powerpoint/2010/main" val="2180069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Architecture Overview</a:t>
            </a:r>
          </a:p>
        </p:txBody>
      </p:sp>
      <p:sp>
        <p:nvSpPr>
          <p:cNvPr id="3" name="Text Placeholder 2"/>
          <p:cNvSpPr>
            <a:spLocks noGrp="1"/>
          </p:cNvSpPr>
          <p:nvPr>
            <p:ph type="body" idx="1"/>
          </p:nvPr>
        </p:nvSpPr>
        <p:spPr>
          <a:xfrm>
            <a:off x="457200" y="1600200"/>
            <a:ext cx="8229600" cy="542109"/>
          </a:xfrm>
        </p:spPr>
        <p:txBody>
          <a:bodyPr/>
          <a:lstStyle/>
          <a:p>
            <a:r>
              <a:rPr lang="en-US" altLang="en-US" sz="2400" dirty="0">
                <a:latin typeface="+mn-lt"/>
                <a:ea typeface="ＭＳ Ｐゴシック" charset="-128"/>
                <a:cs typeface="ＭＳ Ｐゴシック" charset="-128"/>
              </a:rPr>
              <a:t>high-level view of generic router architecture</a:t>
            </a:r>
            <a:r>
              <a:rPr lang="en-US" altLang="en-US" sz="2400" dirty="0" smtClean="0">
                <a:latin typeface="+mn-lt"/>
                <a:ea typeface="ＭＳ Ｐゴシック" charset="-128"/>
                <a:cs typeface="ＭＳ Ｐゴシック" charset="-128"/>
              </a:rPr>
              <a:t>:</a:t>
            </a:r>
            <a:endParaRPr lang="en-US" altLang="en-US" sz="2400" dirty="0">
              <a:latin typeface="+mn-lt"/>
              <a:ea typeface="ＭＳ Ｐゴシック" charset="-128"/>
              <a:cs typeface="ＭＳ Ｐゴシック" charset="-128"/>
            </a:endParaRPr>
          </a:p>
        </p:txBody>
      </p:sp>
      <p:pic>
        <p:nvPicPr>
          <p:cNvPr id="4" name="Picture 3" descr="A diagram has a large box at the center, connected to another box, and 4 groups of boxes. A dotted horizontal line divides the diagram into 2 parts. Above. Routing, management control plane, software, operates in millisecond time frame. The smaller box reads, routing processor. From the box, a double ended arrow points to the larger box, below the line. Below. Forwarding data plane, hardware, operates in nanosecond timeframe. A large box is at the center, high seed switching fabric. From near each corner, the box is connected to a group of 3 boxes, by arrows. Top right, an arrow points right, away from the large box, and passes through group 1. Group 1 has 3 boxes, red, blue, small green. Bottom right, an arrow points right, away from the large box, and passes through group 1. Group 1 has 3 boxes, red, blue, small green. 4 dots align vertically between groups 1 and 2. Top left, an arrow points right, toward the large box, and passes through group 3. Group 3 has 3 boxes, small green, blue, red. Bottom left, an arrow points right, toward the large box, and passes through group 4. Group 4 has 3 boxes, small green blue, red. 4 dots align vertically between groups 3 and 4. From the top box, above, an arrow points down, below, to the red box in grou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2311218"/>
            <a:ext cx="7340600" cy="3594100"/>
          </a:xfrm>
          <a:prstGeom prst="rect">
            <a:avLst/>
          </a:prstGeom>
        </p:spPr>
      </p:pic>
    </p:spTree>
    <p:extLst>
      <p:ext uri="{BB962C8B-B14F-4D97-AF65-F5344CB8AC3E}">
        <p14:creationId xmlns:p14="http://schemas.microsoft.com/office/powerpoint/2010/main" val="3144879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charset="-128"/>
              </a:rPr>
              <a:t>Input Port Functions </a:t>
            </a:r>
            <a:r>
              <a:rPr lang="en-US" altLang="en-US" sz="2000" b="0" dirty="0" smtClean="0">
                <a:ea typeface="ＭＳ Ｐゴシック" charset="-128"/>
              </a:rPr>
              <a:t>(1 </a:t>
            </a:r>
            <a:r>
              <a:rPr lang="en-US" altLang="en-US" sz="2000" b="0" dirty="0">
                <a:ea typeface="ＭＳ Ｐゴシック" charset="-128"/>
              </a:rPr>
              <a:t>of 2)</a:t>
            </a:r>
            <a:endParaRPr lang="en-US" dirty="0"/>
          </a:p>
        </p:txBody>
      </p:sp>
      <p:pic>
        <p:nvPicPr>
          <p:cNvPr id="3" name="Picture 2" descr="A diagram has a group of 3 boxes. Each box is labeled and has an arrow pointing right toward the next box. The last box points to a vertical line, switch fabric. Each box has notes. An arrow points toward the first box. Box 1, small green, line termination. Notes, physical layer, bit level reception. Box 2, blue, link layer protocol, receive. Notes, data link layer, for example Ethernet, see chapter 5. Box 3, red, lookup forwarding. A row of 10 vertical lines, queueing. Notes, decentralized switching. Using header field values, lookup output port using forwarding table in input port memory, match plus action. Goal, complete input port processing at line speed. Queueing, if datagrams arrive faster than forwarding rate into switch fabri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710" y="1616722"/>
            <a:ext cx="6136579" cy="4509458"/>
          </a:xfrm>
          <a:prstGeom prst="rect">
            <a:avLst/>
          </a:prstGeom>
        </p:spPr>
      </p:pic>
    </p:spTree>
    <p:extLst>
      <p:ext uri="{BB962C8B-B14F-4D97-AF65-F5344CB8AC3E}">
        <p14:creationId xmlns:p14="http://schemas.microsoft.com/office/powerpoint/2010/main" val="1115418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charset="-128"/>
              </a:rPr>
              <a:t>Input Port Functions </a:t>
            </a:r>
            <a:r>
              <a:rPr lang="en-US" altLang="en-US" sz="2000" b="0" dirty="0" smtClean="0">
                <a:ea typeface="ＭＳ Ｐゴシック" charset="-128"/>
              </a:rPr>
              <a:t>(2 of 2)</a:t>
            </a:r>
            <a:endParaRPr lang="en-US" sz="2000" b="0" dirty="0"/>
          </a:p>
        </p:txBody>
      </p:sp>
      <p:pic>
        <p:nvPicPr>
          <p:cNvPr id="5" name="Picture 4" descr="A diagram has a group of 3 boxes. Each box is labeled and has an arrow pointing right toward the next box. The last box points to a vertical line, switch fabric. Each box has notes. An arrow points toward the first box. Box 1, small green, line termination. Notes, physical layer, bit level reception. Box 2, blue, link layer protocol, receive. Notes, data link layer, for example Ethernet, see chapter 5. Box 3, red, lookup forwarding. A row of 10 vertical lines, queueing. Notes, decentralized switching. Using header field values, lookup output port using forwarding table in input port memory, match plus action. Destination based forwarding, forward based only on destination I P address, traditional. Generalized forwarding, forward based on any set of header field valu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524" y="1791376"/>
            <a:ext cx="6094151" cy="4146107"/>
          </a:xfrm>
          <a:prstGeom prst="rect">
            <a:avLst/>
          </a:prstGeom>
        </p:spPr>
      </p:pic>
    </p:spTree>
    <p:extLst>
      <p:ext uri="{BB962C8B-B14F-4D97-AF65-F5344CB8AC3E}">
        <p14:creationId xmlns:p14="http://schemas.microsoft.com/office/powerpoint/2010/main" val="3793369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Destination-Based Forwarding</a:t>
            </a:r>
          </a:p>
        </p:txBody>
      </p:sp>
      <p:pic>
        <p:nvPicPr>
          <p:cNvPr id="4" name="Picture 3" descr="A forwarding table has 4 rows and 2 columns. The columns from left to right are destination address range, and link interface. Rows 1 through 3, column 1, have 2 lines of 4 groups of numbers. Between each line, through, is written. Row 1. Destination address range. Line 1. Group 1. 1 1 0 0 1 0 0 0. Group 2. 0 0 1 0 1 1 1. Group 3. 0 0 1 0 0 0 0. Group 4. 8 zeros. Through. Line 2. Group 1. 1 1 0 0 1 0 0 0. Group 2. 0 0 0 1 0 1 1 1. Group 3. 0 0 0 1 0 1 1 1. Group 4. 7 ones. Link interface. 0. Row 2. Destination address range. Line 1. Group 1. 1 1 0 0 1 0 0 0. Group 2. 0 0 0 1 0 1 1 1. Group 3. 0 0 0 1 1 0 0 0. Group 4. 7 zeroes. Through. Line 2. Group 1. 1 1 0 0 1 0 0 0. Group 2. 0 0 0 1 0 1 1 1. Group 3. 0 0 0 1 1 0 0 0. Group 4. 7 ones. Link interface. 1. Row 3. Destination address range. Line 1. Group 1. 1 1 0 0 1 0 0 0. Group 2. 0 0 0 1 0 1 1 1. Group 3. 0 0 0 1 1 0 0 1. Group 4. 7 zeros. Through. Line 2. Group 1. 1 1 0 0 1 0 0 0. Group 2. 0 0 0 1 0 1 1 1. Group 3. 0 0 0 1 1 1 1 1. Group 4. 7 ones. Link interface. 2. Row 3. Destination address range. Otherwise. Link interfac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600" y="1570742"/>
            <a:ext cx="6062549" cy="3907210"/>
          </a:xfrm>
          <a:prstGeom prst="rect">
            <a:avLst/>
          </a:prstGeom>
        </p:spPr>
      </p:pic>
      <p:sp>
        <p:nvSpPr>
          <p:cNvPr id="5" name="Text Placeholder 4"/>
          <p:cNvSpPr>
            <a:spLocks noGrp="1"/>
          </p:cNvSpPr>
          <p:nvPr>
            <p:ph type="body" idx="1"/>
          </p:nvPr>
        </p:nvSpPr>
        <p:spPr>
          <a:xfrm>
            <a:off x="457200" y="5682343"/>
            <a:ext cx="8229600" cy="443820"/>
          </a:xfrm>
        </p:spPr>
        <p:txBody>
          <a:bodyPr/>
          <a:lstStyle/>
          <a:p>
            <a:pPr marL="0" indent="0">
              <a:buNone/>
            </a:pPr>
            <a:r>
              <a:rPr lang="en-US" altLang="en-US" sz="2400" b="1" dirty="0">
                <a:solidFill>
                  <a:schemeClr val="tx1"/>
                </a:solidFill>
                <a:latin typeface="+mn-lt"/>
              </a:rPr>
              <a:t>Q: </a:t>
            </a:r>
            <a:r>
              <a:rPr lang="en-US" altLang="en-US" sz="2400" dirty="0">
                <a:latin typeface="+mn-lt"/>
              </a:rPr>
              <a:t>but what happens if ranges </a:t>
            </a:r>
            <a:r>
              <a:rPr lang="en-US" altLang="en-US" sz="2400" dirty="0" smtClean="0">
                <a:latin typeface="+mn-lt"/>
              </a:rPr>
              <a:t>don</a:t>
            </a:r>
            <a:r>
              <a:rPr lang="en-US" altLang="ja-JP" sz="2400" dirty="0" smtClean="0">
                <a:latin typeface="+mn-lt"/>
              </a:rPr>
              <a:t>’t </a:t>
            </a:r>
            <a:r>
              <a:rPr lang="en-US" altLang="ja-JP" sz="2400" dirty="0">
                <a:latin typeface="+mn-lt"/>
              </a:rPr>
              <a:t>divide up so nicely</a:t>
            </a:r>
            <a:r>
              <a:rPr lang="en-US" altLang="ja-JP"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841642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Prefix </a:t>
            </a:r>
            <a:r>
              <a:rPr lang="en-US" dirty="0" smtClean="0"/>
              <a:t>Matching </a:t>
            </a:r>
            <a:r>
              <a:rPr lang="en-US" sz="2000" b="0" dirty="0" smtClean="0"/>
              <a:t>(1 of 2)</a:t>
            </a:r>
            <a:endParaRPr lang="en-US" sz="2000" b="0" dirty="0"/>
          </a:p>
        </p:txBody>
      </p:sp>
      <p:sp>
        <p:nvSpPr>
          <p:cNvPr id="3" name="Text Placeholder 2"/>
          <p:cNvSpPr>
            <a:spLocks noGrp="1"/>
          </p:cNvSpPr>
          <p:nvPr>
            <p:ph type="body" idx="1"/>
          </p:nvPr>
        </p:nvSpPr>
        <p:spPr>
          <a:xfrm>
            <a:off x="457200" y="1600201"/>
            <a:ext cx="8229600" cy="1600200"/>
          </a:xfrm>
        </p:spPr>
        <p:txBody>
          <a:bodyPr/>
          <a:lstStyle/>
          <a:p>
            <a:pPr marL="0" indent="0">
              <a:buNone/>
            </a:pPr>
            <a:r>
              <a:rPr lang="en-US" altLang="en-US" sz="2200" b="1" dirty="0">
                <a:solidFill>
                  <a:schemeClr val="tx1"/>
                </a:solidFill>
                <a:latin typeface="+mn-lt"/>
              </a:rPr>
              <a:t>longest prefix matching</a:t>
            </a:r>
          </a:p>
          <a:p>
            <a:pPr marL="0" indent="0">
              <a:buNone/>
            </a:pPr>
            <a:r>
              <a:rPr lang="en-US" altLang="en-US" sz="2200" dirty="0">
                <a:latin typeface="+mn-lt"/>
              </a:rPr>
              <a:t>when looking for forwarding table entry for given destination address, use </a:t>
            </a:r>
            <a:r>
              <a:rPr lang="en-US" altLang="en-US" sz="2200" b="1" dirty="0">
                <a:solidFill>
                  <a:schemeClr val="tx1"/>
                </a:solidFill>
                <a:latin typeface="+mn-lt"/>
              </a:rPr>
              <a:t>longest</a:t>
            </a:r>
            <a:r>
              <a:rPr lang="en-US" altLang="en-US" sz="2200" dirty="0">
                <a:latin typeface="+mn-lt"/>
              </a:rPr>
              <a:t> address prefix that matches destination address</a:t>
            </a:r>
            <a:r>
              <a:rPr lang="en-US" altLang="en-US" sz="2200" dirty="0" smtClean="0">
                <a:latin typeface="+mn-lt"/>
              </a:rPr>
              <a:t>.</a:t>
            </a:r>
            <a:endParaRPr lang="en-US" altLang="en-US" sz="2200" dirty="0">
              <a:latin typeface="+mn-lt"/>
            </a:endParaRPr>
          </a:p>
        </p:txBody>
      </p:sp>
      <p:pic>
        <p:nvPicPr>
          <p:cNvPr id="7" name="Picture 6" descr="A table has 4 rows and 2 columns. From left to right the columns are, destination address range, and link interface. Rows 1 to 3 in column 1 have 4 groups of numbers. Some of the numbers are blocked out with asterisks. Row 1. Destination address range. Group 1. 1 1 0 0 1 0 0 0. Group 2. 0 0 0 1 0 1 1 1. Group 3. 0 0 0 1 0, 3 asterisks. Group 4. 7 asterisks. Link interface. 0. Row 2. Group 1. 1 1 0 0 1 0 0 0. Group 2. 0 0 0 1 0 1 1 1. Group 3. 0 0 0 1 1 0 0 0. Group 4. 7 asterisks. Link interface. 1. Row 3. Group 1. 1 1 0 0 1 0 0 0. Group 2. 0 0 0 1 0 1 1 1. Group 3. 0 0 0 1, 3 asterisks. Group 4. 7 asterisks. Link interface. 2. Row 4. Destination address range. Otherwise. Link interface. 3."/>
          <p:cNvPicPr>
            <a:picLocks noChangeAspect="1"/>
          </p:cNvPicPr>
          <p:nvPr/>
        </p:nvPicPr>
        <p:blipFill rotWithShape="1">
          <a:blip r:embed="rId2">
            <a:extLst>
              <a:ext uri="{28A0092B-C50C-407E-A947-70E740481C1C}">
                <a14:useLocalDpi xmlns:a14="http://schemas.microsoft.com/office/drawing/2010/main" val="0"/>
              </a:ext>
            </a:extLst>
          </a:blip>
          <a:srcRect l="2866" t="3754" r="2123"/>
          <a:stretch/>
        </p:blipFill>
        <p:spPr>
          <a:xfrm>
            <a:off x="1719441" y="3228535"/>
            <a:ext cx="5705118" cy="1734836"/>
          </a:xfrm>
          <a:prstGeom prst="rect">
            <a:avLst/>
          </a:prstGeom>
        </p:spPr>
      </p:pic>
      <p:sp>
        <p:nvSpPr>
          <p:cNvPr id="4" name="Text Placeholder 3"/>
          <p:cNvSpPr>
            <a:spLocks noGrp="1"/>
          </p:cNvSpPr>
          <p:nvPr>
            <p:ph type="body" idx="2"/>
          </p:nvPr>
        </p:nvSpPr>
        <p:spPr>
          <a:xfrm>
            <a:off x="457200" y="5116286"/>
            <a:ext cx="1672046" cy="492034"/>
          </a:xfrm>
        </p:spPr>
        <p:txBody>
          <a:bodyPr/>
          <a:lstStyle/>
          <a:p>
            <a:pPr marL="0" indent="0">
              <a:buNone/>
            </a:pPr>
            <a:r>
              <a:rPr lang="en-US" altLang="en-US" sz="2200" b="1" dirty="0">
                <a:solidFill>
                  <a:schemeClr val="tx1"/>
                </a:solidFill>
                <a:latin typeface="+mn-lt"/>
              </a:rPr>
              <a:t>examples</a:t>
            </a:r>
            <a:r>
              <a:rPr lang="en-US" altLang="en-US" sz="2200" b="1" dirty="0" smtClean="0">
                <a:solidFill>
                  <a:schemeClr val="tx1"/>
                </a:solidFill>
                <a:latin typeface="+mn-lt"/>
              </a:rPr>
              <a:t>:</a:t>
            </a:r>
            <a:endParaRPr lang="en-US" altLang="en-US" sz="2200" b="1" dirty="0">
              <a:solidFill>
                <a:schemeClr val="tx1"/>
              </a:solidFill>
              <a:latin typeface="+mn-lt"/>
            </a:endParaRPr>
          </a:p>
        </p:txBody>
      </p:sp>
      <p:pic>
        <p:nvPicPr>
          <p:cNvPr id="6" name="Picture 5" descr="D A, 1 1 0 0 1 0 0 0 0, 0 0 0 1 0 1 1 1, 0 0 0 1 0 1 1 0, 1 0 1 0 0 0 0 1, which interface? The last 12 digits are highlighted. D A, 1 1 0 0 1 0 0 0 0, 0 0 0 1 0 1 1 1, 0 0 0 1 1 0 0 0, 1 0 1 0 1 0 1 0, which interface? The last 12 digits are highlighted.&#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787" y="5686866"/>
            <a:ext cx="6718300" cy="609600"/>
          </a:xfrm>
          <a:prstGeom prst="rect">
            <a:avLst/>
          </a:prstGeom>
        </p:spPr>
      </p:pic>
    </p:spTree>
    <p:extLst>
      <p:ext uri="{BB962C8B-B14F-4D97-AF65-F5344CB8AC3E}">
        <p14:creationId xmlns:p14="http://schemas.microsoft.com/office/powerpoint/2010/main" val="3881382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Prefix Matching </a:t>
            </a:r>
            <a:r>
              <a:rPr lang="en-US" sz="2000" b="0" dirty="0" smtClean="0"/>
              <a:t>(2 </a:t>
            </a:r>
            <a:r>
              <a:rPr lang="en-US" sz="2000" b="0" dirty="0"/>
              <a:t>of 2)</a:t>
            </a:r>
            <a:endParaRPr lang="en-US" dirty="0"/>
          </a:p>
        </p:txBody>
      </p:sp>
      <p:sp>
        <p:nvSpPr>
          <p:cNvPr id="3" name="Text Placeholder 2"/>
          <p:cNvSpPr>
            <a:spLocks noGrp="1"/>
          </p:cNvSpPr>
          <p:nvPr>
            <p:ph type="body" idx="1"/>
          </p:nvPr>
        </p:nvSpPr>
        <p:spPr>
          <a:xfrm>
            <a:off x="457200" y="1600200"/>
            <a:ext cx="7955280" cy="4525963"/>
          </a:xfrm>
        </p:spPr>
        <p:txBody>
          <a:bodyPr/>
          <a:lstStyle/>
          <a:p>
            <a:r>
              <a:rPr lang="en-US" altLang="en-US" sz="2400" dirty="0">
                <a:latin typeface="+mn-lt"/>
                <a:ea typeface="ＭＳ Ｐゴシック" charset="-128"/>
                <a:cs typeface="ＭＳ Ｐゴシック" charset="-128"/>
              </a:rPr>
              <a:t>we’ll see</a:t>
            </a:r>
            <a:r>
              <a:rPr lang="en-US" altLang="en-US" sz="2400" i="1" dirty="0">
                <a:solidFill>
                  <a:srgbClr val="000090"/>
                </a:solidFill>
                <a:latin typeface="+mn-lt"/>
                <a:ea typeface="ＭＳ Ｐゴシック" charset="-128"/>
                <a:cs typeface="ＭＳ Ｐゴシック" charset="-128"/>
              </a:rPr>
              <a:t> </a:t>
            </a:r>
            <a:r>
              <a:rPr lang="en-US" altLang="en-US" sz="2400" b="1" dirty="0">
                <a:solidFill>
                  <a:schemeClr val="tx1"/>
                </a:solidFill>
                <a:latin typeface="+mn-lt"/>
                <a:ea typeface="ＭＳ Ｐゴシック" charset="-128"/>
                <a:cs typeface="ＭＳ Ｐゴシック" charset="-128"/>
              </a:rPr>
              <a:t>why</a:t>
            </a:r>
            <a:r>
              <a:rPr lang="en-US" altLang="en-US" sz="2400" i="1" dirty="0">
                <a:solidFill>
                  <a:srgbClr val="000090"/>
                </a:solidFill>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longest prefix matching is used shortly, when we study addressing</a:t>
            </a:r>
          </a:p>
          <a:p>
            <a:r>
              <a:rPr lang="en-US" altLang="en-US" sz="2400" dirty="0">
                <a:latin typeface="+mn-lt"/>
                <a:ea typeface="ＭＳ Ｐゴシック" charset="-128"/>
                <a:cs typeface="ＭＳ Ｐゴシック" charset="-128"/>
              </a:rPr>
              <a:t>longest prefix matching: often performed using ternary content addressable memories (</a:t>
            </a:r>
            <a:r>
              <a:rPr lang="en-US" altLang="en-US" sz="2400" dirty="0" smtClean="0">
                <a:latin typeface="+mn-lt"/>
                <a:ea typeface="ＭＳ Ｐゴシック" charset="-128"/>
                <a:cs typeface="ＭＳ Ｐゴシック" charset="-128"/>
              </a:rPr>
              <a:t>T</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C</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A</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M</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s</a:t>
            </a:r>
            <a:r>
              <a:rPr lang="en-US" altLang="en-US" sz="2400" dirty="0">
                <a:latin typeface="+mn-lt"/>
                <a:ea typeface="ＭＳ Ｐゴシック" charset="-128"/>
                <a:cs typeface="ＭＳ Ｐゴシック" charset="-128"/>
              </a:rPr>
              <a:t>)</a:t>
            </a:r>
          </a:p>
          <a:p>
            <a:pPr lvl="1"/>
            <a:r>
              <a:rPr lang="en-US" altLang="en-US" sz="2400" b="1" dirty="0">
                <a:solidFill>
                  <a:schemeClr val="tx1"/>
                </a:solidFill>
                <a:latin typeface="+mn-lt"/>
                <a:ea typeface="ＭＳ Ｐゴシック" charset="-128"/>
              </a:rPr>
              <a:t>content addressable: </a:t>
            </a:r>
            <a:r>
              <a:rPr lang="en-US" altLang="en-US" sz="2400" dirty="0">
                <a:latin typeface="+mn-lt"/>
                <a:ea typeface="ＭＳ Ｐゴシック" charset="-128"/>
              </a:rPr>
              <a:t>present address to </a:t>
            </a:r>
            <a:r>
              <a:rPr lang="en-US" altLang="en-US" sz="2400" dirty="0" smtClean="0">
                <a:latin typeface="+mn-lt"/>
                <a:ea typeface="ＭＳ Ｐゴシック" charset="-128"/>
              </a:rPr>
              <a:t>T</a:t>
            </a:r>
            <a:r>
              <a:rPr lang="en-US" altLang="en-US" sz="100" dirty="0" smtClean="0">
                <a:latin typeface="+mn-lt"/>
                <a:ea typeface="ＭＳ Ｐゴシック" charset="-128"/>
              </a:rPr>
              <a:t> </a:t>
            </a:r>
            <a:r>
              <a:rPr lang="en-US" altLang="en-US" sz="2400" dirty="0" smtClean="0">
                <a:latin typeface="+mn-lt"/>
                <a:ea typeface="ＭＳ Ｐゴシック" charset="-128"/>
              </a:rPr>
              <a:t>C</a:t>
            </a:r>
            <a:r>
              <a:rPr lang="en-US" altLang="en-US" sz="100" dirty="0" smtClean="0">
                <a:latin typeface="+mn-lt"/>
                <a:ea typeface="ＭＳ Ｐゴシック" charset="-128"/>
              </a:rPr>
              <a:t> </a:t>
            </a:r>
            <a:r>
              <a:rPr lang="en-US" altLang="en-US" sz="2400" dirty="0" smtClean="0">
                <a:latin typeface="+mn-lt"/>
                <a:ea typeface="ＭＳ Ｐゴシック" charset="-128"/>
              </a:rPr>
              <a:t>A</a:t>
            </a:r>
            <a:r>
              <a:rPr lang="en-US" altLang="en-US" sz="100" dirty="0" smtClean="0">
                <a:latin typeface="+mn-lt"/>
                <a:ea typeface="ＭＳ Ｐゴシック" charset="-128"/>
              </a:rPr>
              <a:t> </a:t>
            </a:r>
            <a:r>
              <a:rPr lang="en-US" altLang="en-US" sz="2400" dirty="0" smtClean="0">
                <a:latin typeface="+mn-lt"/>
                <a:ea typeface="ＭＳ Ｐゴシック" charset="-128"/>
              </a:rPr>
              <a:t>M : </a:t>
            </a:r>
            <a:r>
              <a:rPr lang="en-US" altLang="en-US" sz="2400" dirty="0">
                <a:latin typeface="+mn-lt"/>
                <a:ea typeface="ＭＳ Ｐゴシック" charset="-128"/>
              </a:rPr>
              <a:t>retrieve address in one clock cycle, regardless of table size</a:t>
            </a:r>
          </a:p>
          <a:p>
            <a:pPr lvl="1"/>
            <a:r>
              <a:rPr lang="en-US" altLang="en-US" sz="2400" dirty="0">
                <a:latin typeface="+mn-lt"/>
                <a:ea typeface="ＭＳ Ｐゴシック" charset="-128"/>
              </a:rPr>
              <a:t>Cisco Catalyst: can up </a:t>
            </a:r>
            <a:r>
              <a:rPr lang="en-US" altLang="en-US" sz="2400" dirty="0" smtClean="0">
                <a:latin typeface="+mn-lt"/>
                <a:ea typeface="ＭＳ Ｐゴシック" charset="-128"/>
              </a:rPr>
              <a:t>~1M </a:t>
            </a:r>
            <a:r>
              <a:rPr lang="en-US" altLang="en-US" sz="2400" dirty="0">
                <a:latin typeface="+mn-lt"/>
                <a:ea typeface="ＭＳ Ｐゴシック" charset="-128"/>
              </a:rPr>
              <a:t>routing table entries in </a:t>
            </a:r>
            <a:r>
              <a:rPr lang="en-US" altLang="en-US" sz="2400" dirty="0" smtClean="0">
                <a:latin typeface="+mn-lt"/>
                <a:ea typeface="ＭＳ Ｐゴシック" charset="-128"/>
              </a:rPr>
              <a:t>T</a:t>
            </a:r>
            <a:r>
              <a:rPr lang="en-US" altLang="en-US" sz="100" dirty="0" smtClean="0">
                <a:latin typeface="+mn-lt"/>
                <a:ea typeface="ＭＳ Ｐゴシック" charset="-128"/>
              </a:rPr>
              <a:t> </a:t>
            </a:r>
            <a:r>
              <a:rPr lang="en-US" altLang="en-US" sz="2400" dirty="0" smtClean="0">
                <a:latin typeface="+mn-lt"/>
                <a:ea typeface="ＭＳ Ｐゴシック" charset="-128"/>
              </a:rPr>
              <a:t>C</a:t>
            </a:r>
            <a:r>
              <a:rPr lang="en-US" altLang="en-US" sz="100" dirty="0" smtClean="0">
                <a:latin typeface="+mn-lt"/>
                <a:ea typeface="ＭＳ Ｐゴシック" charset="-128"/>
              </a:rPr>
              <a:t> </a:t>
            </a:r>
            <a:r>
              <a:rPr lang="en-US" altLang="en-US" sz="2400" dirty="0" smtClean="0">
                <a:latin typeface="+mn-lt"/>
                <a:ea typeface="ＭＳ Ｐゴシック" charset="-128"/>
              </a:rPr>
              <a:t>A</a:t>
            </a:r>
            <a:r>
              <a:rPr lang="en-US" altLang="en-US" sz="100" dirty="0" smtClean="0">
                <a:latin typeface="+mn-lt"/>
                <a:ea typeface="ＭＳ Ｐゴシック" charset="-128"/>
              </a:rPr>
              <a:t> </a:t>
            </a:r>
            <a:r>
              <a:rPr lang="en-US" altLang="en-US" sz="2400" dirty="0" smtClean="0">
                <a:latin typeface="+mn-lt"/>
                <a:ea typeface="ＭＳ Ｐゴシック" charset="-128"/>
              </a:rPr>
              <a:t>M</a:t>
            </a:r>
            <a:endParaRPr lang="en-US" altLang="en-US" sz="2400" dirty="0">
              <a:latin typeface="+mn-lt"/>
              <a:ea typeface="ＭＳ Ｐゴシック" charset="-128"/>
            </a:endParaRPr>
          </a:p>
        </p:txBody>
      </p:sp>
    </p:spTree>
    <p:extLst>
      <p:ext uri="{BB962C8B-B14F-4D97-AF65-F5344CB8AC3E}">
        <p14:creationId xmlns:p14="http://schemas.microsoft.com/office/powerpoint/2010/main" val="1692505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Switching </a:t>
            </a:r>
            <a:r>
              <a:rPr lang="en-US" altLang="en-US" dirty="0" smtClean="0">
                <a:ea typeface="ＭＳ Ｐゴシック" charset="-128"/>
              </a:rPr>
              <a:t>Fabrics</a:t>
            </a:r>
            <a:endParaRPr lang="en-US" dirty="0"/>
          </a:p>
        </p:txBody>
      </p:sp>
      <p:sp>
        <p:nvSpPr>
          <p:cNvPr id="3" name="Text Placeholder 2"/>
          <p:cNvSpPr>
            <a:spLocks noGrp="1"/>
          </p:cNvSpPr>
          <p:nvPr>
            <p:ph type="body" idx="1"/>
          </p:nvPr>
        </p:nvSpPr>
        <p:spPr>
          <a:xfrm>
            <a:off x="457200" y="1600201"/>
            <a:ext cx="8229600" cy="1979022"/>
          </a:xfrm>
        </p:spPr>
        <p:txBody>
          <a:bodyPr/>
          <a:lstStyle/>
          <a:p>
            <a:pPr>
              <a:defRPr/>
            </a:pPr>
            <a:r>
              <a:rPr lang="en-US" sz="1800" dirty="0">
                <a:latin typeface="+mn-lt"/>
              </a:rPr>
              <a:t>transfer packet from input buffer to appropriate output buffer</a:t>
            </a:r>
          </a:p>
          <a:p>
            <a:pPr>
              <a:defRPr/>
            </a:pPr>
            <a:r>
              <a:rPr lang="en-US" sz="1800" dirty="0">
                <a:latin typeface="+mn-lt"/>
              </a:rPr>
              <a:t>switching rate: rate at which packets can be transfer from inputs to outputs</a:t>
            </a:r>
          </a:p>
          <a:p>
            <a:pPr lvl="1">
              <a:defRPr/>
            </a:pPr>
            <a:r>
              <a:rPr lang="en-US" sz="1800" dirty="0">
                <a:latin typeface="+mn-lt"/>
              </a:rPr>
              <a:t>often measured as multiple of input/output line rate</a:t>
            </a:r>
          </a:p>
          <a:p>
            <a:pPr lvl="1">
              <a:defRPr/>
            </a:pPr>
            <a:r>
              <a:rPr lang="en-US" sz="1800" dirty="0">
                <a:latin typeface="+mn-lt"/>
              </a:rPr>
              <a:t>N inputs: switching rate N times line rate desirable</a:t>
            </a:r>
          </a:p>
          <a:p>
            <a:pPr>
              <a:defRPr/>
            </a:pPr>
            <a:r>
              <a:rPr lang="en-US" sz="1800" dirty="0">
                <a:latin typeface="+mn-lt"/>
              </a:rPr>
              <a:t>three types of switching </a:t>
            </a:r>
            <a:r>
              <a:rPr lang="en-US" sz="1800" dirty="0" smtClean="0">
                <a:latin typeface="+mn-lt"/>
              </a:rPr>
              <a:t>fabrics</a:t>
            </a:r>
            <a:endParaRPr lang="en-US" sz="1800" dirty="0">
              <a:latin typeface="+mn-lt"/>
            </a:endParaRPr>
          </a:p>
        </p:txBody>
      </p:sp>
      <p:pic>
        <p:nvPicPr>
          <p:cNvPr id="5" name="Picture 4" descr="A diagram of memory has a large box, memory, at the center. Each side of the box has 3 groups of 3 boxes. An arrow from the left points right, at each group, to the memory box, to the groups on the right side, and right of the groups. Left of memory box. Groups A, B, and C have 3 boxes in a row. Small box, 2 other boxes. The last boxes have a row of 5 vertical lines. Right of memory box. Groups X, Y, and X have 3 boxes in a row. 2 boxes, 1 small box. The first box has a row of 5 vertical lines. An arrow starts before group A, and through group Y, by going right through all 3 group A boxes, right and down through the memory box, and right through group Y box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585" y="3886708"/>
            <a:ext cx="2863638" cy="1153796"/>
          </a:xfrm>
          <a:prstGeom prst="rect">
            <a:avLst/>
          </a:prstGeom>
        </p:spPr>
      </p:pic>
      <p:pic>
        <p:nvPicPr>
          <p:cNvPr id="6" name="Picture 5" descr="A diagram of bus has a vertical line at the center. Each side of the line has 3 groups of 3 boxes. An arrow from the left points right, at each group, to the central line, to the groups on the right side, and right of the groups. Left of line. Groups A, B, and C have 3 boxes in a row. Small box, 2 other boxes. The last boxes have a row of 5 vertical lines. Right of line. Groups X, Y, and X have 3 boxes in a row. 2 boxes, 1 small box. The first box has a row of 5 vertical lines. An arrow starts before group A, and through group Y, by going right through all 3 group A boxes, right and down through the vertical line, and right through group Y box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25" y="3836997"/>
            <a:ext cx="2721961" cy="1294687"/>
          </a:xfrm>
          <a:prstGeom prst="rect">
            <a:avLst/>
          </a:prstGeom>
        </p:spPr>
      </p:pic>
      <p:pic>
        <p:nvPicPr>
          <p:cNvPr id="7" name="Picture 6" descr="A diagram of crossbar has a 2 by 2 grid square, at the center. The left side of the grid square has 3 groups of 3 boxes. Below the grid square is 3 groups of 3 boxes. An arrow from the left points right, at each left side group, to the grid square, to the groups on the bottom side, and below of the groups. Left of grid square. Groups A, B, and C have 3 boxes in a row. Small box, 2 other boxes. The last boxes have a row of 5 vertical lines. Below grid square. Groups X, Y, and X have 3 boxes in a row. 2 boxes, 1 small box. The first box has a row of 5 vertical lines. An arrow starts before group A, and through group Y, by going right through all 3 group A boxes, right and down through the center of the grid square, and down through group Y boxe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6788" y="3657489"/>
            <a:ext cx="2195850" cy="2520642"/>
          </a:xfrm>
          <a:prstGeom prst="rect">
            <a:avLst/>
          </a:prstGeom>
        </p:spPr>
      </p:pic>
    </p:spTree>
    <p:extLst>
      <p:ext uri="{BB962C8B-B14F-4D97-AF65-F5344CB8AC3E}">
        <p14:creationId xmlns:p14="http://schemas.microsoft.com/office/powerpoint/2010/main" val="555262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Memory</a:t>
            </a:r>
          </a:p>
        </p:txBody>
      </p:sp>
      <p:sp>
        <p:nvSpPr>
          <p:cNvPr id="5" name="Text Placeholder 4"/>
          <p:cNvSpPr>
            <a:spLocks noGrp="1"/>
          </p:cNvSpPr>
          <p:nvPr>
            <p:ph type="body" idx="1"/>
          </p:nvPr>
        </p:nvSpPr>
        <p:spPr>
          <a:xfrm>
            <a:off x="457200" y="1600200"/>
            <a:ext cx="8321040" cy="3058886"/>
          </a:xfrm>
        </p:spPr>
        <p:txBody>
          <a:bodyPr/>
          <a:lstStyle/>
          <a:p>
            <a:pPr marL="234950" indent="-234950">
              <a:buFont typeface="Wingdings" panose="05000000000000000000" pitchFamily="2" charset="2"/>
              <a:buNone/>
            </a:pPr>
            <a:r>
              <a:rPr lang="en-US" altLang="en-US" sz="2400" b="1" dirty="0" smtClean="0">
                <a:solidFill>
                  <a:schemeClr val="tx1"/>
                </a:solidFill>
                <a:latin typeface="+mn-lt"/>
                <a:ea typeface="ＭＳ Ｐゴシック" charset="-128"/>
                <a:cs typeface="ＭＳ Ｐゴシック" charset="-128"/>
              </a:rPr>
              <a:t>first generation routers:</a:t>
            </a:r>
          </a:p>
          <a:p>
            <a:pPr marL="256032" indent="-256032"/>
            <a:r>
              <a:rPr lang="en-US" altLang="en-US" sz="2400" dirty="0" smtClean="0">
                <a:latin typeface="+mn-lt"/>
                <a:ea typeface="ＭＳ Ｐゴシック" charset="-128"/>
                <a:cs typeface="ＭＳ Ｐゴシック" charset="-128"/>
              </a:rPr>
              <a:t>traditional computers with switching under direct control of C</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P</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U</a:t>
            </a:r>
            <a:endParaRPr lang="en-US" altLang="en-US" sz="2400" dirty="0" smtClean="0">
              <a:latin typeface="+mn-lt"/>
              <a:ea typeface="ＭＳ Ｐゴシック" charset="-128"/>
            </a:endParaRPr>
          </a:p>
          <a:p>
            <a:pPr marL="256032" indent="-256032"/>
            <a:r>
              <a:rPr lang="en-US" altLang="en-US" sz="2400" dirty="0" smtClean="0">
                <a:latin typeface="+mn-lt"/>
                <a:ea typeface="ＭＳ Ｐゴシック" charset="-128"/>
                <a:cs typeface="ＭＳ Ｐゴシック" charset="-128"/>
              </a:rPr>
              <a:t>packet copied to system’</a:t>
            </a:r>
            <a:r>
              <a:rPr lang="en-US" altLang="ja-JP" sz="2400" dirty="0" smtClean="0">
                <a:latin typeface="+mn-lt"/>
                <a:ea typeface="ＭＳ Ｐゴシック" charset="-128"/>
                <a:cs typeface="ＭＳ Ｐゴシック" charset="-128"/>
              </a:rPr>
              <a:t>s memory</a:t>
            </a:r>
          </a:p>
          <a:p>
            <a:pPr marL="256032" indent="-256032"/>
            <a:r>
              <a:rPr lang="en-US" altLang="en-US" sz="2400" dirty="0" smtClean="0">
                <a:latin typeface="+mn-lt"/>
                <a:ea typeface="ＭＳ Ｐゴシック" charset="-128"/>
                <a:cs typeface="ＭＳ Ｐゴシック" charset="-128"/>
              </a:rPr>
              <a:t>speed limited by memory bandwidth (2 bus crossings per datagram)</a:t>
            </a:r>
            <a:endParaRPr lang="en-US" altLang="en-US" sz="2400" dirty="0">
              <a:latin typeface="+mn-lt"/>
              <a:ea typeface="ＭＳ Ｐゴシック" charset="-128"/>
              <a:cs typeface="ＭＳ Ｐゴシック" charset="-128"/>
            </a:endParaRPr>
          </a:p>
        </p:txBody>
      </p:sp>
      <p:pic>
        <p:nvPicPr>
          <p:cNvPr id="6" name="Picture 5" descr="A diagram has a horizontal line, system bus, connected to 3 boxes above. To the left of box 1, there is a block, and a block with prongs. Box 1, input port, for example Ethernet. Box 2, memory. Box 3, output port, for example Ethernet. Beside box 3, there is a bar with prong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800" y="4821057"/>
            <a:ext cx="6416399" cy="1450034"/>
          </a:xfrm>
          <a:prstGeom prst="rect">
            <a:avLst/>
          </a:prstGeom>
        </p:spPr>
      </p:pic>
    </p:spTree>
    <p:extLst>
      <p:ext uri="{BB962C8B-B14F-4D97-AF65-F5344CB8AC3E}">
        <p14:creationId xmlns:p14="http://schemas.microsoft.com/office/powerpoint/2010/main" val="360046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a:t>
            </a:r>
            <a:r>
              <a:rPr lang="en-US" altLang="en-US" dirty="0" smtClean="0">
                <a:ea typeface="ＭＳ Ｐゴシック" charset="-128"/>
              </a:rPr>
              <a:t>Objectives </a:t>
            </a:r>
            <a:r>
              <a:rPr lang="en-US" altLang="en-US" sz="2000" b="0" dirty="0">
                <a:ea typeface="ＭＳ Ｐゴシック" charset="-128"/>
              </a:rPr>
              <a:t>(1 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b="1" dirty="0">
                <a:solidFill>
                  <a:srgbClr val="CC0000"/>
                </a:solidFill>
                <a:latin typeface="+mn-lt"/>
                <a:ea typeface="ＭＳ Ｐゴシック" charset="-128"/>
                <a:cs typeface="ＭＳ Ｐゴシック" charset="-128"/>
              </a:rPr>
              <a:t> </a:t>
            </a:r>
            <a:r>
              <a:rPr lang="en-US" altLang="en-US" sz="2200" b="1" dirty="0">
                <a:solidFill>
                  <a:schemeClr val="tx1"/>
                </a:solidFill>
                <a:latin typeface="+mn-lt"/>
                <a:ea typeface="ＭＳ Ｐゴシック" charset="-128"/>
                <a:cs typeface="ＭＳ Ｐゴシック" charset="-128"/>
              </a:rPr>
              <a:t>Overview of Network layer</a:t>
            </a:r>
          </a:p>
          <a:p>
            <a:pPr lvl="1" indent="-283464"/>
            <a:r>
              <a:rPr lang="en-US" altLang="en-US" sz="2200" b="1" dirty="0">
                <a:solidFill>
                  <a:schemeClr val="tx1"/>
                </a:solidFill>
                <a:latin typeface="+mn-lt"/>
                <a:ea typeface="ＭＳ Ｐゴシック" charset="-128"/>
              </a:rPr>
              <a:t>data plane</a:t>
            </a:r>
          </a:p>
          <a:p>
            <a:pPr lvl="1" indent="-283464"/>
            <a:r>
              <a:rPr lang="en-US" altLang="en-US" sz="2200" b="1" dirty="0">
                <a:solidFill>
                  <a:schemeClr val="tx1"/>
                </a:solidFill>
                <a:latin typeface="+mn-lt"/>
                <a:ea typeface="ＭＳ Ｐゴシック" charset="-128"/>
              </a:rPr>
              <a:t>control plane</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a:t>
            </a:r>
            <a:r>
              <a:rPr lang="en-US" altLang="en-US" sz="2200" dirty="0" smtClean="0">
                <a:latin typeface="+mn-lt"/>
                <a:ea typeface="ＭＳ Ｐゴシック" charset="-128"/>
                <a:cs typeface="ＭＳ Ｐゴシック" charset="-128"/>
              </a:rPr>
              <a:t>What’</a:t>
            </a:r>
            <a:r>
              <a:rPr lang="en-US" altLang="ja-JP" sz="2200" dirty="0" smtClean="0">
                <a:latin typeface="+mn-lt"/>
                <a:ea typeface="ＭＳ Ｐゴシック" charset="-128"/>
                <a:cs typeface="ＭＳ Ｐゴシック" charset="-128"/>
              </a:rPr>
              <a:t>s </a:t>
            </a:r>
            <a:r>
              <a:rPr lang="en-US" altLang="ja-JP" sz="2200" dirty="0">
                <a:latin typeface="+mn-lt"/>
                <a:ea typeface="ＭＳ Ｐゴシック" charset="-128"/>
                <a:cs typeface="ＭＳ Ｐゴシック" charset="-128"/>
              </a:rPr>
              <a:t>inside a router</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a:t>
            </a:r>
            <a:r>
              <a:rPr lang="en-US" altLang="en-US" sz="22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200" dirty="0" smtClean="0">
                <a:latin typeface="+mn-lt"/>
                <a:ea typeface="ＭＳ Ｐゴシック" charset="-128"/>
                <a:cs typeface="ＭＳ Ｐゴシック" charset="-128"/>
              </a:rPr>
              <a:t>P</a:t>
            </a:r>
            <a:r>
              <a:rPr lang="en-US" altLang="en-US" sz="2200" dirty="0">
                <a:latin typeface="+mn-lt"/>
                <a:ea typeface="ＭＳ Ｐゴシック" charset="-128"/>
                <a:cs typeface="ＭＳ Ｐゴシック" charset="-128"/>
              </a:rPr>
              <a:t>: Internet Protocol</a:t>
            </a:r>
          </a:p>
          <a:p>
            <a:pPr lvl="1" indent="-283464"/>
            <a:r>
              <a:rPr lang="en-US" altLang="en-US" sz="2200" dirty="0">
                <a:latin typeface="+mn-lt"/>
                <a:ea typeface="ＭＳ Ｐゴシック" charset="-128"/>
              </a:rPr>
              <a:t>datagram format</a:t>
            </a:r>
          </a:p>
          <a:p>
            <a:pPr lvl="1" indent="-283464"/>
            <a:r>
              <a:rPr lang="en-US" altLang="en-US" sz="2200" dirty="0">
                <a:latin typeface="+mn-lt"/>
                <a:ea typeface="ＭＳ Ｐゴシック" charset="-128"/>
              </a:rPr>
              <a:t>fragmentation</a:t>
            </a:r>
          </a:p>
          <a:p>
            <a:pPr lvl="1" indent="-283464"/>
            <a:r>
              <a:rPr lang="en-US" altLang="en-US" sz="2200" dirty="0" smtClean="0">
                <a:latin typeface="+mn-lt"/>
                <a:ea typeface="ＭＳ Ｐゴシック" charset="-128"/>
              </a:rPr>
              <a:t>I</a:t>
            </a:r>
            <a:r>
              <a:rPr lang="en-US" altLang="en-US" sz="100" dirty="0" smtClean="0">
                <a:latin typeface="+mn-lt"/>
                <a:ea typeface="ＭＳ Ｐゴシック" charset="-128"/>
              </a:rPr>
              <a:t> </a:t>
            </a:r>
            <a:r>
              <a:rPr lang="en-US" altLang="en-US" sz="2200" dirty="0" smtClean="0">
                <a:latin typeface="+mn-lt"/>
                <a:ea typeface="ＭＳ Ｐゴシック" charset="-128"/>
              </a:rPr>
              <a:t>Pv4 </a:t>
            </a:r>
            <a:r>
              <a:rPr lang="en-US" altLang="en-US" sz="2200" dirty="0">
                <a:latin typeface="+mn-lt"/>
                <a:ea typeface="ＭＳ Ｐゴシック" charset="-128"/>
              </a:rPr>
              <a:t>addressing</a:t>
            </a:r>
          </a:p>
          <a:p>
            <a:pPr lvl="1" indent="-283464"/>
            <a:r>
              <a:rPr lang="en-US" altLang="en-US" sz="2200" dirty="0">
                <a:latin typeface="+mn-lt"/>
                <a:ea typeface="ＭＳ Ｐゴシック" charset="-128"/>
              </a:rPr>
              <a:t>network </a:t>
            </a:r>
            <a:r>
              <a:rPr lang="en-US" altLang="en-US" sz="2200" dirty="0" smtClean="0">
                <a:latin typeface="+mn-lt"/>
                <a:ea typeface="ＭＳ Ｐゴシック" charset="-128"/>
              </a:rPr>
              <a:t>address translation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smtClean="0">
                <a:latin typeface="+mn-lt"/>
                <a:ea typeface="ＭＳ Ｐゴシック" charset="-128"/>
              </a:rPr>
              <a:t>Pv6</a:t>
            </a:r>
            <a:endParaRPr lang="en-US" altLang="en-US" sz="2200" dirty="0">
              <a:latin typeface="+mn-lt"/>
              <a:ea typeface="ＭＳ Ｐゴシック" charset="-128"/>
              <a:cs typeface="ＭＳ Ｐゴシック"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Generalized </a:t>
            </a:r>
            <a:r>
              <a:rPr lang="en-US" altLang="en-US" sz="2200" dirty="0" smtClean="0">
                <a:latin typeface="+mn-lt"/>
                <a:ea typeface="ＭＳ Ｐゴシック" charset="-128"/>
                <a:cs typeface="ＭＳ Ｐゴシック" charset="-128"/>
              </a:rPr>
              <a:t>Forward and </a:t>
            </a:r>
            <a:r>
              <a:rPr lang="en-US" altLang="en-US" sz="2200" dirty="0">
                <a:latin typeface="+mn-lt"/>
                <a:ea typeface="ＭＳ Ｐゴシック" charset="-128"/>
                <a:cs typeface="ＭＳ Ｐゴシック" charset="-128"/>
              </a:rPr>
              <a:t>S</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N</a:t>
            </a:r>
          </a:p>
          <a:p>
            <a:pPr lvl="1" indent="-283464"/>
            <a:r>
              <a:rPr lang="en-US" altLang="en-US" sz="2200" dirty="0">
                <a:latin typeface="+mn-lt"/>
                <a:ea typeface="ＭＳ Ｐゴシック" charset="-128"/>
              </a:rPr>
              <a:t>match</a:t>
            </a:r>
          </a:p>
          <a:p>
            <a:pPr lvl="1" indent="-283464"/>
            <a:r>
              <a:rPr lang="en-US" altLang="en-US" sz="2200" dirty="0">
                <a:latin typeface="+mn-lt"/>
                <a:ea typeface="ＭＳ Ｐゴシック" charset="-128"/>
              </a:rPr>
              <a:t>action</a:t>
            </a:r>
          </a:p>
          <a:p>
            <a:pPr lvl="1" indent="-283464"/>
            <a:r>
              <a:rPr lang="en-US" altLang="en-US" sz="2200" dirty="0" smtClean="0">
                <a:latin typeface="+mn-lt"/>
                <a:ea typeface="ＭＳ Ｐゴシック" charset="-128"/>
              </a:rPr>
              <a:t>OpenFlow</a:t>
            </a:r>
            <a:endParaRPr lang="en-US" altLang="en-US" sz="2200" dirty="0">
              <a:latin typeface="+mn-lt"/>
              <a:ea typeface="ＭＳ Ｐゴシック" charset="-128"/>
            </a:endParaRPr>
          </a:p>
          <a:p>
            <a:pPr lvl="1" indent="-283464"/>
            <a:r>
              <a:rPr lang="en-US" altLang="en-US" sz="2200" dirty="0" smtClean="0">
                <a:latin typeface="+mn-lt"/>
                <a:ea typeface="ＭＳ Ｐゴシック" charset="-128"/>
              </a:rPr>
              <a:t>examples </a:t>
            </a:r>
            <a:r>
              <a:rPr lang="en-US" altLang="en-US" sz="2200" dirty="0">
                <a:latin typeface="+mn-lt"/>
                <a:ea typeface="ＭＳ Ｐゴシック" charset="-128"/>
              </a:rPr>
              <a:t>of match-plus-action in </a:t>
            </a:r>
            <a:r>
              <a:rPr lang="en-US" altLang="en-US" sz="2200" dirty="0" smtClean="0">
                <a:latin typeface="+mn-lt"/>
                <a:ea typeface="ＭＳ Ｐゴシック" charset="-128"/>
              </a:rPr>
              <a:t>action</a:t>
            </a:r>
            <a:endParaRPr lang="en-US" altLang="en-US" sz="2200" dirty="0">
              <a:latin typeface="+mn-lt"/>
              <a:ea typeface="ＭＳ Ｐゴシック" charset="-128"/>
            </a:endParaRPr>
          </a:p>
        </p:txBody>
      </p:sp>
    </p:spTree>
    <p:extLst>
      <p:ext uri="{BB962C8B-B14F-4D97-AF65-F5344CB8AC3E}">
        <p14:creationId xmlns:p14="http://schemas.microsoft.com/office/powerpoint/2010/main" val="3854965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a Bus</a:t>
            </a:r>
          </a:p>
        </p:txBody>
      </p:sp>
      <p:sp>
        <p:nvSpPr>
          <p:cNvPr id="3" name="Text Placeholder 2"/>
          <p:cNvSpPr>
            <a:spLocks noGrp="1"/>
          </p:cNvSpPr>
          <p:nvPr>
            <p:ph type="body" idx="1"/>
          </p:nvPr>
        </p:nvSpPr>
        <p:spPr>
          <a:xfrm>
            <a:off x="457200" y="1600200"/>
            <a:ext cx="4820194" cy="4525963"/>
          </a:xfrm>
        </p:spPr>
        <p:txBody>
          <a:bodyPr/>
          <a:lstStyle/>
          <a:p>
            <a:pPr>
              <a:defRPr/>
            </a:pPr>
            <a:r>
              <a:rPr lang="en-US" sz="2400" dirty="0">
                <a:latin typeface="+mn-lt"/>
              </a:rPr>
              <a:t>datagram from input port </a:t>
            </a:r>
            <a:r>
              <a:rPr lang="en-US" sz="2400" dirty="0" smtClean="0">
                <a:latin typeface="+mn-lt"/>
              </a:rPr>
              <a:t>memory to </a:t>
            </a:r>
            <a:r>
              <a:rPr lang="en-US" sz="2400" dirty="0">
                <a:latin typeface="+mn-lt"/>
              </a:rPr>
              <a:t>output port memory via a shared bus</a:t>
            </a:r>
          </a:p>
          <a:p>
            <a:pPr>
              <a:defRPr/>
            </a:pPr>
            <a:r>
              <a:rPr lang="en-US" sz="2400" b="1" dirty="0">
                <a:solidFill>
                  <a:schemeClr val="tx1"/>
                </a:solidFill>
                <a:latin typeface="+mn-lt"/>
              </a:rPr>
              <a:t>bus contention</a:t>
            </a:r>
            <a:r>
              <a:rPr lang="en-US" sz="2400" b="1" dirty="0" smtClean="0">
                <a:solidFill>
                  <a:schemeClr val="tx1"/>
                </a:solidFill>
                <a:latin typeface="+mn-lt"/>
              </a:rPr>
              <a:t>: </a:t>
            </a:r>
            <a:r>
              <a:rPr lang="en-US" sz="2400" dirty="0" smtClean="0">
                <a:latin typeface="+mn-lt"/>
              </a:rPr>
              <a:t>switching </a:t>
            </a:r>
            <a:r>
              <a:rPr lang="en-US" sz="2400" dirty="0">
                <a:latin typeface="+mn-lt"/>
              </a:rPr>
              <a:t>speed limited by bus bandwidth</a:t>
            </a:r>
          </a:p>
          <a:p>
            <a:pPr>
              <a:defRPr/>
            </a:pPr>
            <a:r>
              <a:rPr lang="en-US" sz="2400" dirty="0">
                <a:latin typeface="+mn-lt"/>
              </a:rPr>
              <a:t>32 </a:t>
            </a:r>
            <a:r>
              <a:rPr lang="en-US" sz="2400" dirty="0" smtClean="0">
                <a:latin typeface="+mn-lt"/>
              </a:rPr>
              <a:t>G</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s </a:t>
            </a:r>
            <a:r>
              <a:rPr lang="en-US" sz="2400" dirty="0">
                <a:latin typeface="+mn-lt"/>
              </a:rPr>
              <a:t>bus, Cisco 5600: sufficient speed for access and enterprise </a:t>
            </a:r>
            <a:r>
              <a:rPr lang="en-US" sz="2400" dirty="0" smtClean="0">
                <a:latin typeface="+mn-lt"/>
              </a:rPr>
              <a:t>routers</a:t>
            </a:r>
            <a:endParaRPr lang="en-US" sz="2400" dirty="0">
              <a:latin typeface="+mn-lt"/>
            </a:endParaRPr>
          </a:p>
        </p:txBody>
      </p:sp>
      <p:pic>
        <p:nvPicPr>
          <p:cNvPr id="4" name="Picture 3" descr="A diagram of bus has a vertical line at the center. Each side of the line has 3 groups of 3 boxes. An arrow from the left points right, at each group, to the central line, to the groups on the right side, and right of the groups. Left of line. Groups A, B, and C have 3 boxes in a row. Small box, 2 other boxes. The last boxes have a row of 5 vertical lines. Right of line. Groups X, Y, and X have 3 boxes in a row. 2 boxes, 1 small box. The first box has a row of 5 vertical lines. An arrow starts before group A, and through group Y, by going right through all 3 group A boxes, right and down through the vertical line, and right through group Y box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9723" y="2095915"/>
            <a:ext cx="3067174" cy="1458885"/>
          </a:xfrm>
          <a:prstGeom prst="rect">
            <a:avLst/>
          </a:prstGeom>
        </p:spPr>
      </p:pic>
    </p:spTree>
    <p:extLst>
      <p:ext uri="{BB962C8B-B14F-4D97-AF65-F5344CB8AC3E}">
        <p14:creationId xmlns:p14="http://schemas.microsoft.com/office/powerpoint/2010/main" val="2040653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Interconnection Network</a:t>
            </a:r>
          </a:p>
        </p:txBody>
      </p:sp>
      <p:sp>
        <p:nvSpPr>
          <p:cNvPr id="3" name="Text Placeholder 2"/>
          <p:cNvSpPr>
            <a:spLocks noGrp="1"/>
          </p:cNvSpPr>
          <p:nvPr>
            <p:ph type="body" idx="1"/>
          </p:nvPr>
        </p:nvSpPr>
        <p:spPr>
          <a:xfrm>
            <a:off x="457200" y="1600200"/>
            <a:ext cx="4950823" cy="4212771"/>
          </a:xfrm>
        </p:spPr>
        <p:txBody>
          <a:bodyPr/>
          <a:lstStyle/>
          <a:p>
            <a:pPr>
              <a:defRPr/>
            </a:pPr>
            <a:r>
              <a:rPr lang="en-US" sz="2200" dirty="0" smtClean="0">
                <a:latin typeface="+mn-lt"/>
              </a:rPr>
              <a:t>overcome </a:t>
            </a:r>
            <a:r>
              <a:rPr lang="en-US" sz="2200" dirty="0">
                <a:latin typeface="+mn-lt"/>
              </a:rPr>
              <a:t>bus bandwidth limitations</a:t>
            </a:r>
          </a:p>
          <a:p>
            <a:pPr>
              <a:defRPr/>
            </a:pPr>
            <a:r>
              <a:rPr lang="en-US" sz="2200" dirty="0">
                <a:latin typeface="+mn-lt"/>
              </a:rPr>
              <a:t>banyan networks, crossbar, </a:t>
            </a:r>
            <a:r>
              <a:rPr lang="en-US" sz="2200" dirty="0" smtClean="0">
                <a:latin typeface="+mn-lt"/>
              </a:rPr>
              <a:t>other interconnection </a:t>
            </a:r>
            <a:r>
              <a:rPr lang="en-US" sz="2200" dirty="0">
                <a:latin typeface="+mn-lt"/>
              </a:rPr>
              <a:t>nets initially developed to connect processors in multiprocessor</a:t>
            </a:r>
          </a:p>
          <a:p>
            <a:pPr>
              <a:defRPr/>
            </a:pPr>
            <a:r>
              <a:rPr lang="en-US" sz="2200" dirty="0">
                <a:latin typeface="+mn-lt"/>
              </a:rPr>
              <a:t>advanced design: </a:t>
            </a:r>
            <a:r>
              <a:rPr lang="en-US" sz="2200" dirty="0" smtClean="0">
                <a:latin typeface="+mn-lt"/>
              </a:rPr>
              <a:t>fragmenting datagram </a:t>
            </a:r>
            <a:r>
              <a:rPr lang="en-US" sz="2200" dirty="0">
                <a:latin typeface="+mn-lt"/>
              </a:rPr>
              <a:t>into fixed length </a:t>
            </a:r>
            <a:r>
              <a:rPr lang="en-US" sz="2200" dirty="0" smtClean="0">
                <a:latin typeface="+mn-lt"/>
              </a:rPr>
              <a:t>cells, switch </a:t>
            </a:r>
            <a:r>
              <a:rPr lang="en-US" sz="2200" dirty="0">
                <a:latin typeface="+mn-lt"/>
              </a:rPr>
              <a:t>cells through the fabric</a:t>
            </a:r>
            <a:r>
              <a:rPr lang="en-US" sz="2200" dirty="0" smtClean="0">
                <a:latin typeface="+mn-lt"/>
              </a:rPr>
              <a:t>.</a:t>
            </a:r>
            <a:endParaRPr lang="en-US" sz="2200" dirty="0">
              <a:latin typeface="+mn-lt"/>
            </a:endParaRPr>
          </a:p>
          <a:p>
            <a:pPr>
              <a:defRPr/>
            </a:pPr>
            <a:r>
              <a:rPr lang="en-US" sz="2200" dirty="0">
                <a:latin typeface="+mn-lt"/>
              </a:rPr>
              <a:t>Cisco 12000: switches 60 Gbps through the interconnection </a:t>
            </a:r>
            <a:r>
              <a:rPr lang="en-US" sz="2200" dirty="0" smtClean="0">
                <a:latin typeface="+mn-lt"/>
              </a:rPr>
              <a:t>network</a:t>
            </a:r>
            <a:endParaRPr lang="en-US" sz="2200" dirty="0">
              <a:latin typeface="+mn-lt"/>
            </a:endParaRPr>
          </a:p>
        </p:txBody>
      </p:sp>
      <p:pic>
        <p:nvPicPr>
          <p:cNvPr id="4" name="Picture 3" descr="A diagram of crossbar has a 2 by 2 grid square, at the center. The left side of the grid square has 3 groups of 3 boxes. Below the grid square is 3 groups of 3 boxes. An arrow from the left points right, at each left side group, to the grid square, to the groups on the bottom side, and below of the groups. Left of grid square. Groups A, B, and C have 3 boxes in a row. Small box, 2 other boxes. The last boxes have a row of 5 vertical lines. Below grid square. Groups X, Y, and X have 3 boxes in a row. 2 boxes, 1 small box. The first box has a row of 5 vertical lines. An arrow starts before group A, and through group Y, by going right through all 3 group A boxes, right and down through the center of the grid square, and down through group Y box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6021" y="1841770"/>
            <a:ext cx="2901356" cy="3330502"/>
          </a:xfrm>
          <a:prstGeom prst="rect">
            <a:avLst/>
          </a:prstGeom>
        </p:spPr>
      </p:pic>
    </p:spTree>
    <p:extLst>
      <p:ext uri="{BB962C8B-B14F-4D97-AF65-F5344CB8AC3E}">
        <p14:creationId xmlns:p14="http://schemas.microsoft.com/office/powerpoint/2010/main" val="2237727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Input </a:t>
            </a:r>
            <a:r>
              <a:rPr lang="en-US" altLang="en-US" dirty="0" smtClean="0">
                <a:ea typeface="ＭＳ Ｐゴシック" charset="-128"/>
              </a:rPr>
              <a:t>Port Queuing</a:t>
            </a:r>
            <a:endParaRPr lang="en-US" dirty="0"/>
          </a:p>
        </p:txBody>
      </p:sp>
      <p:sp>
        <p:nvSpPr>
          <p:cNvPr id="3" name="Text Placeholder 2"/>
          <p:cNvSpPr>
            <a:spLocks noGrp="1"/>
          </p:cNvSpPr>
          <p:nvPr>
            <p:ph type="body" idx="1"/>
          </p:nvPr>
        </p:nvSpPr>
        <p:spPr>
          <a:xfrm>
            <a:off x="457200" y="1600200"/>
            <a:ext cx="8229600" cy="2135777"/>
          </a:xfrm>
        </p:spPr>
        <p:txBody>
          <a:bodyPr/>
          <a:lstStyle/>
          <a:p>
            <a:r>
              <a:rPr lang="en-US" altLang="en-US" sz="2200" dirty="0">
                <a:latin typeface="+mn-lt"/>
                <a:ea typeface="ＭＳ Ｐゴシック" charset="-128"/>
                <a:cs typeface="ＭＳ Ｐゴシック" charset="-128"/>
              </a:rPr>
              <a:t>fabric slower than input ports combined -&gt; queueing may occur at input </a:t>
            </a:r>
            <a:r>
              <a:rPr lang="en-US" altLang="en-US" sz="2200" dirty="0" smtClean="0">
                <a:latin typeface="+mn-lt"/>
                <a:ea typeface="ＭＳ Ｐゴシック" charset="-128"/>
                <a:cs typeface="ＭＳ Ｐゴシック" charset="-128"/>
              </a:rPr>
              <a:t>queues</a:t>
            </a:r>
            <a:endParaRPr lang="en-US" altLang="en-US" sz="2200" dirty="0">
              <a:latin typeface="+mn-lt"/>
              <a:ea typeface="ＭＳ Ｐゴシック" charset="-128"/>
              <a:cs typeface="ＭＳ Ｐゴシック" charset="-128"/>
            </a:endParaRPr>
          </a:p>
          <a:p>
            <a:pPr lvl="1"/>
            <a:r>
              <a:rPr lang="en-US" altLang="en-US" sz="2200" b="1" dirty="0">
                <a:solidFill>
                  <a:schemeClr val="tx1"/>
                </a:solidFill>
                <a:latin typeface="+mn-lt"/>
                <a:ea typeface="ＭＳ Ｐゴシック" charset="-128"/>
              </a:rPr>
              <a:t>queueing delay and loss due to input buffer overflow!</a:t>
            </a:r>
          </a:p>
          <a:p>
            <a:r>
              <a:rPr lang="en-US" altLang="en-US" sz="2200" b="1" dirty="0">
                <a:solidFill>
                  <a:schemeClr val="tx1"/>
                </a:solidFill>
                <a:latin typeface="+mn-lt"/>
                <a:ea typeface="ＭＳ Ｐゴシック" charset="-128"/>
                <a:cs typeface="ＭＳ Ｐゴシック" charset="-128"/>
              </a:rPr>
              <a:t>Head-of-the-Line (</a:t>
            </a:r>
            <a:r>
              <a:rPr lang="en-US" altLang="en-US" sz="2200" b="1" dirty="0" smtClean="0">
                <a:solidFill>
                  <a:schemeClr val="tx1"/>
                </a:solidFill>
                <a:latin typeface="+mn-lt"/>
                <a:ea typeface="ＭＳ Ｐゴシック" charset="-128"/>
                <a:cs typeface="ＭＳ Ｐゴシック" charset="-128"/>
              </a:rPr>
              <a:t>H</a:t>
            </a:r>
            <a:r>
              <a:rPr lang="en-US" altLang="en-US" sz="100" b="1" dirty="0" smtClean="0">
                <a:solidFill>
                  <a:schemeClr val="tx1"/>
                </a:solidFill>
                <a:latin typeface="+mn-lt"/>
                <a:ea typeface="ＭＳ Ｐゴシック" charset="-128"/>
                <a:cs typeface="ＭＳ Ｐゴシック" charset="-128"/>
              </a:rPr>
              <a:t> </a:t>
            </a:r>
            <a:r>
              <a:rPr lang="en-US" altLang="en-US" sz="2200" b="1" dirty="0" smtClean="0">
                <a:solidFill>
                  <a:schemeClr val="tx1"/>
                </a:solidFill>
                <a:latin typeface="+mn-lt"/>
                <a:ea typeface="ＭＳ Ｐゴシック" charset="-128"/>
                <a:cs typeface="ＭＳ Ｐゴシック" charset="-128"/>
              </a:rPr>
              <a:t>O</a:t>
            </a:r>
            <a:r>
              <a:rPr lang="en-US" altLang="en-US" sz="100" b="1" dirty="0" smtClean="0">
                <a:solidFill>
                  <a:schemeClr val="tx1"/>
                </a:solidFill>
                <a:latin typeface="+mn-lt"/>
                <a:ea typeface="ＭＳ Ｐゴシック" charset="-128"/>
                <a:cs typeface="ＭＳ Ｐゴシック" charset="-128"/>
              </a:rPr>
              <a:t> </a:t>
            </a:r>
            <a:r>
              <a:rPr lang="en-US" altLang="en-US" sz="2200" b="1" dirty="0" smtClean="0">
                <a:solidFill>
                  <a:schemeClr val="tx1"/>
                </a:solidFill>
                <a:latin typeface="+mn-lt"/>
                <a:ea typeface="ＭＳ Ｐゴシック" charset="-128"/>
                <a:cs typeface="ＭＳ Ｐゴシック" charset="-128"/>
              </a:rPr>
              <a:t>L</a:t>
            </a:r>
            <a:r>
              <a:rPr lang="en-US" altLang="en-US" sz="2200" b="1" dirty="0">
                <a:solidFill>
                  <a:schemeClr val="tx1"/>
                </a:solidFill>
                <a:latin typeface="+mn-lt"/>
                <a:ea typeface="ＭＳ Ｐゴシック" charset="-128"/>
                <a:cs typeface="ＭＳ Ｐゴシック" charset="-128"/>
              </a:rPr>
              <a:t>) blocking: </a:t>
            </a:r>
            <a:r>
              <a:rPr lang="en-US" altLang="en-US" sz="2200" dirty="0">
                <a:latin typeface="+mn-lt"/>
                <a:ea typeface="ＭＳ Ｐゴシック" charset="-128"/>
                <a:cs typeface="ＭＳ Ｐゴシック" charset="-128"/>
              </a:rPr>
              <a:t>queued datagram at </a:t>
            </a:r>
            <a:r>
              <a:rPr lang="en-US" altLang="en-US" sz="2200" dirty="0" smtClean="0">
                <a:latin typeface="+mn-lt"/>
                <a:ea typeface="ＭＳ Ｐゴシック" charset="-128"/>
                <a:cs typeface="ＭＳ Ｐゴシック" charset="-128"/>
              </a:rPr>
              <a:t>front of </a:t>
            </a:r>
            <a:r>
              <a:rPr lang="en-US" altLang="en-US" sz="2200" dirty="0">
                <a:latin typeface="+mn-lt"/>
                <a:ea typeface="ＭＳ Ｐゴシック" charset="-128"/>
                <a:cs typeface="ＭＳ Ｐゴシック" charset="-128"/>
              </a:rPr>
              <a:t>queue prevents others in queue from moving </a:t>
            </a:r>
            <a:r>
              <a:rPr lang="en-US" altLang="en-US" sz="2200" dirty="0" smtClean="0">
                <a:latin typeface="+mn-lt"/>
                <a:ea typeface="ＭＳ Ｐゴシック" charset="-128"/>
                <a:cs typeface="ＭＳ Ｐゴシック" charset="-128"/>
              </a:rPr>
              <a:t>forward</a:t>
            </a:r>
            <a:endParaRPr lang="en-US" altLang="en-US" sz="2200" dirty="0">
              <a:latin typeface="+mn-lt"/>
              <a:ea typeface="ＭＳ Ｐゴシック" charset="-128"/>
              <a:cs typeface="ＭＳ Ｐゴシック" charset="-128"/>
            </a:endParaRPr>
          </a:p>
        </p:txBody>
      </p:sp>
      <p:pic>
        <p:nvPicPr>
          <p:cNvPr id="4" name="Picture 3" descr="There are 2 similar diagrams. At the center of both diagrams, is a large box, switch fabric. There are 3 boxes on each side of the switch fabric boxes. Some side boxes have colored bars on and beside them. Each diagram has arrows pointing from some left side boxes to the right side boxes. Each diagram has notes. Diagram 1. Left side. Box 1, red bar. A blue bar is to the left of the box. Box 2, blue bar. Box 3, red bar. A green bar is to the left of the box. Right side. Boxes 4, 5, and 6 have no bars. There are 3 arrows. Arrow 1 starts from box 1 and points right to box 4, through the switch fabric. Arrow 2 starts at box 2 and points right to box 5. Arrow 3 starts at box 3 and points right, up through switch fabric, to box 4. Notes. Output port contention, only 1 red datagram can be transferred. Lower red packet is blocked. Diagram 2. Some boxes are colored. Left side. Box 1, blue bar. Box 2, no bar. Box 3, red bar. A green bar is to the left of the box. Right side. Red box 4, red bar. Blue box 5, blue bar. Green box 6, no bar. There are 2 arrows. Arrow 1 starts from box 1 and points right and down, through switch fabric to box 5. Arrow 2 starts at box 3 and points right up, though switch fabric to box 4. Notes. One packet time later, green packet experiences H O L block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914" y="3886657"/>
            <a:ext cx="5090173" cy="2386637"/>
          </a:xfrm>
          <a:prstGeom prst="rect">
            <a:avLst/>
          </a:prstGeom>
        </p:spPr>
      </p:pic>
    </p:spTree>
    <p:extLst>
      <p:ext uri="{BB962C8B-B14F-4D97-AF65-F5344CB8AC3E}">
        <p14:creationId xmlns:p14="http://schemas.microsoft.com/office/powerpoint/2010/main" val="4258473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r>
              <a:rPr lang="en-US" dirty="0" smtClean="0"/>
              <a:t>Ports</a:t>
            </a:r>
            <a:endParaRPr lang="en-US" dirty="0"/>
          </a:p>
        </p:txBody>
      </p:sp>
      <p:pic>
        <p:nvPicPr>
          <p:cNvPr id="4" name="Picture 3" descr="A diagram has a group of 3 boxes side by side. Each box is labeled and colored. To the left the boxes, a vertical line states, switch fabric. From the middle of this line, an arrow points to the first box. An arrow points from each box to the box to the right. The last box has an arrow pointing right. Box 1, red, datagram buffer. A row of 10 vertical lines, queueing. Box 2, blue, link layer protocol, receive. Box 3, small green, line termin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006" y="1478126"/>
            <a:ext cx="4730055" cy="1630078"/>
          </a:xfrm>
          <a:prstGeom prst="rect">
            <a:avLst/>
          </a:prstGeom>
        </p:spPr>
      </p:pic>
      <p:sp>
        <p:nvSpPr>
          <p:cNvPr id="3" name="Text Placeholder 2"/>
          <p:cNvSpPr>
            <a:spLocks noGrp="1"/>
          </p:cNvSpPr>
          <p:nvPr>
            <p:ph idx="1"/>
          </p:nvPr>
        </p:nvSpPr>
        <p:spPr>
          <a:xfrm>
            <a:off x="457200" y="3254913"/>
            <a:ext cx="8229600" cy="1341281"/>
          </a:xfrm>
        </p:spPr>
        <p:txBody>
          <a:bodyPr/>
          <a:lstStyle/>
          <a:p>
            <a:pPr indent="-256032">
              <a:defRPr/>
            </a:pPr>
            <a:r>
              <a:rPr lang="en-US" sz="2000" b="1" dirty="0">
                <a:solidFill>
                  <a:schemeClr val="tx1"/>
                </a:solidFill>
                <a:latin typeface="+mn-lt"/>
              </a:rPr>
              <a:t>buffering</a:t>
            </a:r>
            <a:r>
              <a:rPr lang="en-US" sz="2000" dirty="0">
                <a:latin typeface="+mn-lt"/>
              </a:rPr>
              <a:t> required when datagrams arrive from fabric faster than the transmission </a:t>
            </a:r>
            <a:r>
              <a:rPr lang="en-US" sz="2000" dirty="0" smtClean="0">
                <a:latin typeface="+mn-lt"/>
              </a:rPr>
              <a:t>rate</a:t>
            </a:r>
          </a:p>
          <a:p>
            <a:pPr marL="236538" indent="0">
              <a:buNone/>
              <a:defRPr/>
            </a:pPr>
            <a:r>
              <a:rPr lang="en-US" altLang="en-US" sz="2000" dirty="0" smtClean="0">
                <a:solidFill>
                  <a:srgbClr val="000000"/>
                </a:solidFill>
                <a:latin typeface="+mn-lt"/>
              </a:rPr>
              <a:t>Datagram (packets) can be lost due to congestion, lack of buffers</a:t>
            </a:r>
            <a:endParaRPr lang="en-US" sz="2000" dirty="0" smtClean="0">
              <a:latin typeface="+mn-lt"/>
            </a:endParaRPr>
          </a:p>
        </p:txBody>
      </p:sp>
      <p:sp>
        <p:nvSpPr>
          <p:cNvPr id="7" name="Content Placeholder 6"/>
          <p:cNvSpPr>
            <a:spLocks noGrp="1"/>
          </p:cNvSpPr>
          <p:nvPr>
            <p:ph idx="13"/>
          </p:nvPr>
        </p:nvSpPr>
        <p:spPr>
          <a:xfrm>
            <a:off x="457200" y="4649201"/>
            <a:ext cx="8229600" cy="1589368"/>
          </a:xfrm>
        </p:spPr>
        <p:txBody>
          <a:bodyPr/>
          <a:lstStyle/>
          <a:p>
            <a:pPr indent="-256032">
              <a:defRPr/>
            </a:pPr>
            <a:r>
              <a:rPr lang="en-US" sz="2000" b="1" dirty="0">
                <a:solidFill>
                  <a:schemeClr val="tx1"/>
                </a:solidFill>
                <a:latin typeface="+mn-lt"/>
              </a:rPr>
              <a:t>scheduling discipline</a:t>
            </a:r>
            <a:r>
              <a:rPr lang="en-US" sz="2000" b="1" dirty="0">
                <a:latin typeface="+mn-lt"/>
              </a:rPr>
              <a:t> </a:t>
            </a:r>
            <a:r>
              <a:rPr lang="en-US" sz="2000" dirty="0">
                <a:latin typeface="+mn-lt"/>
              </a:rPr>
              <a:t>chooses among queued datagrams for </a:t>
            </a:r>
            <a:r>
              <a:rPr lang="en-US" sz="2000" dirty="0" smtClean="0">
                <a:latin typeface="+mn-lt"/>
              </a:rPr>
              <a:t>transmission</a:t>
            </a:r>
          </a:p>
          <a:p>
            <a:pPr marL="515938" indent="0">
              <a:buNone/>
              <a:defRPr/>
            </a:pPr>
            <a:r>
              <a:rPr lang="en-US" altLang="en-US" sz="2000" dirty="0">
                <a:solidFill>
                  <a:srgbClr val="000000"/>
                </a:solidFill>
                <a:latin typeface="+mn-lt"/>
              </a:rPr>
              <a:t>Priority scheduling – who gets best performance, network </a:t>
            </a:r>
            <a:r>
              <a:rPr lang="en-US" altLang="en-US" sz="2000" dirty="0" smtClean="0">
                <a:solidFill>
                  <a:srgbClr val="000000"/>
                </a:solidFill>
                <a:latin typeface="+mn-lt"/>
              </a:rPr>
              <a:t>neutrality</a:t>
            </a:r>
            <a:endParaRPr lang="en-US" sz="2000" dirty="0">
              <a:latin typeface="+mn-lt"/>
            </a:endParaRPr>
          </a:p>
        </p:txBody>
      </p:sp>
    </p:spTree>
    <p:extLst>
      <p:ext uri="{BB962C8B-B14F-4D97-AF65-F5344CB8AC3E}">
        <p14:creationId xmlns:p14="http://schemas.microsoft.com/office/powerpoint/2010/main" val="1441807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Port Queueing</a:t>
            </a:r>
          </a:p>
        </p:txBody>
      </p:sp>
      <p:pic>
        <p:nvPicPr>
          <p:cNvPr id="4" name="Picture 3" descr="There are 2 similar diagrams. At the center of both diagrams, is a large box, switch fabric. There are 3 boxes on each side of the switch fabric boxes. Some side boxes are colored, and have colored bars on and beside them. Each diagram has arrows pointing from some left side boxes to the right side boxes. Diagram 1. At t, packets more from input to output. Left side. Box 1, red bar. A blue and green bar is to the left of the box. Box 2, blue bar. Box 3, red bar. A red bar is to the left of the box. Right side. Red box 4, no bar. Blue box 5, no bar. Green box 6, no bar. There are 3 arrows. Arrow 1 starts from box 1 and points right to box 4, through the switch fabric. Arrow 2 starts at box 2 and points right to box 5, through the switch fabric. Arrow 3 starts at box 3 and points right, up through switch fabric, to box 4. Diagram 2. One packet time later. Some boxes are colored. Left side. Box 1, green bar. A green bar is to the left of the box. Box 2, no bar. Box 3, red bar. Right side. Box 4, 2 red bars. Blue box 5, blue bar. Green box 6, no bar. There are 2 arrows. Arrow 1 starts from box 1 and points right and down, through switch fabric to box 6. Arrow 2 starts at box 3 and points right up, though switch fabric to box 4.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417" y="1690082"/>
            <a:ext cx="7041167" cy="2667942"/>
          </a:xfrm>
          <a:prstGeom prst="rect">
            <a:avLst/>
          </a:prstGeom>
        </p:spPr>
      </p:pic>
      <p:sp>
        <p:nvSpPr>
          <p:cNvPr id="3" name="Text Placeholder 2"/>
          <p:cNvSpPr>
            <a:spLocks noGrp="1"/>
          </p:cNvSpPr>
          <p:nvPr>
            <p:ph type="body" idx="1"/>
          </p:nvPr>
        </p:nvSpPr>
        <p:spPr>
          <a:xfrm>
            <a:off x="457200" y="4558937"/>
            <a:ext cx="8229600" cy="1567226"/>
          </a:xfrm>
        </p:spPr>
        <p:txBody>
          <a:bodyPr/>
          <a:lstStyle/>
          <a:p>
            <a:r>
              <a:rPr lang="en-US" altLang="en-US" sz="2200" dirty="0">
                <a:latin typeface="+mn-lt"/>
                <a:ea typeface="ＭＳ Ｐゴシック" charset="-128"/>
                <a:cs typeface="ＭＳ Ｐゴシック" charset="-128"/>
              </a:rPr>
              <a:t>buffering when arrival rate via switch exceeds output line speed</a:t>
            </a:r>
          </a:p>
          <a:p>
            <a:r>
              <a:rPr lang="en-US" altLang="en-US" sz="2200" b="1" dirty="0">
                <a:solidFill>
                  <a:schemeClr val="tx1"/>
                </a:solidFill>
                <a:latin typeface="+mn-lt"/>
                <a:ea typeface="ＭＳ Ｐゴシック" charset="-128"/>
                <a:cs typeface="ＭＳ Ｐゴシック" charset="-128"/>
              </a:rPr>
              <a:t>queueing (delay) and loss due to output port buffer overflow</a:t>
            </a:r>
            <a:r>
              <a:rPr lang="en-US" altLang="en-US" sz="2200" b="1" dirty="0" smtClean="0">
                <a:solidFill>
                  <a:schemeClr val="tx1"/>
                </a:solidFill>
                <a:latin typeface="+mn-lt"/>
                <a:ea typeface="ＭＳ Ｐゴシック" charset="-128"/>
                <a:cs typeface="ＭＳ Ｐゴシック" charset="-128"/>
              </a:rPr>
              <a:t>!</a:t>
            </a:r>
            <a:endParaRPr lang="en-US" altLang="en-US" sz="2200" b="1" dirty="0">
              <a:solidFill>
                <a:schemeClr val="tx1"/>
              </a:solidFill>
              <a:latin typeface="+mn-lt"/>
              <a:ea typeface="ＭＳ Ｐゴシック" charset="-128"/>
              <a:cs typeface="ＭＳ Ｐゴシック" charset="-128"/>
            </a:endParaRPr>
          </a:p>
        </p:txBody>
      </p:sp>
    </p:spTree>
    <p:extLst>
      <p:ext uri="{BB962C8B-B14F-4D97-AF65-F5344CB8AC3E}">
        <p14:creationId xmlns:p14="http://schemas.microsoft.com/office/powerpoint/2010/main" val="120870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Buffering?</a:t>
            </a:r>
          </a:p>
        </p:txBody>
      </p:sp>
      <p:sp>
        <p:nvSpPr>
          <p:cNvPr id="3" name="Text Placeholder 2"/>
          <p:cNvSpPr>
            <a:spLocks noGrp="1"/>
          </p:cNvSpPr>
          <p:nvPr>
            <p:ph type="body" idx="1"/>
          </p:nvPr>
        </p:nvSpPr>
        <p:spPr>
          <a:xfrm>
            <a:off x="457200" y="1600201"/>
            <a:ext cx="8229600" cy="1809206"/>
          </a:xfrm>
        </p:spPr>
        <p:txBody>
          <a:bodyPr/>
          <a:lstStyle/>
          <a:p>
            <a:r>
              <a:rPr lang="en-US" altLang="en-US" sz="2400" dirty="0" smtClean="0">
                <a:latin typeface="+mn-lt"/>
                <a:ea typeface="ＭＳ Ｐゴシック" charset="-128"/>
                <a:cs typeface="ＭＳ Ｐゴシック" charset="-128"/>
              </a:rPr>
              <a:t>R</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F</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C </a:t>
            </a:r>
            <a:r>
              <a:rPr lang="en-US" altLang="en-US" sz="2400" dirty="0">
                <a:latin typeface="+mn-lt"/>
                <a:ea typeface="ＭＳ Ｐゴシック" charset="-128"/>
                <a:cs typeface="ＭＳ Ｐゴシック" charset="-128"/>
              </a:rPr>
              <a:t>3439 rule of thumb: average buffering equal to </a:t>
            </a:r>
            <a:r>
              <a:rPr lang="ja-JP" altLang="en-US" sz="2400" dirty="0">
                <a:latin typeface="+mn-lt"/>
                <a:ea typeface="ＭＳ Ｐゴシック" charset="-128"/>
                <a:cs typeface="ＭＳ Ｐゴシック" charset="-128"/>
              </a:rPr>
              <a:t>“</a:t>
            </a:r>
            <a:r>
              <a:rPr lang="en-US" altLang="ja-JP" sz="2400" dirty="0">
                <a:latin typeface="+mn-lt"/>
                <a:ea typeface="ＭＳ Ｐゴシック" charset="-128"/>
                <a:cs typeface="ＭＳ Ｐゴシック" charset="-128"/>
              </a:rPr>
              <a:t>typical</a:t>
            </a:r>
            <a:r>
              <a:rPr lang="ja-JP" altLang="en-US" sz="2400" dirty="0">
                <a:latin typeface="+mn-lt"/>
                <a:ea typeface="ＭＳ Ｐゴシック" charset="-128"/>
                <a:cs typeface="ＭＳ Ｐゴシック" charset="-128"/>
              </a:rPr>
              <a:t>”</a:t>
            </a:r>
            <a:r>
              <a:rPr lang="en-US" altLang="ja-JP" sz="2400" dirty="0">
                <a:latin typeface="+mn-lt"/>
                <a:ea typeface="ＭＳ Ｐゴシック" charset="-128"/>
                <a:cs typeface="ＭＳ Ｐゴシック" charset="-128"/>
              </a:rPr>
              <a:t> </a:t>
            </a:r>
            <a:r>
              <a:rPr lang="en-US" altLang="ja-JP" sz="2400" dirty="0" smtClean="0">
                <a:latin typeface="+mn-lt"/>
                <a:ea typeface="ＭＳ Ｐゴシック" charset="-128"/>
                <a:cs typeface="ＭＳ Ｐゴシック" charset="-128"/>
              </a:rPr>
              <a:t>R</a:t>
            </a:r>
            <a:r>
              <a:rPr lang="en-US" altLang="ja-JP" sz="100" dirty="0" smtClean="0">
                <a:latin typeface="+mn-lt"/>
                <a:ea typeface="ＭＳ Ｐゴシック" charset="-128"/>
                <a:cs typeface="ＭＳ Ｐゴシック" charset="-128"/>
              </a:rPr>
              <a:t> </a:t>
            </a:r>
            <a:r>
              <a:rPr lang="en-US" altLang="ja-JP" sz="2400" dirty="0" smtClean="0">
                <a:latin typeface="+mn-lt"/>
                <a:ea typeface="ＭＳ Ｐゴシック" charset="-128"/>
                <a:cs typeface="ＭＳ Ｐゴシック" charset="-128"/>
              </a:rPr>
              <a:t>T</a:t>
            </a:r>
            <a:r>
              <a:rPr lang="en-US" altLang="ja-JP" sz="100" dirty="0" smtClean="0">
                <a:latin typeface="+mn-lt"/>
                <a:ea typeface="ＭＳ Ｐゴシック" charset="-128"/>
                <a:cs typeface="ＭＳ Ｐゴシック" charset="-128"/>
              </a:rPr>
              <a:t> </a:t>
            </a:r>
            <a:r>
              <a:rPr lang="en-US" altLang="ja-JP" sz="2400" dirty="0" smtClean="0">
                <a:latin typeface="+mn-lt"/>
                <a:ea typeface="ＭＳ Ｐゴシック" charset="-128"/>
                <a:cs typeface="ＭＳ Ｐゴシック" charset="-128"/>
              </a:rPr>
              <a:t>T </a:t>
            </a:r>
            <a:r>
              <a:rPr lang="en-US" altLang="ja-JP" sz="2400" dirty="0">
                <a:latin typeface="+mn-lt"/>
                <a:ea typeface="ＭＳ Ｐゴシック" charset="-128"/>
                <a:cs typeface="ＭＳ Ｐゴシック" charset="-128"/>
              </a:rPr>
              <a:t>(say 250 msec) times link capacity C</a:t>
            </a:r>
          </a:p>
          <a:p>
            <a:pPr lvl="1"/>
            <a:r>
              <a:rPr lang="en-US" altLang="en-US" sz="2400" dirty="0">
                <a:latin typeface="+mn-lt"/>
                <a:ea typeface="ＭＳ Ｐゴシック" charset="-128"/>
              </a:rPr>
              <a:t>e.g., C = 10 </a:t>
            </a:r>
            <a:r>
              <a:rPr lang="en-US" altLang="en-US" sz="2400" dirty="0" smtClean="0">
                <a:latin typeface="+mn-lt"/>
                <a:ea typeface="ＭＳ Ｐゴシック" charset="-128"/>
              </a:rPr>
              <a:t>G</a:t>
            </a:r>
            <a:r>
              <a:rPr lang="en-US" altLang="en-US" sz="100" dirty="0" smtClean="0">
                <a:latin typeface="+mn-lt"/>
                <a:ea typeface="ＭＳ Ｐゴシック" charset="-128"/>
              </a:rPr>
              <a:t> </a:t>
            </a:r>
            <a:r>
              <a:rPr lang="en-US" altLang="en-US" sz="2400" dirty="0" smtClean="0">
                <a:latin typeface="+mn-lt"/>
                <a:ea typeface="ＭＳ Ｐゴシック" charset="-128"/>
              </a:rPr>
              <a:t>p</a:t>
            </a:r>
            <a:r>
              <a:rPr lang="en-US" altLang="en-US" sz="100" dirty="0" smtClean="0">
                <a:latin typeface="+mn-lt"/>
                <a:ea typeface="ＭＳ Ｐゴシック" charset="-128"/>
              </a:rPr>
              <a:t> </a:t>
            </a:r>
            <a:r>
              <a:rPr lang="en-US" altLang="en-US" sz="2400" dirty="0" smtClean="0">
                <a:latin typeface="+mn-lt"/>
                <a:ea typeface="ＭＳ Ｐゴシック" charset="-128"/>
              </a:rPr>
              <a:t>b</a:t>
            </a:r>
            <a:r>
              <a:rPr lang="en-US" altLang="en-US" sz="100" dirty="0" smtClean="0">
                <a:latin typeface="+mn-lt"/>
                <a:ea typeface="ＭＳ Ｐゴシック" charset="-128"/>
              </a:rPr>
              <a:t> </a:t>
            </a:r>
            <a:r>
              <a:rPr lang="en-US" altLang="en-US" sz="2400" dirty="0" smtClean="0">
                <a:latin typeface="+mn-lt"/>
                <a:ea typeface="ＭＳ Ｐゴシック" charset="-128"/>
              </a:rPr>
              <a:t>s </a:t>
            </a:r>
            <a:r>
              <a:rPr lang="en-US" altLang="en-US" sz="2400" dirty="0">
                <a:latin typeface="+mn-lt"/>
                <a:ea typeface="ＭＳ Ｐゴシック" charset="-128"/>
              </a:rPr>
              <a:t>link: 2.5 Gbit buffer</a:t>
            </a:r>
          </a:p>
          <a:p>
            <a:r>
              <a:rPr lang="en-US" altLang="en-US" sz="2400" dirty="0">
                <a:latin typeface="+mn-lt"/>
                <a:ea typeface="ＭＳ Ｐゴシック" charset="-128"/>
                <a:cs typeface="ＭＳ Ｐゴシック" charset="-128"/>
              </a:rPr>
              <a:t>recent </a:t>
            </a:r>
            <a:r>
              <a:rPr lang="en-US" altLang="en-US" sz="2400" dirty="0" smtClean="0">
                <a:latin typeface="+mn-lt"/>
                <a:ea typeface="ＭＳ Ｐゴシック" charset="-128"/>
                <a:cs typeface="ＭＳ Ｐゴシック" charset="-128"/>
              </a:rPr>
              <a:t>recommendation</a:t>
            </a:r>
            <a:r>
              <a:rPr lang="en-US" altLang="en-US" sz="2400" dirty="0">
                <a:latin typeface="+mn-lt"/>
                <a:ea typeface="ＭＳ Ｐゴシック" charset="-128"/>
                <a:cs typeface="ＭＳ Ｐゴシック" charset="-128"/>
              </a:rPr>
              <a:t>: with </a:t>
            </a:r>
            <a:r>
              <a:rPr lang="en-US" altLang="en-US" sz="2400" b="1" dirty="0">
                <a:latin typeface="+mn-lt"/>
                <a:ea typeface="ＭＳ Ｐゴシック" charset="-128"/>
                <a:cs typeface="ＭＳ Ｐゴシック" charset="-128"/>
              </a:rPr>
              <a:t>N</a:t>
            </a:r>
            <a:r>
              <a:rPr lang="en-US" altLang="en-US" sz="2400" dirty="0">
                <a:latin typeface="+mn-lt"/>
                <a:ea typeface="ＭＳ Ｐゴシック" charset="-128"/>
                <a:cs typeface="ＭＳ Ｐゴシック" charset="-128"/>
              </a:rPr>
              <a:t> flows, buffering equal </a:t>
            </a:r>
            <a:r>
              <a:rPr lang="en-US" altLang="en-US" sz="2400" dirty="0" smtClean="0">
                <a:latin typeface="+mn-lt"/>
                <a:ea typeface="ＭＳ Ｐゴシック" charset="-128"/>
                <a:cs typeface="ＭＳ Ｐゴシック" charset="-128"/>
              </a:rPr>
              <a:t>to</a:t>
            </a:r>
            <a:endParaRPr lang="en-US" altLang="en-US" sz="2400" dirty="0">
              <a:latin typeface="+mn-lt"/>
              <a:ea typeface="ＭＳ Ｐゴシック" charset="-128"/>
              <a:cs typeface="ＭＳ Ｐゴシック" charset="-128"/>
            </a:endParaRPr>
          </a:p>
        </p:txBody>
      </p:sp>
      <p:graphicFrame>
        <p:nvGraphicFramePr>
          <p:cNvPr id="4" name="Object 3" descr="Start fraction R T T times C over radical N end fraction."/>
          <p:cNvGraphicFramePr>
            <a:graphicFrameLocks noChangeAspect="1"/>
          </p:cNvGraphicFramePr>
          <p:nvPr>
            <p:extLst>
              <p:ext uri="{D42A27DB-BD31-4B8C-83A1-F6EECF244321}">
                <p14:modId xmlns:p14="http://schemas.microsoft.com/office/powerpoint/2010/main" val="3909978634"/>
              </p:ext>
            </p:extLst>
          </p:nvPr>
        </p:nvGraphicFramePr>
        <p:xfrm>
          <a:off x="3739585" y="3796663"/>
          <a:ext cx="959432" cy="753840"/>
        </p:xfrm>
        <a:graphic>
          <a:graphicData uri="http://schemas.openxmlformats.org/presentationml/2006/ole">
            <mc:AlternateContent xmlns:mc="http://schemas.openxmlformats.org/markup-compatibility/2006">
              <mc:Choice xmlns:v="urn:schemas-microsoft-com:vml" Requires="v">
                <p:oleObj spid="_x0000_s1269" name="Equation" r:id="rId3" imgW="533160" imgH="419040" progId="Equation.DSMT4">
                  <p:embed/>
                </p:oleObj>
              </mc:Choice>
              <mc:Fallback>
                <p:oleObj name="Equation" r:id="rId3" imgW="533160" imgH="419040" progId="Equation.DSMT4">
                  <p:embed/>
                  <p:pic>
                    <p:nvPicPr>
                      <p:cNvPr id="0" name=""/>
                      <p:cNvPicPr/>
                      <p:nvPr/>
                    </p:nvPicPr>
                    <p:blipFill>
                      <a:blip r:embed="rId4"/>
                      <a:stretch>
                        <a:fillRect/>
                      </a:stretch>
                    </p:blipFill>
                    <p:spPr>
                      <a:xfrm>
                        <a:off x="3739585" y="3796663"/>
                        <a:ext cx="959432" cy="753840"/>
                      </a:xfrm>
                      <a:prstGeom prst="rect">
                        <a:avLst/>
                      </a:prstGeom>
                    </p:spPr>
                  </p:pic>
                </p:oleObj>
              </mc:Fallback>
            </mc:AlternateContent>
          </a:graphicData>
        </a:graphic>
      </p:graphicFrame>
    </p:spTree>
    <p:extLst>
      <p:ext uri="{BB962C8B-B14F-4D97-AF65-F5344CB8AC3E}">
        <p14:creationId xmlns:p14="http://schemas.microsoft.com/office/powerpoint/2010/main" val="22757956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Scheduling </a:t>
            </a:r>
            <a:r>
              <a:rPr lang="en-US" altLang="en-US" dirty="0" smtClean="0">
                <a:ea typeface="ＭＳ Ｐゴシック" charset="-128"/>
              </a:rPr>
              <a:t>Mechanisms</a:t>
            </a:r>
            <a:endParaRPr lang="en-US" dirty="0"/>
          </a:p>
        </p:txBody>
      </p:sp>
      <p:sp>
        <p:nvSpPr>
          <p:cNvPr id="3" name="Text Placeholder 2"/>
          <p:cNvSpPr>
            <a:spLocks noGrp="1"/>
          </p:cNvSpPr>
          <p:nvPr>
            <p:ph type="body" idx="1"/>
          </p:nvPr>
        </p:nvSpPr>
        <p:spPr>
          <a:xfrm>
            <a:off x="457200" y="1600201"/>
            <a:ext cx="8229600" cy="2801982"/>
          </a:xfrm>
        </p:spPr>
        <p:txBody>
          <a:bodyPr/>
          <a:lstStyle/>
          <a:p>
            <a:r>
              <a:rPr lang="en-US" altLang="en-US" sz="2000" b="1" dirty="0">
                <a:solidFill>
                  <a:schemeClr val="tx1"/>
                </a:solidFill>
                <a:latin typeface="+mn-lt"/>
                <a:ea typeface="ＭＳ Ｐゴシック" charset="-128"/>
                <a:cs typeface="ＭＳ Ｐゴシック" charset="-128"/>
              </a:rPr>
              <a:t>scheduling: </a:t>
            </a:r>
            <a:r>
              <a:rPr lang="en-US" altLang="en-US" sz="2000" dirty="0">
                <a:latin typeface="+mn-lt"/>
                <a:ea typeface="ＭＳ Ｐゴシック" charset="-128"/>
                <a:cs typeface="ＭＳ Ｐゴシック" charset="-128"/>
              </a:rPr>
              <a:t>choose next packet to send on link</a:t>
            </a:r>
          </a:p>
          <a:p>
            <a:r>
              <a:rPr lang="en-US" altLang="en-US" sz="2000" b="1" dirty="0" smtClean="0">
                <a:solidFill>
                  <a:schemeClr val="tx1"/>
                </a:solidFill>
                <a:latin typeface="+mn-lt"/>
                <a:ea typeface="ＭＳ Ｐゴシック" charset="-128"/>
                <a:cs typeface="ＭＳ Ｐゴシック" charset="-128"/>
              </a:rPr>
              <a:t>F</a:t>
            </a:r>
            <a:r>
              <a:rPr lang="en-US" altLang="en-US" sz="100" b="1" dirty="0" smtClean="0">
                <a:solidFill>
                  <a:schemeClr val="tx1"/>
                </a:solidFill>
                <a:latin typeface="+mn-lt"/>
                <a:ea typeface="ＭＳ Ｐゴシック" charset="-128"/>
                <a:cs typeface="ＭＳ Ｐゴシック" charset="-128"/>
              </a:rPr>
              <a:t> </a:t>
            </a:r>
            <a:r>
              <a:rPr lang="en-US" altLang="en-US" sz="2000" b="1" dirty="0" smtClean="0">
                <a:solidFill>
                  <a:schemeClr val="tx1"/>
                </a:solidFill>
                <a:latin typeface="+mn-lt"/>
                <a:ea typeface="ＭＳ Ｐゴシック" charset="-128"/>
                <a:cs typeface="ＭＳ Ｐゴシック" charset="-128"/>
              </a:rPr>
              <a:t>I</a:t>
            </a:r>
            <a:r>
              <a:rPr lang="en-US" altLang="en-US" sz="100" b="1" dirty="0" smtClean="0">
                <a:solidFill>
                  <a:schemeClr val="tx1"/>
                </a:solidFill>
                <a:latin typeface="+mn-lt"/>
                <a:ea typeface="ＭＳ Ｐゴシック" charset="-128"/>
                <a:cs typeface="ＭＳ Ｐゴシック" charset="-128"/>
              </a:rPr>
              <a:t> </a:t>
            </a:r>
            <a:r>
              <a:rPr lang="en-US" altLang="en-US" sz="2000" b="1" dirty="0" smtClean="0">
                <a:solidFill>
                  <a:schemeClr val="tx1"/>
                </a:solidFill>
                <a:latin typeface="+mn-lt"/>
                <a:ea typeface="ＭＳ Ｐゴシック" charset="-128"/>
                <a:cs typeface="ＭＳ Ｐゴシック" charset="-128"/>
              </a:rPr>
              <a:t>F</a:t>
            </a:r>
            <a:r>
              <a:rPr lang="en-US" altLang="en-US" sz="100" b="1" dirty="0" smtClean="0">
                <a:solidFill>
                  <a:schemeClr val="tx1"/>
                </a:solidFill>
                <a:latin typeface="+mn-lt"/>
                <a:ea typeface="ＭＳ Ｐゴシック" charset="-128"/>
                <a:cs typeface="ＭＳ Ｐゴシック" charset="-128"/>
              </a:rPr>
              <a:t> </a:t>
            </a:r>
            <a:r>
              <a:rPr lang="en-US" altLang="en-US" sz="2000" b="1" dirty="0" smtClean="0">
                <a:solidFill>
                  <a:schemeClr val="tx1"/>
                </a:solidFill>
                <a:latin typeface="+mn-lt"/>
                <a:ea typeface="ＭＳ Ｐゴシック" charset="-128"/>
                <a:cs typeface="ＭＳ Ｐゴシック" charset="-128"/>
              </a:rPr>
              <a:t>O </a:t>
            </a:r>
            <a:r>
              <a:rPr lang="en-US" altLang="en-US" sz="2000" b="1" dirty="0">
                <a:solidFill>
                  <a:schemeClr val="tx1"/>
                </a:solidFill>
                <a:latin typeface="+mn-lt"/>
                <a:ea typeface="ＭＳ Ｐゴシック" charset="-128"/>
                <a:cs typeface="ＭＳ Ｐゴシック" charset="-128"/>
              </a:rPr>
              <a:t>(first in first out) scheduling: </a:t>
            </a:r>
            <a:r>
              <a:rPr lang="en-US" altLang="en-US" sz="2000" dirty="0">
                <a:latin typeface="+mn-lt"/>
                <a:ea typeface="ＭＳ Ｐゴシック" charset="-128"/>
                <a:cs typeface="ＭＳ Ｐゴシック" charset="-128"/>
              </a:rPr>
              <a:t>send in order of arrival to queue</a:t>
            </a:r>
          </a:p>
          <a:p>
            <a:pPr lvl="1"/>
            <a:r>
              <a:rPr lang="en-US" altLang="en-US" sz="2000" dirty="0">
                <a:latin typeface="+mn-lt"/>
                <a:ea typeface="ＭＳ Ｐゴシック" charset="-128"/>
              </a:rPr>
              <a:t>real-world example?</a:t>
            </a:r>
          </a:p>
          <a:p>
            <a:pPr lvl="1"/>
            <a:r>
              <a:rPr lang="en-US" altLang="en-US" sz="2000" b="1" dirty="0">
                <a:solidFill>
                  <a:schemeClr val="tx1"/>
                </a:solidFill>
                <a:latin typeface="+mn-lt"/>
                <a:ea typeface="ＭＳ Ｐゴシック" charset="-128"/>
              </a:rPr>
              <a:t>discard policy: </a:t>
            </a:r>
            <a:r>
              <a:rPr lang="en-US" altLang="en-US" sz="2000" dirty="0">
                <a:latin typeface="+mn-lt"/>
                <a:ea typeface="ＭＳ Ｐゴシック" charset="-128"/>
              </a:rPr>
              <a:t>if packet arrives to full queue: who to discard?</a:t>
            </a:r>
          </a:p>
          <a:p>
            <a:pPr lvl="2"/>
            <a:r>
              <a:rPr lang="en-US" altLang="en-US" sz="2000" b="1" dirty="0">
                <a:solidFill>
                  <a:schemeClr val="tx1"/>
                </a:solidFill>
                <a:latin typeface="+mn-lt"/>
                <a:cs typeface="Gill Sans MT" charset="0"/>
              </a:rPr>
              <a:t>tail drop: </a:t>
            </a:r>
            <a:r>
              <a:rPr lang="en-US" altLang="en-US" sz="2000" dirty="0">
                <a:latin typeface="+mn-lt"/>
                <a:cs typeface="Gill Sans MT" charset="0"/>
              </a:rPr>
              <a:t>drop arriving packet</a:t>
            </a:r>
          </a:p>
          <a:p>
            <a:pPr lvl="2"/>
            <a:r>
              <a:rPr lang="en-US" altLang="en-US" sz="2000" b="1" dirty="0">
                <a:solidFill>
                  <a:schemeClr val="tx1"/>
                </a:solidFill>
                <a:latin typeface="+mn-lt"/>
                <a:cs typeface="Gill Sans MT" charset="0"/>
              </a:rPr>
              <a:t>priority: </a:t>
            </a:r>
            <a:r>
              <a:rPr lang="en-US" altLang="en-US" sz="2000" dirty="0">
                <a:latin typeface="+mn-lt"/>
                <a:cs typeface="Gill Sans MT" charset="0"/>
              </a:rPr>
              <a:t>drop/remove on priority basis</a:t>
            </a:r>
          </a:p>
          <a:p>
            <a:pPr lvl="2"/>
            <a:r>
              <a:rPr lang="en-US" altLang="en-US" sz="2000" b="1" dirty="0">
                <a:solidFill>
                  <a:schemeClr val="tx1"/>
                </a:solidFill>
                <a:latin typeface="+mn-lt"/>
                <a:cs typeface="Gill Sans MT" charset="0"/>
              </a:rPr>
              <a:t>random: </a:t>
            </a:r>
            <a:r>
              <a:rPr lang="en-US" altLang="en-US" sz="2000" dirty="0">
                <a:latin typeface="+mn-lt"/>
                <a:cs typeface="Gill Sans MT" charset="0"/>
              </a:rPr>
              <a:t>drop/remove </a:t>
            </a:r>
            <a:r>
              <a:rPr lang="en-US" altLang="en-US" sz="2000" dirty="0" smtClean="0">
                <a:latin typeface="+mn-lt"/>
                <a:cs typeface="Gill Sans MT" charset="0"/>
              </a:rPr>
              <a:t>randomly</a:t>
            </a:r>
            <a:endParaRPr lang="en-US" altLang="en-US" sz="2000" dirty="0">
              <a:latin typeface="+mn-lt"/>
              <a:cs typeface="Gill Sans MT" charset="0"/>
            </a:endParaRPr>
          </a:p>
        </p:txBody>
      </p:sp>
      <p:pic>
        <p:nvPicPr>
          <p:cNvPr id="23" name="Picture 22" descr="A diagram has 2 connected parts aligned horizontally. Part 1. A rectangle of 8 vertical bars. The last 4 bars are highlighted. This is the queue, waiting area. On the left, there are packet arrivals. Part 2. Link, server. On the right, there are packet depar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753" y="4689734"/>
            <a:ext cx="5104494" cy="1543953"/>
          </a:xfrm>
          <a:prstGeom prst="rect">
            <a:avLst/>
          </a:prstGeom>
        </p:spPr>
      </p:pic>
    </p:spTree>
    <p:extLst>
      <p:ext uri="{BB962C8B-B14F-4D97-AF65-F5344CB8AC3E}">
        <p14:creationId xmlns:p14="http://schemas.microsoft.com/office/powerpoint/2010/main" val="1987105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Scheduling Policies: Priority</a:t>
            </a:r>
            <a:endParaRPr lang="en-US" dirty="0"/>
          </a:p>
        </p:txBody>
      </p:sp>
      <p:sp>
        <p:nvSpPr>
          <p:cNvPr id="3" name="Text Placeholder 2"/>
          <p:cNvSpPr>
            <a:spLocks noGrp="1"/>
          </p:cNvSpPr>
          <p:nvPr>
            <p:ph type="body" idx="1"/>
          </p:nvPr>
        </p:nvSpPr>
        <p:spPr>
          <a:xfrm>
            <a:off x="457201" y="1600200"/>
            <a:ext cx="3409405" cy="4525963"/>
          </a:xfrm>
        </p:spPr>
        <p:txBody>
          <a:bodyPr/>
          <a:lstStyle/>
          <a:p>
            <a:pPr>
              <a:buFont typeface="Wingdings" panose="05000000000000000000" pitchFamily="2" charset="2"/>
              <a:buNone/>
            </a:pPr>
            <a:r>
              <a:rPr lang="en-US" altLang="en-US" sz="2200" b="1" dirty="0">
                <a:solidFill>
                  <a:schemeClr val="tx1"/>
                </a:solidFill>
                <a:latin typeface="+mn-lt"/>
                <a:ea typeface="ＭＳ Ｐゴシック" charset="-128"/>
                <a:cs typeface="ＭＳ Ｐゴシック" charset="-128"/>
              </a:rPr>
              <a:t>priority scheduling: </a:t>
            </a:r>
            <a:r>
              <a:rPr lang="en-US" altLang="en-US" sz="2200" dirty="0">
                <a:latin typeface="+mn-lt"/>
                <a:ea typeface="ＭＳ Ｐゴシック" charset="-128"/>
                <a:cs typeface="ＭＳ Ｐゴシック" charset="-128"/>
              </a:rPr>
              <a:t>send highest priority queued </a:t>
            </a:r>
            <a:r>
              <a:rPr lang="en-US" altLang="en-US" sz="2200" dirty="0" smtClean="0">
                <a:latin typeface="+mn-lt"/>
                <a:ea typeface="ＭＳ Ｐゴシック" charset="-128"/>
                <a:cs typeface="ＭＳ Ｐゴシック" charset="-128"/>
              </a:rPr>
              <a:t>packet</a:t>
            </a:r>
            <a:endParaRPr lang="en-US" altLang="en-US" sz="2200" dirty="0">
              <a:latin typeface="+mn-lt"/>
              <a:ea typeface="ＭＳ Ｐゴシック" charset="-128"/>
              <a:cs typeface="ＭＳ Ｐゴシック" charset="-128"/>
            </a:endParaRPr>
          </a:p>
          <a:p>
            <a:r>
              <a:rPr lang="en-US" altLang="en-US" sz="2200" dirty="0">
                <a:latin typeface="+mn-lt"/>
                <a:ea typeface="ＭＳ Ｐゴシック" charset="-128"/>
                <a:cs typeface="ＭＳ Ｐゴシック" charset="-128"/>
              </a:rPr>
              <a:t>multiple </a:t>
            </a:r>
            <a:r>
              <a:rPr lang="en-US" altLang="en-US" sz="2200" b="1" dirty="0">
                <a:latin typeface="+mn-lt"/>
                <a:ea typeface="ＭＳ Ｐゴシック" charset="-128"/>
                <a:cs typeface="ＭＳ Ｐゴシック" charset="-128"/>
              </a:rPr>
              <a:t>classes</a:t>
            </a:r>
            <a:r>
              <a:rPr lang="en-US" altLang="en-US" sz="2200" dirty="0">
                <a:latin typeface="+mn-lt"/>
                <a:ea typeface="ＭＳ Ｐゴシック" charset="-128"/>
                <a:cs typeface="ＭＳ Ｐゴシック" charset="-128"/>
              </a:rPr>
              <a:t>, with different priorities</a:t>
            </a:r>
          </a:p>
          <a:p>
            <a:pPr lvl="1"/>
            <a:r>
              <a:rPr lang="en-US" altLang="en-US" sz="2200" dirty="0">
                <a:latin typeface="+mn-lt"/>
                <a:ea typeface="ＭＳ Ｐゴシック" charset="-128"/>
              </a:rPr>
              <a:t>class may depend on marking or other header info, e.g. </a:t>
            </a:r>
            <a:r>
              <a:rPr lang="en-US" altLang="en-US" sz="2200" dirty="0" smtClean="0">
                <a:latin typeface="+mn-lt"/>
                <a:ea typeface="ＭＳ Ｐゴシック" charset="-128"/>
              </a:rPr>
              <a:t>I</a:t>
            </a:r>
            <a:r>
              <a:rPr lang="en-US" altLang="en-US" sz="100" dirty="0" smtClean="0">
                <a:latin typeface="+mn-lt"/>
                <a:ea typeface="ＭＳ Ｐゴシック" charset="-128"/>
              </a:rPr>
              <a:t> </a:t>
            </a:r>
            <a:r>
              <a:rPr lang="en-US" altLang="en-US" sz="2200" dirty="0" smtClean="0">
                <a:latin typeface="+mn-lt"/>
                <a:ea typeface="ＭＳ Ｐゴシック" charset="-128"/>
              </a:rPr>
              <a:t>P </a:t>
            </a:r>
            <a:r>
              <a:rPr lang="en-US" altLang="en-US" sz="2200" dirty="0">
                <a:latin typeface="+mn-lt"/>
                <a:ea typeface="ＭＳ Ｐゴシック" charset="-128"/>
              </a:rPr>
              <a:t>source/dest, port numbers, etc.</a:t>
            </a:r>
          </a:p>
          <a:p>
            <a:pPr lvl="1"/>
            <a:r>
              <a:rPr lang="en-US" altLang="en-US" sz="2200" dirty="0">
                <a:latin typeface="+mn-lt"/>
                <a:ea typeface="ＭＳ Ｐゴシック" charset="-128"/>
              </a:rPr>
              <a:t>real world example</a:t>
            </a:r>
            <a:r>
              <a:rPr lang="en-US" altLang="en-US" sz="2200" dirty="0" smtClean="0">
                <a:latin typeface="+mn-lt"/>
                <a:ea typeface="ＭＳ Ｐゴシック" charset="-128"/>
              </a:rPr>
              <a:t>?</a:t>
            </a:r>
            <a:endParaRPr lang="en-US" altLang="en-US" sz="2200" dirty="0">
              <a:latin typeface="+mn-lt"/>
              <a:ea typeface="ＭＳ Ｐゴシック" charset="-128"/>
            </a:endParaRPr>
          </a:p>
        </p:txBody>
      </p:sp>
      <p:pic>
        <p:nvPicPr>
          <p:cNvPr id="4" name="Picture 3" descr="A diagram has 4 linked parts. Parts 2 and 3 are stacked atop each other. From the left, 2 arrows, 1 black and 1 blue, arrivals, points right to part 1. 1, a funnel, classify, opens to the right. 2 arrows come from the funnel and points right, 1 black from the top and 1 blue from the bottom. Top, part 2. A rectangle of 8 bars, high priority queue, waiting area. The last 4 bars are highlighted. Bottom, part 3. A rectangle of 8 bars, low priority queue, waiting area. The last 2 bars are highlighted. Both parts connect to part 4. 4, link, server. On the right, 2 arrows, black and blue, point right, depar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989" y="1848313"/>
            <a:ext cx="4431046" cy="1855080"/>
          </a:xfrm>
          <a:prstGeom prst="rect">
            <a:avLst/>
          </a:prstGeom>
        </p:spPr>
      </p:pic>
      <p:pic>
        <p:nvPicPr>
          <p:cNvPr id="6" name="Picture 5" descr="A diagram of 2 timelines, 1 atop the other. Each line has tick marks spanning from t = 0 to t = 16, in increments of t = 1. Each line has 5 numbered blocks pointing to the line. Between the lines is a group, packet in service, of 5 numbered long packets. All packets and boxes labeled 2 and 5 are light blue. Above, arrivals. Block 1, t = 0. Block 2, about t = 1 and 1 half. Block 3, about t = 2 and 1 half. Block 4, about t = 5 and 1 third. Block 5, about t = 13. Below, departures. Arrows point from the timeline to the numbered blocks. Block 1, t = 3. Block 3, t = 6. Block 2, t = 9. Block 4, t = 12. Block 5, t = 16. Packet in service. Each packet spans from 1 mark on timeline to another. Packet 1, from t = 0 to t =3. Packet 3, from t = 3 to t = 6. Packet 2, from t = 6 to t = 9. Packet 4, from t = 9 to t = 12. Packet 5, from t = 13 to t =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041" y="4007703"/>
            <a:ext cx="4789021" cy="1559670"/>
          </a:xfrm>
          <a:prstGeom prst="rect">
            <a:avLst/>
          </a:prstGeom>
        </p:spPr>
      </p:pic>
    </p:spTree>
    <p:extLst>
      <p:ext uri="{BB962C8B-B14F-4D97-AF65-F5344CB8AC3E}">
        <p14:creationId xmlns:p14="http://schemas.microsoft.com/office/powerpoint/2010/main" val="5761318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Scheduling Policies</a:t>
            </a:r>
            <a:r>
              <a:rPr lang="en-US" altLang="en-US" dirty="0" smtClean="0">
                <a:ea typeface="ＭＳ Ｐゴシック" charset="-128"/>
              </a:rPr>
              <a:t>: </a:t>
            </a:r>
            <a:r>
              <a:rPr lang="en-US" altLang="en-US" dirty="0">
                <a:solidFill>
                  <a:schemeClr val="tx2"/>
                </a:solidFill>
                <a:ea typeface="ＭＳ Ｐゴシック" charset="-128"/>
                <a:cs typeface="ＭＳ Ｐゴシック" charset="-128"/>
              </a:rPr>
              <a:t>Round </a:t>
            </a:r>
            <a:r>
              <a:rPr lang="en-US" altLang="en-US" dirty="0" smtClean="0">
                <a:solidFill>
                  <a:schemeClr val="tx2"/>
                </a:solidFill>
                <a:ea typeface="ＭＳ Ｐゴシック" charset="-128"/>
                <a:cs typeface="ＭＳ Ｐゴシック" charset="-128"/>
              </a:rPr>
              <a:t>Robin</a:t>
            </a:r>
            <a:endParaRPr lang="en-US" dirty="0"/>
          </a:p>
        </p:txBody>
      </p:sp>
      <p:sp>
        <p:nvSpPr>
          <p:cNvPr id="3" name="Text Placeholder 2"/>
          <p:cNvSpPr>
            <a:spLocks noGrp="1"/>
          </p:cNvSpPr>
          <p:nvPr>
            <p:ph type="body" idx="1"/>
          </p:nvPr>
        </p:nvSpPr>
        <p:spPr>
          <a:xfrm>
            <a:off x="457200" y="1600200"/>
            <a:ext cx="8229600" cy="2462349"/>
          </a:xfrm>
        </p:spPr>
        <p:txBody>
          <a:bodyPr/>
          <a:lstStyle/>
          <a:p>
            <a:pPr>
              <a:buFont typeface="Wingdings" panose="05000000000000000000" pitchFamily="2" charset="2"/>
              <a:buNone/>
            </a:pPr>
            <a:r>
              <a:rPr lang="en-US" altLang="en-US" sz="2200" b="1" dirty="0">
                <a:solidFill>
                  <a:schemeClr val="tx1"/>
                </a:solidFill>
                <a:latin typeface="+mn-lt"/>
                <a:ea typeface="ＭＳ Ｐゴシック" charset="-128"/>
                <a:cs typeface="ＭＳ Ｐゴシック" charset="-128"/>
              </a:rPr>
              <a:t>Round Robin (</a:t>
            </a:r>
            <a:r>
              <a:rPr lang="en-US" altLang="en-US" sz="2200" b="1" dirty="0" smtClean="0">
                <a:solidFill>
                  <a:schemeClr val="tx1"/>
                </a:solidFill>
                <a:latin typeface="+mn-lt"/>
                <a:ea typeface="ＭＳ Ｐゴシック" charset="-128"/>
                <a:cs typeface="ＭＳ Ｐゴシック" charset="-128"/>
              </a:rPr>
              <a:t>R</a:t>
            </a:r>
            <a:r>
              <a:rPr lang="en-US" altLang="en-US" sz="100" b="1" dirty="0" smtClean="0">
                <a:solidFill>
                  <a:schemeClr val="tx1"/>
                </a:solidFill>
                <a:latin typeface="+mn-lt"/>
                <a:ea typeface="ＭＳ Ｐゴシック" charset="-128"/>
                <a:cs typeface="ＭＳ Ｐゴシック" charset="-128"/>
              </a:rPr>
              <a:t> </a:t>
            </a:r>
            <a:r>
              <a:rPr lang="en-US" altLang="en-US" sz="2200" b="1" dirty="0" smtClean="0">
                <a:solidFill>
                  <a:schemeClr val="tx1"/>
                </a:solidFill>
                <a:latin typeface="+mn-lt"/>
                <a:ea typeface="ＭＳ Ｐゴシック" charset="-128"/>
                <a:cs typeface="ＭＳ Ｐゴシック" charset="-128"/>
              </a:rPr>
              <a:t>R</a:t>
            </a:r>
            <a:r>
              <a:rPr lang="en-US" altLang="en-US" sz="2200" b="1" dirty="0">
                <a:solidFill>
                  <a:schemeClr val="tx1"/>
                </a:solidFill>
                <a:latin typeface="+mn-lt"/>
                <a:ea typeface="ＭＳ Ｐゴシック" charset="-128"/>
                <a:cs typeface="ＭＳ Ｐゴシック" charset="-128"/>
              </a:rPr>
              <a:t>) </a:t>
            </a:r>
            <a:r>
              <a:rPr lang="en-US" altLang="en-US" sz="2200" b="1" dirty="0" smtClean="0">
                <a:solidFill>
                  <a:schemeClr val="tx1"/>
                </a:solidFill>
                <a:latin typeface="+mn-lt"/>
                <a:ea typeface="ＭＳ Ｐゴシック" charset="-128"/>
                <a:cs typeface="ＭＳ Ｐゴシック" charset="-128"/>
              </a:rPr>
              <a:t>scheduling:</a:t>
            </a:r>
            <a:endParaRPr lang="en-US" altLang="en-US" sz="2200" b="1" dirty="0">
              <a:solidFill>
                <a:schemeClr val="tx1"/>
              </a:solidFill>
              <a:latin typeface="+mn-lt"/>
              <a:ea typeface="ＭＳ Ｐゴシック" charset="-128"/>
              <a:cs typeface="ＭＳ Ｐゴシック" charset="-128"/>
            </a:endParaRPr>
          </a:p>
          <a:p>
            <a:r>
              <a:rPr lang="en-US" altLang="en-US" sz="2200" dirty="0">
                <a:latin typeface="+mn-lt"/>
                <a:ea typeface="ＭＳ Ｐゴシック" charset="-128"/>
                <a:cs typeface="ＭＳ Ｐゴシック" charset="-128"/>
              </a:rPr>
              <a:t>multiple classes</a:t>
            </a:r>
          </a:p>
          <a:p>
            <a:r>
              <a:rPr lang="en-US" altLang="en-US" sz="2200" dirty="0">
                <a:latin typeface="+mn-lt"/>
                <a:ea typeface="ＭＳ Ｐゴシック" charset="-128"/>
                <a:cs typeface="ＭＳ Ｐゴシック" charset="-128"/>
              </a:rPr>
              <a:t>cyclically scan class queues, sending one complete </a:t>
            </a:r>
            <a:r>
              <a:rPr lang="en-US" altLang="en-US" sz="2200" dirty="0" smtClean="0">
                <a:latin typeface="+mn-lt"/>
                <a:ea typeface="ＭＳ Ｐゴシック" charset="-128"/>
                <a:cs typeface="ＭＳ Ｐゴシック" charset="-128"/>
              </a:rPr>
              <a:t>packet from </a:t>
            </a:r>
            <a:r>
              <a:rPr lang="en-US" altLang="en-US" sz="2200" dirty="0">
                <a:latin typeface="+mn-lt"/>
                <a:ea typeface="ＭＳ Ｐゴシック" charset="-128"/>
                <a:cs typeface="ＭＳ Ｐゴシック" charset="-128"/>
              </a:rPr>
              <a:t>each class (if available)</a:t>
            </a:r>
          </a:p>
          <a:p>
            <a:r>
              <a:rPr lang="en-US" altLang="en-US" sz="2200" dirty="0">
                <a:latin typeface="+mn-lt"/>
                <a:ea typeface="ＭＳ Ｐゴシック" charset="-128"/>
                <a:cs typeface="ＭＳ Ｐゴシック" charset="-128"/>
              </a:rPr>
              <a:t>real world example</a:t>
            </a:r>
            <a:r>
              <a:rPr lang="en-US" altLang="en-US" sz="2200" dirty="0" smtClean="0">
                <a:latin typeface="+mn-lt"/>
                <a:ea typeface="ＭＳ Ｐゴシック" charset="-128"/>
                <a:cs typeface="ＭＳ Ｐゴシック" charset="-128"/>
              </a:rPr>
              <a:t>?</a:t>
            </a:r>
            <a:endParaRPr lang="en-US" altLang="en-US" sz="2200" dirty="0">
              <a:latin typeface="+mn-lt"/>
              <a:ea typeface="ＭＳ Ｐゴシック" charset="-128"/>
              <a:cs typeface="ＭＳ Ｐゴシック" charset="-128"/>
            </a:endParaRPr>
          </a:p>
        </p:txBody>
      </p:sp>
      <p:pic>
        <p:nvPicPr>
          <p:cNvPr id="5" name="Picture 4" descr="A diagram of 2 timelines, 1 atop the other. Each line has tick marks spanning from t = 0 to t = 16, in increments of t = 1. Each line has 5 numbered blocks pointing to the line. Between the lines is a group, packet in service, of 5 numbered long packets. All packets and boxes labeled 3 and 5 are light blue. Above, arrivals. Block 1, t = 0. Block 2, about t = 1 and 1 half. Block 3, about t = 2 and 1 half. Block 4, about t = 5 and 1 third. Block 5, about t = 13. Below, departures. Arrows point from the timeline to the numbered blocks. Block 1, t = 3. Block 3, t = 6. Block 2, t = 9. Block 4, t = 12. Block 5, t = 16. Packet in service. Each packet spans from 1 mark on timeline to another. Packet 1, from t = 0 to t =3. Packet 3, from t = 3 to t = 6. Packet 2, from t = 6 to t = 9. Packet 4, from t = 9 to t = 12. Packet 5, from t = 13 to t =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519" y="4177066"/>
            <a:ext cx="6110962" cy="1978590"/>
          </a:xfrm>
          <a:prstGeom prst="rect">
            <a:avLst/>
          </a:prstGeom>
        </p:spPr>
      </p:pic>
    </p:spTree>
    <p:extLst>
      <p:ext uri="{BB962C8B-B14F-4D97-AF65-F5344CB8AC3E}">
        <p14:creationId xmlns:p14="http://schemas.microsoft.com/office/powerpoint/2010/main" val="6525942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Scheduling Policies</a:t>
            </a:r>
            <a:r>
              <a:rPr lang="en-US" altLang="en-US" dirty="0" smtClean="0">
                <a:ea typeface="ＭＳ Ｐゴシック" charset="-128"/>
              </a:rPr>
              <a:t>: </a:t>
            </a:r>
            <a:r>
              <a:rPr lang="en-US" altLang="en-US" dirty="0">
                <a:solidFill>
                  <a:schemeClr val="tx2"/>
                </a:solidFill>
                <a:ea typeface="ＭＳ Ｐゴシック" charset="-128"/>
                <a:cs typeface="ＭＳ Ｐゴシック" charset="-128"/>
              </a:rPr>
              <a:t>Weighted Fair </a:t>
            </a:r>
            <a:r>
              <a:rPr lang="en-US" altLang="en-US" dirty="0" smtClean="0">
                <a:solidFill>
                  <a:schemeClr val="tx2"/>
                </a:solidFill>
                <a:ea typeface="ＭＳ Ｐゴシック" charset="-128"/>
                <a:cs typeface="ＭＳ Ｐゴシック" charset="-128"/>
              </a:rPr>
              <a:t>Queuing</a:t>
            </a:r>
            <a:endParaRPr lang="en-US" dirty="0">
              <a:solidFill>
                <a:schemeClr val="tx2"/>
              </a:solidFill>
            </a:endParaRPr>
          </a:p>
        </p:txBody>
      </p:sp>
      <p:sp>
        <p:nvSpPr>
          <p:cNvPr id="3" name="Text Placeholder 2"/>
          <p:cNvSpPr>
            <a:spLocks noGrp="1"/>
          </p:cNvSpPr>
          <p:nvPr>
            <p:ph type="body" idx="1"/>
          </p:nvPr>
        </p:nvSpPr>
        <p:spPr>
          <a:xfrm>
            <a:off x="457200" y="1600200"/>
            <a:ext cx="8229600" cy="2188029"/>
          </a:xfrm>
        </p:spPr>
        <p:txBody>
          <a:bodyPr/>
          <a:lstStyle/>
          <a:p>
            <a:pPr>
              <a:buFont typeface="Wingdings" panose="05000000000000000000" pitchFamily="2" charset="2"/>
              <a:buNone/>
            </a:pPr>
            <a:r>
              <a:rPr lang="en-US" altLang="en-US" sz="2400" b="1" dirty="0">
                <a:solidFill>
                  <a:schemeClr val="tx1"/>
                </a:solidFill>
                <a:latin typeface="+mn-lt"/>
                <a:ea typeface="ＭＳ Ｐゴシック" charset="-128"/>
                <a:cs typeface="ＭＳ Ｐゴシック" charset="-128"/>
              </a:rPr>
              <a:t>Weighted Fair Queuing (</a:t>
            </a:r>
            <a:r>
              <a:rPr lang="en-US" altLang="en-US" sz="2400" b="1" dirty="0" smtClean="0">
                <a:solidFill>
                  <a:schemeClr val="tx1"/>
                </a:solidFill>
                <a:latin typeface="+mn-lt"/>
                <a:ea typeface="ＭＳ Ｐゴシック" charset="-128"/>
                <a:cs typeface="ＭＳ Ｐゴシック" charset="-128"/>
              </a:rPr>
              <a:t>W</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F</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Q):</a:t>
            </a:r>
            <a:endParaRPr lang="en-US" altLang="en-US" sz="2400" b="1" dirty="0">
              <a:solidFill>
                <a:schemeClr val="tx1"/>
              </a:solidFill>
              <a:latin typeface="+mn-lt"/>
              <a:ea typeface="ＭＳ Ｐゴシック" charset="-128"/>
              <a:cs typeface="ＭＳ Ｐゴシック" charset="-128"/>
            </a:endParaRPr>
          </a:p>
          <a:p>
            <a:r>
              <a:rPr lang="en-US" altLang="en-US" sz="2400" dirty="0">
                <a:latin typeface="+mn-lt"/>
                <a:ea typeface="ＭＳ Ｐゴシック" charset="-128"/>
                <a:cs typeface="ＭＳ Ｐゴシック" charset="-128"/>
              </a:rPr>
              <a:t>generalized Round Robin</a:t>
            </a:r>
          </a:p>
          <a:p>
            <a:r>
              <a:rPr lang="en-US" altLang="en-US" sz="2400" dirty="0">
                <a:latin typeface="+mn-lt"/>
                <a:ea typeface="ＭＳ Ｐゴシック" charset="-128"/>
                <a:cs typeface="ＭＳ Ｐゴシック" charset="-128"/>
              </a:rPr>
              <a:t>each class gets weighted amount of service in each cycle</a:t>
            </a:r>
          </a:p>
          <a:p>
            <a:r>
              <a:rPr lang="en-US" altLang="en-US" sz="2400" dirty="0">
                <a:latin typeface="+mn-lt"/>
                <a:ea typeface="ＭＳ Ｐゴシック" charset="-128"/>
                <a:cs typeface="ＭＳ Ｐゴシック" charset="-128"/>
              </a:rPr>
              <a:t>real-world example</a:t>
            </a:r>
            <a:r>
              <a:rPr lang="en-US" altLang="en-US" sz="2400" dirty="0" smtClean="0">
                <a:latin typeface="+mn-lt"/>
                <a:ea typeface="ＭＳ Ｐゴシック" charset="-128"/>
                <a:cs typeface="ＭＳ Ｐゴシック" charset="-128"/>
              </a:rPr>
              <a:t>?</a:t>
            </a:r>
            <a:endParaRPr lang="en-US" altLang="en-US" sz="2400" dirty="0">
              <a:latin typeface="+mn-lt"/>
              <a:ea typeface="ＭＳ Ｐゴシック" charset="-128"/>
              <a:cs typeface="ＭＳ Ｐゴシック" charset="-128"/>
            </a:endParaRPr>
          </a:p>
        </p:txBody>
      </p:sp>
      <p:pic>
        <p:nvPicPr>
          <p:cNvPr id="4" name="Picture 3" descr="A diagram connects 5 parts. Parts 2, 3, and 4 are stacked atop each other. From the left, 3 arrows, classify arrivals, point right to part 1. 1, a funnel opens to the right. 3 arrows come from the funnel and points right. Top, middle, bottom. Top, part 2. A rectangle of 8 bars, the last 4 bars are highlighted. Middle, part 3. A rectangle of 8 bars, the last 2 bars are highlighted. Bottom, part 4. 4, A rectangle of 8 bars, the last 4 are highlighted. All 3 parts link to part 5. There is a point on each of the 3 links, about halfway to part 5. Point 1, W sub 1. Point 2, W sub 2. Point 3, W sub 3. Part 5, link. On the right, 3 arrows point right, depar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090" y="3919575"/>
            <a:ext cx="5441820" cy="2232314"/>
          </a:xfrm>
          <a:prstGeom prst="rect">
            <a:avLst/>
          </a:prstGeom>
        </p:spPr>
      </p:pic>
    </p:spTree>
    <p:extLst>
      <p:ext uri="{BB962C8B-B14F-4D97-AF65-F5344CB8AC3E}">
        <p14:creationId xmlns:p14="http://schemas.microsoft.com/office/powerpoint/2010/main" val="575785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a:t>
            </a:r>
            <a:r>
              <a:rPr lang="en-US" dirty="0" smtClean="0"/>
              <a:t>Network Layer</a:t>
            </a:r>
            <a:endParaRPr lang="en-US" dirty="0"/>
          </a:p>
        </p:txBody>
      </p:sp>
      <p:sp>
        <p:nvSpPr>
          <p:cNvPr id="3" name="Text Placeholder 2"/>
          <p:cNvSpPr>
            <a:spLocks noGrp="1"/>
          </p:cNvSpPr>
          <p:nvPr>
            <p:ph type="body" idx="1"/>
          </p:nvPr>
        </p:nvSpPr>
        <p:spPr/>
        <p:txBody>
          <a:bodyPr/>
          <a:lstStyle/>
          <a:p>
            <a:pPr>
              <a:buFont typeface="Wingdings" charset="0"/>
              <a:buNone/>
              <a:defRPr/>
            </a:pPr>
            <a:r>
              <a:rPr lang="en-US" sz="2400" b="1" dirty="0">
                <a:solidFill>
                  <a:schemeClr val="tx1"/>
                </a:solidFill>
                <a:latin typeface="+mn-lt"/>
              </a:rPr>
              <a:t>chapter goals</a:t>
            </a:r>
            <a:r>
              <a:rPr lang="en-US" sz="2400" b="1" dirty="0" smtClean="0">
                <a:solidFill>
                  <a:schemeClr val="tx1"/>
                </a:solidFill>
                <a:latin typeface="+mn-lt"/>
              </a:rPr>
              <a:t>:</a:t>
            </a:r>
            <a:endParaRPr lang="en-US" sz="2400" b="1" dirty="0">
              <a:solidFill>
                <a:schemeClr val="tx1"/>
              </a:solidFill>
              <a:latin typeface="+mn-lt"/>
            </a:endParaRPr>
          </a:p>
          <a:p>
            <a:pPr>
              <a:defRPr/>
            </a:pPr>
            <a:r>
              <a:rPr lang="en-US" sz="2400" dirty="0">
                <a:latin typeface="+mn-lt"/>
              </a:rPr>
              <a:t>understand principles behind network layer </a:t>
            </a:r>
            <a:r>
              <a:rPr lang="en-US" sz="2400" dirty="0" smtClean="0">
                <a:latin typeface="+mn-lt"/>
              </a:rPr>
              <a:t>services, focusing </a:t>
            </a:r>
            <a:r>
              <a:rPr lang="en-US" sz="2400" dirty="0">
                <a:latin typeface="+mn-lt"/>
              </a:rPr>
              <a:t>on data plane:</a:t>
            </a:r>
          </a:p>
          <a:p>
            <a:pPr lvl="1">
              <a:buFont typeface="Arial" panose="020B0604020202020204" pitchFamily="34" charset="0"/>
              <a:buChar char="–"/>
              <a:defRPr/>
            </a:pPr>
            <a:r>
              <a:rPr lang="en-US" sz="2400" dirty="0">
                <a:latin typeface="+mn-lt"/>
              </a:rPr>
              <a:t>network layer service models</a:t>
            </a:r>
          </a:p>
          <a:p>
            <a:pPr lvl="1">
              <a:buFont typeface="Arial" panose="020B0604020202020204" pitchFamily="34" charset="0"/>
              <a:buChar char="–"/>
              <a:defRPr/>
            </a:pPr>
            <a:r>
              <a:rPr lang="en-US" sz="2400" dirty="0">
                <a:latin typeface="+mn-lt"/>
              </a:rPr>
              <a:t>forwarding versus routing</a:t>
            </a:r>
          </a:p>
          <a:p>
            <a:pPr lvl="1">
              <a:buFont typeface="Arial" panose="020B0604020202020204" pitchFamily="34" charset="0"/>
              <a:buChar char="–"/>
              <a:defRPr/>
            </a:pPr>
            <a:r>
              <a:rPr lang="en-US" sz="2400" dirty="0">
                <a:latin typeface="+mn-lt"/>
              </a:rPr>
              <a:t>how a router works</a:t>
            </a:r>
          </a:p>
          <a:p>
            <a:pPr lvl="1">
              <a:buFont typeface="Arial" panose="020B0604020202020204" pitchFamily="34" charset="0"/>
              <a:buChar char="–"/>
              <a:defRPr/>
            </a:pPr>
            <a:r>
              <a:rPr lang="en-US" sz="2400" dirty="0">
                <a:latin typeface="+mn-lt"/>
              </a:rPr>
              <a:t>generalized forwarding</a:t>
            </a:r>
          </a:p>
          <a:p>
            <a:pPr>
              <a:defRPr/>
            </a:pPr>
            <a:r>
              <a:rPr lang="en-US" sz="2400" dirty="0">
                <a:latin typeface="+mn-lt"/>
              </a:rPr>
              <a:t>instantiation, implementation in the </a:t>
            </a:r>
            <a:r>
              <a:rPr lang="en-US" sz="2400" dirty="0" smtClean="0">
                <a:latin typeface="+mn-lt"/>
              </a:rPr>
              <a:t>Internet</a:t>
            </a:r>
            <a:endParaRPr lang="en-US" sz="2400" dirty="0">
              <a:latin typeface="+mn-lt"/>
            </a:endParaRPr>
          </a:p>
        </p:txBody>
      </p:sp>
    </p:spTree>
    <p:extLst>
      <p:ext uri="{BB962C8B-B14F-4D97-AF65-F5344CB8AC3E}">
        <p14:creationId xmlns:p14="http://schemas.microsoft.com/office/powerpoint/2010/main" val="2769861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a:t>
            </a:r>
            <a:r>
              <a:rPr lang="en-US" altLang="en-US" dirty="0" smtClean="0">
                <a:ea typeface="ＭＳ Ｐゴシック" charset="-128"/>
              </a:rPr>
              <a:t>Objectives </a:t>
            </a:r>
            <a:r>
              <a:rPr lang="en-US" altLang="en-US" sz="2000" b="0" dirty="0" smtClean="0">
                <a:ea typeface="ＭＳ Ｐゴシック" charset="-128"/>
              </a:rPr>
              <a:t>(3 </a:t>
            </a:r>
            <a:r>
              <a:rPr lang="en-US" altLang="en-US" sz="2000" b="0" dirty="0">
                <a:ea typeface="ＭＳ Ｐゴシック"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b="1" dirty="0">
                <a:solidFill>
                  <a:srgbClr val="CC0000"/>
                </a:solidFill>
                <a:latin typeface="+mn-lt"/>
                <a:ea typeface="ＭＳ Ｐゴシック" charset="-128"/>
                <a:cs typeface="ＭＳ Ｐゴシック" charset="-128"/>
              </a:rPr>
              <a:t> </a:t>
            </a:r>
            <a:r>
              <a:rPr lang="en-US" altLang="en-US" sz="2200" dirty="0">
                <a:solidFill>
                  <a:schemeClr val="tx1"/>
                </a:solidFill>
                <a:latin typeface="+mn-lt"/>
                <a:ea typeface="ＭＳ Ｐゴシック" charset="-128"/>
                <a:cs typeface="ＭＳ Ｐゴシック" charset="-128"/>
              </a:rPr>
              <a:t>Overview of Network layer</a:t>
            </a:r>
          </a:p>
          <a:p>
            <a:pPr lvl="1" indent="-283464"/>
            <a:r>
              <a:rPr lang="en-US" altLang="en-US" sz="2200" dirty="0">
                <a:solidFill>
                  <a:schemeClr val="tx1"/>
                </a:solidFill>
                <a:latin typeface="+mn-lt"/>
                <a:ea typeface="ＭＳ Ｐゴシック" charset="-128"/>
              </a:rPr>
              <a:t>data plane</a:t>
            </a:r>
          </a:p>
          <a:p>
            <a:pPr lvl="1" indent="-283464"/>
            <a:r>
              <a:rPr lang="en-US" altLang="en-US" sz="2200" dirty="0">
                <a:solidFill>
                  <a:schemeClr val="tx1"/>
                </a:solidFill>
                <a:latin typeface="+mn-lt"/>
                <a:ea typeface="ＭＳ Ｐゴシック" charset="-128"/>
              </a:rPr>
              <a:t>control plane</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a:t>
            </a:r>
            <a:r>
              <a:rPr lang="en-US" altLang="en-US" sz="2200" dirty="0" smtClean="0">
                <a:latin typeface="+mn-lt"/>
                <a:ea typeface="ＭＳ Ｐゴシック" charset="-128"/>
                <a:cs typeface="ＭＳ Ｐゴシック" charset="-128"/>
              </a:rPr>
              <a:t>What’</a:t>
            </a:r>
            <a:r>
              <a:rPr lang="en-US" altLang="ja-JP" sz="2200" dirty="0" smtClean="0">
                <a:latin typeface="+mn-lt"/>
                <a:ea typeface="ＭＳ Ｐゴシック" charset="-128"/>
                <a:cs typeface="ＭＳ Ｐゴシック" charset="-128"/>
              </a:rPr>
              <a:t>s </a:t>
            </a:r>
            <a:r>
              <a:rPr lang="en-US" altLang="ja-JP" sz="2200" dirty="0">
                <a:latin typeface="+mn-lt"/>
                <a:ea typeface="ＭＳ Ｐゴシック" charset="-128"/>
                <a:cs typeface="ＭＳ Ｐゴシック" charset="-128"/>
              </a:rPr>
              <a:t>inside a router</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a:t>
            </a:r>
            <a:r>
              <a:rPr lang="en-US" altLang="en-US" sz="2200" b="1" dirty="0" smtClean="0">
                <a:latin typeface="+mn-lt"/>
                <a:ea typeface="ＭＳ Ｐゴシック" charset="-128"/>
                <a:cs typeface="ＭＳ Ｐゴシック" charset="-128"/>
              </a:rPr>
              <a:t>I</a:t>
            </a:r>
            <a:r>
              <a:rPr lang="en-US" altLang="en-US" sz="100" b="1" dirty="0" smtClean="0">
                <a:latin typeface="+mn-lt"/>
                <a:ea typeface="ＭＳ Ｐゴシック" charset="-128"/>
                <a:cs typeface="ＭＳ Ｐゴシック" charset="-128"/>
              </a:rPr>
              <a:t> </a:t>
            </a:r>
            <a:r>
              <a:rPr lang="en-US" altLang="en-US" sz="2200" b="1" dirty="0" smtClean="0">
                <a:latin typeface="+mn-lt"/>
                <a:ea typeface="ＭＳ Ｐゴシック" charset="-128"/>
                <a:cs typeface="ＭＳ Ｐゴシック" charset="-128"/>
              </a:rPr>
              <a:t>P</a:t>
            </a:r>
            <a:r>
              <a:rPr lang="en-US" altLang="en-US" sz="2200" b="1" dirty="0">
                <a:latin typeface="+mn-lt"/>
                <a:ea typeface="ＭＳ Ｐゴシック" charset="-128"/>
                <a:cs typeface="ＭＳ Ｐゴシック" charset="-128"/>
              </a:rPr>
              <a:t>: Internet Protocol</a:t>
            </a:r>
          </a:p>
          <a:p>
            <a:pPr lvl="1" indent="-283464"/>
            <a:r>
              <a:rPr lang="en-US" altLang="en-US" sz="2200" b="1" dirty="0">
                <a:latin typeface="+mn-lt"/>
                <a:ea typeface="ＭＳ Ｐゴシック" charset="-128"/>
              </a:rPr>
              <a:t>datagram format</a:t>
            </a:r>
          </a:p>
          <a:p>
            <a:pPr lvl="1" indent="-283464"/>
            <a:r>
              <a:rPr lang="en-US" altLang="en-US" sz="2200" b="1" dirty="0">
                <a:latin typeface="+mn-lt"/>
                <a:ea typeface="ＭＳ Ｐゴシック" charset="-128"/>
              </a:rPr>
              <a:t>fragmentation</a:t>
            </a:r>
          </a:p>
          <a:p>
            <a:pPr lvl="1" indent="-283464"/>
            <a:r>
              <a:rPr lang="en-US" altLang="en-US" sz="2200" b="1" dirty="0" smtClean="0">
                <a:latin typeface="+mn-lt"/>
                <a:ea typeface="ＭＳ Ｐゴシック" charset="-128"/>
              </a:rPr>
              <a:t>I</a:t>
            </a:r>
            <a:r>
              <a:rPr lang="en-US" altLang="en-US" sz="100" b="1" dirty="0" smtClean="0">
                <a:latin typeface="+mn-lt"/>
                <a:ea typeface="ＭＳ Ｐゴシック" charset="-128"/>
              </a:rPr>
              <a:t> </a:t>
            </a:r>
            <a:r>
              <a:rPr lang="en-US" altLang="en-US" sz="2200" b="1" dirty="0" smtClean="0">
                <a:latin typeface="+mn-lt"/>
                <a:ea typeface="ＭＳ Ｐゴシック" charset="-128"/>
              </a:rPr>
              <a:t>Pv4 </a:t>
            </a:r>
            <a:r>
              <a:rPr lang="en-US" altLang="en-US" sz="2200" b="1" dirty="0">
                <a:latin typeface="+mn-lt"/>
                <a:ea typeface="ＭＳ Ｐゴシック" charset="-128"/>
              </a:rPr>
              <a:t>addressing</a:t>
            </a:r>
          </a:p>
          <a:p>
            <a:pPr lvl="1" indent="-283464"/>
            <a:r>
              <a:rPr lang="en-US" altLang="en-US" sz="2200" b="1" dirty="0">
                <a:latin typeface="+mn-lt"/>
                <a:ea typeface="ＭＳ Ｐゴシック" charset="-128"/>
              </a:rPr>
              <a:t>network address </a:t>
            </a:r>
            <a:r>
              <a:rPr lang="en-US" altLang="en-US" sz="2200" b="1" dirty="0" smtClean="0">
                <a:latin typeface="+mn-lt"/>
                <a:ea typeface="ＭＳ Ｐゴシック" charset="-128"/>
              </a:rPr>
              <a:t>translation</a:t>
            </a:r>
          </a:p>
          <a:p>
            <a:pPr lvl="1" indent="-283464"/>
            <a:r>
              <a:rPr lang="en-US" altLang="en-US" sz="2200" b="1" dirty="0">
                <a:latin typeface="+mn-lt"/>
                <a:ea typeface="ＭＳ Ｐゴシック" charset="-128"/>
              </a:rPr>
              <a:t>I</a:t>
            </a:r>
            <a:r>
              <a:rPr lang="en-US" altLang="en-US" sz="100" b="1" dirty="0">
                <a:latin typeface="+mn-lt"/>
                <a:ea typeface="ＭＳ Ｐゴシック" charset="-128"/>
              </a:rPr>
              <a:t> </a:t>
            </a:r>
            <a:r>
              <a:rPr lang="en-US" altLang="en-US" sz="2200" b="1" dirty="0" smtClean="0">
                <a:latin typeface="+mn-lt"/>
                <a:ea typeface="ＭＳ Ｐゴシック" charset="-128"/>
              </a:rPr>
              <a:t>Pv6</a:t>
            </a:r>
            <a:endParaRPr lang="en-US" altLang="en-US" sz="2200" b="1" dirty="0">
              <a:latin typeface="+mn-lt"/>
              <a:ea typeface="ＭＳ Ｐゴシック" charset="-128"/>
              <a:cs typeface="ＭＳ Ｐゴシック"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Generalized Forward and S</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N</a:t>
            </a:r>
          </a:p>
          <a:p>
            <a:pPr lvl="1" indent="-283464"/>
            <a:r>
              <a:rPr lang="en-US" altLang="en-US" sz="2200" dirty="0">
                <a:latin typeface="+mn-lt"/>
                <a:ea typeface="ＭＳ Ｐゴシック" charset="-128"/>
              </a:rPr>
              <a:t>match</a:t>
            </a:r>
          </a:p>
          <a:p>
            <a:pPr lvl="1" indent="-283464"/>
            <a:r>
              <a:rPr lang="en-US" altLang="en-US" sz="2200" dirty="0">
                <a:latin typeface="+mn-lt"/>
                <a:ea typeface="ＭＳ Ｐゴシック" charset="-128"/>
              </a:rPr>
              <a:t>action</a:t>
            </a:r>
          </a:p>
          <a:p>
            <a:pPr lvl="1" indent="-283464"/>
            <a:r>
              <a:rPr lang="en-US" altLang="en-US" sz="2200" dirty="0" smtClean="0">
                <a:latin typeface="+mn-lt"/>
                <a:ea typeface="ＭＳ Ｐゴシック" charset="-128"/>
              </a:rPr>
              <a:t>OpenFlow examples </a:t>
            </a:r>
            <a:r>
              <a:rPr lang="en-US" altLang="en-US" sz="2200" dirty="0">
                <a:latin typeface="+mn-lt"/>
                <a:ea typeface="ＭＳ Ｐゴシック" charset="-128"/>
              </a:rPr>
              <a:t>of match-plus-action in </a:t>
            </a:r>
            <a:r>
              <a:rPr lang="en-US" altLang="en-US" sz="2200" dirty="0" smtClean="0">
                <a:latin typeface="+mn-lt"/>
                <a:ea typeface="ＭＳ Ｐゴシック" charset="-128"/>
              </a:rPr>
              <a:t>action</a:t>
            </a:r>
            <a:endParaRPr lang="en-US" altLang="en-US" sz="2200" dirty="0">
              <a:latin typeface="+mn-lt"/>
              <a:ea typeface="ＭＳ Ｐゴシック" charset="-128"/>
            </a:endParaRPr>
          </a:p>
        </p:txBody>
      </p:sp>
    </p:spTree>
    <p:extLst>
      <p:ext uri="{BB962C8B-B14F-4D97-AF65-F5344CB8AC3E}">
        <p14:creationId xmlns:p14="http://schemas.microsoft.com/office/powerpoint/2010/main" val="18660866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 Network Layer</a:t>
            </a:r>
          </a:p>
        </p:txBody>
      </p:sp>
      <p:sp>
        <p:nvSpPr>
          <p:cNvPr id="3" name="Text Placeholder 2"/>
          <p:cNvSpPr>
            <a:spLocks noGrp="1"/>
          </p:cNvSpPr>
          <p:nvPr>
            <p:ph type="body" idx="1"/>
          </p:nvPr>
        </p:nvSpPr>
        <p:spPr>
          <a:xfrm>
            <a:off x="457200" y="1600201"/>
            <a:ext cx="8229600" cy="529046"/>
          </a:xfrm>
        </p:spPr>
        <p:txBody>
          <a:bodyPr/>
          <a:lstStyle/>
          <a:p>
            <a:pPr marL="0" indent="0">
              <a:buNone/>
            </a:pPr>
            <a:r>
              <a:rPr lang="en-US" sz="2400" dirty="0">
                <a:latin typeface="+mn-lt"/>
              </a:rPr>
              <a:t>host, router network layer functions</a:t>
            </a:r>
            <a:r>
              <a:rPr lang="en-US" sz="2400" dirty="0" smtClean="0">
                <a:latin typeface="+mn-lt"/>
              </a:rPr>
              <a:t>:</a:t>
            </a:r>
            <a:endParaRPr lang="en-US" sz="2400" dirty="0">
              <a:latin typeface="+mn-lt"/>
            </a:endParaRPr>
          </a:p>
        </p:txBody>
      </p:sp>
      <p:pic>
        <p:nvPicPr>
          <p:cNvPr id="7" name="Picture 6" descr="A table of 4 layers. The second layer is more in depth and has 4 parts. Layer 1, transport layer, T C P, U D P. Layer 2, network layer. Part 1, routing protocols. Path selection. R I P, O S P F, B G P. Part 2, forwarding table. A double ended arrow links parts 1 and 2. Part 3, I P protocol. Addressing conventions. Datagram format. Packet handling conventions. Part 4, I C M P protocol. Error reporting. Router signaling. Layer 3, link layer. Layer 4, physical lay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193" y="2456575"/>
            <a:ext cx="6293614" cy="3303389"/>
          </a:xfrm>
          <a:prstGeom prst="rect">
            <a:avLst/>
          </a:prstGeom>
        </p:spPr>
      </p:pic>
    </p:spTree>
    <p:extLst>
      <p:ext uri="{BB962C8B-B14F-4D97-AF65-F5344CB8AC3E}">
        <p14:creationId xmlns:p14="http://schemas.microsoft.com/office/powerpoint/2010/main" val="4176991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 </a:t>
            </a:r>
            <a:r>
              <a:rPr lang="en-US" dirty="0"/>
              <a:t>Datagram Format</a:t>
            </a:r>
          </a:p>
        </p:txBody>
      </p:sp>
      <p:pic>
        <p:nvPicPr>
          <p:cNvPr id="4" name="Picture 3" descr="A table has 7 rows. The last row has the tallest height. The width of the table is 32 bits. Many parts of the table have notes. Row 1, is divided in half. First half. There are 3 parts. 1, v e r. Notes, I P protocol version number. 2, Head l e n. Notes, header length, bytes. 3, type of service. Notes, type of data. Second half. 1 part, length. Notes, total datagram length, bytes. Row 2, is divided in half. First half, 16 bit identifier. Second half. There are 2 parts. The first part is smaller than the second. 1, f l g s. 2, fragment offset. Notes for all 3 parts in this row, for fragmentation and reassembly. Row 4, divided in half. First half, divided in half. 1, time to live. Notes, max number remaining hops, decremented at each router. 2, upper layer. Notes, upper layer protocol to deliver payload to. Second half, 1 part. Header checksum. Row 4. 32 bit source I P address. Row 5. 32 bit destination I P address. Row 6. options, if any. For example, timestamp, record route taken, specify list of routers to visit. Row 7. Data, variable length, typically a T C P or U D P seg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678" y="1531290"/>
            <a:ext cx="4561186" cy="2994804"/>
          </a:xfrm>
          <a:prstGeom prst="rect">
            <a:avLst/>
          </a:prstGeom>
        </p:spPr>
      </p:pic>
      <p:sp>
        <p:nvSpPr>
          <p:cNvPr id="5" name="Text Placeholder 4"/>
          <p:cNvSpPr>
            <a:spLocks noGrp="1"/>
          </p:cNvSpPr>
          <p:nvPr>
            <p:ph type="body" idx="1"/>
          </p:nvPr>
        </p:nvSpPr>
        <p:spPr>
          <a:xfrm>
            <a:off x="457200" y="4585086"/>
            <a:ext cx="8229600" cy="1800966"/>
          </a:xfrm>
        </p:spPr>
        <p:txBody>
          <a:bodyPr/>
          <a:lstStyle/>
          <a:p>
            <a:pPr marL="0" indent="0">
              <a:spcBef>
                <a:spcPct val="20000"/>
              </a:spcBef>
              <a:buClr>
                <a:srgbClr val="000099"/>
              </a:buClr>
              <a:buNone/>
            </a:pPr>
            <a:r>
              <a:rPr lang="en-US" altLang="en-US" sz="1800" b="1" dirty="0">
                <a:solidFill>
                  <a:schemeClr val="tx1"/>
                </a:solidFill>
                <a:latin typeface="+mn-lt"/>
              </a:rPr>
              <a:t>how much overhead?</a:t>
            </a:r>
          </a:p>
          <a:p>
            <a:pPr>
              <a:buClr>
                <a:schemeClr val="tx2"/>
              </a:buClr>
            </a:pPr>
            <a:r>
              <a:rPr lang="en-US" altLang="en-US" sz="1800" dirty="0">
                <a:latin typeface="+mn-lt"/>
              </a:rPr>
              <a:t>20 bytes of </a:t>
            </a:r>
            <a:r>
              <a:rPr lang="en-US" altLang="en-US" sz="1800" dirty="0" smtClean="0">
                <a:latin typeface="+mn-lt"/>
              </a:rPr>
              <a:t>T</a:t>
            </a:r>
            <a:r>
              <a:rPr lang="en-US" altLang="en-US" sz="100" dirty="0" smtClean="0">
                <a:latin typeface="+mn-lt"/>
              </a:rPr>
              <a:t> </a:t>
            </a:r>
            <a:r>
              <a:rPr lang="en-US" altLang="en-US" sz="1800" dirty="0" smtClean="0">
                <a:latin typeface="+mn-lt"/>
              </a:rPr>
              <a:t>C</a:t>
            </a:r>
            <a:r>
              <a:rPr lang="en-US" altLang="en-US" sz="100" dirty="0" smtClean="0">
                <a:latin typeface="+mn-lt"/>
              </a:rPr>
              <a:t> </a:t>
            </a:r>
            <a:r>
              <a:rPr lang="en-US" altLang="en-US" sz="1800" dirty="0" smtClean="0">
                <a:latin typeface="+mn-lt"/>
              </a:rPr>
              <a:t>P</a:t>
            </a:r>
            <a:endParaRPr lang="en-US" altLang="en-US" sz="1800" dirty="0">
              <a:latin typeface="+mn-lt"/>
            </a:endParaRPr>
          </a:p>
          <a:p>
            <a:pPr>
              <a:buClr>
                <a:schemeClr val="tx2"/>
              </a:buClr>
            </a:pPr>
            <a:r>
              <a:rPr lang="en-US" altLang="en-US" sz="1800" dirty="0">
                <a:latin typeface="+mn-lt"/>
              </a:rPr>
              <a:t>20 bytes of </a:t>
            </a:r>
            <a:r>
              <a:rPr lang="en-US" altLang="en-US" sz="1800" dirty="0" smtClean="0">
                <a:latin typeface="+mn-lt"/>
              </a:rPr>
              <a:t>I</a:t>
            </a:r>
            <a:r>
              <a:rPr lang="en-US" altLang="en-US" sz="100" dirty="0" smtClean="0">
                <a:latin typeface="+mn-lt"/>
              </a:rPr>
              <a:t> </a:t>
            </a:r>
            <a:r>
              <a:rPr lang="en-US" altLang="en-US" sz="1800" dirty="0" smtClean="0">
                <a:latin typeface="+mn-lt"/>
              </a:rPr>
              <a:t>P</a:t>
            </a:r>
            <a:endParaRPr lang="en-US" altLang="en-US" sz="1800" dirty="0">
              <a:latin typeface="+mn-lt"/>
            </a:endParaRPr>
          </a:p>
          <a:p>
            <a:pPr>
              <a:buClr>
                <a:schemeClr val="tx2"/>
              </a:buClr>
            </a:pPr>
            <a:r>
              <a:rPr lang="en-US" altLang="en-US" sz="1800" dirty="0">
                <a:latin typeface="+mn-lt"/>
              </a:rPr>
              <a:t>= 40 bytes + app layer </a:t>
            </a:r>
            <a:r>
              <a:rPr lang="en-US" altLang="en-US" sz="1800" dirty="0" smtClean="0">
                <a:latin typeface="+mn-lt"/>
              </a:rPr>
              <a:t>overhead</a:t>
            </a:r>
            <a:endParaRPr lang="en-US" altLang="en-US" sz="1800" dirty="0">
              <a:latin typeface="+mn-lt"/>
            </a:endParaRPr>
          </a:p>
        </p:txBody>
      </p:sp>
    </p:spTree>
    <p:extLst>
      <p:ext uri="{BB962C8B-B14F-4D97-AF65-F5344CB8AC3E}">
        <p14:creationId xmlns:p14="http://schemas.microsoft.com/office/powerpoint/2010/main" val="2373742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charset="-128"/>
              </a:rPr>
              <a:t>I</a:t>
            </a:r>
            <a:r>
              <a:rPr lang="en-US" altLang="en-US" sz="100" dirty="0" smtClean="0">
                <a:ea typeface="ＭＳ Ｐゴシック" charset="-128"/>
              </a:rPr>
              <a:t> </a:t>
            </a:r>
            <a:r>
              <a:rPr lang="en-US" altLang="en-US" dirty="0" smtClean="0">
                <a:ea typeface="ＭＳ Ｐゴシック" charset="-128"/>
              </a:rPr>
              <a:t>P </a:t>
            </a:r>
            <a:r>
              <a:rPr lang="en-US" altLang="en-US" dirty="0">
                <a:ea typeface="ＭＳ Ｐゴシック" charset="-128"/>
              </a:rPr>
              <a:t>Fragmentation, </a:t>
            </a:r>
            <a:r>
              <a:rPr lang="en-US" altLang="en-US" dirty="0" smtClean="0">
                <a:ea typeface="ＭＳ Ｐゴシック" charset="-128"/>
              </a:rPr>
              <a:t>Reassembly </a:t>
            </a:r>
            <a:r>
              <a:rPr lang="en-US" altLang="en-US" sz="2000" b="0" dirty="0" smtClean="0">
                <a:ea typeface="ＭＳ Ｐゴシック" charset="-128"/>
              </a:rPr>
              <a:t>(1 of 2)</a:t>
            </a:r>
            <a:endParaRPr lang="en-US" sz="2000" b="0" dirty="0"/>
          </a:p>
        </p:txBody>
      </p:sp>
      <p:sp>
        <p:nvSpPr>
          <p:cNvPr id="3" name="Text Placeholder 2"/>
          <p:cNvSpPr>
            <a:spLocks noGrp="1"/>
          </p:cNvSpPr>
          <p:nvPr>
            <p:ph type="body" idx="1"/>
          </p:nvPr>
        </p:nvSpPr>
        <p:spPr>
          <a:xfrm>
            <a:off x="457200" y="1600200"/>
            <a:ext cx="3879669" cy="4525963"/>
          </a:xfrm>
        </p:spPr>
        <p:txBody>
          <a:bodyPr/>
          <a:lstStyle/>
          <a:p>
            <a:r>
              <a:rPr lang="en-US" altLang="en-US" sz="1800" dirty="0">
                <a:latin typeface="+mn-lt"/>
                <a:ea typeface="ＭＳ Ｐゴシック" charset="-128"/>
                <a:cs typeface="ＭＳ Ｐゴシック" charset="-128"/>
              </a:rPr>
              <a:t>network links have </a:t>
            </a:r>
            <a:r>
              <a:rPr lang="en-US" altLang="en-US" sz="1800" dirty="0" smtClean="0">
                <a:latin typeface="+mn-lt"/>
                <a:ea typeface="ＭＳ Ｐゴシック" charset="-128"/>
                <a:cs typeface="ＭＳ Ｐゴシック" charset="-128"/>
              </a:rPr>
              <a:t>M</a:t>
            </a:r>
            <a:r>
              <a:rPr lang="en-US" altLang="en-US" sz="100" dirty="0" smtClean="0">
                <a:latin typeface="+mn-lt"/>
                <a:ea typeface="ＭＳ Ｐゴシック" charset="-128"/>
                <a:cs typeface="ＭＳ Ｐゴシック" charset="-128"/>
              </a:rPr>
              <a:t> </a:t>
            </a:r>
            <a:r>
              <a:rPr lang="en-US" altLang="en-US" sz="1800" dirty="0" smtClean="0">
                <a:latin typeface="+mn-lt"/>
                <a:ea typeface="ＭＳ Ｐゴシック" charset="-128"/>
                <a:cs typeface="ＭＳ Ｐゴシック" charset="-128"/>
              </a:rPr>
              <a:t>T</a:t>
            </a:r>
            <a:r>
              <a:rPr lang="en-US" altLang="en-US" sz="100" dirty="0" smtClean="0">
                <a:latin typeface="+mn-lt"/>
                <a:ea typeface="ＭＳ Ｐゴシック" charset="-128"/>
                <a:cs typeface="ＭＳ Ｐゴシック" charset="-128"/>
              </a:rPr>
              <a:t> </a:t>
            </a:r>
            <a:r>
              <a:rPr lang="en-US" altLang="en-US" sz="1800" dirty="0" smtClean="0">
                <a:latin typeface="+mn-lt"/>
                <a:ea typeface="ＭＳ Ｐゴシック" charset="-128"/>
                <a:cs typeface="ＭＳ Ｐゴシック" charset="-128"/>
              </a:rPr>
              <a:t>U </a:t>
            </a:r>
            <a:r>
              <a:rPr lang="en-US" altLang="en-US" sz="1800" dirty="0">
                <a:latin typeface="+mn-lt"/>
                <a:ea typeface="ＭＳ Ｐゴシック" charset="-128"/>
                <a:cs typeface="ＭＳ Ｐゴシック" charset="-128"/>
              </a:rPr>
              <a:t>(max.transfer size) - largest possible link-level frame</a:t>
            </a:r>
          </a:p>
          <a:p>
            <a:pPr lvl="1"/>
            <a:r>
              <a:rPr lang="en-US" altLang="en-US" sz="1800" dirty="0">
                <a:latin typeface="+mn-lt"/>
                <a:ea typeface="ＭＳ Ｐゴシック" charset="-128"/>
              </a:rPr>
              <a:t>different link types, different </a:t>
            </a:r>
            <a:r>
              <a:rPr lang="en-US" altLang="en-US" sz="1800" dirty="0" smtClean="0">
                <a:latin typeface="+mn-lt"/>
                <a:ea typeface="ＭＳ Ｐゴシック" charset="-128"/>
              </a:rPr>
              <a:t>M</a:t>
            </a:r>
            <a:r>
              <a:rPr lang="en-US" altLang="en-US" sz="100" dirty="0" smtClean="0">
                <a:latin typeface="+mn-lt"/>
                <a:ea typeface="ＭＳ Ｐゴシック" charset="-128"/>
              </a:rPr>
              <a:t> </a:t>
            </a:r>
            <a:r>
              <a:rPr lang="en-US" altLang="en-US" sz="1800" dirty="0" smtClean="0">
                <a:latin typeface="+mn-lt"/>
                <a:ea typeface="ＭＳ Ｐゴシック" charset="-128"/>
              </a:rPr>
              <a:t>T</a:t>
            </a:r>
            <a:r>
              <a:rPr lang="en-US" altLang="en-US" sz="100" dirty="0" smtClean="0">
                <a:latin typeface="+mn-lt"/>
                <a:ea typeface="ＭＳ Ｐゴシック" charset="-128"/>
              </a:rPr>
              <a:t> </a:t>
            </a:r>
            <a:r>
              <a:rPr lang="en-US" altLang="en-US" sz="1800" dirty="0" smtClean="0">
                <a:latin typeface="+mn-lt"/>
                <a:ea typeface="ＭＳ Ｐゴシック" charset="-128"/>
              </a:rPr>
              <a:t>U</a:t>
            </a:r>
            <a:r>
              <a:rPr lang="en-US" altLang="en-US" sz="100" dirty="0" smtClean="0">
                <a:latin typeface="+mn-lt"/>
                <a:ea typeface="ＭＳ Ｐゴシック" charset="-128"/>
              </a:rPr>
              <a:t> </a:t>
            </a:r>
            <a:r>
              <a:rPr lang="en-US" altLang="en-US" sz="1800" dirty="0" smtClean="0">
                <a:latin typeface="+mn-lt"/>
                <a:ea typeface="ＭＳ Ｐゴシック" charset="-128"/>
              </a:rPr>
              <a:t>s</a:t>
            </a:r>
            <a:endParaRPr lang="en-US" altLang="en-US" sz="1800" dirty="0">
              <a:latin typeface="+mn-lt"/>
              <a:ea typeface="ＭＳ Ｐゴシック" charset="-128"/>
            </a:endParaRPr>
          </a:p>
          <a:p>
            <a:r>
              <a:rPr lang="en-US" altLang="en-US" sz="1800" dirty="0">
                <a:latin typeface="+mn-lt"/>
                <a:ea typeface="ＭＳ Ｐゴシック" charset="-128"/>
                <a:cs typeface="ＭＳ Ｐゴシック" charset="-128"/>
              </a:rPr>
              <a:t>large </a:t>
            </a:r>
            <a:r>
              <a:rPr lang="en-US" altLang="en-US" sz="18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1800" dirty="0" smtClean="0">
                <a:latin typeface="+mn-lt"/>
                <a:ea typeface="ＭＳ Ｐゴシック" charset="-128"/>
                <a:cs typeface="ＭＳ Ｐゴシック" charset="-128"/>
              </a:rPr>
              <a:t>P </a:t>
            </a:r>
            <a:r>
              <a:rPr lang="en-US" altLang="en-US" sz="1800" dirty="0">
                <a:latin typeface="+mn-lt"/>
                <a:ea typeface="ＭＳ Ｐゴシック" charset="-128"/>
                <a:cs typeface="ＭＳ Ｐゴシック" charset="-128"/>
              </a:rPr>
              <a:t>datagram divided </a:t>
            </a:r>
            <a:r>
              <a:rPr lang="en-US" altLang="en-US" sz="1800" dirty="0" smtClean="0">
                <a:latin typeface="+mn-lt"/>
                <a:ea typeface="ＭＳ Ｐゴシック" charset="-128"/>
                <a:cs typeface="ＭＳ Ｐゴシック" charset="-128"/>
              </a:rPr>
              <a:t>(“</a:t>
            </a:r>
            <a:r>
              <a:rPr lang="en-US" altLang="ja-JP" sz="1800" dirty="0" smtClean="0">
                <a:latin typeface="+mn-lt"/>
                <a:ea typeface="ＭＳ Ｐゴシック" charset="-128"/>
                <a:cs typeface="ＭＳ Ｐゴシック" charset="-128"/>
              </a:rPr>
              <a:t>fragmented”) </a:t>
            </a:r>
            <a:r>
              <a:rPr lang="en-US" altLang="ja-JP" sz="1800" dirty="0">
                <a:latin typeface="+mn-lt"/>
                <a:ea typeface="ＭＳ Ｐゴシック" charset="-128"/>
                <a:cs typeface="ＭＳ Ｐゴシック" charset="-128"/>
              </a:rPr>
              <a:t>within net</a:t>
            </a:r>
          </a:p>
          <a:p>
            <a:pPr lvl="1"/>
            <a:r>
              <a:rPr lang="en-US" altLang="en-US" sz="1800" dirty="0">
                <a:latin typeface="+mn-lt"/>
                <a:ea typeface="ＭＳ Ｐゴシック" charset="-128"/>
              </a:rPr>
              <a:t>one datagram becomes several datagrams</a:t>
            </a:r>
          </a:p>
          <a:p>
            <a:pPr lvl="1"/>
            <a:r>
              <a:rPr lang="en-US" altLang="ja-JP" sz="1800" dirty="0" smtClean="0">
                <a:latin typeface="+mn-lt"/>
                <a:ea typeface="ＭＳ Ｐゴシック" charset="-128"/>
              </a:rPr>
              <a:t>“reassembled” </a:t>
            </a:r>
            <a:r>
              <a:rPr lang="en-US" altLang="ja-JP" sz="1800" dirty="0">
                <a:latin typeface="+mn-lt"/>
                <a:ea typeface="ＭＳ Ｐゴシック" charset="-128"/>
              </a:rPr>
              <a:t>only at final destination</a:t>
            </a:r>
          </a:p>
          <a:p>
            <a:pPr lvl="1"/>
            <a:r>
              <a:rPr lang="en-US" altLang="en-US" sz="1800" dirty="0" smtClean="0">
                <a:latin typeface="+mn-lt"/>
                <a:ea typeface="ＭＳ Ｐゴシック" charset="-128"/>
              </a:rPr>
              <a:t>I</a:t>
            </a:r>
            <a:r>
              <a:rPr lang="en-US" altLang="en-US" sz="100" dirty="0" smtClean="0">
                <a:latin typeface="+mn-lt"/>
                <a:ea typeface="ＭＳ Ｐゴシック" charset="-128"/>
              </a:rPr>
              <a:t> </a:t>
            </a:r>
            <a:r>
              <a:rPr lang="en-US" altLang="en-US" sz="1800" dirty="0" smtClean="0">
                <a:latin typeface="+mn-lt"/>
                <a:ea typeface="ＭＳ Ｐゴシック" charset="-128"/>
              </a:rPr>
              <a:t>P </a:t>
            </a:r>
            <a:r>
              <a:rPr lang="en-US" altLang="en-US" sz="1800" dirty="0">
                <a:latin typeface="+mn-lt"/>
                <a:ea typeface="ＭＳ Ｐゴシック" charset="-128"/>
              </a:rPr>
              <a:t>header bits used to identify, order related </a:t>
            </a:r>
            <a:r>
              <a:rPr lang="en-US" altLang="en-US" sz="1800" dirty="0" smtClean="0">
                <a:latin typeface="+mn-lt"/>
                <a:ea typeface="ＭＳ Ｐゴシック" charset="-128"/>
              </a:rPr>
              <a:t>fragments</a:t>
            </a:r>
          </a:p>
        </p:txBody>
      </p:sp>
      <p:pic>
        <p:nvPicPr>
          <p:cNvPr id="7" name="Picture 6" descr="A diagram has 5 connected routers and 2 P Cs. A P C is at either end of the diagram. Blocks move along the connections. The first and leftmost P C links to a router above. This router links to 2 other routers, one above and 1 to the right. The top router has a wire going up. The router linked to the P C carries a long block, right, to the third router. This router carries 3 small blocks, right, to another router. Link M T U, 1,500 bytes. Fragmentation. In, one large datagram, 4,000 bytes. Out, 3 smaller datagrams. This router links to a router below it. This router has 3 small blocks moving left, toward the other P Cs. This router links to the P C. The P C has 1 large block above it. Reassembly. In, 3 smaller datagrams. Out, 1 large datagram, 4,000 byt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698" y="1835171"/>
            <a:ext cx="4257340" cy="3187658"/>
          </a:xfrm>
          <a:prstGeom prst="rect">
            <a:avLst/>
          </a:prstGeom>
        </p:spPr>
      </p:pic>
    </p:spTree>
    <p:extLst>
      <p:ext uri="{BB962C8B-B14F-4D97-AF65-F5344CB8AC3E}">
        <p14:creationId xmlns:p14="http://schemas.microsoft.com/office/powerpoint/2010/main" val="2240168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ea typeface="ＭＳ Ｐゴシック" charset="-128"/>
              </a:rPr>
              <a:t>I</a:t>
            </a:r>
            <a:r>
              <a:rPr lang="en-US" altLang="en-US" sz="100" dirty="0" smtClean="0">
                <a:ea typeface="ＭＳ Ｐゴシック" charset="-128"/>
              </a:rPr>
              <a:t> </a:t>
            </a:r>
            <a:r>
              <a:rPr lang="en-US" altLang="en-US" dirty="0" smtClean="0">
                <a:ea typeface="ＭＳ Ｐゴシック" charset="-128"/>
              </a:rPr>
              <a:t>P </a:t>
            </a:r>
            <a:r>
              <a:rPr lang="en-US" altLang="en-US" dirty="0">
                <a:ea typeface="ＭＳ Ｐゴシック" charset="-128"/>
              </a:rPr>
              <a:t>Fragmentation, Reassembly </a:t>
            </a:r>
            <a:r>
              <a:rPr lang="en-US" altLang="en-US" sz="2000" b="0" dirty="0" smtClean="0">
                <a:ea typeface="ＭＳ Ｐゴシック" charset="-128"/>
              </a:rPr>
              <a:t>(2 </a:t>
            </a:r>
            <a:r>
              <a:rPr lang="en-US" altLang="en-US" sz="2000" b="0" dirty="0">
                <a:ea typeface="ＭＳ Ｐゴシック" charset="-128"/>
              </a:rPr>
              <a:t>of 2)</a:t>
            </a:r>
            <a:endParaRPr lang="en-US" dirty="0"/>
          </a:p>
        </p:txBody>
      </p:sp>
      <p:sp>
        <p:nvSpPr>
          <p:cNvPr id="6" name="Text Placeholder 5"/>
          <p:cNvSpPr>
            <a:spLocks noGrp="1"/>
          </p:cNvSpPr>
          <p:nvPr>
            <p:ph type="body" idx="1"/>
          </p:nvPr>
        </p:nvSpPr>
        <p:spPr>
          <a:xfrm>
            <a:off x="457200" y="1604818"/>
            <a:ext cx="2272937" cy="2495237"/>
          </a:xfrm>
        </p:spPr>
        <p:txBody>
          <a:bodyPr/>
          <a:lstStyle/>
          <a:p>
            <a:pPr>
              <a:spcBef>
                <a:spcPct val="20000"/>
              </a:spcBef>
              <a:buClr>
                <a:srgbClr val="000099"/>
              </a:buClr>
              <a:buSzPct val="65000"/>
              <a:buFont typeface="Wingdings" panose="05000000000000000000" pitchFamily="2" charset="2"/>
              <a:buNone/>
            </a:pPr>
            <a:r>
              <a:rPr lang="en-US" altLang="en-US" sz="2400" b="1" dirty="0">
                <a:solidFill>
                  <a:schemeClr val="tx1"/>
                </a:solidFill>
                <a:latin typeface="+mn-lt"/>
              </a:rPr>
              <a:t>example:</a:t>
            </a:r>
          </a:p>
          <a:p>
            <a:pPr>
              <a:buClr>
                <a:schemeClr val="tx2"/>
              </a:buClr>
            </a:pPr>
            <a:r>
              <a:rPr lang="en-US" altLang="en-US" sz="2400" dirty="0">
                <a:latin typeface="+mn-lt"/>
              </a:rPr>
              <a:t>4000 byte datagram</a:t>
            </a:r>
          </a:p>
          <a:p>
            <a:pPr>
              <a:buClr>
                <a:schemeClr val="tx2"/>
              </a:buClr>
            </a:pPr>
            <a:r>
              <a:rPr lang="en-US" altLang="en-US" sz="2400" dirty="0" smtClean="0">
                <a:latin typeface="+mn-lt"/>
              </a:rPr>
              <a:t>M</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U </a:t>
            </a:r>
            <a:r>
              <a:rPr lang="en-US" altLang="en-US" sz="2400" dirty="0">
                <a:latin typeface="+mn-lt"/>
              </a:rPr>
              <a:t>= 1500 </a:t>
            </a:r>
            <a:r>
              <a:rPr lang="en-US" altLang="en-US" sz="2400" dirty="0" smtClean="0">
                <a:latin typeface="+mn-lt"/>
              </a:rPr>
              <a:t>bytes</a:t>
            </a:r>
            <a:endParaRPr lang="en-US" altLang="en-US" sz="2400" dirty="0">
              <a:latin typeface="+mn-lt"/>
            </a:endParaRPr>
          </a:p>
        </p:txBody>
      </p:sp>
      <p:pic>
        <p:nvPicPr>
          <p:cNvPr id="4" name="Picture 3" descr="A diagram has 4 datagrams of 6 parts each. The first and last parts of the datagram are blank. The last part has an open gap at the top. The first datagram has 3 datagrams attached. There are 2 lines, 1 attached to 2 datagrams. Datagram 1. Part 1, blank. 2, length = 4,000. 3, I D = x. 4, frag flag = 0. 5, offset = 0. 5. 6, blank. 1 large datagram becomes several smaller datagrams. An arrow draws down from datagram 1, and points to 3 other datagrams. Datagram 2. Part 1, blank. 2, length = 1,500. 3, I D = x. 4, frag flag = 1. 5, offset = 0. 5, blank. Datagram 3. Part 1, blank. 2, length = 1,500. 3, I D = x. 4, frag flag = 1. 5, offset = 185. 5, blank. Datagram 3. Part 1, blank. 2, length = 1,040. 3, I D = x. 4, frag flag = 0. 5, offset = 370. 5, blank. Line 1 points to data gram 2, 1,480 bytes in data field. Line 2 points to datagram 3, offset = 1,480 eighth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616" y="2212257"/>
            <a:ext cx="5492657" cy="3031947"/>
          </a:xfrm>
          <a:prstGeom prst="rect">
            <a:avLst/>
          </a:prstGeom>
        </p:spPr>
      </p:pic>
    </p:spTree>
    <p:extLst>
      <p:ext uri="{BB962C8B-B14F-4D97-AF65-F5344CB8AC3E}">
        <p14:creationId xmlns:p14="http://schemas.microsoft.com/office/powerpoint/2010/main" val="861967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a:t>
            </a:r>
            <a:r>
              <a:rPr lang="en-US" altLang="en-US" dirty="0" smtClean="0">
                <a:ea typeface="ＭＳ Ｐゴシック" charset="-128"/>
              </a:rPr>
              <a:t>Objectives </a:t>
            </a:r>
            <a:r>
              <a:rPr lang="en-US" altLang="en-US" sz="2000" b="0" dirty="0" smtClean="0">
                <a:ea typeface="ＭＳ Ｐゴシック" charset="-128"/>
              </a:rPr>
              <a:t>(4 </a:t>
            </a:r>
            <a:r>
              <a:rPr lang="en-US" altLang="en-US" sz="2000" b="0" dirty="0">
                <a:ea typeface="ＭＳ Ｐゴシック"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b="1" dirty="0">
                <a:solidFill>
                  <a:srgbClr val="CC0000"/>
                </a:solidFill>
                <a:latin typeface="+mn-lt"/>
                <a:ea typeface="ＭＳ Ｐゴシック" charset="-128"/>
                <a:cs typeface="ＭＳ Ｐゴシック" charset="-128"/>
              </a:rPr>
              <a:t> </a:t>
            </a:r>
            <a:r>
              <a:rPr lang="en-US" altLang="en-US" sz="2200" dirty="0">
                <a:solidFill>
                  <a:schemeClr val="tx1"/>
                </a:solidFill>
                <a:latin typeface="+mn-lt"/>
                <a:ea typeface="ＭＳ Ｐゴシック" charset="-128"/>
                <a:cs typeface="ＭＳ Ｐゴシック" charset="-128"/>
              </a:rPr>
              <a:t>Overview of Network layer</a:t>
            </a:r>
          </a:p>
          <a:p>
            <a:pPr lvl="1" indent="-283464"/>
            <a:r>
              <a:rPr lang="en-US" altLang="en-US" sz="2200" dirty="0">
                <a:solidFill>
                  <a:schemeClr val="tx1"/>
                </a:solidFill>
                <a:latin typeface="+mn-lt"/>
                <a:ea typeface="ＭＳ Ｐゴシック" charset="-128"/>
              </a:rPr>
              <a:t>data plane</a:t>
            </a:r>
          </a:p>
          <a:p>
            <a:pPr lvl="1" indent="-283464"/>
            <a:r>
              <a:rPr lang="en-US" altLang="en-US" sz="2200" dirty="0">
                <a:solidFill>
                  <a:schemeClr val="tx1"/>
                </a:solidFill>
                <a:latin typeface="+mn-lt"/>
                <a:ea typeface="ＭＳ Ｐゴシック" charset="-128"/>
              </a:rPr>
              <a:t>control plane</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a:t>
            </a:r>
            <a:r>
              <a:rPr lang="en-US" altLang="en-US" sz="2200" dirty="0" smtClean="0">
                <a:latin typeface="+mn-lt"/>
                <a:ea typeface="ＭＳ Ｐゴシック" charset="-128"/>
                <a:cs typeface="ＭＳ Ｐゴシック" charset="-128"/>
              </a:rPr>
              <a:t>What’</a:t>
            </a:r>
            <a:r>
              <a:rPr lang="en-US" altLang="ja-JP" sz="2200" dirty="0" smtClean="0">
                <a:latin typeface="+mn-lt"/>
                <a:ea typeface="ＭＳ Ｐゴシック" charset="-128"/>
                <a:cs typeface="ＭＳ Ｐゴシック" charset="-128"/>
              </a:rPr>
              <a:t>s </a:t>
            </a:r>
            <a:r>
              <a:rPr lang="en-US" altLang="ja-JP" sz="2200" dirty="0">
                <a:latin typeface="+mn-lt"/>
                <a:ea typeface="ＭＳ Ｐゴシック" charset="-128"/>
                <a:cs typeface="ＭＳ Ｐゴシック" charset="-128"/>
              </a:rPr>
              <a:t>inside a router</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a:t>
            </a:r>
            <a:r>
              <a:rPr lang="en-US" altLang="en-US" sz="2200" b="1" dirty="0" smtClean="0">
                <a:latin typeface="+mn-lt"/>
                <a:ea typeface="ＭＳ Ｐゴシック" charset="-128"/>
                <a:cs typeface="ＭＳ Ｐゴシック" charset="-128"/>
              </a:rPr>
              <a:t>I</a:t>
            </a:r>
            <a:r>
              <a:rPr lang="en-US" altLang="en-US" sz="100" b="1" dirty="0" smtClean="0">
                <a:latin typeface="+mn-lt"/>
                <a:ea typeface="ＭＳ Ｐゴシック" charset="-128"/>
                <a:cs typeface="ＭＳ Ｐゴシック" charset="-128"/>
              </a:rPr>
              <a:t> </a:t>
            </a:r>
            <a:r>
              <a:rPr lang="en-US" altLang="en-US" sz="2200" b="1" dirty="0" smtClean="0">
                <a:latin typeface="+mn-lt"/>
                <a:ea typeface="ＭＳ Ｐゴシック" charset="-128"/>
                <a:cs typeface="ＭＳ Ｐゴシック" charset="-128"/>
              </a:rPr>
              <a:t>P</a:t>
            </a:r>
            <a:r>
              <a:rPr lang="en-US" altLang="en-US" sz="2200" b="1" dirty="0">
                <a:latin typeface="+mn-lt"/>
                <a:ea typeface="ＭＳ Ｐゴシック" charset="-128"/>
                <a:cs typeface="ＭＳ Ｐゴシック" charset="-128"/>
              </a:rPr>
              <a:t>: Internet Protocol</a:t>
            </a:r>
          </a:p>
          <a:p>
            <a:pPr lvl="1" indent="-283464"/>
            <a:r>
              <a:rPr lang="en-US" altLang="en-US" sz="2200" dirty="0">
                <a:latin typeface="+mn-lt"/>
                <a:ea typeface="ＭＳ Ｐゴシック" charset="-128"/>
              </a:rPr>
              <a:t>datagram format</a:t>
            </a:r>
          </a:p>
          <a:p>
            <a:pPr lvl="1" indent="-283464"/>
            <a:r>
              <a:rPr lang="en-US" altLang="en-US" sz="2200" dirty="0">
                <a:latin typeface="+mn-lt"/>
                <a:ea typeface="ＭＳ Ｐゴシック" charset="-128"/>
              </a:rPr>
              <a:t>fragmentation</a:t>
            </a:r>
          </a:p>
          <a:p>
            <a:pPr lvl="1" indent="-283464"/>
            <a:r>
              <a:rPr lang="en-US" altLang="en-US" sz="2200" b="1" dirty="0" smtClean="0">
                <a:latin typeface="+mn-lt"/>
                <a:ea typeface="ＭＳ Ｐゴシック" charset="-128"/>
              </a:rPr>
              <a:t>I</a:t>
            </a:r>
            <a:r>
              <a:rPr lang="en-US" altLang="en-US" sz="100" b="1" dirty="0" smtClean="0">
                <a:latin typeface="+mn-lt"/>
                <a:ea typeface="ＭＳ Ｐゴシック" charset="-128"/>
              </a:rPr>
              <a:t> </a:t>
            </a:r>
            <a:r>
              <a:rPr lang="en-US" altLang="en-US" sz="2200" b="1" dirty="0" smtClean="0">
                <a:latin typeface="+mn-lt"/>
                <a:ea typeface="ＭＳ Ｐゴシック" charset="-128"/>
              </a:rPr>
              <a:t>Pv4 </a:t>
            </a:r>
            <a:r>
              <a:rPr lang="en-US" altLang="en-US" sz="2200" b="1" dirty="0">
                <a:latin typeface="+mn-lt"/>
                <a:ea typeface="ＭＳ Ｐゴシック" charset="-128"/>
              </a:rPr>
              <a:t>addressing</a:t>
            </a:r>
          </a:p>
          <a:p>
            <a:pPr lvl="1" indent="-283464"/>
            <a:r>
              <a:rPr lang="en-US" altLang="en-US" sz="2200" dirty="0">
                <a:latin typeface="+mn-lt"/>
                <a:ea typeface="ＭＳ Ｐゴシック" charset="-128"/>
              </a:rPr>
              <a:t>network address </a:t>
            </a:r>
            <a:r>
              <a:rPr lang="en-US" altLang="en-US" sz="2200" dirty="0" smtClean="0">
                <a:latin typeface="+mn-lt"/>
                <a:ea typeface="ＭＳ Ｐゴシック" charset="-128"/>
              </a:rPr>
              <a:t>translation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smtClean="0">
                <a:latin typeface="+mn-lt"/>
                <a:ea typeface="ＭＳ Ｐゴシック" charset="-128"/>
              </a:rPr>
              <a:t>Pv6</a:t>
            </a:r>
            <a:endParaRPr lang="en-US" altLang="en-US" sz="2200" dirty="0">
              <a:latin typeface="+mn-lt"/>
              <a:ea typeface="ＭＳ Ｐゴシック" charset="-128"/>
              <a:cs typeface="ＭＳ Ｐゴシック"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Generalized Forward and S</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N</a:t>
            </a:r>
          </a:p>
          <a:p>
            <a:pPr lvl="1" indent="-283464"/>
            <a:r>
              <a:rPr lang="en-US" altLang="en-US" sz="2200" dirty="0">
                <a:latin typeface="+mn-lt"/>
                <a:ea typeface="ＭＳ Ｐゴシック" charset="-128"/>
              </a:rPr>
              <a:t>match</a:t>
            </a:r>
          </a:p>
          <a:p>
            <a:pPr lvl="1" indent="-283464"/>
            <a:r>
              <a:rPr lang="en-US" altLang="en-US" sz="2200" dirty="0">
                <a:latin typeface="+mn-lt"/>
                <a:ea typeface="ＭＳ Ｐゴシック" charset="-128"/>
              </a:rPr>
              <a:t>action</a:t>
            </a:r>
          </a:p>
          <a:p>
            <a:pPr lvl="1" indent="-283464"/>
            <a:r>
              <a:rPr lang="en-US" altLang="en-US" sz="2200" dirty="0" smtClean="0">
                <a:latin typeface="+mn-lt"/>
                <a:ea typeface="ＭＳ Ｐゴシック" charset="-128"/>
              </a:rPr>
              <a:t>OpenFlow examples </a:t>
            </a:r>
            <a:r>
              <a:rPr lang="en-US" altLang="en-US" sz="2200" dirty="0">
                <a:latin typeface="+mn-lt"/>
                <a:ea typeface="ＭＳ Ｐゴシック" charset="-128"/>
              </a:rPr>
              <a:t>of match-plus-action in </a:t>
            </a:r>
            <a:r>
              <a:rPr lang="en-US" altLang="en-US" sz="2200" dirty="0" smtClean="0">
                <a:latin typeface="+mn-lt"/>
                <a:ea typeface="ＭＳ Ｐゴシック" charset="-128"/>
              </a:rPr>
              <a:t>action</a:t>
            </a:r>
            <a:endParaRPr lang="en-US" altLang="en-US" sz="2200" dirty="0">
              <a:latin typeface="+mn-lt"/>
              <a:ea typeface="ＭＳ Ｐゴシック" charset="-128"/>
            </a:endParaRPr>
          </a:p>
        </p:txBody>
      </p:sp>
    </p:spTree>
    <p:extLst>
      <p:ext uri="{BB962C8B-B14F-4D97-AF65-F5344CB8AC3E}">
        <p14:creationId xmlns:p14="http://schemas.microsoft.com/office/powerpoint/2010/main" val="41212570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charset="-128"/>
              </a:rPr>
              <a:t>I</a:t>
            </a:r>
            <a:r>
              <a:rPr lang="en-US" altLang="en-US" sz="100" dirty="0" smtClean="0">
                <a:ea typeface="ＭＳ Ｐゴシック" charset="-128"/>
              </a:rPr>
              <a:t> </a:t>
            </a:r>
            <a:r>
              <a:rPr lang="en-US" altLang="en-US" dirty="0" smtClean="0">
                <a:ea typeface="ＭＳ Ｐゴシック" charset="-128"/>
              </a:rPr>
              <a:t>P </a:t>
            </a:r>
            <a:r>
              <a:rPr lang="en-US" altLang="en-US" dirty="0">
                <a:ea typeface="ＭＳ Ｐゴシック" charset="-128"/>
              </a:rPr>
              <a:t>Addressing: </a:t>
            </a:r>
            <a:r>
              <a:rPr lang="en-US" altLang="en-US" dirty="0" smtClean="0">
                <a:ea typeface="ＭＳ Ｐゴシック" charset="-128"/>
              </a:rPr>
              <a:t>Introduction </a:t>
            </a:r>
            <a:r>
              <a:rPr lang="en-US" altLang="en-US" sz="2000" b="0" dirty="0" smtClean="0">
                <a:ea typeface="ＭＳ Ｐゴシック" charset="-128"/>
              </a:rPr>
              <a:t>(1 of 2)</a:t>
            </a:r>
            <a:endParaRPr lang="en-US" sz="2000" b="0" dirty="0"/>
          </a:p>
        </p:txBody>
      </p:sp>
      <p:sp>
        <p:nvSpPr>
          <p:cNvPr id="3" name="Text Placeholder 2"/>
          <p:cNvSpPr>
            <a:spLocks noGrp="1"/>
          </p:cNvSpPr>
          <p:nvPr>
            <p:ph type="body" idx="1"/>
          </p:nvPr>
        </p:nvSpPr>
        <p:spPr>
          <a:xfrm>
            <a:off x="457200" y="1600200"/>
            <a:ext cx="3866606" cy="4712110"/>
          </a:xfrm>
        </p:spPr>
        <p:txBody>
          <a:bodyPr/>
          <a:lstStyle/>
          <a:p>
            <a:r>
              <a:rPr lang="en-US" altLang="en-US" sz="2000" b="1" dirty="0" smtClean="0">
                <a:solidFill>
                  <a:schemeClr val="tx1"/>
                </a:solidFill>
                <a:latin typeface="+mn-lt"/>
                <a:ea typeface="ＭＳ Ｐゴシック" charset="-128"/>
                <a:cs typeface="ＭＳ Ｐゴシック" charset="-128"/>
              </a:rPr>
              <a:t>I</a:t>
            </a:r>
            <a:r>
              <a:rPr lang="en-US" altLang="en-US" sz="100" b="1" dirty="0" smtClean="0">
                <a:solidFill>
                  <a:schemeClr val="tx1"/>
                </a:solidFill>
                <a:latin typeface="+mn-lt"/>
                <a:ea typeface="ＭＳ Ｐゴシック" charset="-128"/>
                <a:cs typeface="ＭＳ Ｐゴシック" charset="-128"/>
              </a:rPr>
              <a:t> </a:t>
            </a:r>
            <a:r>
              <a:rPr lang="en-US" altLang="en-US" sz="2000" b="1" dirty="0" smtClean="0">
                <a:solidFill>
                  <a:schemeClr val="tx1"/>
                </a:solidFill>
                <a:latin typeface="+mn-lt"/>
                <a:ea typeface="ＭＳ Ｐゴシック" charset="-128"/>
                <a:cs typeface="ＭＳ Ｐゴシック" charset="-128"/>
              </a:rPr>
              <a:t>P </a:t>
            </a:r>
            <a:r>
              <a:rPr lang="en-US" altLang="en-US" sz="2000" b="1" dirty="0">
                <a:solidFill>
                  <a:schemeClr val="tx1"/>
                </a:solidFill>
                <a:latin typeface="+mn-lt"/>
                <a:ea typeface="ＭＳ Ｐゴシック" charset="-128"/>
                <a:cs typeface="ＭＳ Ｐゴシック" charset="-128"/>
              </a:rPr>
              <a:t>address: </a:t>
            </a:r>
            <a:r>
              <a:rPr lang="en-US" altLang="en-US" sz="2000" dirty="0">
                <a:latin typeface="+mn-lt"/>
                <a:ea typeface="ＭＳ Ｐゴシック" charset="-128"/>
                <a:cs typeface="ＭＳ Ｐゴシック" charset="-128"/>
              </a:rPr>
              <a:t>32-bit identifier for host, router </a:t>
            </a:r>
            <a:r>
              <a:rPr lang="en-US" altLang="en-US" sz="2000" b="1" dirty="0" smtClean="0">
                <a:latin typeface="+mn-lt"/>
                <a:ea typeface="ＭＳ Ｐゴシック" charset="-128"/>
                <a:cs typeface="ＭＳ Ｐゴシック" charset="-128"/>
              </a:rPr>
              <a:t>interface</a:t>
            </a:r>
            <a:endParaRPr lang="en-US" altLang="en-US" sz="2000" dirty="0">
              <a:latin typeface="+mn-lt"/>
              <a:ea typeface="ＭＳ Ｐゴシック" charset="-128"/>
              <a:cs typeface="ＭＳ Ｐゴシック" charset="-128"/>
            </a:endParaRPr>
          </a:p>
          <a:p>
            <a:r>
              <a:rPr lang="en-US" altLang="en-US" sz="2000" b="1" dirty="0">
                <a:solidFill>
                  <a:schemeClr val="tx1"/>
                </a:solidFill>
                <a:latin typeface="+mn-lt"/>
                <a:ea typeface="ＭＳ Ｐゴシック" charset="-128"/>
                <a:cs typeface="ＭＳ Ｐゴシック" charset="-128"/>
              </a:rPr>
              <a:t>interface: </a:t>
            </a:r>
            <a:r>
              <a:rPr lang="en-US" altLang="en-US" sz="2000" dirty="0">
                <a:latin typeface="+mn-lt"/>
                <a:ea typeface="ＭＳ Ｐゴシック" charset="-128"/>
                <a:cs typeface="ＭＳ Ｐゴシック" charset="-128"/>
              </a:rPr>
              <a:t>connection between host/router and physical link</a:t>
            </a:r>
          </a:p>
          <a:p>
            <a:pPr lvl="1"/>
            <a:r>
              <a:rPr lang="en-US" altLang="en-US" sz="2000" dirty="0" smtClean="0">
                <a:latin typeface="+mn-lt"/>
                <a:ea typeface="ＭＳ Ｐゴシック" charset="-128"/>
              </a:rPr>
              <a:t>Router’</a:t>
            </a:r>
            <a:r>
              <a:rPr lang="en-US" altLang="ja-JP" sz="2000" dirty="0" smtClean="0">
                <a:latin typeface="+mn-lt"/>
                <a:ea typeface="ＭＳ Ｐゴシック" charset="-128"/>
              </a:rPr>
              <a:t>s </a:t>
            </a:r>
            <a:r>
              <a:rPr lang="en-US" altLang="ja-JP" sz="2000" dirty="0">
                <a:latin typeface="+mn-lt"/>
                <a:ea typeface="ＭＳ Ｐゴシック" charset="-128"/>
              </a:rPr>
              <a:t>typically have multiple interfaces</a:t>
            </a:r>
          </a:p>
          <a:p>
            <a:pPr lvl="1"/>
            <a:r>
              <a:rPr lang="en-US" altLang="en-US" sz="2000" dirty="0">
                <a:latin typeface="+mn-lt"/>
                <a:ea typeface="ＭＳ Ｐゴシック" charset="-128"/>
              </a:rPr>
              <a:t>host typically has one or two interfaces (e.g., wired Ethernet, wireless 802.11)</a:t>
            </a:r>
          </a:p>
          <a:p>
            <a:r>
              <a:rPr lang="en-US" altLang="en-US" sz="2000" b="1" dirty="0" smtClean="0">
                <a:solidFill>
                  <a:schemeClr val="tx1"/>
                </a:solidFill>
                <a:latin typeface="+mn-lt"/>
                <a:ea typeface="ＭＳ Ｐゴシック" charset="-128"/>
                <a:cs typeface="ＭＳ Ｐゴシック" charset="-128"/>
              </a:rPr>
              <a:t>I</a:t>
            </a:r>
            <a:r>
              <a:rPr lang="en-US" altLang="en-US" sz="100" b="1" dirty="0" smtClean="0">
                <a:solidFill>
                  <a:schemeClr val="tx1"/>
                </a:solidFill>
                <a:latin typeface="+mn-lt"/>
                <a:ea typeface="ＭＳ Ｐゴシック" charset="-128"/>
                <a:cs typeface="ＭＳ Ｐゴシック" charset="-128"/>
              </a:rPr>
              <a:t> </a:t>
            </a:r>
            <a:r>
              <a:rPr lang="en-US" altLang="en-US" sz="2000" b="1" dirty="0" smtClean="0">
                <a:solidFill>
                  <a:schemeClr val="tx1"/>
                </a:solidFill>
                <a:latin typeface="+mn-lt"/>
                <a:ea typeface="ＭＳ Ｐゴシック" charset="-128"/>
                <a:cs typeface="ＭＳ Ｐゴシック" charset="-128"/>
              </a:rPr>
              <a:t>P </a:t>
            </a:r>
            <a:r>
              <a:rPr lang="en-US" altLang="en-US" sz="2000" b="1" dirty="0">
                <a:solidFill>
                  <a:schemeClr val="tx1"/>
                </a:solidFill>
                <a:latin typeface="+mn-lt"/>
                <a:ea typeface="ＭＳ Ｐゴシック" charset="-128"/>
                <a:cs typeface="ＭＳ Ｐゴシック" charset="-128"/>
              </a:rPr>
              <a:t>addresses associated with each </a:t>
            </a:r>
            <a:r>
              <a:rPr lang="en-US" altLang="en-US" sz="2000" b="1" dirty="0" smtClean="0">
                <a:solidFill>
                  <a:schemeClr val="tx1"/>
                </a:solidFill>
                <a:latin typeface="+mn-lt"/>
                <a:ea typeface="ＭＳ Ｐゴシック" charset="-128"/>
                <a:cs typeface="ＭＳ Ｐゴシック" charset="-128"/>
              </a:rPr>
              <a:t>interface</a:t>
            </a:r>
            <a:endParaRPr lang="en-US" altLang="en-US" sz="2000" b="1" dirty="0">
              <a:solidFill>
                <a:schemeClr val="tx1"/>
              </a:solidFill>
              <a:latin typeface="+mn-lt"/>
              <a:ea typeface="ＭＳ Ｐゴシック" charset="-128"/>
              <a:cs typeface="ＭＳ Ｐゴシック" charset="-128"/>
            </a:endParaRPr>
          </a:p>
        </p:txBody>
      </p:sp>
      <p:pic>
        <p:nvPicPr>
          <p:cNvPr id="4" name="Picture 3" descr="A diagram has 3 groups of internet with P Cs linked to each group, and each group linked to a central router. Each link has a series of numbers. Below the diagram, there is an equation with 4 groups of numbers. Part 1, diagram. Central router. Link to left internet group, 223 period 1 period 1 period 4. Beside the group, there are 3 P Cs aligned vertically. P C 1, 223 period 1 period 1 period 1. P C 2, 223 period 1 period 1 period 2. P C 3, 223 period 1 period 1 period 3. Router. Link to bottom internet group, 223 period 1 period 3 period 27. Below the group, there are 2 linked P Cs. P C 1, 223 period 1 period 3 period 1. P C 2, 223 period 1 period 3 period 2. Router. Link to right internet group, 223 period 1 period 2 period 9. Beside the group, there are 2 linked P Cs. P C 1, 223 period 1 period 2 period 1. P C 2, 223 period 1 period 2 period 2. Part 2, equation. Each of the 4 groups of numbers are labeled. 223 period 1 period 1 period 1 =. Group 223, 1 1 0 1 1 1 1 1. Group 1, 7 zeros, 1. Group 1, 7 zeros, 1. Group 1, 7 zeros,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314" y="1792876"/>
            <a:ext cx="3901808" cy="3664134"/>
          </a:xfrm>
          <a:prstGeom prst="rect">
            <a:avLst/>
          </a:prstGeom>
        </p:spPr>
      </p:pic>
    </p:spTree>
    <p:extLst>
      <p:ext uri="{BB962C8B-B14F-4D97-AF65-F5344CB8AC3E}">
        <p14:creationId xmlns:p14="http://schemas.microsoft.com/office/powerpoint/2010/main" val="3103976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ea typeface="ＭＳ Ｐゴシック" charset="-128"/>
              </a:rPr>
              <a:t>I</a:t>
            </a:r>
            <a:r>
              <a:rPr lang="en-US" altLang="en-US" sz="100" dirty="0" smtClean="0">
                <a:ea typeface="ＭＳ Ｐゴシック" charset="-128"/>
              </a:rPr>
              <a:t> </a:t>
            </a:r>
            <a:r>
              <a:rPr lang="en-US" altLang="en-US" dirty="0" smtClean="0">
                <a:ea typeface="ＭＳ Ｐゴシック" charset="-128"/>
              </a:rPr>
              <a:t>P </a:t>
            </a:r>
            <a:r>
              <a:rPr lang="en-US" altLang="en-US" dirty="0">
                <a:ea typeface="ＭＳ Ｐゴシック" charset="-128"/>
              </a:rPr>
              <a:t>Addressing: Introduction </a:t>
            </a:r>
            <a:r>
              <a:rPr lang="en-US" altLang="en-US" sz="2000" b="0" dirty="0" smtClean="0">
                <a:ea typeface="ＭＳ Ｐゴシック" charset="-128"/>
              </a:rPr>
              <a:t>(2 </a:t>
            </a:r>
            <a:r>
              <a:rPr lang="en-US" altLang="en-US" sz="2000" b="0" dirty="0">
                <a:ea typeface="ＭＳ Ｐゴシック" charset="-128"/>
              </a:rPr>
              <a:t>of 2)</a:t>
            </a:r>
            <a:endParaRPr lang="en-US" dirty="0"/>
          </a:p>
        </p:txBody>
      </p:sp>
      <p:sp>
        <p:nvSpPr>
          <p:cNvPr id="6" name="Text Placeholder 5"/>
          <p:cNvSpPr>
            <a:spLocks noGrp="1"/>
          </p:cNvSpPr>
          <p:nvPr>
            <p:ph type="body" idx="1"/>
          </p:nvPr>
        </p:nvSpPr>
        <p:spPr>
          <a:xfrm>
            <a:off x="457200" y="1600201"/>
            <a:ext cx="2647777" cy="1954160"/>
          </a:xfrm>
        </p:spPr>
        <p:txBody>
          <a:bodyPr/>
          <a:lstStyle/>
          <a:p>
            <a:pPr marL="0" indent="0">
              <a:buFont typeface="Wingdings" panose="05000000000000000000" pitchFamily="2" charset="2"/>
              <a:buNone/>
            </a:pPr>
            <a:r>
              <a:rPr lang="en-US" altLang="en-US" sz="2000" b="1" dirty="0">
                <a:solidFill>
                  <a:schemeClr val="tx1"/>
                </a:solidFill>
                <a:latin typeface="+mn-lt"/>
                <a:ea typeface="ＭＳ Ｐゴシック" charset="-128"/>
                <a:cs typeface="ＭＳ Ｐゴシック" charset="-128"/>
              </a:rPr>
              <a:t>Q: how are interfaces actually connected?</a:t>
            </a:r>
          </a:p>
          <a:p>
            <a:pPr marL="0" indent="0">
              <a:buFont typeface="Wingdings" panose="05000000000000000000" pitchFamily="2" charset="2"/>
              <a:buNone/>
            </a:pPr>
            <a:r>
              <a:rPr lang="en-US" altLang="en-US" sz="2000" b="1" dirty="0">
                <a:solidFill>
                  <a:schemeClr val="tx1"/>
                </a:solidFill>
                <a:latin typeface="+mn-lt"/>
                <a:ea typeface="ＭＳ Ｐゴシック" charset="-128"/>
                <a:cs typeface="ＭＳ Ｐゴシック" charset="-128"/>
              </a:rPr>
              <a:t>A: </a:t>
            </a:r>
            <a:r>
              <a:rPr lang="en-US" altLang="en-US" sz="2000" b="1" dirty="0">
                <a:latin typeface="+mn-lt"/>
                <a:ea typeface="ＭＳ Ｐゴシック" charset="-128"/>
                <a:cs typeface="ＭＳ Ｐゴシック" charset="-128"/>
              </a:rPr>
              <a:t>we’ll learn about that in chapter 5, 6</a:t>
            </a:r>
            <a:r>
              <a:rPr lang="en-US" altLang="en-US" sz="2000" b="1" dirty="0" smtClean="0">
                <a:latin typeface="+mn-lt"/>
                <a:ea typeface="ＭＳ Ｐゴシック" charset="-128"/>
                <a:cs typeface="ＭＳ Ｐゴシック" charset="-128"/>
              </a:rPr>
              <a:t>.</a:t>
            </a:r>
            <a:endParaRPr lang="en-US" altLang="en-US" sz="2000" b="1" dirty="0">
              <a:latin typeface="+mn-lt"/>
              <a:ea typeface="ＭＳ Ｐゴシック" charset="-128"/>
              <a:cs typeface="ＭＳ Ｐゴシック" charset="-128"/>
            </a:endParaRPr>
          </a:p>
        </p:txBody>
      </p:sp>
      <p:sp>
        <p:nvSpPr>
          <p:cNvPr id="7" name="Text Placeholder 6"/>
          <p:cNvSpPr>
            <a:spLocks noGrp="1"/>
          </p:cNvSpPr>
          <p:nvPr>
            <p:ph type="body" idx="2"/>
          </p:nvPr>
        </p:nvSpPr>
        <p:spPr>
          <a:xfrm>
            <a:off x="457200" y="4545874"/>
            <a:ext cx="3288890" cy="1760916"/>
          </a:xfrm>
        </p:spPr>
        <p:txBody>
          <a:bodyPr/>
          <a:lstStyle/>
          <a:p>
            <a:pPr marL="0" indent="0">
              <a:buNone/>
            </a:pPr>
            <a:r>
              <a:rPr lang="en-US" altLang="en-US" sz="2000" b="1" dirty="0">
                <a:solidFill>
                  <a:schemeClr val="tx1"/>
                </a:solidFill>
                <a:latin typeface="+mn-lt"/>
              </a:rPr>
              <a:t>For now: </a:t>
            </a:r>
            <a:r>
              <a:rPr lang="en-US" altLang="en-US" sz="2000" dirty="0">
                <a:latin typeface="+mn-lt"/>
              </a:rPr>
              <a:t>don</a:t>
            </a:r>
            <a:r>
              <a:rPr lang="fr-FR" altLang="en-US" sz="2000" dirty="0">
                <a:latin typeface="+mn-lt"/>
              </a:rPr>
              <a:t>’</a:t>
            </a:r>
            <a:r>
              <a:rPr lang="en-US" altLang="ja-JP" sz="2000" dirty="0">
                <a:latin typeface="+mn-lt"/>
              </a:rPr>
              <a:t>t need to worry about how one interface is connected to another (with no intervening router</a:t>
            </a:r>
            <a:r>
              <a:rPr lang="en-US" altLang="ja-JP" sz="2000" dirty="0" smtClean="0">
                <a:latin typeface="+mn-lt"/>
              </a:rPr>
              <a:t>)</a:t>
            </a:r>
            <a:endParaRPr lang="en-US" altLang="en-US" sz="2000" dirty="0">
              <a:latin typeface="+mn-lt"/>
            </a:endParaRPr>
          </a:p>
        </p:txBody>
      </p:sp>
      <p:pic>
        <p:nvPicPr>
          <p:cNvPr id="2" name="Picture 1" descr="A diagram has 3 groups of internet with P Cs linked to each group, and each group linked to a central router. Each link has a series of numbers. Central router. Link to left internet group, 223 period 1 period 1 period 4. The router links to a switch in the group. Switch, wired Ethernet interfaces connected by Ethernet switches. The switch links to 3 P Cs. P C 1, 223 period 1 period 1 period 1. P C 2, 223 period 1 period 1 period 2. P C 3, 223 period 1 period 1 period 3. Router. Link to bottom internet group, 223 period 1 period 3 period 27. The router links to a wifi router, wireless wifi interfaces connected by wifi base station. The wifi router links to 2 P Cs. P C 1, 223 period 1 period 3 period 1. P C 2, 223 period 1 period 3 period 2. Router. Link to right internet group, 223 period 1 period 2 period 9. Beside the group, there are 2 linked P Cs. P C 1, 223 period 1 period 2 period 1. P C 2, 223 period 1 period 2 period 2.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453" y="1906091"/>
            <a:ext cx="5070347" cy="3001572"/>
          </a:xfrm>
          <a:prstGeom prst="rect">
            <a:avLst/>
          </a:prstGeom>
        </p:spPr>
      </p:pic>
    </p:spTree>
    <p:extLst>
      <p:ext uri="{BB962C8B-B14F-4D97-AF65-F5344CB8AC3E}">
        <p14:creationId xmlns:p14="http://schemas.microsoft.com/office/powerpoint/2010/main" val="8098215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Subnets </a:t>
            </a:r>
            <a:r>
              <a:rPr lang="en-US" sz="2000" b="0" dirty="0" smtClean="0"/>
              <a:t>(1 of 3)</a:t>
            </a:r>
            <a:endParaRPr lang="en-US" sz="2000" b="0" dirty="0"/>
          </a:p>
        </p:txBody>
      </p:sp>
      <p:sp>
        <p:nvSpPr>
          <p:cNvPr id="3" name="Text Placeholder 2"/>
          <p:cNvSpPr>
            <a:spLocks noGrp="1"/>
          </p:cNvSpPr>
          <p:nvPr>
            <p:ph type="body" idx="1"/>
          </p:nvPr>
        </p:nvSpPr>
        <p:spPr>
          <a:xfrm>
            <a:off x="457200" y="1600200"/>
            <a:ext cx="4310743" cy="4800600"/>
          </a:xfrm>
        </p:spPr>
        <p:txBody>
          <a:bodyPr/>
          <a:lstStyle/>
          <a:p>
            <a:pPr marL="256032" indent="-256032"/>
            <a:r>
              <a:rPr lang="en-US" altLang="en-US" sz="2400" b="1" dirty="0" smtClean="0">
                <a:solidFill>
                  <a:schemeClr val="tx1"/>
                </a:solidFill>
                <a:latin typeface="+mn-lt"/>
                <a:ea typeface="ＭＳ Ｐゴシック" charset="-128"/>
                <a:cs typeface="ＭＳ Ｐゴシック" charset="-128"/>
              </a:rPr>
              <a:t>I</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P </a:t>
            </a:r>
            <a:r>
              <a:rPr lang="en-US" altLang="en-US" sz="2400" b="1" dirty="0">
                <a:solidFill>
                  <a:schemeClr val="tx1"/>
                </a:solidFill>
                <a:latin typeface="+mn-lt"/>
                <a:ea typeface="ＭＳ Ｐゴシック" charset="-128"/>
                <a:cs typeface="ＭＳ Ｐゴシック" charset="-128"/>
              </a:rPr>
              <a:t>address</a:t>
            </a:r>
            <a:r>
              <a:rPr lang="en-US" altLang="en-US" sz="2400" b="1" dirty="0" smtClean="0">
                <a:solidFill>
                  <a:schemeClr val="tx1"/>
                </a:solidFill>
                <a:latin typeface="+mn-lt"/>
                <a:ea typeface="ＭＳ Ｐゴシック" charset="-128"/>
                <a:cs typeface="ＭＳ Ｐゴシック" charset="-128"/>
              </a:rPr>
              <a:t>:</a:t>
            </a:r>
            <a:endParaRPr lang="en-US" altLang="en-US" sz="2400" b="1" dirty="0">
              <a:solidFill>
                <a:schemeClr val="tx1"/>
              </a:solidFill>
              <a:latin typeface="+mn-lt"/>
              <a:ea typeface="ＭＳ Ｐゴシック" charset="-128"/>
              <a:cs typeface="ＭＳ Ｐゴシック" charset="-128"/>
            </a:endParaRPr>
          </a:p>
          <a:p>
            <a:pPr marL="741600" lvl="1" indent="-284400">
              <a:buFont typeface="Arial" panose="020B0604020202020204" pitchFamily="34" charset="0"/>
              <a:buChar char="–"/>
            </a:pPr>
            <a:r>
              <a:rPr lang="en-US" altLang="en-US" sz="2400" dirty="0">
                <a:latin typeface="+mn-lt"/>
                <a:ea typeface="ＭＳ Ｐゴシック" charset="-128"/>
              </a:rPr>
              <a:t>subnet part - high order bits</a:t>
            </a:r>
          </a:p>
          <a:p>
            <a:pPr marL="741600" lvl="1" indent="-284400">
              <a:buFont typeface="Arial" panose="020B0604020202020204" pitchFamily="34" charset="0"/>
              <a:buChar char="–"/>
            </a:pPr>
            <a:r>
              <a:rPr lang="en-US" altLang="en-US" sz="2400" dirty="0">
                <a:latin typeface="+mn-lt"/>
                <a:ea typeface="ＭＳ Ｐゴシック" charset="-128"/>
              </a:rPr>
              <a:t>host part - low order </a:t>
            </a:r>
            <a:r>
              <a:rPr lang="en-US" altLang="en-US" sz="2400" dirty="0" smtClean="0">
                <a:latin typeface="+mn-lt"/>
                <a:ea typeface="ＭＳ Ｐゴシック" charset="-128"/>
              </a:rPr>
              <a:t>bits</a:t>
            </a:r>
            <a:endParaRPr lang="en-US" altLang="en-US" sz="2400" dirty="0">
              <a:latin typeface="+mn-lt"/>
              <a:ea typeface="ＭＳ Ｐゴシック" charset="-128"/>
            </a:endParaRPr>
          </a:p>
          <a:p>
            <a:pPr marL="256032" indent="-256032"/>
            <a:r>
              <a:rPr lang="en-US" altLang="en-US" sz="2400" b="1" dirty="0" smtClean="0">
                <a:solidFill>
                  <a:schemeClr val="tx1"/>
                </a:solidFill>
                <a:latin typeface="+mn-lt"/>
                <a:ea typeface="ＭＳ Ｐゴシック" charset="-128"/>
                <a:cs typeface="ＭＳ Ｐゴシック" charset="-128"/>
              </a:rPr>
              <a:t>What’</a:t>
            </a:r>
            <a:r>
              <a:rPr lang="en-US" altLang="ja-JP" sz="2400" b="1" dirty="0" smtClean="0">
                <a:solidFill>
                  <a:schemeClr val="tx1"/>
                </a:solidFill>
                <a:latin typeface="+mn-lt"/>
                <a:ea typeface="ＭＳ Ｐゴシック" charset="-128"/>
                <a:cs typeface="ＭＳ Ｐゴシック" charset="-128"/>
              </a:rPr>
              <a:t>s subnet </a:t>
            </a:r>
            <a:r>
              <a:rPr lang="en-US" altLang="ja-JP" sz="2400" b="1" dirty="0">
                <a:solidFill>
                  <a:schemeClr val="tx1"/>
                </a:solidFill>
                <a:latin typeface="+mn-lt"/>
                <a:ea typeface="ＭＳ Ｐゴシック" charset="-128"/>
                <a:cs typeface="ＭＳ Ｐゴシック" charset="-128"/>
              </a:rPr>
              <a:t>?</a:t>
            </a:r>
          </a:p>
          <a:p>
            <a:pPr marL="741600" lvl="1" indent="-284400">
              <a:buFont typeface="Arial" panose="020B0604020202020204" pitchFamily="34" charset="0"/>
              <a:buChar char="–"/>
            </a:pPr>
            <a:r>
              <a:rPr lang="en-US" altLang="en-US" sz="2400" dirty="0">
                <a:latin typeface="+mn-lt"/>
                <a:ea typeface="ＭＳ Ｐゴシック" charset="-128"/>
              </a:rPr>
              <a:t>device interfaces with same subnet part of </a:t>
            </a:r>
            <a:r>
              <a:rPr lang="en-US" altLang="en-US" sz="2400" dirty="0" smtClean="0">
                <a:latin typeface="+mn-lt"/>
                <a:ea typeface="ＭＳ Ｐゴシック" charset="-128"/>
              </a:rPr>
              <a:t>I</a:t>
            </a:r>
            <a:r>
              <a:rPr lang="en-US" altLang="en-US" sz="100" dirty="0" smtClean="0">
                <a:latin typeface="+mn-lt"/>
                <a:ea typeface="ＭＳ Ｐゴシック" charset="-128"/>
              </a:rPr>
              <a:t> </a:t>
            </a:r>
            <a:r>
              <a:rPr lang="en-US" altLang="en-US" sz="2400" dirty="0" smtClean="0">
                <a:latin typeface="+mn-lt"/>
                <a:ea typeface="ＭＳ Ｐゴシック" charset="-128"/>
              </a:rPr>
              <a:t>P </a:t>
            </a:r>
            <a:r>
              <a:rPr lang="en-US" altLang="en-US" sz="2400" dirty="0">
                <a:latin typeface="+mn-lt"/>
                <a:ea typeface="ＭＳ Ｐゴシック" charset="-128"/>
              </a:rPr>
              <a:t>address</a:t>
            </a:r>
          </a:p>
          <a:p>
            <a:pPr marL="741600" lvl="1" indent="-284400">
              <a:buFont typeface="Arial" panose="020B0604020202020204" pitchFamily="34" charset="0"/>
              <a:buChar char="–"/>
            </a:pPr>
            <a:r>
              <a:rPr lang="en-US" altLang="en-US" sz="2400" dirty="0">
                <a:latin typeface="+mn-lt"/>
                <a:ea typeface="ＭＳ Ｐゴシック" charset="-128"/>
              </a:rPr>
              <a:t>can physically reach each other </a:t>
            </a:r>
            <a:r>
              <a:rPr lang="en-US" altLang="en-US" sz="2400" b="1" dirty="0">
                <a:solidFill>
                  <a:schemeClr val="tx1"/>
                </a:solidFill>
                <a:latin typeface="+mn-lt"/>
                <a:ea typeface="ＭＳ Ｐゴシック" charset="-128"/>
              </a:rPr>
              <a:t>without intervening </a:t>
            </a:r>
            <a:r>
              <a:rPr lang="en-US" altLang="en-US" sz="2400" b="1" dirty="0" smtClean="0">
                <a:solidFill>
                  <a:schemeClr val="tx1"/>
                </a:solidFill>
                <a:latin typeface="+mn-lt"/>
                <a:ea typeface="ＭＳ Ｐゴシック" charset="-128"/>
              </a:rPr>
              <a:t>router</a:t>
            </a:r>
            <a:endParaRPr lang="en-US" altLang="en-US" sz="2400" b="1" dirty="0">
              <a:solidFill>
                <a:schemeClr val="tx1"/>
              </a:solidFill>
              <a:latin typeface="+mn-lt"/>
              <a:ea typeface="ＭＳ Ｐゴシック" charset="-128"/>
            </a:endParaRPr>
          </a:p>
        </p:txBody>
      </p:sp>
      <p:pic>
        <p:nvPicPr>
          <p:cNvPr id="5" name="Picture 4" descr="A diagram has 3 subnets with P Cs linked to each subnet, and each subnet linked to a central router. Each link has a series of numbers. Central router. Link to left subnet, 223 period 1 period 1 period 4. Beside the subnet, there are 3 linked P Cs. P C 1, 223 period 1 period 1 period 1. P C 2, 223 period 1 period 1 period 2. P C 3, 223 period 1 period 1 period 3. Router. Link to bottom subnet, 223 period 1 period 3 period 27. Below the subnet, there are 2 linked P Cs. P C 1, 223 period 1 period 3 period 1. P C 2, 223 period 1 period 3 period 2. Router. Link to right subnet, 223 period 1 period 2 period 9. Beside the subnet, there are 2 linked P Cs. P C 1, 223 period 1 period 2 period 1. P C 2, 223 period 1 period 2 period 2.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700" y="2072146"/>
            <a:ext cx="3705588" cy="3582070"/>
          </a:xfrm>
          <a:prstGeom prst="rect">
            <a:avLst/>
          </a:prstGeom>
        </p:spPr>
      </p:pic>
    </p:spTree>
    <p:extLst>
      <p:ext uri="{BB962C8B-B14F-4D97-AF65-F5344CB8AC3E}">
        <p14:creationId xmlns:p14="http://schemas.microsoft.com/office/powerpoint/2010/main" val="36228458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 </a:t>
            </a:r>
            <a:r>
              <a:rPr lang="en-US" sz="2000" b="0" dirty="0" smtClean="0"/>
              <a:t>(2 </a:t>
            </a:r>
            <a:r>
              <a:rPr lang="en-US" sz="2000" b="0" dirty="0"/>
              <a:t>of 3)</a:t>
            </a:r>
            <a:endParaRPr lang="en-US" dirty="0"/>
          </a:p>
        </p:txBody>
      </p:sp>
      <p:sp>
        <p:nvSpPr>
          <p:cNvPr id="3" name="Text Placeholder 2"/>
          <p:cNvSpPr>
            <a:spLocks noGrp="1"/>
          </p:cNvSpPr>
          <p:nvPr>
            <p:ph type="body" idx="1"/>
          </p:nvPr>
        </p:nvSpPr>
        <p:spPr>
          <a:xfrm>
            <a:off x="457200" y="1600200"/>
            <a:ext cx="3866606" cy="4525963"/>
          </a:xfrm>
        </p:spPr>
        <p:txBody>
          <a:bodyPr/>
          <a:lstStyle/>
          <a:p>
            <a:pPr marL="0" indent="0">
              <a:buNone/>
              <a:defRPr/>
            </a:pPr>
            <a:r>
              <a:rPr lang="en-US" sz="2400" b="1" dirty="0">
                <a:solidFill>
                  <a:schemeClr val="tx1"/>
                </a:solidFill>
                <a:latin typeface="+mn-lt"/>
              </a:rPr>
              <a:t>recipe</a:t>
            </a:r>
          </a:p>
          <a:p>
            <a:pPr>
              <a:defRPr/>
            </a:pPr>
            <a:r>
              <a:rPr lang="en-US" sz="2400" dirty="0">
                <a:latin typeface="+mn-lt"/>
              </a:rPr>
              <a:t>to determine the subnets, detach each interface from its host or router, creating islands of isolated networks</a:t>
            </a:r>
          </a:p>
          <a:p>
            <a:pPr>
              <a:defRPr/>
            </a:pPr>
            <a:r>
              <a:rPr lang="en-US" sz="2400" dirty="0">
                <a:latin typeface="+mn-lt"/>
              </a:rPr>
              <a:t>each isolated network is called a </a:t>
            </a:r>
            <a:r>
              <a:rPr lang="en-US" sz="2400" b="1" dirty="0" smtClean="0">
                <a:solidFill>
                  <a:schemeClr val="tx1"/>
                </a:solidFill>
                <a:latin typeface="+mn-lt"/>
              </a:rPr>
              <a:t>subnet</a:t>
            </a:r>
            <a:endParaRPr lang="en-US" sz="2400" b="1" dirty="0">
              <a:solidFill>
                <a:schemeClr val="tx1"/>
              </a:solidFill>
              <a:latin typeface="+mn-lt"/>
            </a:endParaRPr>
          </a:p>
        </p:txBody>
      </p:sp>
      <p:pic>
        <p:nvPicPr>
          <p:cNvPr id="7" name="Picture 6" descr="A diagram of subnet mask colon forward slash 24, has 3 subnets with P Cs linked to each subnet, and each subnet linked to a central router. Each link has a series of numbers. Central router. Link to left subnet, 223 period 1 period 1 period 4. Subnet, 223 period 1 period 1 period 0 forward slash 24. Beside the subnet, there are 3 linked P Cs. P C 1, 223 period 1 period 1 period 1. P C 2, 223 period 1 period 1 period 2. P C 3, 223 period 1 period 1 period 3. Router. Link to bottom subnet, 223 period 1 period 3 period 27. Subnet, 223 period 1 period 3 period 0 forward slash 24. Below the subnet, there are 2 linked P Cs. P C 1, 223 period 1 period 3 period 1. P C 2, 223 period 1 period 3 period 2. Router. Link to right subnet, 223 period 1 period 2 period 9. Subnet, 223 period 1 period 2 period 0 forward slash 24. Beside the subnet, there are 2 linked P Cs. P C 1, 223 period 1 period 2 period 1. P C 2, 223 period 1 period 2 period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971" y="1600200"/>
            <a:ext cx="3954829" cy="4603158"/>
          </a:xfrm>
          <a:prstGeom prst="rect">
            <a:avLst/>
          </a:prstGeom>
        </p:spPr>
      </p:pic>
    </p:spTree>
    <p:extLst>
      <p:ext uri="{BB962C8B-B14F-4D97-AF65-F5344CB8AC3E}">
        <p14:creationId xmlns:p14="http://schemas.microsoft.com/office/powerpoint/2010/main" val="684087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
            </a:r>
            <a:r>
              <a:rPr lang="en-US" dirty="0" smtClean="0"/>
              <a:t>Layer</a:t>
            </a:r>
            <a:endParaRPr lang="en-US" dirty="0"/>
          </a:p>
        </p:txBody>
      </p:sp>
      <p:sp>
        <p:nvSpPr>
          <p:cNvPr id="3" name="Text Placeholder 2"/>
          <p:cNvSpPr>
            <a:spLocks noGrp="1"/>
          </p:cNvSpPr>
          <p:nvPr>
            <p:ph type="body" idx="1"/>
          </p:nvPr>
        </p:nvSpPr>
        <p:spPr>
          <a:xfrm>
            <a:off x="457201" y="1600200"/>
            <a:ext cx="3566160" cy="4525963"/>
          </a:xfrm>
        </p:spPr>
        <p:txBody>
          <a:bodyPr/>
          <a:lstStyle/>
          <a:p>
            <a:r>
              <a:rPr lang="en-US" altLang="en-US" sz="2000" dirty="0">
                <a:latin typeface="+mn-lt"/>
                <a:ea typeface="ＭＳ Ｐゴシック" charset="-128"/>
                <a:cs typeface="ＭＳ Ｐゴシック" charset="-128"/>
              </a:rPr>
              <a:t>transport segment from sending to receiving </a:t>
            </a:r>
            <a:r>
              <a:rPr lang="en-US" altLang="en-US" sz="2000" dirty="0" smtClean="0">
                <a:latin typeface="+mn-lt"/>
                <a:ea typeface="ＭＳ Ｐゴシック" charset="-128"/>
                <a:cs typeface="ＭＳ Ｐゴシック" charset="-128"/>
              </a:rPr>
              <a:t>host</a:t>
            </a:r>
            <a:endParaRPr lang="en-US" altLang="en-US" sz="2000" dirty="0">
              <a:latin typeface="+mn-lt"/>
              <a:ea typeface="ＭＳ Ｐゴシック" charset="-128"/>
              <a:cs typeface="ＭＳ Ｐゴシック" charset="-128"/>
            </a:endParaRPr>
          </a:p>
          <a:p>
            <a:r>
              <a:rPr lang="en-US" altLang="en-US" sz="2000" dirty="0">
                <a:latin typeface="+mn-lt"/>
                <a:ea typeface="ＭＳ Ｐゴシック" charset="-128"/>
                <a:cs typeface="ＭＳ Ｐゴシック" charset="-128"/>
              </a:rPr>
              <a:t>on sending </a:t>
            </a:r>
            <a:r>
              <a:rPr lang="en-US" altLang="en-US" sz="2000" dirty="0" smtClean="0">
                <a:latin typeface="+mn-lt"/>
                <a:ea typeface="ＭＳ Ｐゴシック" charset="-128"/>
                <a:cs typeface="ＭＳ Ｐゴシック" charset="-128"/>
              </a:rPr>
              <a:t>side encapsulates segments into </a:t>
            </a:r>
            <a:r>
              <a:rPr lang="en-US" altLang="en-US" sz="2000" dirty="0">
                <a:latin typeface="+mn-lt"/>
                <a:ea typeface="ＭＳ Ｐゴシック" charset="-128"/>
                <a:cs typeface="ＭＳ Ｐゴシック" charset="-128"/>
              </a:rPr>
              <a:t>datagrams</a:t>
            </a:r>
          </a:p>
          <a:p>
            <a:r>
              <a:rPr lang="en-US" altLang="en-US" sz="2000" dirty="0">
                <a:latin typeface="+mn-lt"/>
                <a:ea typeface="ＭＳ Ｐゴシック" charset="-128"/>
                <a:cs typeface="ＭＳ Ｐゴシック" charset="-128"/>
              </a:rPr>
              <a:t>on receiving side, delivers segments to transport layer</a:t>
            </a:r>
          </a:p>
          <a:p>
            <a:r>
              <a:rPr lang="en-US" altLang="en-US" sz="2000" dirty="0">
                <a:latin typeface="+mn-lt"/>
                <a:ea typeface="ＭＳ Ｐゴシック" charset="-128"/>
                <a:cs typeface="ＭＳ Ｐゴシック" charset="-128"/>
              </a:rPr>
              <a:t>network layer protocols in </a:t>
            </a:r>
            <a:r>
              <a:rPr lang="en-US" altLang="en-US" sz="2000" b="1" dirty="0">
                <a:solidFill>
                  <a:schemeClr val="tx1"/>
                </a:solidFill>
                <a:latin typeface="+mn-lt"/>
                <a:ea typeface="ＭＳ Ｐゴシック" charset="-128"/>
                <a:cs typeface="ＭＳ Ｐゴシック" charset="-128"/>
              </a:rPr>
              <a:t>every</a:t>
            </a:r>
            <a:r>
              <a:rPr lang="en-US" altLang="en-US" sz="2000" dirty="0">
                <a:solidFill>
                  <a:srgbClr val="000099"/>
                </a:solidFill>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host, router</a:t>
            </a:r>
          </a:p>
          <a:p>
            <a:r>
              <a:rPr lang="en-US" altLang="en-US" sz="2000" dirty="0">
                <a:latin typeface="+mn-lt"/>
                <a:ea typeface="ＭＳ Ｐゴシック" charset="-128"/>
                <a:cs typeface="ＭＳ Ｐゴシック" charset="-128"/>
              </a:rPr>
              <a:t>router examines header fields in all </a:t>
            </a:r>
            <a:r>
              <a:rPr lang="en-US" altLang="en-US" sz="20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P datagrams </a:t>
            </a:r>
            <a:r>
              <a:rPr lang="en-US" altLang="en-US" sz="2000" dirty="0">
                <a:latin typeface="+mn-lt"/>
                <a:ea typeface="ＭＳ Ｐゴシック" charset="-128"/>
                <a:cs typeface="ＭＳ Ｐゴシック" charset="-128"/>
              </a:rPr>
              <a:t>passing through </a:t>
            </a:r>
            <a:r>
              <a:rPr lang="en-US" altLang="en-US" sz="2000" dirty="0" smtClean="0">
                <a:latin typeface="+mn-lt"/>
                <a:ea typeface="ＭＳ Ｐゴシック" charset="-128"/>
                <a:cs typeface="ＭＳ Ｐゴシック" charset="-128"/>
              </a:rPr>
              <a:t>it</a:t>
            </a:r>
            <a:endParaRPr lang="en-US" altLang="en-US" sz="2000" dirty="0">
              <a:latin typeface="+mn-lt"/>
              <a:ea typeface="ＭＳ Ｐゴシック" charset="-128"/>
              <a:cs typeface="ＭＳ Ｐゴシック" charset="-128"/>
            </a:endParaRPr>
          </a:p>
        </p:txBody>
      </p:sp>
      <p:pic>
        <p:nvPicPr>
          <p:cNvPr id="4" name="Picture 3" descr="A diagram of computer networking. There are 5 linked groups and 3 linked tables. Each group has many devices. Some devices have tables beside them. 1, mobile network. There is a smart phone, a wireless laptop, a car, a traffic light, and a tower. Each item emits a signal. The tower is wired to a router. This router is wired to the next group. 2, global I S P. There are 4 routers arranged in a square shape. Each router has a blank table of 3 rows each. The top row of each is highlighted. Each router is wired to the routers next to it. A router is connected to another router in group 3. 3, local or regional I S P. There are 3 routers. All 3 routers have a table of 3 rows, as follows. Network, data link, physical. Each router in this group are wired to each other. One router is wired to a router in group 4. 4, home network. The router is wired to a wifi router, a router, and another wifi router. A wireless laptop, a refrigerator, a P C, and other devices emit a signal. The router in this group has a table, Router R 1, of 3 rows, network, data link, physical. The first row is highlighted. The second wifi router has a table, end system H 1, of 5 rows, application, transport, network, data link, physical. Row 3, network, is highlighted. In group 3, regional I S P, the bottom router is wired a router in the next group. 5, institutional network. There are 3 routers. The top triangle is wired to a router in group 3, regional I S P. The 3 routers are all wired together. The top router has a table of 3 rows, network, data link, physical. Row 1 is highlighted. The left most router is wired to 4 P Cs and a wifi router. This router has a blank table of 3 rows, the first is highlighted. Near the wifi router, there are 2 wireless laptops. All 3 of these emit a signal. The right most router is wired to 2 servers. This router has a table, router R 2, of 3 rows, network, data link, physical. Row 1 is highlighted. The server is connected to another router, which is connected to 2 servers. The second server has a table, end system H 2, of 5 rows. Application, transport, network, data link, physical. Row 3, network, is highligh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568682"/>
            <a:ext cx="3937217" cy="4382639"/>
          </a:xfrm>
          <a:prstGeom prst="rect">
            <a:avLst/>
          </a:prstGeom>
        </p:spPr>
      </p:pic>
    </p:spTree>
    <p:extLst>
      <p:ext uri="{BB962C8B-B14F-4D97-AF65-F5344CB8AC3E}">
        <p14:creationId xmlns:p14="http://schemas.microsoft.com/office/powerpoint/2010/main" val="11552790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 </a:t>
            </a:r>
            <a:r>
              <a:rPr lang="en-US" sz="2000" b="0" dirty="0" smtClean="0"/>
              <a:t>(3 </a:t>
            </a:r>
            <a:r>
              <a:rPr lang="en-US" sz="2000" b="0" dirty="0"/>
              <a:t>of 3)</a:t>
            </a:r>
            <a:endParaRPr lang="en-US" dirty="0"/>
          </a:p>
        </p:txBody>
      </p:sp>
      <p:sp>
        <p:nvSpPr>
          <p:cNvPr id="3" name="Text Placeholder 2"/>
          <p:cNvSpPr>
            <a:spLocks noGrp="1"/>
          </p:cNvSpPr>
          <p:nvPr>
            <p:ph type="body" idx="1"/>
          </p:nvPr>
        </p:nvSpPr>
        <p:spPr>
          <a:xfrm>
            <a:off x="457200" y="1600201"/>
            <a:ext cx="3344091" cy="448056"/>
          </a:xfrm>
        </p:spPr>
        <p:txBody>
          <a:bodyPr/>
          <a:lstStyle/>
          <a:p>
            <a:pPr marL="0" indent="0">
              <a:buNone/>
            </a:pPr>
            <a:r>
              <a:rPr lang="en-US" sz="2400" b="1" dirty="0">
                <a:solidFill>
                  <a:schemeClr val="tx1"/>
                </a:solidFill>
                <a:latin typeface="+mn-lt"/>
              </a:rPr>
              <a:t>how many</a:t>
            </a:r>
            <a:r>
              <a:rPr lang="en-US" sz="2400" b="1" dirty="0" smtClean="0">
                <a:solidFill>
                  <a:schemeClr val="tx1"/>
                </a:solidFill>
                <a:latin typeface="+mn-lt"/>
              </a:rPr>
              <a:t>?</a:t>
            </a:r>
            <a:endParaRPr lang="en-US" sz="2400" b="1" dirty="0">
              <a:solidFill>
                <a:schemeClr val="tx1"/>
              </a:solidFill>
              <a:latin typeface="+mn-lt"/>
            </a:endParaRPr>
          </a:p>
        </p:txBody>
      </p:sp>
      <p:pic>
        <p:nvPicPr>
          <p:cNvPr id="4" name="Picture 3" descr="A diagram has 3 numbered and linked internet groups of P Cs, and 3 routers arranged in a triangle. Router 1, top. Router 1 is wired to a router in the bottom right. This wire has 2 series of numbers, 1 near router 1, and 1 near router 2. 1, 223 period 1 period 7 period 0. 2, 223 period 1 period 7 period 1. Router 2, bottom right. Router 2 is wired to a router in the bottom left. This wire has 2 series of numbers, 1 near router 2, and 1 near router 3. 1, 223 period 1 period 8 period 0. 2, 223 period 1 period 8 period 1. Router 3, bottom left. Router 3 is wired to a router 1 at the top. This wire has 2 series of numbers, 1 near router 3, and 1 near router 1. 1, 223 period 1 period 9 period 1. 2, 223 period 1 period 9 period 2. Router 1. From the top of router 1, an internet group has 3 P Cs aligned horizontally. Line number. 223 period 1 period 1 period 3. Each P C has a line drawing down. P C 1, 223 period 1 period 1 period 1. P C 2, 223 period 1 period 1 period 2. P C 3, 223 period 1 period 1 period 4. Router 2. From the bottom of router 2, an internet group has 2 P Cs aligned horizontally. Line number. 223 period 1 period 3 period 27. Each P C has a line going up. P C 1, 223 period 1 period 3 period 1. P C 2, 223 period 1 period 3 period 2. Router 3. From the bottom of router 3, an internet group has 2 P Cs aligned horizontally. Line number. 223 period 1 period 2 period 6. Each P C has a line going up. P C 1, 223 period 1 period 2 period 1. P C 2, 223 period 1 period 2 period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560" y="1755104"/>
            <a:ext cx="4451475" cy="4216154"/>
          </a:xfrm>
          <a:prstGeom prst="rect">
            <a:avLst/>
          </a:prstGeom>
        </p:spPr>
      </p:pic>
    </p:spTree>
    <p:extLst>
      <p:ext uri="{BB962C8B-B14F-4D97-AF65-F5344CB8AC3E}">
        <p14:creationId xmlns:p14="http://schemas.microsoft.com/office/powerpoint/2010/main" val="3541344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 Addressing</a:t>
            </a:r>
            <a:r>
              <a:rPr lang="en-US" dirty="0"/>
              <a:t>: </a:t>
            </a:r>
            <a:r>
              <a:rPr lang="en-US" dirty="0" smtClean="0"/>
              <a:t>C</a:t>
            </a:r>
            <a:r>
              <a:rPr lang="en-US" sz="100" dirty="0" smtClean="0"/>
              <a:t> </a:t>
            </a:r>
            <a:r>
              <a:rPr lang="en-US" dirty="0" smtClean="0"/>
              <a:t>I</a:t>
            </a:r>
            <a:r>
              <a:rPr lang="en-US" sz="100" dirty="0" smtClean="0"/>
              <a:t> </a:t>
            </a:r>
            <a:r>
              <a:rPr lang="en-US" dirty="0" smtClean="0"/>
              <a:t>D</a:t>
            </a:r>
            <a:r>
              <a:rPr lang="en-US" sz="100" dirty="0" smtClean="0"/>
              <a:t> </a:t>
            </a:r>
            <a:r>
              <a:rPr lang="en-US" dirty="0" smtClean="0"/>
              <a:t>R</a:t>
            </a:r>
            <a:endParaRPr lang="en-US" dirty="0"/>
          </a:p>
        </p:txBody>
      </p:sp>
      <p:sp>
        <p:nvSpPr>
          <p:cNvPr id="3" name="Text Placeholder 2"/>
          <p:cNvSpPr>
            <a:spLocks noGrp="1"/>
          </p:cNvSpPr>
          <p:nvPr>
            <p:ph type="body" idx="1"/>
          </p:nvPr>
        </p:nvSpPr>
        <p:spPr/>
        <p:txBody>
          <a:bodyPr/>
          <a:lstStyle/>
          <a:p>
            <a:pPr>
              <a:buFont typeface="Wingdings" charset="0"/>
              <a:buNone/>
              <a:defRPr/>
            </a:pPr>
            <a:r>
              <a:rPr lang="en-US" sz="2400" b="1" dirty="0" smtClean="0">
                <a:solidFill>
                  <a:schemeClr val="tx1"/>
                </a:solidFill>
                <a:latin typeface="+mn-lt"/>
              </a:rPr>
              <a:t>C</a:t>
            </a:r>
            <a:r>
              <a:rPr lang="en-US" sz="100" b="1" dirty="0" smtClean="0">
                <a:solidFill>
                  <a:schemeClr val="tx1"/>
                </a:solidFill>
                <a:latin typeface="+mn-lt"/>
              </a:rPr>
              <a:t> </a:t>
            </a:r>
            <a:r>
              <a:rPr lang="en-US" sz="2400" b="1" dirty="0" smtClean="0">
                <a:solidFill>
                  <a:schemeClr val="tx1"/>
                </a:solidFill>
                <a:latin typeface="+mn-lt"/>
              </a:rPr>
              <a:t>I</a:t>
            </a:r>
            <a:r>
              <a:rPr lang="en-US" sz="100" b="1" dirty="0" smtClean="0">
                <a:solidFill>
                  <a:schemeClr val="tx1"/>
                </a:solidFill>
                <a:latin typeface="+mn-lt"/>
              </a:rPr>
              <a:t> </a:t>
            </a:r>
            <a:r>
              <a:rPr lang="en-US" sz="2400" b="1" dirty="0" smtClean="0">
                <a:solidFill>
                  <a:schemeClr val="tx1"/>
                </a:solidFill>
                <a:latin typeface="+mn-lt"/>
              </a:rPr>
              <a:t>D</a:t>
            </a:r>
            <a:r>
              <a:rPr lang="en-US" sz="100" b="1" dirty="0" smtClean="0">
                <a:solidFill>
                  <a:schemeClr val="tx1"/>
                </a:solidFill>
                <a:latin typeface="+mn-lt"/>
              </a:rPr>
              <a:t> </a:t>
            </a:r>
            <a:r>
              <a:rPr lang="en-US" sz="2400" b="1" dirty="0" smtClean="0">
                <a:solidFill>
                  <a:schemeClr val="tx1"/>
                </a:solidFill>
                <a:latin typeface="+mn-lt"/>
              </a:rPr>
              <a:t>R</a:t>
            </a:r>
            <a:r>
              <a:rPr lang="en-US" sz="2400" b="1" dirty="0">
                <a:solidFill>
                  <a:schemeClr val="tx1"/>
                </a:solidFill>
                <a:latin typeface="+mn-lt"/>
              </a:rPr>
              <a:t>:</a:t>
            </a:r>
            <a:r>
              <a:rPr lang="en-US" sz="2400" dirty="0">
                <a:latin typeface="+mn-lt"/>
              </a:rPr>
              <a:t> </a:t>
            </a:r>
            <a:r>
              <a:rPr lang="en-US" sz="2400" b="1" dirty="0">
                <a:solidFill>
                  <a:schemeClr val="tx1"/>
                </a:solidFill>
                <a:latin typeface="+mn-lt"/>
              </a:rPr>
              <a:t>C</a:t>
            </a:r>
            <a:r>
              <a:rPr lang="en-US" sz="2400" dirty="0">
                <a:latin typeface="+mn-lt"/>
              </a:rPr>
              <a:t>lassless </a:t>
            </a:r>
            <a:r>
              <a:rPr lang="en-US" sz="2400" b="1" dirty="0" smtClean="0">
                <a:solidFill>
                  <a:schemeClr val="tx1"/>
                </a:solidFill>
                <a:latin typeface="+mn-lt"/>
              </a:rPr>
              <a:t>I</a:t>
            </a:r>
            <a:r>
              <a:rPr lang="en-US" sz="2400" dirty="0" smtClean="0">
                <a:latin typeface="+mn-lt"/>
              </a:rPr>
              <a:t>nter </a:t>
            </a:r>
            <a:r>
              <a:rPr lang="en-US" sz="2400" b="1" dirty="0" smtClean="0">
                <a:solidFill>
                  <a:schemeClr val="tx1"/>
                </a:solidFill>
                <a:latin typeface="+mn-lt"/>
              </a:rPr>
              <a:t>D</a:t>
            </a:r>
            <a:r>
              <a:rPr lang="en-US" sz="2400" dirty="0" smtClean="0">
                <a:latin typeface="+mn-lt"/>
              </a:rPr>
              <a:t>omain </a:t>
            </a:r>
            <a:r>
              <a:rPr lang="en-US" sz="2400" b="1" dirty="0">
                <a:solidFill>
                  <a:schemeClr val="tx1"/>
                </a:solidFill>
                <a:latin typeface="+mn-lt"/>
              </a:rPr>
              <a:t>R</a:t>
            </a:r>
            <a:r>
              <a:rPr lang="en-US" sz="2400" dirty="0">
                <a:latin typeface="+mn-lt"/>
              </a:rPr>
              <a:t>outing</a:t>
            </a:r>
          </a:p>
          <a:p>
            <a:pPr marL="256032" lvl="1" indent="-256032">
              <a:buFont typeface="Arial"/>
              <a:buChar char="•"/>
              <a:defRPr/>
            </a:pPr>
            <a:r>
              <a:rPr lang="en-US" sz="2400" dirty="0">
                <a:latin typeface="+mn-lt"/>
              </a:rPr>
              <a:t>subnet portion of address of arbitrary length</a:t>
            </a:r>
          </a:p>
          <a:p>
            <a:pPr marL="256032" lvl="1" indent="-256032">
              <a:buFont typeface="Arial"/>
              <a:buChar char="•"/>
              <a:defRPr/>
            </a:pPr>
            <a:r>
              <a:rPr lang="en-US" sz="2400" dirty="0">
                <a:latin typeface="+mn-lt"/>
              </a:rPr>
              <a:t>address format</a:t>
            </a:r>
            <a:r>
              <a:rPr lang="en-US" sz="2400" dirty="0" smtClean="0">
                <a:latin typeface="+mn-lt"/>
              </a:rPr>
              <a:t>:</a:t>
            </a:r>
            <a:endParaRPr lang="en-US" sz="2400" dirty="0">
              <a:latin typeface="+mn-lt"/>
            </a:endParaRPr>
          </a:p>
        </p:txBody>
      </p:sp>
      <p:graphicFrame>
        <p:nvGraphicFramePr>
          <p:cNvPr id="4" name="Object 3" descr="a period b period c period d forward slash x,"/>
          <p:cNvGraphicFramePr>
            <a:graphicFrameLocks noChangeAspect="1"/>
          </p:cNvGraphicFramePr>
          <p:nvPr>
            <p:extLst>
              <p:ext uri="{D42A27DB-BD31-4B8C-83A1-F6EECF244321}">
                <p14:modId xmlns:p14="http://schemas.microsoft.com/office/powerpoint/2010/main" val="1069475016"/>
              </p:ext>
            </p:extLst>
          </p:nvPr>
        </p:nvGraphicFramePr>
        <p:xfrm>
          <a:off x="2981325" y="2589213"/>
          <a:ext cx="1601788" cy="390525"/>
        </p:xfrm>
        <a:graphic>
          <a:graphicData uri="http://schemas.openxmlformats.org/presentationml/2006/ole">
            <mc:AlternateContent xmlns:mc="http://schemas.openxmlformats.org/markup-compatibility/2006">
              <mc:Choice xmlns:v="urn:schemas-microsoft-com:vml" Requires="v">
                <p:oleObj spid="_x0000_s2266" name="Equation" r:id="rId3" imgW="774360" imgH="190440" progId="Equation.DSMT4">
                  <p:embed/>
                </p:oleObj>
              </mc:Choice>
              <mc:Fallback>
                <p:oleObj name="Equation" r:id="rId3" imgW="774360" imgH="190440" progId="Equation.DSMT4">
                  <p:embed/>
                  <p:pic>
                    <p:nvPicPr>
                      <p:cNvPr id="0" name=""/>
                      <p:cNvPicPr/>
                      <p:nvPr/>
                    </p:nvPicPr>
                    <p:blipFill>
                      <a:blip r:embed="rId4"/>
                      <a:stretch>
                        <a:fillRect/>
                      </a:stretch>
                    </p:blipFill>
                    <p:spPr>
                      <a:xfrm>
                        <a:off x="2981325" y="2589213"/>
                        <a:ext cx="1601788" cy="390525"/>
                      </a:xfrm>
                      <a:prstGeom prst="rect">
                        <a:avLst/>
                      </a:prstGeom>
                    </p:spPr>
                  </p:pic>
                </p:oleObj>
              </mc:Fallback>
            </mc:AlternateContent>
          </a:graphicData>
        </a:graphic>
      </p:graphicFrame>
      <p:sp>
        <p:nvSpPr>
          <p:cNvPr id="5" name="Text Placeholder 4"/>
          <p:cNvSpPr>
            <a:spLocks noGrp="1"/>
          </p:cNvSpPr>
          <p:nvPr>
            <p:ph type="body" idx="2"/>
          </p:nvPr>
        </p:nvSpPr>
        <p:spPr>
          <a:xfrm>
            <a:off x="457200" y="2499228"/>
            <a:ext cx="8229600" cy="957499"/>
          </a:xfrm>
        </p:spPr>
        <p:txBody>
          <a:bodyPr/>
          <a:lstStyle/>
          <a:p>
            <a:pPr marL="280988" lvl="1" indent="3775075">
              <a:spcBef>
                <a:spcPts val="1500"/>
              </a:spcBef>
              <a:buNone/>
            </a:pPr>
            <a:r>
              <a:rPr lang="en-US" sz="2400" dirty="0">
                <a:latin typeface="+mn-lt"/>
              </a:rPr>
              <a:t>where x is # bits in subnet portion of </a:t>
            </a:r>
            <a:r>
              <a:rPr lang="en-US" sz="2400" dirty="0" smtClean="0">
                <a:latin typeface="+mn-lt"/>
              </a:rPr>
              <a:t>address</a:t>
            </a:r>
            <a:endParaRPr lang="en-US" sz="2400" dirty="0">
              <a:latin typeface="+mn-lt"/>
            </a:endParaRPr>
          </a:p>
        </p:txBody>
      </p:sp>
      <p:pic>
        <p:nvPicPr>
          <p:cNvPr id="6" name="Picture 5" descr="A diagram of address 200 period 23 period 16 period 0 forward slash 23. The diagram has 4 groups of numbers in 2 parts. Group 3 is split, and has some numbers in the first part and 1 in the second. 1, subnet part. Group 1. 1 1 0 0 1 0 0 0. Group 2. 0 0 0 1 0 1 1 1. Group 3. 0 0 0 1 0 0. 2, host part. Group 3. 0. Group 4. 8 zero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2544" y="3859499"/>
            <a:ext cx="5981700" cy="1397000"/>
          </a:xfrm>
          <a:prstGeom prst="rect">
            <a:avLst/>
          </a:prstGeom>
        </p:spPr>
      </p:pic>
    </p:spTree>
    <p:extLst>
      <p:ext uri="{BB962C8B-B14F-4D97-AF65-F5344CB8AC3E}">
        <p14:creationId xmlns:p14="http://schemas.microsoft.com/office/powerpoint/2010/main" val="14019405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 </a:t>
            </a:r>
            <a:r>
              <a:rPr lang="en-US" dirty="0"/>
              <a:t>Addresses: How to Get One</a:t>
            </a:r>
            <a:r>
              <a:rPr lang="en-US" dirty="0" smtClean="0"/>
              <a:t>? </a:t>
            </a:r>
            <a:r>
              <a:rPr lang="en-US" sz="2000" b="0" dirty="0" smtClean="0"/>
              <a:t>(1 of 2)</a:t>
            </a:r>
            <a:endParaRPr lang="en-US" sz="2000" b="0" dirty="0"/>
          </a:p>
        </p:txBody>
      </p:sp>
      <p:sp>
        <p:nvSpPr>
          <p:cNvPr id="3" name="Text Placeholder 2"/>
          <p:cNvSpPr>
            <a:spLocks noGrp="1"/>
          </p:cNvSpPr>
          <p:nvPr>
            <p:ph type="body" idx="1"/>
          </p:nvPr>
        </p:nvSpPr>
        <p:spPr>
          <a:xfrm>
            <a:off x="457201" y="1600200"/>
            <a:ext cx="7757652" cy="4525963"/>
          </a:xfrm>
        </p:spPr>
        <p:txBody>
          <a:bodyPr/>
          <a:lstStyle/>
          <a:p>
            <a:pPr>
              <a:buFont typeface="Wingdings" panose="05000000000000000000" pitchFamily="2" charset="2"/>
              <a:buNone/>
            </a:pPr>
            <a:r>
              <a:rPr lang="en-US" altLang="en-US" sz="2400" b="1" dirty="0" smtClean="0">
                <a:solidFill>
                  <a:schemeClr val="tx1"/>
                </a:solidFill>
                <a:latin typeface="+mn-lt"/>
                <a:ea typeface="ＭＳ Ｐゴシック" charset="-128"/>
                <a:cs typeface="ＭＳ Ｐゴシック" charset="-128"/>
              </a:rPr>
              <a:t>Q: </a:t>
            </a:r>
            <a:r>
              <a:rPr lang="en-US" altLang="en-US" sz="2400" dirty="0" smtClean="0">
                <a:latin typeface="+mn-lt"/>
                <a:ea typeface="ＭＳ Ｐゴシック" charset="-128"/>
                <a:cs typeface="ＭＳ Ｐゴシック" charset="-128"/>
              </a:rPr>
              <a:t>How does a </a:t>
            </a:r>
            <a:r>
              <a:rPr lang="en-US" altLang="en-US" sz="2400" b="1" dirty="0" smtClean="0">
                <a:solidFill>
                  <a:schemeClr val="tx1"/>
                </a:solidFill>
                <a:latin typeface="+mn-lt"/>
                <a:ea typeface="ＭＳ Ｐゴシック" charset="-128"/>
                <a:cs typeface="ＭＳ Ｐゴシック" charset="-128"/>
              </a:rPr>
              <a:t>host</a:t>
            </a:r>
            <a:r>
              <a:rPr lang="en-US" altLang="en-US" sz="2400" dirty="0" smtClean="0">
                <a:latin typeface="+mn-lt"/>
                <a:ea typeface="ＭＳ Ｐゴシック" charset="-128"/>
                <a:cs typeface="ＭＳ Ｐゴシック" charset="-128"/>
              </a:rPr>
              <a:t> get I</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P address?</a:t>
            </a:r>
          </a:p>
          <a:p>
            <a:r>
              <a:rPr lang="en-US" altLang="en-US" sz="2400" dirty="0" smtClean="0">
                <a:latin typeface="+mn-lt"/>
                <a:ea typeface="ＭＳ Ｐゴシック" charset="-128"/>
                <a:cs typeface="ＭＳ Ｐゴシック" charset="-128"/>
              </a:rPr>
              <a:t>hard-coded by system admin in a file</a:t>
            </a:r>
          </a:p>
          <a:p>
            <a:pPr lvl="1"/>
            <a:r>
              <a:rPr lang="en-US" altLang="en-US" sz="2400" dirty="0" smtClean="0">
                <a:latin typeface="+mn-lt"/>
                <a:ea typeface="ＭＳ Ｐゴシック" charset="-128"/>
              </a:rPr>
              <a:t>Windows: control-panel-&gt;network-&gt;configuration-&gt;t</a:t>
            </a:r>
            <a:r>
              <a:rPr lang="en-US" altLang="en-US" sz="100" dirty="0" smtClean="0">
                <a:latin typeface="+mn-lt"/>
                <a:ea typeface="ＭＳ Ｐゴシック" charset="-128"/>
              </a:rPr>
              <a:t> </a:t>
            </a:r>
            <a:r>
              <a:rPr lang="en-US" altLang="en-US" sz="2400" dirty="0" smtClean="0">
                <a:latin typeface="+mn-lt"/>
                <a:ea typeface="ＭＳ Ｐゴシック" charset="-128"/>
              </a:rPr>
              <a:t>c</a:t>
            </a:r>
            <a:r>
              <a:rPr lang="en-US" altLang="en-US" sz="100" dirty="0" smtClean="0">
                <a:latin typeface="+mn-lt"/>
                <a:ea typeface="ＭＳ Ｐゴシック" charset="-128"/>
              </a:rPr>
              <a:t> </a:t>
            </a:r>
            <a:r>
              <a:rPr lang="en-US" altLang="en-US" sz="2400" dirty="0" smtClean="0">
                <a:latin typeface="+mn-lt"/>
                <a:ea typeface="ＭＳ Ｐゴシック" charset="-128"/>
              </a:rPr>
              <a:t>p/i</a:t>
            </a:r>
            <a:r>
              <a:rPr lang="en-US" altLang="en-US" sz="100" dirty="0" smtClean="0">
                <a:latin typeface="+mn-lt"/>
                <a:ea typeface="ＭＳ Ｐゴシック" charset="-128"/>
              </a:rPr>
              <a:t> </a:t>
            </a:r>
            <a:r>
              <a:rPr lang="en-US" altLang="en-US" sz="2400" dirty="0" smtClean="0">
                <a:latin typeface="+mn-lt"/>
                <a:ea typeface="ＭＳ Ｐゴシック" charset="-128"/>
              </a:rPr>
              <a:t>p-&gt;properties</a:t>
            </a:r>
          </a:p>
          <a:p>
            <a:pPr lvl="1"/>
            <a:r>
              <a:rPr lang="en-US" altLang="en-US" sz="2400" dirty="0" smtClean="0">
                <a:latin typeface="+mn-lt"/>
                <a:ea typeface="ＭＳ Ｐゴシック" charset="-128"/>
              </a:rPr>
              <a:t>U</a:t>
            </a:r>
            <a:r>
              <a:rPr lang="en-US" altLang="en-US" sz="100" dirty="0" smtClean="0">
                <a:latin typeface="+mn-lt"/>
                <a:ea typeface="ＭＳ Ｐゴシック" charset="-128"/>
              </a:rPr>
              <a:t> </a:t>
            </a:r>
            <a:r>
              <a:rPr lang="en-US" altLang="en-US" sz="2400" dirty="0" smtClean="0">
                <a:latin typeface="+mn-lt"/>
                <a:ea typeface="ＭＳ Ｐゴシック" charset="-128"/>
              </a:rPr>
              <a:t>N</a:t>
            </a:r>
            <a:r>
              <a:rPr lang="en-US" altLang="en-US" sz="100" dirty="0" smtClean="0">
                <a:latin typeface="+mn-lt"/>
                <a:ea typeface="ＭＳ Ｐゴシック" charset="-128"/>
              </a:rPr>
              <a:t> </a:t>
            </a:r>
            <a:r>
              <a:rPr lang="en-US" altLang="en-US" sz="2400" dirty="0" smtClean="0">
                <a:latin typeface="+mn-lt"/>
                <a:ea typeface="ＭＳ Ｐゴシック" charset="-128"/>
              </a:rPr>
              <a:t>I</a:t>
            </a:r>
            <a:r>
              <a:rPr lang="en-US" altLang="en-US" sz="100" dirty="0" smtClean="0">
                <a:latin typeface="+mn-lt"/>
                <a:ea typeface="ＭＳ Ｐゴシック" charset="-128"/>
              </a:rPr>
              <a:t> </a:t>
            </a:r>
            <a:r>
              <a:rPr lang="en-US" altLang="en-US" sz="2400" dirty="0" smtClean="0">
                <a:latin typeface="+mn-lt"/>
                <a:ea typeface="ＭＳ Ｐゴシック" charset="-128"/>
              </a:rPr>
              <a:t>X: /etc/rc.config</a:t>
            </a:r>
          </a:p>
          <a:p>
            <a:r>
              <a:rPr lang="en-US" altLang="en-US" sz="2400" b="1" dirty="0" smtClean="0">
                <a:solidFill>
                  <a:schemeClr val="tx1"/>
                </a:solidFill>
                <a:latin typeface="+mn-lt"/>
                <a:ea typeface="ＭＳ Ｐゴシック" charset="-128"/>
                <a:cs typeface="ＭＳ Ｐゴシック" charset="-128"/>
              </a:rPr>
              <a:t>D</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H</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C</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P:</a:t>
            </a:r>
            <a:r>
              <a:rPr lang="en-US" altLang="en-US" sz="2400" dirty="0" smtClean="0">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D</a:t>
            </a:r>
            <a:r>
              <a:rPr lang="en-US" altLang="en-US" sz="2400" dirty="0" smtClean="0">
                <a:latin typeface="+mn-lt"/>
                <a:ea typeface="ＭＳ Ｐゴシック" charset="-128"/>
                <a:cs typeface="ＭＳ Ｐゴシック" charset="-128"/>
              </a:rPr>
              <a:t>ynamic </a:t>
            </a:r>
            <a:r>
              <a:rPr lang="en-US" altLang="en-US" sz="2400" b="1" dirty="0" smtClean="0">
                <a:solidFill>
                  <a:schemeClr val="tx1"/>
                </a:solidFill>
                <a:latin typeface="+mn-lt"/>
                <a:ea typeface="ＭＳ Ｐゴシック" charset="-128"/>
                <a:cs typeface="ＭＳ Ｐゴシック" charset="-128"/>
              </a:rPr>
              <a:t>H</a:t>
            </a:r>
            <a:r>
              <a:rPr lang="en-US" altLang="en-US" sz="2400" dirty="0" smtClean="0">
                <a:latin typeface="+mn-lt"/>
                <a:ea typeface="ＭＳ Ｐゴシック" charset="-128"/>
                <a:cs typeface="ＭＳ Ｐゴシック" charset="-128"/>
              </a:rPr>
              <a:t>ost </a:t>
            </a:r>
            <a:r>
              <a:rPr lang="en-US" altLang="en-US" sz="2400" b="1" dirty="0" smtClean="0">
                <a:solidFill>
                  <a:schemeClr val="tx1"/>
                </a:solidFill>
                <a:latin typeface="+mn-lt"/>
                <a:ea typeface="ＭＳ Ｐゴシック" charset="-128"/>
                <a:cs typeface="ＭＳ Ｐゴシック" charset="-128"/>
              </a:rPr>
              <a:t>C</a:t>
            </a:r>
            <a:r>
              <a:rPr lang="en-US" altLang="en-US" sz="2400" dirty="0" smtClean="0">
                <a:latin typeface="+mn-lt"/>
                <a:ea typeface="ＭＳ Ｐゴシック" charset="-128"/>
                <a:cs typeface="ＭＳ Ｐゴシック" charset="-128"/>
              </a:rPr>
              <a:t>onfiguration </a:t>
            </a:r>
            <a:r>
              <a:rPr lang="en-US" altLang="en-US" sz="2400" b="1" dirty="0" smtClean="0">
                <a:solidFill>
                  <a:schemeClr val="tx1"/>
                </a:solidFill>
                <a:latin typeface="+mn-lt"/>
                <a:ea typeface="ＭＳ Ｐゴシック" charset="-128"/>
                <a:cs typeface="ＭＳ Ｐゴシック" charset="-128"/>
              </a:rPr>
              <a:t>P</a:t>
            </a:r>
            <a:r>
              <a:rPr lang="en-US" altLang="en-US" sz="2400" dirty="0" smtClean="0">
                <a:latin typeface="+mn-lt"/>
                <a:ea typeface="ＭＳ Ｐゴシック" charset="-128"/>
                <a:cs typeface="ＭＳ Ｐゴシック" charset="-128"/>
              </a:rPr>
              <a:t>rotocol: dynamically get address from as server</a:t>
            </a:r>
          </a:p>
          <a:p>
            <a:pPr lvl="1"/>
            <a:r>
              <a:rPr lang="en-US" altLang="ja-JP" sz="2400" dirty="0" smtClean="0">
                <a:latin typeface="+mn-lt"/>
                <a:ea typeface="ＭＳ Ｐゴシック" charset="-128"/>
              </a:rPr>
              <a:t>“plug-and-play”</a:t>
            </a:r>
            <a:endParaRPr lang="en-US" altLang="ja-JP" sz="2400" dirty="0">
              <a:latin typeface="+mn-lt"/>
              <a:ea typeface="ＭＳ Ｐゴシック" charset="-128"/>
            </a:endParaRPr>
          </a:p>
        </p:txBody>
      </p:sp>
    </p:spTree>
    <p:extLst>
      <p:ext uri="{BB962C8B-B14F-4D97-AF65-F5344CB8AC3E}">
        <p14:creationId xmlns:p14="http://schemas.microsoft.com/office/powerpoint/2010/main" val="3041140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a:t>
            </a:r>
            <a:r>
              <a:rPr lang="en-US" dirty="0"/>
              <a:t>: Dynamic Host Configuration Protocol</a:t>
            </a:r>
          </a:p>
        </p:txBody>
      </p:sp>
      <p:sp>
        <p:nvSpPr>
          <p:cNvPr id="3" name="Text Placeholder 2"/>
          <p:cNvSpPr>
            <a:spLocks noGrp="1"/>
          </p:cNvSpPr>
          <p:nvPr>
            <p:ph type="body" idx="1"/>
          </p:nvPr>
        </p:nvSpPr>
        <p:spPr>
          <a:xfrm>
            <a:off x="457200" y="1600200"/>
            <a:ext cx="8229600" cy="4525963"/>
          </a:xfrm>
        </p:spPr>
        <p:txBody>
          <a:bodyPr/>
          <a:lstStyle/>
          <a:p>
            <a:pPr marL="339725" indent="-339725">
              <a:buFont typeface="Wingdings" panose="05000000000000000000" pitchFamily="2" charset="2"/>
              <a:buNone/>
              <a:tabLst/>
            </a:pPr>
            <a:r>
              <a:rPr lang="en-US" altLang="en-US" sz="2000" b="1" dirty="0">
                <a:solidFill>
                  <a:schemeClr val="tx1"/>
                </a:solidFill>
                <a:latin typeface="+mn-lt"/>
                <a:ea typeface="ＭＳ Ｐゴシック" charset="-128"/>
                <a:cs typeface="ＭＳ Ｐゴシック" charset="-128"/>
              </a:rPr>
              <a:t>goal: </a:t>
            </a:r>
            <a:r>
              <a:rPr lang="en-US" altLang="en-US" sz="2000" dirty="0">
                <a:latin typeface="+mn-lt"/>
                <a:ea typeface="ＭＳ Ｐゴシック" charset="-128"/>
                <a:cs typeface="ＭＳ Ｐゴシック" charset="-128"/>
              </a:rPr>
              <a:t>allow host to </a:t>
            </a:r>
            <a:r>
              <a:rPr lang="en-US" altLang="en-US" sz="2000" b="1" dirty="0">
                <a:solidFill>
                  <a:schemeClr val="tx1"/>
                </a:solidFill>
                <a:latin typeface="+mn-lt"/>
                <a:ea typeface="ＭＳ Ｐゴシック" charset="-128"/>
                <a:cs typeface="ＭＳ Ｐゴシック" charset="-128"/>
              </a:rPr>
              <a:t>dynamically</a:t>
            </a:r>
            <a:r>
              <a:rPr lang="en-US" altLang="en-US" sz="2000" i="1"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obtain its </a:t>
            </a:r>
            <a:r>
              <a:rPr lang="en-US" altLang="en-US" sz="20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P </a:t>
            </a:r>
            <a:r>
              <a:rPr lang="en-US" altLang="en-US" sz="2000" dirty="0">
                <a:latin typeface="+mn-lt"/>
                <a:ea typeface="ＭＳ Ｐゴシック" charset="-128"/>
                <a:cs typeface="ＭＳ Ｐゴシック" charset="-128"/>
              </a:rPr>
              <a:t>address from network server when it joins network</a:t>
            </a:r>
          </a:p>
          <a:p>
            <a:pPr lvl="1">
              <a:buFont typeface="Arial" panose="020B0604020202020204" pitchFamily="34" charset="0"/>
              <a:buChar char="–"/>
            </a:pPr>
            <a:r>
              <a:rPr lang="en-US" altLang="en-US" sz="2000" dirty="0">
                <a:latin typeface="+mn-lt"/>
                <a:ea typeface="ＭＳ Ｐゴシック" charset="-128"/>
              </a:rPr>
              <a:t>can renew its lease on address in use</a:t>
            </a:r>
          </a:p>
          <a:p>
            <a:pPr lvl="1">
              <a:buFont typeface="Arial" panose="020B0604020202020204" pitchFamily="34" charset="0"/>
              <a:buChar char="–"/>
            </a:pPr>
            <a:r>
              <a:rPr lang="en-US" altLang="en-US" sz="2000" dirty="0">
                <a:latin typeface="+mn-lt"/>
                <a:ea typeface="ＭＳ Ｐゴシック" charset="-128"/>
              </a:rPr>
              <a:t>allows reuse of addresses (only hold address </a:t>
            </a:r>
            <a:r>
              <a:rPr lang="en-US" altLang="en-US" sz="2000" dirty="0" smtClean="0">
                <a:latin typeface="+mn-lt"/>
                <a:ea typeface="ＭＳ Ｐゴシック" charset="-128"/>
              </a:rPr>
              <a:t>while connected/”</a:t>
            </a:r>
            <a:r>
              <a:rPr lang="en-US" altLang="ja-JP" sz="2000" dirty="0" smtClean="0">
                <a:latin typeface="+mn-lt"/>
                <a:ea typeface="ＭＳ Ｐゴシック" charset="-128"/>
              </a:rPr>
              <a:t>on”)</a:t>
            </a:r>
            <a:endParaRPr lang="en-US" altLang="ja-JP" sz="2000" dirty="0">
              <a:latin typeface="+mn-lt"/>
              <a:ea typeface="ＭＳ Ｐゴシック" charset="-128"/>
            </a:endParaRPr>
          </a:p>
          <a:p>
            <a:pPr lvl="1">
              <a:buFont typeface="Arial" panose="020B0604020202020204" pitchFamily="34" charset="0"/>
              <a:buChar char="–"/>
            </a:pPr>
            <a:r>
              <a:rPr lang="en-US" altLang="en-US" sz="2000" dirty="0">
                <a:latin typeface="+mn-lt"/>
                <a:ea typeface="ＭＳ Ｐゴシック" charset="-128"/>
              </a:rPr>
              <a:t>support for mobile users who want to join network (more shortly)</a:t>
            </a:r>
          </a:p>
          <a:p>
            <a:pPr>
              <a:buFont typeface="Wingdings" panose="05000000000000000000" pitchFamily="2" charset="2"/>
              <a:buNone/>
            </a:pPr>
            <a:r>
              <a:rPr lang="en-US" altLang="en-US" sz="2000" b="1" dirty="0" smtClean="0">
                <a:solidFill>
                  <a:schemeClr val="tx1"/>
                </a:solidFill>
                <a:latin typeface="+mn-lt"/>
                <a:ea typeface="ＭＳ Ｐゴシック" charset="-128"/>
                <a:cs typeface="ＭＳ Ｐゴシック" charset="-128"/>
              </a:rPr>
              <a:t>D</a:t>
            </a:r>
            <a:r>
              <a:rPr lang="en-US" altLang="en-US" sz="100" b="1" dirty="0" smtClean="0">
                <a:solidFill>
                  <a:schemeClr val="tx1"/>
                </a:solidFill>
                <a:latin typeface="+mn-lt"/>
                <a:ea typeface="ＭＳ Ｐゴシック" charset="-128"/>
                <a:cs typeface="ＭＳ Ｐゴシック" charset="-128"/>
              </a:rPr>
              <a:t> </a:t>
            </a:r>
            <a:r>
              <a:rPr lang="en-US" altLang="en-US" sz="2000" b="1" dirty="0" smtClean="0">
                <a:solidFill>
                  <a:schemeClr val="tx1"/>
                </a:solidFill>
                <a:latin typeface="+mn-lt"/>
                <a:ea typeface="ＭＳ Ｐゴシック" charset="-128"/>
                <a:cs typeface="ＭＳ Ｐゴシック" charset="-128"/>
              </a:rPr>
              <a:t>H</a:t>
            </a:r>
            <a:r>
              <a:rPr lang="en-US" altLang="en-US" sz="100" b="1" dirty="0" smtClean="0">
                <a:solidFill>
                  <a:schemeClr val="tx1"/>
                </a:solidFill>
                <a:latin typeface="+mn-lt"/>
                <a:ea typeface="ＭＳ Ｐゴシック" charset="-128"/>
                <a:cs typeface="ＭＳ Ｐゴシック" charset="-128"/>
              </a:rPr>
              <a:t> </a:t>
            </a:r>
            <a:r>
              <a:rPr lang="en-US" altLang="en-US" sz="2000" b="1" dirty="0" smtClean="0">
                <a:solidFill>
                  <a:schemeClr val="tx1"/>
                </a:solidFill>
                <a:latin typeface="+mn-lt"/>
                <a:ea typeface="ＭＳ Ｐゴシック" charset="-128"/>
                <a:cs typeface="ＭＳ Ｐゴシック" charset="-128"/>
              </a:rPr>
              <a:t>C</a:t>
            </a:r>
            <a:r>
              <a:rPr lang="en-US" altLang="en-US" sz="100" b="1" dirty="0" smtClean="0">
                <a:solidFill>
                  <a:schemeClr val="tx1"/>
                </a:solidFill>
                <a:latin typeface="+mn-lt"/>
                <a:ea typeface="ＭＳ Ｐゴシック" charset="-128"/>
                <a:cs typeface="ＭＳ Ｐゴシック" charset="-128"/>
              </a:rPr>
              <a:t> </a:t>
            </a:r>
            <a:r>
              <a:rPr lang="en-US" altLang="en-US" sz="2000" b="1" dirty="0" smtClean="0">
                <a:solidFill>
                  <a:schemeClr val="tx1"/>
                </a:solidFill>
                <a:latin typeface="+mn-lt"/>
                <a:ea typeface="ＭＳ Ｐゴシック" charset="-128"/>
                <a:cs typeface="ＭＳ Ｐゴシック" charset="-128"/>
              </a:rPr>
              <a:t>P </a:t>
            </a:r>
            <a:r>
              <a:rPr lang="en-US" altLang="en-US" sz="2000" b="1" dirty="0">
                <a:solidFill>
                  <a:schemeClr val="tx1"/>
                </a:solidFill>
                <a:latin typeface="+mn-lt"/>
                <a:ea typeface="ＭＳ Ｐゴシック" charset="-128"/>
                <a:cs typeface="ＭＳ Ｐゴシック" charset="-128"/>
              </a:rPr>
              <a:t>overview:</a:t>
            </a:r>
          </a:p>
          <a:p>
            <a:pPr lvl="1"/>
            <a:r>
              <a:rPr lang="en-US" altLang="en-US" sz="2000" dirty="0">
                <a:latin typeface="+mn-lt"/>
                <a:ea typeface="ＭＳ Ｐゴシック" charset="-128"/>
              </a:rPr>
              <a:t>host broadcasts </a:t>
            </a:r>
            <a:r>
              <a:rPr lang="en-US" altLang="en-US" sz="2000" b="1" dirty="0" smtClean="0">
                <a:solidFill>
                  <a:schemeClr val="tx1"/>
                </a:solidFill>
                <a:latin typeface="+mn-lt"/>
                <a:ea typeface="ＭＳ Ｐゴシック" charset="-128"/>
              </a:rPr>
              <a:t>“</a:t>
            </a:r>
            <a:r>
              <a:rPr lang="en-US" altLang="en-US" sz="2000" b="1" dirty="0" smtClean="0">
                <a:solidFill>
                  <a:schemeClr val="tx1"/>
                </a:solidFill>
                <a:latin typeface="+mn-lt"/>
                <a:ea typeface="ＭＳ Ｐゴシック" charset="-128"/>
                <a:cs typeface="ＭＳ Ｐゴシック" charset="-128"/>
              </a:rPr>
              <a:t>D</a:t>
            </a:r>
            <a:r>
              <a:rPr lang="en-US" altLang="en-US" sz="100" b="1" dirty="0" smtClean="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H</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C</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P</a:t>
            </a:r>
            <a:r>
              <a:rPr lang="en-US" altLang="ja-JP" sz="2000" b="1" dirty="0" smtClean="0">
                <a:solidFill>
                  <a:schemeClr val="tx1"/>
                </a:solidFill>
                <a:latin typeface="+mn-lt"/>
                <a:ea typeface="ＭＳ Ｐゴシック" charset="-128"/>
              </a:rPr>
              <a:t> discover” </a:t>
            </a:r>
            <a:r>
              <a:rPr lang="en-US" altLang="ja-JP" sz="2000" dirty="0" smtClean="0">
                <a:latin typeface="+mn-lt"/>
                <a:ea typeface="ＭＳ Ｐゴシック" charset="-128"/>
              </a:rPr>
              <a:t>msg </a:t>
            </a:r>
            <a:r>
              <a:rPr lang="en-US" altLang="ja-JP" sz="2000" dirty="0">
                <a:latin typeface="+mn-lt"/>
                <a:ea typeface="ＭＳ Ｐゴシック" charset="-128"/>
              </a:rPr>
              <a:t>[optional]</a:t>
            </a:r>
          </a:p>
          <a:p>
            <a:pPr lvl="1"/>
            <a:r>
              <a:rPr lang="en-US" altLang="en-US" sz="2000" dirty="0" smtClean="0">
                <a:latin typeface="+mn-lt"/>
                <a:ea typeface="ＭＳ Ｐゴシック" charset="-128"/>
              </a:rPr>
              <a:t>D</a:t>
            </a:r>
            <a:r>
              <a:rPr lang="en-US" altLang="en-US" sz="100" dirty="0" smtClean="0">
                <a:latin typeface="+mn-lt"/>
                <a:ea typeface="ＭＳ Ｐゴシック" charset="-128"/>
              </a:rPr>
              <a:t> </a:t>
            </a:r>
            <a:r>
              <a:rPr lang="en-US" altLang="en-US" sz="2000" dirty="0" smtClean="0">
                <a:latin typeface="+mn-lt"/>
                <a:ea typeface="ＭＳ Ｐゴシック" charset="-128"/>
              </a:rPr>
              <a:t>H</a:t>
            </a:r>
            <a:r>
              <a:rPr lang="en-US" altLang="en-US" sz="100" dirty="0" smtClean="0">
                <a:latin typeface="+mn-lt"/>
                <a:ea typeface="ＭＳ Ｐゴシック" charset="-128"/>
              </a:rPr>
              <a:t> </a:t>
            </a:r>
            <a:r>
              <a:rPr lang="en-US" altLang="en-US" sz="2000" dirty="0" smtClean="0">
                <a:latin typeface="+mn-lt"/>
                <a:ea typeface="ＭＳ Ｐゴシック" charset="-128"/>
              </a:rPr>
              <a:t>C</a:t>
            </a:r>
            <a:r>
              <a:rPr lang="en-US" altLang="en-US" sz="100" dirty="0" smtClean="0">
                <a:latin typeface="+mn-lt"/>
                <a:ea typeface="ＭＳ Ｐゴシック" charset="-128"/>
              </a:rPr>
              <a:t> </a:t>
            </a:r>
            <a:r>
              <a:rPr lang="en-US" altLang="en-US" sz="2000" dirty="0" smtClean="0">
                <a:latin typeface="+mn-lt"/>
                <a:ea typeface="ＭＳ Ｐゴシック" charset="-128"/>
              </a:rPr>
              <a:t>P </a:t>
            </a:r>
            <a:r>
              <a:rPr lang="en-US" altLang="en-US" sz="2000" dirty="0">
                <a:latin typeface="+mn-lt"/>
                <a:ea typeface="ＭＳ Ｐゴシック" charset="-128"/>
              </a:rPr>
              <a:t>server responds with </a:t>
            </a:r>
            <a:r>
              <a:rPr lang="en-US" altLang="en-US" sz="2000" b="1" dirty="0" smtClean="0">
                <a:solidFill>
                  <a:schemeClr val="tx1"/>
                </a:solidFill>
                <a:latin typeface="+mn-lt"/>
                <a:ea typeface="ＭＳ Ｐゴシック" charset="-128"/>
              </a:rPr>
              <a:t>“</a:t>
            </a:r>
            <a:r>
              <a:rPr lang="en-US" altLang="en-US" sz="2000" b="1" dirty="0" smtClean="0">
                <a:solidFill>
                  <a:schemeClr val="tx1"/>
                </a:solidFill>
                <a:latin typeface="+mn-lt"/>
                <a:ea typeface="ＭＳ Ｐゴシック" charset="-128"/>
                <a:cs typeface="ＭＳ Ｐゴシック" charset="-128"/>
              </a:rPr>
              <a:t>D</a:t>
            </a:r>
            <a:r>
              <a:rPr lang="en-US" altLang="en-US" sz="100" b="1" dirty="0" smtClean="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H</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C</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P</a:t>
            </a:r>
            <a:r>
              <a:rPr lang="en-US" altLang="ja-JP" sz="2000" b="1" dirty="0" smtClean="0">
                <a:solidFill>
                  <a:schemeClr val="tx1"/>
                </a:solidFill>
                <a:latin typeface="+mn-lt"/>
                <a:ea typeface="ＭＳ Ｐゴシック" charset="-128"/>
              </a:rPr>
              <a:t> offer” </a:t>
            </a:r>
            <a:r>
              <a:rPr lang="en-US" altLang="ja-JP" sz="2000" dirty="0">
                <a:latin typeface="+mn-lt"/>
                <a:ea typeface="ＭＳ Ｐゴシック" charset="-128"/>
              </a:rPr>
              <a:t>msg [optional]</a:t>
            </a:r>
          </a:p>
          <a:p>
            <a:pPr lvl="1"/>
            <a:r>
              <a:rPr lang="en-US" altLang="en-US" sz="2000" dirty="0">
                <a:latin typeface="+mn-lt"/>
                <a:ea typeface="ＭＳ Ｐゴシック" charset="-128"/>
              </a:rPr>
              <a:t>host requests </a:t>
            </a:r>
            <a:r>
              <a:rPr lang="en-US" altLang="en-US" sz="2000" dirty="0" smtClean="0">
                <a:latin typeface="+mn-lt"/>
                <a:ea typeface="ＭＳ Ｐゴシック" charset="-128"/>
              </a:rPr>
              <a:t>I</a:t>
            </a:r>
            <a:r>
              <a:rPr lang="en-US" altLang="en-US" sz="100" dirty="0" smtClean="0">
                <a:latin typeface="+mn-lt"/>
                <a:ea typeface="ＭＳ Ｐゴシック" charset="-128"/>
              </a:rPr>
              <a:t> </a:t>
            </a:r>
            <a:r>
              <a:rPr lang="en-US" altLang="en-US" sz="2000" dirty="0" smtClean="0">
                <a:latin typeface="+mn-lt"/>
                <a:ea typeface="ＭＳ Ｐゴシック" charset="-128"/>
              </a:rPr>
              <a:t>P </a:t>
            </a:r>
            <a:r>
              <a:rPr lang="en-US" altLang="en-US" sz="2000" dirty="0">
                <a:latin typeface="+mn-lt"/>
                <a:ea typeface="ＭＳ Ｐゴシック" charset="-128"/>
              </a:rPr>
              <a:t>address: </a:t>
            </a:r>
            <a:r>
              <a:rPr lang="en-US" altLang="en-US" sz="2000" b="1" dirty="0" smtClean="0">
                <a:solidFill>
                  <a:schemeClr val="tx1"/>
                </a:solidFill>
                <a:latin typeface="+mn-lt"/>
                <a:ea typeface="ＭＳ Ｐゴシック" charset="-128"/>
              </a:rPr>
              <a:t>“</a:t>
            </a:r>
            <a:r>
              <a:rPr lang="en-US" altLang="en-US" sz="2000" b="1" dirty="0" smtClean="0">
                <a:solidFill>
                  <a:schemeClr val="tx1"/>
                </a:solidFill>
                <a:latin typeface="+mn-lt"/>
                <a:ea typeface="ＭＳ Ｐゴシック" charset="-128"/>
                <a:cs typeface="ＭＳ Ｐゴシック" charset="-128"/>
              </a:rPr>
              <a:t>D</a:t>
            </a:r>
            <a:r>
              <a:rPr lang="en-US" altLang="en-US" sz="100" b="1" dirty="0" smtClean="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H</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C</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P</a:t>
            </a:r>
            <a:r>
              <a:rPr lang="en-US" altLang="ja-JP" sz="2000" b="1" dirty="0" smtClean="0">
                <a:solidFill>
                  <a:schemeClr val="tx1"/>
                </a:solidFill>
                <a:latin typeface="+mn-lt"/>
                <a:ea typeface="ＭＳ Ｐゴシック" charset="-128"/>
              </a:rPr>
              <a:t> request” </a:t>
            </a:r>
            <a:r>
              <a:rPr lang="en-US" altLang="ja-JP" sz="2000" dirty="0">
                <a:latin typeface="+mn-lt"/>
                <a:ea typeface="ＭＳ Ｐゴシック" charset="-128"/>
              </a:rPr>
              <a:t>msg</a:t>
            </a:r>
          </a:p>
          <a:p>
            <a:pPr lvl="1"/>
            <a:r>
              <a:rPr lang="en-US" altLang="en-US" sz="2000" dirty="0">
                <a:latin typeface="+mn-lt"/>
                <a:ea typeface="ＭＳ Ｐゴシック" charset="-128"/>
              </a:rPr>
              <a:t>D</a:t>
            </a:r>
            <a:r>
              <a:rPr lang="en-US" altLang="en-US" sz="100" dirty="0">
                <a:latin typeface="+mn-lt"/>
                <a:ea typeface="ＭＳ Ｐゴシック" charset="-128"/>
              </a:rPr>
              <a:t> </a:t>
            </a:r>
            <a:r>
              <a:rPr lang="en-US" altLang="en-US" sz="2000" dirty="0">
                <a:latin typeface="+mn-lt"/>
                <a:ea typeface="ＭＳ Ｐゴシック" charset="-128"/>
              </a:rPr>
              <a:t>H</a:t>
            </a:r>
            <a:r>
              <a:rPr lang="en-US" altLang="en-US" sz="100" dirty="0">
                <a:latin typeface="+mn-lt"/>
                <a:ea typeface="ＭＳ Ｐゴシック" charset="-128"/>
              </a:rPr>
              <a:t> </a:t>
            </a:r>
            <a:r>
              <a:rPr lang="en-US" altLang="en-US" sz="2000" dirty="0">
                <a:latin typeface="+mn-lt"/>
                <a:ea typeface="ＭＳ Ｐゴシック" charset="-128"/>
              </a:rPr>
              <a:t>C</a:t>
            </a:r>
            <a:r>
              <a:rPr lang="en-US" altLang="en-US" sz="100" dirty="0">
                <a:latin typeface="+mn-lt"/>
                <a:ea typeface="ＭＳ Ｐゴシック" charset="-128"/>
              </a:rPr>
              <a:t> </a:t>
            </a:r>
            <a:r>
              <a:rPr lang="en-US" altLang="en-US" sz="2000" dirty="0">
                <a:latin typeface="+mn-lt"/>
                <a:ea typeface="ＭＳ Ｐゴシック" charset="-128"/>
              </a:rPr>
              <a:t>P</a:t>
            </a:r>
            <a:r>
              <a:rPr lang="en-US" altLang="en-US" sz="2000" dirty="0" smtClean="0">
                <a:latin typeface="+mn-lt"/>
                <a:ea typeface="ＭＳ Ｐゴシック" charset="-128"/>
              </a:rPr>
              <a:t> </a:t>
            </a:r>
            <a:r>
              <a:rPr lang="en-US" altLang="en-US" sz="2000" dirty="0">
                <a:latin typeface="+mn-lt"/>
                <a:ea typeface="ＭＳ Ｐゴシック" charset="-128"/>
              </a:rPr>
              <a:t>server sends address: </a:t>
            </a:r>
            <a:r>
              <a:rPr lang="en-US" altLang="en-US" sz="2000" b="1" dirty="0" smtClean="0">
                <a:solidFill>
                  <a:schemeClr val="tx1"/>
                </a:solidFill>
                <a:latin typeface="+mn-lt"/>
                <a:ea typeface="ＭＳ Ｐゴシック" charset="-128"/>
              </a:rPr>
              <a:t>“</a:t>
            </a:r>
            <a:r>
              <a:rPr lang="en-US" altLang="en-US" sz="2000" b="1" dirty="0" smtClean="0">
                <a:solidFill>
                  <a:schemeClr val="tx1"/>
                </a:solidFill>
                <a:latin typeface="+mn-lt"/>
                <a:ea typeface="ＭＳ Ｐゴシック" charset="-128"/>
                <a:cs typeface="ＭＳ Ｐゴシック" charset="-128"/>
              </a:rPr>
              <a:t>D</a:t>
            </a:r>
            <a:r>
              <a:rPr lang="en-US" altLang="en-US" sz="100" b="1" dirty="0" smtClean="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H</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C</a:t>
            </a:r>
            <a:r>
              <a:rPr lang="en-US" altLang="en-US" sz="100" b="1" dirty="0">
                <a:solidFill>
                  <a:schemeClr val="tx1"/>
                </a:solidFill>
                <a:latin typeface="+mn-lt"/>
                <a:ea typeface="ＭＳ Ｐゴシック" charset="-128"/>
                <a:cs typeface="ＭＳ Ｐゴシック" charset="-128"/>
              </a:rPr>
              <a:t> </a:t>
            </a:r>
            <a:r>
              <a:rPr lang="en-US" altLang="en-US" sz="2000" b="1" dirty="0">
                <a:solidFill>
                  <a:schemeClr val="tx1"/>
                </a:solidFill>
                <a:latin typeface="+mn-lt"/>
                <a:ea typeface="ＭＳ Ｐゴシック" charset="-128"/>
                <a:cs typeface="ＭＳ Ｐゴシック" charset="-128"/>
              </a:rPr>
              <a:t>P</a:t>
            </a:r>
            <a:r>
              <a:rPr lang="en-US" altLang="ja-JP" sz="2000" b="1" dirty="0" smtClean="0">
                <a:solidFill>
                  <a:schemeClr val="tx1"/>
                </a:solidFill>
                <a:latin typeface="+mn-lt"/>
                <a:ea typeface="ＭＳ Ｐゴシック" charset="-128"/>
              </a:rPr>
              <a:t> ack” </a:t>
            </a:r>
            <a:r>
              <a:rPr lang="en-US" altLang="ja-JP" sz="2000" dirty="0" smtClean="0">
                <a:latin typeface="+mn-lt"/>
                <a:ea typeface="ＭＳ Ｐゴシック" charset="-128"/>
              </a:rPr>
              <a:t>msg</a:t>
            </a:r>
            <a:endParaRPr lang="en-US" altLang="ja-JP" sz="2000" dirty="0">
              <a:latin typeface="+mn-lt"/>
              <a:ea typeface="ＭＳ Ｐゴシック" charset="-128"/>
            </a:endParaRPr>
          </a:p>
        </p:txBody>
      </p:sp>
    </p:spTree>
    <p:extLst>
      <p:ext uri="{BB962C8B-B14F-4D97-AF65-F5344CB8AC3E}">
        <p14:creationId xmlns:p14="http://schemas.microsoft.com/office/powerpoint/2010/main" val="4272792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 Client-Server Scenario </a:t>
            </a:r>
            <a:r>
              <a:rPr lang="en-US" sz="2000" b="0" dirty="0" smtClean="0"/>
              <a:t>(1 of 2)</a:t>
            </a:r>
            <a:endParaRPr lang="en-US" sz="2000" b="0" dirty="0"/>
          </a:p>
        </p:txBody>
      </p:sp>
      <p:pic>
        <p:nvPicPr>
          <p:cNvPr id="4" name="Picture 3" descr="A diagram has 3 linked groups of internet with P Cs. Each group links to a central router. Each link has a series of numbers. Central router. Link to left group, 223 period 1 period 1 period 4. Left group number, 223 period 1 period 1 period 0 forward slash 24. There are 3 P Cs. P C 1, 223 period 1 period 1 period 1. P C 2, 223 period 1 period 1 period 2. P C 3, 223 period 1 period 1 period 3. Router. Link to bottom group, 223 period 1 period 3 period 27. Bottom group number, 223 period 1 period 3 period 0 forward slash 24. There are 2 P Cs. P C 1, 223 period 1 period 3 period 1. P C 2, 223 period 1 period 3 period 2. Router. Link to right internet group, 223 period 1 period 2 period 9. Right group number, 223 period 1 period 2 period 0 forward slash 24. There are 2 P Cs. P C 1, 223 period 1 period 2 period 1. P C 2, 223 period 1 period 2 period 2. Beside the group on the left, is a connected D H C P server. Beside the group on the right, is an arriving D H C P, client needs address in this networ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67" y="1735884"/>
            <a:ext cx="7177667" cy="4205099"/>
          </a:xfrm>
          <a:prstGeom prst="rect">
            <a:avLst/>
          </a:prstGeom>
        </p:spPr>
      </p:pic>
    </p:spTree>
    <p:extLst>
      <p:ext uri="{BB962C8B-B14F-4D97-AF65-F5344CB8AC3E}">
        <p14:creationId xmlns:p14="http://schemas.microsoft.com/office/powerpoint/2010/main" val="34051301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 </a:t>
            </a:r>
            <a:r>
              <a:rPr lang="en-US" dirty="0"/>
              <a:t>Client-Server Scenario </a:t>
            </a:r>
            <a:r>
              <a:rPr lang="en-US" sz="2000" b="0" dirty="0" smtClean="0"/>
              <a:t>(2 </a:t>
            </a:r>
            <a:r>
              <a:rPr lang="en-US" sz="2000" b="0" dirty="0"/>
              <a:t>of 2)</a:t>
            </a:r>
            <a:endParaRPr lang="en-US" dirty="0"/>
          </a:p>
        </p:txBody>
      </p:sp>
      <p:pic>
        <p:nvPicPr>
          <p:cNvPr id="3" name="Picture 2" descr="A diagram of a server and laptop side by side. 2 parallel vertical arrows point down, 1 from each. 4 arrows with notes bounce between the lines, like zig zags. Server, left. Laptop, right. Laptop, arriving client. An arrow points downward left toward the server side. Notes, D H C P discover. Broadcast, is there a D H C P server out there? Server, D H C P server, 223 period 1 period 2 period 5. An arrow points downward right toward client. Notes, D H C P offer. Broadcast, I’m a D H C P server. Here’s an I P address you can use. Client. An arrow points downward left toward server. Notes, D H C P request. Broadcast, O K. I’ll take that I P address. Server. An arrow points downward right toward client. Notes, D H C P A C K. Broadcast, O K. You’ve got that I P addre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86" y="1807163"/>
            <a:ext cx="5221028" cy="4423544"/>
          </a:xfrm>
          <a:prstGeom prst="rect">
            <a:avLst/>
          </a:prstGeom>
        </p:spPr>
      </p:pic>
    </p:spTree>
    <p:extLst>
      <p:ext uri="{BB962C8B-B14F-4D97-AF65-F5344CB8AC3E}">
        <p14:creationId xmlns:p14="http://schemas.microsoft.com/office/powerpoint/2010/main" val="36135879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a:t>
            </a:r>
            <a:r>
              <a:rPr lang="en-US" dirty="0"/>
              <a:t>: More Than </a:t>
            </a:r>
            <a:r>
              <a:rPr lang="en-US" dirty="0" smtClean="0"/>
              <a:t>I</a:t>
            </a:r>
            <a:r>
              <a:rPr lang="en-US" sz="100" dirty="0" smtClean="0"/>
              <a:t> </a:t>
            </a:r>
            <a:r>
              <a:rPr lang="en-US" dirty="0" smtClean="0"/>
              <a:t>P </a:t>
            </a:r>
            <a:r>
              <a:rPr lang="en-US" dirty="0"/>
              <a:t>Addresses</a:t>
            </a:r>
          </a:p>
        </p:txBody>
      </p:sp>
      <p:sp>
        <p:nvSpPr>
          <p:cNvPr id="3" name="Text Placeholder 2"/>
          <p:cNvSpPr>
            <a:spLocks noGrp="1"/>
          </p:cNvSpPr>
          <p:nvPr>
            <p:ph type="body" idx="1"/>
          </p:nvPr>
        </p:nvSpPr>
        <p:spPr/>
        <p:txBody>
          <a:bodyPr/>
          <a:lstStyle/>
          <a:p>
            <a:pPr marL="0" indent="0">
              <a:buFont typeface="Wingdings" charset="0"/>
              <a:buNone/>
              <a:tabLst/>
              <a:defRPr/>
            </a:pPr>
            <a:r>
              <a:rPr lang="en-US" sz="2400" dirty="0" smtClean="0">
                <a:latin typeface="+mn-lt"/>
              </a:rPr>
              <a:t>D</a:t>
            </a:r>
            <a:r>
              <a:rPr lang="en-US" sz="100" dirty="0" smtClean="0">
                <a:latin typeface="+mn-lt"/>
              </a:rPr>
              <a:t> </a:t>
            </a:r>
            <a:r>
              <a:rPr lang="en-US" sz="2400" dirty="0" smtClean="0">
                <a:latin typeface="+mn-lt"/>
              </a:rPr>
              <a:t>H</a:t>
            </a:r>
            <a:r>
              <a:rPr lang="en-US" sz="100" dirty="0" smtClean="0">
                <a:latin typeface="+mn-lt"/>
              </a:rPr>
              <a:t> </a:t>
            </a:r>
            <a:r>
              <a:rPr lang="en-US" sz="2400" dirty="0" smtClean="0">
                <a:latin typeface="+mn-lt"/>
              </a:rPr>
              <a:t>C</a:t>
            </a:r>
            <a:r>
              <a:rPr lang="en-US" sz="100" dirty="0" smtClean="0">
                <a:latin typeface="+mn-lt"/>
              </a:rPr>
              <a:t> </a:t>
            </a:r>
            <a:r>
              <a:rPr lang="en-US" sz="2400" dirty="0" smtClean="0">
                <a:latin typeface="+mn-lt"/>
              </a:rPr>
              <a:t>P </a:t>
            </a:r>
            <a:r>
              <a:rPr lang="en-US" sz="2400" dirty="0">
                <a:latin typeface="+mn-lt"/>
              </a:rPr>
              <a:t>can return more than just allocated </a:t>
            </a:r>
            <a:r>
              <a:rPr lang="en-US" sz="2400" dirty="0" smtClean="0">
                <a:latin typeface="+mn-lt"/>
              </a:rPr>
              <a:t>I</a:t>
            </a:r>
            <a:r>
              <a:rPr lang="en-US" sz="100" dirty="0" smtClean="0">
                <a:latin typeface="+mn-lt"/>
              </a:rPr>
              <a:t> </a:t>
            </a:r>
            <a:r>
              <a:rPr lang="en-US" sz="2400" dirty="0" smtClean="0">
                <a:latin typeface="+mn-lt"/>
              </a:rPr>
              <a:t>P </a:t>
            </a:r>
            <a:r>
              <a:rPr lang="en-US" sz="2400" dirty="0">
                <a:latin typeface="+mn-lt"/>
              </a:rPr>
              <a:t>address on subnet:</a:t>
            </a:r>
          </a:p>
          <a:p>
            <a:pPr marL="256032" lvl="1" indent="-256032">
              <a:buFont typeface="Arial"/>
              <a:buChar char="•"/>
              <a:defRPr/>
            </a:pPr>
            <a:r>
              <a:rPr lang="en-US" sz="2400" dirty="0" smtClean="0">
                <a:latin typeface="+mn-lt"/>
              </a:rPr>
              <a:t>address of first-hop router for </a:t>
            </a:r>
            <a:r>
              <a:rPr lang="en-US" sz="2400" dirty="0">
                <a:latin typeface="+mn-lt"/>
              </a:rPr>
              <a:t>client</a:t>
            </a:r>
          </a:p>
          <a:p>
            <a:pPr marL="256032" lvl="1" indent="-256032">
              <a:buFont typeface="Arial"/>
              <a:buChar char="•"/>
              <a:defRPr/>
            </a:pPr>
            <a:r>
              <a:rPr lang="en-US" sz="2400" dirty="0">
                <a:latin typeface="+mn-lt"/>
              </a:rPr>
              <a:t>name and </a:t>
            </a:r>
            <a:r>
              <a:rPr lang="en-US" sz="2400" dirty="0" smtClean="0">
                <a:latin typeface="+mn-lt"/>
              </a:rPr>
              <a:t>I</a:t>
            </a:r>
            <a:r>
              <a:rPr lang="en-US" sz="100" dirty="0" smtClean="0">
                <a:latin typeface="+mn-lt"/>
              </a:rPr>
              <a:t> </a:t>
            </a:r>
            <a:r>
              <a:rPr lang="en-US" sz="2400" dirty="0" smtClean="0">
                <a:latin typeface="+mn-lt"/>
              </a:rPr>
              <a:t>P </a:t>
            </a:r>
            <a:r>
              <a:rPr lang="en-US" sz="2400" dirty="0">
                <a:latin typeface="+mn-lt"/>
              </a:rPr>
              <a:t>address of </a:t>
            </a:r>
            <a:r>
              <a:rPr lang="en-US" sz="2400" dirty="0" smtClean="0">
                <a:latin typeface="+mn-lt"/>
              </a:rPr>
              <a:t>D</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S </a:t>
            </a:r>
            <a:r>
              <a:rPr lang="en-US" sz="2400" dirty="0">
                <a:latin typeface="+mn-lt"/>
              </a:rPr>
              <a:t>sever</a:t>
            </a:r>
          </a:p>
          <a:p>
            <a:pPr marL="256032" lvl="1" indent="-256032">
              <a:buFont typeface="Arial"/>
              <a:buChar char="•"/>
              <a:defRPr/>
            </a:pPr>
            <a:r>
              <a:rPr lang="en-US" sz="2400" dirty="0">
                <a:latin typeface="+mn-lt"/>
              </a:rPr>
              <a:t>network mask (indicating network versus host portion of address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0739588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a:t>
            </a:r>
            <a:r>
              <a:rPr lang="en-US" dirty="0"/>
              <a:t>: </a:t>
            </a:r>
            <a:r>
              <a:rPr lang="en-US" dirty="0" smtClean="0"/>
              <a:t>Example </a:t>
            </a:r>
            <a:r>
              <a:rPr lang="en-US" sz="2000" b="0" dirty="0" smtClean="0"/>
              <a:t>(1 of 2)</a:t>
            </a:r>
            <a:endParaRPr lang="en-US" sz="2000" b="0" dirty="0"/>
          </a:p>
        </p:txBody>
      </p:sp>
      <p:sp>
        <p:nvSpPr>
          <p:cNvPr id="3" name="Text Placeholder 2"/>
          <p:cNvSpPr>
            <a:spLocks noGrp="1"/>
          </p:cNvSpPr>
          <p:nvPr>
            <p:ph type="body" idx="1"/>
          </p:nvPr>
        </p:nvSpPr>
        <p:spPr>
          <a:xfrm>
            <a:off x="457201" y="1600200"/>
            <a:ext cx="4911212" cy="4525963"/>
          </a:xfrm>
        </p:spPr>
        <p:txBody>
          <a:bodyPr/>
          <a:lstStyle/>
          <a:p>
            <a:r>
              <a:rPr lang="en-US" sz="2000" dirty="0">
                <a:latin typeface="+mn-lt"/>
              </a:rPr>
              <a:t>connecting laptop needs its </a:t>
            </a:r>
            <a:r>
              <a:rPr lang="en-US" sz="2000" dirty="0" smtClean="0">
                <a:latin typeface="+mn-lt"/>
              </a:rPr>
              <a:t>I</a:t>
            </a:r>
            <a:r>
              <a:rPr lang="en-US" sz="100" dirty="0" smtClean="0">
                <a:latin typeface="+mn-lt"/>
              </a:rPr>
              <a:t> </a:t>
            </a:r>
            <a:r>
              <a:rPr lang="en-US" sz="2000" dirty="0" smtClean="0">
                <a:latin typeface="+mn-lt"/>
              </a:rPr>
              <a:t>P </a:t>
            </a:r>
            <a:r>
              <a:rPr lang="en-US" sz="2000" dirty="0">
                <a:latin typeface="+mn-lt"/>
              </a:rPr>
              <a:t>address, addr of first-hop router, addr of </a:t>
            </a:r>
            <a:r>
              <a:rPr lang="en-US" sz="2000" dirty="0" smtClean="0">
                <a:latin typeface="+mn-lt"/>
              </a:rPr>
              <a:t>D</a:t>
            </a:r>
            <a:r>
              <a:rPr lang="en-US" sz="100" dirty="0" smtClean="0">
                <a:latin typeface="+mn-lt"/>
              </a:rPr>
              <a:t> </a:t>
            </a:r>
            <a:r>
              <a:rPr lang="en-US" sz="2000" dirty="0" smtClean="0">
                <a:latin typeface="+mn-lt"/>
              </a:rPr>
              <a:t>N</a:t>
            </a:r>
            <a:r>
              <a:rPr lang="en-US" sz="100" dirty="0" smtClean="0">
                <a:latin typeface="+mn-lt"/>
              </a:rPr>
              <a:t> </a:t>
            </a:r>
            <a:r>
              <a:rPr lang="en-US" sz="2000" dirty="0" smtClean="0">
                <a:latin typeface="+mn-lt"/>
              </a:rPr>
              <a:t>S </a:t>
            </a:r>
            <a:r>
              <a:rPr lang="en-US" sz="2000" dirty="0">
                <a:latin typeface="+mn-lt"/>
              </a:rPr>
              <a:t>server: use </a:t>
            </a:r>
            <a:r>
              <a:rPr lang="en-US" sz="2000" dirty="0" smtClean="0">
                <a:latin typeface="+mn-lt"/>
              </a:rPr>
              <a:t>D</a:t>
            </a:r>
            <a:r>
              <a:rPr lang="en-US" sz="100" dirty="0" smtClean="0">
                <a:latin typeface="+mn-lt"/>
              </a:rPr>
              <a:t> </a:t>
            </a:r>
            <a:r>
              <a:rPr lang="en-US" sz="2000" dirty="0" smtClean="0">
                <a:latin typeface="+mn-lt"/>
              </a:rPr>
              <a:t>H</a:t>
            </a:r>
            <a:r>
              <a:rPr lang="en-US" sz="100" dirty="0" smtClean="0">
                <a:latin typeface="+mn-lt"/>
              </a:rPr>
              <a:t> </a:t>
            </a:r>
            <a:r>
              <a:rPr lang="en-US" sz="2000" dirty="0" smtClean="0">
                <a:latin typeface="+mn-lt"/>
              </a:rPr>
              <a:t>C</a:t>
            </a:r>
            <a:r>
              <a:rPr lang="en-US" sz="100" dirty="0" smtClean="0">
                <a:latin typeface="+mn-lt"/>
              </a:rPr>
              <a:t> </a:t>
            </a:r>
            <a:r>
              <a:rPr lang="en-US" sz="2000" dirty="0" smtClean="0">
                <a:latin typeface="+mn-lt"/>
              </a:rPr>
              <a:t>P</a:t>
            </a:r>
          </a:p>
          <a:p>
            <a:r>
              <a:rPr lang="en-US" altLang="en-US" sz="2000" dirty="0" smtClean="0">
                <a:latin typeface="+mn-lt"/>
              </a:rPr>
              <a:t>D</a:t>
            </a:r>
            <a:r>
              <a:rPr lang="en-US" altLang="en-US" sz="100" dirty="0" smtClean="0">
                <a:latin typeface="+mn-lt"/>
              </a:rPr>
              <a:t> </a:t>
            </a:r>
            <a:r>
              <a:rPr lang="en-US" altLang="en-US" sz="2000" dirty="0" smtClean="0">
                <a:latin typeface="+mn-lt"/>
              </a:rPr>
              <a:t>H</a:t>
            </a:r>
            <a:r>
              <a:rPr lang="en-US" altLang="en-US" sz="100" dirty="0" smtClean="0">
                <a:latin typeface="+mn-lt"/>
              </a:rPr>
              <a:t> </a:t>
            </a:r>
            <a:r>
              <a:rPr lang="en-US" altLang="en-US" sz="2000" dirty="0" smtClean="0">
                <a:latin typeface="+mn-lt"/>
              </a:rPr>
              <a:t>C</a:t>
            </a:r>
            <a:r>
              <a:rPr lang="en-US" altLang="en-US" sz="100" dirty="0" smtClean="0">
                <a:latin typeface="+mn-lt"/>
              </a:rPr>
              <a:t> </a:t>
            </a:r>
            <a:r>
              <a:rPr lang="en-US" altLang="en-US" sz="2000" dirty="0" smtClean="0">
                <a:latin typeface="+mn-lt"/>
              </a:rPr>
              <a:t>P </a:t>
            </a:r>
            <a:r>
              <a:rPr lang="en-US" altLang="en-US" sz="2000" dirty="0">
                <a:latin typeface="+mn-lt"/>
              </a:rPr>
              <a:t>request encapsulated in </a:t>
            </a:r>
            <a:r>
              <a:rPr lang="en-US" altLang="en-US" sz="2000" dirty="0" smtClean="0">
                <a:latin typeface="+mn-lt"/>
              </a:rPr>
              <a:t>U</a:t>
            </a:r>
            <a:r>
              <a:rPr lang="en-US" altLang="en-US" sz="100" dirty="0" smtClean="0">
                <a:latin typeface="+mn-lt"/>
              </a:rPr>
              <a:t> </a:t>
            </a:r>
            <a:r>
              <a:rPr lang="en-US" altLang="en-US" sz="2000" dirty="0" smtClean="0">
                <a:latin typeface="+mn-lt"/>
              </a:rPr>
              <a:t>D</a:t>
            </a:r>
            <a:r>
              <a:rPr lang="en-US" altLang="en-US" sz="100" dirty="0" smtClean="0">
                <a:latin typeface="+mn-lt"/>
              </a:rPr>
              <a:t> </a:t>
            </a:r>
            <a:r>
              <a:rPr lang="en-US" altLang="en-US" sz="2000" dirty="0" smtClean="0">
                <a:latin typeface="+mn-lt"/>
              </a:rPr>
              <a:t>P</a:t>
            </a:r>
            <a:r>
              <a:rPr lang="en-US" altLang="en-US" sz="2000" dirty="0">
                <a:latin typeface="+mn-lt"/>
              </a:rPr>
              <a:t>, encapsulated in </a:t>
            </a:r>
            <a:r>
              <a:rPr lang="en-US" altLang="en-US" sz="2000" dirty="0" smtClean="0">
                <a:latin typeface="+mn-lt"/>
              </a:rPr>
              <a:t>I</a:t>
            </a:r>
            <a:r>
              <a:rPr lang="en-US" altLang="en-US" sz="100" dirty="0" smtClean="0">
                <a:latin typeface="+mn-lt"/>
              </a:rPr>
              <a:t> </a:t>
            </a:r>
            <a:r>
              <a:rPr lang="en-US" altLang="en-US" sz="2000" dirty="0" smtClean="0">
                <a:latin typeface="+mn-lt"/>
              </a:rPr>
              <a:t>P</a:t>
            </a:r>
            <a:r>
              <a:rPr lang="en-US" altLang="en-US" sz="2000" dirty="0">
                <a:latin typeface="+mn-lt"/>
              </a:rPr>
              <a:t>, encapsulated in 802.1 Ethernet</a:t>
            </a:r>
          </a:p>
          <a:p>
            <a:r>
              <a:rPr lang="en-US" altLang="en-US" sz="2000" dirty="0">
                <a:latin typeface="+mn-lt"/>
              </a:rPr>
              <a:t>Ethernet frame broadcast (dest: FFFFFFFFFFFF) on </a:t>
            </a:r>
            <a:r>
              <a:rPr lang="en-US" altLang="en-US" sz="2000" dirty="0" smtClean="0">
                <a:latin typeface="+mn-lt"/>
              </a:rPr>
              <a:t>LAN</a:t>
            </a:r>
            <a:r>
              <a:rPr lang="en-US" altLang="en-US" sz="2000" dirty="0">
                <a:latin typeface="+mn-lt"/>
              </a:rPr>
              <a:t>, received at router running </a:t>
            </a:r>
            <a:r>
              <a:rPr lang="en-US" altLang="en-US" sz="2000" dirty="0" smtClean="0">
                <a:latin typeface="+mn-lt"/>
              </a:rPr>
              <a:t>D</a:t>
            </a:r>
            <a:r>
              <a:rPr lang="en-US" altLang="en-US" sz="100" dirty="0" smtClean="0">
                <a:latin typeface="+mn-lt"/>
              </a:rPr>
              <a:t> </a:t>
            </a:r>
            <a:r>
              <a:rPr lang="en-US" altLang="en-US" sz="2000" dirty="0" smtClean="0">
                <a:latin typeface="+mn-lt"/>
              </a:rPr>
              <a:t>H</a:t>
            </a:r>
            <a:r>
              <a:rPr lang="en-US" altLang="en-US" sz="100" dirty="0" smtClean="0">
                <a:latin typeface="+mn-lt"/>
              </a:rPr>
              <a:t> </a:t>
            </a:r>
            <a:r>
              <a:rPr lang="en-US" altLang="en-US" sz="2000" dirty="0" smtClean="0">
                <a:latin typeface="+mn-lt"/>
              </a:rPr>
              <a:t>C</a:t>
            </a:r>
            <a:r>
              <a:rPr lang="en-US" altLang="en-US" sz="100" dirty="0" smtClean="0">
                <a:latin typeface="+mn-lt"/>
              </a:rPr>
              <a:t> </a:t>
            </a:r>
            <a:r>
              <a:rPr lang="en-US" altLang="en-US" sz="2000" dirty="0" smtClean="0">
                <a:latin typeface="+mn-lt"/>
              </a:rPr>
              <a:t>P </a:t>
            </a:r>
            <a:r>
              <a:rPr lang="en-US" altLang="en-US" sz="2000" dirty="0">
                <a:latin typeface="+mn-lt"/>
              </a:rPr>
              <a:t>server</a:t>
            </a:r>
          </a:p>
          <a:p>
            <a:r>
              <a:rPr lang="en-US" altLang="en-US" sz="2000" dirty="0">
                <a:latin typeface="+mn-lt"/>
              </a:rPr>
              <a:t>Ethernet demuxed to </a:t>
            </a:r>
            <a:r>
              <a:rPr lang="en-US" altLang="en-US" sz="2000" dirty="0" smtClean="0">
                <a:latin typeface="+mn-lt"/>
              </a:rPr>
              <a:t>I</a:t>
            </a:r>
            <a:r>
              <a:rPr lang="en-US" altLang="en-US" sz="100" dirty="0" smtClean="0">
                <a:latin typeface="+mn-lt"/>
              </a:rPr>
              <a:t> </a:t>
            </a:r>
            <a:r>
              <a:rPr lang="en-US" altLang="en-US" sz="2000" dirty="0" smtClean="0">
                <a:latin typeface="+mn-lt"/>
              </a:rPr>
              <a:t>P </a:t>
            </a:r>
            <a:r>
              <a:rPr lang="en-US" altLang="en-US" sz="2000" dirty="0">
                <a:latin typeface="+mn-lt"/>
              </a:rPr>
              <a:t>demuxed, </a:t>
            </a:r>
            <a:r>
              <a:rPr lang="en-US" altLang="en-US" sz="2000" dirty="0" smtClean="0">
                <a:latin typeface="+mn-lt"/>
              </a:rPr>
              <a:t>U</a:t>
            </a:r>
            <a:r>
              <a:rPr lang="en-US" altLang="en-US" sz="100" dirty="0" smtClean="0">
                <a:latin typeface="+mn-lt"/>
              </a:rPr>
              <a:t> </a:t>
            </a:r>
            <a:r>
              <a:rPr lang="en-US" altLang="en-US" sz="2000" dirty="0" smtClean="0">
                <a:latin typeface="+mn-lt"/>
              </a:rPr>
              <a:t>D</a:t>
            </a:r>
            <a:r>
              <a:rPr lang="en-US" altLang="en-US" sz="100" dirty="0" smtClean="0">
                <a:latin typeface="+mn-lt"/>
              </a:rPr>
              <a:t> </a:t>
            </a:r>
            <a:r>
              <a:rPr lang="en-US" altLang="en-US" sz="2000" dirty="0" smtClean="0">
                <a:latin typeface="+mn-lt"/>
              </a:rPr>
              <a:t>P </a:t>
            </a:r>
            <a:r>
              <a:rPr lang="en-US" altLang="en-US" sz="2000" dirty="0">
                <a:latin typeface="+mn-lt"/>
              </a:rPr>
              <a:t>demuxed to </a:t>
            </a:r>
            <a:r>
              <a:rPr lang="en-US" altLang="en-US" sz="2000" dirty="0" smtClean="0">
                <a:latin typeface="+mn-lt"/>
              </a:rPr>
              <a:t>D</a:t>
            </a:r>
            <a:r>
              <a:rPr lang="en-US" altLang="en-US" sz="100" dirty="0" smtClean="0">
                <a:latin typeface="+mn-lt"/>
              </a:rPr>
              <a:t> </a:t>
            </a:r>
            <a:r>
              <a:rPr lang="en-US" altLang="en-US" sz="2000" dirty="0" smtClean="0">
                <a:latin typeface="+mn-lt"/>
              </a:rPr>
              <a:t>H</a:t>
            </a:r>
            <a:r>
              <a:rPr lang="en-US" altLang="en-US" sz="100" dirty="0" smtClean="0">
                <a:latin typeface="+mn-lt"/>
              </a:rPr>
              <a:t> </a:t>
            </a:r>
            <a:r>
              <a:rPr lang="en-US" altLang="en-US" sz="2000" dirty="0" smtClean="0">
                <a:latin typeface="+mn-lt"/>
              </a:rPr>
              <a:t>C</a:t>
            </a:r>
            <a:r>
              <a:rPr lang="en-US" altLang="en-US" sz="100" dirty="0" smtClean="0">
                <a:latin typeface="+mn-lt"/>
              </a:rPr>
              <a:t> </a:t>
            </a:r>
            <a:r>
              <a:rPr lang="en-US" altLang="en-US" sz="2000" dirty="0" smtClean="0">
                <a:latin typeface="+mn-lt"/>
              </a:rPr>
              <a:t>P</a:t>
            </a:r>
            <a:endParaRPr lang="en-US" altLang="en-US" sz="2000" dirty="0">
              <a:latin typeface="+mn-lt"/>
            </a:endParaRPr>
          </a:p>
        </p:txBody>
      </p:sp>
      <p:pic>
        <p:nvPicPr>
          <p:cNvPr id="4" name="Picture 3" descr="A diagram has 2 routers connected to a server and a laptop, on an internet group. The router and laptop have a table of 5 rows, with colored bars beside each row. Each red bar is labeled D H C P. The tables are identical. Row 1, D H C P. Bars, red. Row 2, U D P. Bars, green, red. Row 3, I P. Bars, blue, green, red. Row 4, E t h. Bars, black, blue, green, red. There is an arrow that goes through the red bars in each stack of bars. The diagram begins at the top right. A line connects to the top of a square router. On the left of the router, a line connects to a laptop. An arrow pointing down goes through the red D H C P bars. Below the table is another group of bars, on an arrow pointing right toward the laptop. Black, blue, green, red. Square router. From the bottom of the router, a line connects to another router. There is a series of numbers, 168 period 1 period 1 period 1. A server is on the router, router with D H C P server built into router. An arrow pointing up toward the laptop table goes through the red D H C P b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745" y="2286278"/>
            <a:ext cx="3132055" cy="2493478"/>
          </a:xfrm>
          <a:prstGeom prst="rect">
            <a:avLst/>
          </a:prstGeom>
        </p:spPr>
      </p:pic>
    </p:spTree>
    <p:extLst>
      <p:ext uri="{BB962C8B-B14F-4D97-AF65-F5344CB8AC3E}">
        <p14:creationId xmlns:p14="http://schemas.microsoft.com/office/powerpoint/2010/main" val="8661754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sz="100" dirty="0"/>
              <a:t> </a:t>
            </a:r>
            <a:r>
              <a:rPr lang="en-US" dirty="0"/>
              <a:t>H</a:t>
            </a:r>
            <a:r>
              <a:rPr lang="en-US" sz="100" dirty="0"/>
              <a:t> </a:t>
            </a:r>
            <a:r>
              <a:rPr lang="en-US" dirty="0"/>
              <a:t>C</a:t>
            </a:r>
            <a:r>
              <a:rPr lang="en-US" sz="100" dirty="0"/>
              <a:t> </a:t>
            </a:r>
            <a:r>
              <a:rPr lang="en-US" dirty="0"/>
              <a:t>P: Example </a:t>
            </a:r>
            <a:r>
              <a:rPr lang="en-US" sz="2000" b="0" dirty="0" smtClean="0"/>
              <a:t>(2 </a:t>
            </a:r>
            <a:r>
              <a:rPr lang="en-US" sz="2000" b="0" dirty="0"/>
              <a:t>of 2)</a:t>
            </a:r>
            <a:endParaRPr lang="en-US" dirty="0"/>
          </a:p>
        </p:txBody>
      </p:sp>
      <p:sp>
        <p:nvSpPr>
          <p:cNvPr id="3" name="Text Placeholder 2"/>
          <p:cNvSpPr>
            <a:spLocks noGrp="1"/>
          </p:cNvSpPr>
          <p:nvPr>
            <p:ph type="body" idx="1"/>
          </p:nvPr>
        </p:nvSpPr>
        <p:spPr>
          <a:xfrm>
            <a:off x="457200" y="1600200"/>
            <a:ext cx="4013200" cy="4525963"/>
          </a:xfrm>
        </p:spPr>
        <p:txBody>
          <a:bodyPr/>
          <a:lstStyle/>
          <a:p>
            <a:r>
              <a:rPr lang="en-US" altLang="en-US" sz="2000" dirty="0" smtClean="0">
                <a:latin typeface="+mn-lt"/>
                <a:ea typeface="ＭＳ Ｐゴシック" charset="-128"/>
                <a:cs typeface="ＭＳ Ｐゴシック" charset="-128"/>
              </a:rPr>
              <a:t>D</a:t>
            </a:r>
            <a:r>
              <a:rPr lang="en-US" altLang="en-US" sz="100" dirty="0" smtClean="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C</a:t>
            </a:r>
            <a:r>
              <a:rPr lang="en-US" altLang="en-US" sz="100" dirty="0" smtClean="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P </a:t>
            </a:r>
            <a:r>
              <a:rPr lang="en-US" altLang="en-US" sz="2000" dirty="0">
                <a:latin typeface="+mn-lt"/>
                <a:ea typeface="ＭＳ Ｐゴシック" charset="-128"/>
                <a:cs typeface="ＭＳ Ｐゴシック" charset="-128"/>
              </a:rPr>
              <a:t>server formulates </a:t>
            </a:r>
            <a:r>
              <a:rPr lang="en-US" altLang="en-US" sz="2000" dirty="0" smtClean="0">
                <a:latin typeface="+mn-lt"/>
                <a:ea typeface="ＭＳ Ｐゴシック" charset="-128"/>
                <a:cs typeface="ＭＳ Ｐゴシック" charset="-128"/>
              </a:rPr>
              <a:t>D</a:t>
            </a:r>
            <a:r>
              <a:rPr lang="en-US" altLang="en-US" sz="100" dirty="0" smtClean="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H</a:t>
            </a:r>
            <a:r>
              <a:rPr lang="en-US" altLang="en-US" sz="100" dirty="0" smtClean="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C</a:t>
            </a:r>
            <a:r>
              <a:rPr lang="en-US" altLang="en-US" sz="100" dirty="0" smtClean="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P A</a:t>
            </a:r>
            <a:r>
              <a:rPr lang="en-US" altLang="en-US" sz="100" dirty="0" smtClean="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C</a:t>
            </a:r>
            <a:r>
              <a:rPr lang="en-US" altLang="en-US" sz="100" dirty="0" smtClean="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K </a:t>
            </a:r>
            <a:r>
              <a:rPr lang="en-US" altLang="en-US" sz="2000" dirty="0">
                <a:latin typeface="+mn-lt"/>
                <a:ea typeface="ＭＳ Ｐゴシック" charset="-128"/>
                <a:cs typeface="ＭＳ Ｐゴシック" charset="-128"/>
              </a:rPr>
              <a:t>containing </a:t>
            </a:r>
            <a:r>
              <a:rPr lang="en-US" altLang="en-US" sz="2000" dirty="0" smtClean="0">
                <a:latin typeface="+mn-lt"/>
                <a:ea typeface="ＭＳ Ｐゴシック" charset="-128"/>
                <a:cs typeface="ＭＳ Ｐゴシック" charset="-128"/>
              </a:rPr>
              <a:t>client’</a:t>
            </a:r>
            <a:r>
              <a:rPr lang="en-US" altLang="ja-JP" sz="2000" dirty="0" smtClean="0">
                <a:latin typeface="+mn-lt"/>
                <a:ea typeface="ＭＳ Ｐゴシック" charset="-128"/>
                <a:cs typeface="ＭＳ Ｐゴシック" charset="-128"/>
              </a:rPr>
              <a:t>s I</a:t>
            </a:r>
            <a:r>
              <a:rPr lang="en-US" altLang="ja-JP" sz="100" dirty="0" smtClean="0">
                <a:latin typeface="+mn-lt"/>
                <a:ea typeface="ＭＳ Ｐゴシック" charset="-128"/>
                <a:cs typeface="ＭＳ Ｐゴシック" charset="-128"/>
              </a:rPr>
              <a:t> </a:t>
            </a:r>
            <a:r>
              <a:rPr lang="en-US" altLang="ja-JP" sz="2000" dirty="0" smtClean="0">
                <a:latin typeface="+mn-lt"/>
                <a:ea typeface="ＭＳ Ｐゴシック" charset="-128"/>
                <a:cs typeface="ＭＳ Ｐゴシック" charset="-128"/>
              </a:rPr>
              <a:t>P </a:t>
            </a:r>
            <a:r>
              <a:rPr lang="en-US" altLang="ja-JP" sz="2000" dirty="0">
                <a:latin typeface="+mn-lt"/>
                <a:ea typeface="ＭＳ Ｐゴシック" charset="-128"/>
                <a:cs typeface="ＭＳ Ｐゴシック" charset="-128"/>
              </a:rPr>
              <a:t>address, </a:t>
            </a:r>
            <a:r>
              <a:rPr lang="en-US" sz="2000" dirty="0">
                <a:latin typeface="+mn-lt"/>
                <a:ea typeface="ＭＳ Ｐゴシック" charset="0"/>
                <a:cs typeface="ＭＳ Ｐゴシック" charset="0"/>
              </a:rPr>
              <a:t>I</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P</a:t>
            </a:r>
            <a:r>
              <a:rPr lang="en-US" altLang="ja-JP" sz="2000" dirty="0" smtClean="0">
                <a:latin typeface="+mn-lt"/>
                <a:ea typeface="ＭＳ Ｐゴシック" charset="-128"/>
                <a:cs typeface="ＭＳ Ｐゴシック" charset="-128"/>
              </a:rPr>
              <a:t> </a:t>
            </a:r>
            <a:r>
              <a:rPr lang="en-US" altLang="ja-JP" sz="2000" dirty="0">
                <a:latin typeface="+mn-lt"/>
                <a:ea typeface="ＭＳ Ｐゴシック" charset="-128"/>
                <a:cs typeface="ＭＳ Ｐゴシック" charset="-128"/>
              </a:rPr>
              <a:t>address of first-hop router for client, name &amp; </a:t>
            </a:r>
            <a:r>
              <a:rPr lang="en-US" altLang="ja-JP" sz="2000" dirty="0" smtClean="0">
                <a:latin typeface="+mn-lt"/>
                <a:ea typeface="ＭＳ Ｐゴシック" charset="-128"/>
                <a:cs typeface="ＭＳ Ｐゴシック" charset="-128"/>
              </a:rPr>
              <a:t>I</a:t>
            </a:r>
            <a:r>
              <a:rPr lang="en-US" altLang="ja-JP" sz="100" dirty="0" smtClean="0">
                <a:latin typeface="+mn-lt"/>
                <a:ea typeface="ＭＳ Ｐゴシック" charset="-128"/>
                <a:cs typeface="ＭＳ Ｐゴシック" charset="-128"/>
              </a:rPr>
              <a:t> </a:t>
            </a:r>
            <a:r>
              <a:rPr lang="en-US" altLang="ja-JP" sz="2000" dirty="0" smtClean="0">
                <a:latin typeface="+mn-lt"/>
                <a:ea typeface="ＭＳ Ｐゴシック" charset="-128"/>
                <a:cs typeface="ＭＳ Ｐゴシック" charset="-128"/>
              </a:rPr>
              <a:t>P </a:t>
            </a:r>
            <a:r>
              <a:rPr lang="en-US" altLang="ja-JP" sz="2000" dirty="0">
                <a:latin typeface="+mn-lt"/>
                <a:ea typeface="ＭＳ Ｐゴシック" charset="-128"/>
                <a:cs typeface="ＭＳ Ｐゴシック" charset="-128"/>
              </a:rPr>
              <a:t>address of </a:t>
            </a:r>
            <a:r>
              <a:rPr lang="en-US" sz="2000" dirty="0">
                <a:latin typeface="+mn-lt"/>
                <a:ea typeface="ＭＳ Ｐゴシック" charset="0"/>
                <a:cs typeface="ＭＳ Ｐゴシック" charset="0"/>
              </a:rPr>
              <a:t>D</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S</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N</a:t>
            </a:r>
            <a:r>
              <a:rPr lang="en-US" altLang="ja-JP" sz="2000" dirty="0" smtClean="0">
                <a:latin typeface="+mn-lt"/>
                <a:ea typeface="ＭＳ Ｐゴシック" charset="-128"/>
                <a:cs typeface="ＭＳ Ｐゴシック" charset="-128"/>
              </a:rPr>
              <a:t> server</a:t>
            </a:r>
            <a:endParaRPr lang="en-US" altLang="ja-JP" sz="2000" dirty="0">
              <a:latin typeface="+mn-lt"/>
              <a:ea typeface="ＭＳ Ｐゴシック" charset="-128"/>
              <a:cs typeface="ＭＳ Ｐゴシック" charset="-128"/>
            </a:endParaRPr>
          </a:p>
          <a:p>
            <a:r>
              <a:rPr lang="en-US" altLang="en-US" sz="2000" dirty="0">
                <a:latin typeface="+mn-lt"/>
              </a:rPr>
              <a:t>encapsulation of </a:t>
            </a:r>
            <a:r>
              <a:rPr lang="en-US" altLang="en-US" sz="20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H</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C</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P</a:t>
            </a:r>
            <a:r>
              <a:rPr lang="en-US" altLang="en-US" sz="2000" dirty="0" smtClean="0">
                <a:latin typeface="+mn-lt"/>
              </a:rPr>
              <a:t> </a:t>
            </a:r>
            <a:r>
              <a:rPr lang="en-US" altLang="en-US" sz="2000" dirty="0">
                <a:latin typeface="+mn-lt"/>
              </a:rPr>
              <a:t>server, frame forwarded to client, demuxing up to </a:t>
            </a:r>
            <a:r>
              <a:rPr lang="en-US" altLang="en-US" sz="20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H</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C</a:t>
            </a:r>
            <a:r>
              <a:rPr lang="en-US" altLang="en-US" sz="100" dirty="0">
                <a:latin typeface="+mn-lt"/>
                <a:ea typeface="ＭＳ Ｐゴシック" charset="-128"/>
                <a:cs typeface="ＭＳ Ｐゴシック" charset="-128"/>
              </a:rPr>
              <a:t> </a:t>
            </a:r>
            <a:r>
              <a:rPr lang="en-US" altLang="en-US" sz="2000" dirty="0">
                <a:latin typeface="+mn-lt"/>
                <a:ea typeface="ＭＳ Ｐゴシック" charset="-128"/>
                <a:cs typeface="ＭＳ Ｐゴシック" charset="-128"/>
              </a:rPr>
              <a:t>P</a:t>
            </a:r>
            <a:r>
              <a:rPr lang="en-US" altLang="en-US" sz="2000" dirty="0" smtClean="0">
                <a:latin typeface="+mn-lt"/>
              </a:rPr>
              <a:t> </a:t>
            </a:r>
            <a:r>
              <a:rPr lang="en-US" altLang="en-US" sz="2000" dirty="0">
                <a:latin typeface="+mn-lt"/>
              </a:rPr>
              <a:t>at client</a:t>
            </a:r>
          </a:p>
          <a:p>
            <a:pPr>
              <a:buClr>
                <a:schemeClr val="tx2"/>
              </a:buClr>
              <a:defRPr/>
            </a:pPr>
            <a:r>
              <a:rPr lang="en-US" sz="2000" dirty="0" smtClean="0">
                <a:latin typeface="+mn-lt"/>
                <a:ea typeface="ＭＳ Ｐゴシック" charset="0"/>
                <a:cs typeface="ＭＳ Ｐゴシック" charset="0"/>
              </a:rPr>
              <a:t>client now knows its </a:t>
            </a:r>
            <a:r>
              <a:rPr lang="en-US" sz="2000" dirty="0">
                <a:latin typeface="+mn-lt"/>
                <a:ea typeface="ＭＳ Ｐゴシック" charset="0"/>
                <a:cs typeface="ＭＳ Ｐゴシック" charset="0"/>
              </a:rPr>
              <a:t>I</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P</a:t>
            </a:r>
            <a:r>
              <a:rPr lang="en-US" sz="2000" dirty="0" smtClean="0">
                <a:latin typeface="+mn-lt"/>
                <a:ea typeface="ＭＳ Ｐゴシック" charset="0"/>
                <a:cs typeface="ＭＳ Ｐゴシック" charset="0"/>
              </a:rPr>
              <a:t> address, name and </a:t>
            </a:r>
            <a:r>
              <a:rPr lang="en-US" sz="2000" dirty="0">
                <a:latin typeface="+mn-lt"/>
                <a:ea typeface="ＭＳ Ｐゴシック" charset="0"/>
                <a:cs typeface="ＭＳ Ｐゴシック" charset="0"/>
              </a:rPr>
              <a:t>I</a:t>
            </a:r>
            <a:r>
              <a:rPr lang="en-US" sz="100" dirty="0">
                <a:latin typeface="+mn-lt"/>
                <a:ea typeface="ＭＳ Ｐゴシック" charset="0"/>
                <a:cs typeface="ＭＳ Ｐゴシック" charset="0"/>
              </a:rPr>
              <a:t> </a:t>
            </a:r>
            <a:r>
              <a:rPr lang="en-US" sz="2000" dirty="0">
                <a:latin typeface="+mn-lt"/>
                <a:ea typeface="ＭＳ Ｐゴシック" charset="0"/>
                <a:cs typeface="ＭＳ Ｐゴシック" charset="0"/>
              </a:rPr>
              <a:t>P</a:t>
            </a:r>
            <a:r>
              <a:rPr lang="en-US" sz="2000" dirty="0" smtClean="0">
                <a:latin typeface="+mn-lt"/>
                <a:ea typeface="ＭＳ Ｐゴシック" charset="0"/>
                <a:cs typeface="ＭＳ Ｐゴシック" charset="0"/>
              </a:rPr>
              <a:t> address of D</a:t>
            </a:r>
            <a:r>
              <a:rPr lang="en-US" sz="100" dirty="0" smtClean="0">
                <a:latin typeface="+mn-lt"/>
                <a:ea typeface="ＭＳ Ｐゴシック" charset="0"/>
                <a:cs typeface="ＭＳ Ｐゴシック" charset="0"/>
              </a:rPr>
              <a:t> </a:t>
            </a:r>
            <a:r>
              <a:rPr lang="en-US" sz="2000" dirty="0" smtClean="0">
                <a:latin typeface="+mn-lt"/>
                <a:ea typeface="ＭＳ Ｐゴシック" charset="0"/>
                <a:cs typeface="ＭＳ Ｐゴシック" charset="0"/>
              </a:rPr>
              <a:t>S</a:t>
            </a:r>
            <a:r>
              <a:rPr lang="en-US" sz="100" dirty="0" smtClean="0">
                <a:latin typeface="+mn-lt"/>
                <a:ea typeface="ＭＳ Ｐゴシック" charset="0"/>
                <a:cs typeface="ＭＳ Ｐゴシック" charset="0"/>
              </a:rPr>
              <a:t> </a:t>
            </a:r>
            <a:r>
              <a:rPr lang="en-US" sz="2000" dirty="0" smtClean="0">
                <a:latin typeface="+mn-lt"/>
                <a:ea typeface="ＭＳ Ｐゴシック" charset="0"/>
                <a:cs typeface="ＭＳ Ｐゴシック" charset="0"/>
              </a:rPr>
              <a:t>N server, I</a:t>
            </a:r>
            <a:r>
              <a:rPr lang="en-US" sz="100" dirty="0" smtClean="0">
                <a:latin typeface="+mn-lt"/>
                <a:ea typeface="ＭＳ Ｐゴシック" charset="0"/>
                <a:cs typeface="ＭＳ Ｐゴシック" charset="0"/>
              </a:rPr>
              <a:t> </a:t>
            </a:r>
            <a:r>
              <a:rPr lang="en-US" sz="2000" dirty="0" smtClean="0">
                <a:latin typeface="+mn-lt"/>
                <a:ea typeface="ＭＳ Ｐゴシック" charset="0"/>
                <a:cs typeface="ＭＳ Ｐゴシック" charset="0"/>
              </a:rPr>
              <a:t>P address of its first-hop router</a:t>
            </a:r>
            <a:endParaRPr lang="en-US" sz="2000" dirty="0">
              <a:latin typeface="+mn-lt"/>
              <a:ea typeface="ＭＳ Ｐゴシック" charset="0"/>
              <a:cs typeface="ＭＳ Ｐゴシック" charset="0"/>
            </a:endParaRPr>
          </a:p>
        </p:txBody>
      </p:sp>
      <p:pic>
        <p:nvPicPr>
          <p:cNvPr id="4" name="Picture 3" descr="A diagram has 2 routers connected to a server and a laptop, on an internet group. The router and laptop have a table of 5 rows, with colored bars beside each row. Each red bar is labeled D H C P. The tables are identical. Row 1, D H C P. Bars, red. Row 2, U D P. Bars, green, red. Row 3, I P. Bars, blue, green, red. Row 4, E t h. Bars, black, blue, green, red. There is an arrow that goes through the red bars in each stack of bars. The diagram begins at the top right. A line connects to the top of a square router. On the left of the router, a line connects to a laptop. An arrow pointing up goes through the red D H C P bars. Square router. From the bottom of the router, a line connects to another router. There is a series of numbers, 168 period 1 period 1 period 1. A server is on the router, router with D H C P server built into router. An arrow pointing down goes through the red D H C P b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38" y="1749134"/>
            <a:ext cx="3844466" cy="3139513"/>
          </a:xfrm>
          <a:prstGeom prst="rect">
            <a:avLst/>
          </a:prstGeom>
        </p:spPr>
      </p:pic>
    </p:spTree>
    <p:extLst>
      <p:ext uri="{BB962C8B-B14F-4D97-AF65-F5344CB8AC3E}">
        <p14:creationId xmlns:p14="http://schemas.microsoft.com/office/powerpoint/2010/main" val="36826243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a:t>
            </a:r>
            <a:r>
              <a:rPr lang="en-US" dirty="0"/>
              <a:t>: Wireshark Output (Home </a:t>
            </a:r>
            <a:r>
              <a:rPr lang="en-US" dirty="0" smtClean="0"/>
              <a:t>LAN</a:t>
            </a:r>
            <a:r>
              <a:rPr lang="en-US" dirty="0"/>
              <a:t>)</a:t>
            </a:r>
          </a:p>
        </p:txBody>
      </p:sp>
      <p:pic>
        <p:nvPicPr>
          <p:cNvPr id="4" name="Picture 3" descr="There are 2 sections of code. Some lines are highlighted. Section 1, request. There are 27 lines of code as follows. Line 1, highlighted. Message type colon Boot Request left parenthesis 1 right parenthesis. Line 2. Hardware type colon Ethernet. Line 3. Hardware address length colon 6. Line 4. Hops colon 0. Line 5, highlighted. Translation I D colon 0 x 6 b 3 a 1 1 b 7. Line 6. Seconds elapsed colon 0. Line 7. B o o t p flags colon 0 x 0 0 0 0 left parenthesis Unicast right parenthesis. Line 8. Client I P address colon 0 period 0 period 0 period 0 left parenthesis 0 period 0 period 0 period 0 right parenthesis. Line 9. Your left parenthesis client right parenthesis I P address colon 0 period 0 period 0 period 0 left parenthesis 0 period 0 period 0 period 0 right parenthesis. Line 10. Next server I P address colon 0 period 0 period 0 period 0 left parenthesis 0 period 0 period 0 period 0 right parenthesis. Line11. Relay agent I P address colon 0 period 0 period 0 period 0 left parenthesis 0 period 0 period 0 period 0 right parenthesis. Line 12, highlighted. Client M A C address colon Wistron underscore 23 colon 68 colon 8 a left parenthesis 0 0 colon 16 colon d 3 colon 23 colon 68 colon 8 a right parenthesis. Line 13. Server host name not given. Line 14. Boot file name not given. Line 15. Magic cookie colon left parenthesis O K right parenthesis. Line 16, highlighted. Option colon left parenthesis t = 53 comma l = 1 right parenthesis D H C P Message Type = D H C P Request. Line 17. Option colon left parenthesis 61 right parenthesis Client identifier. Line 18. Indent. Length colon 7 semicolon Value colon 0 1 0 0 1 6 D 3 2 3 6 8 8 A semicolon. Line 19. Indent. Hardware type colon Ethernet. Line 20. Indent. Client M A C address colon Wistron underscore 23 colon 68 colon 8 a left parenthesis 0 0 colon 16 colon d 3 colon 23 colon 68 colon 8 a right parenthesis. Line 21. Option colon left parenthesis t = 50 common l = 4 right parenthesis Requested I P Address = 192 period 168 period 1 period 101. Line 22. Option colon left parenthesis t = 12 comma l = 5 right parenthesis Host Name = double quote nomad double quote. Line 23, highlighted. Option colon left parenthesis 55 right parenthesis Parameter Request List. Line 24. Indent. Length colon 11 semicolon Value colon 0 1 0 F 0 3 0 6 2 C 2 E 2 F 1 F 2 1 F 9 2 B. Line 25, highlighted. Indent. 1 = Subnet Mask semicolon 15 = Domain Name. Line 26, highlighted. Indent. 3 = Router semicolon 6 = Domain Name Server. Line 27. Indent. 44 = net B I O S over T C P forward slash I P Name Server. Part 2, reply. There are 25 lines of code as follows. Line 1, highlighted. Message type colon Boot Reply left parenthesis 2 right parenthesis. Line 2. Hardware type colon Ethernet. Line 3. Hardware address length colon 6. Line 4. Hops colon 0. Line 5, highlighted. Transaction I D colon 0 x 6 b 3 a 1 1 b 7. Line 6. Seconds elapsed colon 0. Line 7. B o o t p flags colon 0 x 0 0 0 0 left parenthesis Unicast right parenthesis. Line 8, highlighted. Client I P address colon 192 period 168 period 1 period 1 left parenthesis 192 period 168 period 1 period 1 right parenthesis. Line 9. Your left parenthesis client right parenthesis I P address colon 0 period 0 period 0 period 0 left parenthesis 0 period 0 period 0 period 0 right parenthesis. Line 10, highlighted. next server I P address colon 192 period 168 period 1 period 1 left parenthesis 192 period 168 period 1 period 1 right parenthesis. Line 11. Relay agent I P address colon 0 period 0 period 0 period 0 left parenthesis 0 period 0 period 0 period 0 right parenthesis. Line12. Client M A C address colon Wistron underscore 23 colon 68 colon 8 a left parenthesis 0 0 colon 16 colon d 3 colon 23 colon 68 colon 8 a right parenthesis. Line 13. Server host name not given. Line 14. Boot file name not given. Line 15. Magic cookie colon left parenthesis O K right parenthesis. Line 16, highlighted. Option colon left parenthesis t = 53 comma l = 1 right parenthesis D H C P Message Type = D H C P A C K. Line 17, highlighted. Option colon left parenthesis t = 54 comma l = 4 right parenthesis Server Identifier = 192 period 168 period 1 period 1. Line 18, highlighted. Option colon left parenthesis t = 1 comma l = 4 right parenthesis. Subnet Mask = 255 period 255 period 255 period 0. Line 19, highlighted. Option colon left parenthesis t = 3 comma l = 4 right parenthesis Router = 192 period 168 period 1 period 1. Line 20, highlighted. Option colon left parenthesis 6 right parenthesis Domain Name Server. Line 21, highlighted. Indent. Length colon 12 semicolon Value colon 4 4 5 7 4 7 E 2 4 4 5 7 4 9 F 2 4 4 5 7 4 0 9 2 semicolon. Line 22, highlighted. Indent. I P Address colon 68 period 87 period 71 period 226 semicolon. Line 23, highlighted. Indent. I P Address colon 68 period 87 period 73 period 242 semicolon. Line 24, highlighted. Indent. I P Address colon 68 period 87 period 64 period 146. Line 25, highlighted. Option colon left parenthesis t = 15 comma l = 20 right parenthesis Domain Name = double quote h s d 1 period m a dot Comcast dot net period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250" y="1470396"/>
            <a:ext cx="6793501" cy="4763372"/>
          </a:xfrm>
          <a:prstGeom prst="rect">
            <a:avLst/>
          </a:prstGeom>
        </p:spPr>
      </p:pic>
    </p:spTree>
    <p:extLst>
      <p:ext uri="{BB962C8B-B14F-4D97-AF65-F5344CB8AC3E}">
        <p14:creationId xmlns:p14="http://schemas.microsoft.com/office/powerpoint/2010/main" val="727224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Network-Layer Functions</a:t>
            </a:r>
          </a:p>
        </p:txBody>
      </p:sp>
      <p:sp>
        <p:nvSpPr>
          <p:cNvPr id="3" name="Text Placeholder 2"/>
          <p:cNvSpPr>
            <a:spLocks noGrp="1"/>
          </p:cNvSpPr>
          <p:nvPr>
            <p:ph type="body" idx="1"/>
          </p:nvPr>
        </p:nvSpPr>
        <p:spPr>
          <a:xfrm>
            <a:off x="457200" y="1600200"/>
            <a:ext cx="8229600" cy="2647335"/>
          </a:xfrm>
        </p:spPr>
        <p:txBody>
          <a:bodyPr/>
          <a:lstStyle/>
          <a:p>
            <a:pPr marL="0" indent="0">
              <a:spcBef>
                <a:spcPts val="600"/>
              </a:spcBef>
              <a:buFont typeface="Wingdings" panose="05000000000000000000" pitchFamily="2" charset="2"/>
              <a:buNone/>
            </a:pPr>
            <a:r>
              <a:rPr lang="en-US" altLang="en-US" sz="2200" b="1" dirty="0">
                <a:solidFill>
                  <a:schemeClr val="tx1"/>
                </a:solidFill>
                <a:latin typeface="+mn-lt"/>
                <a:ea typeface="ＭＳ Ｐゴシック" charset="-128"/>
                <a:cs typeface="ＭＳ Ｐゴシック" charset="-128"/>
              </a:rPr>
              <a:t>network-layer functions:</a:t>
            </a:r>
          </a:p>
          <a:p>
            <a:r>
              <a:rPr lang="en-US" altLang="en-US" sz="2200" b="1" dirty="0">
                <a:solidFill>
                  <a:schemeClr val="tx1"/>
                </a:solidFill>
                <a:latin typeface="+mn-lt"/>
                <a:ea typeface="ＭＳ Ｐゴシック" charset="-128"/>
                <a:cs typeface="ＭＳ Ｐゴシック" charset="-128"/>
              </a:rPr>
              <a:t>forwarding: </a:t>
            </a:r>
            <a:r>
              <a:rPr lang="en-US" altLang="en-US" sz="2200" dirty="0">
                <a:latin typeface="+mn-lt"/>
                <a:ea typeface="ＭＳ Ｐゴシック" charset="-128"/>
                <a:cs typeface="ＭＳ Ｐゴシック" charset="-128"/>
              </a:rPr>
              <a:t>move packets from </a:t>
            </a:r>
            <a:r>
              <a:rPr lang="en-US" altLang="en-US" sz="2200" dirty="0" smtClean="0">
                <a:latin typeface="+mn-lt"/>
                <a:ea typeface="ＭＳ Ｐゴシック" charset="-128"/>
                <a:cs typeface="ＭＳ Ｐゴシック" charset="-128"/>
              </a:rPr>
              <a:t>router’</a:t>
            </a:r>
            <a:r>
              <a:rPr lang="en-US" altLang="ja-JP" sz="2200" dirty="0" smtClean="0">
                <a:latin typeface="+mn-lt"/>
                <a:ea typeface="ＭＳ Ｐゴシック" charset="-128"/>
                <a:cs typeface="ＭＳ Ｐゴシック" charset="-128"/>
              </a:rPr>
              <a:t>s </a:t>
            </a:r>
            <a:r>
              <a:rPr lang="en-US" altLang="ja-JP" sz="2200" dirty="0">
                <a:latin typeface="+mn-lt"/>
                <a:ea typeface="ＭＳ Ｐゴシック" charset="-128"/>
                <a:cs typeface="ＭＳ Ｐゴシック" charset="-128"/>
              </a:rPr>
              <a:t>input to </a:t>
            </a:r>
            <a:r>
              <a:rPr lang="en-US" altLang="ja-JP" sz="2200" dirty="0" smtClean="0">
                <a:latin typeface="+mn-lt"/>
                <a:ea typeface="ＭＳ Ｐゴシック" charset="-128"/>
                <a:cs typeface="ＭＳ Ｐゴシック" charset="-128"/>
              </a:rPr>
              <a:t>appropriate router </a:t>
            </a:r>
            <a:r>
              <a:rPr lang="en-US" altLang="ja-JP" sz="2200" dirty="0">
                <a:latin typeface="+mn-lt"/>
                <a:ea typeface="ＭＳ Ｐゴシック" charset="-128"/>
                <a:cs typeface="ＭＳ Ｐゴシック" charset="-128"/>
              </a:rPr>
              <a:t>output</a:t>
            </a:r>
          </a:p>
          <a:p>
            <a:r>
              <a:rPr lang="en-US" altLang="en-US" sz="2200" b="1" dirty="0">
                <a:solidFill>
                  <a:schemeClr val="tx1"/>
                </a:solidFill>
                <a:latin typeface="+mn-lt"/>
                <a:ea typeface="ＭＳ Ｐゴシック" charset="-128"/>
                <a:cs typeface="ＭＳ Ｐゴシック" charset="-128"/>
              </a:rPr>
              <a:t>routing:</a:t>
            </a:r>
            <a:r>
              <a:rPr lang="en-US" altLang="en-US" sz="2200" dirty="0">
                <a:latin typeface="+mn-lt"/>
                <a:ea typeface="ＭＳ Ｐゴシック" charset="-128"/>
                <a:cs typeface="ＭＳ Ｐゴシック" charset="-128"/>
              </a:rPr>
              <a:t> determine route taken by packets from source to destination</a:t>
            </a:r>
          </a:p>
          <a:p>
            <a:pPr lvl="1"/>
            <a:r>
              <a:rPr lang="en-US" altLang="en-US" sz="2200" b="1" dirty="0" smtClean="0">
                <a:latin typeface="+mn-lt"/>
                <a:ea typeface="ＭＳ Ｐゴシック" charset="-128"/>
              </a:rPr>
              <a:t>routing algorithms</a:t>
            </a:r>
          </a:p>
        </p:txBody>
      </p:sp>
      <p:sp>
        <p:nvSpPr>
          <p:cNvPr id="4" name="Text Placeholder 3"/>
          <p:cNvSpPr>
            <a:spLocks noGrp="1"/>
          </p:cNvSpPr>
          <p:nvPr>
            <p:ph type="body" idx="2"/>
          </p:nvPr>
        </p:nvSpPr>
        <p:spPr>
          <a:xfrm>
            <a:off x="457200" y="4375354"/>
            <a:ext cx="8229600" cy="1509251"/>
          </a:xfrm>
        </p:spPr>
        <p:txBody>
          <a:bodyPr/>
          <a:lstStyle/>
          <a:p>
            <a:pPr marL="342900" indent="-342900">
              <a:spcBef>
                <a:spcPts val="600"/>
              </a:spcBef>
              <a:buClr>
                <a:srgbClr val="000099"/>
              </a:buClr>
              <a:buSzPct val="65000"/>
              <a:buFont typeface="Wingdings" charset="0"/>
              <a:buNone/>
              <a:defRPr/>
            </a:pPr>
            <a:r>
              <a:rPr lang="en-US" sz="2200" b="1" dirty="0">
                <a:solidFill>
                  <a:schemeClr val="tx1"/>
                </a:solidFill>
                <a:latin typeface="+mn-lt"/>
                <a:ea typeface="ＭＳ Ｐゴシック" charset="0"/>
                <a:cs typeface="ＭＳ Ｐゴシック" charset="0"/>
              </a:rPr>
              <a:t>analogy: taking a trip</a:t>
            </a:r>
          </a:p>
          <a:p>
            <a:pPr>
              <a:buClr>
                <a:schemeClr val="tx2"/>
              </a:buClr>
              <a:defRPr/>
            </a:pPr>
            <a:r>
              <a:rPr lang="en-US" sz="2200" b="1" dirty="0">
                <a:solidFill>
                  <a:schemeClr val="tx1"/>
                </a:solidFill>
                <a:latin typeface="+mn-lt"/>
                <a:ea typeface="ＭＳ Ｐゴシック" charset="0"/>
                <a:cs typeface="ＭＳ Ｐゴシック" charset="0"/>
              </a:rPr>
              <a:t>forwarding: </a:t>
            </a:r>
            <a:r>
              <a:rPr lang="en-US" sz="2200" dirty="0">
                <a:latin typeface="+mn-lt"/>
                <a:ea typeface="ＭＳ Ｐゴシック" charset="0"/>
                <a:cs typeface="ＭＳ Ｐゴシック" charset="0"/>
              </a:rPr>
              <a:t>process of getting through single interchange</a:t>
            </a:r>
          </a:p>
          <a:p>
            <a:pPr>
              <a:buClr>
                <a:schemeClr val="tx2"/>
              </a:buClr>
              <a:defRPr/>
            </a:pPr>
            <a:r>
              <a:rPr lang="en-US" sz="2200" b="1" dirty="0">
                <a:solidFill>
                  <a:schemeClr val="tx1"/>
                </a:solidFill>
                <a:latin typeface="+mn-lt"/>
                <a:ea typeface="ＭＳ Ｐゴシック" charset="0"/>
                <a:cs typeface="ＭＳ Ｐゴシック" charset="0"/>
              </a:rPr>
              <a:t>routing: </a:t>
            </a:r>
            <a:r>
              <a:rPr lang="en-US" sz="2200" dirty="0">
                <a:latin typeface="+mn-lt"/>
                <a:ea typeface="ＭＳ Ｐゴシック" charset="0"/>
                <a:cs typeface="ＭＳ Ｐゴシック" charset="0"/>
              </a:rPr>
              <a:t>process of planning trip from source to </a:t>
            </a:r>
            <a:r>
              <a:rPr lang="en-US" sz="2200" dirty="0" smtClean="0">
                <a:latin typeface="+mn-lt"/>
                <a:ea typeface="ＭＳ Ｐゴシック" charset="0"/>
                <a:cs typeface="ＭＳ Ｐゴシック" charset="0"/>
              </a:rPr>
              <a:t>destination</a:t>
            </a:r>
            <a:endParaRPr lang="en-US" sz="2200" dirty="0">
              <a:latin typeface="+mn-lt"/>
              <a:ea typeface="ＭＳ Ｐゴシック" charset="0"/>
              <a:cs typeface="ＭＳ Ｐゴシック" charset="0"/>
            </a:endParaRPr>
          </a:p>
        </p:txBody>
      </p:sp>
    </p:spTree>
    <p:extLst>
      <p:ext uri="{BB962C8B-B14F-4D97-AF65-F5344CB8AC3E}">
        <p14:creationId xmlns:p14="http://schemas.microsoft.com/office/powerpoint/2010/main" val="6456842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 </a:t>
            </a:r>
            <a:r>
              <a:rPr lang="en-US" dirty="0"/>
              <a:t>Addresses: How to Get One</a:t>
            </a:r>
            <a:r>
              <a:rPr lang="en-US" dirty="0" smtClean="0"/>
              <a:t>? </a:t>
            </a:r>
            <a:r>
              <a:rPr lang="en-US" sz="2000" b="0" dirty="0" smtClean="0"/>
              <a:t>(2 of 2)</a:t>
            </a:r>
            <a:endParaRPr lang="en-US" sz="2000" b="0" dirty="0"/>
          </a:p>
        </p:txBody>
      </p:sp>
      <p:sp>
        <p:nvSpPr>
          <p:cNvPr id="3" name="Text Placeholder 2"/>
          <p:cNvSpPr>
            <a:spLocks noGrp="1"/>
          </p:cNvSpPr>
          <p:nvPr>
            <p:ph type="body" idx="1"/>
          </p:nvPr>
        </p:nvSpPr>
        <p:spPr>
          <a:xfrm>
            <a:off x="457200" y="1600201"/>
            <a:ext cx="8229600" cy="1484194"/>
          </a:xfrm>
        </p:spPr>
        <p:txBody>
          <a:bodyPr/>
          <a:lstStyle/>
          <a:p>
            <a:pPr>
              <a:buFont typeface="Wingdings" panose="05000000000000000000" pitchFamily="2" charset="2"/>
              <a:buNone/>
            </a:pPr>
            <a:r>
              <a:rPr lang="en-US" altLang="en-US" sz="2400" b="1" dirty="0">
                <a:solidFill>
                  <a:schemeClr val="tx1"/>
                </a:solidFill>
                <a:latin typeface="+mn-lt"/>
                <a:ea typeface="ＭＳ Ｐゴシック" charset="-128"/>
                <a:cs typeface="ＭＳ Ｐゴシック" charset="-128"/>
              </a:rPr>
              <a:t>Q: </a:t>
            </a:r>
            <a:r>
              <a:rPr lang="en-US" altLang="en-US" sz="2400" dirty="0">
                <a:latin typeface="+mn-lt"/>
                <a:ea typeface="ＭＳ Ｐゴシック" charset="-128"/>
                <a:cs typeface="ＭＳ Ｐゴシック" charset="-128"/>
              </a:rPr>
              <a:t>how does </a:t>
            </a:r>
            <a:r>
              <a:rPr lang="en-US" altLang="en-US" sz="2400" b="1" dirty="0">
                <a:latin typeface="+mn-lt"/>
                <a:ea typeface="ＭＳ Ｐゴシック" charset="-128"/>
                <a:cs typeface="ＭＳ Ｐゴシック" charset="-128"/>
              </a:rPr>
              <a:t>network</a:t>
            </a:r>
            <a:r>
              <a:rPr lang="en-US" altLang="en-US" sz="2400" dirty="0">
                <a:latin typeface="+mn-lt"/>
                <a:ea typeface="ＭＳ Ｐゴシック" charset="-128"/>
                <a:cs typeface="ＭＳ Ｐゴシック" charset="-128"/>
              </a:rPr>
              <a:t> get subnet part of </a:t>
            </a:r>
            <a:r>
              <a:rPr lang="en-US" altLang="en-US" sz="24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P </a:t>
            </a:r>
            <a:r>
              <a:rPr lang="en-US" altLang="en-US" sz="2400" dirty="0">
                <a:latin typeface="+mn-lt"/>
                <a:ea typeface="ＭＳ Ｐゴシック" charset="-128"/>
                <a:cs typeface="ＭＳ Ｐゴシック" charset="-128"/>
              </a:rPr>
              <a:t>addr?</a:t>
            </a:r>
          </a:p>
          <a:p>
            <a:pPr>
              <a:buFont typeface="Wingdings" panose="05000000000000000000" pitchFamily="2" charset="2"/>
              <a:buNone/>
            </a:pPr>
            <a:r>
              <a:rPr lang="en-US" altLang="en-US" sz="2400" b="1" dirty="0">
                <a:solidFill>
                  <a:schemeClr val="tx1"/>
                </a:solidFill>
                <a:latin typeface="+mn-lt"/>
                <a:ea typeface="ＭＳ Ｐゴシック" charset="-128"/>
                <a:cs typeface="ＭＳ Ｐゴシック" charset="-128"/>
              </a:rPr>
              <a:t>A: </a:t>
            </a:r>
            <a:r>
              <a:rPr lang="en-US" altLang="en-US" sz="2400" dirty="0">
                <a:latin typeface="+mn-lt"/>
                <a:ea typeface="ＭＳ Ｐゴシック" charset="-128"/>
                <a:cs typeface="ＭＳ Ｐゴシック" charset="-128"/>
              </a:rPr>
              <a:t>gets allocated portion of its provider </a:t>
            </a:r>
            <a:r>
              <a:rPr lang="en-US" altLang="en-US" sz="24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S</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P’</a:t>
            </a:r>
            <a:r>
              <a:rPr lang="en-US" altLang="ja-JP" sz="2400" dirty="0" smtClean="0">
                <a:latin typeface="+mn-lt"/>
                <a:ea typeface="ＭＳ Ｐゴシック" charset="-128"/>
                <a:cs typeface="ＭＳ Ｐゴシック" charset="-128"/>
              </a:rPr>
              <a:t>s </a:t>
            </a:r>
            <a:r>
              <a:rPr lang="en-US" altLang="ja-JP" sz="2400" dirty="0">
                <a:latin typeface="+mn-lt"/>
                <a:ea typeface="ＭＳ Ｐゴシック" charset="-128"/>
                <a:cs typeface="ＭＳ Ｐゴシック" charset="-128"/>
              </a:rPr>
              <a:t>address </a:t>
            </a:r>
            <a:r>
              <a:rPr lang="en-US" altLang="ja-JP" sz="2400" dirty="0" smtClean="0">
                <a:latin typeface="+mn-lt"/>
                <a:ea typeface="ＭＳ Ｐゴシック" charset="-128"/>
                <a:cs typeface="ＭＳ Ｐゴシック" charset="-128"/>
              </a:rPr>
              <a:t>space</a:t>
            </a:r>
            <a:endParaRPr lang="en-US" altLang="en-US" sz="2400" dirty="0">
              <a:latin typeface="+mn-lt"/>
              <a:ea typeface="ＭＳ Ｐゴシック" charset="-128"/>
              <a:cs typeface="ＭＳ Ｐゴシック" charset="-128"/>
            </a:endParaRPr>
          </a:p>
        </p:txBody>
      </p:sp>
      <p:pic>
        <p:nvPicPr>
          <p:cNvPr id="4" name="Picture 3" descr="There are 5 lines of I P addresses, in 5 groups of numbers. Lines 2 through 5 are a portion of the total. Line 1, I S Ps block. Group 1. 1 1 0 0 1 0 0 0. Group 2. 0 0 0 1 0 1 1 1. Group 3. 0 0 0 1 0 0 0 0. Group 4. 8 zeros. Group 5. 200 period 23 period 16 period 0 forward slash 20. Line 2, Organization 0. Group 1. 1 1 0 0 1 0 0 0. Group 2. 0 0 0 1 0 1 1 1. Group 3. 0 0 0 1 0 0 0 0. Group 4. 8 zeros. Group 5. 200 period 23 period 16 period 0 forward slash 23. Line 3, Organization 1. Group 1. 1 1 0 0 1 0 0 0. Group 2. 0 0 0 1 0 1 1 1. Group 3. 0 0 0 1 0 0 1 0. Group 4. 8 zeros. Group 5. 200 period 23 period 18 period 0 forward slash 23. Line 3, Organization 2. Group 1. 1 1 0 0 1 0 0 0. Group 2. 0 0 0 1 0 1 1 1. Group 3. 0 0 0 1 0 1 0 0. Group 4. 8 zeros. Group 5. 200 period 23 period 20 period 0 forward slash 23. Line 5, Organization 7. Group 1. 1 1 0 0 1 0 0 0. Group 2. 0 0 0 1 0 1 1 1. Group 3. 0 0 0 1 1 1 1 0. Group 4. 8 zeros. Group 5. 200 period 23 period 30 period 0 forward slash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9" y="3490158"/>
            <a:ext cx="7422663" cy="1808085"/>
          </a:xfrm>
          <a:prstGeom prst="rect">
            <a:avLst/>
          </a:prstGeom>
        </p:spPr>
      </p:pic>
    </p:spTree>
    <p:extLst>
      <p:ext uri="{BB962C8B-B14F-4D97-AF65-F5344CB8AC3E}">
        <p14:creationId xmlns:p14="http://schemas.microsoft.com/office/powerpoint/2010/main" val="31645325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Addressing: Route Aggregation</a:t>
            </a:r>
          </a:p>
        </p:txBody>
      </p:sp>
      <p:sp>
        <p:nvSpPr>
          <p:cNvPr id="3" name="Text Placeholder 2"/>
          <p:cNvSpPr>
            <a:spLocks noGrp="1"/>
          </p:cNvSpPr>
          <p:nvPr>
            <p:ph type="body" idx="1"/>
          </p:nvPr>
        </p:nvSpPr>
        <p:spPr>
          <a:xfrm>
            <a:off x="457200" y="1600201"/>
            <a:ext cx="8229600" cy="829100"/>
          </a:xfrm>
        </p:spPr>
        <p:txBody>
          <a:bodyPr/>
          <a:lstStyle/>
          <a:p>
            <a:pPr marL="0" indent="0">
              <a:buNone/>
            </a:pPr>
            <a:r>
              <a:rPr lang="en-US" altLang="en-US" sz="2400" dirty="0">
                <a:latin typeface="+mn-lt"/>
              </a:rPr>
              <a:t>hierarchical addressing allows efficient advertisement of routing </a:t>
            </a:r>
            <a:r>
              <a:rPr lang="en-US" altLang="en-US" sz="2400" dirty="0" smtClean="0">
                <a:latin typeface="+mn-lt"/>
              </a:rPr>
              <a:t>information:</a:t>
            </a:r>
            <a:endParaRPr lang="en-US" altLang="en-US" sz="2400" dirty="0">
              <a:latin typeface="+mn-lt"/>
            </a:endParaRPr>
          </a:p>
        </p:txBody>
      </p:sp>
      <p:pic>
        <p:nvPicPr>
          <p:cNvPr id="4" name="Picture 3" descr="A diagram has 2 similar parts. Both parts have a center. On the left side, lines connected I P addresses. On the right, an arrow points right, with notes on it. The internet is to the right. Part 1. Center, Fly By Night I S P. The left has 4 main lines. 1, Organization 0. I P, 200 period 23 period 16 period 0 forward slash 23. 2, Organization 1. I P, 200 period 23 period 18 period 0 forward slash 23. 3, Organization 2. I P, 200 period 23 period 20 period 0 forward slash. 4, Organization 7. I P, 200 period 23 period 30 period 0 forward slash 23. There are some lines between organization 2 and 7, implying more I P addresses. The right has 1 line and 1 arrow pointing right. Notes, send me anything with addresses beginning 200 period 23 period 16 period 0 forward slash 20. Part 2. Center, I S Ps R Us. On the left here are 4 lines. On the right a line and an arrow point right. Notes, send me anything with addresses beginning 199 period 31 period 0 period 0 forward slash 16.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394" y="2580876"/>
            <a:ext cx="5728707" cy="3720522"/>
          </a:xfrm>
          <a:prstGeom prst="rect">
            <a:avLst/>
          </a:prstGeom>
        </p:spPr>
      </p:pic>
    </p:spTree>
    <p:extLst>
      <p:ext uri="{BB962C8B-B14F-4D97-AF65-F5344CB8AC3E}">
        <p14:creationId xmlns:p14="http://schemas.microsoft.com/office/powerpoint/2010/main" val="19070331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rPr>
              <a:t>Hierarchical </a:t>
            </a:r>
            <a:r>
              <a:rPr lang="en-US" dirty="0" smtClean="0">
                <a:ea typeface="ＭＳ Ｐゴシック" charset="0"/>
              </a:rPr>
              <a:t>Addressing</a:t>
            </a:r>
            <a:r>
              <a:rPr lang="en-US" dirty="0">
                <a:ea typeface="ＭＳ Ｐゴシック" charset="0"/>
              </a:rPr>
              <a:t>: </a:t>
            </a:r>
            <a:r>
              <a:rPr lang="en-US" dirty="0" smtClean="0">
                <a:ea typeface="ＭＳ Ｐゴシック" charset="0"/>
              </a:rPr>
              <a:t>More Specific Routes</a:t>
            </a:r>
            <a:endParaRPr lang="en-US" dirty="0"/>
          </a:p>
        </p:txBody>
      </p:sp>
      <p:sp>
        <p:nvSpPr>
          <p:cNvPr id="3" name="Text Placeholder 2"/>
          <p:cNvSpPr>
            <a:spLocks noGrp="1"/>
          </p:cNvSpPr>
          <p:nvPr>
            <p:ph type="body" idx="1"/>
          </p:nvPr>
        </p:nvSpPr>
        <p:spPr>
          <a:xfrm>
            <a:off x="457200" y="1600200"/>
            <a:ext cx="8229600" cy="494071"/>
          </a:xfrm>
        </p:spPr>
        <p:txBody>
          <a:bodyPr/>
          <a:lstStyle/>
          <a:p>
            <a:pPr marL="0" indent="0">
              <a:buNone/>
            </a:pPr>
            <a:r>
              <a:rPr lang="en-US" altLang="en-US" sz="2400" dirty="0" smtClean="0">
                <a:latin typeface="+mn-lt"/>
              </a:rPr>
              <a:t>I</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a:t>
            </a:r>
            <a:r>
              <a:rPr lang="en-US" altLang="en-US" sz="100" dirty="0" smtClean="0">
                <a:latin typeface="+mn-lt"/>
              </a:rPr>
              <a:t> </a:t>
            </a:r>
            <a:r>
              <a:rPr lang="en-US" altLang="en-US" sz="2400" dirty="0" smtClean="0">
                <a:latin typeface="+mn-lt"/>
              </a:rPr>
              <a:t>s-R-U</a:t>
            </a:r>
            <a:r>
              <a:rPr lang="en-US" altLang="en-US" sz="100" dirty="0" smtClean="0">
                <a:latin typeface="+mn-lt"/>
              </a:rPr>
              <a:t> </a:t>
            </a:r>
            <a:r>
              <a:rPr lang="en-US" altLang="en-US" sz="2400" dirty="0" smtClean="0">
                <a:latin typeface="+mn-lt"/>
              </a:rPr>
              <a:t>s </a:t>
            </a:r>
            <a:r>
              <a:rPr lang="en-US" altLang="en-US" sz="2400" dirty="0">
                <a:latin typeface="+mn-lt"/>
              </a:rPr>
              <a:t>has a more specific route to Organization </a:t>
            </a:r>
            <a:r>
              <a:rPr lang="en-US" altLang="en-US" sz="2400" dirty="0" smtClean="0">
                <a:latin typeface="+mn-lt"/>
              </a:rPr>
              <a:t>1</a:t>
            </a:r>
            <a:endParaRPr lang="en-US" altLang="en-US" sz="2400" dirty="0">
              <a:latin typeface="+mn-lt"/>
            </a:endParaRPr>
          </a:p>
        </p:txBody>
      </p:sp>
      <p:pic>
        <p:nvPicPr>
          <p:cNvPr id="6" name="Picture 5" descr="Organization 0, 200 period 23 period 16 period 0 forward slash 23, organization 2, 200 period 23 period 20 period 0 forward slash 23, and organization 7, 200 period 23 period 30 period 0 forward slash 23 are connected to, fly by night I S P, which is connected to the internet with the instruction, send me anything with addresses beginning 200 period 23 period 16 period 0 forward slash 20. Organization 1, 200 period 23 period 18 period 0 forward slash 23 is connected to, I S P's R us, which is connected to the internet with the instruction, send me anything with addresses beginning 199 period 31 period 0 period 0 forward slash 16 or 200 period 23 period 18 period 0 forward slash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296" y="2381821"/>
            <a:ext cx="4933950" cy="3248025"/>
          </a:xfrm>
          <a:prstGeom prst="rect">
            <a:avLst/>
          </a:prstGeom>
        </p:spPr>
      </p:pic>
    </p:spTree>
    <p:extLst>
      <p:ext uri="{BB962C8B-B14F-4D97-AF65-F5344CB8AC3E}">
        <p14:creationId xmlns:p14="http://schemas.microsoft.com/office/powerpoint/2010/main" val="400980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ea typeface="ＭＳ Ｐゴシック" charset="-128"/>
              </a:rPr>
              <a:t>I</a:t>
            </a:r>
            <a:r>
              <a:rPr lang="en-US" altLang="en-US" sz="100" dirty="0" smtClean="0">
                <a:ea typeface="ＭＳ Ｐゴシック" charset="-128"/>
              </a:rPr>
              <a:t> </a:t>
            </a:r>
            <a:r>
              <a:rPr lang="en-US" altLang="en-US" sz="3200" dirty="0" smtClean="0">
                <a:ea typeface="ＭＳ Ｐゴシック" charset="-128"/>
              </a:rPr>
              <a:t>P </a:t>
            </a:r>
            <a:r>
              <a:rPr lang="en-US" altLang="en-US" sz="3200" dirty="0">
                <a:ea typeface="ＭＳ Ｐゴシック" charset="-128"/>
              </a:rPr>
              <a:t>Addressing: The Last </a:t>
            </a:r>
            <a:r>
              <a:rPr lang="en-US" altLang="en-US" sz="3200" dirty="0" smtClean="0">
                <a:ea typeface="ＭＳ Ｐゴシック" charset="-128"/>
              </a:rPr>
              <a:t>Word</a:t>
            </a:r>
            <a:endParaRPr lang="en-US" dirty="0"/>
          </a:p>
        </p:txBody>
      </p:sp>
      <p:sp>
        <p:nvSpPr>
          <p:cNvPr id="3" name="Text Placeholder 2"/>
          <p:cNvSpPr>
            <a:spLocks noGrp="1"/>
          </p:cNvSpPr>
          <p:nvPr>
            <p:ph type="body" idx="1"/>
          </p:nvPr>
        </p:nvSpPr>
        <p:spPr>
          <a:xfrm>
            <a:off x="457200" y="1614948"/>
            <a:ext cx="8229600" cy="4525963"/>
          </a:xfrm>
        </p:spPr>
        <p:txBody>
          <a:bodyPr/>
          <a:lstStyle/>
          <a:p>
            <a:pPr>
              <a:buFont typeface="Wingdings" charset="0"/>
              <a:buNone/>
              <a:defRPr/>
            </a:pPr>
            <a:r>
              <a:rPr lang="en-US" sz="2400" b="1" dirty="0">
                <a:solidFill>
                  <a:schemeClr val="tx1"/>
                </a:solidFill>
                <a:latin typeface="+mn-lt"/>
              </a:rPr>
              <a:t>Q: </a:t>
            </a:r>
            <a:r>
              <a:rPr lang="en-US" sz="2400" dirty="0">
                <a:latin typeface="+mn-lt"/>
              </a:rPr>
              <a:t>how does an </a:t>
            </a:r>
            <a:r>
              <a:rPr lang="en-US" sz="2400" dirty="0" smtClean="0">
                <a:latin typeface="+mn-lt"/>
              </a:rPr>
              <a:t>I</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P </a:t>
            </a:r>
            <a:r>
              <a:rPr lang="en-US" sz="2400" dirty="0">
                <a:latin typeface="+mn-lt"/>
              </a:rPr>
              <a:t>get block of addresses?</a:t>
            </a:r>
          </a:p>
          <a:p>
            <a:pPr marL="457200" indent="-457200">
              <a:buFont typeface="Wingdings" charset="0"/>
              <a:buNone/>
              <a:tabLst/>
              <a:defRPr/>
            </a:pPr>
            <a:r>
              <a:rPr lang="en-US" sz="2400" b="1" dirty="0">
                <a:solidFill>
                  <a:schemeClr val="tx1"/>
                </a:solidFill>
                <a:latin typeface="+mn-lt"/>
              </a:rPr>
              <a:t>A: </a:t>
            </a:r>
            <a:r>
              <a:rPr lang="en-US" sz="2400" b="1" dirty="0" smtClean="0">
                <a:solidFill>
                  <a:schemeClr val="tx1"/>
                </a:solidFill>
                <a:latin typeface="+mn-lt"/>
              </a:rPr>
              <a:t>I</a:t>
            </a:r>
            <a:r>
              <a:rPr lang="en-US" sz="100" b="1" dirty="0" smtClean="0">
                <a:solidFill>
                  <a:schemeClr val="tx1"/>
                </a:solidFill>
                <a:latin typeface="+mn-lt"/>
              </a:rPr>
              <a:t> </a:t>
            </a:r>
            <a:r>
              <a:rPr lang="en-US" sz="2400" b="1" dirty="0" smtClean="0">
                <a:solidFill>
                  <a:schemeClr val="tx1"/>
                </a:solidFill>
                <a:latin typeface="+mn-lt"/>
              </a:rPr>
              <a:t>C</a:t>
            </a:r>
            <a:r>
              <a:rPr lang="en-US" sz="100" b="1" dirty="0" smtClean="0">
                <a:solidFill>
                  <a:schemeClr val="tx1"/>
                </a:solidFill>
                <a:latin typeface="+mn-lt"/>
              </a:rPr>
              <a:t> </a:t>
            </a:r>
            <a:r>
              <a:rPr lang="en-US" sz="2400" b="1" dirty="0" smtClean="0">
                <a:solidFill>
                  <a:schemeClr val="tx1"/>
                </a:solidFill>
                <a:latin typeface="+mn-lt"/>
              </a:rPr>
              <a:t>A</a:t>
            </a:r>
            <a:r>
              <a:rPr lang="en-US" sz="100" b="1" dirty="0" smtClean="0">
                <a:solidFill>
                  <a:schemeClr val="tx1"/>
                </a:solidFill>
                <a:latin typeface="+mn-lt"/>
              </a:rPr>
              <a:t> </a:t>
            </a:r>
            <a:r>
              <a:rPr lang="en-US" sz="2400" b="1" dirty="0" smtClean="0">
                <a:solidFill>
                  <a:schemeClr val="tx1"/>
                </a:solidFill>
                <a:latin typeface="+mn-lt"/>
              </a:rPr>
              <a:t>N</a:t>
            </a:r>
            <a:r>
              <a:rPr lang="en-US" sz="100" b="1" dirty="0" smtClean="0">
                <a:solidFill>
                  <a:schemeClr val="tx1"/>
                </a:solidFill>
                <a:latin typeface="+mn-lt"/>
              </a:rPr>
              <a:t> </a:t>
            </a:r>
            <a:r>
              <a:rPr lang="en-US" sz="2400" b="1" dirty="0" smtClean="0">
                <a:solidFill>
                  <a:schemeClr val="tx1"/>
                </a:solidFill>
                <a:latin typeface="+mn-lt"/>
              </a:rPr>
              <a:t>N</a:t>
            </a:r>
            <a:r>
              <a:rPr lang="en-US" sz="2400" b="1" dirty="0">
                <a:solidFill>
                  <a:schemeClr val="tx1"/>
                </a:solidFill>
                <a:latin typeface="+mn-lt"/>
              </a:rPr>
              <a:t>: I</a:t>
            </a:r>
            <a:r>
              <a:rPr lang="en-US" sz="2400" dirty="0">
                <a:latin typeface="+mn-lt"/>
              </a:rPr>
              <a:t>nternet </a:t>
            </a:r>
            <a:r>
              <a:rPr lang="en-US" sz="2400" b="1" dirty="0">
                <a:solidFill>
                  <a:schemeClr val="tx1"/>
                </a:solidFill>
                <a:latin typeface="+mn-lt"/>
              </a:rPr>
              <a:t>C</a:t>
            </a:r>
            <a:r>
              <a:rPr lang="en-US" sz="2400" dirty="0">
                <a:latin typeface="+mn-lt"/>
              </a:rPr>
              <a:t>orporation for </a:t>
            </a:r>
            <a:r>
              <a:rPr lang="en-US" sz="2400" b="1" dirty="0">
                <a:solidFill>
                  <a:schemeClr val="tx1"/>
                </a:solidFill>
                <a:latin typeface="+mn-lt"/>
              </a:rPr>
              <a:t>A</a:t>
            </a:r>
            <a:r>
              <a:rPr lang="en-US" sz="2400" dirty="0">
                <a:latin typeface="+mn-lt"/>
              </a:rPr>
              <a:t>ssigned </a:t>
            </a:r>
            <a:r>
              <a:rPr lang="en-US" sz="2400" b="1" dirty="0" smtClean="0">
                <a:solidFill>
                  <a:schemeClr val="tx1"/>
                </a:solidFill>
                <a:latin typeface="+mn-lt"/>
              </a:rPr>
              <a:t>N</a:t>
            </a:r>
            <a:r>
              <a:rPr lang="en-US" sz="2400" dirty="0" smtClean="0">
                <a:latin typeface="+mn-lt"/>
              </a:rPr>
              <a:t>ames </a:t>
            </a:r>
            <a:r>
              <a:rPr lang="en-US" sz="2400" dirty="0">
                <a:latin typeface="+mn-lt"/>
              </a:rPr>
              <a:t>and </a:t>
            </a:r>
            <a:r>
              <a:rPr lang="en-US" sz="2400" b="1" dirty="0">
                <a:solidFill>
                  <a:schemeClr val="tx1"/>
                </a:solidFill>
                <a:latin typeface="+mn-lt"/>
              </a:rPr>
              <a:t>N</a:t>
            </a:r>
            <a:r>
              <a:rPr lang="en-US" sz="2400" dirty="0">
                <a:latin typeface="+mn-lt"/>
              </a:rPr>
              <a:t>umbers </a:t>
            </a:r>
            <a:r>
              <a:rPr lang="en-US" sz="2400" dirty="0">
                <a:latin typeface="+mn-lt"/>
                <a:hlinkClick r:id="rId2" tooltip="https://www.icann.org/"/>
              </a:rPr>
              <a:t>http://www.icann.org/</a:t>
            </a:r>
            <a:endParaRPr lang="en-US" sz="2400" dirty="0">
              <a:latin typeface="+mn-lt"/>
            </a:endParaRPr>
          </a:p>
          <a:p>
            <a:pPr lvl="1">
              <a:buFont typeface="Arial" panose="020B0604020202020204" pitchFamily="34" charset="0"/>
              <a:buChar char="–"/>
              <a:defRPr/>
            </a:pPr>
            <a:r>
              <a:rPr lang="en-US" sz="2400" dirty="0">
                <a:latin typeface="+mn-lt"/>
              </a:rPr>
              <a:t>allocates addresses</a:t>
            </a:r>
          </a:p>
          <a:p>
            <a:pPr lvl="1">
              <a:buFont typeface="Arial" panose="020B0604020202020204" pitchFamily="34" charset="0"/>
              <a:buChar char="–"/>
              <a:defRPr/>
            </a:pPr>
            <a:r>
              <a:rPr lang="en-US" sz="2400" dirty="0">
                <a:latin typeface="+mn-lt"/>
              </a:rPr>
              <a:t>manages </a:t>
            </a:r>
            <a:r>
              <a:rPr lang="en-US" sz="2400" dirty="0" smtClean="0">
                <a:latin typeface="+mn-lt"/>
              </a:rPr>
              <a:t>D</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S</a:t>
            </a:r>
            <a:endParaRPr lang="en-US" sz="2400" dirty="0">
              <a:latin typeface="+mn-lt"/>
            </a:endParaRPr>
          </a:p>
          <a:p>
            <a:pPr lvl="1">
              <a:buFont typeface="Arial" panose="020B0604020202020204" pitchFamily="34" charset="0"/>
              <a:buChar char="–"/>
              <a:defRPr/>
            </a:pPr>
            <a:r>
              <a:rPr lang="en-US" sz="2400" dirty="0">
                <a:latin typeface="+mn-lt"/>
              </a:rPr>
              <a:t>assigns domain names, resolves </a:t>
            </a:r>
            <a:r>
              <a:rPr lang="en-US" sz="2400" dirty="0" smtClean="0">
                <a:latin typeface="+mn-lt"/>
              </a:rPr>
              <a:t>disputes</a:t>
            </a:r>
            <a:endParaRPr lang="en-US" sz="2400" dirty="0">
              <a:latin typeface="+mn-lt"/>
            </a:endParaRPr>
          </a:p>
        </p:txBody>
      </p:sp>
    </p:spTree>
    <p:extLst>
      <p:ext uri="{BB962C8B-B14F-4D97-AF65-F5344CB8AC3E}">
        <p14:creationId xmlns:p14="http://schemas.microsoft.com/office/powerpoint/2010/main" val="10582549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N</a:t>
            </a:r>
            <a:r>
              <a:rPr lang="en-US" sz="100" dirty="0" smtClean="0"/>
              <a:t> </a:t>
            </a:r>
            <a:r>
              <a:rPr lang="en-US" dirty="0" smtClean="0"/>
              <a:t>A</a:t>
            </a:r>
            <a:r>
              <a:rPr lang="en-US" sz="100" dirty="0" smtClean="0"/>
              <a:t> </a:t>
            </a:r>
            <a:r>
              <a:rPr lang="en-US" dirty="0" smtClean="0"/>
              <a:t>T</a:t>
            </a:r>
            <a:r>
              <a:rPr lang="en-US" dirty="0"/>
              <a:t>: </a:t>
            </a:r>
            <a:r>
              <a:rPr lang="en-US" dirty="0" smtClean="0"/>
              <a:t>Network </a:t>
            </a:r>
            <a:r>
              <a:rPr lang="en-US" dirty="0"/>
              <a:t>A</a:t>
            </a:r>
            <a:r>
              <a:rPr lang="en-US" dirty="0" smtClean="0"/>
              <a:t>ddress Translation </a:t>
            </a:r>
            <a:r>
              <a:rPr lang="en-US" sz="2000" b="0" dirty="0" smtClean="0"/>
              <a:t>(1 of 5)</a:t>
            </a:r>
            <a:endParaRPr lang="en-US" sz="2000" b="0" dirty="0"/>
          </a:p>
        </p:txBody>
      </p:sp>
      <p:pic>
        <p:nvPicPr>
          <p:cNvPr id="3" name="Picture 2" descr="A diagram has a central router with 2 parts linked. On the right, local network, for example home network, 10 period 0 period 0 forward slash 24. On the left, rest of the internet. Each part has notes. Link to rest of the internet, 138 period 76 period 29 period 7. Notes. All datagrams leaving local network have same single source N A T I P address, 138 period 76 period 29 period 7, different source port numbers. Link to local network, 10 period 0 period 0 period 4. Notes. Datagrams with source or destination in this network have 10 period 0 period 0 forward slash 24, address for source, destination, as usual. There are 3 connected P Cs. P C 1, 10 period 0 period 0 period 1. P C 2, 10 period 0 period 0 period 2. P C 3, 10 period 0 period 0 period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219" y="1619151"/>
            <a:ext cx="5993563" cy="3737683"/>
          </a:xfrm>
          <a:prstGeom prst="rect">
            <a:avLst/>
          </a:prstGeom>
        </p:spPr>
      </p:pic>
    </p:spTree>
    <p:extLst>
      <p:ext uri="{BB962C8B-B14F-4D97-AF65-F5344CB8AC3E}">
        <p14:creationId xmlns:p14="http://schemas.microsoft.com/office/powerpoint/2010/main" val="39651876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sz="100" dirty="0"/>
              <a:t> </a:t>
            </a:r>
            <a:r>
              <a:rPr lang="en-US" dirty="0"/>
              <a:t>A</a:t>
            </a:r>
            <a:r>
              <a:rPr lang="en-US" sz="100" dirty="0"/>
              <a:t> </a:t>
            </a:r>
            <a:r>
              <a:rPr lang="en-US" dirty="0"/>
              <a:t>T: Network Address Translation </a:t>
            </a:r>
            <a:r>
              <a:rPr lang="en-US" sz="2000" b="0" dirty="0" smtClean="0"/>
              <a:t>(2 </a:t>
            </a:r>
            <a:r>
              <a:rPr lang="en-US" sz="2000" b="0" dirty="0"/>
              <a:t>of 5)</a:t>
            </a:r>
            <a:endParaRPr lang="en-US" dirty="0"/>
          </a:p>
        </p:txBody>
      </p:sp>
      <p:sp>
        <p:nvSpPr>
          <p:cNvPr id="3" name="Text Placeholder 2"/>
          <p:cNvSpPr>
            <a:spLocks noGrp="1"/>
          </p:cNvSpPr>
          <p:nvPr>
            <p:ph type="body" idx="1"/>
          </p:nvPr>
        </p:nvSpPr>
        <p:spPr/>
        <p:txBody>
          <a:bodyPr/>
          <a:lstStyle/>
          <a:p>
            <a:pPr>
              <a:buFont typeface="Wingdings" panose="05000000000000000000" pitchFamily="2" charset="2"/>
              <a:buNone/>
            </a:pPr>
            <a:r>
              <a:rPr lang="en-US" altLang="en-US" sz="2400" b="1" dirty="0">
                <a:solidFill>
                  <a:schemeClr val="tx1"/>
                </a:solidFill>
                <a:latin typeface="+mn-lt"/>
                <a:ea typeface="ＭＳ Ｐゴシック" charset="-128"/>
                <a:cs typeface="ＭＳ Ｐゴシック" charset="-128"/>
              </a:rPr>
              <a:t>motivation: </a:t>
            </a:r>
            <a:r>
              <a:rPr lang="en-US" altLang="en-US" sz="2400" dirty="0">
                <a:latin typeface="+mn-lt"/>
                <a:ea typeface="ＭＳ Ｐゴシック" charset="-128"/>
                <a:cs typeface="ＭＳ Ｐゴシック" charset="-128"/>
              </a:rPr>
              <a:t>local network uses just one </a:t>
            </a:r>
            <a:r>
              <a:rPr lang="en-US" altLang="en-US" sz="24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P </a:t>
            </a:r>
            <a:r>
              <a:rPr lang="en-US" altLang="en-US" sz="2400" dirty="0">
                <a:latin typeface="+mn-lt"/>
                <a:ea typeface="ＭＳ Ｐゴシック" charset="-128"/>
                <a:cs typeface="ＭＳ Ｐゴシック" charset="-128"/>
              </a:rPr>
              <a:t>address as far as outside world is concerned:</a:t>
            </a:r>
          </a:p>
          <a:p>
            <a:pPr marL="256032" lvl="1" indent="-256032">
              <a:buFont typeface="Arial" panose="020B0604020202020204" pitchFamily="34" charset="0"/>
              <a:buChar char="•"/>
            </a:pPr>
            <a:r>
              <a:rPr lang="en-US" altLang="en-US" sz="2400" dirty="0">
                <a:latin typeface="+mn-lt"/>
                <a:ea typeface="ＭＳ Ｐゴシック" charset="-128"/>
              </a:rPr>
              <a:t>range of addresses not needed from </a:t>
            </a:r>
            <a:r>
              <a:rPr lang="en-US" altLang="en-US" sz="2400" dirty="0" smtClean="0">
                <a:latin typeface="+mn-lt"/>
                <a:ea typeface="ＭＳ Ｐゴシック" charset="-128"/>
              </a:rPr>
              <a:t>I</a:t>
            </a:r>
            <a:r>
              <a:rPr lang="en-US" altLang="en-US" sz="100" dirty="0" smtClean="0">
                <a:latin typeface="+mn-lt"/>
                <a:ea typeface="ＭＳ Ｐゴシック" charset="-128"/>
              </a:rPr>
              <a:t> </a:t>
            </a:r>
            <a:r>
              <a:rPr lang="en-US" altLang="en-US" sz="2400" dirty="0" smtClean="0">
                <a:latin typeface="+mn-lt"/>
                <a:ea typeface="ＭＳ Ｐゴシック" charset="-128"/>
              </a:rPr>
              <a:t>S</a:t>
            </a:r>
            <a:r>
              <a:rPr lang="en-US" altLang="en-US" sz="100" dirty="0" smtClean="0">
                <a:latin typeface="+mn-lt"/>
                <a:ea typeface="ＭＳ Ｐゴシック" charset="-128"/>
              </a:rPr>
              <a:t> </a:t>
            </a:r>
            <a:r>
              <a:rPr lang="en-US" altLang="en-US" sz="2400" dirty="0" smtClean="0">
                <a:latin typeface="+mn-lt"/>
                <a:ea typeface="ＭＳ Ｐゴシック" charset="-128"/>
              </a:rPr>
              <a:t>P: just </a:t>
            </a:r>
            <a:r>
              <a:rPr lang="en-US" altLang="en-US" sz="2400" dirty="0">
                <a:latin typeface="+mn-lt"/>
                <a:ea typeface="ＭＳ Ｐゴシック" charset="-128"/>
              </a:rPr>
              <a:t>one </a:t>
            </a:r>
            <a:r>
              <a:rPr lang="en-US" altLang="en-US" sz="2400" dirty="0">
                <a:latin typeface="+mn-lt"/>
                <a:ea typeface="ＭＳ Ｐゴシック" charset="-128"/>
                <a:cs typeface="ＭＳ Ｐゴシック" charset="-128"/>
              </a:rPr>
              <a:t>I</a:t>
            </a:r>
            <a:r>
              <a:rPr lang="en-US" altLang="en-US" sz="100" dirty="0">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P</a:t>
            </a:r>
            <a:r>
              <a:rPr lang="en-US" altLang="en-US" sz="2400" dirty="0" smtClean="0">
                <a:latin typeface="+mn-lt"/>
                <a:ea typeface="ＭＳ Ｐゴシック" charset="-128"/>
              </a:rPr>
              <a:t> </a:t>
            </a:r>
            <a:r>
              <a:rPr lang="en-US" altLang="en-US" sz="2400" dirty="0">
                <a:latin typeface="+mn-lt"/>
                <a:ea typeface="ＭＳ Ｐゴシック" charset="-128"/>
              </a:rPr>
              <a:t>address for all devices</a:t>
            </a:r>
          </a:p>
          <a:p>
            <a:pPr marL="256032" lvl="1" indent="-256032">
              <a:buFont typeface="Arial" panose="020B0604020202020204" pitchFamily="34" charset="0"/>
              <a:buChar char="•"/>
            </a:pPr>
            <a:r>
              <a:rPr lang="en-US" altLang="en-US" sz="2400" dirty="0">
                <a:latin typeface="+mn-lt"/>
                <a:ea typeface="ＭＳ Ｐゴシック" charset="-128"/>
              </a:rPr>
              <a:t>can change addresses of devices in local network without notifying outside world</a:t>
            </a:r>
          </a:p>
          <a:p>
            <a:pPr marL="256032" lvl="1" indent="-256032">
              <a:buFont typeface="Arial" panose="020B0604020202020204" pitchFamily="34" charset="0"/>
              <a:buChar char="•"/>
            </a:pPr>
            <a:r>
              <a:rPr lang="en-US" altLang="en-US" sz="2400" dirty="0">
                <a:latin typeface="+mn-lt"/>
                <a:ea typeface="ＭＳ Ｐゴシック" charset="-128"/>
              </a:rPr>
              <a:t>can change </a:t>
            </a:r>
            <a:r>
              <a:rPr lang="en-US" altLang="en-US" sz="2400" dirty="0" smtClean="0">
                <a:latin typeface="+mn-lt"/>
                <a:ea typeface="ＭＳ Ｐゴシック" charset="-128"/>
              </a:rPr>
              <a:t>I</a:t>
            </a:r>
            <a:r>
              <a:rPr lang="en-US" altLang="en-US" sz="100" dirty="0" smtClean="0">
                <a:latin typeface="+mn-lt"/>
                <a:ea typeface="ＭＳ Ｐゴシック" charset="-128"/>
              </a:rPr>
              <a:t> </a:t>
            </a:r>
            <a:r>
              <a:rPr lang="en-US" altLang="en-US" sz="2400" dirty="0" smtClean="0">
                <a:latin typeface="+mn-lt"/>
                <a:ea typeface="ＭＳ Ｐゴシック" charset="-128"/>
              </a:rPr>
              <a:t>S</a:t>
            </a:r>
            <a:r>
              <a:rPr lang="en-US" altLang="en-US" sz="100" dirty="0" smtClean="0">
                <a:latin typeface="+mn-lt"/>
                <a:ea typeface="ＭＳ Ｐゴシック" charset="-128"/>
              </a:rPr>
              <a:t> </a:t>
            </a:r>
            <a:r>
              <a:rPr lang="en-US" altLang="en-US" sz="2400" dirty="0" smtClean="0">
                <a:latin typeface="+mn-lt"/>
                <a:ea typeface="ＭＳ Ｐゴシック" charset="-128"/>
              </a:rPr>
              <a:t>P </a:t>
            </a:r>
            <a:r>
              <a:rPr lang="en-US" altLang="en-US" sz="2400" dirty="0">
                <a:latin typeface="+mn-lt"/>
                <a:ea typeface="ＭＳ Ｐゴシック" charset="-128"/>
              </a:rPr>
              <a:t>without changing addresses of devices in local network</a:t>
            </a:r>
          </a:p>
          <a:p>
            <a:pPr marL="256032" lvl="1" indent="-256032">
              <a:buFont typeface="Arial" panose="020B0604020202020204" pitchFamily="34" charset="0"/>
              <a:buChar char="•"/>
            </a:pPr>
            <a:r>
              <a:rPr lang="en-US" altLang="en-US" sz="2400" dirty="0">
                <a:latin typeface="+mn-lt"/>
                <a:ea typeface="ＭＳ Ｐゴシック" charset="-128"/>
              </a:rPr>
              <a:t>devices inside local net not explicitly addressable, visible by outside world (a security plus</a:t>
            </a:r>
            <a:r>
              <a:rPr lang="en-US" altLang="en-US" sz="2400" dirty="0" smtClean="0">
                <a:latin typeface="+mn-lt"/>
                <a:ea typeface="ＭＳ Ｐゴシック" charset="-128"/>
              </a:rPr>
              <a:t>)</a:t>
            </a:r>
            <a:endParaRPr lang="en-US" altLang="en-US" sz="2400" dirty="0">
              <a:latin typeface="+mn-lt"/>
              <a:ea typeface="ＭＳ Ｐゴシック" charset="-128"/>
            </a:endParaRPr>
          </a:p>
        </p:txBody>
      </p:sp>
    </p:spTree>
    <p:extLst>
      <p:ext uri="{BB962C8B-B14F-4D97-AF65-F5344CB8AC3E}">
        <p14:creationId xmlns:p14="http://schemas.microsoft.com/office/powerpoint/2010/main" val="10347473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sz="100" dirty="0"/>
              <a:t> </a:t>
            </a:r>
            <a:r>
              <a:rPr lang="en-US" dirty="0"/>
              <a:t>A</a:t>
            </a:r>
            <a:r>
              <a:rPr lang="en-US" sz="100" dirty="0"/>
              <a:t> </a:t>
            </a:r>
            <a:r>
              <a:rPr lang="en-US" dirty="0"/>
              <a:t>T: Network Address Translation </a:t>
            </a:r>
            <a:r>
              <a:rPr lang="en-US" sz="2000" b="0" dirty="0" smtClean="0"/>
              <a:t>(3 </a:t>
            </a:r>
            <a:r>
              <a:rPr lang="en-US" sz="2000" b="0" dirty="0"/>
              <a:t>of 5)</a:t>
            </a:r>
            <a:endParaRPr lang="en-US" dirty="0"/>
          </a:p>
        </p:txBody>
      </p:sp>
      <p:sp>
        <p:nvSpPr>
          <p:cNvPr id="3" name="Text Placeholder 2"/>
          <p:cNvSpPr>
            <a:spLocks noGrp="1"/>
          </p:cNvSpPr>
          <p:nvPr>
            <p:ph type="body" idx="1"/>
          </p:nvPr>
        </p:nvSpPr>
        <p:spPr>
          <a:xfrm>
            <a:off x="457200" y="1600200"/>
            <a:ext cx="8229600" cy="4977581"/>
          </a:xfrm>
        </p:spPr>
        <p:txBody>
          <a:bodyPr/>
          <a:lstStyle/>
          <a:p>
            <a:pPr marL="0" indent="0">
              <a:buFont typeface="Wingdings" panose="05000000000000000000" pitchFamily="2" charset="2"/>
              <a:buNone/>
            </a:pPr>
            <a:r>
              <a:rPr lang="en-US" altLang="en-US" sz="2200" b="1" dirty="0" smtClean="0">
                <a:solidFill>
                  <a:schemeClr val="tx1"/>
                </a:solidFill>
                <a:latin typeface="+mn-lt"/>
                <a:ea typeface="ＭＳ Ｐゴシック" charset="-128"/>
                <a:cs typeface="ＭＳ Ｐゴシック" charset="-128"/>
              </a:rPr>
              <a:t>implementation</a:t>
            </a:r>
            <a:r>
              <a:rPr lang="en-US" altLang="en-US" sz="2200" b="1" dirty="0">
                <a:solidFill>
                  <a:schemeClr val="tx1"/>
                </a:solidFill>
                <a:latin typeface="+mn-lt"/>
                <a:ea typeface="ＭＳ Ｐゴシック" charset="-128"/>
                <a:cs typeface="ＭＳ Ｐゴシック" charset="-128"/>
              </a:rPr>
              <a:t>: </a:t>
            </a:r>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a:t>
            </a:r>
            <a:r>
              <a:rPr lang="en-US" altLang="en-US" sz="2200" dirty="0" smtClean="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router must</a:t>
            </a:r>
            <a:r>
              <a:rPr lang="en-US" altLang="en-US" sz="2200" dirty="0" smtClean="0">
                <a:latin typeface="+mn-lt"/>
                <a:ea typeface="ＭＳ Ｐゴシック" charset="-128"/>
                <a:cs typeface="ＭＳ Ｐゴシック" charset="-128"/>
              </a:rPr>
              <a:t>:</a:t>
            </a:r>
            <a:endParaRPr lang="en-US" altLang="en-US" sz="2200" dirty="0">
              <a:latin typeface="+mn-lt"/>
              <a:ea typeface="ＭＳ Ｐゴシック" charset="-128"/>
              <a:cs typeface="ＭＳ Ｐゴシック" charset="-128"/>
            </a:endParaRPr>
          </a:p>
          <a:p>
            <a:pPr marL="256032" lvl="1" indent="-256032">
              <a:spcBef>
                <a:spcPts val="1500"/>
              </a:spcBef>
              <a:buFont typeface="Arial" panose="020B0604020202020204" pitchFamily="34" charset="0"/>
              <a:buChar char="•"/>
            </a:pPr>
            <a:r>
              <a:rPr lang="en-US" altLang="en-US" sz="2200" b="1" dirty="0">
                <a:solidFill>
                  <a:schemeClr val="tx1"/>
                </a:solidFill>
                <a:latin typeface="+mn-lt"/>
                <a:ea typeface="ＭＳ Ｐゴシック" charset="-128"/>
              </a:rPr>
              <a:t>outgoing datagrams: replace </a:t>
            </a:r>
            <a:r>
              <a:rPr lang="en-US" altLang="en-US" sz="2200" dirty="0">
                <a:latin typeface="+mn-lt"/>
                <a:ea typeface="ＭＳ Ｐゴシック" charset="-128"/>
              </a:rPr>
              <a:t>(source I</a:t>
            </a:r>
            <a:r>
              <a:rPr lang="en-US" altLang="en-US" sz="100" dirty="0">
                <a:latin typeface="+mn-lt"/>
                <a:ea typeface="ＭＳ Ｐゴシック" charset="-128"/>
              </a:rPr>
              <a:t> </a:t>
            </a:r>
            <a:r>
              <a:rPr lang="en-US" altLang="en-US" sz="2200" dirty="0">
                <a:latin typeface="+mn-lt"/>
                <a:ea typeface="ＭＳ Ｐゴシック" charset="-128"/>
              </a:rPr>
              <a:t>P</a:t>
            </a:r>
            <a:r>
              <a:rPr lang="en-US" altLang="en-US" sz="2200" dirty="0" smtClean="0">
                <a:latin typeface="+mn-lt"/>
                <a:ea typeface="ＭＳ Ｐゴシック" charset="-128"/>
              </a:rPr>
              <a:t> </a:t>
            </a:r>
            <a:r>
              <a:rPr lang="en-US" altLang="en-US" sz="2200" dirty="0">
                <a:latin typeface="+mn-lt"/>
                <a:ea typeface="ＭＳ Ｐゴシック" charset="-128"/>
              </a:rPr>
              <a:t>address, port #) of every outgoing datagram to </a:t>
            </a:r>
            <a:r>
              <a:rPr lang="en-US" altLang="en-US" sz="2200" dirty="0" smtClean="0">
                <a:latin typeface="+mn-lt"/>
                <a:ea typeface="ＭＳ Ｐゴシック" charset="-128"/>
              </a:rPr>
              <a:t>(</a:t>
            </a:r>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smtClean="0">
                <a:latin typeface="+mn-lt"/>
                <a:ea typeface="ＭＳ Ｐゴシック" charset="-128"/>
              </a:rPr>
              <a:t>A</a:t>
            </a:r>
            <a:r>
              <a:rPr lang="en-US" altLang="en-US" sz="100" dirty="0" smtClean="0">
                <a:latin typeface="+mn-lt"/>
                <a:ea typeface="ＭＳ Ｐゴシック" charset="-128"/>
              </a:rPr>
              <a:t> </a:t>
            </a:r>
            <a:r>
              <a:rPr lang="en-US" altLang="en-US" sz="2200" dirty="0">
                <a:latin typeface="+mn-lt"/>
                <a:ea typeface="ＭＳ Ｐゴシック" charset="-128"/>
              </a:rPr>
              <a:t>T</a:t>
            </a:r>
            <a:r>
              <a:rPr lang="en-US" altLang="en-US" sz="2200" dirty="0" smtClean="0">
                <a:latin typeface="+mn-lt"/>
                <a:ea typeface="ＭＳ Ｐゴシック" charset="-128"/>
              </a:rPr>
              <a:t> I</a:t>
            </a:r>
            <a:r>
              <a:rPr lang="en-US" altLang="en-US" sz="100" dirty="0" smtClean="0">
                <a:latin typeface="+mn-lt"/>
                <a:ea typeface="ＭＳ Ｐゴシック" charset="-128"/>
              </a:rPr>
              <a:t> </a:t>
            </a:r>
            <a:r>
              <a:rPr lang="en-US" altLang="en-US" sz="2200" dirty="0" smtClean="0">
                <a:latin typeface="+mn-lt"/>
                <a:ea typeface="ＭＳ Ｐゴシック" charset="-128"/>
              </a:rPr>
              <a:t>P address</a:t>
            </a:r>
            <a:r>
              <a:rPr lang="en-US" altLang="en-US" sz="2200" dirty="0">
                <a:latin typeface="+mn-lt"/>
                <a:ea typeface="ＭＳ Ｐゴシック" charset="-128"/>
              </a:rPr>
              <a:t>, new port </a:t>
            </a:r>
            <a:r>
              <a:rPr lang="en-US" altLang="en-US" sz="2200" dirty="0" smtClean="0">
                <a:latin typeface="+mn-lt"/>
                <a:ea typeface="ＭＳ Ｐゴシック" charset="-128"/>
              </a:rPr>
              <a:t>#) </a:t>
            </a:r>
            <a:r>
              <a:rPr lang="en-US" altLang="en-US" sz="2200" dirty="0" smtClean="0">
                <a:latin typeface="+mn-lt"/>
                <a:cs typeface="Gill Sans MT" charset="0"/>
              </a:rPr>
              <a:t>. </a:t>
            </a:r>
            <a:r>
              <a:rPr lang="en-US" altLang="en-US" sz="2200" dirty="0">
                <a:latin typeface="+mn-lt"/>
                <a:cs typeface="Gill Sans MT" charset="0"/>
              </a:rPr>
              <a:t>. . remote clients/servers will respond using </a:t>
            </a:r>
            <a:r>
              <a:rPr lang="en-US" altLang="en-US" sz="2200" dirty="0" smtClean="0">
                <a:latin typeface="+mn-lt"/>
                <a:cs typeface="Gill Sans MT" charset="0"/>
              </a:rPr>
              <a:t>(</a:t>
            </a:r>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 I</a:t>
            </a:r>
            <a:r>
              <a:rPr lang="en-US" altLang="en-US" sz="100" dirty="0">
                <a:latin typeface="+mn-lt"/>
                <a:ea typeface="ＭＳ Ｐゴシック" charset="-128"/>
              </a:rPr>
              <a:t> </a:t>
            </a:r>
            <a:r>
              <a:rPr lang="en-US" altLang="en-US" sz="2200" dirty="0">
                <a:latin typeface="+mn-lt"/>
                <a:ea typeface="ＭＳ Ｐゴシック" charset="-128"/>
              </a:rPr>
              <a:t>P</a:t>
            </a:r>
            <a:r>
              <a:rPr lang="en-US" altLang="en-US" sz="2200" dirty="0" smtClean="0">
                <a:latin typeface="+mn-lt"/>
                <a:cs typeface="Gill Sans MT" charset="0"/>
              </a:rPr>
              <a:t> </a:t>
            </a:r>
            <a:r>
              <a:rPr lang="en-US" altLang="en-US" sz="2200" dirty="0">
                <a:latin typeface="+mn-lt"/>
                <a:cs typeface="Gill Sans MT" charset="0"/>
              </a:rPr>
              <a:t>address, new port #) as destination </a:t>
            </a:r>
            <a:r>
              <a:rPr lang="en-US" altLang="en-US" sz="2200" dirty="0" smtClean="0">
                <a:latin typeface="+mn-lt"/>
                <a:cs typeface="Gill Sans MT" charset="0"/>
              </a:rPr>
              <a:t>addr</a:t>
            </a:r>
            <a:endParaRPr lang="en-US" altLang="en-US" sz="2200" dirty="0">
              <a:latin typeface="+mn-lt"/>
              <a:cs typeface="Gill Sans MT" charset="0"/>
            </a:endParaRPr>
          </a:p>
          <a:p>
            <a:pPr marL="256032" lvl="1" indent="-256032">
              <a:spcBef>
                <a:spcPts val="1500"/>
              </a:spcBef>
              <a:buFont typeface="Arial" panose="020B0604020202020204" pitchFamily="34" charset="0"/>
              <a:buChar char="•"/>
            </a:pPr>
            <a:r>
              <a:rPr lang="en-US" altLang="en-US" sz="2200" b="1" dirty="0" smtClean="0">
                <a:solidFill>
                  <a:schemeClr val="tx1"/>
                </a:solidFill>
                <a:latin typeface="+mn-lt"/>
                <a:ea typeface="ＭＳ Ｐゴシック" charset="-128"/>
              </a:rPr>
              <a:t>remember (in N</a:t>
            </a:r>
            <a:r>
              <a:rPr lang="en-US" altLang="en-US" sz="100" b="1" dirty="0" smtClean="0">
                <a:solidFill>
                  <a:schemeClr val="tx1"/>
                </a:solidFill>
                <a:latin typeface="+mn-lt"/>
                <a:ea typeface="ＭＳ Ｐゴシック" charset="-128"/>
              </a:rPr>
              <a:t> </a:t>
            </a:r>
            <a:r>
              <a:rPr lang="en-US" altLang="en-US" sz="2200" b="1" dirty="0" smtClean="0">
                <a:solidFill>
                  <a:schemeClr val="tx1"/>
                </a:solidFill>
                <a:latin typeface="+mn-lt"/>
                <a:ea typeface="ＭＳ Ｐゴシック" charset="-128"/>
              </a:rPr>
              <a:t>A</a:t>
            </a:r>
            <a:r>
              <a:rPr lang="en-US" altLang="en-US" sz="100" b="1" dirty="0" smtClean="0">
                <a:solidFill>
                  <a:schemeClr val="tx1"/>
                </a:solidFill>
                <a:latin typeface="+mn-lt"/>
                <a:ea typeface="ＭＳ Ｐゴシック" charset="-128"/>
              </a:rPr>
              <a:t> </a:t>
            </a:r>
            <a:r>
              <a:rPr lang="en-US" altLang="en-US" sz="2200" b="1" dirty="0" smtClean="0">
                <a:solidFill>
                  <a:schemeClr val="tx1"/>
                </a:solidFill>
                <a:latin typeface="+mn-lt"/>
                <a:ea typeface="ＭＳ Ｐゴシック" charset="-128"/>
              </a:rPr>
              <a:t>T translation table) </a:t>
            </a:r>
            <a:r>
              <a:rPr lang="en-US" altLang="en-US" sz="2200" dirty="0" smtClean="0">
                <a:latin typeface="+mn-lt"/>
                <a:ea typeface="ＭＳ Ｐゴシック" charset="-128"/>
              </a:rPr>
              <a:t>every (source I</a:t>
            </a:r>
            <a:r>
              <a:rPr lang="en-US" altLang="en-US" sz="100" dirty="0" smtClean="0">
                <a:latin typeface="+mn-lt"/>
                <a:ea typeface="ＭＳ Ｐゴシック" charset="-128"/>
              </a:rPr>
              <a:t> </a:t>
            </a:r>
            <a:r>
              <a:rPr lang="en-US" altLang="en-US" sz="2200" dirty="0" smtClean="0">
                <a:latin typeface="+mn-lt"/>
                <a:ea typeface="ＭＳ Ｐゴシック" charset="-128"/>
              </a:rPr>
              <a:t>P address, port #) to (</a:t>
            </a:r>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a:t>
            </a:r>
            <a:r>
              <a:rPr lang="en-US" altLang="en-US" sz="2200" dirty="0" smtClean="0">
                <a:latin typeface="+mn-lt"/>
                <a:ea typeface="ＭＳ Ｐゴシック" charset="-128"/>
              </a:rPr>
              <a:t> I</a:t>
            </a:r>
            <a:r>
              <a:rPr lang="en-US" altLang="en-US" sz="100" dirty="0" smtClean="0">
                <a:latin typeface="+mn-lt"/>
                <a:ea typeface="ＭＳ Ｐゴシック" charset="-128"/>
              </a:rPr>
              <a:t> </a:t>
            </a:r>
            <a:r>
              <a:rPr lang="en-US" altLang="en-US" sz="2200" dirty="0" smtClean="0">
                <a:latin typeface="+mn-lt"/>
                <a:ea typeface="ＭＳ Ｐゴシック" charset="-128"/>
              </a:rPr>
              <a:t>P address, new port #) translation pair</a:t>
            </a:r>
          </a:p>
          <a:p>
            <a:pPr marL="256032" lvl="1" indent="-256032">
              <a:spcBef>
                <a:spcPts val="1500"/>
              </a:spcBef>
              <a:buFont typeface="Arial" panose="020B0604020202020204" pitchFamily="34" charset="0"/>
              <a:buChar char="•"/>
            </a:pPr>
            <a:r>
              <a:rPr lang="en-US" altLang="en-US" sz="2200" b="1" dirty="0" smtClean="0">
                <a:solidFill>
                  <a:schemeClr val="tx1"/>
                </a:solidFill>
                <a:latin typeface="+mn-lt"/>
                <a:ea typeface="ＭＳ Ｐゴシック" charset="-128"/>
              </a:rPr>
              <a:t>incoming </a:t>
            </a:r>
            <a:r>
              <a:rPr lang="en-US" altLang="en-US" sz="2200" b="1" dirty="0">
                <a:solidFill>
                  <a:schemeClr val="tx1"/>
                </a:solidFill>
                <a:latin typeface="+mn-lt"/>
                <a:ea typeface="ＭＳ Ｐゴシック" charset="-128"/>
              </a:rPr>
              <a:t>datagrams: replace </a:t>
            </a:r>
            <a:r>
              <a:rPr lang="en-US" altLang="en-US" sz="2200" dirty="0">
                <a:latin typeface="+mn-lt"/>
                <a:ea typeface="ＭＳ Ｐゴシック" charset="-128"/>
              </a:rPr>
              <a:t>(</a:t>
            </a:r>
            <a:r>
              <a:rPr lang="en-US" altLang="en-US" sz="2200" dirty="0" smtClean="0">
                <a:latin typeface="+mn-lt"/>
                <a:ea typeface="ＭＳ Ｐゴシック" charset="-128"/>
              </a:rPr>
              <a:t>N</a:t>
            </a:r>
            <a:r>
              <a:rPr lang="en-US" altLang="en-US" sz="100" dirty="0" smtClean="0">
                <a:latin typeface="+mn-lt"/>
                <a:ea typeface="ＭＳ Ｐゴシック" charset="-128"/>
              </a:rPr>
              <a:t> </a:t>
            </a:r>
            <a:r>
              <a:rPr lang="en-US" altLang="en-US" sz="2200" dirty="0" smtClean="0">
                <a:latin typeface="+mn-lt"/>
                <a:ea typeface="ＭＳ Ｐゴシック" charset="-128"/>
              </a:rPr>
              <a:t>A</a:t>
            </a:r>
            <a:r>
              <a:rPr lang="en-US" altLang="en-US" sz="100" dirty="0" smtClean="0">
                <a:latin typeface="+mn-lt"/>
                <a:ea typeface="ＭＳ Ｐゴシック" charset="-128"/>
              </a:rPr>
              <a:t> </a:t>
            </a:r>
            <a:r>
              <a:rPr lang="en-US" altLang="en-US" sz="2200" dirty="0" smtClean="0">
                <a:latin typeface="+mn-lt"/>
                <a:ea typeface="ＭＳ Ｐゴシック" charset="-128"/>
              </a:rPr>
              <a:t>T </a:t>
            </a:r>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a:latin typeface="+mn-lt"/>
                <a:ea typeface="ＭＳ Ｐゴシック" charset="-128"/>
              </a:rPr>
              <a:t>P</a:t>
            </a:r>
            <a:r>
              <a:rPr lang="en-US" altLang="en-US" sz="2200" dirty="0" smtClean="0">
                <a:latin typeface="+mn-lt"/>
                <a:ea typeface="ＭＳ Ｐゴシック" charset="-128"/>
              </a:rPr>
              <a:t> </a:t>
            </a:r>
            <a:r>
              <a:rPr lang="en-US" altLang="en-US" sz="2200" dirty="0">
                <a:latin typeface="+mn-lt"/>
                <a:ea typeface="ＭＳ Ｐゴシック" charset="-128"/>
              </a:rPr>
              <a:t>address, new port #) in dest fields of every incoming datagram with corresponding (source I</a:t>
            </a:r>
            <a:r>
              <a:rPr lang="en-US" altLang="en-US" sz="100" dirty="0">
                <a:latin typeface="+mn-lt"/>
                <a:ea typeface="ＭＳ Ｐゴシック" charset="-128"/>
              </a:rPr>
              <a:t> </a:t>
            </a:r>
            <a:r>
              <a:rPr lang="en-US" altLang="en-US" sz="2200" dirty="0">
                <a:latin typeface="+mn-lt"/>
                <a:ea typeface="ＭＳ Ｐゴシック" charset="-128"/>
              </a:rPr>
              <a:t>P</a:t>
            </a:r>
            <a:r>
              <a:rPr lang="en-US" altLang="en-US" sz="2200" dirty="0" smtClean="0">
                <a:latin typeface="+mn-lt"/>
                <a:ea typeface="ＭＳ Ｐゴシック" charset="-128"/>
              </a:rPr>
              <a:t> </a:t>
            </a:r>
            <a:r>
              <a:rPr lang="en-US" altLang="en-US" sz="2200" dirty="0">
                <a:latin typeface="+mn-lt"/>
                <a:ea typeface="ＭＳ Ｐゴシック" charset="-128"/>
              </a:rPr>
              <a:t>address, port #) stored in 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a:t>
            </a:r>
            <a:r>
              <a:rPr lang="en-US" altLang="en-US" sz="2200" dirty="0" smtClean="0">
                <a:latin typeface="+mn-lt"/>
                <a:ea typeface="ＭＳ Ｐゴシック" charset="-128"/>
              </a:rPr>
              <a:t> table</a:t>
            </a:r>
            <a:endParaRPr lang="en-US" altLang="en-US" sz="2200" dirty="0">
              <a:latin typeface="+mn-lt"/>
              <a:ea typeface="ＭＳ Ｐゴシック" charset="-128"/>
            </a:endParaRPr>
          </a:p>
        </p:txBody>
      </p:sp>
    </p:spTree>
    <p:extLst>
      <p:ext uri="{BB962C8B-B14F-4D97-AF65-F5344CB8AC3E}">
        <p14:creationId xmlns:p14="http://schemas.microsoft.com/office/powerpoint/2010/main" val="2668890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N</a:t>
            </a:r>
            <a:r>
              <a:rPr lang="en-US" sz="100" dirty="0"/>
              <a:t> </a:t>
            </a:r>
            <a:r>
              <a:rPr lang="en-US" dirty="0"/>
              <a:t>A</a:t>
            </a:r>
            <a:r>
              <a:rPr lang="en-US" sz="100" dirty="0"/>
              <a:t> </a:t>
            </a:r>
            <a:r>
              <a:rPr lang="en-US" dirty="0"/>
              <a:t>T: Network Address Translation </a:t>
            </a:r>
            <a:r>
              <a:rPr lang="en-US" sz="2000" b="0" dirty="0" smtClean="0"/>
              <a:t>(4 </a:t>
            </a:r>
            <a:r>
              <a:rPr lang="en-US" sz="2000" b="0" dirty="0"/>
              <a:t>of 5)</a:t>
            </a:r>
            <a:endParaRPr lang="en-US" dirty="0"/>
          </a:p>
        </p:txBody>
      </p:sp>
      <p:pic>
        <p:nvPicPr>
          <p:cNvPr id="3" name="Picture 2" descr="A diagram has 4 labeled parts with notes and a box with 2 series of numbers. A has central router with 2 parts attached on the right and left. Each part has notes. Part 1, right of router. Numbers. S, From the central router, a line extends left. Number box. 10 period 0 period 0 period 1 comma 3 3 4 5. D, 128 period 119 period 40 period 186 comma 80. The box has 2 hash marks on the top and bottom of the box on the right end. Notes. Host 10 period 0 period 0 period 1 sends datagram to 128 period 119 period 40 period 186 comma 80. From part 1, an arrow points toward the central router. From the central router, a line extends left and right, along with internet groups. Right line. 10 period 0 period 0 period 4. Left line. 138 period 76 period 29 period 7. Part 2. Number box. S, 138 period 76 period 29 period 7 comma 5 0 0 1. D, 128 period 119 period 40 period 186 comma 80. The box has 2 hash marks on the top and bottom of the box on the right end. From the number box, an arrow points left. The number box points to a table. N A T translation table. A portion of the table has 1 row and 2 columns. Row 1. W A N side address, 138 period 76 period 29 period 7 comma 5 0 0 1. L A N side address, 10 period 0 period 0 period 1 comma 3 3 4 5. Notes. N A T router changes datagram source address from 10 period 0 period 0 period 1 comma 3 3 4 5 to 138 period 76 period 29 period 7 comma 5 0 0 1, updates table. Part 3, left below part 2. Number box. S, 128 period 119 period 40 period 186 comma 80. D, 138 period 76 period 29 period 7 comma 5 0 0 1. The number box has 2 hash marks on the top and bottom of the box on the left end. Notes. Reply arrives destination address, 138 period 76 period 29 period 7 comma 5 0 0 1. From the number box, an arrow points right toward the central router. Part 4, right side below part 1. Number box. S, 128 period 119 period 40 period 186 comma 80. D, 10 period 0 period 0 period 1 comma 3 3 4 5. The number box has 2 hash marks on the top and bottom side of the box at the left end. Notes, N A T router changes datagram destination address from 138 period 76 period 29 period 7 comma 5 0 0 1 to 10 period 0 period 0 period 1 comma 3 3 4 5. From the right side of the number box, an arrow points right and up to the first P C in a column of 3. Each P C has an I P address. P C 1, 10 period 0 period 0 period 1. P C 2, 10 period 0 period 0 period 2. P C 3, 10 period 0 period 0 period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62" y="1823627"/>
            <a:ext cx="7018276" cy="3771183"/>
          </a:xfrm>
          <a:prstGeom prst="rect">
            <a:avLst/>
          </a:prstGeom>
        </p:spPr>
      </p:pic>
    </p:spTree>
    <p:extLst>
      <p:ext uri="{BB962C8B-B14F-4D97-AF65-F5344CB8AC3E}">
        <p14:creationId xmlns:p14="http://schemas.microsoft.com/office/powerpoint/2010/main" val="35905484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sz="100" dirty="0"/>
              <a:t> </a:t>
            </a:r>
            <a:r>
              <a:rPr lang="en-US" dirty="0"/>
              <a:t>A</a:t>
            </a:r>
            <a:r>
              <a:rPr lang="en-US" sz="100" dirty="0"/>
              <a:t> </a:t>
            </a:r>
            <a:r>
              <a:rPr lang="en-US" dirty="0"/>
              <a:t>T: Network Address Translation </a:t>
            </a:r>
            <a:r>
              <a:rPr lang="en-US" sz="2000" b="0" dirty="0" smtClean="0"/>
              <a:t>(5 </a:t>
            </a:r>
            <a:r>
              <a:rPr lang="en-US" sz="2000" b="0" dirty="0"/>
              <a:t>of 5)</a:t>
            </a:r>
            <a:endParaRPr lang="en-US" dirty="0"/>
          </a:p>
        </p:txBody>
      </p:sp>
      <p:sp>
        <p:nvSpPr>
          <p:cNvPr id="3" name="Text Placeholder 2"/>
          <p:cNvSpPr>
            <a:spLocks noGrp="1"/>
          </p:cNvSpPr>
          <p:nvPr>
            <p:ph type="body" idx="1"/>
          </p:nvPr>
        </p:nvSpPr>
        <p:spPr/>
        <p:txBody>
          <a:bodyPr/>
          <a:lstStyle/>
          <a:p>
            <a:r>
              <a:rPr lang="en-US" altLang="en-US" sz="2200" dirty="0">
                <a:latin typeface="+mn-lt"/>
                <a:ea typeface="ＭＳ Ｐゴシック" charset="-128"/>
                <a:cs typeface="ＭＳ Ｐゴシック" charset="-128"/>
              </a:rPr>
              <a:t>16-bit port-number field</a:t>
            </a:r>
            <a:r>
              <a:rPr lang="en-US" altLang="en-US" sz="2200" dirty="0" smtClean="0">
                <a:latin typeface="+mn-lt"/>
                <a:ea typeface="ＭＳ Ｐゴシック" charset="-128"/>
                <a:cs typeface="ＭＳ Ｐゴシック" charset="-128"/>
              </a:rPr>
              <a:t>:</a:t>
            </a:r>
            <a:endParaRPr lang="en-US" altLang="en-US" sz="2200" dirty="0">
              <a:latin typeface="+mn-lt"/>
              <a:ea typeface="ＭＳ Ｐゴシック" charset="-128"/>
              <a:cs typeface="ＭＳ Ｐゴシック" charset="-128"/>
            </a:endParaRPr>
          </a:p>
          <a:p>
            <a:pPr lvl="1"/>
            <a:r>
              <a:rPr lang="en-US" altLang="en-US" sz="2200" dirty="0">
                <a:latin typeface="+mn-lt"/>
                <a:ea typeface="ＭＳ Ｐゴシック" charset="-128"/>
              </a:rPr>
              <a:t>60,000 simultaneous connections with a single </a:t>
            </a:r>
            <a:r>
              <a:rPr lang="en-US" altLang="en-US" sz="2200" dirty="0" smtClean="0">
                <a:latin typeface="+mn-lt"/>
                <a:ea typeface="ＭＳ Ｐゴシック" charset="-128"/>
              </a:rPr>
              <a:t>L</a:t>
            </a:r>
            <a:r>
              <a:rPr lang="en-US" altLang="en-US" sz="100" dirty="0" smtClean="0">
                <a:latin typeface="+mn-lt"/>
                <a:ea typeface="ＭＳ Ｐゴシック" charset="-128"/>
              </a:rPr>
              <a:t> </a:t>
            </a:r>
            <a:r>
              <a:rPr lang="en-US" altLang="en-US" sz="2200" dirty="0" smtClean="0">
                <a:latin typeface="+mn-lt"/>
                <a:ea typeface="ＭＳ Ｐゴシック" charset="-128"/>
              </a:rPr>
              <a:t>A</a:t>
            </a:r>
            <a:r>
              <a:rPr lang="en-US" altLang="en-US" sz="100" dirty="0" smtClean="0">
                <a:latin typeface="+mn-lt"/>
                <a:ea typeface="ＭＳ Ｐゴシック" charset="-128"/>
              </a:rPr>
              <a:t> </a:t>
            </a:r>
            <a:r>
              <a:rPr lang="en-US" altLang="en-US" sz="2200" dirty="0" smtClean="0">
                <a:latin typeface="+mn-lt"/>
                <a:ea typeface="ＭＳ Ｐゴシック" charset="-128"/>
              </a:rPr>
              <a:t>N-side </a:t>
            </a:r>
            <a:r>
              <a:rPr lang="en-US" altLang="en-US" sz="2200" dirty="0">
                <a:latin typeface="+mn-lt"/>
                <a:ea typeface="ＭＳ Ｐゴシック" charset="-128"/>
              </a:rPr>
              <a:t>address!</a:t>
            </a:r>
          </a:p>
          <a:p>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a:t>
            </a:r>
            <a:r>
              <a:rPr lang="en-US" altLang="en-US" sz="2200" dirty="0" smtClean="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is controversial:</a:t>
            </a:r>
          </a:p>
          <a:p>
            <a:pPr lvl="1"/>
            <a:r>
              <a:rPr lang="en-US" altLang="en-US" sz="2200" dirty="0">
                <a:latin typeface="+mn-lt"/>
                <a:ea typeface="ＭＳ Ｐゴシック" charset="-128"/>
              </a:rPr>
              <a:t>routers should only process up to layer 3</a:t>
            </a:r>
          </a:p>
          <a:p>
            <a:pPr lvl="1"/>
            <a:r>
              <a:rPr lang="en-US" altLang="en-US" sz="2200" dirty="0">
                <a:latin typeface="+mn-lt"/>
                <a:ea typeface="ＭＳ Ｐゴシック" charset="-128"/>
              </a:rPr>
              <a:t>address shortage should be solved by </a:t>
            </a:r>
            <a:r>
              <a:rPr lang="en-US" altLang="en-US" sz="2200" dirty="0" smtClean="0">
                <a:latin typeface="+mn-lt"/>
                <a:ea typeface="ＭＳ Ｐゴシック" charset="-128"/>
              </a:rPr>
              <a:t>I</a:t>
            </a:r>
            <a:r>
              <a:rPr lang="en-US" altLang="en-US" sz="100" dirty="0" smtClean="0">
                <a:latin typeface="+mn-lt"/>
                <a:ea typeface="ＭＳ Ｐゴシック" charset="-128"/>
              </a:rPr>
              <a:t> </a:t>
            </a:r>
            <a:r>
              <a:rPr lang="en-US" altLang="en-US" sz="2200" dirty="0" smtClean="0">
                <a:latin typeface="+mn-lt"/>
                <a:ea typeface="ＭＳ Ｐゴシック" charset="-128"/>
              </a:rPr>
              <a:t>P</a:t>
            </a:r>
            <a:r>
              <a:rPr lang="en-US" altLang="en-US" sz="100" dirty="0" smtClean="0">
                <a:latin typeface="+mn-lt"/>
                <a:ea typeface="ＭＳ Ｐゴシック" charset="-128"/>
              </a:rPr>
              <a:t> </a:t>
            </a:r>
            <a:r>
              <a:rPr lang="en-US" altLang="en-US" sz="2200" dirty="0" smtClean="0">
                <a:latin typeface="+mn-lt"/>
                <a:ea typeface="ＭＳ Ｐゴシック" charset="-128"/>
              </a:rPr>
              <a:t>v</a:t>
            </a:r>
            <a:r>
              <a:rPr lang="en-US" altLang="en-US" sz="100" dirty="0" smtClean="0">
                <a:latin typeface="+mn-lt"/>
                <a:ea typeface="ＭＳ Ｐゴシック" charset="-128"/>
              </a:rPr>
              <a:t> </a:t>
            </a:r>
            <a:r>
              <a:rPr lang="en-US" altLang="en-US" sz="2200" dirty="0" smtClean="0">
                <a:latin typeface="+mn-lt"/>
                <a:ea typeface="ＭＳ Ｐゴシック" charset="-128"/>
              </a:rPr>
              <a:t>6</a:t>
            </a:r>
            <a:endParaRPr lang="en-US" altLang="en-US" sz="2200" dirty="0">
              <a:latin typeface="+mn-lt"/>
              <a:ea typeface="ＭＳ Ｐゴシック" charset="-128"/>
            </a:endParaRPr>
          </a:p>
          <a:p>
            <a:pPr lvl="1"/>
            <a:r>
              <a:rPr lang="en-US" altLang="en-US" sz="2200" dirty="0">
                <a:latin typeface="+mn-lt"/>
                <a:ea typeface="ＭＳ Ｐゴシック" charset="-128"/>
              </a:rPr>
              <a:t>violates end-to-end argument</a:t>
            </a:r>
          </a:p>
          <a:p>
            <a:pPr lvl="2"/>
            <a:r>
              <a:rPr lang="en-US" altLang="en-US" sz="2200" dirty="0">
                <a:latin typeface="+mn-lt"/>
                <a:ea typeface="ＭＳ Ｐゴシック" charset="-128"/>
              </a:rPr>
              <a:t>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a:latin typeface="+mn-lt"/>
                <a:ea typeface="ＭＳ Ｐゴシック" charset="-128"/>
              </a:rPr>
              <a:t>T</a:t>
            </a:r>
            <a:r>
              <a:rPr lang="en-US" altLang="en-US" sz="2200" dirty="0" smtClean="0">
                <a:latin typeface="+mn-lt"/>
                <a:cs typeface="Gill Sans MT" charset="0"/>
              </a:rPr>
              <a:t> </a:t>
            </a:r>
            <a:r>
              <a:rPr lang="en-US" altLang="en-US" sz="2200" dirty="0">
                <a:latin typeface="+mn-lt"/>
                <a:cs typeface="Gill Sans MT" charset="0"/>
              </a:rPr>
              <a:t>possibility must be taken into account by app designers, e.g., </a:t>
            </a:r>
            <a:r>
              <a:rPr lang="en-US" altLang="en-US" sz="2200" dirty="0" smtClean="0">
                <a:latin typeface="+mn-lt"/>
                <a:cs typeface="Gill Sans MT" charset="0"/>
              </a:rPr>
              <a:t>P</a:t>
            </a:r>
            <a:r>
              <a:rPr lang="en-US" altLang="en-US" sz="100" dirty="0" smtClean="0">
                <a:latin typeface="+mn-lt"/>
                <a:cs typeface="Gill Sans MT" charset="0"/>
              </a:rPr>
              <a:t> </a:t>
            </a:r>
            <a:r>
              <a:rPr lang="en-US" altLang="en-US" sz="2200" dirty="0" smtClean="0">
                <a:latin typeface="+mn-lt"/>
                <a:cs typeface="Gill Sans MT" charset="0"/>
              </a:rPr>
              <a:t>2</a:t>
            </a:r>
            <a:r>
              <a:rPr lang="en-US" altLang="en-US" sz="100" dirty="0" smtClean="0">
                <a:latin typeface="+mn-lt"/>
                <a:cs typeface="Gill Sans MT" charset="0"/>
              </a:rPr>
              <a:t> </a:t>
            </a:r>
            <a:r>
              <a:rPr lang="en-US" altLang="en-US" sz="2200" dirty="0" smtClean="0">
                <a:latin typeface="+mn-lt"/>
                <a:cs typeface="Gill Sans MT" charset="0"/>
              </a:rPr>
              <a:t>P </a:t>
            </a:r>
            <a:r>
              <a:rPr lang="en-US" altLang="en-US" sz="2200" dirty="0">
                <a:latin typeface="+mn-lt"/>
                <a:cs typeface="Gill Sans MT" charset="0"/>
              </a:rPr>
              <a:t>applications</a:t>
            </a:r>
          </a:p>
          <a:p>
            <a:pPr lvl="1"/>
            <a:r>
              <a:rPr lang="en-US" altLang="en-US" sz="2200" dirty="0" smtClean="0">
                <a:latin typeface="+mn-lt"/>
                <a:ea typeface="ＭＳ Ｐゴシック" charset="-128"/>
              </a:rPr>
              <a:t>N</a:t>
            </a:r>
            <a:r>
              <a:rPr lang="en-US" altLang="en-US" sz="100" dirty="0" smtClean="0">
                <a:latin typeface="+mn-lt"/>
                <a:ea typeface="ＭＳ Ｐゴシック" charset="-128"/>
              </a:rPr>
              <a:t> </a:t>
            </a:r>
            <a:r>
              <a:rPr lang="en-US" altLang="en-US" sz="2200" dirty="0" smtClean="0">
                <a:latin typeface="+mn-lt"/>
                <a:ea typeface="ＭＳ Ｐゴシック" charset="-128"/>
              </a:rPr>
              <a:t>A</a:t>
            </a:r>
            <a:r>
              <a:rPr lang="en-US" altLang="en-US" sz="100" dirty="0" smtClean="0">
                <a:latin typeface="+mn-lt"/>
                <a:ea typeface="ＭＳ Ｐゴシック" charset="-128"/>
              </a:rPr>
              <a:t> </a:t>
            </a:r>
            <a:r>
              <a:rPr lang="en-US" altLang="en-US" sz="2200" dirty="0" smtClean="0">
                <a:latin typeface="+mn-lt"/>
                <a:ea typeface="ＭＳ Ｐゴシック" charset="-128"/>
              </a:rPr>
              <a:t>T </a:t>
            </a:r>
            <a:r>
              <a:rPr lang="en-US" altLang="en-US" sz="2200" dirty="0">
                <a:latin typeface="+mn-lt"/>
                <a:ea typeface="ＭＳ Ｐゴシック" charset="-128"/>
              </a:rPr>
              <a:t>traversal: what if client wants to connect to server behind N</a:t>
            </a:r>
            <a:r>
              <a:rPr lang="en-US" altLang="en-US" sz="100" dirty="0">
                <a:latin typeface="+mn-lt"/>
                <a:ea typeface="ＭＳ Ｐゴシック" charset="-128"/>
              </a:rPr>
              <a:t> </a:t>
            </a:r>
            <a:r>
              <a:rPr lang="en-US" altLang="en-US" sz="2200" dirty="0">
                <a:latin typeface="+mn-lt"/>
                <a:ea typeface="ＭＳ Ｐゴシック" charset="-128"/>
              </a:rPr>
              <a:t>A</a:t>
            </a:r>
            <a:r>
              <a:rPr lang="en-US" altLang="en-US" sz="100" dirty="0">
                <a:latin typeface="+mn-lt"/>
                <a:ea typeface="ＭＳ Ｐゴシック" charset="-128"/>
              </a:rPr>
              <a:t> </a:t>
            </a:r>
            <a:r>
              <a:rPr lang="en-US" altLang="en-US" sz="2200" dirty="0" smtClean="0">
                <a:latin typeface="+mn-lt"/>
                <a:ea typeface="ＭＳ Ｐゴシック" charset="-128"/>
              </a:rPr>
              <a:t>T?</a:t>
            </a:r>
            <a:endParaRPr lang="en-US" altLang="en-US" sz="2200" dirty="0">
              <a:latin typeface="+mn-lt"/>
              <a:ea typeface="ＭＳ Ｐゴシック" charset="-128"/>
            </a:endParaRPr>
          </a:p>
        </p:txBody>
      </p:sp>
    </p:spTree>
    <p:extLst>
      <p:ext uri="{BB962C8B-B14F-4D97-AF65-F5344CB8AC3E}">
        <p14:creationId xmlns:p14="http://schemas.microsoft.com/office/powerpoint/2010/main" val="36286378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a:t>
            </a:r>
            <a:r>
              <a:rPr lang="en-US" altLang="en-US" dirty="0" smtClean="0">
                <a:ea typeface="ＭＳ Ｐゴシック" charset="-128"/>
              </a:rPr>
              <a:t>Objectives </a:t>
            </a:r>
            <a:r>
              <a:rPr lang="en-US" altLang="en-US" sz="2000" b="0" dirty="0" smtClean="0">
                <a:ea typeface="ＭＳ Ｐゴシック" charset="-128"/>
              </a:rPr>
              <a:t>(5 </a:t>
            </a:r>
            <a:r>
              <a:rPr lang="en-US" altLang="en-US" sz="2000" b="0" dirty="0">
                <a:ea typeface="ＭＳ Ｐゴシック"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b="1" dirty="0">
                <a:solidFill>
                  <a:srgbClr val="CC0000"/>
                </a:solidFill>
                <a:latin typeface="+mn-lt"/>
                <a:ea typeface="ＭＳ Ｐゴシック" charset="-128"/>
                <a:cs typeface="ＭＳ Ｐゴシック" charset="-128"/>
              </a:rPr>
              <a:t> </a:t>
            </a:r>
            <a:r>
              <a:rPr lang="en-US" altLang="en-US" sz="2200" dirty="0">
                <a:solidFill>
                  <a:schemeClr val="tx1"/>
                </a:solidFill>
                <a:latin typeface="+mn-lt"/>
                <a:ea typeface="ＭＳ Ｐゴシック" charset="-128"/>
                <a:cs typeface="ＭＳ Ｐゴシック" charset="-128"/>
              </a:rPr>
              <a:t>Overview of Network layer</a:t>
            </a:r>
          </a:p>
          <a:p>
            <a:pPr lvl="1" indent="-283464"/>
            <a:r>
              <a:rPr lang="en-US" altLang="en-US" sz="2200" dirty="0">
                <a:solidFill>
                  <a:schemeClr val="tx1"/>
                </a:solidFill>
                <a:latin typeface="+mn-lt"/>
                <a:ea typeface="ＭＳ Ｐゴシック" charset="-128"/>
              </a:rPr>
              <a:t>data plane</a:t>
            </a:r>
          </a:p>
          <a:p>
            <a:pPr lvl="1" indent="-283464"/>
            <a:r>
              <a:rPr lang="en-US" altLang="en-US" sz="2200" dirty="0">
                <a:solidFill>
                  <a:schemeClr val="tx1"/>
                </a:solidFill>
                <a:latin typeface="+mn-lt"/>
                <a:ea typeface="ＭＳ Ｐゴシック" charset="-128"/>
              </a:rPr>
              <a:t>control plane</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a:t>
            </a:r>
            <a:r>
              <a:rPr lang="en-US" altLang="en-US" sz="2200" dirty="0" smtClean="0">
                <a:latin typeface="+mn-lt"/>
                <a:ea typeface="ＭＳ Ｐゴシック" charset="-128"/>
                <a:cs typeface="ＭＳ Ｐゴシック" charset="-128"/>
              </a:rPr>
              <a:t>What’</a:t>
            </a:r>
            <a:r>
              <a:rPr lang="en-US" altLang="ja-JP" sz="2200" dirty="0" smtClean="0">
                <a:latin typeface="+mn-lt"/>
                <a:ea typeface="ＭＳ Ｐゴシック" charset="-128"/>
                <a:cs typeface="ＭＳ Ｐゴシック" charset="-128"/>
              </a:rPr>
              <a:t>s </a:t>
            </a:r>
            <a:r>
              <a:rPr lang="en-US" altLang="ja-JP" sz="2200" dirty="0">
                <a:latin typeface="+mn-lt"/>
                <a:ea typeface="ＭＳ Ｐゴシック" charset="-128"/>
                <a:cs typeface="ＭＳ Ｐゴシック" charset="-128"/>
              </a:rPr>
              <a:t>inside a router</a:t>
            </a:r>
          </a:p>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a:t>
            </a:r>
            <a:r>
              <a:rPr lang="en-US" altLang="en-US" sz="2200" b="1" dirty="0" smtClean="0">
                <a:latin typeface="+mn-lt"/>
                <a:ea typeface="ＭＳ Ｐゴシック" charset="-128"/>
                <a:cs typeface="ＭＳ Ｐゴシック" charset="-128"/>
              </a:rPr>
              <a:t>I</a:t>
            </a:r>
            <a:r>
              <a:rPr lang="en-US" altLang="en-US" sz="100" b="1" dirty="0" smtClean="0">
                <a:latin typeface="+mn-lt"/>
                <a:ea typeface="ＭＳ Ｐゴシック" charset="-128"/>
                <a:cs typeface="ＭＳ Ｐゴシック" charset="-128"/>
              </a:rPr>
              <a:t> </a:t>
            </a:r>
            <a:r>
              <a:rPr lang="en-US" altLang="en-US" sz="2200" b="1" dirty="0" smtClean="0">
                <a:latin typeface="+mn-lt"/>
                <a:ea typeface="ＭＳ Ｐゴシック" charset="-128"/>
                <a:cs typeface="ＭＳ Ｐゴシック" charset="-128"/>
              </a:rPr>
              <a:t>P</a:t>
            </a:r>
            <a:r>
              <a:rPr lang="en-US" altLang="en-US" sz="2200" b="1" dirty="0">
                <a:latin typeface="+mn-lt"/>
                <a:ea typeface="ＭＳ Ｐゴシック" charset="-128"/>
                <a:cs typeface="ＭＳ Ｐゴシック" charset="-128"/>
              </a:rPr>
              <a:t>: Internet Protocol</a:t>
            </a:r>
          </a:p>
          <a:p>
            <a:pPr lvl="1" indent="-283464"/>
            <a:r>
              <a:rPr lang="en-US" altLang="en-US" sz="2200" dirty="0">
                <a:latin typeface="+mn-lt"/>
                <a:ea typeface="ＭＳ Ｐゴシック" charset="-128"/>
              </a:rPr>
              <a:t>datagram format</a:t>
            </a:r>
          </a:p>
          <a:p>
            <a:pPr lvl="1" indent="-283464"/>
            <a:r>
              <a:rPr lang="en-US" altLang="en-US" sz="2200" dirty="0">
                <a:latin typeface="+mn-lt"/>
                <a:ea typeface="ＭＳ Ｐゴシック" charset="-128"/>
              </a:rPr>
              <a:t>fragmentation</a:t>
            </a:r>
          </a:p>
          <a:p>
            <a:pPr lvl="1" indent="-283464"/>
            <a:r>
              <a:rPr lang="en-US" altLang="en-US" sz="2200" dirty="0" smtClean="0">
                <a:latin typeface="+mn-lt"/>
                <a:ea typeface="ＭＳ Ｐゴシック" charset="-128"/>
              </a:rPr>
              <a:t>I</a:t>
            </a:r>
            <a:r>
              <a:rPr lang="en-US" altLang="en-US" sz="100" dirty="0" smtClean="0">
                <a:latin typeface="+mn-lt"/>
                <a:ea typeface="ＭＳ Ｐゴシック" charset="-128"/>
              </a:rPr>
              <a:t> </a:t>
            </a:r>
            <a:r>
              <a:rPr lang="en-US" altLang="en-US" sz="2200" dirty="0" smtClean="0">
                <a:latin typeface="+mn-lt"/>
                <a:ea typeface="ＭＳ Ｐゴシック" charset="-128"/>
              </a:rPr>
              <a:t>Pv4 </a:t>
            </a:r>
            <a:r>
              <a:rPr lang="en-US" altLang="en-US" sz="2200" dirty="0">
                <a:latin typeface="+mn-lt"/>
                <a:ea typeface="ＭＳ Ｐゴシック" charset="-128"/>
              </a:rPr>
              <a:t>addressing</a:t>
            </a:r>
          </a:p>
          <a:p>
            <a:pPr lvl="1" indent="-283464"/>
            <a:r>
              <a:rPr lang="en-US" altLang="en-US" sz="2200" dirty="0">
                <a:latin typeface="+mn-lt"/>
                <a:ea typeface="ＭＳ Ｐゴシック" charset="-128"/>
              </a:rPr>
              <a:t>network address </a:t>
            </a:r>
            <a:r>
              <a:rPr lang="en-US" altLang="en-US" sz="2200" dirty="0" smtClean="0">
                <a:latin typeface="+mn-lt"/>
                <a:ea typeface="ＭＳ Ｐゴシック" charset="-128"/>
              </a:rPr>
              <a:t>translation</a:t>
            </a:r>
          </a:p>
          <a:p>
            <a:pPr lvl="1" indent="-283464"/>
            <a:r>
              <a:rPr lang="en-US" altLang="en-US" sz="2200" b="1" dirty="0">
                <a:latin typeface="+mn-lt"/>
                <a:ea typeface="ＭＳ Ｐゴシック" charset="-128"/>
              </a:rPr>
              <a:t>I</a:t>
            </a:r>
            <a:r>
              <a:rPr lang="en-US" altLang="en-US" sz="100" b="1" dirty="0">
                <a:latin typeface="+mn-lt"/>
                <a:ea typeface="ＭＳ Ｐゴシック" charset="-128"/>
              </a:rPr>
              <a:t> </a:t>
            </a:r>
            <a:r>
              <a:rPr lang="en-US" altLang="en-US" sz="2200" b="1" dirty="0" smtClean="0">
                <a:latin typeface="+mn-lt"/>
                <a:ea typeface="ＭＳ Ｐゴシック" charset="-128"/>
              </a:rPr>
              <a:t>Pv6</a:t>
            </a:r>
            <a:endParaRPr lang="en-US" altLang="en-US" sz="2200" b="1" dirty="0">
              <a:latin typeface="+mn-lt"/>
              <a:ea typeface="ＭＳ Ｐゴシック" charset="-128"/>
              <a:cs typeface="ＭＳ Ｐゴシック"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Generalized Forward and S</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D</a:t>
            </a:r>
            <a:r>
              <a:rPr lang="en-US" altLang="en-US" sz="100" dirty="0">
                <a:latin typeface="+mn-lt"/>
                <a:ea typeface="ＭＳ Ｐゴシック" charset="-128"/>
                <a:cs typeface="ＭＳ Ｐゴシック" charset="-128"/>
              </a:rPr>
              <a:t> </a:t>
            </a:r>
            <a:r>
              <a:rPr lang="en-US" altLang="en-US" sz="2200" dirty="0">
                <a:latin typeface="+mn-lt"/>
                <a:ea typeface="ＭＳ Ｐゴシック" charset="-128"/>
                <a:cs typeface="ＭＳ Ｐゴシック" charset="-128"/>
              </a:rPr>
              <a:t>N</a:t>
            </a:r>
          </a:p>
          <a:p>
            <a:pPr lvl="1" indent="-283464"/>
            <a:r>
              <a:rPr lang="en-US" altLang="en-US" sz="2200" dirty="0">
                <a:latin typeface="+mn-lt"/>
                <a:ea typeface="ＭＳ Ｐゴシック" charset="-128"/>
              </a:rPr>
              <a:t>match</a:t>
            </a:r>
          </a:p>
          <a:p>
            <a:pPr lvl="1" indent="-283464"/>
            <a:r>
              <a:rPr lang="en-US" altLang="en-US" sz="2200" dirty="0">
                <a:latin typeface="+mn-lt"/>
                <a:ea typeface="ＭＳ Ｐゴシック" charset="-128"/>
              </a:rPr>
              <a:t>action</a:t>
            </a:r>
          </a:p>
          <a:p>
            <a:pPr lvl="1" indent="-283464"/>
            <a:r>
              <a:rPr lang="en-US" altLang="en-US" sz="2200" dirty="0" smtClean="0">
                <a:latin typeface="+mn-lt"/>
                <a:ea typeface="ＭＳ Ｐゴシック" charset="-128"/>
              </a:rPr>
              <a:t>OpenFlow examples </a:t>
            </a:r>
            <a:r>
              <a:rPr lang="en-US" altLang="en-US" sz="2200" dirty="0">
                <a:latin typeface="+mn-lt"/>
                <a:ea typeface="ＭＳ Ｐゴシック" charset="-128"/>
              </a:rPr>
              <a:t>of match-plus-action in </a:t>
            </a:r>
            <a:r>
              <a:rPr lang="en-US" altLang="en-US" sz="2200" dirty="0" smtClean="0">
                <a:latin typeface="+mn-lt"/>
                <a:ea typeface="ＭＳ Ｐゴシック" charset="-128"/>
              </a:rPr>
              <a:t>action</a:t>
            </a:r>
            <a:endParaRPr lang="en-US" altLang="en-US" sz="2200" dirty="0">
              <a:latin typeface="+mn-lt"/>
              <a:ea typeface="ＭＳ Ｐゴシック" charset="-128"/>
            </a:endParaRPr>
          </a:p>
        </p:txBody>
      </p:sp>
    </p:spTree>
    <p:extLst>
      <p:ext uri="{BB962C8B-B14F-4D97-AF65-F5344CB8AC3E}">
        <p14:creationId xmlns:p14="http://schemas.microsoft.com/office/powerpoint/2010/main" val="2003425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39665" cy="1097279"/>
          </a:xfrm>
        </p:spPr>
        <p:txBody>
          <a:bodyPr/>
          <a:lstStyle/>
          <a:p>
            <a:r>
              <a:rPr lang="en-US" dirty="0"/>
              <a:t>Network Layer: Data Plane, Control </a:t>
            </a:r>
            <a:r>
              <a:rPr lang="en-US" dirty="0" smtClean="0"/>
              <a:t>Plane</a:t>
            </a:r>
            <a:endParaRPr lang="en-US" sz="2000" b="0" dirty="0"/>
          </a:p>
        </p:txBody>
      </p:sp>
      <p:sp>
        <p:nvSpPr>
          <p:cNvPr id="3" name="Text Placeholder 2"/>
          <p:cNvSpPr>
            <a:spLocks noGrp="1"/>
          </p:cNvSpPr>
          <p:nvPr>
            <p:ph idx="1"/>
          </p:nvPr>
        </p:nvSpPr>
        <p:spPr>
          <a:xfrm>
            <a:off x="457200" y="1600200"/>
            <a:ext cx="3952568" cy="2352368"/>
          </a:xfrm>
        </p:spPr>
        <p:txBody>
          <a:bodyPr/>
          <a:lstStyle/>
          <a:p>
            <a:pPr marL="0" indent="0">
              <a:buFont typeface="Wingdings" charset="2"/>
              <a:buNone/>
              <a:defRPr/>
            </a:pPr>
            <a:r>
              <a:rPr lang="en-US" sz="1800" b="1" dirty="0">
                <a:solidFill>
                  <a:schemeClr val="tx1"/>
                </a:solidFill>
                <a:latin typeface="+mn-lt"/>
              </a:rPr>
              <a:t>Data plane</a:t>
            </a:r>
          </a:p>
          <a:p>
            <a:pPr indent="-255600">
              <a:defRPr/>
            </a:pPr>
            <a:r>
              <a:rPr lang="en-US" sz="1800" dirty="0">
                <a:latin typeface="+mn-lt"/>
              </a:rPr>
              <a:t>local, per-router function</a:t>
            </a:r>
          </a:p>
          <a:p>
            <a:pPr indent="-255600">
              <a:defRPr/>
            </a:pPr>
            <a:r>
              <a:rPr lang="en-US" sz="1800" dirty="0">
                <a:latin typeface="+mn-lt"/>
              </a:rPr>
              <a:t>determines how datagram arriving on router input port is forwarded to router output port</a:t>
            </a:r>
          </a:p>
          <a:p>
            <a:pPr indent="-255600">
              <a:defRPr/>
            </a:pPr>
            <a:r>
              <a:rPr lang="en-US" sz="1800" dirty="0">
                <a:latin typeface="+mn-lt"/>
              </a:rPr>
              <a:t>forwarding </a:t>
            </a:r>
            <a:r>
              <a:rPr lang="en-US" sz="1800" dirty="0" smtClean="0">
                <a:latin typeface="+mn-lt"/>
              </a:rPr>
              <a:t>function</a:t>
            </a:r>
            <a:endParaRPr lang="en-US" sz="1800" dirty="0">
              <a:latin typeface="+mn-lt"/>
            </a:endParaRPr>
          </a:p>
        </p:txBody>
      </p:sp>
      <p:sp>
        <p:nvSpPr>
          <p:cNvPr id="5" name="Content Placeholder 4"/>
          <p:cNvSpPr>
            <a:spLocks noGrp="1"/>
          </p:cNvSpPr>
          <p:nvPr>
            <p:ph idx="13"/>
          </p:nvPr>
        </p:nvSpPr>
        <p:spPr>
          <a:xfrm>
            <a:off x="4807974" y="1600199"/>
            <a:ext cx="3819832" cy="4638369"/>
          </a:xfrm>
        </p:spPr>
        <p:txBody>
          <a:bodyPr/>
          <a:lstStyle/>
          <a:p>
            <a:pPr marL="0" indent="0">
              <a:buFont typeface="Wingdings" charset="2"/>
              <a:buNone/>
              <a:defRPr/>
            </a:pPr>
            <a:r>
              <a:rPr lang="en-US" sz="1800" b="1" dirty="0">
                <a:solidFill>
                  <a:schemeClr val="tx1"/>
                </a:solidFill>
                <a:latin typeface="+mn-lt"/>
              </a:rPr>
              <a:t>Control plane</a:t>
            </a:r>
          </a:p>
          <a:p>
            <a:pPr indent="-255600">
              <a:defRPr/>
            </a:pPr>
            <a:r>
              <a:rPr lang="en-US" sz="1800" dirty="0">
                <a:latin typeface="+mn-lt"/>
              </a:rPr>
              <a:t>network-wide logic</a:t>
            </a:r>
          </a:p>
          <a:p>
            <a:pPr indent="-255600">
              <a:defRPr/>
            </a:pPr>
            <a:r>
              <a:rPr lang="en-US" sz="1800" dirty="0">
                <a:latin typeface="+mn-lt"/>
              </a:rPr>
              <a:t>determines how datagram is routed among routers along end-end path from source host to destination host</a:t>
            </a:r>
          </a:p>
          <a:p>
            <a:pPr indent="-255600">
              <a:defRPr/>
            </a:pPr>
            <a:r>
              <a:rPr lang="en-US" sz="1800" dirty="0">
                <a:latin typeface="+mn-lt"/>
              </a:rPr>
              <a:t>two control-plane approaches:</a:t>
            </a:r>
          </a:p>
          <a:p>
            <a:pPr lvl="1" indent="-284400">
              <a:defRPr/>
            </a:pPr>
            <a:r>
              <a:rPr lang="en-US" sz="1800" b="1" dirty="0">
                <a:solidFill>
                  <a:schemeClr val="tx1"/>
                </a:solidFill>
                <a:latin typeface="+mn-lt"/>
              </a:rPr>
              <a:t>traditional routing algorithms: </a:t>
            </a:r>
            <a:r>
              <a:rPr lang="en-US" sz="1800" dirty="0">
                <a:latin typeface="+mn-lt"/>
              </a:rPr>
              <a:t>implemented in routers</a:t>
            </a:r>
          </a:p>
          <a:p>
            <a:pPr lvl="1" indent="-284400">
              <a:defRPr/>
            </a:pPr>
            <a:r>
              <a:rPr lang="en-US" sz="1800" b="1" dirty="0">
                <a:solidFill>
                  <a:schemeClr val="tx1"/>
                </a:solidFill>
                <a:latin typeface="+mn-lt"/>
              </a:rPr>
              <a:t>software-defined networking (S</a:t>
            </a:r>
            <a:r>
              <a:rPr lang="en-US" sz="100" b="1" dirty="0">
                <a:solidFill>
                  <a:schemeClr val="tx1"/>
                </a:solidFill>
                <a:latin typeface="+mn-lt"/>
              </a:rPr>
              <a:t> </a:t>
            </a:r>
            <a:r>
              <a:rPr lang="en-US" sz="1800" b="1" dirty="0">
                <a:solidFill>
                  <a:schemeClr val="tx1"/>
                </a:solidFill>
                <a:latin typeface="+mn-lt"/>
              </a:rPr>
              <a:t>D</a:t>
            </a:r>
            <a:r>
              <a:rPr lang="en-US" sz="100" b="1" dirty="0">
                <a:solidFill>
                  <a:schemeClr val="tx1"/>
                </a:solidFill>
                <a:latin typeface="+mn-lt"/>
              </a:rPr>
              <a:t> </a:t>
            </a:r>
            <a:r>
              <a:rPr lang="en-US" sz="1800" b="1" dirty="0">
                <a:solidFill>
                  <a:schemeClr val="tx1"/>
                </a:solidFill>
                <a:latin typeface="+mn-lt"/>
              </a:rPr>
              <a:t>N): </a:t>
            </a:r>
            <a:r>
              <a:rPr lang="en-US" sz="1800" dirty="0">
                <a:latin typeface="+mn-lt"/>
              </a:rPr>
              <a:t>implemented in (remote) </a:t>
            </a:r>
            <a:r>
              <a:rPr lang="en-US" sz="1800" dirty="0" smtClean="0">
                <a:latin typeface="+mn-lt"/>
              </a:rPr>
              <a:t>servers</a:t>
            </a:r>
            <a:endParaRPr lang="en-US" sz="1800" dirty="0">
              <a:latin typeface="+mn-lt"/>
            </a:endParaRPr>
          </a:p>
        </p:txBody>
      </p:sp>
      <p:pic>
        <p:nvPicPr>
          <p:cNvPr id="4" name="Picture 3" descr="A diagram has a packet approaching a router. The packet’s header is, 0111. These are the values in the arriving packet’s header. The router has 1 lines extending right, numbered 1, 2, 3. An arrow from the packet passes through the router to line 2."/>
          <p:cNvPicPr>
            <a:picLocks noChangeAspect="1"/>
          </p:cNvPicPr>
          <p:nvPr/>
        </p:nvPicPr>
        <p:blipFill rotWithShape="1">
          <a:blip r:embed="rId2">
            <a:extLst>
              <a:ext uri="{28A0092B-C50C-407E-A947-70E740481C1C}">
                <a14:useLocalDpi xmlns:a14="http://schemas.microsoft.com/office/drawing/2010/main" val="0"/>
              </a:ext>
            </a:extLst>
          </a:blip>
          <a:srcRect l="8696" r="9384" b="5774"/>
          <a:stretch/>
        </p:blipFill>
        <p:spPr>
          <a:xfrm>
            <a:off x="457200" y="4311327"/>
            <a:ext cx="3746091" cy="1927242"/>
          </a:xfrm>
          <a:prstGeom prst="rect">
            <a:avLst/>
          </a:prstGeom>
        </p:spPr>
      </p:pic>
    </p:spTree>
    <p:extLst>
      <p:ext uri="{BB962C8B-B14F-4D97-AF65-F5344CB8AC3E}">
        <p14:creationId xmlns:p14="http://schemas.microsoft.com/office/powerpoint/2010/main" val="1123421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a:t>
            </a:r>
            <a:r>
              <a:rPr lang="en-US" sz="100" dirty="0" smtClean="0"/>
              <a:t> </a:t>
            </a:r>
            <a:r>
              <a:rPr lang="en-US" dirty="0" smtClean="0"/>
              <a:t>v</a:t>
            </a:r>
            <a:r>
              <a:rPr lang="en-US" sz="100" dirty="0" smtClean="0"/>
              <a:t> </a:t>
            </a:r>
            <a:r>
              <a:rPr lang="en-US" dirty="0" smtClean="0"/>
              <a:t>6</a:t>
            </a:r>
            <a:r>
              <a:rPr lang="en-US" dirty="0"/>
              <a:t>: </a:t>
            </a:r>
            <a:r>
              <a:rPr lang="en-US" dirty="0" smtClean="0"/>
              <a:t>Motivation</a:t>
            </a:r>
            <a:endParaRPr lang="en-US" dirty="0"/>
          </a:p>
        </p:txBody>
      </p:sp>
      <p:sp>
        <p:nvSpPr>
          <p:cNvPr id="3" name="Text Placeholder 2"/>
          <p:cNvSpPr>
            <a:spLocks noGrp="1"/>
          </p:cNvSpPr>
          <p:nvPr>
            <p:ph type="body" idx="1"/>
          </p:nvPr>
        </p:nvSpPr>
        <p:spPr>
          <a:xfrm>
            <a:off x="457200" y="1600200"/>
            <a:ext cx="8229600" cy="2362200"/>
          </a:xfrm>
        </p:spPr>
        <p:txBody>
          <a:bodyPr/>
          <a:lstStyle/>
          <a:p>
            <a:r>
              <a:rPr lang="en-US" altLang="en-US" sz="2400" b="1" dirty="0">
                <a:solidFill>
                  <a:schemeClr val="tx1"/>
                </a:solidFill>
                <a:latin typeface="+mn-lt"/>
                <a:ea typeface="ＭＳ Ｐゴシック" charset="-128"/>
                <a:cs typeface="ＭＳ Ｐゴシック" charset="-128"/>
              </a:rPr>
              <a:t>initial motivation: </a:t>
            </a:r>
            <a:r>
              <a:rPr lang="en-US" altLang="en-US" sz="2400" dirty="0">
                <a:latin typeface="+mn-lt"/>
                <a:ea typeface="ＭＳ Ｐゴシック" charset="-128"/>
                <a:cs typeface="ＭＳ Ｐゴシック" charset="-128"/>
              </a:rPr>
              <a:t>32-bit address space soon to be completely allocated</a:t>
            </a:r>
            <a:r>
              <a:rPr lang="en-US" altLang="en-US" sz="2400" dirty="0" smtClean="0">
                <a:latin typeface="+mn-lt"/>
                <a:ea typeface="ＭＳ Ｐゴシック" charset="-128"/>
                <a:cs typeface="ＭＳ Ｐゴシック" charset="-128"/>
              </a:rPr>
              <a:t>.</a:t>
            </a:r>
            <a:endParaRPr lang="en-US" altLang="en-US" sz="2400" dirty="0">
              <a:latin typeface="+mn-lt"/>
              <a:ea typeface="ＭＳ Ｐゴシック" charset="-128"/>
              <a:cs typeface="ＭＳ Ｐゴシック" charset="-128"/>
            </a:endParaRPr>
          </a:p>
          <a:p>
            <a:r>
              <a:rPr lang="en-US" altLang="en-US" sz="2400" dirty="0">
                <a:latin typeface="+mn-lt"/>
                <a:ea typeface="ＭＳ Ｐゴシック" charset="-128"/>
                <a:cs typeface="ＭＳ Ｐゴシック" charset="-128"/>
              </a:rPr>
              <a:t>additional motivation:</a:t>
            </a:r>
          </a:p>
          <a:p>
            <a:pPr lvl="1"/>
            <a:r>
              <a:rPr lang="en-US" altLang="en-US" sz="2400" dirty="0">
                <a:latin typeface="+mn-lt"/>
                <a:ea typeface="ＭＳ Ｐゴシック" charset="-128"/>
              </a:rPr>
              <a:t>header format helps speed processing/forwarding</a:t>
            </a:r>
          </a:p>
          <a:p>
            <a:pPr lvl="1"/>
            <a:r>
              <a:rPr lang="en-US" altLang="en-US" sz="2400" dirty="0">
                <a:latin typeface="+mn-lt"/>
                <a:ea typeface="ＭＳ Ｐゴシック" charset="-128"/>
              </a:rPr>
              <a:t>header changes to facilitate </a:t>
            </a:r>
            <a:r>
              <a:rPr lang="en-US" altLang="en-US" sz="2400" dirty="0" smtClean="0">
                <a:latin typeface="+mn-lt"/>
                <a:ea typeface="ＭＳ Ｐゴシック" charset="-128"/>
              </a:rPr>
              <a:t>Q</a:t>
            </a:r>
            <a:r>
              <a:rPr lang="en-US" altLang="en-US" sz="100" dirty="0" smtClean="0">
                <a:latin typeface="+mn-lt"/>
                <a:ea typeface="ＭＳ Ｐゴシック" charset="-128"/>
              </a:rPr>
              <a:t> </a:t>
            </a:r>
            <a:r>
              <a:rPr lang="en-US" altLang="en-US" sz="2400" dirty="0" smtClean="0">
                <a:latin typeface="+mn-lt"/>
                <a:ea typeface="ＭＳ Ｐゴシック" charset="-128"/>
              </a:rPr>
              <a:t>o</a:t>
            </a:r>
            <a:r>
              <a:rPr lang="en-US" altLang="en-US" sz="100" dirty="0" smtClean="0">
                <a:latin typeface="+mn-lt"/>
                <a:ea typeface="ＭＳ Ｐゴシック" charset="-128"/>
              </a:rPr>
              <a:t> </a:t>
            </a:r>
            <a:r>
              <a:rPr lang="en-US" altLang="en-US" sz="2400" dirty="0" smtClean="0">
                <a:latin typeface="+mn-lt"/>
                <a:ea typeface="ＭＳ Ｐゴシック" charset="-128"/>
              </a:rPr>
              <a:t>S</a:t>
            </a:r>
            <a:endParaRPr lang="en-US" altLang="en-US" sz="2400" dirty="0">
              <a:latin typeface="+mn-lt"/>
              <a:ea typeface="ＭＳ Ｐゴシック" charset="-128"/>
            </a:endParaRPr>
          </a:p>
        </p:txBody>
      </p:sp>
      <p:sp>
        <p:nvSpPr>
          <p:cNvPr id="4" name="Text Placeholder 3"/>
          <p:cNvSpPr>
            <a:spLocks noGrp="1"/>
          </p:cNvSpPr>
          <p:nvPr>
            <p:ph type="body" idx="2"/>
          </p:nvPr>
        </p:nvSpPr>
        <p:spPr>
          <a:xfrm>
            <a:off x="457200" y="3962400"/>
            <a:ext cx="8229600" cy="2163763"/>
          </a:xfrm>
        </p:spPr>
        <p:txBody>
          <a:bodyPr/>
          <a:lstStyle/>
          <a:p>
            <a:pPr>
              <a:buFont typeface="Wingdings" panose="05000000000000000000" pitchFamily="2" charset="2"/>
              <a:buNone/>
            </a:pPr>
            <a:r>
              <a:rPr lang="en-US" altLang="en-US" sz="2400" b="1" dirty="0" smtClean="0">
                <a:solidFill>
                  <a:schemeClr val="tx1"/>
                </a:solidFill>
                <a:latin typeface="+mn-lt"/>
                <a:ea typeface="ＭＳ Ｐゴシック" charset="-128"/>
                <a:cs typeface="ＭＳ Ｐゴシック" charset="-128"/>
              </a:rPr>
              <a:t>I</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P</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v</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6 </a:t>
            </a:r>
            <a:r>
              <a:rPr lang="en-US" altLang="en-US" sz="2400" b="1" dirty="0">
                <a:solidFill>
                  <a:schemeClr val="tx1"/>
                </a:solidFill>
                <a:latin typeface="+mn-lt"/>
                <a:ea typeface="ＭＳ Ｐゴシック" charset="-128"/>
                <a:cs typeface="ＭＳ Ｐゴシック" charset="-128"/>
              </a:rPr>
              <a:t>datagram format:</a:t>
            </a:r>
          </a:p>
          <a:p>
            <a:pPr lvl="1"/>
            <a:r>
              <a:rPr lang="en-US" altLang="en-US" sz="2400" dirty="0">
                <a:latin typeface="+mn-lt"/>
                <a:ea typeface="ＭＳ Ｐゴシック" charset="-128"/>
              </a:rPr>
              <a:t>fixed-length 40 byte header</a:t>
            </a:r>
          </a:p>
          <a:p>
            <a:pPr lvl="1"/>
            <a:r>
              <a:rPr lang="en-US" altLang="en-US" sz="2400" dirty="0">
                <a:latin typeface="+mn-lt"/>
                <a:ea typeface="ＭＳ Ｐゴシック" charset="-128"/>
              </a:rPr>
              <a:t>no fragmentation </a:t>
            </a:r>
            <a:r>
              <a:rPr lang="en-US" altLang="en-US" sz="2400" dirty="0" smtClean="0">
                <a:latin typeface="+mn-lt"/>
                <a:ea typeface="ＭＳ Ｐゴシック" charset="-128"/>
              </a:rPr>
              <a:t>allowed</a:t>
            </a:r>
            <a:endParaRPr lang="en-US" altLang="en-US" sz="2400" i="1" dirty="0">
              <a:latin typeface="+mn-lt"/>
              <a:ea typeface="ＭＳ Ｐゴシック" charset="-128"/>
            </a:endParaRPr>
          </a:p>
        </p:txBody>
      </p:sp>
    </p:spTree>
    <p:extLst>
      <p:ext uri="{BB962C8B-B14F-4D97-AF65-F5344CB8AC3E}">
        <p14:creationId xmlns:p14="http://schemas.microsoft.com/office/powerpoint/2010/main" val="16309140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a:t>
            </a:r>
            <a:r>
              <a:rPr lang="en-US" sz="100" dirty="0" smtClean="0"/>
              <a:t> </a:t>
            </a:r>
            <a:r>
              <a:rPr lang="en-US" dirty="0" smtClean="0"/>
              <a:t>v</a:t>
            </a:r>
            <a:r>
              <a:rPr lang="en-US" sz="100" dirty="0" smtClean="0"/>
              <a:t> </a:t>
            </a:r>
            <a:r>
              <a:rPr lang="en-US" dirty="0" smtClean="0"/>
              <a:t>6 Datagram Format</a:t>
            </a:r>
            <a:endParaRPr lang="en-US" dirty="0"/>
          </a:p>
        </p:txBody>
      </p:sp>
      <p:sp>
        <p:nvSpPr>
          <p:cNvPr id="3" name="Text Placeholder 2"/>
          <p:cNvSpPr>
            <a:spLocks noGrp="1"/>
          </p:cNvSpPr>
          <p:nvPr>
            <p:ph type="body" idx="1"/>
          </p:nvPr>
        </p:nvSpPr>
        <p:spPr>
          <a:xfrm>
            <a:off x="457200" y="1600201"/>
            <a:ext cx="8229600" cy="1961866"/>
          </a:xfrm>
        </p:spPr>
        <p:txBody>
          <a:bodyPr/>
          <a:lstStyle/>
          <a:p>
            <a:pPr marL="0" indent="0">
              <a:buNone/>
            </a:pPr>
            <a:r>
              <a:rPr lang="en-US" altLang="en-US" sz="2200" b="1" dirty="0">
                <a:solidFill>
                  <a:schemeClr val="tx1"/>
                </a:solidFill>
                <a:latin typeface="+mn-lt"/>
              </a:rPr>
              <a:t>priority</a:t>
            </a:r>
            <a:r>
              <a:rPr lang="en-US" altLang="en-US" sz="2200" b="1" dirty="0" smtClean="0">
                <a:solidFill>
                  <a:schemeClr val="tx1"/>
                </a:solidFill>
                <a:latin typeface="+mn-lt"/>
              </a:rPr>
              <a:t>:</a:t>
            </a:r>
            <a:r>
              <a:rPr lang="en-US" altLang="en-US" sz="2200" dirty="0" smtClean="0">
                <a:latin typeface="+mn-lt"/>
              </a:rPr>
              <a:t> identify </a:t>
            </a:r>
            <a:r>
              <a:rPr lang="en-US" altLang="en-US" sz="2200" dirty="0">
                <a:latin typeface="+mn-lt"/>
              </a:rPr>
              <a:t>priority among datagrams in flow</a:t>
            </a:r>
          </a:p>
          <a:p>
            <a:pPr marL="0" indent="0">
              <a:buNone/>
              <a:tabLst>
                <a:tab pos="0" algn="l"/>
              </a:tabLst>
            </a:pPr>
            <a:r>
              <a:rPr lang="en-US" altLang="en-US" sz="2200" b="1" dirty="0">
                <a:solidFill>
                  <a:schemeClr val="tx1"/>
                </a:solidFill>
                <a:latin typeface="+mn-lt"/>
              </a:rPr>
              <a:t>flow Label: </a:t>
            </a:r>
            <a:r>
              <a:rPr lang="en-US" altLang="en-US" sz="2200" dirty="0">
                <a:latin typeface="+mn-lt"/>
              </a:rPr>
              <a:t>identify datagrams in same </a:t>
            </a:r>
            <a:r>
              <a:rPr lang="en-US" altLang="ja-JP" sz="2200" dirty="0" smtClean="0">
                <a:latin typeface="+mn-lt"/>
              </a:rPr>
              <a:t>“flow.” </a:t>
            </a:r>
            <a:r>
              <a:rPr lang="en-US" altLang="en-US" sz="2200" dirty="0" smtClean="0">
                <a:latin typeface="+mn-lt"/>
              </a:rPr>
              <a:t>(</a:t>
            </a:r>
            <a:r>
              <a:rPr lang="en-US" altLang="en-US" sz="2200" dirty="0">
                <a:latin typeface="+mn-lt"/>
              </a:rPr>
              <a:t>concept </a:t>
            </a:r>
            <a:r>
              <a:rPr lang="en-US" altLang="en-US" sz="2200" dirty="0" smtClean="0">
                <a:latin typeface="+mn-lt"/>
              </a:rPr>
              <a:t>of </a:t>
            </a:r>
            <a:r>
              <a:rPr lang="en-US" altLang="ja-JP" sz="2200" dirty="0" smtClean="0">
                <a:latin typeface="+mn-lt"/>
              </a:rPr>
              <a:t>”flow” </a:t>
            </a:r>
            <a:r>
              <a:rPr lang="en-US" altLang="ja-JP" sz="2200" dirty="0">
                <a:latin typeface="+mn-lt"/>
              </a:rPr>
              <a:t>not well defined).</a:t>
            </a:r>
          </a:p>
          <a:p>
            <a:pPr marL="0" indent="0">
              <a:buNone/>
            </a:pPr>
            <a:r>
              <a:rPr lang="en-US" altLang="en-US" sz="2200" b="1" dirty="0" smtClean="0">
                <a:solidFill>
                  <a:schemeClr val="tx1"/>
                </a:solidFill>
                <a:latin typeface="+mn-lt"/>
              </a:rPr>
              <a:t>next </a:t>
            </a:r>
            <a:r>
              <a:rPr lang="en-US" altLang="en-US" sz="2200" b="1" dirty="0">
                <a:solidFill>
                  <a:schemeClr val="tx1"/>
                </a:solidFill>
                <a:latin typeface="+mn-lt"/>
              </a:rPr>
              <a:t>header: </a:t>
            </a:r>
            <a:r>
              <a:rPr lang="en-US" altLang="en-US" sz="2200" dirty="0">
                <a:latin typeface="+mn-lt"/>
              </a:rPr>
              <a:t>identify upper layer protocol for </a:t>
            </a:r>
            <a:r>
              <a:rPr lang="en-US" altLang="en-US" sz="2200" dirty="0" smtClean="0">
                <a:latin typeface="+mn-lt"/>
              </a:rPr>
              <a:t>data</a:t>
            </a:r>
            <a:endParaRPr lang="en-US" altLang="en-US" sz="2200" dirty="0">
              <a:latin typeface="+mn-lt"/>
            </a:endParaRPr>
          </a:p>
        </p:txBody>
      </p:sp>
      <p:pic>
        <p:nvPicPr>
          <p:cNvPr id="4" name="Picture 3" descr="A diagram is a structure diagram of 5 rows. The diagram has a width of 32 bits. Row 1, 3 parts. The parts are of increasing length. 1, version. 2, traffic class. 3, flow label. Row 2, 3 parts. The row is divided in half. Half 1, payload length. Half 2, divided in half. 1, next h d r. 2, hop limit. Row 3, 1 part. Source address, 128 bits. Row 4, 1 part. Destination address, 128 bits. Row 5, 1 part. 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022" y="3666192"/>
            <a:ext cx="4913957" cy="2641714"/>
          </a:xfrm>
          <a:prstGeom prst="rect">
            <a:avLst/>
          </a:prstGeom>
        </p:spPr>
      </p:pic>
    </p:spTree>
    <p:extLst>
      <p:ext uri="{BB962C8B-B14F-4D97-AF65-F5344CB8AC3E}">
        <p14:creationId xmlns:p14="http://schemas.microsoft.com/office/powerpoint/2010/main" val="13077296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Changes from </a:t>
            </a:r>
            <a:r>
              <a:rPr lang="en-US" dirty="0" smtClean="0"/>
              <a:t>I</a:t>
            </a:r>
            <a:r>
              <a:rPr lang="en-US" sz="100" dirty="0" smtClean="0"/>
              <a:t> </a:t>
            </a:r>
            <a:r>
              <a:rPr lang="en-US" dirty="0" smtClean="0"/>
              <a:t>P</a:t>
            </a:r>
            <a:r>
              <a:rPr lang="en-US" sz="100" dirty="0" smtClean="0"/>
              <a:t> </a:t>
            </a:r>
            <a:r>
              <a:rPr lang="en-US" dirty="0" smtClean="0"/>
              <a:t>v</a:t>
            </a:r>
            <a:r>
              <a:rPr lang="en-US" sz="100" dirty="0" smtClean="0"/>
              <a:t> </a:t>
            </a:r>
            <a:r>
              <a:rPr lang="en-US" dirty="0" smtClean="0"/>
              <a:t>4</a:t>
            </a:r>
            <a:endParaRPr lang="en-US" dirty="0"/>
          </a:p>
        </p:txBody>
      </p:sp>
      <p:sp>
        <p:nvSpPr>
          <p:cNvPr id="3" name="Text Placeholder 2"/>
          <p:cNvSpPr>
            <a:spLocks noGrp="1"/>
          </p:cNvSpPr>
          <p:nvPr>
            <p:ph type="body" idx="1"/>
          </p:nvPr>
        </p:nvSpPr>
        <p:spPr/>
        <p:txBody>
          <a:bodyPr/>
          <a:lstStyle/>
          <a:p>
            <a:r>
              <a:rPr lang="en-US" altLang="en-US" sz="2400" b="1" dirty="0">
                <a:solidFill>
                  <a:schemeClr val="tx1"/>
                </a:solidFill>
                <a:latin typeface="+mn-lt"/>
                <a:ea typeface="ＭＳ Ｐゴシック" charset="-128"/>
                <a:cs typeface="ＭＳ Ｐゴシック" charset="-128"/>
              </a:rPr>
              <a:t>checksum: </a:t>
            </a:r>
            <a:r>
              <a:rPr lang="en-US" altLang="en-US" sz="2400" dirty="0">
                <a:latin typeface="+mn-lt"/>
                <a:ea typeface="ＭＳ Ｐゴシック" charset="-128"/>
                <a:cs typeface="ＭＳ Ｐゴシック" charset="-128"/>
              </a:rPr>
              <a:t>removed entirely to reduce processing time at each hop</a:t>
            </a:r>
          </a:p>
          <a:p>
            <a:r>
              <a:rPr lang="en-US" altLang="en-US" sz="2400" b="1" dirty="0">
                <a:solidFill>
                  <a:schemeClr val="tx1"/>
                </a:solidFill>
                <a:latin typeface="+mn-lt"/>
                <a:ea typeface="ＭＳ Ｐゴシック" charset="-128"/>
                <a:cs typeface="ＭＳ Ｐゴシック" charset="-128"/>
              </a:rPr>
              <a:t>options: </a:t>
            </a:r>
            <a:r>
              <a:rPr lang="en-US" altLang="en-US" sz="2400" dirty="0">
                <a:latin typeface="+mn-lt"/>
                <a:ea typeface="ＭＳ Ｐゴシック" charset="-128"/>
                <a:cs typeface="ＭＳ Ｐゴシック" charset="-128"/>
              </a:rPr>
              <a:t>allowed, but outside of header, indicated by </a:t>
            </a:r>
            <a:r>
              <a:rPr lang="en-US" altLang="ja-JP" sz="2400" dirty="0" smtClean="0">
                <a:latin typeface="+mn-lt"/>
                <a:ea typeface="ＭＳ Ｐゴシック" charset="-128"/>
                <a:cs typeface="ＭＳ Ｐゴシック" charset="-128"/>
              </a:rPr>
              <a:t>“Next Header” </a:t>
            </a:r>
            <a:r>
              <a:rPr lang="en-US" altLang="ja-JP" sz="2400" dirty="0">
                <a:latin typeface="+mn-lt"/>
                <a:ea typeface="ＭＳ Ｐゴシック" charset="-128"/>
                <a:cs typeface="ＭＳ Ｐゴシック" charset="-128"/>
              </a:rPr>
              <a:t>field</a:t>
            </a:r>
          </a:p>
          <a:p>
            <a:r>
              <a:rPr lang="en-US" altLang="en-US" sz="2400" b="1" dirty="0" smtClean="0">
                <a:solidFill>
                  <a:schemeClr val="tx1"/>
                </a:solidFill>
                <a:latin typeface="+mn-lt"/>
                <a:ea typeface="ＭＳ Ｐゴシック" charset="-128"/>
                <a:cs typeface="ＭＳ Ｐゴシック" charset="-128"/>
              </a:rPr>
              <a:t>I</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C</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M</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P</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v</a:t>
            </a:r>
            <a:r>
              <a:rPr lang="en-US" altLang="en-US" sz="100" b="1" dirty="0" smtClean="0">
                <a:solidFill>
                  <a:schemeClr val="tx1"/>
                </a:solidFill>
                <a:latin typeface="+mn-lt"/>
                <a:ea typeface="ＭＳ Ｐゴシック" charset="-128"/>
                <a:cs typeface="ＭＳ Ｐゴシック" charset="-128"/>
              </a:rPr>
              <a:t> </a:t>
            </a:r>
            <a:r>
              <a:rPr lang="en-US" altLang="en-US" sz="2400" b="1" dirty="0" smtClean="0">
                <a:solidFill>
                  <a:schemeClr val="tx1"/>
                </a:solidFill>
                <a:latin typeface="+mn-lt"/>
                <a:ea typeface="ＭＳ Ｐゴシック" charset="-128"/>
                <a:cs typeface="ＭＳ Ｐゴシック" charset="-128"/>
              </a:rPr>
              <a:t>6</a:t>
            </a:r>
            <a:r>
              <a:rPr lang="en-US" altLang="en-US" sz="2400" b="1" dirty="0">
                <a:solidFill>
                  <a:schemeClr val="tx1"/>
                </a:solidFill>
                <a:latin typeface="+mn-lt"/>
                <a:ea typeface="ＭＳ Ｐゴシック" charset="-128"/>
                <a:cs typeface="ＭＳ Ｐゴシック" charset="-128"/>
              </a:rPr>
              <a:t>: </a:t>
            </a:r>
            <a:r>
              <a:rPr lang="en-US" altLang="en-US" sz="2400" dirty="0">
                <a:latin typeface="+mn-lt"/>
                <a:ea typeface="ＭＳ Ｐゴシック" charset="-128"/>
                <a:cs typeface="ＭＳ Ｐゴシック" charset="-128"/>
              </a:rPr>
              <a:t>new version of </a:t>
            </a:r>
            <a:r>
              <a:rPr lang="en-US" altLang="en-US" sz="24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C</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M</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P</a:t>
            </a:r>
            <a:endParaRPr lang="en-US" altLang="en-US" sz="2400" dirty="0">
              <a:latin typeface="+mn-lt"/>
              <a:ea typeface="ＭＳ Ｐゴシック" charset="-128"/>
              <a:cs typeface="ＭＳ Ｐゴシック" charset="-128"/>
            </a:endParaRPr>
          </a:p>
          <a:p>
            <a:pPr lvl="1"/>
            <a:r>
              <a:rPr lang="en-US" altLang="en-US" sz="2400" dirty="0">
                <a:latin typeface="+mn-lt"/>
                <a:ea typeface="ＭＳ Ｐゴシック" charset="-128"/>
              </a:rPr>
              <a:t>additional message types, e.g. </a:t>
            </a:r>
            <a:r>
              <a:rPr lang="en-US" altLang="ja-JP" sz="2400" dirty="0" smtClean="0">
                <a:latin typeface="+mn-lt"/>
                <a:ea typeface="ＭＳ Ｐゴシック" charset="-128"/>
              </a:rPr>
              <a:t>“Packet </a:t>
            </a:r>
            <a:r>
              <a:rPr lang="en-US" altLang="ja-JP" sz="2400" dirty="0">
                <a:latin typeface="+mn-lt"/>
                <a:ea typeface="ＭＳ Ｐゴシック" charset="-128"/>
              </a:rPr>
              <a:t>Too </a:t>
            </a:r>
            <a:r>
              <a:rPr lang="en-US" altLang="ja-JP" sz="2400" dirty="0" smtClean="0">
                <a:latin typeface="+mn-lt"/>
                <a:ea typeface="ＭＳ Ｐゴシック" charset="-128"/>
              </a:rPr>
              <a:t>Big”</a:t>
            </a:r>
            <a:endParaRPr lang="en-US" altLang="ja-JP" sz="2400" dirty="0">
              <a:latin typeface="+mn-lt"/>
              <a:ea typeface="ＭＳ Ｐゴシック" charset="-128"/>
            </a:endParaRPr>
          </a:p>
          <a:p>
            <a:pPr lvl="1"/>
            <a:r>
              <a:rPr lang="en-US" altLang="en-US" sz="2400" dirty="0">
                <a:latin typeface="+mn-lt"/>
                <a:ea typeface="ＭＳ Ｐゴシック" charset="-128"/>
              </a:rPr>
              <a:t>multicast group management </a:t>
            </a:r>
            <a:r>
              <a:rPr lang="en-US" altLang="en-US" sz="2400" dirty="0" smtClean="0">
                <a:latin typeface="+mn-lt"/>
                <a:ea typeface="ＭＳ Ｐゴシック" charset="-128"/>
              </a:rPr>
              <a:t>functions</a:t>
            </a:r>
            <a:endParaRPr lang="en-US" altLang="en-US" sz="2400" dirty="0">
              <a:latin typeface="+mn-lt"/>
              <a:ea typeface="ＭＳ Ｐゴシック" charset="-128"/>
            </a:endParaRPr>
          </a:p>
        </p:txBody>
      </p:sp>
    </p:spTree>
    <p:extLst>
      <p:ext uri="{BB962C8B-B14F-4D97-AF65-F5344CB8AC3E}">
        <p14:creationId xmlns:p14="http://schemas.microsoft.com/office/powerpoint/2010/main" val="3234073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rPr>
              <a:t>Transition from </a:t>
            </a:r>
            <a:r>
              <a:rPr lang="en-US" dirty="0" smtClean="0">
                <a:ea typeface="ＭＳ Ｐゴシック" charset="0"/>
              </a:rPr>
              <a:t>I</a:t>
            </a:r>
            <a:r>
              <a:rPr lang="en-US" sz="100" dirty="0" smtClean="0">
                <a:ea typeface="ＭＳ Ｐゴシック" charset="0"/>
              </a:rPr>
              <a:t> </a:t>
            </a:r>
            <a:r>
              <a:rPr lang="en-US" dirty="0" smtClean="0">
                <a:ea typeface="ＭＳ Ｐゴシック" charset="0"/>
              </a:rPr>
              <a:t>P</a:t>
            </a:r>
            <a:r>
              <a:rPr lang="en-US" sz="100" dirty="0" smtClean="0">
                <a:ea typeface="ＭＳ Ｐゴシック" charset="0"/>
              </a:rPr>
              <a:t> </a:t>
            </a:r>
            <a:r>
              <a:rPr lang="en-US" dirty="0" smtClean="0">
                <a:ea typeface="ＭＳ Ｐゴシック" charset="0"/>
              </a:rPr>
              <a:t>v</a:t>
            </a:r>
            <a:r>
              <a:rPr lang="en-US" sz="100" dirty="0" smtClean="0">
                <a:ea typeface="ＭＳ Ｐゴシック" charset="0"/>
              </a:rPr>
              <a:t> </a:t>
            </a:r>
            <a:r>
              <a:rPr lang="en-US" dirty="0" smtClean="0">
                <a:ea typeface="ＭＳ Ｐゴシック" charset="0"/>
              </a:rPr>
              <a:t>4 </a:t>
            </a:r>
            <a:r>
              <a:rPr lang="en-US" dirty="0">
                <a:ea typeface="ＭＳ Ｐゴシック" charset="0"/>
              </a:rPr>
              <a:t>to </a:t>
            </a:r>
            <a:r>
              <a:rPr lang="en-US" dirty="0" smtClean="0">
                <a:ea typeface="ＭＳ Ｐゴシック" charset="0"/>
              </a:rPr>
              <a:t>I</a:t>
            </a:r>
            <a:r>
              <a:rPr lang="en-US" sz="100" dirty="0" smtClean="0">
                <a:ea typeface="ＭＳ Ｐゴシック" charset="0"/>
              </a:rPr>
              <a:t> </a:t>
            </a:r>
            <a:r>
              <a:rPr lang="en-US" dirty="0" smtClean="0">
                <a:ea typeface="ＭＳ Ｐゴシック" charset="0"/>
              </a:rPr>
              <a:t>P</a:t>
            </a:r>
            <a:r>
              <a:rPr lang="en-US" sz="100" dirty="0" smtClean="0">
                <a:ea typeface="ＭＳ Ｐゴシック" charset="0"/>
              </a:rPr>
              <a:t> </a:t>
            </a:r>
            <a:r>
              <a:rPr lang="en-US" dirty="0" smtClean="0">
                <a:ea typeface="ＭＳ Ｐゴシック" charset="0"/>
              </a:rPr>
              <a:t>v</a:t>
            </a:r>
            <a:r>
              <a:rPr lang="en-US" sz="100" dirty="0" smtClean="0">
                <a:ea typeface="ＭＳ Ｐゴシック" charset="0"/>
              </a:rPr>
              <a:t> </a:t>
            </a:r>
            <a:r>
              <a:rPr lang="en-US" dirty="0" smtClean="0">
                <a:ea typeface="ＭＳ Ｐゴシック" charset="0"/>
              </a:rPr>
              <a:t>6</a:t>
            </a:r>
            <a:endParaRPr lang="en-US" b="0" dirty="0"/>
          </a:p>
        </p:txBody>
      </p:sp>
      <p:sp>
        <p:nvSpPr>
          <p:cNvPr id="3" name="Text Placeholder 2"/>
          <p:cNvSpPr>
            <a:spLocks noGrp="1"/>
          </p:cNvSpPr>
          <p:nvPr>
            <p:ph type="body" idx="1"/>
          </p:nvPr>
        </p:nvSpPr>
        <p:spPr/>
        <p:txBody>
          <a:bodyPr/>
          <a:lstStyle/>
          <a:p>
            <a:r>
              <a:rPr lang="en-US" altLang="en-US" sz="2400" dirty="0">
                <a:latin typeface="+mn-lt"/>
                <a:ea typeface="ＭＳ Ｐゴシック" charset="-128"/>
                <a:cs typeface="ＭＳ Ｐゴシック" charset="-128"/>
              </a:rPr>
              <a:t>not all routers can be upgraded simultaneously</a:t>
            </a:r>
          </a:p>
          <a:p>
            <a:pPr lvl="1"/>
            <a:r>
              <a:rPr lang="en-US" altLang="en-US" sz="2400" dirty="0">
                <a:latin typeface="+mn-lt"/>
                <a:ea typeface="ＭＳ Ｐゴシック" charset="-128"/>
              </a:rPr>
              <a:t>no </a:t>
            </a:r>
            <a:r>
              <a:rPr lang="en-US" altLang="ja-JP" sz="2400" dirty="0" smtClean="0">
                <a:latin typeface="+mn-lt"/>
                <a:ea typeface="ＭＳ Ｐゴシック" charset="-128"/>
              </a:rPr>
              <a:t>“flag days”</a:t>
            </a:r>
            <a:endParaRPr lang="en-US" altLang="ja-JP" sz="2400" dirty="0">
              <a:latin typeface="+mn-lt"/>
              <a:ea typeface="ＭＳ Ｐゴシック" charset="-128"/>
            </a:endParaRPr>
          </a:p>
          <a:p>
            <a:pPr lvl="1"/>
            <a:r>
              <a:rPr lang="en-US" altLang="en-US" sz="2400" dirty="0">
                <a:latin typeface="+mn-lt"/>
                <a:ea typeface="ＭＳ Ｐゴシック" charset="-128"/>
              </a:rPr>
              <a:t>how will network operate with mixed </a:t>
            </a:r>
            <a:r>
              <a:rPr lang="en-US" altLang="en-US" sz="2400" dirty="0" smtClean="0">
                <a:latin typeface="+mn-lt"/>
                <a:ea typeface="ＭＳ Ｐゴシック" charset="-128"/>
              </a:rPr>
              <a:t>I</a:t>
            </a:r>
            <a:r>
              <a:rPr lang="en-US" altLang="en-US" sz="100" dirty="0" smtClean="0">
                <a:latin typeface="+mn-lt"/>
                <a:ea typeface="ＭＳ Ｐゴシック" charset="-128"/>
              </a:rPr>
              <a:t> </a:t>
            </a:r>
            <a:r>
              <a:rPr lang="en-US" altLang="en-US" sz="2400" dirty="0" smtClean="0">
                <a:latin typeface="+mn-lt"/>
                <a:ea typeface="ＭＳ Ｐゴシック" charset="-128"/>
              </a:rPr>
              <a:t>P</a:t>
            </a:r>
            <a:r>
              <a:rPr lang="en-US" altLang="en-US" sz="100" dirty="0" smtClean="0">
                <a:latin typeface="+mn-lt"/>
                <a:ea typeface="ＭＳ Ｐゴシック" charset="-128"/>
              </a:rPr>
              <a:t> </a:t>
            </a:r>
            <a:r>
              <a:rPr lang="en-US" altLang="en-US" sz="2400" dirty="0" smtClean="0">
                <a:latin typeface="+mn-lt"/>
                <a:ea typeface="ＭＳ Ｐゴシック" charset="-128"/>
              </a:rPr>
              <a:t>v</a:t>
            </a:r>
            <a:r>
              <a:rPr lang="en-US" altLang="en-US" sz="100" dirty="0" smtClean="0">
                <a:latin typeface="+mn-lt"/>
                <a:ea typeface="ＭＳ Ｐゴシック" charset="-128"/>
              </a:rPr>
              <a:t> </a:t>
            </a:r>
            <a:r>
              <a:rPr lang="en-US" altLang="en-US" sz="2400" dirty="0" smtClean="0">
                <a:latin typeface="+mn-lt"/>
                <a:ea typeface="ＭＳ Ｐゴシック" charset="-128"/>
              </a:rPr>
              <a:t>4 </a:t>
            </a:r>
            <a:r>
              <a:rPr lang="en-US" altLang="en-US" sz="2400" dirty="0">
                <a:latin typeface="+mn-lt"/>
                <a:ea typeface="ＭＳ Ｐゴシック" charset="-128"/>
              </a:rPr>
              <a:t>and </a:t>
            </a:r>
            <a:r>
              <a:rPr lang="en-US" altLang="en-US" sz="2400" dirty="0" smtClean="0">
                <a:latin typeface="+mn-lt"/>
                <a:ea typeface="ＭＳ Ｐゴシック" charset="-128"/>
              </a:rPr>
              <a:t>I</a:t>
            </a:r>
            <a:r>
              <a:rPr lang="en-US" altLang="en-US" sz="100" dirty="0" smtClean="0">
                <a:latin typeface="+mn-lt"/>
                <a:ea typeface="ＭＳ Ｐゴシック" charset="-128"/>
              </a:rPr>
              <a:t> </a:t>
            </a:r>
            <a:r>
              <a:rPr lang="en-US" altLang="en-US" sz="2400" dirty="0" smtClean="0">
                <a:latin typeface="+mn-lt"/>
                <a:ea typeface="ＭＳ Ｐゴシック" charset="-128"/>
              </a:rPr>
              <a:t>P</a:t>
            </a:r>
            <a:r>
              <a:rPr lang="en-US" altLang="en-US" sz="100" dirty="0" smtClean="0">
                <a:latin typeface="+mn-lt"/>
                <a:ea typeface="ＭＳ Ｐゴシック" charset="-128"/>
              </a:rPr>
              <a:t> </a:t>
            </a:r>
            <a:r>
              <a:rPr lang="en-US" altLang="en-US" sz="2400" dirty="0" smtClean="0">
                <a:latin typeface="+mn-lt"/>
                <a:ea typeface="ＭＳ Ｐゴシック" charset="-128"/>
              </a:rPr>
              <a:t>v</a:t>
            </a:r>
            <a:r>
              <a:rPr lang="en-US" altLang="en-US" sz="100" dirty="0" smtClean="0">
                <a:latin typeface="+mn-lt"/>
                <a:ea typeface="ＭＳ Ｐゴシック" charset="-128"/>
              </a:rPr>
              <a:t> </a:t>
            </a:r>
            <a:r>
              <a:rPr lang="en-US" altLang="en-US" sz="2400" dirty="0" smtClean="0">
                <a:latin typeface="+mn-lt"/>
                <a:ea typeface="ＭＳ Ｐゴシック" charset="-128"/>
              </a:rPr>
              <a:t>6 </a:t>
            </a:r>
            <a:r>
              <a:rPr lang="en-US" altLang="en-US" sz="2400" dirty="0">
                <a:latin typeface="+mn-lt"/>
                <a:ea typeface="ＭＳ Ｐゴシック" charset="-128"/>
              </a:rPr>
              <a:t>routers</a:t>
            </a:r>
            <a:r>
              <a:rPr lang="en-US" altLang="en-US" sz="2400" dirty="0" smtClean="0">
                <a:latin typeface="+mn-lt"/>
                <a:ea typeface="ＭＳ Ｐゴシック" charset="-128"/>
              </a:rPr>
              <a:t>?</a:t>
            </a:r>
            <a:endParaRPr lang="en-US" altLang="en-US" sz="2400" dirty="0">
              <a:latin typeface="+mn-lt"/>
              <a:ea typeface="ＭＳ Ｐゴシック" charset="-128"/>
            </a:endParaRPr>
          </a:p>
          <a:p>
            <a:r>
              <a:rPr lang="en-US" altLang="en-US" sz="2400" b="1" dirty="0">
                <a:solidFill>
                  <a:schemeClr val="tx1"/>
                </a:solidFill>
                <a:latin typeface="+mn-lt"/>
                <a:ea typeface="ＭＳ Ｐゴシック" charset="-128"/>
                <a:cs typeface="ＭＳ Ｐゴシック" charset="-128"/>
              </a:rPr>
              <a:t>tunneling: </a:t>
            </a:r>
            <a:r>
              <a:rPr lang="en-US" altLang="en-US" sz="24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P</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v</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6 </a:t>
            </a:r>
            <a:r>
              <a:rPr lang="en-US" altLang="en-US" sz="2400" dirty="0">
                <a:latin typeface="+mn-lt"/>
                <a:ea typeface="ＭＳ Ｐゴシック" charset="-128"/>
                <a:cs typeface="ＭＳ Ｐゴシック" charset="-128"/>
              </a:rPr>
              <a:t>datagram carried as </a:t>
            </a:r>
            <a:r>
              <a:rPr lang="en-US" altLang="en-US" sz="2400" b="1" dirty="0">
                <a:solidFill>
                  <a:schemeClr val="tx1"/>
                </a:solidFill>
                <a:latin typeface="+mn-lt"/>
                <a:ea typeface="ＭＳ Ｐゴシック" charset="-128"/>
                <a:cs typeface="ＭＳ Ｐゴシック" charset="-128"/>
              </a:rPr>
              <a:t>payload</a:t>
            </a:r>
            <a:r>
              <a:rPr lang="en-US" altLang="en-US" sz="2400" dirty="0">
                <a:latin typeface="+mn-lt"/>
                <a:ea typeface="ＭＳ Ｐゴシック" charset="-128"/>
                <a:cs typeface="ＭＳ Ｐゴシック" charset="-128"/>
              </a:rPr>
              <a:t> in </a:t>
            </a:r>
            <a:r>
              <a:rPr lang="en-US" altLang="en-US" sz="24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P</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v</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4 </a:t>
            </a:r>
            <a:r>
              <a:rPr lang="en-US" altLang="en-US" sz="2400" dirty="0">
                <a:latin typeface="+mn-lt"/>
                <a:ea typeface="ＭＳ Ｐゴシック" charset="-128"/>
                <a:cs typeface="ＭＳ Ｐゴシック" charset="-128"/>
              </a:rPr>
              <a:t>datagram among </a:t>
            </a:r>
            <a:r>
              <a:rPr lang="en-US" altLang="en-US" sz="24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P</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v</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4 routers</a:t>
            </a:r>
            <a:endParaRPr lang="en-US" altLang="en-US" sz="2400" dirty="0">
              <a:latin typeface="+mn-lt"/>
              <a:ea typeface="ＭＳ Ｐゴシック" charset="-128"/>
              <a:cs typeface="ＭＳ Ｐゴシック" charset="-128"/>
            </a:endParaRPr>
          </a:p>
        </p:txBody>
      </p:sp>
      <p:pic>
        <p:nvPicPr>
          <p:cNvPr id="7" name="Picture 6" descr="A bar of I P v 4 datagram. The bar has 2 sections with several labeled parts each. Section 1. There are 3 parts. Part 1, I P v 4 header fields. This part has 6 vertical tick marks on the top and bottom of the bar. Parts 2 and 3, I P v 4 source, destination address. Section 2, I P v 6 datagram. There are 4 parts. Part 1, I P v 6 header fields. This part has several vertical lines down the bar. Parts 2 and 3, I P v 6 source destination address. Part 4, U D P, T C P payload. This part is the largest. Underneath section 2, section 1 continues. This part is I P v 4 payloa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29" y="4739804"/>
            <a:ext cx="4707658" cy="1554921"/>
          </a:xfrm>
          <a:prstGeom prst="rect">
            <a:avLst/>
          </a:prstGeom>
        </p:spPr>
      </p:pic>
    </p:spTree>
    <p:extLst>
      <p:ext uri="{BB962C8B-B14F-4D97-AF65-F5344CB8AC3E}">
        <p14:creationId xmlns:p14="http://schemas.microsoft.com/office/powerpoint/2010/main" val="23690612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Tunneling </a:t>
            </a:r>
            <a:r>
              <a:rPr lang="en-US" sz="2000" b="0" dirty="0" smtClean="0"/>
              <a:t>(1 of 2)</a:t>
            </a:r>
            <a:endParaRPr lang="en-US" dirty="0"/>
          </a:p>
        </p:txBody>
      </p:sp>
      <p:pic>
        <p:nvPicPr>
          <p:cNvPr id="4" name="Picture 3" descr="There are 2 rows of connected routers. Row 1, logical view. There are 4 routers, with a long line connecting the first 2 to the remaining 3. Router A, I P v 6. Router B, I P v 6. Long line, I P 4 tunnel connecting I P v 6 routers. Router E, I P v 6. Router F, I P v 6. Row 2, physical view. There are 6 routers, the middle 2 are highlighted. Router A, I P v 6. Router B, I P v 6. Router C, I P v 4. Router D, I P v 4. Router E, I P v 6. Router F, I P v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261" y="2100359"/>
            <a:ext cx="6887479" cy="1801957"/>
          </a:xfrm>
          <a:prstGeom prst="rect">
            <a:avLst/>
          </a:prstGeom>
        </p:spPr>
      </p:pic>
    </p:spTree>
    <p:extLst>
      <p:ext uri="{BB962C8B-B14F-4D97-AF65-F5344CB8AC3E}">
        <p14:creationId xmlns:p14="http://schemas.microsoft.com/office/powerpoint/2010/main" val="5988352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Tunneling </a:t>
            </a:r>
            <a:r>
              <a:rPr lang="en-US" sz="2000" b="0" dirty="0"/>
              <a:t>(2 of 2)</a:t>
            </a:r>
            <a:endParaRPr lang="en-US" dirty="0"/>
          </a:p>
        </p:txBody>
      </p:sp>
      <p:pic>
        <p:nvPicPr>
          <p:cNvPr id="6" name="Picture 5" descr="There are 2 rows of connected routers. Below the router rows is a row of boxes with arrows and notes. Row 1, logical view. There are 4 routers, with a long line connecting the first 2 to the remaining 3. Router A, I P v 6. Router B, I P v 6. Long line, I P 4 tunnel connecting I P v 6 routers. Router E, I P v 6. Router F, I P v 6. Row 2, physical view. There are 6 routers, the middle 2 are highlighted. Router A, I P v 6. Router B, I P v 6. Router C, I P v 4. Router D, I P v 4. Router E, I P v 6. Router F, I P v 6. Row 3, 4 boxes. Boxes 2 and 3 are longer, and have a large box underneath the standard boxes. Between router A to B, I P v 6, box 1. Flow, X. S r c, A. Destination, F. Data. Between router B to C, I P v 6 inside I P v 4, box 2. Outer box. S r c, B. Destination, E. Standard box. Flow, X. S r c, A. Destination, F. Data. Between router D to E, I P v 6 inside I P v 4, box 3. Outer box. S r c, B. Destination, E. Standard box. Flow, X. S r c, A. Destination, F. Data. Between router E to F, I P v 6. Flow, X. S r c, A. Destination, F. 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48015"/>
            <a:ext cx="6553200" cy="4673600"/>
          </a:xfrm>
          <a:prstGeom prst="rect">
            <a:avLst/>
          </a:prstGeom>
        </p:spPr>
      </p:pic>
    </p:spTree>
    <p:extLst>
      <p:ext uri="{BB962C8B-B14F-4D97-AF65-F5344CB8AC3E}">
        <p14:creationId xmlns:p14="http://schemas.microsoft.com/office/powerpoint/2010/main" val="19705569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a:t>
            </a:r>
            <a:r>
              <a:rPr lang="en-US" sz="100" dirty="0" smtClean="0"/>
              <a:t> </a:t>
            </a:r>
            <a:r>
              <a:rPr lang="en-US" dirty="0" smtClean="0"/>
              <a:t>v</a:t>
            </a:r>
            <a:r>
              <a:rPr lang="en-US" sz="100" dirty="0" smtClean="0"/>
              <a:t> </a:t>
            </a:r>
            <a:r>
              <a:rPr lang="en-US" dirty="0" smtClean="0"/>
              <a:t>6</a:t>
            </a:r>
            <a:r>
              <a:rPr lang="en-US" dirty="0"/>
              <a:t>: </a:t>
            </a:r>
            <a:r>
              <a:rPr lang="en-US" dirty="0" smtClean="0"/>
              <a:t>Adoption</a:t>
            </a:r>
            <a:endParaRPr lang="en-US" dirty="0"/>
          </a:p>
        </p:txBody>
      </p:sp>
      <p:sp>
        <p:nvSpPr>
          <p:cNvPr id="3" name="Text Placeholder 2"/>
          <p:cNvSpPr>
            <a:spLocks noGrp="1"/>
          </p:cNvSpPr>
          <p:nvPr>
            <p:ph type="body" idx="1"/>
          </p:nvPr>
        </p:nvSpPr>
        <p:spPr/>
        <p:txBody>
          <a:bodyPr/>
          <a:lstStyle/>
          <a:p>
            <a:r>
              <a:rPr lang="en-US" altLang="en-US" sz="2400" dirty="0">
                <a:latin typeface="+mn-lt"/>
                <a:ea typeface="ＭＳ Ｐゴシック" charset="-128"/>
                <a:cs typeface="ＭＳ Ｐゴシック" charset="-128"/>
              </a:rPr>
              <a:t>Google: 8% of clients access services via </a:t>
            </a:r>
            <a:r>
              <a:rPr lang="en-US" altLang="en-US" sz="24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P</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v</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6</a:t>
            </a:r>
            <a:endParaRPr lang="en-US" altLang="en-US" sz="2400" dirty="0">
              <a:latin typeface="+mn-lt"/>
              <a:ea typeface="ＭＳ Ｐゴシック" charset="-128"/>
              <a:cs typeface="ＭＳ Ｐゴシック" charset="-128"/>
            </a:endParaRPr>
          </a:p>
          <a:p>
            <a:r>
              <a:rPr lang="en-US" altLang="en-US" sz="2400" dirty="0" smtClean="0">
                <a:latin typeface="+mn-lt"/>
                <a:ea typeface="ＭＳ Ｐゴシック" charset="-128"/>
                <a:cs typeface="ＭＳ Ｐゴシック" charset="-128"/>
              </a:rPr>
              <a:t>N</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S</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T</a:t>
            </a:r>
            <a:r>
              <a:rPr lang="en-US" altLang="en-US" sz="2400" dirty="0">
                <a:latin typeface="+mn-lt"/>
                <a:ea typeface="ＭＳ Ｐゴシック" charset="-128"/>
                <a:cs typeface="ＭＳ Ｐゴシック" charset="-128"/>
              </a:rPr>
              <a:t>: 1/3 of all </a:t>
            </a:r>
            <a:r>
              <a:rPr lang="en-US" altLang="en-US" sz="2400" dirty="0" smtClean="0">
                <a:latin typeface="+mn-lt"/>
                <a:ea typeface="ＭＳ Ｐゴシック" charset="-128"/>
                <a:cs typeface="ＭＳ Ｐゴシック" charset="-128"/>
              </a:rPr>
              <a:t>U</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S </a:t>
            </a:r>
            <a:r>
              <a:rPr lang="en-US" altLang="en-US" sz="2400" dirty="0">
                <a:latin typeface="+mn-lt"/>
                <a:ea typeface="ＭＳ Ｐゴシック" charset="-128"/>
                <a:cs typeface="ＭＳ Ｐゴシック" charset="-128"/>
              </a:rPr>
              <a:t>government domains are </a:t>
            </a:r>
            <a:r>
              <a:rPr lang="en-US" altLang="en-US" sz="24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P</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v</a:t>
            </a:r>
            <a:r>
              <a:rPr lang="en-US" altLang="en-US" sz="100" dirty="0" smtClean="0">
                <a:latin typeface="+mn-lt"/>
                <a:ea typeface="ＭＳ Ｐゴシック" charset="-128"/>
                <a:cs typeface="ＭＳ Ｐゴシック" charset="-128"/>
              </a:rPr>
              <a:t> </a:t>
            </a:r>
            <a:r>
              <a:rPr lang="en-US" altLang="en-US" sz="2400" dirty="0" smtClean="0">
                <a:latin typeface="+mn-lt"/>
                <a:ea typeface="ＭＳ Ｐゴシック" charset="-128"/>
                <a:cs typeface="ＭＳ Ｐゴシック" charset="-128"/>
              </a:rPr>
              <a:t>6 capable</a:t>
            </a:r>
            <a:endParaRPr lang="en-US" altLang="en-US" sz="2400" dirty="0" smtClean="0">
              <a:latin typeface="+mn-lt"/>
              <a:ea typeface="ＭＳ Ｐゴシック" charset="-128"/>
            </a:endParaRPr>
          </a:p>
          <a:p>
            <a:r>
              <a:rPr lang="en-US" altLang="en-US" sz="2400" b="1" dirty="0" smtClean="0">
                <a:solidFill>
                  <a:schemeClr val="tx1"/>
                </a:solidFill>
                <a:latin typeface="+mn-lt"/>
                <a:ea typeface="ＭＳ Ｐゴシック" charset="-128"/>
                <a:cs typeface="ＭＳ Ｐゴシック" charset="-128"/>
              </a:rPr>
              <a:t>Long </a:t>
            </a:r>
            <a:r>
              <a:rPr lang="en-US" altLang="en-US" sz="2400" b="1" dirty="0">
                <a:solidFill>
                  <a:schemeClr val="tx1"/>
                </a:solidFill>
                <a:latin typeface="+mn-lt"/>
                <a:ea typeface="ＭＳ Ｐゴシック" charset="-128"/>
                <a:cs typeface="ＭＳ Ｐゴシック" charset="-128"/>
              </a:rPr>
              <a:t>(long!) time for deployment, use</a:t>
            </a:r>
          </a:p>
          <a:p>
            <a:pPr marL="741600" lvl="1" indent="-284400"/>
            <a:r>
              <a:rPr lang="en-US" altLang="en-US" sz="2400" dirty="0">
                <a:latin typeface="+mn-lt"/>
                <a:ea typeface="ＭＳ Ｐゴシック" charset="-128"/>
              </a:rPr>
              <a:t>20 years and counting!</a:t>
            </a:r>
          </a:p>
          <a:p>
            <a:pPr marL="741600" lvl="1" indent="-284400"/>
            <a:r>
              <a:rPr lang="en-US" altLang="en-US" sz="2400" dirty="0">
                <a:latin typeface="+mn-lt"/>
                <a:ea typeface="ＭＳ Ｐゴシック" charset="-128"/>
              </a:rPr>
              <a:t>think of application-level changes in last 20 </a:t>
            </a:r>
            <a:r>
              <a:rPr lang="en-US" altLang="en-US" sz="2400" dirty="0" smtClean="0">
                <a:latin typeface="+mn-lt"/>
                <a:ea typeface="ＭＳ Ｐゴシック" charset="-128"/>
              </a:rPr>
              <a:t>years: WWW</a:t>
            </a:r>
            <a:r>
              <a:rPr lang="en-US" altLang="en-US" sz="2400" dirty="0">
                <a:latin typeface="+mn-lt"/>
                <a:ea typeface="ＭＳ Ｐゴシック" charset="-128"/>
              </a:rPr>
              <a:t>, Facebook, streaming media, Skype, …</a:t>
            </a:r>
          </a:p>
          <a:p>
            <a:pPr marL="741600" lvl="1" indent="-284400"/>
            <a:r>
              <a:rPr lang="en-US" altLang="en-US" sz="2400" b="1" dirty="0">
                <a:solidFill>
                  <a:schemeClr val="tx1"/>
                </a:solidFill>
                <a:latin typeface="+mn-lt"/>
                <a:ea typeface="ＭＳ Ｐゴシック" charset="-128"/>
              </a:rPr>
              <a:t>Why</a:t>
            </a:r>
            <a:r>
              <a:rPr lang="en-US" altLang="en-US" sz="2400" b="1" dirty="0" smtClean="0">
                <a:solidFill>
                  <a:schemeClr val="tx1"/>
                </a:solidFill>
                <a:latin typeface="+mn-lt"/>
                <a:ea typeface="ＭＳ Ｐゴシック" charset="-128"/>
              </a:rPr>
              <a:t>?</a:t>
            </a:r>
            <a:endParaRPr lang="en-US" altLang="en-US" sz="2400" b="1" dirty="0">
              <a:solidFill>
                <a:schemeClr val="tx1"/>
              </a:solidFill>
              <a:latin typeface="+mn-lt"/>
              <a:ea typeface="ＭＳ Ｐゴシック" charset="-128"/>
            </a:endParaRPr>
          </a:p>
        </p:txBody>
      </p:sp>
    </p:spTree>
    <p:extLst>
      <p:ext uri="{BB962C8B-B14F-4D97-AF65-F5344CB8AC3E}">
        <p14:creationId xmlns:p14="http://schemas.microsoft.com/office/powerpoint/2010/main" val="21217894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a:t>
            </a:r>
            <a:r>
              <a:rPr lang="en-US" altLang="en-US" dirty="0" smtClean="0">
                <a:ea typeface="ＭＳ Ｐゴシック" charset="-128"/>
              </a:rPr>
              <a:t>Objectives </a:t>
            </a:r>
            <a:r>
              <a:rPr lang="en-US" altLang="en-US" sz="2000" b="0" dirty="0" smtClean="0">
                <a:ea typeface="ＭＳ Ｐゴシック" charset="-128"/>
              </a:rPr>
              <a:t>(6 </a:t>
            </a:r>
            <a:r>
              <a:rPr lang="en-US" altLang="en-US" sz="2000" b="0" dirty="0">
                <a:ea typeface="ＭＳ Ｐゴシック"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3996813" cy="4669972"/>
          </a:xfrm>
        </p:spPr>
        <p:txBody>
          <a:bodyPr/>
          <a:lstStyle/>
          <a:p>
            <a:pPr indent="-256032">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4.1</a:t>
            </a:r>
            <a:r>
              <a:rPr lang="en-US" altLang="en-US" sz="2200" dirty="0">
                <a:solidFill>
                  <a:srgbClr val="CC0000"/>
                </a:solidFill>
                <a:latin typeface="+mn-lt"/>
                <a:ea typeface="ＭＳ Ｐゴシック" charset="-128"/>
                <a:cs typeface="ＭＳ Ｐゴシック" charset="-128"/>
              </a:rPr>
              <a:t> </a:t>
            </a:r>
            <a:r>
              <a:rPr lang="en-US" altLang="en-US" sz="2200" dirty="0">
                <a:solidFill>
                  <a:schemeClr val="tx1"/>
                </a:solidFill>
                <a:latin typeface="+mn-lt"/>
                <a:ea typeface="ＭＳ Ｐゴシック" charset="-128"/>
                <a:cs typeface="ＭＳ Ｐゴシック" charset="-128"/>
              </a:rPr>
              <a:t>Overview of Network layer</a:t>
            </a:r>
          </a:p>
          <a:p>
            <a:pPr lvl="1" indent="-283464"/>
            <a:r>
              <a:rPr lang="en-US" altLang="en-US" sz="2200" dirty="0">
                <a:solidFill>
                  <a:schemeClr val="tx1"/>
                </a:solidFill>
                <a:latin typeface="+mn-lt"/>
                <a:ea typeface="ＭＳ Ｐゴシック" charset="-128"/>
              </a:rPr>
              <a:t>data plane</a:t>
            </a:r>
          </a:p>
          <a:p>
            <a:pPr lvl="1" indent="-283464"/>
            <a:r>
              <a:rPr lang="en-US" altLang="en-US" sz="2200" dirty="0">
                <a:solidFill>
                  <a:schemeClr val="tx1"/>
                </a:solidFill>
                <a:latin typeface="+mn-lt"/>
                <a:ea typeface="ＭＳ Ｐゴシック" charset="-128"/>
              </a:rPr>
              <a:t>control plane</a:t>
            </a:r>
          </a:p>
          <a:p>
            <a:pPr indent="-256032">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4.2</a:t>
            </a:r>
            <a:r>
              <a:rPr lang="en-US" altLang="en-US" sz="2200" dirty="0">
                <a:latin typeface="+mn-lt"/>
                <a:ea typeface="ＭＳ Ｐゴシック" charset="-128"/>
                <a:cs typeface="ＭＳ Ｐゴシック" charset="-128"/>
              </a:rPr>
              <a:t> </a:t>
            </a:r>
            <a:r>
              <a:rPr lang="en-US" altLang="en-US" sz="2200" dirty="0" smtClean="0">
                <a:latin typeface="+mn-lt"/>
                <a:ea typeface="ＭＳ Ｐゴシック" charset="-128"/>
                <a:cs typeface="ＭＳ Ｐゴシック" charset="-128"/>
              </a:rPr>
              <a:t>What’</a:t>
            </a:r>
            <a:r>
              <a:rPr lang="en-US" altLang="ja-JP" sz="2200" dirty="0" smtClean="0">
                <a:latin typeface="+mn-lt"/>
                <a:ea typeface="ＭＳ Ｐゴシック" charset="-128"/>
                <a:cs typeface="ＭＳ Ｐゴシック" charset="-128"/>
              </a:rPr>
              <a:t>s </a:t>
            </a:r>
            <a:r>
              <a:rPr lang="en-US" altLang="ja-JP" sz="2200" dirty="0">
                <a:latin typeface="+mn-lt"/>
                <a:ea typeface="ＭＳ Ｐゴシック" charset="-128"/>
                <a:cs typeface="ＭＳ Ｐゴシック" charset="-128"/>
              </a:rPr>
              <a:t>inside a router</a:t>
            </a:r>
          </a:p>
          <a:p>
            <a:pPr indent="-256032">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4.3</a:t>
            </a:r>
            <a:r>
              <a:rPr lang="en-US" altLang="en-US" sz="2200" dirty="0">
                <a:latin typeface="+mn-lt"/>
                <a:ea typeface="ＭＳ Ｐゴシック" charset="-128"/>
                <a:cs typeface="ＭＳ Ｐゴシック" charset="-128"/>
              </a:rPr>
              <a:t> </a:t>
            </a:r>
            <a:r>
              <a:rPr lang="en-US" altLang="en-US" sz="22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200" dirty="0" smtClean="0">
                <a:latin typeface="+mn-lt"/>
                <a:ea typeface="ＭＳ Ｐゴシック" charset="-128"/>
                <a:cs typeface="ＭＳ Ｐゴシック" charset="-128"/>
              </a:rPr>
              <a:t>P</a:t>
            </a:r>
            <a:r>
              <a:rPr lang="en-US" altLang="en-US" sz="2200" dirty="0">
                <a:latin typeface="+mn-lt"/>
                <a:ea typeface="ＭＳ Ｐゴシック" charset="-128"/>
                <a:cs typeface="ＭＳ Ｐゴシック" charset="-128"/>
              </a:rPr>
              <a:t>: Internet Protocol</a:t>
            </a:r>
          </a:p>
          <a:p>
            <a:pPr lvl="1" indent="-283464"/>
            <a:r>
              <a:rPr lang="en-US" altLang="en-US" sz="2200" dirty="0">
                <a:latin typeface="+mn-lt"/>
                <a:ea typeface="ＭＳ Ｐゴシック" charset="-128"/>
              </a:rPr>
              <a:t>datagram format</a:t>
            </a:r>
          </a:p>
          <a:p>
            <a:pPr lvl="1" indent="-283464"/>
            <a:r>
              <a:rPr lang="en-US" altLang="en-US" sz="2200" dirty="0">
                <a:latin typeface="+mn-lt"/>
                <a:ea typeface="ＭＳ Ｐゴシック" charset="-128"/>
              </a:rPr>
              <a:t>fragmentation</a:t>
            </a:r>
          </a:p>
          <a:p>
            <a:pPr lvl="1" indent="-283464"/>
            <a:r>
              <a:rPr lang="en-US" altLang="en-US" sz="2200" dirty="0" smtClean="0">
                <a:latin typeface="+mn-lt"/>
                <a:ea typeface="ＭＳ Ｐゴシック" charset="-128"/>
              </a:rPr>
              <a:t>I</a:t>
            </a:r>
            <a:r>
              <a:rPr lang="en-US" altLang="en-US" sz="100" dirty="0" smtClean="0">
                <a:latin typeface="+mn-lt"/>
                <a:ea typeface="ＭＳ Ｐゴシック" charset="-128"/>
              </a:rPr>
              <a:t> </a:t>
            </a:r>
            <a:r>
              <a:rPr lang="en-US" altLang="en-US" sz="2200" dirty="0" smtClean="0">
                <a:latin typeface="+mn-lt"/>
                <a:ea typeface="ＭＳ Ｐゴシック" charset="-128"/>
              </a:rPr>
              <a:t>Pv4 </a:t>
            </a:r>
            <a:r>
              <a:rPr lang="en-US" altLang="en-US" sz="2200" dirty="0">
                <a:latin typeface="+mn-lt"/>
                <a:ea typeface="ＭＳ Ｐゴシック" charset="-128"/>
              </a:rPr>
              <a:t>addressing</a:t>
            </a:r>
          </a:p>
          <a:p>
            <a:pPr lvl="1" indent="-283464"/>
            <a:r>
              <a:rPr lang="en-US" altLang="en-US" sz="2200" dirty="0">
                <a:latin typeface="+mn-lt"/>
                <a:ea typeface="ＭＳ Ｐゴシック" charset="-128"/>
              </a:rPr>
              <a:t>network address </a:t>
            </a:r>
            <a:r>
              <a:rPr lang="en-US" altLang="en-US" sz="2200" dirty="0" smtClean="0">
                <a:latin typeface="+mn-lt"/>
                <a:ea typeface="ＭＳ Ｐゴシック" charset="-128"/>
              </a:rPr>
              <a:t>translation</a:t>
            </a:r>
          </a:p>
          <a:p>
            <a:pPr lvl="1" indent="-283464"/>
            <a:r>
              <a:rPr lang="en-US" altLang="en-US" sz="2200" dirty="0">
                <a:latin typeface="+mn-lt"/>
                <a:ea typeface="ＭＳ Ｐゴシック" charset="-128"/>
              </a:rPr>
              <a:t>I</a:t>
            </a:r>
            <a:r>
              <a:rPr lang="en-US" altLang="en-US" sz="100" dirty="0">
                <a:latin typeface="+mn-lt"/>
                <a:ea typeface="ＭＳ Ｐゴシック" charset="-128"/>
              </a:rPr>
              <a:t> </a:t>
            </a:r>
            <a:r>
              <a:rPr lang="en-US" altLang="en-US" sz="2200" dirty="0" smtClean="0">
                <a:latin typeface="+mn-lt"/>
                <a:ea typeface="ＭＳ Ｐゴシック" charset="-128"/>
              </a:rPr>
              <a:t>Pv6</a:t>
            </a:r>
            <a:endParaRPr lang="en-US" altLang="en-US" sz="2200" dirty="0">
              <a:latin typeface="+mn-lt"/>
              <a:ea typeface="ＭＳ Ｐゴシック" charset="-128"/>
              <a:cs typeface="ＭＳ Ｐゴシック" charset="-128"/>
            </a:endParaRPr>
          </a:p>
        </p:txBody>
      </p:sp>
      <p:sp>
        <p:nvSpPr>
          <p:cNvPr id="4" name="Content Placeholder 3"/>
          <p:cNvSpPr>
            <a:spLocks noGrp="1"/>
          </p:cNvSpPr>
          <p:nvPr>
            <p:ph idx="13"/>
          </p:nvPr>
        </p:nvSpPr>
        <p:spPr>
          <a:xfrm>
            <a:off x="4760686" y="1614714"/>
            <a:ext cx="3773714" cy="4281715"/>
          </a:xfrm>
        </p:spPr>
        <p:txBody>
          <a:bodyPr/>
          <a:lstStyle/>
          <a:p>
            <a:pPr indent="-256032">
              <a:buFont typeface="Wingdings" panose="05000000000000000000" pitchFamily="2" charset="2"/>
              <a:buNone/>
            </a:pPr>
            <a:r>
              <a:rPr lang="en-US" altLang="en-US" sz="2200" b="1" dirty="0">
                <a:solidFill>
                  <a:schemeClr val="tx2"/>
                </a:solidFill>
                <a:latin typeface="+mn-lt"/>
                <a:ea typeface="ＭＳ Ｐゴシック" charset="-128"/>
                <a:cs typeface="ＭＳ Ｐゴシック" charset="-128"/>
              </a:rPr>
              <a:t>4.4</a:t>
            </a:r>
            <a:r>
              <a:rPr lang="en-US" altLang="en-US" sz="2200"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Generalized Forward and S</a:t>
            </a:r>
            <a:r>
              <a:rPr lang="en-US" altLang="en-US" sz="100" b="1"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D</a:t>
            </a:r>
            <a:r>
              <a:rPr lang="en-US" altLang="en-US" sz="100" b="1" dirty="0">
                <a:latin typeface="+mn-lt"/>
                <a:ea typeface="ＭＳ Ｐゴシック" charset="-128"/>
                <a:cs typeface="ＭＳ Ｐゴシック" charset="-128"/>
              </a:rPr>
              <a:t> </a:t>
            </a:r>
            <a:r>
              <a:rPr lang="en-US" altLang="en-US" sz="2200" b="1" dirty="0">
                <a:latin typeface="+mn-lt"/>
                <a:ea typeface="ＭＳ Ｐゴシック" charset="-128"/>
                <a:cs typeface="ＭＳ Ｐゴシック" charset="-128"/>
              </a:rPr>
              <a:t>N</a:t>
            </a:r>
          </a:p>
          <a:p>
            <a:pPr lvl="1" indent="-283464"/>
            <a:r>
              <a:rPr lang="en-US" altLang="en-US" sz="2200" b="1" dirty="0" smtClean="0">
                <a:latin typeface="+mn-lt"/>
                <a:ea typeface="ＭＳ Ｐゴシック" charset="-128"/>
              </a:rPr>
              <a:t>match</a:t>
            </a:r>
          </a:p>
          <a:p>
            <a:pPr lvl="1" indent="-283464"/>
            <a:r>
              <a:rPr lang="en-US" altLang="en-US" sz="2200" b="1" dirty="0" smtClean="0">
                <a:latin typeface="+mn-lt"/>
                <a:ea typeface="ＭＳ Ｐゴシック" charset="-128"/>
              </a:rPr>
              <a:t>action</a:t>
            </a:r>
          </a:p>
          <a:p>
            <a:pPr lvl="1" indent="-283464"/>
            <a:r>
              <a:rPr lang="en-US" altLang="en-US" sz="2200" b="1" dirty="0" smtClean="0">
                <a:latin typeface="+mn-lt"/>
                <a:ea typeface="ＭＳ Ｐゴシック" charset="-128"/>
              </a:rPr>
              <a:t>OpenFlow examples of match-plus-action in action</a:t>
            </a:r>
            <a:endParaRPr lang="en-US" altLang="en-US" sz="2200" b="1" dirty="0">
              <a:latin typeface="+mn-lt"/>
              <a:ea typeface="ＭＳ Ｐゴシック" charset="-128"/>
            </a:endParaRPr>
          </a:p>
        </p:txBody>
      </p:sp>
    </p:spTree>
    <p:extLst>
      <p:ext uri="{BB962C8B-B14F-4D97-AF65-F5344CB8AC3E}">
        <p14:creationId xmlns:p14="http://schemas.microsoft.com/office/powerpoint/2010/main" val="3953720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latin typeface="Times New Roman" panose="02020603050405020304" pitchFamily="18" charset="0"/>
                <a:cs typeface="Times New Roman" panose="02020603050405020304" pitchFamily="18" charset="0"/>
              </a:rPr>
              <a:t>Generalized Forwarding and </a:t>
            </a:r>
            <a:r>
              <a:rPr lang="en-US" altLang="en-US" dirty="0" smtClean="0">
                <a:solidFill>
                  <a:schemeClr val="tx2"/>
                </a:solidFill>
                <a:latin typeface="Times New Roman" panose="02020603050405020304" pitchFamily="18" charset="0"/>
                <a:cs typeface="Times New Roman" panose="02020603050405020304" pitchFamily="18" charset="0"/>
              </a:rPr>
              <a:t>S</a:t>
            </a:r>
            <a:r>
              <a:rPr lang="en-US" altLang="en-US" sz="100" dirty="0" smtClean="0">
                <a:solidFill>
                  <a:schemeClr val="tx2"/>
                </a:solidFill>
                <a:latin typeface="Times New Roman" panose="02020603050405020304" pitchFamily="18" charset="0"/>
                <a:cs typeface="Times New Roman" panose="02020603050405020304" pitchFamily="18" charset="0"/>
              </a:rPr>
              <a:t> </a:t>
            </a:r>
            <a:r>
              <a:rPr lang="en-US" altLang="en-US" dirty="0" smtClean="0">
                <a:solidFill>
                  <a:schemeClr val="tx2"/>
                </a:solidFill>
                <a:latin typeface="Times New Roman" panose="02020603050405020304" pitchFamily="18" charset="0"/>
                <a:cs typeface="Times New Roman" panose="02020603050405020304" pitchFamily="18" charset="0"/>
              </a:rPr>
              <a:t>D</a:t>
            </a:r>
            <a:r>
              <a:rPr lang="en-US" altLang="en-US" sz="100" dirty="0" smtClean="0">
                <a:solidFill>
                  <a:schemeClr val="tx2"/>
                </a:solidFill>
                <a:latin typeface="Times New Roman" panose="02020603050405020304" pitchFamily="18" charset="0"/>
                <a:cs typeface="Times New Roman" panose="02020603050405020304" pitchFamily="18" charset="0"/>
              </a:rPr>
              <a:t> </a:t>
            </a:r>
            <a:r>
              <a:rPr lang="en-US" altLang="en-US" dirty="0" smtClean="0">
                <a:solidFill>
                  <a:schemeClr val="tx2"/>
                </a:solidFill>
                <a:latin typeface="Times New Roman" panose="02020603050405020304" pitchFamily="18" charset="0"/>
                <a:cs typeface="Times New Roman" panose="02020603050405020304" pitchFamily="18" charset="0"/>
              </a:rPr>
              <a:t>N</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1"/>
            <a:ext cx="8229600" cy="852714"/>
          </a:xfrm>
        </p:spPr>
        <p:txBody>
          <a:bodyPr/>
          <a:lstStyle/>
          <a:p>
            <a:pPr marL="0" indent="0">
              <a:buNone/>
            </a:pPr>
            <a:r>
              <a:rPr lang="en-US" altLang="en-US" sz="2400" dirty="0">
                <a:latin typeface="+mn-lt"/>
              </a:rPr>
              <a:t>Each router contains a </a:t>
            </a:r>
            <a:r>
              <a:rPr lang="en-US" altLang="en-US" sz="2400" b="1" dirty="0">
                <a:solidFill>
                  <a:schemeClr val="tx1"/>
                </a:solidFill>
                <a:latin typeface="+mn-lt"/>
              </a:rPr>
              <a:t>flow table </a:t>
            </a:r>
            <a:r>
              <a:rPr lang="en-US" altLang="en-US" sz="2400" dirty="0">
                <a:latin typeface="+mn-lt"/>
              </a:rPr>
              <a:t>that is computed and distributed by a </a:t>
            </a:r>
            <a:r>
              <a:rPr lang="en-US" altLang="en-US" sz="2400" b="1" dirty="0">
                <a:latin typeface="+mn-lt"/>
              </a:rPr>
              <a:t>logically</a:t>
            </a:r>
            <a:r>
              <a:rPr lang="en-US" altLang="en-US" sz="2400" i="1" dirty="0">
                <a:latin typeface="+mn-lt"/>
              </a:rPr>
              <a:t> </a:t>
            </a:r>
            <a:r>
              <a:rPr lang="en-US" altLang="en-US" sz="2400" b="1" dirty="0">
                <a:latin typeface="+mn-lt"/>
              </a:rPr>
              <a:t>centralized</a:t>
            </a:r>
            <a:r>
              <a:rPr lang="en-US" altLang="en-US" sz="2400" i="1" dirty="0">
                <a:latin typeface="+mn-lt"/>
              </a:rPr>
              <a:t> </a:t>
            </a:r>
            <a:r>
              <a:rPr lang="en-US" altLang="en-US" sz="2400" dirty="0">
                <a:latin typeface="+mn-lt"/>
              </a:rPr>
              <a:t>routing </a:t>
            </a:r>
            <a:r>
              <a:rPr lang="en-US" altLang="en-US" sz="2400" dirty="0" smtClean="0">
                <a:latin typeface="+mn-lt"/>
              </a:rPr>
              <a:t>controller</a:t>
            </a:r>
            <a:endParaRPr lang="en-US" altLang="en-US" sz="2400" dirty="0">
              <a:latin typeface="+mn-lt"/>
            </a:endParaRPr>
          </a:p>
        </p:txBody>
      </p:sp>
      <p:pic>
        <p:nvPicPr>
          <p:cNvPr id="4" name="Picture 3" descr="A diagram is divided into 2 sections with a horizontal dotted line. Section 1, above. Control plane. There is long part, logically centralized routing controller, with 5 small tables pointing down to tables in section 2. Section 2, below. Data plane. There are 5 tables that correspond with the tables above. There is an internet group with routers, and a packet. Tables. The first table is larger than the rest, so each row and column is visible. Local Flow Table has 3 rows and 3 columns. From left to right the columns are headers, counters, and actions. Each box in the table has 3 dots aligned horizontally. Internet group. There are 5 routers arranged in a pentagon. Each router is wired to 3 other routers. The left most router has 3 wires going right. 1, up towards top router. 2, lower right towards bottom right router. 3, down towards bottom left router. Packet. There are 3 parts. The last 2 parts have numbers. Part 1, blank. Part 2, 0 1 0 0. Part 3, 1 1 0 1. Notes, values in arriving packet’s header. The packet moves right toward the left most router, then down line 2 towards the bottom right rou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161" y="2740466"/>
            <a:ext cx="4609677" cy="3561512"/>
          </a:xfrm>
          <a:prstGeom prst="rect">
            <a:avLst/>
          </a:prstGeom>
        </p:spPr>
      </p:pic>
    </p:spTree>
    <p:extLst>
      <p:ext uri="{BB962C8B-B14F-4D97-AF65-F5344CB8AC3E}">
        <p14:creationId xmlns:p14="http://schemas.microsoft.com/office/powerpoint/2010/main" val="8499249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OpenFlow Data Plane </a:t>
            </a:r>
            <a:r>
              <a:rPr lang="en-US" dirty="0" smtClean="0"/>
              <a:t>Abstraction </a:t>
            </a:r>
            <a:r>
              <a:rPr lang="en-US" sz="2000" b="0" dirty="0" smtClean="0"/>
              <a:t>(1 of 2)</a:t>
            </a:r>
            <a:endParaRPr lang="en-US" sz="2000" b="0" dirty="0"/>
          </a:p>
        </p:txBody>
      </p:sp>
      <p:sp>
        <p:nvSpPr>
          <p:cNvPr id="5" name="Text Placeholder 4"/>
          <p:cNvSpPr>
            <a:spLocks noGrp="1"/>
          </p:cNvSpPr>
          <p:nvPr>
            <p:ph type="body" idx="1"/>
          </p:nvPr>
        </p:nvSpPr>
        <p:spPr>
          <a:xfrm>
            <a:off x="457200" y="1600200"/>
            <a:ext cx="8229600" cy="2726140"/>
          </a:xfrm>
        </p:spPr>
        <p:txBody>
          <a:bodyPr/>
          <a:lstStyle/>
          <a:p>
            <a:r>
              <a:rPr lang="en-US" altLang="en-US" sz="2000" b="1" dirty="0">
                <a:solidFill>
                  <a:schemeClr val="tx1"/>
                </a:solidFill>
                <a:latin typeface="+mn-lt"/>
                <a:ea typeface="ＭＳ Ｐゴシック" charset="-128"/>
                <a:cs typeface="ＭＳ Ｐゴシック" charset="-128"/>
              </a:rPr>
              <a:t>flow: defined by header fields</a:t>
            </a:r>
          </a:p>
          <a:p>
            <a:r>
              <a:rPr lang="en-US" altLang="en-US" sz="2000" b="1" dirty="0">
                <a:solidFill>
                  <a:schemeClr val="tx1"/>
                </a:solidFill>
                <a:latin typeface="+mn-lt"/>
                <a:ea typeface="ＭＳ Ｐゴシック" charset="-128"/>
                <a:cs typeface="ＭＳ Ｐゴシック" charset="-128"/>
              </a:rPr>
              <a:t>generalized forwarding: simple packet-handling rules</a:t>
            </a:r>
          </a:p>
          <a:p>
            <a:pPr lvl="1"/>
            <a:r>
              <a:rPr lang="en-US" altLang="en-US" sz="2000" b="1" dirty="0">
                <a:solidFill>
                  <a:schemeClr val="tx1"/>
                </a:solidFill>
                <a:latin typeface="+mn-lt"/>
                <a:ea typeface="ＭＳ Ｐゴシック" charset="-128"/>
              </a:rPr>
              <a:t>Pattern: match</a:t>
            </a:r>
            <a:r>
              <a:rPr lang="en-US" altLang="en-US" sz="2000" dirty="0">
                <a:solidFill>
                  <a:srgbClr val="000090"/>
                </a:solidFill>
                <a:latin typeface="+mn-lt"/>
                <a:ea typeface="ＭＳ Ｐゴシック" charset="-128"/>
              </a:rPr>
              <a:t> </a:t>
            </a:r>
            <a:r>
              <a:rPr lang="en-US" altLang="en-US" sz="2000" dirty="0">
                <a:latin typeface="+mn-lt"/>
                <a:ea typeface="ＭＳ Ｐゴシック" charset="-128"/>
              </a:rPr>
              <a:t>values in packet header fields</a:t>
            </a:r>
          </a:p>
          <a:p>
            <a:pPr lvl="1"/>
            <a:r>
              <a:rPr lang="en-US" altLang="en-US" sz="2000" b="1" dirty="0">
                <a:solidFill>
                  <a:schemeClr val="tx1"/>
                </a:solidFill>
                <a:latin typeface="+mn-lt"/>
                <a:ea typeface="ＭＳ Ｐゴシック" charset="-128"/>
              </a:rPr>
              <a:t>Actions: for matched packet: </a:t>
            </a:r>
            <a:r>
              <a:rPr lang="en-US" altLang="en-US" sz="2000" dirty="0">
                <a:latin typeface="+mn-lt"/>
                <a:ea typeface="ＭＳ Ｐゴシック" charset="-128"/>
              </a:rPr>
              <a:t>drop, forward, modify, matched packet or send matched packet to </a:t>
            </a:r>
            <a:r>
              <a:rPr lang="en-US" altLang="en-US" sz="2000" dirty="0" smtClean="0">
                <a:latin typeface="+mn-lt"/>
                <a:ea typeface="ＭＳ Ｐゴシック" charset="-128"/>
              </a:rPr>
              <a:t>controller</a:t>
            </a:r>
            <a:endParaRPr lang="en-US" altLang="en-US" sz="2000" dirty="0">
              <a:latin typeface="+mn-lt"/>
              <a:ea typeface="ＭＳ Ｐゴシック" charset="-128"/>
            </a:endParaRPr>
          </a:p>
          <a:p>
            <a:pPr lvl="1"/>
            <a:r>
              <a:rPr lang="en-US" altLang="en-US" sz="2000" b="1" dirty="0">
                <a:solidFill>
                  <a:schemeClr val="tx1"/>
                </a:solidFill>
                <a:latin typeface="+mn-lt"/>
                <a:ea typeface="ＭＳ Ｐゴシック" charset="-128"/>
              </a:rPr>
              <a:t>Priority:</a:t>
            </a:r>
            <a:r>
              <a:rPr lang="en-US" altLang="en-US" sz="2000" dirty="0">
                <a:latin typeface="+mn-lt"/>
                <a:ea typeface="ＭＳ Ｐゴシック" charset="-128"/>
              </a:rPr>
              <a:t> disambiguate overlapping patterns</a:t>
            </a:r>
          </a:p>
          <a:p>
            <a:pPr lvl="1"/>
            <a:r>
              <a:rPr lang="en-US" altLang="en-US" sz="2000" b="1" dirty="0">
                <a:solidFill>
                  <a:schemeClr val="tx1"/>
                </a:solidFill>
                <a:latin typeface="+mn-lt"/>
                <a:ea typeface="ＭＳ Ｐゴシック" charset="-128"/>
              </a:rPr>
              <a:t>Counters: </a:t>
            </a:r>
            <a:r>
              <a:rPr lang="en-US" altLang="en-US" sz="2000" dirty="0">
                <a:latin typeface="+mn-lt"/>
                <a:ea typeface="ＭＳ Ｐゴシック" charset="-128"/>
              </a:rPr>
              <a:t>#bytes and #</a:t>
            </a:r>
            <a:r>
              <a:rPr lang="en-US" altLang="en-US" sz="2000" dirty="0" smtClean="0">
                <a:latin typeface="+mn-lt"/>
                <a:ea typeface="ＭＳ Ｐゴシック" charset="-128"/>
              </a:rPr>
              <a:t>packets</a:t>
            </a:r>
            <a:endParaRPr lang="en-US" altLang="en-US" sz="2000" dirty="0">
              <a:latin typeface="+mn-lt"/>
              <a:ea typeface="ＭＳ Ｐゴシック" charset="-128"/>
            </a:endParaRPr>
          </a:p>
        </p:txBody>
      </p:sp>
      <p:pic>
        <p:nvPicPr>
          <p:cNvPr id="7" name="Picture 6" descr="A router has 1 wire extending on the left, and 3 wires extending on the righ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982" y="4412396"/>
            <a:ext cx="3517900" cy="1117600"/>
          </a:xfrm>
          <a:prstGeom prst="rect">
            <a:avLst/>
          </a:prstGeom>
        </p:spPr>
      </p:pic>
      <p:sp>
        <p:nvSpPr>
          <p:cNvPr id="6" name="Text Placeholder 5"/>
          <p:cNvSpPr>
            <a:spLocks noGrp="1"/>
          </p:cNvSpPr>
          <p:nvPr>
            <p:ph type="body" idx="2"/>
          </p:nvPr>
        </p:nvSpPr>
        <p:spPr>
          <a:xfrm>
            <a:off x="457200" y="5418161"/>
            <a:ext cx="8229600" cy="708002"/>
          </a:xfrm>
        </p:spPr>
        <p:txBody>
          <a:bodyPr/>
          <a:lstStyle/>
          <a:p>
            <a:pPr marL="0" indent="0">
              <a:buNone/>
            </a:pPr>
            <a:r>
              <a:rPr lang="en-US" altLang="en-US" sz="2000" b="1" dirty="0">
                <a:latin typeface="+mn-lt"/>
              </a:rPr>
              <a:t>Flow table in a router (computed and distributed by controller) define router’s match+action </a:t>
            </a:r>
            <a:r>
              <a:rPr lang="en-US" altLang="en-US" sz="2000" b="1" dirty="0" smtClean="0">
                <a:latin typeface="+mn-lt"/>
              </a:rPr>
              <a:t>rules</a:t>
            </a:r>
            <a:endParaRPr lang="en-US" altLang="en-US" sz="2000" b="1" dirty="0">
              <a:latin typeface="+mn-lt"/>
            </a:endParaRPr>
          </a:p>
        </p:txBody>
      </p:sp>
    </p:spTree>
    <p:extLst>
      <p:ext uri="{BB962C8B-B14F-4D97-AF65-F5344CB8AC3E}">
        <p14:creationId xmlns:p14="http://schemas.microsoft.com/office/powerpoint/2010/main" val="15191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Per-Router Control Plane</a:t>
            </a:r>
          </a:p>
        </p:txBody>
      </p:sp>
      <p:sp>
        <p:nvSpPr>
          <p:cNvPr id="5" name="Text Placeholder 4"/>
          <p:cNvSpPr>
            <a:spLocks noGrp="1"/>
          </p:cNvSpPr>
          <p:nvPr>
            <p:ph type="body" idx="1"/>
          </p:nvPr>
        </p:nvSpPr>
        <p:spPr>
          <a:xfrm>
            <a:off x="457200" y="1600201"/>
            <a:ext cx="8229600" cy="842554"/>
          </a:xfrm>
        </p:spPr>
        <p:txBody>
          <a:bodyPr/>
          <a:lstStyle/>
          <a:p>
            <a:pPr marL="0" indent="0">
              <a:buNone/>
            </a:pPr>
            <a:r>
              <a:rPr lang="en-US" altLang="en-US" sz="2400" dirty="0">
                <a:latin typeface="+mn-lt"/>
              </a:rPr>
              <a:t>Individual routing algorithm components </a:t>
            </a:r>
            <a:r>
              <a:rPr lang="en-US" altLang="en-US" sz="2400" b="1" dirty="0">
                <a:solidFill>
                  <a:schemeClr val="tx1"/>
                </a:solidFill>
                <a:latin typeface="+mn-lt"/>
              </a:rPr>
              <a:t>in each and every router</a:t>
            </a:r>
            <a:r>
              <a:rPr lang="en-US" altLang="en-US" sz="2400" i="1" dirty="0">
                <a:solidFill>
                  <a:srgbClr val="000090"/>
                </a:solidFill>
                <a:latin typeface="+mn-lt"/>
              </a:rPr>
              <a:t> </a:t>
            </a:r>
            <a:r>
              <a:rPr lang="en-US" altLang="en-US" sz="2400" dirty="0">
                <a:latin typeface="+mn-lt"/>
              </a:rPr>
              <a:t>interact in the control </a:t>
            </a:r>
            <a:r>
              <a:rPr lang="en-US" altLang="en-US" sz="2400" dirty="0" smtClean="0">
                <a:latin typeface="+mn-lt"/>
              </a:rPr>
              <a:t>plane</a:t>
            </a:r>
            <a:endParaRPr lang="en-US" altLang="en-US" sz="2400" dirty="0">
              <a:latin typeface="+mn-lt"/>
            </a:endParaRPr>
          </a:p>
        </p:txBody>
      </p:sp>
      <p:pic>
        <p:nvPicPr>
          <p:cNvPr id="3" name="Picture 2" descr="A diagram has 2 parts. Part 1. The top part of the router is the control plane, which has the routing algorithm. The bottom part of the router is the data plane, which has a local forwarding table. The table has 4 rows and 2 columns, header and output. Row 1. Header, 0 1 0 0. Output, 3. Row 2. Header, 0 1 1 0. Output, 2. Row 3. Header, 0 1 1 1. Output, 2. Row 4. Header, 1 0 0 1. Output, 1. Part 2. A packet moves toward a group of routers. The packet is labeled, 0 1 1 0. Notes, values in arriving packet’s header. The packet moves toward a router. The router has 3 wires, 1, 2, and 3, connecting it to 3 other rou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898" y="2929640"/>
            <a:ext cx="6504204" cy="3101839"/>
          </a:xfrm>
          <a:prstGeom prst="rect">
            <a:avLst/>
          </a:prstGeom>
        </p:spPr>
      </p:pic>
    </p:spTree>
    <p:extLst>
      <p:ext uri="{BB962C8B-B14F-4D97-AF65-F5344CB8AC3E}">
        <p14:creationId xmlns:p14="http://schemas.microsoft.com/office/powerpoint/2010/main" val="4216434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OpenFlow Data Plane Abstraction </a:t>
            </a:r>
            <a:r>
              <a:rPr lang="en-US" sz="2000" b="0" dirty="0" smtClean="0"/>
              <a:t>(2 </a:t>
            </a:r>
            <a:r>
              <a:rPr lang="en-US" sz="2000" b="0" dirty="0"/>
              <a:t>of 2)</a:t>
            </a:r>
            <a:endParaRPr lang="en-US" dirty="0"/>
          </a:p>
        </p:txBody>
      </p:sp>
      <p:pic>
        <p:nvPicPr>
          <p:cNvPr id="5" name="Picture 4" descr="A box has 3 lines. Each line has a source and destination number with notes. Some of the numbers are blocked out with asterisks. Line 1. Source = 1 period 2 period asterisk period asterisk. Destination = 3 period 4 period 5 period asterisk. Notes, drop. Line 2. Source = asterisk period asterisk period asterisk period asterisk. Destination = 3 period 4 period asterisk period asterisk period. Notes, forward, 2. Line 3. Source = 10 period 1 period 2 period 3. Destination = asterisk period asterisk period asterisk period asterisk. Notes, send to controll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21" y="1579184"/>
            <a:ext cx="6590927" cy="1243025"/>
          </a:xfrm>
          <a:prstGeom prst="rect">
            <a:avLst/>
          </a:prstGeom>
        </p:spPr>
      </p:pic>
      <p:sp>
        <p:nvSpPr>
          <p:cNvPr id="4" name="Text Placeholder 3"/>
          <p:cNvSpPr>
            <a:spLocks noGrp="1"/>
          </p:cNvSpPr>
          <p:nvPr>
            <p:ph type="body" idx="1"/>
          </p:nvPr>
        </p:nvSpPr>
        <p:spPr>
          <a:xfrm>
            <a:off x="457200" y="3147573"/>
            <a:ext cx="8229600" cy="600501"/>
          </a:xfrm>
        </p:spPr>
        <p:txBody>
          <a:bodyPr/>
          <a:lstStyle/>
          <a:p>
            <a:pPr marL="0" indent="0">
              <a:buNone/>
            </a:pPr>
            <a:r>
              <a:rPr lang="en-US" altLang="en-US" sz="2400" dirty="0">
                <a:latin typeface="+mn-lt"/>
              </a:rPr>
              <a:t>* : </a:t>
            </a:r>
            <a:r>
              <a:rPr lang="en-US" altLang="en-US" sz="2400" dirty="0" smtClean="0">
                <a:latin typeface="+mn-lt"/>
              </a:rPr>
              <a:t>wildcard</a:t>
            </a:r>
            <a:endParaRPr lang="en-US" altLang="en-US" sz="2400" dirty="0">
              <a:latin typeface="+mn-lt"/>
            </a:endParaRPr>
          </a:p>
        </p:txBody>
      </p:sp>
    </p:spTree>
    <p:extLst>
      <p:ext uri="{BB962C8B-B14F-4D97-AF65-F5344CB8AC3E}">
        <p14:creationId xmlns:p14="http://schemas.microsoft.com/office/powerpoint/2010/main" val="9837139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charset="-128"/>
              </a:rPr>
              <a:t>OpenFlow: Flow Table Entries</a:t>
            </a:r>
            <a:endParaRPr lang="en-US" dirty="0"/>
          </a:p>
        </p:txBody>
      </p:sp>
      <p:pic>
        <p:nvPicPr>
          <p:cNvPr id="5" name="Picture 4" descr="A bar of 3 parts. Each of the 3 parts point to a box. Main bar. Part 1, rule. Box. This box is a bar with 3 sections, and a total of 10 parts. Part 1, switch port. Section 1, link layer. Part 2, V L A N I D. Part 3, M A C s r c. Part 4, M A C d s t. Part 5, E t h type. Section 2, Network layer. Part 6, I P s r c. Part 7, I P D s t. Part 8, I P P r o t. Section 3, transport layer. Part 9, T C P s port. Part 10, T C P d port. Main bar. Part 2, Action. Box. This box has a list of 5 items. 1, forward packet to port or ports. 2, encapsulate and forward to controller. 3, drop packet. 4, send to normal processing pipeline. 5, modify fields. Main bar. Part 3, stats. Box. The box reads, packet + byte coun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861" y="1634203"/>
            <a:ext cx="6830278" cy="4435755"/>
          </a:xfrm>
          <a:prstGeom prst="rect">
            <a:avLst/>
          </a:prstGeom>
        </p:spPr>
      </p:pic>
    </p:spTree>
    <p:extLst>
      <p:ext uri="{BB962C8B-B14F-4D97-AF65-F5344CB8AC3E}">
        <p14:creationId xmlns:p14="http://schemas.microsoft.com/office/powerpoint/2010/main" val="39710192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smtClean="0">
                <a:solidFill>
                  <a:schemeClr val="tx2"/>
                </a:solidFill>
                <a:latin typeface="Times New Roman" panose="02020603050405020304" pitchFamily="18" charset="0"/>
                <a:cs typeface="Times New Roman" panose="02020603050405020304" pitchFamily="18" charset="0"/>
              </a:rPr>
              <a:t>Example</a:t>
            </a:r>
            <a:r>
              <a:rPr lang="en-US" altLang="en-US" sz="3600" dirty="0" smtClean="0">
                <a:solidFill>
                  <a:schemeClr val="tx2"/>
                </a:solidFill>
                <a:latin typeface="Times New Roman" panose="02020603050405020304" pitchFamily="18" charset="0"/>
                <a:cs typeface="Times New Roman" panose="02020603050405020304" pitchFamily="18" charset="0"/>
              </a:rPr>
              <a:t> </a:t>
            </a:r>
            <a:r>
              <a:rPr lang="en-US" altLang="en-US" sz="2000" b="0" dirty="0" smtClean="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457200" y="1600200"/>
            <a:ext cx="8229600" cy="460829"/>
          </a:xfrm>
        </p:spPr>
        <p:txBody>
          <a:bodyPr/>
          <a:lstStyle/>
          <a:p>
            <a:pPr marL="0" indent="0">
              <a:buNone/>
            </a:pPr>
            <a:r>
              <a:rPr lang="en-US" altLang="en-US" sz="2400" b="1" dirty="0">
                <a:solidFill>
                  <a:schemeClr val="tx1"/>
                </a:solidFill>
                <a:latin typeface="+mn-lt"/>
              </a:rPr>
              <a:t>Destination-based forwarding</a:t>
            </a:r>
            <a:r>
              <a:rPr lang="en-US" altLang="en-US" sz="2400" b="1" dirty="0" smtClean="0">
                <a:solidFill>
                  <a:schemeClr val="tx1"/>
                </a:solidFill>
                <a:latin typeface="+mn-lt"/>
              </a:rPr>
              <a:t>:</a:t>
            </a:r>
            <a:endParaRPr lang="en-US" altLang="en-US" sz="2400" b="1" dirty="0">
              <a:solidFill>
                <a:schemeClr val="tx1"/>
              </a:solidFill>
              <a:latin typeface="+mn-lt"/>
            </a:endParaRPr>
          </a:p>
        </p:txBody>
      </p:sp>
      <p:pic>
        <p:nvPicPr>
          <p:cNvPr id="9" name="Picture 8" descr="A bar has 11 parts. Below each part is either a note or an asterisk. The last part is highlighted. Part 1. Switch port, asterisk. Part 2. M A C s r c, asterisk. Part 3. M A C d s t, asterisk. Part 4. E t h type, asterisk. Part 5. V L A N I D, asterisk. Part 6. I P s r c, asterisk. Part 7. I P d s t, 51 period 6 period 0 period 8. Part 8. I P P r o t, asterisk. Part 9. T C P s p o r t, asterisk. Part 10. T C P d p o r t, asterisk. Part 11. Action, port 6. Notes, I P datagrams destined to I P address 51 period 6 period 0 period 8 should be forwarded to router output port 6.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143" y="2169995"/>
            <a:ext cx="6565900" cy="1638300"/>
          </a:xfrm>
          <a:prstGeom prst="rect">
            <a:avLst/>
          </a:prstGeom>
        </p:spPr>
      </p:pic>
      <p:sp>
        <p:nvSpPr>
          <p:cNvPr id="8" name="Text Placeholder 7"/>
          <p:cNvSpPr>
            <a:spLocks noGrp="1"/>
          </p:cNvSpPr>
          <p:nvPr>
            <p:ph type="body" idx="2"/>
          </p:nvPr>
        </p:nvSpPr>
        <p:spPr>
          <a:xfrm>
            <a:off x="457200" y="3962400"/>
            <a:ext cx="1531257" cy="464457"/>
          </a:xfrm>
        </p:spPr>
        <p:txBody>
          <a:bodyPr/>
          <a:lstStyle/>
          <a:p>
            <a:pPr marL="0" indent="0">
              <a:buNone/>
            </a:pPr>
            <a:r>
              <a:rPr lang="en-US" altLang="en-US" sz="2400" b="1" dirty="0">
                <a:solidFill>
                  <a:schemeClr val="tx1"/>
                </a:solidFill>
                <a:latin typeface="+mn-lt"/>
              </a:rPr>
              <a:t>Firewall</a:t>
            </a:r>
            <a:r>
              <a:rPr lang="en-US" altLang="en-US" sz="2400" b="1" dirty="0" smtClean="0">
                <a:solidFill>
                  <a:schemeClr val="tx1"/>
                </a:solidFill>
                <a:latin typeface="+mn-lt"/>
              </a:rPr>
              <a:t>:</a:t>
            </a:r>
            <a:endParaRPr lang="en-US" altLang="en-US" sz="2400" b="1" dirty="0">
              <a:solidFill>
                <a:schemeClr val="tx1"/>
              </a:solidFill>
              <a:latin typeface="+mn-lt"/>
            </a:endParaRPr>
          </a:p>
        </p:txBody>
      </p:sp>
      <p:pic>
        <p:nvPicPr>
          <p:cNvPr id="10" name="Picture 9" descr="2 bars have 11 parts each. Below each part is either a note or an asterisk. The last part is highlighted. There are notes after each bar. Bar 1. Part 1. Switch port, asterisk. Part 2. M A C s r c, asterisk. Part 3. M A C d s t, asterisk. Part 4. E t h type, asterisk. Part 5. V L A N I D, asterisk. Part 6. I P s r c, asterisk. Part 7. I P d s t, asterisk. Part 8. I P P r o t, asterisk. Part 9. T C P s p o r t, asterisk. Part 10. T C P d p o r t, 22. Part 11. Forward, drop. Notes, do not forward, block, all datagrams destined to T C P port 22. Bar 2. Part 1. Switch port, asterisk. Part 2. M A C s r c, asterisk. Part 3. M A C d s t, asterisk. Part 4. E t h type, asterisk. Part 5. V L A N I D, asterisk. Part 6. I P s r c, 128 period 119 period 1 period 1. Part 7. I P d s t, asterisk. Part 8. I P P r o t, asterisk. Part 9. T C P s p o r t, asterisk. Part 10. T C P d p o r t, asterisk. Part 11. Forward, drop. Notes, do not forward, block, all datagrams sent by host 128 period 119 period 1 period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037" y="4068792"/>
            <a:ext cx="5653694" cy="2296136"/>
          </a:xfrm>
          <a:prstGeom prst="rect">
            <a:avLst/>
          </a:prstGeom>
        </p:spPr>
      </p:pic>
    </p:spTree>
    <p:extLst>
      <p:ext uri="{BB962C8B-B14F-4D97-AF65-F5344CB8AC3E}">
        <p14:creationId xmlns:p14="http://schemas.microsoft.com/office/powerpoint/2010/main" val="12833517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chemeClr val="tx2"/>
                </a:solidFill>
                <a:latin typeface="Times New Roman" panose="02020603050405020304" pitchFamily="18" charset="0"/>
                <a:cs typeface="Times New Roman" panose="02020603050405020304" pitchFamily="18" charset="0"/>
              </a:rPr>
              <a:t>Example</a:t>
            </a:r>
            <a:r>
              <a:rPr lang="en-US" altLang="en-US" sz="3200" dirty="0">
                <a:solidFill>
                  <a:schemeClr val="tx2"/>
                </a:solidFill>
                <a:latin typeface="Times New Roman" panose="02020603050405020304" pitchFamily="18" charset="0"/>
                <a:cs typeface="Times New Roman" panose="02020603050405020304" pitchFamily="18" charset="0"/>
              </a:rPr>
              <a:t> </a:t>
            </a:r>
            <a:r>
              <a:rPr lang="en-US" altLang="en-US" sz="2000" b="0" dirty="0" smtClean="0">
                <a:solidFill>
                  <a:schemeClr val="tx2"/>
                </a:solidFill>
                <a:latin typeface="Times New Roman" panose="02020603050405020304" pitchFamily="18" charset="0"/>
                <a:cs typeface="Times New Roman" panose="02020603050405020304" pitchFamily="18" charset="0"/>
              </a:rPr>
              <a:t>(2 </a:t>
            </a:r>
            <a:r>
              <a:rPr lang="en-US" altLang="en-US" sz="2000" b="0" dirty="0">
                <a:solidFill>
                  <a:schemeClr val="tx2"/>
                </a:solidFill>
                <a:latin typeface="Times New Roman" panose="02020603050405020304" pitchFamily="18" charset="0"/>
                <a:cs typeface="Times New Roman" panose="02020603050405020304" pitchFamily="18" charset="0"/>
              </a:rPr>
              <a:t>of 2)</a:t>
            </a:r>
            <a:endParaRPr lang="en-US" sz="2000" dirty="0"/>
          </a:p>
        </p:txBody>
      </p:sp>
      <p:sp>
        <p:nvSpPr>
          <p:cNvPr id="6" name="Text Placeholder 5"/>
          <p:cNvSpPr>
            <a:spLocks noGrp="1"/>
          </p:cNvSpPr>
          <p:nvPr>
            <p:ph type="body" idx="1"/>
          </p:nvPr>
        </p:nvSpPr>
        <p:spPr>
          <a:xfrm>
            <a:off x="457200" y="1600201"/>
            <a:ext cx="8229600" cy="518886"/>
          </a:xfrm>
        </p:spPr>
        <p:txBody>
          <a:bodyPr/>
          <a:lstStyle/>
          <a:p>
            <a:pPr marL="0" indent="0">
              <a:buNone/>
            </a:pPr>
            <a:r>
              <a:rPr lang="en-US" altLang="en-US" sz="2400" b="1" dirty="0">
                <a:solidFill>
                  <a:schemeClr val="tx1"/>
                </a:solidFill>
                <a:latin typeface="+mn-lt"/>
                <a:cs typeface="Times New Roman" panose="02020603050405020304" pitchFamily="18" charset="0"/>
              </a:rPr>
              <a:t>Destination-based layer 2 (switch) forwarding</a:t>
            </a:r>
            <a:r>
              <a:rPr lang="en-US" altLang="en-US" sz="2400" b="1" dirty="0" smtClean="0">
                <a:solidFill>
                  <a:schemeClr val="tx1"/>
                </a:solidFill>
                <a:latin typeface="+mn-lt"/>
                <a:cs typeface="Times New Roman" panose="02020603050405020304" pitchFamily="18" charset="0"/>
              </a:rPr>
              <a:t>:</a:t>
            </a:r>
            <a:endParaRPr lang="en-US" altLang="en-US" sz="2400" b="1" dirty="0">
              <a:solidFill>
                <a:schemeClr val="tx1"/>
              </a:solidFill>
              <a:latin typeface="+mn-lt"/>
              <a:cs typeface="Times New Roman" panose="02020603050405020304" pitchFamily="18" charset="0"/>
            </a:endParaRPr>
          </a:p>
        </p:txBody>
      </p:sp>
      <p:pic>
        <p:nvPicPr>
          <p:cNvPr id="7" name="Picture 6" descr="A bar has 11 parts. Below each part is either a note or an asterisk. The last part is highlighted. There are notes below the bar. Part 1. Switch port, asterisk. Part 2. M A C s r c, 22 colon A 7 colon 23 colon. 11 colon E 1 colon 0 2. Part 3. M A C d s t, asterisk. Part 4. E t h type, asterisk. Part 5. V L A N I D, asterisk. Part 6. I P s r c, asterisk. Part 7. I P d s t, asterisk. Part 8. I P P r o t, asterisk. Part 9. T C P s p o r t, asterisk. Part 10. T C P d p o r t, 22. Part 11. Action, port 3. Notes, layer 2 frames from M A C address 22 colon A 7 colon 23 colon 11 colon E 1 colon 0 2 should be forwarded to output port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91" y="2432960"/>
            <a:ext cx="8173218" cy="1992080"/>
          </a:xfrm>
          <a:prstGeom prst="rect">
            <a:avLst/>
          </a:prstGeom>
        </p:spPr>
      </p:pic>
    </p:spTree>
    <p:extLst>
      <p:ext uri="{BB962C8B-B14F-4D97-AF65-F5344CB8AC3E}">
        <p14:creationId xmlns:p14="http://schemas.microsoft.com/office/powerpoint/2010/main" val="35883812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latin typeface="Times New Roman" panose="02020603050405020304" pitchFamily="18" charset="0"/>
                <a:ea typeface="ＭＳ Ｐゴシック" charset="-128"/>
                <a:cs typeface="Times New Roman" panose="02020603050405020304" pitchFamily="18" charset="0"/>
              </a:rPr>
              <a:t>OpenFlow Abstraction </a:t>
            </a:r>
            <a:r>
              <a:rPr lang="en-US" altLang="en-US" sz="2000" b="0" dirty="0" smtClean="0">
                <a:solidFill>
                  <a:schemeClr val="tx2"/>
                </a:solidFill>
                <a:latin typeface="Times New Roman" panose="02020603050405020304" pitchFamily="18" charset="0"/>
                <a:ea typeface="ＭＳ Ｐゴシック" charset="-128"/>
                <a:cs typeface="Times New Roman" panose="02020603050405020304" pitchFamily="18" charset="0"/>
              </a:rPr>
              <a:t>(1 </a:t>
            </a:r>
            <a:r>
              <a:rPr lang="en-US" altLang="en-US" sz="2000" b="0" dirty="0">
                <a:solidFill>
                  <a:schemeClr val="tx2"/>
                </a:solidFill>
                <a:latin typeface="Times New Roman" panose="02020603050405020304" pitchFamily="18" charset="0"/>
                <a:ea typeface="ＭＳ Ｐゴシック" charset="-128"/>
                <a:cs typeface="Times New Roman" panose="02020603050405020304" pitchFamily="18" charset="0"/>
              </a:rPr>
              <a:t>of 2)</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buClr>
                <a:schemeClr val="tx2"/>
              </a:buClr>
              <a:defRPr/>
            </a:pPr>
            <a:r>
              <a:rPr lang="en-US" altLang="en-US" sz="2400" b="1" dirty="0">
                <a:solidFill>
                  <a:schemeClr val="tx1"/>
                </a:solidFill>
                <a:latin typeface="+mn-lt"/>
              </a:rPr>
              <a:t>match+action: </a:t>
            </a:r>
            <a:r>
              <a:rPr lang="en-US" altLang="en-US" sz="2400" dirty="0">
                <a:solidFill>
                  <a:schemeClr val="tx1"/>
                </a:solidFill>
                <a:latin typeface="+mn-lt"/>
              </a:rPr>
              <a:t>unifies different kinds of devices</a:t>
            </a:r>
          </a:p>
          <a:p>
            <a:pPr>
              <a:buClr>
                <a:schemeClr val="tx2"/>
              </a:buClr>
              <a:defRPr/>
            </a:pPr>
            <a:r>
              <a:rPr lang="en-US" sz="2400" dirty="0" smtClean="0">
                <a:solidFill>
                  <a:schemeClr val="tx1"/>
                </a:solidFill>
                <a:latin typeface="+mn-lt"/>
              </a:rPr>
              <a:t>Router</a:t>
            </a:r>
            <a:endParaRPr lang="en-US" sz="2400" dirty="0">
              <a:solidFill>
                <a:schemeClr val="tx1"/>
              </a:solidFill>
              <a:latin typeface="+mn-lt"/>
            </a:endParaRPr>
          </a:p>
          <a:p>
            <a:pPr marL="741600" lvl="1" indent="-284400">
              <a:buClr>
                <a:schemeClr val="tx2"/>
              </a:buClr>
              <a:buSzPct val="101000"/>
              <a:buFont typeface="Arial" panose="020B0604020202020204" pitchFamily="34" charset="0"/>
              <a:buChar char="–"/>
              <a:defRPr/>
            </a:pPr>
            <a:r>
              <a:rPr lang="en-US" sz="2400" b="1" dirty="0">
                <a:solidFill>
                  <a:schemeClr val="tx1"/>
                </a:solidFill>
                <a:latin typeface="+mn-lt"/>
              </a:rPr>
              <a:t>match:</a:t>
            </a:r>
            <a:r>
              <a:rPr lang="en-US" sz="2400" i="1" dirty="0">
                <a:solidFill>
                  <a:schemeClr val="tx1"/>
                </a:solidFill>
                <a:latin typeface="+mn-lt"/>
              </a:rPr>
              <a:t> </a:t>
            </a:r>
            <a:r>
              <a:rPr lang="en-US" sz="2400" dirty="0">
                <a:solidFill>
                  <a:schemeClr val="tx1"/>
                </a:solidFill>
                <a:latin typeface="+mn-lt"/>
              </a:rPr>
              <a:t>longest destination </a:t>
            </a:r>
            <a:r>
              <a:rPr lang="en-US" sz="2400" dirty="0" smtClean="0">
                <a:solidFill>
                  <a:schemeClr val="tx1"/>
                </a:solidFill>
                <a:latin typeface="+mn-lt"/>
              </a:rPr>
              <a:t>I</a:t>
            </a:r>
            <a:r>
              <a:rPr lang="en-US" sz="100" dirty="0" smtClean="0">
                <a:solidFill>
                  <a:schemeClr val="tx1"/>
                </a:solidFill>
                <a:latin typeface="+mn-lt"/>
              </a:rPr>
              <a:t> </a:t>
            </a:r>
            <a:r>
              <a:rPr lang="en-US" sz="2400" dirty="0" smtClean="0">
                <a:solidFill>
                  <a:schemeClr val="tx1"/>
                </a:solidFill>
                <a:latin typeface="+mn-lt"/>
              </a:rPr>
              <a:t>P </a:t>
            </a:r>
            <a:r>
              <a:rPr lang="en-US" sz="2400" dirty="0">
                <a:solidFill>
                  <a:schemeClr val="tx1"/>
                </a:solidFill>
                <a:latin typeface="+mn-lt"/>
              </a:rPr>
              <a:t>prefix</a:t>
            </a:r>
          </a:p>
          <a:p>
            <a:pPr marL="741600" lvl="1" indent="-284400">
              <a:buClr>
                <a:schemeClr val="tx2"/>
              </a:buClr>
              <a:buSzPct val="101000"/>
              <a:buFont typeface="Arial" panose="020B0604020202020204" pitchFamily="34" charset="0"/>
              <a:buChar char="–"/>
              <a:defRPr/>
            </a:pPr>
            <a:r>
              <a:rPr lang="en-US" sz="2400" b="1" dirty="0">
                <a:solidFill>
                  <a:schemeClr val="tx1"/>
                </a:solidFill>
                <a:latin typeface="+mn-lt"/>
              </a:rPr>
              <a:t>action: </a:t>
            </a:r>
            <a:r>
              <a:rPr lang="en-US" sz="2400" dirty="0">
                <a:solidFill>
                  <a:schemeClr val="tx1"/>
                </a:solidFill>
                <a:latin typeface="+mn-lt"/>
              </a:rPr>
              <a:t>forward out a link</a:t>
            </a:r>
          </a:p>
          <a:p>
            <a:pPr>
              <a:buClr>
                <a:schemeClr val="tx2"/>
              </a:buClr>
              <a:defRPr/>
            </a:pPr>
            <a:r>
              <a:rPr lang="en-US" sz="2400" dirty="0">
                <a:solidFill>
                  <a:schemeClr val="tx1"/>
                </a:solidFill>
                <a:latin typeface="+mn-lt"/>
              </a:rPr>
              <a:t>Switch</a:t>
            </a:r>
          </a:p>
          <a:p>
            <a:pPr marL="741600" lvl="1" indent="-284400">
              <a:buClr>
                <a:schemeClr val="tx2"/>
              </a:buClr>
              <a:buFont typeface="Arial" panose="020B0604020202020204" pitchFamily="34" charset="0"/>
              <a:buChar char="–"/>
              <a:defRPr/>
            </a:pPr>
            <a:r>
              <a:rPr lang="en-US" sz="2400" b="1" dirty="0">
                <a:solidFill>
                  <a:schemeClr val="tx1"/>
                </a:solidFill>
                <a:latin typeface="+mn-lt"/>
              </a:rPr>
              <a:t>match: </a:t>
            </a:r>
            <a:r>
              <a:rPr lang="en-US" sz="2400" dirty="0">
                <a:solidFill>
                  <a:schemeClr val="tx1"/>
                </a:solidFill>
                <a:latin typeface="+mn-lt"/>
              </a:rPr>
              <a:t>destination </a:t>
            </a:r>
            <a:r>
              <a:rPr lang="en-US" sz="2400" dirty="0" smtClean="0">
                <a:solidFill>
                  <a:schemeClr val="tx1"/>
                </a:solidFill>
                <a:latin typeface="+mn-lt"/>
              </a:rPr>
              <a:t>MAC </a:t>
            </a:r>
            <a:r>
              <a:rPr lang="en-US" sz="2400" dirty="0">
                <a:solidFill>
                  <a:schemeClr val="tx1"/>
                </a:solidFill>
                <a:latin typeface="+mn-lt"/>
              </a:rPr>
              <a:t>address</a:t>
            </a:r>
          </a:p>
          <a:p>
            <a:pPr marL="741600" lvl="1" indent="-284400">
              <a:buClr>
                <a:schemeClr val="tx2"/>
              </a:buClr>
              <a:buFont typeface="Arial" panose="020B0604020202020204" pitchFamily="34" charset="0"/>
              <a:buChar char="–"/>
              <a:defRPr/>
            </a:pPr>
            <a:r>
              <a:rPr lang="en-US" sz="2400" b="1" dirty="0" smtClean="0">
                <a:solidFill>
                  <a:schemeClr val="tx1"/>
                </a:solidFill>
                <a:latin typeface="+mn-lt"/>
              </a:rPr>
              <a:t>action: </a:t>
            </a:r>
            <a:r>
              <a:rPr lang="en-US" sz="2400" dirty="0" smtClean="0">
                <a:solidFill>
                  <a:schemeClr val="tx1"/>
                </a:solidFill>
                <a:latin typeface="+mn-lt"/>
              </a:rPr>
              <a:t>forward or flood</a:t>
            </a:r>
          </a:p>
        </p:txBody>
      </p:sp>
    </p:spTree>
    <p:extLst>
      <p:ext uri="{BB962C8B-B14F-4D97-AF65-F5344CB8AC3E}">
        <p14:creationId xmlns:p14="http://schemas.microsoft.com/office/powerpoint/2010/main" val="10858845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latin typeface="Times New Roman" panose="02020603050405020304" pitchFamily="18" charset="0"/>
                <a:ea typeface="ＭＳ Ｐゴシック" charset="-128"/>
                <a:cs typeface="Times New Roman" panose="02020603050405020304" pitchFamily="18" charset="0"/>
              </a:rPr>
              <a:t>OpenFlow </a:t>
            </a:r>
            <a:r>
              <a:rPr lang="en-US" altLang="en-US" dirty="0" smtClean="0">
                <a:solidFill>
                  <a:schemeClr val="tx2"/>
                </a:solidFill>
                <a:latin typeface="Times New Roman" panose="02020603050405020304" pitchFamily="18" charset="0"/>
                <a:ea typeface="ＭＳ Ｐゴシック" charset="-128"/>
                <a:cs typeface="Times New Roman" panose="02020603050405020304" pitchFamily="18" charset="0"/>
              </a:rPr>
              <a:t>Abstraction </a:t>
            </a:r>
            <a:r>
              <a:rPr lang="en-US" altLang="en-US" sz="2000" b="0" dirty="0" smtClean="0">
                <a:latin typeface="Times New Roman" panose="02020603050405020304" pitchFamily="18" charset="0"/>
                <a:ea typeface="ＭＳ Ｐゴシック" charset="-128"/>
                <a:cs typeface="Times New Roman" panose="02020603050405020304" pitchFamily="18" charset="0"/>
              </a:rPr>
              <a:t>(2 of 2)</a:t>
            </a:r>
            <a:endParaRPr lang="en-US" sz="2000" b="0" dirty="0"/>
          </a:p>
        </p:txBody>
      </p:sp>
      <p:sp>
        <p:nvSpPr>
          <p:cNvPr id="3" name="Text Placeholder 2"/>
          <p:cNvSpPr>
            <a:spLocks noGrp="1"/>
          </p:cNvSpPr>
          <p:nvPr>
            <p:ph type="body" idx="1"/>
          </p:nvPr>
        </p:nvSpPr>
        <p:spPr/>
        <p:txBody>
          <a:bodyPr/>
          <a:lstStyle/>
          <a:p>
            <a:pPr>
              <a:buClr>
                <a:schemeClr val="tx2"/>
              </a:buClr>
              <a:defRPr/>
            </a:pPr>
            <a:r>
              <a:rPr lang="en-US" sz="2400" dirty="0">
                <a:latin typeface="+mn-lt"/>
              </a:rPr>
              <a:t>Firewall</a:t>
            </a:r>
          </a:p>
          <a:p>
            <a:pPr marL="741600" lvl="1" indent="-284400">
              <a:buClr>
                <a:schemeClr val="tx2"/>
              </a:buClr>
              <a:buFont typeface="Arial" panose="020B0604020202020204" pitchFamily="34" charset="0"/>
              <a:buChar char="–"/>
              <a:defRPr/>
            </a:pPr>
            <a:r>
              <a:rPr lang="en-US" sz="2400" b="1" dirty="0">
                <a:solidFill>
                  <a:schemeClr val="tx1"/>
                </a:solidFill>
                <a:latin typeface="+mn-lt"/>
              </a:rPr>
              <a:t>match: </a:t>
            </a:r>
            <a:r>
              <a:rPr lang="en-US" sz="2400" dirty="0">
                <a:latin typeface="+mn-lt"/>
              </a:rPr>
              <a:t>I</a:t>
            </a:r>
            <a:r>
              <a:rPr lang="en-US" sz="100" dirty="0">
                <a:latin typeface="+mn-lt"/>
              </a:rPr>
              <a:t> </a:t>
            </a:r>
            <a:r>
              <a:rPr lang="en-US" sz="2400" dirty="0">
                <a:latin typeface="+mn-lt"/>
              </a:rPr>
              <a:t>P addresses and T</a:t>
            </a:r>
            <a:r>
              <a:rPr lang="en-US" sz="100" dirty="0">
                <a:latin typeface="+mn-lt"/>
              </a:rPr>
              <a:t> </a:t>
            </a:r>
            <a:r>
              <a:rPr lang="en-US" sz="2400" dirty="0">
                <a:latin typeface="+mn-lt"/>
              </a:rPr>
              <a:t>C</a:t>
            </a:r>
            <a:r>
              <a:rPr lang="en-US" sz="100" dirty="0">
                <a:latin typeface="+mn-lt"/>
              </a:rPr>
              <a:t> </a:t>
            </a:r>
            <a:r>
              <a:rPr lang="en-US" sz="2400" dirty="0">
                <a:latin typeface="+mn-lt"/>
              </a:rPr>
              <a:t>P/U</a:t>
            </a:r>
            <a:r>
              <a:rPr lang="en-US" sz="100" dirty="0">
                <a:latin typeface="+mn-lt"/>
              </a:rPr>
              <a:t> </a:t>
            </a:r>
            <a:r>
              <a:rPr lang="en-US" sz="2400" dirty="0">
                <a:latin typeface="+mn-lt"/>
              </a:rPr>
              <a:t>D</a:t>
            </a:r>
            <a:r>
              <a:rPr lang="en-US" sz="100" dirty="0">
                <a:latin typeface="+mn-lt"/>
              </a:rPr>
              <a:t> </a:t>
            </a:r>
            <a:r>
              <a:rPr lang="en-US" sz="2400" dirty="0">
                <a:latin typeface="+mn-lt"/>
              </a:rPr>
              <a:t>P port numbers</a:t>
            </a:r>
          </a:p>
          <a:p>
            <a:pPr marL="741600" lvl="1" indent="-284400">
              <a:buClr>
                <a:schemeClr val="tx2"/>
              </a:buClr>
              <a:buFont typeface="Arial" panose="020B0604020202020204" pitchFamily="34" charset="0"/>
              <a:buChar char="–"/>
              <a:defRPr/>
            </a:pPr>
            <a:r>
              <a:rPr lang="en-US" sz="2400" b="1" dirty="0">
                <a:solidFill>
                  <a:schemeClr val="tx1"/>
                </a:solidFill>
                <a:latin typeface="+mn-lt"/>
              </a:rPr>
              <a:t>action: </a:t>
            </a:r>
            <a:r>
              <a:rPr lang="en-US" sz="2400" dirty="0">
                <a:latin typeface="+mn-lt"/>
              </a:rPr>
              <a:t>permit or </a:t>
            </a:r>
            <a:r>
              <a:rPr lang="en-US" sz="2400" dirty="0" smtClean="0">
                <a:latin typeface="+mn-lt"/>
              </a:rPr>
              <a:t>deny</a:t>
            </a:r>
            <a:endParaRPr lang="en-US" sz="2400" dirty="0">
              <a:latin typeface="+mn-lt"/>
            </a:endParaRPr>
          </a:p>
          <a:p>
            <a:pPr>
              <a:buClr>
                <a:schemeClr val="tx2"/>
              </a:buClr>
              <a:defRPr/>
            </a:pPr>
            <a:r>
              <a:rPr lang="en-US" sz="2400" dirty="0">
                <a:latin typeface="+mn-lt"/>
              </a:rPr>
              <a:t>N</a:t>
            </a:r>
            <a:r>
              <a:rPr lang="en-US" sz="100" dirty="0">
                <a:latin typeface="+mn-lt"/>
              </a:rPr>
              <a:t> </a:t>
            </a:r>
            <a:r>
              <a:rPr lang="en-US" sz="2400" dirty="0">
                <a:latin typeface="+mn-lt"/>
              </a:rPr>
              <a:t>A</a:t>
            </a:r>
            <a:r>
              <a:rPr lang="en-US" sz="100" dirty="0">
                <a:latin typeface="+mn-lt"/>
              </a:rPr>
              <a:t> </a:t>
            </a:r>
            <a:r>
              <a:rPr lang="en-US" sz="2400" dirty="0">
                <a:latin typeface="+mn-lt"/>
              </a:rPr>
              <a:t>T</a:t>
            </a:r>
          </a:p>
          <a:p>
            <a:pPr marL="741600" lvl="1" indent="-284400">
              <a:buClr>
                <a:schemeClr val="tx2"/>
              </a:buClr>
              <a:buFont typeface="Arial" panose="020B0604020202020204" pitchFamily="34" charset="0"/>
              <a:buChar char="–"/>
              <a:defRPr/>
            </a:pPr>
            <a:r>
              <a:rPr lang="en-US" sz="2400" b="1" dirty="0">
                <a:solidFill>
                  <a:schemeClr val="tx1"/>
                </a:solidFill>
                <a:latin typeface="+mn-lt"/>
              </a:rPr>
              <a:t>match: </a:t>
            </a:r>
            <a:r>
              <a:rPr lang="en-US" sz="2400" dirty="0">
                <a:latin typeface="+mn-lt"/>
              </a:rPr>
              <a:t>I</a:t>
            </a:r>
            <a:r>
              <a:rPr lang="en-US" sz="100" dirty="0">
                <a:latin typeface="+mn-lt"/>
              </a:rPr>
              <a:t> </a:t>
            </a:r>
            <a:r>
              <a:rPr lang="en-US" sz="2400" dirty="0">
                <a:latin typeface="+mn-lt"/>
              </a:rPr>
              <a:t>P address and port</a:t>
            </a:r>
          </a:p>
          <a:p>
            <a:pPr marL="741600" lvl="1" indent="-284400">
              <a:buClr>
                <a:schemeClr val="tx2"/>
              </a:buClr>
              <a:buFont typeface="Arial" panose="020B0604020202020204" pitchFamily="34" charset="0"/>
              <a:buChar char="–"/>
              <a:defRPr/>
            </a:pPr>
            <a:r>
              <a:rPr lang="en-US" sz="2400" b="1" dirty="0">
                <a:solidFill>
                  <a:schemeClr val="tx1"/>
                </a:solidFill>
                <a:latin typeface="+mn-lt"/>
              </a:rPr>
              <a:t>action: </a:t>
            </a:r>
            <a:r>
              <a:rPr lang="en-US" sz="2400" dirty="0">
                <a:latin typeface="+mn-lt"/>
              </a:rPr>
              <a:t>rewrite address and </a:t>
            </a:r>
            <a:r>
              <a:rPr lang="en-US" sz="2400" dirty="0" smtClean="0">
                <a:latin typeface="+mn-lt"/>
              </a:rPr>
              <a:t>port</a:t>
            </a:r>
            <a:endParaRPr lang="en-US" sz="2400" dirty="0">
              <a:latin typeface="+mn-lt"/>
            </a:endParaRPr>
          </a:p>
        </p:txBody>
      </p:sp>
    </p:spTree>
    <p:extLst>
      <p:ext uri="{BB962C8B-B14F-4D97-AF65-F5344CB8AC3E}">
        <p14:creationId xmlns:p14="http://schemas.microsoft.com/office/powerpoint/2010/main" val="16187912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ea typeface="ＭＳ Ｐゴシック" charset="-128"/>
                <a:cs typeface="Times New Roman" panose="02020603050405020304" pitchFamily="18" charset="0"/>
              </a:rPr>
              <a:t>OpenFlow </a:t>
            </a:r>
            <a:r>
              <a:rPr lang="en-US" altLang="en-US" dirty="0" smtClean="0">
                <a:latin typeface="Times New Roman" panose="02020603050405020304" pitchFamily="18" charset="0"/>
                <a:ea typeface="ＭＳ Ｐゴシック" charset="-128"/>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1"/>
            <a:ext cx="8302752" cy="859536"/>
          </a:xfrm>
        </p:spPr>
        <p:txBody>
          <a:bodyPr/>
          <a:lstStyle/>
          <a:p>
            <a:pPr marL="0" indent="0">
              <a:buNone/>
            </a:pPr>
            <a:r>
              <a:rPr lang="en-US" altLang="en-US" sz="2400" b="1" dirty="0">
                <a:solidFill>
                  <a:schemeClr val="tx1"/>
                </a:solidFill>
                <a:latin typeface="+mn-lt"/>
              </a:rPr>
              <a:t>Example: </a:t>
            </a:r>
            <a:r>
              <a:rPr lang="en-US" altLang="en-US" sz="2400" dirty="0">
                <a:latin typeface="+mn-lt"/>
              </a:rPr>
              <a:t>datagrams from hosts h5 and h6 should be sent to h3 or h4, via s1 and from there to </a:t>
            </a:r>
            <a:r>
              <a:rPr lang="en-US" altLang="en-US" sz="2400" dirty="0" smtClean="0">
                <a:latin typeface="+mn-lt"/>
              </a:rPr>
              <a:t>s2</a:t>
            </a:r>
            <a:endParaRPr lang="en-US" altLang="en-US" sz="2400" dirty="0">
              <a:latin typeface="+mn-lt"/>
            </a:endParaRPr>
          </a:p>
        </p:txBody>
      </p:sp>
      <p:pic>
        <p:nvPicPr>
          <p:cNvPr id="4" name="Picture 3" descr="A diagram has 3 labeled routers arranged in a right triangle with the right angle at the bottom left. Each router is wired to the router beside it, and wired to 2 P Cs each. Each wire is labeled with a number. Each router has a table. A dotted line connects each router to a server labeled, Open Flow Controller. Bottom left, right angle router, s 1. From the top of the s 1, a wire going up connects to the bottom of router S 3, 1. From the left of s 1, a wire connects to a P C, 2. P C, host h 1. 10 period 1 period 0 period 1. From the bottom of s 1, a wire connects to a P C, 3. P C, host h 2. 10 period 1 period 0 period 2. From the right side of s 1, a wire going right connects to the left side of router s 2. S 1 table. There is 1 row and 2 columns, match and action. Match. Ingress port = 1, I P s r c = 10 period 3 period asterisk period asterisk, I P d s t = 10 period 2 period asterisk period asterisk. Action. Forward, 4. Bottom right router, s 2. From the top left of s 2, a wire goes upward left and connects to router s 3, 1. From the left of s 2, a wire going left connects to s 1, 2. From the bottom left of s 2, a wire connects to a P C, 3. P C, host h 3. 10 period 2 period 0 period 3. From the right of s 2, a wire connects to a P C, 4. P C, host h 4. 10 period 2 period 0 period 4. S 2 table. There are 2 rows and 2 columns, match and action. Row 1. Match. Ingress port = 2, I P D s t = 10 period 2 period 0 period 3. Action. Forward, 3. Row 2. Match. Ingress port = 2, I P D s t = 10 period 2 period 0 period 4. Action. Forward, 4. Top left router, s 3. From the top of s 3, a wire goes up and connects to A P C, 1. P C, host h 6. 10 period 3 period 0 period 6. From the left of s 3, a wire connects to a P C, 2. P C, host h 5. 10 period 3 period 0 period 5. S 2 table. From the bottom of s 3, a wire goes down and connects to the top of s 1, 3. From the bottom right of s 3, a wire goes downward right and connects to s 2. S 3 table. There is 1 row and 2 columns, match and action. Match. I P s r c = 10 period 3 period asterisk period asterisk, I P D s t = 10 period 2 period asterisk period asterisk. Action. Forward, 3.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036" y="2906745"/>
            <a:ext cx="4971928" cy="3206849"/>
          </a:xfrm>
          <a:prstGeom prst="rect">
            <a:avLst/>
          </a:prstGeom>
        </p:spPr>
      </p:pic>
    </p:spTree>
    <p:extLst>
      <p:ext uri="{BB962C8B-B14F-4D97-AF65-F5344CB8AC3E}">
        <p14:creationId xmlns:p14="http://schemas.microsoft.com/office/powerpoint/2010/main" val="3678780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Learning </a:t>
            </a:r>
            <a:r>
              <a:rPr lang="en-US" altLang="en-US" dirty="0" smtClean="0">
                <a:ea typeface="ＭＳ Ｐゴシック" charset="-128"/>
              </a:rPr>
              <a:t>Objectives </a:t>
            </a:r>
            <a:r>
              <a:rPr lang="en-US" altLang="en-US" sz="2000" b="0" dirty="0" smtClean="0">
                <a:ea typeface="ＭＳ Ｐゴシック" charset="-128"/>
              </a:rPr>
              <a:t>(7 </a:t>
            </a:r>
            <a:r>
              <a:rPr lang="en-US" altLang="en-US" sz="2000" b="0" dirty="0">
                <a:ea typeface="ＭＳ Ｐゴシック"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73720" y="1607578"/>
            <a:ext cx="3936048" cy="4515380"/>
          </a:xfrm>
        </p:spPr>
        <p:txBody>
          <a:bodyPr/>
          <a:lstStyle/>
          <a:p>
            <a:pPr>
              <a:buFont typeface="Wingdings" panose="05000000000000000000" pitchFamily="2" charset="2"/>
              <a:buNone/>
            </a:pPr>
            <a:r>
              <a:rPr lang="en-US" altLang="en-US" sz="2000" b="1" dirty="0">
                <a:solidFill>
                  <a:schemeClr val="tx2"/>
                </a:solidFill>
                <a:latin typeface="+mn-lt"/>
                <a:ea typeface="ＭＳ Ｐゴシック" charset="-128"/>
                <a:cs typeface="ＭＳ Ｐゴシック" charset="-128"/>
              </a:rPr>
              <a:t>4.1</a:t>
            </a:r>
            <a:r>
              <a:rPr lang="en-US" altLang="en-US" sz="2000" dirty="0">
                <a:solidFill>
                  <a:srgbClr val="CC0000"/>
                </a:solidFill>
                <a:latin typeface="+mn-lt"/>
                <a:ea typeface="ＭＳ Ｐゴシック" charset="-128"/>
                <a:cs typeface="ＭＳ Ｐゴシック" charset="-128"/>
              </a:rPr>
              <a:t> </a:t>
            </a:r>
            <a:r>
              <a:rPr lang="en-US" altLang="en-US" sz="2000" dirty="0">
                <a:solidFill>
                  <a:schemeClr val="tx1"/>
                </a:solidFill>
                <a:latin typeface="+mn-lt"/>
                <a:ea typeface="ＭＳ Ｐゴシック" charset="-128"/>
                <a:cs typeface="ＭＳ Ｐゴシック" charset="-128"/>
              </a:rPr>
              <a:t>Overview of Network layer</a:t>
            </a:r>
          </a:p>
          <a:p>
            <a:pPr lvl="1" indent="-283464"/>
            <a:r>
              <a:rPr lang="en-US" altLang="en-US" sz="2000" dirty="0">
                <a:solidFill>
                  <a:schemeClr val="tx1"/>
                </a:solidFill>
                <a:latin typeface="+mn-lt"/>
                <a:ea typeface="ＭＳ Ｐゴシック" charset="-128"/>
              </a:rPr>
              <a:t>data plane</a:t>
            </a:r>
          </a:p>
          <a:p>
            <a:pPr lvl="1" indent="-283464"/>
            <a:r>
              <a:rPr lang="en-US" altLang="en-US" sz="2000" dirty="0">
                <a:solidFill>
                  <a:schemeClr val="tx1"/>
                </a:solidFill>
                <a:latin typeface="+mn-lt"/>
                <a:ea typeface="ＭＳ Ｐゴシック" charset="-128"/>
              </a:rPr>
              <a:t>control plane</a:t>
            </a:r>
          </a:p>
          <a:p>
            <a:pPr>
              <a:buFont typeface="Wingdings" panose="05000000000000000000" pitchFamily="2" charset="2"/>
              <a:buNone/>
            </a:pPr>
            <a:r>
              <a:rPr lang="en-US" altLang="en-US" sz="2000" b="1" dirty="0">
                <a:solidFill>
                  <a:schemeClr val="tx2"/>
                </a:solidFill>
                <a:latin typeface="+mn-lt"/>
                <a:ea typeface="ＭＳ Ｐゴシック" charset="-128"/>
                <a:cs typeface="ＭＳ Ｐゴシック" charset="-128"/>
              </a:rPr>
              <a:t>4.2</a:t>
            </a:r>
            <a:r>
              <a:rPr lang="en-US" altLang="en-US" sz="2000" dirty="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What’</a:t>
            </a:r>
            <a:r>
              <a:rPr lang="en-US" altLang="ja-JP" sz="2000" dirty="0" smtClean="0">
                <a:latin typeface="+mn-lt"/>
                <a:ea typeface="ＭＳ Ｐゴシック" charset="-128"/>
                <a:cs typeface="ＭＳ Ｐゴシック" charset="-128"/>
              </a:rPr>
              <a:t>s </a:t>
            </a:r>
            <a:r>
              <a:rPr lang="en-US" altLang="ja-JP" sz="2000" dirty="0">
                <a:latin typeface="+mn-lt"/>
                <a:ea typeface="ＭＳ Ｐゴシック" charset="-128"/>
                <a:cs typeface="ＭＳ Ｐゴシック" charset="-128"/>
              </a:rPr>
              <a:t>inside a router</a:t>
            </a:r>
          </a:p>
          <a:p>
            <a:pPr>
              <a:buFont typeface="Wingdings" panose="05000000000000000000" pitchFamily="2" charset="2"/>
              <a:buNone/>
            </a:pPr>
            <a:r>
              <a:rPr lang="en-US" altLang="en-US" sz="2000" b="1" dirty="0">
                <a:solidFill>
                  <a:schemeClr val="tx2"/>
                </a:solidFill>
                <a:latin typeface="+mn-lt"/>
                <a:ea typeface="ＭＳ Ｐゴシック" charset="-128"/>
                <a:cs typeface="ＭＳ Ｐゴシック" charset="-128"/>
              </a:rPr>
              <a:t>4.3</a:t>
            </a:r>
            <a:r>
              <a:rPr lang="en-US" altLang="en-US" sz="2000" dirty="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I</a:t>
            </a:r>
            <a:r>
              <a:rPr lang="en-US" altLang="en-US" sz="100" dirty="0" smtClean="0">
                <a:latin typeface="+mn-lt"/>
                <a:ea typeface="ＭＳ Ｐゴシック" charset="-128"/>
                <a:cs typeface="ＭＳ Ｐゴシック" charset="-128"/>
              </a:rPr>
              <a:t> </a:t>
            </a:r>
            <a:r>
              <a:rPr lang="en-US" altLang="en-US" sz="2000" dirty="0" smtClean="0">
                <a:latin typeface="+mn-lt"/>
                <a:ea typeface="ＭＳ Ｐゴシック" charset="-128"/>
                <a:cs typeface="ＭＳ Ｐゴシック" charset="-128"/>
              </a:rPr>
              <a:t>P</a:t>
            </a:r>
            <a:r>
              <a:rPr lang="en-US" altLang="en-US" sz="2000" dirty="0">
                <a:latin typeface="+mn-lt"/>
                <a:ea typeface="ＭＳ Ｐゴシック" charset="-128"/>
                <a:cs typeface="ＭＳ Ｐゴシック" charset="-128"/>
              </a:rPr>
              <a:t>: Internet Protocol</a:t>
            </a:r>
          </a:p>
          <a:p>
            <a:pPr lvl="1" indent="-283464"/>
            <a:r>
              <a:rPr lang="en-US" altLang="en-US" sz="2000" dirty="0">
                <a:latin typeface="+mn-lt"/>
                <a:ea typeface="ＭＳ Ｐゴシック" charset="-128"/>
              </a:rPr>
              <a:t>datagram format</a:t>
            </a:r>
          </a:p>
          <a:p>
            <a:pPr lvl="1" indent="-283464"/>
            <a:r>
              <a:rPr lang="en-US" altLang="en-US" sz="2000" dirty="0">
                <a:latin typeface="+mn-lt"/>
                <a:ea typeface="ＭＳ Ｐゴシック" charset="-128"/>
              </a:rPr>
              <a:t>fragmentation</a:t>
            </a:r>
          </a:p>
          <a:p>
            <a:pPr lvl="1" indent="-283464"/>
            <a:r>
              <a:rPr lang="en-US" altLang="en-US" sz="2000" dirty="0" smtClean="0">
                <a:latin typeface="+mn-lt"/>
                <a:ea typeface="ＭＳ Ｐゴシック" charset="-128"/>
              </a:rPr>
              <a:t>I</a:t>
            </a:r>
            <a:r>
              <a:rPr lang="en-US" altLang="en-US" sz="100" dirty="0" smtClean="0">
                <a:latin typeface="+mn-lt"/>
                <a:ea typeface="ＭＳ Ｐゴシック" charset="-128"/>
              </a:rPr>
              <a:t> </a:t>
            </a:r>
            <a:r>
              <a:rPr lang="en-US" altLang="en-US" sz="2000" dirty="0" smtClean="0">
                <a:latin typeface="+mn-lt"/>
                <a:ea typeface="ＭＳ Ｐゴシック" charset="-128"/>
              </a:rPr>
              <a:t>Pv4 </a:t>
            </a:r>
            <a:r>
              <a:rPr lang="en-US" altLang="en-US" sz="2000" dirty="0">
                <a:latin typeface="+mn-lt"/>
                <a:ea typeface="ＭＳ Ｐゴシック" charset="-128"/>
              </a:rPr>
              <a:t>addressing</a:t>
            </a:r>
          </a:p>
          <a:p>
            <a:pPr lvl="1" indent="-283464"/>
            <a:r>
              <a:rPr lang="en-US" altLang="en-US" sz="2000" dirty="0">
                <a:latin typeface="+mn-lt"/>
                <a:ea typeface="ＭＳ Ｐゴシック" charset="-128"/>
              </a:rPr>
              <a:t>network address </a:t>
            </a:r>
            <a:r>
              <a:rPr lang="en-US" altLang="en-US" sz="2000" dirty="0" smtClean="0">
                <a:latin typeface="+mn-lt"/>
                <a:ea typeface="ＭＳ Ｐゴシック" charset="-128"/>
              </a:rPr>
              <a:t>translation</a:t>
            </a:r>
          </a:p>
          <a:p>
            <a:pPr lvl="1" indent="-283464"/>
            <a:r>
              <a:rPr lang="en-US" altLang="en-US" sz="2000" dirty="0">
                <a:latin typeface="+mn-lt"/>
                <a:ea typeface="ＭＳ Ｐゴシック" charset="-128"/>
              </a:rPr>
              <a:t>I</a:t>
            </a:r>
            <a:r>
              <a:rPr lang="en-US" altLang="en-US" sz="100" dirty="0">
                <a:latin typeface="+mn-lt"/>
                <a:ea typeface="ＭＳ Ｐゴシック" charset="-128"/>
              </a:rPr>
              <a:t> </a:t>
            </a:r>
            <a:r>
              <a:rPr lang="en-US" altLang="en-US" sz="2000" dirty="0" smtClean="0">
                <a:latin typeface="+mn-lt"/>
                <a:ea typeface="ＭＳ Ｐゴシック" charset="-128"/>
              </a:rPr>
              <a:t>Pv6</a:t>
            </a:r>
          </a:p>
        </p:txBody>
      </p:sp>
      <p:sp>
        <p:nvSpPr>
          <p:cNvPr id="4" name="Content Placeholder 3"/>
          <p:cNvSpPr>
            <a:spLocks noGrp="1"/>
          </p:cNvSpPr>
          <p:nvPr>
            <p:ph idx="13"/>
          </p:nvPr>
        </p:nvSpPr>
        <p:spPr>
          <a:xfrm>
            <a:off x="4572001" y="1608766"/>
            <a:ext cx="4114800" cy="1635880"/>
          </a:xfrm>
        </p:spPr>
        <p:txBody>
          <a:bodyPr/>
          <a:lstStyle/>
          <a:p>
            <a:pPr marL="0" lvl="1" indent="0">
              <a:buNone/>
            </a:pPr>
            <a:r>
              <a:rPr lang="en-US" altLang="en-US" sz="2000" b="1" dirty="0">
                <a:solidFill>
                  <a:schemeClr val="tx2"/>
                </a:solidFill>
                <a:ea typeface="ＭＳ Ｐゴシック" charset="-128"/>
                <a:cs typeface="ＭＳ Ｐゴシック" charset="-128"/>
              </a:rPr>
              <a:t>4.4</a:t>
            </a:r>
            <a:r>
              <a:rPr lang="en-US" altLang="en-US" sz="2000" dirty="0">
                <a:ea typeface="ＭＳ Ｐゴシック" charset="-128"/>
                <a:cs typeface="ＭＳ Ｐゴシック" charset="-128"/>
              </a:rPr>
              <a:t> Generalized Forward and S</a:t>
            </a:r>
            <a:r>
              <a:rPr lang="en-US" altLang="en-US" sz="100" dirty="0">
                <a:ea typeface="ＭＳ Ｐゴシック" charset="-128"/>
                <a:cs typeface="ＭＳ Ｐゴシック" charset="-128"/>
              </a:rPr>
              <a:t> </a:t>
            </a:r>
            <a:r>
              <a:rPr lang="en-US" altLang="en-US" sz="2000" dirty="0">
                <a:ea typeface="ＭＳ Ｐゴシック" charset="-128"/>
                <a:cs typeface="ＭＳ Ｐゴシック" charset="-128"/>
              </a:rPr>
              <a:t>D</a:t>
            </a:r>
            <a:r>
              <a:rPr lang="en-US" altLang="en-US" sz="100" dirty="0">
                <a:ea typeface="ＭＳ Ｐゴシック" charset="-128"/>
                <a:cs typeface="ＭＳ Ｐゴシック" charset="-128"/>
              </a:rPr>
              <a:t> </a:t>
            </a:r>
            <a:r>
              <a:rPr lang="en-US" altLang="en-US" sz="2000" dirty="0" smtClean="0">
                <a:ea typeface="ＭＳ Ｐゴシック" charset="-128"/>
                <a:cs typeface="ＭＳ Ｐゴシック" charset="-128"/>
              </a:rPr>
              <a:t>N</a:t>
            </a:r>
            <a:endParaRPr lang="en-US" altLang="en-US" sz="2000" dirty="0" smtClean="0">
              <a:latin typeface="+mn-lt"/>
              <a:ea typeface="ＭＳ Ｐゴシック" charset="-128"/>
            </a:endParaRPr>
          </a:p>
          <a:p>
            <a:pPr lvl="1" indent="-283464"/>
            <a:r>
              <a:rPr lang="en-US" altLang="en-US" sz="2000" dirty="0" smtClean="0">
                <a:latin typeface="+mn-lt"/>
                <a:ea typeface="ＭＳ Ｐゴシック" charset="-128"/>
              </a:rPr>
              <a:t>Match plus action</a:t>
            </a:r>
            <a:endParaRPr lang="en-US" altLang="en-US" sz="2000" dirty="0">
              <a:latin typeface="+mn-lt"/>
              <a:ea typeface="ＭＳ Ｐゴシック" charset="-128"/>
            </a:endParaRPr>
          </a:p>
          <a:p>
            <a:pPr lvl="1" indent="-283464"/>
            <a:r>
              <a:rPr lang="en-US" altLang="en-US" sz="2000" dirty="0" smtClean="0">
                <a:latin typeface="+mn-lt"/>
                <a:ea typeface="ＭＳ Ｐゴシック" charset="-128"/>
              </a:rPr>
              <a:t>OpenFlow examples </a:t>
            </a:r>
            <a:r>
              <a:rPr lang="en-US" altLang="en-US" sz="2000" dirty="0">
                <a:latin typeface="+mn-lt"/>
                <a:ea typeface="ＭＳ Ｐゴシック" charset="-128"/>
              </a:rPr>
              <a:t>of match-plus-action in </a:t>
            </a:r>
            <a:r>
              <a:rPr lang="en-US" altLang="en-US" sz="2000" dirty="0" smtClean="0">
                <a:latin typeface="+mn-lt"/>
                <a:ea typeface="ＭＳ Ｐゴシック" charset="-128"/>
              </a:rPr>
              <a:t>action</a:t>
            </a:r>
            <a:endParaRPr lang="en-US" altLang="en-US" sz="2000" dirty="0">
              <a:latin typeface="+mn-lt"/>
              <a:ea typeface="ＭＳ Ｐゴシック" charset="-128"/>
            </a:endParaRPr>
          </a:p>
        </p:txBody>
      </p:sp>
      <p:sp>
        <p:nvSpPr>
          <p:cNvPr id="5" name="Content Placeholder 4"/>
          <p:cNvSpPr>
            <a:spLocks noGrp="1"/>
          </p:cNvSpPr>
          <p:nvPr>
            <p:ph idx="14"/>
          </p:nvPr>
        </p:nvSpPr>
        <p:spPr>
          <a:xfrm>
            <a:off x="4955458" y="3511305"/>
            <a:ext cx="3570881" cy="2477729"/>
          </a:xfrm>
        </p:spPr>
        <p:txBody>
          <a:bodyPr/>
          <a:lstStyle/>
          <a:p>
            <a:pPr marL="0" indent="0">
              <a:buFont typeface="Wingdings" panose="05000000000000000000" pitchFamily="2" charset="2"/>
              <a:buNone/>
            </a:pPr>
            <a:r>
              <a:rPr lang="en-US" altLang="en-US" sz="2000" b="1" dirty="0">
                <a:solidFill>
                  <a:schemeClr val="tx1"/>
                </a:solidFill>
                <a:latin typeface="+mn-lt"/>
              </a:rPr>
              <a:t>Question: </a:t>
            </a:r>
            <a:r>
              <a:rPr lang="en-US" altLang="en-US" sz="2000" dirty="0">
                <a:latin typeface="+mn-lt"/>
              </a:rPr>
              <a:t>how do forwarding tables (destination-based forwarding) or flow tables (generalized forwarding) computed?</a:t>
            </a:r>
          </a:p>
          <a:p>
            <a:pPr marL="0" indent="0">
              <a:buFont typeface="Wingdings" panose="05000000000000000000" pitchFamily="2" charset="2"/>
              <a:buNone/>
            </a:pPr>
            <a:r>
              <a:rPr lang="en-US" altLang="en-US" sz="2000" b="1" dirty="0">
                <a:solidFill>
                  <a:schemeClr val="tx1"/>
                </a:solidFill>
                <a:latin typeface="+mn-lt"/>
              </a:rPr>
              <a:t>Answer: </a:t>
            </a:r>
            <a:r>
              <a:rPr lang="en-US" altLang="en-US" sz="2000" dirty="0">
                <a:latin typeface="+mn-lt"/>
              </a:rPr>
              <a:t>by the control plane (next chapter</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19331419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Centralized Control Plane</a:t>
            </a:r>
          </a:p>
        </p:txBody>
      </p:sp>
      <p:sp>
        <p:nvSpPr>
          <p:cNvPr id="3" name="Text Placeholder 2"/>
          <p:cNvSpPr>
            <a:spLocks noGrp="1"/>
          </p:cNvSpPr>
          <p:nvPr>
            <p:ph type="body" idx="1"/>
          </p:nvPr>
        </p:nvSpPr>
        <p:spPr>
          <a:xfrm>
            <a:off x="457200" y="1600200"/>
            <a:ext cx="8229600" cy="855617"/>
          </a:xfrm>
        </p:spPr>
        <p:txBody>
          <a:bodyPr/>
          <a:lstStyle/>
          <a:p>
            <a:pPr marL="0" indent="0">
              <a:buNone/>
            </a:pPr>
            <a:r>
              <a:rPr lang="en-US" altLang="en-US" sz="2400" dirty="0">
                <a:latin typeface="+mn-lt"/>
              </a:rPr>
              <a:t>A distinct (typically remote) controller interacts with local control agents (</a:t>
            </a:r>
            <a:r>
              <a:rPr lang="en-US" altLang="en-US" sz="2400" dirty="0" smtClean="0">
                <a:latin typeface="+mn-lt"/>
              </a:rPr>
              <a:t>C</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s)</a:t>
            </a:r>
            <a:endParaRPr lang="en-US" altLang="en-US" sz="2400" dirty="0">
              <a:latin typeface="+mn-lt"/>
            </a:endParaRPr>
          </a:p>
        </p:txBody>
      </p:sp>
      <p:pic>
        <p:nvPicPr>
          <p:cNvPr id="6" name="Picture 5" descr="A diagram has 2 parts. Part 1. A dotted horizontal line divides the diagram. Above, control plane, has 5 blank tables in a row, and a large oval, remote controller, above the tables. On either end of the tables are 1 server each. Below, data plane. 5 divided routers. Between each router is a table. The first router has the table labeled, local forwarding table. The table has 4 rows and 2 columns, header and output. Row 1. Header, 0 1 0 0. Output, 3. Row 2. Header, 0 1 1 0. Output, 2. Row 3. Header, 0 1 1 1. Output, 2. Row 4. Header, 1 0 0 1. Output, 1. From the top of each table, a double ended arrow points up, through the top of the router, passed the dotted line, to the part, remote controller, in the top half. Part 2. A packet moves toward a group of routers. The packet is labeled, 0 1 1 0. Notes, values in arriving packet’s header. The packet moves toward a router. The router has 3 wires, 1, 2, and 3, connecting it to 3 other routers. The 5 routers are arranged in a pentagon, with each router wired to 3 other rou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339" y="2969985"/>
            <a:ext cx="5543550" cy="3124200"/>
          </a:xfrm>
          <a:prstGeom prst="rect">
            <a:avLst/>
          </a:prstGeom>
        </p:spPr>
      </p:pic>
    </p:spTree>
    <p:extLst>
      <p:ext uri="{BB962C8B-B14F-4D97-AF65-F5344CB8AC3E}">
        <p14:creationId xmlns:p14="http://schemas.microsoft.com/office/powerpoint/2010/main" val="698691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Service Model</a:t>
            </a:r>
          </a:p>
        </p:txBody>
      </p:sp>
      <p:sp>
        <p:nvSpPr>
          <p:cNvPr id="3" name="Text Placeholder 2"/>
          <p:cNvSpPr>
            <a:spLocks noGrp="1"/>
          </p:cNvSpPr>
          <p:nvPr>
            <p:ph type="body" idx="1"/>
          </p:nvPr>
        </p:nvSpPr>
        <p:spPr>
          <a:xfrm>
            <a:off x="457200" y="1600200"/>
            <a:ext cx="8229600" cy="2362200"/>
          </a:xfrm>
        </p:spPr>
        <p:txBody>
          <a:bodyPr/>
          <a:lstStyle/>
          <a:p>
            <a:pPr marL="0" indent="0">
              <a:buNone/>
            </a:pPr>
            <a:r>
              <a:rPr lang="en-US" altLang="en-US" sz="2200" b="1" dirty="0">
                <a:solidFill>
                  <a:schemeClr val="tx1"/>
                </a:solidFill>
                <a:latin typeface="+mn-lt"/>
              </a:rPr>
              <a:t>Q: </a:t>
            </a:r>
            <a:r>
              <a:rPr lang="en-US" altLang="en-US" sz="2200" dirty="0">
                <a:latin typeface="+mn-lt"/>
              </a:rPr>
              <a:t>What </a:t>
            </a:r>
            <a:r>
              <a:rPr lang="en-US" altLang="en-US" sz="2200" b="1" dirty="0">
                <a:solidFill>
                  <a:schemeClr val="tx1"/>
                </a:solidFill>
                <a:latin typeface="+mn-lt"/>
              </a:rPr>
              <a:t>service model </a:t>
            </a:r>
            <a:r>
              <a:rPr lang="en-US" altLang="en-US" sz="2200" dirty="0">
                <a:latin typeface="+mn-lt"/>
              </a:rPr>
              <a:t>for </a:t>
            </a:r>
            <a:r>
              <a:rPr lang="en-US" altLang="ja-JP" sz="2200" dirty="0" smtClean="0">
                <a:latin typeface="+mn-lt"/>
              </a:rPr>
              <a:t>“channel” </a:t>
            </a:r>
            <a:r>
              <a:rPr lang="en-US" altLang="ja-JP" sz="2200" dirty="0">
                <a:latin typeface="+mn-lt"/>
              </a:rPr>
              <a:t>transporting datagrams from sender to receiver</a:t>
            </a:r>
            <a:r>
              <a:rPr lang="en-US" altLang="ja-JP" sz="2200" dirty="0" smtClean="0">
                <a:latin typeface="+mn-lt"/>
              </a:rPr>
              <a:t>?</a:t>
            </a:r>
          </a:p>
          <a:p>
            <a:pPr>
              <a:buFont typeface="Wingdings" charset="0"/>
              <a:buNone/>
              <a:defRPr/>
            </a:pPr>
            <a:r>
              <a:rPr lang="en-US" sz="2200" b="1" dirty="0">
                <a:solidFill>
                  <a:schemeClr val="tx1"/>
                </a:solidFill>
                <a:latin typeface="+mn-lt"/>
              </a:rPr>
              <a:t>example services for individual datagrams:</a:t>
            </a:r>
          </a:p>
          <a:p>
            <a:pPr>
              <a:defRPr/>
            </a:pPr>
            <a:r>
              <a:rPr lang="en-US" sz="2200" dirty="0">
                <a:latin typeface="+mn-lt"/>
              </a:rPr>
              <a:t>guaranteed delivery</a:t>
            </a:r>
          </a:p>
          <a:p>
            <a:pPr>
              <a:defRPr/>
            </a:pPr>
            <a:r>
              <a:rPr lang="en-US" sz="2200" dirty="0">
                <a:latin typeface="+mn-lt"/>
              </a:rPr>
              <a:t>guaranteed delivery with less than 40 msec </a:t>
            </a:r>
            <a:r>
              <a:rPr lang="en-US" sz="2200" dirty="0" smtClean="0">
                <a:latin typeface="+mn-lt"/>
              </a:rPr>
              <a:t>delay</a:t>
            </a:r>
          </a:p>
        </p:txBody>
      </p:sp>
      <p:sp>
        <p:nvSpPr>
          <p:cNvPr id="4" name="Text Placeholder 3"/>
          <p:cNvSpPr>
            <a:spLocks noGrp="1"/>
          </p:cNvSpPr>
          <p:nvPr>
            <p:ph type="body" idx="2"/>
          </p:nvPr>
        </p:nvSpPr>
        <p:spPr>
          <a:xfrm>
            <a:off x="457200" y="4021392"/>
            <a:ext cx="8229600" cy="2163763"/>
          </a:xfrm>
        </p:spPr>
        <p:txBody>
          <a:bodyPr/>
          <a:lstStyle/>
          <a:p>
            <a:pPr>
              <a:buFont typeface="Wingdings" panose="05000000000000000000" pitchFamily="2" charset="2"/>
              <a:buNone/>
            </a:pPr>
            <a:r>
              <a:rPr lang="en-US" altLang="en-US" sz="2200" b="1" dirty="0">
                <a:solidFill>
                  <a:schemeClr val="tx1"/>
                </a:solidFill>
                <a:latin typeface="+mn-lt"/>
                <a:ea typeface="ＭＳ Ｐゴシック" charset="-128"/>
                <a:cs typeface="ＭＳ Ｐゴシック" charset="-128"/>
              </a:rPr>
              <a:t>example services for a flow of datagrams:</a:t>
            </a:r>
          </a:p>
          <a:p>
            <a:r>
              <a:rPr lang="en-US" altLang="en-US" sz="2200" dirty="0">
                <a:latin typeface="+mn-lt"/>
                <a:ea typeface="ＭＳ Ｐゴシック" charset="-128"/>
                <a:cs typeface="ＭＳ Ｐゴシック" charset="-128"/>
              </a:rPr>
              <a:t>in-order datagram delivery</a:t>
            </a:r>
          </a:p>
          <a:p>
            <a:r>
              <a:rPr lang="en-US" altLang="en-US" sz="2200" dirty="0">
                <a:latin typeface="+mn-lt"/>
                <a:ea typeface="ＭＳ Ｐゴシック" charset="-128"/>
                <a:cs typeface="ＭＳ Ｐゴシック" charset="-128"/>
              </a:rPr>
              <a:t>guaranteed minimum bandwidth to flow</a:t>
            </a:r>
          </a:p>
          <a:p>
            <a:r>
              <a:rPr lang="en-US" altLang="en-US" sz="2200" dirty="0">
                <a:latin typeface="+mn-lt"/>
                <a:ea typeface="ＭＳ Ｐゴシック" charset="-128"/>
                <a:cs typeface="ＭＳ Ｐゴシック" charset="-128"/>
              </a:rPr>
              <a:t>restrictions on changes in inter-packet </a:t>
            </a:r>
            <a:r>
              <a:rPr lang="en-US" altLang="en-US" sz="2200" dirty="0" smtClean="0">
                <a:latin typeface="+mn-lt"/>
                <a:ea typeface="ＭＳ Ｐゴシック" charset="-128"/>
                <a:cs typeface="ＭＳ Ｐゴシック" charset="-128"/>
              </a:rPr>
              <a:t>spacing</a:t>
            </a:r>
            <a:endParaRPr lang="en-US" altLang="en-US" sz="2200" dirty="0">
              <a:latin typeface="+mn-lt"/>
              <a:ea typeface="ＭＳ Ｐゴシック" charset="-128"/>
              <a:cs typeface="ＭＳ Ｐゴシック" charset="-128"/>
            </a:endParaRPr>
          </a:p>
        </p:txBody>
      </p:sp>
    </p:spTree>
    <p:extLst>
      <p:ext uri="{BB962C8B-B14F-4D97-AF65-F5344CB8AC3E}">
        <p14:creationId xmlns:p14="http://schemas.microsoft.com/office/powerpoint/2010/main" val="669816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9808</TotalTime>
  <Words>3409</Words>
  <Application>Microsoft Office PowerPoint</Application>
  <PresentationFormat>On-screen Show (4:3)</PresentationFormat>
  <Paragraphs>477</Paragraphs>
  <Slides>78</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78</vt:i4>
      </vt:variant>
    </vt:vector>
  </HeadingPairs>
  <TitlesOfParts>
    <vt:vector size="88" baseType="lpstr">
      <vt:lpstr>MS PGothic</vt:lpstr>
      <vt:lpstr>Arial</vt:lpstr>
      <vt:lpstr>Gill Sans MT</vt:lpstr>
      <vt:lpstr>Noto Sans Symbols</vt:lpstr>
      <vt:lpstr>Times New Roman</vt:lpstr>
      <vt:lpstr>Verdana</vt:lpstr>
      <vt:lpstr>Wingdings</vt:lpstr>
      <vt:lpstr>508 Lecture</vt:lpstr>
      <vt:lpstr>1_508 Lecture</vt:lpstr>
      <vt:lpstr>Equation</vt:lpstr>
      <vt:lpstr>Computer Networking: A Top Down Approach</vt:lpstr>
      <vt:lpstr>Learning Objectives (1 of 7)</vt:lpstr>
      <vt:lpstr>Chapter 4: Network Layer</vt:lpstr>
      <vt:lpstr>Network Layer</vt:lpstr>
      <vt:lpstr>Two Key Network-Layer Functions</vt:lpstr>
      <vt:lpstr>Network Layer: Data Plane, Control Plane</vt:lpstr>
      <vt:lpstr>Per-Router Control Plane</vt:lpstr>
      <vt:lpstr>Logically Centralized Control Plane</vt:lpstr>
      <vt:lpstr>Network Service Model</vt:lpstr>
      <vt:lpstr>Network Layer Service Models:</vt:lpstr>
      <vt:lpstr>Learning Objectives (2 of 7)</vt:lpstr>
      <vt:lpstr>Router Architecture Overview</vt:lpstr>
      <vt:lpstr>Input Port Functions (1 of 2)</vt:lpstr>
      <vt:lpstr>Input Port Functions (2 of 2)</vt:lpstr>
      <vt:lpstr>Destination-Based Forwarding</vt:lpstr>
      <vt:lpstr>Longest Prefix Matching (1 of 2)</vt:lpstr>
      <vt:lpstr>Longest Prefix Matching (2 of 2)</vt:lpstr>
      <vt:lpstr>Switching Fabrics</vt:lpstr>
      <vt:lpstr>Switching via Memory</vt:lpstr>
      <vt:lpstr>Switching via a Bus</vt:lpstr>
      <vt:lpstr>Switching via Interconnection Network</vt:lpstr>
      <vt:lpstr>Input Port Queuing</vt:lpstr>
      <vt:lpstr>Output Ports</vt:lpstr>
      <vt:lpstr>Output Port Queueing</vt:lpstr>
      <vt:lpstr>How Much Buffering?</vt:lpstr>
      <vt:lpstr>Scheduling Mechanisms</vt:lpstr>
      <vt:lpstr>Scheduling Policies: Priority</vt:lpstr>
      <vt:lpstr>Scheduling Policies: Round Robin</vt:lpstr>
      <vt:lpstr>Scheduling Policies: Weighted Fair Queuing</vt:lpstr>
      <vt:lpstr>Learning Objectives (3 of 7)</vt:lpstr>
      <vt:lpstr>The Internet Network Layer</vt:lpstr>
      <vt:lpstr>I P Datagram Format</vt:lpstr>
      <vt:lpstr>I P Fragmentation, Reassembly (1 of 2)</vt:lpstr>
      <vt:lpstr>I P Fragmentation, Reassembly (2 of 2)</vt:lpstr>
      <vt:lpstr>Learning Objectives (4 of 7)</vt:lpstr>
      <vt:lpstr>I P Addressing: Introduction (1 of 2)</vt:lpstr>
      <vt:lpstr>I P Addressing: Introduction (2 of 2)</vt:lpstr>
      <vt:lpstr>Subnets (1 of 3)</vt:lpstr>
      <vt:lpstr>Subnets (2 of 3)</vt:lpstr>
      <vt:lpstr>Subnets (3 of 3)</vt:lpstr>
      <vt:lpstr>I P Addressing: C I D R</vt:lpstr>
      <vt:lpstr>I P Addresses: How to Get One? (1 of 2)</vt:lpstr>
      <vt:lpstr>D H C P: Dynamic Host Configuration Protocol</vt:lpstr>
      <vt:lpstr>D H C P Client-Server Scenario (1 of 2)</vt:lpstr>
      <vt:lpstr>D H C P Client-Server Scenario (2 of 2)</vt:lpstr>
      <vt:lpstr>D H C P: More Than I P Addresses</vt:lpstr>
      <vt:lpstr>D H C P: Example (1 of 2)</vt:lpstr>
      <vt:lpstr>D H C P: Example (2 of 2)</vt:lpstr>
      <vt:lpstr>D H C P: Wireshark Output (Home LAN)</vt:lpstr>
      <vt:lpstr>I P Addresses: How to Get One? (2 of 2)</vt:lpstr>
      <vt:lpstr>Hierarchical Addressing: Route Aggregation</vt:lpstr>
      <vt:lpstr>Hierarchical Addressing: More Specific Routes</vt:lpstr>
      <vt:lpstr>I P Addressing: The Last Word</vt:lpstr>
      <vt:lpstr>N A T: Network Address Translation (1 of 5)</vt:lpstr>
      <vt:lpstr>N A T: Network Address Translation (2 of 5)</vt:lpstr>
      <vt:lpstr>N A T: Network Address Translation (3 of 5)</vt:lpstr>
      <vt:lpstr>N A T: Network Address Translation (4 of 5)</vt:lpstr>
      <vt:lpstr>N A T: Network Address Translation (5 of 5)</vt:lpstr>
      <vt:lpstr>Learning Objectives (5 of 7)</vt:lpstr>
      <vt:lpstr>I P v 6: Motivation</vt:lpstr>
      <vt:lpstr>I P v 6 Datagram Format</vt:lpstr>
      <vt:lpstr>Other Changes from I P v 4</vt:lpstr>
      <vt:lpstr>Transition from I P v 4 to I P v 6</vt:lpstr>
      <vt:lpstr>Tunneling (1 of 2)</vt:lpstr>
      <vt:lpstr>Tunneling (2 of 2)</vt:lpstr>
      <vt:lpstr>I P v 6: Adoption</vt:lpstr>
      <vt:lpstr>Learning Objectives (6 of 7)</vt:lpstr>
      <vt:lpstr>Generalized Forwarding and S D N</vt:lpstr>
      <vt:lpstr>OpenFlow Data Plane Abstraction (1 of 2)</vt:lpstr>
      <vt:lpstr>OpenFlow Data Plane Abstraction (2 of 2)</vt:lpstr>
      <vt:lpstr>OpenFlow: Flow Table Entries</vt:lpstr>
      <vt:lpstr>Example (1 of 2)</vt:lpstr>
      <vt:lpstr>Example (2 of 2)</vt:lpstr>
      <vt:lpstr>OpenFlow Abstraction (1 of 2)</vt:lpstr>
      <vt:lpstr>OpenFlow Abstraction (2 of 2)</vt:lpstr>
      <vt:lpstr>OpenFlow Example</vt:lpstr>
      <vt:lpstr>Learning Objectives (7 of 7)</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 A Top Down Approach, 7e</dc:title>
  <dc:subject>Computer Science</dc:subject>
  <dc:creator>Kurose/Ross</dc:creator>
  <cp:keywords>Computer Networking</cp:keywords>
  <cp:lastModifiedBy>KV, Suman (Cognizant)</cp:lastModifiedBy>
  <cp:revision>1059</cp:revision>
  <dcterms:modified xsi:type="dcterms:W3CDTF">2018-03-23T04:19:35Z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