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1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0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4636-5982-0A4C-A494-EB48B943EB70}" type="datetimeFigureOut">
              <a:rPr lang="en-US" smtClean="0"/>
              <a:t>26/8/19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FD0D6-B9D7-5A40-BC7F-0C5C26385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Computer </a:t>
            </a:r>
            <a:r>
              <a:rPr lang="en-GB" dirty="0" smtClean="0"/>
              <a:t>Networks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(</a:t>
            </a:r>
            <a:r>
              <a:rPr lang="en-GB" dirty="0" err="1"/>
              <a:t>Mạng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 smtClean="0"/>
              <a:t>Tính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678620" cy="17526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GB" sz="2800" dirty="0"/>
              <a:t>Lectured by: </a:t>
            </a:r>
            <a:r>
              <a:rPr lang="en-GB" dirty="0" smtClean="0"/>
              <a:t>A/</a:t>
            </a:r>
            <a:r>
              <a:rPr lang="en-GB" dirty="0" err="1" smtClean="0"/>
              <a:t>Prof.</a:t>
            </a:r>
            <a:r>
              <a:rPr lang="en-GB" dirty="0" smtClean="0"/>
              <a:t> </a:t>
            </a:r>
            <a:r>
              <a:rPr lang="en-GB" sz="2800" dirty="0" smtClean="0"/>
              <a:t>Phạm </a:t>
            </a:r>
            <a:r>
              <a:rPr lang="en-GB" sz="2800" dirty="0"/>
              <a:t>Trần </a:t>
            </a:r>
            <a:r>
              <a:rPr lang="en-GB" sz="2800" dirty="0" smtClean="0"/>
              <a:t>Vũ</a:t>
            </a:r>
          </a:p>
          <a:p>
            <a:pPr>
              <a:spcBef>
                <a:spcPts val="700"/>
              </a:spcBef>
            </a:pPr>
            <a:r>
              <a:rPr lang="en-GB" dirty="0" err="1" smtClean="0"/>
              <a:t>ptvu@hcmut.edu.vn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4489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B8B7D9-2D06-411D-9732-B1A0AB8A44E3}" type="slidenum">
              <a:rPr lang="en-GB"/>
              <a:pPr/>
              <a:t>2</a:t>
            </a:fld>
            <a:endParaRPr lang="en-GB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details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Number of credits: 4</a:t>
            </a:r>
          </a:p>
          <a:p>
            <a:r>
              <a:rPr lang="en-GB"/>
              <a:t>Study time allocation per week:</a:t>
            </a:r>
          </a:p>
          <a:p>
            <a:pPr lvl="1"/>
            <a:r>
              <a:rPr lang="en-GB"/>
              <a:t>3 lecture hours for theory</a:t>
            </a:r>
          </a:p>
          <a:p>
            <a:pPr lvl="1"/>
            <a:r>
              <a:rPr lang="en-GB"/>
              <a:t>2 lecture hours for exercises and lab work</a:t>
            </a:r>
          </a:p>
          <a:p>
            <a:pPr lvl="1"/>
            <a:r>
              <a:rPr lang="en-GB"/>
              <a:t>8 hours for self-study</a:t>
            </a:r>
          </a:p>
          <a:p>
            <a:r>
              <a:rPr lang="en-GB"/>
              <a:t>Website:</a:t>
            </a:r>
          </a:p>
          <a:p>
            <a:pPr lvl="1"/>
            <a:r>
              <a:rPr lang="en-GB"/>
              <a:t>http://www.cse.hcmut.edu.vn/~ptvu/net1/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5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BBED6D-4852-45CE-B5CE-47C8EA0447E2}" type="slidenum">
              <a:rPr lang="en-GB"/>
              <a:pPr/>
              <a:t>3</a:t>
            </a:fld>
            <a:endParaRPr lang="en-GB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outline (1)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sz="2900"/>
              <a:t>Fundamental concepts in the design and implementation of computer networks</a:t>
            </a:r>
          </a:p>
          <a:p>
            <a:pPr lvl="1">
              <a:lnSpc>
                <a:spcPct val="98000"/>
              </a:lnSpc>
            </a:pPr>
            <a:r>
              <a:rPr lang="en-US" sz="2500"/>
              <a:t>Protocols, standards and applications</a:t>
            </a:r>
          </a:p>
          <a:p>
            <a:pPr lvl="1">
              <a:lnSpc>
                <a:spcPct val="98000"/>
              </a:lnSpc>
            </a:pPr>
            <a:r>
              <a:rPr lang="en-US" sz="2500"/>
              <a:t>Introduction to network programming. </a:t>
            </a:r>
          </a:p>
        </p:txBody>
      </p:sp>
    </p:spTree>
    <p:extLst>
      <p:ext uri="{BB962C8B-B14F-4D97-AF65-F5344CB8AC3E}">
        <p14:creationId xmlns:p14="http://schemas.microsoft.com/office/powerpoint/2010/main" val="81879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AF45708-CED9-4968-B972-7D32054E209E}" type="slidenum">
              <a:rPr lang="en-GB"/>
              <a:pPr/>
              <a:t>4</a:t>
            </a:fld>
            <a:endParaRPr lang="en-GB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outline (2)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sz="2500"/>
              <a:t>The topics to be covered include:</a:t>
            </a:r>
          </a:p>
          <a:p>
            <a:pPr lvl="1">
              <a:lnSpc>
                <a:spcPct val="98000"/>
              </a:lnSpc>
            </a:pPr>
            <a:r>
              <a:rPr lang="en-US" sz="2100"/>
              <a:t>Introduction to network architecture, OSI and the TCP/IP reference models.</a:t>
            </a:r>
          </a:p>
          <a:p>
            <a:pPr lvl="1">
              <a:lnSpc>
                <a:spcPct val="98000"/>
              </a:lnSpc>
            </a:pPr>
            <a:r>
              <a:rPr lang="en-US" sz="2100"/>
              <a:t>Network technologies, especially LAN technologies (Ethernet, wireless networks and Bluetooth).</a:t>
            </a:r>
          </a:p>
          <a:p>
            <a:pPr lvl="1">
              <a:lnSpc>
                <a:spcPct val="98000"/>
              </a:lnSpc>
            </a:pPr>
            <a:r>
              <a:rPr lang="en-US" sz="2100"/>
              <a:t>Issues related to routing and internetworking, Internet addressing and routing.</a:t>
            </a:r>
          </a:p>
          <a:p>
            <a:pPr lvl="1">
              <a:lnSpc>
                <a:spcPct val="98000"/>
              </a:lnSpc>
            </a:pPr>
            <a:r>
              <a:rPr lang="en-US" sz="2100"/>
              <a:t>Internet transport protocols (UDP and TCP) </a:t>
            </a:r>
          </a:p>
          <a:p>
            <a:pPr lvl="1">
              <a:lnSpc>
                <a:spcPct val="98000"/>
              </a:lnSpc>
            </a:pPr>
            <a:r>
              <a:rPr lang="en-US" sz="2100"/>
              <a:t>Network-programming interface</a:t>
            </a:r>
          </a:p>
          <a:p>
            <a:pPr lvl="1">
              <a:lnSpc>
                <a:spcPct val="98000"/>
              </a:lnSpc>
            </a:pPr>
            <a:r>
              <a:rPr lang="en-US" sz="2100"/>
              <a:t>Application layer protocols and applications such as DNS, E-mail, and WWW.</a:t>
            </a:r>
            <a:endParaRPr lang="en-GB" sz="2100"/>
          </a:p>
        </p:txBody>
      </p:sp>
    </p:spTree>
    <p:extLst>
      <p:ext uri="{BB962C8B-B14F-4D97-AF65-F5344CB8AC3E}">
        <p14:creationId xmlns:p14="http://schemas.microsoft.com/office/powerpoint/2010/main" val="272616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3BEF29-A62C-4DFA-A7EB-5289BEB56A96}" type="slidenum">
              <a:rPr lang="en-GB"/>
              <a:pPr/>
              <a:t>5</a:t>
            </a:fld>
            <a:endParaRPr lang="en-GB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 smtClean="0">
                <a:solidFill>
                  <a:schemeClr val="accent2"/>
                </a:solidFill>
                <a:latin typeface="Comic Sans MS" pitchFamily="66" charset="0"/>
              </a:rPr>
              <a:t>“Computer Networking: A Top Down Approach “,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7</a:t>
            </a:r>
            <a:r>
              <a:rPr lang="en-US" sz="2400" baseline="30000" dirty="0" smtClean="0">
                <a:solidFill>
                  <a:schemeClr val="accent2"/>
                </a:solidFill>
                <a:latin typeface="Comic Sans MS" pitchFamily="66" charset="0"/>
              </a:rPr>
              <a:t>th</a:t>
            </a: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 edition, Jim Kurose, Keith Ross</a:t>
            </a:r>
            <a:b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accent2"/>
                </a:solidFill>
                <a:latin typeface="Comic Sans MS" pitchFamily="66" charset="0"/>
              </a:rPr>
              <a:t>Pearson</a:t>
            </a:r>
            <a:r>
              <a:rPr lang="en-US" sz="2400" smtClean="0">
                <a:solidFill>
                  <a:schemeClr val="accent2"/>
                </a:solidFill>
                <a:latin typeface="Comic Sans MS" pitchFamily="66" charset="0"/>
              </a:rPr>
              <a:t>, 2016.</a:t>
            </a:r>
            <a:endParaRPr lang="en-US" sz="2600" dirty="0" smtClean="0"/>
          </a:p>
          <a:p>
            <a:r>
              <a:rPr lang="en-US" sz="2600" dirty="0" smtClean="0"/>
              <a:t>“</a:t>
            </a:r>
            <a:r>
              <a:rPr lang="en-US" sz="2600" i="1" dirty="0"/>
              <a:t>Computer Networks</a:t>
            </a:r>
            <a:r>
              <a:rPr lang="en-US" sz="2600" dirty="0"/>
              <a:t>”, Andrew S. </a:t>
            </a:r>
            <a:r>
              <a:rPr lang="en-US" sz="2600" dirty="0" err="1"/>
              <a:t>Tanenbaum</a:t>
            </a:r>
            <a:r>
              <a:rPr lang="en-US" sz="2600" dirty="0"/>
              <a:t>, </a:t>
            </a:r>
            <a:r>
              <a:rPr lang="en-US" sz="2600" dirty="0" smtClean="0"/>
              <a:t>David J. </a:t>
            </a:r>
            <a:r>
              <a:rPr lang="en-US" sz="2600" dirty="0" err="1" smtClean="0"/>
              <a:t>Wetherall</a:t>
            </a:r>
            <a:r>
              <a:rPr lang="en-US" sz="2600" dirty="0" smtClean="0"/>
              <a:t>, 5th  </a:t>
            </a:r>
            <a:r>
              <a:rPr lang="en-US" sz="2600" dirty="0"/>
              <a:t>Edition, Prentice Hall, </a:t>
            </a:r>
            <a:r>
              <a:rPr lang="en-US" sz="2600" dirty="0" smtClean="0"/>
              <a:t>2011.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7460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08FAA8-6547-49D9-A8D7-46AD3EC9A362}" type="slidenum">
              <a:rPr lang="en-GB"/>
              <a:pPr/>
              <a:t>6</a:t>
            </a:fld>
            <a:endParaRPr lang="en-GB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</a:t>
            </a:r>
            <a:r>
              <a:rPr lang="en-GB" dirty="0" smtClean="0"/>
              <a:t>30</a:t>
            </a:r>
            <a:r>
              <a:rPr lang="en-GB" dirty="0"/>
              <a:t>%</a:t>
            </a:r>
          </a:p>
          <a:p>
            <a:pPr lvl="1"/>
            <a:r>
              <a:rPr lang="en-GB" dirty="0"/>
              <a:t>Two assignments, </a:t>
            </a:r>
            <a:r>
              <a:rPr lang="en-GB" dirty="0" smtClean="0"/>
              <a:t>15% </a:t>
            </a:r>
            <a:r>
              <a:rPr lang="en-GB" dirty="0"/>
              <a:t>each</a:t>
            </a:r>
          </a:p>
          <a:p>
            <a:r>
              <a:rPr lang="en-GB" dirty="0" smtClean="0"/>
              <a:t>Lab exercises: </a:t>
            </a:r>
            <a:r>
              <a:rPr lang="en-GB" dirty="0"/>
              <a:t>1</a:t>
            </a:r>
            <a:r>
              <a:rPr lang="en-GB" dirty="0" smtClean="0"/>
              <a:t>0</a:t>
            </a:r>
            <a:r>
              <a:rPr lang="en-GB" dirty="0"/>
              <a:t>%</a:t>
            </a:r>
          </a:p>
          <a:p>
            <a:r>
              <a:rPr lang="en-GB" dirty="0"/>
              <a:t>Final exam: 60%</a:t>
            </a:r>
          </a:p>
          <a:p>
            <a:r>
              <a:rPr lang="en-GB" dirty="0"/>
              <a:t>Laboratory work is compulsory</a:t>
            </a:r>
          </a:p>
          <a:p>
            <a:pPr lvl="1"/>
            <a:r>
              <a:rPr lang="en-GB" dirty="0"/>
              <a:t>No lab work = No assignment mark</a:t>
            </a:r>
          </a:p>
        </p:txBody>
      </p:sp>
    </p:spTree>
    <p:extLst>
      <p:ext uri="{BB962C8B-B14F-4D97-AF65-F5344CB8AC3E}">
        <p14:creationId xmlns:p14="http://schemas.microsoft.com/office/powerpoint/2010/main" val="70582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Computer Networks (Mạng Máy Tính)</vt:lpstr>
      <vt:lpstr>Course details</vt:lpstr>
      <vt:lpstr>Course outline (1)</vt:lpstr>
      <vt:lpstr>Course outline (2)</vt:lpstr>
      <vt:lpstr>References</vt:lpstr>
      <vt:lpstr>Assessment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(Mạng Máy Tính)</dc:title>
  <dc:creator>Tran Vu Pham</dc:creator>
  <cp:lastModifiedBy>Tran Vu Pham</cp:lastModifiedBy>
  <cp:revision>1</cp:revision>
  <dcterms:created xsi:type="dcterms:W3CDTF">2019-08-25T23:57:02Z</dcterms:created>
  <dcterms:modified xsi:type="dcterms:W3CDTF">2019-08-25T23:57:52Z</dcterms:modified>
</cp:coreProperties>
</file>