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0"/>
  </p:notesMasterIdLst>
  <p:sldIdLst>
    <p:sldId id="256" r:id="rId2"/>
    <p:sldId id="257" r:id="rId3"/>
    <p:sldId id="258" r:id="rId4"/>
    <p:sldId id="259" r:id="rId5"/>
    <p:sldId id="260" r:id="rId6"/>
    <p:sldId id="274" r:id="rId7"/>
    <p:sldId id="277" r:id="rId8"/>
    <p:sldId id="278" r:id="rId9"/>
    <p:sldId id="279" r:id="rId10"/>
    <p:sldId id="28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81" r:id="rId25"/>
    <p:sldId id="275" r:id="rId26"/>
    <p:sldId id="283" r:id="rId27"/>
    <p:sldId id="282"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1" autoAdjust="0"/>
    <p:restoredTop sz="94660"/>
  </p:normalViewPr>
  <p:slideViewPr>
    <p:cSldViewPr snapToGrid="0">
      <p:cViewPr varScale="1">
        <p:scale>
          <a:sx n="75" d="100"/>
          <a:sy n="75" d="100"/>
        </p:scale>
        <p:origin x="70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2DEF2-38FF-43D5-B1BA-CA176C1A8CAC}" type="datetimeFigureOut">
              <a:rPr lang="en-US" smtClean="0"/>
              <a:t>8/10/2023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B30D8-5495-48C9-B29F-B049F20F646B}" type="slidenum">
              <a:rPr lang="en-US" smtClean="0"/>
              <a:t>‹#›</a:t>
            </a:fld>
            <a:endParaRPr lang="en-US"/>
          </a:p>
        </p:txBody>
      </p:sp>
    </p:spTree>
    <p:extLst>
      <p:ext uri="{BB962C8B-B14F-4D97-AF65-F5344CB8AC3E}">
        <p14:creationId xmlns:p14="http://schemas.microsoft.com/office/powerpoint/2010/main" val="111387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Times New Roman" panose="02020603050405020304" pitchFamily="18" charset="0"/>
              </a:rPr>
              <a:t>Lưu</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rằng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HttpsURLConnection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con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HttpURLConnection</a:t>
            </a:r>
            <a:endParaRPr lang="en-US" dirty="0"/>
          </a:p>
        </p:txBody>
      </p:sp>
      <p:sp>
        <p:nvSpPr>
          <p:cNvPr id="4" name="Slide Number Placeholder 3"/>
          <p:cNvSpPr>
            <a:spLocks noGrp="1"/>
          </p:cNvSpPr>
          <p:nvPr>
            <p:ph type="sldNum" sz="quarter" idx="5"/>
          </p:nvPr>
        </p:nvSpPr>
        <p:spPr/>
        <p:txBody>
          <a:bodyPr/>
          <a:lstStyle/>
          <a:p>
            <a:fld id="{FA4B30D8-5495-48C9-B29F-B049F20F646B}" type="slidenum">
              <a:rPr lang="en-US" smtClean="0"/>
              <a:t>9</a:t>
            </a:fld>
            <a:endParaRPr lang="en-US"/>
          </a:p>
        </p:txBody>
      </p:sp>
    </p:spTree>
    <p:extLst>
      <p:ext uri="{BB962C8B-B14F-4D97-AF65-F5344CB8AC3E}">
        <p14:creationId xmlns:p14="http://schemas.microsoft.com/office/powerpoint/2010/main" val="353696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1ABC-EBC1-832F-BBFC-7C2264F224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362DE6-E430-9D17-DC52-E5C9D233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51B68-12C4-32CF-4557-262C0AE294FD}"/>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5" name="Footer Placeholder 4">
            <a:extLst>
              <a:ext uri="{FF2B5EF4-FFF2-40B4-BE49-F238E27FC236}">
                <a16:creationId xmlns:a16="http://schemas.microsoft.com/office/drawing/2014/main" id="{4165F54C-3613-D04F-A05B-45E3BA16B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54834-2077-86D7-BC34-F309E879ED37}"/>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366066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AB3-A02E-697A-A7D9-D2FC7D3AE6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7F6EA-E267-4D38-4657-D2100349A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4F158-06F2-0C31-F1BB-D6BCF1D714F8}"/>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5" name="Footer Placeholder 4">
            <a:extLst>
              <a:ext uri="{FF2B5EF4-FFF2-40B4-BE49-F238E27FC236}">
                <a16:creationId xmlns:a16="http://schemas.microsoft.com/office/drawing/2014/main" id="{0ECBFE59-9FC9-B53F-99BB-C8DEE0298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6F838-7B26-68CD-5D40-639C51AD5703}"/>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2811584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C5B9F-1BAD-768C-87C8-7F6B29ADE8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71ED95-1058-5986-0D52-4CA930347B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F07D0-9602-FC9A-0D1C-C760183C11DC}"/>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5" name="Footer Placeholder 4">
            <a:extLst>
              <a:ext uri="{FF2B5EF4-FFF2-40B4-BE49-F238E27FC236}">
                <a16:creationId xmlns:a16="http://schemas.microsoft.com/office/drawing/2014/main" id="{819FEFFD-D587-AC1E-473F-0157DAB60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A20FD-696D-E5B4-391B-C763320F7066}"/>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25073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6B4D-F437-2F6D-BA41-4B69B94FD8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25C8E-6C88-5712-6BD0-BCC0A39A0F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137A9-6029-16BB-31F2-E676E4E22370}"/>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5" name="Footer Placeholder 4">
            <a:extLst>
              <a:ext uri="{FF2B5EF4-FFF2-40B4-BE49-F238E27FC236}">
                <a16:creationId xmlns:a16="http://schemas.microsoft.com/office/drawing/2014/main" id="{8BD4E77E-F902-FC6F-ADA0-E3C5F38A9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14108-8ADC-4C8E-D99C-6D354A52B990}"/>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273576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8FD1-91C5-F194-C031-C334A72347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540638-9D23-DA82-D648-B2FDA54F4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439871-329C-A7C8-6CF6-E3A7706A1B9A}"/>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5" name="Footer Placeholder 4">
            <a:extLst>
              <a:ext uri="{FF2B5EF4-FFF2-40B4-BE49-F238E27FC236}">
                <a16:creationId xmlns:a16="http://schemas.microsoft.com/office/drawing/2014/main" id="{86564078-1DAA-9E49-6131-EE43DE32D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82990-E593-321D-25FD-25410DA0849A}"/>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117372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53FB-C804-A6E9-C727-70E87E679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10850-85C8-AF0C-15AA-7D59BDA2C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54FA80-25E6-1D02-2B45-227AA8F5B2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4CD6B-9A93-3745-1A36-12083B707334}"/>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6" name="Footer Placeholder 5">
            <a:extLst>
              <a:ext uri="{FF2B5EF4-FFF2-40B4-BE49-F238E27FC236}">
                <a16:creationId xmlns:a16="http://schemas.microsoft.com/office/drawing/2014/main" id="{3A15BE0C-1337-A0EA-3182-4A7345CD2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DD0B9-FBAC-4638-5BE2-F6E5A0DEDC22}"/>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305569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5EE4-22C7-647D-05E6-F9A8BDDD41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B1C086-1093-2FC1-AF0D-E53E4F161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F89779-F902-89D0-809D-C4E13AAD7F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5FB21D-F28F-8411-6B02-36BD0EFED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7A8B6-2889-BB86-3B55-550841356D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953339-5BDE-33C0-6651-87A1D8815D1B}"/>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8" name="Footer Placeholder 7">
            <a:extLst>
              <a:ext uri="{FF2B5EF4-FFF2-40B4-BE49-F238E27FC236}">
                <a16:creationId xmlns:a16="http://schemas.microsoft.com/office/drawing/2014/main" id="{A7BF7E6A-7843-5EB8-8657-534EFFE9A9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53F57F-7028-8F2D-1682-3E86301A0878}"/>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427624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B2DE-E0DE-811F-2BD0-999A8947E2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8D8E6E-D351-0F0B-6AB9-63743F1D9B65}"/>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4" name="Footer Placeholder 3">
            <a:extLst>
              <a:ext uri="{FF2B5EF4-FFF2-40B4-BE49-F238E27FC236}">
                <a16:creationId xmlns:a16="http://schemas.microsoft.com/office/drawing/2014/main" id="{DE57E505-0666-CAAD-DFBC-C014FA896C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EF057A-7EB5-60F6-70E4-69063EB1EE3E}"/>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144632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95311-30CC-6813-21E6-3274F7CD7584}"/>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3" name="Footer Placeholder 2">
            <a:extLst>
              <a:ext uri="{FF2B5EF4-FFF2-40B4-BE49-F238E27FC236}">
                <a16:creationId xmlns:a16="http://schemas.microsoft.com/office/drawing/2014/main" id="{7F139082-3CE5-1608-5E21-B70E7B547F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A31792-B14E-E917-D98E-051DF6C03ACE}"/>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289015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F061-5933-D948-888E-4004D2C3F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B5FDFA-309F-BB77-E3C4-8574626B2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983152-9319-506A-CEDE-CB5B30BBF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92196-B974-0354-EB65-258F21751E2C}"/>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6" name="Footer Placeholder 5">
            <a:extLst>
              <a:ext uri="{FF2B5EF4-FFF2-40B4-BE49-F238E27FC236}">
                <a16:creationId xmlns:a16="http://schemas.microsoft.com/office/drawing/2014/main" id="{55BFED52-6D4A-F418-38AB-EFDECE013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CB58B-B8E8-9FBD-D71C-80489247D5A1}"/>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93493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E0CD-68C1-2B8B-A483-1DFC02A99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BA5A2-B7B7-0731-33B8-B2CA4188E7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6AC9AB-7F10-9778-7670-364D65DD4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4EA79-9AC8-9134-1A20-61578BFD2B4A}"/>
              </a:ext>
            </a:extLst>
          </p:cNvPr>
          <p:cNvSpPr>
            <a:spLocks noGrp="1"/>
          </p:cNvSpPr>
          <p:nvPr>
            <p:ph type="dt" sz="half" idx="10"/>
          </p:nvPr>
        </p:nvSpPr>
        <p:spPr/>
        <p:txBody>
          <a:bodyPr/>
          <a:lstStyle/>
          <a:p>
            <a:fld id="{110000BB-1560-416E-B288-2573D9BC12FE}" type="datetimeFigureOut">
              <a:rPr lang="en-US" smtClean="0"/>
              <a:t>8/10/2023</a:t>
            </a:fld>
            <a:endParaRPr lang="en-US"/>
          </a:p>
        </p:txBody>
      </p:sp>
      <p:sp>
        <p:nvSpPr>
          <p:cNvPr id="6" name="Footer Placeholder 5">
            <a:extLst>
              <a:ext uri="{FF2B5EF4-FFF2-40B4-BE49-F238E27FC236}">
                <a16:creationId xmlns:a16="http://schemas.microsoft.com/office/drawing/2014/main" id="{1B26AAF8-AEE6-D0EF-4D03-966D299FF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221E7-C5EB-DA2A-6CF8-D738C2DF0682}"/>
              </a:ext>
            </a:extLst>
          </p:cNvPr>
          <p:cNvSpPr>
            <a:spLocks noGrp="1"/>
          </p:cNvSpPr>
          <p:nvPr>
            <p:ph type="sldNum" sz="quarter" idx="12"/>
          </p:nvPr>
        </p:nvSpPr>
        <p:spPr/>
        <p:txBody>
          <a:bodyPr/>
          <a:lstStyle/>
          <a:p>
            <a:fld id="{309CFCC5-F575-4445-8341-AA712A716124}" type="slidenum">
              <a:rPr lang="en-US" smtClean="0"/>
              <a:t>‹#›</a:t>
            </a:fld>
            <a:endParaRPr lang="en-US"/>
          </a:p>
        </p:txBody>
      </p:sp>
    </p:spTree>
    <p:extLst>
      <p:ext uri="{BB962C8B-B14F-4D97-AF65-F5344CB8AC3E}">
        <p14:creationId xmlns:p14="http://schemas.microsoft.com/office/powerpoint/2010/main" val="266572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0B259-D734-8668-8270-1C8CA6F56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BA477-C068-C208-DA5A-949831C99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97E44-043B-2309-CD22-9C46870D2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000BB-1560-416E-B288-2573D9BC12FE}" type="datetimeFigureOut">
              <a:rPr lang="en-US" smtClean="0"/>
              <a:t>8/10/2023</a:t>
            </a:fld>
            <a:endParaRPr lang="en-US"/>
          </a:p>
        </p:txBody>
      </p:sp>
      <p:sp>
        <p:nvSpPr>
          <p:cNvPr id="5" name="Footer Placeholder 4">
            <a:extLst>
              <a:ext uri="{FF2B5EF4-FFF2-40B4-BE49-F238E27FC236}">
                <a16:creationId xmlns:a16="http://schemas.microsoft.com/office/drawing/2014/main" id="{44443AC3-1B15-C27C-5C3F-0816A6DE2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6C11A2-88AC-0DDB-F49E-6DC0998512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CFCC5-F575-4445-8341-AA712A716124}" type="slidenum">
              <a:rPr lang="en-US" smtClean="0"/>
              <a:t>‹#›</a:t>
            </a:fld>
            <a:endParaRPr lang="en-US"/>
          </a:p>
        </p:txBody>
      </p:sp>
    </p:spTree>
    <p:extLst>
      <p:ext uri="{BB962C8B-B14F-4D97-AF65-F5344CB8AC3E}">
        <p14:creationId xmlns:p14="http://schemas.microsoft.com/office/powerpoint/2010/main" val="391387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s://techvccloud.mediacdn.vn/2021/1/22/websocket-la-gi-1611304263435608564072.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https://d3hi6wehcrq5by.cloudfront.net/itnavi-blog/2020/12/Socket.io-l&#224;-g&#236;-1.jp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741486-C804-400A-F0F8-8706E36C816A}"/>
              </a:ext>
            </a:extLst>
          </p:cNvPr>
          <p:cNvSpPr txBox="1">
            <a:spLocks/>
          </p:cNvSpPr>
          <p:nvPr/>
        </p:nvSpPr>
        <p:spPr>
          <a:xfrm>
            <a:off x="452845" y="13790"/>
            <a:ext cx="11582401" cy="78224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400" b="1" dirty="0">
                <a:latin typeface="Arial" panose="020B0604020202020204" pitchFamily="34" charset="0"/>
                <a:cs typeface="Arial" panose="020B0604020202020204" pitchFamily="34" charset="0"/>
              </a:rPr>
              <a:t>TRƯỜNG ĐẠI HỌC TÀI NGUYÊN VÀ MÔI TRƯỜNG TPHCM</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KHOA: HỆ THỐNG THÔNG TIN VÀ VIỄN THÁM</a:t>
            </a:r>
          </a:p>
        </p:txBody>
      </p:sp>
      <p:sp>
        <p:nvSpPr>
          <p:cNvPr id="5" name="Subtitle 2">
            <a:extLst>
              <a:ext uri="{FF2B5EF4-FFF2-40B4-BE49-F238E27FC236}">
                <a16:creationId xmlns:a16="http://schemas.microsoft.com/office/drawing/2014/main" id="{0A85C396-8680-5320-7290-644D092782AE}"/>
              </a:ext>
            </a:extLst>
          </p:cNvPr>
          <p:cNvSpPr txBox="1">
            <a:spLocks/>
          </p:cNvSpPr>
          <p:nvPr/>
        </p:nvSpPr>
        <p:spPr>
          <a:xfrm>
            <a:off x="203763" y="958001"/>
            <a:ext cx="11379958" cy="5682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300" b="1" dirty="0">
                <a:latin typeface="Arial" panose="020B0604020202020204" pitchFamily="34" charset="0"/>
                <a:cs typeface="Arial" panose="020B0604020202020204" pitchFamily="34" charset="0"/>
              </a:rPr>
              <a:t>BÁO CÁO ĐỒ ÁN MÔN HỌC</a:t>
            </a:r>
          </a:p>
        </p:txBody>
      </p:sp>
      <p:pic>
        <p:nvPicPr>
          <p:cNvPr id="6" name="Picture 2">
            <a:extLst>
              <a:ext uri="{FF2B5EF4-FFF2-40B4-BE49-F238E27FC236}">
                <a16:creationId xmlns:a16="http://schemas.microsoft.com/office/drawing/2014/main" id="{C19CF4F3-BC2E-9649-BEDE-05F8A13DD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0" y="181948"/>
            <a:ext cx="1672804" cy="1672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5ABC9740-9FA4-53A7-58AE-9BE3EC65A210}"/>
              </a:ext>
            </a:extLst>
          </p:cNvPr>
          <p:cNvSpPr txBox="1"/>
          <p:nvPr/>
        </p:nvSpPr>
        <p:spPr>
          <a:xfrm>
            <a:off x="6188700" y="2774215"/>
            <a:ext cx="5268596" cy="3901837"/>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NHÓM 2 LỚP 08_ĐH_TTMT</a:t>
            </a:r>
          </a:p>
          <a:p>
            <a:pPr>
              <a:lnSpc>
                <a:spcPct val="150000"/>
              </a:lnSpc>
            </a:pPr>
            <a:r>
              <a:rPr lang="en-US" sz="2400" dirty="0">
                <a:latin typeface="Arial" panose="020B0604020202020204" pitchFamily="34" charset="0"/>
                <a:cs typeface="Arial" panose="020B0604020202020204" pitchFamily="34" charset="0"/>
              </a:rPr>
              <a:t>SVTH: Nguyễn Thị Ngọc Huyền</a:t>
            </a:r>
          </a:p>
          <a:p>
            <a:pPr>
              <a:lnSpc>
                <a:spcPct val="15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Trần</a:t>
            </a:r>
            <a:r>
              <a:rPr lang="en-US" sz="2400" dirty="0">
                <a:latin typeface="Arial" panose="020B0604020202020204" pitchFamily="34" charset="0"/>
                <a:cs typeface="Arial" panose="020B0604020202020204" pitchFamily="34" charset="0"/>
              </a:rPr>
              <a:t> Thanh </a:t>
            </a:r>
            <a:r>
              <a:rPr lang="en-US" sz="2400" dirty="0" err="1">
                <a:latin typeface="Arial" panose="020B0604020202020204" pitchFamily="34" charset="0"/>
                <a:cs typeface="Arial" panose="020B0604020202020204" pitchFamily="34" charset="0"/>
              </a:rPr>
              <a:t>Tuyền</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Phạm</a:t>
            </a:r>
            <a:r>
              <a:rPr lang="en-US" sz="2400" dirty="0">
                <a:latin typeface="Arial" panose="020B0604020202020204" pitchFamily="34" charset="0"/>
                <a:cs typeface="Arial" panose="020B0604020202020204" pitchFamily="34" charset="0"/>
              </a:rPr>
              <a:t> Thị Minh Xuân</a:t>
            </a:r>
          </a:p>
          <a:p>
            <a:pPr>
              <a:lnSpc>
                <a:spcPct val="150000"/>
              </a:lnSpc>
            </a:pPr>
            <a:r>
              <a:rPr lang="en-US" sz="2400" dirty="0">
                <a:latin typeface="Arial" panose="020B0604020202020204" pitchFamily="34" charset="0"/>
                <a:cs typeface="Arial" panose="020B0604020202020204" pitchFamily="34" charset="0"/>
              </a:rPr>
              <a:t>	Nguyễn </a:t>
            </a:r>
            <a:r>
              <a:rPr lang="en-US" sz="2400" dirty="0" err="1">
                <a:latin typeface="Arial" panose="020B0604020202020204" pitchFamily="34" charset="0"/>
                <a:cs typeface="Arial" panose="020B0604020202020204" pitchFamily="34" charset="0"/>
              </a:rPr>
              <a:t>Hưng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Quốc</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	Võ Thái </a:t>
            </a:r>
            <a:r>
              <a:rPr lang="en-US" sz="2400" dirty="0" err="1">
                <a:latin typeface="Arial" panose="020B0604020202020204" pitchFamily="34" charset="0"/>
                <a:cs typeface="Arial" panose="020B0604020202020204" pitchFamily="34" charset="0"/>
              </a:rPr>
              <a:t>Tài</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	Nguyễn </a:t>
            </a:r>
            <a:r>
              <a:rPr lang="en-US" sz="2400" dirty="0" err="1">
                <a:latin typeface="Arial" panose="020B0604020202020204" pitchFamily="34" charset="0"/>
                <a:cs typeface="Arial" panose="020B0604020202020204" pitchFamily="34" charset="0"/>
              </a:rPr>
              <a:t>Phước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Triều</a:t>
            </a:r>
            <a:endParaRPr lang="en-US" sz="2400" dirty="0">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B32C6C64-0C3D-637D-1ACB-46EA1255EACC}"/>
              </a:ext>
            </a:extLst>
          </p:cNvPr>
          <p:cNvSpPr txBox="1">
            <a:spLocks/>
          </p:cNvSpPr>
          <p:nvPr/>
        </p:nvSpPr>
        <p:spPr>
          <a:xfrm>
            <a:off x="1087932" y="1748661"/>
            <a:ext cx="9830743" cy="793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300" b="1" dirty="0">
                <a:latin typeface="Arial" panose="020B0604020202020204" pitchFamily="34" charset="0"/>
                <a:cs typeface="Arial" panose="020B0604020202020204" pitchFamily="34" charset="0"/>
              </a:rPr>
              <a:t>ĐỀ TÀI: ỨNG DỤNG FLUTTER XÂY DỰNG ỨNG DỤNG CHATAPP TRÊN THIẾT BỊ DI ĐỘNG</a:t>
            </a:r>
          </a:p>
        </p:txBody>
      </p:sp>
      <p:pic>
        <p:nvPicPr>
          <p:cNvPr id="1026" name="Picture 2" descr="Flutter &amp; Dart: The Complete Guide 2022 Edition in HINDI | Udemy">
            <a:extLst>
              <a:ext uri="{FF2B5EF4-FFF2-40B4-BE49-F238E27FC236}">
                <a16:creationId xmlns:a16="http://schemas.microsoft.com/office/drawing/2014/main" id="{CD72E97E-C3B0-C2CD-BF1C-34183A82D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46" y="2825087"/>
            <a:ext cx="6020954" cy="3850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4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103BE-CE92-F385-2ADE-EC4CA5DB5DF4}"/>
              </a:ext>
            </a:extLst>
          </p:cNvPr>
          <p:cNvSpPr>
            <a:spLocks noGrp="1"/>
          </p:cNvSpPr>
          <p:nvPr>
            <p:ph idx="1"/>
          </p:nvPr>
        </p:nvSpPr>
        <p:spPr>
          <a:xfrm>
            <a:off x="0" y="-1"/>
            <a:ext cx="11908971" cy="6785429"/>
          </a:xfrm>
        </p:spPr>
        <p:txBody>
          <a:bodyPr>
            <a:noAutofit/>
          </a:bodyPr>
          <a:lstStyle/>
          <a:p>
            <a:pPr algn="just">
              <a:lnSpc>
                <a:spcPct val="150000"/>
              </a:lnSpc>
            </a:pPr>
            <a:r>
              <a:rPr lang="en-US" sz="2200" dirty="0" err="1"/>
              <a:t>Thêm</a:t>
            </a:r>
            <a:r>
              <a:rPr lang="en-US" sz="2200" dirty="0"/>
              <a:t> Header </a:t>
            </a:r>
            <a:r>
              <a:rPr lang="en-US" sz="2200" dirty="0" err="1"/>
              <a:t>cho</a:t>
            </a:r>
            <a:r>
              <a:rPr lang="en-US" sz="2200" dirty="0"/>
              <a:t> </a:t>
            </a:r>
            <a:r>
              <a:rPr lang="en-US" sz="2200" dirty="0" err="1"/>
              <a:t>yêu</a:t>
            </a:r>
            <a:r>
              <a:rPr lang="en-US" sz="2200" dirty="0"/>
              <a:t> </a:t>
            </a:r>
            <a:r>
              <a:rPr lang="en-US" sz="2200" dirty="0" err="1"/>
              <a:t>cầu</a:t>
            </a:r>
            <a:r>
              <a:rPr lang="en-US" sz="2200" dirty="0"/>
              <a:t>.</a:t>
            </a:r>
          </a:p>
          <a:p>
            <a:pPr algn="just">
              <a:lnSpc>
                <a:spcPct val="150000"/>
              </a:lnSpc>
            </a:pPr>
            <a:r>
              <a:rPr lang="en-US" sz="2200" dirty="0" err="1"/>
              <a:t>Đọc</a:t>
            </a:r>
            <a:r>
              <a:rPr lang="en-US" sz="2200" dirty="0"/>
              <a:t> </a:t>
            </a:r>
            <a:r>
              <a:rPr lang="en-US" sz="2200" dirty="0" err="1"/>
              <a:t>các</a:t>
            </a:r>
            <a:r>
              <a:rPr lang="en-US" sz="2200" dirty="0"/>
              <a:t> </a:t>
            </a:r>
            <a:r>
              <a:rPr lang="en-US" sz="2200" dirty="0" err="1"/>
              <a:t>phản</a:t>
            </a:r>
            <a:r>
              <a:rPr lang="en-US" sz="2200" dirty="0"/>
              <a:t> </a:t>
            </a:r>
            <a:r>
              <a:rPr lang="en-US" sz="2200" dirty="0" err="1"/>
              <a:t>hồi</a:t>
            </a:r>
            <a:r>
              <a:rPr lang="en-US" sz="2200" dirty="0"/>
              <a:t>.</a:t>
            </a:r>
          </a:p>
          <a:p>
            <a:pPr algn="just">
              <a:lnSpc>
                <a:spcPct val="150000"/>
              </a:lnSpc>
            </a:pPr>
            <a:r>
              <a:rPr lang="en-US" sz="2200" dirty="0" err="1"/>
              <a:t>Phân</a:t>
            </a:r>
            <a:r>
              <a:rPr lang="en-US" sz="2200" dirty="0"/>
              <a:t> </a:t>
            </a:r>
            <a:r>
              <a:rPr lang="en-US" sz="2200" dirty="0" err="1"/>
              <a:t>tích</a:t>
            </a:r>
            <a:r>
              <a:rPr lang="en-US" sz="2200" dirty="0"/>
              <a:t> JSON </a:t>
            </a:r>
            <a:r>
              <a:rPr lang="en-US" sz="2200" dirty="0" err="1"/>
              <a:t>trả</a:t>
            </a:r>
            <a:r>
              <a:rPr lang="en-US" sz="2200" dirty="0"/>
              <a:t> </a:t>
            </a:r>
            <a:r>
              <a:rPr lang="en-US" sz="2200" dirty="0" err="1"/>
              <a:t>về</a:t>
            </a:r>
            <a:r>
              <a:rPr lang="en-US" sz="2200" dirty="0"/>
              <a:t>.</a:t>
            </a:r>
          </a:p>
          <a:p>
            <a:pPr algn="just">
              <a:lnSpc>
                <a:spcPct val="150000"/>
              </a:lnSpc>
            </a:pPr>
            <a:r>
              <a:rPr lang="en-US" sz="2200" dirty="0" err="1"/>
              <a:t>Sử</a:t>
            </a:r>
            <a:r>
              <a:rPr lang="en-US" sz="2200" dirty="0"/>
              <a:t> </a:t>
            </a:r>
            <a:r>
              <a:rPr lang="en-US" sz="2200" dirty="0" err="1"/>
              <a:t>dụng</a:t>
            </a:r>
            <a:r>
              <a:rPr lang="en-US" sz="2200" dirty="0"/>
              <a:t> </a:t>
            </a:r>
            <a:r>
              <a:rPr lang="en-US" sz="2200" dirty="0" err="1"/>
              <a:t>phương</a:t>
            </a:r>
            <a:r>
              <a:rPr lang="en-US" sz="2200" dirty="0"/>
              <a:t> </a:t>
            </a:r>
            <a:r>
              <a:rPr lang="en-US" sz="2200" dirty="0" err="1"/>
              <a:t>thức</a:t>
            </a:r>
            <a:r>
              <a:rPr lang="en-US" sz="2200" dirty="0"/>
              <a:t> HTTP </a:t>
            </a:r>
            <a:r>
              <a:rPr lang="en-US" sz="2200" dirty="0" err="1"/>
              <a:t>khác</a:t>
            </a:r>
            <a:r>
              <a:rPr lang="en-US" sz="2200" dirty="0"/>
              <a:t> </a:t>
            </a:r>
            <a:r>
              <a:rPr lang="en-US" sz="2200" dirty="0" err="1"/>
              <a:t>nhau</a:t>
            </a:r>
            <a:r>
              <a:rPr lang="en-US" sz="2200" dirty="0"/>
              <a:t>.</a:t>
            </a:r>
          </a:p>
          <a:p>
            <a:pPr algn="just">
              <a:lnSpc>
                <a:spcPct val="150000"/>
              </a:lnSpc>
            </a:pPr>
            <a:r>
              <a:rPr lang="en-US" sz="2200" dirty="0" err="1"/>
              <a:t>Lưu</a:t>
            </a:r>
            <a:r>
              <a:rPr lang="en-US" sz="2200" dirty="0"/>
              <a:t> </a:t>
            </a:r>
            <a:r>
              <a:rPr lang="en-US" sz="2200" dirty="0" err="1"/>
              <a:t>các</a:t>
            </a:r>
            <a:r>
              <a:rPr lang="en-US" sz="2200" dirty="0"/>
              <a:t> </a:t>
            </a:r>
            <a:r>
              <a:rPr lang="en-US" sz="2200" dirty="0" err="1"/>
              <a:t>phản</a:t>
            </a:r>
            <a:r>
              <a:rPr lang="en-US" sz="2200" dirty="0"/>
              <a:t> </a:t>
            </a:r>
            <a:r>
              <a:rPr lang="en-US" sz="2200" dirty="0" err="1"/>
              <a:t>hồi</a:t>
            </a:r>
            <a:r>
              <a:rPr lang="en-US" sz="2200" dirty="0"/>
              <a:t> </a:t>
            </a:r>
            <a:r>
              <a:rPr lang="en-US" sz="2200" dirty="0" err="1"/>
              <a:t>vào</a:t>
            </a:r>
            <a:r>
              <a:rPr lang="en-US" sz="2200" dirty="0"/>
              <a:t> </a:t>
            </a:r>
            <a:r>
              <a:rPr lang="en-US" sz="2200" dirty="0" err="1"/>
              <a:t>bộ</a:t>
            </a:r>
            <a:r>
              <a:rPr lang="en-US" sz="2200" dirty="0"/>
              <a:t> </a:t>
            </a:r>
            <a:r>
              <a:rPr lang="en-US" sz="2200" dirty="0" err="1"/>
              <a:t>nhớ</a:t>
            </a:r>
            <a:r>
              <a:rPr lang="en-US" sz="2200" dirty="0"/>
              <a:t> </a:t>
            </a:r>
            <a:r>
              <a:rPr lang="en-US" sz="2200" dirty="0" err="1"/>
              <a:t>đệm</a:t>
            </a:r>
            <a:r>
              <a:rPr lang="en-US" sz="2200" dirty="0"/>
              <a:t>.</a:t>
            </a:r>
          </a:p>
          <a:p>
            <a:pPr marL="0" indent="0" algn="just">
              <a:lnSpc>
                <a:spcPct val="150000"/>
              </a:lnSpc>
              <a:buNone/>
            </a:pPr>
            <a:r>
              <a:rPr lang="en-US" sz="2200" dirty="0"/>
              <a:t>- </a:t>
            </a:r>
            <a:r>
              <a:rPr lang="en-US" sz="2200" dirty="0" err="1"/>
              <a:t>Tổng</a:t>
            </a:r>
            <a:r>
              <a:rPr lang="en-US" sz="2200" dirty="0"/>
              <a:t> </a:t>
            </a:r>
            <a:r>
              <a:rPr lang="en-US" sz="2200" dirty="0" err="1"/>
              <a:t>kết</a:t>
            </a:r>
            <a:r>
              <a:rPr lang="en-US" sz="2200" dirty="0"/>
              <a:t>: </a:t>
            </a:r>
            <a:endParaRPr lang="en-US" sz="2200" dirty="0">
              <a:effectLst/>
              <a:ea typeface="Calibri" panose="020F0502020204030204" pitchFamily="34" charset="0"/>
              <a:cs typeface="Times New Roman" panose="02020603050405020304" pitchFamily="18" charset="0"/>
            </a:endParaRPr>
          </a:p>
          <a:p>
            <a:pPr marL="0" indent="0" algn="just">
              <a:lnSpc>
                <a:spcPct val="150000"/>
              </a:lnSpc>
              <a:spcBef>
                <a:spcPts val="1200"/>
              </a:spcBef>
              <a:spcAft>
                <a:spcPts val="1800"/>
              </a:spcAft>
              <a:buNone/>
            </a:pPr>
            <a:r>
              <a:rPr lang="en-US" sz="2200" dirty="0" err="1">
                <a:solidFill>
                  <a:srgbClr val="000000"/>
                </a:solidFill>
                <a:effectLst/>
                <a:ea typeface="Times New Roman" panose="02020603050405020304" pitchFamily="18" charset="0"/>
                <a:cs typeface="Times New Roman" panose="02020603050405020304" pitchFamily="18" charset="0"/>
              </a:rPr>
              <a:t>Có</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hàng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ngàn</a:t>
            </a:r>
            <a:r>
              <a:rPr lang="en-US" sz="2200" dirty="0">
                <a:solidFill>
                  <a:srgbClr val="000000"/>
                </a:solidFill>
                <a:effectLst/>
                <a:ea typeface="Times New Roman" panose="02020603050405020304" pitchFamily="18" charset="0"/>
                <a:cs typeface="Times New Roman" panose="02020603050405020304" pitchFamily="18" charset="0"/>
              </a:rPr>
              <a:t> REST API </a:t>
            </a:r>
            <a:r>
              <a:rPr lang="en-US" sz="2200" dirty="0" err="1">
                <a:solidFill>
                  <a:srgbClr val="000000"/>
                </a:solidFill>
                <a:effectLst/>
                <a:ea typeface="Times New Roman" panose="02020603050405020304" pitchFamily="18" charset="0"/>
                <a:cs typeface="Times New Roman" panose="02020603050405020304" pitchFamily="18" charset="0"/>
              </a:rPr>
              <a:t>để</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bạn</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có</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thể</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tự</a:t>
            </a:r>
            <a:r>
              <a:rPr lang="en-US" sz="2200" dirty="0">
                <a:solidFill>
                  <a:srgbClr val="000000"/>
                </a:solidFill>
                <a:effectLst/>
                <a:ea typeface="Times New Roman" panose="02020603050405020304" pitchFamily="18" charset="0"/>
                <a:cs typeface="Times New Roman" panose="02020603050405020304" pitchFamily="18" charset="0"/>
              </a:rPr>
              <a:t> do </a:t>
            </a:r>
            <a:r>
              <a:rPr lang="en-US" sz="2200" dirty="0" err="1">
                <a:solidFill>
                  <a:srgbClr val="000000"/>
                </a:solidFill>
                <a:effectLst/>
                <a:ea typeface="Times New Roman" panose="02020603050405020304" pitchFamily="18" charset="0"/>
                <a:cs typeface="Times New Roman" panose="02020603050405020304" pitchFamily="18" charset="0"/>
              </a:rPr>
              <a:t>sử</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dụng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trong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các</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ứng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dụng</a:t>
            </a:r>
            <a:r>
              <a:rPr lang="en-US" sz="2200" dirty="0">
                <a:solidFill>
                  <a:srgbClr val="000000"/>
                </a:solidFill>
                <a:effectLst/>
                <a:ea typeface="Times New Roman" panose="02020603050405020304" pitchFamily="18" charset="0"/>
                <a:cs typeface="Times New Roman" panose="02020603050405020304" pitchFamily="18" charset="0"/>
              </a:rPr>
              <a:t> Android. </a:t>
            </a:r>
            <a:r>
              <a:rPr lang="en-US" sz="2200" dirty="0" err="1">
                <a:solidFill>
                  <a:srgbClr val="000000"/>
                </a:solidFill>
                <a:effectLst/>
                <a:ea typeface="Times New Roman" panose="02020603050405020304" pitchFamily="18" charset="0"/>
                <a:cs typeface="Times New Roman" panose="02020603050405020304" pitchFamily="18" charset="0"/>
              </a:rPr>
              <a:t>Bằng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cách</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sử</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dụng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chúng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bạn</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có</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thể</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làm</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cho</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ứng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dụng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của</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bạn</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thêm</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nhiều</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thông</a:t>
            </a:r>
            <a:r>
              <a:rPr lang="en-US" sz="2200" dirty="0">
                <a:solidFill>
                  <a:srgbClr val="000000"/>
                </a:solidFill>
                <a:effectLst/>
                <a:ea typeface="Times New Roman" panose="02020603050405020304" pitchFamily="18" charset="0"/>
                <a:cs typeface="Times New Roman" panose="02020603050405020304" pitchFamily="18" charset="0"/>
              </a:rPr>
              <a:t> tin </a:t>
            </a:r>
            <a:r>
              <a:rPr lang="en-US" sz="2200" dirty="0" err="1">
                <a:solidFill>
                  <a:srgbClr val="000000"/>
                </a:solidFill>
                <a:effectLst/>
                <a:ea typeface="Times New Roman" panose="02020603050405020304" pitchFamily="18" charset="0"/>
                <a:cs typeface="Times New Roman" panose="02020603050405020304" pitchFamily="18" charset="0"/>
              </a:rPr>
              <a:t>phong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phú</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thú</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vị</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và</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giàu</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tính</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năng</a:t>
            </a:r>
            <a:r>
              <a:rPr lang="en-US" sz="2200" dirty="0">
                <a:solidFill>
                  <a:srgbClr val="000000"/>
                </a:solidFill>
                <a:effectLst/>
                <a:ea typeface="Times New Roman" panose="02020603050405020304" pitchFamily="18" charset="0"/>
                <a:cs typeface="Times New Roman" panose="02020603050405020304" pitchFamily="18" charset="0"/>
              </a:rPr>
              <a:t>. Trong </a:t>
            </a:r>
            <a:r>
              <a:rPr lang="en-US" sz="2200" dirty="0" err="1">
                <a:solidFill>
                  <a:srgbClr val="000000"/>
                </a:solidFill>
                <a:effectLst/>
                <a:ea typeface="Times New Roman" panose="02020603050405020304" pitchFamily="18" charset="0"/>
                <a:cs typeface="Times New Roman" panose="02020603050405020304" pitchFamily="18" charset="0"/>
              </a:rPr>
              <a:t>hướng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dẫn</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này</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bạn</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đã</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học</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được</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cách</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sử</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dụng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lớp</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HttpURLConnection</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để</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tiêu</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thụ</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những</a:t>
            </a:r>
            <a:r>
              <a:rPr lang="en-US" sz="2200" dirty="0">
                <a:solidFill>
                  <a:srgbClr val="000000"/>
                </a:solidFill>
                <a:effectLst/>
                <a:ea typeface="Times New Roman" panose="02020603050405020304" pitchFamily="18" charset="0"/>
                <a:cs typeface="Times New Roman" panose="02020603050405020304" pitchFamily="18" charset="0"/>
              </a:rPr>
              <a:t> REST API </a:t>
            </a:r>
            <a:r>
              <a:rPr lang="en-US" sz="2200" dirty="0" err="1">
                <a:solidFill>
                  <a:srgbClr val="000000"/>
                </a:solidFill>
                <a:effectLst/>
                <a:ea typeface="Times New Roman" panose="02020603050405020304" pitchFamily="18" charset="0"/>
                <a:cs typeface="Times New Roman" panose="02020603050405020304" pitchFamily="18" charset="0"/>
              </a:rPr>
              <a:t>như</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thế</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Bạn</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cũng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học</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được</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cách</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để</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tạo</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ra</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một</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bộ</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nhớ</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đệm</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cho</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các</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phản</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hồi</a:t>
            </a:r>
            <a:r>
              <a:rPr lang="en-US" sz="2200" dirty="0">
                <a:solidFill>
                  <a:srgbClr val="000000"/>
                </a:solidFill>
                <a:effectLst/>
                <a:ea typeface="Times New Roman" panose="02020603050405020304" pitchFamily="18" charset="0"/>
                <a:cs typeface="Times New Roman" panose="02020603050405020304" pitchFamily="18" charset="0"/>
              </a:rPr>
              <a:t> HTTP </a:t>
            </a:r>
            <a:r>
              <a:rPr lang="en-US" sz="2200" dirty="0" err="1">
                <a:solidFill>
                  <a:srgbClr val="000000"/>
                </a:solidFill>
                <a:effectLst/>
                <a:ea typeface="Times New Roman" panose="02020603050405020304" pitchFamily="18" charset="0"/>
                <a:cs typeface="Times New Roman" panose="02020603050405020304" pitchFamily="18" charset="0"/>
              </a:rPr>
              <a:t>để</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giữ</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cho</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ứng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dụng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của</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bạn</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sử</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dụng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băng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thông</a:t>
            </a:r>
            <a:r>
              <a:rPr lang="en-US" sz="2200" dirty="0">
                <a:solidFill>
                  <a:srgbClr val="000000"/>
                </a:solidFill>
                <a:effectLst/>
                <a:ea typeface="Times New Roman" panose="02020603050405020304" pitchFamily="18" charset="0"/>
                <a:cs typeface="Times New Roman" panose="02020603050405020304" pitchFamily="18" charset="0"/>
              </a:rPr>
              <a:t> </a:t>
            </a:r>
            <a:r>
              <a:rPr lang="en-US" sz="2200" dirty="0" err="1">
                <a:solidFill>
                  <a:srgbClr val="000000"/>
                </a:solidFill>
                <a:effectLst/>
                <a:ea typeface="Times New Roman" panose="02020603050405020304" pitchFamily="18" charset="0"/>
                <a:cs typeface="Times New Roman" panose="02020603050405020304" pitchFamily="18" charset="0"/>
              </a:rPr>
              <a:t>thấp</a:t>
            </a:r>
            <a:r>
              <a:rPr lang="en-US" sz="2200" dirty="0">
                <a:solidFill>
                  <a:srgbClr val="000000"/>
                </a:solidFill>
                <a:effectLst/>
                <a:ea typeface="Times New Roman" panose="02020603050405020304" pitchFamily="18" charset="0"/>
                <a:cs typeface="Times New Roman" panose="02020603050405020304" pitchFamily="18" charset="0"/>
              </a:rPr>
              <a:t>.</a:t>
            </a:r>
            <a:endParaRPr lang="en-US" sz="2200" dirty="0">
              <a:effectLst/>
              <a:ea typeface="Calibri" panose="020F0502020204030204" pitchFamily="34" charset="0"/>
              <a:cs typeface="Times New Roman" panose="02020603050405020304" pitchFamily="18" charset="0"/>
            </a:endParaRPr>
          </a:p>
          <a:p>
            <a:pPr marL="0" indent="0" algn="just">
              <a:lnSpc>
                <a:spcPct val="150000"/>
              </a:lnSpc>
              <a:buNone/>
            </a:pPr>
            <a:endParaRPr lang="en-US" sz="2200" dirty="0"/>
          </a:p>
          <a:p>
            <a:pPr algn="just">
              <a:lnSpc>
                <a:spcPct val="150000"/>
              </a:lnSpc>
            </a:pPr>
            <a:endParaRPr lang="en-US" sz="2200" dirty="0"/>
          </a:p>
        </p:txBody>
      </p:sp>
    </p:spTree>
    <p:extLst>
      <p:ext uri="{BB962C8B-B14F-4D97-AF65-F5344CB8AC3E}">
        <p14:creationId xmlns:p14="http://schemas.microsoft.com/office/powerpoint/2010/main" val="373671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ECEDB9-10A0-8ED5-C817-9816AEAC4F55}"/>
              </a:ext>
            </a:extLst>
          </p:cNvPr>
          <p:cNvSpPr txBox="1"/>
          <p:nvPr/>
        </p:nvSpPr>
        <p:spPr>
          <a:xfrm>
            <a:off x="898357" y="230600"/>
            <a:ext cx="6096000" cy="523220"/>
          </a:xfrm>
          <a:prstGeom prst="rect">
            <a:avLst/>
          </a:prstGeom>
          <a:noFill/>
        </p:spPr>
        <p:txBody>
          <a:bodyPr wrap="square">
            <a:spAutoFit/>
          </a:bodyPr>
          <a:lstStyle/>
          <a:p>
            <a:r>
              <a:rPr lang="en-US" sz="2800" b="1" dirty="0">
                <a:effectLst/>
                <a:latin typeface="Times New Roman" panose="02020603050405020304" pitchFamily="18" charset="0"/>
                <a:ea typeface="Times New Roman" panose="02020603050405020304" pitchFamily="18" charset="0"/>
              </a:rPr>
              <a:t>Realtime Database </a:t>
            </a:r>
            <a:endParaRPr lang="en-US" sz="2800" dirty="0"/>
          </a:p>
        </p:txBody>
      </p:sp>
      <p:pic>
        <p:nvPicPr>
          <p:cNvPr id="5" name="Picture 4" descr="Firebase Realtime Database Installation and Setup - Ficode">
            <a:extLst>
              <a:ext uri="{FF2B5EF4-FFF2-40B4-BE49-F238E27FC236}">
                <a16:creationId xmlns:a16="http://schemas.microsoft.com/office/drawing/2014/main" id="{304FB3FE-C784-2C81-680A-095CF239D4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3546" y="1034136"/>
            <a:ext cx="7635963" cy="3263232"/>
          </a:xfrm>
          <a:prstGeom prst="rect">
            <a:avLst/>
          </a:prstGeom>
          <a:noFill/>
        </p:spPr>
      </p:pic>
      <p:sp>
        <p:nvSpPr>
          <p:cNvPr id="6" name="TextBox 5">
            <a:extLst>
              <a:ext uri="{FF2B5EF4-FFF2-40B4-BE49-F238E27FC236}">
                <a16:creationId xmlns:a16="http://schemas.microsoft.com/office/drawing/2014/main" id="{6CD9DA5F-CBFD-FC10-F1F1-E0A1618A20E1}"/>
              </a:ext>
            </a:extLst>
          </p:cNvPr>
          <p:cNvSpPr txBox="1"/>
          <p:nvPr/>
        </p:nvSpPr>
        <p:spPr>
          <a:xfrm>
            <a:off x="1042738" y="4736113"/>
            <a:ext cx="10924672" cy="1891287"/>
          </a:xfrm>
          <a:prstGeom prst="rect">
            <a:avLst/>
          </a:prstGeom>
          <a:noFill/>
        </p:spPr>
        <p:txBody>
          <a:bodyPr wrap="square">
            <a:spAutoFit/>
          </a:bodyPr>
          <a:lstStyle/>
          <a:p>
            <a:pPr marL="0" marR="0" algn="just">
              <a:lnSpc>
                <a:spcPct val="150000"/>
              </a:lnSpc>
              <a:spcBef>
                <a:spcPts val="600"/>
              </a:spcBef>
              <a:spcAft>
                <a:spcPts val="800"/>
              </a:spcAft>
            </a:pPr>
            <a:r>
              <a:rPr lang="en-US" sz="2000" dirty="0">
                <a:effectLst/>
                <a:ea typeface="Calibri" panose="020F0502020204030204" pitchFamily="34" charset="0"/>
              </a:rPr>
              <a:t>Firebase Realtime Database </a:t>
            </a:r>
            <a:r>
              <a:rPr lang="en-US" sz="2000" dirty="0" err="1">
                <a:effectLst/>
                <a:ea typeface="Calibri" panose="020F0502020204030204" pitchFamily="34" charset="0"/>
              </a:rPr>
              <a:t>là</a:t>
            </a:r>
            <a:r>
              <a:rPr lang="en-US" sz="2000" dirty="0">
                <a:effectLst/>
                <a:ea typeface="Calibri" panose="020F0502020204030204" pitchFamily="34" charset="0"/>
              </a:rPr>
              <a:t> </a:t>
            </a:r>
            <a:r>
              <a:rPr lang="en-US" sz="2000" dirty="0" err="1">
                <a:effectLst/>
                <a:ea typeface="Calibri" panose="020F0502020204030204" pitchFamily="34" charset="0"/>
              </a:rPr>
              <a:t>cơ</a:t>
            </a:r>
            <a:r>
              <a:rPr lang="en-US" sz="2000" dirty="0">
                <a:effectLst/>
                <a:ea typeface="Calibri" panose="020F0502020204030204" pitchFamily="34" charset="0"/>
              </a:rPr>
              <a:t> </a:t>
            </a:r>
            <a:r>
              <a:rPr lang="en-US" sz="2000" dirty="0" err="1">
                <a:effectLst/>
                <a:ea typeface="Calibri" panose="020F0502020204030204" pitchFamily="34" charset="0"/>
              </a:rPr>
              <a:t>sở</a:t>
            </a:r>
            <a:r>
              <a:rPr lang="en-US" sz="2000" dirty="0">
                <a:effectLst/>
                <a:ea typeface="Calibri" panose="020F0502020204030204" pitchFamily="34" charset="0"/>
              </a:rPr>
              <a:t> </a:t>
            </a:r>
            <a:r>
              <a:rPr lang="en-US" sz="2000" dirty="0" err="1">
                <a:effectLst/>
                <a:ea typeface="Calibri" panose="020F0502020204030204" pitchFamily="34" charset="0"/>
              </a:rPr>
              <a:t>dữ</a:t>
            </a:r>
            <a:r>
              <a:rPr lang="en-US" sz="2000" dirty="0">
                <a:effectLst/>
                <a:ea typeface="Calibri" panose="020F0502020204030204" pitchFamily="34" charset="0"/>
              </a:rPr>
              <a:t> </a:t>
            </a:r>
            <a:r>
              <a:rPr lang="en-US" sz="2000" dirty="0" err="1">
                <a:effectLst/>
                <a:ea typeface="Calibri" panose="020F0502020204030204" pitchFamily="34" charset="0"/>
              </a:rPr>
              <a:t>liệu</a:t>
            </a:r>
            <a:r>
              <a:rPr lang="en-US" sz="2000" dirty="0">
                <a:effectLst/>
                <a:ea typeface="Calibri" panose="020F0502020204030204" pitchFamily="34" charset="0"/>
              </a:rPr>
              <a:t> </a:t>
            </a:r>
            <a:r>
              <a:rPr lang="en-US" sz="2000" dirty="0" err="1">
                <a:effectLst/>
                <a:ea typeface="Calibri" panose="020F0502020204030204" pitchFamily="34" charset="0"/>
              </a:rPr>
              <a:t>lưu</a:t>
            </a:r>
            <a:r>
              <a:rPr lang="en-US" sz="2000" dirty="0">
                <a:effectLst/>
                <a:ea typeface="Calibri" panose="020F0502020204030204" pitchFamily="34" charset="0"/>
              </a:rPr>
              <a:t> </a:t>
            </a:r>
            <a:r>
              <a:rPr lang="en-US" sz="2000" dirty="0" err="1">
                <a:effectLst/>
                <a:ea typeface="Calibri" panose="020F0502020204030204" pitchFamily="34" charset="0"/>
              </a:rPr>
              <a:t>trữ</a:t>
            </a:r>
            <a:r>
              <a:rPr lang="en-US" sz="2000" dirty="0">
                <a:effectLst/>
                <a:ea typeface="Calibri" panose="020F0502020204030204" pitchFamily="34" charset="0"/>
              </a:rPr>
              <a:t> </a:t>
            </a:r>
            <a:r>
              <a:rPr lang="en-US" sz="2000" dirty="0" err="1">
                <a:effectLst/>
                <a:ea typeface="Calibri" panose="020F0502020204030204" pitchFamily="34" charset="0"/>
              </a:rPr>
              <a:t>trên</a:t>
            </a:r>
            <a:r>
              <a:rPr lang="en-US" sz="2000" dirty="0">
                <a:effectLst/>
                <a:ea typeface="Calibri" panose="020F0502020204030204" pitchFamily="34" charset="0"/>
              </a:rPr>
              <a:t> </a:t>
            </a:r>
            <a:r>
              <a:rPr lang="en-US" sz="2000" dirty="0" err="1">
                <a:effectLst/>
                <a:ea typeface="Calibri" panose="020F0502020204030204" pitchFamily="34" charset="0"/>
              </a:rPr>
              <a:t>mây</a:t>
            </a:r>
            <a:r>
              <a:rPr lang="en-US" sz="2000" dirty="0">
                <a:effectLst/>
                <a:ea typeface="Calibri" panose="020F0502020204030204" pitchFamily="34" charset="0"/>
              </a:rPr>
              <a:t>. </a:t>
            </a:r>
            <a:r>
              <a:rPr lang="en-US" sz="2000" dirty="0" err="1">
                <a:effectLst/>
                <a:ea typeface="Calibri" panose="020F0502020204030204" pitchFamily="34" charset="0"/>
              </a:rPr>
              <a:t>Dữ</a:t>
            </a:r>
            <a:r>
              <a:rPr lang="en-US" sz="2000" dirty="0">
                <a:effectLst/>
                <a:ea typeface="Calibri" panose="020F0502020204030204" pitchFamily="34" charset="0"/>
              </a:rPr>
              <a:t> </a:t>
            </a:r>
            <a:r>
              <a:rPr lang="en-US" sz="2000" dirty="0" err="1">
                <a:effectLst/>
                <a:ea typeface="Calibri" panose="020F0502020204030204" pitchFamily="34" charset="0"/>
              </a:rPr>
              <a:t>liệu</a:t>
            </a:r>
            <a:r>
              <a:rPr lang="en-US" sz="2000" dirty="0">
                <a:effectLst/>
                <a:ea typeface="Calibri" panose="020F0502020204030204" pitchFamily="34" charset="0"/>
              </a:rPr>
              <a:t> </a:t>
            </a:r>
            <a:r>
              <a:rPr lang="en-US" sz="2000" dirty="0" err="1">
                <a:effectLst/>
                <a:ea typeface="Calibri" panose="020F0502020204030204" pitchFamily="34" charset="0"/>
              </a:rPr>
              <a:t>được</a:t>
            </a:r>
            <a:r>
              <a:rPr lang="en-US" sz="2000" dirty="0">
                <a:effectLst/>
                <a:ea typeface="Calibri" panose="020F0502020204030204" pitchFamily="34" charset="0"/>
              </a:rPr>
              <a:t> </a:t>
            </a:r>
            <a:r>
              <a:rPr lang="en-US" sz="2000" dirty="0" err="1">
                <a:effectLst/>
                <a:ea typeface="Calibri" panose="020F0502020204030204" pitchFamily="34" charset="0"/>
              </a:rPr>
              <a:t>lưu</a:t>
            </a:r>
            <a:r>
              <a:rPr lang="en-US" sz="2000" dirty="0">
                <a:effectLst/>
                <a:ea typeface="Calibri" panose="020F0502020204030204" pitchFamily="34" charset="0"/>
              </a:rPr>
              <a:t> </a:t>
            </a:r>
            <a:r>
              <a:rPr lang="en-US" sz="2000" dirty="0" err="1">
                <a:effectLst/>
                <a:ea typeface="Calibri" panose="020F0502020204030204" pitchFamily="34" charset="0"/>
              </a:rPr>
              <a:t>trữ</a:t>
            </a:r>
            <a:r>
              <a:rPr lang="en-US" sz="2000" dirty="0">
                <a:effectLst/>
                <a:ea typeface="Calibri" panose="020F0502020204030204" pitchFamily="34" charset="0"/>
              </a:rPr>
              <a:t> </a:t>
            </a:r>
            <a:r>
              <a:rPr lang="en-US" sz="2000" dirty="0" err="1">
                <a:effectLst/>
                <a:ea typeface="Calibri" panose="020F0502020204030204" pitchFamily="34" charset="0"/>
              </a:rPr>
              <a:t>và</a:t>
            </a:r>
            <a:r>
              <a:rPr lang="en-US" sz="2000" dirty="0">
                <a:effectLst/>
                <a:ea typeface="Calibri" panose="020F0502020204030204" pitchFamily="34" charset="0"/>
              </a:rPr>
              <a:t> </a:t>
            </a:r>
            <a:r>
              <a:rPr lang="en-US" sz="2000" dirty="0" err="1">
                <a:effectLst/>
                <a:ea typeface="Calibri" panose="020F0502020204030204" pitchFamily="34" charset="0"/>
              </a:rPr>
              <a:t>đồng</a:t>
            </a:r>
            <a:r>
              <a:rPr lang="en-US" sz="2000" dirty="0">
                <a:effectLst/>
                <a:ea typeface="Calibri" panose="020F0502020204030204" pitchFamily="34" charset="0"/>
              </a:rPr>
              <a:t> </a:t>
            </a:r>
            <a:r>
              <a:rPr lang="en-US" sz="2000" dirty="0" err="1">
                <a:effectLst/>
                <a:ea typeface="Calibri" panose="020F0502020204030204" pitchFamily="34" charset="0"/>
              </a:rPr>
              <a:t>bộ</a:t>
            </a:r>
            <a:r>
              <a:rPr lang="en-US" sz="2000" dirty="0">
                <a:effectLst/>
                <a:ea typeface="Calibri" panose="020F0502020204030204" pitchFamily="34" charset="0"/>
              </a:rPr>
              <a:t> </a:t>
            </a:r>
            <a:r>
              <a:rPr lang="en-US" sz="2000" dirty="0" err="1">
                <a:effectLst/>
                <a:ea typeface="Calibri" panose="020F0502020204030204" pitchFamily="34" charset="0"/>
              </a:rPr>
              <a:t>hóa</a:t>
            </a:r>
            <a:r>
              <a:rPr lang="en-US" sz="2000" dirty="0">
                <a:effectLst/>
                <a:ea typeface="Calibri" panose="020F0502020204030204" pitchFamily="34" charset="0"/>
              </a:rPr>
              <a:t> </a:t>
            </a:r>
            <a:r>
              <a:rPr lang="en-US" sz="2000" dirty="0" err="1">
                <a:effectLst/>
                <a:ea typeface="Calibri" panose="020F0502020204030204" pitchFamily="34" charset="0"/>
              </a:rPr>
              <a:t>theo</a:t>
            </a:r>
            <a:r>
              <a:rPr lang="en-US" sz="2000" dirty="0">
                <a:effectLst/>
                <a:ea typeface="Calibri" panose="020F0502020204030204" pitchFamily="34" charset="0"/>
              </a:rPr>
              <a:t> </a:t>
            </a:r>
            <a:r>
              <a:rPr lang="en-US" sz="2000" dirty="0" err="1">
                <a:effectLst/>
                <a:ea typeface="Calibri" panose="020F0502020204030204" pitchFamily="34" charset="0"/>
              </a:rPr>
              <a:t>thời</a:t>
            </a:r>
            <a:r>
              <a:rPr lang="en-US" sz="2000" dirty="0">
                <a:effectLst/>
                <a:ea typeface="Calibri" panose="020F0502020204030204" pitchFamily="34" charset="0"/>
              </a:rPr>
              <a:t> </a:t>
            </a:r>
            <a:r>
              <a:rPr lang="en-US" sz="2000" dirty="0" err="1">
                <a:effectLst/>
                <a:ea typeface="Calibri" panose="020F0502020204030204" pitchFamily="34" charset="0"/>
              </a:rPr>
              <a:t>gian</a:t>
            </a:r>
            <a:r>
              <a:rPr lang="en-US" sz="2000" dirty="0">
                <a:effectLst/>
                <a:ea typeface="Calibri" panose="020F0502020204030204" pitchFamily="34" charset="0"/>
              </a:rPr>
              <a:t> </a:t>
            </a:r>
            <a:r>
              <a:rPr lang="en-US" sz="2000" dirty="0" err="1">
                <a:effectLst/>
                <a:ea typeface="Calibri" panose="020F0502020204030204" pitchFamily="34" charset="0"/>
              </a:rPr>
              <a:t>thực</a:t>
            </a:r>
            <a:r>
              <a:rPr lang="en-US" sz="2000" dirty="0">
                <a:effectLst/>
                <a:ea typeface="Calibri" panose="020F0502020204030204" pitchFamily="34" charset="0"/>
              </a:rPr>
              <a:t> </a:t>
            </a:r>
            <a:r>
              <a:rPr lang="en-US" sz="2000" dirty="0" err="1">
                <a:effectLst/>
                <a:ea typeface="Calibri" panose="020F0502020204030204" pitchFamily="34" charset="0"/>
              </a:rPr>
              <a:t>với</a:t>
            </a:r>
            <a:r>
              <a:rPr lang="en-US" sz="2000" dirty="0">
                <a:effectLst/>
                <a:ea typeface="Calibri" panose="020F0502020204030204" pitchFamily="34" charset="0"/>
              </a:rPr>
              <a:t> </a:t>
            </a:r>
            <a:r>
              <a:rPr lang="en-US" sz="2000" dirty="0" err="1">
                <a:effectLst/>
                <a:ea typeface="Calibri" panose="020F0502020204030204" pitchFamily="34" charset="0"/>
              </a:rPr>
              <a:t>mỗi</a:t>
            </a:r>
            <a:r>
              <a:rPr lang="en-US" sz="2000" dirty="0">
                <a:effectLst/>
                <a:ea typeface="Calibri" panose="020F0502020204030204" pitchFamily="34" charset="0"/>
              </a:rPr>
              <a:t> client </a:t>
            </a:r>
            <a:r>
              <a:rPr lang="en-US" sz="2000" dirty="0" err="1">
                <a:effectLst/>
                <a:ea typeface="Calibri" panose="020F0502020204030204" pitchFamily="34" charset="0"/>
              </a:rPr>
              <a:t>được</a:t>
            </a:r>
            <a:r>
              <a:rPr lang="en-US" sz="2000" dirty="0">
                <a:effectLst/>
                <a:ea typeface="Calibri" panose="020F0502020204030204" pitchFamily="34" charset="0"/>
              </a:rPr>
              <a:t> </a:t>
            </a:r>
            <a:r>
              <a:rPr lang="en-US" sz="2000" dirty="0" err="1">
                <a:effectLst/>
                <a:ea typeface="Calibri" panose="020F0502020204030204" pitchFamily="34" charset="0"/>
              </a:rPr>
              <a:t>kết</a:t>
            </a:r>
            <a:r>
              <a:rPr lang="en-US" sz="2000" dirty="0">
                <a:effectLst/>
                <a:ea typeface="Calibri" panose="020F0502020204030204" pitchFamily="34" charset="0"/>
              </a:rPr>
              <a:t> </a:t>
            </a:r>
            <a:r>
              <a:rPr lang="en-US" sz="2000" dirty="0" err="1">
                <a:effectLst/>
                <a:ea typeface="Calibri" panose="020F0502020204030204" pitchFamily="34" charset="0"/>
              </a:rPr>
              <a:t>nối</a:t>
            </a:r>
            <a:r>
              <a:rPr lang="en-US" sz="2000" dirty="0">
                <a:effectLst/>
                <a:ea typeface="Calibri" panose="020F0502020204030204" pitchFamily="34" charset="0"/>
              </a:rPr>
              <a:t>. Khi </a:t>
            </a:r>
            <a:r>
              <a:rPr lang="en-US" sz="2000" dirty="0" err="1">
                <a:effectLst/>
                <a:ea typeface="Calibri" panose="020F0502020204030204" pitchFamily="34" charset="0"/>
              </a:rPr>
              <a:t>bạn</a:t>
            </a:r>
            <a:r>
              <a:rPr lang="en-US" sz="2000" dirty="0">
                <a:effectLst/>
                <a:ea typeface="Calibri" panose="020F0502020204030204" pitchFamily="34" charset="0"/>
              </a:rPr>
              <a:t> </a:t>
            </a:r>
            <a:r>
              <a:rPr lang="en-US" sz="2000" dirty="0" err="1">
                <a:effectLst/>
                <a:ea typeface="Calibri" panose="020F0502020204030204" pitchFamily="34" charset="0"/>
              </a:rPr>
              <a:t>xây</a:t>
            </a:r>
            <a:r>
              <a:rPr lang="en-US" sz="2000" dirty="0">
                <a:effectLst/>
                <a:ea typeface="Calibri" panose="020F0502020204030204" pitchFamily="34" charset="0"/>
              </a:rPr>
              <a:t> </a:t>
            </a:r>
            <a:r>
              <a:rPr lang="en-US" sz="2000" dirty="0" err="1">
                <a:effectLst/>
                <a:ea typeface="Calibri" panose="020F0502020204030204" pitchFamily="34" charset="0"/>
              </a:rPr>
              <a:t>dựng</a:t>
            </a:r>
            <a:r>
              <a:rPr lang="en-US" sz="2000" dirty="0">
                <a:effectLst/>
                <a:ea typeface="Calibri" panose="020F0502020204030204" pitchFamily="34" charset="0"/>
              </a:rPr>
              <a:t> </a:t>
            </a:r>
            <a:r>
              <a:rPr lang="en-US" sz="2000" dirty="0" err="1">
                <a:effectLst/>
                <a:ea typeface="Calibri" panose="020F0502020204030204" pitchFamily="34" charset="0"/>
              </a:rPr>
              <a:t>ứng</a:t>
            </a:r>
            <a:r>
              <a:rPr lang="en-US" sz="2000" dirty="0">
                <a:effectLst/>
                <a:ea typeface="Calibri" panose="020F0502020204030204" pitchFamily="34" charset="0"/>
              </a:rPr>
              <a:t> </a:t>
            </a:r>
            <a:r>
              <a:rPr lang="en-US" sz="2000" dirty="0" err="1">
                <a:effectLst/>
                <a:ea typeface="Calibri" panose="020F0502020204030204" pitchFamily="34" charset="0"/>
              </a:rPr>
              <a:t>dụng</a:t>
            </a:r>
            <a:r>
              <a:rPr lang="en-US" sz="2000" dirty="0">
                <a:effectLst/>
                <a:ea typeface="Calibri" panose="020F0502020204030204" pitchFamily="34" charset="0"/>
              </a:rPr>
              <a:t> </a:t>
            </a:r>
            <a:r>
              <a:rPr lang="en-US" sz="2000" dirty="0" err="1">
                <a:effectLst/>
                <a:ea typeface="Calibri" panose="020F0502020204030204" pitchFamily="34" charset="0"/>
              </a:rPr>
              <a:t>đa</a:t>
            </a:r>
            <a:r>
              <a:rPr lang="en-US" sz="2000" dirty="0">
                <a:effectLst/>
                <a:ea typeface="Calibri" panose="020F0502020204030204" pitchFamily="34" charset="0"/>
              </a:rPr>
              <a:t> </a:t>
            </a:r>
            <a:r>
              <a:rPr lang="en-US" sz="2000" dirty="0" err="1">
                <a:effectLst/>
                <a:ea typeface="Calibri" panose="020F0502020204030204" pitchFamily="34" charset="0"/>
              </a:rPr>
              <a:t>nền</a:t>
            </a:r>
            <a:r>
              <a:rPr lang="en-US" sz="2000" dirty="0">
                <a:effectLst/>
                <a:ea typeface="Calibri" panose="020F0502020204030204" pitchFamily="34" charset="0"/>
              </a:rPr>
              <a:t> </a:t>
            </a:r>
            <a:r>
              <a:rPr lang="en-US" sz="2000" dirty="0" err="1">
                <a:effectLst/>
                <a:ea typeface="Calibri" panose="020F0502020204030204" pitchFamily="34" charset="0"/>
              </a:rPr>
              <a:t>tảng</a:t>
            </a:r>
            <a:r>
              <a:rPr lang="en-US" sz="2000" dirty="0">
                <a:effectLst/>
                <a:ea typeface="Calibri" panose="020F0502020204030204" pitchFamily="34" charset="0"/>
              </a:rPr>
              <a:t> </a:t>
            </a:r>
            <a:r>
              <a:rPr lang="en-US" sz="2000" dirty="0" err="1">
                <a:effectLst/>
                <a:ea typeface="Calibri" panose="020F0502020204030204" pitchFamily="34" charset="0"/>
              </a:rPr>
              <a:t>với</a:t>
            </a:r>
            <a:r>
              <a:rPr lang="en-US" sz="2000" dirty="0">
                <a:effectLst/>
                <a:ea typeface="Calibri" panose="020F0502020204030204" pitchFamily="34" charset="0"/>
              </a:rPr>
              <a:t> iOS, Android, </a:t>
            </a:r>
            <a:r>
              <a:rPr lang="en-US" sz="2000" dirty="0" err="1">
                <a:effectLst/>
                <a:ea typeface="Calibri" panose="020F0502020204030204" pitchFamily="34" charset="0"/>
              </a:rPr>
              <a:t>và</a:t>
            </a:r>
            <a:r>
              <a:rPr lang="en-US" sz="2000" dirty="0">
                <a:effectLst/>
                <a:ea typeface="Calibri" panose="020F0502020204030204" pitchFamily="34" charset="0"/>
              </a:rPr>
              <a:t> </a:t>
            </a:r>
            <a:r>
              <a:rPr lang="en-US" sz="2000" dirty="0" err="1">
                <a:effectLst/>
                <a:ea typeface="Calibri" panose="020F0502020204030204" pitchFamily="34" charset="0"/>
              </a:rPr>
              <a:t>javascript</a:t>
            </a:r>
            <a:r>
              <a:rPr lang="en-US" sz="2000" dirty="0">
                <a:effectLst/>
                <a:ea typeface="Calibri" panose="020F0502020204030204" pitchFamily="34" charset="0"/>
              </a:rPr>
              <a:t> SDK, </a:t>
            </a:r>
            <a:r>
              <a:rPr lang="en-US" sz="2000" dirty="0" err="1">
                <a:effectLst/>
                <a:ea typeface="Calibri" panose="020F0502020204030204" pitchFamily="34" charset="0"/>
              </a:rPr>
              <a:t>tất</a:t>
            </a:r>
            <a:r>
              <a:rPr lang="en-US" sz="2000" dirty="0">
                <a:effectLst/>
                <a:ea typeface="Calibri" panose="020F0502020204030204" pitchFamily="34" charset="0"/>
              </a:rPr>
              <a:t> </a:t>
            </a:r>
            <a:r>
              <a:rPr lang="en-US" sz="2000" dirty="0" err="1">
                <a:effectLst/>
                <a:ea typeface="Calibri" panose="020F0502020204030204" pitchFamily="34" charset="0"/>
              </a:rPr>
              <a:t>cả</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client </a:t>
            </a:r>
            <a:r>
              <a:rPr lang="en-US" sz="2000" dirty="0" err="1">
                <a:effectLst/>
                <a:ea typeface="Calibri" panose="020F0502020204030204" pitchFamily="34" charset="0"/>
              </a:rPr>
              <a:t>của</a:t>
            </a:r>
            <a:r>
              <a:rPr lang="en-US" sz="2000" dirty="0">
                <a:effectLst/>
                <a:ea typeface="Calibri" panose="020F0502020204030204" pitchFamily="34" charset="0"/>
              </a:rPr>
              <a:t> </a:t>
            </a:r>
            <a:r>
              <a:rPr lang="en-US" sz="2000" dirty="0" err="1">
                <a:effectLst/>
                <a:ea typeface="Calibri" panose="020F0502020204030204" pitchFamily="34" charset="0"/>
              </a:rPr>
              <a:t>bạn</a:t>
            </a:r>
            <a:r>
              <a:rPr lang="en-US" sz="2000" dirty="0">
                <a:effectLst/>
                <a:ea typeface="Calibri" panose="020F0502020204030204" pitchFamily="34" charset="0"/>
              </a:rPr>
              <a:t> chia </a:t>
            </a:r>
            <a:r>
              <a:rPr lang="en-US" sz="2000" dirty="0" err="1">
                <a:effectLst/>
                <a:ea typeface="Calibri" panose="020F0502020204030204" pitchFamily="34" charset="0"/>
              </a:rPr>
              <a:t>sẻ</a:t>
            </a:r>
            <a:r>
              <a:rPr lang="en-US" sz="2000" dirty="0">
                <a:effectLst/>
                <a:ea typeface="Calibri" panose="020F0502020204030204" pitchFamily="34" charset="0"/>
              </a:rPr>
              <a:t> </a:t>
            </a:r>
            <a:r>
              <a:rPr lang="en-US" sz="2000" dirty="0" err="1">
                <a:effectLst/>
                <a:ea typeface="Calibri" panose="020F0502020204030204" pitchFamily="34" charset="0"/>
              </a:rPr>
              <a:t>một</a:t>
            </a:r>
            <a:r>
              <a:rPr lang="en-US" sz="2000" dirty="0">
                <a:effectLst/>
                <a:ea typeface="Calibri" panose="020F0502020204030204" pitchFamily="34" charset="0"/>
              </a:rPr>
              <a:t> </a:t>
            </a:r>
            <a:r>
              <a:rPr lang="en-US" sz="2000" dirty="0" err="1">
                <a:effectLst/>
                <a:ea typeface="Calibri" panose="020F0502020204030204" pitchFamily="34" charset="0"/>
              </a:rPr>
              <a:t>thể</a:t>
            </a:r>
            <a:r>
              <a:rPr lang="en-US" sz="2000" dirty="0">
                <a:effectLst/>
                <a:ea typeface="Calibri" panose="020F0502020204030204" pitchFamily="34" charset="0"/>
              </a:rPr>
              <a:t> </a:t>
            </a:r>
            <a:r>
              <a:rPr lang="en-US" sz="2000" dirty="0" err="1">
                <a:effectLst/>
                <a:ea typeface="Calibri" panose="020F0502020204030204" pitchFamily="34" charset="0"/>
              </a:rPr>
              <a:t>hiện</a:t>
            </a:r>
            <a:r>
              <a:rPr lang="en-US" sz="2000" dirty="0">
                <a:effectLst/>
                <a:ea typeface="Calibri" panose="020F0502020204030204" pitchFamily="34" charset="0"/>
              </a:rPr>
              <a:t> Realtime Database </a:t>
            </a:r>
            <a:r>
              <a:rPr lang="en-US" sz="2000" dirty="0" err="1">
                <a:effectLst/>
                <a:ea typeface="Calibri" panose="020F0502020204030204" pitchFamily="34" charset="0"/>
              </a:rPr>
              <a:t>và</a:t>
            </a:r>
            <a:r>
              <a:rPr lang="en-US" sz="2000" dirty="0">
                <a:effectLst/>
                <a:ea typeface="Calibri" panose="020F0502020204030204" pitchFamily="34" charset="0"/>
              </a:rPr>
              <a:t> </a:t>
            </a:r>
            <a:r>
              <a:rPr lang="en-US" sz="2000" dirty="0" err="1">
                <a:effectLst/>
                <a:ea typeface="Calibri" panose="020F0502020204030204" pitchFamily="34" charset="0"/>
              </a:rPr>
              <a:t>tự</a:t>
            </a:r>
            <a:r>
              <a:rPr lang="en-US" sz="2000" dirty="0">
                <a:effectLst/>
                <a:ea typeface="Calibri" panose="020F0502020204030204" pitchFamily="34" charset="0"/>
              </a:rPr>
              <a:t> </a:t>
            </a:r>
            <a:r>
              <a:rPr lang="en-US" sz="2000" dirty="0" err="1">
                <a:effectLst/>
                <a:ea typeface="Calibri" panose="020F0502020204030204" pitchFamily="34" charset="0"/>
              </a:rPr>
              <a:t>động</a:t>
            </a:r>
            <a:r>
              <a:rPr lang="en-US" sz="2000" dirty="0">
                <a:effectLst/>
                <a:ea typeface="Calibri" panose="020F0502020204030204" pitchFamily="34" charset="0"/>
              </a:rPr>
              <a:t> </a:t>
            </a:r>
            <a:r>
              <a:rPr lang="en-US" sz="2000" dirty="0" err="1">
                <a:effectLst/>
                <a:ea typeface="Calibri" panose="020F0502020204030204" pitchFamily="34" charset="0"/>
              </a:rPr>
              <a:t>tiếp</a:t>
            </a:r>
            <a:r>
              <a:rPr lang="en-US" sz="2000" dirty="0">
                <a:effectLst/>
                <a:ea typeface="Calibri" panose="020F0502020204030204" pitchFamily="34" charset="0"/>
              </a:rPr>
              <a:t> </a:t>
            </a:r>
            <a:r>
              <a:rPr lang="en-US" sz="2000" dirty="0" err="1">
                <a:effectLst/>
                <a:ea typeface="Calibri" panose="020F0502020204030204" pitchFamily="34" charset="0"/>
              </a:rPr>
              <a:t>nhận</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a:t>
            </a:r>
            <a:r>
              <a:rPr lang="en-US" sz="2000" dirty="0" err="1">
                <a:effectLst/>
                <a:ea typeface="Calibri" panose="020F0502020204030204" pitchFamily="34" charset="0"/>
              </a:rPr>
              <a:t>thay</a:t>
            </a:r>
            <a:r>
              <a:rPr lang="en-US" sz="2000" dirty="0">
                <a:effectLst/>
                <a:ea typeface="Calibri" panose="020F0502020204030204" pitchFamily="34" charset="0"/>
              </a:rPr>
              <a:t> </a:t>
            </a:r>
            <a:r>
              <a:rPr lang="en-US" sz="2000" dirty="0" err="1">
                <a:effectLst/>
                <a:ea typeface="Calibri" panose="020F0502020204030204" pitchFamily="34" charset="0"/>
              </a:rPr>
              <a:t>đổi</a:t>
            </a:r>
            <a:r>
              <a:rPr lang="en-US" sz="2000" dirty="0">
                <a:effectLst/>
                <a:ea typeface="Calibri" panose="020F0502020204030204" pitchFamily="34" charset="0"/>
              </a:rPr>
              <a:t> </a:t>
            </a:r>
            <a:r>
              <a:rPr lang="en-US" sz="2000" dirty="0" err="1">
                <a:effectLst/>
                <a:ea typeface="Calibri" panose="020F0502020204030204" pitchFamily="34" charset="0"/>
              </a:rPr>
              <a:t>với</a:t>
            </a:r>
            <a:r>
              <a:rPr lang="en-US" sz="2000" dirty="0">
                <a:effectLst/>
                <a:ea typeface="Calibri" panose="020F0502020204030204" pitchFamily="34" charset="0"/>
              </a:rPr>
              <a:t> </a:t>
            </a:r>
            <a:r>
              <a:rPr lang="en-US" sz="2000" dirty="0" err="1">
                <a:effectLst/>
                <a:ea typeface="Calibri" panose="020F0502020204030204" pitchFamily="34" charset="0"/>
              </a:rPr>
              <a:t>dữ</a:t>
            </a:r>
            <a:r>
              <a:rPr lang="en-US" sz="2000" dirty="0">
                <a:effectLst/>
                <a:ea typeface="Calibri" panose="020F0502020204030204" pitchFamily="34" charset="0"/>
              </a:rPr>
              <a:t> </a:t>
            </a:r>
            <a:r>
              <a:rPr lang="en-US" sz="2000" dirty="0" err="1">
                <a:effectLst/>
                <a:ea typeface="Calibri" panose="020F0502020204030204" pitchFamily="34" charset="0"/>
              </a:rPr>
              <a:t>liệu</a:t>
            </a:r>
            <a:r>
              <a:rPr lang="en-US" sz="2000" dirty="0">
                <a:effectLst/>
                <a:ea typeface="Calibri" panose="020F0502020204030204" pitchFamily="34" charset="0"/>
              </a:rPr>
              <a:t> </a:t>
            </a:r>
            <a:r>
              <a:rPr lang="en-US" sz="2000" dirty="0" err="1">
                <a:effectLst/>
                <a:ea typeface="Calibri" panose="020F0502020204030204" pitchFamily="34" charset="0"/>
              </a:rPr>
              <a:t>mới</a:t>
            </a:r>
            <a:r>
              <a:rPr lang="en-US" sz="2000" dirty="0">
                <a:effectLst/>
                <a:ea typeface="Calibri" panose="020F0502020204030204" pitchFamily="34" charset="0"/>
              </a:rPr>
              <a:t> </a:t>
            </a:r>
            <a:r>
              <a:rPr lang="en-US" sz="2000" dirty="0" err="1">
                <a:effectLst/>
                <a:ea typeface="Calibri" panose="020F0502020204030204" pitchFamily="34" charset="0"/>
              </a:rPr>
              <a:t>nhất</a:t>
            </a:r>
            <a:r>
              <a:rPr lang="en-US" sz="2000" dirty="0">
                <a:effectLst/>
                <a:ea typeface="Calibri" panose="020F0502020204030204" pitchFamily="34" charset="0"/>
              </a:rPr>
              <a:t>.</a:t>
            </a:r>
          </a:p>
        </p:txBody>
      </p:sp>
    </p:spTree>
    <p:extLst>
      <p:ext uri="{BB962C8B-B14F-4D97-AF65-F5344CB8AC3E}">
        <p14:creationId xmlns:p14="http://schemas.microsoft.com/office/powerpoint/2010/main" val="213649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F666F-B46A-DA87-3B61-13592C19CA21}"/>
              </a:ext>
            </a:extLst>
          </p:cNvPr>
          <p:cNvSpPr>
            <a:spLocks noGrp="1"/>
          </p:cNvSpPr>
          <p:nvPr>
            <p:ph idx="1"/>
          </p:nvPr>
        </p:nvSpPr>
        <p:spPr>
          <a:xfrm>
            <a:off x="368487" y="225188"/>
            <a:ext cx="11614245" cy="6469039"/>
          </a:xfrm>
        </p:spPr>
        <p:txBody>
          <a:bodyPr>
            <a:normAutofit fontScale="77500" lnSpcReduction="20000"/>
          </a:bodyPr>
          <a:lstStyle/>
          <a:p>
            <a:pPr marL="0" marR="0" algn="just">
              <a:lnSpc>
                <a:spcPct val="150000"/>
              </a:lnSpc>
              <a:spcBef>
                <a:spcPts val="0"/>
              </a:spcBef>
              <a:spcAft>
                <a:spcPts val="800"/>
              </a:spcAft>
            </a:pPr>
            <a:r>
              <a:rPr lang="en-US" sz="3200" b="1" dirty="0" err="1">
                <a:effectLst/>
                <a:ea typeface="Calibri" panose="020F0502020204030204" pitchFamily="34" charset="0"/>
                <a:cs typeface="Times New Roman" panose="02020603050405020304" pitchFamily="18" charset="0"/>
              </a:rPr>
              <a:t>Các</a:t>
            </a:r>
            <a:r>
              <a:rPr lang="en-US" sz="3200" b="1" dirty="0">
                <a:effectLst/>
                <a:ea typeface="Calibri" panose="020F0502020204030204" pitchFamily="34" charset="0"/>
                <a:cs typeface="Times New Roman" panose="02020603050405020304" pitchFamily="18" charset="0"/>
              </a:rPr>
              <a:t> </a:t>
            </a:r>
            <a:r>
              <a:rPr lang="en-US" sz="3200" b="1" dirty="0" err="1">
                <a:effectLst/>
                <a:ea typeface="Calibri" panose="020F0502020204030204" pitchFamily="34" charset="0"/>
                <a:cs typeface="Times New Roman" panose="02020603050405020304" pitchFamily="18" charset="0"/>
              </a:rPr>
              <a:t>khả</a:t>
            </a:r>
            <a:r>
              <a:rPr lang="en-US" sz="3200" b="1" dirty="0">
                <a:effectLst/>
                <a:ea typeface="Calibri" panose="020F0502020204030204" pitchFamily="34" charset="0"/>
                <a:cs typeface="Times New Roman" panose="02020603050405020304" pitchFamily="18" charset="0"/>
              </a:rPr>
              <a:t> </a:t>
            </a:r>
            <a:r>
              <a:rPr lang="en-US" sz="3200" b="1" dirty="0" err="1">
                <a:effectLst/>
                <a:ea typeface="Calibri" panose="020F0502020204030204" pitchFamily="34" charset="0"/>
                <a:cs typeface="Times New Roman" panose="02020603050405020304" pitchFamily="18" charset="0"/>
              </a:rPr>
              <a:t>năng</a:t>
            </a:r>
            <a:r>
              <a:rPr lang="en-US" sz="3200" b="1" dirty="0">
                <a:effectLst/>
                <a:ea typeface="Calibri" panose="020F0502020204030204" pitchFamily="34" charset="0"/>
                <a:cs typeface="Times New Roman" panose="02020603050405020304" pitchFamily="18" charset="0"/>
              </a:rPr>
              <a:t> </a:t>
            </a:r>
            <a:r>
              <a:rPr lang="en-US" sz="3200" b="1" dirty="0" err="1">
                <a:effectLst/>
                <a:ea typeface="Calibri" panose="020F0502020204030204" pitchFamily="34" charset="0"/>
                <a:cs typeface="Times New Roman" panose="02020603050405020304" pitchFamily="18" charset="0"/>
              </a:rPr>
              <a:t>chính</a:t>
            </a:r>
            <a:r>
              <a:rPr lang="en-US" sz="3200" b="1" dirty="0">
                <a:effectLst/>
                <a:ea typeface="Calibri" panose="020F0502020204030204" pitchFamily="34" charset="0"/>
                <a:cs typeface="Times New Roman" panose="02020603050405020304" pitchFamily="18" charset="0"/>
              </a:rPr>
              <a:t> </a:t>
            </a:r>
            <a:r>
              <a:rPr lang="en-US" sz="3200" b="1" dirty="0" err="1">
                <a:effectLst/>
                <a:ea typeface="Calibri" panose="020F0502020204030204" pitchFamily="34" charset="0"/>
                <a:cs typeface="Times New Roman" panose="02020603050405020304" pitchFamily="18" charset="0"/>
              </a:rPr>
              <a:t>của</a:t>
            </a:r>
            <a:r>
              <a:rPr lang="en-US" sz="3200" b="1" dirty="0">
                <a:effectLst/>
                <a:ea typeface="Calibri" panose="020F0502020204030204" pitchFamily="34" charset="0"/>
                <a:cs typeface="Times New Roman" panose="02020603050405020304" pitchFamily="18" charset="0"/>
              </a:rPr>
              <a:t> Realtime Database</a:t>
            </a:r>
          </a:p>
          <a:p>
            <a:pPr marL="0" marR="0" algn="just">
              <a:lnSpc>
                <a:spcPct val="150000"/>
              </a:lnSpc>
              <a:spcBef>
                <a:spcPts val="600"/>
              </a:spcBef>
              <a:spcAft>
                <a:spcPts val="800"/>
              </a:spcAft>
            </a:pPr>
            <a:r>
              <a:rPr lang="en-US" sz="2800" b="1" dirty="0">
                <a:effectLst/>
                <a:ea typeface="Calibri" panose="020F0502020204030204" pitchFamily="34" charset="0"/>
                <a:cs typeface="Times New Roman" panose="02020603050405020304" pitchFamily="18" charset="0"/>
              </a:rPr>
              <a:t>Realtime:</a:t>
            </a:r>
          </a:p>
          <a:p>
            <a:pPr marL="0" marR="0" algn="just">
              <a:lnSpc>
                <a:spcPct val="150000"/>
              </a:lnSpc>
              <a:spcBef>
                <a:spcPts val="600"/>
              </a:spcBef>
              <a:spcAft>
                <a:spcPts val="800"/>
              </a:spcAft>
            </a:pPr>
            <a:r>
              <a:rPr lang="en-US" sz="2800" dirty="0">
                <a:effectLst/>
                <a:ea typeface="Calibri" panose="020F0502020204030204" pitchFamily="34" charset="0"/>
                <a:cs typeface="Times New Roman" panose="02020603050405020304" pitchFamily="18" charset="0"/>
              </a:rPr>
              <a:t>Firebase Realtime Database </a:t>
            </a:r>
            <a:r>
              <a:rPr lang="en-US" sz="2800" dirty="0" err="1">
                <a:effectLst/>
                <a:ea typeface="Calibri" panose="020F0502020204030204" pitchFamily="34" charset="0"/>
                <a:cs typeface="Times New Roman" panose="02020603050405020304" pitchFamily="18" charset="0"/>
              </a:rPr>
              <a:t>sử</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dụng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đồng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bộ</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dữ</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liệu</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mối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khi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dữ</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liệu</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có</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thay</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đổi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mọi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thiết</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bị</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được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kết</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nối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sẽ</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nhận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được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thay</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đổi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trong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vài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mili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giây</a:t>
            </a:r>
            <a:r>
              <a:rPr lang="en-US" sz="2800" dirty="0">
                <a:effectLst/>
                <a:ea typeface="Calibri" panose="020F0502020204030204" pitchFamily="34" charset="0"/>
                <a:cs typeface="Times New Roman" panose="02020603050405020304" pitchFamily="18" charset="0"/>
              </a:rPr>
              <a:t>.</a:t>
            </a:r>
          </a:p>
          <a:p>
            <a:pPr marL="0" marR="0" algn="just">
              <a:lnSpc>
                <a:spcPct val="150000"/>
              </a:lnSpc>
              <a:spcBef>
                <a:spcPts val="600"/>
              </a:spcBef>
              <a:spcAft>
                <a:spcPts val="800"/>
              </a:spcAft>
            </a:pPr>
            <a:r>
              <a:rPr lang="en-US" sz="2800" b="1" dirty="0">
                <a:effectLst/>
                <a:ea typeface="Calibri" panose="020F0502020204030204" pitchFamily="34" charset="0"/>
                <a:cs typeface="Times New Roman" panose="02020603050405020304" pitchFamily="18" charset="0"/>
              </a:rPr>
              <a:t>Offline:</a:t>
            </a:r>
          </a:p>
          <a:p>
            <a:pPr marL="0" marR="0" algn="just">
              <a:lnSpc>
                <a:spcPct val="150000"/>
              </a:lnSpc>
              <a:spcBef>
                <a:spcPts val="600"/>
              </a:spcBef>
              <a:spcAft>
                <a:spcPts val="800"/>
              </a:spcAft>
            </a:pPr>
            <a:r>
              <a:rPr lang="en-US" sz="2800" dirty="0">
                <a:effectLst/>
                <a:ea typeface="Calibri" panose="020F0502020204030204" pitchFamily="34" charset="0"/>
                <a:cs typeface="Times New Roman" panose="02020603050405020304" pitchFamily="18" charset="0"/>
              </a:rPr>
              <a:t>Khi </a:t>
            </a:r>
            <a:r>
              <a:rPr lang="en-US" sz="2800" dirty="0" err="1">
                <a:effectLst/>
                <a:ea typeface="Calibri" panose="020F0502020204030204" pitchFamily="34" charset="0"/>
                <a:cs typeface="Times New Roman" panose="02020603050405020304" pitchFamily="18" charset="0"/>
              </a:rPr>
              <a:t>người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dùng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ngoại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tuyến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dữ</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liệu</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sẽ</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được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lưu</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trên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bộ</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nhớ</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của</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thiết</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bị</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và</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tự</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động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đồng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bộ</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khi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bạn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trực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tuyến</a:t>
            </a:r>
            <a:r>
              <a:rPr lang="en-US" sz="2800" dirty="0">
                <a:effectLst/>
                <a:ea typeface="Calibri" panose="020F0502020204030204" pitchFamily="34" charset="0"/>
                <a:cs typeface="Times New Roman" panose="02020603050405020304" pitchFamily="18" charset="0"/>
              </a:rPr>
              <a:t>.</a:t>
            </a:r>
          </a:p>
          <a:p>
            <a:pPr marL="0" marR="0" algn="just">
              <a:lnSpc>
                <a:spcPct val="150000"/>
              </a:lnSpc>
              <a:spcBef>
                <a:spcPts val="600"/>
              </a:spcBef>
              <a:spcAft>
                <a:spcPts val="800"/>
              </a:spcAft>
            </a:pPr>
            <a:r>
              <a:rPr lang="en-US" sz="2800" b="1" dirty="0">
                <a:effectLst/>
                <a:ea typeface="Calibri" panose="020F0502020204030204" pitchFamily="34" charset="0"/>
                <a:cs typeface="Times New Roman" panose="02020603050405020304" pitchFamily="18" charset="0"/>
              </a:rPr>
              <a:t>Accessible from Client Devices</a:t>
            </a:r>
          </a:p>
          <a:p>
            <a:pPr>
              <a:lnSpc>
                <a:spcPct val="150000"/>
              </a:lnSpc>
            </a:pPr>
            <a:r>
              <a:rPr lang="en-US" sz="2800" dirty="0">
                <a:effectLst/>
                <a:ea typeface="Calibri" panose="020F0502020204030204" pitchFamily="34" charset="0"/>
                <a:cs typeface="Times New Roman" panose="02020603050405020304" pitchFamily="18" charset="0"/>
              </a:rPr>
              <a:t>Firebase Realtime Database </a:t>
            </a:r>
            <a:r>
              <a:rPr lang="en-US" sz="2800" dirty="0" err="1">
                <a:effectLst/>
                <a:ea typeface="Calibri" panose="020F0502020204030204" pitchFamily="34" charset="0"/>
                <a:cs typeface="Times New Roman" panose="02020603050405020304" pitchFamily="18" charset="0"/>
              </a:rPr>
              <a:t>có</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thể</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truy</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cập</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từ</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một</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thiết</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bị</a:t>
            </a:r>
            <a:r>
              <a:rPr lang="en-US" sz="2800" dirty="0">
                <a:effectLst/>
                <a:ea typeface="Calibri" panose="020F0502020204030204" pitchFamily="34" charset="0"/>
                <a:cs typeface="Times New Roman" panose="02020603050405020304" pitchFamily="18" charset="0"/>
              </a:rPr>
              <a:t> mobile </a:t>
            </a:r>
            <a:r>
              <a:rPr lang="en-US" sz="2800" dirty="0" err="1">
                <a:effectLst/>
                <a:ea typeface="Calibri" panose="020F0502020204030204" pitchFamily="34" charset="0"/>
                <a:cs typeface="Times New Roman" panose="02020603050405020304" pitchFamily="18" charset="0"/>
              </a:rPr>
              <a:t>hoặc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trình</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duyệt</a:t>
            </a:r>
            <a:r>
              <a:rPr lang="en-US" sz="2800" dirty="0">
                <a:effectLst/>
                <a:ea typeface="Calibri" panose="020F0502020204030204" pitchFamily="34" charset="0"/>
                <a:cs typeface="Times New Roman" panose="02020603050405020304" pitchFamily="18" charset="0"/>
              </a:rPr>
              <a:t> web. </a:t>
            </a:r>
            <a:r>
              <a:rPr lang="en-US" sz="2800" dirty="0" err="1">
                <a:effectLst/>
                <a:ea typeface="Calibri" panose="020F0502020204030204" pitchFamily="34" charset="0"/>
                <a:cs typeface="Times New Roman" panose="02020603050405020304" pitchFamily="18" charset="0"/>
              </a:rPr>
              <a:t>Nó</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không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cần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một</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ứng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dụng</a:t>
            </a:r>
            <a:r>
              <a:rPr lang="en-US" sz="2800" dirty="0">
                <a:effectLst/>
                <a:ea typeface="Calibri" panose="020F0502020204030204" pitchFamily="34" charset="0"/>
                <a:cs typeface="Times New Roman" panose="02020603050405020304" pitchFamily="18" charset="0"/>
              </a:rPr>
              <a:t> server </a:t>
            </a:r>
            <a:r>
              <a:rPr lang="en-US" sz="2800" dirty="0" err="1">
                <a:effectLst/>
                <a:ea typeface="Calibri" panose="020F0502020204030204" pitchFamily="34" charset="0"/>
                <a:cs typeface="Times New Roman" panose="02020603050405020304" pitchFamily="18" charset="0"/>
              </a:rPr>
              <a:t>nào</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cả</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Bảo</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mật</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và</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xác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thực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dữ</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liệu</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có</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thể</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thông</a:t>
            </a:r>
            <a:r>
              <a:rPr lang="en-US" sz="2800" dirty="0">
                <a:effectLst/>
                <a:ea typeface="Calibri" panose="020F0502020204030204" pitchFamily="34" charset="0"/>
                <a:cs typeface="Times New Roman" panose="02020603050405020304" pitchFamily="18" charset="0"/>
              </a:rPr>
              <a:t> qua </a:t>
            </a:r>
            <a:r>
              <a:rPr lang="en-US" sz="2800" dirty="0" err="1">
                <a:effectLst/>
                <a:ea typeface="Calibri" panose="020F0502020204030204" pitchFamily="34" charset="0"/>
                <a:cs typeface="Times New Roman" panose="02020603050405020304" pitchFamily="18" charset="0"/>
              </a:rPr>
              <a:t>các</a:t>
            </a:r>
            <a:r>
              <a:rPr lang="en-US" sz="2800" dirty="0">
                <a:effectLst/>
                <a:ea typeface="Calibri" panose="020F0502020204030204" pitchFamily="34" charset="0"/>
                <a:cs typeface="Times New Roman" panose="02020603050405020304" pitchFamily="18" charset="0"/>
              </a:rPr>
              <a:t> Rule </a:t>
            </a:r>
            <a:r>
              <a:rPr lang="en-US" sz="2800" dirty="0" err="1">
                <a:effectLst/>
                <a:ea typeface="Calibri" panose="020F0502020204030204" pitchFamily="34" charset="0"/>
                <a:cs typeface="Times New Roman" panose="02020603050405020304" pitchFamily="18" charset="0"/>
              </a:rPr>
              <a:t>bảo</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mật</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của</a:t>
            </a:r>
            <a:r>
              <a:rPr lang="en-US" sz="2800" dirty="0">
                <a:effectLst/>
                <a:ea typeface="Calibri" panose="020F0502020204030204" pitchFamily="34" charset="0"/>
                <a:cs typeface="Times New Roman" panose="02020603050405020304" pitchFamily="18" charset="0"/>
              </a:rPr>
              <a:t> Firebase Realtime Database</a:t>
            </a:r>
            <a:endParaRPr lang="en-US" sz="2800" dirty="0">
              <a:cs typeface="Times New Roman" panose="02020603050405020304" pitchFamily="18" charset="0"/>
            </a:endParaRPr>
          </a:p>
          <a:p>
            <a:endParaRPr lang="en-US" dirty="0"/>
          </a:p>
        </p:txBody>
      </p:sp>
    </p:spTree>
    <p:extLst>
      <p:ext uri="{BB962C8B-B14F-4D97-AF65-F5344CB8AC3E}">
        <p14:creationId xmlns:p14="http://schemas.microsoft.com/office/powerpoint/2010/main" val="19428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853B6D-F6ED-02EE-366F-8A069CD0FF54}"/>
              </a:ext>
            </a:extLst>
          </p:cNvPr>
          <p:cNvSpPr txBox="1"/>
          <p:nvPr/>
        </p:nvSpPr>
        <p:spPr>
          <a:xfrm>
            <a:off x="721894" y="457018"/>
            <a:ext cx="7234990" cy="461665"/>
          </a:xfrm>
          <a:prstGeom prst="rect">
            <a:avLst/>
          </a:prstGeom>
          <a:noFill/>
        </p:spPr>
        <p:txBody>
          <a:bodyPr wrap="square">
            <a:spAutoFit/>
          </a:bodyPr>
          <a:lstStyle/>
          <a:p>
            <a:r>
              <a:rPr lang="en-US" sz="2400" b="1">
                <a:effectLst/>
                <a:ea typeface="Calibri" panose="020F0502020204030204" pitchFamily="34" charset="0"/>
                <a:cs typeface="Times New Roman" panose="02020603050405020304" pitchFamily="18" charset="0"/>
              </a:rPr>
              <a:t>Về tính mở rộng của Firebase Realtime Database</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F1F9F5CE-653D-2385-9104-893A22C251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583" y="918683"/>
            <a:ext cx="7720264" cy="3956635"/>
          </a:xfrm>
          <a:prstGeom prst="rect">
            <a:avLst/>
          </a:prstGeom>
          <a:noFill/>
        </p:spPr>
      </p:pic>
      <p:sp>
        <p:nvSpPr>
          <p:cNvPr id="6" name="TextBox 5">
            <a:extLst>
              <a:ext uri="{FF2B5EF4-FFF2-40B4-BE49-F238E27FC236}">
                <a16:creationId xmlns:a16="http://schemas.microsoft.com/office/drawing/2014/main" id="{4155628F-E831-60A8-DE74-AB64DFF6766B}"/>
              </a:ext>
            </a:extLst>
          </p:cNvPr>
          <p:cNvSpPr txBox="1"/>
          <p:nvPr/>
        </p:nvSpPr>
        <p:spPr>
          <a:xfrm>
            <a:off x="377371" y="5200653"/>
            <a:ext cx="11437257" cy="1477328"/>
          </a:xfrm>
          <a:prstGeom prst="rect">
            <a:avLst/>
          </a:prstGeom>
          <a:noFill/>
        </p:spPr>
        <p:txBody>
          <a:bodyPr wrap="square">
            <a:spAutoFit/>
          </a:bodyPr>
          <a:lstStyle/>
          <a:p>
            <a:pPr algn="just"/>
            <a:r>
              <a:rPr lang="en-US" sz="3000" dirty="0">
                <a:effectLst/>
                <a:ea typeface="Calibri" panose="020F0502020204030204" pitchFamily="34" charset="0"/>
                <a:cs typeface="Times New Roman" panose="02020603050405020304" pitchFamily="18" charset="0"/>
              </a:rPr>
              <a:t>Firebase </a:t>
            </a:r>
            <a:r>
              <a:rPr lang="en-US" sz="3000" dirty="0" err="1">
                <a:effectLst/>
                <a:ea typeface="Calibri" panose="020F0502020204030204" pitchFamily="34" charset="0"/>
                <a:cs typeface="Times New Roman" panose="02020603050405020304" pitchFamily="18" charset="0"/>
              </a:rPr>
              <a:t>realtime</a:t>
            </a:r>
            <a:r>
              <a:rPr lang="en-US" sz="3000" dirty="0">
                <a:effectLst/>
                <a:ea typeface="Calibri" panose="020F0502020204030204" pitchFamily="34" charset="0"/>
                <a:cs typeface="Times New Roman" panose="02020603050405020304" pitchFamily="18" charset="0"/>
              </a:rPr>
              <a:t> database </a:t>
            </a:r>
            <a:r>
              <a:rPr lang="en-US" sz="3000" dirty="0" err="1">
                <a:effectLst/>
                <a:ea typeface="Calibri" panose="020F0502020204030204" pitchFamily="34" charset="0"/>
                <a:cs typeface="Times New Roman" panose="02020603050405020304" pitchFamily="18" charset="0"/>
              </a:rPr>
              <a:t>hiện</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tại</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chỉ</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cho</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phép</a:t>
            </a:r>
            <a:r>
              <a:rPr lang="en-US" sz="3000" dirty="0">
                <a:effectLst/>
                <a:ea typeface="Calibri" panose="020F0502020204030204" pitchFamily="34" charset="0"/>
                <a:cs typeface="Times New Roman" panose="02020603050405020304" pitchFamily="18" charset="0"/>
              </a:rPr>
              <a:t> 1 </a:t>
            </a:r>
            <a:r>
              <a:rPr lang="en-US" sz="3000" dirty="0" err="1">
                <a:effectLst/>
                <a:ea typeface="Calibri" panose="020F0502020204030204" pitchFamily="34" charset="0"/>
                <a:cs typeface="Times New Roman" panose="02020603050405020304" pitchFamily="18" charset="0"/>
              </a:rPr>
              <a:t>triệu</a:t>
            </a:r>
            <a:r>
              <a:rPr lang="en-US" sz="3000" dirty="0">
                <a:effectLst/>
                <a:ea typeface="Calibri" panose="020F0502020204030204" pitchFamily="34" charset="0"/>
                <a:cs typeface="Times New Roman" panose="02020603050405020304" pitchFamily="18" charset="0"/>
              </a:rPr>
              <a:t> request </a:t>
            </a:r>
            <a:r>
              <a:rPr lang="en-US" sz="3000" dirty="0" err="1">
                <a:effectLst/>
                <a:ea typeface="Calibri" panose="020F0502020204030204" pitchFamily="34" charset="0"/>
                <a:cs typeface="Times New Roman" panose="02020603050405020304" pitchFamily="18" charset="0"/>
              </a:rPr>
              <a:t>đồng</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thời</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và</a:t>
            </a:r>
            <a:r>
              <a:rPr lang="en-US" sz="3000" dirty="0">
                <a:effectLst/>
                <a:ea typeface="Calibri" panose="020F0502020204030204" pitchFamily="34" charset="0"/>
                <a:cs typeface="Times New Roman" panose="02020603050405020304" pitchFamily="18" charset="0"/>
              </a:rPr>
              <a:t> 10k write/s . Do </a:t>
            </a:r>
            <a:r>
              <a:rPr lang="en-US" sz="3000" dirty="0" err="1">
                <a:effectLst/>
                <a:ea typeface="Calibri" panose="020F0502020204030204" pitchFamily="34" charset="0"/>
                <a:cs typeface="Times New Roman" panose="02020603050405020304" pitchFamily="18" charset="0"/>
              </a:rPr>
              <a:t>đó</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để</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không</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vượt</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quá</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ngưỡng</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này</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thì</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sharding</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là</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điều</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hoàn</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toàn</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cần</a:t>
            </a:r>
            <a:r>
              <a:rPr lang="en-US" sz="3000" dirty="0">
                <a:effectLst/>
                <a:ea typeface="Calibri" panose="020F0502020204030204" pitchFamily="34" charset="0"/>
                <a:cs typeface="Times New Roman" panose="02020603050405020304" pitchFamily="18" charset="0"/>
              </a:rPr>
              <a:t> </a:t>
            </a:r>
            <a:r>
              <a:rPr lang="en-US" sz="3000" dirty="0" err="1">
                <a:effectLst/>
                <a:ea typeface="Calibri" panose="020F0502020204030204" pitchFamily="34" charset="0"/>
                <a:cs typeface="Times New Roman" panose="02020603050405020304" pitchFamily="18" charset="0"/>
              </a:rPr>
              <a:t>thiết</a:t>
            </a:r>
            <a:r>
              <a:rPr lang="en-US" sz="3000" dirty="0">
                <a:effectLst/>
                <a:ea typeface="Calibri" panose="020F0502020204030204" pitchFamily="34" charset="0"/>
                <a:cs typeface="Times New Roman" panose="02020603050405020304" pitchFamily="18" charset="0"/>
              </a:rPr>
              <a:t>.</a:t>
            </a:r>
            <a:endParaRPr lang="en-US" sz="3000" dirty="0"/>
          </a:p>
        </p:txBody>
      </p:sp>
      <p:sp>
        <p:nvSpPr>
          <p:cNvPr id="2" name="TextBox 1">
            <a:extLst>
              <a:ext uri="{FF2B5EF4-FFF2-40B4-BE49-F238E27FC236}">
                <a16:creationId xmlns:a16="http://schemas.microsoft.com/office/drawing/2014/main" id="{3E5C9783-2090-8456-B53A-99841EC54A51}"/>
              </a:ext>
            </a:extLst>
          </p:cNvPr>
          <p:cNvSpPr txBox="1"/>
          <p:nvPr/>
        </p:nvSpPr>
        <p:spPr>
          <a:xfrm>
            <a:off x="8222343" y="876463"/>
            <a:ext cx="3490686" cy="3086871"/>
          </a:xfrm>
          <a:prstGeom prst="rect">
            <a:avLst/>
          </a:prstGeom>
          <a:noFill/>
        </p:spPr>
        <p:txBody>
          <a:bodyPr wrap="square" rtlCol="0">
            <a:spAutoFit/>
          </a:bodyPr>
          <a:lstStyle/>
          <a:p>
            <a:pPr algn="just">
              <a:lnSpc>
                <a:spcPct val="150000"/>
              </a:lnSpc>
            </a:pPr>
            <a:r>
              <a:rPr lang="vi-VN" sz="2200" dirty="0">
                <a:latin typeface="Calibri" panose="020F0502020204030204" pitchFamily="34" charset="0"/>
                <a:cs typeface="Calibri" panose="020F0502020204030204" pitchFamily="34" charset="0"/>
              </a:rPr>
              <a:t>10k write/s" viết tắt của "10,000 writes per second," là một đơn vị để đo lường khả năng  xử lý và đồng bộ với cơ sở dữ liệu Firebase với tốc độ 10,000 lần mỗi giây.</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362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6E5088-47A0-4324-DF33-C1944CC81786}"/>
              </a:ext>
            </a:extLst>
          </p:cNvPr>
          <p:cNvSpPr txBox="1"/>
          <p:nvPr/>
        </p:nvSpPr>
        <p:spPr>
          <a:xfrm>
            <a:off x="786063" y="444731"/>
            <a:ext cx="6096000" cy="589072"/>
          </a:xfrm>
          <a:prstGeom prst="rect">
            <a:avLst/>
          </a:prstGeom>
          <a:noFill/>
        </p:spPr>
        <p:txBody>
          <a:bodyPr wrap="square">
            <a:spAutoFit/>
          </a:bodyPr>
          <a:lstStyle/>
          <a:p>
            <a:pPr marL="0" marR="0">
              <a:lnSpc>
                <a:spcPct val="150000"/>
              </a:lnSpc>
            </a:pPr>
            <a:r>
              <a:rPr lang="en-US" sz="2400" b="1" dirty="0">
                <a:effectLst/>
                <a:ea typeface="Times New Roman" panose="02020603050405020304" pitchFamily="18" charset="0"/>
              </a:rPr>
              <a:t>Client - Server </a:t>
            </a:r>
          </a:p>
        </p:txBody>
      </p:sp>
      <p:pic>
        <p:nvPicPr>
          <p:cNvPr id="5" name="Picture 4" descr="Tìm hiểu về mô hình Client Server | Học JavaScript">
            <a:extLst>
              <a:ext uri="{FF2B5EF4-FFF2-40B4-BE49-F238E27FC236}">
                <a16:creationId xmlns:a16="http://schemas.microsoft.com/office/drawing/2014/main" id="{C8481D95-98E9-E629-F2EB-361784E339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7717" y="1217210"/>
            <a:ext cx="8201526" cy="3137785"/>
          </a:xfrm>
          <a:prstGeom prst="rect">
            <a:avLst/>
          </a:prstGeom>
          <a:noFill/>
        </p:spPr>
      </p:pic>
      <p:sp>
        <p:nvSpPr>
          <p:cNvPr id="6" name="TextBox 5">
            <a:extLst>
              <a:ext uri="{FF2B5EF4-FFF2-40B4-BE49-F238E27FC236}">
                <a16:creationId xmlns:a16="http://schemas.microsoft.com/office/drawing/2014/main" id="{1B092C4F-2AC3-E818-FB77-2A2AB364B9FA}"/>
              </a:ext>
            </a:extLst>
          </p:cNvPr>
          <p:cNvSpPr txBox="1"/>
          <p:nvPr/>
        </p:nvSpPr>
        <p:spPr>
          <a:xfrm>
            <a:off x="944481" y="5042585"/>
            <a:ext cx="10667998" cy="1697068"/>
          </a:xfrm>
          <a:prstGeom prst="rect">
            <a:avLst/>
          </a:prstGeom>
          <a:noFill/>
        </p:spPr>
        <p:txBody>
          <a:bodyPr wrap="square">
            <a:spAutoFit/>
          </a:bodyPr>
          <a:lstStyle/>
          <a:p>
            <a:pPr algn="just">
              <a:lnSpc>
                <a:spcPct val="150000"/>
              </a:lnSpc>
            </a:pPr>
            <a:r>
              <a:rPr lang="en-US" sz="2400" dirty="0" err="1">
                <a:effectLst/>
                <a:ea typeface="Calibri" panose="020F0502020204030204" pitchFamily="34" charset="0"/>
                <a:cs typeface="Times New Roman" panose="02020603050405020304" pitchFamily="18" charset="0"/>
              </a:rPr>
              <a:t>Mô</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hình</a:t>
            </a:r>
            <a:r>
              <a:rPr lang="en-US" sz="2400" dirty="0">
                <a:effectLst/>
                <a:ea typeface="Calibri" panose="020F0502020204030204" pitchFamily="34" charset="0"/>
                <a:cs typeface="Times New Roman" panose="02020603050405020304" pitchFamily="18" charset="0"/>
              </a:rPr>
              <a:t> client server </a:t>
            </a:r>
            <a:r>
              <a:rPr lang="en-US" sz="2400" dirty="0" err="1">
                <a:effectLst/>
                <a:ea typeface="Calibri" panose="020F0502020204030204" pitchFamily="34" charset="0"/>
                <a:cs typeface="Times New Roman" panose="02020603050405020304" pitchFamily="18" charset="0"/>
              </a:rPr>
              <a:t>mô</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hình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mạng</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máy</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tính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gồm</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có</a:t>
            </a:r>
            <a:r>
              <a:rPr lang="en-US" sz="2400" dirty="0">
                <a:effectLst/>
                <a:ea typeface="Calibri" panose="020F0502020204030204" pitchFamily="34" charset="0"/>
                <a:cs typeface="Times New Roman" panose="02020603050405020304" pitchFamily="18" charset="0"/>
              </a:rPr>
              <a:t> 2 </a:t>
            </a:r>
            <a:r>
              <a:rPr lang="en-US" sz="2400" dirty="0" err="1">
                <a:effectLst/>
                <a:ea typeface="Calibri" panose="020F0502020204030204" pitchFamily="34" charset="0"/>
                <a:cs typeface="Times New Roman" panose="02020603050405020304" pitchFamily="18" charset="0"/>
              </a:rPr>
              <a:t>thành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phần</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chính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là</a:t>
            </a:r>
            <a:r>
              <a:rPr lang="en-US" sz="2400" dirty="0">
                <a:effectLst/>
                <a:ea typeface="Calibri" panose="020F0502020204030204" pitchFamily="34" charset="0"/>
                <a:cs typeface="Times New Roman" panose="02020603050405020304" pitchFamily="18" charset="0"/>
              </a:rPr>
              <a:t> client </a:t>
            </a:r>
            <a:r>
              <a:rPr lang="en-US" sz="2400" dirty="0" err="1">
                <a:effectLst/>
                <a:ea typeface="Calibri" panose="020F0502020204030204" pitchFamily="34" charset="0"/>
                <a:cs typeface="Times New Roman" panose="02020603050405020304" pitchFamily="18" charset="0"/>
              </a:rPr>
              <a:t>và</a:t>
            </a:r>
            <a:r>
              <a:rPr lang="en-US" sz="2400" dirty="0">
                <a:effectLst/>
                <a:ea typeface="Calibri" panose="020F0502020204030204" pitchFamily="34" charset="0"/>
                <a:cs typeface="Times New Roman" panose="02020603050405020304" pitchFamily="18" charset="0"/>
              </a:rPr>
              <a:t> server (</a:t>
            </a:r>
            <a:r>
              <a:rPr lang="en-US" sz="2400" dirty="0" err="1">
                <a:effectLst/>
                <a:ea typeface="Calibri" panose="020F0502020204030204" pitchFamily="34" charset="0"/>
                <a:cs typeface="Times New Roman" panose="02020603050405020304" pitchFamily="18" charset="0"/>
              </a:rPr>
              <a:t>máy</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khách</a:t>
            </a:r>
            <a:r>
              <a:rPr lang="en-US" sz="2400" dirty="0">
                <a:effectLst/>
                <a:ea typeface="Calibri" panose="020F0502020204030204" pitchFamily="34" charset="0"/>
                <a:cs typeface="Times New Roman" panose="02020603050405020304" pitchFamily="18" charset="0"/>
              </a:rPr>
              <a:t> – </a:t>
            </a:r>
            <a:r>
              <a:rPr lang="en-US" sz="2400" dirty="0" err="1">
                <a:effectLst/>
                <a:ea typeface="Calibri" panose="020F0502020204030204" pitchFamily="34" charset="0"/>
                <a:cs typeface="Times New Roman" panose="02020603050405020304" pitchFamily="18" charset="0"/>
              </a:rPr>
              <a:t>máy</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chủ</a:t>
            </a:r>
            <a:r>
              <a:rPr lang="en-US" sz="2400" dirty="0">
                <a:effectLst/>
                <a:ea typeface="Calibri" panose="020F0502020204030204" pitchFamily="34" charset="0"/>
                <a:cs typeface="Times New Roman" panose="02020603050405020304" pitchFamily="18" charset="0"/>
              </a:rPr>
              <a:t>). Client </a:t>
            </a:r>
            <a:r>
              <a:rPr lang="en-US" sz="2400" dirty="0" err="1">
                <a:effectLst/>
                <a:ea typeface="Calibri" panose="020F0502020204030204" pitchFamily="34" charset="0"/>
                <a:cs typeface="Times New Roman" panose="02020603050405020304" pitchFamily="18" charset="0"/>
              </a:rPr>
              <a:t>sẽ</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là</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bên</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yêu</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cầu</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dịch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vụ</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cài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đặt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cũng</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như</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lưu</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trữ</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tài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nguyên</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từ</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phía</a:t>
            </a:r>
            <a:r>
              <a:rPr lang="en-US" sz="2400" dirty="0">
                <a:effectLst/>
                <a:ea typeface="Calibri" panose="020F0502020204030204" pitchFamily="34" charset="0"/>
                <a:cs typeface="Times New Roman" panose="02020603050405020304" pitchFamily="18" charset="0"/>
              </a:rPr>
              <a:t> server</a:t>
            </a:r>
            <a:endParaRPr lang="en-US" sz="2400" dirty="0">
              <a:cs typeface="Times New Roman" panose="02020603050405020304" pitchFamily="18" charset="0"/>
            </a:endParaRPr>
          </a:p>
        </p:txBody>
      </p:sp>
    </p:spTree>
    <p:extLst>
      <p:ext uri="{BB962C8B-B14F-4D97-AF65-F5344CB8AC3E}">
        <p14:creationId xmlns:p14="http://schemas.microsoft.com/office/powerpoint/2010/main" val="139047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9312AA-9AAA-B971-B2D3-9C3C63143A6F}"/>
              </a:ext>
            </a:extLst>
          </p:cNvPr>
          <p:cNvPicPr>
            <a:picLocks noChangeAspect="1"/>
          </p:cNvPicPr>
          <p:nvPr/>
        </p:nvPicPr>
        <p:blipFill>
          <a:blip r:embed="rId2">
            <a:extLst>
              <a:ext uri="{28A0092B-C50C-407E-A947-70E740481C1C}">
                <a14:useLocalDpi xmlns:a14="http://schemas.microsoft.com/office/drawing/2010/main" val="0"/>
              </a:ext>
            </a:extLst>
          </a:blip>
          <a:srcRect t="34029" b="32870"/>
          <a:stretch>
            <a:fillRect/>
          </a:stretch>
        </p:blipFill>
        <p:spPr bwMode="auto">
          <a:xfrm>
            <a:off x="657726" y="1464643"/>
            <a:ext cx="5747584" cy="3382323"/>
          </a:xfrm>
          <a:prstGeom prst="rect">
            <a:avLst/>
          </a:prstGeom>
          <a:noFill/>
        </p:spPr>
      </p:pic>
      <p:sp>
        <p:nvSpPr>
          <p:cNvPr id="5" name="TextBox 4">
            <a:extLst>
              <a:ext uri="{FF2B5EF4-FFF2-40B4-BE49-F238E27FC236}">
                <a16:creationId xmlns:a16="http://schemas.microsoft.com/office/drawing/2014/main" id="{6DE89380-ADBA-BE42-7D7F-DF162ABE1383}"/>
              </a:ext>
            </a:extLst>
          </p:cNvPr>
          <p:cNvSpPr txBox="1"/>
          <p:nvPr/>
        </p:nvSpPr>
        <p:spPr>
          <a:xfrm>
            <a:off x="657726" y="312160"/>
            <a:ext cx="6096000" cy="430887"/>
          </a:xfrm>
          <a:prstGeom prst="rect">
            <a:avLst/>
          </a:prstGeom>
          <a:noFill/>
        </p:spPr>
        <p:txBody>
          <a:bodyPr wrap="square">
            <a:spAutoFit/>
          </a:bodyPr>
          <a:lstStyle/>
          <a:p>
            <a:r>
              <a:rPr lang="en-US" sz="2200" b="1" dirty="0" err="1">
                <a:effectLst/>
                <a:ea typeface="Calibri" panose="020F0502020204030204" pitchFamily="34" charset="0"/>
              </a:rPr>
              <a:t>Nguyên</a:t>
            </a:r>
            <a:r>
              <a:rPr lang="en-US" sz="2200" b="1" dirty="0">
                <a:effectLst/>
                <a:ea typeface="Calibri" panose="020F0502020204030204" pitchFamily="34" charset="0"/>
              </a:rPr>
              <a:t> </a:t>
            </a:r>
            <a:r>
              <a:rPr lang="en-US" sz="2200" b="1" dirty="0" err="1">
                <a:effectLst/>
                <a:ea typeface="Calibri" panose="020F0502020204030204" pitchFamily="34" charset="0"/>
              </a:rPr>
              <a:t>tác</a:t>
            </a:r>
            <a:r>
              <a:rPr lang="en-US" sz="2200" b="1" dirty="0">
                <a:effectLst/>
                <a:ea typeface="Calibri" panose="020F0502020204030204" pitchFamily="34" charset="0"/>
              </a:rPr>
              <a:t> </a:t>
            </a:r>
            <a:r>
              <a:rPr lang="en-US" sz="2200" b="1" dirty="0" err="1">
                <a:effectLst/>
                <a:ea typeface="Calibri" panose="020F0502020204030204" pitchFamily="34" charset="0"/>
              </a:rPr>
              <a:t>hoạt</a:t>
            </a:r>
            <a:r>
              <a:rPr lang="en-US" sz="2200" b="1" dirty="0">
                <a:effectLst/>
                <a:ea typeface="Calibri" panose="020F0502020204030204" pitchFamily="34" charset="0"/>
              </a:rPr>
              <a:t> </a:t>
            </a:r>
            <a:r>
              <a:rPr lang="en-US" sz="2200" b="1" dirty="0" err="1">
                <a:effectLst/>
                <a:ea typeface="Calibri" panose="020F0502020204030204" pitchFamily="34" charset="0"/>
              </a:rPr>
              <a:t>động</a:t>
            </a:r>
            <a:r>
              <a:rPr lang="en-US" sz="2200" b="1" dirty="0">
                <a:effectLst/>
                <a:ea typeface="Calibri" panose="020F0502020204030204" pitchFamily="34" charset="0"/>
              </a:rPr>
              <a:t> </a:t>
            </a:r>
            <a:r>
              <a:rPr lang="en-US" sz="2200" b="1" dirty="0" err="1">
                <a:effectLst/>
                <a:ea typeface="Calibri" panose="020F0502020204030204" pitchFamily="34" charset="0"/>
              </a:rPr>
              <a:t>của</a:t>
            </a:r>
            <a:r>
              <a:rPr lang="en-US" sz="2200" b="1" dirty="0">
                <a:effectLst/>
                <a:ea typeface="Calibri" panose="020F0502020204030204" pitchFamily="34" charset="0"/>
              </a:rPr>
              <a:t> Client – Server</a:t>
            </a:r>
            <a:endParaRPr lang="en-US" sz="2200" b="1" dirty="0"/>
          </a:p>
        </p:txBody>
      </p:sp>
      <p:sp>
        <p:nvSpPr>
          <p:cNvPr id="6" name="TextBox 5">
            <a:extLst>
              <a:ext uri="{FF2B5EF4-FFF2-40B4-BE49-F238E27FC236}">
                <a16:creationId xmlns:a16="http://schemas.microsoft.com/office/drawing/2014/main" id="{BAFBDB4E-33E8-35EE-582A-7083800C0E22}"/>
              </a:ext>
            </a:extLst>
          </p:cNvPr>
          <p:cNvSpPr txBox="1"/>
          <p:nvPr/>
        </p:nvSpPr>
        <p:spPr>
          <a:xfrm>
            <a:off x="6705600" y="1222277"/>
            <a:ext cx="4828674" cy="2071208"/>
          </a:xfrm>
          <a:prstGeom prst="rect">
            <a:avLst/>
          </a:prstGeom>
          <a:noFill/>
        </p:spPr>
        <p:txBody>
          <a:bodyPr wrap="square">
            <a:spAutoFit/>
          </a:bodyPr>
          <a:lstStyle/>
          <a:p>
            <a:pPr algn="just">
              <a:lnSpc>
                <a:spcPct val="150000"/>
              </a:lnSpc>
            </a:pPr>
            <a:r>
              <a:rPr lang="en-US" sz="2200" dirty="0">
                <a:effectLst/>
                <a:ea typeface="Calibri" panose="020F0502020204030204" pitchFamily="34" charset="0"/>
              </a:rPr>
              <a:t>Client </a:t>
            </a:r>
            <a:r>
              <a:rPr lang="en-US" sz="2200" dirty="0" err="1">
                <a:effectLst/>
                <a:ea typeface="Calibri" panose="020F0502020204030204" pitchFamily="34" charset="0"/>
              </a:rPr>
              <a:t>là</a:t>
            </a:r>
            <a:r>
              <a:rPr lang="en-US" sz="2200" dirty="0">
                <a:effectLst/>
                <a:ea typeface="Calibri" panose="020F0502020204030204" pitchFamily="34" charset="0"/>
              </a:rPr>
              <a:t> </a:t>
            </a:r>
            <a:r>
              <a:rPr lang="en-US" sz="2200" dirty="0" err="1">
                <a:effectLst/>
                <a:ea typeface="Calibri" panose="020F0502020204030204" pitchFamily="34" charset="0"/>
              </a:rPr>
              <a:t>một</a:t>
            </a:r>
            <a:r>
              <a:rPr lang="en-US" sz="2200" dirty="0">
                <a:effectLst/>
                <a:ea typeface="Calibri" panose="020F0502020204030204" pitchFamily="34" charset="0"/>
              </a:rPr>
              <a:t> </a:t>
            </a:r>
            <a:r>
              <a:rPr lang="en-US" sz="2200" dirty="0" err="1">
                <a:effectLst/>
                <a:ea typeface="Calibri" panose="020F0502020204030204" pitchFamily="34" charset="0"/>
              </a:rPr>
              <a:t>máy</a:t>
            </a:r>
            <a:r>
              <a:rPr lang="en-US" sz="2200" dirty="0">
                <a:effectLst/>
                <a:ea typeface="Calibri" panose="020F0502020204030204" pitchFamily="34" charset="0"/>
              </a:rPr>
              <a:t> </a:t>
            </a:r>
            <a:r>
              <a:rPr lang="en-US" sz="2200" dirty="0" err="1">
                <a:effectLst/>
                <a:ea typeface="Calibri" panose="020F0502020204030204" pitchFamily="34" charset="0"/>
              </a:rPr>
              <a:t>tính</a:t>
            </a:r>
            <a:r>
              <a:rPr lang="en-US" sz="2200" dirty="0">
                <a:effectLst/>
                <a:ea typeface="Calibri" panose="020F0502020204030204" pitchFamily="34" charset="0"/>
              </a:rPr>
              <a:t> (Host), </a:t>
            </a:r>
            <a:r>
              <a:rPr lang="en-US" sz="2200" dirty="0" err="1">
                <a:effectLst/>
                <a:ea typeface="Calibri" panose="020F0502020204030204" pitchFamily="34" charset="0"/>
              </a:rPr>
              <a:t>tức</a:t>
            </a:r>
            <a:r>
              <a:rPr lang="en-US" sz="2200" dirty="0">
                <a:effectLst/>
                <a:ea typeface="Calibri" panose="020F0502020204030204" pitchFamily="34" charset="0"/>
              </a:rPr>
              <a:t> </a:t>
            </a:r>
            <a:r>
              <a:rPr lang="en-US" sz="2200" dirty="0" err="1">
                <a:effectLst/>
                <a:ea typeface="Calibri" panose="020F0502020204030204" pitchFamily="34" charset="0"/>
              </a:rPr>
              <a:t>là</a:t>
            </a:r>
            <a:r>
              <a:rPr lang="en-US" sz="2200" dirty="0">
                <a:effectLst/>
                <a:ea typeface="Calibri" panose="020F0502020204030204" pitchFamily="34" charset="0"/>
              </a:rPr>
              <a:t> </a:t>
            </a:r>
            <a:r>
              <a:rPr lang="en-US" sz="2200" dirty="0" err="1">
                <a:effectLst/>
                <a:ea typeface="Calibri" panose="020F0502020204030204" pitchFamily="34" charset="0"/>
              </a:rPr>
              <a:t>có</a:t>
            </a:r>
            <a:r>
              <a:rPr lang="en-US" sz="2200" dirty="0">
                <a:effectLst/>
                <a:ea typeface="Calibri" panose="020F0502020204030204" pitchFamily="34" charset="0"/>
              </a:rPr>
              <a:t> </a:t>
            </a:r>
            <a:r>
              <a:rPr lang="en-US" sz="2200" dirty="0" err="1">
                <a:effectLst/>
                <a:ea typeface="Calibri" panose="020F0502020204030204" pitchFamily="34" charset="0"/>
              </a:rPr>
              <a:t>khả</a:t>
            </a:r>
            <a:r>
              <a:rPr lang="en-US" sz="2200" dirty="0">
                <a:effectLst/>
                <a:ea typeface="Calibri" panose="020F0502020204030204" pitchFamily="34" charset="0"/>
              </a:rPr>
              <a:t> </a:t>
            </a:r>
            <a:r>
              <a:rPr lang="en-US" sz="2200" dirty="0" err="1">
                <a:effectLst/>
                <a:ea typeface="Calibri" panose="020F0502020204030204" pitchFamily="34" charset="0"/>
              </a:rPr>
              <a:t>năng</a:t>
            </a:r>
            <a:r>
              <a:rPr lang="en-US" sz="2200" dirty="0">
                <a:effectLst/>
                <a:ea typeface="Calibri" panose="020F0502020204030204" pitchFamily="34" charset="0"/>
              </a:rPr>
              <a:t> </a:t>
            </a:r>
            <a:r>
              <a:rPr lang="en-US" sz="2200" dirty="0" err="1">
                <a:effectLst/>
                <a:ea typeface="Calibri" panose="020F0502020204030204" pitchFamily="34" charset="0"/>
              </a:rPr>
              <a:t>nhận</a:t>
            </a:r>
            <a:r>
              <a:rPr lang="en-US" sz="2200" dirty="0">
                <a:effectLst/>
                <a:ea typeface="Calibri" panose="020F0502020204030204" pitchFamily="34" charset="0"/>
              </a:rPr>
              <a:t> </a:t>
            </a:r>
            <a:r>
              <a:rPr lang="en-US" sz="2200" dirty="0" err="1">
                <a:effectLst/>
                <a:ea typeface="Calibri" panose="020F0502020204030204" pitchFamily="34" charset="0"/>
              </a:rPr>
              <a:t>thông</a:t>
            </a:r>
            <a:r>
              <a:rPr lang="en-US" sz="2200" dirty="0">
                <a:effectLst/>
                <a:ea typeface="Calibri" panose="020F0502020204030204" pitchFamily="34" charset="0"/>
              </a:rPr>
              <a:t> tin </a:t>
            </a:r>
            <a:r>
              <a:rPr lang="en-US" sz="2200" dirty="0" err="1">
                <a:effectLst/>
                <a:ea typeface="Calibri" panose="020F0502020204030204" pitchFamily="34" charset="0"/>
              </a:rPr>
              <a:t>hoặc</a:t>
            </a:r>
            <a:r>
              <a:rPr lang="en-US" sz="2200" dirty="0">
                <a:effectLst/>
                <a:ea typeface="Calibri" panose="020F0502020204030204" pitchFamily="34" charset="0"/>
              </a:rPr>
              <a:t> </a:t>
            </a:r>
            <a:r>
              <a:rPr lang="en-US" sz="2200" dirty="0" err="1">
                <a:effectLst/>
                <a:ea typeface="Calibri" panose="020F0502020204030204" pitchFamily="34" charset="0"/>
              </a:rPr>
              <a:t>sử</a:t>
            </a:r>
            <a:r>
              <a:rPr lang="en-US" sz="2200" dirty="0">
                <a:effectLst/>
                <a:ea typeface="Calibri" panose="020F0502020204030204" pitchFamily="34" charset="0"/>
              </a:rPr>
              <a:t> </a:t>
            </a:r>
            <a:r>
              <a:rPr lang="en-US" sz="2200" dirty="0" err="1">
                <a:effectLst/>
                <a:ea typeface="Calibri" panose="020F0502020204030204" pitchFamily="34" charset="0"/>
              </a:rPr>
              <a:t>dụng</a:t>
            </a:r>
            <a:r>
              <a:rPr lang="en-US" sz="2200" dirty="0">
                <a:effectLst/>
                <a:ea typeface="Calibri" panose="020F0502020204030204" pitchFamily="34" charset="0"/>
              </a:rPr>
              <a:t> </a:t>
            </a:r>
            <a:r>
              <a:rPr lang="en-US" sz="2200" dirty="0" err="1">
                <a:effectLst/>
                <a:ea typeface="Calibri" panose="020F0502020204030204" pitchFamily="34" charset="0"/>
              </a:rPr>
              <a:t>một</a:t>
            </a:r>
            <a:r>
              <a:rPr lang="en-US" sz="2200" dirty="0">
                <a:effectLst/>
                <a:ea typeface="Calibri" panose="020F0502020204030204" pitchFamily="34" charset="0"/>
              </a:rPr>
              <a:t> </a:t>
            </a:r>
            <a:r>
              <a:rPr lang="en-US" sz="2200" dirty="0" err="1">
                <a:effectLst/>
                <a:ea typeface="Calibri" panose="020F0502020204030204" pitchFamily="34" charset="0"/>
              </a:rPr>
              <a:t>dịch</a:t>
            </a:r>
            <a:r>
              <a:rPr lang="en-US" sz="2200" dirty="0">
                <a:effectLst/>
                <a:ea typeface="Calibri" panose="020F0502020204030204" pitchFamily="34" charset="0"/>
              </a:rPr>
              <a:t> </a:t>
            </a:r>
            <a:r>
              <a:rPr lang="en-US" sz="2200" dirty="0" err="1">
                <a:effectLst/>
                <a:ea typeface="Calibri" panose="020F0502020204030204" pitchFamily="34" charset="0"/>
              </a:rPr>
              <a:t>vụ</a:t>
            </a:r>
            <a:r>
              <a:rPr lang="en-US" sz="2200" dirty="0">
                <a:effectLst/>
                <a:ea typeface="Calibri" panose="020F0502020204030204" pitchFamily="34" charset="0"/>
              </a:rPr>
              <a:t> </a:t>
            </a:r>
            <a:r>
              <a:rPr lang="en-US" sz="2200" dirty="0" err="1">
                <a:effectLst/>
                <a:ea typeface="Calibri" panose="020F0502020204030204" pitchFamily="34" charset="0"/>
              </a:rPr>
              <a:t>cụ</a:t>
            </a:r>
            <a:r>
              <a:rPr lang="en-US" sz="2200" dirty="0">
                <a:effectLst/>
                <a:ea typeface="Calibri" panose="020F0502020204030204" pitchFamily="34" charset="0"/>
              </a:rPr>
              <a:t> </a:t>
            </a:r>
            <a:r>
              <a:rPr lang="en-US" sz="2200" dirty="0" err="1">
                <a:effectLst/>
                <a:ea typeface="Calibri" panose="020F0502020204030204" pitchFamily="34" charset="0"/>
              </a:rPr>
              <a:t>thể</a:t>
            </a:r>
            <a:r>
              <a:rPr lang="en-US" sz="2200" dirty="0">
                <a:effectLst/>
                <a:ea typeface="Calibri" panose="020F0502020204030204" pitchFamily="34" charset="0"/>
              </a:rPr>
              <a:t> </a:t>
            </a:r>
            <a:r>
              <a:rPr lang="en-US" sz="2200" dirty="0" err="1">
                <a:effectLst/>
                <a:ea typeface="Calibri" panose="020F0502020204030204" pitchFamily="34" charset="0"/>
              </a:rPr>
              <a:t>từ</a:t>
            </a:r>
            <a:r>
              <a:rPr lang="en-US" sz="2200" dirty="0">
                <a:effectLst/>
                <a:ea typeface="Calibri" panose="020F0502020204030204" pitchFamily="34" charset="0"/>
              </a:rPr>
              <a:t> </a:t>
            </a:r>
            <a:r>
              <a:rPr lang="en-US" sz="2200" dirty="0" err="1">
                <a:effectLst/>
                <a:ea typeface="Calibri" panose="020F0502020204030204" pitchFamily="34" charset="0"/>
              </a:rPr>
              <a:t>các</a:t>
            </a:r>
            <a:r>
              <a:rPr lang="en-US" sz="2200" dirty="0">
                <a:effectLst/>
                <a:ea typeface="Calibri" panose="020F0502020204030204" pitchFamily="34" charset="0"/>
              </a:rPr>
              <a:t> </a:t>
            </a:r>
            <a:r>
              <a:rPr lang="en-US" sz="2200" dirty="0" err="1">
                <a:effectLst/>
                <a:ea typeface="Calibri" panose="020F0502020204030204" pitchFamily="34" charset="0"/>
              </a:rPr>
              <a:t>nhà</a:t>
            </a:r>
            <a:r>
              <a:rPr lang="en-US" sz="2200" dirty="0">
                <a:effectLst/>
                <a:ea typeface="Calibri" panose="020F0502020204030204" pitchFamily="34" charset="0"/>
              </a:rPr>
              <a:t> </a:t>
            </a:r>
            <a:r>
              <a:rPr lang="en-US" sz="2200" dirty="0" err="1">
                <a:effectLst/>
                <a:ea typeface="Calibri" panose="020F0502020204030204" pitchFamily="34" charset="0"/>
              </a:rPr>
              <a:t>cung</a:t>
            </a:r>
            <a:r>
              <a:rPr lang="en-US" sz="2200" dirty="0">
                <a:effectLst/>
                <a:ea typeface="Calibri" panose="020F0502020204030204" pitchFamily="34" charset="0"/>
              </a:rPr>
              <a:t> </a:t>
            </a:r>
            <a:r>
              <a:rPr lang="en-US" sz="2200" dirty="0" err="1">
                <a:effectLst/>
                <a:ea typeface="Calibri" panose="020F0502020204030204" pitchFamily="34" charset="0"/>
              </a:rPr>
              <a:t>cấp</a:t>
            </a:r>
            <a:r>
              <a:rPr lang="en-US" sz="2200" dirty="0">
                <a:effectLst/>
                <a:ea typeface="Calibri" panose="020F0502020204030204" pitchFamily="34" charset="0"/>
              </a:rPr>
              <a:t> </a:t>
            </a:r>
            <a:r>
              <a:rPr lang="en-US" sz="2200" dirty="0" err="1">
                <a:effectLst/>
                <a:ea typeface="Calibri" panose="020F0502020204030204" pitchFamily="34" charset="0"/>
              </a:rPr>
              <a:t>dịch</a:t>
            </a:r>
            <a:r>
              <a:rPr lang="en-US" sz="2200" dirty="0">
                <a:effectLst/>
                <a:ea typeface="Calibri" panose="020F0502020204030204" pitchFamily="34" charset="0"/>
              </a:rPr>
              <a:t> </a:t>
            </a:r>
            <a:r>
              <a:rPr lang="en-US" sz="2200" dirty="0" err="1">
                <a:effectLst/>
                <a:ea typeface="Calibri" panose="020F0502020204030204" pitchFamily="34" charset="0"/>
              </a:rPr>
              <a:t>vụ</a:t>
            </a:r>
            <a:r>
              <a:rPr lang="en-US" sz="2200" dirty="0">
                <a:effectLst/>
                <a:ea typeface="Calibri" panose="020F0502020204030204" pitchFamily="34" charset="0"/>
              </a:rPr>
              <a:t> (Server).</a:t>
            </a:r>
            <a:endParaRPr lang="en-US" sz="2200" dirty="0"/>
          </a:p>
        </p:txBody>
      </p:sp>
      <p:sp>
        <p:nvSpPr>
          <p:cNvPr id="7" name="TextBox 6">
            <a:extLst>
              <a:ext uri="{FF2B5EF4-FFF2-40B4-BE49-F238E27FC236}">
                <a16:creationId xmlns:a16="http://schemas.microsoft.com/office/drawing/2014/main" id="{60DBF89B-206F-1D30-18CF-9593057EE847}"/>
              </a:ext>
            </a:extLst>
          </p:cNvPr>
          <p:cNvSpPr txBox="1"/>
          <p:nvPr/>
        </p:nvSpPr>
        <p:spPr>
          <a:xfrm>
            <a:off x="6866021" y="3560349"/>
            <a:ext cx="4989095" cy="3086871"/>
          </a:xfrm>
          <a:prstGeom prst="rect">
            <a:avLst/>
          </a:prstGeom>
          <a:noFill/>
        </p:spPr>
        <p:txBody>
          <a:bodyPr wrap="square">
            <a:spAutoFit/>
          </a:bodyPr>
          <a:lstStyle/>
          <a:p>
            <a:pPr algn="just">
              <a:lnSpc>
                <a:spcPct val="150000"/>
              </a:lnSpc>
            </a:pPr>
            <a:r>
              <a:rPr lang="en-US" sz="2200" dirty="0">
                <a:effectLst/>
                <a:ea typeface="Calibri" panose="020F0502020204030204" pitchFamily="34" charset="0"/>
                <a:cs typeface="Times New Roman" panose="02020603050405020304" pitchFamily="18" charset="0"/>
              </a:rPr>
              <a:t>Server </a:t>
            </a:r>
            <a:r>
              <a:rPr lang="en-US" sz="2200" dirty="0" err="1">
                <a:effectLst/>
                <a:ea typeface="Calibri" panose="020F0502020204030204" pitchFamily="34" charset="0"/>
                <a:cs typeface="Times New Roman" panose="02020603050405020304" pitchFamily="18" charset="0"/>
              </a:rPr>
              <a:t>là</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một</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máy</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chủ</a:t>
            </a:r>
            <a:r>
              <a:rPr lang="en-US" sz="2200" dirty="0">
                <a:effectLst/>
                <a:ea typeface="Calibri" panose="020F0502020204030204" pitchFamily="34" charset="0"/>
                <a:cs typeface="Times New Roman" panose="02020603050405020304" pitchFamily="18" charset="0"/>
              </a:rPr>
              <a:t> hay </a:t>
            </a:r>
            <a:r>
              <a:rPr lang="en-US" sz="2200" dirty="0" err="1">
                <a:effectLst/>
                <a:ea typeface="Calibri" panose="020F0502020204030204" pitchFamily="34" charset="0"/>
                <a:cs typeface="Times New Roman" panose="02020603050405020304" pitchFamily="18" charset="0"/>
              </a:rPr>
              <a:t>một</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phương</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tiện</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phục</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vụ</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các</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dịch</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vụ</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nào</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đó</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Trong</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lĩnh</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vực</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công</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nghệ</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thì</a:t>
            </a:r>
            <a:r>
              <a:rPr lang="en-US" sz="2200" dirty="0">
                <a:effectLst/>
                <a:ea typeface="Calibri" panose="020F0502020204030204" pitchFamily="34" charset="0"/>
                <a:cs typeface="Times New Roman" panose="02020603050405020304" pitchFamily="18" charset="0"/>
              </a:rPr>
              <a:t> Server </a:t>
            </a:r>
            <a:r>
              <a:rPr lang="en-US" sz="2200" dirty="0" err="1">
                <a:effectLst/>
                <a:ea typeface="Calibri" panose="020F0502020204030204" pitchFamily="34" charset="0"/>
                <a:cs typeface="Times New Roman" panose="02020603050405020304" pitchFamily="18" charset="0"/>
              </a:rPr>
              <a:t>là</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một</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máy</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tính</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từ</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xa</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Nó</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cung</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cấp</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các</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thông</a:t>
            </a:r>
            <a:r>
              <a:rPr lang="en-US" sz="2200" dirty="0">
                <a:effectLst/>
                <a:ea typeface="Calibri" panose="020F0502020204030204" pitchFamily="34" charset="0"/>
                <a:cs typeface="Times New Roman" panose="02020603050405020304" pitchFamily="18" charset="0"/>
              </a:rPr>
              <a:t> tin (</a:t>
            </a:r>
            <a:r>
              <a:rPr lang="en-US" sz="2200" dirty="0" err="1">
                <a:effectLst/>
                <a:ea typeface="Calibri" panose="020F0502020204030204" pitchFamily="34" charset="0"/>
                <a:cs typeface="Times New Roman" panose="02020603050405020304" pitchFamily="18" charset="0"/>
              </a:rPr>
              <a:t>dữ</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liệu</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hoặc</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quyền</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truy</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cập</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vào</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các</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dịch</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vụ</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cụ</a:t>
            </a:r>
            <a:r>
              <a:rPr lang="en-US" sz="2200" dirty="0">
                <a:effectLst/>
                <a:ea typeface="Calibri" panose="020F0502020204030204" pitchFamily="34" charset="0"/>
                <a:cs typeface="Times New Roman" panose="02020603050405020304" pitchFamily="18" charset="0"/>
              </a:rPr>
              <a:t> </a:t>
            </a:r>
            <a:r>
              <a:rPr lang="en-US" sz="2200" dirty="0" err="1">
                <a:effectLst/>
                <a:ea typeface="Calibri" panose="020F0502020204030204" pitchFamily="34" charset="0"/>
                <a:cs typeface="Times New Roman" panose="02020603050405020304" pitchFamily="18" charset="0"/>
              </a:rPr>
              <a:t>thể</a:t>
            </a:r>
            <a:r>
              <a:rPr lang="en-US" sz="2200" dirty="0">
                <a:effectLst/>
                <a:ea typeface="Calibri" panose="020F0502020204030204" pitchFamily="34" charset="0"/>
                <a:cs typeface="Times New Roman" panose="02020603050405020304" pitchFamily="18" charset="0"/>
              </a:rPr>
              <a:t>.</a:t>
            </a:r>
            <a:endParaRPr lang="en-US" sz="2200" dirty="0">
              <a:cs typeface="Times New Roman" panose="02020603050405020304" pitchFamily="18" charset="0"/>
            </a:endParaRPr>
          </a:p>
        </p:txBody>
      </p:sp>
    </p:spTree>
    <p:extLst>
      <p:ext uri="{BB962C8B-B14F-4D97-AF65-F5344CB8AC3E}">
        <p14:creationId xmlns:p14="http://schemas.microsoft.com/office/powerpoint/2010/main" val="166098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ô Hình Client Server là gì? Thông Tin Chi Tiết Về Máy Chủ Khách">
            <a:extLst>
              <a:ext uri="{FF2B5EF4-FFF2-40B4-BE49-F238E27FC236}">
                <a16:creationId xmlns:a16="http://schemas.microsoft.com/office/drawing/2014/main" id="{ABAD1CB7-13C2-47BC-ACEA-71935B0348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2475" y="1424305"/>
            <a:ext cx="5943600" cy="4009390"/>
          </a:xfrm>
          <a:prstGeom prst="rect">
            <a:avLst/>
          </a:prstGeom>
          <a:noFill/>
        </p:spPr>
      </p:pic>
      <p:sp>
        <p:nvSpPr>
          <p:cNvPr id="5" name="TextBox 4">
            <a:extLst>
              <a:ext uri="{FF2B5EF4-FFF2-40B4-BE49-F238E27FC236}">
                <a16:creationId xmlns:a16="http://schemas.microsoft.com/office/drawing/2014/main" id="{660B7FE2-FF79-0569-599F-3A805CE80558}"/>
              </a:ext>
            </a:extLst>
          </p:cNvPr>
          <p:cNvSpPr txBox="1"/>
          <p:nvPr/>
        </p:nvSpPr>
        <p:spPr>
          <a:xfrm>
            <a:off x="385009" y="431519"/>
            <a:ext cx="6817895" cy="1143070"/>
          </a:xfrm>
          <a:prstGeom prst="rect">
            <a:avLst/>
          </a:prstGeom>
          <a:noFill/>
        </p:spPr>
        <p:txBody>
          <a:bodyPr wrap="square">
            <a:spAutoFit/>
          </a:bodyPr>
          <a:lstStyle/>
          <a:p>
            <a:pPr marL="0" marR="0" algn="just">
              <a:lnSpc>
                <a:spcPct val="150000"/>
              </a:lnSpc>
              <a:spcBef>
                <a:spcPts val="0"/>
              </a:spcBef>
              <a:spcAft>
                <a:spcPts val="800"/>
              </a:spcAft>
            </a:pPr>
            <a:r>
              <a:rPr lang="en-US" sz="2400" b="1" dirty="0" err="1">
                <a:effectLst/>
                <a:ea typeface="Calibri" panose="020F0502020204030204" pitchFamily="34" charset="0"/>
                <a:cs typeface="Times New Roman" panose="02020603050405020304" pitchFamily="18" charset="0"/>
              </a:rPr>
              <a:t>Ưu</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điểm</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và</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nhược</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điểm</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của</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mô</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hình</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mạng</a:t>
            </a:r>
            <a:r>
              <a:rPr lang="en-US" sz="2400" b="1" dirty="0">
                <a:effectLst/>
                <a:ea typeface="Calibri" panose="020F0502020204030204" pitchFamily="34" charset="0"/>
                <a:cs typeface="Times New Roman" panose="02020603050405020304" pitchFamily="18" charset="0"/>
              </a:rPr>
              <a:t> Client – Server</a:t>
            </a:r>
            <a:endParaRPr lang="en-US" sz="2400" dirty="0">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FEB50FF-88F3-170A-BB05-7A13AA102559}"/>
              </a:ext>
            </a:extLst>
          </p:cNvPr>
          <p:cNvSpPr txBox="1"/>
          <p:nvPr/>
        </p:nvSpPr>
        <p:spPr>
          <a:xfrm>
            <a:off x="7202904" y="1054973"/>
            <a:ext cx="2049379" cy="461665"/>
          </a:xfrm>
          <a:prstGeom prst="rect">
            <a:avLst/>
          </a:prstGeom>
          <a:noFill/>
        </p:spPr>
        <p:txBody>
          <a:bodyPr wrap="square">
            <a:spAutoFit/>
          </a:bodyPr>
          <a:lstStyle/>
          <a:p>
            <a:r>
              <a:rPr lang="en-US" sz="2400" dirty="0" err="1">
                <a:effectLst/>
                <a:ea typeface="Calibri" panose="020F0502020204030204" pitchFamily="34" charset="0"/>
              </a:rPr>
              <a:t>Ưu</a:t>
            </a:r>
            <a:r>
              <a:rPr lang="en-US" sz="2400" dirty="0">
                <a:effectLst/>
                <a:ea typeface="Calibri" panose="020F0502020204030204" pitchFamily="34" charset="0"/>
              </a:rPr>
              <a:t> </a:t>
            </a:r>
            <a:r>
              <a:rPr lang="en-US" sz="2400" dirty="0" err="1">
                <a:effectLst/>
                <a:ea typeface="Calibri" panose="020F0502020204030204" pitchFamily="34" charset="0"/>
              </a:rPr>
              <a:t>điểm</a:t>
            </a:r>
            <a:endParaRPr lang="en-US" sz="2400" dirty="0"/>
          </a:p>
        </p:txBody>
      </p:sp>
      <p:sp>
        <p:nvSpPr>
          <p:cNvPr id="7" name="TextBox 6">
            <a:extLst>
              <a:ext uri="{FF2B5EF4-FFF2-40B4-BE49-F238E27FC236}">
                <a16:creationId xmlns:a16="http://schemas.microsoft.com/office/drawing/2014/main" id="{E71358E4-DB92-DA39-928D-064E34420C07}"/>
              </a:ext>
            </a:extLst>
          </p:cNvPr>
          <p:cNvSpPr txBox="1"/>
          <p:nvPr/>
        </p:nvSpPr>
        <p:spPr>
          <a:xfrm>
            <a:off x="7202904" y="1543134"/>
            <a:ext cx="3930316" cy="1963294"/>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n-US" sz="2400" dirty="0" err="1">
                <a:effectLst/>
                <a:ea typeface="Calibri" panose="020F0502020204030204" pitchFamily="34" charset="0"/>
                <a:cs typeface="Times New Roman" panose="02020603050405020304" pitchFamily="18" charset="0"/>
              </a:rPr>
              <a:t>Tập</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trung</a:t>
            </a:r>
            <a:endParaRPr lang="en-US" sz="24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err="1">
                <a:effectLst/>
                <a:ea typeface="Calibri" panose="020F0502020204030204" pitchFamily="34" charset="0"/>
                <a:cs typeface="Times New Roman" panose="02020603050405020304" pitchFamily="18" charset="0"/>
              </a:rPr>
              <a:t>Bảo</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mật</a:t>
            </a:r>
            <a:endParaRPr lang="en-US" sz="24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err="1">
                <a:effectLst/>
                <a:ea typeface="Calibri" panose="020F0502020204030204" pitchFamily="34" charset="0"/>
                <a:cs typeface="Times New Roman" panose="02020603050405020304" pitchFamily="18" charset="0"/>
              </a:rPr>
              <a:t>Khả</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năng</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mở</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rộng</a:t>
            </a:r>
            <a:endParaRPr lang="en-US" sz="24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err="1">
                <a:effectLst/>
                <a:ea typeface="Calibri" panose="020F0502020204030204" pitchFamily="34" charset="0"/>
                <a:cs typeface="Times New Roman" panose="02020603050405020304" pitchFamily="18" charset="0"/>
              </a:rPr>
              <a:t>Khả</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năng</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truy</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cập</a:t>
            </a:r>
            <a:endParaRPr lang="en-US" sz="2400" dirty="0">
              <a:effectLs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68A2D09-E254-AD97-7437-E9804F939E27}"/>
              </a:ext>
            </a:extLst>
          </p:cNvPr>
          <p:cNvSpPr txBox="1"/>
          <p:nvPr/>
        </p:nvSpPr>
        <p:spPr>
          <a:xfrm>
            <a:off x="7202904" y="3755216"/>
            <a:ext cx="3529265" cy="2958823"/>
          </a:xfrm>
          <a:prstGeom prst="rect">
            <a:avLst/>
          </a:prstGeom>
          <a:noFill/>
        </p:spPr>
        <p:txBody>
          <a:bodyPr wrap="square">
            <a:spAutoFit/>
          </a:bodyPr>
          <a:lstStyle/>
          <a:p>
            <a:pPr marL="0" marR="0">
              <a:lnSpc>
                <a:spcPct val="107000"/>
              </a:lnSpc>
              <a:spcBef>
                <a:spcPts val="0"/>
              </a:spcBef>
              <a:spcAft>
                <a:spcPts val="800"/>
              </a:spcAft>
            </a:pPr>
            <a:r>
              <a:rPr lang="en-US" sz="2400" dirty="0" err="1">
                <a:effectLst/>
                <a:ea typeface="Calibri" panose="020F0502020204030204" pitchFamily="34" charset="0"/>
                <a:cs typeface="Times New Roman" panose="02020603050405020304" pitchFamily="18" charset="0"/>
              </a:rPr>
              <a:t>Nhược</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điểm</a:t>
            </a:r>
            <a:endParaRPr lang="en-US" sz="24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err="1">
                <a:effectLst/>
                <a:ea typeface="Calibri" panose="020F0502020204030204" pitchFamily="34" charset="0"/>
                <a:cs typeface="Times New Roman" panose="02020603050405020304" pitchFamily="18" charset="0"/>
              </a:rPr>
              <a:t>Tắc</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nghẽn</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lưu</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lượng</a:t>
            </a:r>
            <a:endParaRPr lang="en-US" sz="24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err="1">
                <a:effectLst/>
                <a:ea typeface="Calibri" panose="020F0502020204030204" pitchFamily="34" charset="0"/>
                <a:cs typeface="Times New Roman" panose="02020603050405020304" pitchFamily="18" charset="0"/>
              </a:rPr>
              <a:t>Độ</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bền</a:t>
            </a:r>
            <a:endParaRPr lang="en-US" sz="24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Chi </a:t>
            </a:r>
            <a:r>
              <a:rPr lang="en-US" sz="2400" dirty="0" err="1">
                <a:effectLst/>
                <a:ea typeface="Calibri" panose="020F0502020204030204" pitchFamily="34" charset="0"/>
                <a:cs typeface="Times New Roman" panose="02020603050405020304" pitchFamily="18" charset="0"/>
              </a:rPr>
              <a:t>phí</a:t>
            </a:r>
            <a:endParaRPr lang="en-US" sz="24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err="1">
                <a:effectLst/>
                <a:ea typeface="Calibri" panose="020F0502020204030204" pitchFamily="34" charset="0"/>
                <a:cs typeface="Times New Roman" panose="02020603050405020304" pitchFamily="18" charset="0"/>
              </a:rPr>
              <a:t>Bảo</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trì</a:t>
            </a:r>
            <a:endParaRPr lang="en-US" sz="2400" dirty="0">
              <a:effectLst/>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400" dirty="0" err="1">
                <a:effectLst/>
                <a:ea typeface="Calibri" panose="020F0502020204030204" pitchFamily="34" charset="0"/>
                <a:cs typeface="Times New Roman" panose="02020603050405020304" pitchFamily="18" charset="0"/>
              </a:rPr>
              <a:t>Tài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nguyên</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483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5E7D1E-16F0-191C-2A2E-926114A1F750}"/>
              </a:ext>
            </a:extLst>
          </p:cNvPr>
          <p:cNvSpPr txBox="1">
            <a:spLocks/>
          </p:cNvSpPr>
          <p:nvPr/>
        </p:nvSpPr>
        <p:spPr>
          <a:xfrm>
            <a:off x="1524000" y="593856"/>
            <a:ext cx="9144000" cy="477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VN" sz="2400" b="1" kern="1800">
                <a:latin typeface="+mn-lt"/>
                <a:ea typeface="Times New Roman" panose="02020603050405020304" pitchFamily="18" charset="0"/>
                <a:cs typeface="Times New Roman" panose="02020603050405020304" pitchFamily="18" charset="0"/>
              </a:rPr>
              <a:t>Cơ bản về giao thức Websocket và thư viện Socket.io</a:t>
            </a:r>
            <a:endParaRPr lang="en-VN" sz="2400" dirty="0">
              <a:latin typeface="+mn-lt"/>
            </a:endParaRPr>
          </a:p>
        </p:txBody>
      </p:sp>
      <p:sp>
        <p:nvSpPr>
          <p:cNvPr id="5" name="Subtitle 2">
            <a:extLst>
              <a:ext uri="{FF2B5EF4-FFF2-40B4-BE49-F238E27FC236}">
                <a16:creationId xmlns:a16="http://schemas.microsoft.com/office/drawing/2014/main" id="{93B2CE3A-B821-9EA8-1BED-D6257022439E}"/>
              </a:ext>
            </a:extLst>
          </p:cNvPr>
          <p:cNvSpPr txBox="1">
            <a:spLocks/>
          </p:cNvSpPr>
          <p:nvPr/>
        </p:nvSpPr>
        <p:spPr>
          <a:xfrm>
            <a:off x="1002484" y="1788072"/>
            <a:ext cx="10187031" cy="3281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VN" sz="2400" kern="100">
                <a:ea typeface="Calibri" panose="020F0502020204030204" pitchFamily="34" charset="0"/>
                <a:cs typeface="Times New Roman" panose="02020603050405020304" pitchFamily="18" charset="0"/>
              </a:rPr>
              <a:t>Hiện nay ứng dụng web đã phát triển khác xa so với ngày đầu nó xuất hiện, kèm theo đó là vô số các kỹ thuật mới được áp dụng để phục vụ cho quá trình này nhằm đem lại trải nghiệm mới mẻ, đầy hứng thú và cũng không kém phần tiện dụng cho người dùng. Công nghệ web thời gian thực(realtime) ngày càng trở nên phổ biết. Có nhiều công nghệ, phương pháp giúp xây dựng ứng dụng thời gian thực</a:t>
            </a:r>
          </a:p>
          <a:p>
            <a:pPr algn="just">
              <a:lnSpc>
                <a:spcPct val="150000"/>
              </a:lnSpc>
            </a:pPr>
            <a:endParaRPr lang="en-VN" sz="2400">
              <a:cs typeface="Times New Roman" panose="02020603050405020304" pitchFamily="18" charset="0"/>
            </a:endParaRPr>
          </a:p>
          <a:p>
            <a:pPr algn="just">
              <a:lnSpc>
                <a:spcPct val="150000"/>
              </a:lnSpc>
            </a:pPr>
            <a:r>
              <a:rPr lang="en-VN" sz="2400">
                <a:cs typeface="Times New Roman" panose="02020603050405020304" pitchFamily="18" charset="0"/>
              </a:rPr>
              <a:t>=&gt;</a:t>
            </a:r>
            <a:r>
              <a:rPr lang="en-VN" sz="2400">
                <a:ea typeface="Calibri" panose="020F0502020204030204" pitchFamily="34" charset="0"/>
                <a:cs typeface="Times New Roman" panose="02020603050405020304" pitchFamily="18" charset="0"/>
              </a:rPr>
              <a:t>WEBSOCKET với sự hỗ trợ của HTML 5 đang trở lên chiếm ưu thế tuyệt đối.</a:t>
            </a:r>
            <a:r>
              <a:rPr lang="en-VN" sz="2400">
                <a:cs typeface="Times New Roman" panose="02020603050405020304" pitchFamily="18" charset="0"/>
              </a:rPr>
              <a:t> </a:t>
            </a:r>
            <a:endParaRPr lang="en-VN" sz="2400" dirty="0">
              <a:cs typeface="Times New Roman" panose="02020603050405020304" pitchFamily="18" charset="0"/>
            </a:endParaRPr>
          </a:p>
        </p:txBody>
      </p:sp>
    </p:spTree>
    <p:extLst>
      <p:ext uri="{BB962C8B-B14F-4D97-AF65-F5344CB8AC3E}">
        <p14:creationId xmlns:p14="http://schemas.microsoft.com/office/powerpoint/2010/main" val="868438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F8EA3BBD-559B-560E-FFFC-1B0C31369C80}"/>
              </a:ext>
            </a:extLst>
          </p:cNvPr>
          <p:cNvSpPr>
            <a:spLocks noChangeArrowheads="1"/>
          </p:cNvSpPr>
          <p:nvPr/>
        </p:nvSpPr>
        <p:spPr bwMode="auto">
          <a:xfrm>
            <a:off x="536028" y="120888"/>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VN" sz="2200"/>
          </a:p>
        </p:txBody>
      </p:sp>
      <p:pic>
        <p:nvPicPr>
          <p:cNvPr id="8" name="Picture 3" descr="Ưu điểm của websocket là gì">
            <a:extLst>
              <a:ext uri="{FF2B5EF4-FFF2-40B4-BE49-F238E27FC236}">
                <a16:creationId xmlns:a16="http://schemas.microsoft.com/office/drawing/2014/main" id="{39C5A680-EFC6-68F9-09D2-FA3E851801B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279228" y="-43543"/>
            <a:ext cx="5943600" cy="4076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3694B2-4F3F-24C9-D516-A45ED70EEB03}"/>
              </a:ext>
            </a:extLst>
          </p:cNvPr>
          <p:cNvSpPr txBox="1"/>
          <p:nvPr/>
        </p:nvSpPr>
        <p:spPr>
          <a:xfrm>
            <a:off x="907576" y="4093191"/>
            <a:ext cx="9492989" cy="2462213"/>
          </a:xfrm>
          <a:prstGeom prst="rect">
            <a:avLst/>
          </a:prstGeom>
          <a:noFill/>
        </p:spPr>
        <p:txBody>
          <a:bodyPr wrap="square" rtlCol="0">
            <a:spAutoFit/>
          </a:bodyPr>
          <a:lstStyle/>
          <a:p>
            <a:pPr algn="just"/>
            <a:r>
              <a:rPr lang="en-VN" sz="2200" dirty="0">
                <a:effectLst/>
                <a:ea typeface="Times New Roman" panose="02020603050405020304" pitchFamily="18" charset="0"/>
              </a:rPr>
              <a:t>WebSocket là một giao thức giúp truyền dữ liệu hai chiều giữa server-client qua một kết nối TCP duy nhất. Hơn nữa, webSocket là một giao thức được thiết kế để truyền dữ liệu bằng cách sử dụng cổng 80 và cổng 443 và nó là một phần của HTML5. Vì vậy, webSockets có thể hoạt động trên các cổng web tiêu chuẩn, nên không có rắc rối về việc mở cổng cho các ứng dụng, lo lắng về việc bị chặn bởi các tường lửa hay proxy server</a:t>
            </a:r>
          </a:p>
          <a:p>
            <a:pPr algn="just"/>
            <a:endParaRPr lang="en-VN" sz="2200" dirty="0"/>
          </a:p>
        </p:txBody>
      </p:sp>
    </p:spTree>
    <p:extLst>
      <p:ext uri="{BB962C8B-B14F-4D97-AF65-F5344CB8AC3E}">
        <p14:creationId xmlns:p14="http://schemas.microsoft.com/office/powerpoint/2010/main" val="3799095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0D4F0-4B28-2407-5867-E2856C1205E6}"/>
              </a:ext>
            </a:extLst>
          </p:cNvPr>
          <p:cNvSpPr>
            <a:spLocks noGrp="1"/>
          </p:cNvSpPr>
          <p:nvPr>
            <p:ph type="title"/>
          </p:nvPr>
        </p:nvSpPr>
        <p:spPr>
          <a:xfrm>
            <a:off x="838200" y="385598"/>
            <a:ext cx="10515600" cy="1306020"/>
          </a:xfrm>
        </p:spPr>
        <p:txBody>
          <a:bodyPr>
            <a:normAutofit/>
          </a:bodyPr>
          <a:lstStyle/>
          <a:p>
            <a:pPr algn="just"/>
            <a:r>
              <a:rPr lang="vi-VN" sz="2200" dirty="0">
                <a:effectLst/>
                <a:latin typeface="Calibri" panose="020F0502020204030204" pitchFamily="34" charset="0"/>
                <a:ea typeface="Times New Roman" panose="02020603050405020304" pitchFamily="18" charset="0"/>
                <a:cs typeface="Calibri" panose="020F0502020204030204" pitchFamily="34" charset="0"/>
              </a:rPr>
              <a:t>Giao thức có hai phần: Bắt tay và truyền dữ liệu Ban đầu client sẽ gửi yêu cầu khởi tạo kết nối websocket đến server, server kiểm tra và gửi trả kết quả chấp nhận kết nối, sau đó kết nối được tạo và quá trình gửi dữ liệu có thể được thực hiện, dữ liệu chính là các Wsframe</a:t>
            </a:r>
            <a:br>
              <a:rPr lang="en-VN" sz="2200" dirty="0">
                <a:effectLst/>
                <a:latin typeface="Calibri" panose="020F0502020204030204" pitchFamily="34" charset="0"/>
                <a:ea typeface="Times New Roman" panose="02020603050405020304" pitchFamily="18" charset="0"/>
                <a:cs typeface="Calibri" panose="020F0502020204030204" pitchFamily="34" charset="0"/>
              </a:rPr>
            </a:br>
            <a:endParaRPr lang="en-VN" sz="2200" dirty="0">
              <a:latin typeface="Calibri" panose="020F0502020204030204" pitchFamily="34" charset="0"/>
              <a:cs typeface="Calibri" panose="020F0502020204030204" pitchFamily="34" charset="0"/>
            </a:endParaRPr>
          </a:p>
        </p:txBody>
      </p:sp>
      <p:pic>
        <p:nvPicPr>
          <p:cNvPr id="5" name="Picture 1">
            <a:extLst>
              <a:ext uri="{FF2B5EF4-FFF2-40B4-BE49-F238E27FC236}">
                <a16:creationId xmlns:a16="http://schemas.microsoft.com/office/drawing/2014/main" id="{8ACC4B7F-7579-1204-65D9-95E853EB8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79" y="1554212"/>
            <a:ext cx="5943600" cy="4610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88A709-0A2B-FD8C-992C-4BCE47EBDA53}"/>
              </a:ext>
            </a:extLst>
          </p:cNvPr>
          <p:cNvSpPr txBox="1"/>
          <p:nvPr/>
        </p:nvSpPr>
        <p:spPr>
          <a:xfrm>
            <a:off x="6831724" y="1428858"/>
            <a:ext cx="4522076" cy="4154984"/>
          </a:xfrm>
          <a:prstGeom prst="rect">
            <a:avLst/>
          </a:prstGeom>
          <a:noFill/>
        </p:spPr>
        <p:txBody>
          <a:bodyPr wrap="square" rtlCol="0">
            <a:spAutoFit/>
          </a:bodyPr>
          <a:lstStyle/>
          <a:p>
            <a:pPr algn="just"/>
            <a:r>
              <a:rPr lang="vi-VN" sz="2200" dirty="0">
                <a:latin typeface="Calibri" panose="020F0502020204030204" pitchFamily="34" charset="0"/>
                <a:cs typeface="Calibri" panose="020F0502020204030204" pitchFamily="34" charset="0"/>
              </a:rPr>
              <a:t>WebSockets được các nhà phát triển phát minh ra để hỗ trợ hiệu quả các kết quả theo thời gian thực. WebSocket hoạt động bằng cách bắt đầu giao tiếp song công, liên tục giữa máy khách và máy chủ. Điều này làm giảm lưu lượng mạng không cần thiết, vì dữ liệu có thể di chuyển ngay lập tức theo cả hai cách thông qua một kết nối mở duy nhất. Ngoài ra còn cung cấp tốc độ và khả năng thời gian thực trên web.</a:t>
            </a:r>
            <a:endParaRPr lang="en-V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158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16B1-5D4B-4675-1F4F-F77BCDBD8226}"/>
              </a:ext>
            </a:extLst>
          </p:cNvPr>
          <p:cNvSpPr>
            <a:spLocks noGrp="1"/>
          </p:cNvSpPr>
          <p:nvPr>
            <p:ph type="title"/>
          </p:nvPr>
        </p:nvSpPr>
        <p:spPr>
          <a:xfrm>
            <a:off x="497006" y="59200"/>
            <a:ext cx="10515600" cy="855200"/>
          </a:xfrm>
        </p:spPr>
        <p:txBody>
          <a:bodyPr>
            <a:normAutofit/>
          </a:bodyPr>
          <a:lstStyle/>
          <a:p>
            <a:r>
              <a:rPr lang="en-US" dirty="0" err="1"/>
              <a:t>Nội</a:t>
            </a:r>
            <a:r>
              <a:rPr lang="en-US" dirty="0"/>
              <a:t> dung </a:t>
            </a:r>
            <a:r>
              <a:rPr lang="en-US" dirty="0" err="1"/>
              <a:t>báo</a:t>
            </a:r>
            <a:r>
              <a:rPr lang="en-US" dirty="0"/>
              <a:t> </a:t>
            </a:r>
            <a:r>
              <a:rPr lang="en-US" dirty="0" err="1"/>
              <a:t>cáo</a:t>
            </a:r>
            <a:r>
              <a:rPr lang="en-US" dirty="0"/>
              <a:t>:</a:t>
            </a:r>
          </a:p>
        </p:txBody>
      </p:sp>
      <p:sp>
        <p:nvSpPr>
          <p:cNvPr id="3" name="Content Placeholder 2">
            <a:extLst>
              <a:ext uri="{FF2B5EF4-FFF2-40B4-BE49-F238E27FC236}">
                <a16:creationId xmlns:a16="http://schemas.microsoft.com/office/drawing/2014/main" id="{42BFE0AD-27A7-D46D-F048-F25219D1FA06}"/>
              </a:ext>
            </a:extLst>
          </p:cNvPr>
          <p:cNvSpPr>
            <a:spLocks noGrp="1"/>
          </p:cNvSpPr>
          <p:nvPr>
            <p:ph idx="1"/>
          </p:nvPr>
        </p:nvSpPr>
        <p:spPr>
          <a:xfrm>
            <a:off x="573206" y="1112293"/>
            <a:ext cx="10780594" cy="5064670"/>
          </a:xfrm>
        </p:spPr>
        <p:txBody>
          <a:bodyPr/>
          <a:lstStyle/>
          <a:p>
            <a:pPr marL="0" indent="0">
              <a:buNone/>
            </a:pPr>
            <a:r>
              <a:rPr lang="en-US" dirty="0"/>
              <a:t>I. API, Networking &amp; HTTP </a:t>
            </a:r>
            <a:r>
              <a:rPr lang="en-US" dirty="0" err="1"/>
              <a:t>và</a:t>
            </a:r>
            <a:r>
              <a:rPr lang="en-US" dirty="0"/>
              <a:t> JSON</a:t>
            </a:r>
          </a:p>
          <a:p>
            <a:pPr marL="0" indent="0">
              <a:buNone/>
            </a:pPr>
            <a:r>
              <a:rPr lang="en-US" dirty="0"/>
              <a:t>II. </a:t>
            </a:r>
            <a:r>
              <a:rPr lang="en-US" dirty="0" err="1"/>
              <a:t>Xử</a:t>
            </a:r>
            <a:r>
              <a:rPr lang="en-US" dirty="0"/>
              <a:t> </a:t>
            </a:r>
            <a:r>
              <a:rPr lang="en-US" dirty="0" err="1"/>
              <a:t>lý</a:t>
            </a:r>
            <a:r>
              <a:rPr lang="en-US" dirty="0"/>
              <a:t> </a:t>
            </a:r>
            <a:r>
              <a:rPr lang="en-US" dirty="0" err="1"/>
              <a:t>kết</a:t>
            </a:r>
            <a:r>
              <a:rPr lang="en-US" dirty="0"/>
              <a:t> </a:t>
            </a:r>
            <a:r>
              <a:rPr lang="en-US" dirty="0" err="1"/>
              <a:t>nối</a:t>
            </a:r>
            <a:r>
              <a:rPr lang="en-US" dirty="0"/>
              <a:t>, </a:t>
            </a:r>
            <a:r>
              <a:rPr lang="en-US" dirty="0" err="1"/>
              <a:t>dữ</a:t>
            </a:r>
            <a:r>
              <a:rPr lang="en-US" dirty="0"/>
              <a:t> </a:t>
            </a:r>
            <a:r>
              <a:rPr lang="en-US" dirty="0" err="1"/>
              <a:t>liệu</a:t>
            </a:r>
            <a:r>
              <a:rPr lang="en-US" dirty="0"/>
              <a:t> </a:t>
            </a:r>
            <a:r>
              <a:rPr lang="en-US" dirty="0" err="1"/>
              <a:t>realtime</a:t>
            </a:r>
            <a:r>
              <a:rPr lang="en-US" dirty="0"/>
              <a:t> </a:t>
            </a:r>
            <a:r>
              <a:rPr lang="en-US" dirty="0" err="1"/>
              <a:t>giữa</a:t>
            </a:r>
            <a:r>
              <a:rPr lang="en-US" dirty="0"/>
              <a:t> Client – Server</a:t>
            </a:r>
          </a:p>
          <a:p>
            <a:pPr marL="0" indent="0">
              <a:buNone/>
            </a:pPr>
            <a:r>
              <a:rPr lang="en-US" dirty="0"/>
              <a:t>IV. Giao </a:t>
            </a:r>
            <a:r>
              <a:rPr lang="en-US" dirty="0" err="1"/>
              <a:t>thức</a:t>
            </a:r>
            <a:r>
              <a:rPr lang="en-US" dirty="0"/>
              <a:t> </a:t>
            </a:r>
            <a:r>
              <a:rPr lang="en-US" dirty="0" err="1"/>
              <a:t>Websocket</a:t>
            </a:r>
            <a:r>
              <a:rPr lang="en-US" dirty="0"/>
              <a:t> </a:t>
            </a:r>
            <a:r>
              <a:rPr lang="en-US" dirty="0" err="1"/>
              <a:t>và</a:t>
            </a:r>
            <a:r>
              <a:rPr lang="en-US" dirty="0"/>
              <a:t> </a:t>
            </a:r>
            <a:r>
              <a:rPr lang="en-US" dirty="0" err="1"/>
              <a:t>Thư</a:t>
            </a:r>
            <a:r>
              <a:rPr lang="en-US" dirty="0"/>
              <a:t> </a:t>
            </a:r>
            <a:r>
              <a:rPr lang="en-US" dirty="0" err="1"/>
              <a:t>viện</a:t>
            </a:r>
            <a:r>
              <a:rPr lang="en-US" dirty="0"/>
              <a:t> Socket.io</a:t>
            </a:r>
          </a:p>
          <a:p>
            <a:pPr marL="0" indent="0">
              <a:buNone/>
            </a:pPr>
            <a:r>
              <a:rPr lang="en-US" dirty="0"/>
              <a:t>V. </a:t>
            </a:r>
            <a:r>
              <a:rPr lang="en-US" dirty="0" err="1"/>
              <a:t>Phương</a:t>
            </a:r>
            <a:r>
              <a:rPr lang="en-US" dirty="0"/>
              <a:t> </a:t>
            </a:r>
            <a:r>
              <a:rPr lang="en-US" dirty="0" err="1"/>
              <a:t>pháp</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kết</a:t>
            </a:r>
            <a:r>
              <a:rPr lang="en-US" dirty="0"/>
              <a:t> </a:t>
            </a:r>
            <a:r>
              <a:rPr lang="en-US" dirty="0" err="1"/>
              <a:t>quả</a:t>
            </a:r>
            <a:endParaRPr lang="en-US" dirty="0"/>
          </a:p>
          <a:p>
            <a:pPr marL="0" indent="0">
              <a:buNone/>
            </a:pPr>
            <a:r>
              <a:rPr lang="en-US" dirty="0"/>
              <a:t>VI. </a:t>
            </a: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a:p>
            <a:pPr marL="0" indent="0">
              <a:buNone/>
            </a:pPr>
            <a:endParaRPr lang="en-US" dirty="0"/>
          </a:p>
          <a:p>
            <a:pPr marL="0" indent="0">
              <a:buNone/>
            </a:pPr>
            <a:endParaRPr lang="en-US" dirty="0"/>
          </a:p>
        </p:txBody>
      </p:sp>
      <p:pic>
        <p:nvPicPr>
          <p:cNvPr id="4" name="Picture 3" descr="API là gì? Những đặc điểm nổi bật của Web API | TopDev">
            <a:extLst>
              <a:ext uri="{FF2B5EF4-FFF2-40B4-BE49-F238E27FC236}">
                <a16:creationId xmlns:a16="http://schemas.microsoft.com/office/drawing/2014/main" id="{1BA8A36A-CFB3-A679-89C1-510E660EDA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627" r="9054"/>
          <a:stretch/>
        </p:blipFill>
        <p:spPr bwMode="auto">
          <a:xfrm>
            <a:off x="61415" y="3944621"/>
            <a:ext cx="4079904" cy="2655952"/>
          </a:xfrm>
          <a:prstGeom prst="rect">
            <a:avLst/>
          </a:prstGeom>
          <a:noFill/>
          <a:ln>
            <a:noFill/>
          </a:ln>
        </p:spPr>
      </p:pic>
      <p:pic>
        <p:nvPicPr>
          <p:cNvPr id="5" name="Picture 4" descr="Ưu điểm của websocket là gì">
            <a:extLst>
              <a:ext uri="{FF2B5EF4-FFF2-40B4-BE49-F238E27FC236}">
                <a16:creationId xmlns:a16="http://schemas.microsoft.com/office/drawing/2014/main" id="{9C3A1D59-2EDA-89EC-1500-17F38C7D4B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6048" y="3766020"/>
            <a:ext cx="4079904" cy="2917619"/>
          </a:xfrm>
          <a:prstGeom prst="rect">
            <a:avLst/>
          </a:prstGeom>
          <a:noFill/>
          <a:ln>
            <a:noFill/>
          </a:ln>
        </p:spPr>
      </p:pic>
      <p:pic>
        <p:nvPicPr>
          <p:cNvPr id="6" name="Picture 5" descr="Firebase Realtime Database Installation and Setup - Ficode">
            <a:extLst>
              <a:ext uri="{FF2B5EF4-FFF2-40B4-BE49-F238E27FC236}">
                <a16:creationId xmlns:a16="http://schemas.microsoft.com/office/drawing/2014/main" id="{AAE8B364-BE18-BFEB-5AFF-E491F9652CA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8643" y="4058747"/>
            <a:ext cx="3911942" cy="2427700"/>
          </a:xfrm>
          <a:prstGeom prst="rect">
            <a:avLst/>
          </a:prstGeom>
          <a:noFill/>
        </p:spPr>
      </p:pic>
    </p:spTree>
    <p:extLst>
      <p:ext uri="{BB962C8B-B14F-4D97-AF65-F5344CB8AC3E}">
        <p14:creationId xmlns:p14="http://schemas.microsoft.com/office/powerpoint/2010/main" val="4080484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0A397-0AD5-7B48-93BB-033D84A91C53}"/>
              </a:ext>
            </a:extLst>
          </p:cNvPr>
          <p:cNvSpPr txBox="1"/>
          <p:nvPr/>
        </p:nvSpPr>
        <p:spPr>
          <a:xfrm>
            <a:off x="616736" y="1145628"/>
            <a:ext cx="4718663" cy="5170646"/>
          </a:xfrm>
          <a:prstGeom prst="rect">
            <a:avLst/>
          </a:prstGeom>
          <a:noFill/>
        </p:spPr>
        <p:txBody>
          <a:bodyPr wrap="square" rtlCol="0">
            <a:spAutoFit/>
          </a:bodyPr>
          <a:lstStyle/>
          <a:p>
            <a:pPr marL="342900" lvl="0" indent="-342900" algn="just">
              <a:buFont typeface="Symbol" pitchFamily="2" charset="2"/>
              <a:buChar char=""/>
            </a:pPr>
            <a:r>
              <a:rPr lang="en-VN" sz="2200" kern="100" dirty="0">
                <a:effectLst/>
                <a:latin typeface="Calibri" panose="020F0502020204030204" pitchFamily="34" charset="0"/>
                <a:ea typeface="Calibri" panose="020F0502020204030204" pitchFamily="34" charset="0"/>
                <a:cs typeface="Calibri" panose="020F0502020204030204" pitchFamily="34" charset="0"/>
              </a:rPr>
              <a:t>Về ưu điểm:</a:t>
            </a:r>
          </a:p>
          <a:p>
            <a:pPr algn="just"/>
            <a:r>
              <a:rPr lang="en-VN" sz="2200" kern="100" dirty="0">
                <a:effectLst/>
                <a:latin typeface="Calibri" panose="020F0502020204030204" pitchFamily="34" charset="0"/>
                <a:ea typeface="Calibri" panose="020F0502020204030204" pitchFamily="34" charset="0"/>
                <a:cs typeface="Calibri" panose="020F0502020204030204" pitchFamily="34" charset="0"/>
              </a:rPr>
              <a:t>- WebSockets cung cấp giao tiếp hai chiều mạnh mẽ với độ trễ thấp và tỷ lệ lỗi thấp. Nó không yêu cầu nhiều kết nối như phương pháp bỏ phiếu dài Comet và không có nhược điểm của phát trực tuyến Comet. </a:t>
            </a:r>
          </a:p>
          <a:p>
            <a:pPr algn="just"/>
            <a:r>
              <a:rPr lang="en-VN" sz="2200" kern="100" dirty="0">
                <a:effectLst/>
                <a:latin typeface="Calibri" panose="020F0502020204030204" pitchFamily="34" charset="0"/>
                <a:ea typeface="Calibri" panose="020F0502020204030204" pitchFamily="34" charset="0"/>
                <a:cs typeface="Calibri" panose="020F0502020204030204" pitchFamily="34" charset="0"/>
              </a:rPr>
              <a:t>- API cũng là một thư viện tuyệt vời để xử lý các kết nối lại, hết thời gian chờ, yêu cầu ajax (yêu cầu Ajax), xác nhận và các phương tiện truyền tải tùy chọn khác nhau (Ajax long polling và JSONP polling) trực tiếp mà không cần các lớp bổ sung. Điều này rất đơn giản so với Comet thường yêu cầu. </a:t>
            </a:r>
          </a:p>
        </p:txBody>
      </p:sp>
      <p:sp>
        <p:nvSpPr>
          <p:cNvPr id="5" name="TextBox 4">
            <a:extLst>
              <a:ext uri="{FF2B5EF4-FFF2-40B4-BE49-F238E27FC236}">
                <a16:creationId xmlns:a16="http://schemas.microsoft.com/office/drawing/2014/main" id="{8EA47654-F67B-82E4-1773-070D9CBEAC91}"/>
              </a:ext>
            </a:extLst>
          </p:cNvPr>
          <p:cNvSpPr txBox="1"/>
          <p:nvPr/>
        </p:nvSpPr>
        <p:spPr>
          <a:xfrm>
            <a:off x="5976144" y="1234371"/>
            <a:ext cx="5843944" cy="5170646"/>
          </a:xfrm>
          <a:prstGeom prst="rect">
            <a:avLst/>
          </a:prstGeom>
          <a:noFill/>
        </p:spPr>
        <p:txBody>
          <a:bodyPr wrap="square" rtlCol="0">
            <a:spAutoFit/>
          </a:bodyPr>
          <a:lstStyle/>
          <a:p>
            <a:pPr marL="342900" lvl="0" indent="-342900" algn="just">
              <a:buFont typeface="Symbol" pitchFamily="2" charset="2"/>
              <a:buChar char=""/>
            </a:pPr>
            <a:r>
              <a:rPr lang="en-VN" sz="2200" kern="100" dirty="0">
                <a:effectLst/>
                <a:latin typeface="Calibri" panose="020F0502020204030204" pitchFamily="34" charset="0"/>
                <a:ea typeface="Calibri" panose="020F0502020204030204" pitchFamily="34" charset="0"/>
                <a:cs typeface="Calibri" panose="020F0502020204030204" pitchFamily="34" charset="0"/>
              </a:rPr>
              <a:t>Về nhược điểm:</a:t>
            </a:r>
          </a:p>
          <a:p>
            <a:pPr algn="just"/>
            <a:r>
              <a:rPr lang="en-VN" sz="2200" kern="100" dirty="0">
                <a:effectLst/>
                <a:latin typeface="Calibri" panose="020F0502020204030204" pitchFamily="34" charset="0"/>
                <a:ea typeface="Calibri" panose="020F0502020204030204" pitchFamily="34" charset="0"/>
                <a:cs typeface="Calibri" panose="020F0502020204030204" pitchFamily="34" charset="0"/>
              </a:rPr>
              <a:t>Đây là một thông số kỹ thuật mới cho HTML5, vì vậy không phải tất cả các trình duyệt đều hỗ trợ nó. Không có khu vực bắt buộc. Sockets là cổng TCP, không phải là yêu cầu HTTP, vì vậy việc sử dụng các dịch vụ nhận biết yêu cầu như SessionInViewFilter của Hibernate không phải là chuyện nhỏ.</a:t>
            </a:r>
          </a:p>
          <a:p>
            <a:pPr algn="just"/>
            <a:r>
              <a:rPr lang="en-VN" sz="2200" kern="100" dirty="0">
                <a:effectLst/>
                <a:latin typeface="Calibri" panose="020F0502020204030204" pitchFamily="34" charset="0"/>
                <a:ea typeface="Calibri" panose="020F0502020204030204" pitchFamily="34" charset="0"/>
                <a:cs typeface="Calibri" panose="020F0502020204030204" pitchFamily="34" charset="0"/>
              </a:rPr>
              <a:t>Hibernate là một khung công tác cổ điển cung cấp các bộ lọc xung quanh các yêu cầu HTTP. Bắt đầu một yêu cầu đặt ra các xung đột (bao gồm các giao dịch và ràng buộc JDBC) được liên kết với luồng yêu cầu. Khi yêu cầu này kết thúc, bộ lọc sẽ ngừng cạnh tranh.</a:t>
            </a:r>
          </a:p>
          <a:p>
            <a:pPr algn="just"/>
            <a:endParaRPr lang="en-VN" sz="2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C604D0E-6CDD-FB36-47ED-1409683A2572}"/>
              </a:ext>
            </a:extLst>
          </p:cNvPr>
          <p:cNvSpPr txBox="1"/>
          <p:nvPr/>
        </p:nvSpPr>
        <p:spPr>
          <a:xfrm>
            <a:off x="616736" y="481181"/>
            <a:ext cx="5947794" cy="430887"/>
          </a:xfrm>
          <a:prstGeom prst="rect">
            <a:avLst/>
          </a:prstGeom>
          <a:noFill/>
        </p:spPr>
        <p:txBody>
          <a:bodyPr wrap="square" rtlCol="0">
            <a:spAutoFit/>
          </a:bodyPr>
          <a:lstStyle/>
          <a:p>
            <a:pPr algn="just"/>
            <a:r>
              <a:rPr lang="en-US" sz="2200" dirty="0" err="1">
                <a:latin typeface="Calibri" panose="020F0502020204030204" pitchFamily="34" charset="0"/>
                <a:cs typeface="Calibri" panose="020F0502020204030204" pitchFamily="34" charset="0"/>
              </a:rPr>
              <a:t>Ưu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nhược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điểm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Websocket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0453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A38E9F-46D5-4326-4CA1-01CF9830C82B}"/>
              </a:ext>
            </a:extLst>
          </p:cNvPr>
          <p:cNvSpPr>
            <a:spLocks noGrp="1"/>
          </p:cNvSpPr>
          <p:nvPr>
            <p:ph type="title"/>
          </p:nvPr>
        </p:nvSpPr>
        <p:spPr>
          <a:xfrm>
            <a:off x="838200" y="365125"/>
            <a:ext cx="3376448" cy="780503"/>
          </a:xfrm>
        </p:spPr>
        <p:txBody>
          <a:bodyPr>
            <a:normAutofit/>
          </a:bodyPr>
          <a:lstStyle/>
          <a:p>
            <a:pPr algn="just"/>
            <a:r>
              <a:rPr lang="vi-VN" sz="2200" dirty="0">
                <a:latin typeface="Calibri" panose="020F0502020204030204" pitchFamily="34" charset="0"/>
                <a:cs typeface="Calibri" panose="020F0502020204030204" pitchFamily="34" charset="0"/>
              </a:rPr>
              <a:t>Thư viện Socket.io </a:t>
            </a:r>
            <a:endParaRPr lang="en-VN" sz="2200" dirty="0">
              <a:latin typeface="Calibri" panose="020F0502020204030204" pitchFamily="34" charset="0"/>
              <a:cs typeface="Calibri" panose="020F0502020204030204" pitchFamily="34" charset="0"/>
            </a:endParaRPr>
          </a:p>
        </p:txBody>
      </p:sp>
      <p:sp>
        <p:nvSpPr>
          <p:cNvPr id="5" name="Rectangle 2">
            <a:extLst>
              <a:ext uri="{FF2B5EF4-FFF2-40B4-BE49-F238E27FC236}">
                <a16:creationId xmlns:a16="http://schemas.microsoft.com/office/drawing/2014/main" id="{5705BDF2-1CCA-9F64-07AF-B06E38B38E3E}"/>
              </a:ext>
            </a:extLst>
          </p:cNvPr>
          <p:cNvSpPr>
            <a:spLocks noChangeArrowheads="1"/>
          </p:cNvSpPr>
          <p:nvPr/>
        </p:nvSpPr>
        <p:spPr bwMode="auto">
          <a:xfrm>
            <a:off x="5667706" y="930185"/>
            <a:ext cx="18473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VN" sz="2200">
              <a:latin typeface="Calibri" panose="020F0502020204030204" pitchFamily="34" charset="0"/>
              <a:cs typeface="Calibri" panose="020F0502020204030204" pitchFamily="34" charset="0"/>
            </a:endParaRPr>
          </a:p>
        </p:txBody>
      </p:sp>
      <p:pic>
        <p:nvPicPr>
          <p:cNvPr id="6" name="Picture 5" descr="Định nghĩa Socket.io là gì?">
            <a:extLst>
              <a:ext uri="{FF2B5EF4-FFF2-40B4-BE49-F238E27FC236}">
                <a16:creationId xmlns:a16="http://schemas.microsoft.com/office/drawing/2014/main" id="{A1FFBAAD-948E-EE3A-EECE-8EAE96E921E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667706" y="1145628"/>
            <a:ext cx="5943600" cy="317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31B5943-F55D-E132-D2A2-6F9B4E488C06}"/>
              </a:ext>
            </a:extLst>
          </p:cNvPr>
          <p:cNvSpPr txBox="1"/>
          <p:nvPr/>
        </p:nvSpPr>
        <p:spPr>
          <a:xfrm>
            <a:off x="838200" y="1145628"/>
            <a:ext cx="4227786" cy="1785104"/>
          </a:xfrm>
          <a:prstGeom prst="rect">
            <a:avLst/>
          </a:prstGeom>
          <a:noFill/>
        </p:spPr>
        <p:txBody>
          <a:bodyPr wrap="square" rtlCol="0">
            <a:spAutoFit/>
          </a:bodyPr>
          <a:lstStyle/>
          <a:p>
            <a:pPr algn="just"/>
            <a:r>
              <a:rPr lang="vi-VN" sz="2200" dirty="0">
                <a:latin typeface="Calibri" panose="020F0502020204030204" pitchFamily="34" charset="0"/>
                <a:cs typeface="Calibri" panose="020F0502020204030204" pitchFamily="34" charset="0"/>
              </a:rPr>
              <a:t>Socket.IO là một thư viện mạnh mẽ và đa năng, cho phép xây dựng các ứng dụng thời gian thực và trò chuyện trực tuyến một cách dễ dàng và hiệu quả.</a:t>
            </a:r>
            <a:endParaRPr lang="en-VN" sz="22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E46A7DA-94C5-C77A-9491-855666509412}"/>
              </a:ext>
            </a:extLst>
          </p:cNvPr>
          <p:cNvSpPr txBox="1"/>
          <p:nvPr/>
        </p:nvSpPr>
        <p:spPr>
          <a:xfrm>
            <a:off x="838200" y="3305896"/>
            <a:ext cx="4435366" cy="2800767"/>
          </a:xfrm>
          <a:prstGeom prst="rect">
            <a:avLst/>
          </a:prstGeom>
          <a:noFill/>
        </p:spPr>
        <p:txBody>
          <a:bodyPr wrap="square" rtlCol="0">
            <a:spAutoFit/>
          </a:bodyPr>
          <a:lstStyle/>
          <a:p>
            <a:pPr algn="just"/>
            <a:r>
              <a:rPr lang="en-VN" sz="2200" dirty="0">
                <a:effectLst/>
                <a:latin typeface="Calibri" panose="020F0502020204030204" pitchFamily="34" charset="0"/>
                <a:ea typeface="Times New Roman" panose="02020603050405020304" pitchFamily="18" charset="0"/>
                <a:cs typeface="Calibri" panose="020F0502020204030204" pitchFamily="34" charset="0"/>
              </a:rPr>
              <a:t>Với bộ thư viện này, làm việc với WebSockets trở nên đơn giản hơn rất nhiều. Thư viện gồm 2 phần</a:t>
            </a:r>
          </a:p>
          <a:p>
            <a:pPr marL="342900" lvl="0" indent="-342900" algn="just">
              <a:buSzPts val="1000"/>
              <a:buFont typeface="Symbol" pitchFamily="2" charset="2"/>
              <a:buChar char=""/>
              <a:tabLst>
                <a:tab pos="457200" algn="l"/>
              </a:tabLst>
            </a:pPr>
            <a:r>
              <a:rPr lang="en-VN" sz="2200" dirty="0">
                <a:effectLst/>
                <a:latin typeface="Calibri" panose="020F0502020204030204" pitchFamily="34" charset="0"/>
                <a:ea typeface="Times New Roman" panose="02020603050405020304" pitchFamily="18" charset="0"/>
                <a:cs typeface="Calibri" panose="020F0502020204030204" pitchFamily="34" charset="0"/>
              </a:rPr>
              <a:t>Phía client: gồm bộ thư viện viết cho web(JavaScript), iOS, Android</a:t>
            </a:r>
          </a:p>
          <a:p>
            <a:pPr marL="342900" lvl="0" indent="-342900" algn="just">
              <a:buSzPts val="1000"/>
              <a:buFont typeface="Symbol" pitchFamily="2" charset="2"/>
              <a:buChar char=""/>
              <a:tabLst>
                <a:tab pos="457200" algn="l"/>
              </a:tabLst>
            </a:pPr>
            <a:r>
              <a:rPr lang="en-VN" sz="2200" dirty="0">
                <a:effectLst/>
                <a:latin typeface="Calibri" panose="020F0502020204030204" pitchFamily="34" charset="0"/>
                <a:ea typeface="Times New Roman" panose="02020603050405020304" pitchFamily="18" charset="0"/>
                <a:cs typeface="Calibri" panose="020F0502020204030204" pitchFamily="34" charset="0"/>
              </a:rPr>
              <a:t>Phía server: viết bằng JavaScript và dùng cho các máy chủ node.JS</a:t>
            </a:r>
          </a:p>
          <a:p>
            <a:pPr algn="just"/>
            <a:endParaRPr lang="en-V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167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CF9FC6-F48A-96D1-80EC-BB58558ABF7D}"/>
              </a:ext>
            </a:extLst>
          </p:cNvPr>
          <p:cNvSpPr>
            <a:spLocks noGrp="1"/>
          </p:cNvSpPr>
          <p:nvPr>
            <p:ph type="title"/>
          </p:nvPr>
        </p:nvSpPr>
        <p:spPr>
          <a:xfrm>
            <a:off x="885967" y="-261524"/>
            <a:ext cx="4049110" cy="1295538"/>
          </a:xfrm>
        </p:spPr>
        <p:txBody>
          <a:bodyPr>
            <a:normAutofit/>
          </a:bodyPr>
          <a:lstStyle/>
          <a:p>
            <a:r>
              <a:rPr lang="vi-VN" sz="2200" dirty="0">
                <a:latin typeface="Calibri" panose="020F0502020204030204" pitchFamily="34" charset="0"/>
                <a:cs typeface="Calibri" panose="020F0502020204030204" pitchFamily="34" charset="0"/>
              </a:rPr>
              <a:t>Ư</a:t>
            </a:r>
            <a:r>
              <a:rPr lang="en-VN" sz="2200" dirty="0">
                <a:latin typeface="Calibri" panose="020F0502020204030204" pitchFamily="34" charset="0"/>
                <a:cs typeface="Calibri" panose="020F0502020204030204" pitchFamily="34" charset="0"/>
              </a:rPr>
              <a:t>u nhược điểm socket io:</a:t>
            </a:r>
          </a:p>
        </p:txBody>
      </p:sp>
      <p:sp>
        <p:nvSpPr>
          <p:cNvPr id="5" name="TextBox 4">
            <a:extLst>
              <a:ext uri="{FF2B5EF4-FFF2-40B4-BE49-F238E27FC236}">
                <a16:creationId xmlns:a16="http://schemas.microsoft.com/office/drawing/2014/main" id="{33F3B944-FD10-540A-5C1B-B4ADF6578194}"/>
              </a:ext>
            </a:extLst>
          </p:cNvPr>
          <p:cNvSpPr txBox="1"/>
          <p:nvPr/>
        </p:nvSpPr>
        <p:spPr>
          <a:xfrm>
            <a:off x="885967" y="1895864"/>
            <a:ext cx="4437993" cy="3816429"/>
          </a:xfrm>
          <a:prstGeom prst="rect">
            <a:avLst/>
          </a:prstGeom>
          <a:noFill/>
        </p:spPr>
        <p:txBody>
          <a:bodyPr wrap="square" rtlCol="0">
            <a:spAutoFit/>
          </a:bodyPr>
          <a:lstStyle/>
          <a:p>
            <a:pPr marL="457200"/>
            <a:r>
              <a:rPr lang="vi-VN" sz="2200" dirty="0">
                <a:effectLst/>
                <a:latin typeface="Calibri" panose="020F0502020204030204" pitchFamily="34" charset="0"/>
                <a:ea typeface="Times New Roman" panose="02020603050405020304" pitchFamily="18" charset="0"/>
                <a:cs typeface="Calibri" panose="020F0502020204030204" pitchFamily="34" charset="0"/>
              </a:rPr>
              <a:t>Ưu điểm của socket io</a:t>
            </a:r>
            <a:endParaRPr lang="en-VN" sz="2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Font typeface="Symbol" pitchFamily="2" charset="2"/>
              <a:buChar char=""/>
            </a:pPr>
            <a:r>
              <a:rPr lang="en-VN" sz="2200" dirty="0">
                <a:effectLst/>
                <a:latin typeface="Calibri" panose="020F0502020204030204" pitchFamily="34" charset="0"/>
                <a:ea typeface="Times New Roman" panose="02020603050405020304" pitchFamily="18" charset="0"/>
                <a:cs typeface="Calibri" panose="020F0502020204030204" pitchFamily="34" charset="0"/>
              </a:rPr>
              <a:t>Đa nền tảng: Socket.io hỗ trợ nhiều nền tảng, bao gồm trình duyệt web, Node.js và các ứng dụng di động, cho phép bạn truyền tải dữ liệu giữa các nền tảng một cách dễ dàng.</a:t>
            </a:r>
          </a:p>
          <a:p>
            <a:pPr marL="342900" lvl="0" indent="-342900">
              <a:buFont typeface="Symbol" pitchFamily="2" charset="2"/>
              <a:buChar char=""/>
            </a:pPr>
            <a:r>
              <a:rPr lang="en-VN" sz="2200" dirty="0">
                <a:effectLst/>
                <a:latin typeface="Calibri" panose="020F0502020204030204" pitchFamily="34" charset="0"/>
                <a:ea typeface="Times New Roman" panose="02020603050405020304" pitchFamily="18" charset="0"/>
                <a:cs typeface="Calibri" panose="020F0502020204030204" pitchFamily="34" charset="0"/>
              </a:rPr>
              <a:t>Tự động đàm phán</a:t>
            </a:r>
          </a:p>
          <a:p>
            <a:pPr marL="342900" lvl="0" indent="-342900">
              <a:buFont typeface="Symbol" pitchFamily="2" charset="2"/>
              <a:buChar char=""/>
            </a:pPr>
            <a:r>
              <a:rPr lang="en-VN" sz="2200" dirty="0">
                <a:effectLst/>
                <a:latin typeface="Calibri" panose="020F0502020204030204" pitchFamily="34" charset="0"/>
                <a:ea typeface="Times New Roman" panose="02020603050405020304" pitchFamily="18" charset="0"/>
                <a:cs typeface="Calibri" panose="020F0502020204030204" pitchFamily="34" charset="0"/>
              </a:rPr>
              <a:t>Xử lý lỗi: </a:t>
            </a:r>
          </a:p>
          <a:p>
            <a:pPr marL="342900" lvl="0" indent="-342900">
              <a:buFont typeface="Symbol" pitchFamily="2" charset="2"/>
              <a:buChar char=""/>
            </a:pPr>
            <a:r>
              <a:rPr lang="en-VN" sz="2200" dirty="0">
                <a:effectLst/>
                <a:latin typeface="Calibri" panose="020F0502020204030204" pitchFamily="34" charset="0"/>
                <a:ea typeface="Times New Roman" panose="02020603050405020304" pitchFamily="18" charset="0"/>
                <a:cs typeface="Calibri" panose="020F0502020204030204" pitchFamily="34" charset="0"/>
              </a:rPr>
              <a:t>Dễ sử dụng: Cộng đồng phát triển mạnh mẽ</a:t>
            </a:r>
          </a:p>
        </p:txBody>
      </p:sp>
      <p:sp>
        <p:nvSpPr>
          <p:cNvPr id="6" name="TextBox 5">
            <a:extLst>
              <a:ext uri="{FF2B5EF4-FFF2-40B4-BE49-F238E27FC236}">
                <a16:creationId xmlns:a16="http://schemas.microsoft.com/office/drawing/2014/main" id="{21426375-DFA5-04A9-DD15-922DE142CA03}"/>
              </a:ext>
            </a:extLst>
          </p:cNvPr>
          <p:cNvSpPr txBox="1"/>
          <p:nvPr/>
        </p:nvSpPr>
        <p:spPr>
          <a:xfrm>
            <a:off x="5986112" y="1895863"/>
            <a:ext cx="5615152" cy="5170646"/>
          </a:xfrm>
          <a:prstGeom prst="rect">
            <a:avLst/>
          </a:prstGeom>
          <a:noFill/>
        </p:spPr>
        <p:txBody>
          <a:bodyPr wrap="square" rtlCol="0">
            <a:spAutoFit/>
          </a:bodyPr>
          <a:lstStyle/>
          <a:p>
            <a:pPr marL="457200"/>
            <a:r>
              <a:rPr lang="vi-VN" sz="2200" dirty="0">
                <a:effectLst/>
                <a:latin typeface="Calibri" panose="020F0502020204030204" pitchFamily="34" charset="0"/>
                <a:ea typeface="Times New Roman" panose="02020603050405020304" pitchFamily="18" charset="0"/>
                <a:cs typeface="Calibri" panose="020F0502020204030204" pitchFamily="34" charset="0"/>
              </a:rPr>
              <a:t>Nhược điểm của shocket io</a:t>
            </a:r>
            <a:endParaRPr lang="en-VN" sz="2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Font typeface="Symbol" pitchFamily="2" charset="2"/>
              <a:buChar char=""/>
            </a:pPr>
            <a:r>
              <a:rPr lang="en-VN" sz="2200" dirty="0">
                <a:effectLst/>
                <a:latin typeface="Calibri" panose="020F0502020204030204" pitchFamily="34" charset="0"/>
                <a:ea typeface="Times New Roman" panose="02020603050405020304" pitchFamily="18" charset="0"/>
                <a:cs typeface="Calibri" panose="020F0502020204030204" pitchFamily="34" charset="0"/>
              </a:rPr>
              <a:t>Khó cấu hình: Socket.io có nhiều tùy chọn cấu hình và có thể khó để cấu hình chính xác cho nhu cầu của bạn. Điều này có thể dẫn đến hiệu suất kém hoặc các vấn đề khác liên quan đến kết nối và truyền tải dữ liệu.</a:t>
            </a:r>
          </a:p>
          <a:p>
            <a:pPr marL="342900" lvl="0" indent="-342900">
              <a:buFont typeface="Symbol" pitchFamily="2" charset="2"/>
              <a:buChar char=""/>
            </a:pPr>
            <a:r>
              <a:rPr lang="en-VN" sz="2200" dirty="0">
                <a:effectLst/>
                <a:latin typeface="Calibri" panose="020F0502020204030204" pitchFamily="34" charset="0"/>
                <a:ea typeface="Times New Roman" panose="02020603050405020304" pitchFamily="18" charset="0"/>
                <a:cs typeface="Calibri" panose="020F0502020204030204" pitchFamily="34" charset="0"/>
              </a:rPr>
              <a:t>Không tương thích ngược: </a:t>
            </a:r>
          </a:p>
          <a:p>
            <a:pPr marL="342900" lvl="0" indent="-342900">
              <a:buFont typeface="Symbol" pitchFamily="2" charset="2"/>
              <a:buChar char=""/>
            </a:pPr>
            <a:r>
              <a:rPr lang="en-VN" sz="2200" dirty="0">
                <a:effectLst/>
                <a:latin typeface="Calibri" panose="020F0502020204030204" pitchFamily="34" charset="0"/>
                <a:ea typeface="Times New Roman" panose="02020603050405020304" pitchFamily="18" charset="0"/>
                <a:cs typeface="Calibri" panose="020F0502020204030204" pitchFamily="34" charset="0"/>
              </a:rPr>
              <a:t>Có thể ảnh hưởng đến hiệu suất</a:t>
            </a:r>
          </a:p>
          <a:p>
            <a:pPr marL="342900" lvl="0" indent="-342900">
              <a:buFont typeface="Symbol" pitchFamily="2" charset="2"/>
              <a:buChar char=""/>
            </a:pPr>
            <a:r>
              <a:rPr lang="en-VN" sz="2200" dirty="0">
                <a:effectLst/>
                <a:latin typeface="Calibri" panose="020F0502020204030204" pitchFamily="34" charset="0"/>
                <a:ea typeface="Times New Roman" panose="02020603050405020304" pitchFamily="18" charset="0"/>
                <a:cs typeface="Calibri" panose="020F0502020204030204" pitchFamily="34" charset="0"/>
              </a:rPr>
              <a:t>Không hỗ trợ truyền tải dữ liệu lớn: </a:t>
            </a:r>
          </a:p>
          <a:p>
            <a:pPr marL="342900" lvl="0" indent="-342900">
              <a:buFont typeface="Symbol" pitchFamily="2" charset="2"/>
              <a:buChar char=""/>
            </a:pPr>
            <a:r>
              <a:rPr lang="en-VN" sz="2200" dirty="0">
                <a:effectLst/>
                <a:latin typeface="Calibri" panose="020F0502020204030204" pitchFamily="34" charset="0"/>
                <a:ea typeface="Times New Roman" panose="02020603050405020304" pitchFamily="18" charset="0"/>
                <a:cs typeface="Calibri" panose="020F0502020204030204" pitchFamily="34" charset="0"/>
              </a:rPr>
              <a:t>Thư viện phức tạp: Socket.io là một thư viện phức tạp và có nhiều tính năng khác nhau. Điều này có thể làm cho việc học và sử dụng Socket.io trở nên phức tạp hơn so với các thư viện khác.</a:t>
            </a:r>
          </a:p>
          <a:p>
            <a:endParaRPr lang="en-VN" sz="2200" dirty="0">
              <a:latin typeface="Calibri" panose="020F0502020204030204" pitchFamily="34" charset="0"/>
              <a:cs typeface="Calibri" panose="020F0502020204030204" pitchFamily="34" charset="0"/>
            </a:endParaRPr>
          </a:p>
        </p:txBody>
      </p:sp>
      <p:pic>
        <p:nvPicPr>
          <p:cNvPr id="7" name="Picture 2" descr="Socket.io được sử dụng ngày càng phổ biến">
            <a:extLst>
              <a:ext uri="{FF2B5EF4-FFF2-40B4-BE49-F238E27FC236}">
                <a16:creationId xmlns:a16="http://schemas.microsoft.com/office/drawing/2014/main" id="{1BB77870-43C6-795A-40F2-BBEBDAF45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1019" y="141509"/>
            <a:ext cx="4604845" cy="142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667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74CBD1-47D4-BFF8-0376-6A45CAF857EE}"/>
              </a:ext>
            </a:extLst>
          </p:cNvPr>
          <p:cNvSpPr>
            <a:spLocks noGrp="1"/>
          </p:cNvSpPr>
          <p:nvPr>
            <p:ph type="title"/>
          </p:nvPr>
        </p:nvSpPr>
        <p:spPr>
          <a:xfrm>
            <a:off x="838199" y="365126"/>
            <a:ext cx="8505497" cy="507234"/>
          </a:xfrm>
        </p:spPr>
        <p:txBody>
          <a:bodyPr>
            <a:noAutofit/>
          </a:bodyPr>
          <a:lstStyle/>
          <a:p>
            <a:r>
              <a:rPr lang="en-VN" sz="2200" dirty="0">
                <a:latin typeface="+mn-lt"/>
                <a:ea typeface="Calibri" panose="020F0502020204030204" pitchFamily="34" charset="0"/>
              </a:rPr>
              <a:t>V</a:t>
            </a:r>
            <a:r>
              <a:rPr lang="en-VN" sz="2200" dirty="0">
                <a:effectLst/>
                <a:latin typeface="+mn-lt"/>
                <a:ea typeface="Calibri" panose="020F0502020204030204" pitchFamily="34" charset="0"/>
              </a:rPr>
              <a:t>í dụ đơn giản về cách sử dụng Socket.io để tạo một server giao thức WebSocket:</a:t>
            </a:r>
            <a:r>
              <a:rPr lang="en-VN" sz="2200" dirty="0">
                <a:effectLst/>
                <a:latin typeface="+mn-lt"/>
              </a:rPr>
              <a:t> </a:t>
            </a:r>
            <a:endParaRPr lang="en-VN" sz="2200" dirty="0">
              <a:latin typeface="+mn-lt"/>
            </a:endParaRPr>
          </a:p>
        </p:txBody>
      </p:sp>
      <p:pic>
        <p:nvPicPr>
          <p:cNvPr id="5" name="Picture 4">
            <a:extLst>
              <a:ext uri="{FF2B5EF4-FFF2-40B4-BE49-F238E27FC236}">
                <a16:creationId xmlns:a16="http://schemas.microsoft.com/office/drawing/2014/main" id="{CA336781-42CF-7D1C-E6FC-94783F1407E3}"/>
              </a:ext>
            </a:extLst>
          </p:cNvPr>
          <p:cNvPicPr>
            <a:picLocks noChangeAspect="1"/>
          </p:cNvPicPr>
          <p:nvPr/>
        </p:nvPicPr>
        <p:blipFill>
          <a:blip r:embed="rId2"/>
          <a:stretch>
            <a:fillRect/>
          </a:stretch>
        </p:blipFill>
        <p:spPr>
          <a:xfrm>
            <a:off x="643758" y="966952"/>
            <a:ext cx="4979276" cy="5809319"/>
          </a:xfrm>
          <a:prstGeom prst="rect">
            <a:avLst/>
          </a:prstGeom>
        </p:spPr>
      </p:pic>
      <p:sp>
        <p:nvSpPr>
          <p:cNvPr id="6" name="TextBox 5">
            <a:extLst>
              <a:ext uri="{FF2B5EF4-FFF2-40B4-BE49-F238E27FC236}">
                <a16:creationId xmlns:a16="http://schemas.microsoft.com/office/drawing/2014/main" id="{A133D022-C469-6BF0-E09D-3BAEFE934F8B}"/>
              </a:ext>
            </a:extLst>
          </p:cNvPr>
          <p:cNvSpPr txBox="1"/>
          <p:nvPr/>
        </p:nvSpPr>
        <p:spPr>
          <a:xfrm>
            <a:off x="6632028" y="1135117"/>
            <a:ext cx="4792717" cy="1446550"/>
          </a:xfrm>
          <a:prstGeom prst="rect">
            <a:avLst/>
          </a:prstGeom>
          <a:noFill/>
        </p:spPr>
        <p:txBody>
          <a:bodyPr wrap="square" rtlCol="0">
            <a:spAutoFit/>
          </a:bodyPr>
          <a:lstStyle/>
          <a:p>
            <a:r>
              <a:rPr lang="vi-VN" sz="2200" dirty="0"/>
              <a:t>WebSocket là một giao thức rất hữu ích để xây dựng các ứng dụng thời gian thực và tương tác trực tiếp giữa máy khách và máy chủ.</a:t>
            </a:r>
          </a:p>
        </p:txBody>
      </p:sp>
      <p:pic>
        <p:nvPicPr>
          <p:cNvPr id="7" name="Picture 6">
            <a:extLst>
              <a:ext uri="{FF2B5EF4-FFF2-40B4-BE49-F238E27FC236}">
                <a16:creationId xmlns:a16="http://schemas.microsoft.com/office/drawing/2014/main" id="{567167B1-C8E0-7864-6F24-B173A18F0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931" y="966952"/>
            <a:ext cx="5943600" cy="1582420"/>
          </a:xfrm>
          <a:prstGeom prst="rect">
            <a:avLst/>
          </a:prstGeom>
        </p:spPr>
      </p:pic>
      <p:sp>
        <p:nvSpPr>
          <p:cNvPr id="8" name="TextBox 7">
            <a:extLst>
              <a:ext uri="{FF2B5EF4-FFF2-40B4-BE49-F238E27FC236}">
                <a16:creationId xmlns:a16="http://schemas.microsoft.com/office/drawing/2014/main" id="{A78B0C0B-973B-C76F-3009-61F4BA4191DC}"/>
              </a:ext>
            </a:extLst>
          </p:cNvPr>
          <p:cNvSpPr txBox="1"/>
          <p:nvPr/>
        </p:nvSpPr>
        <p:spPr>
          <a:xfrm>
            <a:off x="6096000" y="3429000"/>
            <a:ext cx="5452242" cy="1785104"/>
          </a:xfrm>
          <a:prstGeom prst="rect">
            <a:avLst/>
          </a:prstGeom>
          <a:noFill/>
        </p:spPr>
        <p:txBody>
          <a:bodyPr wrap="square" rtlCol="0">
            <a:spAutoFit/>
          </a:bodyPr>
          <a:lstStyle/>
          <a:p>
            <a:r>
              <a:rPr lang="vi-VN" sz="2200" dirty="0"/>
              <a:t>WebSocket là một giao thức rất hữu ích để xây dựng các ứng dụng thời gian thực và tương tác trực tiếp giữa máy khách và máy chủ.</a:t>
            </a:r>
          </a:p>
          <a:p>
            <a:endParaRPr lang="en-VN" sz="2200" dirty="0"/>
          </a:p>
        </p:txBody>
      </p:sp>
    </p:spTree>
    <p:extLst>
      <p:ext uri="{BB962C8B-B14F-4D97-AF65-F5344CB8AC3E}">
        <p14:creationId xmlns:p14="http://schemas.microsoft.com/office/powerpoint/2010/main" val="3355779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3F82FCB-66EF-B97B-36FB-232853812600}"/>
              </a:ext>
            </a:extLst>
          </p:cNvPr>
          <p:cNvGrpSpPr/>
          <p:nvPr/>
        </p:nvGrpSpPr>
        <p:grpSpPr>
          <a:xfrm>
            <a:off x="548040" y="0"/>
            <a:ext cx="10651236" cy="7196979"/>
            <a:chOff x="548040" y="0"/>
            <a:chExt cx="10651236" cy="7196979"/>
          </a:xfrm>
        </p:grpSpPr>
        <p:sp>
          <p:nvSpPr>
            <p:cNvPr id="6" name="Title 1">
              <a:extLst>
                <a:ext uri="{FF2B5EF4-FFF2-40B4-BE49-F238E27FC236}">
                  <a16:creationId xmlns:a16="http://schemas.microsoft.com/office/drawing/2014/main" id="{87B6C180-6D7B-2CCB-216C-9ECAE6F03746}"/>
                </a:ext>
              </a:extLst>
            </p:cNvPr>
            <p:cNvSpPr txBox="1">
              <a:spLocks/>
            </p:cNvSpPr>
            <p:nvPr/>
          </p:nvSpPr>
          <p:spPr>
            <a:xfrm>
              <a:off x="875488" y="0"/>
              <a:ext cx="9808779" cy="6964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200" b="1">
                  <a:latin typeface="+mn-lt"/>
                </a:rPr>
                <a:t>Một số Events xử lý lỗi trong Socket.IO</a:t>
              </a:r>
              <a:br>
                <a:rPr lang="en-US" sz="2200" b="1">
                  <a:latin typeface="+mn-lt"/>
                </a:rPr>
              </a:br>
              <a:endParaRPr lang="en-VN" sz="2200" dirty="0">
                <a:latin typeface="+mn-lt"/>
              </a:endParaRPr>
            </a:p>
          </p:txBody>
        </p:sp>
        <p:sp>
          <p:nvSpPr>
            <p:cNvPr id="7" name="TextBox 6">
              <a:extLst>
                <a:ext uri="{FF2B5EF4-FFF2-40B4-BE49-F238E27FC236}">
                  <a16:creationId xmlns:a16="http://schemas.microsoft.com/office/drawing/2014/main" id="{70ABE7CD-F549-0214-5609-82FCBF979D07}"/>
                </a:ext>
              </a:extLst>
            </p:cNvPr>
            <p:cNvSpPr txBox="1"/>
            <p:nvPr/>
          </p:nvSpPr>
          <p:spPr>
            <a:xfrm>
              <a:off x="548040" y="333562"/>
              <a:ext cx="4372303" cy="6863417"/>
            </a:xfrm>
            <a:prstGeom prst="rect">
              <a:avLst/>
            </a:prstGeom>
            <a:noFill/>
          </p:spPr>
          <p:txBody>
            <a:bodyPr wrap="square" rtlCol="0">
              <a:spAutoFit/>
            </a:bodyPr>
            <a:lstStyle/>
            <a:p>
              <a:r>
                <a:rPr lang="en-US" sz="2200" b="1" dirty="0">
                  <a:cs typeface="Calibri" panose="020F0502020204030204" pitchFamily="34" charset="0"/>
                </a:rPr>
                <a:t>Event "disconnect"</a:t>
              </a:r>
            </a:p>
            <a:p>
              <a:r>
                <a:rPr lang="en-US" sz="2200" dirty="0">
                  <a:cs typeface="Calibri" panose="020F0502020204030204" pitchFamily="34" charset="0"/>
                </a:rPr>
                <a:t>Event </a:t>
              </a:r>
              <a:r>
                <a:rPr lang="en-US" sz="2200" dirty="0" err="1">
                  <a:cs typeface="Calibri" panose="020F0502020204030204" pitchFamily="34" charset="0"/>
                </a:rPr>
                <a:t>này</a:t>
              </a:r>
              <a:r>
                <a:rPr lang="en-US" sz="2200" dirty="0">
                  <a:cs typeface="Calibri" panose="020F0502020204030204" pitchFamily="34" charset="0"/>
                </a:rPr>
                <a:t> </a:t>
              </a:r>
              <a:r>
                <a:rPr lang="en-US" sz="2200" dirty="0" err="1">
                  <a:cs typeface="Calibri" panose="020F0502020204030204" pitchFamily="34" charset="0"/>
                </a:rPr>
                <a:t>đón</a:t>
              </a:r>
              <a:r>
                <a:rPr lang="en-US" sz="2200" dirty="0">
                  <a:cs typeface="Calibri" panose="020F0502020204030204" pitchFamily="34" charset="0"/>
                </a:rPr>
                <a:t> </a:t>
              </a:r>
              <a:r>
                <a:rPr lang="en-US" sz="2200" dirty="0" err="1">
                  <a:cs typeface="Calibri" panose="020F0502020204030204" pitchFamily="34" charset="0"/>
                </a:rPr>
                <a:t>lỗi</a:t>
              </a:r>
              <a:r>
                <a:rPr lang="en-US" sz="2200" dirty="0">
                  <a:cs typeface="Calibri" panose="020F0502020204030204" pitchFamily="34" charset="0"/>
                </a:rPr>
                <a:t> </a:t>
              </a:r>
              <a:r>
                <a:rPr lang="en-US" sz="2200" dirty="0" err="1">
                  <a:cs typeface="Calibri" panose="020F0502020204030204" pitchFamily="34" charset="0"/>
                </a:rPr>
                <a:t>khi</a:t>
              </a:r>
              <a:r>
                <a:rPr lang="en-US" sz="2200" dirty="0">
                  <a:cs typeface="Calibri" panose="020F0502020204030204" pitchFamily="34" charset="0"/>
                </a:rPr>
                <a:t> client </a:t>
              </a:r>
              <a:r>
                <a:rPr lang="en-US" sz="2200" dirty="0" err="1">
                  <a:cs typeface="Calibri" panose="020F0502020204030204" pitchFamily="34" charset="0"/>
                </a:rPr>
                <a:t>bị</a:t>
              </a:r>
              <a:r>
                <a:rPr lang="en-US" sz="2200" dirty="0">
                  <a:cs typeface="Calibri" panose="020F0502020204030204" pitchFamily="34" charset="0"/>
                </a:rPr>
                <a:t> disconnect </a:t>
              </a:r>
              <a:r>
                <a:rPr lang="en-US" sz="2200" dirty="0" err="1">
                  <a:cs typeface="Calibri" panose="020F0502020204030204" pitchFamily="34" charset="0"/>
                </a:rPr>
                <a:t>với</a:t>
              </a:r>
              <a:r>
                <a:rPr lang="en-US" sz="2200" dirty="0">
                  <a:cs typeface="Calibri" panose="020F0502020204030204" pitchFamily="34" charset="0"/>
                </a:rPr>
                <a:t> 3 reason:</a:t>
              </a:r>
            </a:p>
            <a:p>
              <a:pPr>
                <a:buFont typeface="Arial" panose="020B0604020202020204" pitchFamily="34" charset="0"/>
                <a:buChar char="•"/>
              </a:pPr>
              <a:r>
                <a:rPr lang="en-US" sz="2200" dirty="0">
                  <a:cs typeface="Calibri" panose="020F0502020204030204" pitchFamily="34" charset="0"/>
                </a:rPr>
                <a:t>"io server disconnect" : </a:t>
              </a:r>
              <a:r>
                <a:rPr lang="en-US" sz="2200" dirty="0" err="1">
                  <a:cs typeface="Calibri" panose="020F0502020204030204" pitchFamily="34" charset="0"/>
                </a:rPr>
                <a:t>lỗi</a:t>
              </a:r>
              <a:r>
                <a:rPr lang="en-US" sz="2200" dirty="0">
                  <a:cs typeface="Calibri" panose="020F0502020204030204" pitchFamily="34" charset="0"/>
                </a:rPr>
                <a:t> </a:t>
              </a:r>
              <a:r>
                <a:rPr lang="en-US" sz="2200" dirty="0" err="1">
                  <a:cs typeface="Calibri" panose="020F0502020204030204" pitchFamily="34" charset="0"/>
                </a:rPr>
                <a:t>từ</a:t>
              </a:r>
              <a:r>
                <a:rPr lang="en-US" sz="2200" dirty="0">
                  <a:cs typeface="Calibri" panose="020F0502020204030204" pitchFamily="34" charset="0"/>
                </a:rPr>
                <a:t> </a:t>
              </a:r>
              <a:r>
                <a:rPr lang="en-US" sz="2200" dirty="0" err="1">
                  <a:cs typeface="Calibri" panose="020F0502020204030204" pitchFamily="34" charset="0"/>
                </a:rPr>
                <a:t>phía</a:t>
              </a:r>
              <a:r>
                <a:rPr lang="en-US" sz="2200" dirty="0">
                  <a:cs typeface="Calibri" panose="020F0502020204030204" pitchFamily="34" charset="0"/>
                </a:rPr>
                <a:t> server.</a:t>
              </a:r>
            </a:p>
            <a:p>
              <a:pPr>
                <a:buFont typeface="Arial" panose="020B0604020202020204" pitchFamily="34" charset="0"/>
                <a:buChar char="•"/>
              </a:pPr>
              <a:r>
                <a:rPr lang="en-US" sz="2200" dirty="0">
                  <a:cs typeface="Calibri" panose="020F0502020204030204" pitchFamily="34" charset="0"/>
                </a:rPr>
                <a:t>"io client disconnect" : </a:t>
              </a:r>
              <a:r>
                <a:rPr lang="en-US" sz="2200" dirty="0" err="1">
                  <a:cs typeface="Calibri" panose="020F0502020204030204" pitchFamily="34" charset="0"/>
                </a:rPr>
                <a:t>lỗi</a:t>
              </a:r>
              <a:r>
                <a:rPr lang="en-US" sz="2200" dirty="0">
                  <a:cs typeface="Calibri" panose="020F0502020204030204" pitchFamily="34" charset="0"/>
                </a:rPr>
                <a:t> </a:t>
              </a:r>
              <a:r>
                <a:rPr lang="en-US" sz="2200" dirty="0" err="1">
                  <a:cs typeface="Calibri" panose="020F0502020204030204" pitchFamily="34" charset="0"/>
                </a:rPr>
                <a:t>từ</a:t>
              </a:r>
              <a:r>
                <a:rPr lang="en-US" sz="2200" dirty="0">
                  <a:cs typeface="Calibri" panose="020F0502020204030204" pitchFamily="34" charset="0"/>
                </a:rPr>
                <a:t> </a:t>
              </a:r>
              <a:r>
                <a:rPr lang="en-US" sz="2200" dirty="0" err="1">
                  <a:cs typeface="Calibri" panose="020F0502020204030204" pitchFamily="34" charset="0"/>
                </a:rPr>
                <a:t>phía</a:t>
              </a:r>
              <a:r>
                <a:rPr lang="en-US" sz="2200" dirty="0">
                  <a:cs typeface="Calibri" panose="020F0502020204030204" pitchFamily="34" charset="0"/>
                </a:rPr>
                <a:t> client.</a:t>
              </a:r>
            </a:p>
            <a:p>
              <a:pPr>
                <a:buFont typeface="Arial" panose="020B0604020202020204" pitchFamily="34" charset="0"/>
                <a:buChar char="•"/>
              </a:pPr>
              <a:r>
                <a:rPr lang="en-US" sz="2200" dirty="0">
                  <a:cs typeface="Calibri" panose="020F0502020204030204" pitchFamily="34" charset="0"/>
                </a:rPr>
                <a:t>"ping timeout" : </a:t>
              </a:r>
              <a:r>
                <a:rPr lang="en-US" sz="2200" dirty="0" err="1">
                  <a:cs typeface="Calibri" panose="020F0502020204030204" pitchFamily="34" charset="0"/>
                </a:rPr>
                <a:t>lỗi</a:t>
              </a:r>
              <a:r>
                <a:rPr lang="en-US" sz="2200" dirty="0">
                  <a:cs typeface="Calibri" panose="020F0502020204030204" pitchFamily="34" charset="0"/>
                </a:rPr>
                <a:t> time out.</a:t>
              </a:r>
            </a:p>
            <a:p>
              <a:r>
                <a:rPr lang="en-US" sz="2200" b="1" dirty="0">
                  <a:cs typeface="Calibri" panose="020F0502020204030204" pitchFamily="34" charset="0"/>
                </a:rPr>
                <a:t>Event "reconnect”</a:t>
              </a:r>
            </a:p>
            <a:p>
              <a:r>
                <a:rPr lang="en-US" sz="2200" dirty="0">
                  <a:cs typeface="Calibri" panose="020F0502020204030204" pitchFamily="34" charset="0"/>
                </a:rPr>
                <a:t>Event </a:t>
              </a:r>
              <a:r>
                <a:rPr lang="en-US" sz="2200" dirty="0" err="1">
                  <a:cs typeface="Calibri" panose="020F0502020204030204" pitchFamily="34" charset="0"/>
                </a:rPr>
                <a:t>này</a:t>
              </a:r>
              <a:r>
                <a:rPr lang="en-US" sz="2200" dirty="0">
                  <a:cs typeface="Calibri" panose="020F0502020204030204" pitchFamily="34" charset="0"/>
                </a:rPr>
                <a:t> </a:t>
              </a:r>
              <a:r>
                <a:rPr lang="en-US" sz="2200" dirty="0" err="1">
                  <a:cs typeface="Calibri" panose="020F0502020204030204" pitchFamily="34" charset="0"/>
                </a:rPr>
                <a:t>là</a:t>
              </a:r>
              <a:r>
                <a:rPr lang="en-US" sz="2200" dirty="0">
                  <a:cs typeface="Calibri" panose="020F0502020204030204" pitchFamily="34" charset="0"/>
                </a:rPr>
                <a:t> </a:t>
              </a:r>
              <a:r>
                <a:rPr lang="en-US" sz="2200" dirty="0" err="1">
                  <a:cs typeface="Calibri" panose="020F0502020204030204" pitchFamily="34" charset="0"/>
                </a:rPr>
                <a:t>kết</a:t>
              </a:r>
              <a:r>
                <a:rPr lang="en-US" sz="2200" dirty="0">
                  <a:cs typeface="Calibri" panose="020F0502020204030204" pitchFamily="34" charset="0"/>
                </a:rPr>
                <a:t> </a:t>
              </a:r>
              <a:r>
                <a:rPr lang="en-US" sz="2200" dirty="0" err="1">
                  <a:cs typeface="Calibri" panose="020F0502020204030204" pitchFamily="34" charset="0"/>
                </a:rPr>
                <a:t>nối</a:t>
              </a:r>
              <a:r>
                <a:rPr lang="en-US" sz="2200" dirty="0">
                  <a:cs typeface="Calibri" panose="020F0502020204030204" pitchFamily="34" charset="0"/>
                </a:rPr>
                <a:t> </a:t>
              </a:r>
              <a:r>
                <a:rPr lang="en-US" sz="2200" dirty="0" err="1">
                  <a:cs typeface="Calibri" panose="020F0502020204030204" pitchFamily="34" charset="0"/>
                </a:rPr>
                <a:t>lại</a:t>
              </a:r>
              <a:r>
                <a:rPr lang="en-US" sz="2200" dirty="0">
                  <a:cs typeface="Calibri" panose="020F0502020204030204" pitchFamily="34" charset="0"/>
                </a:rPr>
                <a:t> </a:t>
              </a:r>
              <a:r>
                <a:rPr lang="en-US" sz="2200" dirty="0" err="1">
                  <a:cs typeface="Calibri" panose="020F0502020204030204" pitchFamily="34" charset="0"/>
                </a:rPr>
                <a:t>thành</a:t>
              </a:r>
              <a:r>
                <a:rPr lang="en-US" sz="2200" dirty="0">
                  <a:cs typeface="Calibri" panose="020F0502020204030204" pitchFamily="34" charset="0"/>
                </a:rPr>
                <a:t> </a:t>
              </a:r>
              <a:r>
                <a:rPr lang="en-US" sz="2200" dirty="0" err="1">
                  <a:cs typeface="Calibri" panose="020F0502020204030204" pitchFamily="34" charset="0"/>
                </a:rPr>
                <a:t>công</a:t>
              </a:r>
              <a:r>
                <a:rPr lang="en-US" sz="2200" dirty="0">
                  <a:cs typeface="Calibri" panose="020F0502020204030204" pitchFamily="34" charset="0"/>
                </a:rPr>
                <a:t>.</a:t>
              </a:r>
              <a:endParaRPr lang="en-US" sz="2200" b="1" dirty="0">
                <a:cs typeface="Calibri" panose="020F0502020204030204" pitchFamily="34" charset="0"/>
              </a:endParaRPr>
            </a:p>
            <a:p>
              <a:r>
                <a:rPr lang="en-US" sz="2200" b="1" dirty="0">
                  <a:cs typeface="Calibri" panose="020F0502020204030204" pitchFamily="34" charset="0"/>
                </a:rPr>
                <a:t>Event "reconnecting"</a:t>
              </a:r>
            </a:p>
            <a:p>
              <a:r>
                <a:rPr lang="en-US" sz="2200" dirty="0">
                  <a:cs typeface="Calibri" panose="020F0502020204030204" pitchFamily="34" charset="0"/>
                </a:rPr>
                <a:t>Event </a:t>
              </a:r>
              <a:r>
                <a:rPr lang="en-US" sz="2200" dirty="0" err="1">
                  <a:cs typeface="Calibri" panose="020F0502020204030204" pitchFamily="34" charset="0"/>
                </a:rPr>
                <a:t>này</a:t>
              </a:r>
              <a:r>
                <a:rPr lang="en-US" sz="2200" dirty="0">
                  <a:cs typeface="Calibri" panose="020F0502020204030204" pitchFamily="34" charset="0"/>
                </a:rPr>
                <a:t> </a:t>
              </a:r>
              <a:r>
                <a:rPr lang="en-US" sz="2200" dirty="0" err="1">
                  <a:cs typeface="Calibri" panose="020F0502020204030204" pitchFamily="34" charset="0"/>
                </a:rPr>
                <a:t>là</a:t>
              </a:r>
              <a:r>
                <a:rPr lang="en-US" sz="2200" dirty="0">
                  <a:cs typeface="Calibri" panose="020F0502020204030204" pitchFamily="34" charset="0"/>
                </a:rPr>
                <a:t> </a:t>
              </a:r>
              <a:r>
                <a:rPr lang="en-US" sz="2200" dirty="0" err="1">
                  <a:cs typeface="Calibri" panose="020F0502020204030204" pitchFamily="34" charset="0"/>
                </a:rPr>
                <a:t>đang</a:t>
              </a:r>
              <a:r>
                <a:rPr lang="en-US" sz="2200" dirty="0">
                  <a:cs typeface="Calibri" panose="020F0502020204030204" pitchFamily="34" charset="0"/>
                </a:rPr>
                <a:t> </a:t>
              </a:r>
              <a:r>
                <a:rPr lang="en-US" sz="2200" dirty="0" err="1">
                  <a:cs typeface="Calibri" panose="020F0502020204030204" pitchFamily="34" charset="0"/>
                </a:rPr>
                <a:t>có</a:t>
              </a:r>
              <a:r>
                <a:rPr lang="en-US" sz="2200" dirty="0">
                  <a:cs typeface="Calibri" panose="020F0502020204030204" pitchFamily="34" charset="0"/>
                </a:rPr>
                <a:t> </a:t>
              </a:r>
              <a:r>
                <a:rPr lang="en-US" sz="2200" dirty="0" err="1">
                  <a:cs typeface="Calibri" panose="020F0502020204030204" pitchFamily="34" charset="0"/>
                </a:rPr>
                <a:t>một</a:t>
              </a:r>
              <a:r>
                <a:rPr lang="en-US" sz="2200" dirty="0">
                  <a:cs typeface="Calibri" panose="020F0502020204030204" pitchFamily="34" charset="0"/>
                </a:rPr>
                <a:t> </a:t>
              </a:r>
              <a:r>
                <a:rPr lang="en-US" sz="2200" dirty="0" err="1">
                  <a:cs typeface="Calibri" panose="020F0502020204030204" pitchFamily="34" charset="0"/>
                </a:rPr>
                <a:t>kết</a:t>
              </a:r>
              <a:r>
                <a:rPr lang="en-US" sz="2200" dirty="0">
                  <a:cs typeface="Calibri" panose="020F0502020204030204" pitchFamily="34" charset="0"/>
                </a:rPr>
                <a:t> </a:t>
              </a:r>
              <a:r>
                <a:rPr lang="en-US" sz="2200" dirty="0" err="1">
                  <a:cs typeface="Calibri" panose="020F0502020204030204" pitchFamily="34" charset="0"/>
                </a:rPr>
                <a:t>nối</a:t>
              </a:r>
              <a:r>
                <a:rPr lang="en-US" sz="2200" dirty="0">
                  <a:cs typeface="Calibri" panose="020F0502020204030204" pitchFamily="34" charset="0"/>
                </a:rPr>
                <a:t> </a:t>
              </a:r>
              <a:r>
                <a:rPr lang="en-US" sz="2200" dirty="0" err="1">
                  <a:cs typeface="Calibri" panose="020F0502020204030204" pitchFamily="34" charset="0"/>
                </a:rPr>
                <a:t>lại</a:t>
              </a:r>
              <a:endParaRPr lang="en-US" sz="2200" dirty="0">
                <a:cs typeface="Calibri" panose="020F0502020204030204" pitchFamily="34" charset="0"/>
              </a:endParaRPr>
            </a:p>
            <a:p>
              <a:r>
                <a:rPr lang="en-US" sz="2200" b="1" dirty="0">
                  <a:cs typeface="Calibri" panose="020F0502020204030204" pitchFamily="34" charset="0"/>
                </a:rPr>
                <a:t>Event "</a:t>
              </a:r>
              <a:r>
                <a:rPr lang="en-US" sz="2200" b="1" dirty="0" err="1">
                  <a:cs typeface="Calibri" panose="020F0502020204030204" pitchFamily="34" charset="0"/>
                </a:rPr>
                <a:t>reconnect_error</a:t>
              </a:r>
              <a:r>
                <a:rPr lang="en-US" sz="2200" b="1" dirty="0">
                  <a:cs typeface="Calibri" panose="020F0502020204030204" pitchFamily="34" charset="0"/>
                </a:rPr>
                <a:t>"</a:t>
              </a:r>
            </a:p>
            <a:p>
              <a:r>
                <a:rPr lang="en-US" sz="2200" dirty="0">
                  <a:cs typeface="Calibri" panose="020F0502020204030204" pitchFamily="34" charset="0"/>
                </a:rPr>
                <a:t>Event </a:t>
              </a:r>
              <a:r>
                <a:rPr lang="en-US" sz="2200" dirty="0" err="1">
                  <a:cs typeface="Calibri" panose="020F0502020204030204" pitchFamily="34" charset="0"/>
                </a:rPr>
                <a:t>này</a:t>
              </a:r>
              <a:r>
                <a:rPr lang="en-US" sz="2200" dirty="0">
                  <a:cs typeface="Calibri" panose="020F0502020204030204" pitchFamily="34" charset="0"/>
                </a:rPr>
                <a:t> </a:t>
              </a:r>
              <a:r>
                <a:rPr lang="en-US" sz="2200" dirty="0" err="1">
                  <a:cs typeface="Calibri" panose="020F0502020204030204" pitchFamily="34" charset="0"/>
                </a:rPr>
                <a:t>là</a:t>
              </a:r>
              <a:r>
                <a:rPr lang="en-US" sz="2200" dirty="0">
                  <a:cs typeface="Calibri" panose="020F0502020204030204" pitchFamily="34" charset="0"/>
                </a:rPr>
                <a:t> </a:t>
              </a:r>
              <a:r>
                <a:rPr lang="en-US" sz="2200" dirty="0" err="1">
                  <a:cs typeface="Calibri" panose="020F0502020204030204" pitchFamily="34" charset="0"/>
                </a:rPr>
                <a:t>bị</a:t>
              </a:r>
              <a:r>
                <a:rPr lang="en-US" sz="2200" dirty="0">
                  <a:cs typeface="Calibri" panose="020F0502020204030204" pitchFamily="34" charset="0"/>
                </a:rPr>
                <a:t> </a:t>
              </a:r>
              <a:r>
                <a:rPr lang="en-US" sz="2200" dirty="0" err="1">
                  <a:cs typeface="Calibri" panose="020F0502020204030204" pitchFamily="34" charset="0"/>
                </a:rPr>
                <a:t>lỗi</a:t>
              </a:r>
              <a:r>
                <a:rPr lang="en-US" sz="2200" dirty="0">
                  <a:cs typeface="Calibri" panose="020F0502020204030204" pitchFamily="34" charset="0"/>
                </a:rPr>
                <a:t> </a:t>
              </a:r>
              <a:r>
                <a:rPr lang="en-US" sz="2200" dirty="0" err="1">
                  <a:cs typeface="Calibri" panose="020F0502020204030204" pitchFamily="34" charset="0"/>
                </a:rPr>
                <a:t>khi</a:t>
              </a:r>
              <a:r>
                <a:rPr lang="en-US" sz="2200" dirty="0">
                  <a:cs typeface="Calibri" panose="020F0502020204030204" pitchFamily="34" charset="0"/>
                </a:rPr>
                <a:t> </a:t>
              </a:r>
              <a:r>
                <a:rPr lang="en-US" sz="2200" dirty="0" err="1">
                  <a:cs typeface="Calibri" panose="020F0502020204030204" pitchFamily="34" charset="0"/>
                </a:rPr>
                <a:t>kết</a:t>
              </a:r>
              <a:r>
                <a:rPr lang="en-US" sz="2200" dirty="0">
                  <a:cs typeface="Calibri" panose="020F0502020204030204" pitchFamily="34" charset="0"/>
                </a:rPr>
                <a:t> </a:t>
              </a:r>
              <a:r>
                <a:rPr lang="en-US" sz="2200" dirty="0" err="1">
                  <a:cs typeface="Calibri" panose="020F0502020204030204" pitchFamily="34" charset="0"/>
                </a:rPr>
                <a:t>nối</a:t>
              </a:r>
              <a:r>
                <a:rPr lang="en-US" sz="2200" dirty="0">
                  <a:cs typeface="Calibri" panose="020F0502020204030204" pitchFamily="34" charset="0"/>
                </a:rPr>
                <a:t> </a:t>
              </a:r>
              <a:r>
                <a:rPr lang="en-US" sz="2200" dirty="0" err="1">
                  <a:cs typeface="Calibri" panose="020F0502020204030204" pitchFamily="34" charset="0"/>
                </a:rPr>
                <a:t>lại</a:t>
              </a:r>
              <a:r>
                <a:rPr lang="en-US" sz="2200" dirty="0">
                  <a:cs typeface="Calibri" panose="020F0502020204030204" pitchFamily="34" charset="0"/>
                </a:rPr>
                <a:t>.</a:t>
              </a:r>
            </a:p>
            <a:p>
              <a:r>
                <a:rPr lang="en-US" sz="2200" b="1" dirty="0">
                  <a:cs typeface="Calibri" panose="020F0502020204030204" pitchFamily="34" charset="0"/>
                </a:rPr>
                <a:t>Event "</a:t>
              </a:r>
              <a:r>
                <a:rPr lang="en-US" sz="2200" b="1" dirty="0" err="1">
                  <a:cs typeface="Calibri" panose="020F0502020204030204" pitchFamily="34" charset="0"/>
                </a:rPr>
                <a:t>reconnect_failed</a:t>
              </a:r>
              <a:r>
                <a:rPr lang="en-US" sz="2200" b="1" dirty="0">
                  <a:cs typeface="Calibri" panose="020F0502020204030204" pitchFamily="34" charset="0"/>
                </a:rPr>
                <a:t>"</a:t>
              </a:r>
            </a:p>
            <a:p>
              <a:r>
                <a:rPr lang="vi-VN" sz="2200" dirty="0">
                  <a:cs typeface="Calibri" panose="020F0502020204030204" pitchFamily="34" charset="0"/>
                </a:rPr>
                <a:t>Event này không thể reconect được nữa.</a:t>
              </a:r>
            </a:p>
            <a:p>
              <a:r>
                <a:rPr lang="en-US" sz="2200" b="1" dirty="0">
                  <a:cs typeface="Calibri" panose="020F0502020204030204" pitchFamily="34" charset="0"/>
                </a:rPr>
                <a:t>Event "</a:t>
              </a:r>
              <a:r>
                <a:rPr lang="en-US" sz="2200" b="1" dirty="0" err="1">
                  <a:cs typeface="Calibri" panose="020F0502020204030204" pitchFamily="34" charset="0"/>
                </a:rPr>
                <a:t>connect_error</a:t>
              </a:r>
              <a:r>
                <a:rPr lang="en-US" sz="2200" b="1" dirty="0">
                  <a:cs typeface="Calibri" panose="020F0502020204030204" pitchFamily="34" charset="0"/>
                </a:rPr>
                <a:t>"</a:t>
              </a:r>
            </a:p>
            <a:p>
              <a:r>
                <a:rPr lang="en-US" sz="2200" dirty="0">
                  <a:cs typeface="Calibri" panose="020F0502020204030204" pitchFamily="34" charset="0"/>
                </a:rPr>
                <a:t>Event </a:t>
              </a:r>
              <a:r>
                <a:rPr lang="en-US" sz="2200" dirty="0" err="1">
                  <a:cs typeface="Calibri" panose="020F0502020204030204" pitchFamily="34" charset="0"/>
                </a:rPr>
                <a:t>này</a:t>
              </a:r>
              <a:r>
                <a:rPr lang="en-US" sz="2200" dirty="0">
                  <a:cs typeface="Calibri" panose="020F0502020204030204" pitchFamily="34" charset="0"/>
                </a:rPr>
                <a:t> </a:t>
              </a:r>
              <a:r>
                <a:rPr lang="en-US" sz="2200" dirty="0" err="1">
                  <a:cs typeface="Calibri" panose="020F0502020204030204" pitchFamily="34" charset="0"/>
                </a:rPr>
                <a:t>là</a:t>
              </a:r>
              <a:r>
                <a:rPr lang="en-US" sz="2200" dirty="0">
                  <a:cs typeface="Calibri" panose="020F0502020204030204" pitchFamily="34" charset="0"/>
                </a:rPr>
                <a:t> </a:t>
              </a:r>
              <a:r>
                <a:rPr lang="en-US" sz="2200" dirty="0" err="1">
                  <a:cs typeface="Calibri" panose="020F0502020204030204" pitchFamily="34" charset="0"/>
                </a:rPr>
                <a:t>kết</a:t>
              </a:r>
              <a:r>
                <a:rPr lang="en-US" sz="2200" dirty="0">
                  <a:cs typeface="Calibri" panose="020F0502020204030204" pitchFamily="34" charset="0"/>
                </a:rPr>
                <a:t> </a:t>
              </a:r>
              <a:r>
                <a:rPr lang="en-US" sz="2200" dirty="0" err="1">
                  <a:cs typeface="Calibri" panose="020F0502020204030204" pitchFamily="34" charset="0"/>
                </a:rPr>
                <a:t>nối</a:t>
              </a:r>
              <a:r>
                <a:rPr lang="en-US" sz="2200" dirty="0">
                  <a:cs typeface="Calibri" panose="020F0502020204030204" pitchFamily="34" charset="0"/>
                </a:rPr>
                <a:t> </a:t>
              </a:r>
              <a:r>
                <a:rPr lang="en-US" sz="2200" dirty="0" err="1">
                  <a:cs typeface="Calibri" panose="020F0502020204030204" pitchFamily="34" charset="0"/>
                </a:rPr>
                <a:t>đã</a:t>
              </a:r>
              <a:r>
                <a:rPr lang="en-US" sz="2200" dirty="0">
                  <a:cs typeface="Calibri" panose="020F0502020204030204" pitchFamily="34" charset="0"/>
                </a:rPr>
                <a:t> </a:t>
              </a:r>
              <a:r>
                <a:rPr lang="en-US" sz="2200" dirty="0" err="1">
                  <a:cs typeface="Calibri" panose="020F0502020204030204" pitchFamily="34" charset="0"/>
                </a:rPr>
                <a:t>bị</a:t>
              </a:r>
              <a:r>
                <a:rPr lang="en-US" sz="2200" dirty="0">
                  <a:cs typeface="Calibri" panose="020F0502020204030204" pitchFamily="34" charset="0"/>
                </a:rPr>
                <a:t> </a:t>
              </a:r>
              <a:r>
                <a:rPr lang="en-US" sz="2200" dirty="0" err="1">
                  <a:cs typeface="Calibri" panose="020F0502020204030204" pitchFamily="34" charset="0"/>
                </a:rPr>
                <a:t>lỗi</a:t>
              </a:r>
              <a:r>
                <a:rPr lang="en-US" sz="2200" dirty="0">
                  <a:cs typeface="Calibri" panose="020F0502020204030204" pitchFamily="34" charset="0"/>
                </a:rPr>
                <a:t>.</a:t>
              </a:r>
              <a:endParaRPr lang="vi-VN" sz="2200" dirty="0">
                <a:cs typeface="Calibri" panose="020F0502020204030204" pitchFamily="34" charset="0"/>
              </a:endParaRPr>
            </a:p>
            <a:p>
              <a:endParaRPr lang="en-VN" sz="2200" dirty="0"/>
            </a:p>
          </p:txBody>
        </p:sp>
        <p:sp>
          <p:nvSpPr>
            <p:cNvPr id="8" name="TextBox 7">
              <a:extLst>
                <a:ext uri="{FF2B5EF4-FFF2-40B4-BE49-F238E27FC236}">
                  <a16:creationId xmlns:a16="http://schemas.microsoft.com/office/drawing/2014/main" id="{78FEA5E1-BA7F-64B1-9068-FD4C36539398}"/>
                </a:ext>
              </a:extLst>
            </p:cNvPr>
            <p:cNvSpPr txBox="1"/>
            <p:nvPr/>
          </p:nvSpPr>
          <p:spPr>
            <a:xfrm>
              <a:off x="6974117" y="696420"/>
              <a:ext cx="4225159" cy="2800767"/>
            </a:xfrm>
            <a:prstGeom prst="rect">
              <a:avLst/>
            </a:prstGeom>
            <a:noFill/>
          </p:spPr>
          <p:txBody>
            <a:bodyPr wrap="square" rtlCol="0">
              <a:spAutoFit/>
            </a:bodyPr>
            <a:lstStyle/>
            <a:p>
              <a:r>
                <a:rPr lang="en-US" sz="2200" b="1" dirty="0">
                  <a:cs typeface="Calibri" panose="020F0502020204030204" pitchFamily="34" charset="0"/>
                </a:rPr>
                <a:t>Event </a:t>
              </a:r>
              <a:r>
                <a:rPr lang="en-US" sz="2200" b="1" dirty="0" err="1">
                  <a:cs typeface="Calibri" panose="020F0502020204030204" pitchFamily="34" charset="0"/>
                </a:rPr>
                <a:t>này</a:t>
              </a:r>
              <a:r>
                <a:rPr lang="en-US" sz="2200" b="1" dirty="0">
                  <a:cs typeface="Calibri" panose="020F0502020204030204" pitchFamily="34" charset="0"/>
                </a:rPr>
                <a:t> </a:t>
              </a:r>
              <a:r>
                <a:rPr lang="en-US" sz="2200" b="1" dirty="0" err="1">
                  <a:cs typeface="Calibri" panose="020F0502020204030204" pitchFamily="34" charset="0"/>
                </a:rPr>
                <a:t>là</a:t>
              </a:r>
              <a:r>
                <a:rPr lang="en-US" sz="2200" b="1" dirty="0">
                  <a:cs typeface="Calibri" panose="020F0502020204030204" pitchFamily="34" charset="0"/>
                </a:rPr>
                <a:t> client </a:t>
              </a:r>
              <a:r>
                <a:rPr lang="en-US" sz="2200" b="1" dirty="0" err="1">
                  <a:cs typeface="Calibri" panose="020F0502020204030204" pitchFamily="34" charset="0"/>
                </a:rPr>
                <a:t>xảy</a:t>
              </a:r>
              <a:r>
                <a:rPr lang="en-US" sz="2200" b="1" dirty="0">
                  <a:cs typeface="Calibri" panose="020F0502020204030204" pitchFamily="34" charset="0"/>
                </a:rPr>
                <a:t> </a:t>
              </a:r>
              <a:r>
                <a:rPr lang="en-US" sz="2200" b="1" dirty="0" err="1">
                  <a:cs typeface="Calibri" panose="020F0502020204030204" pitchFamily="34" charset="0"/>
                </a:rPr>
                <a:t>ra</a:t>
              </a:r>
              <a:r>
                <a:rPr lang="en-US" sz="2200" b="1" dirty="0">
                  <a:cs typeface="Calibri" panose="020F0502020204030204" pitchFamily="34" charset="0"/>
                </a:rPr>
                <a:t> </a:t>
              </a:r>
              <a:r>
                <a:rPr lang="en-US" sz="2200" b="1" dirty="0" err="1">
                  <a:cs typeface="Calibri" panose="020F0502020204030204" pitchFamily="34" charset="0"/>
                </a:rPr>
                <a:t>lỗi</a:t>
              </a:r>
              <a:r>
                <a:rPr lang="en-US" sz="2200" b="1" dirty="0">
                  <a:cs typeface="Calibri" panose="020F0502020204030204" pitchFamily="34" charset="0"/>
                </a:rPr>
                <a:t>.</a:t>
              </a:r>
            </a:p>
            <a:p>
              <a:r>
                <a:rPr lang="en-US" sz="2200" dirty="0">
                  <a:cs typeface="Calibri" panose="020F0502020204030204" pitchFamily="34" charset="0"/>
                </a:rPr>
                <a:t>Event </a:t>
              </a:r>
              <a:r>
                <a:rPr lang="en-US" sz="2200" dirty="0" err="1">
                  <a:cs typeface="Calibri" panose="020F0502020204030204" pitchFamily="34" charset="0"/>
                </a:rPr>
                <a:t>này</a:t>
              </a:r>
              <a:r>
                <a:rPr lang="en-US" sz="2200" dirty="0">
                  <a:cs typeface="Calibri" panose="020F0502020204030204" pitchFamily="34" charset="0"/>
                </a:rPr>
                <a:t> </a:t>
              </a:r>
              <a:r>
                <a:rPr lang="en-US" sz="2200" dirty="0" err="1">
                  <a:cs typeface="Calibri" panose="020F0502020204030204" pitchFamily="34" charset="0"/>
                </a:rPr>
                <a:t>là</a:t>
              </a:r>
              <a:r>
                <a:rPr lang="en-US" sz="2200" dirty="0">
                  <a:cs typeface="Calibri" panose="020F0502020204030204" pitchFamily="34" charset="0"/>
                </a:rPr>
                <a:t> </a:t>
              </a:r>
              <a:r>
                <a:rPr lang="en-US" sz="2200" dirty="0" err="1">
                  <a:cs typeface="Calibri" panose="020F0502020204030204" pitchFamily="34" charset="0"/>
                </a:rPr>
                <a:t>lỗi</a:t>
              </a:r>
              <a:r>
                <a:rPr lang="en-US" sz="2200" dirty="0">
                  <a:cs typeface="Calibri" panose="020F0502020204030204" pitchFamily="34" charset="0"/>
                </a:rPr>
                <a:t> </a:t>
              </a:r>
              <a:r>
                <a:rPr lang="en-US" sz="2200" dirty="0" err="1">
                  <a:cs typeface="Calibri" panose="020F0502020204030204" pitchFamily="34" charset="0"/>
                </a:rPr>
                <a:t>kết</a:t>
              </a:r>
              <a:r>
                <a:rPr lang="en-US" sz="2200" dirty="0">
                  <a:cs typeface="Calibri" panose="020F0502020204030204" pitchFamily="34" charset="0"/>
                </a:rPr>
                <a:t> </a:t>
              </a:r>
              <a:r>
                <a:rPr lang="en-US" sz="2200" dirty="0" err="1">
                  <a:cs typeface="Calibri" panose="020F0502020204030204" pitchFamily="34" charset="0"/>
                </a:rPr>
                <a:t>nối</a:t>
              </a:r>
              <a:r>
                <a:rPr lang="en-US" sz="2200" dirty="0">
                  <a:cs typeface="Calibri" panose="020F0502020204030204" pitchFamily="34" charset="0"/>
                </a:rPr>
                <a:t> </a:t>
              </a:r>
              <a:r>
                <a:rPr lang="en-US" sz="2200" dirty="0" err="1">
                  <a:cs typeface="Calibri" panose="020F0502020204030204" pitchFamily="34" charset="0"/>
                </a:rPr>
                <a:t>quá</a:t>
              </a:r>
              <a:r>
                <a:rPr lang="en-US" sz="2200" dirty="0">
                  <a:cs typeface="Calibri" panose="020F0502020204030204" pitchFamily="34" charset="0"/>
                </a:rPr>
                <a:t> </a:t>
              </a:r>
              <a:r>
                <a:rPr lang="en-US" sz="2200" dirty="0" err="1">
                  <a:cs typeface="Calibri" panose="020F0502020204030204" pitchFamily="34" charset="0"/>
                </a:rPr>
                <a:t>lâu</a:t>
              </a:r>
              <a:r>
                <a:rPr lang="en-US" sz="2200" dirty="0">
                  <a:cs typeface="Calibri" panose="020F0502020204030204" pitchFamily="34" charset="0"/>
                </a:rPr>
                <a:t>. Sau </a:t>
              </a:r>
              <a:r>
                <a:rPr lang="en-US" sz="2200" dirty="0" err="1">
                  <a:cs typeface="Calibri" panose="020F0502020204030204" pitchFamily="34" charset="0"/>
                </a:rPr>
                <a:t>khi</a:t>
              </a:r>
              <a:r>
                <a:rPr lang="en-US" sz="2200" dirty="0">
                  <a:cs typeface="Calibri" panose="020F0502020204030204" pitchFamily="34" charset="0"/>
                </a:rPr>
                <a:t> client </a:t>
              </a:r>
              <a:r>
                <a:rPr lang="en-US" sz="2200" dirty="0" err="1">
                  <a:cs typeface="Calibri" panose="020F0502020204030204" pitchFamily="34" charset="0"/>
                </a:rPr>
                <a:t>bị</a:t>
              </a:r>
              <a:r>
                <a:rPr lang="en-US" sz="2200" dirty="0">
                  <a:cs typeface="Calibri" panose="020F0502020204030204" pitchFamily="34" charset="0"/>
                </a:rPr>
                <a:t> </a:t>
              </a:r>
              <a:r>
                <a:rPr lang="en-US" sz="2200" dirty="0" err="1">
                  <a:cs typeface="Calibri" panose="020F0502020204030204" pitchFamily="34" charset="0"/>
                </a:rPr>
                <a:t>lỗi</a:t>
              </a:r>
              <a:r>
                <a:rPr lang="en-US" sz="2200" dirty="0">
                  <a:cs typeface="Calibri" panose="020F0502020204030204" pitchFamily="34" charset="0"/>
                </a:rPr>
                <a:t> </a:t>
              </a:r>
              <a:r>
                <a:rPr lang="en-US" sz="2200" dirty="0" err="1">
                  <a:cs typeface="Calibri" panose="020F0502020204030204" pitchFamily="34" charset="0"/>
                </a:rPr>
                <a:t>này</a:t>
              </a:r>
              <a:r>
                <a:rPr lang="en-US" sz="2200" dirty="0">
                  <a:cs typeface="Calibri" panose="020F0502020204030204" pitchFamily="34" charset="0"/>
                </a:rPr>
                <a:t> </a:t>
              </a:r>
              <a:r>
                <a:rPr lang="en-US" sz="2200" dirty="0" err="1">
                  <a:cs typeface="Calibri" panose="020F0502020204030204" pitchFamily="34" charset="0"/>
                </a:rPr>
                <a:t>thì</a:t>
              </a:r>
              <a:r>
                <a:rPr lang="en-US" sz="2200" dirty="0">
                  <a:cs typeface="Calibri" panose="020F0502020204030204" pitchFamily="34" charset="0"/>
                </a:rPr>
                <a:t> server </a:t>
              </a:r>
              <a:r>
                <a:rPr lang="en-US" sz="2200" dirty="0" err="1">
                  <a:cs typeface="Calibri" panose="020F0502020204030204" pitchFamily="34" charset="0"/>
                </a:rPr>
                <a:t>sẽ</a:t>
              </a:r>
              <a:r>
                <a:rPr lang="en-US" sz="2200" dirty="0">
                  <a:cs typeface="Calibri" panose="020F0502020204030204" pitchFamily="34" charset="0"/>
                </a:rPr>
                <a:t> </a:t>
              </a:r>
              <a:r>
                <a:rPr lang="en-US" sz="2200" dirty="0" err="1">
                  <a:cs typeface="Calibri" panose="020F0502020204030204" pitchFamily="34" charset="0"/>
                </a:rPr>
                <a:t>nhảy</a:t>
              </a:r>
              <a:r>
                <a:rPr lang="en-US" sz="2200" dirty="0">
                  <a:cs typeface="Calibri" panose="020F0502020204030204" pitchFamily="34" charset="0"/>
                </a:rPr>
                <a:t> </a:t>
              </a:r>
              <a:r>
                <a:rPr lang="en-US" sz="2200" dirty="0" err="1">
                  <a:cs typeface="Calibri" panose="020F0502020204030204" pitchFamily="34" charset="0"/>
                </a:rPr>
                <a:t>vào</a:t>
              </a:r>
              <a:r>
                <a:rPr lang="en-US" sz="2200" dirty="0">
                  <a:cs typeface="Calibri" panose="020F0502020204030204" pitchFamily="34" charset="0"/>
                </a:rPr>
                <a:t> event disconnect </a:t>
              </a:r>
              <a:r>
                <a:rPr lang="en-US" sz="2200" dirty="0" err="1">
                  <a:cs typeface="Calibri" panose="020F0502020204030204" pitchFamily="34" charset="0"/>
                </a:rPr>
                <a:t>và</a:t>
              </a:r>
              <a:r>
                <a:rPr lang="en-US" sz="2200" dirty="0">
                  <a:cs typeface="Calibri" panose="020F0502020204030204" pitchFamily="34" charset="0"/>
                </a:rPr>
                <a:t> disconnecting </a:t>
              </a:r>
              <a:r>
                <a:rPr lang="en-US" sz="2200" dirty="0" err="1">
                  <a:cs typeface="Calibri" panose="020F0502020204030204" pitchFamily="34" charset="0"/>
                </a:rPr>
                <a:t>với</a:t>
              </a:r>
              <a:r>
                <a:rPr lang="en-US" sz="2200" dirty="0">
                  <a:cs typeface="Calibri" panose="020F0502020204030204" pitchFamily="34" charset="0"/>
                </a:rPr>
                <a:t> reason </a:t>
              </a:r>
              <a:r>
                <a:rPr lang="en-US" sz="2200" dirty="0" err="1">
                  <a:cs typeface="Calibri" panose="020F0502020204030204" pitchFamily="34" charset="0"/>
                </a:rPr>
                <a:t>là</a:t>
              </a:r>
              <a:r>
                <a:rPr lang="en-US" sz="2200" dirty="0">
                  <a:cs typeface="Calibri" panose="020F0502020204030204" pitchFamily="34" charset="0"/>
                </a:rPr>
                <a:t> "ping timeout".</a:t>
              </a:r>
            </a:p>
            <a:p>
              <a:r>
                <a:rPr lang="en-US" sz="2200" b="1" dirty="0">
                  <a:cs typeface="Calibri" panose="020F0502020204030204" pitchFamily="34" charset="0"/>
                </a:rPr>
                <a:t>Event "error"</a:t>
              </a:r>
            </a:p>
            <a:p>
              <a:r>
                <a:rPr lang="en-US" sz="2200" dirty="0">
                  <a:cs typeface="Calibri" panose="020F0502020204030204" pitchFamily="34" charset="0"/>
                </a:rPr>
                <a:t>Event </a:t>
              </a:r>
              <a:r>
                <a:rPr lang="en-US" sz="2200" dirty="0" err="1">
                  <a:cs typeface="Calibri" panose="020F0502020204030204" pitchFamily="34" charset="0"/>
                </a:rPr>
                <a:t>này</a:t>
              </a:r>
              <a:r>
                <a:rPr lang="en-US" sz="2200" dirty="0">
                  <a:cs typeface="Calibri" panose="020F0502020204030204" pitchFamily="34" charset="0"/>
                </a:rPr>
                <a:t> </a:t>
              </a:r>
              <a:r>
                <a:rPr lang="en-US" sz="2200" dirty="0" err="1">
                  <a:cs typeface="Calibri" panose="020F0502020204030204" pitchFamily="34" charset="0"/>
                </a:rPr>
                <a:t>là</a:t>
              </a:r>
              <a:r>
                <a:rPr lang="en-US" sz="2200" dirty="0">
                  <a:cs typeface="Calibri" panose="020F0502020204030204" pitchFamily="34" charset="0"/>
                </a:rPr>
                <a:t> client </a:t>
              </a:r>
              <a:r>
                <a:rPr lang="en-US" sz="2200" dirty="0" err="1">
                  <a:cs typeface="Calibri" panose="020F0502020204030204" pitchFamily="34" charset="0"/>
                </a:rPr>
                <a:t>xảy</a:t>
              </a:r>
              <a:r>
                <a:rPr lang="en-US" sz="2200" dirty="0">
                  <a:cs typeface="Calibri" panose="020F0502020204030204" pitchFamily="34" charset="0"/>
                </a:rPr>
                <a:t> </a:t>
              </a:r>
              <a:r>
                <a:rPr lang="en-US" sz="2200" dirty="0" err="1">
                  <a:cs typeface="Calibri" panose="020F0502020204030204" pitchFamily="34" charset="0"/>
                </a:rPr>
                <a:t>ra</a:t>
              </a:r>
              <a:r>
                <a:rPr lang="en-US" sz="2200" dirty="0">
                  <a:cs typeface="Calibri" panose="020F0502020204030204" pitchFamily="34" charset="0"/>
                </a:rPr>
                <a:t> </a:t>
              </a:r>
              <a:r>
                <a:rPr lang="en-US" sz="2200" dirty="0" err="1">
                  <a:cs typeface="Calibri" panose="020F0502020204030204" pitchFamily="34" charset="0"/>
                </a:rPr>
                <a:t>lỗi</a:t>
              </a:r>
              <a:r>
                <a:rPr lang="en-US" sz="2200" dirty="0">
                  <a:cs typeface="Calibri" panose="020F0502020204030204" pitchFamily="34" charset="0"/>
                </a:rPr>
                <a:t>.</a:t>
              </a:r>
              <a:endParaRPr lang="en-VN" sz="2200" dirty="0">
                <a:cs typeface="Calibri" panose="020F0502020204030204" pitchFamily="34" charset="0"/>
              </a:endParaRPr>
            </a:p>
          </p:txBody>
        </p:sp>
      </p:grpSp>
    </p:spTree>
    <p:extLst>
      <p:ext uri="{BB962C8B-B14F-4D97-AF65-F5344CB8AC3E}">
        <p14:creationId xmlns:p14="http://schemas.microsoft.com/office/powerpoint/2010/main" val="1532156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8C45-1C50-2C02-00AF-4F61F9517B5A}"/>
              </a:ext>
            </a:extLst>
          </p:cNvPr>
          <p:cNvSpPr>
            <a:spLocks noGrp="1"/>
          </p:cNvSpPr>
          <p:nvPr>
            <p:ph type="title"/>
          </p:nvPr>
        </p:nvSpPr>
        <p:spPr>
          <a:xfrm>
            <a:off x="790433" y="0"/>
            <a:ext cx="10515600" cy="890469"/>
          </a:xfrm>
        </p:spPr>
        <p:txBody>
          <a:bodyPr/>
          <a:lstStyle/>
          <a:p>
            <a:r>
              <a:rPr lang="en-US" dirty="0"/>
              <a:t>V. </a:t>
            </a:r>
            <a:r>
              <a:rPr lang="en-US" dirty="0" err="1"/>
              <a:t>Phương</a:t>
            </a:r>
            <a:r>
              <a:rPr lang="en-US" dirty="0"/>
              <a:t> </a:t>
            </a:r>
            <a:r>
              <a:rPr lang="en-US" dirty="0" err="1"/>
              <a:t>pháp</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kết</a:t>
            </a:r>
            <a:r>
              <a:rPr lang="en-US" dirty="0"/>
              <a:t> </a:t>
            </a:r>
            <a:r>
              <a:rPr lang="en-US" dirty="0" err="1"/>
              <a:t>quả</a:t>
            </a:r>
            <a:endParaRPr lang="en-US" dirty="0"/>
          </a:p>
        </p:txBody>
      </p:sp>
      <p:pic>
        <p:nvPicPr>
          <p:cNvPr id="7" name="Content Placeholder 6">
            <a:extLst>
              <a:ext uri="{FF2B5EF4-FFF2-40B4-BE49-F238E27FC236}">
                <a16:creationId xmlns:a16="http://schemas.microsoft.com/office/drawing/2014/main" id="{2281410E-8D0B-C526-7316-A65511744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018" y="798394"/>
            <a:ext cx="11439963" cy="6059606"/>
          </a:xfrm>
        </p:spPr>
      </p:pic>
    </p:spTree>
    <p:extLst>
      <p:ext uri="{BB962C8B-B14F-4D97-AF65-F5344CB8AC3E}">
        <p14:creationId xmlns:p14="http://schemas.microsoft.com/office/powerpoint/2010/main" val="2045957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2A90-0F2C-B46B-6E0B-6442818927F5}"/>
              </a:ext>
            </a:extLst>
          </p:cNvPr>
          <p:cNvSpPr>
            <a:spLocks noGrp="1"/>
          </p:cNvSpPr>
          <p:nvPr>
            <p:ph type="title"/>
          </p:nvPr>
        </p:nvSpPr>
        <p:spPr>
          <a:xfrm>
            <a:off x="838200" y="140154"/>
            <a:ext cx="10515600" cy="817789"/>
          </a:xfrm>
        </p:spPr>
        <p:txBody>
          <a:bodyPr/>
          <a:lstStyle/>
          <a:p>
            <a:r>
              <a:rPr lang="en-US" dirty="0" err="1"/>
              <a:t>Phần</a:t>
            </a:r>
            <a:r>
              <a:rPr lang="en-US" dirty="0"/>
              <a:t> </a:t>
            </a:r>
            <a:r>
              <a:rPr lang="en-US" dirty="0" err="1"/>
              <a:t>trả</a:t>
            </a:r>
            <a:r>
              <a:rPr lang="en-US" dirty="0"/>
              <a:t> </a:t>
            </a:r>
            <a:r>
              <a:rPr lang="en-US" dirty="0" err="1"/>
              <a:t>lời</a:t>
            </a:r>
            <a:r>
              <a:rPr lang="en-US" dirty="0"/>
              <a:t> </a:t>
            </a:r>
            <a:r>
              <a:rPr lang="en-US" dirty="0" err="1"/>
              <a:t>câu</a:t>
            </a:r>
            <a:r>
              <a:rPr lang="en-US" dirty="0"/>
              <a:t> </a:t>
            </a:r>
            <a:r>
              <a:rPr lang="en-US" dirty="0" err="1"/>
              <a:t>hỏi</a:t>
            </a:r>
            <a:r>
              <a:rPr lang="en-US" dirty="0"/>
              <a:t> </a:t>
            </a:r>
            <a:r>
              <a:rPr lang="en-US" dirty="0" err="1"/>
              <a:t>của</a:t>
            </a:r>
            <a:r>
              <a:rPr lang="en-US" dirty="0"/>
              <a:t> </a:t>
            </a:r>
            <a:r>
              <a:rPr lang="en-US" dirty="0" err="1"/>
              <a:t>các</a:t>
            </a:r>
            <a:r>
              <a:rPr lang="en-US" dirty="0"/>
              <a:t> </a:t>
            </a:r>
            <a:r>
              <a:rPr lang="en-US" dirty="0" err="1"/>
              <a:t>nhóm</a:t>
            </a:r>
            <a:r>
              <a:rPr lang="en-US" dirty="0"/>
              <a:t>:</a:t>
            </a:r>
          </a:p>
        </p:txBody>
      </p:sp>
      <p:sp>
        <p:nvSpPr>
          <p:cNvPr id="3" name="Content Placeholder 2">
            <a:extLst>
              <a:ext uri="{FF2B5EF4-FFF2-40B4-BE49-F238E27FC236}">
                <a16:creationId xmlns:a16="http://schemas.microsoft.com/office/drawing/2014/main" id="{B81CB049-0461-4C7B-027C-2A91A9762AF4}"/>
              </a:ext>
            </a:extLst>
          </p:cNvPr>
          <p:cNvSpPr>
            <a:spLocks noGrp="1"/>
          </p:cNvSpPr>
          <p:nvPr>
            <p:ph idx="1"/>
          </p:nvPr>
        </p:nvSpPr>
        <p:spPr>
          <a:xfrm>
            <a:off x="838200" y="1248229"/>
            <a:ext cx="10515600" cy="4928734"/>
          </a:xfrm>
        </p:spPr>
        <p:txBody>
          <a:bodyPr/>
          <a:lstStyle/>
          <a:p>
            <a:pPr marL="0" indent="0">
              <a:buNone/>
            </a:pPr>
            <a:r>
              <a:rPr lang="en-US" dirty="0" err="1"/>
              <a:t>Nhóm</a:t>
            </a:r>
            <a:r>
              <a:rPr lang="en-US" dirty="0"/>
              <a:t> 1: </a:t>
            </a:r>
            <a:r>
              <a:rPr lang="en-US" dirty="0" err="1"/>
              <a:t>Ứng</a:t>
            </a:r>
            <a:r>
              <a:rPr lang="en-US" dirty="0"/>
              <a:t> </a:t>
            </a:r>
            <a:r>
              <a:rPr lang="en-US" dirty="0" err="1"/>
              <a:t>dụng</a:t>
            </a:r>
            <a:r>
              <a:rPr lang="en-US" dirty="0"/>
              <a:t> </a:t>
            </a:r>
            <a:r>
              <a:rPr lang="en-US" dirty="0" err="1"/>
              <a:t>của</a:t>
            </a:r>
            <a:r>
              <a:rPr lang="en-US" dirty="0"/>
              <a:t> </a:t>
            </a:r>
            <a:r>
              <a:rPr lang="en-US" dirty="0" err="1"/>
              <a:t>nhóm</a:t>
            </a:r>
            <a:r>
              <a:rPr lang="en-US" dirty="0"/>
              <a:t> </a:t>
            </a:r>
            <a:r>
              <a:rPr lang="en-US" dirty="0" err="1"/>
              <a:t>có</a:t>
            </a:r>
            <a:r>
              <a:rPr lang="en-US" dirty="0"/>
              <a:t> </a:t>
            </a:r>
            <a:r>
              <a:rPr lang="en-US" dirty="0" err="1"/>
              <a:t>sử</a:t>
            </a:r>
            <a:r>
              <a:rPr lang="en-US" dirty="0"/>
              <a:t> </a:t>
            </a:r>
            <a:r>
              <a:rPr lang="en-US" dirty="0" err="1"/>
              <a:t>dụng</a:t>
            </a:r>
            <a:r>
              <a:rPr lang="en-US" dirty="0"/>
              <a:t> SQLite? Quy </a:t>
            </a:r>
            <a:r>
              <a:rPr lang="en-US" dirty="0" err="1"/>
              <a:t>trình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BlocCArchitecture</a:t>
            </a:r>
            <a:r>
              <a:rPr lang="en-US" dirty="0"/>
              <a:t>?</a:t>
            </a:r>
          </a:p>
        </p:txBody>
      </p:sp>
    </p:spTree>
    <p:extLst>
      <p:ext uri="{BB962C8B-B14F-4D97-AF65-F5344CB8AC3E}">
        <p14:creationId xmlns:p14="http://schemas.microsoft.com/office/powerpoint/2010/main" val="4266579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5370-5C02-99DD-8D52-F43328259E59}"/>
              </a:ext>
            </a:extLst>
          </p:cNvPr>
          <p:cNvSpPr>
            <a:spLocks noGrp="1"/>
          </p:cNvSpPr>
          <p:nvPr>
            <p:ph type="title"/>
          </p:nvPr>
        </p:nvSpPr>
        <p:spPr>
          <a:xfrm>
            <a:off x="838200" y="365126"/>
            <a:ext cx="10515600" cy="672646"/>
          </a:xfrm>
        </p:spPr>
        <p:txBody>
          <a:bodyPr>
            <a:noAutofit/>
          </a:bodyPr>
          <a:lstStyle/>
          <a:p>
            <a:r>
              <a:rPr lang="en-US" sz="5000" b="1" dirty="0" err="1"/>
              <a:t>Phần</a:t>
            </a:r>
            <a:r>
              <a:rPr lang="en-US" sz="5000" b="1" dirty="0"/>
              <a:t> </a:t>
            </a:r>
            <a:r>
              <a:rPr lang="en-US" sz="5000" b="1" dirty="0" err="1"/>
              <a:t>đặt</a:t>
            </a:r>
            <a:r>
              <a:rPr lang="en-US" sz="5000" b="1" dirty="0"/>
              <a:t> </a:t>
            </a:r>
            <a:r>
              <a:rPr lang="en-US" sz="5000" b="1" dirty="0" err="1"/>
              <a:t>câu</a:t>
            </a:r>
            <a:r>
              <a:rPr lang="en-US" sz="5000" b="1" dirty="0"/>
              <a:t> </a:t>
            </a:r>
            <a:r>
              <a:rPr lang="en-US" sz="5000" b="1" dirty="0" err="1"/>
              <a:t>hỏi</a:t>
            </a:r>
            <a:r>
              <a:rPr lang="en-US" sz="5000" b="1" dirty="0"/>
              <a:t>?</a:t>
            </a:r>
          </a:p>
        </p:txBody>
      </p:sp>
      <p:sp>
        <p:nvSpPr>
          <p:cNvPr id="3" name="Content Placeholder 2">
            <a:extLst>
              <a:ext uri="{FF2B5EF4-FFF2-40B4-BE49-F238E27FC236}">
                <a16:creationId xmlns:a16="http://schemas.microsoft.com/office/drawing/2014/main" id="{4EC22C38-BA5B-2457-34D9-E93B153C1BEC}"/>
              </a:ext>
            </a:extLst>
          </p:cNvPr>
          <p:cNvSpPr>
            <a:spLocks noGrp="1"/>
          </p:cNvSpPr>
          <p:nvPr>
            <p:ph idx="1"/>
          </p:nvPr>
        </p:nvSpPr>
        <p:spPr>
          <a:xfrm>
            <a:off x="493486" y="1378857"/>
            <a:ext cx="10860314" cy="4798106"/>
          </a:xfrm>
        </p:spPr>
        <p:txBody>
          <a:bodyPr>
            <a:noAutofit/>
          </a:bodyPr>
          <a:lstStyle/>
          <a:p>
            <a:pPr marL="0" indent="0">
              <a:buNone/>
            </a:pPr>
            <a:r>
              <a:rPr lang="vi-VN" sz="3500" dirty="0">
                <a:latin typeface="Calibri" panose="020F0502020204030204" pitchFamily="34" charset="0"/>
                <a:cs typeface="Calibri" panose="020F0502020204030204" pitchFamily="34" charset="0"/>
              </a:rPr>
              <a:t>Câu hỏi </a:t>
            </a:r>
            <a:r>
              <a:rPr lang="vi-VN" sz="3500">
                <a:latin typeface="Calibri" panose="020F0502020204030204" pitchFamily="34" charset="0"/>
                <a:cs typeface="Calibri" panose="020F0502020204030204" pitchFamily="34" charset="0"/>
              </a:rPr>
              <a:t>1: </a:t>
            </a:r>
            <a:r>
              <a:rPr lang="vi-VN" sz="3500" dirty="0">
                <a:latin typeface="Calibri" panose="020F0502020204030204" pitchFamily="34" charset="0"/>
                <a:cs typeface="Calibri" panose="020F0502020204030204" pitchFamily="34" charset="0"/>
              </a:rPr>
              <a:t>StreamBuilder được sử dụng để làm gì và làm thế nào nó hoạt động?</a:t>
            </a:r>
            <a:r>
              <a:rPr lang="en-US" sz="3500" dirty="0">
                <a:latin typeface="Calibri" panose="020F0502020204030204" pitchFamily="34" charset="0"/>
                <a:cs typeface="Calibri" panose="020F0502020204030204" pitchFamily="34" charset="0"/>
              </a:rPr>
              <a:t> ( </a:t>
            </a:r>
            <a:r>
              <a:rPr lang="en-US" sz="3500" dirty="0" err="1">
                <a:latin typeface="Calibri" panose="020F0502020204030204" pitchFamily="34" charset="0"/>
                <a:cs typeface="Calibri" panose="020F0502020204030204" pitchFamily="34" charset="0"/>
              </a:rPr>
              <a:t>Nhóm</a:t>
            </a:r>
            <a:r>
              <a:rPr lang="en-US" sz="3500" dirty="0">
                <a:latin typeface="Calibri" panose="020F0502020204030204" pitchFamily="34" charset="0"/>
                <a:cs typeface="Calibri" panose="020F0502020204030204" pitchFamily="34" charset="0"/>
              </a:rPr>
              <a:t> 1)</a:t>
            </a:r>
          </a:p>
          <a:p>
            <a:pPr marL="0" indent="0">
              <a:buNone/>
            </a:pPr>
            <a:r>
              <a:rPr lang="vi-VN" sz="3500" dirty="0">
                <a:latin typeface="Calibri" panose="020F0502020204030204" pitchFamily="34" charset="0"/>
                <a:cs typeface="Calibri" panose="020F0502020204030204" pitchFamily="34" charset="0"/>
              </a:rPr>
              <a:t>Câu hỏi 2: Tại sao socket.close();, socket.dispose(); và socketStream.dispose(); được gọi trong phương thức dispose?</a:t>
            </a:r>
            <a:endParaRPr lang="en-US" sz="3500" dirty="0">
              <a:latin typeface="Calibri" panose="020F0502020204030204" pitchFamily="34" charset="0"/>
              <a:cs typeface="Calibri" panose="020F0502020204030204" pitchFamily="34" charset="0"/>
            </a:endParaRPr>
          </a:p>
          <a:p>
            <a:pPr marL="0" indent="0">
              <a:buNone/>
            </a:pPr>
            <a:r>
              <a:rPr lang="en-US" sz="3500" dirty="0">
                <a:latin typeface="Calibri" panose="020F0502020204030204" pitchFamily="34" charset="0"/>
                <a:cs typeface="Calibri" panose="020F0502020204030204" pitchFamily="34" charset="0"/>
              </a:rPr>
              <a:t>(</a:t>
            </a:r>
            <a:r>
              <a:rPr lang="en-US" sz="3500" dirty="0" err="1">
                <a:latin typeface="Calibri" panose="020F0502020204030204" pitchFamily="34" charset="0"/>
                <a:cs typeface="Calibri" panose="020F0502020204030204" pitchFamily="34" charset="0"/>
              </a:rPr>
              <a:t>Nhóm</a:t>
            </a:r>
            <a:r>
              <a:rPr lang="en-US" sz="3500" dirty="0">
                <a:latin typeface="Calibri" panose="020F0502020204030204" pitchFamily="34" charset="0"/>
                <a:cs typeface="Calibri" panose="020F0502020204030204" pitchFamily="34" charset="0"/>
              </a:rPr>
              <a:t> 3)</a:t>
            </a:r>
          </a:p>
          <a:p>
            <a:pPr marL="0" indent="0">
              <a:buNone/>
            </a:pPr>
            <a:r>
              <a:rPr lang="vi-VN" sz="3500" dirty="0">
                <a:latin typeface="Calibri" panose="020F0502020204030204" pitchFamily="34" charset="0"/>
                <a:cs typeface="Calibri" panose="020F0502020204030204" pitchFamily="34" charset="0"/>
              </a:rPr>
              <a:t>Câu hỏi 3: Biến _messageController là gì và làm thế nào nó được khởi tạo?</a:t>
            </a:r>
            <a:r>
              <a:rPr lang="en-US" sz="3500" dirty="0">
                <a:latin typeface="Calibri" panose="020F0502020204030204" pitchFamily="34" charset="0"/>
                <a:cs typeface="Calibri" panose="020F0502020204030204" pitchFamily="34" charset="0"/>
              </a:rPr>
              <a:t> ( </a:t>
            </a:r>
            <a:r>
              <a:rPr lang="en-US" sz="3500" dirty="0" err="1">
                <a:latin typeface="Calibri" panose="020F0502020204030204" pitchFamily="34" charset="0"/>
                <a:cs typeface="Calibri" panose="020F0502020204030204" pitchFamily="34" charset="0"/>
              </a:rPr>
              <a:t>Nhóm</a:t>
            </a:r>
            <a:r>
              <a:rPr lang="en-US" sz="3500" dirty="0">
                <a:latin typeface="Calibri" panose="020F0502020204030204" pitchFamily="34" charset="0"/>
                <a:cs typeface="Calibri" panose="020F0502020204030204" pitchFamily="34" charset="0"/>
              </a:rPr>
              <a:t> 4)</a:t>
            </a:r>
            <a:endParaRPr lang="vi-VN" sz="3500" dirty="0">
              <a:latin typeface="Calibri" panose="020F0502020204030204" pitchFamily="34" charset="0"/>
              <a:cs typeface="Calibri" panose="020F0502020204030204" pitchFamily="34" charset="0"/>
            </a:endParaRPr>
          </a:p>
          <a:p>
            <a:pPr marL="0" indent="0">
              <a:buNone/>
            </a:pPr>
            <a:endParaRPr lang="en-US" sz="3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2308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FAAAE-E1FC-0E6B-4C88-25AFF6086985}"/>
              </a:ext>
            </a:extLst>
          </p:cNvPr>
          <p:cNvSpPr>
            <a:spLocks noGrp="1"/>
          </p:cNvSpPr>
          <p:nvPr>
            <p:ph idx="1"/>
          </p:nvPr>
        </p:nvSpPr>
        <p:spPr>
          <a:xfrm>
            <a:off x="838200" y="2866029"/>
            <a:ext cx="10515600" cy="1023583"/>
          </a:xfrm>
        </p:spPr>
        <p:txBody>
          <a:bodyPr>
            <a:normAutofit/>
          </a:bodyPr>
          <a:lstStyle/>
          <a:p>
            <a:pPr marL="0" indent="0" algn="ctr">
              <a:buNone/>
            </a:pPr>
            <a:r>
              <a:rPr lang="en-US" sz="4000" dirty="0"/>
              <a:t>Xin </a:t>
            </a:r>
            <a:r>
              <a:rPr lang="en-US" sz="4000" dirty="0" err="1"/>
              <a:t>cảm</a:t>
            </a:r>
            <a:r>
              <a:rPr lang="en-US" sz="4000" dirty="0"/>
              <a:t> </a:t>
            </a:r>
            <a:r>
              <a:rPr lang="en-US" sz="4000" dirty="0" err="1"/>
              <a:t>ơn</a:t>
            </a:r>
            <a:r>
              <a:rPr lang="en-US" sz="4000" dirty="0"/>
              <a:t> </a:t>
            </a:r>
            <a:r>
              <a:rPr lang="en-US" sz="4000" dirty="0" err="1"/>
              <a:t>thầy</a:t>
            </a:r>
            <a:r>
              <a:rPr lang="en-US" sz="4000" dirty="0"/>
              <a:t> </a:t>
            </a:r>
            <a:r>
              <a:rPr lang="en-US" sz="4000" dirty="0" err="1"/>
              <a:t>và</a:t>
            </a:r>
            <a:r>
              <a:rPr lang="en-US" sz="4000" dirty="0"/>
              <a:t> </a:t>
            </a:r>
            <a:r>
              <a:rPr lang="en-US" sz="4000" dirty="0" err="1"/>
              <a:t>các</a:t>
            </a:r>
            <a:r>
              <a:rPr lang="en-US" sz="4000" dirty="0"/>
              <a:t> </a:t>
            </a:r>
            <a:r>
              <a:rPr lang="en-US" sz="4000" dirty="0" err="1"/>
              <a:t>bạn</a:t>
            </a:r>
            <a:r>
              <a:rPr lang="en-US" sz="4000" dirty="0"/>
              <a:t> </a:t>
            </a:r>
            <a:r>
              <a:rPr lang="en-US" sz="4000" dirty="0" err="1"/>
              <a:t>đã</a:t>
            </a:r>
            <a:r>
              <a:rPr lang="en-US" sz="4000" dirty="0"/>
              <a:t> </a:t>
            </a:r>
            <a:r>
              <a:rPr lang="en-US" sz="4000" dirty="0" err="1"/>
              <a:t>lắng</a:t>
            </a:r>
            <a:r>
              <a:rPr lang="en-US" sz="4000" dirty="0"/>
              <a:t> </a:t>
            </a:r>
            <a:r>
              <a:rPr lang="en-US" sz="4000" dirty="0" err="1"/>
              <a:t>nghe</a:t>
            </a:r>
            <a:r>
              <a:rPr lang="en-US" sz="4000" dirty="0"/>
              <a:t>!</a:t>
            </a:r>
          </a:p>
        </p:txBody>
      </p:sp>
    </p:spTree>
    <p:extLst>
      <p:ext uri="{BB962C8B-B14F-4D97-AF65-F5344CB8AC3E}">
        <p14:creationId xmlns:p14="http://schemas.microsoft.com/office/powerpoint/2010/main" val="286708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82B9-BCCD-D639-88B7-221CBAE2F532}"/>
              </a:ext>
            </a:extLst>
          </p:cNvPr>
          <p:cNvSpPr>
            <a:spLocks noGrp="1"/>
          </p:cNvSpPr>
          <p:nvPr>
            <p:ph type="title"/>
          </p:nvPr>
        </p:nvSpPr>
        <p:spPr>
          <a:xfrm>
            <a:off x="838200" y="737676"/>
            <a:ext cx="10515600" cy="45719"/>
          </a:xfrm>
        </p:spPr>
        <p:txBody>
          <a:bodyPr>
            <a:normAutofit fontScale="90000"/>
          </a:bodyPr>
          <a:lstStyle/>
          <a:p>
            <a:r>
              <a:rPr lang="en-US" dirty="0"/>
              <a:t>I. API, Networking &amp; HTTP </a:t>
            </a:r>
            <a:r>
              <a:rPr lang="en-US" dirty="0" err="1"/>
              <a:t>và</a:t>
            </a:r>
            <a:r>
              <a:rPr lang="en-US" dirty="0"/>
              <a:t> JSON</a:t>
            </a:r>
            <a:br>
              <a:rPr lang="en-US" dirty="0"/>
            </a:br>
            <a:endParaRPr lang="en-US" dirty="0"/>
          </a:p>
        </p:txBody>
      </p:sp>
      <p:pic>
        <p:nvPicPr>
          <p:cNvPr id="4" name="Content Placeholder 3" descr="API là gì? Những đặc điểm nổi bật của Web API | TopDev">
            <a:extLst>
              <a:ext uri="{FF2B5EF4-FFF2-40B4-BE49-F238E27FC236}">
                <a16:creationId xmlns:a16="http://schemas.microsoft.com/office/drawing/2014/main" id="{ABCE9A8D-FBCF-A64B-F420-0EA8CE470EE1}"/>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344" r="10127"/>
          <a:stretch/>
        </p:blipFill>
        <p:spPr bwMode="auto">
          <a:xfrm>
            <a:off x="6493915" y="1025269"/>
            <a:ext cx="5698085" cy="2812790"/>
          </a:xfrm>
          <a:prstGeom prst="rect">
            <a:avLst/>
          </a:prstGeom>
          <a:noFill/>
          <a:ln>
            <a:noFill/>
          </a:ln>
        </p:spPr>
      </p:pic>
      <p:sp>
        <p:nvSpPr>
          <p:cNvPr id="5" name="TextBox 4">
            <a:extLst>
              <a:ext uri="{FF2B5EF4-FFF2-40B4-BE49-F238E27FC236}">
                <a16:creationId xmlns:a16="http://schemas.microsoft.com/office/drawing/2014/main" id="{746A2BCE-07CF-2221-1444-A50E8F2A9285}"/>
              </a:ext>
            </a:extLst>
          </p:cNvPr>
          <p:cNvSpPr txBox="1"/>
          <p:nvPr/>
        </p:nvSpPr>
        <p:spPr>
          <a:xfrm>
            <a:off x="501555" y="986995"/>
            <a:ext cx="5977720" cy="2805063"/>
          </a:xfrm>
          <a:prstGeom prst="rect">
            <a:avLst/>
          </a:prstGeom>
          <a:noFill/>
        </p:spPr>
        <p:txBody>
          <a:bodyPr wrap="square" rtlCol="0">
            <a:spAutoFit/>
          </a:bodyPr>
          <a:lstStyle/>
          <a:p>
            <a:pPr algn="just">
              <a:lnSpc>
                <a:spcPct val="150000"/>
              </a:lnSpc>
            </a:pPr>
            <a:r>
              <a:rPr lang="en-US" sz="2400" b="1" dirty="0">
                <a:effectLst/>
                <a:ea typeface="Calibri" panose="020F0502020204030204" pitchFamily="34" charset="0"/>
                <a:cs typeface="Times New Roman" panose="02020603050405020304" pitchFamily="18" charset="0"/>
              </a:rPr>
              <a:t>API </a:t>
            </a:r>
            <a:r>
              <a:rPr lang="en-US" sz="2400" b="1" dirty="0" err="1">
                <a:effectLst/>
                <a:ea typeface="Calibri" panose="020F0502020204030204" pitchFamily="34" charset="0"/>
                <a:cs typeface="Times New Roman" panose="02020603050405020304" pitchFamily="18" charset="0"/>
              </a:rPr>
              <a:t>là</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viết</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tắt</a:t>
            </a:r>
            <a:r>
              <a:rPr lang="en-US" sz="2400" b="1" dirty="0">
                <a:effectLst/>
                <a:ea typeface="Calibri" panose="020F0502020204030204" pitchFamily="34" charset="0"/>
                <a:cs typeface="Times New Roman" panose="02020603050405020304" pitchFamily="18" charset="0"/>
              </a:rPr>
              <a:t> </a:t>
            </a:r>
            <a:r>
              <a:rPr lang="en-US" sz="2400" b="1" dirty="0" err="1">
                <a:effectLst/>
                <a:ea typeface="Calibri" panose="020F0502020204030204" pitchFamily="34" charset="0"/>
                <a:cs typeface="Times New Roman" panose="02020603050405020304" pitchFamily="18" charset="0"/>
              </a:rPr>
              <a:t>của</a:t>
            </a:r>
            <a:r>
              <a:rPr lang="en-US" sz="2400" b="1" dirty="0">
                <a:effectLst/>
                <a:ea typeface="Calibri" panose="020F0502020204030204" pitchFamily="34" charset="0"/>
                <a:cs typeface="Times New Roman" panose="02020603050405020304" pitchFamily="18" charset="0"/>
              </a:rPr>
              <a:t> Application Programming Interface</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là</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một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tập</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các</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chức</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năng</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cho</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phép</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các</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ứng</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dụng</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truy</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cập</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dữ</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liệu</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và</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tương</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tác</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với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các</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thành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phần</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phần</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mềm</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bên</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ngoài</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hệ</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điều</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hành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hoặc</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một</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dịch</a:t>
            </a:r>
            <a:r>
              <a:rPr lang="en-US" sz="2400" dirty="0">
                <a:effectLst/>
                <a:ea typeface="Calibri" panose="020F0502020204030204" pitchFamily="34" charset="0"/>
                <a:cs typeface="Times New Roman" panose="02020603050405020304" pitchFamily="18" charset="0"/>
              </a:rPr>
              <a:t> </a:t>
            </a:r>
            <a:r>
              <a:rPr lang="en-US" sz="2400" dirty="0" err="1">
                <a:effectLst/>
                <a:ea typeface="Calibri" panose="020F0502020204030204" pitchFamily="34" charset="0"/>
                <a:cs typeface="Times New Roman" panose="02020603050405020304" pitchFamily="18" charset="0"/>
              </a:rPr>
              <a:t>vụ</a:t>
            </a:r>
            <a:r>
              <a:rPr lang="en-US" sz="2400" dirty="0">
                <a:effectLst/>
                <a:ea typeface="Calibri" panose="020F0502020204030204" pitchFamily="34" charset="0"/>
                <a:cs typeface="Times New Roman" panose="02020603050405020304" pitchFamily="18" charset="0"/>
              </a:rPr>
              <a:t> web service.</a:t>
            </a:r>
            <a:endParaRPr lang="en-US" sz="2400" dirty="0"/>
          </a:p>
        </p:txBody>
      </p:sp>
      <p:sp>
        <p:nvSpPr>
          <p:cNvPr id="6" name="Content Placeholder 2">
            <a:extLst>
              <a:ext uri="{FF2B5EF4-FFF2-40B4-BE49-F238E27FC236}">
                <a16:creationId xmlns:a16="http://schemas.microsoft.com/office/drawing/2014/main" id="{0FFBF275-89A7-FF8F-F69D-B0D9AD91AE46}"/>
              </a:ext>
            </a:extLst>
          </p:cNvPr>
          <p:cNvSpPr txBox="1">
            <a:spLocks/>
          </p:cNvSpPr>
          <p:nvPr/>
        </p:nvSpPr>
        <p:spPr>
          <a:xfrm>
            <a:off x="501555" y="4223314"/>
            <a:ext cx="10996684" cy="25268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err="1">
                <a:solidFill>
                  <a:srgbClr val="000000"/>
                </a:solidFill>
                <a:ea typeface="Times New Roman" panose="02020603050405020304" pitchFamily="18" charset="0"/>
              </a:rPr>
              <a:t>Đặc</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điểm</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của</a:t>
            </a:r>
            <a:r>
              <a:rPr lang="en-US" sz="2400" dirty="0">
                <a:solidFill>
                  <a:srgbClr val="000000"/>
                </a:solidFill>
                <a:ea typeface="Times New Roman" panose="02020603050405020304" pitchFamily="18" charset="0"/>
              </a:rPr>
              <a:t> API: </a:t>
            </a:r>
            <a:endParaRPr lang="en-US" sz="2400" dirty="0">
              <a:ea typeface="Times New Roman" panose="02020603050405020304" pitchFamily="18" charset="0"/>
            </a:endParaRPr>
          </a:p>
          <a:p>
            <a:pPr marL="0" indent="0" algn="just">
              <a:lnSpc>
                <a:spcPct val="150000"/>
              </a:lnSpc>
              <a:buFont typeface="Arial" panose="020B0604020202020204" pitchFamily="34" charset="0"/>
              <a:buNone/>
            </a:pPr>
            <a:r>
              <a:rPr lang="en-US" sz="2400" dirty="0">
                <a:solidFill>
                  <a:srgbClr val="000000"/>
                </a:solidFill>
                <a:ea typeface="Times New Roman" panose="02020603050405020304" pitchFamily="18" charset="0"/>
              </a:rPr>
              <a:t>-  API </a:t>
            </a:r>
            <a:r>
              <a:rPr lang="en-US" sz="2400" dirty="0" err="1">
                <a:solidFill>
                  <a:srgbClr val="000000"/>
                </a:solidFill>
                <a:ea typeface="Times New Roman" panose="02020603050405020304" pitchFamily="18" charset="0"/>
              </a:rPr>
              <a:t>sử</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dụng</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mã</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nguồn</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mở</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dùng</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được</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với</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mọi</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phần</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mềm</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hỗ</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trợ</a:t>
            </a:r>
            <a:r>
              <a:rPr lang="en-US" sz="2400" dirty="0">
                <a:solidFill>
                  <a:srgbClr val="000000"/>
                </a:solidFill>
                <a:ea typeface="Times New Roman" panose="02020603050405020304" pitchFamily="18" charset="0"/>
              </a:rPr>
              <a:t> JSON/XML.</a:t>
            </a:r>
            <a:endParaRPr lang="en-US" sz="2400" dirty="0">
              <a:ea typeface="Times New Roman" panose="02020603050405020304" pitchFamily="18" charset="0"/>
            </a:endParaRPr>
          </a:p>
          <a:p>
            <a:pPr marL="0" indent="0" algn="just">
              <a:lnSpc>
                <a:spcPct val="150000"/>
              </a:lnSpc>
              <a:buFont typeface="Arial" panose="020B0604020202020204" pitchFamily="34" charset="0"/>
              <a:buNone/>
            </a:pPr>
            <a:r>
              <a:rPr lang="en-US" sz="2400" dirty="0">
                <a:solidFill>
                  <a:srgbClr val="000000"/>
                </a:solidFill>
                <a:ea typeface="Times New Roman" panose="02020603050405020304" pitchFamily="18" charset="0"/>
              </a:rPr>
              <a:t>-  API </a:t>
            </a:r>
            <a:r>
              <a:rPr lang="en-US" sz="2400" dirty="0" err="1">
                <a:solidFill>
                  <a:srgbClr val="000000"/>
                </a:solidFill>
                <a:ea typeface="Times New Roman" panose="02020603050405020304" pitchFamily="18" charset="0"/>
              </a:rPr>
              <a:t>có</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khả</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năng</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hỗ</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trợ</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đầy</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đủ</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các</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thành</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phần</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của</a:t>
            </a:r>
            <a:r>
              <a:rPr lang="en-US" sz="2400" dirty="0">
                <a:solidFill>
                  <a:srgbClr val="000000"/>
                </a:solidFill>
                <a:ea typeface="Times New Roman" panose="02020603050405020304" pitchFamily="18" charset="0"/>
              </a:rPr>
              <a:t> HTTP </a:t>
            </a:r>
            <a:r>
              <a:rPr lang="en-US" sz="2400" dirty="0" err="1">
                <a:solidFill>
                  <a:srgbClr val="000000"/>
                </a:solidFill>
                <a:ea typeface="Times New Roman" panose="02020603050405020304" pitchFamily="18" charset="0"/>
              </a:rPr>
              <a:t>như</a:t>
            </a:r>
            <a:r>
              <a:rPr lang="en-US" sz="2400" dirty="0">
                <a:solidFill>
                  <a:srgbClr val="000000"/>
                </a:solidFill>
                <a:ea typeface="Times New Roman" panose="02020603050405020304" pitchFamily="18" charset="0"/>
              </a:rPr>
              <a:t>: URI, header, caching…</a:t>
            </a:r>
            <a:endParaRPr lang="en-US" sz="2400" dirty="0">
              <a:ea typeface="Times New Roman" panose="02020603050405020304" pitchFamily="18" charset="0"/>
            </a:endParaRPr>
          </a:p>
          <a:p>
            <a:pPr marL="0" indent="0" algn="just">
              <a:lnSpc>
                <a:spcPct val="150000"/>
              </a:lnSpc>
              <a:buFont typeface="Arial" panose="020B0604020202020204" pitchFamily="34" charset="0"/>
              <a:buNone/>
            </a:pPr>
            <a:r>
              <a:rPr lang="en-US" sz="2400" dirty="0">
                <a:solidFill>
                  <a:srgbClr val="000000"/>
                </a:solidFill>
                <a:ea typeface="Times New Roman" panose="02020603050405020304" pitchFamily="18" charset="0"/>
              </a:rPr>
              <a:t>-  API </a:t>
            </a:r>
            <a:r>
              <a:rPr lang="en-US" sz="2400" dirty="0" err="1">
                <a:solidFill>
                  <a:srgbClr val="000000"/>
                </a:solidFill>
                <a:ea typeface="Times New Roman" panose="02020603050405020304" pitchFamily="18" charset="0"/>
              </a:rPr>
              <a:t>là</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kiểu</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kiến</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trúc</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hỗ</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trợ</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tốt</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các</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thiết</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bị</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hạn</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chế</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băng</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thông</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như</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điện</a:t>
            </a:r>
            <a:r>
              <a:rPr lang="en-US" sz="2400" dirty="0">
                <a:solidFill>
                  <a:srgbClr val="000000"/>
                </a:solidFill>
                <a:ea typeface="Times New Roman" panose="02020603050405020304" pitchFamily="18" charset="0"/>
              </a:rPr>
              <a:t> </a:t>
            </a:r>
            <a:r>
              <a:rPr lang="en-US" sz="2400" dirty="0" err="1">
                <a:solidFill>
                  <a:srgbClr val="000000"/>
                </a:solidFill>
                <a:ea typeface="Times New Roman" panose="02020603050405020304" pitchFamily="18" charset="0"/>
              </a:rPr>
              <a:t>thoại</a:t>
            </a:r>
            <a:r>
              <a:rPr lang="en-US" sz="2400" dirty="0">
                <a:solidFill>
                  <a:srgbClr val="000000"/>
                </a:solidFill>
                <a:ea typeface="Times New Roman" panose="02020603050405020304" pitchFamily="18" charset="0"/>
              </a:rPr>
              <a:t>, IoT…</a:t>
            </a:r>
            <a:endParaRPr lang="en-US" sz="2400" dirty="0">
              <a:ea typeface="Times New Roman" panose="02020603050405020304" pitchFamily="18" charset="0"/>
            </a:endParaRP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398300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352870-7DBE-4185-75CD-3725C4A19839}"/>
              </a:ext>
            </a:extLst>
          </p:cNvPr>
          <p:cNvSpPr>
            <a:spLocks noGrp="1"/>
          </p:cNvSpPr>
          <p:nvPr>
            <p:ph idx="1"/>
          </p:nvPr>
        </p:nvSpPr>
        <p:spPr>
          <a:xfrm>
            <a:off x="838200" y="47767"/>
            <a:ext cx="10515600" cy="6332561"/>
          </a:xfrm>
        </p:spPr>
        <p:txBody>
          <a:bodyPr>
            <a:noAutofit/>
          </a:bodyPr>
          <a:lstStyle/>
          <a:p>
            <a:pPr marL="342900" lvl="0" indent="-342900" algn="just">
              <a:lnSpc>
                <a:spcPct val="150000"/>
              </a:lnSpc>
              <a:buFont typeface="Symbol" panose="05050102010706020507" pitchFamily="18" charset="2"/>
              <a:buChar char=""/>
            </a:pPr>
            <a:r>
              <a:rPr lang="en-US" sz="2100" dirty="0" err="1">
                <a:effectLst/>
                <a:ea typeface="Calibri" panose="020F0502020204030204" pitchFamily="34" charset="0"/>
                <a:cs typeface="Times New Roman" panose="02020603050405020304" pitchFamily="18" charset="0"/>
              </a:rPr>
              <a:t>Ưu</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điểm</a:t>
            </a:r>
            <a:r>
              <a:rPr lang="en-US" sz="2100" dirty="0">
                <a:effectLst/>
                <a:ea typeface="Calibri" panose="020F0502020204030204" pitchFamily="34" charset="0"/>
                <a:cs typeface="Times New Roman" panose="02020603050405020304" pitchFamily="18" charset="0"/>
              </a:rPr>
              <a:t>:</a:t>
            </a:r>
          </a:p>
          <a:p>
            <a:pPr marL="0" indent="0" algn="just">
              <a:lnSpc>
                <a:spcPct val="150000"/>
              </a:lnSpc>
              <a:buNone/>
            </a:pPr>
            <a:r>
              <a:rPr lang="en-US" sz="2100" dirty="0">
                <a:effectLst/>
                <a:ea typeface="Calibri" panose="020F0502020204030204" pitchFamily="34" charset="0"/>
                <a:cs typeface="Times New Roman" panose="02020603050405020304" pitchFamily="18" charset="0"/>
              </a:rPr>
              <a:t>- Web API </a:t>
            </a:r>
            <a:r>
              <a:rPr lang="en-US" sz="2100" dirty="0" err="1">
                <a:effectLst/>
                <a:ea typeface="Calibri" panose="020F0502020204030204" pitchFamily="34" charset="0"/>
                <a:cs typeface="Times New Roman" panose="02020603050405020304" pitchFamily="18" charset="0"/>
              </a:rPr>
              <a:t>được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sử</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dụng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hầu</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hết</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trên</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các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ứng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dụng</a:t>
            </a:r>
            <a:r>
              <a:rPr lang="en-US" sz="2100" dirty="0">
                <a:effectLst/>
                <a:ea typeface="Calibri" panose="020F0502020204030204" pitchFamily="34" charset="0"/>
                <a:cs typeface="Times New Roman" panose="02020603050405020304" pitchFamily="18" charset="0"/>
              </a:rPr>
              <a:t> desktop, </a:t>
            </a:r>
            <a:r>
              <a:rPr lang="en-US" sz="2100" dirty="0" err="1">
                <a:effectLst/>
                <a:ea typeface="Calibri" panose="020F0502020204030204" pitchFamily="34" charset="0"/>
                <a:cs typeface="Times New Roman" panose="02020603050405020304" pitchFamily="18" charset="0"/>
              </a:rPr>
              <a:t>ứng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dụng</a:t>
            </a:r>
            <a:r>
              <a:rPr lang="en-US" sz="2100" dirty="0">
                <a:effectLst/>
                <a:ea typeface="Calibri" panose="020F0502020204030204" pitchFamily="34" charset="0"/>
                <a:cs typeface="Times New Roman" panose="02020603050405020304" pitchFamily="18" charset="0"/>
              </a:rPr>
              <a:t> mobile </a:t>
            </a:r>
            <a:r>
              <a:rPr lang="en-US" sz="2100" dirty="0" err="1">
                <a:effectLst/>
                <a:ea typeface="Calibri" panose="020F0502020204030204" pitchFamily="34" charset="0"/>
                <a:cs typeface="Times New Roman" panose="02020603050405020304" pitchFamily="18" charset="0"/>
              </a:rPr>
              <a:t>và</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ứng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dụng</a:t>
            </a:r>
            <a:r>
              <a:rPr lang="en-US" sz="2100" dirty="0">
                <a:effectLst/>
                <a:ea typeface="Calibri" panose="020F0502020204030204" pitchFamily="34" charset="0"/>
                <a:cs typeface="Times New Roman" panose="02020603050405020304" pitchFamily="18" charset="0"/>
              </a:rPr>
              <a:t> website.</a:t>
            </a:r>
          </a:p>
          <a:p>
            <a:pPr marL="0" indent="0" algn="just">
              <a:lnSpc>
                <a:spcPct val="150000"/>
              </a:lnSpc>
              <a:buNone/>
            </a:pPr>
            <a:r>
              <a:rPr lang="en-US" sz="2100" dirty="0">
                <a:effectLst/>
                <a:ea typeface="Calibri" panose="020F0502020204030204" pitchFamily="34" charset="0"/>
                <a:cs typeface="Times New Roman" panose="02020603050405020304" pitchFamily="18" charset="0"/>
              </a:rPr>
              <a:t>- Linh </a:t>
            </a:r>
            <a:r>
              <a:rPr lang="en-US" sz="2100" dirty="0" err="1">
                <a:effectLst/>
                <a:ea typeface="Calibri" panose="020F0502020204030204" pitchFamily="34" charset="0"/>
                <a:cs typeface="Times New Roman" panose="02020603050405020304" pitchFamily="18" charset="0"/>
              </a:rPr>
              <a:t>hoạt</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với</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các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định</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dạng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dữ</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liệu</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khi</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trả</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về</a:t>
            </a:r>
            <a:r>
              <a:rPr lang="en-US" sz="2100" dirty="0">
                <a:effectLst/>
                <a:ea typeface="Calibri" panose="020F0502020204030204" pitchFamily="34" charset="0"/>
                <a:cs typeface="Times New Roman" panose="02020603050405020304" pitchFamily="18" charset="0"/>
              </a:rPr>
              <a:t> client: Json, XML hay </a:t>
            </a:r>
            <a:r>
              <a:rPr lang="en-US" sz="2100" dirty="0" err="1">
                <a:effectLst/>
                <a:ea typeface="Calibri" panose="020F0502020204030204" pitchFamily="34" charset="0"/>
                <a:cs typeface="Times New Roman" panose="02020603050405020304" pitchFamily="18" charset="0"/>
              </a:rPr>
              <a:t>các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định</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dạng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khác</a:t>
            </a:r>
            <a:r>
              <a:rPr lang="en-US" sz="2100" dirty="0">
                <a:effectLst/>
                <a:ea typeface="Calibri" panose="020F0502020204030204" pitchFamily="34" charset="0"/>
                <a:cs typeface="Times New Roman" panose="02020603050405020304" pitchFamily="18" charset="0"/>
              </a:rPr>
              <a:t>.</a:t>
            </a:r>
          </a:p>
          <a:p>
            <a:pPr marL="0" indent="0" algn="just">
              <a:lnSpc>
                <a:spcPct val="150000"/>
              </a:lnSpc>
              <a:buNone/>
            </a:pP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Nhanh</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chóng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xây</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dựng</a:t>
            </a:r>
            <a:r>
              <a:rPr lang="en-US" sz="2100" dirty="0">
                <a:effectLst/>
                <a:ea typeface="Calibri" panose="020F0502020204030204" pitchFamily="34" charset="0"/>
                <a:cs typeface="Times New Roman" panose="02020603050405020304" pitchFamily="18" charset="0"/>
              </a:rPr>
              <a:t> HTTP service: URI, request/response headers, caching, versioning, content formats </a:t>
            </a:r>
            <a:r>
              <a:rPr lang="en-US" sz="2100" dirty="0" err="1">
                <a:effectLst/>
                <a:ea typeface="Calibri" panose="020F0502020204030204" pitchFamily="34" charset="0"/>
                <a:cs typeface="Times New Roman" panose="02020603050405020304" pitchFamily="18" charset="0"/>
              </a:rPr>
              <a:t>và</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có</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thể</a:t>
            </a:r>
            <a:r>
              <a:rPr lang="en-US" sz="2100" dirty="0">
                <a:effectLst/>
                <a:ea typeface="Calibri" panose="020F0502020204030204" pitchFamily="34" charset="0"/>
                <a:cs typeface="Times New Roman" panose="02020603050405020304" pitchFamily="18" charset="0"/>
              </a:rPr>
              <a:t> host </a:t>
            </a:r>
            <a:r>
              <a:rPr lang="en-US" sz="2100" dirty="0" err="1">
                <a:effectLst/>
                <a:ea typeface="Calibri" panose="020F0502020204030204" pitchFamily="34" charset="0"/>
                <a:cs typeface="Times New Roman" panose="02020603050405020304" pitchFamily="18" charset="0"/>
              </a:rPr>
              <a:t>trong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ứng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dụng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hoặc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trên</a:t>
            </a:r>
            <a:r>
              <a:rPr lang="en-US" sz="2100" dirty="0">
                <a:effectLst/>
                <a:ea typeface="Calibri" panose="020F0502020204030204" pitchFamily="34" charset="0"/>
                <a:cs typeface="Times New Roman" panose="02020603050405020304" pitchFamily="18" charset="0"/>
              </a:rPr>
              <a:t> IIS.</a:t>
            </a:r>
          </a:p>
          <a:p>
            <a:pPr marL="0" indent="0" algn="just">
              <a:lnSpc>
                <a:spcPct val="150000"/>
              </a:lnSpc>
              <a:buNone/>
            </a:pP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Mã</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nguồn</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mở</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hỗ</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trợ</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chức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năng</a:t>
            </a:r>
            <a:r>
              <a:rPr lang="en-US" sz="2100" dirty="0">
                <a:effectLst/>
                <a:ea typeface="Calibri" panose="020F0502020204030204" pitchFamily="34" charset="0"/>
                <a:cs typeface="Times New Roman" panose="02020603050405020304" pitchFamily="18" charset="0"/>
              </a:rPr>
              <a:t> RESTful </a:t>
            </a:r>
            <a:r>
              <a:rPr lang="en-US" sz="2100" dirty="0" err="1">
                <a:effectLst/>
                <a:ea typeface="Calibri" panose="020F0502020204030204" pitchFamily="34" charset="0"/>
                <a:cs typeface="Times New Roman" panose="02020603050405020304" pitchFamily="18" charset="0"/>
              </a:rPr>
              <a:t>đầy</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đủ</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sử</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dụng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bởi</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bất</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kì</a:t>
            </a:r>
            <a:r>
              <a:rPr lang="en-US" sz="2100" dirty="0">
                <a:effectLst/>
                <a:ea typeface="Calibri" panose="020F0502020204030204" pitchFamily="34" charset="0"/>
                <a:cs typeface="Times New Roman" panose="02020603050405020304" pitchFamily="18" charset="0"/>
              </a:rPr>
              <a:t> client </a:t>
            </a:r>
            <a:r>
              <a:rPr lang="en-US" sz="2100" dirty="0" err="1">
                <a:effectLst/>
                <a:ea typeface="Calibri" panose="020F0502020204030204" pitchFamily="34" charset="0"/>
                <a:cs typeface="Times New Roman" panose="02020603050405020304" pitchFamily="18" charset="0"/>
              </a:rPr>
              <a:t>nào</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hỗ</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trợ</a:t>
            </a:r>
            <a:r>
              <a:rPr lang="en-US" sz="2100" dirty="0">
                <a:effectLst/>
                <a:ea typeface="Calibri" panose="020F0502020204030204" pitchFamily="34" charset="0"/>
                <a:cs typeface="Times New Roman" panose="02020603050405020304" pitchFamily="18" charset="0"/>
              </a:rPr>
              <a:t> XML, Json.</a:t>
            </a:r>
          </a:p>
          <a:p>
            <a:pPr marL="0" indent="0" algn="just">
              <a:lnSpc>
                <a:spcPct val="150000"/>
              </a:lnSpc>
              <a:buNone/>
            </a:pP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Hỗ</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trợ</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đầy</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đủ</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các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thành</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phần</a:t>
            </a:r>
            <a:r>
              <a:rPr lang="en-US" sz="2100" dirty="0">
                <a:effectLst/>
                <a:ea typeface="Calibri" panose="020F0502020204030204" pitchFamily="34" charset="0"/>
                <a:cs typeface="Times New Roman" panose="02020603050405020304" pitchFamily="18" charset="0"/>
              </a:rPr>
              <a:t> MVC </a:t>
            </a:r>
            <a:r>
              <a:rPr lang="en-US" sz="2100" dirty="0" err="1">
                <a:effectLst/>
                <a:ea typeface="Calibri" panose="020F0502020204030204" pitchFamily="34" charset="0"/>
                <a:cs typeface="Times New Roman" panose="02020603050405020304" pitchFamily="18" charset="0"/>
              </a:rPr>
              <a:t>như</a:t>
            </a:r>
            <a:r>
              <a:rPr lang="en-US" sz="2100" dirty="0">
                <a:effectLst/>
                <a:ea typeface="Calibri" panose="020F0502020204030204" pitchFamily="34" charset="0"/>
                <a:cs typeface="Times New Roman" panose="02020603050405020304" pitchFamily="18" charset="0"/>
              </a:rPr>
              <a:t>: routing, controller, action result, filter, model binder, IoC container, dependency injection, unit test.</a:t>
            </a:r>
          </a:p>
          <a:p>
            <a:pPr marL="0" indent="0" algn="just">
              <a:lnSpc>
                <a:spcPct val="150000"/>
              </a:lnSpc>
              <a:buNone/>
            </a:pPr>
            <a:r>
              <a:rPr lang="en-US" sz="2100" dirty="0">
                <a:effectLst/>
                <a:ea typeface="Calibri" panose="020F0502020204030204" pitchFamily="34" charset="0"/>
                <a:cs typeface="Times New Roman" panose="02020603050405020304" pitchFamily="18" charset="0"/>
              </a:rPr>
              <a:t>- Giao </a:t>
            </a:r>
            <a:r>
              <a:rPr lang="en-US" sz="2100" dirty="0" err="1">
                <a:effectLst/>
                <a:ea typeface="Calibri" panose="020F0502020204030204" pitchFamily="34" charset="0"/>
                <a:cs typeface="Times New Roman" panose="02020603050405020304" pitchFamily="18" charset="0"/>
              </a:rPr>
              <a:t>tiếp</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hai</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chiều</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được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xác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nhận</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trong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các</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giao</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dịch</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đảm</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bảo</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độ</a:t>
            </a:r>
            <a:r>
              <a:rPr lang="en-US" sz="2100" dirty="0">
                <a:effectLst/>
                <a:ea typeface="Calibri" panose="020F0502020204030204" pitchFamily="34" charset="0"/>
                <a:cs typeface="Times New Roman" panose="02020603050405020304" pitchFamily="18" charset="0"/>
              </a:rPr>
              <a:t> tin </a:t>
            </a:r>
            <a:r>
              <a:rPr lang="en-US" sz="2100" dirty="0" err="1">
                <a:effectLst/>
                <a:ea typeface="Calibri" panose="020F0502020204030204" pitchFamily="34" charset="0"/>
                <a:cs typeface="Times New Roman" panose="02020603050405020304" pitchFamily="18" charset="0"/>
              </a:rPr>
              <a:t>cậy</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cao</a:t>
            </a:r>
            <a:r>
              <a:rPr lang="en-US" sz="2100" dirty="0">
                <a:effectLst/>
                <a:ea typeface="Calibri" panose="020F0502020204030204" pitchFamily="34" charset="0"/>
                <a:cs typeface="Times New Roman" panose="02020603050405020304" pitchFamily="18" charset="0"/>
              </a:rPr>
              <a:t>.</a:t>
            </a:r>
          </a:p>
          <a:p>
            <a:pPr marL="0" indent="0" algn="just">
              <a:lnSpc>
                <a:spcPct val="150000"/>
              </a:lnSpc>
              <a:spcAft>
                <a:spcPts val="800"/>
              </a:spcAft>
              <a:buNone/>
            </a:pP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Có</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thể</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gặp</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vấn</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đề</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về</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bảo</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mật</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khi</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hệ</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thống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bị</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tấn</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công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nếu</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không</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giới</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hạn</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điều</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kiện</a:t>
            </a:r>
            <a:r>
              <a:rPr lang="en-US" sz="2100" dirty="0">
                <a:effectLst/>
                <a:ea typeface="Calibri" panose="020F0502020204030204" pitchFamily="34" charset="0"/>
                <a:cs typeface="Times New Roman" panose="02020603050405020304" pitchFamily="18" charset="0"/>
              </a:rPr>
              <a:t> </a:t>
            </a:r>
            <a:r>
              <a:rPr lang="en-US" sz="2100" dirty="0" err="1">
                <a:effectLst/>
                <a:ea typeface="Calibri" panose="020F0502020204030204" pitchFamily="34" charset="0"/>
                <a:cs typeface="Times New Roman" panose="02020603050405020304" pitchFamily="18" charset="0"/>
              </a:rPr>
              <a:t>kỹ</a:t>
            </a:r>
            <a:r>
              <a:rPr lang="en-US" sz="2100" dirty="0">
                <a:effectLst/>
                <a:ea typeface="Calibri" panose="020F0502020204030204" pitchFamily="34" charset="0"/>
                <a:cs typeface="Times New Roman" panose="02020603050405020304" pitchFamily="18" charset="0"/>
              </a:rPr>
              <a:t>.</a:t>
            </a:r>
          </a:p>
          <a:p>
            <a:endParaRPr lang="en-US" sz="2100" dirty="0"/>
          </a:p>
        </p:txBody>
      </p:sp>
    </p:spTree>
    <p:extLst>
      <p:ext uri="{BB962C8B-B14F-4D97-AF65-F5344CB8AC3E}">
        <p14:creationId xmlns:p14="http://schemas.microsoft.com/office/powerpoint/2010/main" val="395743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21C0E-E56D-CA42-F575-14424CCC4700}"/>
              </a:ext>
            </a:extLst>
          </p:cNvPr>
          <p:cNvSpPr>
            <a:spLocks noGrp="1"/>
          </p:cNvSpPr>
          <p:nvPr>
            <p:ph idx="1"/>
          </p:nvPr>
        </p:nvSpPr>
        <p:spPr>
          <a:xfrm>
            <a:off x="301388" y="65538"/>
            <a:ext cx="5794612" cy="6595044"/>
          </a:xfrm>
        </p:spPr>
        <p:txBody>
          <a:bodyPr>
            <a:normAutofit fontScale="92500" lnSpcReduction="10000"/>
          </a:bodyPr>
          <a:lstStyle/>
          <a:p>
            <a:pPr algn="just">
              <a:lnSpc>
                <a:spcPct val="150000"/>
              </a:lnSpc>
            </a:pPr>
            <a:r>
              <a:rPr lang="en-US" sz="2800" dirty="0" err="1">
                <a:effectLst/>
                <a:ea typeface="Calibri" panose="020F0502020204030204" pitchFamily="34" charset="0"/>
                <a:cs typeface="Times New Roman" panose="02020603050405020304" pitchFamily="18" charset="0"/>
              </a:rPr>
              <a:t>Nhược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điểm</a:t>
            </a:r>
            <a:r>
              <a:rPr lang="en-US" sz="2800" dirty="0">
                <a:effectLst/>
                <a:ea typeface="Calibri" panose="020F0502020204030204" pitchFamily="34" charset="0"/>
                <a:cs typeface="Times New Roman" panose="02020603050405020304" pitchFamily="18" charset="0"/>
              </a:rPr>
              <a:t>: Do web API </a:t>
            </a:r>
            <a:r>
              <a:rPr lang="en-US" sz="2800" dirty="0" err="1">
                <a:effectLst/>
                <a:ea typeface="Calibri" panose="020F0502020204030204" pitchFamily="34" charset="0"/>
                <a:cs typeface="Times New Roman" panose="02020603050405020304" pitchFamily="18" charset="0"/>
              </a:rPr>
              <a:t>còn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khá</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mới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nên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chưa</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thể</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đánh</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giá</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nhiều</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về</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nhược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điểm</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của</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mô</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hình</a:t>
            </a:r>
            <a:r>
              <a:rPr lang="en-US" sz="2800" dirty="0">
                <a:effectLst/>
                <a:ea typeface="Calibri" panose="020F0502020204030204" pitchFamily="34" charset="0"/>
                <a:cs typeface="Times New Roman" panose="02020603050405020304" pitchFamily="18" charset="0"/>
              </a:rPr>
              <a:t> nay. </a:t>
            </a:r>
            <a:r>
              <a:rPr lang="en-US" sz="2800" dirty="0" err="1">
                <a:effectLst/>
                <a:ea typeface="Calibri" panose="020F0502020204030204" pitchFamily="34" charset="0"/>
                <a:cs typeface="Times New Roman" panose="02020603050405020304" pitchFamily="18" charset="0"/>
              </a:rPr>
              <a:t>Tuy</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nhiên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có</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hai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nhược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điểm</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dễ</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dàng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nhận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thấy</a:t>
            </a:r>
            <a:r>
              <a:rPr lang="en-US" sz="2800" dirty="0">
                <a:effectLst/>
                <a:ea typeface="Calibri" panose="020F0502020204030204" pitchFamily="34" charset="0"/>
                <a:cs typeface="Times New Roman" panose="02020603050405020304" pitchFamily="18" charset="0"/>
              </a:rPr>
              <a:t>:</a:t>
            </a:r>
          </a:p>
          <a:p>
            <a:pPr marL="0" indent="0" algn="just">
              <a:lnSpc>
                <a:spcPct val="150000"/>
              </a:lnSpc>
              <a:buNone/>
            </a:pPr>
            <a:r>
              <a:rPr lang="en-US" sz="2800" dirty="0">
                <a:effectLst/>
                <a:ea typeface="Calibri" panose="020F0502020204030204" pitchFamily="34" charset="0"/>
                <a:cs typeface="Times New Roman" panose="02020603050405020304" pitchFamily="18" charset="0"/>
              </a:rPr>
              <a:t>- Web API </a:t>
            </a:r>
            <a:r>
              <a:rPr lang="en-US" sz="2800" dirty="0" err="1">
                <a:effectLst/>
                <a:ea typeface="Calibri" panose="020F0502020204030204" pitchFamily="34" charset="0"/>
                <a:cs typeface="Times New Roman" panose="02020603050405020304" pitchFamily="18" charset="0"/>
              </a:rPr>
              <a:t>chưa</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hoàn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toàn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phải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là</a:t>
            </a:r>
            <a:r>
              <a:rPr lang="en-US" sz="2800" dirty="0">
                <a:effectLst/>
                <a:ea typeface="Calibri" panose="020F0502020204030204" pitchFamily="34" charset="0"/>
                <a:cs typeface="Times New Roman" panose="02020603050405020304" pitchFamily="18" charset="0"/>
              </a:rPr>
              <a:t> RESTful service, </a:t>
            </a:r>
            <a:r>
              <a:rPr lang="en-US" sz="2800" dirty="0" err="1">
                <a:effectLst/>
                <a:ea typeface="Calibri" panose="020F0502020204030204" pitchFamily="34" charset="0"/>
                <a:cs typeface="Times New Roman" panose="02020603050405020304" pitchFamily="18" charset="0"/>
              </a:rPr>
              <a:t>mới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chỉ</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hỗ</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trợ</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mặc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định</a:t>
            </a:r>
            <a:r>
              <a:rPr lang="en-US" sz="2800" dirty="0">
                <a:effectLst/>
                <a:ea typeface="Calibri" panose="020F0502020204030204" pitchFamily="34" charset="0"/>
                <a:cs typeface="Times New Roman" panose="02020603050405020304" pitchFamily="18" charset="0"/>
              </a:rPr>
              <a:t> GET, POST.</a:t>
            </a:r>
          </a:p>
          <a:p>
            <a:pPr marL="0" indent="0" algn="just">
              <a:lnSpc>
                <a:spcPct val="150000"/>
              </a:lnSpc>
              <a:buNone/>
            </a:pP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Để</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sử</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dụng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hiệu</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quả</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cần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có</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kiến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thức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chuyên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sâu</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có</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kinh</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nghiệm</a:t>
            </a:r>
            <a:r>
              <a:rPr lang="en-US" sz="2800" dirty="0">
                <a:effectLst/>
                <a:ea typeface="Calibri" panose="020F0502020204030204" pitchFamily="34" charset="0"/>
                <a:cs typeface="Times New Roman" panose="02020603050405020304" pitchFamily="18" charset="0"/>
              </a:rPr>
              <a:t> backend </a:t>
            </a:r>
            <a:r>
              <a:rPr lang="en-US" sz="2800" dirty="0" err="1">
                <a:effectLst/>
                <a:ea typeface="Calibri" panose="020F0502020204030204" pitchFamily="34" charset="0"/>
                <a:cs typeface="Times New Roman" panose="02020603050405020304" pitchFamily="18" charset="0"/>
              </a:rPr>
              <a:t>tốt</a:t>
            </a:r>
            <a:r>
              <a:rPr lang="en-US" sz="2800" dirty="0">
                <a:effectLst/>
                <a:ea typeface="Calibri" panose="020F0502020204030204" pitchFamily="34" charset="0"/>
                <a:cs typeface="Times New Roman" panose="02020603050405020304" pitchFamily="18" charset="0"/>
              </a:rPr>
              <a:t>.</a:t>
            </a:r>
          </a:p>
          <a:p>
            <a:pPr marL="0" indent="0" algn="just">
              <a:lnSpc>
                <a:spcPct val="150000"/>
              </a:lnSpc>
              <a:buNone/>
            </a:pP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Tốn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thời</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gian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và</a:t>
            </a:r>
            <a:r>
              <a:rPr lang="en-US" sz="2800" dirty="0">
                <a:effectLst/>
                <a:ea typeface="Calibri" panose="020F0502020204030204" pitchFamily="34" charset="0"/>
                <a:cs typeface="Times New Roman" panose="02020603050405020304" pitchFamily="18" charset="0"/>
              </a:rPr>
              <a:t> chi </a:t>
            </a:r>
            <a:r>
              <a:rPr lang="en-US" sz="2800" dirty="0" err="1">
                <a:effectLst/>
                <a:ea typeface="Calibri" panose="020F0502020204030204" pitchFamily="34" charset="0"/>
                <a:cs typeface="Times New Roman" panose="02020603050405020304" pitchFamily="18" charset="0"/>
              </a:rPr>
              <a:t>phí</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cho</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việc</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phát</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triển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nâng</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cấp</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và</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vận</a:t>
            </a:r>
            <a:r>
              <a:rPr lang="en-US" sz="2800" dirty="0">
                <a:effectLst/>
                <a:ea typeface="Calibri" panose="020F0502020204030204" pitchFamily="34" charset="0"/>
                <a:cs typeface="Times New Roman" panose="02020603050405020304" pitchFamily="18" charset="0"/>
              </a:rPr>
              <a:t> </a:t>
            </a:r>
            <a:r>
              <a:rPr lang="en-US" sz="2800" dirty="0" err="1">
                <a:effectLst/>
                <a:ea typeface="Calibri" panose="020F0502020204030204" pitchFamily="34" charset="0"/>
                <a:cs typeface="Times New Roman" panose="02020603050405020304" pitchFamily="18" charset="0"/>
              </a:rPr>
              <a:t>hành</a:t>
            </a:r>
            <a:r>
              <a:rPr lang="en-US" sz="2800" dirty="0">
                <a:effectLst/>
                <a:ea typeface="Calibri" panose="020F0502020204030204" pitchFamily="34" charset="0"/>
                <a:cs typeface="Times New Roman" panose="02020603050405020304" pitchFamily="18" charset="0"/>
              </a:rPr>
              <a:t>.</a:t>
            </a:r>
          </a:p>
          <a:p>
            <a:pPr marL="0" indent="0" algn="just">
              <a:buNone/>
            </a:pPr>
            <a:endParaRPr lang="en-US" dirty="0"/>
          </a:p>
        </p:txBody>
      </p:sp>
      <p:pic>
        <p:nvPicPr>
          <p:cNvPr id="1026" name="Picture 2" descr="API là gì? Đặc điểm và ứng dụng API trong thiết kế website">
            <a:extLst>
              <a:ext uri="{FF2B5EF4-FFF2-40B4-BE49-F238E27FC236}">
                <a16:creationId xmlns:a16="http://schemas.microsoft.com/office/drawing/2014/main" id="{64D42236-FE70-7EC2-6759-FCEB67F79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907" y="160598"/>
            <a:ext cx="5929953" cy="649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26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B248-A64E-FA02-50E9-9E42DA52F042}"/>
              </a:ext>
            </a:extLst>
          </p:cNvPr>
          <p:cNvSpPr>
            <a:spLocks noGrp="1"/>
          </p:cNvSpPr>
          <p:nvPr>
            <p:ph type="title"/>
          </p:nvPr>
        </p:nvSpPr>
        <p:spPr>
          <a:xfrm>
            <a:off x="838200" y="75063"/>
            <a:ext cx="10515600" cy="498143"/>
          </a:xfrm>
        </p:spPr>
        <p:txBody>
          <a:bodyPr>
            <a:noAutofit/>
          </a:bodyPr>
          <a:lstStyle/>
          <a:p>
            <a:pPr marL="457200" indent="-457200">
              <a:buFont typeface="Arial" panose="020B0604020202020204" pitchFamily="34" charset="0"/>
              <a:buChar char="•"/>
            </a:pPr>
            <a:r>
              <a:rPr lang="en-US" sz="3000" dirty="0" err="1"/>
              <a:t>Sử</a:t>
            </a:r>
            <a:r>
              <a:rPr lang="en-US" sz="3000" dirty="0"/>
              <a:t> </a:t>
            </a:r>
            <a:r>
              <a:rPr lang="en-US" sz="3000" dirty="0" err="1"/>
              <a:t>dụng</a:t>
            </a:r>
            <a:r>
              <a:rPr lang="en-US" sz="3000" dirty="0"/>
              <a:t> </a:t>
            </a:r>
            <a:r>
              <a:rPr lang="en-US" sz="3000" dirty="0" err="1"/>
              <a:t>thư</a:t>
            </a:r>
            <a:r>
              <a:rPr lang="en-US" sz="3000" dirty="0"/>
              <a:t> </a:t>
            </a:r>
            <a:r>
              <a:rPr lang="en-US" sz="3000" dirty="0" err="1"/>
              <a:t>viện</a:t>
            </a:r>
            <a:r>
              <a:rPr lang="en-US" sz="3000" dirty="0"/>
              <a:t> Android Networking </a:t>
            </a:r>
          </a:p>
        </p:txBody>
      </p:sp>
      <p:sp>
        <p:nvSpPr>
          <p:cNvPr id="3" name="Content Placeholder 2">
            <a:extLst>
              <a:ext uri="{FF2B5EF4-FFF2-40B4-BE49-F238E27FC236}">
                <a16:creationId xmlns:a16="http://schemas.microsoft.com/office/drawing/2014/main" id="{5193C585-0A21-9FFB-CB99-BD44A74BC2C3}"/>
              </a:ext>
            </a:extLst>
          </p:cNvPr>
          <p:cNvSpPr>
            <a:spLocks noGrp="1"/>
          </p:cNvSpPr>
          <p:nvPr>
            <p:ph idx="1"/>
          </p:nvPr>
        </p:nvSpPr>
        <p:spPr>
          <a:xfrm>
            <a:off x="838200" y="641445"/>
            <a:ext cx="10515600" cy="5535518"/>
          </a:xfrm>
        </p:spPr>
        <p:txBody>
          <a:bodyPr>
            <a:normAutofit/>
          </a:bodyPr>
          <a:lstStyle/>
          <a:p>
            <a:pPr marL="0" indent="0" algn="just">
              <a:lnSpc>
                <a:spcPct val="150000"/>
              </a:lnSpc>
              <a:buNone/>
            </a:pPr>
            <a:r>
              <a:rPr lang="en-US" sz="2400" dirty="0" err="1">
                <a:effectLst/>
                <a:ea typeface="Calibri" panose="020F0502020204030204" pitchFamily="34" charset="0"/>
              </a:rPr>
              <a:t>Hiện</a:t>
            </a:r>
            <a:r>
              <a:rPr lang="en-US" sz="2400" dirty="0">
                <a:effectLst/>
                <a:ea typeface="Calibri" panose="020F0502020204030204" pitchFamily="34" charset="0"/>
              </a:rPr>
              <a:t> nay, JSON </a:t>
            </a:r>
            <a:r>
              <a:rPr lang="en-US" sz="2400" dirty="0" err="1">
                <a:effectLst/>
                <a:ea typeface="Calibri" panose="020F0502020204030204" pitchFamily="34" charset="0"/>
              </a:rPr>
              <a:t>là</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kiểu</a:t>
            </a:r>
            <a:r>
              <a:rPr lang="en-US" sz="2400" dirty="0">
                <a:effectLst/>
                <a:ea typeface="Calibri" panose="020F0502020204030204" pitchFamily="34" charset="0"/>
              </a:rPr>
              <a:t> </a:t>
            </a:r>
            <a:r>
              <a:rPr lang="en-US" sz="2400" dirty="0" err="1">
                <a:effectLst/>
                <a:ea typeface="Calibri" panose="020F0502020204030204" pitchFamily="34" charset="0"/>
              </a:rPr>
              <a:t>mô</a:t>
            </a:r>
            <a:r>
              <a:rPr lang="en-US" sz="2400" dirty="0">
                <a:effectLst/>
                <a:ea typeface="Calibri" panose="020F0502020204030204" pitchFamily="34" charset="0"/>
              </a:rPr>
              <a:t> </a:t>
            </a:r>
            <a:r>
              <a:rPr lang="en-US" sz="2400" dirty="0" err="1">
                <a:effectLst/>
                <a:ea typeface="Calibri" panose="020F0502020204030204" pitchFamily="34" charset="0"/>
              </a:rPr>
              <a:t>tả</a:t>
            </a:r>
            <a:r>
              <a:rPr lang="en-US" sz="2400" dirty="0">
                <a:effectLst/>
                <a:ea typeface="Calibri" panose="020F0502020204030204" pitchFamily="34" charset="0"/>
              </a:rPr>
              <a:t> </a:t>
            </a:r>
            <a:r>
              <a:rPr lang="en-US" sz="2400" dirty="0" err="1">
                <a:effectLst/>
                <a:ea typeface="Calibri" panose="020F0502020204030204" pitchFamily="34" charset="0"/>
              </a:rPr>
              <a:t>dữ</a:t>
            </a:r>
            <a:r>
              <a:rPr lang="en-US" sz="2400" dirty="0">
                <a:effectLst/>
                <a:ea typeface="Calibri" panose="020F0502020204030204" pitchFamily="34" charset="0"/>
              </a:rPr>
              <a:t> </a:t>
            </a:r>
            <a:r>
              <a:rPr lang="en-US" sz="2400" dirty="0" err="1">
                <a:effectLst/>
                <a:ea typeface="Calibri" panose="020F0502020204030204" pitchFamily="34" charset="0"/>
              </a:rPr>
              <a:t>liệu</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t>
            </a:r>
            <a:r>
              <a:rPr lang="en-US" sz="2400" dirty="0" err="1">
                <a:effectLst/>
                <a:ea typeface="Calibri" panose="020F0502020204030204" pitchFamily="34" charset="0"/>
              </a:rPr>
              <a:t>phổ</a:t>
            </a:r>
            <a:r>
              <a:rPr lang="en-US" sz="2400" dirty="0">
                <a:effectLst/>
                <a:ea typeface="Calibri" panose="020F0502020204030204" pitchFamily="34" charset="0"/>
              </a:rPr>
              <a:t> </a:t>
            </a:r>
            <a:r>
              <a:rPr lang="en-US" sz="2400" dirty="0" err="1">
                <a:effectLst/>
                <a:ea typeface="Calibri" panose="020F0502020204030204" pitchFamily="34" charset="0"/>
              </a:rPr>
              <a:t>biến</a:t>
            </a:r>
            <a:r>
              <a:rPr lang="en-US" sz="2400" dirty="0">
                <a:effectLst/>
                <a:ea typeface="Calibri" panose="020F0502020204030204" pitchFamily="34" charset="0"/>
              </a:rPr>
              <a:t>, </a:t>
            </a:r>
            <a:r>
              <a:rPr lang="en-US" sz="2400" dirty="0" err="1">
                <a:effectLst/>
                <a:ea typeface="Calibri" panose="020F0502020204030204" pitchFamily="34" charset="0"/>
              </a:rPr>
              <a:t>nhiều</a:t>
            </a:r>
            <a:r>
              <a:rPr lang="en-US" sz="2400" dirty="0">
                <a:effectLst/>
                <a:ea typeface="Calibri" panose="020F0502020204030204" pitchFamily="34" charset="0"/>
              </a:rPr>
              <a:t> </a:t>
            </a:r>
            <a:r>
              <a:rPr lang="en-US" sz="2400" dirty="0" err="1">
                <a:effectLst/>
                <a:ea typeface="Calibri" panose="020F0502020204030204" pitchFamily="34" charset="0"/>
              </a:rPr>
              <a:t>công</a:t>
            </a:r>
            <a:r>
              <a:rPr lang="en-US" sz="2400" dirty="0">
                <a:effectLst/>
                <a:ea typeface="Calibri" panose="020F0502020204030204" pitchFamily="34" charset="0"/>
              </a:rPr>
              <a:t> ty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JSON </a:t>
            </a:r>
            <a:r>
              <a:rPr lang="en-US" sz="2400" dirty="0" err="1">
                <a:effectLst/>
                <a:ea typeface="Calibri" panose="020F0502020204030204" pitchFamily="34" charset="0"/>
              </a:rPr>
              <a:t>để</a:t>
            </a:r>
            <a:r>
              <a:rPr lang="en-US" sz="2400" dirty="0">
                <a:effectLst/>
                <a:ea typeface="Calibri" panose="020F0502020204030204" pitchFamily="34" charset="0"/>
              </a:rPr>
              <a:t> </a:t>
            </a:r>
            <a:r>
              <a:rPr lang="en-US" sz="2400" dirty="0" err="1">
                <a:effectLst/>
                <a:ea typeface="Calibri" panose="020F0502020204030204" pitchFamily="34" charset="0"/>
              </a:rPr>
              <a:t>gửi</a:t>
            </a:r>
            <a:r>
              <a:rPr lang="en-US" sz="2400" dirty="0">
                <a:effectLst/>
                <a:ea typeface="Calibri" panose="020F0502020204030204" pitchFamily="34" charset="0"/>
              </a:rPr>
              <a:t> </a:t>
            </a:r>
            <a:r>
              <a:rPr lang="en-US" sz="2400" dirty="0" err="1">
                <a:effectLst/>
                <a:ea typeface="Calibri" panose="020F0502020204030204" pitchFamily="34" charset="0"/>
              </a:rPr>
              <a:t>dữ</a:t>
            </a:r>
            <a:r>
              <a:rPr lang="en-US" sz="2400" dirty="0">
                <a:effectLst/>
                <a:ea typeface="Calibri" panose="020F0502020204030204" pitchFamily="34" charset="0"/>
              </a:rPr>
              <a:t> </a:t>
            </a:r>
            <a:r>
              <a:rPr lang="en-US" sz="2400" dirty="0" err="1">
                <a:effectLst/>
                <a:ea typeface="Calibri" panose="020F0502020204030204" pitchFamily="34" charset="0"/>
              </a:rPr>
              <a:t>liệu</a:t>
            </a:r>
            <a:r>
              <a:rPr lang="en-US" sz="2400" dirty="0">
                <a:effectLst/>
                <a:ea typeface="Calibri" panose="020F0502020204030204" pitchFamily="34" charset="0"/>
              </a:rPr>
              <a:t>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ứng</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Android, iOS hay </a:t>
            </a:r>
            <a:r>
              <a:rPr lang="en-US" sz="2400" dirty="0" err="1">
                <a:effectLst/>
                <a:ea typeface="Calibri" panose="020F0502020204030204" pitchFamily="34" charset="0"/>
              </a:rPr>
              <a:t>WindowPhone</a:t>
            </a:r>
            <a:r>
              <a:rPr lang="en-US" sz="2400" dirty="0">
                <a:effectLst/>
                <a:ea typeface="Calibri" panose="020F0502020204030204" pitchFamily="34" charset="0"/>
              </a:rPr>
              <a:t>. </a:t>
            </a:r>
            <a:r>
              <a:rPr lang="en-US" sz="2400" dirty="0" err="1">
                <a:effectLst/>
                <a:ea typeface="Calibri" panose="020F0502020204030204" pitchFamily="34" charset="0"/>
              </a:rPr>
              <a:t>Để</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thể</a:t>
            </a:r>
            <a:r>
              <a:rPr lang="en-US" sz="2400" dirty="0">
                <a:effectLst/>
                <a:ea typeface="Calibri" panose="020F0502020204030204" pitchFamily="34" charset="0"/>
              </a:rPr>
              <a:t> </a:t>
            </a:r>
            <a:r>
              <a:rPr lang="en-US" sz="2400" dirty="0" err="1">
                <a:effectLst/>
                <a:ea typeface="Calibri" panose="020F0502020204030204" pitchFamily="34" charset="0"/>
              </a:rPr>
              <a:t>đọc</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dữ</a:t>
            </a:r>
            <a:r>
              <a:rPr lang="en-US" sz="2400" dirty="0">
                <a:effectLst/>
                <a:ea typeface="Calibri" panose="020F0502020204030204" pitchFamily="34" charset="0"/>
              </a:rPr>
              <a:t> </a:t>
            </a:r>
            <a:r>
              <a:rPr lang="en-US" sz="2400" dirty="0" err="1">
                <a:effectLst/>
                <a:ea typeface="Calibri" panose="020F0502020204030204" pitchFamily="34" charset="0"/>
              </a:rPr>
              <a:t>liệu</a:t>
            </a:r>
            <a:r>
              <a:rPr lang="en-US" sz="2400" dirty="0">
                <a:effectLst/>
                <a:ea typeface="Calibri" panose="020F0502020204030204" pitchFamily="34" charset="0"/>
              </a:rPr>
              <a:t> </a:t>
            </a:r>
            <a:r>
              <a:rPr lang="en-US" sz="2400" dirty="0" err="1">
                <a:effectLst/>
                <a:ea typeface="Calibri" panose="020F0502020204030204" pitchFamily="34" charset="0"/>
              </a:rPr>
              <a:t>dạng</a:t>
            </a:r>
            <a:r>
              <a:rPr lang="en-US" sz="2400" dirty="0">
                <a:effectLst/>
                <a:ea typeface="Calibri" panose="020F0502020204030204" pitchFamily="34" charset="0"/>
              </a:rPr>
              <a:t> JSON </a:t>
            </a:r>
            <a:r>
              <a:rPr lang="en-US" sz="2400" dirty="0" err="1">
                <a:effectLst/>
                <a:ea typeface="Calibri" panose="020F0502020204030204" pitchFamily="34" charset="0"/>
              </a:rPr>
              <a:t>cho</a:t>
            </a:r>
            <a:r>
              <a:rPr lang="en-US" sz="2400" dirty="0">
                <a:effectLst/>
                <a:ea typeface="Calibri" panose="020F0502020204030204" pitchFamily="34" charset="0"/>
              </a:rPr>
              <a:t> </a:t>
            </a:r>
            <a:r>
              <a:rPr lang="en-US" sz="2400" dirty="0" err="1">
                <a:effectLst/>
                <a:ea typeface="Calibri" panose="020F0502020204030204" pitchFamily="34" charset="0"/>
              </a:rPr>
              <a:t>ứng</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Android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rất</a:t>
            </a:r>
            <a:r>
              <a:rPr lang="en-US" sz="2400" dirty="0">
                <a:effectLst/>
                <a:ea typeface="Calibri" panose="020F0502020204030204" pitchFamily="34" charset="0"/>
              </a:rPr>
              <a:t> </a:t>
            </a:r>
            <a:r>
              <a:rPr lang="en-US" sz="2400" dirty="0" err="1">
                <a:effectLst/>
                <a:ea typeface="Calibri" panose="020F0502020204030204" pitchFamily="34" charset="0"/>
              </a:rPr>
              <a:t>nhiều</a:t>
            </a:r>
            <a:r>
              <a:rPr lang="en-US" sz="2400" dirty="0">
                <a:effectLst/>
                <a:ea typeface="Calibri" panose="020F0502020204030204" pitchFamily="34" charset="0"/>
              </a:rPr>
              <a:t> </a:t>
            </a:r>
            <a:r>
              <a:rPr lang="en-US" sz="2400" dirty="0" err="1">
                <a:effectLst/>
                <a:ea typeface="Calibri" panose="020F0502020204030204" pitchFamily="34" charset="0"/>
              </a:rPr>
              <a:t>cách</a:t>
            </a:r>
            <a:r>
              <a:rPr lang="en-US" sz="2400" dirty="0">
                <a:effectLst/>
                <a:ea typeface="Calibri" panose="020F0502020204030204" pitchFamily="34" charset="0"/>
              </a:rPr>
              <a:t>, </a:t>
            </a:r>
            <a:r>
              <a:rPr lang="en-US" sz="2400" dirty="0" err="1">
                <a:effectLst/>
                <a:ea typeface="Calibri" panose="020F0502020204030204" pitchFamily="34" charset="0"/>
              </a:rPr>
              <a:t>bạn</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thể</a:t>
            </a:r>
            <a:r>
              <a:rPr lang="en-US" sz="2400" dirty="0">
                <a:effectLst/>
                <a:ea typeface="Calibri" panose="020F0502020204030204" pitchFamily="34" charset="0"/>
              </a:rPr>
              <a:t>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t>
            </a:r>
            <a:r>
              <a:rPr lang="en-US" sz="2400" dirty="0" err="1">
                <a:effectLst/>
                <a:ea typeface="Calibri" panose="020F0502020204030204" pitchFamily="34" charset="0"/>
              </a:rPr>
              <a:t>apache</a:t>
            </a:r>
            <a:r>
              <a:rPr lang="en-US" sz="2400" dirty="0">
                <a:effectLst/>
                <a:ea typeface="Calibri" panose="020F0502020204030204" pitchFamily="34" charset="0"/>
              </a:rPr>
              <a:t> (</a:t>
            </a:r>
            <a:r>
              <a:rPr lang="en-US" sz="2400" dirty="0" err="1">
                <a:effectLst/>
                <a:ea typeface="Calibri" panose="020F0502020204030204" pitchFamily="34" charset="0"/>
              </a:rPr>
              <a:t>hiện</a:t>
            </a:r>
            <a:r>
              <a:rPr lang="en-US" sz="2400" dirty="0">
                <a:effectLst/>
                <a:ea typeface="Calibri" panose="020F0502020204030204" pitchFamily="34" charset="0"/>
              </a:rPr>
              <a:t> nay </a:t>
            </a:r>
            <a:r>
              <a:rPr lang="en-US" sz="2400" dirty="0" err="1">
                <a:effectLst/>
                <a:ea typeface="Calibri" panose="020F0502020204030204" pitchFamily="34" charset="0"/>
              </a:rPr>
              <a:t>không</a:t>
            </a:r>
            <a:r>
              <a:rPr lang="en-US" sz="2400" dirty="0">
                <a:effectLst/>
                <a:ea typeface="Calibri" panose="020F0502020204030204" pitchFamily="34" charset="0"/>
              </a:rPr>
              <a:t> </a:t>
            </a:r>
            <a:r>
              <a:rPr lang="en-US" sz="2400" dirty="0" err="1">
                <a:effectLst/>
                <a:ea typeface="Calibri" panose="020F0502020204030204" pitchFamily="34" charset="0"/>
              </a:rPr>
              <a:t>còn</a:t>
            </a:r>
            <a:r>
              <a:rPr lang="en-US" sz="2400" dirty="0">
                <a:effectLst/>
                <a:ea typeface="Calibri" panose="020F0502020204030204" pitchFamily="34" charset="0"/>
              </a:rPr>
              <a:t> </a:t>
            </a:r>
            <a:r>
              <a:rPr lang="en-US" sz="2400" dirty="0" err="1">
                <a:effectLst/>
                <a:ea typeface="Calibri" panose="020F0502020204030204" pitchFamily="34" charset="0"/>
              </a:rPr>
              <a:t>phổ</a:t>
            </a:r>
            <a:r>
              <a:rPr lang="en-US" sz="2400" dirty="0">
                <a:effectLst/>
                <a:ea typeface="Calibri" panose="020F0502020204030204" pitchFamily="34" charset="0"/>
              </a:rPr>
              <a:t> </a:t>
            </a:r>
            <a:r>
              <a:rPr lang="en-US" sz="2400" dirty="0" err="1">
                <a:effectLst/>
                <a:ea typeface="Calibri" panose="020F0502020204030204" pitchFamily="34" charset="0"/>
              </a:rPr>
              <a:t>biến</a:t>
            </a:r>
            <a:r>
              <a:rPr lang="en-US" sz="2400" dirty="0">
                <a:effectLst/>
                <a:ea typeface="Calibri" panose="020F0502020204030204" pitchFamily="34" charset="0"/>
              </a:rPr>
              <a:t> </a:t>
            </a:r>
            <a:r>
              <a:rPr lang="en-US" sz="2400" dirty="0" err="1">
                <a:effectLst/>
                <a:ea typeface="Calibri" panose="020F0502020204030204" pitchFamily="34" charset="0"/>
              </a:rPr>
              <a:t>nữa</a:t>
            </a:r>
            <a:r>
              <a:rPr lang="en-US" sz="2400" dirty="0">
                <a:effectLst/>
                <a:ea typeface="Calibri" panose="020F0502020204030204" pitchFamily="34" charset="0"/>
              </a:rPr>
              <a:t>) </a:t>
            </a:r>
            <a:r>
              <a:rPr lang="en-US" sz="2400" dirty="0" err="1">
                <a:effectLst/>
                <a:ea typeface="Calibri" panose="020F0502020204030204" pitchFamily="34" charset="0"/>
              </a:rPr>
              <a:t>hoặc</a:t>
            </a:r>
            <a:r>
              <a:rPr lang="en-US" sz="2400" dirty="0">
                <a:effectLst/>
                <a:ea typeface="Calibri" panose="020F0502020204030204" pitchFamily="34" charset="0"/>
              </a:rPr>
              <a:t> </a:t>
            </a:r>
            <a:r>
              <a:rPr lang="en-US" sz="2400" dirty="0" err="1">
                <a:effectLst/>
                <a:ea typeface="Calibri" panose="020F0502020204030204" pitchFamily="34" charset="0"/>
              </a:rPr>
              <a:t>sử</a:t>
            </a:r>
            <a:r>
              <a:rPr lang="en-US" sz="2400" dirty="0">
                <a:effectLst/>
                <a:ea typeface="Calibri" panose="020F0502020204030204" pitchFamily="34" charset="0"/>
              </a:rPr>
              <a:t> </a:t>
            </a:r>
            <a:r>
              <a:rPr lang="en-US" sz="2400" dirty="0" err="1">
                <a:effectLst/>
                <a:ea typeface="Calibri" panose="020F0502020204030204" pitchFamily="34" charset="0"/>
              </a:rPr>
              <a:t>dụng</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thư</a:t>
            </a:r>
            <a:r>
              <a:rPr lang="en-US" sz="2400" dirty="0">
                <a:effectLst/>
                <a:ea typeface="Calibri" panose="020F0502020204030204" pitchFamily="34" charset="0"/>
              </a:rPr>
              <a:t> </a:t>
            </a:r>
            <a:r>
              <a:rPr lang="en-US" sz="2400" dirty="0" err="1">
                <a:effectLst/>
                <a:ea typeface="Calibri" panose="020F0502020204030204" pitchFamily="34" charset="0"/>
              </a:rPr>
              <a:t>viện</a:t>
            </a:r>
            <a:r>
              <a:rPr lang="en-US" sz="2400" dirty="0">
                <a:effectLst/>
                <a:ea typeface="Calibri" panose="020F0502020204030204" pitchFamily="34" charset="0"/>
              </a:rPr>
              <a:t> </a:t>
            </a:r>
            <a:r>
              <a:rPr lang="en-US" sz="2400" dirty="0" err="1">
                <a:effectLst/>
                <a:ea typeface="Calibri" panose="020F0502020204030204" pitchFamily="34" charset="0"/>
              </a:rPr>
              <a:t>như</a:t>
            </a:r>
            <a:r>
              <a:rPr lang="en-US" sz="2400" dirty="0">
                <a:effectLst/>
                <a:ea typeface="Calibri" panose="020F0502020204030204" pitchFamily="34" charset="0"/>
              </a:rPr>
              <a:t>: Volley (google), Retrofit (Square), ... </a:t>
            </a:r>
          </a:p>
          <a:p>
            <a:pPr marL="0" indent="0" algn="just">
              <a:lnSpc>
                <a:spcPct val="150000"/>
              </a:lnSpc>
              <a:buNone/>
            </a:pPr>
            <a:endParaRPr lang="en-US" sz="2400" dirty="0"/>
          </a:p>
        </p:txBody>
      </p:sp>
      <p:pic>
        <p:nvPicPr>
          <p:cNvPr id="1026" name="Picture 2" descr="Android Networking With Kotlin Tutorial: Getting Started | Kodeco">
            <a:extLst>
              <a:ext uri="{FF2B5EF4-FFF2-40B4-BE49-F238E27FC236}">
                <a16:creationId xmlns:a16="http://schemas.microsoft.com/office/drawing/2014/main" id="{AA13FBE7-7CBF-40D6-9DD7-7572C15D9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304" y="3501787"/>
            <a:ext cx="7707574" cy="3185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61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6C4E5-7712-09DF-FF24-8A9DF79FD355}"/>
              </a:ext>
            </a:extLst>
          </p:cNvPr>
          <p:cNvSpPr>
            <a:spLocks noGrp="1"/>
          </p:cNvSpPr>
          <p:nvPr>
            <p:ph idx="1"/>
          </p:nvPr>
        </p:nvSpPr>
        <p:spPr>
          <a:xfrm>
            <a:off x="477672" y="47767"/>
            <a:ext cx="10876128" cy="6305266"/>
          </a:xfrm>
        </p:spPr>
        <p:txBody>
          <a:bodyPr>
            <a:noAutofit/>
          </a:bodyPr>
          <a:lstStyle/>
          <a:p>
            <a:pPr marL="342900" lvl="0" indent="-342900" algn="just">
              <a:lnSpc>
                <a:spcPct val="150000"/>
              </a:lnSpc>
              <a:spcBef>
                <a:spcPts val="4800"/>
              </a:spcBef>
              <a:spcAft>
                <a:spcPts val="1950"/>
              </a:spcAft>
              <a:buFont typeface="Symbol" panose="05050102010706020507" pitchFamily="18" charset="2"/>
              <a:buChar char=""/>
            </a:pPr>
            <a:r>
              <a:rPr lang="en-US" sz="2400" b="1" dirty="0" err="1">
                <a:solidFill>
                  <a:srgbClr val="000000"/>
                </a:solidFill>
                <a:effectLst/>
                <a:ea typeface="Times New Roman" panose="02020603050405020304" pitchFamily="18" charset="0"/>
                <a:cs typeface="Times New Roman" panose="02020603050405020304" pitchFamily="18" charset="0"/>
              </a:rPr>
              <a:t>Bật</a:t>
            </a:r>
            <a:r>
              <a:rPr lang="en-US" sz="2400" b="1" dirty="0">
                <a:solidFill>
                  <a:srgbClr val="000000"/>
                </a:solidFill>
                <a:effectLst/>
                <a:ea typeface="Times New Roman" panose="02020603050405020304" pitchFamily="18" charset="0"/>
                <a:cs typeface="Times New Roman" panose="02020603050405020304" pitchFamily="18" charset="0"/>
              </a:rPr>
              <a:t> </a:t>
            </a:r>
            <a:r>
              <a:rPr lang="en-US" sz="2400" b="1" dirty="0" err="1">
                <a:solidFill>
                  <a:srgbClr val="000000"/>
                </a:solidFill>
                <a:effectLst/>
                <a:ea typeface="Times New Roman" panose="02020603050405020304" pitchFamily="18" charset="0"/>
                <a:cs typeface="Times New Roman" panose="02020603050405020304" pitchFamily="18" charset="0"/>
              </a:rPr>
              <a:t>truy</a:t>
            </a:r>
            <a:r>
              <a:rPr lang="en-US" sz="2400" b="1" dirty="0">
                <a:solidFill>
                  <a:srgbClr val="000000"/>
                </a:solidFill>
                <a:effectLst/>
                <a:ea typeface="Times New Roman" panose="02020603050405020304" pitchFamily="18" charset="0"/>
                <a:cs typeface="Times New Roman" panose="02020603050405020304" pitchFamily="18" charset="0"/>
              </a:rPr>
              <a:t> </a:t>
            </a:r>
            <a:r>
              <a:rPr lang="en-US" sz="2400" b="1" dirty="0" err="1">
                <a:solidFill>
                  <a:srgbClr val="000000"/>
                </a:solidFill>
                <a:effectLst/>
                <a:ea typeface="Times New Roman" panose="02020603050405020304" pitchFamily="18" charset="0"/>
                <a:cs typeface="Times New Roman" panose="02020603050405020304" pitchFamily="18" charset="0"/>
              </a:rPr>
              <a:t>cập</a:t>
            </a:r>
            <a:r>
              <a:rPr lang="en-US" sz="2400" b="1" dirty="0">
                <a:solidFill>
                  <a:srgbClr val="000000"/>
                </a:solidFill>
                <a:effectLst/>
                <a:ea typeface="Times New Roman" panose="02020603050405020304" pitchFamily="18" charset="0"/>
                <a:cs typeface="Times New Roman" panose="02020603050405020304" pitchFamily="18" charset="0"/>
              </a:rPr>
              <a:t> Internet</a:t>
            </a:r>
            <a:endParaRPr lang="en-US" sz="2400" dirty="0">
              <a:effectLst/>
              <a:ea typeface="Calibri" panose="020F0502020204030204" pitchFamily="34" charset="0"/>
              <a:cs typeface="Times New Roman" panose="02020603050405020304" pitchFamily="18" charset="0"/>
            </a:endParaRPr>
          </a:p>
          <a:p>
            <a:pPr marL="0" indent="0" algn="just">
              <a:lnSpc>
                <a:spcPct val="150000"/>
              </a:lnSpc>
              <a:spcBef>
                <a:spcPts val="1200"/>
              </a:spcBef>
              <a:spcAft>
                <a:spcPts val="1800"/>
              </a:spcAft>
              <a:buNone/>
            </a:pP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Tận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dụng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một</a:t>
            </a:r>
            <a:r>
              <a:rPr lang="en-US" sz="2400" dirty="0">
                <a:solidFill>
                  <a:srgbClr val="000000"/>
                </a:solidFill>
                <a:effectLst/>
                <a:ea typeface="Times New Roman" panose="02020603050405020304" pitchFamily="18" charset="0"/>
                <a:cs typeface="Times New Roman" panose="02020603050405020304" pitchFamily="18" charset="0"/>
              </a:rPr>
              <a:t> REST API </a:t>
            </a:r>
            <a:r>
              <a:rPr lang="en-US" sz="2400" dirty="0" err="1">
                <a:solidFill>
                  <a:srgbClr val="000000"/>
                </a:solidFill>
                <a:effectLst/>
                <a:ea typeface="Times New Roman" panose="02020603050405020304" pitchFamily="18" charset="0"/>
                <a:cs typeface="Times New Roman" panose="02020603050405020304" pitchFamily="18" charset="0"/>
              </a:rPr>
              <a:t>rõ</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ràng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là</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liên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quan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đến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việc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sử</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dụng</a:t>
            </a:r>
            <a:r>
              <a:rPr lang="en-US" sz="2400" dirty="0">
                <a:solidFill>
                  <a:srgbClr val="000000"/>
                </a:solidFill>
                <a:effectLst/>
                <a:ea typeface="Times New Roman" panose="02020603050405020304" pitchFamily="18" charset="0"/>
                <a:cs typeface="Times New Roman" panose="02020603050405020304" pitchFamily="18" charset="0"/>
              </a:rPr>
              <a:t> Internet. </a:t>
            </a:r>
            <a:r>
              <a:rPr lang="en-US" sz="2400" dirty="0" err="1">
                <a:solidFill>
                  <a:srgbClr val="000000"/>
                </a:solidFill>
                <a:effectLst/>
                <a:ea typeface="Times New Roman" panose="02020603050405020304" pitchFamily="18" charset="0"/>
                <a:cs typeface="Times New Roman" panose="02020603050405020304" pitchFamily="18" charset="0"/>
              </a:rPr>
              <a:t>Tuy</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nhiên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ứng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dụng</a:t>
            </a:r>
            <a:r>
              <a:rPr lang="en-US" sz="2400" dirty="0">
                <a:solidFill>
                  <a:srgbClr val="000000"/>
                </a:solidFill>
                <a:effectLst/>
                <a:ea typeface="Times New Roman" panose="02020603050405020304" pitchFamily="18" charset="0"/>
                <a:cs typeface="Times New Roman" panose="02020603050405020304" pitchFamily="18" charset="0"/>
              </a:rPr>
              <a:t> Android </a:t>
            </a:r>
            <a:r>
              <a:rPr lang="en-US" sz="2400" dirty="0" err="1">
                <a:solidFill>
                  <a:srgbClr val="000000"/>
                </a:solidFill>
                <a:effectLst/>
                <a:ea typeface="Times New Roman" panose="02020603050405020304" pitchFamily="18" charset="0"/>
                <a:cs typeface="Times New Roman" panose="02020603050405020304" pitchFamily="18" charset="0"/>
              </a:rPr>
              <a:t>chỉ</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có</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thể</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truy</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cập</a:t>
            </a:r>
            <a:r>
              <a:rPr lang="en-US" sz="2400" dirty="0">
                <a:solidFill>
                  <a:srgbClr val="000000"/>
                </a:solidFill>
                <a:effectLst/>
                <a:ea typeface="Times New Roman" panose="02020603050405020304" pitchFamily="18" charset="0"/>
                <a:cs typeface="Times New Roman" panose="02020603050405020304" pitchFamily="18" charset="0"/>
              </a:rPr>
              <a:t> Internet </a:t>
            </a:r>
            <a:r>
              <a:rPr lang="en-US" sz="2400" dirty="0" err="1">
                <a:solidFill>
                  <a:srgbClr val="000000"/>
                </a:solidFill>
                <a:effectLst/>
                <a:ea typeface="Times New Roman" panose="02020603050405020304" pitchFamily="18" charset="0"/>
                <a:cs typeface="Times New Roman" panose="02020603050405020304" pitchFamily="18" charset="0"/>
              </a:rPr>
              <a:t>khi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chúng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có</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quyền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android.permission.INTERNET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Vì</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vậy</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trước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khi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bạn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bắt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đầu</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viết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bất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kỳ</a:t>
            </a:r>
            <a:r>
              <a:rPr lang="en-US" sz="2400" dirty="0">
                <a:solidFill>
                  <a:srgbClr val="000000"/>
                </a:solidFill>
                <a:effectLst/>
                <a:ea typeface="Times New Roman" panose="02020603050405020304" pitchFamily="18" charset="0"/>
                <a:cs typeface="Times New Roman" panose="02020603050405020304" pitchFamily="18" charset="0"/>
              </a:rPr>
              <a:t> code </a:t>
            </a:r>
            <a:r>
              <a:rPr lang="en-US" sz="2400" dirty="0" err="1">
                <a:solidFill>
                  <a:srgbClr val="000000"/>
                </a:solidFill>
                <a:effectLst/>
                <a:ea typeface="Times New Roman" panose="02020603050405020304" pitchFamily="18" charset="0"/>
                <a:cs typeface="Times New Roman" panose="02020603050405020304" pitchFamily="18" charset="0"/>
              </a:rPr>
              <a:t>truy</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cập</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mạng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bạn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phải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chắc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chắn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rằng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thẻ</a:t>
            </a:r>
            <a:r>
              <a:rPr lang="en-US" sz="2400" dirty="0">
                <a:solidFill>
                  <a:srgbClr val="000000"/>
                </a:solidFill>
                <a:effectLst/>
                <a:ea typeface="Times New Roman" panose="02020603050405020304" pitchFamily="18" charset="0"/>
                <a:cs typeface="Times New Roman" panose="02020603050405020304" pitchFamily="18" charset="0"/>
              </a:rPr>
              <a:t> uses-permission </a:t>
            </a:r>
            <a:r>
              <a:rPr lang="en-US" sz="2400" dirty="0" err="1">
                <a:solidFill>
                  <a:srgbClr val="000000"/>
                </a:solidFill>
                <a:effectLst/>
                <a:ea typeface="Times New Roman" panose="02020603050405020304" pitchFamily="18" charset="0"/>
                <a:cs typeface="Times New Roman" panose="02020603050405020304" pitchFamily="18" charset="0"/>
              </a:rPr>
              <a:t>sau</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đây</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có</a:t>
            </a:r>
            <a:r>
              <a:rPr lang="en-US" sz="2400" dirty="0">
                <a:solidFill>
                  <a:srgbClr val="000000"/>
                </a:solidFill>
                <a:effectLst/>
                <a:ea typeface="Times New Roman" panose="02020603050405020304" pitchFamily="18" charset="0"/>
                <a:cs typeface="Times New Roman" panose="02020603050405020304" pitchFamily="18" charset="0"/>
              </a:rPr>
              <a:t> ở </a:t>
            </a:r>
            <a:r>
              <a:rPr lang="en-US" sz="2400" dirty="0" err="1">
                <a:solidFill>
                  <a:srgbClr val="000000"/>
                </a:solidFill>
                <a:effectLst/>
                <a:ea typeface="Times New Roman" panose="02020603050405020304" pitchFamily="18" charset="0"/>
                <a:cs typeface="Times New Roman" panose="02020603050405020304" pitchFamily="18" charset="0"/>
              </a:rPr>
              <a:t>trong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tập</a:t>
            </a:r>
            <a:r>
              <a:rPr lang="en-US" sz="2400" dirty="0">
                <a:solidFill>
                  <a:srgbClr val="000000"/>
                </a:solidFill>
                <a:effectLst/>
                <a:ea typeface="Times New Roman" panose="02020603050405020304" pitchFamily="18" charset="0"/>
                <a:cs typeface="Times New Roman" panose="02020603050405020304" pitchFamily="18" charset="0"/>
              </a:rPr>
              <a:t> tin manifest </a:t>
            </a:r>
            <a:r>
              <a:rPr lang="en-US" sz="2400" dirty="0" err="1">
                <a:solidFill>
                  <a:srgbClr val="000000"/>
                </a:solidFill>
                <a:effectLst/>
                <a:ea typeface="Times New Roman" panose="02020603050405020304" pitchFamily="18" charset="0"/>
                <a:cs typeface="Times New Roman" panose="02020603050405020304" pitchFamily="18" charset="0"/>
              </a:rPr>
              <a:t>của</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dự</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án</a:t>
            </a:r>
            <a:r>
              <a:rPr lang="en-US" sz="2400" dirty="0">
                <a:solidFill>
                  <a:srgbClr val="000000"/>
                </a:solidFill>
                <a:effectLst/>
                <a:ea typeface="Times New Roman" panose="02020603050405020304" pitchFamily="18" charset="0"/>
                <a:cs typeface="Times New Roman" panose="02020603050405020304" pitchFamily="18" charset="0"/>
              </a:rPr>
              <a:t>:</a:t>
            </a:r>
          </a:p>
          <a:p>
            <a:pPr algn="just">
              <a:lnSpc>
                <a:spcPct val="150000"/>
              </a:lnSpc>
              <a:spcBef>
                <a:spcPts val="1200"/>
              </a:spcBef>
              <a:spcAft>
                <a:spcPts val="1800"/>
              </a:spcAft>
            </a:pPr>
            <a:endParaRPr lang="en-US" sz="2400" dirty="0">
              <a:effectLst/>
              <a:ea typeface="Calibri" panose="020F0502020204030204" pitchFamily="34" charset="0"/>
              <a:cs typeface="Times New Roman" panose="02020603050405020304" pitchFamily="18" charset="0"/>
            </a:endParaRPr>
          </a:p>
          <a:p>
            <a:pPr marL="0" indent="0" algn="just">
              <a:lnSpc>
                <a:spcPct val="150000"/>
              </a:lnSpc>
              <a:buNone/>
            </a:pP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Bởi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vì</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android.permission.INTERNET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không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được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xem</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là</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một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quyền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nguy</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hiểm</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nên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bạn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không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cần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phải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yêu</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cầu</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cho</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nó</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trong</a:t>
            </a:r>
            <a:r>
              <a:rPr lang="en-US" sz="2400" dirty="0">
                <a:solidFill>
                  <a:srgbClr val="000000"/>
                </a:solidFill>
                <a:effectLst/>
                <a:ea typeface="Times New Roman" panose="02020603050405020304" pitchFamily="18" charset="0"/>
                <a:cs typeface="Times New Roman" panose="02020603050405020304" pitchFamily="18" charset="0"/>
              </a:rPr>
              <a:t> runtime </a:t>
            </a:r>
            <a:r>
              <a:rPr lang="en-US" sz="2400" dirty="0" err="1">
                <a:solidFill>
                  <a:srgbClr val="000000"/>
                </a:solidFill>
                <a:effectLst/>
                <a:ea typeface="Times New Roman" panose="02020603050405020304" pitchFamily="18" charset="0"/>
                <a:cs typeface="Times New Roman" panose="02020603050405020304" pitchFamily="18" charset="0"/>
              </a:rPr>
              <a:t>trên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các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thiết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bị</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chạy</a:t>
            </a:r>
            <a:r>
              <a:rPr lang="en-US" sz="2400" dirty="0">
                <a:solidFill>
                  <a:srgbClr val="000000"/>
                </a:solidFill>
                <a:effectLst/>
                <a:ea typeface="Times New Roman" panose="02020603050405020304" pitchFamily="18" charset="0"/>
                <a:cs typeface="Times New Roman" panose="02020603050405020304" pitchFamily="18" charset="0"/>
              </a:rPr>
              <a:t> API Level 23 </a:t>
            </a:r>
            <a:r>
              <a:rPr lang="en-US" sz="2400" dirty="0" err="1">
                <a:solidFill>
                  <a:srgbClr val="000000"/>
                </a:solidFill>
                <a:effectLst/>
                <a:ea typeface="Times New Roman" panose="02020603050405020304" pitchFamily="18" charset="0"/>
                <a:cs typeface="Times New Roman" panose="02020603050405020304" pitchFamily="18" charset="0"/>
              </a:rPr>
              <a:t>hoặc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cao</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hơn</a:t>
            </a:r>
            <a:r>
              <a:rPr lang="en-US" sz="2400" dirty="0">
                <a:solidFill>
                  <a:srgbClr val="000000"/>
                </a:solidFill>
                <a:effectLst/>
                <a:ea typeface="Times New Roman" panose="02020603050405020304" pitchFamily="18" charset="0"/>
                <a:cs typeface="Times New Roman" panose="02020603050405020304" pitchFamily="18" charset="0"/>
              </a:rPr>
              <a:t>.</a:t>
            </a:r>
            <a:endParaRPr lang="en-US" sz="2400" dirty="0">
              <a:effectLst/>
              <a:ea typeface="Calibri" panose="020F0502020204030204" pitchFamily="34" charset="0"/>
              <a:cs typeface="Times New Roman" panose="02020603050405020304" pitchFamily="18" charset="0"/>
            </a:endParaRPr>
          </a:p>
          <a:p>
            <a:pPr marL="0" indent="0" algn="just">
              <a:lnSpc>
                <a:spcPct val="150000"/>
              </a:lnSpc>
              <a:buNone/>
            </a:pPr>
            <a:endParaRPr lang="en-US" sz="2400" dirty="0"/>
          </a:p>
        </p:txBody>
      </p:sp>
      <p:graphicFrame>
        <p:nvGraphicFramePr>
          <p:cNvPr id="6" name="Table 5">
            <a:extLst>
              <a:ext uri="{FF2B5EF4-FFF2-40B4-BE49-F238E27FC236}">
                <a16:creationId xmlns:a16="http://schemas.microsoft.com/office/drawing/2014/main" id="{2051DB73-77AA-0835-7EC9-17B1302CAEC7}"/>
              </a:ext>
            </a:extLst>
          </p:cNvPr>
          <p:cNvGraphicFramePr>
            <a:graphicFrameLocks noGrp="1"/>
          </p:cNvGraphicFramePr>
          <p:nvPr>
            <p:extLst>
              <p:ext uri="{D42A27DB-BD31-4B8C-83A1-F6EECF244321}">
                <p14:modId xmlns:p14="http://schemas.microsoft.com/office/powerpoint/2010/main" val="160016618"/>
              </p:ext>
            </p:extLst>
          </p:nvPr>
        </p:nvGraphicFramePr>
        <p:xfrm>
          <a:off x="1774209" y="4264925"/>
          <a:ext cx="8755038" cy="620972"/>
        </p:xfrm>
        <a:graphic>
          <a:graphicData uri="http://schemas.openxmlformats.org/drawingml/2006/table">
            <a:tbl>
              <a:tblPr firstRow="1" firstCol="1" bandRow="1">
                <a:tableStyleId>{5C22544A-7EE6-4342-B048-85BDC9FD1C3A}</a:tableStyleId>
              </a:tblPr>
              <a:tblGrid>
                <a:gridCol w="333488">
                  <a:extLst>
                    <a:ext uri="{9D8B030D-6E8A-4147-A177-3AD203B41FA5}">
                      <a16:colId xmlns:a16="http://schemas.microsoft.com/office/drawing/2014/main" val="4087609807"/>
                    </a:ext>
                  </a:extLst>
                </a:gridCol>
                <a:gridCol w="8421550">
                  <a:extLst>
                    <a:ext uri="{9D8B030D-6E8A-4147-A177-3AD203B41FA5}">
                      <a16:colId xmlns:a16="http://schemas.microsoft.com/office/drawing/2014/main" val="2154342048"/>
                    </a:ext>
                  </a:extLst>
                </a:gridCol>
              </a:tblGrid>
              <a:tr h="620972">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&lt;uses-permission </a:t>
                      </a:r>
                      <a:r>
                        <a:rPr lang="en-US" sz="2000" dirty="0" err="1">
                          <a:effectLst/>
                        </a:rPr>
                        <a:t>android:name</a:t>
                      </a:r>
                      <a:r>
                        <a:rPr lang="en-US" sz="2000" dirty="0">
                          <a:effectLst/>
                        </a:rPr>
                        <a:t>="</a:t>
                      </a:r>
                      <a:r>
                        <a:rPr lang="en-US" sz="2000" dirty="0" err="1">
                          <a:effectLst/>
                        </a:rPr>
                        <a:t>android.permission.INTERNET</a:t>
                      </a:r>
                      <a:r>
                        <a:rPr lang="en-US" sz="2000" dirty="0">
                          <a:effectLst/>
                        </a:rPr>
                        <a:t>" /&gt;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624690882"/>
                  </a:ext>
                </a:extLst>
              </a:tr>
            </a:tbl>
          </a:graphicData>
        </a:graphic>
      </p:graphicFrame>
    </p:spTree>
    <p:extLst>
      <p:ext uri="{BB962C8B-B14F-4D97-AF65-F5344CB8AC3E}">
        <p14:creationId xmlns:p14="http://schemas.microsoft.com/office/powerpoint/2010/main" val="378616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33A76B-2414-BB74-A688-21168C55F4FD}"/>
              </a:ext>
            </a:extLst>
          </p:cNvPr>
          <p:cNvSpPr>
            <a:spLocks noGrp="1"/>
          </p:cNvSpPr>
          <p:nvPr>
            <p:ph idx="1"/>
          </p:nvPr>
        </p:nvSpPr>
        <p:spPr>
          <a:xfrm>
            <a:off x="618698" y="0"/>
            <a:ext cx="10616821" cy="3964674"/>
          </a:xfrm>
        </p:spPr>
        <p:txBody>
          <a:bodyPr>
            <a:normAutofit lnSpcReduction="10000"/>
          </a:bodyPr>
          <a:lstStyle/>
          <a:p>
            <a:pPr marL="342900" lvl="0" indent="-342900" algn="just">
              <a:lnSpc>
                <a:spcPct val="150000"/>
              </a:lnSpc>
              <a:spcBef>
                <a:spcPts val="4800"/>
              </a:spcBef>
              <a:spcAft>
                <a:spcPts val="1950"/>
              </a:spcAft>
              <a:buFont typeface="Symbol" panose="05050102010706020507" pitchFamily="18" charset="2"/>
              <a:buChar char=""/>
            </a:pPr>
            <a:r>
              <a:rPr lang="en-US" sz="2400" b="1" dirty="0" err="1">
                <a:solidFill>
                  <a:srgbClr val="000000"/>
                </a:solidFill>
                <a:effectLst/>
                <a:ea typeface="Times New Roman" panose="02020603050405020304" pitchFamily="18" charset="0"/>
                <a:cs typeface="Times New Roman" panose="02020603050405020304" pitchFamily="18" charset="0"/>
              </a:rPr>
              <a:t>Tạo</a:t>
            </a:r>
            <a:r>
              <a:rPr lang="en-US" sz="2400" b="1" dirty="0">
                <a:solidFill>
                  <a:srgbClr val="000000"/>
                </a:solidFill>
                <a:effectLst/>
                <a:ea typeface="Times New Roman" panose="02020603050405020304" pitchFamily="18" charset="0"/>
                <a:cs typeface="Times New Roman" panose="02020603050405020304" pitchFamily="18" charset="0"/>
              </a:rPr>
              <a:t> </a:t>
            </a:r>
            <a:r>
              <a:rPr lang="en-US" sz="2400" b="1" dirty="0" err="1">
                <a:solidFill>
                  <a:srgbClr val="000000"/>
                </a:solidFill>
                <a:effectLst/>
                <a:ea typeface="Times New Roman" panose="02020603050405020304" pitchFamily="18" charset="0"/>
                <a:cs typeface="Times New Roman" panose="02020603050405020304" pitchFamily="18" charset="0"/>
              </a:rPr>
              <a:t>các</a:t>
            </a:r>
            <a:r>
              <a:rPr lang="en-US" sz="2400" b="1" dirty="0">
                <a:solidFill>
                  <a:srgbClr val="000000"/>
                </a:solidFill>
                <a:effectLst/>
                <a:ea typeface="Times New Roman" panose="02020603050405020304" pitchFamily="18" charset="0"/>
                <a:cs typeface="Times New Roman" panose="02020603050405020304" pitchFamily="18" charset="0"/>
              </a:rPr>
              <a:t> </a:t>
            </a:r>
            <a:r>
              <a:rPr lang="en-US" sz="2400" b="1" dirty="0" err="1">
                <a:solidFill>
                  <a:srgbClr val="000000"/>
                </a:solidFill>
                <a:effectLst/>
                <a:ea typeface="Times New Roman" panose="02020603050405020304" pitchFamily="18" charset="0"/>
                <a:cs typeface="Times New Roman" panose="02020603050405020304" pitchFamily="18" charset="0"/>
              </a:rPr>
              <a:t>tiến</a:t>
            </a:r>
            <a:r>
              <a:rPr lang="en-US" sz="2400" b="1" dirty="0">
                <a:solidFill>
                  <a:srgbClr val="000000"/>
                </a:solidFill>
                <a:effectLst/>
                <a:ea typeface="Times New Roman" panose="02020603050405020304" pitchFamily="18" charset="0"/>
                <a:cs typeface="Times New Roman" panose="02020603050405020304" pitchFamily="18" charset="0"/>
              </a:rPr>
              <a:t> </a:t>
            </a:r>
            <a:r>
              <a:rPr lang="en-US" sz="2400" b="1" dirty="0" err="1">
                <a:solidFill>
                  <a:srgbClr val="000000"/>
                </a:solidFill>
                <a:effectLst/>
                <a:ea typeface="Times New Roman" panose="02020603050405020304" pitchFamily="18" charset="0"/>
                <a:cs typeface="Times New Roman" panose="02020603050405020304" pitchFamily="18" charset="0"/>
              </a:rPr>
              <a:t>trình</a:t>
            </a:r>
            <a:r>
              <a:rPr lang="en-US" sz="2400" b="1" dirty="0">
                <a:solidFill>
                  <a:srgbClr val="000000"/>
                </a:solidFill>
                <a:effectLst/>
                <a:ea typeface="Times New Roman" panose="02020603050405020304" pitchFamily="18" charset="0"/>
                <a:cs typeface="Times New Roman" panose="02020603050405020304" pitchFamily="18" charset="0"/>
              </a:rPr>
              <a:t> </a:t>
            </a:r>
            <a:r>
              <a:rPr lang="en-US" sz="2400" b="1" dirty="0" err="1">
                <a:solidFill>
                  <a:srgbClr val="000000"/>
                </a:solidFill>
                <a:effectLst/>
                <a:ea typeface="Times New Roman" panose="02020603050405020304" pitchFamily="18" charset="0"/>
                <a:cs typeface="Times New Roman" panose="02020603050405020304" pitchFamily="18" charset="0"/>
              </a:rPr>
              <a:t>nền</a:t>
            </a:r>
            <a:endParaRPr lang="en-US" sz="2400" dirty="0">
              <a:effectLst/>
              <a:ea typeface="Calibri" panose="020F0502020204030204" pitchFamily="34" charset="0"/>
              <a:cs typeface="Times New Roman" panose="02020603050405020304" pitchFamily="18" charset="0"/>
            </a:endParaRPr>
          </a:p>
          <a:p>
            <a:pPr algn="just">
              <a:lnSpc>
                <a:spcPct val="150000"/>
              </a:lnSpc>
              <a:spcBef>
                <a:spcPts val="1200"/>
              </a:spcBef>
              <a:spcAft>
                <a:spcPts val="1800"/>
              </a:spcAft>
              <a:buFontTx/>
              <a:buChar char="-"/>
            </a:pPr>
            <a:r>
              <a:rPr lang="en-US" sz="2400" dirty="0" err="1">
                <a:solidFill>
                  <a:srgbClr val="000000"/>
                </a:solidFill>
                <a:effectLst/>
                <a:ea typeface="Times New Roman" panose="02020603050405020304" pitchFamily="18" charset="0"/>
                <a:cs typeface="Times New Roman" panose="02020603050405020304" pitchFamily="18" charset="0"/>
              </a:rPr>
              <a:t>Nền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tảng</a:t>
            </a:r>
            <a:r>
              <a:rPr lang="en-US" sz="2400" dirty="0">
                <a:solidFill>
                  <a:srgbClr val="000000"/>
                </a:solidFill>
                <a:effectLst/>
                <a:ea typeface="Times New Roman" panose="02020603050405020304" pitchFamily="18" charset="0"/>
                <a:cs typeface="Times New Roman" panose="02020603050405020304" pitchFamily="18" charset="0"/>
              </a:rPr>
              <a:t> Android </a:t>
            </a:r>
            <a:r>
              <a:rPr lang="en-US" sz="2400" dirty="0" err="1">
                <a:solidFill>
                  <a:srgbClr val="000000"/>
                </a:solidFill>
                <a:effectLst/>
                <a:ea typeface="Times New Roman" panose="02020603050405020304" pitchFamily="18" charset="0"/>
                <a:cs typeface="Times New Roman" panose="02020603050405020304" pitchFamily="18" charset="0"/>
              </a:rPr>
              <a:t>không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cho</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phép</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bạn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chạy</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các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các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tác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vụ</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kết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nối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mạng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trên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tiến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trình</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chính</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của</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ứng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dụng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Vì</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vậy</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tất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cả</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các</a:t>
            </a:r>
            <a:r>
              <a:rPr lang="en-US" sz="2400" dirty="0">
                <a:solidFill>
                  <a:srgbClr val="000000"/>
                </a:solidFill>
                <a:effectLst/>
                <a:ea typeface="Times New Roman" panose="02020603050405020304" pitchFamily="18" charset="0"/>
                <a:cs typeface="Times New Roman" panose="02020603050405020304" pitchFamily="18" charset="0"/>
              </a:rPr>
              <a:t> code </a:t>
            </a:r>
            <a:r>
              <a:rPr lang="en-US" sz="2400" dirty="0" err="1">
                <a:solidFill>
                  <a:srgbClr val="000000"/>
                </a:solidFill>
                <a:effectLst/>
                <a:ea typeface="Times New Roman" panose="02020603050405020304" pitchFamily="18" charset="0"/>
                <a:cs typeface="Times New Roman" panose="02020603050405020304" pitchFamily="18" charset="0"/>
              </a:rPr>
              <a:t>kết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nối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mạng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của</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bạn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phải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thuộc</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về</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một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tiến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trình</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nền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Cách</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dễ</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nhất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để</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tạo</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ra</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một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tiến</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trình</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là</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sử</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dụng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phương</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thức</a:t>
            </a:r>
            <a:r>
              <a:rPr lang="en-US" sz="2400" dirty="0">
                <a:solidFill>
                  <a:srgbClr val="000000"/>
                </a:solidFill>
                <a:effectLst/>
                <a:ea typeface="Times New Roman" panose="02020603050405020304" pitchFamily="18" charset="0"/>
                <a:cs typeface="Times New Roman" panose="02020603050405020304" pitchFamily="18" charset="0"/>
              </a:rPr>
              <a:t> execute() </a:t>
            </a:r>
            <a:r>
              <a:rPr lang="en-US" sz="2400" dirty="0" err="1">
                <a:solidFill>
                  <a:srgbClr val="000000"/>
                </a:solidFill>
                <a:effectLst/>
                <a:ea typeface="Times New Roman" panose="02020603050405020304" pitchFamily="18" charset="0"/>
                <a:cs typeface="Times New Roman" panose="02020603050405020304" pitchFamily="18" charset="0"/>
              </a:rPr>
              <a:t>của</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lớp</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AsyncTask</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Đối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số</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duy</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nhất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của</a:t>
            </a:r>
            <a:r>
              <a:rPr lang="en-US" sz="2400" dirty="0">
                <a:solidFill>
                  <a:srgbClr val="000000"/>
                </a:solidFill>
                <a:effectLst/>
                <a:ea typeface="Times New Roman" panose="02020603050405020304" pitchFamily="18" charset="0"/>
                <a:cs typeface="Times New Roman" panose="02020603050405020304" pitchFamily="18" charset="0"/>
              </a:rPr>
              <a:t> execute() </a:t>
            </a:r>
            <a:r>
              <a:rPr lang="en-US" sz="2400" dirty="0" err="1">
                <a:solidFill>
                  <a:srgbClr val="000000"/>
                </a:solidFill>
                <a:effectLst/>
                <a:ea typeface="Times New Roman" panose="02020603050405020304" pitchFamily="18" charset="0"/>
                <a:cs typeface="Times New Roman" panose="02020603050405020304" pitchFamily="18" charset="0"/>
              </a:rPr>
              <a:t>là</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một</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đối</a:t>
            </a:r>
            <a:r>
              <a:rPr lang="en-US" sz="2400" dirty="0">
                <a:solidFill>
                  <a:srgbClr val="000000"/>
                </a:solidFill>
                <a:effectLst/>
                <a:ea typeface="Times New Roman" panose="02020603050405020304" pitchFamily="18" charset="0"/>
                <a:cs typeface="Times New Roman" panose="02020603050405020304" pitchFamily="18" charset="0"/>
              </a:rPr>
              <a:t> </a:t>
            </a:r>
            <a:r>
              <a:rPr lang="en-US" sz="2400" dirty="0" err="1">
                <a:solidFill>
                  <a:srgbClr val="000000"/>
                </a:solidFill>
                <a:effectLst/>
                <a:ea typeface="Times New Roman" panose="02020603050405020304" pitchFamily="18" charset="0"/>
                <a:cs typeface="Times New Roman" panose="02020603050405020304" pitchFamily="18" charset="0"/>
              </a:rPr>
              <a:t>tượng</a:t>
            </a:r>
            <a:r>
              <a:rPr lang="en-US" sz="2400" dirty="0">
                <a:solidFill>
                  <a:srgbClr val="000000"/>
                </a:solidFill>
                <a:effectLst/>
                <a:ea typeface="Times New Roman" panose="02020603050405020304" pitchFamily="18" charset="0"/>
                <a:cs typeface="Times New Roman" panose="02020603050405020304" pitchFamily="18" charset="0"/>
              </a:rPr>
              <a:t> Runnable.</a:t>
            </a:r>
          </a:p>
          <a:p>
            <a:pPr algn="just">
              <a:lnSpc>
                <a:spcPct val="150000"/>
              </a:lnSpc>
              <a:spcBef>
                <a:spcPts val="1200"/>
              </a:spcBef>
              <a:spcAft>
                <a:spcPts val="1800"/>
              </a:spcAft>
              <a:buFontTx/>
              <a:buChar char="-"/>
            </a:pPr>
            <a:endParaRPr lang="en-US" sz="2400" dirty="0">
              <a:effectLst/>
              <a:ea typeface="Calibri" panose="020F0502020204030204" pitchFamily="34" charset="0"/>
              <a:cs typeface="Times New Roman" panose="02020603050405020304" pitchFamily="18" charset="0"/>
            </a:endParaRPr>
          </a:p>
          <a:p>
            <a:pPr marL="0" indent="0">
              <a:buNone/>
            </a:pPr>
            <a:endParaRPr lang="en-US" sz="2400" dirty="0"/>
          </a:p>
        </p:txBody>
      </p:sp>
      <p:graphicFrame>
        <p:nvGraphicFramePr>
          <p:cNvPr id="5" name="Table 4">
            <a:extLst>
              <a:ext uri="{FF2B5EF4-FFF2-40B4-BE49-F238E27FC236}">
                <a16:creationId xmlns:a16="http://schemas.microsoft.com/office/drawing/2014/main" id="{5DAF6292-555F-4CF1-63FE-4B5AF31C6F5B}"/>
              </a:ext>
            </a:extLst>
          </p:cNvPr>
          <p:cNvGraphicFramePr>
            <a:graphicFrameLocks noGrp="1"/>
          </p:cNvGraphicFramePr>
          <p:nvPr>
            <p:extLst>
              <p:ext uri="{D42A27DB-BD31-4B8C-83A1-F6EECF244321}">
                <p14:modId xmlns:p14="http://schemas.microsoft.com/office/powerpoint/2010/main" val="619609486"/>
              </p:ext>
            </p:extLst>
          </p:nvPr>
        </p:nvGraphicFramePr>
        <p:xfrm>
          <a:off x="3152633" y="3316406"/>
          <a:ext cx="8154538" cy="3429468"/>
        </p:xfrm>
        <a:graphic>
          <a:graphicData uri="http://schemas.openxmlformats.org/drawingml/2006/table">
            <a:tbl>
              <a:tblPr firstRow="1" firstCol="1" bandRow="1">
                <a:tableStyleId>{5C22544A-7EE6-4342-B048-85BDC9FD1C3A}</a:tableStyleId>
              </a:tblPr>
              <a:tblGrid>
                <a:gridCol w="298604">
                  <a:extLst>
                    <a:ext uri="{9D8B030D-6E8A-4147-A177-3AD203B41FA5}">
                      <a16:colId xmlns:a16="http://schemas.microsoft.com/office/drawing/2014/main" val="2600278249"/>
                    </a:ext>
                  </a:extLst>
                </a:gridCol>
                <a:gridCol w="7855934">
                  <a:extLst>
                    <a:ext uri="{9D8B030D-6E8A-4147-A177-3AD203B41FA5}">
                      <a16:colId xmlns:a16="http://schemas.microsoft.com/office/drawing/2014/main" val="4066924848"/>
                    </a:ext>
                  </a:extLst>
                </a:gridCol>
              </a:tblGrid>
              <a:tr h="489924">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mn-lt"/>
                        </a:rPr>
                        <a:t>1</a:t>
                      </a:r>
                      <a:endParaRPr lang="en-US" sz="18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effectLst/>
                          <a:latin typeface="+mn-lt"/>
                        </a:rPr>
                        <a:t>AsyncTask.execute</a:t>
                      </a:r>
                      <a:r>
                        <a:rPr lang="en-US" sz="1800" dirty="0">
                          <a:effectLst/>
                          <a:latin typeface="+mn-lt"/>
                        </a:rPr>
                        <a:t> (new Runnable() {</a:t>
                      </a:r>
                      <a:endParaRPr lang="en-US" sz="18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294044240"/>
                  </a:ext>
                </a:extLst>
              </a:tr>
              <a:tr h="489924">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2</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    @Override</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379453021"/>
                  </a:ext>
                </a:extLst>
              </a:tr>
              <a:tr h="489924">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mn-lt"/>
                        </a:rPr>
                        <a:t>3</a:t>
                      </a:r>
                      <a:endParaRPr lang="en-US" sz="1800" dirty="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    public void run() {</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1504570334"/>
                  </a:ext>
                </a:extLst>
              </a:tr>
              <a:tr h="489924">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4</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        // All your networking logic </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255692897"/>
                  </a:ext>
                </a:extLst>
              </a:tr>
              <a:tr h="489924">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5</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        // should be here </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4110482638"/>
                  </a:ext>
                </a:extLst>
              </a:tr>
              <a:tr h="489924">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6</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    }</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87303146"/>
                  </a:ext>
                </a:extLst>
              </a:tr>
              <a:tr h="489924">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latin typeface="+mn-lt"/>
                        </a:rPr>
                        <a:t>7</a:t>
                      </a:r>
                      <a:endParaRPr lang="en-US" sz="1800">
                        <a:effectLst/>
                        <a:latin typeface="+mn-lt"/>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mn-lt"/>
                        </a:rPr>
                        <a:t>});</a:t>
                      </a:r>
                      <a:endParaRPr lang="en-US" sz="1800" dirty="0">
                        <a:effectLst/>
                        <a:latin typeface="+mn-lt"/>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601329725"/>
                  </a:ext>
                </a:extLst>
              </a:tr>
            </a:tbl>
          </a:graphicData>
        </a:graphic>
      </p:graphicFrame>
    </p:spTree>
    <p:extLst>
      <p:ext uri="{BB962C8B-B14F-4D97-AF65-F5344CB8AC3E}">
        <p14:creationId xmlns:p14="http://schemas.microsoft.com/office/powerpoint/2010/main" val="38167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2DAFA-0D74-2157-0E4D-3C926CB91372}"/>
              </a:ext>
            </a:extLst>
          </p:cNvPr>
          <p:cNvSpPr>
            <a:spLocks noGrp="1"/>
          </p:cNvSpPr>
          <p:nvPr>
            <p:ph idx="1"/>
          </p:nvPr>
        </p:nvSpPr>
        <p:spPr>
          <a:xfrm>
            <a:off x="599365" y="0"/>
            <a:ext cx="10515600" cy="4121624"/>
          </a:xfrm>
        </p:spPr>
        <p:txBody>
          <a:bodyPr>
            <a:normAutofit lnSpcReduction="10000"/>
          </a:bodyPr>
          <a:lstStyle/>
          <a:p>
            <a:pPr marL="342900" lvl="0" indent="-342900" algn="just">
              <a:lnSpc>
                <a:spcPct val="150000"/>
              </a:lnSpc>
              <a:spcBef>
                <a:spcPts val="4800"/>
              </a:spcBef>
              <a:spcAft>
                <a:spcPts val="1950"/>
              </a:spcAft>
              <a:buFont typeface="Symbol" panose="05050102010706020507" pitchFamily="18" charset="2"/>
              <a:buChar char=""/>
            </a:pPr>
            <a:r>
              <a:rPr lang="en-US" sz="2000" b="1" dirty="0" err="1">
                <a:solidFill>
                  <a:srgbClr val="000000"/>
                </a:solidFill>
                <a:effectLst/>
                <a:ea typeface="Times New Roman" panose="02020603050405020304" pitchFamily="18" charset="0"/>
                <a:cs typeface="Times New Roman" panose="02020603050405020304" pitchFamily="18" charset="0"/>
              </a:rPr>
              <a:t>Tạo</a:t>
            </a:r>
            <a:r>
              <a:rPr lang="en-US" sz="2000" b="1" dirty="0">
                <a:solidFill>
                  <a:srgbClr val="000000"/>
                </a:solidFill>
                <a:effectLst/>
                <a:ea typeface="Times New Roman" panose="02020603050405020304" pitchFamily="18" charset="0"/>
                <a:cs typeface="Times New Roman" panose="02020603050405020304" pitchFamily="18" charset="0"/>
              </a:rPr>
              <a:t> </a:t>
            </a:r>
            <a:r>
              <a:rPr lang="en-US" sz="2000" b="1" dirty="0" err="1">
                <a:solidFill>
                  <a:srgbClr val="000000"/>
                </a:solidFill>
                <a:effectLst/>
                <a:ea typeface="Times New Roman" panose="02020603050405020304" pitchFamily="18" charset="0"/>
                <a:cs typeface="Times New Roman" panose="02020603050405020304" pitchFamily="18" charset="0"/>
              </a:rPr>
              <a:t>một</a:t>
            </a:r>
            <a:r>
              <a:rPr lang="en-US" sz="2000" b="1" dirty="0">
                <a:solidFill>
                  <a:srgbClr val="000000"/>
                </a:solidFill>
                <a:effectLst/>
                <a:ea typeface="Times New Roman" panose="02020603050405020304" pitchFamily="18" charset="0"/>
                <a:cs typeface="Times New Roman" panose="02020603050405020304" pitchFamily="18" charset="0"/>
              </a:rPr>
              <a:t> </a:t>
            </a:r>
            <a:r>
              <a:rPr lang="en-US" sz="2000" b="1" dirty="0" err="1">
                <a:solidFill>
                  <a:srgbClr val="000000"/>
                </a:solidFill>
                <a:effectLst/>
                <a:ea typeface="Times New Roman" panose="02020603050405020304" pitchFamily="18" charset="0"/>
                <a:cs typeface="Times New Roman" panose="02020603050405020304" pitchFamily="18" charset="0"/>
              </a:rPr>
              <a:t>kết</a:t>
            </a:r>
            <a:r>
              <a:rPr lang="en-US" sz="2000" b="1" dirty="0">
                <a:solidFill>
                  <a:srgbClr val="000000"/>
                </a:solidFill>
                <a:effectLst/>
                <a:ea typeface="Times New Roman" panose="02020603050405020304" pitchFamily="18" charset="0"/>
                <a:cs typeface="Times New Roman" panose="02020603050405020304" pitchFamily="18" charset="0"/>
              </a:rPr>
              <a:t> </a:t>
            </a:r>
            <a:r>
              <a:rPr lang="en-US" sz="2000" b="1" dirty="0" err="1">
                <a:solidFill>
                  <a:srgbClr val="000000"/>
                </a:solidFill>
                <a:effectLst/>
                <a:ea typeface="Times New Roman" panose="02020603050405020304" pitchFamily="18" charset="0"/>
                <a:cs typeface="Times New Roman" panose="02020603050405020304" pitchFamily="18" charset="0"/>
              </a:rPr>
              <a:t>nối</a:t>
            </a:r>
            <a:r>
              <a:rPr lang="en-US" sz="2000" b="1" dirty="0">
                <a:solidFill>
                  <a:srgbClr val="000000"/>
                </a:solidFill>
                <a:effectLst/>
                <a:ea typeface="Times New Roman" panose="02020603050405020304" pitchFamily="18" charset="0"/>
                <a:cs typeface="Times New Roman" panose="02020603050405020304" pitchFamily="18" charset="0"/>
              </a:rPr>
              <a:t> HTTP</a:t>
            </a:r>
            <a:endParaRPr lang="en-US" sz="2000" dirty="0">
              <a:effectLst/>
              <a:ea typeface="Calibri" panose="020F0502020204030204" pitchFamily="34" charset="0"/>
              <a:cs typeface="Times New Roman" panose="02020603050405020304" pitchFamily="18" charset="0"/>
            </a:endParaRPr>
          </a:p>
          <a:p>
            <a:pPr marL="0" indent="0" algn="just">
              <a:lnSpc>
                <a:spcPct val="150000"/>
              </a:lnSpc>
              <a:spcBef>
                <a:spcPts val="1200"/>
              </a:spcBef>
              <a:spcAft>
                <a:spcPts val="1800"/>
              </a:spcAft>
              <a:buNone/>
            </a:pP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Bằng</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cách</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sử</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dụng</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phương</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thức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openConnection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của</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lớp</a:t>
            </a:r>
            <a:r>
              <a:rPr lang="en-US" sz="2000" dirty="0">
                <a:solidFill>
                  <a:srgbClr val="000000"/>
                </a:solidFill>
                <a:effectLst/>
                <a:ea typeface="Times New Roman" panose="02020603050405020304" pitchFamily="18" charset="0"/>
                <a:cs typeface="Times New Roman" panose="02020603050405020304" pitchFamily="18" charset="0"/>
              </a:rPr>
              <a:t> URL, </a:t>
            </a:r>
            <a:r>
              <a:rPr lang="en-US" sz="2000" dirty="0" err="1">
                <a:solidFill>
                  <a:srgbClr val="000000"/>
                </a:solidFill>
                <a:effectLst/>
                <a:ea typeface="Times New Roman" panose="02020603050405020304" pitchFamily="18" charset="0"/>
                <a:cs typeface="Times New Roman" panose="02020603050405020304" pitchFamily="18" charset="0"/>
              </a:rPr>
              <a:t>bạn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có</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thể</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nhanh</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chóng</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thiết</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lập</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một</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kết</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nối</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đến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bất</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kỳ</a:t>
            </a:r>
            <a:r>
              <a:rPr lang="en-US" sz="2000" dirty="0">
                <a:solidFill>
                  <a:srgbClr val="000000"/>
                </a:solidFill>
                <a:effectLst/>
                <a:ea typeface="Times New Roman" panose="02020603050405020304" pitchFamily="18" charset="0"/>
                <a:cs typeface="Times New Roman" panose="02020603050405020304" pitchFamily="18" charset="0"/>
              </a:rPr>
              <a:t> endpoint </a:t>
            </a:r>
            <a:r>
              <a:rPr lang="en-US" sz="2000" dirty="0" err="1">
                <a:solidFill>
                  <a:srgbClr val="000000"/>
                </a:solidFill>
                <a:effectLst/>
                <a:ea typeface="Times New Roman" panose="02020603050405020304" pitchFamily="18" charset="0"/>
                <a:cs typeface="Times New Roman" panose="02020603050405020304" pitchFamily="18" charset="0"/>
              </a:rPr>
              <a:t>của</a:t>
            </a:r>
            <a:r>
              <a:rPr lang="en-US" sz="2000" dirty="0">
                <a:solidFill>
                  <a:srgbClr val="000000"/>
                </a:solidFill>
                <a:effectLst/>
                <a:ea typeface="Times New Roman" panose="02020603050405020304" pitchFamily="18" charset="0"/>
                <a:cs typeface="Times New Roman" panose="02020603050405020304" pitchFamily="18" charset="0"/>
              </a:rPr>
              <a:t> REST. </a:t>
            </a:r>
            <a:r>
              <a:rPr lang="en-US" sz="2000" dirty="0" err="1">
                <a:solidFill>
                  <a:srgbClr val="000000"/>
                </a:solidFill>
                <a:effectLst/>
                <a:ea typeface="Times New Roman" panose="02020603050405020304" pitchFamily="18" charset="0"/>
                <a:cs typeface="Times New Roman" panose="02020603050405020304" pitchFamily="18" charset="0"/>
              </a:rPr>
              <a:t>Giá</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trị</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trả</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về</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của</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openConnection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phải</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được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chuyển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cho</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một</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đối</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tượng</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của</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HttpURLConnection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hoặc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HttpsURLConnection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tùy</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thuộc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vào</a:t>
            </a:r>
            <a:r>
              <a:rPr lang="en-US" sz="2000" dirty="0">
                <a:solidFill>
                  <a:srgbClr val="000000"/>
                </a:solidFill>
                <a:effectLst/>
                <a:ea typeface="Times New Roman" panose="02020603050405020304" pitchFamily="18" charset="0"/>
                <a:cs typeface="Times New Roman" panose="02020603050405020304" pitchFamily="18" charset="0"/>
              </a:rPr>
              <a:t> endpoint </a:t>
            </a:r>
            <a:r>
              <a:rPr lang="en-US" sz="2000" dirty="0" err="1">
                <a:solidFill>
                  <a:srgbClr val="000000"/>
                </a:solidFill>
                <a:effectLst/>
                <a:ea typeface="Times New Roman" panose="02020603050405020304" pitchFamily="18" charset="0"/>
                <a:cs typeface="Times New Roman" panose="02020603050405020304" pitchFamily="18" charset="0"/>
              </a:rPr>
              <a:t>được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truy</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cập</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thông</a:t>
            </a:r>
            <a:r>
              <a:rPr lang="en-US" sz="2000" dirty="0">
                <a:solidFill>
                  <a:srgbClr val="000000"/>
                </a:solidFill>
                <a:effectLst/>
                <a:ea typeface="Times New Roman" panose="02020603050405020304" pitchFamily="18" charset="0"/>
                <a:cs typeface="Times New Roman" panose="02020603050405020304" pitchFamily="18" charset="0"/>
              </a:rPr>
              <a:t> qua HTTP hay HTTPS. </a:t>
            </a:r>
            <a:r>
              <a:rPr lang="en-US" sz="2000" dirty="0" err="1">
                <a:solidFill>
                  <a:srgbClr val="000000"/>
                </a:solidFill>
                <a:effectLst/>
                <a:ea typeface="Times New Roman" panose="02020603050405020304" pitchFamily="18" charset="0"/>
                <a:cs typeface="Times New Roman" panose="02020603050405020304" pitchFamily="18" charset="0"/>
              </a:rPr>
              <a:t>HttpURLConnection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và</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HttpsURLConnection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đều</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cho</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phép</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bạn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thực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hiện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các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thao</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tác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như</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thêm</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thông</a:t>
            </a:r>
            <a:r>
              <a:rPr lang="en-US" sz="2000" dirty="0">
                <a:solidFill>
                  <a:srgbClr val="000000"/>
                </a:solidFill>
                <a:effectLst/>
                <a:ea typeface="Times New Roman" panose="02020603050405020304" pitchFamily="18" charset="0"/>
                <a:cs typeface="Times New Roman" panose="02020603050405020304" pitchFamily="18" charset="0"/>
              </a:rPr>
              <a:t> tin header </a:t>
            </a:r>
            <a:r>
              <a:rPr lang="en-US" sz="2000" dirty="0" err="1">
                <a:solidFill>
                  <a:srgbClr val="000000"/>
                </a:solidFill>
                <a:effectLst/>
                <a:ea typeface="Times New Roman" panose="02020603050405020304" pitchFamily="18" charset="0"/>
                <a:cs typeface="Times New Roman" panose="02020603050405020304" pitchFamily="18" charset="0"/>
              </a:rPr>
              <a:t>và</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đọc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các</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phản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hồi</a:t>
            </a:r>
            <a:r>
              <a:rPr lang="en-US" sz="2000" dirty="0">
                <a:solidFill>
                  <a:srgbClr val="000000"/>
                </a:solidFill>
                <a:effectLst/>
                <a:ea typeface="Times New Roman" panose="02020603050405020304" pitchFamily="18" charset="0"/>
                <a:cs typeface="Times New Roman" panose="02020603050405020304" pitchFamily="18" charset="0"/>
              </a:rPr>
              <a:t>.</a:t>
            </a:r>
            <a:endParaRPr lang="en-US" sz="2000" dirty="0">
              <a:effectLst/>
              <a:ea typeface="Calibri" panose="020F0502020204030204" pitchFamily="34" charset="0"/>
              <a:cs typeface="Times New Roman" panose="02020603050405020304" pitchFamily="18" charset="0"/>
            </a:endParaRPr>
          </a:p>
          <a:p>
            <a:pPr marL="0" indent="0" algn="just">
              <a:lnSpc>
                <a:spcPct val="150000"/>
              </a:lnSpc>
              <a:spcBef>
                <a:spcPts val="1200"/>
              </a:spcBef>
              <a:spcAft>
                <a:spcPts val="1800"/>
              </a:spcAft>
              <a:buNone/>
            </a:pP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Đoạn</a:t>
            </a:r>
            <a:r>
              <a:rPr lang="en-US" sz="2000" dirty="0">
                <a:solidFill>
                  <a:srgbClr val="000000"/>
                </a:solidFill>
                <a:effectLst/>
                <a:ea typeface="Times New Roman" panose="02020603050405020304" pitchFamily="18" charset="0"/>
                <a:cs typeface="Times New Roman" panose="02020603050405020304" pitchFamily="18" charset="0"/>
              </a:rPr>
              <a:t> code </a:t>
            </a:r>
            <a:r>
              <a:rPr lang="en-US" sz="2000" dirty="0" err="1">
                <a:solidFill>
                  <a:srgbClr val="000000"/>
                </a:solidFill>
                <a:effectLst/>
                <a:ea typeface="Times New Roman" panose="02020603050405020304" pitchFamily="18" charset="0"/>
                <a:cs typeface="Times New Roman" panose="02020603050405020304" pitchFamily="18" charset="0"/>
              </a:rPr>
              <a:t>sau</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đây</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cho</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bạn</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thấy</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cách</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thiết</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lập</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kết</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nối</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dirty="0" err="1">
                <a:solidFill>
                  <a:srgbClr val="000000"/>
                </a:solidFill>
                <a:effectLst/>
                <a:ea typeface="Times New Roman" panose="02020603050405020304" pitchFamily="18" charset="0"/>
                <a:cs typeface="Times New Roman" panose="02020603050405020304" pitchFamily="18" charset="0"/>
              </a:rPr>
              <a:t>với</a:t>
            </a:r>
            <a:r>
              <a:rPr lang="en-US" sz="2000" dirty="0">
                <a:solidFill>
                  <a:srgbClr val="000000"/>
                </a:solidFill>
                <a:effectLst/>
                <a:ea typeface="Times New Roman" panose="02020603050405020304" pitchFamily="18" charset="0"/>
                <a:cs typeface="Times New Roman" panose="02020603050405020304" pitchFamily="18" charset="0"/>
              </a:rPr>
              <a:t> root endpoint </a:t>
            </a:r>
            <a:r>
              <a:rPr lang="en-US" sz="2000" dirty="0" err="1">
                <a:solidFill>
                  <a:srgbClr val="000000"/>
                </a:solidFill>
                <a:effectLst/>
                <a:ea typeface="Times New Roman" panose="02020603050405020304" pitchFamily="18" charset="0"/>
                <a:cs typeface="Times New Roman" panose="02020603050405020304" pitchFamily="18" charset="0"/>
              </a:rPr>
              <a:t>của</a:t>
            </a:r>
            <a:r>
              <a:rPr lang="en-US" sz="2000" dirty="0">
                <a:solidFill>
                  <a:srgbClr val="000000"/>
                </a:solidFill>
                <a:effectLst/>
                <a:ea typeface="Times New Roman" panose="02020603050405020304" pitchFamily="18" charset="0"/>
                <a:cs typeface="Times New Roman" panose="02020603050405020304" pitchFamily="18" charset="0"/>
              </a:rPr>
              <a:t> GitHub API:</a:t>
            </a:r>
            <a:endParaRPr lang="en-US" sz="2000" dirty="0">
              <a:effectLst/>
              <a:ea typeface="Calibri" panose="020F0502020204030204" pitchFamily="34" charset="0"/>
              <a:cs typeface="Times New Roman" panose="02020603050405020304" pitchFamily="18" charset="0"/>
            </a:endParaRPr>
          </a:p>
          <a:p>
            <a:pPr marL="0" indent="0">
              <a:buNone/>
            </a:pPr>
            <a:endParaRPr lang="en-US" sz="2000" dirty="0"/>
          </a:p>
        </p:txBody>
      </p:sp>
      <p:graphicFrame>
        <p:nvGraphicFramePr>
          <p:cNvPr id="4" name="Table 3">
            <a:extLst>
              <a:ext uri="{FF2B5EF4-FFF2-40B4-BE49-F238E27FC236}">
                <a16:creationId xmlns:a16="http://schemas.microsoft.com/office/drawing/2014/main" id="{CA930145-0DAB-A093-F9C5-433CD1E29FC0}"/>
              </a:ext>
            </a:extLst>
          </p:cNvPr>
          <p:cNvGraphicFramePr>
            <a:graphicFrameLocks noGrp="1"/>
          </p:cNvGraphicFramePr>
          <p:nvPr>
            <p:extLst>
              <p:ext uri="{D42A27DB-BD31-4B8C-83A1-F6EECF244321}">
                <p14:modId xmlns:p14="http://schemas.microsoft.com/office/powerpoint/2010/main" val="3931518634"/>
              </p:ext>
            </p:extLst>
          </p:nvPr>
        </p:nvGraphicFramePr>
        <p:xfrm>
          <a:off x="2825088" y="3821373"/>
          <a:ext cx="6509982" cy="2968386"/>
        </p:xfrm>
        <a:graphic>
          <a:graphicData uri="http://schemas.openxmlformats.org/drawingml/2006/table">
            <a:tbl>
              <a:tblPr firstRow="1" firstCol="1" bandRow="1">
                <a:tableStyleId>{5C22544A-7EE6-4342-B048-85BDC9FD1C3A}</a:tableStyleId>
              </a:tblPr>
              <a:tblGrid>
                <a:gridCol w="292222">
                  <a:extLst>
                    <a:ext uri="{9D8B030D-6E8A-4147-A177-3AD203B41FA5}">
                      <a16:colId xmlns:a16="http://schemas.microsoft.com/office/drawing/2014/main" val="2810974634"/>
                    </a:ext>
                  </a:extLst>
                </a:gridCol>
                <a:gridCol w="6217760">
                  <a:extLst>
                    <a:ext uri="{9D8B030D-6E8A-4147-A177-3AD203B41FA5}">
                      <a16:colId xmlns:a16="http://schemas.microsoft.com/office/drawing/2014/main" val="670268983"/>
                    </a:ext>
                  </a:extLst>
                </a:gridCol>
              </a:tblGrid>
              <a:tr h="494731">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Create URL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2660442928"/>
                  </a:ext>
                </a:extLst>
              </a:tr>
              <a:tr h="494731">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URL githubEndpoint = new URL("https://api.github.com/");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682094490"/>
                  </a:ext>
                </a:extLst>
              </a:tr>
              <a:tr h="494731">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a:lnSpc>
                          <a:spcPct val="107000"/>
                        </a:lnSpc>
                      </a:pPr>
                      <a:endParaRPr lang="en-US" sz="1800">
                        <a:effectLst/>
                        <a:latin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1031892787"/>
                  </a:ext>
                </a:extLst>
              </a:tr>
              <a:tr h="494731">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Create connection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1633110521"/>
                  </a:ext>
                </a:extLst>
              </a:tr>
              <a:tr h="494731">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HttpsURLConnection myConnection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416139205"/>
                  </a:ext>
                </a:extLst>
              </a:tr>
              <a:tr h="494731">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tc>
                  <a:txBody>
                    <a:bodyPr/>
                    <a:lstStyle/>
                    <a:p>
                      <a:pPr algn="just">
                        <a:lnSpc>
                          <a:spcPct val="150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        (</a:t>
                      </a:r>
                      <a:r>
                        <a:rPr lang="en-US" sz="1800" dirty="0" err="1">
                          <a:effectLst/>
                        </a:rPr>
                        <a:t>HttpsURLConnection</a:t>
                      </a:r>
                      <a:r>
                        <a:rPr lang="en-US" sz="1800" dirty="0">
                          <a:effectLst/>
                        </a:rPr>
                        <a:t>) </a:t>
                      </a:r>
                      <a:r>
                        <a:rPr lang="en-US" sz="1800" dirty="0" err="1">
                          <a:effectLst/>
                        </a:rPr>
                        <a:t>githubEndpoint.openConnection</a:t>
                      </a: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47625" marB="47625" anchor="ctr"/>
                </a:tc>
                <a:extLst>
                  <a:ext uri="{0D108BD9-81ED-4DB2-BD59-A6C34878D82A}">
                    <a16:rowId xmlns:a16="http://schemas.microsoft.com/office/drawing/2014/main" val="3275407685"/>
                  </a:ext>
                </a:extLst>
              </a:tr>
            </a:tbl>
          </a:graphicData>
        </a:graphic>
      </p:graphicFrame>
    </p:spTree>
    <p:extLst>
      <p:ext uri="{BB962C8B-B14F-4D97-AF65-F5344CB8AC3E}">
        <p14:creationId xmlns:p14="http://schemas.microsoft.com/office/powerpoint/2010/main" val="1860683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2957</Words>
  <Application>Microsoft Office PowerPoint</Application>
  <PresentationFormat>Widescreen</PresentationFormat>
  <Paragraphs>173</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Symbol</vt:lpstr>
      <vt:lpstr>Times New Roman</vt:lpstr>
      <vt:lpstr>Office Theme</vt:lpstr>
      <vt:lpstr>PowerPoint Presentation</vt:lpstr>
      <vt:lpstr>Nội dung báo cáo:</vt:lpstr>
      <vt:lpstr>I. API, Networking &amp; HTTP và JSON </vt:lpstr>
      <vt:lpstr>PowerPoint Presentation</vt:lpstr>
      <vt:lpstr>PowerPoint Presentation</vt:lpstr>
      <vt:lpstr>Sử dụng thư viện Android Networking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Giao thức có hai phần: Bắt tay và truyền dữ liệu Ban đầu client sẽ gửi yêu cầu khởi tạo kết nối websocket đến server, server kiểm tra và gửi trả kết quả chấp nhận kết nối, sau đó kết nối được tạo và quá trình gửi dữ liệu có thể được thực hiện, dữ liệu chính là các Wsframe </vt:lpstr>
      <vt:lpstr>PowerPoint Presentation</vt:lpstr>
      <vt:lpstr>Thư viện Socket.io </vt:lpstr>
      <vt:lpstr>Ưu nhược điểm socket io:</vt:lpstr>
      <vt:lpstr>Ví dụ đơn giản về cách sử dụng Socket.io để tạo một server giao thức WebSocket: </vt:lpstr>
      <vt:lpstr>PowerPoint Presentation</vt:lpstr>
      <vt:lpstr>V. Phương pháp thực hiện và kết quả</vt:lpstr>
      <vt:lpstr>Phần trả lời câu hỏi của các nhóm:</vt:lpstr>
      <vt:lpstr>Phần đặt câu hỏi?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Thị Ngọc Huyền</dc:creator>
  <cp:lastModifiedBy>Nguyễn Thị Ngọc Huyền</cp:lastModifiedBy>
  <cp:revision>28</cp:revision>
  <dcterms:created xsi:type="dcterms:W3CDTF">2023-08-06T15:27:56Z</dcterms:created>
  <dcterms:modified xsi:type="dcterms:W3CDTF">2023-08-10T00:53:48Z</dcterms:modified>
</cp:coreProperties>
</file>