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43891200" cy="32918400"/>
  <p:notesSz cx="6858000" cy="9144000"/>
  <p:defaultTextStyle>
    <a:defPPr>
      <a:defRPr lang="en-US"/>
    </a:defPPr>
    <a:lvl1pPr algn="l" rtl="0" fontAlgn="base">
      <a:spcBef>
        <a:spcPct val="0"/>
      </a:spcBef>
      <a:spcAft>
        <a:spcPct val="0"/>
      </a:spcAft>
      <a:defRPr sz="8400" kern="1200">
        <a:solidFill>
          <a:schemeClr val="tx1"/>
        </a:solidFill>
        <a:latin typeface="Arial" charset="0"/>
        <a:ea typeface="+mn-ea"/>
        <a:cs typeface="+mn-cs"/>
      </a:defRPr>
    </a:lvl1pPr>
    <a:lvl2pPr marL="457200" algn="l" rtl="0" fontAlgn="base">
      <a:spcBef>
        <a:spcPct val="0"/>
      </a:spcBef>
      <a:spcAft>
        <a:spcPct val="0"/>
      </a:spcAft>
      <a:defRPr sz="8400" kern="1200">
        <a:solidFill>
          <a:schemeClr val="tx1"/>
        </a:solidFill>
        <a:latin typeface="Arial" charset="0"/>
        <a:ea typeface="+mn-ea"/>
        <a:cs typeface="+mn-cs"/>
      </a:defRPr>
    </a:lvl2pPr>
    <a:lvl3pPr marL="914400" algn="l" rtl="0" fontAlgn="base">
      <a:spcBef>
        <a:spcPct val="0"/>
      </a:spcBef>
      <a:spcAft>
        <a:spcPct val="0"/>
      </a:spcAft>
      <a:defRPr sz="8400" kern="1200">
        <a:solidFill>
          <a:schemeClr val="tx1"/>
        </a:solidFill>
        <a:latin typeface="Arial" charset="0"/>
        <a:ea typeface="+mn-ea"/>
        <a:cs typeface="+mn-cs"/>
      </a:defRPr>
    </a:lvl3pPr>
    <a:lvl4pPr marL="1371600" algn="l" rtl="0" fontAlgn="base">
      <a:spcBef>
        <a:spcPct val="0"/>
      </a:spcBef>
      <a:spcAft>
        <a:spcPct val="0"/>
      </a:spcAft>
      <a:defRPr sz="8400" kern="1200">
        <a:solidFill>
          <a:schemeClr val="tx1"/>
        </a:solidFill>
        <a:latin typeface="Arial" charset="0"/>
        <a:ea typeface="+mn-ea"/>
        <a:cs typeface="+mn-cs"/>
      </a:defRPr>
    </a:lvl4pPr>
    <a:lvl5pPr marL="1828800" algn="l" rtl="0" fontAlgn="base">
      <a:spcBef>
        <a:spcPct val="0"/>
      </a:spcBef>
      <a:spcAft>
        <a:spcPct val="0"/>
      </a:spcAft>
      <a:defRPr sz="8400" kern="1200">
        <a:solidFill>
          <a:schemeClr val="tx1"/>
        </a:solidFill>
        <a:latin typeface="Arial" charset="0"/>
        <a:ea typeface="+mn-ea"/>
        <a:cs typeface="+mn-cs"/>
      </a:defRPr>
    </a:lvl5pPr>
    <a:lvl6pPr marL="2286000" algn="l" defTabSz="914400" rtl="0" eaLnBrk="1" latinLnBrk="0" hangingPunct="1">
      <a:defRPr sz="8400" kern="1200">
        <a:solidFill>
          <a:schemeClr val="tx1"/>
        </a:solidFill>
        <a:latin typeface="Arial" charset="0"/>
        <a:ea typeface="+mn-ea"/>
        <a:cs typeface="+mn-cs"/>
      </a:defRPr>
    </a:lvl6pPr>
    <a:lvl7pPr marL="2743200" algn="l" defTabSz="914400" rtl="0" eaLnBrk="1" latinLnBrk="0" hangingPunct="1">
      <a:defRPr sz="8400" kern="1200">
        <a:solidFill>
          <a:schemeClr val="tx1"/>
        </a:solidFill>
        <a:latin typeface="Arial" charset="0"/>
        <a:ea typeface="+mn-ea"/>
        <a:cs typeface="+mn-cs"/>
      </a:defRPr>
    </a:lvl7pPr>
    <a:lvl8pPr marL="3200400" algn="l" defTabSz="914400" rtl="0" eaLnBrk="1" latinLnBrk="0" hangingPunct="1">
      <a:defRPr sz="8400" kern="1200">
        <a:solidFill>
          <a:schemeClr val="tx1"/>
        </a:solidFill>
        <a:latin typeface="Arial" charset="0"/>
        <a:ea typeface="+mn-ea"/>
        <a:cs typeface="+mn-cs"/>
      </a:defRPr>
    </a:lvl8pPr>
    <a:lvl9pPr marL="3657600" algn="l" defTabSz="914400" rtl="0" eaLnBrk="1" latinLnBrk="0" hangingPunct="1">
      <a:defRPr sz="8400"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45" d="100"/>
          <a:sy n="45" d="100"/>
        </p:scale>
        <p:origin x="-56" y="-80"/>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38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21B40C57-9B6B-4639-BCE3-0DA3B6E6097D}" type="datetimeFigureOut">
              <a:rPr lang="en-US"/>
              <a:pPr>
                <a:defRPr/>
              </a:pPr>
              <a:t>5/25/18</a:t>
            </a:fld>
            <a:endParaRPr lang="en-US"/>
          </a:p>
        </p:txBody>
      </p:sp>
      <p:sp>
        <p:nvSpPr>
          <p:cNvPr id="1638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38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8FB4611-A65A-4AC5-81BC-FED51008897F}" type="slidenum">
              <a:rPr lang="en-US"/>
              <a:pPr>
                <a:defRPr/>
              </a:pPr>
              <a:t>‹#›</a:t>
            </a:fld>
            <a:endParaRPr lang="en-US"/>
          </a:p>
        </p:txBody>
      </p:sp>
    </p:spTree>
    <p:extLst>
      <p:ext uri="{BB962C8B-B14F-4D97-AF65-F5344CB8AC3E}">
        <p14:creationId xmlns:p14="http://schemas.microsoft.com/office/powerpoint/2010/main" val="42679959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ED89765-1FA9-471E-AE47-7B0285923200}" type="slidenum">
              <a:rPr lang="en-US"/>
              <a:pPr>
                <a:defRPr/>
              </a:pPr>
              <a:t>‹#›</a:t>
            </a:fld>
            <a:endParaRPr lang="en-US"/>
          </a:p>
        </p:txBody>
      </p:sp>
    </p:spTree>
    <p:extLst>
      <p:ext uri="{BB962C8B-B14F-4D97-AF65-F5344CB8AC3E}">
        <p14:creationId xmlns:p14="http://schemas.microsoft.com/office/powerpoint/2010/main" val="26794473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fld id="{C5B5C381-4E1C-4C3B-839D-40F3238B6A82}" type="slidenum">
              <a:rPr lang="en-US" smtClean="0"/>
              <a:pPr/>
              <a:t>1</a:t>
            </a:fld>
            <a:endParaRPr lang="en-US" smtClean="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860192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3126"/>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3BCF79A-F00F-440E-838F-A7B9EC83A3D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1207868-E97E-4F78-B8BD-1455059E219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6"/>
            <a:ext cx="9874250" cy="280876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5515" y="1317626"/>
            <a:ext cx="29473525" cy="28087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69BC8A0-D8B5-41C0-AEBB-816CAB5AC22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8268EEF-E47A-4CC0-8802-9D7AFEBD5BF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9"/>
            <a:ext cx="37307838"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9C27B63-6AAB-4828-BF45-3DEA1F411DB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5514" y="7680325"/>
            <a:ext cx="19673887" cy="2172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0" y="7680325"/>
            <a:ext cx="19673888" cy="2172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A624D86-F5F9-4FC0-8567-DD2680F3B77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6"/>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1"/>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40" y="7369176"/>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40" y="10439401"/>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EF7DE6B-3429-4202-A97F-E5B56FAF983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F11E86C9-1A04-4733-8166-C05F5255D85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0573F5B-F0A0-425C-BED4-6B3938E3FEC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0BD9C0D-D3C3-438D-9B4B-786484BD369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5" y="23042563"/>
            <a:ext cx="26335037"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5" y="2941639"/>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5" y="25763539"/>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AD04D87-4391-4714-8238-E6550D2D476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1317625"/>
            <a:ext cx="39500175" cy="5486400"/>
          </a:xfrm>
          <a:prstGeom prst="rect">
            <a:avLst/>
          </a:prstGeom>
          <a:noFill/>
          <a:ln w="9525">
            <a:noFill/>
            <a:miter lim="800000"/>
            <a:headEnd/>
            <a:tailEnd/>
          </a:ln>
        </p:spPr>
        <p:txBody>
          <a:bodyPr vert="horz" wrap="square" lIns="428460" tIns="214230" rIns="428460" bIns="21423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195513" y="7680325"/>
            <a:ext cx="39500175" cy="21724938"/>
          </a:xfrm>
          <a:prstGeom prst="rect">
            <a:avLst/>
          </a:prstGeom>
          <a:noFill/>
          <a:ln w="9525">
            <a:noFill/>
            <a:miter lim="800000"/>
            <a:headEnd/>
            <a:tailEnd/>
          </a:ln>
        </p:spPr>
        <p:txBody>
          <a:bodyPr vert="horz" wrap="square" lIns="428460" tIns="214230" rIns="428460" bIns="21423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195513" y="29976763"/>
            <a:ext cx="10239375" cy="2286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defRPr sz="6600"/>
            </a:lvl1pPr>
          </a:lstStyle>
          <a:p>
            <a:pPr>
              <a:defRPr/>
            </a:pPr>
            <a:endParaRPr lang="en-US"/>
          </a:p>
        </p:txBody>
      </p:sp>
      <p:sp>
        <p:nvSpPr>
          <p:cNvPr id="1029" name="Rectangle 5"/>
          <p:cNvSpPr>
            <a:spLocks noGrp="1" noChangeArrowheads="1"/>
          </p:cNvSpPr>
          <p:nvPr>
            <p:ph type="ftr" sz="quarter" idx="3"/>
          </p:nvPr>
        </p:nvSpPr>
        <p:spPr bwMode="auto">
          <a:xfrm>
            <a:off x="14997113" y="29976763"/>
            <a:ext cx="13896975" cy="2286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lgn="ctr">
              <a:defRPr sz="6600"/>
            </a:lvl1pPr>
          </a:lstStyle>
          <a:p>
            <a:pPr>
              <a:defRPr/>
            </a:pPr>
            <a:endParaRPr lang="en-US"/>
          </a:p>
        </p:txBody>
      </p:sp>
      <p:sp>
        <p:nvSpPr>
          <p:cNvPr id="1030" name="Rectangle 6"/>
          <p:cNvSpPr>
            <a:spLocks noGrp="1" noChangeArrowheads="1"/>
          </p:cNvSpPr>
          <p:nvPr>
            <p:ph type="sldNum" sz="quarter" idx="4"/>
          </p:nvPr>
        </p:nvSpPr>
        <p:spPr bwMode="auto">
          <a:xfrm>
            <a:off x="31456313" y="29976763"/>
            <a:ext cx="10239375" cy="2286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lgn="r">
              <a:defRPr sz="6600"/>
            </a:lvl1pPr>
          </a:lstStyle>
          <a:p>
            <a:pPr>
              <a:defRPr/>
            </a:pPr>
            <a:fld id="{9D77871C-6DE0-4FE7-9D2F-B75AD6F31F8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84663" rtl="0" eaLnBrk="0" fontAlgn="base" hangingPunct="0">
        <a:spcBef>
          <a:spcPct val="0"/>
        </a:spcBef>
        <a:spcAft>
          <a:spcPct val="0"/>
        </a:spcAft>
        <a:defRPr sz="20600">
          <a:solidFill>
            <a:schemeClr val="tx2"/>
          </a:solidFill>
          <a:latin typeface="+mj-lt"/>
          <a:ea typeface="+mj-ea"/>
          <a:cs typeface="+mj-cs"/>
        </a:defRPr>
      </a:lvl1pPr>
      <a:lvl2pPr algn="ctr" defTabSz="4284663" rtl="0" eaLnBrk="0" fontAlgn="base" hangingPunct="0">
        <a:spcBef>
          <a:spcPct val="0"/>
        </a:spcBef>
        <a:spcAft>
          <a:spcPct val="0"/>
        </a:spcAft>
        <a:defRPr sz="20600">
          <a:solidFill>
            <a:schemeClr val="tx2"/>
          </a:solidFill>
          <a:latin typeface="Arial" charset="0"/>
        </a:defRPr>
      </a:lvl2pPr>
      <a:lvl3pPr algn="ctr" defTabSz="4284663" rtl="0" eaLnBrk="0" fontAlgn="base" hangingPunct="0">
        <a:spcBef>
          <a:spcPct val="0"/>
        </a:spcBef>
        <a:spcAft>
          <a:spcPct val="0"/>
        </a:spcAft>
        <a:defRPr sz="20600">
          <a:solidFill>
            <a:schemeClr val="tx2"/>
          </a:solidFill>
          <a:latin typeface="Arial" charset="0"/>
        </a:defRPr>
      </a:lvl3pPr>
      <a:lvl4pPr algn="ctr" defTabSz="4284663" rtl="0" eaLnBrk="0" fontAlgn="base" hangingPunct="0">
        <a:spcBef>
          <a:spcPct val="0"/>
        </a:spcBef>
        <a:spcAft>
          <a:spcPct val="0"/>
        </a:spcAft>
        <a:defRPr sz="20600">
          <a:solidFill>
            <a:schemeClr val="tx2"/>
          </a:solidFill>
          <a:latin typeface="Arial" charset="0"/>
        </a:defRPr>
      </a:lvl4pPr>
      <a:lvl5pPr algn="ctr" defTabSz="4284663" rtl="0" eaLnBrk="0" fontAlgn="base" hangingPunct="0">
        <a:spcBef>
          <a:spcPct val="0"/>
        </a:spcBef>
        <a:spcAft>
          <a:spcPct val="0"/>
        </a:spcAft>
        <a:defRPr sz="20600">
          <a:solidFill>
            <a:schemeClr val="tx2"/>
          </a:solidFill>
          <a:latin typeface="Arial" charset="0"/>
        </a:defRPr>
      </a:lvl5pPr>
      <a:lvl6pPr marL="457200" algn="ctr" defTabSz="4284663" rtl="0" fontAlgn="base">
        <a:spcBef>
          <a:spcPct val="0"/>
        </a:spcBef>
        <a:spcAft>
          <a:spcPct val="0"/>
        </a:spcAft>
        <a:defRPr sz="20600">
          <a:solidFill>
            <a:schemeClr val="tx2"/>
          </a:solidFill>
          <a:latin typeface="Arial" charset="0"/>
        </a:defRPr>
      </a:lvl6pPr>
      <a:lvl7pPr marL="914400" algn="ctr" defTabSz="4284663" rtl="0" fontAlgn="base">
        <a:spcBef>
          <a:spcPct val="0"/>
        </a:spcBef>
        <a:spcAft>
          <a:spcPct val="0"/>
        </a:spcAft>
        <a:defRPr sz="20600">
          <a:solidFill>
            <a:schemeClr val="tx2"/>
          </a:solidFill>
          <a:latin typeface="Arial" charset="0"/>
        </a:defRPr>
      </a:lvl7pPr>
      <a:lvl8pPr marL="1371600" algn="ctr" defTabSz="4284663" rtl="0" fontAlgn="base">
        <a:spcBef>
          <a:spcPct val="0"/>
        </a:spcBef>
        <a:spcAft>
          <a:spcPct val="0"/>
        </a:spcAft>
        <a:defRPr sz="20600">
          <a:solidFill>
            <a:schemeClr val="tx2"/>
          </a:solidFill>
          <a:latin typeface="Arial" charset="0"/>
        </a:defRPr>
      </a:lvl8pPr>
      <a:lvl9pPr marL="1828800" algn="ctr" defTabSz="4284663" rtl="0" fontAlgn="base">
        <a:spcBef>
          <a:spcPct val="0"/>
        </a:spcBef>
        <a:spcAft>
          <a:spcPct val="0"/>
        </a:spcAft>
        <a:defRPr sz="20600">
          <a:solidFill>
            <a:schemeClr val="tx2"/>
          </a:solidFill>
          <a:latin typeface="Arial" charset="0"/>
        </a:defRPr>
      </a:lvl9pPr>
    </p:titleStyle>
    <p:bodyStyle>
      <a:lvl1pPr marL="1606550" indent="-1606550" algn="l" defTabSz="4284663" rtl="0" eaLnBrk="0" fontAlgn="base" hangingPunct="0">
        <a:spcBef>
          <a:spcPct val="20000"/>
        </a:spcBef>
        <a:spcAft>
          <a:spcPct val="0"/>
        </a:spcAft>
        <a:buChar char="•"/>
        <a:defRPr sz="15000">
          <a:solidFill>
            <a:schemeClr val="tx1"/>
          </a:solidFill>
          <a:latin typeface="+mn-lt"/>
          <a:ea typeface="+mn-ea"/>
          <a:cs typeface="+mn-cs"/>
        </a:defRPr>
      </a:lvl1pPr>
      <a:lvl2pPr marL="3481388" indent="-1339850" algn="l" defTabSz="4284663" rtl="0" eaLnBrk="0" fontAlgn="base" hangingPunct="0">
        <a:spcBef>
          <a:spcPct val="20000"/>
        </a:spcBef>
        <a:spcAft>
          <a:spcPct val="0"/>
        </a:spcAft>
        <a:buChar char="–"/>
        <a:defRPr sz="13100">
          <a:solidFill>
            <a:schemeClr val="tx1"/>
          </a:solidFill>
          <a:latin typeface="+mn-lt"/>
          <a:ea typeface="ＭＳ Ｐゴシック" charset="-128"/>
          <a:cs typeface="ＭＳ Ｐゴシック"/>
        </a:defRPr>
      </a:lvl2pPr>
      <a:lvl3pPr marL="5356225" indent="-1071563" algn="l" defTabSz="4284663" rtl="0" eaLnBrk="0" fontAlgn="base" hangingPunct="0">
        <a:spcBef>
          <a:spcPct val="20000"/>
        </a:spcBef>
        <a:spcAft>
          <a:spcPct val="0"/>
        </a:spcAft>
        <a:buChar char="•"/>
        <a:defRPr sz="11200">
          <a:solidFill>
            <a:schemeClr val="tx1"/>
          </a:solidFill>
          <a:latin typeface="+mn-lt"/>
          <a:ea typeface="ＭＳ Ｐゴシック" charset="-128"/>
          <a:cs typeface="ＭＳ Ｐゴシック"/>
        </a:defRPr>
      </a:lvl3pPr>
      <a:lvl4pPr marL="7497763" indent="-1071563" algn="l" defTabSz="4284663" rtl="0" eaLnBrk="0" fontAlgn="base" hangingPunct="0">
        <a:spcBef>
          <a:spcPct val="20000"/>
        </a:spcBef>
        <a:spcAft>
          <a:spcPct val="0"/>
        </a:spcAft>
        <a:buChar char="–"/>
        <a:defRPr sz="9400">
          <a:solidFill>
            <a:schemeClr val="tx1"/>
          </a:solidFill>
          <a:latin typeface="+mn-lt"/>
          <a:ea typeface="ＭＳ Ｐゴシック" charset="-128"/>
          <a:cs typeface="ＭＳ Ｐゴシック"/>
        </a:defRPr>
      </a:lvl4pPr>
      <a:lvl5pPr marL="9640888" indent="-1071563" algn="l" defTabSz="4284663" rtl="0" eaLnBrk="0" fontAlgn="base" hangingPunct="0">
        <a:spcBef>
          <a:spcPct val="20000"/>
        </a:spcBef>
        <a:spcAft>
          <a:spcPct val="0"/>
        </a:spcAft>
        <a:buChar char="»"/>
        <a:defRPr sz="9400">
          <a:solidFill>
            <a:schemeClr val="tx1"/>
          </a:solidFill>
          <a:latin typeface="+mn-lt"/>
          <a:ea typeface="ＭＳ Ｐゴシック" charset="-128"/>
          <a:cs typeface="ＭＳ Ｐゴシック"/>
        </a:defRPr>
      </a:lvl5pPr>
      <a:lvl6pPr marL="10098088" indent="-1071563" algn="l" defTabSz="4284663" rtl="0" fontAlgn="base">
        <a:spcBef>
          <a:spcPct val="20000"/>
        </a:spcBef>
        <a:spcAft>
          <a:spcPct val="0"/>
        </a:spcAft>
        <a:buChar char="»"/>
        <a:defRPr sz="9400">
          <a:solidFill>
            <a:schemeClr val="tx1"/>
          </a:solidFill>
          <a:latin typeface="+mn-lt"/>
          <a:ea typeface="ＭＳ Ｐゴシック" charset="-128"/>
        </a:defRPr>
      </a:lvl6pPr>
      <a:lvl7pPr marL="10555288" indent="-1071563" algn="l" defTabSz="4284663" rtl="0" fontAlgn="base">
        <a:spcBef>
          <a:spcPct val="20000"/>
        </a:spcBef>
        <a:spcAft>
          <a:spcPct val="0"/>
        </a:spcAft>
        <a:buChar char="»"/>
        <a:defRPr sz="9400">
          <a:solidFill>
            <a:schemeClr val="tx1"/>
          </a:solidFill>
          <a:latin typeface="+mn-lt"/>
          <a:ea typeface="ＭＳ Ｐゴシック" charset="-128"/>
        </a:defRPr>
      </a:lvl7pPr>
      <a:lvl8pPr marL="11012488" indent="-1071563" algn="l" defTabSz="4284663" rtl="0" fontAlgn="base">
        <a:spcBef>
          <a:spcPct val="20000"/>
        </a:spcBef>
        <a:spcAft>
          <a:spcPct val="0"/>
        </a:spcAft>
        <a:buChar char="»"/>
        <a:defRPr sz="9400">
          <a:solidFill>
            <a:schemeClr val="tx1"/>
          </a:solidFill>
          <a:latin typeface="+mn-lt"/>
          <a:ea typeface="ＭＳ Ｐゴシック" charset="-128"/>
        </a:defRPr>
      </a:lvl8pPr>
      <a:lvl9pPr marL="11469688" indent="-1071563" algn="l" defTabSz="4284663" rtl="0" fontAlgn="base">
        <a:spcBef>
          <a:spcPct val="20000"/>
        </a:spcBef>
        <a:spcAft>
          <a:spcPct val="0"/>
        </a:spcAft>
        <a:buChar char="»"/>
        <a:defRPr sz="94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8" name="Group 13"/>
          <p:cNvGrpSpPr>
            <a:grpSpLocks/>
          </p:cNvGrpSpPr>
          <p:nvPr/>
        </p:nvGrpSpPr>
        <p:grpSpPr bwMode="auto">
          <a:xfrm>
            <a:off x="838200" y="21869400"/>
            <a:ext cx="12263090" cy="8260210"/>
            <a:chOff x="576" y="2152"/>
            <a:chExt cx="8997" cy="5233"/>
          </a:xfrm>
        </p:grpSpPr>
        <p:sp>
          <p:nvSpPr>
            <p:cNvPr id="15387" name="Text Box 14"/>
            <p:cNvSpPr txBox="1">
              <a:spLocks noChangeArrowheads="1"/>
            </p:cNvSpPr>
            <p:nvPr/>
          </p:nvSpPr>
          <p:spPr bwMode="auto">
            <a:xfrm>
              <a:off x="576" y="2891"/>
              <a:ext cx="8829" cy="4494"/>
            </a:xfrm>
            <a:prstGeom prst="rect">
              <a:avLst/>
            </a:prstGeom>
            <a:noFill/>
            <a:ln w="9525">
              <a:noFill/>
              <a:miter lim="800000"/>
              <a:headEnd/>
              <a:tailEnd/>
            </a:ln>
          </p:spPr>
          <p:txBody>
            <a:bodyPr lIns="91396" tIns="45698" rIns="91396" bIns="45698">
              <a:spAutoFit/>
            </a:bodyPr>
            <a:lstStyle/>
            <a:p>
              <a:pPr algn="ctr"/>
              <a:r>
                <a:rPr lang="en-US" sz="3600" b="1" dirty="0" smtClean="0"/>
                <a:t>Variables</a:t>
              </a:r>
              <a:endParaRPr lang="en-US" sz="3600" dirty="0"/>
            </a:p>
            <a:p>
              <a:r>
                <a:rPr lang="en-US" sz="3600" dirty="0" smtClean="0"/>
                <a:t>• Trait Anxiety </a:t>
              </a:r>
              <a:r>
                <a:rPr lang="mr-IN" sz="3600" dirty="0" smtClean="0"/>
                <a:t>–</a:t>
              </a:r>
              <a:r>
                <a:rPr lang="en-US" sz="3600" dirty="0" smtClean="0"/>
                <a:t> Trait scale of the STAI</a:t>
              </a:r>
            </a:p>
            <a:p>
              <a:r>
                <a:rPr lang="en-US" sz="3600" dirty="0"/>
                <a:t>• </a:t>
              </a:r>
              <a:r>
                <a:rPr lang="en-US" sz="3600" dirty="0" smtClean="0"/>
                <a:t>Negative &amp; Positive Mood </a:t>
              </a:r>
              <a:r>
                <a:rPr lang="mr-IN" sz="3600" dirty="0" smtClean="0"/>
                <a:t>–</a:t>
              </a:r>
              <a:r>
                <a:rPr lang="en-US" sz="3600" dirty="0" smtClean="0"/>
                <a:t> PANAS</a:t>
              </a:r>
            </a:p>
            <a:p>
              <a:r>
                <a:rPr lang="en-US" sz="3600" dirty="0"/>
                <a:t>• </a:t>
              </a:r>
              <a:r>
                <a:rPr lang="en-US" sz="3600" dirty="0" smtClean="0"/>
                <a:t>Age, Gender, Income, Research Experience, Setting</a:t>
              </a:r>
              <a:endParaRPr lang="en-US" sz="3600" dirty="0"/>
            </a:p>
            <a:p>
              <a:endParaRPr lang="en-US" sz="3600" dirty="0" smtClean="0"/>
            </a:p>
            <a:p>
              <a:pPr algn="ctr"/>
              <a:r>
                <a:rPr lang="en-US" sz="3600" b="1" dirty="0" smtClean="0"/>
                <a:t> Compare TAI Scores</a:t>
              </a:r>
            </a:p>
            <a:p>
              <a:r>
                <a:rPr lang="en-US" sz="3600" dirty="0"/>
                <a:t>• </a:t>
              </a:r>
              <a:r>
                <a:rPr lang="en-US" sz="3600" dirty="0" smtClean="0"/>
                <a:t>Compare distributions of TAI score between </a:t>
              </a:r>
              <a:r>
                <a:rPr lang="en-US" sz="3600" dirty="0" err="1" smtClean="0"/>
                <a:t>UofC</a:t>
              </a:r>
              <a:r>
                <a:rPr lang="en-US" sz="3600" dirty="0" smtClean="0"/>
                <a:t> sample and </a:t>
              </a:r>
              <a:r>
                <a:rPr lang="en-US" sz="3600" dirty="0" err="1" smtClean="0"/>
                <a:t>MTurk</a:t>
              </a:r>
              <a:r>
                <a:rPr lang="en-US" sz="3600" dirty="0" smtClean="0"/>
                <a:t> Sample</a:t>
              </a:r>
              <a:endParaRPr lang="en-US" sz="3600" b="1" dirty="0" smtClean="0"/>
            </a:p>
            <a:p>
              <a:endParaRPr lang="en-US" sz="3600" b="1" dirty="0"/>
            </a:p>
            <a:p>
              <a:pPr algn="ctr"/>
              <a:r>
                <a:rPr lang="en-US" sz="3600" b="1" dirty="0" smtClean="0"/>
                <a:t>Model</a:t>
              </a:r>
            </a:p>
            <a:p>
              <a:pPr algn="ctr"/>
              <a:r>
                <a:rPr lang="en-US" sz="3600" dirty="0" smtClean="0"/>
                <a:t>Y</a:t>
              </a:r>
              <a:r>
                <a:rPr lang="en-US" sz="3600" baseline="-25000" dirty="0" smtClean="0"/>
                <a:t>TAI </a:t>
              </a:r>
              <a:r>
                <a:rPr lang="en-US" sz="3600" dirty="0" smtClean="0"/>
                <a:t>= f ( β</a:t>
              </a:r>
              <a:r>
                <a:rPr lang="en-US" sz="3600" baseline="-25000" dirty="0" smtClean="0"/>
                <a:t>0 </a:t>
              </a:r>
              <a:r>
                <a:rPr lang="en-US" sz="3600" dirty="0" smtClean="0"/>
                <a:t>+ β</a:t>
              </a:r>
              <a:r>
                <a:rPr lang="en-US" sz="3600" baseline="-25000" dirty="0" smtClean="0"/>
                <a:t>Group</a:t>
              </a:r>
              <a:r>
                <a:rPr lang="en-US" sz="3600" dirty="0" smtClean="0"/>
                <a:t> + β</a:t>
              </a:r>
              <a:r>
                <a:rPr lang="en-US" sz="3600" baseline="-25000" dirty="0" err="1" smtClean="0"/>
                <a:t>Mood_P</a:t>
              </a:r>
              <a:r>
                <a:rPr lang="en-US" sz="3600" baseline="-25000" dirty="0" smtClean="0"/>
                <a:t> </a:t>
              </a:r>
              <a:r>
                <a:rPr lang="en-US" sz="3600" dirty="0" smtClean="0"/>
                <a:t>+ β</a:t>
              </a:r>
              <a:r>
                <a:rPr lang="en-US" sz="3600" baseline="-25000" dirty="0" err="1" smtClean="0"/>
                <a:t>Mood_N</a:t>
              </a:r>
              <a:r>
                <a:rPr lang="en-US" sz="3600" dirty="0" smtClean="0"/>
                <a:t> + β</a:t>
              </a:r>
              <a:r>
                <a:rPr lang="en-US" sz="3600" baseline="-25000" dirty="0" smtClean="0"/>
                <a:t>Age</a:t>
              </a:r>
              <a:r>
                <a:rPr lang="en-US" sz="3600" dirty="0" smtClean="0"/>
                <a:t> + β</a:t>
              </a:r>
              <a:r>
                <a:rPr lang="en-US" sz="3600" baseline="-25000" dirty="0" smtClean="0"/>
                <a:t>Setting</a:t>
              </a:r>
              <a:r>
                <a:rPr lang="en-US" sz="3600" dirty="0" smtClean="0"/>
                <a:t> + β</a:t>
              </a:r>
              <a:r>
                <a:rPr lang="en-US" sz="3600" baseline="-25000" dirty="0" smtClean="0"/>
                <a:t>Income</a:t>
              </a:r>
              <a:r>
                <a:rPr lang="en-US" sz="3600" dirty="0" smtClean="0"/>
                <a:t> + β</a:t>
              </a:r>
              <a:r>
                <a:rPr lang="en-US" sz="3600" baseline="-25000" dirty="0" smtClean="0"/>
                <a:t>Gender</a:t>
              </a:r>
              <a:r>
                <a:rPr lang="en-US" sz="3600" dirty="0" smtClean="0"/>
                <a:t> + β</a:t>
              </a:r>
              <a:r>
                <a:rPr lang="en-US" sz="3600" baseline="-25000" dirty="0" smtClean="0"/>
                <a:t>Research </a:t>
              </a:r>
              <a:r>
                <a:rPr lang="en-US" sz="3600" dirty="0" smtClean="0"/>
                <a:t>)</a:t>
              </a:r>
              <a:endParaRPr lang="en-US" sz="3600" dirty="0"/>
            </a:p>
            <a:p>
              <a:r>
                <a:rPr lang="en-US" sz="3600" dirty="0" smtClean="0"/>
                <a:t> </a:t>
              </a:r>
            </a:p>
            <a:p>
              <a:endParaRPr lang="en-US" sz="3800" dirty="0"/>
            </a:p>
          </p:txBody>
        </p:sp>
        <p:sp>
          <p:nvSpPr>
            <p:cNvPr id="15388" name="Text Box 15"/>
            <p:cNvSpPr txBox="1">
              <a:spLocks noChangeArrowheads="1"/>
            </p:cNvSpPr>
            <p:nvPr/>
          </p:nvSpPr>
          <p:spPr bwMode="auto">
            <a:xfrm>
              <a:off x="744" y="2152"/>
              <a:ext cx="8829" cy="702"/>
            </a:xfrm>
            <a:prstGeom prst="rect">
              <a:avLst/>
            </a:prstGeom>
            <a:solidFill>
              <a:srgbClr val="800000"/>
            </a:solidFill>
            <a:ln w="12700">
              <a:solidFill>
                <a:srgbClr val="800000"/>
              </a:solidFill>
              <a:miter lim="800000"/>
              <a:headEnd/>
              <a:tailEnd/>
            </a:ln>
          </p:spPr>
          <p:txBody>
            <a:bodyPr lIns="91396" tIns="45698" rIns="91396" bIns="45698">
              <a:spAutoFit/>
            </a:bodyPr>
            <a:lstStyle/>
            <a:p>
              <a:pPr algn="ctr" defTabSz="911225"/>
              <a:r>
                <a:rPr lang="en-US" sz="7400" b="1" dirty="0" smtClean="0">
                  <a:solidFill>
                    <a:schemeClr val="bg1"/>
                  </a:solidFill>
                </a:rPr>
                <a:t>Model</a:t>
              </a:r>
              <a:endParaRPr lang="en-US" sz="7400" b="1" dirty="0">
                <a:solidFill>
                  <a:schemeClr val="bg1"/>
                </a:solidFill>
              </a:endParaRPr>
            </a:p>
          </p:txBody>
        </p:sp>
      </p:grpSp>
      <p:sp>
        <p:nvSpPr>
          <p:cNvPr id="15386" name="Text Box 18"/>
          <p:cNvSpPr txBox="1">
            <a:spLocks noChangeArrowheads="1"/>
          </p:cNvSpPr>
          <p:nvPr/>
        </p:nvSpPr>
        <p:spPr bwMode="auto">
          <a:xfrm>
            <a:off x="13716001" y="4937126"/>
            <a:ext cx="14782800" cy="1230313"/>
          </a:xfrm>
          <a:prstGeom prst="rect">
            <a:avLst/>
          </a:prstGeom>
          <a:solidFill>
            <a:srgbClr val="800000"/>
          </a:solidFill>
          <a:ln w="12700">
            <a:solidFill>
              <a:srgbClr val="800000"/>
            </a:solidFill>
            <a:miter lim="800000"/>
            <a:headEnd/>
            <a:tailEnd/>
          </a:ln>
        </p:spPr>
        <p:txBody>
          <a:bodyPr wrap="square" lIns="91396" tIns="45698" rIns="91396" bIns="45698">
            <a:spAutoFit/>
          </a:bodyPr>
          <a:lstStyle/>
          <a:p>
            <a:pPr algn="ctr" defTabSz="911225"/>
            <a:r>
              <a:rPr lang="en-US" sz="7400" b="1" dirty="0" smtClean="0">
                <a:solidFill>
                  <a:schemeClr val="bg1"/>
                </a:solidFill>
              </a:rPr>
              <a:t>Data</a:t>
            </a:r>
            <a:endParaRPr lang="en-US" sz="7400" b="1" dirty="0">
              <a:solidFill>
                <a:schemeClr val="bg1"/>
              </a:solidFill>
            </a:endParaRPr>
          </a:p>
        </p:txBody>
      </p:sp>
      <p:sp>
        <p:nvSpPr>
          <p:cNvPr id="15370" name="Text Box 19"/>
          <p:cNvSpPr txBox="1">
            <a:spLocks noChangeArrowheads="1"/>
          </p:cNvSpPr>
          <p:nvPr/>
        </p:nvSpPr>
        <p:spPr bwMode="auto">
          <a:xfrm>
            <a:off x="6513513" y="457200"/>
            <a:ext cx="31357887" cy="4038600"/>
          </a:xfrm>
          <a:prstGeom prst="rect">
            <a:avLst/>
          </a:prstGeom>
          <a:noFill/>
          <a:ln w="9525">
            <a:noFill/>
            <a:miter lim="800000"/>
            <a:headEnd/>
            <a:tailEnd/>
          </a:ln>
        </p:spPr>
        <p:txBody>
          <a:bodyPr lIns="87585" tIns="43792" rIns="87585" bIns="43792"/>
          <a:lstStyle/>
          <a:p>
            <a:pPr algn="ctr" defTabSz="873125"/>
            <a:r>
              <a:rPr lang="en-US" sz="6000" b="1" dirty="0" smtClean="0"/>
              <a:t>A </a:t>
            </a:r>
            <a:r>
              <a:rPr lang="en-US" sz="5400" b="1" dirty="0" smtClean="0"/>
              <a:t>comparative </a:t>
            </a:r>
            <a:r>
              <a:rPr lang="en-US" sz="5400" b="1" dirty="0"/>
              <a:t>digital survey investigation of the construct validity of the Trait Anxiety Inventory within a </a:t>
            </a:r>
            <a:r>
              <a:rPr lang="en-US" sz="5400" b="1" dirty="0" err="1"/>
              <a:t>UChicago</a:t>
            </a:r>
            <a:r>
              <a:rPr lang="en-US" sz="5400" b="1" dirty="0"/>
              <a:t> community sample and an </a:t>
            </a:r>
            <a:r>
              <a:rPr lang="en-US" sz="5400" b="1" dirty="0" err="1"/>
              <a:t>MTurk</a:t>
            </a:r>
            <a:r>
              <a:rPr lang="en-US" sz="5400" b="1" dirty="0"/>
              <a:t> sample</a:t>
            </a:r>
          </a:p>
          <a:p>
            <a:pPr algn="ctr" defTabSz="873125">
              <a:lnSpc>
                <a:spcPct val="130000"/>
              </a:lnSpc>
            </a:pPr>
            <a:r>
              <a:rPr lang="en-US" sz="5500" dirty="0" smtClean="0"/>
              <a:t>Nora Nickels</a:t>
            </a:r>
            <a:endParaRPr lang="en-US" sz="5500" dirty="0"/>
          </a:p>
          <a:p>
            <a:pPr algn="ctr" defTabSz="873125">
              <a:lnSpc>
                <a:spcPct val="130000"/>
              </a:lnSpc>
            </a:pPr>
            <a:r>
              <a:rPr lang="en-US" sz="4800" b="1" dirty="0" smtClean="0">
                <a:solidFill>
                  <a:srgbClr val="800000"/>
                </a:solidFill>
              </a:rPr>
              <a:t>Institute for Mind and Biology - The University of Chicago</a:t>
            </a:r>
            <a:endParaRPr lang="en-US" sz="4800" b="1" dirty="0">
              <a:solidFill>
                <a:srgbClr val="800000"/>
              </a:solidFill>
            </a:endParaRPr>
          </a:p>
        </p:txBody>
      </p:sp>
      <p:grpSp>
        <p:nvGrpSpPr>
          <p:cNvPr id="15373" name="Group 48"/>
          <p:cNvGrpSpPr>
            <a:grpSpLocks/>
          </p:cNvGrpSpPr>
          <p:nvPr/>
        </p:nvGrpSpPr>
        <p:grpSpPr bwMode="auto">
          <a:xfrm>
            <a:off x="29179720" y="18687375"/>
            <a:ext cx="13676313" cy="3244602"/>
            <a:chOff x="576" y="3840"/>
            <a:chExt cx="8832" cy="2095"/>
          </a:xfrm>
        </p:grpSpPr>
        <p:sp>
          <p:nvSpPr>
            <p:cNvPr id="15383" name="Text Box 49"/>
            <p:cNvSpPr txBox="1">
              <a:spLocks noChangeArrowheads="1"/>
            </p:cNvSpPr>
            <p:nvPr/>
          </p:nvSpPr>
          <p:spPr bwMode="auto">
            <a:xfrm>
              <a:off x="576" y="3840"/>
              <a:ext cx="8829" cy="367"/>
            </a:xfrm>
            <a:prstGeom prst="rect">
              <a:avLst/>
            </a:prstGeom>
            <a:noFill/>
            <a:ln w="9525">
              <a:noFill/>
              <a:miter lim="800000"/>
              <a:headEnd/>
              <a:tailEnd/>
            </a:ln>
          </p:spPr>
          <p:txBody>
            <a:bodyPr lIns="91396" tIns="45698" rIns="91396" bIns="45698">
              <a:spAutoFit/>
            </a:bodyPr>
            <a:lstStyle/>
            <a:p>
              <a:pPr indent="914400" defTabSz="911225">
                <a:buClr>
                  <a:srgbClr val="800000"/>
                </a:buClr>
                <a:buFont typeface="Wingdings" pitchFamily="2" charset="2"/>
                <a:buChar char="§"/>
              </a:pPr>
              <a:endParaRPr lang="en-US" sz="3200"/>
            </a:p>
          </p:txBody>
        </p:sp>
        <p:sp>
          <p:nvSpPr>
            <p:cNvPr id="15384" name="Text Box 50"/>
            <p:cNvSpPr txBox="1">
              <a:spLocks noChangeArrowheads="1"/>
            </p:cNvSpPr>
            <p:nvPr/>
          </p:nvSpPr>
          <p:spPr bwMode="auto">
            <a:xfrm>
              <a:off x="579" y="5157"/>
              <a:ext cx="8829" cy="778"/>
            </a:xfrm>
            <a:prstGeom prst="rect">
              <a:avLst/>
            </a:prstGeom>
            <a:solidFill>
              <a:srgbClr val="800000"/>
            </a:solidFill>
            <a:ln w="12700">
              <a:solidFill>
                <a:srgbClr val="800000"/>
              </a:solidFill>
              <a:miter lim="800000"/>
              <a:headEnd/>
              <a:tailEnd/>
            </a:ln>
          </p:spPr>
          <p:txBody>
            <a:bodyPr lIns="91396" tIns="45698" rIns="91396" bIns="45698">
              <a:spAutoFit/>
            </a:bodyPr>
            <a:lstStyle/>
            <a:p>
              <a:pPr algn="ctr" defTabSz="911225"/>
              <a:r>
                <a:rPr lang="en-US" sz="7400" b="1" dirty="0" smtClean="0">
                  <a:solidFill>
                    <a:schemeClr val="bg1"/>
                  </a:solidFill>
                </a:rPr>
                <a:t>Conclusion</a:t>
              </a:r>
              <a:endParaRPr lang="en-US" sz="7400" b="1" dirty="0">
                <a:solidFill>
                  <a:schemeClr val="bg1"/>
                </a:solidFill>
              </a:endParaRPr>
            </a:p>
          </p:txBody>
        </p:sp>
      </p:grpSp>
      <p:sp>
        <p:nvSpPr>
          <p:cNvPr id="15382" name="Text Box 47"/>
          <p:cNvSpPr txBox="1">
            <a:spLocks noChangeArrowheads="1"/>
          </p:cNvSpPr>
          <p:nvPr/>
        </p:nvSpPr>
        <p:spPr bwMode="auto">
          <a:xfrm>
            <a:off x="29179720" y="4937125"/>
            <a:ext cx="13671667" cy="1288101"/>
          </a:xfrm>
          <a:prstGeom prst="rect">
            <a:avLst/>
          </a:prstGeom>
          <a:solidFill>
            <a:srgbClr val="800000"/>
          </a:solidFill>
          <a:ln w="12700">
            <a:solidFill>
              <a:srgbClr val="800000"/>
            </a:solidFill>
            <a:miter lim="800000"/>
            <a:headEnd/>
            <a:tailEnd/>
          </a:ln>
        </p:spPr>
        <p:txBody>
          <a:bodyPr lIns="91396" tIns="45698" rIns="91396" bIns="45698">
            <a:spAutoFit/>
          </a:bodyPr>
          <a:lstStyle/>
          <a:p>
            <a:pPr algn="ctr" defTabSz="911225"/>
            <a:r>
              <a:rPr lang="en-US" sz="7400" b="1" dirty="0">
                <a:solidFill>
                  <a:schemeClr val="bg1"/>
                </a:solidFill>
              </a:rPr>
              <a:t>Results</a:t>
            </a:r>
          </a:p>
        </p:txBody>
      </p:sp>
      <p:sp>
        <p:nvSpPr>
          <p:cNvPr id="15375" name="Text Box 158"/>
          <p:cNvSpPr txBox="1">
            <a:spLocks noChangeArrowheads="1"/>
          </p:cNvSpPr>
          <p:nvPr/>
        </p:nvSpPr>
        <p:spPr bwMode="auto">
          <a:xfrm>
            <a:off x="14401800" y="10134600"/>
            <a:ext cx="13352463" cy="46038"/>
          </a:xfrm>
          <a:prstGeom prst="rect">
            <a:avLst/>
          </a:prstGeom>
          <a:solidFill>
            <a:srgbClr val="800000"/>
          </a:solidFill>
          <a:ln w="9525">
            <a:noFill/>
            <a:miter lim="800000"/>
            <a:headEnd/>
            <a:tailEnd/>
          </a:ln>
        </p:spPr>
        <p:txBody>
          <a:bodyPr lIns="87585" tIns="43792" rIns="87585" bIns="43792"/>
          <a:lstStyle/>
          <a:p>
            <a:pPr algn="ctr" defTabSz="873125"/>
            <a:endParaRPr lang="en-US" sz="7100" b="1">
              <a:solidFill>
                <a:schemeClr val="bg1"/>
              </a:solidFill>
            </a:endParaRPr>
          </a:p>
        </p:txBody>
      </p:sp>
      <p:sp>
        <p:nvSpPr>
          <p:cNvPr id="15377" name="Text Box 4"/>
          <p:cNvSpPr txBox="1">
            <a:spLocks noChangeArrowheads="1"/>
          </p:cNvSpPr>
          <p:nvPr/>
        </p:nvSpPr>
        <p:spPr bwMode="auto">
          <a:xfrm>
            <a:off x="944563" y="30251400"/>
            <a:ext cx="41968737" cy="457200"/>
          </a:xfrm>
          <a:prstGeom prst="rect">
            <a:avLst/>
          </a:prstGeom>
          <a:solidFill>
            <a:srgbClr val="800000"/>
          </a:solidFill>
          <a:ln w="9525">
            <a:noFill/>
            <a:miter lim="800000"/>
            <a:headEnd/>
            <a:tailEnd/>
          </a:ln>
        </p:spPr>
        <p:txBody>
          <a:bodyPr lIns="87585" tIns="43792" rIns="87585" bIns="43792"/>
          <a:lstStyle/>
          <a:p>
            <a:pPr algn="ctr" defTabSz="873125"/>
            <a:endParaRPr lang="en-US" sz="7100" b="1">
              <a:solidFill>
                <a:schemeClr val="bg1"/>
              </a:solidFill>
            </a:endParaRPr>
          </a:p>
        </p:txBody>
      </p:sp>
      <p:sp>
        <p:nvSpPr>
          <p:cNvPr id="15379" name="Text Box 47"/>
          <p:cNvSpPr txBox="1">
            <a:spLocks noChangeArrowheads="1"/>
          </p:cNvSpPr>
          <p:nvPr/>
        </p:nvSpPr>
        <p:spPr bwMode="auto">
          <a:xfrm>
            <a:off x="13792200" y="14478000"/>
            <a:ext cx="14980705" cy="1230312"/>
          </a:xfrm>
          <a:prstGeom prst="rect">
            <a:avLst/>
          </a:prstGeom>
          <a:solidFill>
            <a:srgbClr val="800000"/>
          </a:solidFill>
          <a:ln w="12700">
            <a:solidFill>
              <a:srgbClr val="800000"/>
            </a:solidFill>
            <a:miter lim="800000"/>
            <a:headEnd/>
            <a:tailEnd/>
          </a:ln>
        </p:spPr>
        <p:txBody>
          <a:bodyPr wrap="square" lIns="91396" tIns="45698" rIns="91396" bIns="45698">
            <a:spAutoFit/>
          </a:bodyPr>
          <a:lstStyle/>
          <a:p>
            <a:pPr algn="ctr" defTabSz="911225"/>
            <a:r>
              <a:rPr lang="en-US" sz="7400" b="1" dirty="0">
                <a:solidFill>
                  <a:schemeClr val="bg1"/>
                </a:solidFill>
              </a:rPr>
              <a:t>Results</a:t>
            </a:r>
          </a:p>
        </p:txBody>
      </p:sp>
      <p:sp>
        <p:nvSpPr>
          <p:cNvPr id="15380" name="Text Box 158"/>
          <p:cNvSpPr txBox="1">
            <a:spLocks noChangeArrowheads="1"/>
          </p:cNvSpPr>
          <p:nvPr/>
        </p:nvSpPr>
        <p:spPr bwMode="auto">
          <a:xfrm>
            <a:off x="29337000" y="7239000"/>
            <a:ext cx="13352463" cy="46038"/>
          </a:xfrm>
          <a:prstGeom prst="rect">
            <a:avLst/>
          </a:prstGeom>
          <a:solidFill>
            <a:srgbClr val="800000"/>
          </a:solidFill>
          <a:ln w="9525">
            <a:noFill/>
            <a:miter lim="800000"/>
            <a:headEnd/>
            <a:tailEnd/>
          </a:ln>
        </p:spPr>
        <p:txBody>
          <a:bodyPr lIns="87585" tIns="43792" rIns="87585" bIns="43792"/>
          <a:lstStyle/>
          <a:p>
            <a:pPr algn="ctr" defTabSz="873125"/>
            <a:endParaRPr lang="en-US" sz="7100" b="1">
              <a:solidFill>
                <a:schemeClr val="bg1"/>
              </a:solidFill>
            </a:endParaRPr>
          </a:p>
        </p:txBody>
      </p:sp>
      <p:grpSp>
        <p:nvGrpSpPr>
          <p:cNvPr id="31" name="Group 16"/>
          <p:cNvGrpSpPr>
            <a:grpSpLocks/>
          </p:cNvGrpSpPr>
          <p:nvPr/>
        </p:nvGrpSpPr>
        <p:grpSpPr bwMode="auto">
          <a:xfrm>
            <a:off x="1106488" y="4953000"/>
            <a:ext cx="11872178" cy="2068513"/>
            <a:chOff x="576" y="3024"/>
            <a:chExt cx="8832" cy="1303"/>
          </a:xfrm>
        </p:grpSpPr>
        <p:sp>
          <p:nvSpPr>
            <p:cNvPr id="32" name="Text Box 17"/>
            <p:cNvSpPr txBox="1">
              <a:spLocks noChangeArrowheads="1"/>
            </p:cNvSpPr>
            <p:nvPr/>
          </p:nvSpPr>
          <p:spPr bwMode="auto">
            <a:xfrm>
              <a:off x="576" y="3962"/>
              <a:ext cx="8829" cy="365"/>
            </a:xfrm>
            <a:prstGeom prst="rect">
              <a:avLst/>
            </a:prstGeom>
            <a:noFill/>
            <a:ln w="9525">
              <a:noFill/>
              <a:miter lim="800000"/>
              <a:headEnd/>
              <a:tailEnd/>
            </a:ln>
          </p:spPr>
          <p:txBody>
            <a:bodyPr lIns="91396" tIns="45698" rIns="91396" bIns="45698">
              <a:spAutoFit/>
            </a:bodyPr>
            <a:lstStyle/>
            <a:p>
              <a:pPr indent="914400" defTabSz="911225"/>
              <a:endParaRPr lang="en-US" sz="3200"/>
            </a:p>
          </p:txBody>
        </p:sp>
        <p:sp>
          <p:nvSpPr>
            <p:cNvPr id="33" name="Text Box 18"/>
            <p:cNvSpPr txBox="1">
              <a:spLocks noChangeArrowheads="1"/>
            </p:cNvSpPr>
            <p:nvPr/>
          </p:nvSpPr>
          <p:spPr bwMode="auto">
            <a:xfrm>
              <a:off x="579" y="3024"/>
              <a:ext cx="8829" cy="775"/>
            </a:xfrm>
            <a:prstGeom prst="rect">
              <a:avLst/>
            </a:prstGeom>
            <a:solidFill>
              <a:srgbClr val="800000"/>
            </a:solidFill>
            <a:ln w="12700">
              <a:solidFill>
                <a:srgbClr val="800000"/>
              </a:solidFill>
              <a:miter lim="800000"/>
              <a:headEnd/>
              <a:tailEnd/>
            </a:ln>
          </p:spPr>
          <p:txBody>
            <a:bodyPr lIns="91396" tIns="45698" rIns="91396" bIns="45698">
              <a:spAutoFit/>
            </a:bodyPr>
            <a:lstStyle/>
            <a:p>
              <a:pPr algn="ctr" defTabSz="911225"/>
              <a:r>
                <a:rPr lang="en-US" sz="7400" b="1" dirty="0" smtClean="0">
                  <a:solidFill>
                    <a:schemeClr val="bg1"/>
                  </a:solidFill>
                </a:rPr>
                <a:t>Introduction</a:t>
              </a:r>
              <a:endParaRPr lang="en-US" sz="7400" b="1" dirty="0">
                <a:solidFill>
                  <a:schemeClr val="bg1"/>
                </a:solidFill>
              </a:endParaRPr>
            </a:p>
          </p:txBody>
        </p:sp>
      </p:grpSp>
      <p:pic>
        <p:nvPicPr>
          <p:cNvPr id="36" name="Picture 6" descr="The University of Chicago. For a text version of the web site, go to text.uchicago.edu."/>
          <p:cNvPicPr>
            <a:picLocks noChangeAspect="1" noChangeArrowheads="1"/>
          </p:cNvPicPr>
          <p:nvPr/>
        </p:nvPicPr>
        <p:blipFill>
          <a:blip r:embed="rId3"/>
          <a:srcRect/>
          <a:stretch>
            <a:fillRect/>
          </a:stretch>
        </p:blipFill>
        <p:spPr bwMode="auto">
          <a:xfrm>
            <a:off x="1106488" y="1811337"/>
            <a:ext cx="5407025" cy="911225"/>
          </a:xfrm>
          <a:prstGeom prst="rect">
            <a:avLst/>
          </a:prstGeom>
          <a:noFill/>
          <a:ln w="9525">
            <a:noFill/>
            <a:miter lim="800000"/>
            <a:headEnd/>
            <a:tailEnd/>
          </a:ln>
        </p:spPr>
      </p:pic>
      <p:sp>
        <p:nvSpPr>
          <p:cNvPr id="4" name="TextBox 3"/>
          <p:cNvSpPr txBox="1"/>
          <p:nvPr/>
        </p:nvSpPr>
        <p:spPr>
          <a:xfrm>
            <a:off x="1143000" y="6400800"/>
            <a:ext cx="11867532" cy="15665824"/>
          </a:xfrm>
          <a:prstGeom prst="rect">
            <a:avLst/>
          </a:prstGeom>
          <a:noFill/>
        </p:spPr>
        <p:txBody>
          <a:bodyPr wrap="square" rtlCol="0">
            <a:spAutoFit/>
          </a:bodyPr>
          <a:lstStyle/>
          <a:p>
            <a:r>
              <a:rPr lang="en-US" sz="2800" dirty="0" smtClean="0"/>
              <a:t>• </a:t>
            </a:r>
            <a:r>
              <a:rPr lang="en-US" sz="2800" dirty="0"/>
              <a:t>In psychological and biological research, emotions are measured both in terms of acute states of arousal and in terms of </a:t>
            </a:r>
            <a:r>
              <a:rPr lang="en-US" sz="2800" b="1" dirty="0"/>
              <a:t>individual differences in the propensity to experience that emotion</a:t>
            </a:r>
            <a:r>
              <a:rPr lang="en-US" sz="2800" dirty="0" smtClean="0"/>
              <a:t>.</a:t>
            </a:r>
          </a:p>
          <a:p>
            <a:pPr algn="ctr"/>
            <a:r>
              <a:rPr lang="en-US" sz="2800" b="1" dirty="0" smtClean="0"/>
              <a:t>Trait Anxiety</a:t>
            </a:r>
          </a:p>
          <a:p>
            <a:r>
              <a:rPr lang="en-US" sz="2800" b="1" dirty="0" smtClean="0"/>
              <a:t>• </a:t>
            </a:r>
            <a:r>
              <a:rPr lang="en-US" sz="2800" b="1" dirty="0" err="1" smtClean="0"/>
              <a:t>Def</a:t>
            </a:r>
            <a:r>
              <a:rPr lang="en-US" sz="2800" b="1" dirty="0" smtClean="0"/>
              <a:t>: </a:t>
            </a:r>
            <a:r>
              <a:rPr lang="en-US" sz="2800" dirty="0" smtClean="0"/>
              <a:t>an </a:t>
            </a:r>
            <a:r>
              <a:rPr lang="en-US" sz="2800" dirty="0"/>
              <a:t>individual measure of intensity and frequency of experienced anxiety, which involves these feelings of apprehension and heightened response of the autonomic nervous </a:t>
            </a:r>
            <a:r>
              <a:rPr lang="en-US" sz="2800" dirty="0" smtClean="0"/>
              <a:t>system</a:t>
            </a:r>
            <a:r>
              <a:rPr lang="en-US" sz="2800" baseline="30000" dirty="0" smtClean="0"/>
              <a:t>1</a:t>
            </a:r>
            <a:r>
              <a:rPr lang="en-US" sz="2800" dirty="0" smtClean="0"/>
              <a:t>. </a:t>
            </a:r>
          </a:p>
          <a:p>
            <a:r>
              <a:rPr lang="en-US" sz="2800" dirty="0"/>
              <a:t>• </a:t>
            </a:r>
            <a:r>
              <a:rPr lang="en-US" sz="2800" dirty="0" smtClean="0"/>
              <a:t>Seen as </a:t>
            </a:r>
            <a:r>
              <a:rPr lang="en-US" sz="2800" dirty="0"/>
              <a:t>a relatively </a:t>
            </a:r>
            <a:r>
              <a:rPr lang="en-US" sz="2800" dirty="0" smtClean="0"/>
              <a:t>stable trait</a:t>
            </a:r>
            <a:r>
              <a:rPr lang="en-US" sz="2800" dirty="0"/>
              <a:t>, and individuals who have higher trait anxiety tend to perceive situations as more dangerous or stressful over </a:t>
            </a:r>
            <a:r>
              <a:rPr lang="en-US" sz="2800" dirty="0" smtClean="0"/>
              <a:t>time</a:t>
            </a:r>
            <a:r>
              <a:rPr lang="en-US" sz="2800" baseline="30000" dirty="0" smtClean="0"/>
              <a:t>1</a:t>
            </a:r>
            <a:r>
              <a:rPr lang="en-US" sz="2800" dirty="0" smtClean="0"/>
              <a:t>.</a:t>
            </a:r>
          </a:p>
          <a:p>
            <a:pPr algn="ctr"/>
            <a:r>
              <a:rPr lang="en-US" sz="2800" b="1" dirty="0" smtClean="0"/>
              <a:t>Concerns of lab studies:</a:t>
            </a:r>
          </a:p>
          <a:p>
            <a:r>
              <a:rPr lang="en-US" sz="2800" dirty="0" smtClean="0"/>
              <a:t>- Willing </a:t>
            </a:r>
            <a:r>
              <a:rPr lang="en-US" sz="2800" dirty="0"/>
              <a:t>research participants coming from a primarily </a:t>
            </a:r>
            <a:r>
              <a:rPr lang="en-US" sz="2800" dirty="0" smtClean="0"/>
              <a:t>WEIRD population </a:t>
            </a:r>
          </a:p>
          <a:p>
            <a:r>
              <a:rPr lang="en-US" sz="2800" dirty="0" smtClean="0"/>
              <a:t>- </a:t>
            </a:r>
            <a:r>
              <a:rPr lang="en-US" sz="2800" dirty="0" err="1" smtClean="0"/>
              <a:t>UofC</a:t>
            </a:r>
            <a:r>
              <a:rPr lang="en-US" sz="2800" dirty="0" smtClean="0"/>
              <a:t> may have </a:t>
            </a:r>
            <a:r>
              <a:rPr lang="en-US" sz="2800" dirty="0"/>
              <a:t>higher than usual scores of trait </a:t>
            </a:r>
            <a:r>
              <a:rPr lang="en-US" sz="2800" dirty="0" smtClean="0"/>
              <a:t>anxiety</a:t>
            </a:r>
          </a:p>
          <a:p>
            <a:r>
              <a:rPr lang="en-US" sz="2800" dirty="0" smtClean="0"/>
              <a:t>- May also </a:t>
            </a:r>
            <a:r>
              <a:rPr lang="en-US" sz="2800" dirty="0"/>
              <a:t>have rapidly fluctuating rates of both state and trait anxiety throughout their academic </a:t>
            </a:r>
            <a:r>
              <a:rPr lang="en-US" sz="2800" dirty="0" smtClean="0"/>
              <a:t>experience.</a:t>
            </a:r>
          </a:p>
          <a:p>
            <a:r>
              <a:rPr lang="en-US" sz="2800" dirty="0" smtClean="0"/>
              <a:t>- Use of digital data to remedy this concerns may introduce extraneous predictors, such as setting and acute mood.</a:t>
            </a:r>
            <a:endParaRPr lang="en-US" sz="2800" b="1" dirty="0" smtClean="0"/>
          </a:p>
          <a:p>
            <a:pPr algn="ctr"/>
            <a:r>
              <a:rPr lang="en-US" sz="2800" b="1" dirty="0" smtClean="0"/>
              <a:t>Amazon </a:t>
            </a:r>
            <a:r>
              <a:rPr lang="en-US" sz="2800" b="1" dirty="0" err="1" smtClean="0"/>
              <a:t>Mturk</a:t>
            </a:r>
            <a:endParaRPr lang="en-US" sz="2800" b="1" dirty="0" smtClean="0"/>
          </a:p>
          <a:p>
            <a:r>
              <a:rPr lang="en-US" sz="2800" dirty="0"/>
              <a:t>• Overall, there has been much discussion regarding the methodology of </a:t>
            </a:r>
            <a:r>
              <a:rPr lang="en-US" sz="2800" dirty="0" err="1"/>
              <a:t>MTurk</a:t>
            </a:r>
            <a:r>
              <a:rPr lang="en-US" sz="2800" dirty="0"/>
              <a:t> sampling and the </a:t>
            </a:r>
            <a:r>
              <a:rPr lang="en-US" sz="2800" dirty="0" err="1"/>
              <a:t>MTurk</a:t>
            </a:r>
            <a:r>
              <a:rPr lang="en-US" sz="2800" dirty="0"/>
              <a:t> population, as its promise of accessing high quality, inexpensive data is ground breaking to many lines of </a:t>
            </a:r>
            <a:r>
              <a:rPr lang="en-US" sz="2800" dirty="0" smtClean="0"/>
              <a:t>research</a:t>
            </a:r>
            <a:endParaRPr lang="en-US" sz="3600" b="1" dirty="0" smtClean="0"/>
          </a:p>
          <a:p>
            <a:pPr algn="ctr"/>
            <a:r>
              <a:rPr lang="en-US" sz="3600" b="1" dirty="0" smtClean="0">
                <a:solidFill>
                  <a:srgbClr val="800000"/>
                </a:solidFill>
              </a:rPr>
              <a:t>Research Questions</a:t>
            </a:r>
            <a:endParaRPr lang="en-US" sz="3600" b="1" dirty="0">
              <a:solidFill>
                <a:srgbClr val="800000"/>
              </a:solidFill>
            </a:endParaRPr>
          </a:p>
          <a:p>
            <a:pPr algn="ctr"/>
            <a:r>
              <a:rPr lang="en-US" sz="3600" dirty="0">
                <a:solidFill>
                  <a:srgbClr val="800000"/>
                </a:solidFill>
              </a:rPr>
              <a:t>* Do distributions of trait anxiety scores differ in samples acquired from a University of Chicago community vs. the Amazon </a:t>
            </a:r>
            <a:r>
              <a:rPr lang="en-US" sz="3600" dirty="0" err="1">
                <a:solidFill>
                  <a:srgbClr val="800000"/>
                </a:solidFill>
              </a:rPr>
              <a:t>Mechanial</a:t>
            </a:r>
            <a:r>
              <a:rPr lang="en-US" sz="3600" dirty="0">
                <a:solidFill>
                  <a:srgbClr val="800000"/>
                </a:solidFill>
              </a:rPr>
              <a:t> Turk community?</a:t>
            </a:r>
          </a:p>
          <a:p>
            <a:pPr algn="ctr"/>
            <a:r>
              <a:rPr lang="en-US" sz="3600" dirty="0">
                <a:solidFill>
                  <a:srgbClr val="800000"/>
                </a:solidFill>
              </a:rPr>
              <a:t>* How strong is the construct validity of the Trait Anxiety Inventory in a sample drawn from these two populations; specifically, do setting and mood relate to trait anxiety responses of </a:t>
            </a:r>
            <a:r>
              <a:rPr lang="en-US" sz="3600" dirty="0" err="1">
                <a:solidFill>
                  <a:srgbClr val="800000"/>
                </a:solidFill>
              </a:rPr>
              <a:t>UChicago</a:t>
            </a:r>
            <a:r>
              <a:rPr lang="en-US" sz="3600" dirty="0">
                <a:solidFill>
                  <a:srgbClr val="800000"/>
                </a:solidFill>
              </a:rPr>
              <a:t> or </a:t>
            </a:r>
            <a:r>
              <a:rPr lang="en-US" sz="3600" dirty="0" err="1">
                <a:solidFill>
                  <a:srgbClr val="800000"/>
                </a:solidFill>
              </a:rPr>
              <a:t>MTurk</a:t>
            </a:r>
            <a:r>
              <a:rPr lang="en-US" sz="3600" dirty="0">
                <a:solidFill>
                  <a:srgbClr val="800000"/>
                </a:solidFill>
              </a:rPr>
              <a:t> community members when the T.A.I. is completed outside of a controlled laboratory setting?</a:t>
            </a:r>
            <a:endParaRPr lang="en-US" sz="3600" dirty="0" smtClean="0">
              <a:solidFill>
                <a:srgbClr val="800000"/>
              </a:solidFill>
            </a:endParaRPr>
          </a:p>
        </p:txBody>
      </p:sp>
      <p:sp>
        <p:nvSpPr>
          <p:cNvPr id="7" name="TextBox 6"/>
          <p:cNvSpPr txBox="1"/>
          <p:nvPr/>
        </p:nvSpPr>
        <p:spPr>
          <a:xfrm>
            <a:off x="29413200" y="6425624"/>
            <a:ext cx="13676313" cy="584776"/>
          </a:xfrm>
          <a:prstGeom prst="rect">
            <a:avLst/>
          </a:prstGeom>
          <a:noFill/>
        </p:spPr>
        <p:txBody>
          <a:bodyPr wrap="square" rtlCol="0">
            <a:spAutoFit/>
          </a:bodyPr>
          <a:lstStyle/>
          <a:p>
            <a:r>
              <a:rPr lang="en-US" sz="3200" dirty="0"/>
              <a:t>• </a:t>
            </a:r>
            <a:r>
              <a:rPr lang="en-US" sz="3200" dirty="0">
                <a:solidFill>
                  <a:srgbClr val="000000"/>
                </a:solidFill>
              </a:rPr>
              <a:t>M</a:t>
            </a:r>
            <a:r>
              <a:rPr lang="en-US" sz="3200" dirty="0" smtClean="0">
                <a:solidFill>
                  <a:srgbClr val="000000"/>
                </a:solidFill>
              </a:rPr>
              <a:t>ultiple </a:t>
            </a:r>
            <a:r>
              <a:rPr lang="en-US" sz="3200" dirty="0">
                <a:solidFill>
                  <a:srgbClr val="000000"/>
                </a:solidFill>
              </a:rPr>
              <a:t>linear regression </a:t>
            </a:r>
            <a:r>
              <a:rPr lang="en-US" sz="3200" dirty="0" smtClean="0">
                <a:solidFill>
                  <a:srgbClr val="000000"/>
                </a:solidFill>
              </a:rPr>
              <a:t>to </a:t>
            </a:r>
            <a:r>
              <a:rPr lang="en-US" sz="3200" dirty="0">
                <a:solidFill>
                  <a:srgbClr val="000000"/>
                </a:solidFill>
              </a:rPr>
              <a:t>predict TAI </a:t>
            </a:r>
            <a:r>
              <a:rPr lang="en-US" sz="3200" dirty="0" smtClean="0">
                <a:solidFill>
                  <a:srgbClr val="000000"/>
                </a:solidFill>
              </a:rPr>
              <a:t>scores.</a:t>
            </a:r>
            <a:endParaRPr lang="en-US" sz="3200" dirty="0" smtClean="0">
              <a:solidFill>
                <a:srgbClr val="000000"/>
              </a:solidFill>
            </a:endParaRPr>
          </a:p>
        </p:txBody>
      </p:sp>
      <p:sp>
        <p:nvSpPr>
          <p:cNvPr id="8" name="TextBox 7"/>
          <p:cNvSpPr txBox="1"/>
          <p:nvPr/>
        </p:nvSpPr>
        <p:spPr>
          <a:xfrm>
            <a:off x="29032200" y="22402800"/>
            <a:ext cx="13738225" cy="8402302"/>
          </a:xfrm>
          <a:prstGeom prst="rect">
            <a:avLst/>
          </a:prstGeom>
          <a:noFill/>
        </p:spPr>
        <p:txBody>
          <a:bodyPr wrap="square" rtlCol="0">
            <a:spAutoFit/>
          </a:bodyPr>
          <a:lstStyle/>
          <a:p>
            <a:r>
              <a:rPr lang="en-US" sz="3600" dirty="0" smtClean="0">
                <a:latin typeface="+mn-lt"/>
              </a:rPr>
              <a:t>• </a:t>
            </a:r>
            <a:r>
              <a:rPr lang="en-US" sz="3600" dirty="0" smtClean="0">
                <a:latin typeface="+mn-lt"/>
              </a:rPr>
              <a:t>Important to consider the effects of acute mood on stable personality and emotional traits.</a:t>
            </a:r>
          </a:p>
          <a:p>
            <a:r>
              <a:rPr lang="en-US" sz="3600" dirty="0"/>
              <a:t>• </a:t>
            </a:r>
            <a:r>
              <a:rPr lang="en-US" sz="3600" dirty="0" smtClean="0"/>
              <a:t>Negative acute mood in particular may affect stable traits of anxiety.</a:t>
            </a:r>
            <a:endParaRPr lang="en-US" sz="3600" dirty="0">
              <a:latin typeface="+mn-lt"/>
            </a:endParaRPr>
          </a:p>
          <a:p>
            <a:r>
              <a:rPr lang="en-US" sz="3600" dirty="0" smtClean="0">
                <a:latin typeface="+mn-lt"/>
              </a:rPr>
              <a:t>• </a:t>
            </a:r>
            <a:r>
              <a:rPr lang="en-US" sz="3600" dirty="0" smtClean="0">
                <a:latin typeface="+mn-lt"/>
              </a:rPr>
              <a:t>In terms of overall TAI scores, f</a:t>
            </a:r>
            <a:r>
              <a:rPr lang="en-US" sz="3600" dirty="0" smtClean="0">
                <a:latin typeface="+mn-lt"/>
              </a:rPr>
              <a:t>urther supports the validity of </a:t>
            </a:r>
            <a:r>
              <a:rPr lang="en-US" sz="3600" dirty="0" err="1" smtClean="0">
                <a:latin typeface="+mn-lt"/>
              </a:rPr>
              <a:t>MTurk</a:t>
            </a:r>
            <a:r>
              <a:rPr lang="en-US" sz="3600" dirty="0" smtClean="0">
                <a:latin typeface="+mn-lt"/>
              </a:rPr>
              <a:t> participants, along with demographics characteristics.</a:t>
            </a:r>
            <a:endParaRPr lang="en-US" sz="3600" dirty="0" smtClean="0">
              <a:latin typeface="+mn-lt"/>
            </a:endParaRPr>
          </a:p>
          <a:p>
            <a:r>
              <a:rPr lang="en-US" sz="3600" dirty="0" smtClean="0">
                <a:latin typeface="+mn-lt"/>
              </a:rPr>
              <a:t>• </a:t>
            </a:r>
            <a:r>
              <a:rPr lang="en-US" sz="3600" dirty="0" smtClean="0">
                <a:latin typeface="+mn-lt"/>
              </a:rPr>
              <a:t>Further supports the validity of the idea of Trait Anxiety and the STAI </a:t>
            </a:r>
            <a:r>
              <a:rPr lang="mr-IN" sz="3600" dirty="0" smtClean="0">
                <a:latin typeface="+mn-lt"/>
              </a:rPr>
              <a:t>–</a:t>
            </a:r>
            <a:r>
              <a:rPr lang="en-US" sz="3600" dirty="0" smtClean="0">
                <a:latin typeface="+mn-lt"/>
              </a:rPr>
              <a:t> normally distributed amongst multiple populations.</a:t>
            </a:r>
          </a:p>
          <a:p>
            <a:pPr algn="ctr"/>
            <a:endParaRPr lang="en-US" sz="3600" b="1" dirty="0" smtClean="0">
              <a:latin typeface="+mn-lt"/>
            </a:endParaRPr>
          </a:p>
          <a:p>
            <a:pPr algn="ctr"/>
            <a:r>
              <a:rPr lang="en-US" sz="3600" b="1" dirty="0" smtClean="0">
                <a:latin typeface="+mn-lt"/>
              </a:rPr>
              <a:t>Limitations</a:t>
            </a:r>
            <a:endParaRPr lang="en-US" sz="3600" b="1" dirty="0">
              <a:latin typeface="+mn-lt"/>
            </a:endParaRPr>
          </a:p>
          <a:p>
            <a:r>
              <a:rPr lang="en-US" sz="3600" dirty="0" smtClean="0">
                <a:latin typeface="+mn-lt"/>
              </a:rPr>
              <a:t>• </a:t>
            </a:r>
            <a:r>
              <a:rPr lang="en-US" sz="3600" dirty="0" smtClean="0">
                <a:latin typeface="+mn-lt"/>
              </a:rPr>
              <a:t>Confounding difference in motivation: </a:t>
            </a:r>
            <a:r>
              <a:rPr lang="en-US" sz="3600" dirty="0" err="1" smtClean="0">
                <a:latin typeface="+mn-lt"/>
              </a:rPr>
              <a:t>MTurk</a:t>
            </a:r>
            <a:r>
              <a:rPr lang="en-US" sz="3600" dirty="0" smtClean="0">
                <a:latin typeface="+mn-lt"/>
              </a:rPr>
              <a:t> participants paid, </a:t>
            </a:r>
            <a:r>
              <a:rPr lang="en-US" sz="3600" dirty="0" err="1" smtClean="0">
                <a:latin typeface="+mn-lt"/>
              </a:rPr>
              <a:t>UofC</a:t>
            </a:r>
            <a:r>
              <a:rPr lang="en-US" sz="3600" dirty="0" smtClean="0">
                <a:latin typeface="+mn-lt"/>
              </a:rPr>
              <a:t> participants unpaid.</a:t>
            </a:r>
          </a:p>
          <a:p>
            <a:r>
              <a:rPr lang="en-US" sz="3600" dirty="0"/>
              <a:t>• </a:t>
            </a:r>
            <a:r>
              <a:rPr lang="en-US" sz="3600" dirty="0" smtClean="0"/>
              <a:t>Encourage study of in lab vs. out of lab responses in </a:t>
            </a:r>
            <a:r>
              <a:rPr lang="en-US" sz="3600" dirty="0" err="1" smtClean="0"/>
              <a:t>MTurk</a:t>
            </a:r>
            <a:r>
              <a:rPr lang="en-US" sz="3600" dirty="0" smtClean="0"/>
              <a:t> participants.</a:t>
            </a:r>
            <a:endParaRPr lang="en-US" sz="3600" dirty="0">
              <a:latin typeface="+mn-lt"/>
            </a:endParaRPr>
          </a:p>
          <a:p>
            <a:endParaRPr lang="en-US" sz="3600" dirty="0"/>
          </a:p>
        </p:txBody>
      </p:sp>
      <p:sp>
        <p:nvSpPr>
          <p:cNvPr id="37" name="Text Box 158"/>
          <p:cNvSpPr txBox="1">
            <a:spLocks noChangeArrowheads="1"/>
          </p:cNvSpPr>
          <p:nvPr/>
        </p:nvSpPr>
        <p:spPr bwMode="auto">
          <a:xfrm>
            <a:off x="29565600" y="18059400"/>
            <a:ext cx="13352463" cy="46038"/>
          </a:xfrm>
          <a:prstGeom prst="rect">
            <a:avLst/>
          </a:prstGeom>
          <a:solidFill>
            <a:srgbClr val="800000"/>
          </a:solidFill>
          <a:ln w="9525">
            <a:noFill/>
            <a:miter lim="800000"/>
            <a:headEnd/>
            <a:tailEnd/>
          </a:ln>
        </p:spPr>
        <p:txBody>
          <a:bodyPr lIns="87585" tIns="43792" rIns="87585" bIns="43792"/>
          <a:lstStyle/>
          <a:p>
            <a:pPr algn="ctr" defTabSz="873125"/>
            <a:endParaRPr lang="en-US" sz="7100" b="1" dirty="0">
              <a:solidFill>
                <a:schemeClr val="bg1"/>
              </a:solidFill>
            </a:endParaRPr>
          </a:p>
        </p:txBody>
      </p:sp>
      <p:pic>
        <p:nvPicPr>
          <p:cNvPr id="45" name="Picture 6" descr="The University of Chicago. For a text version of the web site, go to text.uchicago.edu."/>
          <p:cNvPicPr>
            <a:picLocks noChangeAspect="1" noChangeArrowheads="1"/>
          </p:cNvPicPr>
          <p:nvPr/>
        </p:nvPicPr>
        <p:blipFill>
          <a:blip r:embed="rId3"/>
          <a:srcRect/>
          <a:stretch>
            <a:fillRect/>
          </a:stretch>
        </p:blipFill>
        <p:spPr bwMode="auto">
          <a:xfrm>
            <a:off x="37185600" y="1676400"/>
            <a:ext cx="5407025" cy="911225"/>
          </a:xfrm>
          <a:prstGeom prst="rect">
            <a:avLst/>
          </a:prstGeom>
          <a:noFill/>
          <a:ln w="9525">
            <a:noFill/>
            <a:miter lim="800000"/>
            <a:headEnd/>
            <a:tailEnd/>
          </a:ln>
        </p:spPr>
      </p:pic>
      <p:pic>
        <p:nvPicPr>
          <p:cNvPr id="50"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16857124" y="17221200"/>
            <a:ext cx="8702875" cy="716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 Box 158"/>
          <p:cNvSpPr txBox="1">
            <a:spLocks noChangeArrowheads="1"/>
          </p:cNvSpPr>
          <p:nvPr/>
        </p:nvSpPr>
        <p:spPr bwMode="auto">
          <a:xfrm>
            <a:off x="14630400" y="16840200"/>
            <a:ext cx="13352463" cy="46038"/>
          </a:xfrm>
          <a:prstGeom prst="rect">
            <a:avLst/>
          </a:prstGeom>
          <a:solidFill>
            <a:srgbClr val="800000"/>
          </a:solidFill>
          <a:ln w="9525">
            <a:noFill/>
            <a:miter lim="800000"/>
            <a:headEnd/>
            <a:tailEnd/>
          </a:ln>
        </p:spPr>
        <p:txBody>
          <a:bodyPr lIns="87585" tIns="43792" rIns="87585" bIns="43792"/>
          <a:lstStyle/>
          <a:p>
            <a:pPr algn="ctr" defTabSz="873125"/>
            <a:endParaRPr lang="en-US" sz="7100" b="1">
              <a:solidFill>
                <a:schemeClr val="bg1"/>
              </a:solidFill>
            </a:endParaRPr>
          </a:p>
        </p:txBody>
      </p:sp>
      <p:sp>
        <p:nvSpPr>
          <p:cNvPr id="52" name="TextBox 51"/>
          <p:cNvSpPr txBox="1"/>
          <p:nvPr/>
        </p:nvSpPr>
        <p:spPr>
          <a:xfrm>
            <a:off x="13944600" y="26060400"/>
            <a:ext cx="14296281" cy="3170099"/>
          </a:xfrm>
          <a:prstGeom prst="rect">
            <a:avLst/>
          </a:prstGeom>
          <a:noFill/>
        </p:spPr>
        <p:txBody>
          <a:bodyPr wrap="square" rtlCol="0">
            <a:spAutoFit/>
          </a:bodyPr>
          <a:lstStyle/>
          <a:p>
            <a:pPr marL="400050">
              <a:buClr>
                <a:schemeClr val="tx1"/>
              </a:buClr>
              <a:buFont typeface="Arial"/>
              <a:buChar char="•"/>
              <a:defRPr/>
            </a:pPr>
            <a:r>
              <a:rPr lang="en-US" sz="4000" dirty="0" smtClean="0">
                <a:solidFill>
                  <a:srgbClr val="000000"/>
                </a:solidFill>
              </a:rPr>
              <a:t> In </a:t>
            </a:r>
            <a:r>
              <a:rPr lang="en-US" sz="4000" dirty="0">
                <a:solidFill>
                  <a:srgbClr val="000000"/>
                </a:solidFill>
              </a:rPr>
              <a:t>comparing average Trait Anxiety Scores between </a:t>
            </a:r>
            <a:r>
              <a:rPr lang="en-US" sz="4000" dirty="0" err="1">
                <a:solidFill>
                  <a:srgbClr val="000000"/>
                </a:solidFill>
              </a:rPr>
              <a:t>UChicago</a:t>
            </a:r>
            <a:r>
              <a:rPr lang="en-US" sz="4000" dirty="0">
                <a:solidFill>
                  <a:srgbClr val="000000"/>
                </a:solidFill>
              </a:rPr>
              <a:t> (M =  45.68) and </a:t>
            </a:r>
            <a:r>
              <a:rPr lang="en-US" sz="4000" dirty="0" err="1">
                <a:solidFill>
                  <a:srgbClr val="000000"/>
                </a:solidFill>
              </a:rPr>
              <a:t>MTurk</a:t>
            </a:r>
            <a:r>
              <a:rPr lang="en-US" sz="4000" dirty="0">
                <a:solidFill>
                  <a:srgbClr val="000000"/>
                </a:solidFill>
              </a:rPr>
              <a:t> samples (M = 45.41), we found no difference in TAI Scores between the two groups (t = -0.155, p-value = 0.877). Figure 1 shows the average TAI score between groups.</a:t>
            </a:r>
            <a:endParaRPr lang="en-US" sz="4000" dirty="0">
              <a:solidFill>
                <a:srgbClr val="000000"/>
              </a:solidFill>
            </a:endParaRPr>
          </a:p>
        </p:txBody>
      </p:sp>
      <p:sp>
        <p:nvSpPr>
          <p:cNvPr id="53" name="Text Box 158"/>
          <p:cNvSpPr txBox="1">
            <a:spLocks noChangeArrowheads="1"/>
          </p:cNvSpPr>
          <p:nvPr/>
        </p:nvSpPr>
        <p:spPr bwMode="auto">
          <a:xfrm>
            <a:off x="14782800" y="24841200"/>
            <a:ext cx="13352463" cy="46038"/>
          </a:xfrm>
          <a:prstGeom prst="rect">
            <a:avLst/>
          </a:prstGeom>
          <a:solidFill>
            <a:srgbClr val="800000"/>
          </a:solidFill>
          <a:ln w="9525">
            <a:noFill/>
            <a:miter lim="800000"/>
            <a:headEnd/>
            <a:tailEnd/>
          </a:ln>
        </p:spPr>
        <p:txBody>
          <a:bodyPr lIns="87585" tIns="43792" rIns="87585" bIns="43792"/>
          <a:lstStyle/>
          <a:p>
            <a:pPr algn="ctr" defTabSz="873125"/>
            <a:endParaRPr lang="en-US" sz="7100" b="1" dirty="0">
              <a:solidFill>
                <a:schemeClr val="bg1"/>
              </a:solidFill>
            </a:endParaRPr>
          </a:p>
        </p:txBody>
      </p:sp>
      <p:pic>
        <p:nvPicPr>
          <p:cNvPr id="54"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30480000" y="7772400"/>
            <a:ext cx="11480387" cy="944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a:xfrm>
            <a:off x="29413200" y="18440400"/>
            <a:ext cx="13182600" cy="1384995"/>
          </a:xfrm>
          <a:prstGeom prst="rect">
            <a:avLst/>
          </a:prstGeom>
          <a:noFill/>
        </p:spPr>
        <p:txBody>
          <a:bodyPr wrap="square" rtlCol="0">
            <a:spAutoFit/>
          </a:bodyPr>
          <a:lstStyle/>
          <a:p>
            <a:r>
              <a:rPr lang="en-US" sz="2800" dirty="0">
                <a:solidFill>
                  <a:srgbClr val="000000"/>
                </a:solidFill>
                <a:latin typeface="+mj-lt"/>
              </a:rPr>
              <a:t>A signification regression equation was found, such that positive acute mood, negative acute mood, and past research participation were all significant predictor of TAI scores, while controlling for setting, age, income, and </a:t>
            </a:r>
            <a:r>
              <a:rPr lang="en-US" sz="2800" dirty="0" smtClean="0">
                <a:solidFill>
                  <a:srgbClr val="000000"/>
                </a:solidFill>
                <a:latin typeface="+mj-lt"/>
              </a:rPr>
              <a:t>gender.</a:t>
            </a:r>
            <a:endParaRPr lang="en-US" sz="2800" dirty="0" smtClean="0">
              <a:solidFill>
                <a:srgbClr val="000000"/>
              </a:solidFill>
              <a:latin typeface="+mj-lt"/>
            </a:endParaRPr>
          </a:p>
        </p:txBody>
      </p:sp>
      <p:sp>
        <p:nvSpPr>
          <p:cNvPr id="3" name="TextBox 2"/>
          <p:cNvSpPr txBox="1"/>
          <p:nvPr/>
        </p:nvSpPr>
        <p:spPr>
          <a:xfrm>
            <a:off x="20345400" y="31089600"/>
            <a:ext cx="23012400" cy="1323439"/>
          </a:xfrm>
          <a:prstGeom prst="rect">
            <a:avLst/>
          </a:prstGeom>
          <a:noFill/>
        </p:spPr>
        <p:txBody>
          <a:bodyPr wrap="square" rtlCol="0">
            <a:spAutoFit/>
          </a:bodyPr>
          <a:lstStyle/>
          <a:p>
            <a:pPr algn="r"/>
            <a:r>
              <a:rPr lang="en-US" sz="4000" dirty="0" smtClean="0"/>
              <a:t>Contact Information: Nora Nickels</a:t>
            </a:r>
          </a:p>
          <a:p>
            <a:pPr algn="r"/>
            <a:r>
              <a:rPr lang="en-US" sz="4000" dirty="0" err="1" smtClean="0"/>
              <a:t>nnickels@uchicago.edu</a:t>
            </a:r>
            <a:endParaRPr lang="en-US" sz="4000" dirty="0"/>
          </a:p>
        </p:txBody>
      </p:sp>
      <p:pic>
        <p:nvPicPr>
          <p:cNvPr id="5" name="Picture 4" descr="Screen Shot 2018-05-29 at 7.51.45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925800" y="10210800"/>
            <a:ext cx="10734078" cy="3987800"/>
          </a:xfrm>
          <a:prstGeom prst="rect">
            <a:avLst/>
          </a:prstGeom>
        </p:spPr>
      </p:pic>
      <p:sp>
        <p:nvSpPr>
          <p:cNvPr id="9" name="TextBox 8"/>
          <p:cNvSpPr txBox="1"/>
          <p:nvPr/>
        </p:nvSpPr>
        <p:spPr>
          <a:xfrm>
            <a:off x="13716000" y="6248400"/>
            <a:ext cx="14630400" cy="3539430"/>
          </a:xfrm>
          <a:prstGeom prst="rect">
            <a:avLst/>
          </a:prstGeom>
          <a:noFill/>
        </p:spPr>
        <p:txBody>
          <a:bodyPr wrap="square" rtlCol="0">
            <a:spAutoFit/>
          </a:bodyPr>
          <a:lstStyle/>
          <a:p>
            <a:r>
              <a:rPr lang="en-US" sz="3200" dirty="0" smtClean="0"/>
              <a:t>• Data collected from two populations: </a:t>
            </a:r>
            <a:r>
              <a:rPr lang="en-US" sz="3200" dirty="0" err="1" smtClean="0"/>
              <a:t>UChicago</a:t>
            </a:r>
            <a:r>
              <a:rPr lang="en-US" sz="3200" dirty="0" smtClean="0"/>
              <a:t> community and Amazon </a:t>
            </a:r>
            <a:r>
              <a:rPr lang="en-US" sz="3200" dirty="0" err="1" smtClean="0"/>
              <a:t>Mturk</a:t>
            </a:r>
            <a:r>
              <a:rPr lang="en-US" sz="3200" dirty="0" smtClean="0"/>
              <a:t> community</a:t>
            </a:r>
          </a:p>
          <a:p>
            <a:r>
              <a:rPr lang="en-US" sz="3200" dirty="0"/>
              <a:t>• S</a:t>
            </a:r>
            <a:r>
              <a:rPr lang="en-US" sz="3200" dirty="0" smtClean="0"/>
              <a:t>urveyed </a:t>
            </a:r>
            <a:r>
              <a:rPr lang="en-US" sz="3200" b="1" dirty="0"/>
              <a:t>104 </a:t>
            </a:r>
            <a:r>
              <a:rPr lang="en-US" sz="3200" b="1" dirty="0" err="1"/>
              <a:t>MTurk</a:t>
            </a:r>
            <a:r>
              <a:rPr lang="en-US" sz="3200" b="1" dirty="0"/>
              <a:t> workers </a:t>
            </a:r>
            <a:r>
              <a:rPr lang="en-US" sz="3200" dirty="0"/>
              <a:t>on Thursday, May </a:t>
            </a:r>
            <a:r>
              <a:rPr lang="en-US" sz="3200" dirty="0" smtClean="0"/>
              <a:t>3</a:t>
            </a:r>
            <a:r>
              <a:rPr lang="en-US" sz="3200" baseline="30000" dirty="0" smtClean="0"/>
              <a:t>rd</a:t>
            </a:r>
            <a:r>
              <a:rPr lang="en-US" sz="3200" dirty="0" smtClean="0"/>
              <a:t> 2018</a:t>
            </a:r>
          </a:p>
          <a:p>
            <a:r>
              <a:rPr lang="en-US" sz="3200" dirty="0" smtClean="0"/>
              <a:t>- Paid; Restrictions: &gt;18 </a:t>
            </a:r>
            <a:r>
              <a:rPr lang="en-US" sz="3200" dirty="0" err="1" smtClean="0"/>
              <a:t>yrs</a:t>
            </a:r>
            <a:r>
              <a:rPr lang="en-US" sz="3200" dirty="0" smtClean="0"/>
              <a:t>, U.S., 90% HIT approval rate</a:t>
            </a:r>
          </a:p>
          <a:p>
            <a:r>
              <a:rPr lang="en-US" sz="3200" dirty="0"/>
              <a:t>• </a:t>
            </a:r>
            <a:r>
              <a:rPr lang="en-US" sz="3200" dirty="0" smtClean="0"/>
              <a:t>Surveyed </a:t>
            </a:r>
            <a:r>
              <a:rPr lang="en-US" sz="3200" b="1" dirty="0" smtClean="0"/>
              <a:t>96 </a:t>
            </a:r>
            <a:r>
              <a:rPr lang="en-US" sz="3200" b="1" dirty="0" err="1" smtClean="0"/>
              <a:t>UofC</a:t>
            </a:r>
            <a:r>
              <a:rPr lang="en-US" sz="3200" b="1" dirty="0" smtClean="0"/>
              <a:t> community members </a:t>
            </a:r>
            <a:r>
              <a:rPr lang="en-US" sz="3200" dirty="0" smtClean="0"/>
              <a:t>on Thursday, May 3</a:t>
            </a:r>
            <a:r>
              <a:rPr lang="en-US" sz="3200" baseline="30000" dirty="0" smtClean="0"/>
              <a:t>rd</a:t>
            </a:r>
            <a:r>
              <a:rPr lang="en-US" sz="3200" dirty="0" smtClean="0"/>
              <a:t> 2018</a:t>
            </a:r>
          </a:p>
          <a:p>
            <a:r>
              <a:rPr lang="en-US" sz="3200" dirty="0" smtClean="0"/>
              <a:t>- </a:t>
            </a:r>
            <a:r>
              <a:rPr lang="en-US" sz="3200" dirty="0"/>
              <a:t>Recruited from </a:t>
            </a:r>
            <a:r>
              <a:rPr lang="en-US" sz="3200" dirty="0" err="1"/>
              <a:t>UChicago</a:t>
            </a:r>
            <a:r>
              <a:rPr lang="en-US" sz="3200" dirty="0"/>
              <a:t> </a:t>
            </a:r>
            <a:r>
              <a:rPr lang="en-US" sz="3200" dirty="0" smtClean="0"/>
              <a:t>Marketplace, </a:t>
            </a:r>
            <a:r>
              <a:rPr lang="en-US" sz="3200" dirty="0" err="1"/>
              <a:t>UChicago</a:t>
            </a:r>
            <a:r>
              <a:rPr lang="en-US" sz="3200" dirty="0"/>
              <a:t> private Facebook </a:t>
            </a:r>
            <a:r>
              <a:rPr lang="en-US" sz="3200" dirty="0" smtClean="0"/>
              <a:t>group, </a:t>
            </a:r>
            <a:r>
              <a:rPr lang="en-US" sz="3200" dirty="0" err="1"/>
              <a:t>UChicago</a:t>
            </a:r>
            <a:r>
              <a:rPr lang="en-US" sz="3200" dirty="0"/>
              <a:t> private </a:t>
            </a:r>
            <a:r>
              <a:rPr lang="en-US" sz="3200" dirty="0" err="1" smtClean="0"/>
              <a:t>listservs</a:t>
            </a:r>
            <a:r>
              <a:rPr lang="en-US" sz="3200" dirty="0" smtClean="0"/>
              <a:t>, </a:t>
            </a:r>
            <a:r>
              <a:rPr lang="en-US" sz="3200" dirty="0"/>
              <a:t>and </a:t>
            </a:r>
            <a:r>
              <a:rPr lang="en-US" sz="3200" dirty="0" err="1"/>
              <a:t>UChicago</a:t>
            </a:r>
            <a:r>
              <a:rPr lang="en-US" sz="3200" dirty="0"/>
              <a:t> current student class email lists</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284663" rtl="0" eaLnBrk="1" fontAlgn="base" latinLnBrk="0" hangingPunct="1">
          <a:lnSpc>
            <a:spcPct val="100000"/>
          </a:lnSpc>
          <a:spcBef>
            <a:spcPct val="0"/>
          </a:spcBef>
          <a:spcAft>
            <a:spcPct val="0"/>
          </a:spcAft>
          <a:buClrTx/>
          <a:buSzTx/>
          <a:buFontTx/>
          <a:buNone/>
          <a:tabLst/>
          <a:defRPr kumimoji="0" lang="en-US" sz="84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284663" rtl="0" eaLnBrk="1" fontAlgn="base" latinLnBrk="0" hangingPunct="1">
          <a:lnSpc>
            <a:spcPct val="100000"/>
          </a:lnSpc>
          <a:spcBef>
            <a:spcPct val="0"/>
          </a:spcBef>
          <a:spcAft>
            <a:spcPct val="0"/>
          </a:spcAft>
          <a:buClrTx/>
          <a:buSzTx/>
          <a:buFontTx/>
          <a:buNone/>
          <a:tabLst/>
          <a:defRPr kumimoji="0" lang="en-US" sz="8400" b="0" i="0" u="none" strike="noStrike" cap="none" normalizeH="0" baseline="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8638</TotalTime>
  <Words>674</Words>
  <Application>Microsoft Macintosh PowerPoint</Application>
  <PresentationFormat>Custom</PresentationFormat>
  <Paragraphs>53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University of Chicago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Kristin Ratliff</dc:creator>
  <cp:lastModifiedBy>Nora Nickels</cp:lastModifiedBy>
  <cp:revision>143</cp:revision>
  <cp:lastPrinted>2015-06-14T22:33:32Z</cp:lastPrinted>
  <dcterms:created xsi:type="dcterms:W3CDTF">2011-04-20T21:25:52Z</dcterms:created>
  <dcterms:modified xsi:type="dcterms:W3CDTF">2018-05-29T16:30:07Z</dcterms:modified>
</cp:coreProperties>
</file>