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  <p:sldMasterId id="2147483791" r:id="rId2"/>
  </p:sldMasterIdLst>
  <p:sldIdLst>
    <p:sldId id="257" r:id="rId3"/>
    <p:sldId id="299" r:id="rId4"/>
    <p:sldId id="256" r:id="rId5"/>
    <p:sldId id="300" r:id="rId6"/>
    <p:sldId id="259" r:id="rId7"/>
    <p:sldId id="271" r:id="rId8"/>
    <p:sldId id="272" r:id="rId9"/>
    <p:sldId id="301" r:id="rId10"/>
    <p:sldId id="307" r:id="rId11"/>
    <p:sldId id="303" r:id="rId12"/>
    <p:sldId id="278" r:id="rId13"/>
    <p:sldId id="288" r:id="rId14"/>
    <p:sldId id="289" r:id="rId15"/>
    <p:sldId id="309" r:id="rId16"/>
    <p:sldId id="308" r:id="rId17"/>
    <p:sldId id="281" r:id="rId18"/>
    <p:sldId id="282" r:id="rId19"/>
    <p:sldId id="310" r:id="rId20"/>
    <p:sldId id="311" r:id="rId21"/>
    <p:sldId id="290" r:id="rId22"/>
    <p:sldId id="305" r:id="rId23"/>
    <p:sldId id="306" r:id="rId24"/>
    <p:sldId id="291" r:id="rId25"/>
    <p:sldId id="284" r:id="rId26"/>
    <p:sldId id="279" r:id="rId27"/>
    <p:sldId id="287" r:id="rId28"/>
    <p:sldId id="295" r:id="rId29"/>
    <p:sldId id="296" r:id="rId30"/>
    <p:sldId id="297" r:id="rId31"/>
    <p:sldId id="294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04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6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2D42-20D8-4E3A-BA87-E82F256C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9C21-2675-4635-891A-E5D26A84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0BDE-B527-4C0F-9B2B-DABC774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95B5-139A-4F7B-B9CA-F24F2EE2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ECDD-954B-4C66-8B69-3DBAFFF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9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D705-91A5-4F5C-A657-9533F89B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699C-3B70-4E00-A4EB-17045572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6D48-31CD-413C-BAEF-9DAD86E7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CC5A-F054-4CB8-A95B-E359DE74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791A-AACB-4BE5-908E-C0578C1A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19AB-58E0-4983-B466-DA613ADA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F8C6-2D12-498F-838A-43636A75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3AF9-6B75-4E02-A82D-DE87A459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001-C6A3-4FA7-9905-F11432CF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8792-5797-40F8-919F-3141A5B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4083-A0B1-485D-B063-3941978F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E43-84D6-4D0C-BD8F-12BB82D8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80E43-0EC9-4B62-80DF-06D7EF503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9DD7-843B-4DEC-80DE-BC49F410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EFB0-7242-4D05-8990-D441B14E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7641-FB44-44D0-BD7A-9F4FD75C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D730-EC42-4C7A-92A5-D134E2B3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3CFA-F20C-4A1E-B3BE-699E77EC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D93F6-212C-4DC2-BECE-8794DF00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EB4E-6348-4F05-A11F-4E74EE516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AB6DE-FAFA-4ECD-BDC2-FD34DF9A1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D49F2-C634-4DD0-8633-30C7454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D1149-6A92-41AF-99EC-C47A5BAC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E05C-7AF1-4F9B-903C-7D75E7B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A582-EF76-4883-B546-CE3A3A3B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C817C-A1C0-43CA-8E68-CBA7339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3A49-5510-4DA5-8376-C0E45C2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D27C9-2218-4A2D-A7DA-83580C21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C669-BEB3-4C84-A640-AB44F538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7901A-4903-4497-B244-48D4D0F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48D1-89CD-4CB8-AFB2-E44F204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41CB-DBE5-48C7-A393-D3A8A00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9B48-00AF-4F73-91E9-60F59455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050B6-72D3-4BF8-9D53-F8A8D0094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3417E-2F91-4643-9657-20BCA243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7045-1E4A-4B0D-95EE-8C5CF62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3311-404C-4FBE-86B6-32554AB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8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95D5-07DF-493A-AC01-F3BA8890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B2B-07CD-4404-B7E6-E14AD0036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4422-DDC3-47C6-9E73-56155F75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2AB75-B51D-4E15-83D5-A0FC51BE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4C9F-2E06-495D-9E15-F5354A58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9726A-A667-4725-A1DA-5602B0EE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9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F7E2-2C1F-4757-92E9-7C4647B7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0C0A3-E9AE-44A4-8BEF-1EEF592F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2703-EDEA-4577-A716-C4DE9710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401D-66B1-436B-A2CF-5768CBFF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EDA9-4DC7-4556-8311-7BD38C7B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9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8FB5E-4CAF-45DE-97CF-6397A28F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60704-90CC-449D-8C50-CC02101F7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CC29-634D-4ACF-86D9-7C1DEDD2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1578-215F-4C62-9DFD-9559094C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5347-10AC-4B71-8829-36965B6D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161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0650" y="2285999"/>
            <a:ext cx="9582539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9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ate adju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32085" y="376"/>
            <a:ext cx="3798277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50" y="346244"/>
            <a:ext cx="322384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418" y="2848345"/>
            <a:ext cx="322384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1450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840598" y="0"/>
            <a:ext cx="3916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6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5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A6A32-7F0E-4342-89BD-EAECA4D3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4FAA-1675-423D-B939-3DD8E9C0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2809-7FCE-41E9-AF13-7D3C6B20A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8864-10C2-4704-881F-BBF37D141E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8A03-5D7C-47A8-B18A-94D80A6B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CA1F-299F-4066-A0AF-97F8071BC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9D7-7BFE-4685-9C9D-480D355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AE5417-D29A-431D-A4BB-0F80ECC8A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Game Theory and pollution control</a:t>
            </a:r>
            <a:br>
              <a:rPr lang="en-US" dirty="0"/>
            </a:br>
            <a:r>
              <a:rPr lang="en-US" sz="2800" dirty="0"/>
              <a:t>Nathan Nickelson 2018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60AF3F-FEF6-4302-A505-6C0944859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i="1" dirty="0"/>
              <a:t>The Reboot</a:t>
            </a:r>
          </a:p>
        </p:txBody>
      </p:sp>
    </p:spTree>
    <p:extLst>
      <p:ext uri="{BB962C8B-B14F-4D97-AF65-F5344CB8AC3E}">
        <p14:creationId xmlns:p14="http://schemas.microsoft.com/office/powerpoint/2010/main" val="11621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229C2E-8FCA-4DFF-AA4F-AB5E220F4855}"/>
              </a:ext>
            </a:extLst>
          </p:cNvPr>
          <p:cNvSpPr/>
          <p:nvPr/>
        </p:nvSpPr>
        <p:spPr>
          <a:xfrm>
            <a:off x="4610100" y="3429000"/>
            <a:ext cx="5295900" cy="56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E78E9-56A1-4AD6-A954-00A1B0F6538B}"/>
              </a:ext>
            </a:extLst>
          </p:cNvPr>
          <p:cNvSpPr/>
          <p:nvPr/>
        </p:nvSpPr>
        <p:spPr>
          <a:xfrm>
            <a:off x="2124076" y="4056995"/>
            <a:ext cx="2433638" cy="176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1904E-70B9-4C24-A402-9B87C130FE92}"/>
              </a:ext>
            </a:extLst>
          </p:cNvPr>
          <p:cNvSpPr/>
          <p:nvPr/>
        </p:nvSpPr>
        <p:spPr>
          <a:xfrm>
            <a:off x="4610100" y="4056996"/>
            <a:ext cx="5295900" cy="176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2B60A-254D-4FBC-8BA7-0971906278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799"/>
                <a:ext cx="9601200" cy="217473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Adjacency Matrices</a:t>
                </a:r>
                <a:br>
                  <a:rPr lang="en-US" dirty="0"/>
                </a:br>
                <a:r>
                  <a:rPr lang="en-US" sz="2400" dirty="0"/>
                  <a:t>Two Player Version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1A2E4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1A2E4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l-GR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2B60A-254D-4FBC-8BA7-097190627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799"/>
                <a:ext cx="9601200" cy="2174735"/>
              </a:xfrm>
              <a:blipFill>
                <a:blip r:embed="rId2"/>
                <a:stretch>
                  <a:fillRect t="-8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F34585-7751-4746-8CF0-152C58E530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05325" y="3997465"/>
                <a:ext cx="5514975" cy="1931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F34585-7751-4746-8CF0-152C58E53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05325" y="3997465"/>
                <a:ext cx="5514975" cy="19311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7029DE-5749-44B0-A374-0DF9C4150F21}"/>
              </a:ext>
            </a:extLst>
          </p:cNvPr>
          <p:cNvSpPr txBox="1"/>
          <p:nvPr/>
        </p:nvSpPr>
        <p:spPr>
          <a:xfrm>
            <a:off x="4724400" y="34290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Minnesota			North Dakota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83B93-D6AC-407E-A558-ACD70C330DB1}"/>
              </a:ext>
            </a:extLst>
          </p:cNvPr>
          <p:cNvSpPr txBox="1"/>
          <p:nvPr/>
        </p:nvSpPr>
        <p:spPr>
          <a:xfrm>
            <a:off x="2271713" y="4243536"/>
            <a:ext cx="228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Minnesota</a:t>
            </a:r>
          </a:p>
          <a:p>
            <a:endParaRPr lang="en-US" dirty="0"/>
          </a:p>
          <a:p>
            <a:r>
              <a:rPr lang="en-US" sz="2800" dirty="0"/>
              <a:t>North Dakota</a:t>
            </a:r>
          </a:p>
        </p:txBody>
      </p:sp>
    </p:spTree>
    <p:extLst>
      <p:ext uri="{BB962C8B-B14F-4D97-AF65-F5344CB8AC3E}">
        <p14:creationId xmlns:p14="http://schemas.microsoft.com/office/powerpoint/2010/main" val="379438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19" y="246185"/>
            <a:ext cx="9601200" cy="106386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81319" y="1852245"/>
                <a:ext cx="9601200" cy="374552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Cambria Math" panose="02040503050406030204" pitchFamily="18" charset="0"/>
                  </a:rPr>
                  <a:t>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40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:</a:t>
                </a:r>
                <a:endParaRPr lang="en-US" sz="4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Thank you, Wolfram Alpha! 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81319" y="1852245"/>
                <a:ext cx="9601200" cy="3745523"/>
              </a:xfrm>
              <a:blipFill>
                <a:blip r:embed="rId2"/>
                <a:stretch>
                  <a:fillRect t="-3420" b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B17A5C-5AD7-4F3A-B6AF-0653CD4A21F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295400" y="571623"/>
            <a:ext cx="9601200" cy="6556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For Two Players:</a:t>
            </a:r>
          </a:p>
        </p:txBody>
      </p:sp>
    </p:spTree>
    <p:extLst>
      <p:ext uri="{BB962C8B-B14F-4D97-AF65-F5344CB8AC3E}">
        <p14:creationId xmlns:p14="http://schemas.microsoft.com/office/powerpoint/2010/main" val="5907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05D-E815-4457-B6F1-43BCE3BE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Eigenvalue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7A91E7-CABA-449E-BED2-0EFC6F24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58" y="633046"/>
            <a:ext cx="7283892" cy="5301762"/>
          </a:xfrm>
          <a:scene3d>
            <a:camera prst="orthographicFront">
              <a:rot lat="0" lon="10799977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BC4F761-DD71-43C9-8A14-303FE8138B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en-US" sz="2800" dirty="0"/>
                  <a:t>Find the regions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negative at the same time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- red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/>
                  <a:t>- green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BC4F761-DD71-43C9-8A14-303FE8138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3214" t="-2429" r="-6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921643-6D1C-405C-BCE4-F6E44F27640B}"/>
              </a:ext>
            </a:extLst>
          </p:cNvPr>
          <p:cNvSpPr txBox="1"/>
          <p:nvPr/>
        </p:nvSpPr>
        <p:spPr>
          <a:xfrm>
            <a:off x="8925297" y="5934808"/>
            <a:ext cx="295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www.Geogrebra.org</a:t>
            </a:r>
          </a:p>
        </p:txBody>
      </p:sp>
    </p:spTree>
    <p:extLst>
      <p:ext uri="{BB962C8B-B14F-4D97-AF65-F5344CB8AC3E}">
        <p14:creationId xmlns:p14="http://schemas.microsoft.com/office/powerpoint/2010/main" val="281026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05D-E815-4457-B6F1-43BCE3BE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Eigenvalue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7A91E7-CABA-449E-BED2-0EFC6F24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754" y="633046"/>
            <a:ext cx="7250696" cy="53017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BC4F761-DD71-43C9-8A14-303FE8138B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ctr"/>
                <a:r>
                  <a:rPr lang="en-US" sz="2400" dirty="0"/>
                  <a:t>View from the negative Z-Axis.</a:t>
                </a:r>
              </a:p>
              <a:p>
                <a:pPr algn="ctr"/>
                <a:r>
                  <a:rPr lang="en-US" sz="2400" dirty="0"/>
                  <a:t>Darker regions are where eigenvalues are less than zero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red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- green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BC4F761-DD71-43C9-8A14-303FE8138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30238AF-5911-464D-835D-E7D02C73E941}"/>
              </a:ext>
            </a:extLst>
          </p:cNvPr>
          <p:cNvSpPr/>
          <p:nvPr/>
        </p:nvSpPr>
        <p:spPr>
          <a:xfrm>
            <a:off x="10372348" y="2214860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37604-CAEC-4263-8850-954A73CDC2F8}"/>
              </a:ext>
            </a:extLst>
          </p:cNvPr>
          <p:cNvSpPr/>
          <p:nvPr/>
        </p:nvSpPr>
        <p:spPr>
          <a:xfrm>
            <a:off x="4946731" y="2967335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82BA9-FB8A-42F0-A933-6EC9FD1A14D2}"/>
              </a:ext>
            </a:extLst>
          </p:cNvPr>
          <p:cNvSpPr/>
          <p:nvPr/>
        </p:nvSpPr>
        <p:spPr>
          <a:xfrm>
            <a:off x="7086225" y="1043285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4A81D-2421-48A3-8C33-5E5B13898258}"/>
              </a:ext>
            </a:extLst>
          </p:cNvPr>
          <p:cNvSpPr/>
          <p:nvPr/>
        </p:nvSpPr>
        <p:spPr>
          <a:xfrm>
            <a:off x="7895848" y="4500860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C448-5569-4458-9781-3006BF7A3AD7}"/>
              </a:ext>
            </a:extLst>
          </p:cNvPr>
          <p:cNvSpPr txBox="1"/>
          <p:nvPr/>
        </p:nvSpPr>
        <p:spPr>
          <a:xfrm>
            <a:off x="8925297" y="5934808"/>
            <a:ext cx="295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www.Geogrebra.org</a:t>
            </a:r>
          </a:p>
        </p:txBody>
      </p:sp>
    </p:spTree>
    <p:extLst>
      <p:ext uri="{BB962C8B-B14F-4D97-AF65-F5344CB8AC3E}">
        <p14:creationId xmlns:p14="http://schemas.microsoft.com/office/powerpoint/2010/main" val="256850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229C2E-8FCA-4DFF-AA4F-AB5E220F4855}"/>
              </a:ext>
            </a:extLst>
          </p:cNvPr>
          <p:cNvSpPr/>
          <p:nvPr/>
        </p:nvSpPr>
        <p:spPr>
          <a:xfrm>
            <a:off x="4148708" y="3029793"/>
            <a:ext cx="7496555" cy="56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E78E9-56A1-4AD6-A954-00A1B0F6538B}"/>
              </a:ext>
            </a:extLst>
          </p:cNvPr>
          <p:cNvSpPr/>
          <p:nvPr/>
        </p:nvSpPr>
        <p:spPr>
          <a:xfrm>
            <a:off x="1609058" y="3692505"/>
            <a:ext cx="2433638" cy="234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1904E-70B9-4C24-A402-9B87C130FE92}"/>
              </a:ext>
            </a:extLst>
          </p:cNvPr>
          <p:cNvSpPr/>
          <p:nvPr/>
        </p:nvSpPr>
        <p:spPr>
          <a:xfrm>
            <a:off x="4148709" y="3659501"/>
            <a:ext cx="7496556" cy="237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2B60A-254D-4FBC-8BA7-0971906278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799"/>
                <a:ext cx="9601200" cy="217473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Adjacency Matrices</a:t>
                </a:r>
                <a:br>
                  <a:rPr lang="en-US" dirty="0"/>
                </a:br>
                <a:r>
                  <a:rPr lang="en-US" sz="2400" dirty="0"/>
                  <a:t>Three Player Version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1A2E4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1A2E4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l-GR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1A2E4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1A2E4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1A2E4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1A2E4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2B60A-254D-4FBC-8BA7-097190627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799"/>
                <a:ext cx="9601200" cy="2174735"/>
              </a:xfrm>
              <a:blipFill>
                <a:blip r:embed="rId2"/>
                <a:stretch>
                  <a:fillRect t="-8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F34585-7751-4746-8CF0-152C58E530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148709" y="3692506"/>
                <a:ext cx="7354443" cy="234380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7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57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5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5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5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5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57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5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7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F34585-7751-4746-8CF0-152C58E53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48709" y="3692506"/>
                <a:ext cx="7354443" cy="23438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7029DE-5749-44B0-A374-0DF9C4150F21}"/>
              </a:ext>
            </a:extLst>
          </p:cNvPr>
          <p:cNvSpPr txBox="1"/>
          <p:nvPr/>
        </p:nvSpPr>
        <p:spPr>
          <a:xfrm>
            <a:off x="4403979" y="3019110"/>
            <a:ext cx="724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Minnesota		North Dakota    South Dakota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83B93-D6AC-407E-A558-ACD70C330DB1}"/>
              </a:ext>
            </a:extLst>
          </p:cNvPr>
          <p:cNvSpPr txBox="1"/>
          <p:nvPr/>
        </p:nvSpPr>
        <p:spPr>
          <a:xfrm>
            <a:off x="1720596" y="3878409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Minnesota</a:t>
            </a:r>
          </a:p>
          <a:p>
            <a:endParaRPr lang="en-US" dirty="0"/>
          </a:p>
          <a:p>
            <a:r>
              <a:rPr lang="en-US" sz="2800" dirty="0"/>
              <a:t>North Dakota</a:t>
            </a:r>
          </a:p>
          <a:p>
            <a:endParaRPr lang="en-US" dirty="0"/>
          </a:p>
          <a:p>
            <a:r>
              <a:rPr lang="en-US" sz="2800" dirty="0"/>
              <a:t>South Dakota</a:t>
            </a:r>
          </a:p>
        </p:txBody>
      </p:sp>
    </p:spTree>
    <p:extLst>
      <p:ext uri="{BB962C8B-B14F-4D97-AF65-F5344CB8AC3E}">
        <p14:creationId xmlns:p14="http://schemas.microsoft.com/office/powerpoint/2010/main" val="327557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 Players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A84AF-6B8B-42C8-93B6-246E39A6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391" y="685801"/>
            <a:ext cx="7104185" cy="5175250"/>
          </a:xfrm>
        </p:spPr>
        <p:txBody>
          <a:bodyPr/>
          <a:lstStyle/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ambria Math" panose="02040503050406030204" pitchFamily="18" charset="0"/>
              </a:rPr>
              <a:t>Solving this for three players?</a:t>
            </a: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ambria Math" panose="02040503050406030204" pitchFamily="18" charset="0"/>
              </a:rPr>
              <a:t>It gets messy quickly….</a:t>
            </a: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ambria Math" panose="02040503050406030204" pitchFamily="18" charset="0"/>
              </a:rPr>
              <a:t>Wolfram Alpha to the rescue again…..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5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91" y="685801"/>
                <a:ext cx="7104185" cy="575016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((−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(4(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(−16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−42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−42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) −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(3(−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(4(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(−16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−42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−42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36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+54 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Cambria Math" panose="02040503050406030204" pitchFamily="18" charset="0"/>
                  </a:rPr>
                  <a:t>That’s just the first one!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91" y="685801"/>
                <a:ext cx="7104185" cy="57501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2834" r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 Players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A84AF-6B8B-42C8-93B6-246E39A6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391" y="685801"/>
            <a:ext cx="7104185" cy="5175250"/>
          </a:xfrm>
        </p:spPr>
        <p:txBody>
          <a:bodyPr/>
          <a:lstStyle/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ambria Math" panose="02040503050406030204" pitchFamily="18" charset="0"/>
              </a:rPr>
              <a:t>Yuck.</a:t>
            </a: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2834" r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9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B63295-6883-47C9-9D0B-BC405D1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32" y="211454"/>
            <a:ext cx="11181340" cy="1693544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The Boundary Curve for </a:t>
            </a:r>
            <a:br>
              <a:rPr lang="en-US" dirty="0"/>
            </a:br>
            <a:r>
              <a:rPr lang="en-US" dirty="0"/>
              <a:t>Three Player Strategies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912A53-366B-4BED-BB39-90B68EED5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732" y="1905000"/>
            <a:ext cx="5471068" cy="474154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36E62-1832-45C0-AEFC-0824DE62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05000"/>
            <a:ext cx="5710272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 Players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A84AF-6B8B-42C8-93B6-246E39A6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391" y="685801"/>
            <a:ext cx="7104185" cy="5175250"/>
          </a:xfrm>
        </p:spPr>
        <p:txBody>
          <a:bodyPr/>
          <a:lstStyle/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ambria Math" panose="02040503050406030204" pitchFamily="18" charset="0"/>
              </a:rPr>
              <a:t>Are there better options?</a:t>
            </a:r>
          </a:p>
          <a:p>
            <a:pPr marL="0" indent="0" algn="ctr">
              <a:buNone/>
            </a:pPr>
            <a:endParaRPr lang="en-US" sz="4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2834" r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0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D60A5-F04A-4012-A9D4-3549B459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Context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06F454-7B34-43C5-8CC8-D42088BE8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0" y="2349787"/>
            <a:ext cx="5410200" cy="3679731"/>
          </a:xfrm>
          <a:solidFill>
            <a:schemeClr val="tx2">
              <a:lumMod val="25000"/>
              <a:lumOff val="7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AEC43-BFA0-4C96-ABB8-761EBD7C5AF8}"/>
              </a:ext>
            </a:extLst>
          </p:cNvPr>
          <p:cNvSpPr txBox="1"/>
          <p:nvPr/>
        </p:nvSpPr>
        <p:spPr>
          <a:xfrm>
            <a:off x="7965830" y="2057400"/>
            <a:ext cx="369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24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F7F442-320A-499C-8AB9-AA22A702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all players used the same strategy?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5BA059-D3C5-4D39-90DA-A100C5E1A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Assume: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AD4B30A-3654-4F91-ACEA-42A5479A62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are equal to each other.</a:t>
                </a:r>
              </a:p>
              <a:p>
                <a:r>
                  <a:rPr lang="en-US" sz="3200" dirty="0"/>
                  <a:t>At what point will they stabilize?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AD4B30A-3654-4F91-ACEA-42A5479A6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155" t="-4038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A927EF-E56A-453B-8583-99F27696F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Our matrix then would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CC07D4A-C250-4FC5-AED2-6610C7AE4D6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25621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CC07D4A-C250-4FC5-AED2-6610C7AE4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25621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91" y="685800"/>
                <a:ext cx="7104185" cy="571499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dirty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Then this:</a:t>
                </a:r>
              </a:p>
              <a:p>
                <a:pPr marL="0" indent="0" algn="ctr">
                  <a:buNone/>
                </a:pPr>
                <a:r>
                  <a:rPr lang="en-US" sz="4400" dirty="0"/>
                  <a:t> </a:t>
                </a:r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91" y="685800"/>
                <a:ext cx="7104185" cy="5714999"/>
              </a:xfrm>
              <a:blipFill>
                <a:blip r:embed="rId2"/>
                <a:stretch>
                  <a:fillRect t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2834" r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2BC24B-0562-4B63-AAD8-E65E7C5E0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883" y="2087880"/>
            <a:ext cx="5791200" cy="408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D5BA8-281B-4D44-AB3A-6C85D658A059}"/>
                  </a:ext>
                </a:extLst>
              </p:cNvPr>
              <p:cNvSpPr/>
              <p:nvPr/>
            </p:nvSpPr>
            <p:spPr>
              <a:xfrm>
                <a:off x="5361432" y="1425186"/>
                <a:ext cx="609600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dirty="0"/>
                  <a:t>Becomes: </a:t>
                </a:r>
              </a:p>
              <a:p>
                <a:pPr algn="ctr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=3 −4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D5BA8-281B-4D44-AB3A-6C85D658A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32" y="1425186"/>
                <a:ext cx="6096000" cy="4154984"/>
              </a:xfrm>
              <a:prstGeom prst="rect">
                <a:avLst/>
              </a:prstGeom>
              <a:blipFill>
                <a:blip r:embed="rId5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2834" r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D5BA8-281B-4D44-AB3A-6C85D658A059}"/>
                  </a:ext>
                </a:extLst>
              </p:cNvPr>
              <p:cNvSpPr/>
              <p:nvPr/>
            </p:nvSpPr>
            <p:spPr>
              <a:xfrm>
                <a:off x="5361432" y="1425186"/>
                <a:ext cx="6096000" cy="5098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dirty="0"/>
                  <a:t>The stability region is: </a:t>
                </a:r>
              </a:p>
              <a:p>
                <a:pPr algn="ctr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3 −4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type m:val="skw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D5BA8-281B-4D44-AB3A-6C85D658A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32" y="1425186"/>
                <a:ext cx="6096000" cy="5098703"/>
              </a:xfrm>
              <a:prstGeom prst="rect">
                <a:avLst/>
              </a:prstGeom>
              <a:blipFill>
                <a:blip r:embed="rId3"/>
                <a:stretch>
                  <a:fillRect t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8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384AB6C-EE5E-4B48-8AEC-233E37A5E1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br>
                  <a:rPr lang="en-US" dirty="0"/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Players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384AB6C-EE5E-4B48-8AEC-233E37A5E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91" y="685801"/>
                <a:ext cx="7104185" cy="5175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=2;      2−3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000" dirty="0"/>
                  <a:t>…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…</a:t>
                </a:r>
              </a:p>
              <a:p>
                <a:pPr marL="0" indent="0" algn="ctr">
                  <a:buNone/>
                </a:pPr>
                <a:endParaRPr lang="en-US" sz="4000" b="0" dirty="0"/>
              </a:p>
              <a:p>
                <a:pPr marL="0" indent="0" algn="ctr">
                  <a:buNone/>
                </a:pPr>
                <a:endParaRPr lang="en-US" sz="4000" b="0" dirty="0"/>
              </a:p>
              <a:p>
                <a:pPr marL="0" indent="0" algn="ctr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91" y="685801"/>
                <a:ext cx="7104185" cy="5175250"/>
              </a:xfr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values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000" dirty="0"/>
                  <a:t> where </a:t>
                </a:r>
                <a:r>
                  <a:rPr lang="el-GR" sz="4000" dirty="0"/>
                  <a:t>λ</a:t>
                </a:r>
                <a:r>
                  <a:rPr lang="en-US" sz="4000" dirty="0"/>
                  <a:t> &lt; 0</a:t>
                </a:r>
              </a:p>
              <a:p>
                <a:pPr algn="ctr"/>
                <a:r>
                  <a:rPr lang="en-US" sz="2000" i="1" dirty="0"/>
                  <a:t>*All other eigenvalues reduce to -x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t="-2834" r="-567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9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384AB6C-EE5E-4B48-8AEC-233E37A5E1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br>
                  <a:rPr lang="en-US" dirty="0"/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Players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384AB6C-EE5E-4B48-8AEC-233E37A5E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91" y="685801"/>
                <a:ext cx="7104185" cy="51752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4000" b="0" dirty="0">
                    <a:latin typeface="Cambria Math" panose="02040503050406030204" pitchFamily="18" charset="0"/>
                  </a:rPr>
                  <a:t>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000" b="0" dirty="0"/>
                  <a:t>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equal</a:t>
                </a:r>
              </a:p>
              <a:p>
                <a:pPr marL="0" indent="0" algn="ctr">
                  <a:buNone/>
                </a:pP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a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: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stability region strategy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-players is</a:t>
                </a:r>
              </a:p>
              <a:p>
                <a:pPr marL="0" indent="0" algn="ctr">
                  <a:buNone/>
                </a:pPr>
                <a:endParaRPr lang="en-US" sz="4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5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91" y="685801"/>
                <a:ext cx="7104185" cy="5175250"/>
              </a:xfrm>
              <a:blipFill>
                <a:blip r:embed="rId3"/>
                <a:stretch>
                  <a:fillRect l="-944" t="-4009" r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000" dirty="0"/>
                  <a:t>Finding the values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000" dirty="0"/>
                  <a:t> where </a:t>
                </a:r>
                <a:r>
                  <a:rPr lang="el-GR" sz="4000" dirty="0"/>
                  <a:t>λ</a:t>
                </a:r>
                <a:r>
                  <a:rPr lang="en-US" sz="4000" dirty="0"/>
                  <a:t> &lt; 0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AB17A5C-5AD7-4F3A-B6AF-0653CD4A2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t="-2834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0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BAF2-BD43-41FC-B275-12B6169E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Two Player</a:t>
            </a:r>
            <a:br>
              <a:rPr lang="en-US" sz="3200" dirty="0"/>
            </a:br>
            <a:r>
              <a:rPr lang="en-US" sz="3200" dirty="0"/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1870F33-0E20-464E-8115-C6B9DA40C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40" y="2258569"/>
                <a:ext cx="3223846" cy="375818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Franklin Gothic Book" panose="020B0503020102020204" pitchFamily="34" charset="0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Franklin Gothic Book" panose="020B0503020102020204" pitchFamily="34" charset="0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Franklin Gothic Book" panose="020B0503020102020204" pitchFamily="34" charset="0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Franklin Gothic Book" panose="020B0503020102020204" pitchFamily="34" charset="0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1870F33-0E20-464E-8115-C6B9DA40C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40" y="2258569"/>
                <a:ext cx="3223846" cy="3758183"/>
              </a:xfrm>
              <a:blipFill>
                <a:blip r:embed="rId2"/>
                <a:stretch>
                  <a:fillRect l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D5B49E6-7AE3-41C6-A010-239A003A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69" y="465991"/>
            <a:ext cx="7620000" cy="56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A7F-D8A5-4638-8F10-52853C26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325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4C08-1EC6-4E6B-A329-EE7EC6CF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49038"/>
            <a:ext cx="4443984" cy="484537"/>
          </a:xfrm>
        </p:spPr>
        <p:txBody>
          <a:bodyPr/>
          <a:lstStyle/>
          <a:p>
            <a:pPr algn="ctr"/>
            <a:r>
              <a:rPr lang="en-US" dirty="0"/>
              <a:t>3-player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63E967-42BC-4E6A-9A4C-B70FD4D49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2001488"/>
            <a:ext cx="5069286" cy="418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17330-831E-4463-AE90-A76B60E5B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816" y="1449038"/>
            <a:ext cx="4443984" cy="484537"/>
          </a:xfrm>
        </p:spPr>
        <p:txBody>
          <a:bodyPr/>
          <a:lstStyle/>
          <a:p>
            <a:pPr algn="ctr"/>
            <a:r>
              <a:rPr lang="en-US" dirty="0"/>
              <a:t>4-player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59794B-FA16-44B0-94A5-8E4880C30F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8816" y="1990725"/>
            <a:ext cx="5093031" cy="4181475"/>
          </a:xfrm>
        </p:spPr>
      </p:pic>
    </p:spTree>
    <p:extLst>
      <p:ext uri="{BB962C8B-B14F-4D97-AF65-F5344CB8AC3E}">
        <p14:creationId xmlns:p14="http://schemas.microsoft.com/office/powerpoint/2010/main" val="242203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ACE4F-C309-457C-AD17-4B328350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52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Conclusions: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3041D3-813F-4810-9E46-ED3BAD455D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90650" y="1362456"/>
                <a:ext cx="9582539" cy="502005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800" dirty="0"/>
                  <a:t>If we can find equations for the eigenvalues, then we can test the strategies for stability</a:t>
                </a:r>
              </a:p>
              <a:p>
                <a:r>
                  <a:rPr lang="en-US" sz="2800" dirty="0"/>
                  <a:t>The graph of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-player strategy with constant pollution is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-dimensional </a:t>
                </a:r>
                <a:r>
                  <a:rPr lang="en-US" sz="2800" dirty="0" err="1"/>
                  <a:t>hyberboloid</a:t>
                </a:r>
                <a:r>
                  <a:rPr lang="en-US" sz="2800" dirty="0"/>
                  <a:t> with its vertex at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It seems that there is one primary eigenvalue that when negative, implies all the others are, too.</a:t>
                </a:r>
              </a:p>
              <a:p>
                <a:r>
                  <a:rPr lang="en-US" sz="2800" dirty="0"/>
                  <a:t>Because the complexity of the eigenvalue equations increases rapidly as players increase, estimation methods, like this model, are a possible alternative for finding stability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3041D3-813F-4810-9E46-ED3BAD45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90650" y="1362456"/>
                <a:ext cx="9582539" cy="5020055"/>
              </a:xfrm>
              <a:blipFill>
                <a:blip r:embed="rId2"/>
                <a:stretch>
                  <a:fillRect l="-1145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29FD-B403-4A5A-8B1C-09E064FC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Study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937D-9EFE-4B60-8C60-6ECC853C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650" y="2285999"/>
            <a:ext cx="9582539" cy="3995929"/>
          </a:xfrm>
        </p:spPr>
        <p:txBody>
          <a:bodyPr>
            <a:noAutofit/>
          </a:bodyPr>
          <a:lstStyle/>
          <a:p>
            <a:r>
              <a:rPr lang="en-US" sz="2400" dirty="0"/>
              <a:t>Evaluate n-step cyclic multi-layered strategies and their stability regions.</a:t>
            </a:r>
          </a:p>
          <a:p>
            <a:r>
              <a:rPr lang="en-US" sz="2400" dirty="0"/>
              <a:t>Formalize the project to the point of being able to accept realistic mappings and values.</a:t>
            </a:r>
          </a:p>
          <a:p>
            <a:r>
              <a:rPr lang="en-US" sz="2400" dirty="0"/>
              <a:t>Implement the cost efficiency strategy.</a:t>
            </a:r>
          </a:p>
        </p:txBody>
      </p:sp>
    </p:spTree>
    <p:extLst>
      <p:ext uri="{BB962C8B-B14F-4D97-AF65-F5344CB8AC3E}">
        <p14:creationId xmlns:p14="http://schemas.microsoft.com/office/powerpoint/2010/main" val="366583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0A9F9-83FE-4C2D-A5BA-D787E38B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2000" dirty="0"/>
            </a:br>
            <a:r>
              <a:rPr lang="en-US" sz="3200" dirty="0"/>
              <a:t>Tools used for this project: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Programming Language:		Python 3.5</a:t>
            </a:r>
            <a:br>
              <a:rPr lang="en-US" sz="2000" dirty="0"/>
            </a:br>
            <a:r>
              <a:rPr lang="en-US" sz="2000" dirty="0"/>
              <a:t>IDE:				Visual Studio Code</a:t>
            </a:r>
            <a:br>
              <a:rPr lang="en-US" sz="2000" dirty="0"/>
            </a:br>
            <a:r>
              <a:rPr lang="en-US" sz="2000" dirty="0"/>
              <a:t>GUI:				PYQT5</a:t>
            </a:r>
            <a:br>
              <a:rPr lang="en-US" sz="2000" dirty="0"/>
            </a:br>
            <a:r>
              <a:rPr lang="en-US" sz="2000" dirty="0"/>
              <a:t>PLOTTING:			PYQTGRAPH</a:t>
            </a:r>
            <a:br>
              <a:rPr lang="en-US" sz="2000" dirty="0"/>
            </a:br>
            <a:r>
              <a:rPr lang="en-US" sz="2000" dirty="0"/>
              <a:t>ADDITIONAL:			Wolfram Alpha (matrices)</a:t>
            </a:r>
            <a:br>
              <a:rPr lang="en-US" sz="2000" dirty="0"/>
            </a:br>
            <a:r>
              <a:rPr lang="en-US" sz="2000" dirty="0"/>
              <a:t>				Geogebra.com (3-d graphing)				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75D15-1E21-4F10-99C0-9FA6EB1DC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Mentor: Vladimir Alexeev</a:t>
            </a:r>
          </a:p>
        </p:txBody>
      </p:sp>
    </p:spTree>
    <p:extLst>
      <p:ext uri="{BB962C8B-B14F-4D97-AF65-F5344CB8AC3E}">
        <p14:creationId xmlns:p14="http://schemas.microsoft.com/office/powerpoint/2010/main" val="14449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D60A5-F04A-4012-A9D4-3549B459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Rate of Pollution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06F454-7B34-43C5-8CC8-D42088BE8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84" y="2292778"/>
            <a:ext cx="5410200" cy="3679731"/>
          </a:xfrm>
          <a:solidFill>
            <a:schemeClr val="tx2">
              <a:lumMod val="25000"/>
              <a:lumOff val="7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EC43-BFA0-4C96-ABB8-761EBD7C5AF8}"/>
                  </a:ext>
                </a:extLst>
              </p:cNvPr>
              <p:cNvSpPr txBox="1"/>
              <p:nvPr/>
            </p:nvSpPr>
            <p:spPr>
              <a:xfrm>
                <a:off x="7962899" y="2125816"/>
                <a:ext cx="3754315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Self Pollution</a:t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Current level of pollution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Effectiveness of green policies (Utility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EC43-BFA0-4C96-ABB8-761EBD7C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99" y="2125816"/>
                <a:ext cx="3754315" cy="3939540"/>
              </a:xfrm>
              <a:prstGeom prst="rect">
                <a:avLst/>
              </a:prstGeom>
              <a:blipFill>
                <a:blip r:embed="rId3"/>
                <a:stretch>
                  <a:fillRect l="-4870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D730D5-9781-4C93-8B9C-BB2E914088CD}"/>
              </a:ext>
            </a:extLst>
          </p:cNvPr>
          <p:cNvSpPr/>
          <p:nvPr/>
        </p:nvSpPr>
        <p:spPr>
          <a:xfrm rot="366669">
            <a:off x="5472142" y="3258352"/>
            <a:ext cx="2228046" cy="170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700B13-2016-4DEF-8A96-BDBB7792CE48}"/>
              </a:ext>
            </a:extLst>
          </p:cNvPr>
          <p:cNvSpPr/>
          <p:nvPr/>
        </p:nvSpPr>
        <p:spPr>
          <a:xfrm rot="21333660">
            <a:off x="5473815" y="4601647"/>
            <a:ext cx="2228046" cy="200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4AB6C-EE5E-4B48-8AEC-233E37A5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Three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9391" y="685801"/>
                <a:ext cx="7104185" cy="575016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((−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(4(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−42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−42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−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(3(−16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(4(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(−16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−42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−42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+36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−54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+54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4A84AF-6B8B-42C8-93B6-246E39A6B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9391" y="685801"/>
                <a:ext cx="7104185" cy="57501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B17A5C-5AD7-4F3A-B6AF-0653CD4A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YUUUUUUUUUUUUUUUUUUUUUUUUUCK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387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A92B6-2F36-40D7-8451-E2E07C65D56E}"/>
                  </a:ext>
                </a:extLst>
              </p:cNvPr>
              <p:cNvSpPr txBox="1"/>
              <p:nvPr/>
            </p:nvSpPr>
            <p:spPr>
              <a:xfrm>
                <a:off x="978408" y="182880"/>
                <a:ext cx="11137392" cy="665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THE REAL WORK: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   Let: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Substitute: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Integrate: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A92B6-2F36-40D7-8451-E2E07C65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182880"/>
                <a:ext cx="11137392" cy="6655476"/>
              </a:xfrm>
              <a:prstGeom prst="rect">
                <a:avLst/>
              </a:prstGeom>
              <a:blipFill>
                <a:blip r:embed="rId3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7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D60A5-F04A-4012-A9D4-3549B459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Rate of Pollution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06F454-7B34-43C5-8CC8-D42088BE8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84" y="2292778"/>
            <a:ext cx="5410200" cy="3679731"/>
          </a:xfrm>
          <a:solidFill>
            <a:schemeClr val="tx2">
              <a:lumMod val="25000"/>
              <a:lumOff val="7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EC43-BFA0-4C96-ABB8-761EBD7C5AF8}"/>
                  </a:ext>
                </a:extLst>
              </p:cNvPr>
              <p:cNvSpPr txBox="1"/>
              <p:nvPr/>
            </p:nvSpPr>
            <p:spPr>
              <a:xfrm>
                <a:off x="7833945" y="2125816"/>
                <a:ext cx="3883270" cy="3143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Neighbor Pollution</a:t>
                </a:r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Total pollution from neighboring regions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EC43-BFA0-4C96-ABB8-761EBD7C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45" y="2125816"/>
                <a:ext cx="3883270" cy="3143296"/>
              </a:xfrm>
              <a:prstGeom prst="rect">
                <a:avLst/>
              </a:prstGeom>
              <a:blipFill>
                <a:blip r:embed="rId3"/>
                <a:stretch>
                  <a:fillRect l="-4710" t="-310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D730D5-9781-4C93-8B9C-BB2E914088CD}"/>
              </a:ext>
            </a:extLst>
          </p:cNvPr>
          <p:cNvSpPr/>
          <p:nvPr/>
        </p:nvSpPr>
        <p:spPr>
          <a:xfrm rot="462565">
            <a:off x="2817368" y="3297681"/>
            <a:ext cx="2228046" cy="170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700B13-2016-4DEF-8A96-BDBB7792CE48}"/>
              </a:ext>
            </a:extLst>
          </p:cNvPr>
          <p:cNvSpPr/>
          <p:nvPr/>
        </p:nvSpPr>
        <p:spPr>
          <a:xfrm rot="20986173">
            <a:off x="2897575" y="4806544"/>
            <a:ext cx="2228046" cy="2007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C59923A4-BFC3-449F-9F8A-5EB5A6CC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Dirty Equation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9E405DEF-BEF6-4FD8-AB5D-4E1C97380F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91308" y="1635369"/>
                <a:ext cx="11245361" cy="4818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3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33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l-GR" sz="3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: 		Pollution stock at time (t)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		Investment into environmentally friendly policies [0,1]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800" b="0" dirty="0"/>
                  <a:t>: 		Rate country </a:t>
                </a:r>
                <a:r>
                  <a:rPr lang="en-US" sz="2800" b="0" i="1" dirty="0"/>
                  <a:t>j</a:t>
                </a:r>
                <a:r>
                  <a:rPr lang="en-US" sz="2800" b="0" dirty="0"/>
                  <a:t> pollutes country </a:t>
                </a:r>
                <a:r>
                  <a:rPr lang="en-US" sz="2800" i="1" dirty="0" err="1"/>
                  <a:t>i</a:t>
                </a:r>
                <a:r>
                  <a:rPr lang="en-US" sz="2800" i="1" dirty="0"/>
                  <a:t> </a:t>
                </a:r>
                <a:r>
                  <a:rPr lang="en-US" sz="2800" dirty="0"/>
                  <a:t>[0,1]</a:t>
                </a:r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	</a:t>
                </a: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9E405DEF-BEF6-4FD8-AB5D-4E1C97380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1308" y="1635369"/>
                <a:ext cx="11245361" cy="4818185"/>
              </a:xfrm>
              <a:blipFill>
                <a:blip r:embed="rId2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3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EA7850-24D7-4462-AF25-2A0AF1E84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Utility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EA7850-24D7-4462-AF25-2A0AF1E84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B6A656-816B-4DEF-B3BE-C47227107F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Utility function affects the total pollution and, therefore, the rate of change in pollution</a:t>
            </a:r>
          </a:p>
          <a:p>
            <a:endParaRPr lang="en-US" sz="3600" dirty="0"/>
          </a:p>
          <a:p>
            <a:r>
              <a:rPr lang="en-US" sz="3600" dirty="0"/>
              <a:t>Analyze this function in 2 and 3 player scenarios and generalize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2456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DB53-6A90-4ECA-9DE1-C3BE60B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stability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416-C513-4F3F-A285-8D9A7616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685801"/>
            <a:ext cx="6724650" cy="5175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For each player’s utility function, what values will stabilize pollutants?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2F06-5965-4460-808E-8B7E620E0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08293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DB53-6A90-4ECA-9DE1-C3BE60B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stability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B4416-C513-4F3F-A285-8D9A7616A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875" y="685800"/>
                <a:ext cx="7541575" cy="563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4000" dirty="0"/>
                  <a:t>Using the secret techniques of Russian Mathematicians passed down for thousands of years…</a:t>
                </a: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B4416-C513-4F3F-A285-8D9A7616A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875" y="685800"/>
                <a:ext cx="7541575" cy="5638799"/>
              </a:xfrm>
              <a:blipFill>
                <a:blip r:embed="rId2"/>
                <a:stretch>
                  <a:fillRect l="-323" r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2F06-5965-4460-808E-8B7E620E0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3989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DB53-6A90-4ECA-9DE1-C3BE60B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stability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B4416-C513-4F3F-A285-8D9A7616A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875" y="685800"/>
                <a:ext cx="7541575" cy="5638799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4000" dirty="0"/>
                  <a:t>: Initial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9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39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390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r>
                              <a:rPr lang="en-US" sz="39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9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9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3900" b="0" i="0" dirty="0" smtClean="0"/>
                              <m:t>tability</m:t>
                            </m:r>
                            <m:r>
                              <m:rPr>
                                <m:nor/>
                              </m:rPr>
                              <a:rPr lang="en-US" sz="3900" b="0" i="0" dirty="0" smtClean="0"/>
                              <m:t>)</m:t>
                            </m:r>
                            <m:r>
                              <a:rPr lang="en-US" sz="3900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𝑎𝑛𝑦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39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3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9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3900" b="0" i="0" smtClean="0">
                                <a:latin typeface="Cambria Math" panose="02040503050406030204" pitchFamily="18" charset="0"/>
                              </a:rPr>
                              <m:t>         (</m:t>
                            </m:r>
                            <m:r>
                              <m:rPr>
                                <m:nor/>
                              </m:rPr>
                              <a:rPr lang="en-US" sz="3900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3900" b="0" i="1" dirty="0" smtClean="0">
                                <a:latin typeface="Cambria Math" panose="02040503050406030204" pitchFamily="18" charset="0"/>
                              </a:rPr>
                              <m:t>)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3900" dirty="0"/>
              </a:p>
              <a:p>
                <a:pPr marL="0" indent="0">
                  <a:buNone/>
                </a:pPr>
                <a:r>
                  <a:rPr lang="en-US" sz="4000" dirty="0"/>
                  <a:t>		</a:t>
                </a:r>
              </a:p>
              <a:p>
                <a:pPr marL="0" indent="0">
                  <a:buNone/>
                </a:pPr>
                <a:r>
                  <a:rPr lang="en-US" sz="40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B4416-C513-4F3F-A285-8D9A7616A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875" y="685800"/>
                <a:ext cx="7541575" cy="56387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2F06-5965-4460-808E-8B7E620E0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8352048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1543</Words>
  <Application>Microsoft Office PowerPoint</Application>
  <PresentationFormat>Widescreen</PresentationFormat>
  <Paragraphs>233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Franklin Gothic Book</vt:lpstr>
      <vt:lpstr>Crop</vt:lpstr>
      <vt:lpstr>Custom Design</vt:lpstr>
      <vt:lpstr>Game Theory and pollution control Nathan Nickelson 2018</vt:lpstr>
      <vt:lpstr>The Context</vt:lpstr>
      <vt:lpstr>Rate of Pollution</vt:lpstr>
      <vt:lpstr>Rate of Pollution</vt:lpstr>
      <vt:lpstr>The Dirty Equation :</vt:lpstr>
      <vt:lpstr>Evaluate u_i (t) – The Utility function</vt:lpstr>
      <vt:lpstr>Finding the stability region</vt:lpstr>
      <vt:lpstr>Finding the stability region</vt:lpstr>
      <vt:lpstr>Finding the stability region</vt:lpstr>
      <vt:lpstr>Adjacency Matrices Two Player Version  x ̇_i=(1-u_i (t)) x_i (t)+ ∑_(j∈N^i)▒〖(ψ_ij  (1-u_j (t)) x_j (t))- u_i (t) x_i  (t)〗</vt:lpstr>
      <vt:lpstr> </vt:lpstr>
      <vt:lpstr>The Eigenvalue Graph</vt:lpstr>
      <vt:lpstr>The Eigenvalue Graph</vt:lpstr>
      <vt:lpstr>Adjacency Matrices Three Player Version  x ̇_i=(1-u_i (t)) x_i (t)+ ∑_(j∈N^i)▒〖(ψ_ij  (1-u_j (t)) x_j (t))- u_i (t) x_i  (t)〗</vt:lpstr>
      <vt:lpstr> Three Players</vt:lpstr>
      <vt:lpstr> Three Players</vt:lpstr>
      <vt:lpstr> Three Players</vt:lpstr>
      <vt:lpstr>The Boundary Curve for  Three Player Strategies</vt:lpstr>
      <vt:lpstr> Three Players</vt:lpstr>
      <vt:lpstr>What if all players used the same strategy?</vt:lpstr>
      <vt:lpstr> Three Players</vt:lpstr>
      <vt:lpstr> Three Players</vt:lpstr>
      <vt:lpstr> For n Players</vt:lpstr>
      <vt:lpstr> For n Players</vt:lpstr>
      <vt:lpstr>Two Player Testing</vt:lpstr>
      <vt:lpstr>Testing</vt:lpstr>
      <vt:lpstr>Conclusions:</vt:lpstr>
      <vt:lpstr>Further Study for this Project</vt:lpstr>
      <vt:lpstr> Tools used for this project:  Programming Language:  Python 3.5 IDE:    Visual Studio Code GUI:    PYQT5 PLOTTING:   PYQTGRAPH ADDITIONAL:   Wolfram Alpha (matrices)     Geogebra.com (3-d graphing)     </vt:lpstr>
      <vt:lpstr> Three Players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and pollution control Nathan Nickelson 2018</dc:title>
  <dc:creator>Nathan Nickelson</dc:creator>
  <cp:lastModifiedBy>Nathan Nickelson</cp:lastModifiedBy>
  <cp:revision>67</cp:revision>
  <dcterms:created xsi:type="dcterms:W3CDTF">2018-08-03T21:11:58Z</dcterms:created>
  <dcterms:modified xsi:type="dcterms:W3CDTF">2018-08-09T12:39:45Z</dcterms:modified>
</cp:coreProperties>
</file>