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43435588" cy="32462788"/>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8" d="100"/>
          <a:sy n="18" d="100"/>
        </p:scale>
        <p:origin x="1781" y="11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4C1392E-40BB-4D74-A00B-A7307173310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5943600"/>
            <a:ext cx="43891200" cy="269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6002000" y="6781800"/>
            <a:ext cx="12877800" cy="1508760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4000" b="1" dirty="0">
                <a:latin typeface="Arial" pitchFamily="34" charset="0"/>
                <a:cs typeface="Arial" pitchFamily="34" charset="0"/>
              </a:rPr>
              <a:t>Methodology</a:t>
            </a:r>
          </a:p>
          <a:p>
            <a:pPr algn="just">
              <a:spcBef>
                <a:spcPts val="600"/>
              </a:spcBef>
              <a:buNone/>
              <a:tabLst>
                <a:tab pos="342900" algn="l"/>
              </a:tabLst>
            </a:pPr>
            <a:r>
              <a:rPr lang="en-US" sz="3600" dirty="0">
                <a:latin typeface="Times New Roman" panose="02020603050405020304" pitchFamily="18" charset="0"/>
                <a:cs typeface="Times New Roman" panose="02020603050405020304" pitchFamily="18" charset="0"/>
              </a:rPr>
              <a:t>20 games were setup consisting of 100 turns and 100 players. Of the players, one player for each of the 11 strategies employed were included along with 89 players where the strategies were randomly selected. Each turn had every player play against every other play one time and the total points were tallied and the top five winning strategies were selected. The Alt Game has a           (-15, 20)  in place of the (0, 5) payout. The strategies were as follows:</a:t>
            </a:r>
          </a:p>
          <a:p>
            <a:pPr algn="just">
              <a:spcBef>
                <a:spcPts val="600"/>
              </a:spcBef>
              <a:buNone/>
              <a:tabLst>
                <a:tab pos="342900" algn="l"/>
              </a:tabLst>
            </a:pPr>
            <a:endParaRPr lang="en-US" sz="3600" dirty="0">
              <a:latin typeface="Times New Roman" panose="02020603050405020304" pitchFamily="18" charset="0"/>
              <a:cs typeface="Times New Roman" panose="02020603050405020304" pitchFamily="18" charset="0"/>
            </a:endParaRP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Always Defect: 	Defect every turn</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Always Cooperate: 	Cooperate every turn</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Tit-For-Tat(N):	Cooperate unless opponent has defected</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N turns in a row</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Cheater (N):	Try to cheat (N) times in a row without</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the opponent choosing defect. If it fails</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try fully cooperating, and if that fails 		then fully defect</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Permanent Retaliation:	Cooperate until opponent defects, then 		always defect on that player</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Conditional:	Use the probability of a player’s choice </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following a defect to choose whether to </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defect or cooperate</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Random:	Randomly choose cooperate or defect</a:t>
            </a:r>
            <a:endParaRPr lang="en-US" sz="2800" dirty="0"/>
          </a:p>
        </p:txBody>
      </p:sp>
      <p:sp>
        <p:nvSpPr>
          <p:cNvPr id="35" name="Rectangle 34"/>
          <p:cNvSpPr/>
          <p:nvPr/>
        </p:nvSpPr>
        <p:spPr>
          <a:xfrm>
            <a:off x="5334000" y="0"/>
            <a:ext cx="32994599" cy="5867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ctr"/>
          <a:lstStyle/>
          <a:p>
            <a:pPr algn="ctr"/>
            <a:endParaRPr lang="en-US" dirty="0"/>
          </a:p>
        </p:txBody>
      </p:sp>
      <p:sp>
        <p:nvSpPr>
          <p:cNvPr id="4" name="Title 3"/>
          <p:cNvSpPr>
            <a:spLocks noGrp="1"/>
          </p:cNvSpPr>
          <p:nvPr>
            <p:ph type="title"/>
          </p:nvPr>
        </p:nvSpPr>
        <p:spPr>
          <a:xfrm>
            <a:off x="5562600" y="457199"/>
            <a:ext cx="32994600" cy="3428997"/>
          </a:xfrm>
        </p:spPr>
        <p:txBody>
          <a:bodyPr lIns="457200" tIns="457200" rIns="457200" bIns="457200">
            <a:noAutofit/>
          </a:bodyPr>
          <a:lstStyle/>
          <a:p>
            <a:r>
              <a:rPr lang="en-US" sz="9600" b="1" dirty="0">
                <a:solidFill>
                  <a:schemeClr val="bg1"/>
                </a:solidFill>
                <a:latin typeface="Arial" pitchFamily="34" charset="0"/>
                <a:cs typeface="Arial" pitchFamily="34" charset="0"/>
              </a:rPr>
              <a:t>Cheating the Repeated Prisoner’s Dilemma</a:t>
            </a:r>
            <a:br>
              <a:rPr lang="en-US" sz="9600" b="1" dirty="0">
                <a:solidFill>
                  <a:schemeClr val="bg1"/>
                </a:solidFill>
                <a:latin typeface="Arial" pitchFamily="34" charset="0"/>
                <a:cs typeface="Arial" pitchFamily="34" charset="0"/>
              </a:rPr>
            </a:br>
            <a:r>
              <a:rPr lang="en-US" sz="9600" b="1" dirty="0">
                <a:solidFill>
                  <a:schemeClr val="bg1"/>
                </a:solidFill>
                <a:latin typeface="Arial" pitchFamily="34" charset="0"/>
                <a:cs typeface="Arial" pitchFamily="34" charset="0"/>
              </a:rPr>
              <a:t>Nathan Nickelson</a:t>
            </a:r>
            <a:endParaRPr lang="en-US" sz="9600" dirty="0">
              <a:solidFill>
                <a:schemeClr val="bg1"/>
              </a:solidFill>
              <a:latin typeface="Arial" pitchFamily="34" charset="0"/>
              <a:cs typeface="Arial" pitchFamily="34" charset="0"/>
            </a:endParaRPr>
          </a:p>
        </p:txBody>
      </p:sp>
      <p:sp>
        <p:nvSpPr>
          <p:cNvPr id="6" name="Content Placeholder 5"/>
          <p:cNvSpPr>
            <a:spLocks noGrp="1"/>
          </p:cNvSpPr>
          <p:nvPr>
            <p:ph sz="half" idx="2"/>
          </p:nvPr>
        </p:nvSpPr>
        <p:spPr>
          <a:xfrm>
            <a:off x="990600" y="6858000"/>
            <a:ext cx="14554200" cy="7315200"/>
          </a:xfrm>
          <a:solidFill>
            <a:schemeClr val="bg1"/>
          </a:solidFill>
          <a:ln w="190500" cap="rnd" cmpd="sng">
            <a:solidFill>
              <a:schemeClr val="tx1"/>
            </a:solidFill>
            <a:round/>
          </a:ln>
          <a:effectLst>
            <a:softEdge rad="0"/>
          </a:effectLst>
        </p:spPr>
        <p:txBody>
          <a:bodyPr lIns="457200" tIns="274320" rIns="457200" bIns="457200">
            <a:noAutofit/>
          </a:bodyPr>
          <a:lstStyle/>
          <a:p>
            <a:pPr marL="0" indent="0" algn="ctr">
              <a:spcBef>
                <a:spcPts val="0"/>
              </a:spcBef>
              <a:buNone/>
            </a:pPr>
            <a:r>
              <a:rPr lang="en-US" sz="3600" b="1" dirty="0">
                <a:latin typeface="Arial" pitchFamily="34" charset="0"/>
                <a:cs typeface="Arial" pitchFamily="34" charset="0"/>
              </a:rPr>
              <a:t>Abstract</a:t>
            </a:r>
          </a:p>
          <a:p>
            <a:pPr marL="0" indent="0" algn="just">
              <a:spcBef>
                <a:spcPts val="600"/>
              </a:spcBef>
              <a:buNone/>
            </a:pPr>
            <a:r>
              <a:rPr lang="en-US" sz="3200" dirty="0">
                <a:latin typeface="Times New Roman" panose="02020603050405020304" pitchFamily="18" charset="0"/>
                <a:cs typeface="Times New Roman" panose="02020603050405020304" pitchFamily="18" charset="0"/>
              </a:rPr>
              <a:t>It is generally accepted that one of the best strategies for handling a repeated Prisoner’s Dilemma game with no known end is a Tit-For-Tat Method – one that employs copying your opponent’s previous move. This tends to produce the highest payout overall, as it rewards mutual cooperation and punishes defection. Can a cheater’s strategy win in a group of players trying to cooperate?</a:t>
            </a:r>
          </a:p>
          <a:p>
            <a:pPr marL="0" indent="0" algn="just">
              <a:spcBef>
                <a:spcPts val="600"/>
              </a:spcBef>
              <a:buNone/>
            </a:pPr>
            <a:endParaRPr lang="en-US" sz="3200" dirty="0">
              <a:latin typeface="Times New Roman" panose="02020603050405020304" pitchFamily="18" charset="0"/>
              <a:cs typeface="Times New Roman" panose="02020603050405020304" pitchFamily="18" charset="0"/>
            </a:endParaRPr>
          </a:p>
          <a:p>
            <a:pPr marL="0" indent="0" algn="just">
              <a:spcBef>
                <a:spcPts val="600"/>
              </a:spcBef>
              <a:buNone/>
            </a:pPr>
            <a:r>
              <a:rPr lang="en-US" sz="3200" dirty="0">
                <a:latin typeface="Times New Roman" panose="02020603050405020304" pitchFamily="18" charset="0"/>
                <a:cs typeface="Times New Roman" panose="02020603050405020304" pitchFamily="18" charset="0"/>
              </a:rPr>
              <a:t>This project aims to look at a few strategies that were designed to try and exploit Tit-For-Tat and its varying degrees of forgiveness. While a cheater’s strategy did not win out overall, permanent retaliation and conditional probability strategies were surprisingly effective</a:t>
            </a:r>
          </a:p>
        </p:txBody>
      </p:sp>
      <p:sp>
        <p:nvSpPr>
          <p:cNvPr id="8" name="Content Placeholder 7"/>
          <p:cNvSpPr>
            <a:spLocks noGrp="1"/>
          </p:cNvSpPr>
          <p:nvPr>
            <p:ph sz="quarter" idx="4"/>
          </p:nvPr>
        </p:nvSpPr>
        <p:spPr>
          <a:xfrm>
            <a:off x="990600" y="14859000"/>
            <a:ext cx="14478000" cy="16916400"/>
          </a:xfrm>
          <a:solidFill>
            <a:schemeClr val="bg1"/>
          </a:solidFill>
          <a:ln w="190500">
            <a:solidFill>
              <a:schemeClr val="tx1"/>
            </a:solidFill>
          </a:ln>
        </p:spPr>
        <p:txBody>
          <a:bodyPr lIns="457200" tIns="274320" rIns="457200" bIns="457200">
            <a:noAutofit/>
          </a:bodyPr>
          <a:lstStyle/>
          <a:p>
            <a:pPr marL="0" indent="0" algn="ctr">
              <a:lnSpc>
                <a:spcPct val="120000"/>
              </a:lnSpc>
              <a:spcBef>
                <a:spcPts val="0"/>
              </a:spcBef>
              <a:buNone/>
            </a:pPr>
            <a:r>
              <a:rPr lang="en-US" sz="3600" b="1" dirty="0">
                <a:latin typeface="Arial" pitchFamily="34" charset="0"/>
                <a:cs typeface="Arial" pitchFamily="34" charset="0"/>
              </a:rPr>
              <a:t>Introduction</a:t>
            </a:r>
          </a:p>
          <a:p>
            <a:pPr marL="0" indent="0" algn="just">
              <a:lnSpc>
                <a:spcPct val="120000"/>
              </a:lnSpc>
              <a:spcBef>
                <a:spcPts val="600"/>
              </a:spcBef>
              <a:buNone/>
            </a:pPr>
            <a:r>
              <a:rPr lang="en-US" sz="3600" b="1" dirty="0">
                <a:latin typeface="Arial" pitchFamily="34" charset="0"/>
                <a:cs typeface="Arial" pitchFamily="34" charset="0"/>
              </a:rPr>
              <a:t>The Game:</a:t>
            </a: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200" b="1" dirty="0">
              <a:latin typeface="Arial" pitchFamily="34" charset="0"/>
              <a:cs typeface="Arial" pitchFamily="34" charset="0"/>
            </a:endParaRPr>
          </a:p>
          <a:p>
            <a:pPr marL="0" indent="0" algn="just">
              <a:lnSpc>
                <a:spcPct val="120000"/>
              </a:lnSpc>
              <a:spcBef>
                <a:spcPts val="600"/>
              </a:spcBef>
              <a:buNone/>
            </a:pPr>
            <a:r>
              <a:rPr lang="en-US" sz="3600" dirty="0">
                <a:latin typeface="Times New Roman" panose="02020603050405020304" pitchFamily="18" charset="0"/>
                <a:cs typeface="Times New Roman" panose="02020603050405020304" pitchFamily="18" charset="0"/>
              </a:rPr>
              <a:t>The above payoff matrix is in standard form for a prisoner’s dilemma. The Nash Equilibrium of the game has the best individual choice for each player as both defecting. Even though this is the best one game payoff, the overall best strategy for a long game tends to be one where mutual cooperation can be encouraged early on and maintained throughout the game. This ensures both players are guaranteed a payout of 3 every turn without risking unnecessary losses. The methods here will explore whether a player can occasionally cheat to steal points during a turn to gain an advantage over cooperating players.</a:t>
            </a:r>
          </a:p>
          <a:p>
            <a:pPr marL="0" indent="0" algn="just">
              <a:lnSpc>
                <a:spcPct val="120000"/>
              </a:lnSpc>
              <a:spcBef>
                <a:spcPts val="0"/>
              </a:spcBef>
              <a:buNone/>
            </a:pPr>
            <a:r>
              <a:rPr lang="en-US" sz="2400" dirty="0">
                <a:latin typeface="Arial" pitchFamily="34" charset="0"/>
                <a:cs typeface="Arial" pitchFamily="34" charset="0"/>
              </a:rPr>
              <a:t> </a:t>
            </a:r>
          </a:p>
        </p:txBody>
      </p:sp>
      <p:sp>
        <p:nvSpPr>
          <p:cNvPr id="11" name="TextBox 10"/>
          <p:cNvSpPr txBox="1"/>
          <p:nvPr/>
        </p:nvSpPr>
        <p:spPr>
          <a:xfrm>
            <a:off x="4610100" y="3764279"/>
            <a:ext cx="34671000" cy="1615827"/>
          </a:xfrm>
          <a:prstGeom prst="rect">
            <a:avLst/>
          </a:prstGeom>
          <a:noFill/>
        </p:spPr>
        <p:txBody>
          <a:bodyPr wrap="square" tIns="182880" rtlCol="0">
            <a:spAutoFit/>
          </a:bodyPr>
          <a:lstStyle/>
          <a:p>
            <a:pPr algn="ctr"/>
            <a:endParaRPr lang="en-US" sz="5400" b="1" baseline="30000" dirty="0">
              <a:solidFill>
                <a:schemeClr val="bg1"/>
              </a:solidFill>
              <a:latin typeface="Arial" pitchFamily="34" charset="0"/>
              <a:cs typeface="Arial" pitchFamily="34" charset="0"/>
            </a:endParaRPr>
          </a:p>
          <a:p>
            <a:pPr algn="ctr"/>
            <a:r>
              <a:rPr lang="en-US" sz="5400" dirty="0">
                <a:solidFill>
                  <a:schemeClr val="bg1"/>
                </a:solidFill>
                <a:latin typeface="Arial" pitchFamily="34" charset="0"/>
                <a:cs typeface="Arial" pitchFamily="34" charset="0"/>
              </a:rPr>
              <a:t>Austin Peay State University Mathematics Department </a:t>
            </a:r>
            <a:endParaRPr lang="en-US" sz="5400" b="1" dirty="0">
              <a:solidFill>
                <a:schemeClr val="bg1"/>
              </a:solidFill>
              <a:latin typeface="Arial" pitchFamily="34" charset="0"/>
              <a:cs typeface="Arial" pitchFamily="34" charset="0"/>
            </a:endParaRPr>
          </a:p>
        </p:txBody>
      </p:sp>
      <p:sp>
        <p:nvSpPr>
          <p:cNvPr id="12" name="TextBox 11"/>
          <p:cNvSpPr txBox="1"/>
          <p:nvPr/>
        </p:nvSpPr>
        <p:spPr>
          <a:xfrm>
            <a:off x="16092055" y="22402800"/>
            <a:ext cx="12801600" cy="929640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3600" b="1" dirty="0">
                <a:latin typeface="Arial" pitchFamily="34" charset="0"/>
                <a:cs typeface="Arial" pitchFamily="34" charset="0"/>
              </a:rPr>
              <a:t>Results</a:t>
            </a:r>
          </a:p>
          <a:p>
            <a:pPr algn="just">
              <a:spcBef>
                <a:spcPts val="600"/>
              </a:spcBef>
              <a:buNone/>
              <a:tabLst>
                <a:tab pos="342900" algn="l"/>
              </a:tabLst>
            </a:pPr>
            <a:endParaRPr lang="en-US" sz="3200" dirty="0"/>
          </a:p>
        </p:txBody>
      </p:sp>
      <p:sp>
        <p:nvSpPr>
          <p:cNvPr id="13" name="TextBox 12"/>
          <p:cNvSpPr txBox="1"/>
          <p:nvPr/>
        </p:nvSpPr>
        <p:spPr>
          <a:xfrm>
            <a:off x="29489400" y="6857999"/>
            <a:ext cx="13487400" cy="16306291"/>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600"/>
              </a:spcBef>
            </a:pPr>
            <a:r>
              <a:rPr lang="en-US" sz="3600" b="1" dirty="0">
                <a:latin typeface="Arial" pitchFamily="34" charset="0"/>
                <a:cs typeface="Arial" pitchFamily="34" charset="0"/>
              </a:rPr>
              <a:t>Discussion</a:t>
            </a:r>
            <a:endParaRPr lang="en-US" sz="36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All Players: The Conditional Probability strategy handily won in this section largely due its ability to capitalize on Always Cooperate early on where it quickly chooses defect against this strategy.</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Without Always Defect/Coop: Permanent Retaliation utilizes mutually assured destruction to ensure its victory here. It sacrifices enough points by punishing others for defecting and makes up for it with its Coop/Coop points gained from Tit-For-Tat. And without Always Cooperate, there are no easy points here. </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Alt Payout: Cheater 1 wins this one. If Cheater 1 can do +20, +20,   -15 in a set of 3 turns, it gains 25 points over the 9 points from 3 turns of mutual cooperation. It gains the majority of these points from Always Cooperate, Tit-For-Tat 2 and Tit-For-Tat 3. </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Alt Payout Without Always Coop/Defect: Even though Cheater 1 scored about 10% less points without the easy points from Always Cooperate, it still manages to sneak more cheats without punishment than the rest.</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TFT vs Cheater (95/100 players): Other TFT and cheater strategies get caught in a Defect-Cooperate loop that pays out only 5 points every two turns where TFT3 capitalizes on the more lucrative Cooperate-Cooperate 6 point payoffs. </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Conclusion: Unless the Cooperate/Defect payoffs are extreme enough, it seems unlikely a cheating strategy will outperform a forgiving Tit-For-Tat strategy over a long repeated game.</a:t>
            </a:r>
          </a:p>
          <a:p>
            <a:pPr algn="just">
              <a:spcBef>
                <a:spcPts val="600"/>
              </a:spcBef>
            </a:pPr>
            <a:endParaRPr lang="en-US" sz="3600" dirty="0">
              <a:latin typeface="Times New Roman" panose="02020603050405020304" pitchFamily="18" charset="0"/>
              <a:cs typeface="Times New Roman" panose="02020603050405020304" pitchFamily="18" charset="0"/>
            </a:endParaRPr>
          </a:p>
          <a:p>
            <a:pPr algn="just">
              <a:spcBef>
                <a:spcPts val="600"/>
              </a:spcBef>
            </a:pPr>
            <a:endParaRPr lang="en-US" sz="36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29543614" y="29032202"/>
            <a:ext cx="13487400" cy="2666997"/>
          </a:xfrm>
          <a:prstGeom prst="rect">
            <a:avLst/>
          </a:prstGeom>
          <a:solidFill>
            <a:schemeClr val="bg1"/>
          </a:solidFill>
          <a:ln w="190500">
            <a:solidFill>
              <a:schemeClr val="tx1"/>
            </a:solidFill>
          </a:ln>
        </p:spPr>
        <p:txBody>
          <a:bodyPr wrap="square" lIns="457200" tIns="457200" rIns="457200" bIns="457200" rtlCol="0">
            <a:noAutofit/>
          </a:bodyPr>
          <a:lstStyle/>
          <a:p>
            <a:pPr algn="ctr"/>
            <a:r>
              <a:rPr lang="en-US" sz="4000" b="1" dirty="0">
                <a:latin typeface="Arial" pitchFamily="34" charset="0"/>
                <a:cs typeface="Arial" pitchFamily="34" charset="0"/>
              </a:rPr>
              <a:t>Project Repository</a:t>
            </a:r>
          </a:p>
          <a:p>
            <a:pPr marL="342900" indent="-342900"/>
            <a:endParaRPr lang="en-US" sz="2400" dirty="0">
              <a:latin typeface="Arial" pitchFamily="34" charset="0"/>
              <a:cs typeface="Arial" pitchFamily="34" charset="0"/>
            </a:endParaRPr>
          </a:p>
          <a:p>
            <a:pPr marL="342900" indent="-342900" algn="ctr"/>
            <a:r>
              <a:rPr lang="en-US" sz="3600" dirty="0">
                <a:latin typeface="Arial" pitchFamily="34" charset="0"/>
                <a:cs typeface="Arial" pitchFamily="34" charset="0"/>
              </a:rPr>
              <a:t>https://github.com/nnickelson/PrisonersDilemmaProject/tree/master</a:t>
            </a:r>
          </a:p>
          <a:p>
            <a:endParaRPr lang="en-US" sz="1800" dirty="0">
              <a:latin typeface="Arial" pitchFamily="34" charset="0"/>
              <a:cs typeface="Arial" pitchFamily="34" charset="0"/>
            </a:endParaRPr>
          </a:p>
        </p:txBody>
      </p:sp>
      <p:graphicFrame>
        <p:nvGraphicFramePr>
          <p:cNvPr id="3" name="Table 2">
            <a:extLst>
              <a:ext uri="{FF2B5EF4-FFF2-40B4-BE49-F238E27FC236}">
                <a16:creationId xmlns:a16="http://schemas.microsoft.com/office/drawing/2014/main" id="{204EE490-2170-4983-A0E6-329D78C48D10}"/>
              </a:ext>
            </a:extLst>
          </p:cNvPr>
          <p:cNvGraphicFramePr>
            <a:graphicFrameLocks noGrp="1"/>
          </p:cNvGraphicFramePr>
          <p:nvPr>
            <p:extLst>
              <p:ext uri="{D42A27DB-BD31-4B8C-83A1-F6EECF244321}">
                <p14:modId xmlns:p14="http://schemas.microsoft.com/office/powerpoint/2010/main" val="3724219306"/>
              </p:ext>
            </p:extLst>
          </p:nvPr>
        </p:nvGraphicFramePr>
        <p:xfrm>
          <a:off x="1523999" y="17122140"/>
          <a:ext cx="13563600" cy="6042660"/>
        </p:xfrm>
        <a:graphic>
          <a:graphicData uri="http://schemas.openxmlformats.org/drawingml/2006/table">
            <a:tbl>
              <a:tblPr firstRow="1" bandRow="1">
                <a:tableStyleId>{D7AC3CCA-C797-4891-BE02-D94E43425B78}</a:tableStyleId>
              </a:tblPr>
              <a:tblGrid>
                <a:gridCol w="2590801">
                  <a:extLst>
                    <a:ext uri="{9D8B030D-6E8A-4147-A177-3AD203B41FA5}">
                      <a16:colId xmlns:a16="http://schemas.microsoft.com/office/drawing/2014/main" val="1288679066"/>
                    </a:ext>
                  </a:extLst>
                </a:gridCol>
                <a:gridCol w="3200400">
                  <a:extLst>
                    <a:ext uri="{9D8B030D-6E8A-4147-A177-3AD203B41FA5}">
                      <a16:colId xmlns:a16="http://schemas.microsoft.com/office/drawing/2014/main" val="2506624857"/>
                    </a:ext>
                  </a:extLst>
                </a:gridCol>
                <a:gridCol w="3962400">
                  <a:extLst>
                    <a:ext uri="{9D8B030D-6E8A-4147-A177-3AD203B41FA5}">
                      <a16:colId xmlns:a16="http://schemas.microsoft.com/office/drawing/2014/main" val="431399381"/>
                    </a:ext>
                  </a:extLst>
                </a:gridCol>
                <a:gridCol w="3809999">
                  <a:extLst>
                    <a:ext uri="{9D8B030D-6E8A-4147-A177-3AD203B41FA5}">
                      <a16:colId xmlns:a16="http://schemas.microsoft.com/office/drawing/2014/main" val="3544189745"/>
                    </a:ext>
                  </a:extLst>
                </a:gridCol>
              </a:tblGrid>
              <a:tr h="1912516">
                <a:tc rowSpan="4">
                  <a:txBody>
                    <a:bodyPr/>
                    <a:lstStyle/>
                    <a:p>
                      <a:pPr algn="ctr"/>
                      <a:endParaRPr lang="en-US" sz="4000" b="1" dirty="0"/>
                    </a:p>
                    <a:p>
                      <a:pPr algn="ctr"/>
                      <a:endParaRPr lang="en-US" sz="4000" b="1" dirty="0"/>
                    </a:p>
                    <a:p>
                      <a:pPr algn="ctr"/>
                      <a:endParaRPr lang="en-US" sz="4000" b="1" dirty="0"/>
                    </a:p>
                    <a:p>
                      <a:pPr algn="ctr"/>
                      <a:endParaRPr lang="en-US" sz="4000" b="1" dirty="0"/>
                    </a:p>
                    <a:p>
                      <a:pPr algn="ctr"/>
                      <a:r>
                        <a:rPr lang="en-US" sz="4000" b="1" dirty="0"/>
                        <a:t>Player</a:t>
                      </a:r>
                    </a:p>
                    <a:p>
                      <a:pPr algn="ctr"/>
                      <a:r>
                        <a:rPr lang="en-US" sz="4000" b="1" dirty="0"/>
                        <a:t>One</a:t>
                      </a:r>
                    </a:p>
                  </a:txBody>
                  <a:tcPr/>
                </a:tc>
                <a:tc gridSpan="3">
                  <a:txBody>
                    <a:bodyPr/>
                    <a:lstStyle/>
                    <a:p>
                      <a:pPr algn="ctr"/>
                      <a:r>
                        <a:rPr lang="en-US" sz="4000" dirty="0"/>
                        <a:t>Player</a:t>
                      </a:r>
                    </a:p>
                    <a:p>
                      <a:pPr algn="ctr"/>
                      <a:r>
                        <a:rPr lang="en-US" sz="4000" dirty="0"/>
                        <a:t>Two</a:t>
                      </a:r>
                    </a:p>
                  </a:txBody>
                  <a:tcPr/>
                </a:tc>
                <a:tc hMerge="1">
                  <a:txBody>
                    <a:bodyPr/>
                    <a:lstStyle/>
                    <a:p>
                      <a:pPr algn="ctr"/>
                      <a:endParaRPr lang="en-US" sz="4000" dirty="0"/>
                    </a:p>
                  </a:txBody>
                  <a:tcPr/>
                </a:tc>
                <a:tc hMerge="1">
                  <a:txBody>
                    <a:bodyPr/>
                    <a:lstStyle/>
                    <a:p>
                      <a:endParaRPr lang="en-US" dirty="0"/>
                    </a:p>
                  </a:txBody>
                  <a:tcPr/>
                </a:tc>
                <a:extLst>
                  <a:ext uri="{0D108BD9-81ED-4DB2-BD59-A6C34878D82A}">
                    <a16:rowId xmlns:a16="http://schemas.microsoft.com/office/drawing/2014/main" val="252481878"/>
                  </a:ext>
                </a:extLst>
              </a:tr>
              <a:tr h="1696575">
                <a:tc vMerge="1">
                  <a:txBody>
                    <a:bodyPr/>
                    <a:lstStyle/>
                    <a:p>
                      <a:endParaRPr lang="en-US" dirty="0"/>
                    </a:p>
                  </a:txBody>
                  <a:tcPr/>
                </a:tc>
                <a:tc>
                  <a:txBody>
                    <a:bodyPr/>
                    <a:lstStyle/>
                    <a:p>
                      <a:endParaRPr lang="en-US" dirty="0"/>
                    </a:p>
                  </a:txBody>
                  <a:tcPr/>
                </a:tc>
                <a:tc>
                  <a:txBody>
                    <a:bodyPr/>
                    <a:lstStyle/>
                    <a:p>
                      <a:pPr algn="ctr"/>
                      <a:r>
                        <a:rPr lang="en-US" sz="4000" dirty="0"/>
                        <a:t>Cooperate</a:t>
                      </a:r>
                    </a:p>
                  </a:txBody>
                  <a:tcPr anchor="ctr"/>
                </a:tc>
                <a:tc>
                  <a:txBody>
                    <a:bodyPr/>
                    <a:lstStyle/>
                    <a:p>
                      <a:pPr algn="ctr"/>
                      <a:r>
                        <a:rPr lang="en-US" sz="4000" dirty="0"/>
                        <a:t>Defect</a:t>
                      </a:r>
                    </a:p>
                  </a:txBody>
                  <a:tcPr anchor="ctr"/>
                </a:tc>
                <a:extLst>
                  <a:ext uri="{0D108BD9-81ED-4DB2-BD59-A6C34878D82A}">
                    <a16:rowId xmlns:a16="http://schemas.microsoft.com/office/drawing/2014/main" val="698375541"/>
                  </a:ext>
                </a:extLst>
              </a:tr>
              <a:tr h="1232686">
                <a:tc vMerge="1">
                  <a:txBody>
                    <a:bodyPr/>
                    <a:lstStyle/>
                    <a:p>
                      <a:pPr algn="ctr"/>
                      <a:endParaRPr lang="en-US" sz="4000" b="1" dirty="0"/>
                    </a:p>
                  </a:txBody>
                  <a:tcPr/>
                </a:tc>
                <a:tc>
                  <a:txBody>
                    <a:bodyPr/>
                    <a:lstStyle/>
                    <a:p>
                      <a:pPr algn="ctr"/>
                      <a:r>
                        <a:rPr lang="en-US" sz="4000" dirty="0"/>
                        <a:t>Cooperate</a:t>
                      </a:r>
                    </a:p>
                  </a:txBody>
                  <a:tcPr anchor="ctr"/>
                </a:tc>
                <a:tc>
                  <a:txBody>
                    <a:bodyPr/>
                    <a:lstStyle/>
                    <a:p>
                      <a:pPr algn="ctr"/>
                      <a:r>
                        <a:rPr lang="en-US" sz="4800" dirty="0"/>
                        <a:t>P1 = 3, P2 = 3</a:t>
                      </a:r>
                    </a:p>
                  </a:txBody>
                  <a:tcPr anchor="ctr"/>
                </a:tc>
                <a:tc>
                  <a:txBody>
                    <a:bodyPr/>
                    <a:lstStyle/>
                    <a:p>
                      <a:pPr algn="ctr"/>
                      <a:r>
                        <a:rPr lang="en-US" sz="4800" dirty="0"/>
                        <a:t>P1 = 0, P2 = 5</a:t>
                      </a:r>
                    </a:p>
                  </a:txBody>
                  <a:tcPr anchor="ctr"/>
                </a:tc>
                <a:extLst>
                  <a:ext uri="{0D108BD9-81ED-4DB2-BD59-A6C34878D82A}">
                    <a16:rowId xmlns:a16="http://schemas.microsoft.com/office/drawing/2014/main" val="2251201845"/>
                  </a:ext>
                </a:extLst>
              </a:tr>
              <a:tr h="1200883">
                <a:tc vMerge="1">
                  <a:txBody>
                    <a:bodyPr/>
                    <a:lstStyle/>
                    <a:p>
                      <a:endParaRPr lang="en-US" dirty="0"/>
                    </a:p>
                  </a:txBody>
                  <a:tcPr/>
                </a:tc>
                <a:tc>
                  <a:txBody>
                    <a:bodyPr/>
                    <a:lstStyle/>
                    <a:p>
                      <a:pPr algn="ctr"/>
                      <a:r>
                        <a:rPr lang="en-US" sz="4000" dirty="0"/>
                        <a:t>Defect</a:t>
                      </a:r>
                    </a:p>
                  </a:txBody>
                  <a:tcPr anchor="ctr"/>
                </a:tc>
                <a:tc>
                  <a:txBody>
                    <a:bodyPr/>
                    <a:lstStyle/>
                    <a:p>
                      <a:pPr algn="ctr"/>
                      <a:r>
                        <a:rPr lang="en-US" sz="4800" dirty="0"/>
                        <a:t>P1 = 5, P2 = 0</a:t>
                      </a:r>
                    </a:p>
                  </a:txBody>
                  <a:tcPr anchor="ctr"/>
                </a:tc>
                <a:tc>
                  <a:txBody>
                    <a:bodyPr/>
                    <a:lstStyle/>
                    <a:p>
                      <a:pPr algn="ctr"/>
                      <a:r>
                        <a:rPr lang="en-US" sz="4800" dirty="0"/>
                        <a:t>P1 = 1, P2 = 1</a:t>
                      </a:r>
                    </a:p>
                  </a:txBody>
                  <a:tcPr anchor="ctr"/>
                </a:tc>
                <a:extLst>
                  <a:ext uri="{0D108BD9-81ED-4DB2-BD59-A6C34878D82A}">
                    <a16:rowId xmlns:a16="http://schemas.microsoft.com/office/drawing/2014/main" val="895510651"/>
                  </a:ext>
                </a:extLst>
              </a:tr>
            </a:tbl>
          </a:graphicData>
        </a:graphic>
      </p:graphicFrame>
      <p:graphicFrame>
        <p:nvGraphicFramePr>
          <p:cNvPr id="5" name="Table 4">
            <a:extLst>
              <a:ext uri="{FF2B5EF4-FFF2-40B4-BE49-F238E27FC236}">
                <a16:creationId xmlns:a16="http://schemas.microsoft.com/office/drawing/2014/main" id="{13E0174A-8FF9-4E0E-9A54-6D0320EC8793}"/>
              </a:ext>
            </a:extLst>
          </p:cNvPr>
          <p:cNvGraphicFramePr>
            <a:graphicFrameLocks noGrp="1"/>
          </p:cNvGraphicFramePr>
          <p:nvPr>
            <p:extLst>
              <p:ext uri="{D42A27DB-BD31-4B8C-83A1-F6EECF244321}">
                <p14:modId xmlns:p14="http://schemas.microsoft.com/office/powerpoint/2010/main" val="663993958"/>
              </p:ext>
            </p:extLst>
          </p:nvPr>
        </p:nvGraphicFramePr>
        <p:xfrm>
          <a:off x="16535400" y="23546297"/>
          <a:ext cx="11811000" cy="7732310"/>
        </p:xfrm>
        <a:graphic>
          <a:graphicData uri="http://schemas.openxmlformats.org/drawingml/2006/table">
            <a:tbl>
              <a:tblPr firstRow="1" bandRow="1">
                <a:tableStyleId>{8A107856-5554-42FB-B03E-39F5DBC370BA}</a:tableStyleId>
              </a:tblPr>
              <a:tblGrid>
                <a:gridCol w="3937000">
                  <a:extLst>
                    <a:ext uri="{9D8B030D-6E8A-4147-A177-3AD203B41FA5}">
                      <a16:colId xmlns:a16="http://schemas.microsoft.com/office/drawing/2014/main" val="2710311163"/>
                    </a:ext>
                  </a:extLst>
                </a:gridCol>
                <a:gridCol w="3937000">
                  <a:extLst>
                    <a:ext uri="{9D8B030D-6E8A-4147-A177-3AD203B41FA5}">
                      <a16:colId xmlns:a16="http://schemas.microsoft.com/office/drawing/2014/main" val="2781460638"/>
                    </a:ext>
                  </a:extLst>
                </a:gridCol>
                <a:gridCol w="3937000">
                  <a:extLst>
                    <a:ext uri="{9D8B030D-6E8A-4147-A177-3AD203B41FA5}">
                      <a16:colId xmlns:a16="http://schemas.microsoft.com/office/drawing/2014/main" val="2480435722"/>
                    </a:ext>
                  </a:extLst>
                </a:gridCol>
              </a:tblGrid>
              <a:tr h="1231364">
                <a:tc>
                  <a:txBody>
                    <a:bodyPr/>
                    <a:lstStyle/>
                    <a:p>
                      <a:pPr algn="ctr"/>
                      <a:r>
                        <a:rPr lang="en-US" sz="4000" dirty="0"/>
                        <a:t>GAME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WINNER</a:t>
                      </a:r>
                    </a:p>
                  </a:txBody>
                  <a:tcPr anchor="ctr">
                    <a:lnL w="12700" cap="flat" cmpd="sng" algn="ctr">
                      <a:solidFill>
                        <a:schemeClr val="tx1"/>
                      </a:solidFill>
                      <a:prstDash val="solid"/>
                      <a:round/>
                      <a:headEnd type="none" w="med" len="med"/>
                      <a:tailEnd type="none" w="med" len="med"/>
                    </a:lnL>
                  </a:tcPr>
                </a:tc>
                <a:tc>
                  <a:txBody>
                    <a:bodyPr/>
                    <a:lstStyle/>
                    <a:p>
                      <a:pPr algn="ctr"/>
                      <a:r>
                        <a:rPr lang="en-US" sz="4000" dirty="0"/>
                        <a:t>% GAMES WON</a:t>
                      </a:r>
                    </a:p>
                  </a:txBody>
                  <a:tcPr anchor="ctr"/>
                </a:tc>
                <a:extLst>
                  <a:ext uri="{0D108BD9-81ED-4DB2-BD59-A6C34878D82A}">
                    <a16:rowId xmlns:a16="http://schemas.microsoft.com/office/drawing/2014/main" val="3873583582"/>
                  </a:ext>
                </a:extLst>
              </a:tr>
              <a:tr h="1196182">
                <a:tc>
                  <a:txBody>
                    <a:bodyPr/>
                    <a:lstStyle/>
                    <a:p>
                      <a:pPr algn="ctr"/>
                      <a:r>
                        <a:rPr lang="en-US" sz="4000" dirty="0">
                          <a:latin typeface="Times New Roman" panose="02020603050405020304" pitchFamily="18" charset="0"/>
                          <a:cs typeface="Times New Roman" panose="02020603050405020304" pitchFamily="18" charset="0"/>
                        </a:rPr>
                        <a:t>All Players</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latin typeface="Times New Roman" panose="02020603050405020304" pitchFamily="18" charset="0"/>
                          <a:cs typeface="Times New Roman" panose="02020603050405020304" pitchFamily="18" charset="0"/>
                        </a:rPr>
                        <a:t>Conditional</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87.5%</a:t>
                      </a:r>
                    </a:p>
                  </a:txBody>
                  <a:tcPr anchor="ctr"/>
                </a:tc>
                <a:extLst>
                  <a:ext uri="{0D108BD9-81ED-4DB2-BD59-A6C34878D82A}">
                    <a16:rowId xmlns:a16="http://schemas.microsoft.com/office/drawing/2014/main" val="2706079132"/>
                  </a:ext>
                </a:extLst>
              </a:tr>
              <a:tr h="1254237">
                <a:tc>
                  <a:txBody>
                    <a:bodyPr/>
                    <a:lstStyle/>
                    <a:p>
                      <a:pPr algn="ctr"/>
                      <a:r>
                        <a:rPr lang="en-US" sz="4000" dirty="0">
                          <a:latin typeface="Times New Roman" panose="02020603050405020304" pitchFamily="18" charset="0"/>
                          <a:cs typeface="Times New Roman" panose="02020603050405020304" pitchFamily="18" charset="0"/>
                        </a:rPr>
                        <a:t>Without Always</a:t>
                      </a:r>
                    </a:p>
                    <a:p>
                      <a:pPr algn="ctr"/>
                      <a:r>
                        <a:rPr lang="en-US" sz="4000" dirty="0">
                          <a:latin typeface="Times New Roman" panose="02020603050405020304" pitchFamily="18" charset="0"/>
                          <a:cs typeface="Times New Roman" panose="02020603050405020304" pitchFamily="18" charset="0"/>
                        </a:rPr>
                        <a:t>Defect/Coop</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Permanent</a:t>
                      </a:r>
                    </a:p>
                    <a:p>
                      <a:pPr algn="ctr"/>
                      <a:r>
                        <a:rPr lang="en-US" sz="4000" dirty="0">
                          <a:latin typeface="Times New Roman" panose="02020603050405020304" pitchFamily="18" charset="0"/>
                          <a:cs typeface="Times New Roman" panose="02020603050405020304" pitchFamily="18" charset="0"/>
                        </a:rPr>
                        <a:t>Retaliation</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99%</a:t>
                      </a:r>
                    </a:p>
                  </a:txBody>
                  <a:tcPr anchor="ctr"/>
                </a:tc>
                <a:extLst>
                  <a:ext uri="{0D108BD9-81ED-4DB2-BD59-A6C34878D82A}">
                    <a16:rowId xmlns:a16="http://schemas.microsoft.com/office/drawing/2014/main" val="3064337919"/>
                  </a:ext>
                </a:extLst>
              </a:tr>
              <a:tr h="1254237">
                <a:tc>
                  <a:txBody>
                    <a:bodyPr/>
                    <a:lstStyle/>
                    <a:p>
                      <a:pPr algn="ctr"/>
                      <a:r>
                        <a:rPr lang="en-US" sz="4000" dirty="0">
                          <a:latin typeface="Times New Roman" panose="02020603050405020304" pitchFamily="18" charset="0"/>
                          <a:cs typeface="Times New Roman" panose="02020603050405020304" pitchFamily="18" charset="0"/>
                        </a:rPr>
                        <a:t>Alt. Payout</a:t>
                      </a:r>
                    </a:p>
                    <a:p>
                      <a:pPr algn="ctr"/>
                      <a:r>
                        <a:rPr lang="en-US" sz="4000" dirty="0">
                          <a:latin typeface="Times New Roman" panose="02020603050405020304" pitchFamily="18" charset="0"/>
                          <a:cs typeface="Times New Roman" panose="02020603050405020304" pitchFamily="18" charset="0"/>
                        </a:rPr>
                        <a:t>(3, -15, 20, 1)</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Cheater 1</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90%</a:t>
                      </a:r>
                    </a:p>
                  </a:txBody>
                  <a:tcPr anchor="ctr"/>
                </a:tc>
                <a:extLst>
                  <a:ext uri="{0D108BD9-81ED-4DB2-BD59-A6C34878D82A}">
                    <a16:rowId xmlns:a16="http://schemas.microsoft.com/office/drawing/2014/main" val="1456714528"/>
                  </a:ext>
                </a:extLst>
              </a:tr>
              <a:tr h="1341742">
                <a:tc>
                  <a:txBody>
                    <a:bodyPr/>
                    <a:lstStyle/>
                    <a:p>
                      <a:pPr algn="ctr"/>
                      <a:r>
                        <a:rPr lang="en-US" sz="4000" dirty="0">
                          <a:latin typeface="Times New Roman" panose="02020603050405020304" pitchFamily="18" charset="0"/>
                          <a:cs typeface="Times New Roman" panose="02020603050405020304" pitchFamily="18" charset="0"/>
                        </a:rPr>
                        <a:t>Alt. Payout</a:t>
                      </a:r>
                    </a:p>
                    <a:p>
                      <a:pPr algn="ctr"/>
                      <a:r>
                        <a:rPr lang="en-US" sz="4000" dirty="0">
                          <a:latin typeface="Times New Roman" panose="02020603050405020304" pitchFamily="18" charset="0"/>
                          <a:cs typeface="Times New Roman" panose="02020603050405020304" pitchFamily="18" charset="0"/>
                        </a:rPr>
                        <a:t>Without Always</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Cheater 1</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85%</a:t>
                      </a:r>
                    </a:p>
                  </a:txBody>
                  <a:tcPr anchor="ctr"/>
                </a:tc>
                <a:extLst>
                  <a:ext uri="{0D108BD9-81ED-4DB2-BD59-A6C34878D82A}">
                    <a16:rowId xmlns:a16="http://schemas.microsoft.com/office/drawing/2014/main" val="1649208275"/>
                  </a:ext>
                </a:extLst>
              </a:tr>
              <a:tr h="1341742">
                <a:tc>
                  <a:txBody>
                    <a:bodyPr/>
                    <a:lstStyle/>
                    <a:p>
                      <a:pPr algn="ctr"/>
                      <a:r>
                        <a:rPr lang="en-US" sz="4000" dirty="0">
                          <a:latin typeface="Times New Roman" panose="02020603050405020304" pitchFamily="18" charset="0"/>
                          <a:cs typeface="Times New Roman" panose="02020603050405020304" pitchFamily="18" charset="0"/>
                        </a:rPr>
                        <a:t>TFT vs Cheater</a:t>
                      </a:r>
                    </a:p>
                    <a:p>
                      <a:pPr algn="ctr"/>
                      <a:r>
                        <a:rPr lang="en-US" sz="4000" dirty="0">
                          <a:latin typeface="Times New Roman" panose="02020603050405020304" pitchFamily="18" charset="0"/>
                          <a:cs typeface="Times New Roman" panose="02020603050405020304" pitchFamily="18" charset="0"/>
                        </a:rPr>
                        <a:t>(Normal Payout)</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Tit-For-Tat 3</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99%</a:t>
                      </a:r>
                    </a:p>
                  </a:txBody>
                  <a:tcPr anchor="ctr"/>
                </a:tc>
                <a:extLst>
                  <a:ext uri="{0D108BD9-81ED-4DB2-BD59-A6C34878D82A}">
                    <a16:rowId xmlns:a16="http://schemas.microsoft.com/office/drawing/2014/main" val="1262618971"/>
                  </a:ext>
                </a:extLst>
              </a:tr>
            </a:tbl>
          </a:graphicData>
        </a:graphic>
      </p:graphicFrame>
      <p:sp>
        <p:nvSpPr>
          <p:cNvPr id="17" name="TextBox 16">
            <a:extLst>
              <a:ext uri="{FF2B5EF4-FFF2-40B4-BE49-F238E27FC236}">
                <a16:creationId xmlns:a16="http://schemas.microsoft.com/office/drawing/2014/main" id="{FE2E3130-9277-480A-8EF8-DA11A78FACA4}"/>
              </a:ext>
            </a:extLst>
          </p:cNvPr>
          <p:cNvSpPr txBox="1"/>
          <p:nvPr/>
        </p:nvSpPr>
        <p:spPr>
          <a:xfrm>
            <a:off x="29489400" y="23698200"/>
            <a:ext cx="13487400" cy="4343400"/>
          </a:xfrm>
          <a:prstGeom prst="rect">
            <a:avLst/>
          </a:prstGeom>
          <a:solidFill>
            <a:schemeClr val="bg1"/>
          </a:solidFill>
          <a:ln w="190500">
            <a:solidFill>
              <a:schemeClr val="tx1"/>
            </a:solidFill>
          </a:ln>
        </p:spPr>
        <p:txBody>
          <a:bodyPr wrap="square" lIns="457200" tIns="457200" rIns="457200" bIns="457200" rtlCol="0">
            <a:noAutofit/>
          </a:bodyPr>
          <a:lstStyle/>
          <a:p>
            <a:pPr algn="ctr"/>
            <a:r>
              <a:rPr lang="en-US" sz="4000" b="1" dirty="0">
                <a:latin typeface="Arial" pitchFamily="34" charset="0"/>
                <a:cs typeface="Arial" pitchFamily="34" charset="0"/>
              </a:rPr>
              <a:t>References</a:t>
            </a:r>
          </a:p>
          <a:p>
            <a:pPr algn="ctr"/>
            <a:endParaRPr lang="en-US" sz="3200" b="1" dirty="0">
              <a:latin typeface="Arial" pitchFamily="34" charset="0"/>
              <a:cs typeface="Arial" pitchFamily="34" charset="0"/>
            </a:endParaRPr>
          </a:p>
          <a:p>
            <a:pPr marL="342900" indent="-342900"/>
            <a:r>
              <a:rPr lang="en-US" sz="3200" dirty="0">
                <a:latin typeface="Times New Roman" panose="02020603050405020304" pitchFamily="18" charset="0"/>
                <a:cs typeface="Times New Roman" panose="02020603050405020304" pitchFamily="18" charset="0"/>
              </a:rPr>
              <a:t>Axelrod, R. (1984). </a:t>
            </a:r>
            <a:r>
              <a:rPr lang="en-US" sz="3200" i="1" dirty="0">
                <a:latin typeface="Times New Roman" panose="02020603050405020304" pitchFamily="18" charset="0"/>
                <a:cs typeface="Times New Roman" panose="02020603050405020304" pitchFamily="18" charset="0"/>
              </a:rPr>
              <a:t>The Evolution of Cooperation.</a:t>
            </a:r>
            <a:r>
              <a:rPr lang="en-US" sz="3200" dirty="0">
                <a:latin typeface="Times New Roman" panose="02020603050405020304" pitchFamily="18" charset="0"/>
                <a:cs typeface="Times New Roman" panose="02020603050405020304" pitchFamily="18" charset="0"/>
              </a:rPr>
              <a:t> New York, NY: Basic Books Inc.</a:t>
            </a:r>
          </a:p>
          <a:p>
            <a:pPr marL="342900" indent="-342900"/>
            <a:endParaRPr lang="en-US" sz="3200" dirty="0">
              <a:latin typeface="Times New Roman" panose="02020603050405020304" pitchFamily="18" charset="0"/>
              <a:cs typeface="Times New Roman" panose="02020603050405020304" pitchFamily="18" charset="0"/>
            </a:endParaRPr>
          </a:p>
          <a:p>
            <a:pPr marL="342900" indent="-342900"/>
            <a:r>
              <a:rPr lang="en-US" sz="3200" dirty="0">
                <a:latin typeface="Times New Roman" panose="02020603050405020304" pitchFamily="18" charset="0"/>
                <a:cs typeface="Times New Roman" panose="02020603050405020304" pitchFamily="18" charset="0"/>
              </a:rPr>
              <a:t>Spaniel, W. (2013). </a:t>
            </a:r>
            <a:r>
              <a:rPr lang="en-US" sz="3200" i="1" dirty="0">
                <a:latin typeface="Times New Roman" panose="02020603050405020304" pitchFamily="18" charset="0"/>
                <a:cs typeface="Times New Roman" panose="02020603050405020304" pitchFamily="18" charset="0"/>
              </a:rPr>
              <a:t>Game Theory 101: The Complete Textbook</a:t>
            </a:r>
            <a:r>
              <a:rPr lang="en-US" sz="3200" dirty="0">
                <a:latin typeface="Times New Roman" panose="02020603050405020304" pitchFamily="18" charset="0"/>
                <a:cs typeface="Times New Roman" panose="02020603050405020304" pitchFamily="18" charset="0"/>
              </a:rPr>
              <a:t>.</a:t>
            </a:r>
          </a:p>
          <a:p>
            <a:endParaRPr lang="en-US" sz="1800" dirty="0">
              <a:latin typeface="Arial" pitchFamily="34" charset="0"/>
              <a:cs typeface="Arial" pitchFamily="34" charset="0"/>
            </a:endParaRPr>
          </a:p>
        </p:txBody>
      </p:sp>
      <p:sp>
        <p:nvSpPr>
          <p:cNvPr id="2" name="TextBox 1">
            <a:extLst>
              <a:ext uri="{FF2B5EF4-FFF2-40B4-BE49-F238E27FC236}">
                <a16:creationId xmlns:a16="http://schemas.microsoft.com/office/drawing/2014/main" id="{061372BA-F0D5-4565-93B3-B6CA00AC37CD}"/>
              </a:ext>
            </a:extLst>
          </p:cNvPr>
          <p:cNvSpPr txBox="1"/>
          <p:nvPr/>
        </p:nvSpPr>
        <p:spPr>
          <a:xfrm>
            <a:off x="28825371" y="4907279"/>
            <a:ext cx="54429" cy="1415772"/>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21016124-518F-4890-BB81-20F187FC0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41" y="784570"/>
            <a:ext cx="4298259" cy="4298259"/>
          </a:xfrm>
          <a:prstGeom prst="rect">
            <a:avLst/>
          </a:prstGeom>
        </p:spPr>
      </p:pic>
      <p:pic>
        <p:nvPicPr>
          <p:cNvPr id="14" name="Picture 13">
            <a:extLst>
              <a:ext uri="{FF2B5EF4-FFF2-40B4-BE49-F238E27FC236}">
                <a16:creationId xmlns:a16="http://schemas.microsoft.com/office/drawing/2014/main" id="{BC8CEA01-9C6A-4813-A58C-40F674DED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01" y="1316906"/>
            <a:ext cx="4298258" cy="42982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2384</TotalTime>
  <Words>734</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Cheating the Repeated Prisoner’s Dilemma Nathan Nickelson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Little Niki</dc:creator>
  <cp:lastModifiedBy>Nickelson, Nathan</cp:lastModifiedBy>
  <cp:revision>186</cp:revision>
  <dcterms:created xsi:type="dcterms:W3CDTF">2011-03-24T16:56:17Z</dcterms:created>
  <dcterms:modified xsi:type="dcterms:W3CDTF">2018-11-14T14:38:02Z</dcterms:modified>
</cp:coreProperties>
</file>