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5"/>
  </p:notesMasterIdLst>
  <p:sldIdLst>
    <p:sldId id="289" r:id="rId2"/>
    <p:sldId id="288" r:id="rId3"/>
    <p:sldId id="259" r:id="rId4"/>
    <p:sldId id="257" r:id="rId5"/>
    <p:sldId id="258" r:id="rId6"/>
    <p:sldId id="260" r:id="rId7"/>
    <p:sldId id="284" r:id="rId8"/>
    <p:sldId id="287" r:id="rId9"/>
    <p:sldId id="286" r:id="rId10"/>
    <p:sldId id="261" r:id="rId11"/>
    <p:sldId id="262" r:id="rId12"/>
    <p:sldId id="263" r:id="rId13"/>
    <p:sldId id="264" r:id="rId14"/>
    <p:sldId id="277" r:id="rId15"/>
    <p:sldId id="269" r:id="rId16"/>
    <p:sldId id="270" r:id="rId17"/>
    <p:sldId id="271" r:id="rId18"/>
    <p:sldId id="265" r:id="rId19"/>
    <p:sldId id="266" r:id="rId20"/>
    <p:sldId id="267" r:id="rId21"/>
    <p:sldId id="272" r:id="rId22"/>
    <p:sldId id="268" r:id="rId23"/>
    <p:sldId id="27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3076" autoAdjust="0"/>
  </p:normalViewPr>
  <p:slideViewPr>
    <p:cSldViewPr snapToGrid="0" snapToObjects="1">
      <p:cViewPr varScale="1">
        <p:scale>
          <a:sx n="122" d="100"/>
          <a:sy n="122" d="100"/>
        </p:scale>
        <p:origin x="1904"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0E6E77-3283-344D-9AC2-FD5DD182305F}" type="datetimeFigureOut">
              <a:rPr lang="en-US" smtClean="0"/>
              <a:t>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6A4C59-9997-D64D-B418-4F4AB05D75FD}" type="slidenum">
              <a:rPr lang="en-US" smtClean="0"/>
              <a:t>‹#›</a:t>
            </a:fld>
            <a:endParaRPr lang="en-US"/>
          </a:p>
        </p:txBody>
      </p:sp>
    </p:spTree>
    <p:extLst>
      <p:ext uri="{BB962C8B-B14F-4D97-AF65-F5344CB8AC3E}">
        <p14:creationId xmlns:p14="http://schemas.microsoft.com/office/powerpoint/2010/main" val="248258740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a:t>
            </a:r>
            <a:r>
              <a:rPr lang="en-US" baseline="0" dirty="0"/>
              <a:t> what normalized is</a:t>
            </a:r>
          </a:p>
          <a:p>
            <a:endParaRPr lang="en-US" baseline="0" dirty="0"/>
          </a:p>
          <a:p>
            <a:r>
              <a:rPr lang="en-US" baseline="0" dirty="0"/>
              <a:t>Talk about how normal it is to get data in Excel – and encourage them to work with excel – and think of this as something you can teach your clients</a:t>
            </a:r>
            <a:endParaRPr lang="en-US" dirty="0"/>
          </a:p>
        </p:txBody>
      </p:sp>
      <p:sp>
        <p:nvSpPr>
          <p:cNvPr id="4" name="Slide Number Placeholder 3"/>
          <p:cNvSpPr>
            <a:spLocks noGrp="1"/>
          </p:cNvSpPr>
          <p:nvPr>
            <p:ph type="sldNum" sz="quarter" idx="10"/>
          </p:nvPr>
        </p:nvSpPr>
        <p:spPr/>
        <p:txBody>
          <a:bodyPr/>
          <a:lstStyle/>
          <a:p>
            <a:fld id="{036A4C59-9997-D64D-B418-4F4AB05D75FD}" type="slidenum">
              <a:rPr lang="en-US" smtClean="0"/>
              <a:t>3</a:t>
            </a:fld>
            <a:endParaRPr lang="en-US"/>
          </a:p>
        </p:txBody>
      </p:sp>
    </p:spTree>
    <p:extLst>
      <p:ext uri="{BB962C8B-B14F-4D97-AF65-F5344CB8AC3E}">
        <p14:creationId xmlns:p14="http://schemas.microsoft.com/office/powerpoint/2010/main" val="27653546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this likely won’t be needed today,</a:t>
            </a:r>
            <a:r>
              <a:rPr lang="en-US" baseline="0" dirty="0"/>
              <a:t> but FYI: </a:t>
            </a:r>
            <a:r>
              <a:rPr lang="en-US" dirty="0"/>
              <a:t>review the different between records and rows, beginning by splitting some multi-valued cells</a:t>
            </a:r>
          </a:p>
        </p:txBody>
      </p:sp>
      <p:sp>
        <p:nvSpPr>
          <p:cNvPr id="4" name="Slide Number Placeholder 3"/>
          <p:cNvSpPr>
            <a:spLocks noGrp="1"/>
          </p:cNvSpPr>
          <p:nvPr>
            <p:ph type="sldNum" sz="quarter" idx="10"/>
          </p:nvPr>
        </p:nvSpPr>
        <p:spPr/>
        <p:txBody>
          <a:bodyPr/>
          <a:lstStyle/>
          <a:p>
            <a:fld id="{0B16D777-8C63-864C-B683-9084BCCD835E}" type="slidenum">
              <a:rPr lang="en-US" smtClean="0"/>
              <a:t>15</a:t>
            </a:fld>
            <a:endParaRPr lang="en-US"/>
          </a:p>
        </p:txBody>
      </p:sp>
    </p:spTree>
    <p:extLst>
      <p:ext uri="{BB962C8B-B14F-4D97-AF65-F5344CB8AC3E}">
        <p14:creationId xmlns:p14="http://schemas.microsoft.com/office/powerpoint/2010/main" val="4217131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good if</a:t>
            </a:r>
            <a:r>
              <a:rPr lang="en-US" baseline="0" dirty="0"/>
              <a:t> you’re only interested in specific values from the physical description, like whether or not menus are illustrated.  </a:t>
            </a:r>
          </a:p>
          <a:p>
            <a:r>
              <a:rPr lang="en-US" baseline="0" dirty="0"/>
              <a:t>BUT, notice how the rest of rows 5, 6, and 7 are blank </a:t>
            </a:r>
            <a:endParaRPr lang="en-US" dirty="0"/>
          </a:p>
        </p:txBody>
      </p:sp>
      <p:sp>
        <p:nvSpPr>
          <p:cNvPr id="4" name="Slide Number Placeholder 3"/>
          <p:cNvSpPr>
            <a:spLocks noGrp="1"/>
          </p:cNvSpPr>
          <p:nvPr>
            <p:ph type="sldNum" sz="quarter" idx="10"/>
          </p:nvPr>
        </p:nvSpPr>
        <p:spPr/>
        <p:txBody>
          <a:bodyPr/>
          <a:lstStyle/>
          <a:p>
            <a:fld id="{0B16D777-8C63-864C-B683-9084BCCD835E}" type="slidenum">
              <a:rPr lang="en-US" smtClean="0"/>
              <a:t>16</a:t>
            </a:fld>
            <a:endParaRPr lang="en-US"/>
          </a:p>
        </p:txBody>
      </p:sp>
    </p:spTree>
    <p:extLst>
      <p:ext uri="{BB962C8B-B14F-4D97-AF65-F5344CB8AC3E}">
        <p14:creationId xmlns:p14="http://schemas.microsoft.com/office/powerpoint/2010/main" val="3731167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Switching to the records view gives</a:t>
            </a:r>
            <a:r>
              <a:rPr lang="en-US" baseline="0" dirty="0"/>
              <a:t> you the flexibility of gathering multiple rows together under the same ID.</a:t>
            </a:r>
            <a:endParaRPr lang="en-US" dirty="0"/>
          </a:p>
        </p:txBody>
      </p:sp>
      <p:sp>
        <p:nvSpPr>
          <p:cNvPr id="4" name="Slide Number Placeholder 3"/>
          <p:cNvSpPr>
            <a:spLocks noGrp="1"/>
          </p:cNvSpPr>
          <p:nvPr>
            <p:ph type="sldNum" sz="quarter" idx="10"/>
          </p:nvPr>
        </p:nvSpPr>
        <p:spPr/>
        <p:txBody>
          <a:bodyPr/>
          <a:lstStyle/>
          <a:p>
            <a:fld id="{0B16D777-8C63-864C-B683-9084BCCD835E}" type="slidenum">
              <a:rPr lang="en-US" smtClean="0"/>
              <a:t>17</a:t>
            </a:fld>
            <a:endParaRPr lang="en-US"/>
          </a:p>
        </p:txBody>
      </p:sp>
    </p:spTree>
    <p:extLst>
      <p:ext uri="{BB962C8B-B14F-4D97-AF65-F5344CB8AC3E}">
        <p14:creationId xmlns:p14="http://schemas.microsoft.com/office/powerpoint/2010/main" val="423189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Navigation to “Facet</a:t>
            </a:r>
            <a:r>
              <a:rPr lang="en-US" baseline="0" dirty="0"/>
              <a:t> </a:t>
            </a:r>
            <a:r>
              <a:rPr lang="en-US" baseline="0" dirty="0">
                <a:sym typeface="Wingdings"/>
              </a:rPr>
              <a:t> Text facet”</a:t>
            </a:r>
            <a:endParaRPr lang="en-US" dirty="0"/>
          </a:p>
        </p:txBody>
      </p:sp>
      <p:sp>
        <p:nvSpPr>
          <p:cNvPr id="4" name="Slide Number Placeholder 3"/>
          <p:cNvSpPr>
            <a:spLocks noGrp="1"/>
          </p:cNvSpPr>
          <p:nvPr>
            <p:ph type="sldNum" sz="quarter" idx="10"/>
          </p:nvPr>
        </p:nvSpPr>
        <p:spPr/>
        <p:txBody>
          <a:bodyPr/>
          <a:lstStyle/>
          <a:p>
            <a:fld id="{0B16D777-8C63-864C-B683-9084BCCD835E}" type="slidenum">
              <a:rPr lang="en-US" smtClean="0"/>
              <a:t>18</a:t>
            </a:fld>
            <a:endParaRPr lang="en-US"/>
          </a:p>
        </p:txBody>
      </p:sp>
    </p:spTree>
    <p:extLst>
      <p:ext uri="{BB962C8B-B14F-4D97-AF65-F5344CB8AC3E}">
        <p14:creationId xmlns:p14="http://schemas.microsoft.com/office/powerpoint/2010/main" val="1607877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Click</a:t>
            </a:r>
            <a:r>
              <a:rPr lang="en-US" baseline="0" dirty="0"/>
              <a:t> “Cluster”</a:t>
            </a:r>
            <a:endParaRPr lang="en-US" dirty="0"/>
          </a:p>
        </p:txBody>
      </p:sp>
      <p:sp>
        <p:nvSpPr>
          <p:cNvPr id="4" name="Slide Number Placeholder 3"/>
          <p:cNvSpPr>
            <a:spLocks noGrp="1"/>
          </p:cNvSpPr>
          <p:nvPr>
            <p:ph type="sldNum" sz="quarter" idx="10"/>
          </p:nvPr>
        </p:nvSpPr>
        <p:spPr/>
        <p:txBody>
          <a:bodyPr/>
          <a:lstStyle/>
          <a:p>
            <a:fld id="{0B16D777-8C63-864C-B683-9084BCCD835E}" type="slidenum">
              <a:rPr lang="en-US" smtClean="0"/>
              <a:t>19</a:t>
            </a:fld>
            <a:endParaRPr lang="en-US"/>
          </a:p>
        </p:txBody>
      </p:sp>
    </p:spTree>
    <p:extLst>
      <p:ext uri="{BB962C8B-B14F-4D97-AF65-F5344CB8AC3E}">
        <p14:creationId xmlns:p14="http://schemas.microsoft.com/office/powerpoint/2010/main" val="5904694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For each cluster, review</a:t>
            </a:r>
            <a:r>
              <a:rPr lang="en-US" baseline="0" dirty="0"/>
              <a:t> the values in the cluster, and (where needed) determine the preferred cell value.</a:t>
            </a:r>
          </a:p>
          <a:p>
            <a:r>
              <a:rPr lang="en-US" baseline="0" dirty="0"/>
              <a:t>-- Select the “Merge?” check box</a:t>
            </a:r>
          </a:p>
          <a:p>
            <a:r>
              <a:rPr lang="en-US" baseline="0" dirty="0"/>
              <a:t>-- Then select “Merge Selected and Re-Cluster”</a:t>
            </a:r>
            <a:endParaRPr lang="en-US" dirty="0"/>
          </a:p>
        </p:txBody>
      </p:sp>
      <p:sp>
        <p:nvSpPr>
          <p:cNvPr id="4" name="Slide Number Placeholder 3"/>
          <p:cNvSpPr>
            <a:spLocks noGrp="1"/>
          </p:cNvSpPr>
          <p:nvPr>
            <p:ph type="sldNum" sz="quarter" idx="10"/>
          </p:nvPr>
        </p:nvSpPr>
        <p:spPr/>
        <p:txBody>
          <a:bodyPr/>
          <a:lstStyle/>
          <a:p>
            <a:fld id="{0B16D777-8C63-864C-B683-9084BCCD835E}" type="slidenum">
              <a:rPr lang="en-US" smtClean="0"/>
              <a:t>20</a:t>
            </a:fld>
            <a:endParaRPr lang="en-US"/>
          </a:p>
        </p:txBody>
      </p:sp>
    </p:spTree>
    <p:extLst>
      <p:ext uri="{BB962C8B-B14F-4D97-AF65-F5344CB8AC3E}">
        <p14:creationId xmlns:p14="http://schemas.microsoft.com/office/powerpoint/2010/main" val="1833629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because their</a:t>
            </a:r>
            <a:r>
              <a:rPr lang="en-US" baseline="0" dirty="0"/>
              <a:t> names are similar doesn’t mean they’re the same!</a:t>
            </a:r>
          </a:p>
          <a:p>
            <a:r>
              <a:rPr lang="en-US" baseline="0" dirty="0"/>
              <a:t>-- Today the Hotel Savoy is an Apple Store. The Savoy Hotel is still in operation.</a:t>
            </a:r>
            <a:endParaRPr lang="en-US" dirty="0"/>
          </a:p>
        </p:txBody>
      </p:sp>
      <p:sp>
        <p:nvSpPr>
          <p:cNvPr id="4" name="Slide Number Placeholder 3"/>
          <p:cNvSpPr>
            <a:spLocks noGrp="1"/>
          </p:cNvSpPr>
          <p:nvPr>
            <p:ph type="sldNum" sz="quarter" idx="10"/>
          </p:nvPr>
        </p:nvSpPr>
        <p:spPr/>
        <p:txBody>
          <a:bodyPr/>
          <a:lstStyle/>
          <a:p>
            <a:fld id="{0B16D777-8C63-864C-B683-9084BCCD835E}" type="slidenum">
              <a:rPr lang="en-US" smtClean="0"/>
              <a:t>22</a:t>
            </a:fld>
            <a:endParaRPr lang="en-US"/>
          </a:p>
        </p:txBody>
      </p:sp>
    </p:spTree>
    <p:extLst>
      <p:ext uri="{BB962C8B-B14F-4D97-AF65-F5344CB8AC3E}">
        <p14:creationId xmlns:p14="http://schemas.microsoft.com/office/powerpoint/2010/main" val="3505983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6A4C59-9997-D64D-B418-4F4AB05D75FD}" type="slidenum">
              <a:rPr lang="en-US" smtClean="0"/>
              <a:t>4</a:t>
            </a:fld>
            <a:endParaRPr lang="en-US"/>
          </a:p>
        </p:txBody>
      </p:sp>
    </p:spTree>
    <p:extLst>
      <p:ext uri="{BB962C8B-B14F-4D97-AF65-F5344CB8AC3E}">
        <p14:creationId xmlns:p14="http://schemas.microsoft.com/office/powerpoint/2010/main" val="239088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 Note that it runs on desktop but opens in browser.</a:t>
            </a:r>
          </a:p>
          <a:p>
            <a:endParaRPr lang="en-US" baseline="0" dirty="0"/>
          </a:p>
          <a:p>
            <a:r>
              <a:rPr lang="en-US" baseline="0" dirty="0"/>
              <a:t>-- Demonstrate how to create a new project; how to do basic normalization; how to facet and cluster</a:t>
            </a:r>
          </a:p>
          <a:p>
            <a:endParaRPr lang="en-US" baseline="0" dirty="0"/>
          </a:p>
          <a:p>
            <a:r>
              <a:rPr lang="en-US" baseline="0" dirty="0"/>
              <a:t>-- Hands on exercise for 15 minutes (if there are advanced users, start a break-out discussion group)</a:t>
            </a:r>
            <a:endParaRPr lang="en-US" dirty="0"/>
          </a:p>
          <a:p>
            <a:endParaRPr lang="en-US" dirty="0"/>
          </a:p>
        </p:txBody>
      </p:sp>
      <p:sp>
        <p:nvSpPr>
          <p:cNvPr id="4" name="Slide Number Placeholder 3"/>
          <p:cNvSpPr>
            <a:spLocks noGrp="1"/>
          </p:cNvSpPr>
          <p:nvPr>
            <p:ph type="sldNum" sz="quarter" idx="10"/>
          </p:nvPr>
        </p:nvSpPr>
        <p:spPr/>
        <p:txBody>
          <a:bodyPr/>
          <a:lstStyle/>
          <a:p>
            <a:fld id="{0B16D777-8C63-864C-B683-9084BCCD835E}" type="slidenum">
              <a:rPr lang="en-US" smtClean="0"/>
              <a:t>6</a:t>
            </a:fld>
            <a:endParaRPr lang="en-US"/>
          </a:p>
        </p:txBody>
      </p:sp>
    </p:spTree>
    <p:extLst>
      <p:ext uri="{BB962C8B-B14F-4D97-AF65-F5344CB8AC3E}">
        <p14:creationId xmlns:p14="http://schemas.microsoft.com/office/powerpoint/2010/main" val="3988084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NYPL has some 45,000 menus from 1840-present</a:t>
            </a:r>
          </a:p>
          <a:p>
            <a:r>
              <a:rPr lang="en-US" dirty="0"/>
              <a:t>-- </a:t>
            </a:r>
            <a:r>
              <a:rPr lang="en-US" dirty="0" err="1"/>
              <a:t>Crowdsource</a:t>
            </a:r>
            <a:r>
              <a:rPr lang="en-US" baseline="0" dirty="0"/>
              <a:t> project l</a:t>
            </a:r>
            <a:r>
              <a:rPr lang="en-US" dirty="0"/>
              <a:t>aunched in April 2009</a:t>
            </a:r>
          </a:p>
          <a:p>
            <a:r>
              <a:rPr lang="en-US" dirty="0"/>
              <a:t>-- Creating a database of dishes</a:t>
            </a:r>
          </a:p>
          <a:p>
            <a:endParaRPr lang="en-US" dirty="0"/>
          </a:p>
        </p:txBody>
      </p:sp>
      <p:sp>
        <p:nvSpPr>
          <p:cNvPr id="4" name="Slide Number Placeholder 3"/>
          <p:cNvSpPr>
            <a:spLocks noGrp="1"/>
          </p:cNvSpPr>
          <p:nvPr>
            <p:ph type="sldNum" sz="quarter" idx="10"/>
          </p:nvPr>
        </p:nvSpPr>
        <p:spPr/>
        <p:txBody>
          <a:bodyPr/>
          <a:lstStyle/>
          <a:p>
            <a:fld id="{0B16D777-8C63-864C-B683-9084BCCD835E}" type="slidenum">
              <a:rPr lang="en-US" smtClean="0"/>
              <a:t>7</a:t>
            </a:fld>
            <a:endParaRPr lang="en-US"/>
          </a:p>
        </p:txBody>
      </p:sp>
    </p:spTree>
    <p:extLst>
      <p:ext uri="{BB962C8B-B14F-4D97-AF65-F5344CB8AC3E}">
        <p14:creationId xmlns:p14="http://schemas.microsoft.com/office/powerpoint/2010/main" val="2159162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Choose create project (notice that you can also open projects</a:t>
            </a:r>
            <a:r>
              <a:rPr lang="en-US" baseline="0" dirty="0"/>
              <a:t> you’ve worked on previously or import projects.  The import feature is especially useful for collaboration)</a:t>
            </a:r>
          </a:p>
          <a:p>
            <a:r>
              <a:rPr lang="en-US" baseline="0" dirty="0"/>
              <a:t>-- Upload “</a:t>
            </a:r>
            <a:r>
              <a:rPr lang="en-US" baseline="0" dirty="0" err="1"/>
              <a:t>Menu.csv</a:t>
            </a:r>
            <a:r>
              <a:rPr lang="en-US" baseline="0" dirty="0"/>
              <a:t>”.  Caveat:  the other files are very large.  It’s possible to allocate additional memory to Open Refine when working with large datasets, but not for the purposes of this demo.  If this is important to you, we can discuss it during the hands-on session.</a:t>
            </a:r>
            <a:endParaRPr lang="en-US" dirty="0"/>
          </a:p>
        </p:txBody>
      </p:sp>
      <p:sp>
        <p:nvSpPr>
          <p:cNvPr id="4" name="Slide Number Placeholder 3"/>
          <p:cNvSpPr>
            <a:spLocks noGrp="1"/>
          </p:cNvSpPr>
          <p:nvPr>
            <p:ph type="sldNum" sz="quarter" idx="10"/>
          </p:nvPr>
        </p:nvSpPr>
        <p:spPr/>
        <p:txBody>
          <a:bodyPr/>
          <a:lstStyle/>
          <a:p>
            <a:fld id="{0B16D777-8C63-864C-B683-9084BCCD835E}" type="slidenum">
              <a:rPr lang="en-US" smtClean="0"/>
              <a:t>10</a:t>
            </a:fld>
            <a:endParaRPr lang="en-US"/>
          </a:p>
        </p:txBody>
      </p:sp>
    </p:spTree>
    <p:extLst>
      <p:ext uri="{BB962C8B-B14F-4D97-AF65-F5344CB8AC3E}">
        <p14:creationId xmlns:p14="http://schemas.microsoft.com/office/powerpoint/2010/main" val="1296508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Use the preview window to review</a:t>
            </a:r>
            <a:r>
              <a:rPr lang="en-US" baseline="0" dirty="0"/>
              <a:t> the data </a:t>
            </a:r>
          </a:p>
          <a:p>
            <a:r>
              <a:rPr lang="en-US" baseline="0" dirty="0"/>
              <a:t>-- Notice the parse options</a:t>
            </a:r>
          </a:p>
          <a:p>
            <a:r>
              <a:rPr lang="en-US" baseline="0" dirty="0"/>
              <a:t>-- for this data set, be sure that character encoding is UTF-8, Columns are set as CSV, and first line is parsed as a header</a:t>
            </a:r>
          </a:p>
          <a:p>
            <a:r>
              <a:rPr lang="en-US" baseline="0" dirty="0"/>
              <a:t>-- note quotation marks option.  In this case, we have it checked, but it you use quotations in your data set for other purposes it may cause parsing issues</a:t>
            </a:r>
          </a:p>
          <a:p>
            <a:r>
              <a:rPr lang="en-US" baseline="0" dirty="0"/>
              <a:t>-- When you selected among options, click “update preview”, review again, and if all looks well, choose a project name and click “create project”</a:t>
            </a:r>
          </a:p>
        </p:txBody>
      </p:sp>
      <p:sp>
        <p:nvSpPr>
          <p:cNvPr id="4" name="Slide Number Placeholder 3"/>
          <p:cNvSpPr>
            <a:spLocks noGrp="1"/>
          </p:cNvSpPr>
          <p:nvPr>
            <p:ph type="sldNum" sz="quarter" idx="10"/>
          </p:nvPr>
        </p:nvSpPr>
        <p:spPr/>
        <p:txBody>
          <a:bodyPr/>
          <a:lstStyle/>
          <a:p>
            <a:fld id="{0B16D777-8C63-864C-B683-9084BCCD835E}" type="slidenum">
              <a:rPr lang="en-US" smtClean="0"/>
              <a:t>11</a:t>
            </a:fld>
            <a:endParaRPr lang="en-US"/>
          </a:p>
        </p:txBody>
      </p:sp>
    </p:spTree>
    <p:extLst>
      <p:ext uri="{BB962C8B-B14F-4D97-AF65-F5344CB8AC3E}">
        <p14:creationId xmlns:p14="http://schemas.microsoft.com/office/powerpoint/2010/main" val="2045496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click the arrow to the left of sponsor for</a:t>
            </a:r>
            <a:r>
              <a:rPr lang="en-US" baseline="0" dirty="0"/>
              <a:t> a drop-down menu (notice the option your menu options)</a:t>
            </a:r>
          </a:p>
          <a:p>
            <a:r>
              <a:rPr lang="en-US" baseline="0" dirty="0"/>
              <a:t>-- choose edit cells</a:t>
            </a:r>
          </a:p>
          <a:p>
            <a:r>
              <a:rPr lang="en-US" baseline="0" dirty="0"/>
              <a:t>-- choose common transforms</a:t>
            </a:r>
          </a:p>
          <a:p>
            <a:r>
              <a:rPr lang="en-US" baseline="0" dirty="0"/>
              <a:t>-- start by trimming whitespace (you’ll notice that 14 cells were effected)</a:t>
            </a:r>
          </a:p>
          <a:p>
            <a:r>
              <a:rPr lang="en-US" baseline="0" dirty="0"/>
              <a:t>-- collapsing whitespace effects another 126 cells.  Computers are better than humans at detecting white space.</a:t>
            </a:r>
          </a:p>
          <a:p>
            <a:r>
              <a:rPr lang="en-US" baseline="0" dirty="0"/>
              <a:t>-- also play with uniformly setting the cases</a:t>
            </a:r>
          </a:p>
          <a:p>
            <a:endParaRPr lang="en-US" dirty="0"/>
          </a:p>
        </p:txBody>
      </p:sp>
      <p:sp>
        <p:nvSpPr>
          <p:cNvPr id="4" name="Slide Number Placeholder 3"/>
          <p:cNvSpPr>
            <a:spLocks noGrp="1"/>
          </p:cNvSpPr>
          <p:nvPr>
            <p:ph type="sldNum" sz="quarter" idx="10"/>
          </p:nvPr>
        </p:nvSpPr>
        <p:spPr/>
        <p:txBody>
          <a:bodyPr/>
          <a:lstStyle/>
          <a:p>
            <a:fld id="{0B16D777-8C63-864C-B683-9084BCCD835E}" type="slidenum">
              <a:rPr lang="en-US" smtClean="0"/>
              <a:t>12</a:t>
            </a:fld>
            <a:endParaRPr lang="en-US"/>
          </a:p>
        </p:txBody>
      </p:sp>
    </p:spTree>
    <p:extLst>
      <p:ext uri="{BB962C8B-B14F-4D97-AF65-F5344CB8AC3E}">
        <p14:creationId xmlns:p14="http://schemas.microsoft.com/office/powerpoint/2010/main" val="1173954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Caveat: if you choose</a:t>
            </a:r>
            <a:r>
              <a:rPr lang="en-US" baseline="0" dirty="0"/>
              <a:t> to </a:t>
            </a:r>
            <a:r>
              <a:rPr lang="en-US" dirty="0"/>
              <a:t>navigate backward</a:t>
            </a:r>
            <a:r>
              <a:rPr lang="en-US" baseline="0" dirty="0"/>
              <a:t> in your project history, you won’t be able to access any steps you’d taken after that point once you’ve made another change.</a:t>
            </a:r>
            <a:endParaRPr lang="en-US" dirty="0"/>
          </a:p>
        </p:txBody>
      </p:sp>
      <p:sp>
        <p:nvSpPr>
          <p:cNvPr id="4" name="Slide Number Placeholder 3"/>
          <p:cNvSpPr>
            <a:spLocks noGrp="1"/>
          </p:cNvSpPr>
          <p:nvPr>
            <p:ph type="sldNum" sz="quarter" idx="10"/>
          </p:nvPr>
        </p:nvSpPr>
        <p:spPr/>
        <p:txBody>
          <a:bodyPr/>
          <a:lstStyle/>
          <a:p>
            <a:fld id="{0B16D777-8C63-864C-B683-9084BCCD835E}" type="slidenum">
              <a:rPr lang="en-US" smtClean="0"/>
              <a:t>13</a:t>
            </a:fld>
            <a:endParaRPr lang="en-US"/>
          </a:p>
        </p:txBody>
      </p:sp>
    </p:spTree>
    <p:extLst>
      <p:ext uri="{BB962C8B-B14F-4D97-AF65-F5344CB8AC3E}">
        <p14:creationId xmlns:p14="http://schemas.microsoft.com/office/powerpoint/2010/main" val="2832085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that you can extract your steps!  This can save huge amounts of time for repetitive tasks</a:t>
            </a:r>
            <a:endParaRPr lang="en-US" dirty="0"/>
          </a:p>
        </p:txBody>
      </p:sp>
      <p:sp>
        <p:nvSpPr>
          <p:cNvPr id="4" name="Slide Number Placeholder 3"/>
          <p:cNvSpPr>
            <a:spLocks noGrp="1"/>
          </p:cNvSpPr>
          <p:nvPr>
            <p:ph type="sldNum" sz="quarter" idx="10"/>
          </p:nvPr>
        </p:nvSpPr>
        <p:spPr/>
        <p:txBody>
          <a:bodyPr/>
          <a:lstStyle/>
          <a:p>
            <a:fld id="{0B16D777-8C63-864C-B683-9084BCCD835E}" type="slidenum">
              <a:rPr lang="en-US" smtClean="0"/>
              <a:t>14</a:t>
            </a:fld>
            <a:endParaRPr lang="en-US"/>
          </a:p>
        </p:txBody>
      </p:sp>
    </p:spTree>
    <p:extLst>
      <p:ext uri="{BB962C8B-B14F-4D97-AF65-F5344CB8AC3E}">
        <p14:creationId xmlns:p14="http://schemas.microsoft.com/office/powerpoint/2010/main" val="2832085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51C2E-8B3A-5944-AFB9-B0AA9D9E734E}"/>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13D397E8-314F-0646-B32E-8A86C5C35686}"/>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3FD8EB25-D517-E348-9F8F-041679F62772}"/>
              </a:ext>
            </a:extLst>
          </p:cNvPr>
          <p:cNvSpPr>
            <a:spLocks noGrp="1"/>
          </p:cNvSpPr>
          <p:nvPr>
            <p:ph type="dt" sz="half" idx="10"/>
          </p:nvPr>
        </p:nvSpPr>
        <p:spPr/>
        <p:txBody>
          <a:bodyPr/>
          <a:lstStyle/>
          <a:p>
            <a:fld id="{9D6228D5-5F93-BB4A-964B-203967C46295}" type="datetimeFigureOut">
              <a:rPr lang="en-US" smtClean="0"/>
              <a:t>2/20/19</a:t>
            </a:fld>
            <a:endParaRPr lang="en-US"/>
          </a:p>
        </p:txBody>
      </p:sp>
      <p:sp>
        <p:nvSpPr>
          <p:cNvPr id="5" name="Footer Placeholder 4">
            <a:extLst>
              <a:ext uri="{FF2B5EF4-FFF2-40B4-BE49-F238E27FC236}">
                <a16:creationId xmlns:a16="http://schemas.microsoft.com/office/drawing/2014/main" id="{ACD60A21-5A2E-9241-8B19-C59E47F522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036831-EC49-914E-A260-BB573118CA05}"/>
              </a:ext>
            </a:extLst>
          </p:cNvPr>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225817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A2317-1A0D-D84B-905C-542C97F28E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FEFEDA-90FB-DF4E-AF6A-BF1867D1A91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F3E5A2-E47B-A64C-82F6-F6776D13DBF4}"/>
              </a:ext>
            </a:extLst>
          </p:cNvPr>
          <p:cNvSpPr>
            <a:spLocks noGrp="1"/>
          </p:cNvSpPr>
          <p:nvPr>
            <p:ph type="dt" sz="half" idx="10"/>
          </p:nvPr>
        </p:nvSpPr>
        <p:spPr/>
        <p:txBody>
          <a:bodyPr/>
          <a:lstStyle/>
          <a:p>
            <a:fld id="{9D6228D5-5F93-BB4A-964B-203967C46295}" type="datetimeFigureOut">
              <a:rPr lang="en-US" smtClean="0"/>
              <a:t>2/20/19</a:t>
            </a:fld>
            <a:endParaRPr lang="en-US"/>
          </a:p>
        </p:txBody>
      </p:sp>
      <p:sp>
        <p:nvSpPr>
          <p:cNvPr id="5" name="Footer Placeholder 4">
            <a:extLst>
              <a:ext uri="{FF2B5EF4-FFF2-40B4-BE49-F238E27FC236}">
                <a16:creationId xmlns:a16="http://schemas.microsoft.com/office/drawing/2014/main" id="{CB0974BD-8421-3340-BB4B-9A1036D7DE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CFC0F4-3E26-7940-AE4E-C43E2ED1F5C1}"/>
              </a:ext>
            </a:extLst>
          </p:cNvPr>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86871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51B205-156E-D34D-83D3-C635B2DFFAB7}"/>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2AE04-79C5-3F4E-A47A-CAE175F3780D}"/>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D77BF3-87A2-E84C-A7E5-5BE41A7376C4}"/>
              </a:ext>
            </a:extLst>
          </p:cNvPr>
          <p:cNvSpPr>
            <a:spLocks noGrp="1"/>
          </p:cNvSpPr>
          <p:nvPr>
            <p:ph type="dt" sz="half" idx="10"/>
          </p:nvPr>
        </p:nvSpPr>
        <p:spPr/>
        <p:txBody>
          <a:bodyPr/>
          <a:lstStyle/>
          <a:p>
            <a:fld id="{9D6228D5-5F93-BB4A-964B-203967C46295}" type="datetimeFigureOut">
              <a:rPr lang="en-US" smtClean="0"/>
              <a:t>2/20/19</a:t>
            </a:fld>
            <a:endParaRPr lang="en-US"/>
          </a:p>
        </p:txBody>
      </p:sp>
      <p:sp>
        <p:nvSpPr>
          <p:cNvPr id="5" name="Footer Placeholder 4">
            <a:extLst>
              <a:ext uri="{FF2B5EF4-FFF2-40B4-BE49-F238E27FC236}">
                <a16:creationId xmlns:a16="http://schemas.microsoft.com/office/drawing/2014/main" id="{247C217A-36A3-AF41-AF4F-6F2EC0A3E3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D76341-6A42-374C-914B-23CBC447D15B}"/>
              </a:ext>
            </a:extLst>
          </p:cNvPr>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3514152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1A979-9D6C-BA40-B58A-3FCCAEB478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4B0934-DAC8-A047-829A-15B31C91ED4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C9681B-E3EC-6746-8A0E-5C83F6A24403}"/>
              </a:ext>
            </a:extLst>
          </p:cNvPr>
          <p:cNvSpPr>
            <a:spLocks noGrp="1"/>
          </p:cNvSpPr>
          <p:nvPr>
            <p:ph type="dt" sz="half" idx="10"/>
          </p:nvPr>
        </p:nvSpPr>
        <p:spPr/>
        <p:txBody>
          <a:bodyPr/>
          <a:lstStyle/>
          <a:p>
            <a:fld id="{9D6228D5-5F93-BB4A-964B-203967C46295}" type="datetimeFigureOut">
              <a:rPr lang="en-US" smtClean="0"/>
              <a:t>2/20/19</a:t>
            </a:fld>
            <a:endParaRPr lang="en-US"/>
          </a:p>
        </p:txBody>
      </p:sp>
      <p:sp>
        <p:nvSpPr>
          <p:cNvPr id="5" name="Footer Placeholder 4">
            <a:extLst>
              <a:ext uri="{FF2B5EF4-FFF2-40B4-BE49-F238E27FC236}">
                <a16:creationId xmlns:a16="http://schemas.microsoft.com/office/drawing/2014/main" id="{87ECA631-FF2A-AC45-B039-23771B1B76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DB5EEF-B23C-9948-A3A3-87DB3B4C806B}"/>
              </a:ext>
            </a:extLst>
          </p:cNvPr>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597499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C8CD4-7AE5-2E4B-9C36-4E2757944D33}"/>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B1D6A85-2FFD-3449-9781-1399BCD12183}"/>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FDD67EC-6E10-7343-9733-C6ED712F17FF}"/>
              </a:ext>
            </a:extLst>
          </p:cNvPr>
          <p:cNvSpPr>
            <a:spLocks noGrp="1"/>
          </p:cNvSpPr>
          <p:nvPr>
            <p:ph type="dt" sz="half" idx="10"/>
          </p:nvPr>
        </p:nvSpPr>
        <p:spPr/>
        <p:txBody>
          <a:bodyPr/>
          <a:lstStyle/>
          <a:p>
            <a:fld id="{9D6228D5-5F93-BB4A-964B-203967C46295}" type="datetimeFigureOut">
              <a:rPr lang="en-US" smtClean="0"/>
              <a:t>2/20/19</a:t>
            </a:fld>
            <a:endParaRPr lang="en-US"/>
          </a:p>
        </p:txBody>
      </p:sp>
      <p:sp>
        <p:nvSpPr>
          <p:cNvPr id="5" name="Footer Placeholder 4">
            <a:extLst>
              <a:ext uri="{FF2B5EF4-FFF2-40B4-BE49-F238E27FC236}">
                <a16:creationId xmlns:a16="http://schemas.microsoft.com/office/drawing/2014/main" id="{DDB35C67-1D6F-8248-BF4F-A7DA1F437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1AAEC-FF20-B649-871F-34621ED1797C}"/>
              </a:ext>
            </a:extLst>
          </p:cNvPr>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12056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88D1D-50C0-424F-B310-F8EAD19C61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87FA65-8958-5F45-8648-6146EE16548D}"/>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35766F-7EAB-AC49-B568-48B3BB1A4FDA}"/>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BB7645-7A3C-C547-951F-228BFC62CCA6}"/>
              </a:ext>
            </a:extLst>
          </p:cNvPr>
          <p:cNvSpPr>
            <a:spLocks noGrp="1"/>
          </p:cNvSpPr>
          <p:nvPr>
            <p:ph type="dt" sz="half" idx="10"/>
          </p:nvPr>
        </p:nvSpPr>
        <p:spPr/>
        <p:txBody>
          <a:bodyPr/>
          <a:lstStyle/>
          <a:p>
            <a:fld id="{9D6228D5-5F93-BB4A-964B-203967C46295}" type="datetimeFigureOut">
              <a:rPr lang="en-US" smtClean="0"/>
              <a:t>2/20/19</a:t>
            </a:fld>
            <a:endParaRPr lang="en-US"/>
          </a:p>
        </p:txBody>
      </p:sp>
      <p:sp>
        <p:nvSpPr>
          <p:cNvPr id="6" name="Footer Placeholder 5">
            <a:extLst>
              <a:ext uri="{FF2B5EF4-FFF2-40B4-BE49-F238E27FC236}">
                <a16:creationId xmlns:a16="http://schemas.microsoft.com/office/drawing/2014/main" id="{A4021785-9439-7E45-B9C0-0350640FE0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58241A-C3C2-1C47-BA8E-16987F6311AB}"/>
              </a:ext>
            </a:extLst>
          </p:cNvPr>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3981024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03233-B35A-9845-9889-357A8E9F2B51}"/>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09A20D-B5E3-AD41-8C10-87AA163B601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049AAD87-6864-F648-AE92-82795905EB32}"/>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9CDDD9-5C20-8142-B958-1EEFF6F8CD8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E8EB0176-5986-4846-A9E3-6BD7D55BEFEA}"/>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212F01-0447-3548-A74A-8ECAF58627F3}"/>
              </a:ext>
            </a:extLst>
          </p:cNvPr>
          <p:cNvSpPr>
            <a:spLocks noGrp="1"/>
          </p:cNvSpPr>
          <p:nvPr>
            <p:ph type="dt" sz="half" idx="10"/>
          </p:nvPr>
        </p:nvSpPr>
        <p:spPr/>
        <p:txBody>
          <a:bodyPr/>
          <a:lstStyle/>
          <a:p>
            <a:fld id="{9D6228D5-5F93-BB4A-964B-203967C46295}" type="datetimeFigureOut">
              <a:rPr lang="en-US" smtClean="0"/>
              <a:t>2/20/19</a:t>
            </a:fld>
            <a:endParaRPr lang="en-US"/>
          </a:p>
        </p:txBody>
      </p:sp>
      <p:sp>
        <p:nvSpPr>
          <p:cNvPr id="8" name="Footer Placeholder 7">
            <a:extLst>
              <a:ext uri="{FF2B5EF4-FFF2-40B4-BE49-F238E27FC236}">
                <a16:creationId xmlns:a16="http://schemas.microsoft.com/office/drawing/2014/main" id="{AB27D7B7-51D1-B548-8DC0-2B27609B96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E07F64-0AF9-1B49-B1AB-8FD8878CC8AE}"/>
              </a:ext>
            </a:extLst>
          </p:cNvPr>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9604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FD597-CD7A-0D49-AA72-4F1D50BE60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790FBB-7FF0-4242-9E58-457164A398D6}"/>
              </a:ext>
            </a:extLst>
          </p:cNvPr>
          <p:cNvSpPr>
            <a:spLocks noGrp="1"/>
          </p:cNvSpPr>
          <p:nvPr>
            <p:ph type="dt" sz="half" idx="10"/>
          </p:nvPr>
        </p:nvSpPr>
        <p:spPr/>
        <p:txBody>
          <a:bodyPr/>
          <a:lstStyle/>
          <a:p>
            <a:fld id="{9D6228D5-5F93-BB4A-964B-203967C46295}" type="datetimeFigureOut">
              <a:rPr lang="en-US" smtClean="0"/>
              <a:t>2/20/19</a:t>
            </a:fld>
            <a:endParaRPr lang="en-US"/>
          </a:p>
        </p:txBody>
      </p:sp>
      <p:sp>
        <p:nvSpPr>
          <p:cNvPr id="4" name="Footer Placeholder 3">
            <a:extLst>
              <a:ext uri="{FF2B5EF4-FFF2-40B4-BE49-F238E27FC236}">
                <a16:creationId xmlns:a16="http://schemas.microsoft.com/office/drawing/2014/main" id="{1EA835D2-665A-B84F-AE4C-AED3E9CA87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92D863-3A9E-4C4A-8170-E38685AD5B4C}"/>
              </a:ext>
            </a:extLst>
          </p:cNvPr>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412312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C0A1D8-7814-624F-99A9-F8451A5E8CB6}"/>
              </a:ext>
            </a:extLst>
          </p:cNvPr>
          <p:cNvSpPr>
            <a:spLocks noGrp="1"/>
          </p:cNvSpPr>
          <p:nvPr>
            <p:ph type="dt" sz="half" idx="10"/>
          </p:nvPr>
        </p:nvSpPr>
        <p:spPr/>
        <p:txBody>
          <a:bodyPr/>
          <a:lstStyle/>
          <a:p>
            <a:fld id="{9D6228D5-5F93-BB4A-964B-203967C46295}" type="datetimeFigureOut">
              <a:rPr lang="en-US" smtClean="0"/>
              <a:t>2/20/19</a:t>
            </a:fld>
            <a:endParaRPr lang="en-US"/>
          </a:p>
        </p:txBody>
      </p:sp>
      <p:sp>
        <p:nvSpPr>
          <p:cNvPr id="3" name="Footer Placeholder 2">
            <a:extLst>
              <a:ext uri="{FF2B5EF4-FFF2-40B4-BE49-F238E27FC236}">
                <a16:creationId xmlns:a16="http://schemas.microsoft.com/office/drawing/2014/main" id="{CBBBB37E-11CD-FC49-BC0A-C5E708B1CE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426358-A134-F74C-8484-A6ACE6CD3A2B}"/>
              </a:ext>
            </a:extLst>
          </p:cNvPr>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85797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692C9-3952-F34A-9770-BD8F5A35E98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CFD18DE8-EFCD-204D-9801-C4B8C5860875}"/>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30B90B-C813-D141-B1ED-257FAE8BFF3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BF64878E-FB3E-2648-A5EB-9E02D3F3B571}"/>
              </a:ext>
            </a:extLst>
          </p:cNvPr>
          <p:cNvSpPr>
            <a:spLocks noGrp="1"/>
          </p:cNvSpPr>
          <p:nvPr>
            <p:ph type="dt" sz="half" idx="10"/>
          </p:nvPr>
        </p:nvSpPr>
        <p:spPr/>
        <p:txBody>
          <a:bodyPr/>
          <a:lstStyle/>
          <a:p>
            <a:fld id="{9D6228D5-5F93-BB4A-964B-203967C46295}" type="datetimeFigureOut">
              <a:rPr lang="en-US" smtClean="0"/>
              <a:t>2/20/19</a:t>
            </a:fld>
            <a:endParaRPr lang="en-US"/>
          </a:p>
        </p:txBody>
      </p:sp>
      <p:sp>
        <p:nvSpPr>
          <p:cNvPr id="6" name="Footer Placeholder 5">
            <a:extLst>
              <a:ext uri="{FF2B5EF4-FFF2-40B4-BE49-F238E27FC236}">
                <a16:creationId xmlns:a16="http://schemas.microsoft.com/office/drawing/2014/main" id="{EFF2AFFF-75E5-9046-A798-2456E30AC7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AAA19C-101C-5546-B425-BF6CA0B9011E}"/>
              </a:ext>
            </a:extLst>
          </p:cNvPr>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682312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69127-F2B8-8342-B393-E0650DC848C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CEC7CE89-F401-E04C-80B8-9954CBB61CB8}"/>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D88840BE-8B9E-8340-802F-CC8674EF2E2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A13E00DF-E785-6042-8C49-70765A3E92BB}"/>
              </a:ext>
            </a:extLst>
          </p:cNvPr>
          <p:cNvSpPr>
            <a:spLocks noGrp="1"/>
          </p:cNvSpPr>
          <p:nvPr>
            <p:ph type="dt" sz="half" idx="10"/>
          </p:nvPr>
        </p:nvSpPr>
        <p:spPr/>
        <p:txBody>
          <a:bodyPr/>
          <a:lstStyle/>
          <a:p>
            <a:fld id="{9D6228D5-5F93-BB4A-964B-203967C46295}" type="datetimeFigureOut">
              <a:rPr lang="en-US" smtClean="0"/>
              <a:t>2/20/19</a:t>
            </a:fld>
            <a:endParaRPr lang="en-US"/>
          </a:p>
        </p:txBody>
      </p:sp>
      <p:sp>
        <p:nvSpPr>
          <p:cNvPr id="6" name="Footer Placeholder 5">
            <a:extLst>
              <a:ext uri="{FF2B5EF4-FFF2-40B4-BE49-F238E27FC236}">
                <a16:creationId xmlns:a16="http://schemas.microsoft.com/office/drawing/2014/main" id="{B0D8F0A3-9CD6-6441-A6DB-4EE60C0FDF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5E9A56-88F9-4141-B87F-9B798DBD5514}"/>
              </a:ext>
            </a:extLst>
          </p:cNvPr>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308216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70C33A-F9EF-6D43-B229-4BEDF0E6C9D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590609-C812-4A48-BF14-18B9BB42D56F}"/>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3F48C8-0A0D-ED4C-958C-1C238241EB83}"/>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D6228D5-5F93-BB4A-964B-203967C46295}" type="datetimeFigureOut">
              <a:rPr lang="en-US" smtClean="0"/>
              <a:t>2/20/19</a:t>
            </a:fld>
            <a:endParaRPr lang="en-US"/>
          </a:p>
        </p:txBody>
      </p:sp>
      <p:sp>
        <p:nvSpPr>
          <p:cNvPr id="5" name="Footer Placeholder 4">
            <a:extLst>
              <a:ext uri="{FF2B5EF4-FFF2-40B4-BE49-F238E27FC236}">
                <a16:creationId xmlns:a16="http://schemas.microsoft.com/office/drawing/2014/main" id="{09F13087-DEFB-684E-A74A-D6C03D01EB7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FD3645F-16D2-FE4D-A38A-351A7571B436}"/>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7AF5D3A-5862-9F4D-A60A-2EA35E51BDB3}" type="slidenum">
              <a:rPr lang="en-US" smtClean="0"/>
              <a:t>‹#›</a:t>
            </a:fld>
            <a:endParaRPr lang="en-US"/>
          </a:p>
        </p:txBody>
      </p:sp>
    </p:spTree>
    <p:extLst>
      <p:ext uri="{BB962C8B-B14F-4D97-AF65-F5344CB8AC3E}">
        <p14:creationId xmlns:p14="http://schemas.microsoft.com/office/powerpoint/2010/main" val="1665990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nniiicc/LIS-530-2019/" TargetMode="External"/><Relationship Id="rId2" Type="http://schemas.openxmlformats.org/officeDocument/2006/relationships/hyperlink" Target="https://github.com/OpenRefine/OpenRefine/releases/download/3.1/openrefine-mac-3.1.dmg"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openrefine.or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5B42F-C292-9B4F-87D4-682288FA999A}"/>
              </a:ext>
            </a:extLst>
          </p:cNvPr>
          <p:cNvSpPr>
            <a:spLocks noGrp="1"/>
          </p:cNvSpPr>
          <p:nvPr>
            <p:ph type="title"/>
          </p:nvPr>
        </p:nvSpPr>
        <p:spPr/>
        <p:txBody>
          <a:bodyPr/>
          <a:lstStyle/>
          <a:p>
            <a:r>
              <a:rPr lang="en-US" dirty="0"/>
              <a:t>Download and Install</a:t>
            </a:r>
          </a:p>
        </p:txBody>
      </p:sp>
      <p:sp>
        <p:nvSpPr>
          <p:cNvPr id="3" name="Content Placeholder 2">
            <a:extLst>
              <a:ext uri="{FF2B5EF4-FFF2-40B4-BE49-F238E27FC236}">
                <a16:creationId xmlns:a16="http://schemas.microsoft.com/office/drawing/2014/main" id="{F0A34D69-5CED-1643-9050-C7564547A0A8}"/>
              </a:ext>
            </a:extLst>
          </p:cNvPr>
          <p:cNvSpPr>
            <a:spLocks noGrp="1"/>
          </p:cNvSpPr>
          <p:nvPr>
            <p:ph idx="1"/>
          </p:nvPr>
        </p:nvSpPr>
        <p:spPr/>
        <p:txBody>
          <a:bodyPr/>
          <a:lstStyle/>
          <a:p>
            <a:r>
              <a:rPr lang="en-US" dirty="0"/>
              <a:t>Open Refine : </a:t>
            </a:r>
          </a:p>
          <a:p>
            <a:pPr lvl="1"/>
            <a:r>
              <a:rPr lang="en-US" dirty="0">
                <a:hlinkClick r:id="rId2"/>
              </a:rPr>
              <a:t>https://github.com/OpenRefine/OpenRefine/releases/download/3.1/openrefine-mac-3.1.dmg</a:t>
            </a:r>
            <a:r>
              <a:rPr lang="en-US" dirty="0"/>
              <a:t> </a:t>
            </a:r>
          </a:p>
          <a:p>
            <a:endParaRPr lang="en-US" dirty="0"/>
          </a:p>
          <a:p>
            <a:r>
              <a:rPr lang="en-US" dirty="0"/>
              <a:t>(You may need to ‘right click’ to open the application. </a:t>
            </a:r>
          </a:p>
          <a:p>
            <a:endParaRPr lang="en-US" dirty="0"/>
          </a:p>
          <a:p>
            <a:r>
              <a:rPr lang="en-US" dirty="0"/>
              <a:t>Download `</a:t>
            </a:r>
            <a:r>
              <a:rPr lang="en-US" dirty="0" err="1"/>
              <a:t>menus.csv</a:t>
            </a:r>
            <a:r>
              <a:rPr lang="en-US" dirty="0"/>
              <a:t>` data from: </a:t>
            </a:r>
            <a:r>
              <a:rPr lang="en-US" dirty="0">
                <a:hlinkClick r:id="rId3"/>
              </a:rPr>
              <a:t>https://github.com/nniiicc/LIS-530-2019/</a:t>
            </a:r>
            <a:endParaRPr lang="en-US" dirty="0"/>
          </a:p>
          <a:p>
            <a:endParaRPr lang="en-US" dirty="0"/>
          </a:p>
          <a:p>
            <a:r>
              <a:rPr lang="en-US" dirty="0"/>
              <a:t>(You may need to right click and ‘save data </a:t>
            </a:r>
            <a:r>
              <a:rPr lang="en-US"/>
              <a:t>as’ ) </a:t>
            </a:r>
            <a:endParaRPr lang="en-US" dirty="0"/>
          </a:p>
        </p:txBody>
      </p:sp>
    </p:spTree>
    <p:extLst>
      <p:ext uri="{BB962C8B-B14F-4D97-AF65-F5344CB8AC3E}">
        <p14:creationId xmlns:p14="http://schemas.microsoft.com/office/powerpoint/2010/main" val="3186656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Screen Shot 2014-06-25 at 12.52.3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086" y="1559626"/>
            <a:ext cx="7935677" cy="4865612"/>
          </a:xfrm>
          <a:prstGeom prst="rect">
            <a:avLst/>
          </a:prstGeom>
          <a:ln>
            <a:solidFill>
              <a:schemeClr val="accent5"/>
            </a:solidFill>
          </a:ln>
        </p:spPr>
      </p:pic>
      <p:sp>
        <p:nvSpPr>
          <p:cNvPr id="2" name="Title 1"/>
          <p:cNvSpPr>
            <a:spLocks noGrp="1"/>
          </p:cNvSpPr>
          <p:nvPr>
            <p:ph type="title"/>
          </p:nvPr>
        </p:nvSpPr>
        <p:spPr/>
        <p:txBody>
          <a:bodyPr/>
          <a:lstStyle/>
          <a:p>
            <a:r>
              <a:rPr lang="en-US" dirty="0"/>
              <a:t>Creating a Project</a:t>
            </a:r>
          </a:p>
        </p:txBody>
      </p:sp>
      <p:cxnSp>
        <p:nvCxnSpPr>
          <p:cNvPr id="6" name="Straight Arrow Connector 5"/>
          <p:cNvCxnSpPr/>
          <p:nvPr/>
        </p:nvCxnSpPr>
        <p:spPr>
          <a:xfrm flipH="1" flipV="1">
            <a:off x="4520972" y="2963172"/>
            <a:ext cx="408247" cy="362836"/>
          </a:xfrm>
          <a:prstGeom prst="straightConnector1">
            <a:avLst/>
          </a:prstGeom>
          <a:ln w="38100" cmpd="sng">
            <a:solidFill>
              <a:schemeClr val="tx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0295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Project</a:t>
            </a:r>
          </a:p>
        </p:txBody>
      </p:sp>
      <p:pic>
        <p:nvPicPr>
          <p:cNvPr id="15" name="Picture 14" descr="Screen Shot 2014-06-25 at 1.20.0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680" y="1662424"/>
            <a:ext cx="8074239" cy="4506391"/>
          </a:xfrm>
          <a:prstGeom prst="rect">
            <a:avLst/>
          </a:prstGeom>
          <a:ln>
            <a:solidFill>
              <a:srgbClr val="808DA0"/>
            </a:solidFill>
          </a:ln>
        </p:spPr>
      </p:pic>
      <p:cxnSp>
        <p:nvCxnSpPr>
          <p:cNvPr id="7" name="Straight Arrow Connector 6"/>
          <p:cNvCxnSpPr/>
          <p:nvPr/>
        </p:nvCxnSpPr>
        <p:spPr>
          <a:xfrm>
            <a:off x="3780071" y="3734200"/>
            <a:ext cx="468734" cy="483785"/>
          </a:xfrm>
          <a:prstGeom prst="straightConnector1">
            <a:avLst/>
          </a:prstGeom>
          <a:ln w="38100" cmpd="sng">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flipV="1">
            <a:off x="4294166" y="4747119"/>
            <a:ext cx="695530" cy="1"/>
          </a:xfrm>
          <a:prstGeom prst="straightConnector1">
            <a:avLst/>
          </a:prstGeom>
          <a:ln w="38100" cmpd="sng">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5216504" y="4777356"/>
            <a:ext cx="438489" cy="362835"/>
          </a:xfrm>
          <a:prstGeom prst="straightConnector1">
            <a:avLst/>
          </a:prstGeom>
          <a:ln w="38100" cmpd="sng">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5807393" y="2079311"/>
            <a:ext cx="438489" cy="362835"/>
          </a:xfrm>
          <a:prstGeom prst="straightConnector1">
            <a:avLst/>
          </a:prstGeom>
          <a:ln w="38100" cmpd="sng">
            <a:solidFill>
              <a:schemeClr val="tx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4517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Normalization</a:t>
            </a:r>
          </a:p>
        </p:txBody>
      </p:sp>
      <p:pic>
        <p:nvPicPr>
          <p:cNvPr id="7" name="Picture 6" descr="Screen Shot 2014-06-25 at 1.36.3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684" y="1531326"/>
            <a:ext cx="8686800" cy="4150835"/>
          </a:xfrm>
          <a:prstGeom prst="rect">
            <a:avLst/>
          </a:prstGeom>
          <a:ln>
            <a:solidFill>
              <a:srgbClr val="808DA0"/>
            </a:solidFill>
          </a:ln>
        </p:spPr>
      </p:pic>
      <p:cxnSp>
        <p:nvCxnSpPr>
          <p:cNvPr id="8" name="Straight Arrow Connector 7"/>
          <p:cNvCxnSpPr/>
          <p:nvPr/>
        </p:nvCxnSpPr>
        <p:spPr>
          <a:xfrm flipH="1" flipV="1">
            <a:off x="7287985" y="3189944"/>
            <a:ext cx="408247" cy="362836"/>
          </a:xfrm>
          <a:prstGeom prst="straightConnector1">
            <a:avLst/>
          </a:prstGeom>
          <a:ln w="38100" cmpd="sng">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flipH="1" flipV="1">
            <a:off x="7155516" y="3300803"/>
            <a:ext cx="408247" cy="362836"/>
          </a:xfrm>
          <a:prstGeom prst="straightConnector1">
            <a:avLst/>
          </a:prstGeom>
          <a:ln w="38100" cmpd="sng">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flipH="1" flipV="1">
            <a:off x="7179939" y="3651248"/>
            <a:ext cx="408247" cy="362836"/>
          </a:xfrm>
          <a:prstGeom prst="straightConnector1">
            <a:avLst/>
          </a:prstGeom>
          <a:ln w="38100" cmpd="sng">
            <a:solidFill>
              <a:schemeClr val="tx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6408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Tracking Project History</a:t>
            </a:r>
          </a:p>
        </p:txBody>
      </p:sp>
      <p:pic>
        <p:nvPicPr>
          <p:cNvPr id="4" name="Picture 3" descr="Screen Shot 2014-06-25 at 1.46.5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591793"/>
            <a:ext cx="8228350" cy="3938529"/>
          </a:xfrm>
          <a:prstGeom prst="rect">
            <a:avLst/>
          </a:prstGeom>
          <a:ln>
            <a:solidFill>
              <a:srgbClr val="808DA0"/>
            </a:solidFill>
          </a:ln>
        </p:spPr>
      </p:pic>
      <p:cxnSp>
        <p:nvCxnSpPr>
          <p:cNvPr id="5" name="Straight Arrow Connector 4"/>
          <p:cNvCxnSpPr/>
          <p:nvPr/>
        </p:nvCxnSpPr>
        <p:spPr>
          <a:xfrm flipV="1">
            <a:off x="831616" y="2131669"/>
            <a:ext cx="438492" cy="393073"/>
          </a:xfrm>
          <a:prstGeom prst="straightConnector1">
            <a:avLst/>
          </a:prstGeom>
          <a:ln w="38100" cmpd="sng">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12422" y="4145904"/>
            <a:ext cx="1730022" cy="1200329"/>
          </a:xfrm>
          <a:prstGeom prst="rect">
            <a:avLst/>
          </a:prstGeom>
          <a:noFill/>
        </p:spPr>
        <p:txBody>
          <a:bodyPr wrap="square" rtlCol="0">
            <a:spAutoFit/>
          </a:bodyPr>
          <a:lstStyle/>
          <a:p>
            <a:pPr algn="r"/>
            <a:r>
              <a:rPr lang="en-US" dirty="0"/>
              <a:t>Don’t be afraid to make mistakes!</a:t>
            </a:r>
          </a:p>
          <a:p>
            <a:endParaRPr lang="en-US" dirty="0"/>
          </a:p>
        </p:txBody>
      </p:sp>
    </p:spTree>
    <p:extLst>
      <p:ext uri="{BB962C8B-B14F-4D97-AF65-F5344CB8AC3E}">
        <p14:creationId xmlns:p14="http://schemas.microsoft.com/office/powerpoint/2010/main" val="13273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Extract and Apply!</a:t>
            </a:r>
          </a:p>
        </p:txBody>
      </p:sp>
      <p:pic>
        <p:nvPicPr>
          <p:cNvPr id="4" name="Picture 3" descr="Screen Shot 2014-06-25 at 1.46.5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591793"/>
            <a:ext cx="8228350" cy="3938529"/>
          </a:xfrm>
          <a:prstGeom prst="rect">
            <a:avLst/>
          </a:prstGeom>
          <a:ln>
            <a:solidFill>
              <a:srgbClr val="808DA0"/>
            </a:solidFill>
          </a:ln>
        </p:spPr>
      </p:pic>
      <p:cxnSp>
        <p:nvCxnSpPr>
          <p:cNvPr id="5" name="Straight Arrow Connector 4"/>
          <p:cNvCxnSpPr/>
          <p:nvPr/>
        </p:nvCxnSpPr>
        <p:spPr>
          <a:xfrm flipV="1">
            <a:off x="1551283" y="2243539"/>
            <a:ext cx="438492" cy="393073"/>
          </a:xfrm>
          <a:prstGeom prst="straightConnector1">
            <a:avLst/>
          </a:prstGeom>
          <a:ln w="38100" cmpd="sng">
            <a:solidFill>
              <a:schemeClr val="tx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187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Records vs. Rows</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endParaRPr lang="en-US" dirty="0"/>
          </a:p>
        </p:txBody>
      </p:sp>
      <p:pic>
        <p:nvPicPr>
          <p:cNvPr id="5" name="Picture 4" descr="Screen Shot 2014-07-05 at 3.12.5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125" y="1723284"/>
            <a:ext cx="8686800" cy="3892182"/>
          </a:xfrm>
          <a:prstGeom prst="rect">
            <a:avLst/>
          </a:prstGeom>
          <a:ln>
            <a:solidFill>
              <a:srgbClr val="808DA0"/>
            </a:solidFill>
          </a:ln>
        </p:spPr>
      </p:pic>
      <p:sp>
        <p:nvSpPr>
          <p:cNvPr id="8" name="Rectangular Callout 7"/>
          <p:cNvSpPr/>
          <p:nvPr/>
        </p:nvSpPr>
        <p:spPr>
          <a:xfrm>
            <a:off x="2732137" y="4041196"/>
            <a:ext cx="2462771" cy="1027930"/>
          </a:xfrm>
          <a:prstGeom prst="wedgeRectCallout">
            <a:avLst>
              <a:gd name="adj1" fmla="val 64760"/>
              <a:gd name="adj2" fmla="val -69758"/>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Screen Shot 2014-07-05 at 3.15.1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8540" y="4098928"/>
            <a:ext cx="2308648" cy="912466"/>
          </a:xfrm>
          <a:prstGeom prst="rect">
            <a:avLst/>
          </a:prstGeom>
        </p:spPr>
      </p:pic>
    </p:spTree>
    <p:extLst>
      <p:ext uri="{BB962C8B-B14F-4D97-AF65-F5344CB8AC3E}">
        <p14:creationId xmlns:p14="http://schemas.microsoft.com/office/powerpoint/2010/main" val="1572796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Values, Multiple Rows</a:t>
            </a:r>
          </a:p>
        </p:txBody>
      </p:sp>
      <p:pic>
        <p:nvPicPr>
          <p:cNvPr id="4" name="Picture 3" descr="Screen Shot 2014-07-05 at 3.16.5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726" y="1778045"/>
            <a:ext cx="8686800" cy="4329742"/>
          </a:xfrm>
          <a:prstGeom prst="rect">
            <a:avLst/>
          </a:prstGeom>
          <a:ln>
            <a:solidFill>
              <a:schemeClr val="accent5"/>
            </a:solidFill>
          </a:ln>
        </p:spPr>
      </p:pic>
      <p:cxnSp>
        <p:nvCxnSpPr>
          <p:cNvPr id="5" name="Straight Arrow Connector 4"/>
          <p:cNvCxnSpPr/>
          <p:nvPr/>
        </p:nvCxnSpPr>
        <p:spPr>
          <a:xfrm flipH="1">
            <a:off x="3209022" y="1866644"/>
            <a:ext cx="408246" cy="380353"/>
          </a:xfrm>
          <a:prstGeom prst="straightConnector1">
            <a:avLst/>
          </a:prstGeom>
          <a:ln w="38100" cmpd="sng">
            <a:solidFill>
              <a:schemeClr val="tx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2678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One Record, Multiple Rows</a:t>
            </a:r>
          </a:p>
        </p:txBody>
      </p:sp>
      <p:pic>
        <p:nvPicPr>
          <p:cNvPr id="3" name="Picture 2" descr="Screen Shot 2014-07-05 at 3.20.5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645" y="1591762"/>
            <a:ext cx="8686800" cy="4291978"/>
          </a:xfrm>
          <a:prstGeom prst="rect">
            <a:avLst/>
          </a:prstGeom>
          <a:ln>
            <a:solidFill>
              <a:srgbClr val="808DA0"/>
            </a:solidFill>
          </a:ln>
        </p:spPr>
      </p:pic>
    </p:spTree>
    <p:extLst>
      <p:ext uri="{BB962C8B-B14F-4D97-AF65-F5344CB8AC3E}">
        <p14:creationId xmlns:p14="http://schemas.microsoft.com/office/powerpoint/2010/main" val="746291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Faceting and Clustering</a:t>
            </a:r>
          </a:p>
        </p:txBody>
      </p:sp>
      <p:pic>
        <p:nvPicPr>
          <p:cNvPr id="4" name="Picture 3" descr="Screen Shot 2014-06-25 at 2.35.4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166" y="1672747"/>
            <a:ext cx="8686800" cy="4179364"/>
          </a:xfrm>
          <a:prstGeom prst="rect">
            <a:avLst/>
          </a:prstGeom>
          <a:ln>
            <a:solidFill>
              <a:srgbClr val="808DA0"/>
            </a:solidFill>
          </a:ln>
        </p:spPr>
      </p:pic>
      <p:cxnSp>
        <p:nvCxnSpPr>
          <p:cNvPr id="5" name="Straight Arrow Connector 4"/>
          <p:cNvCxnSpPr/>
          <p:nvPr/>
        </p:nvCxnSpPr>
        <p:spPr>
          <a:xfrm flipH="1" flipV="1">
            <a:off x="5035063" y="2675926"/>
            <a:ext cx="650170" cy="166298"/>
          </a:xfrm>
          <a:prstGeom prst="straightConnector1">
            <a:avLst/>
          </a:prstGeom>
          <a:ln w="38100" cmpd="sng">
            <a:solidFill>
              <a:schemeClr val="tx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249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Faceting and Clustering</a:t>
            </a:r>
          </a:p>
        </p:txBody>
      </p:sp>
      <p:pic>
        <p:nvPicPr>
          <p:cNvPr id="3" name="Picture 2" descr="Screen Shot 2014-06-25 at 2.39.4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686" y="1640093"/>
            <a:ext cx="8686800" cy="4161980"/>
          </a:xfrm>
          <a:prstGeom prst="rect">
            <a:avLst/>
          </a:prstGeom>
          <a:ln>
            <a:solidFill>
              <a:srgbClr val="808DA0"/>
            </a:solidFill>
          </a:ln>
        </p:spPr>
      </p:pic>
      <p:cxnSp>
        <p:nvCxnSpPr>
          <p:cNvPr id="4" name="Straight Arrow Connector 3"/>
          <p:cNvCxnSpPr/>
          <p:nvPr/>
        </p:nvCxnSpPr>
        <p:spPr>
          <a:xfrm flipH="1" flipV="1">
            <a:off x="2056362" y="2827108"/>
            <a:ext cx="408247" cy="362836"/>
          </a:xfrm>
          <a:prstGeom prst="straightConnector1">
            <a:avLst/>
          </a:prstGeom>
          <a:ln w="38100" cmpd="sng">
            <a:solidFill>
              <a:schemeClr val="tx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9104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43FED-6199-2444-AA01-461A8FA6C224}"/>
              </a:ext>
            </a:extLst>
          </p:cNvPr>
          <p:cNvSpPr>
            <a:spLocks noGrp="1"/>
          </p:cNvSpPr>
          <p:nvPr>
            <p:ph type="ctrTitle"/>
          </p:nvPr>
        </p:nvSpPr>
        <p:spPr/>
        <p:txBody>
          <a:bodyPr/>
          <a:lstStyle/>
          <a:p>
            <a:r>
              <a:rPr lang="en-US" dirty="0"/>
              <a:t>Data Curation with</a:t>
            </a:r>
            <a:br>
              <a:rPr lang="en-US" dirty="0"/>
            </a:br>
            <a:r>
              <a:rPr lang="en-US" dirty="0"/>
              <a:t>Open Refine</a:t>
            </a:r>
          </a:p>
        </p:txBody>
      </p:sp>
      <p:sp>
        <p:nvSpPr>
          <p:cNvPr id="3" name="Subtitle 2">
            <a:extLst>
              <a:ext uri="{FF2B5EF4-FFF2-40B4-BE49-F238E27FC236}">
                <a16:creationId xmlns:a16="http://schemas.microsoft.com/office/drawing/2014/main" id="{14BD83DB-7DD1-7E46-A7B6-BF265D481B67}"/>
              </a:ext>
            </a:extLst>
          </p:cNvPr>
          <p:cNvSpPr>
            <a:spLocks noGrp="1"/>
          </p:cNvSpPr>
          <p:nvPr>
            <p:ph type="subTitle" idx="1"/>
          </p:nvPr>
        </p:nvSpPr>
        <p:spPr/>
        <p:txBody>
          <a:bodyPr/>
          <a:lstStyle/>
          <a:p>
            <a:r>
              <a:rPr lang="en-US" dirty="0"/>
              <a:t>LIS 530 </a:t>
            </a:r>
          </a:p>
          <a:p>
            <a:r>
              <a:rPr lang="en-US" dirty="0"/>
              <a:t>02.20.2019</a:t>
            </a:r>
          </a:p>
        </p:txBody>
      </p:sp>
    </p:spTree>
    <p:extLst>
      <p:ext uri="{BB962C8B-B14F-4D97-AF65-F5344CB8AC3E}">
        <p14:creationId xmlns:p14="http://schemas.microsoft.com/office/powerpoint/2010/main" val="3636774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Faceting and Clustering</a:t>
            </a:r>
          </a:p>
        </p:txBody>
      </p:sp>
      <p:pic>
        <p:nvPicPr>
          <p:cNvPr id="4" name="Picture 3" descr="Screen Shot 2014-06-25 at 2.50.2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684" y="1660064"/>
            <a:ext cx="8686800" cy="4657725"/>
          </a:xfrm>
          <a:prstGeom prst="rect">
            <a:avLst/>
          </a:prstGeom>
          <a:ln>
            <a:solidFill>
              <a:srgbClr val="808DA0"/>
            </a:solidFill>
          </a:ln>
        </p:spPr>
      </p:pic>
      <p:cxnSp>
        <p:nvCxnSpPr>
          <p:cNvPr id="5" name="Straight Arrow Connector 4"/>
          <p:cNvCxnSpPr/>
          <p:nvPr/>
        </p:nvCxnSpPr>
        <p:spPr>
          <a:xfrm flipH="1" flipV="1">
            <a:off x="4596572" y="3189944"/>
            <a:ext cx="408247" cy="362836"/>
          </a:xfrm>
          <a:prstGeom prst="straightConnector1">
            <a:avLst/>
          </a:prstGeom>
          <a:ln w="38100" cmpd="sng">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flipH="1" flipV="1">
            <a:off x="5609632" y="3250417"/>
            <a:ext cx="408247" cy="362836"/>
          </a:xfrm>
          <a:prstGeom prst="straightConnector1">
            <a:avLst/>
          </a:prstGeom>
          <a:ln w="38100" cmpd="sng">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4520973" y="5563504"/>
            <a:ext cx="408246" cy="408191"/>
          </a:xfrm>
          <a:prstGeom prst="straightConnector1">
            <a:avLst/>
          </a:prstGeom>
          <a:ln w="38100" cmpd="sng">
            <a:solidFill>
              <a:schemeClr val="tx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17690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Kinds of clustering</a:t>
            </a:r>
          </a:p>
        </p:txBody>
      </p:sp>
      <p:sp>
        <p:nvSpPr>
          <p:cNvPr id="3" name="Content Placeholder 2"/>
          <p:cNvSpPr>
            <a:spLocks noGrp="1"/>
          </p:cNvSpPr>
          <p:nvPr>
            <p:ph idx="1"/>
          </p:nvPr>
        </p:nvSpPr>
        <p:spPr/>
        <p:txBody>
          <a:bodyPr/>
          <a:lstStyle/>
          <a:p>
            <a:r>
              <a:rPr lang="en-US" dirty="0"/>
              <a:t>Key collision (fastest, safest)</a:t>
            </a:r>
          </a:p>
          <a:p>
            <a:pPr lvl="1"/>
            <a:r>
              <a:rPr lang="en-US" dirty="0"/>
              <a:t>Fingerprint, </a:t>
            </a:r>
            <a:r>
              <a:rPr lang="en-US" dirty="0" err="1"/>
              <a:t>Ngram</a:t>
            </a:r>
            <a:r>
              <a:rPr lang="en-US" dirty="0"/>
              <a:t> Fingerprint = defaults</a:t>
            </a:r>
          </a:p>
          <a:p>
            <a:pPr lvl="2"/>
            <a:r>
              <a:rPr lang="en-US" dirty="0"/>
              <a:t>Match normalized strings in different ways</a:t>
            </a:r>
          </a:p>
          <a:p>
            <a:pPr lvl="1"/>
            <a:r>
              <a:rPr lang="en-US" dirty="0" err="1"/>
              <a:t>Metaphone</a:t>
            </a:r>
            <a:r>
              <a:rPr lang="en-US" dirty="0"/>
              <a:t> = English pronunciation</a:t>
            </a:r>
          </a:p>
          <a:p>
            <a:r>
              <a:rPr lang="en-US" dirty="0"/>
              <a:t>Nearest Neighbor</a:t>
            </a:r>
          </a:p>
          <a:p>
            <a:pPr lvl="1"/>
            <a:r>
              <a:rPr lang="en-US" dirty="0"/>
              <a:t>PPM = Partial matching</a:t>
            </a:r>
          </a:p>
          <a:p>
            <a:pPr lvl="1"/>
            <a:r>
              <a:rPr lang="en-US" dirty="0" err="1"/>
              <a:t>Levenshtein</a:t>
            </a:r>
            <a:r>
              <a:rPr lang="en-US" dirty="0"/>
              <a:t> = edit distance</a:t>
            </a:r>
          </a:p>
          <a:p>
            <a:endParaRPr lang="en-US" dirty="0"/>
          </a:p>
        </p:txBody>
      </p:sp>
    </p:spTree>
    <p:extLst>
      <p:ext uri="{BB962C8B-B14F-4D97-AF65-F5344CB8AC3E}">
        <p14:creationId xmlns:p14="http://schemas.microsoft.com/office/powerpoint/2010/main" val="2666691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your clusters!</a:t>
            </a:r>
          </a:p>
        </p:txBody>
      </p:sp>
      <p:pic>
        <p:nvPicPr>
          <p:cNvPr id="4" name="Picture 3" descr="Screen Shot 2014-06-25 at 2.55.2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0876" y="1474387"/>
            <a:ext cx="5261868" cy="2799972"/>
          </a:xfrm>
          <a:prstGeom prst="rect">
            <a:avLst/>
          </a:prstGeom>
          <a:ln>
            <a:solidFill>
              <a:srgbClr val="93A299"/>
            </a:solidFill>
          </a:ln>
        </p:spPr>
      </p:pic>
      <p:pic>
        <p:nvPicPr>
          <p:cNvPr id="5" name="Picture 4"/>
          <p:cNvPicPr>
            <a:picLocks noChangeAspect="1"/>
          </p:cNvPicPr>
          <p:nvPr/>
        </p:nvPicPr>
        <p:blipFill>
          <a:blip r:embed="rId4"/>
          <a:stretch>
            <a:fillRect/>
          </a:stretch>
        </p:blipFill>
        <p:spPr>
          <a:xfrm>
            <a:off x="2437988" y="4542862"/>
            <a:ext cx="2657409" cy="1932661"/>
          </a:xfrm>
          <a:prstGeom prst="rect">
            <a:avLst/>
          </a:prstGeom>
          <a:ln>
            <a:solidFill>
              <a:srgbClr val="D2533C"/>
            </a:solidFill>
          </a:ln>
        </p:spPr>
      </p:pic>
      <p:pic>
        <p:nvPicPr>
          <p:cNvPr id="6" name="Picture 5"/>
          <p:cNvPicPr>
            <a:picLocks noChangeAspect="1"/>
          </p:cNvPicPr>
          <p:nvPr/>
        </p:nvPicPr>
        <p:blipFill>
          <a:blip r:embed="rId5"/>
          <a:stretch>
            <a:fillRect/>
          </a:stretch>
        </p:blipFill>
        <p:spPr>
          <a:xfrm>
            <a:off x="6720825" y="4545123"/>
            <a:ext cx="1676400" cy="1930400"/>
          </a:xfrm>
          <a:prstGeom prst="rect">
            <a:avLst/>
          </a:prstGeom>
          <a:ln>
            <a:solidFill>
              <a:srgbClr val="D2533C"/>
            </a:solidFill>
          </a:ln>
        </p:spPr>
      </p:pic>
      <p:sp>
        <p:nvSpPr>
          <p:cNvPr id="7" name="Rectangle 6"/>
          <p:cNvSpPr/>
          <p:nvPr/>
        </p:nvSpPr>
        <p:spPr>
          <a:xfrm>
            <a:off x="4121150" y="2486782"/>
            <a:ext cx="2959100" cy="279400"/>
          </a:xfrm>
          <a:prstGeom prst="rect">
            <a:avLst/>
          </a:prstGeom>
          <a:noFill/>
          <a:ln w="381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a:stCxn id="7" idx="2"/>
            <a:endCxn id="5" idx="0"/>
          </p:cNvCxnSpPr>
          <p:nvPr/>
        </p:nvCxnSpPr>
        <p:spPr>
          <a:xfrm flipH="1">
            <a:off x="3766693" y="2766182"/>
            <a:ext cx="1834007" cy="1776680"/>
          </a:xfrm>
          <a:prstGeom prst="straightConnector1">
            <a:avLst/>
          </a:prstGeom>
          <a:ln w="38100" cmpd="sng">
            <a:solidFill>
              <a:srgbClr val="D2533C"/>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7" idx="2"/>
            <a:endCxn id="6" idx="0"/>
          </p:cNvCxnSpPr>
          <p:nvPr/>
        </p:nvCxnSpPr>
        <p:spPr>
          <a:xfrm>
            <a:off x="5600700" y="2766182"/>
            <a:ext cx="1958325" cy="1778941"/>
          </a:xfrm>
          <a:prstGeom prst="straightConnector1">
            <a:avLst/>
          </a:prstGeom>
          <a:ln w="38100" cmpd="sng">
            <a:solidFill>
              <a:srgbClr val="D2533C"/>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17500" y="1689100"/>
            <a:ext cx="2263285" cy="2308324"/>
          </a:xfrm>
          <a:prstGeom prst="rect">
            <a:avLst/>
          </a:prstGeom>
          <a:noFill/>
        </p:spPr>
        <p:txBody>
          <a:bodyPr wrap="none" rtlCol="0">
            <a:spAutoFit/>
          </a:bodyPr>
          <a:lstStyle/>
          <a:p>
            <a:r>
              <a:rPr lang="en-US" dirty="0"/>
              <a:t>Hotel Savoy</a:t>
            </a:r>
          </a:p>
          <a:p>
            <a:r>
              <a:rPr lang="en-US" dirty="0"/>
              <a:t>59</a:t>
            </a:r>
            <a:r>
              <a:rPr lang="en-US" baseline="30000" dirty="0"/>
              <a:t>th</a:t>
            </a:r>
            <a:r>
              <a:rPr lang="en-US" dirty="0"/>
              <a:t> St. &amp; 5</a:t>
            </a:r>
            <a:r>
              <a:rPr lang="en-US" baseline="30000" dirty="0"/>
              <a:t>th</a:t>
            </a:r>
            <a:r>
              <a:rPr lang="en-US" dirty="0"/>
              <a:t> Ave.</a:t>
            </a:r>
          </a:p>
          <a:p>
            <a:r>
              <a:rPr lang="en-US" dirty="0"/>
              <a:t>New York, New York</a:t>
            </a:r>
          </a:p>
          <a:p>
            <a:endParaRPr lang="en-US" dirty="0"/>
          </a:p>
          <a:p>
            <a:r>
              <a:rPr lang="en-US" dirty="0"/>
              <a:t>Savoy Hotel</a:t>
            </a:r>
          </a:p>
          <a:p>
            <a:r>
              <a:rPr lang="en-US" dirty="0"/>
              <a:t>Strand</a:t>
            </a:r>
          </a:p>
          <a:p>
            <a:r>
              <a:rPr lang="en-US" dirty="0"/>
              <a:t>London WC2R 0EU</a:t>
            </a:r>
          </a:p>
          <a:p>
            <a:r>
              <a:rPr lang="en-US" dirty="0"/>
              <a:t>United Kingdom</a:t>
            </a:r>
          </a:p>
        </p:txBody>
      </p:sp>
    </p:spTree>
    <p:extLst>
      <p:ext uri="{BB962C8B-B14F-4D97-AF65-F5344CB8AC3E}">
        <p14:creationId xmlns:p14="http://schemas.microsoft.com/office/powerpoint/2010/main" val="21561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Walkthrough: Explore Open Refine	</a:t>
            </a:r>
          </a:p>
        </p:txBody>
      </p:sp>
      <p:sp>
        <p:nvSpPr>
          <p:cNvPr id="3" name="Content Placeholder 2"/>
          <p:cNvSpPr>
            <a:spLocks noGrp="1"/>
          </p:cNvSpPr>
          <p:nvPr>
            <p:ph idx="1"/>
          </p:nvPr>
        </p:nvSpPr>
        <p:spPr/>
        <p:txBody>
          <a:bodyPr/>
          <a:lstStyle/>
          <a:p>
            <a:r>
              <a:rPr lang="en-US" dirty="0"/>
              <a:t>Using the NYPL dataset, try clustering and cleaning other columns</a:t>
            </a:r>
          </a:p>
          <a:p>
            <a:pPr lvl="1"/>
            <a:r>
              <a:rPr lang="en-US" dirty="0"/>
              <a:t>What transformations need to be made?</a:t>
            </a:r>
          </a:p>
          <a:p>
            <a:pPr lvl="1"/>
            <a:r>
              <a:rPr lang="en-US" dirty="0"/>
              <a:t>What clustering methods work </a:t>
            </a:r>
            <a:r>
              <a:rPr lang="en-US"/>
              <a:t>best?</a:t>
            </a:r>
          </a:p>
          <a:p>
            <a:pPr marL="342900" lvl="1" indent="0">
              <a:buNone/>
            </a:pPr>
            <a:endParaRPr lang="en-US" dirty="0"/>
          </a:p>
          <a:p>
            <a:r>
              <a:rPr lang="en-US" dirty="0"/>
              <a:t>Try extracting your operations</a:t>
            </a:r>
          </a:p>
          <a:p>
            <a:endParaRPr lang="en-US" dirty="0"/>
          </a:p>
          <a:p>
            <a:endParaRPr lang="en-US" dirty="0"/>
          </a:p>
          <a:p>
            <a:endParaRPr lang="en-US" dirty="0"/>
          </a:p>
        </p:txBody>
      </p:sp>
    </p:spTree>
    <p:extLst>
      <p:ext uri="{BB962C8B-B14F-4D97-AF65-F5344CB8AC3E}">
        <p14:creationId xmlns:p14="http://schemas.microsoft.com/office/powerpoint/2010/main" val="125373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Cleaning data</a:t>
            </a:r>
          </a:p>
        </p:txBody>
      </p:sp>
      <p:sp>
        <p:nvSpPr>
          <p:cNvPr id="3" name="Content Placeholder 2"/>
          <p:cNvSpPr>
            <a:spLocks noGrp="1"/>
          </p:cNvSpPr>
          <p:nvPr>
            <p:ph idx="1"/>
          </p:nvPr>
        </p:nvSpPr>
        <p:spPr/>
        <p:txBody>
          <a:bodyPr/>
          <a:lstStyle/>
          <a:p>
            <a:r>
              <a:rPr lang="en-US" dirty="0"/>
              <a:t>Data often needs to be </a:t>
            </a:r>
            <a:r>
              <a:rPr lang="en-US" b="1" i="1" dirty="0"/>
              <a:t>normalized</a:t>
            </a:r>
            <a:r>
              <a:rPr lang="en-US" dirty="0"/>
              <a:t>, or </a:t>
            </a:r>
            <a:r>
              <a:rPr lang="en-US" b="1" i="1" dirty="0"/>
              <a:t>standardized </a:t>
            </a:r>
            <a:r>
              <a:rPr lang="en-US" dirty="0"/>
              <a:t>for analysis, publication and sharing</a:t>
            </a:r>
          </a:p>
          <a:p>
            <a:r>
              <a:rPr lang="en-US" b="1" dirty="0"/>
              <a:t>This is a fundamental part of data curation</a:t>
            </a:r>
          </a:p>
          <a:p>
            <a:r>
              <a:rPr lang="en-US" dirty="0"/>
              <a:t>Excel is often not good for this</a:t>
            </a:r>
          </a:p>
        </p:txBody>
      </p:sp>
    </p:spTree>
    <p:extLst>
      <p:ext uri="{BB962C8B-B14F-4D97-AF65-F5344CB8AC3E}">
        <p14:creationId xmlns:p14="http://schemas.microsoft.com/office/powerpoint/2010/main" val="2137344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Open Refine (formerly Google Refine)	</a:t>
            </a:r>
          </a:p>
        </p:txBody>
      </p:sp>
      <p:sp>
        <p:nvSpPr>
          <p:cNvPr id="3" name="Content Placeholder 2"/>
          <p:cNvSpPr>
            <a:spLocks noGrp="1"/>
          </p:cNvSpPr>
          <p:nvPr>
            <p:ph idx="1"/>
          </p:nvPr>
        </p:nvSpPr>
        <p:spPr>
          <a:xfrm>
            <a:off x="457200" y="1600201"/>
            <a:ext cx="8229600" cy="4171244"/>
          </a:xfrm>
        </p:spPr>
        <p:txBody>
          <a:bodyPr>
            <a:normAutofit/>
          </a:bodyPr>
          <a:lstStyle/>
          <a:p>
            <a:r>
              <a:rPr lang="en-US" dirty="0"/>
              <a:t>Powerful, free &amp; open source tool for manipulating and cleaning data</a:t>
            </a:r>
          </a:p>
          <a:p>
            <a:r>
              <a:rPr lang="en-US" dirty="0"/>
              <a:t>Looks like a spreadsheet (Excel), acts like a database</a:t>
            </a:r>
          </a:p>
          <a:p>
            <a:r>
              <a:rPr lang="en-US" dirty="0"/>
              <a:t>Runs in a browser but does not require internet connection</a:t>
            </a:r>
          </a:p>
          <a:p>
            <a:r>
              <a:rPr lang="en-US" dirty="0"/>
              <a:t>Does NOT require access to Google</a:t>
            </a:r>
          </a:p>
          <a:p>
            <a:r>
              <a:rPr lang="en-US" dirty="0">
                <a:hlinkClick r:id="rId3"/>
              </a:rPr>
              <a:t>http://openrefine.org/</a:t>
            </a:r>
            <a:r>
              <a:rPr lang="en-US" dirty="0"/>
              <a:t> </a:t>
            </a:r>
          </a:p>
        </p:txBody>
      </p:sp>
    </p:spTree>
    <p:extLst>
      <p:ext uri="{BB962C8B-B14F-4D97-AF65-F5344CB8AC3E}">
        <p14:creationId xmlns:p14="http://schemas.microsoft.com/office/powerpoint/2010/main" val="1460468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this demo</a:t>
            </a:r>
          </a:p>
        </p:txBody>
      </p:sp>
      <p:sp>
        <p:nvSpPr>
          <p:cNvPr id="3" name="Content Placeholder 2"/>
          <p:cNvSpPr>
            <a:spLocks noGrp="1"/>
          </p:cNvSpPr>
          <p:nvPr>
            <p:ph idx="1"/>
          </p:nvPr>
        </p:nvSpPr>
        <p:spPr/>
        <p:txBody>
          <a:bodyPr/>
          <a:lstStyle/>
          <a:p>
            <a:r>
              <a:rPr lang="en-US" dirty="0"/>
              <a:t>We’ll learn:</a:t>
            </a:r>
          </a:p>
          <a:p>
            <a:pPr lvl="1"/>
            <a:r>
              <a:rPr lang="en-US" dirty="0"/>
              <a:t>The basics of Open Refine</a:t>
            </a:r>
          </a:p>
          <a:p>
            <a:pPr lvl="2"/>
            <a:r>
              <a:rPr lang="en-US" dirty="0"/>
              <a:t>Creating a project, basic faceting and normalization</a:t>
            </a:r>
          </a:p>
          <a:p>
            <a:pPr lvl="2"/>
            <a:r>
              <a:rPr lang="en-US" dirty="0"/>
              <a:t>“What’s on the Menu” dataset</a:t>
            </a:r>
          </a:p>
        </p:txBody>
      </p:sp>
    </p:spTree>
    <p:extLst>
      <p:ext uri="{BB962C8B-B14F-4D97-AF65-F5344CB8AC3E}">
        <p14:creationId xmlns:p14="http://schemas.microsoft.com/office/powerpoint/2010/main" val="1071713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Open Refine Basics</a:t>
            </a:r>
          </a:p>
        </p:txBody>
      </p:sp>
      <p:sp>
        <p:nvSpPr>
          <p:cNvPr id="3" name="Content Placeholder 2"/>
          <p:cNvSpPr>
            <a:spLocks noGrp="1"/>
          </p:cNvSpPr>
          <p:nvPr>
            <p:ph idx="1"/>
          </p:nvPr>
        </p:nvSpPr>
        <p:spPr>
          <a:xfrm>
            <a:off x="887036" y="1650759"/>
            <a:ext cx="7547107" cy="4816469"/>
          </a:xfrm>
        </p:spPr>
        <p:txBody>
          <a:bodyPr>
            <a:normAutofit/>
          </a:bodyPr>
          <a:lstStyle/>
          <a:p>
            <a:pPr>
              <a:buFont typeface="Wingdings" charset="2"/>
              <a:buChar char="ü"/>
            </a:pPr>
            <a:r>
              <a:rPr lang="en-US" sz="3200" dirty="0"/>
              <a:t>  Creating a New Project</a:t>
            </a:r>
          </a:p>
          <a:p>
            <a:pPr>
              <a:buFont typeface="Wingdings" charset="2"/>
              <a:buChar char="ü"/>
            </a:pPr>
            <a:r>
              <a:rPr lang="en-US" sz="3200" dirty="0"/>
              <a:t>  Basic Normalization</a:t>
            </a:r>
          </a:p>
          <a:p>
            <a:pPr>
              <a:buFont typeface="Wingdings" charset="2"/>
              <a:buChar char="ü"/>
            </a:pPr>
            <a:r>
              <a:rPr lang="en-US" sz="3200" dirty="0"/>
              <a:t>  Faceting and Clustering</a:t>
            </a:r>
          </a:p>
          <a:p>
            <a:pPr>
              <a:buFont typeface="Wingdings" charset="2"/>
              <a:buChar char="ü"/>
            </a:pPr>
            <a:r>
              <a:rPr lang="en-US" sz="3200" dirty="0"/>
              <a:t>  Records vs. Rows</a:t>
            </a:r>
          </a:p>
          <a:p>
            <a:pPr>
              <a:buFont typeface="Wingdings" charset="2"/>
              <a:buChar char="ü"/>
            </a:pPr>
            <a:r>
              <a:rPr lang="en-US" sz="3200" dirty="0"/>
              <a:t>  Advanced Transformations </a:t>
            </a:r>
          </a:p>
        </p:txBody>
      </p:sp>
    </p:spTree>
    <p:extLst>
      <p:ext uri="{BB962C8B-B14F-4D97-AF65-F5344CB8AC3E}">
        <p14:creationId xmlns:p14="http://schemas.microsoft.com/office/powerpoint/2010/main" val="1331646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4-06-05 at 11.46.03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686" y="902862"/>
            <a:ext cx="8748627" cy="4765454"/>
          </a:xfrm>
          <a:prstGeom prst="rect">
            <a:avLst/>
          </a:prstGeom>
          <a:ln>
            <a:solidFill>
              <a:schemeClr val="accent5"/>
            </a:solidFill>
          </a:ln>
        </p:spPr>
      </p:pic>
      <p:sp>
        <p:nvSpPr>
          <p:cNvPr id="3" name="TextBox 2"/>
          <p:cNvSpPr txBox="1"/>
          <p:nvPr/>
        </p:nvSpPr>
        <p:spPr>
          <a:xfrm>
            <a:off x="1" y="-6106"/>
            <a:ext cx="9143999" cy="646331"/>
          </a:xfrm>
          <a:prstGeom prst="rect">
            <a:avLst/>
          </a:prstGeom>
          <a:noFill/>
        </p:spPr>
        <p:txBody>
          <a:bodyPr wrap="square" rtlCol="0">
            <a:spAutoFit/>
          </a:bodyPr>
          <a:lstStyle/>
          <a:p>
            <a:pPr algn="ctr"/>
            <a:r>
              <a:rPr lang="en-US" sz="3600" b="1" dirty="0">
                <a:solidFill>
                  <a:schemeClr val="tx2"/>
                </a:solidFill>
              </a:rPr>
              <a:t>http://</a:t>
            </a:r>
            <a:r>
              <a:rPr lang="en-US" sz="3600" b="1" dirty="0" err="1">
                <a:solidFill>
                  <a:schemeClr val="tx2"/>
                </a:solidFill>
              </a:rPr>
              <a:t>menus.nypl.org</a:t>
            </a:r>
            <a:r>
              <a:rPr lang="en-US" sz="3600" b="1" dirty="0">
                <a:solidFill>
                  <a:schemeClr val="tx2"/>
                </a:solidFill>
              </a:rPr>
              <a:t>/</a:t>
            </a:r>
          </a:p>
        </p:txBody>
      </p:sp>
    </p:spTree>
    <p:extLst>
      <p:ext uri="{BB962C8B-B14F-4D97-AF65-F5344CB8AC3E}">
        <p14:creationId xmlns:p14="http://schemas.microsoft.com/office/powerpoint/2010/main" val="3042006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Crowdsourced</a:t>
            </a:r>
            <a:r>
              <a:rPr lang="en-US" dirty="0"/>
              <a:t> transcription</a:t>
            </a:r>
          </a:p>
        </p:txBody>
      </p:sp>
      <p:sp>
        <p:nvSpPr>
          <p:cNvPr id="3" name="Content Placeholder 2"/>
          <p:cNvSpPr>
            <a:spLocks noGrp="1"/>
          </p:cNvSpPr>
          <p:nvPr>
            <p:ph idx="1"/>
          </p:nvPr>
        </p:nvSpPr>
        <p:spPr/>
        <p:txBody>
          <a:bodyPr>
            <a:normAutofit/>
          </a:bodyPr>
          <a:lstStyle/>
          <a:p>
            <a:r>
              <a:rPr lang="en-US" dirty="0"/>
              <a:t>Volunteer transcription can mean inconsistent data entry.</a:t>
            </a:r>
          </a:p>
          <a:p>
            <a:r>
              <a:rPr lang="en-US" dirty="0"/>
              <a:t>Even well-transcribed data needs cleaning (synonyms and spelling variants, etc.)</a:t>
            </a:r>
          </a:p>
          <a:p>
            <a:r>
              <a:rPr lang="en-US" dirty="0"/>
              <a:t>Changes over time: </a:t>
            </a:r>
          </a:p>
          <a:p>
            <a:endParaRPr lang="en-US" dirty="0"/>
          </a:p>
          <a:p>
            <a:endParaRPr lang="en-US" dirty="0"/>
          </a:p>
        </p:txBody>
      </p:sp>
      <p:pic>
        <p:nvPicPr>
          <p:cNvPr id="9" name="Picture 8" descr="Screen Shot 2014-06-05 at 12.21.1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876" y="4576200"/>
            <a:ext cx="3574494" cy="1545104"/>
          </a:xfrm>
          <a:prstGeom prst="rect">
            <a:avLst/>
          </a:prstGeom>
          <a:ln>
            <a:solidFill>
              <a:schemeClr val="tx2"/>
            </a:solidFill>
          </a:ln>
        </p:spPr>
      </p:pic>
      <p:pic>
        <p:nvPicPr>
          <p:cNvPr id="10" name="Picture 9" descr="Screen Shot 2014-06-05 at 12.30.5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0612" y="4559807"/>
            <a:ext cx="2814262" cy="1509949"/>
          </a:xfrm>
          <a:prstGeom prst="rect">
            <a:avLst/>
          </a:prstGeom>
          <a:ln>
            <a:solidFill>
              <a:srgbClr val="D2533C"/>
            </a:solidFill>
          </a:ln>
        </p:spPr>
      </p:pic>
      <p:sp>
        <p:nvSpPr>
          <p:cNvPr id="11" name="TextBox 10"/>
          <p:cNvSpPr txBox="1"/>
          <p:nvPr/>
        </p:nvSpPr>
        <p:spPr>
          <a:xfrm>
            <a:off x="4395958" y="5111936"/>
            <a:ext cx="911754" cy="646331"/>
          </a:xfrm>
          <a:prstGeom prst="rect">
            <a:avLst/>
          </a:prstGeom>
          <a:noFill/>
        </p:spPr>
        <p:txBody>
          <a:bodyPr wrap="square" rtlCol="0">
            <a:spAutoFit/>
          </a:bodyPr>
          <a:lstStyle/>
          <a:p>
            <a:pPr algn="ctr"/>
            <a:r>
              <a:rPr lang="en-US" sz="3600" b="1" dirty="0"/>
              <a:t>vs.</a:t>
            </a:r>
          </a:p>
        </p:txBody>
      </p:sp>
      <p:sp>
        <p:nvSpPr>
          <p:cNvPr id="12" name="Donut 11"/>
          <p:cNvSpPr/>
          <p:nvPr/>
        </p:nvSpPr>
        <p:spPr>
          <a:xfrm>
            <a:off x="3287889" y="4559807"/>
            <a:ext cx="743592" cy="769055"/>
          </a:xfrm>
          <a:prstGeom prst="donut">
            <a:avLst>
              <a:gd name="adj" fmla="val 1171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3" name="Donut 12"/>
          <p:cNvSpPr/>
          <p:nvPr/>
        </p:nvSpPr>
        <p:spPr>
          <a:xfrm>
            <a:off x="7800623" y="4537736"/>
            <a:ext cx="743592" cy="769055"/>
          </a:xfrm>
          <a:prstGeom prst="donut">
            <a:avLst>
              <a:gd name="adj" fmla="val 1171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43115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 get to know your data</a:t>
            </a:r>
          </a:p>
        </p:txBody>
      </p:sp>
      <p:sp>
        <p:nvSpPr>
          <p:cNvPr id="3" name="Content Placeholder 2"/>
          <p:cNvSpPr>
            <a:spLocks noGrp="1"/>
          </p:cNvSpPr>
          <p:nvPr>
            <p:ph idx="1"/>
          </p:nvPr>
        </p:nvSpPr>
        <p:spPr>
          <a:xfrm>
            <a:off x="740896" y="1600200"/>
            <a:ext cx="7945904" cy="4213578"/>
          </a:xfrm>
        </p:spPr>
        <p:txBody>
          <a:bodyPr>
            <a:normAutofit/>
          </a:bodyPr>
          <a:lstStyle/>
          <a:p>
            <a:pPr marL="0" indent="0">
              <a:buNone/>
            </a:pPr>
            <a:r>
              <a:rPr lang="en-US" dirty="0"/>
              <a:t>Step 1: NYPL menus data</a:t>
            </a:r>
          </a:p>
          <a:p>
            <a:pPr lvl="1">
              <a:buFont typeface="Arial"/>
              <a:buChar char="•"/>
            </a:pPr>
            <a:r>
              <a:rPr lang="en-US" dirty="0"/>
              <a:t>Open “</a:t>
            </a:r>
            <a:r>
              <a:rPr lang="en-US" dirty="0" err="1"/>
              <a:t>Menus.csv</a:t>
            </a:r>
            <a:r>
              <a:rPr lang="en-US" dirty="0"/>
              <a:t>” in Excel or Notepad and review data </a:t>
            </a:r>
          </a:p>
          <a:p>
            <a:pPr marL="0" indent="0">
              <a:buNone/>
            </a:pPr>
            <a:endParaRPr lang="en-US" dirty="0"/>
          </a:p>
          <a:p>
            <a:pPr marL="0" indent="0">
              <a:buNone/>
            </a:pPr>
            <a:r>
              <a:rPr lang="en-US" dirty="0"/>
              <a:t>Step 2:  Discuss – what’s in this dataset? How hard / easy is it to identify what is inconsistent with this data? What could be standardized?</a:t>
            </a:r>
          </a:p>
        </p:txBody>
      </p:sp>
    </p:spTree>
    <p:extLst>
      <p:ext uri="{BB962C8B-B14F-4D97-AF65-F5344CB8AC3E}">
        <p14:creationId xmlns:p14="http://schemas.microsoft.com/office/powerpoint/2010/main" val="37414462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5180</TotalTime>
  <Words>1046</Words>
  <Application>Microsoft Macintosh PowerPoint</Application>
  <PresentationFormat>On-screen Show (4:3)</PresentationFormat>
  <Paragraphs>134</Paragraphs>
  <Slides>23</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Wingdings</vt:lpstr>
      <vt:lpstr>Office Theme</vt:lpstr>
      <vt:lpstr>Download and Install</vt:lpstr>
      <vt:lpstr>Data Curation with Open Refine</vt:lpstr>
      <vt:lpstr>Cleaning data</vt:lpstr>
      <vt:lpstr>Open Refine (formerly Google Refine) </vt:lpstr>
      <vt:lpstr>In this demo</vt:lpstr>
      <vt:lpstr>I. Open Refine Basics</vt:lpstr>
      <vt:lpstr>PowerPoint Presentation</vt:lpstr>
      <vt:lpstr>Crowdsourced transcription</vt:lpstr>
      <vt:lpstr>Activity – get to know your data</vt:lpstr>
      <vt:lpstr>Creating a Project</vt:lpstr>
      <vt:lpstr>Creating a Project</vt:lpstr>
      <vt:lpstr>Basic Normalization</vt:lpstr>
      <vt:lpstr>Tracking Project History</vt:lpstr>
      <vt:lpstr>Extract and Apply!</vt:lpstr>
      <vt:lpstr>Records vs. Rows</vt:lpstr>
      <vt:lpstr>Multiple Values, Multiple Rows</vt:lpstr>
      <vt:lpstr>One Record, Multiple Rows</vt:lpstr>
      <vt:lpstr>Faceting and Clustering</vt:lpstr>
      <vt:lpstr>Faceting and Clustering</vt:lpstr>
      <vt:lpstr>Faceting and Clustering</vt:lpstr>
      <vt:lpstr>Kinds of clustering</vt:lpstr>
      <vt:lpstr>Check your clusters!</vt:lpstr>
      <vt:lpstr>Walkthrough: Explore Open Refine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Workflows</dc:title>
  <dc:creator>Nic Weber</dc:creator>
  <cp:lastModifiedBy>Microsoft Office User</cp:lastModifiedBy>
  <cp:revision>93</cp:revision>
  <cp:lastPrinted>2014-12-29T20:59:13Z</cp:lastPrinted>
  <dcterms:created xsi:type="dcterms:W3CDTF">2014-12-23T22:24:41Z</dcterms:created>
  <dcterms:modified xsi:type="dcterms:W3CDTF">2019-02-20T14:47:55Z</dcterms:modified>
</cp:coreProperties>
</file>