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7BE035-F3A0-445F-9109-FAC46CA7960B}">
  <a:tblStyle styleId="{CF7BE035-F3A0-445F-9109-FAC46CA796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ndiana.edu/~educy520/sec5982/week_5/qual_data_analy_ex1.pdf"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pts.washington.edu/cfar/sites/default/files/uploads/core-program/user70/Qualitative%20Methods%20Workshop_Coding_05-2014.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pts.washington.edu/cfar/sites/default/files/uploads/core-program/user70/Qualitative%20Methods%20Workshop_Coding_05-2014.pdf"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pts.washington.edu/cfar/sites/default/files/uploads/core-program/user70/Qualitative%20Methods%20Workshop_Coding_05-2014.pdf"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7340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7340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0ad167a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0ad167a9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0ad167a9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0ad167a9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http://www.indiana.edu/~educy520/sec5982/week_5/qual_data_analy_ex1.pdf</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0ad167a9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0ad167a9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Graphic from </a:t>
            </a:r>
            <a:r>
              <a:rPr lang="en" u="sng">
                <a:solidFill>
                  <a:schemeClr val="accent5"/>
                </a:solidFill>
                <a:hlinkClick r:id="rId2">
                  <a:extLst>
                    <a:ext uri="{A12FA001-AC4F-418D-AE19-62706E023703}">
                      <ahyp:hlinkClr val="tx"/>
                    </a:ext>
                  </a:extLst>
                </a:hlinkClick>
              </a:rPr>
              <a:t>https://depts.washington.edu/cfar/sites/default/files/uploads/core-program/user70/Qualitative%20Methods%20Workshop_Coding_05-2014.pdf</a:t>
            </a:r>
            <a:r>
              <a:rPr lang="en">
                <a:solidFill>
                  <a:schemeClr val="dk1"/>
                </a:solidFill>
              </a:rPr>
              <a:t> </a:t>
            </a:r>
            <a:endParaRPr>
              <a:solidFill>
                <a:schemeClr val="dk1"/>
              </a:solidFill>
            </a:endParaRPr>
          </a:p>
          <a:p>
            <a:pPr indent="0" lvl="0" marL="0" rtl="0" algn="l">
              <a:spcBef>
                <a:spcPts val="0"/>
              </a:spcBef>
              <a:spcAft>
                <a:spcPts val="0"/>
              </a:spcAft>
              <a:buNone/>
            </a:pP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0ad167a9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0ad167a9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0ad167a9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ad167a9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https://depts.washington.edu/cfar/sites/default/files/uploads/core-program/user70/Qualitative%20Methods%20Workshop_Coding_05-2014.pdf</a:t>
            </a: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0ad167a9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ad167a9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0ad167a9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0ad167a9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6e9738cf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6e9738cf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0ad167a9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ad167a9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https://depts.washington.edu/cfar/sites/default/files/uploads/core-program/user70/Qualitative%20Methods%20Workshop_Coding_05-2014.pdf</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0ad167a9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0ad167a9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0ad167a9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0ad167a9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6e9738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6e9738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0ad167a9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ad167a9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0ad167a9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0ad167a9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0ad167a9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0ad167a9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0ad167a9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0ad167a9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0ad167a9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ad167a9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0ad167a9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0ad167a9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0ad167a9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ad167a9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indiana.edu/~educy520/sec5982/week_5/qual_data_analy_ex1.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696" y="6484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Qualitative </a:t>
            </a:r>
            <a:r>
              <a:rPr b="1" lang="en" sz="3600"/>
              <a:t>Data Analysis</a:t>
            </a:r>
            <a:endParaRPr sz="3600"/>
          </a:p>
          <a:p>
            <a:pPr indent="0" lvl="0" marL="0" rtl="0" algn="l">
              <a:spcBef>
                <a:spcPts val="0"/>
              </a:spcBef>
              <a:spcAft>
                <a:spcPts val="0"/>
              </a:spcAft>
              <a:buNone/>
            </a:pPr>
            <a:r>
              <a:rPr lang="en" sz="3600"/>
              <a:t>Coding and Interpretation</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Thematic / Topic Analysis: </a:t>
            </a:r>
            <a:endParaRPr/>
          </a:p>
        </p:txBody>
      </p:sp>
      <p:sp>
        <p:nvSpPr>
          <p:cNvPr id="108" name="Google Shape;108;p2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think that sometimes as parents, </a:t>
            </a:r>
            <a:r>
              <a:rPr lang="en" sz="2000">
                <a:solidFill>
                  <a:schemeClr val="dk1"/>
                </a:solidFill>
                <a:highlight>
                  <a:srgbClr val="FF9900"/>
                </a:highlight>
              </a:rPr>
              <a:t>we don’t talk about violence to our sons</a:t>
            </a:r>
            <a:r>
              <a:rPr lang="en" sz="2000">
                <a:solidFill>
                  <a:schemeClr val="dk1"/>
                </a:solidFill>
              </a:rPr>
              <a:t>. Therefore when they start to have conflict, </a:t>
            </a:r>
            <a:r>
              <a:rPr lang="en" sz="2000">
                <a:solidFill>
                  <a:schemeClr val="dk1"/>
                </a:solidFill>
                <a:highlight>
                  <a:srgbClr val="00FF00"/>
                </a:highlight>
              </a:rPr>
              <a:t>they don’t have as much knowledge or like experience with staying calm and talking through a problem</a:t>
            </a:r>
            <a:r>
              <a:rPr lang="en" sz="2000">
                <a:solidFill>
                  <a:schemeClr val="dk1"/>
                </a:solidFill>
              </a:rPr>
              <a:t>. They say that </a:t>
            </a:r>
            <a:r>
              <a:rPr lang="en" sz="2000">
                <a:solidFill>
                  <a:schemeClr val="dk1"/>
                </a:solidFill>
                <a:highlight>
                  <a:srgbClr val="00FFFF"/>
                </a:highlight>
              </a:rPr>
              <a:t>boys have a higher risk of being kicked out because there is less information out there. </a:t>
            </a:r>
            <a:r>
              <a:rPr lang="en" sz="2000">
                <a:solidFill>
                  <a:schemeClr val="dk1"/>
                </a:solidFill>
                <a:highlight>
                  <a:srgbClr val="00FF00"/>
                </a:highlight>
              </a:rPr>
              <a:t>Like less knowledge on how not to hurt somebody when you’re mad</a:t>
            </a:r>
            <a:r>
              <a:rPr lang="en" sz="2000">
                <a:solidFill>
                  <a:schemeClr val="dk1"/>
                </a:solidFill>
              </a:rPr>
              <a:t>.”</a:t>
            </a:r>
            <a:endParaRPr sz="2000">
              <a:solidFill>
                <a:schemeClr val="dk1"/>
              </a:solidFill>
            </a:endParaRPr>
          </a:p>
          <a:p>
            <a:pPr indent="-355600" lvl="0" marL="457200" rtl="0" algn="l">
              <a:spcBef>
                <a:spcPts val="1600"/>
              </a:spcBef>
              <a:spcAft>
                <a:spcPts val="0"/>
              </a:spcAft>
              <a:buClr>
                <a:schemeClr val="dk1"/>
              </a:buClr>
              <a:buSzPts val="2000"/>
              <a:buChar char="-"/>
            </a:pPr>
            <a:r>
              <a:rPr b="1" lang="en" sz="2000">
                <a:solidFill>
                  <a:schemeClr val="dk1"/>
                </a:solidFill>
                <a:highlight>
                  <a:srgbClr val="FF9900"/>
                </a:highlight>
              </a:rPr>
              <a:t>Parent Child Communication</a:t>
            </a:r>
            <a:endParaRPr sz="2000">
              <a:solidFill>
                <a:schemeClr val="dk1"/>
              </a:solidFill>
              <a:highlight>
                <a:srgbClr val="FF9900"/>
              </a:highlight>
            </a:endParaRPr>
          </a:p>
          <a:p>
            <a:pPr indent="-355600" lvl="0" marL="457200" rtl="0" algn="l">
              <a:spcBef>
                <a:spcPts val="0"/>
              </a:spcBef>
              <a:spcAft>
                <a:spcPts val="0"/>
              </a:spcAft>
              <a:buClr>
                <a:schemeClr val="dk1"/>
              </a:buClr>
              <a:buSzPts val="2000"/>
              <a:buChar char="-"/>
            </a:pPr>
            <a:r>
              <a:rPr b="1" lang="en" sz="2000">
                <a:solidFill>
                  <a:schemeClr val="dk1"/>
                </a:solidFill>
                <a:highlight>
                  <a:srgbClr val="00FF00"/>
                </a:highlight>
              </a:rPr>
              <a:t>Conflict Avoidance Strategies</a:t>
            </a:r>
            <a:endParaRPr sz="2000">
              <a:solidFill>
                <a:schemeClr val="dk1"/>
              </a:solidFill>
              <a:highlight>
                <a:srgbClr val="00FF00"/>
              </a:highlight>
            </a:endParaRPr>
          </a:p>
          <a:p>
            <a:pPr indent="-355600" lvl="0" marL="457200" rtl="0" algn="l">
              <a:spcBef>
                <a:spcPts val="0"/>
              </a:spcBef>
              <a:spcAft>
                <a:spcPts val="0"/>
              </a:spcAft>
              <a:buClr>
                <a:schemeClr val="dk1"/>
              </a:buClr>
              <a:buSzPts val="2000"/>
              <a:buChar char="-"/>
            </a:pPr>
            <a:r>
              <a:rPr b="1" lang="en" sz="2000">
                <a:solidFill>
                  <a:schemeClr val="dk1"/>
                </a:solidFill>
                <a:highlight>
                  <a:srgbClr val="00FFFF"/>
                </a:highlight>
              </a:rPr>
              <a:t>Risk </a:t>
            </a:r>
            <a:endParaRPr sz="2000">
              <a:solidFill>
                <a:schemeClr val="dk1"/>
              </a:solidFill>
              <a:highlight>
                <a:srgbClr val="00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exercise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Your handout is a free response question from a survey of 500 K-12 educators.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The survey was distributed on 12.2010 in Bloomington IN at an </a:t>
            </a:r>
            <a:r>
              <a:rPr lang="en">
                <a:solidFill>
                  <a:schemeClr val="dk1"/>
                </a:solidFill>
              </a:rPr>
              <a:t>educational</a:t>
            </a:r>
            <a:r>
              <a:rPr lang="en">
                <a:solidFill>
                  <a:schemeClr val="dk1"/>
                </a:solidFill>
              </a:rPr>
              <a:t> conference.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educators are responding to the question “What major factors led you into teaching?” </a:t>
            </a:r>
            <a:endParaRPr>
              <a:solidFill>
                <a:schemeClr val="dk1"/>
              </a:solidFill>
            </a:endParaRPr>
          </a:p>
          <a:p>
            <a:pPr indent="0" lvl="0" marL="0" rtl="0" algn="l">
              <a:spcBef>
                <a:spcPts val="1600"/>
              </a:spcBef>
              <a:spcAft>
                <a:spcPts val="0"/>
              </a:spcAft>
              <a:buNone/>
            </a:pPr>
            <a:r>
              <a:rPr lang="en">
                <a:solidFill>
                  <a:schemeClr val="dk1"/>
                </a:solidFill>
              </a:rPr>
              <a:t>Begin by thematic coding (10 minutes).</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Try to develop 5 codes that categorize “factors” that led a person to pursue teaching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When you have your five codes - give them a definition. </a:t>
            </a:r>
            <a:endParaRPr>
              <a:solidFill>
                <a:schemeClr val="dk1"/>
              </a:solidFill>
            </a:endParaRPr>
          </a:p>
          <a:p>
            <a:pPr indent="0" lvl="0" marL="0" rtl="0" algn="l">
              <a:lnSpc>
                <a:spcPct val="100000"/>
              </a:lnSpc>
              <a:spcBef>
                <a:spcPts val="1600"/>
              </a:spcBef>
              <a:spcAft>
                <a:spcPts val="0"/>
              </a:spcAft>
              <a:buNone/>
            </a:pPr>
            <a:r>
              <a:rPr lang="en" sz="1100" u="sng">
                <a:solidFill>
                  <a:schemeClr val="accent5"/>
                </a:solidFill>
                <a:hlinkClick r:id="rId3">
                  <a:extLst>
                    <a:ext uri="{A12FA001-AC4F-418D-AE19-62706E023703}">
                      <ahyp:hlinkClr val="tx"/>
                    </a:ext>
                  </a:extLst>
                </a:hlinkClick>
              </a:rPr>
              <a:t>http://www.indiana.edu/~educy520/sec5982/week_5/qual_data_analy_ex1.pdf</a:t>
            </a:r>
            <a:r>
              <a:rPr lang="en" sz="1100">
                <a:solidFill>
                  <a:schemeClr val="dk1"/>
                </a:solidFill>
              </a:rPr>
              <a:t>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 coding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Pursue </a:t>
            </a:r>
            <a:r>
              <a:rPr lang="en">
                <a:solidFill>
                  <a:schemeClr val="dk1"/>
                </a:solidFill>
              </a:rPr>
              <a:t>comparisons; </a:t>
            </a:r>
            <a:r>
              <a:rPr lang="en">
                <a:solidFill>
                  <a:schemeClr val="dk1"/>
                </a:solidFill>
              </a:rPr>
              <a:t>Seek explanations that are summative; fits data to theories; combine or collapse codes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Splitting: When a code is too broad it is split into multiple codes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Lumping:  When a code is too narrow it is lumped into a single code </a:t>
            </a:r>
            <a:endParaRPr>
              <a:solidFill>
                <a:schemeClr val="dk1"/>
              </a:solidFill>
            </a:endParaRPr>
          </a:p>
        </p:txBody>
      </p:sp>
      <p:pic>
        <p:nvPicPr>
          <p:cNvPr id="121" name="Google Shape;121;p24"/>
          <p:cNvPicPr preferRelativeResize="0"/>
          <p:nvPr/>
        </p:nvPicPr>
        <p:blipFill>
          <a:blip r:embed="rId3">
            <a:alphaModFix/>
          </a:blip>
          <a:stretch>
            <a:fillRect/>
          </a:stretch>
        </p:blipFill>
        <p:spPr>
          <a:xfrm>
            <a:off x="4647875" y="2571760"/>
            <a:ext cx="2996125" cy="2401325"/>
          </a:xfrm>
          <a:prstGeom prst="rect">
            <a:avLst/>
          </a:prstGeom>
          <a:noFill/>
          <a:ln>
            <a:noFill/>
          </a:ln>
        </p:spPr>
      </p:pic>
      <p:pic>
        <p:nvPicPr>
          <p:cNvPr id="122" name="Google Shape;122;p24"/>
          <p:cNvPicPr preferRelativeResize="0"/>
          <p:nvPr/>
        </p:nvPicPr>
        <p:blipFill>
          <a:blip r:embed="rId4">
            <a:alphaModFix/>
          </a:blip>
          <a:stretch>
            <a:fillRect/>
          </a:stretch>
        </p:blipFill>
        <p:spPr>
          <a:xfrm>
            <a:off x="680722" y="2550988"/>
            <a:ext cx="3086850" cy="2442850"/>
          </a:xfrm>
          <a:prstGeom prst="rect">
            <a:avLst/>
          </a:prstGeom>
          <a:noFill/>
          <a:ln>
            <a:noFill/>
          </a:ln>
        </p:spPr>
      </p:pic>
      <p:sp>
        <p:nvSpPr>
          <p:cNvPr id="123" name="Google Shape;123;p24"/>
          <p:cNvSpPr txBox="1"/>
          <p:nvPr/>
        </p:nvSpPr>
        <p:spPr>
          <a:xfrm>
            <a:off x="168175" y="73500"/>
            <a:ext cx="7902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Thematic / Topic Analysis: </a:t>
            </a:r>
            <a:endParaRPr/>
          </a:p>
        </p:txBody>
      </p:sp>
      <p:sp>
        <p:nvSpPr>
          <p:cNvPr id="129" name="Google Shape;129;p2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a:t>
            </a:r>
            <a:r>
              <a:rPr lang="en" sz="2000">
                <a:solidFill>
                  <a:schemeClr val="dk1"/>
                </a:solidFill>
                <a:highlight>
                  <a:srgbClr val="FFFF00"/>
                </a:highlight>
              </a:rPr>
              <a:t>We think that sometimes as parents, we don’t talk about violence to our sons. Therefore when they start to have conflict, they don’t have as much knowledge or like experience with staying calm and talking through a problem</a:t>
            </a:r>
            <a:r>
              <a:rPr lang="en" sz="2000">
                <a:solidFill>
                  <a:schemeClr val="dk1"/>
                </a:solidFill>
              </a:rPr>
              <a:t>. </a:t>
            </a:r>
            <a:r>
              <a:rPr lang="en" sz="2000">
                <a:solidFill>
                  <a:schemeClr val="dk1"/>
                </a:solidFill>
                <a:highlight>
                  <a:srgbClr val="00FFFF"/>
                </a:highlight>
              </a:rPr>
              <a:t>They say that boys have a higher risk of being kicked out because there is less information out there. Like less knowledge on how not to hurt somebody when you’re mad.</a:t>
            </a:r>
            <a:r>
              <a:rPr lang="en" sz="2000">
                <a:solidFill>
                  <a:schemeClr val="dk1"/>
                </a:solidFill>
              </a:rPr>
              <a:t>”</a:t>
            </a:r>
            <a:endParaRPr sz="2000">
              <a:solidFill>
                <a:schemeClr val="dk1"/>
              </a:solidFill>
            </a:endParaRPr>
          </a:p>
          <a:p>
            <a:pPr indent="-355600" lvl="0" marL="457200" rtl="0" algn="l">
              <a:spcBef>
                <a:spcPts val="1600"/>
              </a:spcBef>
              <a:spcAft>
                <a:spcPts val="0"/>
              </a:spcAft>
              <a:buClr>
                <a:schemeClr val="dk1"/>
              </a:buClr>
              <a:buSzPts val="2000"/>
              <a:buChar char="-"/>
            </a:pPr>
            <a:r>
              <a:rPr b="1" lang="en" sz="2000">
                <a:solidFill>
                  <a:schemeClr val="dk1"/>
                </a:solidFill>
              </a:rPr>
              <a:t>How is blame distributed for high expulsion rates?</a:t>
            </a:r>
            <a:r>
              <a:rPr b="1" lang="en" sz="2000">
                <a:solidFill>
                  <a:schemeClr val="dk1"/>
                </a:solidFill>
              </a:rPr>
              <a:t> </a:t>
            </a:r>
            <a:endParaRPr b="1" sz="2000">
              <a:solidFill>
                <a:schemeClr val="dk1"/>
              </a:solidFill>
            </a:endParaRPr>
          </a:p>
          <a:p>
            <a:pPr indent="-355600" lvl="1" marL="914400" rtl="0" algn="l">
              <a:spcBef>
                <a:spcPts val="0"/>
              </a:spcBef>
              <a:spcAft>
                <a:spcPts val="0"/>
              </a:spcAft>
              <a:buClr>
                <a:schemeClr val="dk1"/>
              </a:buClr>
              <a:buSzPts val="2000"/>
              <a:buChar char="-"/>
            </a:pPr>
            <a:r>
              <a:rPr b="1" lang="en" sz="2000">
                <a:solidFill>
                  <a:schemeClr val="dk1"/>
                </a:solidFill>
                <a:highlight>
                  <a:srgbClr val="FFFF00"/>
                </a:highlight>
              </a:rPr>
              <a:t>Internalized </a:t>
            </a:r>
            <a:endParaRPr b="1" sz="2000">
              <a:solidFill>
                <a:schemeClr val="dk1"/>
              </a:solidFill>
              <a:highlight>
                <a:srgbClr val="FFFF00"/>
              </a:highlight>
            </a:endParaRPr>
          </a:p>
          <a:p>
            <a:pPr indent="-355600" lvl="1" marL="914400" rtl="0" algn="l">
              <a:spcBef>
                <a:spcPts val="0"/>
              </a:spcBef>
              <a:spcAft>
                <a:spcPts val="0"/>
              </a:spcAft>
              <a:buClr>
                <a:schemeClr val="dk1"/>
              </a:buClr>
              <a:buSzPts val="2000"/>
              <a:buChar char="-"/>
            </a:pPr>
            <a:r>
              <a:rPr b="1" lang="en" sz="2000">
                <a:solidFill>
                  <a:schemeClr val="dk1"/>
                </a:solidFill>
                <a:highlight>
                  <a:srgbClr val="00FFFF"/>
                </a:highlight>
              </a:rPr>
              <a:t>Externalized </a:t>
            </a:r>
            <a:endParaRPr b="1" sz="2000">
              <a:solidFill>
                <a:schemeClr val="dk1"/>
              </a:solidFill>
              <a:highlight>
                <a:srgbClr val="00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(deductive) ...</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begin with a hypothesis or some theory…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We view data as confirming or rejecting our hypothesis.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Thus, we’re not moving from concrete particulars to generalizations…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are moving from (oppositely) from theory to particular </a:t>
            </a:r>
            <a:r>
              <a:rPr lang="en">
                <a:solidFill>
                  <a:schemeClr val="dk1"/>
                </a:solidFill>
              </a:rPr>
              <a:t>pieces</a:t>
            </a:r>
            <a:r>
              <a:rPr lang="en">
                <a:solidFill>
                  <a:schemeClr val="dk1"/>
                </a:solidFill>
              </a:rPr>
              <a:t> of evidence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Deductive analysis is somewhat rare …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We typically don’t get access to qualitative data without having some part in collecting it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That collection is often formative in the responses we get…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Survey data is an exception.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Deductive analysis of qualitative data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Begins with a predefined codebook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Records instances of confirmation and rejection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Often reports a descriptive statistic about the code (“54% of fathers interviewed for this study believe that…”)</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a codebook</a:t>
            </a:r>
            <a:endParaRPr/>
          </a:p>
        </p:txBody>
      </p:sp>
      <p:sp>
        <p:nvSpPr>
          <p:cNvPr id="141" name="Google Shape;141;p2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chemeClr val="dk1"/>
                </a:solidFill>
              </a:rPr>
              <a:t>This should include: Code, </a:t>
            </a:r>
            <a:r>
              <a:rPr lang="en" sz="2000">
                <a:solidFill>
                  <a:schemeClr val="dk1"/>
                </a:solidFill>
              </a:rPr>
              <a:t>definitions</a:t>
            </a:r>
            <a:r>
              <a:rPr lang="en" sz="2000">
                <a:solidFill>
                  <a:schemeClr val="dk1"/>
                </a:solidFill>
              </a:rPr>
              <a:t>, application, example</a:t>
            </a:r>
            <a:endParaRPr sz="2000">
              <a:solidFill>
                <a:schemeClr val="dk1"/>
              </a:solidFill>
            </a:endParaRPr>
          </a:p>
        </p:txBody>
      </p:sp>
      <p:graphicFrame>
        <p:nvGraphicFramePr>
          <p:cNvPr id="142" name="Google Shape;142;p27"/>
          <p:cNvGraphicFramePr/>
          <p:nvPr/>
        </p:nvGraphicFramePr>
        <p:xfrm>
          <a:off x="952500" y="1564525"/>
          <a:ext cx="3000000" cy="3000000"/>
        </p:xfrm>
        <a:graphic>
          <a:graphicData uri="http://schemas.openxmlformats.org/drawingml/2006/table">
            <a:tbl>
              <a:tblPr>
                <a:noFill/>
                <a:tableStyleId>{CF7BE035-F3A0-445F-9109-FAC46CA7960B}</a:tableStyleId>
              </a:tblPr>
              <a:tblGrid>
                <a:gridCol w="3442425"/>
                <a:gridCol w="3442425"/>
              </a:tblGrid>
              <a:tr h="447125">
                <a:tc>
                  <a:txBody>
                    <a:bodyPr/>
                    <a:lstStyle/>
                    <a:p>
                      <a:pPr indent="0" lvl="0" marL="0" rtl="0" algn="l">
                        <a:spcBef>
                          <a:spcPts val="0"/>
                        </a:spcBef>
                        <a:spcAft>
                          <a:spcPts val="0"/>
                        </a:spcAft>
                        <a:buNone/>
                      </a:pPr>
                      <a:r>
                        <a:rPr lang="en"/>
                        <a:t>Code</a:t>
                      </a:r>
                      <a:endParaRPr/>
                    </a:p>
                  </a:txBody>
                  <a:tcPr marT="91425" marB="91425" marR="91425" marL="91425"/>
                </a:tc>
                <a:tc>
                  <a:txBody>
                    <a:bodyPr/>
                    <a:lstStyle/>
                    <a:p>
                      <a:pPr indent="0" lvl="0" marL="0" rtl="0" algn="l">
                        <a:spcBef>
                          <a:spcPts val="0"/>
                        </a:spcBef>
                        <a:spcAft>
                          <a:spcPts val="0"/>
                        </a:spcAft>
                        <a:buNone/>
                      </a:pPr>
                      <a:r>
                        <a:rPr lang="en"/>
                        <a:t>Parent-Child Communication</a:t>
                      </a:r>
                      <a:endParaRPr/>
                    </a:p>
                  </a:txBody>
                  <a:tcPr marT="91425" marB="91425" marR="91425" marL="91425"/>
                </a:tc>
              </a:tr>
              <a:tr h="396200">
                <a:tc>
                  <a:txBody>
                    <a:bodyPr/>
                    <a:lstStyle/>
                    <a:p>
                      <a:pPr indent="0" lvl="0" marL="0" rtl="0" algn="l">
                        <a:spcBef>
                          <a:spcPts val="0"/>
                        </a:spcBef>
                        <a:spcAft>
                          <a:spcPts val="0"/>
                        </a:spcAft>
                        <a:buNone/>
                      </a:pPr>
                      <a:r>
                        <a:rPr lang="en"/>
                        <a:t>Definition</a:t>
                      </a:r>
                      <a:endParaRPr/>
                    </a:p>
                  </a:txBody>
                  <a:tcPr marT="91425" marB="91425" marR="91425" marL="91425"/>
                </a:tc>
                <a:tc>
                  <a:txBody>
                    <a:bodyPr/>
                    <a:lstStyle/>
                    <a:p>
                      <a:pPr indent="0" lvl="0" marL="0" rtl="0" algn="l">
                        <a:spcBef>
                          <a:spcPts val="0"/>
                        </a:spcBef>
                        <a:spcAft>
                          <a:spcPts val="0"/>
                        </a:spcAft>
                        <a:buNone/>
                      </a:pPr>
                      <a:r>
                        <a:rPr lang="en"/>
                        <a:t>How parents describe the way they talk to or engage in </a:t>
                      </a:r>
                      <a:r>
                        <a:rPr lang="en"/>
                        <a:t>conversation</a:t>
                      </a:r>
                      <a:r>
                        <a:rPr lang="en"/>
                        <a:t> with their children about topics relevant to education, discipline, and violence</a:t>
                      </a:r>
                      <a:endParaRPr/>
                    </a:p>
                  </a:txBody>
                  <a:tcPr marT="91425" marB="91425" marR="91425" marL="91425"/>
                </a:tc>
              </a:tr>
              <a:tr h="381000">
                <a:tc>
                  <a:txBody>
                    <a:bodyPr/>
                    <a:lstStyle/>
                    <a:p>
                      <a:pPr indent="0" lvl="0" marL="0" rtl="0" algn="l">
                        <a:spcBef>
                          <a:spcPts val="0"/>
                        </a:spcBef>
                        <a:spcAft>
                          <a:spcPts val="0"/>
                        </a:spcAft>
                        <a:buNone/>
                      </a:pPr>
                      <a:r>
                        <a:rPr lang="en"/>
                        <a:t>Application</a:t>
                      </a:r>
                      <a:endParaRPr/>
                    </a:p>
                  </a:txBody>
                  <a:tcPr marT="91425" marB="91425" marR="91425" marL="91425"/>
                </a:tc>
                <a:tc>
                  <a:txBody>
                    <a:bodyPr/>
                    <a:lstStyle/>
                    <a:p>
                      <a:pPr indent="0" lvl="0" marL="0" rtl="0" algn="l">
                        <a:spcBef>
                          <a:spcPts val="0"/>
                        </a:spcBef>
                        <a:spcAft>
                          <a:spcPts val="0"/>
                        </a:spcAft>
                        <a:buNone/>
                      </a:pPr>
                      <a:r>
                        <a:rPr lang="en"/>
                        <a:t>Use this code only when a parent explicitly describes communication. This is not the same as communication between school / teacher and parent. </a:t>
                      </a:r>
                      <a:endParaRPr/>
                    </a:p>
                  </a:txBody>
                  <a:tcPr marT="91425" marB="91425" marR="91425" marL="91425"/>
                </a:tc>
              </a:tr>
              <a:tr h="381000">
                <a:tc>
                  <a:txBody>
                    <a:bodyPr/>
                    <a:lstStyle/>
                    <a:p>
                      <a:pPr indent="0" lvl="0" marL="0" rtl="0" algn="l">
                        <a:spcBef>
                          <a:spcPts val="0"/>
                        </a:spcBef>
                        <a:spcAft>
                          <a:spcPts val="0"/>
                        </a:spcAft>
                        <a:buNone/>
                      </a:pPr>
                      <a:r>
                        <a:rPr lang="en"/>
                        <a:t>Example</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 sz="1200">
                          <a:solidFill>
                            <a:schemeClr val="dk1"/>
                          </a:solidFill>
                        </a:rPr>
                        <a:t>“</a:t>
                      </a:r>
                      <a:r>
                        <a:rPr lang="en" sz="1200">
                          <a:solidFill>
                            <a:schemeClr val="dk1"/>
                          </a:solidFill>
                        </a:rPr>
                        <a:t>We think that sometimes as parents, we don’t talk about violence to our sons” [Int-01]</a:t>
                      </a:r>
                      <a:endParaRPr sz="12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in groups… </a:t>
            </a:r>
            <a:endParaRPr/>
          </a:p>
        </p:txBody>
      </p:sp>
      <p:sp>
        <p:nvSpPr>
          <p:cNvPr id="148" name="Google Shape;148;p2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Many times research is done collaboratively. </a:t>
            </a:r>
            <a:endParaRPr sz="2000">
              <a:solidFill>
                <a:schemeClr val="dk1"/>
              </a:solidFill>
            </a:endParaRPr>
          </a:p>
          <a:p>
            <a:pPr indent="-355600" lvl="0" marL="457200" rtl="0" algn="l">
              <a:spcBef>
                <a:spcPts val="1600"/>
              </a:spcBef>
              <a:spcAft>
                <a:spcPts val="0"/>
              </a:spcAft>
              <a:buClr>
                <a:schemeClr val="dk1"/>
              </a:buClr>
              <a:buSzPts val="2000"/>
              <a:buChar char="-"/>
            </a:pPr>
            <a:r>
              <a:rPr lang="en" sz="2000">
                <a:solidFill>
                  <a:schemeClr val="dk1"/>
                </a:solidFill>
              </a:rPr>
              <a:t>Speed of data collection</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Triangulates data analysis (not just one person’s reading)</a:t>
            </a:r>
            <a:endParaRPr sz="2000">
              <a:solidFill>
                <a:schemeClr val="dk1"/>
              </a:solidFill>
            </a:endParaRPr>
          </a:p>
          <a:p>
            <a:pPr indent="0" lvl="0" marL="0" rtl="0" algn="l">
              <a:spcBef>
                <a:spcPts val="1600"/>
              </a:spcBef>
              <a:spcAft>
                <a:spcPts val="0"/>
              </a:spcAft>
              <a:buNone/>
            </a:pPr>
            <a:r>
              <a:rPr lang="en" sz="2000">
                <a:solidFill>
                  <a:schemeClr val="dk1"/>
                </a:solidFill>
              </a:rPr>
              <a:t>Some steps for group coding:</a:t>
            </a:r>
            <a:endParaRPr sz="2000">
              <a:solidFill>
                <a:schemeClr val="dk1"/>
              </a:solidFill>
            </a:endParaRPr>
          </a:p>
          <a:p>
            <a:pPr indent="-355600" lvl="0" marL="457200" rtl="0" algn="l">
              <a:spcBef>
                <a:spcPts val="1600"/>
              </a:spcBef>
              <a:spcAft>
                <a:spcPts val="0"/>
              </a:spcAft>
              <a:buClr>
                <a:schemeClr val="dk1"/>
              </a:buClr>
              <a:buSzPts val="2000"/>
              <a:buChar char="-"/>
            </a:pPr>
            <a:r>
              <a:rPr lang="en" sz="2000">
                <a:solidFill>
                  <a:schemeClr val="dk1"/>
                </a:solidFill>
              </a:rPr>
              <a:t>Pick a transcript or peice of data to code together (thematic)</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Discuss codes and definitions.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Discuss when is appropriate to apply a code, and when it is not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Separately code a second </a:t>
            </a:r>
            <a:r>
              <a:rPr lang="en" sz="2000">
                <a:solidFill>
                  <a:schemeClr val="dk1"/>
                </a:solidFill>
              </a:rPr>
              <a:t>piece</a:t>
            </a:r>
            <a:r>
              <a:rPr lang="en" sz="2000">
                <a:solidFill>
                  <a:schemeClr val="dk1"/>
                </a:solidFill>
              </a:rPr>
              <a:t> of data. Then, compare your application of codes. Check how well you agree (IRR). </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 Rater Reliability </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t>Measurement about degree of agreement - or in other words, how likely is that two raters will apply the same code (a judgement) to the same example</a:t>
            </a:r>
            <a:endParaRPr sz="1400"/>
          </a:p>
          <a:p>
            <a:pPr indent="-342900" lvl="0" marL="457200" rtl="0" algn="l">
              <a:spcBef>
                <a:spcPts val="0"/>
              </a:spcBef>
              <a:spcAft>
                <a:spcPts val="0"/>
              </a:spcAft>
              <a:buSzPts val="1800"/>
              <a:buChar char="-"/>
            </a:pPr>
            <a:r>
              <a:rPr lang="en" sz="1400"/>
              <a:t>IRR helps</a:t>
            </a:r>
            <a:endParaRPr sz="1400"/>
          </a:p>
          <a:p>
            <a:pPr indent="-317500" lvl="1" marL="914400" rtl="0" algn="l">
              <a:spcBef>
                <a:spcPts val="0"/>
              </a:spcBef>
              <a:spcAft>
                <a:spcPts val="0"/>
              </a:spcAft>
              <a:buSzPts val="1400"/>
              <a:buChar char="-"/>
            </a:pPr>
            <a:r>
              <a:rPr lang="en"/>
              <a:t>Create internal validity </a:t>
            </a:r>
            <a:endParaRPr/>
          </a:p>
          <a:p>
            <a:pPr indent="-317500" lvl="1" marL="914400" rtl="0" algn="l">
              <a:spcBef>
                <a:spcPts val="0"/>
              </a:spcBef>
              <a:spcAft>
                <a:spcPts val="0"/>
              </a:spcAft>
              <a:buSzPts val="1400"/>
              <a:buChar char="-"/>
            </a:pPr>
            <a:r>
              <a:rPr lang="en"/>
              <a:t>Check assumptions about early coding </a:t>
            </a:r>
            <a:endParaRPr/>
          </a:p>
          <a:p>
            <a:pPr indent="-317500" lvl="1" marL="914400" rtl="0" algn="l">
              <a:spcBef>
                <a:spcPts val="0"/>
              </a:spcBef>
              <a:spcAft>
                <a:spcPts val="0"/>
              </a:spcAft>
              <a:buSzPts val="1400"/>
              <a:buChar char="-"/>
            </a:pPr>
            <a:r>
              <a:rPr lang="en"/>
              <a:t>Asses new team members</a:t>
            </a:r>
            <a:endParaRPr/>
          </a:p>
          <a:p>
            <a:pPr indent="-317500" lvl="1" marL="914400" rtl="0" algn="l">
              <a:spcBef>
                <a:spcPts val="0"/>
              </a:spcBef>
              <a:spcAft>
                <a:spcPts val="0"/>
              </a:spcAft>
              <a:buSzPts val="1400"/>
              <a:buChar char="-"/>
            </a:pPr>
            <a:r>
              <a:rPr lang="en"/>
              <a:t>Distribute work - that is, we can code 10 interviews together, agree on codes, and then independently code remaining 90 interviews. </a:t>
            </a:r>
            <a:endParaRPr/>
          </a:p>
          <a:p>
            <a:pPr indent="-342900" lvl="0" marL="457200" rtl="0" algn="l">
              <a:spcBef>
                <a:spcPts val="0"/>
              </a:spcBef>
              <a:spcAft>
                <a:spcPts val="0"/>
              </a:spcAft>
              <a:buSzPts val="1800"/>
              <a:buChar char="-"/>
            </a:pPr>
            <a:r>
              <a:rPr lang="en"/>
              <a:t>IRR has two measures</a:t>
            </a:r>
            <a:endParaRPr/>
          </a:p>
          <a:p>
            <a:pPr indent="-317500" lvl="1" marL="914400" rtl="0" algn="l">
              <a:spcBef>
                <a:spcPts val="0"/>
              </a:spcBef>
              <a:spcAft>
                <a:spcPts val="0"/>
              </a:spcAft>
              <a:buSzPts val="1400"/>
              <a:buChar char="-"/>
            </a:pPr>
            <a:r>
              <a:rPr lang="en"/>
              <a:t>Cohen’s Kappa (for two raters) </a:t>
            </a:r>
            <a:endParaRPr/>
          </a:p>
          <a:p>
            <a:pPr indent="-317500" lvl="1" marL="914400" rtl="0" algn="l">
              <a:spcBef>
                <a:spcPts val="0"/>
              </a:spcBef>
              <a:spcAft>
                <a:spcPts val="0"/>
              </a:spcAft>
              <a:buSzPts val="1400"/>
              <a:buChar char="-"/>
            </a:pPr>
            <a:r>
              <a:rPr lang="en"/>
              <a:t>Fleiss’s Kappa (for more than two raters)</a:t>
            </a:r>
            <a:endParaRPr/>
          </a:p>
          <a:p>
            <a:pPr indent="-317500" lvl="1" marL="914400" rtl="0" algn="l">
              <a:spcBef>
                <a:spcPts val="0"/>
              </a:spcBef>
              <a:spcAft>
                <a:spcPts val="0"/>
              </a:spcAft>
              <a:buSzPts val="1400"/>
              <a:buChar char="-"/>
            </a:pPr>
            <a:r>
              <a:rPr lang="en"/>
              <a:t>There are many online tools that can help you calculate these when necessary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0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 … </a:t>
            </a:r>
            <a:endParaRPr/>
          </a:p>
        </p:txBody>
      </p:sp>
      <p:sp>
        <p:nvSpPr>
          <p:cNvPr id="160" name="Google Shape;160;p30"/>
          <p:cNvSpPr txBox="1"/>
          <p:nvPr>
            <p:ph idx="1" type="body"/>
          </p:nvPr>
        </p:nvSpPr>
        <p:spPr>
          <a:xfrm>
            <a:off x="37555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Qualitative</a:t>
            </a:r>
            <a:r>
              <a:rPr lang="en">
                <a:solidFill>
                  <a:schemeClr val="dk1"/>
                </a:solidFill>
              </a:rPr>
              <a:t> analysis begins by organizing data…</a:t>
            </a:r>
            <a:endParaRPr>
              <a:solidFill>
                <a:schemeClr val="dk1"/>
              </a:solidFill>
            </a:endParaRPr>
          </a:p>
          <a:p>
            <a:pPr indent="0" lvl="0" marL="0" rtl="0" algn="l">
              <a:spcBef>
                <a:spcPts val="1600"/>
              </a:spcBef>
              <a:spcAft>
                <a:spcPts val="0"/>
              </a:spcAft>
              <a:buNone/>
            </a:pPr>
            <a:r>
              <a:rPr lang="en">
                <a:solidFill>
                  <a:schemeClr val="dk1"/>
                </a:solidFill>
              </a:rPr>
              <a:t>… regardless of how we orient ourselves to justification of truth, we have the goal to begin making meaning of our collected data. </a:t>
            </a:r>
            <a:endParaRPr>
              <a:solidFill>
                <a:schemeClr val="dk1"/>
              </a:solidFill>
            </a:endParaRPr>
          </a:p>
          <a:p>
            <a:pPr indent="0" lvl="0" marL="0" rtl="0" algn="l">
              <a:spcBef>
                <a:spcPts val="1600"/>
              </a:spcBef>
              <a:spcAft>
                <a:spcPts val="0"/>
              </a:spcAft>
              <a:buNone/>
            </a:pPr>
            <a:r>
              <a:rPr lang="en">
                <a:solidFill>
                  <a:schemeClr val="dk1"/>
                </a:solidFill>
              </a:rPr>
              <a:t>To do this we develop, apply, and define codes for our data. </a:t>
            </a:r>
            <a:endParaRPr>
              <a:solidFill>
                <a:schemeClr val="dk1"/>
              </a:solidFill>
            </a:endParaRPr>
          </a:p>
          <a:p>
            <a:pPr indent="0" lvl="0" marL="0" rtl="0" algn="l">
              <a:spcBef>
                <a:spcPts val="1600"/>
              </a:spcBef>
              <a:spcAft>
                <a:spcPts val="0"/>
              </a:spcAft>
              <a:buNone/>
            </a:pPr>
            <a:r>
              <a:rPr lang="en">
                <a:solidFill>
                  <a:schemeClr val="dk1"/>
                </a:solidFill>
              </a:rPr>
              <a:t>We discussed three types of codes: Descriptive, Thematic, and Analytic</a:t>
            </a:r>
            <a:endParaRPr>
              <a:solidFill>
                <a:schemeClr val="dk1"/>
              </a:solidFill>
            </a:endParaRPr>
          </a:p>
          <a:p>
            <a:pPr indent="0" lvl="0" marL="0" rtl="0" algn="l">
              <a:spcBef>
                <a:spcPts val="1600"/>
              </a:spcBef>
              <a:spcAft>
                <a:spcPts val="0"/>
              </a:spcAft>
              <a:buNone/>
            </a:pPr>
            <a:r>
              <a:rPr lang="en">
                <a:solidFill>
                  <a:schemeClr val="dk1"/>
                </a:solidFill>
              </a:rPr>
              <a:t>If we approach coding inductively - we begin with description, and develop themes and topics accordingly</a:t>
            </a:r>
            <a:endParaRPr>
              <a:solidFill>
                <a:schemeClr val="dk1"/>
              </a:solidFill>
            </a:endParaRPr>
          </a:p>
          <a:p>
            <a:pPr indent="0" lvl="0" marL="0" rtl="0" algn="l">
              <a:spcBef>
                <a:spcPts val="1600"/>
              </a:spcBef>
              <a:spcAft>
                <a:spcPts val="1600"/>
              </a:spcAft>
              <a:buNone/>
            </a:pPr>
            <a:r>
              <a:rPr lang="en">
                <a:solidFill>
                  <a:schemeClr val="dk1"/>
                </a:solidFill>
              </a:rPr>
              <a:t>If we approach coding deductively - we begin with a theoretically informed codebook and look for confirmation or rejection of our hypothesis.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Break</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methods of data collection produce similar types of data… </a:t>
            </a:r>
            <a:endParaRPr/>
          </a:p>
          <a:p>
            <a:pPr indent="0" lvl="0" marL="0" rtl="0" algn="l">
              <a:spcBef>
                <a:spcPts val="1600"/>
              </a:spcBef>
              <a:spcAft>
                <a:spcPts val="0"/>
              </a:spcAft>
              <a:buNone/>
            </a:pPr>
            <a:r>
              <a:rPr lang="en"/>
              <a:t>Qualitative methods generate RICH or DESCRIPTIVE or THICK data </a:t>
            </a:r>
            <a:endParaRPr/>
          </a:p>
          <a:p>
            <a:pPr indent="0" lvl="0" marL="0" rtl="0" algn="l">
              <a:spcBef>
                <a:spcPts val="1600"/>
              </a:spcBef>
              <a:spcAft>
                <a:spcPts val="0"/>
              </a:spcAft>
              <a:buNone/>
            </a:pPr>
            <a:r>
              <a:rPr lang="en"/>
              <a:t>But in practice…. </a:t>
            </a:r>
            <a:endParaRPr/>
          </a:p>
          <a:p>
            <a:pPr indent="0" lvl="0" marL="0" rtl="0" algn="l">
              <a:spcBef>
                <a:spcPts val="1600"/>
              </a:spcBef>
              <a:spcAft>
                <a:spcPts val="0"/>
              </a:spcAft>
              <a:buNone/>
            </a:pPr>
            <a:r>
              <a:rPr lang="en"/>
              <a:t>This typically means text. …. We have an account of what someone said (</a:t>
            </a:r>
            <a:r>
              <a:rPr lang="en">
                <a:solidFill>
                  <a:srgbClr val="FF0000"/>
                </a:solidFill>
              </a:rPr>
              <a:t>interview transcript</a:t>
            </a:r>
            <a:r>
              <a:rPr lang="en"/>
              <a:t>), reported (</a:t>
            </a:r>
            <a:r>
              <a:rPr lang="en">
                <a:solidFill>
                  <a:srgbClr val="FF0000"/>
                </a:solidFill>
              </a:rPr>
              <a:t>free response in survey</a:t>
            </a:r>
            <a:r>
              <a:rPr lang="en"/>
              <a:t>) , documents (objects that are interpreted), or what we observed (</a:t>
            </a:r>
            <a:r>
              <a:rPr lang="en">
                <a:solidFill>
                  <a:srgbClr val="FF0000"/>
                </a:solidFill>
              </a:rPr>
              <a:t>field notes</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Saturation ... </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do you know when you’re finished with inductive research? </a:t>
            </a:r>
            <a:endParaRPr sz="1400"/>
          </a:p>
          <a:p>
            <a:pPr indent="-317500" lvl="0" marL="457200" rtl="0" algn="l">
              <a:spcBef>
                <a:spcPts val="1600"/>
              </a:spcBef>
              <a:spcAft>
                <a:spcPts val="0"/>
              </a:spcAft>
              <a:buSzPts val="1400"/>
              <a:buChar char="-"/>
            </a:pPr>
            <a:r>
              <a:rPr lang="en" sz="1400"/>
              <a:t>Saturation is that you are no longer gathering new data and have reached a point of being able to explain your theory with ample evidence. </a:t>
            </a:r>
            <a:endParaRPr sz="1400"/>
          </a:p>
          <a:p>
            <a:pPr indent="-317500" lvl="1" marL="914400" rtl="0" algn="l">
              <a:spcBef>
                <a:spcPts val="0"/>
              </a:spcBef>
              <a:spcAft>
                <a:spcPts val="0"/>
              </a:spcAft>
              <a:buSzPts val="1400"/>
              <a:buChar char="-"/>
            </a:pPr>
            <a:r>
              <a:rPr lang="en" sz="1400"/>
              <a:t>In short, its the idea that you’ve stopped being surprised by data collection and analysis. </a:t>
            </a:r>
            <a:endParaRPr sz="1400"/>
          </a:p>
          <a:p>
            <a:pPr indent="-317500" lvl="0" marL="457200" rtl="0" algn="l">
              <a:spcBef>
                <a:spcPts val="0"/>
              </a:spcBef>
              <a:spcAft>
                <a:spcPts val="0"/>
              </a:spcAft>
              <a:buSzPts val="1400"/>
              <a:buChar char="-"/>
            </a:pPr>
            <a:r>
              <a:rPr lang="en" sz="1400"/>
              <a:t>Saturation occurs when you can state an expectation about a data collection event and be validated repeatedly</a:t>
            </a:r>
            <a:endParaRPr sz="1400"/>
          </a:p>
          <a:p>
            <a:pPr indent="-317500" lvl="0" marL="457200" rtl="0" algn="l">
              <a:spcBef>
                <a:spcPts val="0"/>
              </a:spcBef>
              <a:spcAft>
                <a:spcPts val="0"/>
              </a:spcAft>
              <a:buSzPts val="1400"/>
              <a:buChar char="-"/>
            </a:pPr>
            <a:r>
              <a:rPr lang="en" sz="1400"/>
              <a:t>My rule for saturation is that I have to write down in advance of an interview two things</a:t>
            </a:r>
            <a:endParaRPr sz="1400"/>
          </a:p>
          <a:p>
            <a:pPr indent="-317500" lvl="1" marL="914400" rtl="0" algn="l">
              <a:spcBef>
                <a:spcPts val="0"/>
              </a:spcBef>
              <a:spcAft>
                <a:spcPts val="0"/>
              </a:spcAft>
              <a:buSzPts val="1400"/>
              <a:buChar char="-"/>
            </a:pPr>
            <a:r>
              <a:rPr lang="en"/>
              <a:t>I predict what a participant will say or how they will respond to an open ended question</a:t>
            </a:r>
            <a:endParaRPr/>
          </a:p>
          <a:p>
            <a:pPr indent="-317500" lvl="1" marL="914400" rtl="0" algn="l">
              <a:spcBef>
                <a:spcPts val="0"/>
              </a:spcBef>
              <a:spcAft>
                <a:spcPts val="0"/>
              </a:spcAft>
              <a:buSzPts val="1400"/>
              <a:buChar char="-"/>
            </a:pPr>
            <a:r>
              <a:rPr lang="en"/>
              <a:t>I tell them that another researcher on our team has an emerging theory, and ask if they agree. If they do I have double validation on a concept. </a:t>
            </a:r>
            <a:endParaRPr/>
          </a:p>
          <a:p>
            <a:pPr indent="-317500" lvl="2" marL="1371600" rtl="0" algn="l">
              <a:spcBef>
                <a:spcPts val="0"/>
              </a:spcBef>
              <a:spcAft>
                <a:spcPts val="0"/>
              </a:spcAft>
              <a:buSzPts val="1400"/>
              <a:buChar char="-"/>
            </a:pPr>
            <a:r>
              <a:rPr lang="en"/>
              <a:t>Audience: The theory is mine. This is deceptive, but it allows the participant to disagree with me and not feel conflicted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Qualitative d</a:t>
            </a:r>
            <a:r>
              <a:rPr lang="en"/>
              <a:t>ata Analysis (induction) …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a method for transforming</a:t>
            </a:r>
            <a:r>
              <a:rPr lang="en"/>
              <a:t>...</a:t>
            </a:r>
            <a:endParaRPr/>
          </a:p>
          <a:p>
            <a:pPr indent="-342900" lvl="0" marL="457200" rtl="0" algn="l">
              <a:spcBef>
                <a:spcPts val="1600"/>
              </a:spcBef>
              <a:spcAft>
                <a:spcPts val="0"/>
              </a:spcAft>
              <a:buSzPts val="1800"/>
              <a:buChar char="-"/>
            </a:pPr>
            <a:r>
              <a:rPr lang="en"/>
              <a:t>what someone said (</a:t>
            </a:r>
            <a:r>
              <a:rPr lang="en">
                <a:solidFill>
                  <a:srgbClr val="FF0000"/>
                </a:solidFill>
              </a:rPr>
              <a:t>interview transcript</a:t>
            </a:r>
            <a:r>
              <a:rPr lang="en"/>
              <a:t>)</a:t>
            </a:r>
            <a:endParaRPr/>
          </a:p>
          <a:p>
            <a:pPr indent="-342900" lvl="0" marL="457200" rtl="0" algn="l">
              <a:spcBef>
                <a:spcPts val="0"/>
              </a:spcBef>
              <a:spcAft>
                <a:spcPts val="0"/>
              </a:spcAft>
              <a:buSzPts val="1800"/>
              <a:buChar char="-"/>
            </a:pPr>
            <a:r>
              <a:rPr lang="en"/>
              <a:t>reported (</a:t>
            </a:r>
            <a:r>
              <a:rPr lang="en">
                <a:solidFill>
                  <a:srgbClr val="FF0000"/>
                </a:solidFill>
              </a:rPr>
              <a:t>free response in survey</a:t>
            </a:r>
            <a:r>
              <a:rPr lang="en"/>
              <a:t>)</a:t>
            </a:r>
            <a:endParaRPr/>
          </a:p>
          <a:p>
            <a:pPr indent="-342900" lvl="0" marL="457200" rtl="0" algn="l">
              <a:spcBef>
                <a:spcPts val="0"/>
              </a:spcBef>
              <a:spcAft>
                <a:spcPts val="0"/>
              </a:spcAft>
              <a:buSzPts val="1800"/>
              <a:buChar char="-"/>
            </a:pPr>
            <a:r>
              <a:rPr lang="en"/>
              <a:t>what we observed (</a:t>
            </a:r>
            <a:r>
              <a:rPr lang="en">
                <a:solidFill>
                  <a:srgbClr val="FF0000"/>
                </a:solidFill>
              </a:rPr>
              <a:t>field notes</a:t>
            </a:r>
            <a:r>
              <a:rPr lang="en"/>
              <a:t>). </a:t>
            </a:r>
            <a:endParaRPr/>
          </a:p>
          <a:p>
            <a:pPr indent="0" lvl="0" marL="0" rtl="0" algn="l">
              <a:spcBef>
                <a:spcPts val="1600"/>
              </a:spcBef>
              <a:spcAft>
                <a:spcPts val="0"/>
              </a:spcAft>
              <a:buNone/>
            </a:pPr>
            <a:r>
              <a:rPr lang="en"/>
              <a:t>… into empirical generalizations. </a:t>
            </a:r>
            <a:endParaRPr/>
          </a:p>
          <a:p>
            <a:pPr indent="0" lvl="0" marL="0" rtl="0" algn="l">
              <a:spcBef>
                <a:spcPts val="1600"/>
              </a:spcBef>
              <a:spcAft>
                <a:spcPts val="0"/>
              </a:spcAft>
              <a:buNone/>
            </a:pPr>
            <a:r>
              <a:rPr lang="en"/>
              <a:t>The process we are involved in is thus about </a:t>
            </a:r>
            <a:r>
              <a:rPr b="1" lang="en"/>
              <a:t>abstraction</a:t>
            </a:r>
            <a:r>
              <a:rPr lang="en"/>
              <a:t>. We want to abstract away from particulars to generalize about how or why ... </a:t>
            </a:r>
            <a:endParaRPr/>
          </a:p>
          <a:p>
            <a:pPr indent="0" lvl="0" marL="0" rtl="0" algn="l">
              <a:spcBef>
                <a:spcPts val="1600"/>
              </a:spcBef>
              <a:spcAft>
                <a:spcPts val="0"/>
              </a:spcAft>
              <a:buNone/>
            </a:pPr>
            <a:r>
              <a:rPr lang="en"/>
              <a:t>Another way to say this is we are </a:t>
            </a:r>
            <a:r>
              <a:rPr b="1" lang="en"/>
              <a:t>producing a finding</a:t>
            </a:r>
            <a:r>
              <a:rPr lang="en"/>
              <a:t> through our analysis.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are a post-positivist! Don’t make my interview subjects into numbers, man! </a:t>
            </a:r>
            <a:r>
              <a:rPr lang="en"/>
              <a:t> </a:t>
            </a:r>
            <a:endParaRPr/>
          </a:p>
          <a:p>
            <a:pPr indent="0" lvl="0" marL="0" rtl="0" algn="l">
              <a:spcBef>
                <a:spcPts val="1600"/>
              </a:spcBef>
              <a:spcAft>
                <a:spcPts val="0"/>
              </a:spcAft>
              <a:buNone/>
            </a:pPr>
            <a:r>
              <a:rPr lang="en"/>
              <a:t>This is an important distinction in the analysis phase… </a:t>
            </a:r>
            <a:endParaRPr/>
          </a:p>
          <a:p>
            <a:pPr indent="0" lvl="0" marL="0" rtl="0" algn="l">
              <a:spcBef>
                <a:spcPts val="1600"/>
              </a:spcBef>
              <a:spcAft>
                <a:spcPts val="0"/>
              </a:spcAft>
              <a:buNone/>
            </a:pPr>
            <a:r>
              <a:rPr lang="en"/>
              <a:t>How we </a:t>
            </a:r>
            <a:r>
              <a:rPr b="1" lang="en"/>
              <a:t>begin</a:t>
            </a:r>
            <a:r>
              <a:rPr lang="en"/>
              <a:t> to generalize from particulars is closely related to what we accept as JUSTIFICATION for what we believe… </a:t>
            </a:r>
            <a:endParaRPr/>
          </a:p>
          <a:p>
            <a:pPr indent="-342900" lvl="0" marL="457200" rtl="0" algn="l">
              <a:spcBef>
                <a:spcPts val="1600"/>
              </a:spcBef>
              <a:spcAft>
                <a:spcPts val="0"/>
              </a:spcAft>
              <a:buSzPts val="1800"/>
              <a:buChar char="-"/>
            </a:pPr>
            <a:r>
              <a:rPr lang="en"/>
              <a:t>If a “truth” exists… we begin our analysis looking for evidence that supports or rejects our hypothesis. (deduction) </a:t>
            </a:r>
            <a:endParaRPr/>
          </a:p>
          <a:p>
            <a:pPr indent="-342900" lvl="0" marL="457200" rtl="0" algn="l">
              <a:spcBef>
                <a:spcPts val="0"/>
              </a:spcBef>
              <a:spcAft>
                <a:spcPts val="0"/>
              </a:spcAft>
              <a:buSzPts val="1800"/>
              <a:buChar char="-"/>
            </a:pPr>
            <a:r>
              <a:rPr lang="en"/>
              <a:t>If there are many possible truths … we begin our analysis looking to generate a range of possible explanations. (induction) </a:t>
            </a:r>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(generally) …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Regardless of how we except true or valid findings… we still need justification for our beliefs. </a:t>
            </a:r>
            <a:endParaRPr/>
          </a:p>
          <a:p>
            <a:pPr indent="0" lvl="0" marL="0" rtl="0" algn="l">
              <a:spcBef>
                <a:spcPts val="1600"/>
              </a:spcBef>
              <a:spcAft>
                <a:spcPts val="0"/>
              </a:spcAft>
              <a:buNone/>
            </a:pPr>
            <a:r>
              <a:rPr lang="en"/>
              <a:t>Data analysis then is about </a:t>
            </a:r>
            <a:r>
              <a:rPr lang="en"/>
              <a:t>organizing</a:t>
            </a:r>
            <a:r>
              <a:rPr lang="en"/>
              <a:t> and structuring our data to justify </a:t>
            </a:r>
            <a:r>
              <a:rPr lang="en"/>
              <a:t>beliefs</a:t>
            </a:r>
            <a:r>
              <a:rPr lang="en"/>
              <a:t> that we hold as a result. </a:t>
            </a:r>
            <a:endParaRPr/>
          </a:p>
          <a:p>
            <a:pPr indent="0" lvl="0" marL="0" rtl="0" algn="l">
              <a:spcBef>
                <a:spcPts val="1600"/>
              </a:spcBef>
              <a:spcAft>
                <a:spcPts val="0"/>
              </a:spcAft>
              <a:buNone/>
            </a:pPr>
            <a:r>
              <a:rPr lang="en"/>
              <a:t>In qualitative data analysis we do this by coding texts </a:t>
            </a:r>
            <a:r>
              <a:rPr lang="en"/>
              <a:t>...</a:t>
            </a:r>
            <a:r>
              <a:rPr lang="en"/>
              <a:t>. </a:t>
            </a:r>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Codes, Coding, Codebooks….</a:t>
            </a:r>
            <a:endParaRPr/>
          </a:p>
        </p:txBody>
      </p:sp>
      <p:sp>
        <p:nvSpPr>
          <p:cNvPr id="84" name="Google Shape;84;p18"/>
          <p:cNvSpPr txBox="1"/>
          <p:nvPr>
            <p:ph idx="1" type="body"/>
          </p:nvPr>
        </p:nvSpPr>
        <p:spPr>
          <a:xfrm>
            <a:off x="311700" y="1205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00FFFF"/>
                </a:highlight>
              </a:rPr>
              <a:t>Codes</a:t>
            </a:r>
            <a:r>
              <a:rPr lang="en"/>
              <a:t> = shorthand notation for themes that you see in the data</a:t>
            </a:r>
            <a:endParaRPr/>
          </a:p>
          <a:p>
            <a:pPr indent="0" lvl="0" marL="0" rtl="0" algn="l">
              <a:spcBef>
                <a:spcPts val="1600"/>
              </a:spcBef>
              <a:spcAft>
                <a:spcPts val="0"/>
              </a:spcAft>
              <a:buNone/>
            </a:pPr>
            <a:r>
              <a:rPr b="1" lang="en">
                <a:highlight>
                  <a:srgbClr val="00FFFF"/>
                </a:highlight>
              </a:rPr>
              <a:t>Coding</a:t>
            </a:r>
            <a:r>
              <a:rPr lang="en"/>
              <a:t> = the act of linking themes (codes) with passages of qualitative data</a:t>
            </a:r>
            <a:endParaRPr/>
          </a:p>
          <a:p>
            <a:pPr indent="0" lvl="0" marL="0" rtl="0" algn="l">
              <a:spcBef>
                <a:spcPts val="1600"/>
              </a:spcBef>
              <a:spcAft>
                <a:spcPts val="0"/>
              </a:spcAft>
              <a:buNone/>
            </a:pPr>
            <a:r>
              <a:rPr b="1" lang="en">
                <a:highlight>
                  <a:srgbClr val="00FFFF"/>
                </a:highlight>
              </a:rPr>
              <a:t>Codebook</a:t>
            </a:r>
            <a:r>
              <a:rPr lang="en"/>
              <a:t> = </a:t>
            </a:r>
            <a:r>
              <a:rPr lang="en"/>
              <a:t> list of codes and their definition. Importantly, codebooks offer instructions on how and when (and when not) to apply codes. </a:t>
            </a:r>
            <a:endParaRPr/>
          </a:p>
          <a:p>
            <a:pPr indent="0" lvl="0" marL="0" rtl="0" algn="l">
              <a:spcBef>
                <a:spcPts val="1600"/>
              </a:spcBef>
              <a:spcAft>
                <a:spcPts val="0"/>
              </a:spcAft>
              <a:buNone/>
            </a:pPr>
            <a:r>
              <a:rPr lang="en"/>
              <a:t>The order in which we develop codes and codebooks is closely tied to which paradigm we align with… </a:t>
            </a:r>
            <a:endParaRPr/>
          </a:p>
          <a:p>
            <a:pPr indent="-342900" lvl="0" marL="457200" rtl="0" algn="l">
              <a:spcBef>
                <a:spcPts val="1600"/>
              </a:spcBef>
              <a:spcAft>
                <a:spcPts val="0"/>
              </a:spcAft>
              <a:buSzPts val="1800"/>
              <a:buChar char="-"/>
            </a:pPr>
            <a:r>
              <a:rPr lang="en"/>
              <a:t>If subjective codes “emerge”</a:t>
            </a:r>
            <a:endParaRPr/>
          </a:p>
          <a:p>
            <a:pPr indent="-342900" lvl="0" marL="457200" rtl="0" algn="l">
              <a:spcBef>
                <a:spcPts val="0"/>
              </a:spcBef>
              <a:spcAft>
                <a:spcPts val="0"/>
              </a:spcAft>
              <a:buSzPts val="1800"/>
              <a:buChar char="-"/>
            </a:pPr>
            <a:r>
              <a:rPr lang="en"/>
              <a:t>If objective we develop a codebook in advance and look for confirmation or rejection of our hypothesis </a:t>
            </a:r>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codes …</a:t>
            </a:r>
            <a:r>
              <a:rPr lang="en"/>
              <a:t>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Descriptive or structural codes (1st pass): </a:t>
            </a:r>
            <a:endParaRPr>
              <a:solidFill>
                <a:srgbClr val="666666"/>
              </a:solidFill>
            </a:endParaRPr>
          </a:p>
          <a:p>
            <a:pPr indent="-342900" lvl="0" marL="457200" rtl="0" algn="l">
              <a:spcBef>
                <a:spcPts val="1600"/>
              </a:spcBef>
              <a:spcAft>
                <a:spcPts val="0"/>
              </a:spcAft>
              <a:buClr>
                <a:srgbClr val="666666"/>
              </a:buClr>
              <a:buSzPts val="1800"/>
              <a:buChar char="-"/>
            </a:pPr>
            <a:r>
              <a:rPr lang="en">
                <a:solidFill>
                  <a:srgbClr val="666666"/>
                </a:solidFill>
              </a:rPr>
              <a:t>Describe characteristics of the data itself</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Answers who, what where, and how the data were collected</a:t>
            </a:r>
            <a:endParaRPr>
              <a:solidFill>
                <a:srgbClr val="666666"/>
              </a:solidFill>
            </a:endParaRPr>
          </a:p>
          <a:p>
            <a:pPr indent="0" lvl="0" marL="0" rtl="0" algn="l">
              <a:spcBef>
                <a:spcPts val="1600"/>
              </a:spcBef>
              <a:spcAft>
                <a:spcPts val="0"/>
              </a:spcAft>
              <a:buNone/>
            </a:pPr>
            <a:r>
              <a:rPr lang="en">
                <a:solidFill>
                  <a:srgbClr val="666666"/>
                </a:solidFill>
              </a:rPr>
              <a:t>Topic or thematic codes (2nd pass):</a:t>
            </a:r>
            <a:endParaRPr>
              <a:solidFill>
                <a:srgbClr val="666666"/>
              </a:solidFill>
            </a:endParaRPr>
          </a:p>
          <a:p>
            <a:pPr indent="-342900" lvl="0" marL="457200" rtl="0" algn="l">
              <a:spcBef>
                <a:spcPts val="1600"/>
              </a:spcBef>
              <a:spcAft>
                <a:spcPts val="0"/>
              </a:spcAft>
              <a:buClr>
                <a:srgbClr val="666666"/>
              </a:buClr>
              <a:buSzPts val="1800"/>
              <a:buChar char="-"/>
            </a:pPr>
            <a:r>
              <a:rPr lang="en">
                <a:solidFill>
                  <a:srgbClr val="666666"/>
                </a:solidFill>
              </a:rPr>
              <a:t>Describes the topic or a theme being discussed, any passage can include several topics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This is based on interpretation if we orient to </a:t>
            </a:r>
            <a:r>
              <a:rPr lang="en">
                <a:solidFill>
                  <a:srgbClr val="666666"/>
                </a:solidFill>
              </a:rPr>
              <a:t>subjectivity</a:t>
            </a:r>
            <a:r>
              <a:rPr lang="en">
                <a:solidFill>
                  <a:srgbClr val="666666"/>
                </a:solidFill>
              </a:rPr>
              <a:t>, or prescribed if orient towards objectivity  </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Quote for analysis: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think that sometimes as parents, we don’t talk about violence to our sons. Therefore when they start to have conflict, they don’t have as much knowledge or like experience with staying calm and talking through a problem. They say that boys have a higher risk of being kicked out because there is less information out there. Like less knowledge on how not to hurt somebody when you’re mad.”</a:t>
            </a:r>
            <a:endParaRPr sz="2000">
              <a:solidFill>
                <a:schemeClr val="dk1"/>
              </a:solidFill>
            </a:endParaRPr>
          </a:p>
          <a:p>
            <a:pPr indent="0" lvl="0" marL="0" rtl="0" algn="l">
              <a:spcBef>
                <a:spcPts val="1600"/>
              </a:spcBef>
              <a:spcAft>
                <a:spcPts val="1600"/>
              </a:spcAft>
              <a:buNone/>
            </a:pPr>
            <a:r>
              <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Analysis: </a:t>
            </a:r>
            <a:endParaRPr/>
          </a:p>
        </p:txBody>
      </p:sp>
      <p:sp>
        <p:nvSpPr>
          <p:cNvPr id="102" name="Google Shape;102;p2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think that sometimes as parents, we don’t talk about violence to our sons. Therefore when they start to have conflict, they don’t have as much knowledge or like experience with staying calm and talking through a problem. They say that boys have a higher risk of being kicked out because there is less information out there. Like less knowledge on how not to hurt somebody when you’re mad.”</a:t>
            </a:r>
            <a:endParaRPr sz="2000">
              <a:solidFill>
                <a:schemeClr val="dk1"/>
              </a:solidFill>
            </a:endParaRPr>
          </a:p>
          <a:p>
            <a:pPr indent="-355600" lvl="0" marL="457200" rtl="0" algn="l">
              <a:spcBef>
                <a:spcPts val="1600"/>
              </a:spcBef>
              <a:spcAft>
                <a:spcPts val="0"/>
              </a:spcAft>
              <a:buClr>
                <a:schemeClr val="dk1"/>
              </a:buClr>
              <a:buSzPts val="2000"/>
              <a:buChar char="-"/>
            </a:pPr>
            <a:r>
              <a:rPr b="1" lang="en" sz="2000">
                <a:solidFill>
                  <a:schemeClr val="dk1"/>
                </a:solidFill>
              </a:rPr>
              <a:t>Identity</a:t>
            </a:r>
            <a:r>
              <a:rPr lang="en" sz="2000">
                <a:solidFill>
                  <a:schemeClr val="dk1"/>
                </a:solidFill>
              </a:rPr>
              <a:t>: Father, 40. Two kids enrolled in PS 401 (4th and 5th grade)</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Location:</a:t>
            </a:r>
            <a:r>
              <a:rPr lang="en" sz="2000">
                <a:solidFill>
                  <a:schemeClr val="dk1"/>
                </a:solidFill>
              </a:rPr>
              <a:t> Interviewed at NYC Public School - 04.01.2014</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Question</a:t>
            </a:r>
            <a:r>
              <a:rPr lang="en" sz="2000">
                <a:solidFill>
                  <a:schemeClr val="dk1"/>
                </a:solidFill>
              </a:rPr>
              <a:t>: “Why do you think there are so many expulsions in PS 401?”</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