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7040" y="205560"/>
            <a:ext cx="100184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2f56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67040" y="1531080"/>
            <a:ext cx="11465280" cy="214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67040" y="3877200"/>
            <a:ext cx="11465280" cy="214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7040" y="205560"/>
            <a:ext cx="100184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2f56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7040" y="1531080"/>
            <a:ext cx="5594760" cy="214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41880" y="1531080"/>
            <a:ext cx="5594760" cy="214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67040" y="3877200"/>
            <a:ext cx="5594760" cy="214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41880" y="3877200"/>
            <a:ext cx="5594760" cy="214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7040" y="205560"/>
            <a:ext cx="100184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2f56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67040" y="1531080"/>
            <a:ext cx="3691440" cy="214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043520" y="1531080"/>
            <a:ext cx="3691440" cy="214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20000" y="1531080"/>
            <a:ext cx="3691440" cy="214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67040" y="3877200"/>
            <a:ext cx="3691440" cy="214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043520" y="3877200"/>
            <a:ext cx="3691440" cy="214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20000" y="3877200"/>
            <a:ext cx="3691440" cy="214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7040" y="205560"/>
            <a:ext cx="100184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2f56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67040" y="1531080"/>
            <a:ext cx="11465280" cy="4491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7040" y="205560"/>
            <a:ext cx="100184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2f56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7040" y="1531080"/>
            <a:ext cx="11465280" cy="44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7040" y="205560"/>
            <a:ext cx="100184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2f56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7040" y="1531080"/>
            <a:ext cx="5594760" cy="44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41880" y="1531080"/>
            <a:ext cx="5594760" cy="44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7040" y="205560"/>
            <a:ext cx="100184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2f56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67040" y="205560"/>
            <a:ext cx="100184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7040" y="205560"/>
            <a:ext cx="100184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2f56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67040" y="1531080"/>
            <a:ext cx="5594760" cy="214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41880" y="1531080"/>
            <a:ext cx="5594760" cy="44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67040" y="3877200"/>
            <a:ext cx="5594760" cy="214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7040" y="205560"/>
            <a:ext cx="100184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2f56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67040" y="1531080"/>
            <a:ext cx="5594760" cy="44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41880" y="1531080"/>
            <a:ext cx="5594760" cy="214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41880" y="3877200"/>
            <a:ext cx="5594760" cy="214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7040" y="205560"/>
            <a:ext cx="100184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2f56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7040" y="1531080"/>
            <a:ext cx="5594760" cy="214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41880" y="1531080"/>
            <a:ext cx="5594760" cy="214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67040" y="3877200"/>
            <a:ext cx="11465280" cy="214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0800000">
            <a:off x="10013760" y="-12240"/>
            <a:ext cx="2178360" cy="1633680"/>
          </a:xfrm>
          <a:custGeom>
            <a:avLst/>
            <a:gdLst/>
            <a:ahLst/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3" descr=""/>
          <p:cNvPicPr/>
          <p:nvPr/>
        </p:nvPicPr>
        <p:blipFill>
          <a:blip r:embed="rId2"/>
          <a:stretch/>
        </p:blipFill>
        <p:spPr>
          <a:xfrm>
            <a:off x="11192760" y="190080"/>
            <a:ext cx="756360" cy="565920"/>
          </a:xfrm>
          <a:prstGeom prst="rect">
            <a:avLst/>
          </a:prstGeom>
          <a:ln>
            <a:noFill/>
          </a:ln>
          <a:effectLst>
            <a:outerShdw dist="25455" dir="2700000">
              <a:srgbClr val="2a6099"/>
            </a:outerShdw>
          </a:effectLst>
        </p:spPr>
      </p:pic>
      <p:sp>
        <p:nvSpPr>
          <p:cNvPr id="2" name="CustomShape 2"/>
          <p:cNvSpPr/>
          <p:nvPr/>
        </p:nvSpPr>
        <p:spPr>
          <a:xfrm flipH="1">
            <a:off x="824760" y="6369120"/>
            <a:ext cx="4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>
              <a:lnSpc>
                <a:spcPct val="100000"/>
              </a:lnSpc>
            </a:pPr>
            <a:r>
              <a:rPr b="0" lang="en-GB" sz="2100" spc="-1" strike="noStrike">
                <a:solidFill>
                  <a:srgbClr val="002f56"/>
                </a:solidFill>
                <a:latin typeface="Arial"/>
                <a:ea typeface="Arial"/>
              </a:rPr>
              <a:t>|</a:t>
            </a:r>
            <a:endParaRPr b="0" lang="en-GB" sz="21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67040" y="1531080"/>
            <a:ext cx="11465280" cy="44917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002f56"/>
                </a:solidFill>
                <a:latin typeface="Arial"/>
                <a:ea typeface="Arial"/>
              </a:rPr>
              <a:t>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2720">
              <a:lnSpc>
                <a:spcPct val="90000"/>
              </a:lnSpc>
              <a:spcBef>
                <a:spcPts val="374"/>
              </a:spcBef>
            </a:pPr>
            <a:r>
              <a:rPr b="0" lang="en-US" sz="1650" spc="-1" strike="noStrike">
                <a:solidFill>
                  <a:srgbClr val="002f56"/>
                </a:solidFill>
                <a:latin typeface="Arial"/>
                <a:ea typeface="Arial"/>
              </a:rPr>
              <a:t>Second level</a:t>
            </a:r>
            <a:endParaRPr b="0" lang="en-US" sz="1650" spc="-1" strike="noStrike">
              <a:solidFill>
                <a:srgbClr val="000000"/>
              </a:solidFill>
              <a:latin typeface="Arial"/>
            </a:endParaRPr>
          </a:p>
          <a:p>
            <a:pPr marL="685440">
              <a:lnSpc>
                <a:spcPct val="90000"/>
              </a:lnSpc>
              <a:spcBef>
                <a:spcPts val="374"/>
              </a:spcBef>
            </a:pPr>
            <a:r>
              <a:rPr b="0" lang="en-US" sz="1500" spc="-1" strike="noStrike">
                <a:solidFill>
                  <a:srgbClr val="002f56"/>
                </a:solidFill>
                <a:latin typeface="Arial"/>
                <a:ea typeface="Arial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1028520">
              <a:lnSpc>
                <a:spcPct val="90000"/>
              </a:lnSpc>
              <a:spcBef>
                <a:spcPts val="374"/>
              </a:spcBef>
            </a:pPr>
            <a:r>
              <a:rPr b="0" lang="en-US" sz="1350" spc="-1" strike="noStrike">
                <a:solidFill>
                  <a:srgbClr val="002f56"/>
                </a:solidFill>
                <a:latin typeface="Arial"/>
                <a:ea typeface="Arial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marL="1371240">
              <a:lnSpc>
                <a:spcPct val="90000"/>
              </a:lnSpc>
              <a:spcBef>
                <a:spcPts val="374"/>
              </a:spcBef>
            </a:pPr>
            <a:r>
              <a:rPr b="0" lang="en-US" sz="1350" spc="-1" strike="noStrike">
                <a:solidFill>
                  <a:srgbClr val="002f56"/>
                </a:solidFill>
                <a:latin typeface="Arial"/>
                <a:ea typeface="Arial"/>
              </a:rPr>
              <a:t>Fifth level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67040" y="205560"/>
            <a:ext cx="10018440" cy="13251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002f56"/>
                </a:solidFill>
                <a:latin typeface="Arial Black"/>
                <a:ea typeface="Arial Black"/>
              </a:rPr>
              <a:t>Click to edit Master title style</a:t>
            </a:r>
            <a:endParaRPr b="0" lang="en-US" sz="2700" spc="-1" strike="noStrike">
              <a:solidFill>
                <a:srgbClr val="002f56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951840" y="6387840"/>
            <a:ext cx="70084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01520" y="6387840"/>
            <a:ext cx="738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1CB765B-91AD-4715-8CE5-A1EB1945BB0F}" type="slidenum">
              <a:rPr b="1" lang="en-GB" sz="2100" spc="-1" strike="noStrike">
                <a:solidFill>
                  <a:srgbClr val="9091b3"/>
                </a:solidFill>
                <a:latin typeface="Arial Black"/>
                <a:ea typeface="Arial Black"/>
              </a:rPr>
              <a:t>&lt;number&gt;</a:t>
            </a:fld>
            <a:endParaRPr b="0" lang="en-GB" sz="2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67040" y="205560"/>
            <a:ext cx="10272960" cy="629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002f56"/>
                </a:solidFill>
                <a:latin typeface="Arial Black"/>
                <a:ea typeface="Arial Black"/>
              </a:rPr>
              <a:t>Adaptive Sampling: Methodology</a:t>
            </a:r>
            <a:endParaRPr b="0" lang="en-US" sz="2700" spc="-1" strike="noStrike">
              <a:solidFill>
                <a:srgbClr val="002f56"/>
              </a:solid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144000" y="1008000"/>
            <a:ext cx="5760000" cy="547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85840" indent="-285480">
              <a:lnSpc>
                <a:spcPct val="90000"/>
              </a:lnSpc>
              <a:spcBef>
                <a:spcPts val="751"/>
              </a:spcBef>
              <a:buClr>
                <a:srgbClr val="002f5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2f56"/>
                </a:solidFill>
                <a:latin typeface="Arial"/>
                <a:ea typeface="Arial"/>
              </a:rPr>
              <a:t>Number of samples needed to train a surrogate can be lowered by choosing </a:t>
            </a:r>
            <a:r>
              <a:rPr b="1" lang="en-US" sz="1800" spc="-1" strike="noStrike">
                <a:solidFill>
                  <a:srgbClr val="002f56"/>
                </a:solidFill>
                <a:latin typeface="Arial"/>
                <a:ea typeface="Arial"/>
              </a:rPr>
              <a:t>smarter samples</a:t>
            </a:r>
            <a:r>
              <a:rPr b="0" lang="en-US" sz="1800" spc="-1" strike="noStrike">
                <a:solidFill>
                  <a:srgbClr val="002f56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2f56"/>
                </a:solidFill>
                <a:latin typeface="Arial"/>
                <a:ea typeface="Arial"/>
              </a:rPr>
              <a:t>Samples are selected incrementally during training, rather than upfront.</a:t>
            </a:r>
            <a:endParaRPr b="0" lang="en-US" sz="1800" spc="-1" strike="noStrike">
              <a:solidFill>
                <a:srgbClr val="002f56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2f56"/>
                </a:solidFill>
                <a:latin typeface="Arial"/>
                <a:ea typeface="Arial"/>
              </a:rPr>
              <a:t>Adaptive sampling techniques in the literature use mostly deterministic error and crowding metrics to identify new sample points.</a:t>
            </a:r>
            <a:endParaRPr b="0" lang="en-US" sz="1800" spc="-1" strike="noStrike">
              <a:solidFill>
                <a:srgbClr val="002f56"/>
              </a:solidFill>
              <a:latin typeface="Arial"/>
            </a:endParaRPr>
          </a:p>
          <a:p>
            <a:pPr marL="285840" indent="-285480">
              <a:spcBef>
                <a:spcPts val="1414"/>
              </a:spcBef>
              <a:buClr>
                <a:srgbClr val="002f5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2f56"/>
                </a:solidFill>
                <a:latin typeface="Arial"/>
                <a:ea typeface="Arial"/>
              </a:rPr>
              <a:t>Markov-Chain Monte Carlo (MCMC) statistical methods use random walks to generate representative samples of probability distributions.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spcBef>
                <a:spcPts val="1414"/>
              </a:spcBef>
              <a:buClr>
                <a:srgbClr val="002f56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2f56"/>
                </a:solidFill>
                <a:latin typeface="Arial"/>
                <a:ea typeface="Arial"/>
              </a:rPr>
              <a:t>Quality-Adaptive Surrogate Sampling (QASS)</a:t>
            </a:r>
            <a:r>
              <a:rPr b="0" lang="en-US" sz="1800" spc="-1" strike="noStrike">
                <a:solidFill>
                  <a:srgbClr val="002f56"/>
                </a:solidFill>
                <a:latin typeface="Arial"/>
                <a:ea typeface="Arial"/>
              </a:rPr>
              <a:t>:      a novel algorithm which takes advantage of MCMC stochasticity to optimise sample selection.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2f56"/>
                </a:solidFill>
                <a:latin typeface="Arial"/>
                <a:ea typeface="Arial"/>
              </a:rPr>
              <a:t>A surrogate quality distribution is constructed by nearest-neighbour interpolation.2</a:t>
            </a:r>
            <a:endParaRPr b="0" lang="en-US" sz="1800" spc="-1" strike="noStrike">
              <a:solidFill>
                <a:srgbClr val="002f56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2f56"/>
                </a:solidFill>
                <a:latin typeface="Arial"/>
                <a:ea typeface="Arial"/>
              </a:rPr>
              <a:t>Sampling is then prioritised in regions where surrogate error is the greatest.</a:t>
            </a:r>
            <a:endParaRPr b="0" lang="en-US" sz="1800" spc="-1" strike="noStrike">
              <a:solidFill>
                <a:srgbClr val="002f56"/>
              </a:solidFill>
              <a:latin typeface="Arial"/>
            </a:endParaRPr>
          </a:p>
        </p:txBody>
      </p:sp>
      <p:pic>
        <p:nvPicPr>
          <p:cNvPr id="45" name="Picture 17" descr=""/>
          <p:cNvPicPr/>
          <p:nvPr/>
        </p:nvPicPr>
        <p:blipFill>
          <a:blip r:embed="rId1"/>
          <a:srcRect l="1966" t="2665" r="21349" b="2221"/>
          <a:stretch/>
        </p:blipFill>
        <p:spPr>
          <a:xfrm>
            <a:off x="5976000" y="952560"/>
            <a:ext cx="5112000" cy="5636520"/>
          </a:xfrm>
          <a:prstGeom prst="rect">
            <a:avLst/>
          </a:prstGeom>
          <a:ln>
            <a:noFill/>
          </a:ln>
          <a:effectLst>
            <a:outerShdw dist="25455" dir="2700000">
              <a:srgbClr val="2a6099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67040" y="205560"/>
            <a:ext cx="10272960" cy="629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002f56"/>
                </a:solidFill>
                <a:latin typeface="Arial Black"/>
                <a:ea typeface="Arial Black"/>
              </a:rPr>
              <a:t>Adaptive Sampling: Results</a:t>
            </a:r>
            <a:endParaRPr b="0" lang="en-US" sz="2700" spc="-1" strike="noStrike">
              <a:solidFill>
                <a:srgbClr val="002f56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216000" y="834840"/>
            <a:ext cx="11808000" cy="2621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85840" indent="-285480">
              <a:lnSpc>
                <a:spcPct val="90000"/>
              </a:lnSpc>
              <a:spcBef>
                <a:spcPts val="751"/>
              </a:spcBef>
              <a:buClr>
                <a:srgbClr val="002f5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2f56"/>
                </a:solidFill>
                <a:latin typeface="Arial"/>
                <a:ea typeface="Arial"/>
              </a:rPr>
              <a:t>Basic functionality demonstrated on a sinusoidal toy model for the Paramak TBR parameter space.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2f56"/>
                </a:solidFill>
                <a:latin typeface="Arial"/>
                <a:ea typeface="Arial"/>
              </a:rPr>
              <a:t>Performance varied only weakly with MCMC depth on each iteration, avoiding a potential bottleneck.</a:t>
            </a:r>
            <a:endParaRPr b="0" lang="en-US" sz="1800" spc="-1" strike="noStrike">
              <a:solidFill>
                <a:srgbClr val="002f56"/>
              </a:solidFill>
              <a:latin typeface="Arial"/>
            </a:endParaRPr>
          </a:p>
          <a:p>
            <a:pPr marL="285840" indent="-285480">
              <a:spcBef>
                <a:spcPts val="1414"/>
              </a:spcBef>
              <a:buClr>
                <a:srgbClr val="002f5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2f56"/>
                </a:solidFill>
                <a:latin typeface="Arial"/>
                <a:ea typeface="Arial"/>
              </a:rPr>
              <a:t>QASS was compared with a baseline scheme of uniformly-random incremental sampling.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2f56"/>
                </a:solidFill>
                <a:latin typeface="Arial"/>
                <a:ea typeface="Arial"/>
              </a:rPr>
              <a:t>QASS achieved better precision on its own validation set, but lost out on a uniformly-random baseline set.</a:t>
            </a:r>
            <a:endParaRPr b="0" lang="en-US" sz="1800" spc="-1" strike="noStrike">
              <a:solidFill>
                <a:srgbClr val="002f56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2f56"/>
                </a:solidFill>
                <a:latin typeface="Arial"/>
                <a:ea typeface="Arial"/>
              </a:rPr>
              <a:t>A 50/50 mixed scheme of adaptive and uniform incremental samples captured the best of both worlds.</a:t>
            </a:r>
            <a:endParaRPr b="0" lang="en-US" sz="1800" spc="-1" strike="noStrike">
              <a:solidFill>
                <a:srgbClr val="002f56"/>
              </a:solidFill>
              <a:latin typeface="Arial"/>
            </a:endParaRPr>
          </a:p>
          <a:p>
            <a:pPr marL="285840" indent="-285480">
              <a:spcBef>
                <a:spcPts val="1414"/>
              </a:spcBef>
              <a:buClr>
                <a:srgbClr val="002f5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2f56"/>
                </a:solidFill>
                <a:latin typeface="Arial"/>
                <a:ea typeface="Arial"/>
              </a:rPr>
              <a:t>Interpretation: QASS improves surrogate quality in hard-to-reach places at the cost of broad overall precision.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Picture 17" descr=""/>
          <p:cNvPicPr/>
          <p:nvPr/>
        </p:nvPicPr>
        <p:blipFill>
          <a:blip r:embed="rId1"/>
          <a:srcRect l="1638" t="3831" r="5315" b="3193"/>
          <a:stretch/>
        </p:blipFill>
        <p:spPr>
          <a:xfrm>
            <a:off x="160200" y="3281040"/>
            <a:ext cx="5815800" cy="3474720"/>
          </a:xfrm>
          <a:prstGeom prst="rect">
            <a:avLst/>
          </a:prstGeom>
          <a:ln>
            <a:noFill/>
          </a:ln>
          <a:effectLst>
            <a:outerShdw dist="25455" dir="2700000">
              <a:srgbClr val="2a6099"/>
            </a:outerShdw>
          </a:effectLst>
        </p:spPr>
      </p:pic>
      <p:pic>
        <p:nvPicPr>
          <p:cNvPr id="49" name="Picture 17" descr=""/>
          <p:cNvPicPr/>
          <p:nvPr/>
        </p:nvPicPr>
        <p:blipFill>
          <a:blip r:embed="rId2"/>
          <a:srcRect l="1638" t="3831" r="5315" b="3193"/>
          <a:stretch/>
        </p:blipFill>
        <p:spPr>
          <a:xfrm>
            <a:off x="6233400" y="3299760"/>
            <a:ext cx="5790600" cy="3459600"/>
          </a:xfrm>
          <a:prstGeom prst="rect">
            <a:avLst/>
          </a:prstGeom>
          <a:ln>
            <a:noFill/>
          </a:ln>
          <a:effectLst>
            <a:outerShdw dist="25455" dir="2700000">
              <a:srgbClr val="2a6099"/>
            </a:outerShdw>
          </a:effectLst>
        </p:spPr>
      </p:pic>
      <p:sp>
        <p:nvSpPr>
          <p:cNvPr id="50" name="CustomShape 3"/>
          <p:cNvSpPr/>
          <p:nvPr/>
        </p:nvSpPr>
        <p:spPr>
          <a:xfrm>
            <a:off x="9072000" y="5315760"/>
            <a:ext cx="360000" cy="720000"/>
          </a:xfrm>
          <a:prstGeom prst="ellipse">
            <a:avLst/>
          </a:prstGeom>
          <a:solidFill>
            <a:srgbClr val="729fcf">
              <a:alpha val="3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4"/>
          <p:cNvSpPr/>
          <p:nvPr/>
        </p:nvSpPr>
        <p:spPr>
          <a:xfrm flipH="1">
            <a:off x="9216000" y="4955760"/>
            <a:ext cx="216000" cy="360000"/>
          </a:xfrm>
          <a:prstGeom prst="line">
            <a:avLst/>
          </a:prstGeom>
          <a:ln w="72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5"/>
          <p:cNvSpPr txBox="1"/>
          <p:nvPr/>
        </p:nvSpPr>
        <p:spPr>
          <a:xfrm>
            <a:off x="9360000" y="4744800"/>
            <a:ext cx="24483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200" spc="-1" strike="noStrike">
                <a:solidFill>
                  <a:srgbClr val="2a6099"/>
                </a:solidFill>
                <a:latin typeface="Arial"/>
              </a:rPr>
              <a:t>Baseline validation set</a:t>
            </a:r>
            <a:endParaRPr b="0" lang="en-GB" sz="12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9504000" y="5963760"/>
            <a:ext cx="288000" cy="504000"/>
          </a:xfrm>
          <a:prstGeom prst="ellipse">
            <a:avLst/>
          </a:prstGeom>
          <a:solidFill>
            <a:srgbClr val="729fcf">
              <a:alpha val="3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7"/>
          <p:cNvSpPr/>
          <p:nvPr/>
        </p:nvSpPr>
        <p:spPr>
          <a:xfrm flipH="1">
            <a:off x="9648000" y="5243760"/>
            <a:ext cx="144000" cy="720000"/>
          </a:xfrm>
          <a:prstGeom prst="line">
            <a:avLst/>
          </a:prstGeom>
          <a:ln w="72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TextShape 8"/>
          <p:cNvSpPr txBox="1"/>
          <p:nvPr/>
        </p:nvSpPr>
        <p:spPr>
          <a:xfrm>
            <a:off x="9728280" y="5027760"/>
            <a:ext cx="24483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200" spc="-1" strike="noStrike">
                <a:solidFill>
                  <a:srgbClr val="2a6099"/>
                </a:solidFill>
                <a:latin typeface="Arial"/>
              </a:rPr>
              <a:t>Adaptive validation set</a:t>
            </a:r>
            <a:endParaRPr b="0" lang="en-GB" sz="1200" spc="-1" strike="noStrike">
              <a:solidFill>
                <a:srgbClr val="2a60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1d2d3"/>
      </a:lt2>
      <a:accent1>
        <a:srgbClr val="002f56"/>
      </a:accent1>
      <a:accent2>
        <a:srgbClr val="f6d34d"/>
      </a:accent2>
      <a:accent3>
        <a:srgbClr val="006f45"/>
      </a:accent3>
      <a:accent4>
        <a:srgbClr val="0082ca"/>
      </a:accent4>
      <a:accent5>
        <a:srgbClr val="c9242c"/>
      </a:accent5>
      <a:accent6>
        <a:srgbClr val="808283"/>
      </a:accent6>
      <a:hlink>
        <a:srgbClr val="002f56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UKAEA-s</Template>
  <TotalTime>330</TotalTime>
  <Application>LibreOffice/6.2.8.2$Linux_X86_64 LibreOffice_project/20$Build-2</Application>
  <Words>230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2020-04-28T19:16:55Z</dcterms:created>
  <dc:creator>Manek, Petr</dc:creator>
  <dc:description/>
  <dc:language>en-GB</dc:language>
  <cp:lastModifiedBy>AsiaEdit </cp:lastModifiedBy>
  <dcterms:modified xsi:type="dcterms:W3CDTF">2020-04-30T01:01:53Z</dcterms:modified>
  <cp:revision>23</cp:revision>
  <dc:subject/>
  <dc:title>Surrogate modelling of TBR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