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46FA5-8F9C-C07C-C0CF-54E5594F62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FD6433B-C11A-4261-0E20-C1416FCA8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DAC08C9-13B0-371E-74A0-C8242F49347E}"/>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5" name="Footer Placeholder 4">
            <a:extLst>
              <a:ext uri="{FF2B5EF4-FFF2-40B4-BE49-F238E27FC236}">
                <a16:creationId xmlns="" xmlns:a16="http://schemas.microsoft.com/office/drawing/2014/main" id="{CBAE7105-BBB9-A99F-B984-6038F4BB5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F9C129F-5B30-A82B-1E37-4427DB427040}"/>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276045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16FF09-A067-9B8B-2B52-A3F310FFCB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BA96ECE-6D74-499E-A22E-CE7F37DB8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DB4AE2F-D0A4-522A-BF62-3B599A65D66C}"/>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5" name="Footer Placeholder 4">
            <a:extLst>
              <a:ext uri="{FF2B5EF4-FFF2-40B4-BE49-F238E27FC236}">
                <a16:creationId xmlns="" xmlns:a16="http://schemas.microsoft.com/office/drawing/2014/main" id="{30823BB2-DBEE-68F1-67B0-3D5456B62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E3724C6-65C9-E916-F4F7-FCE9406FEE2F}"/>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173701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6253946-8298-8CAB-E2D6-9619F9CC7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D9EE6BD-AE00-8C5F-0BE7-C16C9A68D2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19DEDF4-F320-5DC5-1097-46CA8B50FC1E}"/>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5" name="Footer Placeholder 4">
            <a:extLst>
              <a:ext uri="{FF2B5EF4-FFF2-40B4-BE49-F238E27FC236}">
                <a16:creationId xmlns="" xmlns:a16="http://schemas.microsoft.com/office/drawing/2014/main" id="{1DDAFF27-240D-1491-CD29-D366B2269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BE3CCA2-40D6-DB9D-DEAD-ABDF3B3C8723}"/>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105616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C90D60-DB4F-F203-267D-B0486B313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5337867-187B-4CCC-4D64-7C0645217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B8CFA0A-CE2F-5119-CF7C-73240D551BD1}"/>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5" name="Footer Placeholder 4">
            <a:extLst>
              <a:ext uri="{FF2B5EF4-FFF2-40B4-BE49-F238E27FC236}">
                <a16:creationId xmlns="" xmlns:a16="http://schemas.microsoft.com/office/drawing/2014/main" id="{D1AA134E-706E-F1C5-6AF4-085D90D87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8454D63-55C8-7591-E845-EC601EDAE4FB}"/>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406303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DE0607-B08E-31AD-D6BF-955A0640A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6D6855A-2C7E-5BEA-B329-283C728E9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8C78E9E-041E-86D8-D466-4005849E3882}"/>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5" name="Footer Placeholder 4">
            <a:extLst>
              <a:ext uri="{FF2B5EF4-FFF2-40B4-BE49-F238E27FC236}">
                <a16:creationId xmlns="" xmlns:a16="http://schemas.microsoft.com/office/drawing/2014/main" id="{7266AB96-A287-0E2E-35DB-81B912719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D140048-6149-7859-3105-041B817ED127}"/>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409267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9A793-B0D5-EBD9-BE23-3A559FBD5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165639-0A27-225F-9DDB-ED585BBFE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8B87726-1792-D90E-82DD-BDED1EE0B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C027534-5A39-EF85-734E-45ED19EA2356}"/>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6" name="Footer Placeholder 5">
            <a:extLst>
              <a:ext uri="{FF2B5EF4-FFF2-40B4-BE49-F238E27FC236}">
                <a16:creationId xmlns="" xmlns:a16="http://schemas.microsoft.com/office/drawing/2014/main" id="{195DA87A-9CF3-42C1-AD05-2E69AAE1CF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64C35E8-D868-D12A-FAFC-6803BD69C56F}"/>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387729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50B24-6E69-081F-9E9F-2E00A2BB88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897A2DF-47CB-C216-AA46-DBACFCACF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8C64C82-C7CD-53EE-1B80-02E6F3FB3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4568ECA-C2D1-1C8C-613A-600F5526B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7F4E152-3DD7-2E74-00C9-F5A0C011A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ACA34D1-B128-604D-0D05-153D767E54E0}"/>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8" name="Footer Placeholder 7">
            <a:extLst>
              <a:ext uri="{FF2B5EF4-FFF2-40B4-BE49-F238E27FC236}">
                <a16:creationId xmlns="" xmlns:a16="http://schemas.microsoft.com/office/drawing/2014/main" id="{028873F6-6745-1331-AF4B-A57B9933D5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40FFEFE-F207-39C5-B98D-625782D9A036}"/>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160359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0E6565-A0A0-C015-10FA-2B9F9D57C4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0B3F137-ECBB-4EB1-1BC4-A622B5AE7166}"/>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4" name="Footer Placeholder 3">
            <a:extLst>
              <a:ext uri="{FF2B5EF4-FFF2-40B4-BE49-F238E27FC236}">
                <a16:creationId xmlns="" xmlns:a16="http://schemas.microsoft.com/office/drawing/2014/main" id="{573AF33C-FFEE-2DD1-7510-632DD1A6DA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D2E480B-99AF-D58F-8AB4-9BC06FEDFADA}"/>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379654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5D38B84-4752-FCF0-147C-E23581112091}"/>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3" name="Footer Placeholder 2">
            <a:extLst>
              <a:ext uri="{FF2B5EF4-FFF2-40B4-BE49-F238E27FC236}">
                <a16:creationId xmlns="" xmlns:a16="http://schemas.microsoft.com/office/drawing/2014/main" id="{C2637EB4-A334-B0D0-70D3-75F2A8020D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4805095-DCE9-CA54-1504-FEE6412D46A3}"/>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34888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BF28C-2BB5-20AB-AEDF-80AC4BF55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6E03D2F-902C-2179-402C-41BDF81C5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E86FE85-14BA-6BA0-2162-BB49356D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0EA86B9-C9B7-94CE-EFC1-95E4E3998435}"/>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6" name="Footer Placeholder 5">
            <a:extLst>
              <a:ext uri="{FF2B5EF4-FFF2-40B4-BE49-F238E27FC236}">
                <a16:creationId xmlns="" xmlns:a16="http://schemas.microsoft.com/office/drawing/2014/main" id="{B461EE88-6CA0-A720-CAD7-C1D9AE601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FB69C17-708A-7E43-F88E-77AE5D25954E}"/>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269459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2A6B7-BC73-DF0A-2319-6EBD79549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6C267F1-42DF-9A99-9369-BEDD37607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C0D832A-A1C2-0D27-5A86-2AFAE3037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ACB120A-66DC-0C51-8DAA-08F1AF915C5A}"/>
              </a:ext>
            </a:extLst>
          </p:cNvPr>
          <p:cNvSpPr>
            <a:spLocks noGrp="1"/>
          </p:cNvSpPr>
          <p:nvPr>
            <p:ph type="dt" sz="half" idx="10"/>
          </p:nvPr>
        </p:nvSpPr>
        <p:spPr/>
        <p:txBody>
          <a:bodyPr/>
          <a:lstStyle/>
          <a:p>
            <a:fld id="{DA2C8A0D-BADA-4140-9C2F-750E51DD0735}" type="datetimeFigureOut">
              <a:rPr lang="en-IN" smtClean="0"/>
              <a:pPr/>
              <a:t>11-06-2024</a:t>
            </a:fld>
            <a:endParaRPr lang="en-IN"/>
          </a:p>
        </p:txBody>
      </p:sp>
      <p:sp>
        <p:nvSpPr>
          <p:cNvPr id="6" name="Footer Placeholder 5">
            <a:extLst>
              <a:ext uri="{FF2B5EF4-FFF2-40B4-BE49-F238E27FC236}">
                <a16:creationId xmlns="" xmlns:a16="http://schemas.microsoft.com/office/drawing/2014/main" id="{EEF43E00-141B-F070-2112-26FACAB7B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C9A9017-3342-AF27-C16C-C9F427DB9E46}"/>
              </a:ext>
            </a:extLst>
          </p:cNvPr>
          <p:cNvSpPr>
            <a:spLocks noGrp="1"/>
          </p:cNvSpPr>
          <p:nvPr>
            <p:ph type="sldNum" sz="quarter" idx="12"/>
          </p:nvPr>
        </p:nvSpPr>
        <p:spPr/>
        <p:txBody>
          <a:body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155291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2A60905-5A33-FD09-9BD2-BBAF428B0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FD1F9CF-741C-CA7B-DEE6-E04E255305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3444C9E-614C-049C-D514-D0129E4F2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C8A0D-BADA-4140-9C2F-750E51DD0735}" type="datetimeFigureOut">
              <a:rPr lang="en-IN" smtClean="0"/>
              <a:pPr/>
              <a:t>11-06-2024</a:t>
            </a:fld>
            <a:endParaRPr lang="en-IN"/>
          </a:p>
        </p:txBody>
      </p:sp>
      <p:sp>
        <p:nvSpPr>
          <p:cNvPr id="5" name="Footer Placeholder 4">
            <a:extLst>
              <a:ext uri="{FF2B5EF4-FFF2-40B4-BE49-F238E27FC236}">
                <a16:creationId xmlns="" xmlns:a16="http://schemas.microsoft.com/office/drawing/2014/main" id="{78740211-996F-B216-B99B-5F3CE7ED9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3B0AA25-8812-3C9F-92E2-832B7017A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6A6E7-B6A0-4B68-8058-CFDD50D3990F}" type="slidenum">
              <a:rPr lang="en-IN" smtClean="0"/>
              <a:pPr/>
              <a:t>‹#›</a:t>
            </a:fld>
            <a:endParaRPr lang="en-IN"/>
          </a:p>
        </p:txBody>
      </p:sp>
    </p:spTree>
    <p:extLst>
      <p:ext uri="{BB962C8B-B14F-4D97-AF65-F5344CB8AC3E}">
        <p14:creationId xmlns="" xmlns:p14="http://schemas.microsoft.com/office/powerpoint/2010/main" val="201018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674B7F-B686-9AAC-4714-8CEF6017D8E2}"/>
              </a:ext>
            </a:extLst>
          </p:cNvPr>
          <p:cNvSpPr>
            <a:spLocks noGrp="1"/>
          </p:cNvSpPr>
          <p:nvPr>
            <p:ph type="ctrTitle"/>
          </p:nvPr>
        </p:nvSpPr>
        <p:spPr/>
        <p:txBody>
          <a:bodyPr/>
          <a:lstStyle/>
          <a:p>
            <a:r>
              <a:rPr lang="en-IN" dirty="0"/>
              <a:t>Unit-2</a:t>
            </a:r>
          </a:p>
        </p:txBody>
      </p:sp>
    </p:spTree>
    <p:extLst>
      <p:ext uri="{BB962C8B-B14F-4D97-AF65-F5344CB8AC3E}">
        <p14:creationId xmlns="" xmlns:p14="http://schemas.microsoft.com/office/powerpoint/2010/main" val="2631098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2021FE-6FC5-BCBA-A102-B2CCE63E504A}"/>
              </a:ext>
            </a:extLst>
          </p:cNvPr>
          <p:cNvSpPr>
            <a:spLocks noGrp="1"/>
          </p:cNvSpPr>
          <p:nvPr>
            <p:ph type="title"/>
          </p:nvPr>
        </p:nvSpPr>
        <p:spPr>
          <a:xfrm>
            <a:off x="681747" y="153042"/>
            <a:ext cx="10407785" cy="605716"/>
          </a:xfrm>
        </p:spPr>
        <p:txBody>
          <a:bodyPr>
            <a:normAutofit fontScale="90000"/>
          </a:bodyPr>
          <a:lstStyle/>
          <a:p>
            <a:r>
              <a:rPr lang="en-IN" dirty="0"/>
              <a:t>Manufacturing Automation Protocol</a:t>
            </a:r>
          </a:p>
        </p:txBody>
      </p:sp>
      <p:sp>
        <p:nvSpPr>
          <p:cNvPr id="3" name="Content Placeholder 2">
            <a:extLst>
              <a:ext uri="{FF2B5EF4-FFF2-40B4-BE49-F238E27FC236}">
                <a16:creationId xmlns="" xmlns:a16="http://schemas.microsoft.com/office/drawing/2014/main" id="{F8F7C751-CA84-ABFD-2E10-CF10D369842E}"/>
              </a:ext>
            </a:extLst>
          </p:cNvPr>
          <p:cNvSpPr>
            <a:spLocks noGrp="1"/>
          </p:cNvSpPr>
          <p:nvPr>
            <p:ph idx="1"/>
          </p:nvPr>
        </p:nvSpPr>
        <p:spPr>
          <a:xfrm>
            <a:off x="496111" y="972765"/>
            <a:ext cx="10828506" cy="5502680"/>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Manufacturing Automation Protocol (MAP)</a:t>
            </a:r>
            <a:r>
              <a:rPr lang="en-US" dirty="0">
                <a:latin typeface="Times New Roman" panose="02020603050405020304" pitchFamily="18" charset="0"/>
                <a:cs typeface="Times New Roman" panose="02020603050405020304" pitchFamily="18" charset="0"/>
              </a:rPr>
              <a:t> was a groundbreaking computer network standard launched in 1982 for connecting devices from various manufacturers within a manufacturing environment.</a:t>
            </a:r>
          </a:p>
          <a:p>
            <a:pPr marL="0" indent="0">
              <a:buNone/>
            </a:pPr>
            <a:r>
              <a:rPr lang="en-US" dirty="0">
                <a:latin typeface="Times New Roman" panose="02020603050405020304" pitchFamily="18" charset="0"/>
                <a:cs typeface="Times New Roman" panose="02020603050405020304" pitchFamily="18" charset="0"/>
              </a:rPr>
              <a:t> Its primary aim was to combat the proliferation of incompatible proprietary communication protocols used by diverse automation equipment vendors.</a:t>
            </a:r>
          </a:p>
          <a:p>
            <a:pPr marL="0" indent="0">
              <a:buNone/>
            </a:pPr>
            <a:r>
              <a:rPr lang="en-US" b="1" dirty="0">
                <a:latin typeface="Times New Roman" panose="02020603050405020304" pitchFamily="18" charset="0"/>
                <a:cs typeface="Times New Roman" panose="02020603050405020304" pitchFamily="18" charset="0"/>
              </a:rPr>
              <a:t>Purpose and Development: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by General Motors to address the challenge of integrating automation equipment from different vendors in their factories.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Aimed to establish a common standard for communication, simplifying integration and facilitating data exchange between various devices.</a:t>
            </a:r>
          </a:p>
          <a:p>
            <a:pPr marL="0" indent="0">
              <a:buNone/>
            </a:pPr>
            <a:r>
              <a:rPr lang="en-US" b="1" dirty="0">
                <a:latin typeface="Times New Roman" panose="02020603050405020304" pitchFamily="18" charset="0"/>
                <a:cs typeface="Times New Roman" panose="02020603050405020304" pitchFamily="18" charset="0"/>
              </a:rPr>
              <a:t>Technical Details: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Employed a token-bus network topology, ensuring reliable and orderly data transmission.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Defined a layered architecture based on the Open Systems Interconnection (OSI) model, providing structured communication.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Comprised multiple layers, including physical, data link, network, transport, session, presentation, and application layers, each with specific functionalities.</a:t>
            </a:r>
          </a:p>
          <a:p>
            <a:endParaRPr lang="en-IN" dirty="0"/>
          </a:p>
        </p:txBody>
      </p:sp>
    </p:spTree>
    <p:extLst>
      <p:ext uri="{BB962C8B-B14F-4D97-AF65-F5344CB8AC3E}">
        <p14:creationId xmlns="" xmlns:p14="http://schemas.microsoft.com/office/powerpoint/2010/main" val="2406859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2021FE-6FC5-BCBA-A102-B2CCE63E504A}"/>
              </a:ext>
            </a:extLst>
          </p:cNvPr>
          <p:cNvSpPr>
            <a:spLocks noGrp="1"/>
          </p:cNvSpPr>
          <p:nvPr>
            <p:ph type="title"/>
          </p:nvPr>
        </p:nvSpPr>
        <p:spPr>
          <a:xfrm>
            <a:off x="838200" y="321013"/>
            <a:ext cx="10515600" cy="867163"/>
          </a:xfrm>
        </p:spPr>
        <p:txBody>
          <a:bodyPr/>
          <a:lstStyle/>
          <a:p>
            <a:r>
              <a:rPr lang="en-IN" dirty="0"/>
              <a:t>Manufacturing Automation Protocol</a:t>
            </a:r>
          </a:p>
        </p:txBody>
      </p:sp>
      <p:sp>
        <p:nvSpPr>
          <p:cNvPr id="3" name="Content Placeholder 2">
            <a:extLst>
              <a:ext uri="{FF2B5EF4-FFF2-40B4-BE49-F238E27FC236}">
                <a16:creationId xmlns="" xmlns:a16="http://schemas.microsoft.com/office/drawing/2014/main" id="{F8F7C751-CA84-ABFD-2E10-CF10D369842E}"/>
              </a:ext>
            </a:extLst>
          </p:cNvPr>
          <p:cNvSpPr>
            <a:spLocks noGrp="1"/>
          </p:cNvSpPr>
          <p:nvPr>
            <p:ph idx="1"/>
          </p:nvPr>
        </p:nvSpPr>
        <p:spPr>
          <a:xfrm>
            <a:off x="765110" y="1455576"/>
            <a:ext cx="10588690" cy="4721387"/>
          </a:xfrm>
        </p:spPr>
        <p:txBody>
          <a:bodyPr>
            <a:normAutofit fontScale="70000" lnSpcReduction="20000"/>
          </a:bodyPr>
          <a:lstStyle/>
          <a:p>
            <a:pPr marL="0" indent="0" algn="just">
              <a:buNone/>
            </a:pPr>
            <a:r>
              <a:rPr lang="en-US" sz="3100" b="1" dirty="0">
                <a:latin typeface="Times New Roman" panose="02020603050405020304" pitchFamily="18" charset="0"/>
                <a:cs typeface="Times New Roman" panose="02020603050405020304" pitchFamily="18" charset="0"/>
              </a:rPr>
              <a:t>Benefits and Achievements:</a:t>
            </a:r>
            <a:endParaRPr lang="en-US" sz="31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Promoted interoperability between devices from different vendors, enabling seamless communication and data exchange.</a:t>
            </a: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Facilitated the development of complex manufacturing systems with integrated functionalities.</a:t>
            </a: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Gained significant traction in the 1980s, with major manufacturers like Boeing and others adopting it.</a:t>
            </a: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Demonstrated the feasibility of open communication standards in industrial automation.</a:t>
            </a:r>
          </a:p>
          <a:p>
            <a:pPr marL="0" indent="0" algn="just">
              <a:buNone/>
            </a:pPr>
            <a:r>
              <a:rPr lang="en-US" sz="3100" b="1" dirty="0">
                <a:latin typeface="Times New Roman" panose="02020603050405020304" pitchFamily="18" charset="0"/>
                <a:cs typeface="Times New Roman" panose="02020603050405020304" pitchFamily="18" charset="0"/>
              </a:rPr>
              <a:t>Legacy and Significance:</a:t>
            </a:r>
            <a:endParaRPr lang="en-US" sz="31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Although not widely adopted in its original form, MAP paved the way for future industrial communication standards like Ethernet/IP and PROFINET.</a:t>
            </a: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Its layered architecture and focus on open communication principles served as a foundation for subsequent developments in industrial networking.</a:t>
            </a:r>
          </a:p>
          <a:p>
            <a:pPr algn="jus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The lessons learned from MAP's development and challenges continue to inform the design and implementation of modern industrial communication protocols.</a:t>
            </a:r>
          </a:p>
          <a:p>
            <a:pPr algn="just"/>
            <a:endParaRPr lang="en-IN" dirty="0"/>
          </a:p>
        </p:txBody>
      </p:sp>
    </p:spTree>
    <p:extLst>
      <p:ext uri="{BB962C8B-B14F-4D97-AF65-F5344CB8AC3E}">
        <p14:creationId xmlns="" xmlns:p14="http://schemas.microsoft.com/office/powerpoint/2010/main" val="968366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4B631-5967-A479-ABCB-9541774A5A03}"/>
              </a:ext>
            </a:extLst>
          </p:cNvPr>
          <p:cNvSpPr>
            <a:spLocks noGrp="1"/>
          </p:cNvSpPr>
          <p:nvPr>
            <p:ph type="title"/>
          </p:nvPr>
        </p:nvSpPr>
        <p:spPr>
          <a:xfrm>
            <a:off x="531845" y="365125"/>
            <a:ext cx="10515600" cy="315912"/>
          </a:xfrm>
        </p:spPr>
        <p:txBody>
          <a:bodyPr>
            <a:normAutofit fontScale="90000"/>
          </a:bodyPr>
          <a:lstStyle/>
          <a:p>
            <a:r>
              <a:rPr lang="en-US" dirty="0"/>
              <a:t>E</a:t>
            </a:r>
            <a:r>
              <a:rPr lang="en-US" dirty="0">
                <a:effectLst/>
              </a:rPr>
              <a:t>volution of intelligent machining</a:t>
            </a:r>
            <a:endParaRPr lang="en-IN" dirty="0"/>
          </a:p>
        </p:txBody>
      </p:sp>
      <p:sp>
        <p:nvSpPr>
          <p:cNvPr id="3" name="Content Placeholder 2">
            <a:extLst>
              <a:ext uri="{FF2B5EF4-FFF2-40B4-BE49-F238E27FC236}">
                <a16:creationId xmlns="" xmlns:a16="http://schemas.microsoft.com/office/drawing/2014/main" id="{8DD23DCB-153E-5037-4067-D7CA3A836FCB}"/>
              </a:ext>
            </a:extLst>
          </p:cNvPr>
          <p:cNvSpPr>
            <a:spLocks noGrp="1"/>
          </p:cNvSpPr>
          <p:nvPr>
            <p:ph idx="1"/>
          </p:nvPr>
        </p:nvSpPr>
        <p:spPr>
          <a:xfrm>
            <a:off x="531845" y="1091682"/>
            <a:ext cx="10821955" cy="5085281"/>
          </a:xfrm>
        </p:spPr>
        <p:txBody>
          <a:bodyPr>
            <a:normAutofit fontScale="92500" lnSpcReduction="10000"/>
          </a:bodyPr>
          <a:lstStyle/>
          <a:p>
            <a:pPr marL="0" indent="0" rtl="0">
              <a:buNone/>
            </a:pPr>
            <a:r>
              <a:rPr lang="en-US" sz="2600" b="1" dirty="0">
                <a:solidFill>
                  <a:srgbClr val="FF0000"/>
                </a:solidFill>
                <a:effectLst/>
                <a:latin typeface="Times New Roman" panose="02020603050405020304" pitchFamily="18" charset="0"/>
                <a:cs typeface="Times New Roman" panose="02020603050405020304" pitchFamily="18" charset="0"/>
              </a:rPr>
              <a:t>Early Stage (Pre-1950s):</a:t>
            </a:r>
            <a:endParaRPr lang="en-US" sz="2600" dirty="0">
              <a:solidFill>
                <a:srgbClr val="FF0000"/>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Manual machining:</a:t>
            </a:r>
            <a:r>
              <a:rPr lang="en-US" sz="2600" dirty="0">
                <a:effectLst/>
                <a:latin typeface="Times New Roman" panose="02020603050405020304" pitchFamily="18" charset="0"/>
                <a:cs typeface="Times New Roman" panose="02020603050405020304" pitchFamily="18" charset="0"/>
              </a:rPr>
              <a:t> Skilled craftspeople relied on hand tools and jigs for manufacturing parts.</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Limited automation:</a:t>
            </a:r>
            <a:r>
              <a:rPr lang="en-US" sz="2600" dirty="0">
                <a:effectLst/>
                <a:latin typeface="Times New Roman" panose="02020603050405020304" pitchFamily="18" charset="0"/>
                <a:cs typeface="Times New Roman" panose="02020603050405020304" pitchFamily="18" charset="0"/>
              </a:rPr>
              <a:t> Early forms of automation, like water-powered mills and steam engines, assisted in powering rudimentary machinery.</a:t>
            </a:r>
          </a:p>
          <a:p>
            <a:pPr marL="0" indent="0">
              <a:buNone/>
            </a:pPr>
            <a:r>
              <a:rPr lang="en-US" sz="2600" b="1" dirty="0">
                <a:solidFill>
                  <a:srgbClr val="FF0000"/>
                </a:solidFill>
                <a:latin typeface="Times New Roman" panose="02020603050405020304" pitchFamily="18" charset="0"/>
                <a:cs typeface="Times New Roman" panose="02020603050405020304" pitchFamily="18" charset="0"/>
              </a:rPr>
              <a:t>Foundational Stage (1950s-1970s):</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Numerical Control (NC):</a:t>
            </a:r>
            <a:r>
              <a:rPr lang="en-US" sz="2600" dirty="0">
                <a:effectLst/>
                <a:latin typeface="Times New Roman" panose="02020603050405020304" pitchFamily="18" charset="0"/>
                <a:cs typeface="Times New Roman" panose="02020603050405020304" pitchFamily="18" charset="0"/>
              </a:rPr>
              <a:t> The introduction of NC machines in the 1950s allowed for programmed control of machining processes using punched tapes.</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Computer Numerical Control (CNC):</a:t>
            </a:r>
            <a:r>
              <a:rPr lang="en-US" sz="2600" dirty="0">
                <a:effectLst/>
                <a:latin typeface="Times New Roman" panose="02020603050405020304" pitchFamily="18" charset="0"/>
                <a:cs typeface="Times New Roman" panose="02020603050405020304" pitchFamily="18" charset="0"/>
              </a:rPr>
              <a:t> In the 1960s, CNC machines replaced punched tapes with computers, enabling more complex and precise machining operations.</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Early sensors and feedback systems:</a:t>
            </a:r>
            <a:r>
              <a:rPr lang="en-US" sz="2600" dirty="0">
                <a:effectLst/>
                <a:latin typeface="Times New Roman" panose="02020603050405020304" pitchFamily="18" charset="0"/>
                <a:cs typeface="Times New Roman" panose="02020603050405020304" pitchFamily="18" charset="0"/>
              </a:rPr>
              <a:t> Sensor integration started emerging, providing basic feedback on things like spindle RPM and feed rate.</a:t>
            </a:r>
          </a:p>
          <a:p>
            <a:pPr marL="0" indent="0">
              <a:buNone/>
            </a:pPr>
            <a:endParaRPr lang="en-IN" dirty="0"/>
          </a:p>
        </p:txBody>
      </p:sp>
    </p:spTree>
    <p:extLst>
      <p:ext uri="{BB962C8B-B14F-4D97-AF65-F5344CB8AC3E}">
        <p14:creationId xmlns="" xmlns:p14="http://schemas.microsoft.com/office/powerpoint/2010/main" val="3247798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4B631-5967-A479-ABCB-9541774A5A03}"/>
              </a:ext>
            </a:extLst>
          </p:cNvPr>
          <p:cNvSpPr>
            <a:spLocks noGrp="1"/>
          </p:cNvSpPr>
          <p:nvPr>
            <p:ph type="title"/>
          </p:nvPr>
        </p:nvSpPr>
        <p:spPr>
          <a:xfrm>
            <a:off x="531845" y="223935"/>
            <a:ext cx="10821955" cy="783771"/>
          </a:xfrm>
        </p:spPr>
        <p:txBody>
          <a:bodyPr>
            <a:normAutofit/>
          </a:bodyPr>
          <a:lstStyle/>
          <a:p>
            <a:r>
              <a:rPr lang="en-US" dirty="0"/>
              <a:t>E</a:t>
            </a:r>
            <a:r>
              <a:rPr lang="en-US" dirty="0">
                <a:effectLst/>
              </a:rPr>
              <a:t>volution of intelligent machining</a:t>
            </a:r>
            <a:endParaRPr lang="en-IN" dirty="0"/>
          </a:p>
        </p:txBody>
      </p:sp>
      <p:sp>
        <p:nvSpPr>
          <p:cNvPr id="3" name="Content Placeholder 2">
            <a:extLst>
              <a:ext uri="{FF2B5EF4-FFF2-40B4-BE49-F238E27FC236}">
                <a16:creationId xmlns="" xmlns:a16="http://schemas.microsoft.com/office/drawing/2014/main" id="{8DD23DCB-153E-5037-4067-D7CA3A836FCB}"/>
              </a:ext>
            </a:extLst>
          </p:cNvPr>
          <p:cNvSpPr>
            <a:spLocks noGrp="1"/>
          </p:cNvSpPr>
          <p:nvPr>
            <p:ph idx="1"/>
          </p:nvPr>
        </p:nvSpPr>
        <p:spPr>
          <a:xfrm>
            <a:off x="531845" y="1091682"/>
            <a:ext cx="10821955" cy="5085281"/>
          </a:xfrm>
        </p:spPr>
        <p:txBody>
          <a:bodyPr>
            <a:normAutofit/>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Development Stage (1980s-2000s):</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Programmable Logic Controllers (PLCs):</a:t>
            </a:r>
            <a:r>
              <a:rPr lang="en-US" sz="2400" dirty="0">
                <a:effectLst/>
                <a:latin typeface="Times New Roman" panose="02020603050405020304" pitchFamily="18" charset="0"/>
                <a:cs typeface="Times New Roman" panose="02020603050405020304" pitchFamily="18" charset="0"/>
              </a:rPr>
              <a:t> Replacing complex relay logic, PLCs provided more flexible and programmable control systems for CNC machines.</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Industrial Automation Protocol (MAP):</a:t>
            </a:r>
            <a:r>
              <a:rPr lang="en-US" sz="2400" dirty="0">
                <a:effectLst/>
                <a:latin typeface="Times New Roman" panose="02020603050405020304" pitchFamily="18" charset="0"/>
                <a:cs typeface="Times New Roman" panose="02020603050405020304" pitchFamily="18" charset="0"/>
              </a:rPr>
              <a:t> This pioneering open communication standard aimed to connect devices from different vendors, promoting data exchange and integration.</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Advanced sensors and diagnostics:</a:t>
            </a:r>
            <a:r>
              <a:rPr lang="en-US" sz="2400" dirty="0">
                <a:effectLst/>
                <a:latin typeface="Times New Roman" panose="02020603050405020304" pitchFamily="18" charset="0"/>
                <a:cs typeface="Times New Roman" panose="02020603050405020304" pitchFamily="18" charset="0"/>
              </a:rPr>
              <a:t> More sophisticated sensors were developed, monitoring factors like tool wear, vibration, and cutting forces.</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Early Artificial Intelligence (AI) applications:</a:t>
            </a:r>
            <a:r>
              <a:rPr lang="en-US" sz="2400" dirty="0">
                <a:effectLst/>
                <a:latin typeface="Times New Roman" panose="02020603050405020304" pitchFamily="18" charset="0"/>
                <a:cs typeface="Times New Roman" panose="02020603050405020304" pitchFamily="18" charset="0"/>
              </a:rPr>
              <a:t> Limited AI systems were introduced for simple tasks like tool wear detection and process optimization.</a:t>
            </a:r>
          </a:p>
          <a:p>
            <a:pPr marL="0" indent="0">
              <a:buNone/>
            </a:pPr>
            <a:endParaRPr lang="en-IN" dirty="0"/>
          </a:p>
        </p:txBody>
      </p:sp>
    </p:spTree>
    <p:extLst>
      <p:ext uri="{BB962C8B-B14F-4D97-AF65-F5344CB8AC3E}">
        <p14:creationId xmlns="" xmlns:p14="http://schemas.microsoft.com/office/powerpoint/2010/main" val="3943437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Evolution of Intelligent Machining</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a:bodyPr>
          <a:lstStyle/>
          <a:p>
            <a:pPr marL="0" indent="0" rtl="0">
              <a:buNone/>
            </a:pPr>
            <a:r>
              <a:rPr lang="en-US" sz="2600" b="1" dirty="0">
                <a:solidFill>
                  <a:srgbClr val="FF0000"/>
                </a:solidFill>
                <a:effectLst/>
                <a:latin typeface="Times New Roman" panose="02020603050405020304" pitchFamily="18" charset="0"/>
                <a:cs typeface="Times New Roman" panose="02020603050405020304" pitchFamily="18" charset="0"/>
              </a:rPr>
              <a:t>Modern Stage (2010s-Present):</a:t>
            </a:r>
            <a:endParaRPr lang="en-US" sz="2600" dirty="0">
              <a:solidFill>
                <a:srgbClr val="FF0000"/>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Internet of Things (IoT) and Industrial Internet of Things (</a:t>
            </a:r>
            <a:r>
              <a:rPr lang="en-US" sz="2400" b="1" dirty="0" err="1">
                <a:effectLst/>
                <a:latin typeface="Times New Roman" panose="02020603050405020304" pitchFamily="18" charset="0"/>
                <a:cs typeface="Times New Roman" panose="02020603050405020304" pitchFamily="18" charset="0"/>
              </a:rPr>
              <a:t>IIoT</a:t>
            </a:r>
            <a:r>
              <a:rPr lang="en-US" sz="2400" b="1" dirty="0">
                <a:effectLst/>
                <a:latin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cs typeface="Times New Roman" panose="02020603050405020304" pitchFamily="18" charset="0"/>
              </a:rPr>
              <a:t> Networked sensors and devices collect and share vast amounts of data in real-time, enabling comprehensive process monitoring and analysis.</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Big Data and Analytics:</a:t>
            </a:r>
            <a:r>
              <a:rPr lang="en-US" sz="2400" dirty="0">
                <a:effectLst/>
                <a:latin typeface="Times New Roman" panose="02020603050405020304" pitchFamily="18" charset="0"/>
                <a:cs typeface="Times New Roman" panose="02020603050405020304" pitchFamily="18" charset="0"/>
              </a:rPr>
              <a:t> Advanced data analytics tools process and interpret sensor data, providing insights for process optimization, predictive maintenance, and anomaly detection.</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Machine Learning (ML) and Deep Learning (DL):</a:t>
            </a:r>
            <a:r>
              <a:rPr lang="en-US" sz="2400" dirty="0">
                <a:effectLst/>
                <a:latin typeface="Times New Roman" panose="02020603050405020304" pitchFamily="18" charset="0"/>
                <a:cs typeface="Times New Roman" panose="02020603050405020304" pitchFamily="18" charset="0"/>
              </a:rPr>
              <a:t> AI algorithms learn from data to make intelligent decisions in real-time, optimizing parameters, adapting to changing conditions, and even predicting potential failures.</a:t>
            </a:r>
          </a:p>
          <a:p>
            <a:pPr rtl="0">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Open Architecture Machine Control:</a:t>
            </a:r>
            <a:r>
              <a:rPr lang="en-US" sz="2400" dirty="0">
                <a:effectLst/>
                <a:latin typeface="Times New Roman" panose="02020603050405020304" pitchFamily="18" charset="0"/>
                <a:cs typeface="Times New Roman" panose="02020603050405020304" pitchFamily="18" charset="0"/>
              </a:rPr>
              <a:t> Standardized communication protocols and modular systems empower flexible and customizable intelligent machining setups.</a:t>
            </a:r>
          </a:p>
          <a:p>
            <a:pPr marL="0" indent="0">
              <a:buNone/>
            </a:pPr>
            <a:endParaRPr lang="en-IN" dirty="0"/>
          </a:p>
        </p:txBody>
      </p:sp>
    </p:spTree>
    <p:extLst>
      <p:ext uri="{BB962C8B-B14F-4D97-AF65-F5344CB8AC3E}">
        <p14:creationId xmlns="" xmlns:p14="http://schemas.microsoft.com/office/powerpoint/2010/main" val="1595439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Evolution of Intelligent Machining</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fontScale="92500" lnSpcReduction="10000"/>
          </a:bodyPr>
          <a:lstStyle/>
          <a:p>
            <a:pPr marL="0" indent="0">
              <a:buNone/>
            </a:pPr>
            <a:r>
              <a:rPr lang="en-US" sz="2700" b="1" dirty="0">
                <a:solidFill>
                  <a:srgbClr val="FF0000"/>
                </a:solidFill>
              </a:rPr>
              <a:t>Future Trends:</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Edge computing:</a:t>
            </a:r>
            <a:r>
              <a:rPr lang="en-US" sz="2600" dirty="0">
                <a:effectLst/>
                <a:latin typeface="Times New Roman" panose="02020603050405020304" pitchFamily="18" charset="0"/>
                <a:cs typeface="Times New Roman" panose="02020603050405020304" pitchFamily="18" charset="0"/>
              </a:rPr>
              <a:t> Processing data closer to its source (on machines themselves) allows for faster decision-making and reduced reliance on centralized systems.</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Digital twins:</a:t>
            </a:r>
            <a:r>
              <a:rPr lang="en-US" sz="2600" dirty="0">
                <a:effectLst/>
                <a:latin typeface="Times New Roman" panose="02020603050405020304" pitchFamily="18" charset="0"/>
                <a:cs typeface="Times New Roman" panose="02020603050405020304" pitchFamily="18" charset="0"/>
              </a:rPr>
              <a:t> Virtual representations of physical machines and processes enable simulation, optimization, and testing in a digital environment.</a:t>
            </a:r>
          </a:p>
          <a:p>
            <a:pPr rtl="0">
              <a:buFont typeface="Arial" panose="020B0604020202020204" pitchFamily="34" charset="0"/>
              <a:buChar char="•"/>
            </a:pPr>
            <a:r>
              <a:rPr lang="en-US" sz="2600" b="1" dirty="0">
                <a:effectLst/>
                <a:latin typeface="Times New Roman" panose="02020603050405020304" pitchFamily="18" charset="0"/>
                <a:cs typeface="Times New Roman" panose="02020603050405020304" pitchFamily="18" charset="0"/>
              </a:rPr>
              <a:t>Human-machine collaboration:</a:t>
            </a:r>
            <a:r>
              <a:rPr lang="en-US" sz="2600" dirty="0">
                <a:effectLst/>
                <a:latin typeface="Times New Roman" panose="02020603050405020304" pitchFamily="18" charset="0"/>
                <a:cs typeface="Times New Roman" panose="02020603050405020304" pitchFamily="18" charset="0"/>
              </a:rPr>
              <a:t> Collaborative robots and augmented reality interfaces assist human operators, leveraging their expertise while optimizing workflow and safety.</a:t>
            </a:r>
          </a:p>
          <a:p>
            <a:pPr marL="0" indent="0" rtl="0">
              <a:buNone/>
            </a:pPr>
            <a:r>
              <a:rPr lang="en-US" sz="2600" b="1" dirty="0">
                <a:effectLst/>
                <a:latin typeface="Times New Roman" panose="02020603050405020304" pitchFamily="18" charset="0"/>
                <a:cs typeface="Times New Roman" panose="02020603050405020304" pitchFamily="18" charset="0"/>
              </a:rPr>
              <a:t>Overall, the evolution of intelligent machining reflects a continuous push towards greater automation, efficiency, and adaptability. With the ongoing integration of advanced technologies like AI, IoT, and advanced analytics, the future of manufacturing promises even more intelligent and dynamic machining systems.</a:t>
            </a:r>
            <a:endParaRPr lang="en-US" sz="260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225732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MOSAIC - NGC</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096139"/>
          </a:xfrm>
        </p:spPr>
        <p:txBody>
          <a:bodyPr>
            <a:normAutofit/>
          </a:bodyPr>
          <a:lstStyle/>
          <a:p>
            <a:r>
              <a:rPr lang="en-IN" sz="2400" b="1" dirty="0">
                <a:latin typeface="Times New Roman" panose="02020603050405020304" pitchFamily="18" charset="0"/>
                <a:cs typeface="Times New Roman" panose="02020603050405020304" pitchFamily="18" charset="0"/>
              </a:rPr>
              <a:t>MOSAIC</a:t>
            </a:r>
            <a:r>
              <a:rPr lang="en-IN" sz="2400" dirty="0">
                <a:latin typeface="Times New Roman" panose="02020603050405020304" pitchFamily="18" charset="0"/>
                <a:cs typeface="Times New Roman" panose="02020603050405020304" pitchFamily="18" charset="0"/>
              </a:rPr>
              <a:t> stands for </a:t>
            </a:r>
            <a:r>
              <a:rPr lang="en-US" sz="2400" i="1" dirty="0">
                <a:latin typeface="Times New Roman" panose="02020603050405020304" pitchFamily="18" charset="0"/>
                <a:cs typeface="Times New Roman" panose="02020603050405020304" pitchFamily="18" charset="0"/>
              </a:rPr>
              <a:t>Machine Open Systems Architecture for Intelligent Control.</a:t>
            </a:r>
          </a:p>
          <a:p>
            <a:r>
              <a:rPr lang="en-US" sz="2400" dirty="0">
                <a:latin typeface="Times New Roman" panose="02020603050405020304" pitchFamily="18" charset="0"/>
                <a:cs typeface="Times New Roman" panose="02020603050405020304" pitchFamily="18" charset="0"/>
              </a:rPr>
              <a:t>It was originally developed during 1989 to facilitate research related to expert planning systems and quality related sensor data.</a:t>
            </a:r>
          </a:p>
          <a:p>
            <a:r>
              <a:rPr lang="en-US" sz="2400" dirty="0">
                <a:latin typeface="Times New Roman" panose="02020603050405020304" pitchFamily="18" charset="0"/>
                <a:cs typeface="Times New Roman" panose="02020603050405020304" pitchFamily="18" charset="0"/>
              </a:rPr>
              <a:t>The MOSAIC architecture was based on a memory mapped backplane architecture (</a:t>
            </a:r>
            <a:r>
              <a:rPr lang="en-US" sz="2400" dirty="0" err="1">
                <a:latin typeface="Times New Roman" panose="02020603050405020304" pitchFamily="18" charset="0"/>
                <a:cs typeface="Times New Roman" panose="02020603050405020304" pitchFamily="18" charset="0"/>
              </a:rPr>
              <a:t>VMEbus</a:t>
            </a:r>
            <a:r>
              <a:rPr lang="en-US" sz="2400" dirty="0">
                <a:latin typeface="Times New Roman" panose="02020603050405020304" pitchFamily="18" charset="0"/>
                <a:cs typeface="Times New Roman" panose="02020603050405020304" pitchFamily="18" charset="0"/>
              </a:rPr>
              <a:t>) with specialized hardware for axis control, machine input / output, and a general purpose processor running a real time POSIX compliant operating system.</a:t>
            </a:r>
          </a:p>
          <a:p>
            <a:r>
              <a:rPr lang="en-US" sz="2400" dirty="0">
                <a:latin typeface="Times New Roman" panose="02020603050405020304" pitchFamily="18" charset="0"/>
                <a:cs typeface="Times New Roman" panose="02020603050405020304" pitchFamily="18" charset="0"/>
              </a:rPr>
              <a:t>Access to the controller functions was provided by a library of C language routines. These routines formed part of a larger ’machine’ operating system that, being POSIX compliant, was able to freely exchange information with workstation based software for expert system based process planning and part probing.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99320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MOSAIC - NGC</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a:bodyPr>
          <a:lstStyle/>
          <a:p>
            <a:r>
              <a:rPr lang="en-IN" sz="2400" dirty="0">
                <a:latin typeface="Times New Roman" panose="02020603050405020304" pitchFamily="18" charset="0"/>
                <a:cs typeface="Times New Roman" panose="02020603050405020304" pitchFamily="18" charset="0"/>
              </a:rPr>
              <a:t>NGC stands for </a:t>
            </a:r>
            <a:r>
              <a:rPr lang="en-US" sz="2400" i="1" dirty="0">
                <a:latin typeface="Times New Roman" panose="02020603050405020304" pitchFamily="18" charset="0"/>
                <a:cs typeface="Times New Roman" panose="02020603050405020304" pitchFamily="18" charset="0"/>
              </a:rPr>
              <a:t>Next Generation Machine/Workstation Controller.</a:t>
            </a:r>
          </a:p>
          <a:p>
            <a:r>
              <a:rPr lang="en-US" sz="2400" dirty="0">
                <a:latin typeface="Times New Roman" panose="02020603050405020304" pitchFamily="18" charset="0"/>
                <a:cs typeface="Times New Roman" panose="02020603050405020304" pitchFamily="18" charset="0"/>
              </a:rPr>
              <a:t> The NGC program was initiated by the U.S. government to restructure and revitalize the US machine tool industry through the enabling of technologies in the areas of computer hardware and software, and process controls.</a:t>
            </a:r>
          </a:p>
          <a:p>
            <a:r>
              <a:rPr lang="en-US" sz="2400" dirty="0">
                <a:latin typeface="Times New Roman" panose="02020603050405020304" pitchFamily="18" charset="0"/>
                <a:cs typeface="Times New Roman" panose="02020603050405020304" pitchFamily="18" charset="0"/>
              </a:rPr>
              <a:t>Extensive consultation with industry experts resulted in a specification of 175 requirements for the NGC. These requirements addressed a wide range of issues including hardware and software architectures, networking capabilities, and provisions for task planning, process control, fault management. and sensor interfaces.</a:t>
            </a:r>
          </a:p>
        </p:txBody>
      </p:sp>
    </p:spTree>
    <p:extLst>
      <p:ext uri="{BB962C8B-B14F-4D97-AF65-F5344CB8AC3E}">
        <p14:creationId xmlns="" xmlns:p14="http://schemas.microsoft.com/office/powerpoint/2010/main" val="2342190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NGC Architecture</a:t>
            </a:r>
          </a:p>
        </p:txBody>
      </p:sp>
      <p:pic>
        <p:nvPicPr>
          <p:cNvPr id="5" name="Content Placeholder 4">
            <a:extLst>
              <a:ext uri="{FF2B5EF4-FFF2-40B4-BE49-F238E27FC236}">
                <a16:creationId xmlns="" xmlns:a16="http://schemas.microsoft.com/office/drawing/2014/main" id="{8F1E8AB8-E5CD-128F-458D-7CE5B0953C4D}"/>
              </a:ext>
            </a:extLst>
          </p:cNvPr>
          <p:cNvPicPr>
            <a:picLocks noGrp="1" noChangeAspect="1"/>
          </p:cNvPicPr>
          <p:nvPr>
            <p:ph idx="1"/>
          </p:nvPr>
        </p:nvPicPr>
        <p:blipFill>
          <a:blip r:embed="rId2"/>
          <a:stretch>
            <a:fillRect/>
          </a:stretch>
        </p:blipFill>
        <p:spPr>
          <a:xfrm>
            <a:off x="4276098" y="1908015"/>
            <a:ext cx="3482642" cy="3696020"/>
          </a:xfrm>
        </p:spPr>
      </p:pic>
    </p:spTree>
    <p:extLst>
      <p:ext uri="{BB962C8B-B14F-4D97-AF65-F5344CB8AC3E}">
        <p14:creationId xmlns="" xmlns:p14="http://schemas.microsoft.com/office/powerpoint/2010/main" val="2781930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NGC Architecture – Contd.</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a:bodyPr>
          <a:lstStyle/>
          <a:p>
            <a:r>
              <a:rPr lang="en-US" dirty="0"/>
              <a:t>The proposed controller system consisted of separate Workstation and real time computing facilities.</a:t>
            </a:r>
          </a:p>
          <a:p>
            <a:r>
              <a:rPr lang="en-US" dirty="0"/>
              <a:t>As a modular architecture, the NGC was intended to provide well defined interfaces and guidelines to direct scalability and third party product development. While hardware interfaces were to be chosen from existing standards, software interfaces were to be built around a syntax referred to as the Neutral Manufacturing Language (NML).</a:t>
            </a:r>
          </a:p>
          <a:p>
            <a:r>
              <a:rPr lang="en-US" dirty="0"/>
              <a:t>The purpose of NML, being similar to the MAP VMD concept, was to provide a standardized software interface to the services of the virtual machine through which end users could expand and enhance the software base of their systems.</a:t>
            </a:r>
          </a:p>
          <a:p>
            <a:endParaRPr lang="en-US" dirty="0"/>
          </a:p>
        </p:txBody>
      </p:sp>
    </p:spTree>
    <p:extLst>
      <p:ext uri="{BB962C8B-B14F-4D97-AF65-F5344CB8AC3E}">
        <p14:creationId xmlns="" xmlns:p14="http://schemas.microsoft.com/office/powerpoint/2010/main" val="2451216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 xmlns:a16="http://schemas.microsoft.com/office/drawing/2014/main" id="{90AF3BB8-9915-2345-5A52-E1C95D4A0E21}"/>
              </a:ext>
            </a:extLst>
          </p:cNvPr>
          <p:cNvSpPr>
            <a:spLocks noGrp="1"/>
          </p:cNvSpPr>
          <p:nvPr>
            <p:ph idx="1"/>
          </p:nvPr>
        </p:nvSpPr>
        <p:spPr>
          <a:xfrm>
            <a:off x="838200" y="103829"/>
            <a:ext cx="10515600" cy="791115"/>
          </a:xfrm>
        </p:spPr>
        <p:txBody>
          <a:bodyPr/>
          <a:lstStyle/>
          <a:p>
            <a:pPr marL="0" indent="0">
              <a:buNone/>
            </a:pPr>
            <a:r>
              <a:rPr lang="en-IN" dirty="0"/>
              <a:t>Topics in unit-2</a:t>
            </a:r>
          </a:p>
        </p:txBody>
      </p:sp>
      <p:pic>
        <p:nvPicPr>
          <p:cNvPr id="13" name="Picture 12">
            <a:extLst>
              <a:ext uri="{FF2B5EF4-FFF2-40B4-BE49-F238E27FC236}">
                <a16:creationId xmlns="" xmlns:a16="http://schemas.microsoft.com/office/drawing/2014/main" id="{210C7204-A1D3-C552-5DB3-18D5E20CE431}"/>
              </a:ext>
            </a:extLst>
          </p:cNvPr>
          <p:cNvPicPr>
            <a:picLocks noChangeAspect="1"/>
          </p:cNvPicPr>
          <p:nvPr/>
        </p:nvPicPr>
        <p:blipFill>
          <a:blip r:embed="rId2"/>
          <a:stretch>
            <a:fillRect/>
          </a:stretch>
        </p:blipFill>
        <p:spPr>
          <a:xfrm>
            <a:off x="892341" y="1002149"/>
            <a:ext cx="4769156" cy="5547841"/>
          </a:xfrm>
          <a:prstGeom prst="rect">
            <a:avLst/>
          </a:prstGeom>
        </p:spPr>
      </p:pic>
      <p:pic>
        <p:nvPicPr>
          <p:cNvPr id="14" name="Picture 13">
            <a:extLst>
              <a:ext uri="{FF2B5EF4-FFF2-40B4-BE49-F238E27FC236}">
                <a16:creationId xmlns="" xmlns:a16="http://schemas.microsoft.com/office/drawing/2014/main" id="{AC7F1D7D-4001-0275-9114-E7824A65363F}"/>
              </a:ext>
            </a:extLst>
          </p:cNvPr>
          <p:cNvPicPr>
            <a:picLocks noChangeAspect="1"/>
          </p:cNvPicPr>
          <p:nvPr/>
        </p:nvPicPr>
        <p:blipFill>
          <a:blip r:embed="rId3"/>
          <a:stretch>
            <a:fillRect/>
          </a:stretch>
        </p:blipFill>
        <p:spPr>
          <a:xfrm>
            <a:off x="7499529" y="1246558"/>
            <a:ext cx="3839720" cy="1759289"/>
          </a:xfrm>
          <a:prstGeom prst="rect">
            <a:avLst/>
          </a:prstGeom>
        </p:spPr>
      </p:pic>
    </p:spTree>
    <p:extLst>
      <p:ext uri="{BB962C8B-B14F-4D97-AF65-F5344CB8AC3E}">
        <p14:creationId xmlns="" xmlns:p14="http://schemas.microsoft.com/office/powerpoint/2010/main" val="1523308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NGC Architecture – Contd.</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lnSpcReduction="10000"/>
          </a:bodyPr>
          <a:lstStyle/>
          <a:p>
            <a:r>
              <a:rPr lang="en-US" dirty="0"/>
              <a:t>Regarding process control, the NGC requirements specified provision for Tactical adaptive control (real time), and Strategic adaptive control (non real time). The tactical control element was aimed at providing on line compensation for volumetric and surface finish errors, to monitor for tool breakage and chatter, and to allow for the implementation of optimization strategies. Technologies such as neural networks, multi- variate statistical process control, adaptive control. and sensor fusion were identified.</a:t>
            </a:r>
          </a:p>
          <a:p>
            <a:r>
              <a:rPr lang="en-US" dirty="0"/>
              <a:t>The strategic control element was aimed at providing the future strategic approach to the manufacturing process through longer term analysis of the processed results of sensor data. Technologies such as rule based and knowledge based decision making systems, and process modeling and planning systems were identified.</a:t>
            </a:r>
          </a:p>
          <a:p>
            <a:endParaRPr lang="en-US" dirty="0"/>
          </a:p>
        </p:txBody>
      </p:sp>
    </p:spTree>
    <p:extLst>
      <p:ext uri="{BB962C8B-B14F-4D97-AF65-F5344CB8AC3E}">
        <p14:creationId xmlns="" xmlns:p14="http://schemas.microsoft.com/office/powerpoint/2010/main" val="3809202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OSACA</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a:bodyPr>
          <a:lstStyle/>
          <a:p>
            <a:r>
              <a:rPr lang="en-US" dirty="0"/>
              <a:t>OSACA stands for Open Systems Architecture for Controls within Automation systems.</a:t>
            </a:r>
          </a:p>
          <a:p>
            <a:r>
              <a:rPr lang="en-US" dirty="0"/>
              <a:t>The European manufacturing community has embarked on research initiatives geared towards the definition and development of OAC systems. This research has involved a detailed open system definition of the entire manufacturing process using a seven layer, hierarchical model adopted from the OSI-ISO communications standard.</a:t>
            </a:r>
          </a:p>
          <a:p>
            <a:endParaRPr lang="en-US" dirty="0"/>
          </a:p>
        </p:txBody>
      </p:sp>
    </p:spTree>
    <p:extLst>
      <p:ext uri="{BB962C8B-B14F-4D97-AF65-F5344CB8AC3E}">
        <p14:creationId xmlns="" xmlns:p14="http://schemas.microsoft.com/office/powerpoint/2010/main" val="805891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187837"/>
            <a:ext cx="10515600" cy="679904"/>
          </a:xfrm>
        </p:spPr>
        <p:txBody>
          <a:bodyPr>
            <a:normAutofit fontScale="90000"/>
          </a:bodyPr>
          <a:lstStyle/>
          <a:p>
            <a:r>
              <a:rPr lang="en-IN" dirty="0"/>
              <a:t>OSACA Architecture</a:t>
            </a:r>
          </a:p>
        </p:txBody>
      </p:sp>
      <p:pic>
        <p:nvPicPr>
          <p:cNvPr id="7" name="Picture 6">
            <a:extLst>
              <a:ext uri="{FF2B5EF4-FFF2-40B4-BE49-F238E27FC236}">
                <a16:creationId xmlns="" xmlns:a16="http://schemas.microsoft.com/office/drawing/2014/main" id="{8A093F47-3DA0-4E00-65EE-06B759935FE2}"/>
              </a:ext>
            </a:extLst>
          </p:cNvPr>
          <p:cNvPicPr>
            <a:picLocks noChangeAspect="1"/>
          </p:cNvPicPr>
          <p:nvPr/>
        </p:nvPicPr>
        <p:blipFill>
          <a:blip r:embed="rId2"/>
          <a:stretch>
            <a:fillRect/>
          </a:stretch>
        </p:blipFill>
        <p:spPr>
          <a:xfrm>
            <a:off x="838200" y="941033"/>
            <a:ext cx="4999153" cy="4229467"/>
          </a:xfrm>
          <a:prstGeom prst="rect">
            <a:avLst/>
          </a:prstGeom>
        </p:spPr>
      </p:pic>
      <p:pic>
        <p:nvPicPr>
          <p:cNvPr id="9" name="Picture 8">
            <a:extLst>
              <a:ext uri="{FF2B5EF4-FFF2-40B4-BE49-F238E27FC236}">
                <a16:creationId xmlns="" xmlns:a16="http://schemas.microsoft.com/office/drawing/2014/main" id="{1F8E1DDB-0B9F-884A-97A5-1727E19E0AA3}"/>
              </a:ext>
            </a:extLst>
          </p:cNvPr>
          <p:cNvPicPr>
            <a:picLocks noChangeAspect="1"/>
          </p:cNvPicPr>
          <p:nvPr/>
        </p:nvPicPr>
        <p:blipFill>
          <a:blip r:embed="rId3"/>
          <a:stretch>
            <a:fillRect/>
          </a:stretch>
        </p:blipFill>
        <p:spPr>
          <a:xfrm>
            <a:off x="6012810" y="1211624"/>
            <a:ext cx="5204911" cy="3863675"/>
          </a:xfrm>
          <a:prstGeom prst="rect">
            <a:avLst/>
          </a:prstGeom>
        </p:spPr>
      </p:pic>
      <p:sp>
        <p:nvSpPr>
          <p:cNvPr id="11" name="TextBox 10">
            <a:extLst>
              <a:ext uri="{FF2B5EF4-FFF2-40B4-BE49-F238E27FC236}">
                <a16:creationId xmlns="" xmlns:a16="http://schemas.microsoft.com/office/drawing/2014/main" id="{3B7F3FA1-4995-BEEC-8DB2-6C47E8678A83}"/>
              </a:ext>
            </a:extLst>
          </p:cNvPr>
          <p:cNvSpPr txBox="1"/>
          <p:nvPr/>
        </p:nvSpPr>
        <p:spPr>
          <a:xfrm>
            <a:off x="838200" y="5235812"/>
            <a:ext cx="10965024" cy="20313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Layer E4, the Cell Function Layer, corresponds to the machine to machine communication layer occupied by communications standards such as MAP. Layers E3 to E1 represent the functionality concerned with machine control.</a:t>
            </a:r>
            <a:endParaRPr lang="en-IN" dirty="0"/>
          </a:p>
        </p:txBody>
      </p:sp>
    </p:spTree>
    <p:extLst>
      <p:ext uri="{BB962C8B-B14F-4D97-AF65-F5344CB8AC3E}">
        <p14:creationId xmlns="" xmlns:p14="http://schemas.microsoft.com/office/powerpoint/2010/main" val="539200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187837"/>
            <a:ext cx="10515600" cy="679904"/>
          </a:xfrm>
        </p:spPr>
        <p:txBody>
          <a:bodyPr>
            <a:normAutofit fontScale="90000"/>
          </a:bodyPr>
          <a:lstStyle/>
          <a:p>
            <a:r>
              <a:rPr lang="en-IN" dirty="0"/>
              <a:t>OSACA Architecture – Cube Model</a:t>
            </a:r>
          </a:p>
        </p:txBody>
      </p:sp>
      <p:sp>
        <p:nvSpPr>
          <p:cNvPr id="11" name="TextBox 10">
            <a:extLst>
              <a:ext uri="{FF2B5EF4-FFF2-40B4-BE49-F238E27FC236}">
                <a16:creationId xmlns="" xmlns:a16="http://schemas.microsoft.com/office/drawing/2014/main" id="{3B7F3FA1-4995-BEEC-8DB2-6C47E8678A83}"/>
              </a:ext>
            </a:extLst>
          </p:cNvPr>
          <p:cNvSpPr txBox="1"/>
          <p:nvPr/>
        </p:nvSpPr>
        <p:spPr>
          <a:xfrm>
            <a:off x="838200" y="5235812"/>
            <a:ext cx="10965024" cy="20313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Cube Model involves the provision of standardized ordering of functionality, similar to the OSI communications standard, at the machine controls level.</a:t>
            </a:r>
            <a:endParaRPr lang="en-IN" dirty="0"/>
          </a:p>
        </p:txBody>
      </p:sp>
      <p:pic>
        <p:nvPicPr>
          <p:cNvPr id="4" name="Picture 3">
            <a:extLst>
              <a:ext uri="{FF2B5EF4-FFF2-40B4-BE49-F238E27FC236}">
                <a16:creationId xmlns="" xmlns:a16="http://schemas.microsoft.com/office/drawing/2014/main" id="{6D4EC040-3AF6-8B10-064C-ECDE51348936}"/>
              </a:ext>
            </a:extLst>
          </p:cNvPr>
          <p:cNvPicPr>
            <a:picLocks noChangeAspect="1"/>
          </p:cNvPicPr>
          <p:nvPr/>
        </p:nvPicPr>
        <p:blipFill>
          <a:blip r:embed="rId2"/>
          <a:stretch>
            <a:fillRect/>
          </a:stretch>
        </p:blipFill>
        <p:spPr>
          <a:xfrm>
            <a:off x="3493545" y="1226629"/>
            <a:ext cx="4400154" cy="3723703"/>
          </a:xfrm>
          <a:prstGeom prst="rect">
            <a:avLst/>
          </a:prstGeom>
        </p:spPr>
      </p:pic>
    </p:spTree>
    <p:extLst>
      <p:ext uri="{BB962C8B-B14F-4D97-AF65-F5344CB8AC3E}">
        <p14:creationId xmlns="" xmlns:p14="http://schemas.microsoft.com/office/powerpoint/2010/main" val="2151701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7FA0F-0660-4CAA-4C43-44C3F9F72F62}"/>
              </a:ext>
            </a:extLst>
          </p:cNvPr>
          <p:cNvSpPr>
            <a:spLocks noGrp="1"/>
          </p:cNvSpPr>
          <p:nvPr>
            <p:ph type="title"/>
          </p:nvPr>
        </p:nvSpPr>
        <p:spPr>
          <a:xfrm>
            <a:off x="838200" y="365126"/>
            <a:ext cx="10515600" cy="679904"/>
          </a:xfrm>
        </p:spPr>
        <p:txBody>
          <a:bodyPr>
            <a:normAutofit fontScale="90000"/>
          </a:bodyPr>
          <a:lstStyle/>
          <a:p>
            <a:r>
              <a:rPr lang="en-IN" dirty="0"/>
              <a:t>SERCOS</a:t>
            </a:r>
          </a:p>
        </p:txBody>
      </p:sp>
      <p:sp>
        <p:nvSpPr>
          <p:cNvPr id="3" name="Content Placeholder 2">
            <a:extLst>
              <a:ext uri="{FF2B5EF4-FFF2-40B4-BE49-F238E27FC236}">
                <a16:creationId xmlns="" xmlns:a16="http://schemas.microsoft.com/office/drawing/2014/main" id="{F9EB676B-D559-BCB2-C09F-C877C24080E2}"/>
              </a:ext>
            </a:extLst>
          </p:cNvPr>
          <p:cNvSpPr>
            <a:spLocks noGrp="1"/>
          </p:cNvSpPr>
          <p:nvPr>
            <p:ph idx="1"/>
          </p:nvPr>
        </p:nvSpPr>
        <p:spPr>
          <a:xfrm>
            <a:off x="681135" y="1324947"/>
            <a:ext cx="10672665" cy="4861347"/>
          </a:xfrm>
        </p:spPr>
        <p:txBody>
          <a:bodyPr>
            <a:normAutofit fontScale="92500" lnSpcReduction="20000"/>
          </a:bodyPr>
          <a:lstStyle/>
          <a:p>
            <a:r>
              <a:rPr lang="en-US" dirty="0"/>
              <a:t>SERCOS stands for </a:t>
            </a:r>
            <a:r>
              <a:rPr lang="en-US" i="1" dirty="0"/>
              <a:t>Serial Realtime Communication System.</a:t>
            </a:r>
          </a:p>
          <a:p>
            <a:r>
              <a:rPr lang="en-US"/>
              <a:t>The SERCOS (Serial </a:t>
            </a:r>
            <a:r>
              <a:rPr lang="en-US" dirty="0"/>
              <a:t>real-time communication system) interface is a globally standardized open digital interface for the communication between industrial controls, motion devices (drives) and input output devices (I/O).</a:t>
            </a:r>
          </a:p>
          <a:p>
            <a:r>
              <a:rPr lang="en-US" dirty="0"/>
              <a:t>This standardization effort outlined the protocols and physical specifications of a communication network for interconnection of servo drive sub systems and other processor components.</a:t>
            </a:r>
          </a:p>
          <a:p>
            <a:r>
              <a:rPr lang="en-US" dirty="0"/>
              <a:t>The physical layer of the SERCOS system is a 2 </a:t>
            </a:r>
            <a:r>
              <a:rPr lang="en-US" dirty="0" err="1"/>
              <a:t>Mbits</a:t>
            </a:r>
            <a:r>
              <a:rPr lang="en-US" dirty="0"/>
              <a:t>/sec </a:t>
            </a:r>
            <a:r>
              <a:rPr lang="en-US" dirty="0" err="1"/>
              <a:t>fibre</a:t>
            </a:r>
            <a:r>
              <a:rPr lang="en-US" dirty="0"/>
              <a:t> optic link. A ring topology transfers data packets with a 32 bit data field and an 8 bit addressing field, for a total allowable number of 255 “slave” drive units. Each slave may service one or more actual drive units. A master computer on the ring is intended to perform interpolation and other CNC duties such as user program processing. The original standard, at 2 </a:t>
            </a:r>
            <a:r>
              <a:rPr lang="en-US" dirty="0" err="1"/>
              <a:t>Mbits</a:t>
            </a:r>
            <a:r>
              <a:rPr lang="en-US" dirty="0"/>
              <a:t>/sec, allows for 8 slaves to be updated at a rate of 500 Hz.</a:t>
            </a:r>
          </a:p>
        </p:txBody>
      </p:sp>
    </p:spTree>
    <p:extLst>
      <p:ext uri="{BB962C8B-B14F-4D97-AF65-F5344CB8AC3E}">
        <p14:creationId xmlns="" xmlns:p14="http://schemas.microsoft.com/office/powerpoint/2010/main" val="161691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A011E-21E4-CFAA-F493-0C9FBBC6ECC2}"/>
              </a:ext>
            </a:extLst>
          </p:cNvPr>
          <p:cNvSpPr>
            <a:spLocks noGrp="1"/>
          </p:cNvSpPr>
          <p:nvPr>
            <p:ph type="title"/>
          </p:nvPr>
        </p:nvSpPr>
        <p:spPr>
          <a:xfrm>
            <a:off x="838200" y="470980"/>
            <a:ext cx="10515600" cy="1325563"/>
          </a:xfrm>
        </p:spPr>
        <p:txBody>
          <a:bodyPr/>
          <a:lstStyle/>
          <a:p>
            <a:r>
              <a:rPr lang="en-IN" dirty="0"/>
              <a:t>Introduction to Intelligent Machining </a:t>
            </a:r>
          </a:p>
        </p:txBody>
      </p:sp>
      <p:sp>
        <p:nvSpPr>
          <p:cNvPr id="3" name="Content Placeholder 2">
            <a:extLst>
              <a:ext uri="{FF2B5EF4-FFF2-40B4-BE49-F238E27FC236}">
                <a16:creationId xmlns="" xmlns:a16="http://schemas.microsoft.com/office/drawing/2014/main" id="{B50B9786-FB4D-34FA-BAB3-7376881E753E}"/>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Intelligent machining is a branch of manufacturing that uses sensors, data acquisition systems, and artificial intelligence (AI) to optimize and automate machining processes. It aims to improve the efficiency, quality, and safety of machining operations.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67308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A011E-21E4-CFAA-F493-0C9FBBC6ECC2}"/>
              </a:ext>
            </a:extLst>
          </p:cNvPr>
          <p:cNvSpPr>
            <a:spLocks noGrp="1"/>
          </p:cNvSpPr>
          <p:nvPr>
            <p:ph type="title"/>
          </p:nvPr>
        </p:nvSpPr>
        <p:spPr>
          <a:xfrm>
            <a:off x="838200" y="120785"/>
            <a:ext cx="10515600" cy="1325563"/>
          </a:xfrm>
        </p:spPr>
        <p:txBody>
          <a:bodyPr/>
          <a:lstStyle/>
          <a:p>
            <a:r>
              <a:rPr lang="en-IN" dirty="0"/>
              <a:t>Introduction to Intelligent Machining </a:t>
            </a:r>
          </a:p>
        </p:txBody>
      </p:sp>
      <p:sp>
        <p:nvSpPr>
          <p:cNvPr id="3" name="Content Placeholder 2">
            <a:extLst>
              <a:ext uri="{FF2B5EF4-FFF2-40B4-BE49-F238E27FC236}">
                <a16:creationId xmlns="" xmlns:a16="http://schemas.microsoft.com/office/drawing/2014/main" id="{B50B9786-FB4D-34FA-BAB3-7376881E753E}"/>
              </a:ext>
            </a:extLst>
          </p:cNvPr>
          <p:cNvSpPr>
            <a:spLocks noGrp="1"/>
          </p:cNvSpPr>
          <p:nvPr>
            <p:ph idx="1"/>
          </p:nvPr>
        </p:nvSpPr>
        <p:spPr>
          <a:xfrm>
            <a:off x="606490" y="1278294"/>
            <a:ext cx="10747310" cy="4898669"/>
          </a:xfrm>
        </p:spPr>
        <p:txBody>
          <a:bodyPr>
            <a:normAutofit fontScale="55000" lnSpcReduction="20000"/>
          </a:bodyPr>
          <a:lstStyle/>
          <a:p>
            <a:r>
              <a:rPr lang="en-US" sz="4400" dirty="0">
                <a:latin typeface="Times New Roman" panose="02020603050405020304" pitchFamily="18" charset="0"/>
                <a:cs typeface="Times New Roman" panose="02020603050405020304" pitchFamily="18" charset="0"/>
              </a:rPr>
              <a:t>Intelligent machining is a rapidly evolving field that is transforming the manufacturing industry. </a:t>
            </a:r>
          </a:p>
          <a:p>
            <a:r>
              <a:rPr lang="en-US" sz="4400" dirty="0">
                <a:latin typeface="Times New Roman" panose="02020603050405020304" pitchFamily="18" charset="0"/>
                <a:cs typeface="Times New Roman" panose="02020603050405020304" pitchFamily="18" charset="0"/>
              </a:rPr>
              <a:t>It is the integration of advanced technologies, such as sensors, data acquisition systems, and artificial intelligence (AI), into traditional machining processes. </a:t>
            </a:r>
          </a:p>
          <a:p>
            <a:r>
              <a:rPr lang="en-US" sz="4400" dirty="0">
                <a:latin typeface="Times New Roman" panose="02020603050405020304" pitchFamily="18" charset="0"/>
                <a:cs typeface="Times New Roman" panose="02020603050405020304" pitchFamily="18" charset="0"/>
              </a:rPr>
              <a:t>This allows machines to monitor themselves, make decisions, and adapt to changing conditions in real-time, resulting in:</a:t>
            </a:r>
          </a:p>
          <a:p>
            <a:pPr>
              <a:buFont typeface="Arial" panose="020B0604020202020204" pitchFamily="34" charset="0"/>
              <a:buChar char="•"/>
            </a:pPr>
            <a:r>
              <a:rPr lang="en-US" sz="4400" b="1" dirty="0">
                <a:latin typeface="Times New Roman" panose="02020603050405020304" pitchFamily="18" charset="0"/>
                <a:cs typeface="Times New Roman" panose="02020603050405020304" pitchFamily="18" charset="0"/>
              </a:rPr>
              <a:t>Increased productivity:</a:t>
            </a:r>
            <a:r>
              <a:rPr lang="en-US" sz="4400" dirty="0">
                <a:latin typeface="Times New Roman" panose="02020603050405020304" pitchFamily="18" charset="0"/>
                <a:cs typeface="Times New Roman" panose="02020603050405020304" pitchFamily="18" charset="0"/>
              </a:rPr>
              <a:t> By optimizing process parameters and identifying potential problems early on, intelligent machining can significantly reduce production time and waste.</a:t>
            </a:r>
          </a:p>
          <a:p>
            <a:pPr>
              <a:buFont typeface="Arial" panose="020B0604020202020204" pitchFamily="34" charset="0"/>
              <a:buChar char="•"/>
            </a:pPr>
            <a:r>
              <a:rPr lang="en-US" sz="4400" b="1" dirty="0">
                <a:latin typeface="Times New Roman" panose="02020603050405020304" pitchFamily="18" charset="0"/>
                <a:cs typeface="Times New Roman" panose="02020603050405020304" pitchFamily="18" charset="0"/>
              </a:rPr>
              <a:t>Improved quality:</a:t>
            </a:r>
            <a:r>
              <a:rPr lang="en-US" sz="4400" dirty="0">
                <a:latin typeface="Times New Roman" panose="02020603050405020304" pitchFamily="18" charset="0"/>
                <a:cs typeface="Times New Roman" panose="02020603050405020304" pitchFamily="18" charset="0"/>
              </a:rPr>
              <a:t> Intelligent machines can monitor the quality of the parts they are producing and make adjustments to ensure that they meet specifications.</a:t>
            </a:r>
          </a:p>
          <a:p>
            <a:pPr>
              <a:buFont typeface="Arial" panose="020B0604020202020204" pitchFamily="34" charset="0"/>
              <a:buChar char="•"/>
            </a:pPr>
            <a:r>
              <a:rPr lang="en-US" sz="4400" b="1" dirty="0">
                <a:latin typeface="Times New Roman" panose="02020603050405020304" pitchFamily="18" charset="0"/>
                <a:cs typeface="Times New Roman" panose="02020603050405020304" pitchFamily="18" charset="0"/>
              </a:rPr>
              <a:t>Reduced costs:</a:t>
            </a:r>
            <a:r>
              <a:rPr lang="en-US" sz="4400" dirty="0">
                <a:latin typeface="Times New Roman" panose="02020603050405020304" pitchFamily="18" charset="0"/>
                <a:cs typeface="Times New Roman" panose="02020603050405020304" pitchFamily="18" charset="0"/>
              </a:rPr>
              <a:t> By reducing waste and downtime, intelligent machining can lead to significant cost savings.</a:t>
            </a:r>
          </a:p>
          <a:p>
            <a:pPr>
              <a:buFont typeface="Arial" panose="020B0604020202020204" pitchFamily="34" charset="0"/>
              <a:buChar char="•"/>
            </a:pPr>
            <a:r>
              <a:rPr lang="en-US" sz="4400" b="1" dirty="0">
                <a:latin typeface="Times New Roman" panose="02020603050405020304" pitchFamily="18" charset="0"/>
                <a:cs typeface="Times New Roman" panose="02020603050405020304" pitchFamily="18" charset="0"/>
              </a:rPr>
              <a:t>Enhanced safety:</a:t>
            </a:r>
            <a:r>
              <a:rPr lang="en-US" sz="4400" dirty="0">
                <a:latin typeface="Times New Roman" panose="02020603050405020304" pitchFamily="18" charset="0"/>
                <a:cs typeface="Times New Roman" panose="02020603050405020304" pitchFamily="18" charset="0"/>
              </a:rPr>
              <a:t> Intelligent machines can detect and prevent potential safety hazards, making the workplace safer for workers.</a:t>
            </a:r>
          </a:p>
          <a:p>
            <a:pPr marL="0" indent="0">
              <a:buNone/>
            </a:pPr>
            <a:endParaRPr lang="en-IN" dirty="0"/>
          </a:p>
        </p:txBody>
      </p:sp>
    </p:spTree>
    <p:extLst>
      <p:ext uri="{BB962C8B-B14F-4D97-AF65-F5344CB8AC3E}">
        <p14:creationId xmlns="" xmlns:p14="http://schemas.microsoft.com/office/powerpoint/2010/main" val="178286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A011E-21E4-CFAA-F493-0C9FBBC6ECC2}"/>
              </a:ext>
            </a:extLst>
          </p:cNvPr>
          <p:cNvSpPr>
            <a:spLocks noGrp="1"/>
          </p:cNvSpPr>
          <p:nvPr>
            <p:ph type="title"/>
          </p:nvPr>
        </p:nvSpPr>
        <p:spPr>
          <a:xfrm>
            <a:off x="838200" y="120785"/>
            <a:ext cx="10515600" cy="1325563"/>
          </a:xfrm>
        </p:spPr>
        <p:txBody>
          <a:bodyPr/>
          <a:lstStyle/>
          <a:p>
            <a:r>
              <a:rPr lang="en-US" dirty="0"/>
              <a:t>key components of an intelligent machining system</a:t>
            </a:r>
          </a:p>
        </p:txBody>
      </p:sp>
      <p:sp>
        <p:nvSpPr>
          <p:cNvPr id="3" name="Content Placeholder 2">
            <a:extLst>
              <a:ext uri="{FF2B5EF4-FFF2-40B4-BE49-F238E27FC236}">
                <a16:creationId xmlns="" xmlns:a16="http://schemas.microsoft.com/office/drawing/2014/main" id="{B50B9786-FB4D-34FA-BAB3-7376881E753E}"/>
              </a:ext>
            </a:extLst>
          </p:cNvPr>
          <p:cNvSpPr>
            <a:spLocks noGrp="1"/>
          </p:cNvSpPr>
          <p:nvPr>
            <p:ph idx="1"/>
          </p:nvPr>
        </p:nvSpPr>
        <p:spPr/>
        <p:txBody>
          <a:bodyPr>
            <a:norm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Sensors:</a:t>
            </a:r>
            <a:r>
              <a:rPr lang="en-US" sz="2400" dirty="0">
                <a:latin typeface="Times New Roman" panose="02020603050405020304" pitchFamily="18" charset="0"/>
                <a:cs typeface="Times New Roman" panose="02020603050405020304" pitchFamily="18" charset="0"/>
              </a:rPr>
              <a:t> Sensors collect data about the machining process, such as cutting forces, vibrations, and temperature.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acquisition system:</a:t>
            </a:r>
            <a:r>
              <a:rPr lang="en-US" sz="2400" dirty="0">
                <a:latin typeface="Times New Roman" panose="02020603050405020304" pitchFamily="18" charset="0"/>
                <a:cs typeface="Times New Roman" panose="02020603050405020304" pitchFamily="18" charset="0"/>
              </a:rPr>
              <a:t> The data acquisition system collects and stores the data from the sensors.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Control system:</a:t>
            </a:r>
            <a:r>
              <a:rPr lang="en-US" sz="2400" dirty="0">
                <a:latin typeface="Times New Roman" panose="02020603050405020304" pitchFamily="18" charset="0"/>
                <a:cs typeface="Times New Roman" panose="02020603050405020304" pitchFamily="18" charset="0"/>
              </a:rPr>
              <a:t> The control system uses the data from the sensors to make decisions about the machining process, such as adjusting the feed rate or spindle speed.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AI can be used to analyze the data from the sensors and make more complex decisions about the machining process.</a:t>
            </a:r>
          </a:p>
          <a:p>
            <a:pPr marL="0" indent="0">
              <a:buNone/>
            </a:pPr>
            <a:endParaRPr lang="en-IN" dirty="0"/>
          </a:p>
        </p:txBody>
      </p:sp>
    </p:spTree>
    <p:extLst>
      <p:ext uri="{BB962C8B-B14F-4D97-AF65-F5344CB8AC3E}">
        <p14:creationId xmlns="" xmlns:p14="http://schemas.microsoft.com/office/powerpoint/2010/main" val="94456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0EC32-B251-B242-C5B9-4E57851F91C3}"/>
              </a:ext>
            </a:extLst>
          </p:cNvPr>
          <p:cNvSpPr>
            <a:spLocks noGrp="1"/>
          </p:cNvSpPr>
          <p:nvPr>
            <p:ph type="title"/>
          </p:nvPr>
        </p:nvSpPr>
        <p:spPr/>
        <p:txBody>
          <a:bodyPr/>
          <a:lstStyle/>
          <a:p>
            <a:r>
              <a:rPr lang="en-IN" dirty="0"/>
              <a:t>Open Architecture Machine Control</a:t>
            </a:r>
          </a:p>
        </p:txBody>
      </p:sp>
      <p:sp>
        <p:nvSpPr>
          <p:cNvPr id="3" name="Content Placeholder 2">
            <a:extLst>
              <a:ext uri="{FF2B5EF4-FFF2-40B4-BE49-F238E27FC236}">
                <a16:creationId xmlns="" xmlns:a16="http://schemas.microsoft.com/office/drawing/2014/main" id="{8D34A5C9-5653-012D-97A6-3BB1EB71743A}"/>
              </a:ext>
            </a:extLst>
          </p:cNvPr>
          <p:cNvSpPr>
            <a:spLocks noGrp="1"/>
          </p:cNvSpPr>
          <p:nvPr>
            <p:ph idx="1"/>
          </p:nvPr>
        </p:nvSpPr>
        <p:spPr>
          <a:xfrm>
            <a:off x="672830" y="1494885"/>
            <a:ext cx="10515600" cy="4351338"/>
          </a:xfrm>
        </p:spPr>
        <p:txBody>
          <a:bodyPr>
            <a:normAutofit fontScale="62500" lnSpcReduction="20000"/>
          </a:bodyPr>
          <a:lstStyle/>
          <a:p>
            <a:pPr marL="0" indent="0" algn="just">
              <a:buNone/>
            </a:pPr>
            <a:r>
              <a:rPr lang="en-US" sz="3400" b="1" dirty="0">
                <a:latin typeface="Times New Roman" panose="02020603050405020304" pitchFamily="18" charset="0"/>
                <a:cs typeface="Times New Roman" panose="02020603050405020304" pitchFamily="18" charset="0"/>
              </a:rPr>
              <a:t>Open Architecture Machine Control: An Enabler for Intelligent Machining</a:t>
            </a:r>
          </a:p>
          <a:p>
            <a:pPr marL="0" indent="0" algn="just">
              <a:buNone/>
            </a:pPr>
            <a:r>
              <a:rPr lang="en-US" sz="3400" dirty="0">
                <a:latin typeface="Times New Roman" panose="02020603050405020304" pitchFamily="18" charset="0"/>
                <a:cs typeface="Times New Roman" panose="02020603050405020304" pitchFamily="18" charset="0"/>
              </a:rPr>
              <a:t>Open architecture machine control refers to a design philosophy where the underlying control platform and communication protocols are </a:t>
            </a:r>
            <a:r>
              <a:rPr lang="en-US" sz="3400" b="1" dirty="0">
                <a:latin typeface="Times New Roman" panose="02020603050405020304" pitchFamily="18" charset="0"/>
                <a:cs typeface="Times New Roman" panose="02020603050405020304" pitchFamily="18" charset="0"/>
              </a:rPr>
              <a:t>standardized and accessible</a:t>
            </a:r>
            <a:r>
              <a:rPr lang="en-US" sz="3400" dirty="0">
                <a:latin typeface="Times New Roman" panose="02020603050405020304" pitchFamily="18" charset="0"/>
                <a:cs typeface="Times New Roman" panose="02020603050405020304" pitchFamily="18" charset="0"/>
              </a:rPr>
              <a:t>. This approach contrasts with traditional proprietary systems, where specific hardware and software are tightly coupled, limiting flexibility and customization.</a:t>
            </a:r>
          </a:p>
          <a:p>
            <a:pPr marL="0" indent="0" algn="just">
              <a:buNone/>
            </a:pPr>
            <a:r>
              <a:rPr lang="en-US" sz="3400" dirty="0">
                <a:latin typeface="Times New Roman" panose="02020603050405020304" pitchFamily="18" charset="0"/>
                <a:cs typeface="Times New Roman" panose="02020603050405020304" pitchFamily="18" charset="0"/>
              </a:rPr>
              <a:t>Open architecture brings several key benefits to intelligent machining:</a:t>
            </a:r>
          </a:p>
          <a:p>
            <a:pPr algn="just"/>
            <a:r>
              <a:rPr lang="en-US" sz="3400" b="1" dirty="0">
                <a:latin typeface="Times New Roman" panose="02020603050405020304" pitchFamily="18" charset="0"/>
                <a:cs typeface="Times New Roman" panose="02020603050405020304" pitchFamily="18" charset="0"/>
              </a:rPr>
              <a:t>1. Interoperability and Flexibility:</a:t>
            </a:r>
            <a:r>
              <a:rPr lang="en-US" sz="3400" dirty="0">
                <a:latin typeface="Times New Roman" panose="02020603050405020304" pitchFamily="18" charset="0"/>
                <a:cs typeface="Times New Roman" panose="02020603050405020304" pitchFamily="18" charset="0"/>
              </a:rPr>
              <a:t> Open standards allow different components (sensors, actuators, controllers) from various vendors to seamlessly integrate and communicate. This promotes flexibility in system design and enables easier upgrades or expansion with new technologies.</a:t>
            </a:r>
          </a:p>
          <a:p>
            <a:pPr algn="just"/>
            <a:r>
              <a:rPr lang="en-US" sz="3400" b="1" dirty="0">
                <a:latin typeface="Times New Roman" panose="02020603050405020304" pitchFamily="18" charset="0"/>
                <a:cs typeface="Times New Roman" panose="02020603050405020304" pitchFamily="18" charset="0"/>
              </a:rPr>
              <a:t>2. Innovation and Customization:</a:t>
            </a:r>
            <a:r>
              <a:rPr lang="en-US" sz="3400" dirty="0">
                <a:latin typeface="Times New Roman" panose="02020603050405020304" pitchFamily="18" charset="0"/>
                <a:cs typeface="Times New Roman" panose="02020603050405020304" pitchFamily="18" charset="0"/>
              </a:rPr>
              <a:t> Openness fosters a vibrant ecosystem of developers and manufacturers, which fuels innovation and development of specialized components and functionalities tailored to specific needs. Users are no longer locked into single-vendor solutions and can customize their systems based on their unique requirements.</a:t>
            </a:r>
          </a:p>
          <a:p>
            <a:pPr marL="0" indent="0" algn="just">
              <a:buNone/>
            </a:pPr>
            <a:endParaRPr lang="en-IN" dirty="0"/>
          </a:p>
        </p:txBody>
      </p:sp>
    </p:spTree>
    <p:extLst>
      <p:ext uri="{BB962C8B-B14F-4D97-AF65-F5344CB8AC3E}">
        <p14:creationId xmlns="" xmlns:p14="http://schemas.microsoft.com/office/powerpoint/2010/main" val="227082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0EC32-B251-B242-C5B9-4E57851F91C3}"/>
              </a:ext>
            </a:extLst>
          </p:cNvPr>
          <p:cNvSpPr>
            <a:spLocks noGrp="1"/>
          </p:cNvSpPr>
          <p:nvPr>
            <p:ph type="title"/>
          </p:nvPr>
        </p:nvSpPr>
        <p:spPr/>
        <p:txBody>
          <a:bodyPr/>
          <a:lstStyle/>
          <a:p>
            <a:r>
              <a:rPr lang="en-IN" dirty="0"/>
              <a:t>Open Architecture Machine Control</a:t>
            </a:r>
          </a:p>
        </p:txBody>
      </p:sp>
      <p:sp>
        <p:nvSpPr>
          <p:cNvPr id="3" name="Content Placeholder 2">
            <a:extLst>
              <a:ext uri="{FF2B5EF4-FFF2-40B4-BE49-F238E27FC236}">
                <a16:creationId xmlns="" xmlns:a16="http://schemas.microsoft.com/office/drawing/2014/main" id="{8D34A5C9-5653-012D-97A6-3BB1EB71743A}"/>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3. Cost-Effectiveness:</a:t>
            </a:r>
            <a:r>
              <a:rPr lang="en-US" sz="2400" dirty="0">
                <a:latin typeface="Times New Roman" panose="02020603050405020304" pitchFamily="18" charset="0"/>
                <a:cs typeface="Times New Roman" panose="02020603050405020304" pitchFamily="18" charset="0"/>
              </a:rPr>
              <a:t> Open source platforms and readily available components can often be more cost-effective than proprietary systems. Additionally, competition among vendors drives down prices and incentivizes continuous improvement.</a:t>
            </a:r>
          </a:p>
          <a:p>
            <a:r>
              <a:rPr lang="en-US" sz="2400" b="1" dirty="0">
                <a:latin typeface="Times New Roman" panose="02020603050405020304" pitchFamily="18" charset="0"/>
                <a:cs typeface="Times New Roman" panose="02020603050405020304" pitchFamily="18" charset="0"/>
              </a:rPr>
              <a:t>4. Reduced Vendor Lock-in:</a:t>
            </a:r>
            <a:r>
              <a:rPr lang="en-US" sz="2400" dirty="0">
                <a:latin typeface="Times New Roman" panose="02020603050405020304" pitchFamily="18" charset="0"/>
                <a:cs typeface="Times New Roman" panose="02020603050405020304" pitchFamily="18" charset="0"/>
              </a:rPr>
              <a:t> Open architectures prevent dependence on a single vendor, reducing the risk of being locked into specific hardware or software and empowering users to switch providers more easily.</a:t>
            </a:r>
          </a:p>
          <a:p>
            <a:r>
              <a:rPr lang="en-US" sz="2400" b="1" dirty="0">
                <a:latin typeface="Times New Roman" panose="02020603050405020304" pitchFamily="18" charset="0"/>
                <a:cs typeface="Times New Roman" panose="02020603050405020304" pitchFamily="18" charset="0"/>
              </a:rPr>
              <a:t>5. Enhanced Security:</a:t>
            </a:r>
            <a:r>
              <a:rPr lang="en-US" sz="2400" dirty="0">
                <a:latin typeface="Times New Roman" panose="02020603050405020304" pitchFamily="18" charset="0"/>
                <a:cs typeface="Times New Roman" panose="02020603050405020304" pitchFamily="18" charset="0"/>
              </a:rPr>
              <a:t> Open standards and widely used platforms enable better security practices and facilitate the implementation of robust security measures.</a:t>
            </a:r>
          </a:p>
          <a:p>
            <a:pPr marL="0" indent="0">
              <a:buNone/>
            </a:pPr>
            <a:endParaRPr lang="en-IN" dirty="0"/>
          </a:p>
        </p:txBody>
      </p:sp>
    </p:spTree>
    <p:extLst>
      <p:ext uri="{BB962C8B-B14F-4D97-AF65-F5344CB8AC3E}">
        <p14:creationId xmlns="" xmlns:p14="http://schemas.microsoft.com/office/powerpoint/2010/main" val="3268629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0EC32-B251-B242-C5B9-4E57851F91C3}"/>
              </a:ext>
            </a:extLst>
          </p:cNvPr>
          <p:cNvSpPr>
            <a:spLocks noGrp="1"/>
          </p:cNvSpPr>
          <p:nvPr>
            <p:ph type="title"/>
          </p:nvPr>
        </p:nvSpPr>
        <p:spPr/>
        <p:txBody>
          <a:bodyPr/>
          <a:lstStyle/>
          <a:p>
            <a:r>
              <a:rPr lang="en-IN" dirty="0"/>
              <a:t>Open Architecture Machine Control</a:t>
            </a:r>
          </a:p>
        </p:txBody>
      </p:sp>
      <p:sp>
        <p:nvSpPr>
          <p:cNvPr id="3" name="Content Placeholder 2">
            <a:extLst>
              <a:ext uri="{FF2B5EF4-FFF2-40B4-BE49-F238E27FC236}">
                <a16:creationId xmlns="" xmlns:a16="http://schemas.microsoft.com/office/drawing/2014/main" id="{8D34A5C9-5653-012D-97A6-3BB1EB71743A}"/>
              </a:ext>
            </a:extLst>
          </p:cNvPr>
          <p:cNvSpPr>
            <a:spLocks noGrp="1"/>
          </p:cNvSpPr>
          <p:nvPr>
            <p:ph idx="1"/>
          </p:nvPr>
        </p:nvSpPr>
        <p:spPr/>
        <p:txBody>
          <a:bodyPr>
            <a:normAutofit fontScale="92500" lnSpcReduction="10000"/>
          </a:bodyPr>
          <a:lstStyle/>
          <a:p>
            <a:pPr marL="0" indent="0" algn="just">
              <a:buNone/>
            </a:pPr>
            <a:r>
              <a:rPr lang="en-US" sz="2600" b="1" dirty="0">
                <a:latin typeface="Times New Roman" panose="02020603050405020304" pitchFamily="18" charset="0"/>
                <a:cs typeface="Times New Roman" panose="02020603050405020304" pitchFamily="18" charset="0"/>
              </a:rPr>
              <a:t>Implementation and Examples:</a:t>
            </a: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Open architecture principles are increasingly implemented in various machine control systems, including:</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CNC machines:</a:t>
            </a:r>
            <a:r>
              <a:rPr lang="en-US" sz="2600" dirty="0">
                <a:latin typeface="Times New Roman" panose="02020603050405020304" pitchFamily="18" charset="0"/>
                <a:cs typeface="Times New Roman" panose="02020603050405020304" pitchFamily="18" charset="0"/>
              </a:rPr>
              <a:t> Standardized protocols like </a:t>
            </a:r>
            <a:r>
              <a:rPr lang="en-US" sz="2600" dirty="0" err="1">
                <a:latin typeface="Times New Roman" panose="02020603050405020304" pitchFamily="18" charset="0"/>
                <a:cs typeface="Times New Roman" panose="02020603050405020304" pitchFamily="18" charset="0"/>
              </a:rPr>
              <a:t>MTConnect</a:t>
            </a:r>
            <a:r>
              <a:rPr lang="en-US" sz="2600" dirty="0">
                <a:latin typeface="Times New Roman" panose="02020603050405020304" pitchFamily="18" charset="0"/>
                <a:cs typeface="Times New Roman" panose="02020603050405020304" pitchFamily="18" charset="0"/>
              </a:rPr>
              <a:t> allow for easier data exchange and integration with other systems, facilitating data-driven decision making and process optimization.</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Industrial robots:</a:t>
            </a:r>
            <a:r>
              <a:rPr lang="en-US" sz="2600" dirty="0">
                <a:latin typeface="Times New Roman" panose="02020603050405020304" pitchFamily="18" charset="0"/>
                <a:cs typeface="Times New Roman" panose="02020603050405020304" pitchFamily="18" charset="0"/>
              </a:rPr>
              <a:t> Open Robotic Operating System (ROS) promotes robot interoperability and enables the reuse of code and components across different robot platforms.</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Smart factories:</a:t>
            </a:r>
            <a:r>
              <a:rPr lang="en-US" sz="2600" dirty="0">
                <a:latin typeface="Times New Roman" panose="02020603050405020304" pitchFamily="18" charset="0"/>
                <a:cs typeface="Times New Roman" panose="02020603050405020304" pitchFamily="18" charset="0"/>
              </a:rPr>
              <a:t> The Industrial Internet of Things (</a:t>
            </a:r>
            <a:r>
              <a:rPr lang="en-US" sz="2600" dirty="0" err="1">
                <a:latin typeface="Times New Roman" panose="02020603050405020304" pitchFamily="18" charset="0"/>
                <a:cs typeface="Times New Roman" panose="02020603050405020304" pitchFamily="18" charset="0"/>
              </a:rPr>
              <a:t>IIoT</a:t>
            </a:r>
            <a:r>
              <a:rPr lang="en-US" sz="2600" dirty="0">
                <a:latin typeface="Times New Roman" panose="02020603050405020304" pitchFamily="18" charset="0"/>
                <a:cs typeface="Times New Roman" panose="02020603050405020304" pitchFamily="18" charset="0"/>
              </a:rPr>
              <a:t>) relies on open communication protocols for seamless data exchange between machines, sensors, and software platforms, enabling intelligent operations and automation.</a:t>
            </a:r>
          </a:p>
          <a:p>
            <a:pPr marL="0" indent="0" algn="just">
              <a:buNone/>
            </a:pPr>
            <a:endParaRPr lang="en-IN" dirty="0"/>
          </a:p>
        </p:txBody>
      </p:sp>
    </p:spTree>
    <p:extLst>
      <p:ext uri="{BB962C8B-B14F-4D97-AF65-F5344CB8AC3E}">
        <p14:creationId xmlns="" xmlns:p14="http://schemas.microsoft.com/office/powerpoint/2010/main" val="158727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DEAF3-5F49-769C-012A-D73785B420AB}"/>
              </a:ext>
            </a:extLst>
          </p:cNvPr>
          <p:cNvSpPr>
            <a:spLocks noGrp="1"/>
          </p:cNvSpPr>
          <p:nvPr>
            <p:ph type="title"/>
          </p:nvPr>
        </p:nvSpPr>
        <p:spPr/>
        <p:txBody>
          <a:bodyPr/>
          <a:lstStyle/>
          <a:p>
            <a:r>
              <a:rPr lang="en-IN" dirty="0"/>
              <a:t>Open Architecture Machine Control</a:t>
            </a:r>
          </a:p>
        </p:txBody>
      </p:sp>
      <p:sp>
        <p:nvSpPr>
          <p:cNvPr id="3" name="Content Placeholder 2">
            <a:extLst>
              <a:ext uri="{FF2B5EF4-FFF2-40B4-BE49-F238E27FC236}">
                <a16:creationId xmlns="" xmlns:a16="http://schemas.microsoft.com/office/drawing/2014/main" id="{5B318891-E971-4A30-4F47-1883BE96C148}"/>
              </a:ext>
            </a:extLst>
          </p:cNvPr>
          <p:cNvSpPr>
            <a:spLocks noGrp="1"/>
          </p:cNvSpPr>
          <p:nvPr>
            <p:ph idx="1"/>
          </p:nvPr>
        </p:nvSpPr>
        <p:spPr/>
        <p:txBody>
          <a:bodyPr>
            <a:normAutofit fontScale="85000" lnSpcReduction="10000"/>
          </a:bodyPr>
          <a:lstStyle/>
          <a:p>
            <a:pPr marL="0" indent="0" algn="just">
              <a:buNone/>
            </a:pPr>
            <a:r>
              <a:rPr lang="en-US" b="1" dirty="0">
                <a:latin typeface="Times New Roman" panose="02020603050405020304" pitchFamily="18" charset="0"/>
                <a:cs typeface="Times New Roman" panose="02020603050405020304" pitchFamily="18" charset="0"/>
              </a:rPr>
              <a:t>Challenges and Considerations: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Standardization and Compatibility:</a:t>
            </a:r>
            <a:r>
              <a:rPr lang="en-US" dirty="0">
                <a:latin typeface="Times New Roman" panose="02020603050405020304" pitchFamily="18" charset="0"/>
                <a:cs typeface="Times New Roman" panose="02020603050405020304" pitchFamily="18" charset="0"/>
              </a:rPr>
              <a:t> Ensuring compatibility between different components and vendors requires constant collaboration and development within the open architecture community.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Security and </a:t>
            </a:r>
            <a:r>
              <a:rPr lang="en-US" b="1" dirty="0" smtClean="0">
                <a:latin typeface="Times New Roman" panose="02020603050405020304" pitchFamily="18" charset="0"/>
                <a:cs typeface="Times New Roman" panose="02020603050405020304" pitchFamily="18" charset="0"/>
              </a:rPr>
              <a:t>Reliability</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Openness can also create potential security vulnerabilities, requiring robust security protocols and practices.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Complexity and Expertise:</a:t>
            </a:r>
            <a:r>
              <a:rPr lang="en-US" dirty="0">
                <a:latin typeface="Times New Roman" panose="02020603050405020304" pitchFamily="18" charset="0"/>
                <a:cs typeface="Times New Roman" panose="02020603050405020304" pitchFamily="18" charset="0"/>
              </a:rPr>
              <a:t> Designing and operating open architecture systems might require more technical expertise compared to traditional closed systems.</a:t>
            </a:r>
          </a:p>
          <a:p>
            <a:pPr algn="just"/>
            <a:r>
              <a:rPr lang="en-US" b="1" dirty="0">
                <a:latin typeface="Times New Roman" panose="02020603050405020304" pitchFamily="18" charset="0"/>
                <a:cs typeface="Times New Roman" panose="02020603050405020304" pitchFamily="18" charset="0"/>
              </a:rPr>
              <a:t>Overall, open architecture machine control plays a crucial role in enabling the development and implementation of intelligent machining systems. Its benefits in terms of flexibility, innovation, and cost-effectiveness make it a key driver for the future of the manufacturing industry.</a:t>
            </a:r>
            <a:endParaRPr lang="en-US"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 xmlns:p14="http://schemas.microsoft.com/office/powerpoint/2010/main" val="896232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2323</Words>
  <Application>Microsoft Office PowerPoint</Application>
  <PresentationFormat>Custom</PresentationFormat>
  <Paragraphs>114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Unit-2</vt:lpstr>
      <vt:lpstr>Slide 2</vt:lpstr>
      <vt:lpstr>Introduction to Intelligent Machining </vt:lpstr>
      <vt:lpstr>Introduction to Intelligent Machining </vt:lpstr>
      <vt:lpstr>key components of an intelligent machining system</vt:lpstr>
      <vt:lpstr>Open Architecture Machine Control</vt:lpstr>
      <vt:lpstr>Open Architecture Machine Control</vt:lpstr>
      <vt:lpstr>Open Architecture Machine Control</vt:lpstr>
      <vt:lpstr>Open Architecture Machine Control</vt:lpstr>
      <vt:lpstr>Manufacturing Automation Protocol</vt:lpstr>
      <vt:lpstr>Manufacturing Automation Protocol</vt:lpstr>
      <vt:lpstr>Evolution of intelligent machining</vt:lpstr>
      <vt:lpstr>Evolution of intelligent machining</vt:lpstr>
      <vt:lpstr>Evolution of Intelligent Machining</vt:lpstr>
      <vt:lpstr>Evolution of Intelligent Machining</vt:lpstr>
      <vt:lpstr>MOSAIC - NGC</vt:lpstr>
      <vt:lpstr>MOSAIC - NGC</vt:lpstr>
      <vt:lpstr>NGC Architecture</vt:lpstr>
      <vt:lpstr>NGC Architecture – Contd.</vt:lpstr>
      <vt:lpstr>NGC Architecture – Contd.</vt:lpstr>
      <vt:lpstr>OSACA</vt:lpstr>
      <vt:lpstr>OSACA Architecture</vt:lpstr>
      <vt:lpstr>OSACA Architecture – Cube Model</vt:lpstr>
      <vt:lpstr>SERCOS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Athilakshmi Anand</dc:creator>
  <cp:lastModifiedBy>Jayakanth JJ</cp:lastModifiedBy>
  <cp:revision>23</cp:revision>
  <dcterms:created xsi:type="dcterms:W3CDTF">2024-01-23T13:27:41Z</dcterms:created>
  <dcterms:modified xsi:type="dcterms:W3CDTF">2024-06-11T04:05:59Z</dcterms:modified>
</cp:coreProperties>
</file>