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564B2F9-54C7-4F3B-B4C4-F2C52D16AF42}">
  <a:tblStyle styleId="{4564B2F9-54C7-4F3B-B4C4-F2C52D16AF4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IN"/>
              <a:t>Next masking we need to take care of is the query itself. This is important as these searches are used by search engine to build a web profile on the user and bother them with advertisements. The way around this, is either to confuse the engine with random queries or by generating a similar query using Machine Translation hiding personal details.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IN"/>
              <a:t>Let’s discuss the first approach, using Machine Learning. First part is to use a technique called POS tagging.It takes an input sentence and outputs the part of speech tags in it. </a:t>
            </a:r>
            <a:endParaRPr/>
          </a:p>
          <a:p>
            <a:pPr indent="0" lvl="0" marL="0" rtl="0" algn="l">
              <a:spcBef>
                <a:spcPts val="0"/>
              </a:spcBef>
              <a:spcAft>
                <a:spcPts val="0"/>
              </a:spcAft>
              <a:buClr>
                <a:schemeClr val="dk1"/>
              </a:buClr>
              <a:buSzPts val="1200"/>
              <a:buFont typeface="Calibri"/>
              <a:buNone/>
            </a:pPr>
            <a:r>
              <a:rPr lang="en-IN"/>
              <a:t>After we have these tags and the tokens, we use word-to-vec embeddings to replace the sensitive words with the most similar ones from the corpora. </a:t>
            </a:r>
            <a:endParaRPr/>
          </a:p>
          <a:p>
            <a:pPr indent="0" lvl="0" marL="0" rtl="0" algn="l">
              <a:spcBef>
                <a:spcPts val="0"/>
              </a:spcBef>
              <a:spcAft>
                <a:spcPts val="0"/>
              </a:spcAft>
              <a:buClr>
                <a:schemeClr val="dk1"/>
              </a:buClr>
              <a:buSzPts val="1200"/>
              <a:buFont typeface="Calibri"/>
              <a:buNone/>
            </a:pPr>
            <a:r>
              <a:rPr lang="en-IN"/>
              <a:t>Thus, using these similar word replacements we can create multiple queries which are similar in semantics but are enough to confuse the search engine.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IN"/>
              <a:t>Next approach is to use Machine Translation technique which is a way to convert a sentence from one language to another. </a:t>
            </a:r>
            <a:endParaRPr/>
          </a:p>
          <a:p>
            <a:pPr indent="0" lvl="0" marL="0" rtl="0" algn="l">
              <a:spcBef>
                <a:spcPts val="0"/>
              </a:spcBef>
              <a:spcAft>
                <a:spcPts val="0"/>
              </a:spcAft>
              <a:buClr>
                <a:schemeClr val="dk1"/>
              </a:buClr>
              <a:buSzPts val="1200"/>
              <a:buFont typeface="Calibri"/>
              <a:buNone/>
            </a:pPr>
            <a:r>
              <a:rPr lang="en-IN"/>
              <a:t>But here, we need translation from  English to English, with similar meaning and hence need a generalized synthesizer. </a:t>
            </a:r>
            <a:endParaRPr/>
          </a:p>
          <a:p>
            <a:pPr indent="0" lvl="0" marL="0" rtl="0" algn="l">
              <a:spcBef>
                <a:spcPts val="0"/>
              </a:spcBef>
              <a:spcAft>
                <a:spcPts val="0"/>
              </a:spcAft>
              <a:buClr>
                <a:schemeClr val="dk1"/>
              </a:buClr>
              <a:buSzPts val="1200"/>
              <a:buFont typeface="Calibri"/>
              <a:buNone/>
            </a:pPr>
            <a:r>
              <a:rPr lang="en-IN"/>
              <a:t>The way to do this, as seen in many researches in machine translation, is to use SMT, Statistical machine translation, </a:t>
            </a:r>
            <a:r>
              <a:rPr lang="en-IN"/>
              <a:t>where translations are generated on the basis of statistical statistical models whose parameters are derived from the analysis of bilingual text corpora. The only limitation with this approach is that there is not enough corpora available for same language machine translation.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This is the high level system architecture of our project. It consists of three components: a Firefox plugin which handles cookies masking, a Flask server, which handles query masking, and a proxy server, running on AWS, which handles IP masking. Lets see how query masking is handled in the Flask server. </a:t>
            </a:r>
            <a:endParaRPr/>
          </a:p>
        </p:txBody>
      </p:sp>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IN"/>
              <a:t>For achieving POS tagging, we have used spacy, an open source NLP library in Python. IT provides two levels of tagging. The first one is part of speech tagging which tags words into Nouns, Adjectives verbs etc. </a:t>
            </a:r>
            <a:endParaRPr/>
          </a:p>
          <a:p>
            <a:pPr indent="0" lvl="0" marL="0" rtl="0" algn="l">
              <a:spcBef>
                <a:spcPts val="0"/>
              </a:spcBef>
              <a:spcAft>
                <a:spcPts val="0"/>
              </a:spcAft>
              <a:buClr>
                <a:schemeClr val="dk1"/>
              </a:buClr>
              <a:buSzPts val="1200"/>
              <a:buFont typeface="Calibri"/>
              <a:buNone/>
            </a:pPr>
            <a:r>
              <a:rPr lang="en-IN"/>
              <a:t>The next level of tagging, is Named-Entity-Recognition tagging, which categorises words into entities like Nationalities, Locations, Time/Date etc. </a:t>
            </a:r>
            <a:endParaRPr/>
          </a:p>
          <a:p>
            <a:pPr indent="0" lvl="0" marL="0" rtl="0" algn="l">
              <a:spcBef>
                <a:spcPts val="0"/>
              </a:spcBef>
              <a:spcAft>
                <a:spcPts val="0"/>
              </a:spcAft>
              <a:buClr>
                <a:schemeClr val="dk1"/>
              </a:buClr>
              <a:buSzPts val="1200"/>
              <a:buFont typeface="Calibri"/>
              <a:buNone/>
            </a:pPr>
            <a:r>
              <a:rPr lang="en-IN"/>
              <a:t>In this example, the word Indian is tagged as NOPR, which concerns with Nationalities.</a:t>
            </a:r>
            <a:endParaRPr/>
          </a:p>
          <a:p>
            <a:pPr indent="0" lvl="0" marL="0" rtl="0" algn="l">
              <a:spcBef>
                <a:spcPts val="0"/>
              </a:spcBef>
              <a:spcAft>
                <a:spcPts val="0"/>
              </a:spcAft>
              <a:buClr>
                <a:schemeClr val="dk1"/>
              </a:buClr>
              <a:buSzPts val="1200"/>
              <a:buFont typeface="Calibri"/>
              <a:buNone/>
            </a:pPr>
            <a:r>
              <a:rPr lang="en-IN"/>
              <a:t>We extract the words from a query which belong to such entity categories and then use word-to-vec embeddings to replace them with the most similar ones. For the embeddings we have used gensim’s GoogleNews vectors model which contains around 3 million words that are trained on Google news dataset. </a:t>
            </a:r>
            <a:endParaRPr/>
          </a:p>
        </p:txBody>
      </p:sp>
      <p:sp>
        <p:nvSpPr>
          <p:cNvPr id="236" name="Google Shape;23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IN"/>
              <a:t>These are some of the examples. Here we extract the words “Indian”, “Today” and “NYC” and replace them with most similar words. Indian is replaced by Pakistani or Italian, today is replaced by tomorrow or yesterday, NYC is replaced by LA or SF.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Google Shape;70;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2" name="Google Shape;72;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7" name="Shape 27"/>
        <p:cNvGrpSpPr/>
        <p:nvPr/>
      </p:nvGrpSpPr>
      <p:grpSpPr>
        <a:xfrm>
          <a:off x="0" y="0"/>
          <a:ext cx="0" cy="0"/>
          <a:chOff x="0" y="0"/>
          <a:chExt cx="0" cy="0"/>
        </a:xfrm>
      </p:grpSpPr>
      <p:sp>
        <p:nvSpPr>
          <p:cNvPr id="28" name="Google Shape;28;p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lgn="l">
              <a:lnSpc>
                <a:spcPct val="90000"/>
              </a:lnSpc>
              <a:spcBef>
                <a:spcPts val="0"/>
              </a:spcBef>
              <a:spcAft>
                <a:spcPts val="0"/>
              </a:spcAft>
              <a:buClr>
                <a:schemeClr val="dk1"/>
              </a:buClr>
              <a:buSzPts val="3700"/>
              <a:buFont typeface="Calibri"/>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9" name="Google Shape;29;p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gn="l">
              <a:lnSpc>
                <a:spcPct val="90000"/>
              </a:lnSpc>
              <a:spcBef>
                <a:spcPts val="0"/>
              </a:spcBef>
              <a:spcAft>
                <a:spcPts val="0"/>
              </a:spcAft>
              <a:buClr>
                <a:schemeClr val="dk1"/>
              </a:buClr>
              <a:buSzPts val="2400"/>
              <a:buChar char="●"/>
              <a:defRPr/>
            </a:lvl1pPr>
            <a:lvl2pPr indent="-349250" lvl="1" marL="914400" algn="l">
              <a:lnSpc>
                <a:spcPct val="90000"/>
              </a:lnSpc>
              <a:spcBef>
                <a:spcPts val="2100"/>
              </a:spcBef>
              <a:spcAft>
                <a:spcPts val="0"/>
              </a:spcAft>
              <a:buClr>
                <a:schemeClr val="dk1"/>
              </a:buClr>
              <a:buSzPts val="1900"/>
              <a:buChar char="○"/>
              <a:defRPr/>
            </a:lvl2pPr>
            <a:lvl3pPr indent="-349250" lvl="2" marL="1371600" algn="l">
              <a:lnSpc>
                <a:spcPct val="90000"/>
              </a:lnSpc>
              <a:spcBef>
                <a:spcPts val="2100"/>
              </a:spcBef>
              <a:spcAft>
                <a:spcPts val="0"/>
              </a:spcAft>
              <a:buClr>
                <a:schemeClr val="dk1"/>
              </a:buClr>
              <a:buSzPts val="1900"/>
              <a:buChar char="■"/>
              <a:defRPr/>
            </a:lvl3pPr>
            <a:lvl4pPr indent="-349250" lvl="3" marL="1828800" algn="l">
              <a:lnSpc>
                <a:spcPct val="90000"/>
              </a:lnSpc>
              <a:spcBef>
                <a:spcPts val="2100"/>
              </a:spcBef>
              <a:spcAft>
                <a:spcPts val="0"/>
              </a:spcAft>
              <a:buClr>
                <a:schemeClr val="dk1"/>
              </a:buClr>
              <a:buSzPts val="1900"/>
              <a:buChar char="●"/>
              <a:defRPr/>
            </a:lvl4pPr>
            <a:lvl5pPr indent="-349250" lvl="4" marL="2286000" algn="l">
              <a:lnSpc>
                <a:spcPct val="90000"/>
              </a:lnSpc>
              <a:spcBef>
                <a:spcPts val="2100"/>
              </a:spcBef>
              <a:spcAft>
                <a:spcPts val="0"/>
              </a:spcAft>
              <a:buClr>
                <a:schemeClr val="dk1"/>
              </a:buClr>
              <a:buSzPts val="1900"/>
              <a:buChar char="○"/>
              <a:defRPr/>
            </a:lvl5pPr>
            <a:lvl6pPr indent="-349250" lvl="5" marL="2743200" algn="l">
              <a:lnSpc>
                <a:spcPct val="90000"/>
              </a:lnSpc>
              <a:spcBef>
                <a:spcPts val="2100"/>
              </a:spcBef>
              <a:spcAft>
                <a:spcPts val="0"/>
              </a:spcAft>
              <a:buClr>
                <a:schemeClr val="dk1"/>
              </a:buClr>
              <a:buSzPts val="1900"/>
              <a:buChar char="■"/>
              <a:defRPr/>
            </a:lvl6pPr>
            <a:lvl7pPr indent="-349250" lvl="6" marL="3200400" algn="l">
              <a:lnSpc>
                <a:spcPct val="90000"/>
              </a:lnSpc>
              <a:spcBef>
                <a:spcPts val="2100"/>
              </a:spcBef>
              <a:spcAft>
                <a:spcPts val="0"/>
              </a:spcAft>
              <a:buClr>
                <a:schemeClr val="dk1"/>
              </a:buClr>
              <a:buSzPts val="1900"/>
              <a:buChar char="●"/>
              <a:defRPr/>
            </a:lvl7pPr>
            <a:lvl8pPr indent="-349250" lvl="7" marL="3657600" algn="l">
              <a:lnSpc>
                <a:spcPct val="90000"/>
              </a:lnSpc>
              <a:spcBef>
                <a:spcPts val="2100"/>
              </a:spcBef>
              <a:spcAft>
                <a:spcPts val="0"/>
              </a:spcAft>
              <a:buClr>
                <a:schemeClr val="dk1"/>
              </a:buClr>
              <a:buSzPts val="1900"/>
              <a:buChar char="○"/>
              <a:defRPr/>
            </a:lvl8pPr>
            <a:lvl9pPr indent="-349250" lvl="8" marL="4114800" algn="l">
              <a:lnSpc>
                <a:spcPct val="90000"/>
              </a:lnSpc>
              <a:spcBef>
                <a:spcPts val="2100"/>
              </a:spcBef>
              <a:spcAft>
                <a:spcPts val="2100"/>
              </a:spcAft>
              <a:buClr>
                <a:schemeClr val="dk1"/>
              </a:buClr>
              <a:buSzPts val="1900"/>
              <a:buChar char="■"/>
              <a:defRPr/>
            </a:lvl9pPr>
          </a:lstStyle>
          <a:p/>
        </p:txBody>
      </p:sp>
      <p:sp>
        <p:nvSpPr>
          <p:cNvPr id="30" name="Google Shape;30;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jpg"/><Relationship Id="rId4" Type="http://schemas.openxmlformats.org/officeDocument/2006/relationships/image" Target="../media/image10.png"/><Relationship Id="rId5"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1" name="Shape 91"/>
        <p:cNvGrpSpPr/>
        <p:nvPr/>
      </p:nvGrpSpPr>
      <p:grpSpPr>
        <a:xfrm>
          <a:off x="0" y="0"/>
          <a:ext cx="0" cy="0"/>
          <a:chOff x="0" y="0"/>
          <a:chExt cx="0" cy="0"/>
        </a:xfrm>
      </p:grpSpPr>
      <p:sp>
        <p:nvSpPr>
          <p:cNvPr id="92" name="Google Shape;92;p14"/>
          <p:cNvSpPr/>
          <p:nvPr/>
        </p:nvSpPr>
        <p:spPr>
          <a:xfrm>
            <a:off x="0" y="-6725"/>
            <a:ext cx="12192000" cy="685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305" y="0"/>
            <a:ext cx="6271569"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4" name="Google Shape;94;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5" name="Google Shape;95;p14"/>
          <p:cNvSpPr txBox="1"/>
          <p:nvPr>
            <p:ph type="ctrTitle"/>
          </p:nvPr>
        </p:nvSpPr>
        <p:spPr>
          <a:xfrm>
            <a:off x="6432045" y="3882350"/>
            <a:ext cx="4805996" cy="140144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4400"/>
              <a:buFont typeface="Calibri"/>
              <a:buNone/>
            </a:pPr>
            <a:r>
              <a:rPr lang="en-IN" sz="4400">
                <a:solidFill>
                  <a:srgbClr val="000000"/>
                </a:solidFill>
              </a:rPr>
              <a:t>Who am I?</a:t>
            </a:r>
            <a:endParaRPr sz="4400">
              <a:solidFill>
                <a:srgbClr val="000000"/>
              </a:solidFill>
            </a:endParaRPr>
          </a:p>
        </p:txBody>
      </p:sp>
      <p:sp>
        <p:nvSpPr>
          <p:cNvPr id="96" name="Google Shape;96;p14"/>
          <p:cNvSpPr/>
          <p:nvPr/>
        </p:nvSpPr>
        <p:spPr>
          <a:xfrm>
            <a:off x="1" y="590635"/>
            <a:ext cx="5478085" cy="6276841"/>
          </a:xfrm>
          <a:custGeom>
            <a:rect b="b" l="l" r="r" t="t"/>
            <a:pathLst>
              <a:path extrusionOk="0" h="6276841" w="5478085">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7" name="Google Shape;97;p14"/>
          <p:cNvPicPr preferRelativeResize="0"/>
          <p:nvPr/>
        </p:nvPicPr>
        <p:blipFill rotWithShape="1">
          <a:blip r:embed="rId4">
            <a:alphaModFix/>
          </a:blip>
          <a:srcRect b="-1" l="25383" r="30732" t="0"/>
          <a:stretch/>
        </p:blipFill>
        <p:spPr>
          <a:xfrm>
            <a:off x="1" y="770037"/>
            <a:ext cx="5298683" cy="6097438"/>
          </a:xfrm>
          <a:custGeom>
            <a:rect b="b" l="l" r="r" t="t"/>
            <a:pathLst>
              <a:path extrusionOk="0" h="6097438" w="5298683">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ln>
            <a:noFill/>
          </a:ln>
        </p:spPr>
      </p:pic>
      <p:sp>
        <p:nvSpPr>
          <p:cNvPr id="98" name="Google Shape;98;p14"/>
          <p:cNvSpPr txBox="1"/>
          <p:nvPr/>
        </p:nvSpPr>
        <p:spPr>
          <a:xfrm>
            <a:off x="6432044" y="4621306"/>
            <a:ext cx="337720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Network Security research project</a:t>
            </a:r>
            <a:endParaRPr sz="1800">
              <a:solidFill>
                <a:schemeClr val="dk1"/>
              </a:solidFill>
              <a:latin typeface="Calibri"/>
              <a:ea typeface="Calibri"/>
              <a:cs typeface="Calibri"/>
              <a:sym typeface="Calibri"/>
            </a:endParaRPr>
          </a:p>
        </p:txBody>
      </p:sp>
      <p:sp>
        <p:nvSpPr>
          <p:cNvPr id="99" name="Google Shape;99;p14"/>
          <p:cNvSpPr txBox="1"/>
          <p:nvPr/>
        </p:nvSpPr>
        <p:spPr>
          <a:xfrm>
            <a:off x="6432044" y="5245712"/>
            <a:ext cx="1631793"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Jay Lohokare</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Revati Damle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Nittin Aggarwal</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p:nvPr/>
        </p:nvSpPr>
        <p:spPr>
          <a:xfrm>
            <a:off x="0" y="0"/>
            <a:ext cx="12192000" cy="1307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txBox="1"/>
          <p:nvPr>
            <p:ph idx="1" type="subTitle"/>
          </p:nvPr>
        </p:nvSpPr>
        <p:spPr>
          <a:xfrm>
            <a:off x="788295" y="1900656"/>
            <a:ext cx="9144000" cy="3542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IN" sz="1800"/>
              <a:t>What info is exposed via cookie?</a:t>
            </a:r>
            <a:endParaRPr/>
          </a:p>
          <a:p>
            <a:pPr indent="-342900" lvl="0" marL="342900" rtl="0" algn="l">
              <a:lnSpc>
                <a:spcPct val="90000"/>
              </a:lnSpc>
              <a:spcBef>
                <a:spcPts val="1000"/>
              </a:spcBef>
              <a:spcAft>
                <a:spcPts val="0"/>
              </a:spcAft>
              <a:buClr>
                <a:schemeClr val="dk1"/>
              </a:buClr>
              <a:buSzPts val="1800"/>
              <a:buFont typeface="Calibri"/>
              <a:buChar char="-"/>
            </a:pPr>
            <a:r>
              <a:rPr lang="en-IN" sz="1800"/>
              <a:t>Authentication</a:t>
            </a:r>
            <a:endParaRPr/>
          </a:p>
          <a:p>
            <a:pPr indent="-342900" lvl="0" marL="342900" rtl="0" algn="l">
              <a:lnSpc>
                <a:spcPct val="90000"/>
              </a:lnSpc>
              <a:spcBef>
                <a:spcPts val="1000"/>
              </a:spcBef>
              <a:spcAft>
                <a:spcPts val="0"/>
              </a:spcAft>
              <a:buClr>
                <a:schemeClr val="dk1"/>
              </a:buClr>
              <a:buSzPts val="1800"/>
              <a:buFont typeface="Calibri"/>
              <a:buChar char="-"/>
            </a:pPr>
            <a:r>
              <a:rPr lang="en-IN" sz="1800"/>
              <a:t>Site preferences</a:t>
            </a:r>
            <a:endParaRPr/>
          </a:p>
          <a:p>
            <a:pPr indent="-342900" lvl="0" marL="342900" rtl="0" algn="l">
              <a:lnSpc>
                <a:spcPct val="90000"/>
              </a:lnSpc>
              <a:spcBef>
                <a:spcPts val="1000"/>
              </a:spcBef>
              <a:spcAft>
                <a:spcPts val="0"/>
              </a:spcAft>
              <a:buClr>
                <a:schemeClr val="dk1"/>
              </a:buClr>
              <a:buSzPts val="1800"/>
              <a:buFont typeface="Calibri"/>
              <a:buChar char="-"/>
            </a:pPr>
            <a:r>
              <a:rPr lang="en-IN" sz="1800"/>
              <a:t>Shopping cart info in shopping websites</a:t>
            </a:r>
            <a:endParaRPr/>
          </a:p>
          <a:p>
            <a:pPr indent="-342900" lvl="0" marL="342900" rtl="0" algn="l">
              <a:lnSpc>
                <a:spcPct val="90000"/>
              </a:lnSpc>
              <a:spcBef>
                <a:spcPts val="1000"/>
              </a:spcBef>
              <a:spcAft>
                <a:spcPts val="0"/>
              </a:spcAft>
              <a:buClr>
                <a:schemeClr val="dk1"/>
              </a:buClr>
              <a:buSzPts val="1800"/>
              <a:buFont typeface="Calibri"/>
              <a:buChar char="-"/>
            </a:pPr>
            <a:r>
              <a:rPr lang="en-IN" sz="1800"/>
              <a:t>Session tracking info</a:t>
            </a:r>
            <a:endParaRPr/>
          </a:p>
          <a:p>
            <a:pPr indent="0" lvl="0" marL="0" rtl="0" algn="l">
              <a:lnSpc>
                <a:spcPct val="90000"/>
              </a:lnSpc>
              <a:spcBef>
                <a:spcPts val="1000"/>
              </a:spcBef>
              <a:spcAft>
                <a:spcPts val="0"/>
              </a:spcAft>
              <a:buClr>
                <a:schemeClr val="dk1"/>
              </a:buClr>
              <a:buSzPts val="1800"/>
              <a:buNone/>
            </a:pPr>
            <a:r>
              <a:rPr lang="en-IN" sz="1800"/>
              <a:t>What can be done ?</a:t>
            </a:r>
            <a:endParaRPr/>
          </a:p>
          <a:p>
            <a:pPr indent="0" lvl="0" marL="0" rtl="0" algn="l">
              <a:lnSpc>
                <a:spcPct val="90000"/>
              </a:lnSpc>
              <a:spcBef>
                <a:spcPts val="1000"/>
              </a:spcBef>
              <a:spcAft>
                <a:spcPts val="0"/>
              </a:spcAft>
              <a:buClr>
                <a:schemeClr val="dk1"/>
              </a:buClr>
              <a:buSzPts val="1800"/>
              <a:buNone/>
            </a:pPr>
            <a:r>
              <a:rPr lang="en-IN" sz="1800"/>
              <a:t>	-Disable third party cookies</a:t>
            </a:r>
            <a:endParaRPr/>
          </a:p>
          <a:p>
            <a:pPr indent="0" lvl="0" marL="0" rtl="0" algn="l">
              <a:lnSpc>
                <a:spcPct val="90000"/>
              </a:lnSpc>
              <a:spcBef>
                <a:spcPts val="1000"/>
              </a:spcBef>
              <a:spcAft>
                <a:spcPts val="0"/>
              </a:spcAft>
              <a:buClr>
                <a:schemeClr val="dk1"/>
              </a:buClr>
              <a:buSzPts val="1800"/>
              <a:buNone/>
            </a:pPr>
            <a:r>
              <a:rPr lang="en-IN" sz="1800"/>
              <a:t>	-Private browsing mode</a:t>
            </a:r>
            <a:endParaRPr/>
          </a:p>
          <a:p>
            <a:pPr indent="0" lvl="0" marL="0" rtl="0" algn="l">
              <a:lnSpc>
                <a:spcPct val="90000"/>
              </a:lnSpc>
              <a:spcBef>
                <a:spcPts val="1000"/>
              </a:spcBef>
              <a:spcAft>
                <a:spcPts val="0"/>
              </a:spcAft>
              <a:buClr>
                <a:schemeClr val="dk1"/>
              </a:buClr>
              <a:buSzPts val="1800"/>
              <a:buNone/>
            </a:pPr>
            <a:r>
              <a:rPr lang="en-IN" sz="1800"/>
              <a:t>	-Do not track header or use TPLs</a:t>
            </a:r>
            <a:endParaRPr/>
          </a:p>
        </p:txBody>
      </p:sp>
      <p:sp>
        <p:nvSpPr>
          <p:cNvPr id="184" name="Google Shape;184;p23"/>
          <p:cNvSpPr txBox="1"/>
          <p:nvPr/>
        </p:nvSpPr>
        <p:spPr>
          <a:xfrm>
            <a:off x="268942" y="415321"/>
            <a:ext cx="2236500" cy="47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500">
                <a:solidFill>
                  <a:srgbClr val="FFFFFF"/>
                </a:solidFill>
                <a:latin typeface="Calibri"/>
                <a:ea typeface="Calibri"/>
                <a:cs typeface="Calibri"/>
                <a:sym typeface="Calibri"/>
              </a:rPr>
              <a:t>Cookie Masking</a:t>
            </a:r>
            <a:endParaRPr sz="2500">
              <a:solidFill>
                <a:srgbClr val="FFFFFF"/>
              </a:solidFill>
              <a:latin typeface="Calibri"/>
              <a:ea typeface="Calibri"/>
              <a:cs typeface="Calibri"/>
              <a:sym typeface="Calibri"/>
            </a:endParaRPr>
          </a:p>
        </p:txBody>
      </p:sp>
      <p:pic>
        <p:nvPicPr>
          <p:cNvPr descr="edge-private-browsing-640px.jpg" id="185" name="Google Shape;185;p23"/>
          <p:cNvPicPr preferRelativeResize="0"/>
          <p:nvPr/>
        </p:nvPicPr>
        <p:blipFill rotWithShape="1">
          <a:blip r:embed="rId3">
            <a:alphaModFix/>
          </a:blip>
          <a:srcRect b="0" l="0" r="0" t="0"/>
          <a:stretch/>
        </p:blipFill>
        <p:spPr>
          <a:xfrm>
            <a:off x="7469848" y="1393274"/>
            <a:ext cx="4497096" cy="2206387"/>
          </a:xfrm>
          <a:prstGeom prst="rect">
            <a:avLst/>
          </a:prstGeom>
          <a:noFill/>
          <a:ln>
            <a:noFill/>
          </a:ln>
        </p:spPr>
      </p:pic>
      <p:pic>
        <p:nvPicPr>
          <p:cNvPr descr="iOS-privacy-800x710.jpg" id="186" name="Google Shape;186;p23"/>
          <p:cNvPicPr preferRelativeResize="0"/>
          <p:nvPr/>
        </p:nvPicPr>
        <p:blipFill rotWithShape="1">
          <a:blip r:embed="rId4">
            <a:alphaModFix/>
          </a:blip>
          <a:srcRect b="0" l="0" r="0" t="0"/>
          <a:stretch/>
        </p:blipFill>
        <p:spPr>
          <a:xfrm>
            <a:off x="8210429" y="4123740"/>
            <a:ext cx="3015932" cy="26766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4"/>
          <p:cNvSpPr/>
          <p:nvPr/>
        </p:nvSpPr>
        <p:spPr>
          <a:xfrm>
            <a:off x="0" y="0"/>
            <a:ext cx="12192000" cy="1307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txBox="1"/>
          <p:nvPr>
            <p:ph type="title"/>
          </p:nvPr>
        </p:nvSpPr>
        <p:spPr>
          <a:xfrm>
            <a:off x="241194" y="164554"/>
            <a:ext cx="10515600" cy="978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00"/>
              <a:buFont typeface="Calibri"/>
              <a:buNone/>
            </a:pPr>
            <a:r>
              <a:rPr lang="en-IN" sz="2500">
                <a:solidFill>
                  <a:srgbClr val="FFFFFF"/>
                </a:solidFill>
                <a:latin typeface="Calibri"/>
                <a:ea typeface="Calibri"/>
                <a:cs typeface="Calibri"/>
                <a:sym typeface="Calibri"/>
              </a:rPr>
              <a:t>What else need to be done as we are still not safe!</a:t>
            </a:r>
            <a:endParaRPr>
              <a:solidFill>
                <a:srgbClr val="FFFFFF"/>
              </a:solidFill>
            </a:endParaRPr>
          </a:p>
        </p:txBody>
      </p:sp>
      <p:sp>
        <p:nvSpPr>
          <p:cNvPr id="193" name="Google Shape;193;p24"/>
          <p:cNvSpPr txBox="1"/>
          <p:nvPr>
            <p:ph idx="1" type="body"/>
          </p:nvPr>
        </p:nvSpPr>
        <p:spPr>
          <a:xfrm>
            <a:off x="775447" y="1733264"/>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IN" sz="1800"/>
              <a:t>Disable Ad personalization</a:t>
            </a:r>
            <a:endParaRPr/>
          </a:p>
          <a:p>
            <a:pPr indent="0" lvl="1" marL="457200" rtl="0" algn="l">
              <a:lnSpc>
                <a:spcPct val="90000"/>
              </a:lnSpc>
              <a:spcBef>
                <a:spcPts val="500"/>
              </a:spcBef>
              <a:spcAft>
                <a:spcPts val="0"/>
              </a:spcAft>
              <a:buClr>
                <a:schemeClr val="dk1"/>
              </a:buClr>
              <a:buSzPts val="1800"/>
              <a:buNone/>
            </a:pPr>
            <a:r>
              <a:rPr lang="en-IN" sz="1800"/>
              <a:t>- Might use Google analytics browser add on to stop Google from using data to target ads.</a:t>
            </a:r>
            <a:endParaRPr/>
          </a:p>
          <a:p>
            <a:pPr indent="-228600" lvl="0" marL="228600" rtl="0" algn="l">
              <a:lnSpc>
                <a:spcPct val="90000"/>
              </a:lnSpc>
              <a:spcBef>
                <a:spcPts val="1000"/>
              </a:spcBef>
              <a:spcAft>
                <a:spcPts val="0"/>
              </a:spcAft>
              <a:buClr>
                <a:schemeClr val="dk1"/>
              </a:buClr>
              <a:buSzPts val="1800"/>
              <a:buChar char="•"/>
            </a:pPr>
            <a:r>
              <a:rPr lang="en-IN" sz="1800"/>
              <a:t>May use tools such as Ghostery to evade tracking cookies</a:t>
            </a:r>
            <a:endParaRPr/>
          </a:p>
          <a:p>
            <a:pPr indent="-228600" lvl="0" marL="228600" rtl="0" algn="l">
              <a:lnSpc>
                <a:spcPct val="90000"/>
              </a:lnSpc>
              <a:spcBef>
                <a:spcPts val="1000"/>
              </a:spcBef>
              <a:spcAft>
                <a:spcPts val="0"/>
              </a:spcAft>
              <a:buClr>
                <a:schemeClr val="dk1"/>
              </a:buClr>
              <a:buSzPts val="1800"/>
              <a:buChar char="•"/>
            </a:pPr>
            <a:r>
              <a:rPr lang="en-IN" sz="1800"/>
              <a:t>Might require to disable geographical sharing (default is Yes)</a:t>
            </a:r>
            <a:endParaRPr/>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IN" sz="1800"/>
              <a:t>Root cause :</a:t>
            </a:r>
            <a:endParaRPr/>
          </a:p>
          <a:p>
            <a:pPr indent="0" lvl="0" marL="0" rtl="0" algn="l">
              <a:lnSpc>
                <a:spcPct val="90000"/>
              </a:lnSpc>
              <a:spcBef>
                <a:spcPts val="1000"/>
              </a:spcBef>
              <a:spcAft>
                <a:spcPts val="0"/>
              </a:spcAft>
              <a:buClr>
                <a:schemeClr val="dk1"/>
              </a:buClr>
              <a:buSzPts val="1800"/>
              <a:buNone/>
            </a:pPr>
            <a:r>
              <a:rPr lang="en-IN" sz="1800"/>
              <a:t>     - sharing simple piece of text with the server while communication that was stored on client or some other machine</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n-IN" sz="1800"/>
              <a:t>What if we can remove the header itself ?</a:t>
            </a:r>
            <a:endParaRPr/>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5"/>
          <p:cNvSpPr/>
          <p:nvPr/>
        </p:nvSpPr>
        <p:spPr>
          <a:xfrm>
            <a:off x="0" y="0"/>
            <a:ext cx="12192000" cy="1307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txBox="1"/>
          <p:nvPr>
            <p:ph type="title"/>
          </p:nvPr>
        </p:nvSpPr>
        <p:spPr>
          <a:xfrm>
            <a:off x="244150" y="328949"/>
            <a:ext cx="11360700" cy="6498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3700"/>
              <a:buFont typeface="Calibri"/>
              <a:buNone/>
            </a:pPr>
            <a:r>
              <a:rPr lang="en-IN" sz="2500">
                <a:solidFill>
                  <a:srgbClr val="FFFFFF"/>
                </a:solidFill>
                <a:latin typeface="Calibri"/>
                <a:ea typeface="Calibri"/>
                <a:cs typeface="Calibri"/>
                <a:sym typeface="Calibri"/>
              </a:rPr>
              <a:t>Query Masking </a:t>
            </a:r>
            <a:endParaRPr sz="2500">
              <a:solidFill>
                <a:srgbClr val="FFFFFF"/>
              </a:solidFill>
              <a:latin typeface="Calibri"/>
              <a:ea typeface="Calibri"/>
              <a:cs typeface="Calibri"/>
              <a:sym typeface="Calibri"/>
            </a:endParaRPr>
          </a:p>
        </p:txBody>
      </p:sp>
      <p:sp>
        <p:nvSpPr>
          <p:cNvPr id="200" name="Google Shape;200;p25"/>
          <p:cNvSpPr txBox="1"/>
          <p:nvPr>
            <p:ph idx="1" type="body"/>
          </p:nvPr>
        </p:nvSpPr>
        <p:spPr>
          <a:xfrm>
            <a:off x="339775" y="1374954"/>
            <a:ext cx="11360700" cy="2333400"/>
          </a:xfrm>
          <a:prstGeom prst="rect">
            <a:avLst/>
          </a:prstGeom>
          <a:noFill/>
          <a:ln>
            <a:noFill/>
          </a:ln>
        </p:spPr>
        <p:txBody>
          <a:bodyPr anchorCtr="0" anchor="t" bIns="121900" lIns="121900" spcFirstLastPara="1" rIns="121900" wrap="square" tIns="121900">
            <a:noAutofit/>
          </a:bodyPr>
          <a:lstStyle/>
          <a:p>
            <a:pPr indent="0" lvl="0" marL="76200" rtl="0" algn="l">
              <a:lnSpc>
                <a:spcPct val="90000"/>
              </a:lnSpc>
              <a:spcBef>
                <a:spcPts val="0"/>
              </a:spcBef>
              <a:spcAft>
                <a:spcPts val="0"/>
              </a:spcAft>
              <a:buClr>
                <a:schemeClr val="dk1"/>
              </a:buClr>
              <a:buSzPts val="2400"/>
              <a:buNone/>
            </a:pPr>
            <a:r>
              <a:rPr lang="en-IN" sz="1800"/>
              <a:t>The search queries of the user are used to build a web profile on her. </a:t>
            </a:r>
            <a:endParaRPr sz="1800"/>
          </a:p>
          <a:p>
            <a:pPr indent="0" lvl="0" marL="76200" rtl="0" algn="l">
              <a:lnSpc>
                <a:spcPct val="90000"/>
              </a:lnSpc>
              <a:spcBef>
                <a:spcPts val="0"/>
              </a:spcBef>
              <a:spcAft>
                <a:spcPts val="0"/>
              </a:spcAft>
              <a:buClr>
                <a:schemeClr val="dk1"/>
              </a:buClr>
              <a:buSzPts val="2400"/>
              <a:buNone/>
            </a:pPr>
            <a:r>
              <a:rPr lang="en-IN" sz="1800"/>
              <a:t>Query masking techniques:</a:t>
            </a:r>
            <a:endParaRPr/>
          </a:p>
          <a:p>
            <a:pPr indent="0" lvl="0" marL="76200" rtl="0" algn="l">
              <a:lnSpc>
                <a:spcPct val="90000"/>
              </a:lnSpc>
              <a:spcBef>
                <a:spcPts val="0"/>
              </a:spcBef>
              <a:spcAft>
                <a:spcPts val="0"/>
              </a:spcAft>
              <a:buClr>
                <a:schemeClr val="dk1"/>
              </a:buClr>
              <a:buSzPts val="2400"/>
              <a:buNone/>
            </a:pPr>
            <a:r>
              <a:t/>
            </a:r>
            <a:endParaRPr sz="1800"/>
          </a:p>
          <a:p>
            <a:pPr indent="-381000" lvl="0" marL="457200" rtl="0" algn="l">
              <a:lnSpc>
                <a:spcPct val="90000"/>
              </a:lnSpc>
              <a:spcBef>
                <a:spcPts val="0"/>
              </a:spcBef>
              <a:spcAft>
                <a:spcPts val="0"/>
              </a:spcAft>
              <a:buClr>
                <a:schemeClr val="dk1"/>
              </a:buClr>
              <a:buSzPts val="2400"/>
              <a:buFont typeface="Calibri"/>
              <a:buChar char="-"/>
            </a:pPr>
            <a:r>
              <a:rPr lang="en-IN" sz="1800"/>
              <a:t>Confuse the search engine with other related random queries (Machine Learning)</a:t>
            </a:r>
            <a:endParaRPr/>
          </a:p>
          <a:p>
            <a:pPr indent="0" lvl="0" marL="76200" rtl="0" algn="l">
              <a:lnSpc>
                <a:spcPct val="90000"/>
              </a:lnSpc>
              <a:spcBef>
                <a:spcPts val="0"/>
              </a:spcBef>
              <a:spcAft>
                <a:spcPts val="0"/>
              </a:spcAft>
              <a:buClr>
                <a:schemeClr val="dk1"/>
              </a:buClr>
              <a:buSzPts val="2400"/>
              <a:buNone/>
            </a:pPr>
            <a:r>
              <a:t/>
            </a:r>
            <a:endParaRPr sz="1800"/>
          </a:p>
          <a:p>
            <a:pPr indent="-381000" lvl="0" marL="457200" rtl="0" algn="l">
              <a:lnSpc>
                <a:spcPct val="90000"/>
              </a:lnSpc>
              <a:spcBef>
                <a:spcPts val="0"/>
              </a:spcBef>
              <a:spcAft>
                <a:spcPts val="0"/>
              </a:spcAft>
              <a:buClr>
                <a:schemeClr val="dk1"/>
              </a:buClr>
              <a:buSzPts val="2400"/>
              <a:buFont typeface="Calibri"/>
              <a:buChar char="-"/>
            </a:pPr>
            <a:r>
              <a:rPr lang="en-IN" sz="1800"/>
              <a:t>Generate a similar query using Machine translation, hiding personal details</a:t>
            </a:r>
            <a:endParaRPr/>
          </a:p>
          <a:p>
            <a:pPr indent="0" lvl="0" marL="76200" rtl="0" algn="l">
              <a:lnSpc>
                <a:spcPct val="90000"/>
              </a:lnSpc>
              <a:spcBef>
                <a:spcPts val="0"/>
              </a:spcBef>
              <a:spcAft>
                <a:spcPts val="0"/>
              </a:spcAft>
              <a:buClr>
                <a:schemeClr val="dk1"/>
              </a:buClr>
              <a:buSzPts val="2400"/>
              <a:buNone/>
            </a:pPr>
            <a:r>
              <a:t/>
            </a:r>
            <a:endParaRPr sz="1800"/>
          </a:p>
        </p:txBody>
      </p:sp>
      <p:pic>
        <p:nvPicPr>
          <p:cNvPr id="201" name="Google Shape;201;p25"/>
          <p:cNvPicPr preferRelativeResize="0"/>
          <p:nvPr/>
        </p:nvPicPr>
        <p:blipFill>
          <a:blip r:embed="rId3">
            <a:alphaModFix/>
          </a:blip>
          <a:stretch>
            <a:fillRect/>
          </a:stretch>
        </p:blipFill>
        <p:spPr>
          <a:xfrm>
            <a:off x="2444500" y="3438400"/>
            <a:ext cx="7303001" cy="3343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6"/>
          <p:cNvSpPr/>
          <p:nvPr/>
        </p:nvSpPr>
        <p:spPr>
          <a:xfrm>
            <a:off x="0" y="0"/>
            <a:ext cx="12192000" cy="1307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txBox="1"/>
          <p:nvPr>
            <p:ph idx="1" type="body"/>
          </p:nvPr>
        </p:nvSpPr>
        <p:spPr>
          <a:xfrm>
            <a:off x="655711" y="1589219"/>
            <a:ext cx="9425100" cy="1080300"/>
          </a:xfrm>
          <a:prstGeom prst="rect">
            <a:avLst/>
          </a:prstGeom>
          <a:noFill/>
          <a:ln>
            <a:noFill/>
          </a:ln>
        </p:spPr>
        <p:txBody>
          <a:bodyPr anchorCtr="0" anchor="t" bIns="121900" lIns="121900" spcFirstLastPara="1" rIns="121900" wrap="square" tIns="121900">
            <a:noAutofit/>
          </a:bodyPr>
          <a:lstStyle/>
          <a:p>
            <a:pPr indent="0" lvl="0" marL="76200" rtl="0" algn="l">
              <a:lnSpc>
                <a:spcPct val="90000"/>
              </a:lnSpc>
              <a:spcBef>
                <a:spcPts val="0"/>
              </a:spcBef>
              <a:spcAft>
                <a:spcPts val="0"/>
              </a:spcAft>
              <a:buClr>
                <a:schemeClr val="dk1"/>
              </a:buClr>
              <a:buSzPts val="2400"/>
              <a:buNone/>
            </a:pPr>
            <a:r>
              <a:rPr lang="en-IN" sz="1800"/>
              <a:t>- Part-of-speech tagging is the most basic syntactic analysis we can do. </a:t>
            </a:r>
            <a:endParaRPr sz="1800"/>
          </a:p>
          <a:p>
            <a:pPr indent="-349250" lvl="1" marL="914400" marR="0" rtl="0" algn="l">
              <a:lnSpc>
                <a:spcPct val="115000"/>
              </a:lnSpc>
              <a:spcBef>
                <a:spcPts val="0"/>
              </a:spcBef>
              <a:spcAft>
                <a:spcPts val="0"/>
              </a:spcAft>
              <a:buClr>
                <a:schemeClr val="dk1"/>
              </a:buClr>
              <a:buSzPts val="1900"/>
              <a:buAutoNum type="alphaLcPeriod"/>
            </a:pPr>
            <a:r>
              <a:rPr lang="en-IN" sz="1800"/>
              <a:t>Input - A sequence of tokens (e.g., sentence, search queries)</a:t>
            </a:r>
            <a:endParaRPr sz="1800"/>
          </a:p>
          <a:p>
            <a:pPr indent="-349250" lvl="1" marL="914400" marR="0" rtl="0" algn="l">
              <a:lnSpc>
                <a:spcPct val="115000"/>
              </a:lnSpc>
              <a:spcBef>
                <a:spcPts val="0"/>
              </a:spcBef>
              <a:spcAft>
                <a:spcPts val="0"/>
              </a:spcAft>
              <a:buClr>
                <a:schemeClr val="dk1"/>
              </a:buClr>
              <a:buSzPts val="1900"/>
              <a:buAutoNum type="alphaLcPeriod"/>
            </a:pPr>
            <a:r>
              <a:rPr lang="en-IN" sz="1800"/>
              <a:t>Output - An assignment of POS tags for each word in the input. </a:t>
            </a:r>
            <a:endParaRPr sz="1800"/>
          </a:p>
          <a:p>
            <a:pPr indent="0" lvl="0" marL="914400" marR="0" rtl="0" algn="l">
              <a:lnSpc>
                <a:spcPct val="115000"/>
              </a:lnSpc>
              <a:spcBef>
                <a:spcPts val="2100"/>
              </a:spcBef>
              <a:spcAft>
                <a:spcPts val="0"/>
              </a:spcAft>
              <a:buClr>
                <a:schemeClr val="dk1"/>
              </a:buClr>
              <a:buSzPts val="2400"/>
              <a:buNone/>
            </a:pPr>
            <a:r>
              <a:t/>
            </a:r>
            <a:endParaRPr sz="1800"/>
          </a:p>
          <a:p>
            <a:pPr indent="0" lvl="0" marL="0" marR="0" rtl="0" algn="l">
              <a:lnSpc>
                <a:spcPct val="115000"/>
              </a:lnSpc>
              <a:spcBef>
                <a:spcPts val="2100"/>
              </a:spcBef>
              <a:spcAft>
                <a:spcPts val="0"/>
              </a:spcAft>
              <a:buClr>
                <a:schemeClr val="dk1"/>
              </a:buClr>
              <a:buSzPts val="2400"/>
              <a:buNone/>
            </a:pPr>
            <a:r>
              <a:t/>
            </a:r>
            <a:endParaRPr sz="1800"/>
          </a:p>
        </p:txBody>
      </p:sp>
      <p:pic>
        <p:nvPicPr>
          <p:cNvPr id="208" name="Google Shape;208;p26"/>
          <p:cNvPicPr preferRelativeResize="0"/>
          <p:nvPr/>
        </p:nvPicPr>
        <p:blipFill rotWithShape="1">
          <a:blip r:embed="rId3">
            <a:alphaModFix/>
          </a:blip>
          <a:srcRect b="0" l="0" r="0" t="0"/>
          <a:stretch/>
        </p:blipFill>
        <p:spPr>
          <a:xfrm>
            <a:off x="1217293" y="2934441"/>
            <a:ext cx="5928864" cy="1080400"/>
          </a:xfrm>
          <a:prstGeom prst="rect">
            <a:avLst/>
          </a:prstGeom>
          <a:noFill/>
          <a:ln>
            <a:noFill/>
          </a:ln>
        </p:spPr>
      </p:pic>
      <p:sp>
        <p:nvSpPr>
          <p:cNvPr id="209" name="Google Shape;209;p26"/>
          <p:cNvSpPr txBox="1"/>
          <p:nvPr/>
        </p:nvSpPr>
        <p:spPr>
          <a:xfrm>
            <a:off x="363071" y="415325"/>
            <a:ext cx="3842400" cy="47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500">
                <a:solidFill>
                  <a:srgbClr val="FFFFFF"/>
                </a:solidFill>
                <a:latin typeface="Calibri"/>
                <a:ea typeface="Calibri"/>
                <a:cs typeface="Calibri"/>
                <a:sym typeface="Calibri"/>
              </a:rPr>
              <a:t>Machine Learning Approach</a:t>
            </a:r>
            <a:endParaRPr sz="2500">
              <a:solidFill>
                <a:srgbClr val="FFFFFF"/>
              </a:solidFill>
              <a:latin typeface="Calibri"/>
              <a:ea typeface="Calibri"/>
              <a:cs typeface="Calibri"/>
              <a:sym typeface="Calibri"/>
            </a:endParaRPr>
          </a:p>
        </p:txBody>
      </p:sp>
      <p:sp>
        <p:nvSpPr>
          <p:cNvPr id="210" name="Google Shape;210;p26"/>
          <p:cNvSpPr/>
          <p:nvPr/>
        </p:nvSpPr>
        <p:spPr>
          <a:xfrm>
            <a:off x="655711" y="4279663"/>
            <a:ext cx="7977300" cy="10065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IN" sz="1800">
                <a:solidFill>
                  <a:schemeClr val="dk1"/>
                </a:solidFill>
                <a:latin typeface="Calibri"/>
                <a:ea typeface="Calibri"/>
                <a:cs typeface="Calibri"/>
                <a:sym typeface="Calibri"/>
              </a:rPr>
              <a:t> - Using word-to-vec embeddings, replace the sensitive words with the most similar ones from the corpora.</a:t>
            </a:r>
            <a:endParaRPr b="1" sz="1800">
              <a:solidFill>
                <a:srgbClr val="FFFFFF"/>
              </a:solidFill>
              <a:latin typeface="Calibri"/>
              <a:ea typeface="Calibri"/>
              <a:cs typeface="Calibri"/>
              <a:sym typeface="Calibri"/>
            </a:endParaRPr>
          </a:p>
          <a:p>
            <a:pPr indent="0" lvl="0" marL="45720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
        <p:nvSpPr>
          <p:cNvPr id="211" name="Google Shape;211;p26"/>
          <p:cNvSpPr/>
          <p:nvPr/>
        </p:nvSpPr>
        <p:spPr>
          <a:xfrm>
            <a:off x="655710" y="5176452"/>
            <a:ext cx="7977300" cy="1298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IN" sz="1800">
                <a:solidFill>
                  <a:schemeClr val="dk1"/>
                </a:solidFill>
                <a:latin typeface="Calibri"/>
                <a:ea typeface="Calibri"/>
                <a:cs typeface="Calibri"/>
                <a:sym typeface="Calibri"/>
              </a:rPr>
              <a:t> - Thus, we can create multiple queries which are similar in semantics but are able to confuse the search engine. </a:t>
            </a:r>
            <a:endParaRPr/>
          </a:p>
          <a:p>
            <a:pPr indent="0" lvl="0" marL="0" marR="0" rtl="0" algn="l">
              <a:lnSpc>
                <a:spcPct val="115000"/>
              </a:lnSpc>
              <a:spcBef>
                <a:spcPts val="21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7"/>
          <p:cNvSpPr/>
          <p:nvPr/>
        </p:nvSpPr>
        <p:spPr>
          <a:xfrm>
            <a:off x="0" y="0"/>
            <a:ext cx="12192000" cy="1307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596152" y="2090705"/>
            <a:ext cx="10770348" cy="3131627"/>
          </a:xfrm>
          <a:prstGeom prst="rect">
            <a:avLst/>
          </a:prstGeom>
          <a:noFill/>
          <a:ln>
            <a:noFill/>
          </a:ln>
        </p:spPr>
        <p:txBody>
          <a:bodyPr anchorCtr="0" anchor="t" bIns="45700" lIns="91425" spcFirstLastPara="1" rIns="91425" wrap="square" tIns="45700">
            <a:noAutofit/>
          </a:bodyPr>
          <a:lstStyle/>
          <a:p>
            <a:pPr indent="0" lvl="0" marL="76200" marR="0" rtl="0" algn="l">
              <a:spcBef>
                <a:spcPts val="0"/>
              </a:spcBef>
              <a:spcAft>
                <a:spcPts val="0"/>
              </a:spcAft>
              <a:buNone/>
            </a:pPr>
            <a:r>
              <a:rPr lang="en-IN" sz="1800">
                <a:solidFill>
                  <a:schemeClr val="dk1"/>
                </a:solidFill>
                <a:latin typeface="Calibri"/>
                <a:ea typeface="Calibri"/>
                <a:cs typeface="Calibri"/>
                <a:sym typeface="Calibri"/>
              </a:rPr>
              <a:t> - Machine translation is the process of translating a sentence from one language to another. </a:t>
            </a:r>
            <a:endParaRPr/>
          </a:p>
          <a:p>
            <a:pPr indent="0" lvl="0" marL="76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76200" marR="0" rtl="0" algn="l">
              <a:spcBef>
                <a:spcPts val="0"/>
              </a:spcBef>
              <a:spcAft>
                <a:spcPts val="0"/>
              </a:spcAft>
              <a:buNone/>
            </a:pPr>
            <a:r>
              <a:rPr lang="en-IN" sz="1800">
                <a:solidFill>
                  <a:schemeClr val="dk1"/>
                </a:solidFill>
                <a:latin typeface="Calibri"/>
                <a:ea typeface="Calibri"/>
                <a:cs typeface="Calibri"/>
                <a:sym typeface="Calibri"/>
              </a:rPr>
              <a:t> - Here we need to convert a search query from English to English, with similar meaning, hence needing a generalized synthesizer. </a:t>
            </a:r>
            <a:endParaRPr/>
          </a:p>
          <a:p>
            <a:pPr indent="0" lvl="0" marL="76200" marR="0" rtl="0" algn="l">
              <a:spcBef>
                <a:spcPts val="0"/>
              </a:spcBef>
              <a:spcAft>
                <a:spcPts val="0"/>
              </a:spcAft>
              <a:buNone/>
            </a:pPr>
            <a:r>
              <a:rPr lang="en-IN" sz="1800">
                <a:solidFill>
                  <a:schemeClr val="dk1"/>
                </a:solidFill>
                <a:latin typeface="Calibri"/>
                <a:ea typeface="Calibri"/>
                <a:cs typeface="Calibri"/>
                <a:sym typeface="Calibri"/>
              </a:rPr>
              <a:t> </a:t>
            </a:r>
            <a:endParaRPr/>
          </a:p>
          <a:p>
            <a:pPr indent="0" lvl="0" marL="76200" marR="0" rtl="0" algn="l">
              <a:spcBef>
                <a:spcPts val="0"/>
              </a:spcBef>
              <a:spcAft>
                <a:spcPts val="0"/>
              </a:spcAft>
              <a:buNone/>
            </a:pPr>
            <a:r>
              <a:rPr lang="en-IN" sz="1800">
                <a:solidFill>
                  <a:schemeClr val="dk1"/>
                </a:solidFill>
                <a:latin typeface="Calibri"/>
                <a:ea typeface="Calibri"/>
                <a:cs typeface="Calibri"/>
                <a:sym typeface="Calibri"/>
              </a:rPr>
              <a:t> - Use a SMT approach, where translations are generated on the basis of statistical statistical models whose parameters are derived from the analysis of bilingual text corpora.</a:t>
            </a:r>
            <a:endParaRPr/>
          </a:p>
          <a:p>
            <a:pPr indent="0" lvl="0" marL="76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76200" marR="0" rtl="0" algn="l">
              <a:spcBef>
                <a:spcPts val="0"/>
              </a:spcBef>
              <a:spcAft>
                <a:spcPts val="0"/>
              </a:spcAft>
              <a:buNone/>
            </a:pPr>
            <a:r>
              <a:rPr lang="en-IN" sz="1800">
                <a:solidFill>
                  <a:schemeClr val="dk1"/>
                </a:solidFill>
                <a:latin typeface="Calibri"/>
                <a:ea typeface="Calibri"/>
                <a:cs typeface="Calibri"/>
                <a:sym typeface="Calibri"/>
              </a:rPr>
              <a:t> - Limitation : Same language machine translation corpora is not readily available. </a:t>
            </a:r>
            <a:endParaRPr/>
          </a:p>
          <a:p>
            <a:pPr indent="0" lvl="0" marL="914400" marR="0" rtl="0" algn="l">
              <a:spcBef>
                <a:spcPts val="2100"/>
              </a:spcBef>
              <a:spcAft>
                <a:spcPts val="0"/>
              </a:spcAft>
              <a:buNone/>
            </a:pPr>
            <a:r>
              <a:rPr lang="en-IN" sz="1800">
                <a:solidFill>
                  <a:schemeClr val="dk1"/>
                </a:solidFill>
                <a:latin typeface="Calibri"/>
                <a:ea typeface="Calibri"/>
                <a:cs typeface="Calibri"/>
                <a:sym typeface="Calibri"/>
              </a:rPr>
              <a:t> </a:t>
            </a:r>
            <a:endParaRPr/>
          </a:p>
        </p:txBody>
      </p:sp>
      <p:sp>
        <p:nvSpPr>
          <p:cNvPr id="218" name="Google Shape;218;p27"/>
          <p:cNvSpPr txBox="1"/>
          <p:nvPr/>
        </p:nvSpPr>
        <p:spPr>
          <a:xfrm>
            <a:off x="596153" y="415321"/>
            <a:ext cx="3393600" cy="47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500">
                <a:solidFill>
                  <a:srgbClr val="FFFFFF"/>
                </a:solidFill>
                <a:latin typeface="Calibri"/>
                <a:ea typeface="Calibri"/>
                <a:cs typeface="Calibri"/>
                <a:sym typeface="Calibri"/>
              </a:rPr>
              <a:t>Deep Learning Approach</a:t>
            </a:r>
            <a:endParaRPr sz="2500">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p:nvPr/>
        </p:nvSpPr>
        <p:spPr>
          <a:xfrm>
            <a:off x="0" y="0"/>
            <a:ext cx="12192000" cy="68580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txBox="1"/>
          <p:nvPr>
            <p:ph type="title"/>
          </p:nvPr>
        </p:nvSpPr>
        <p:spPr>
          <a:xfrm>
            <a:off x="4330700" y="272097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solidFill>
                  <a:srgbClr val="FFFFFF"/>
                </a:solidFill>
              </a:rPr>
              <a:t>Implementation</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8" name="Shape 228"/>
        <p:cNvGrpSpPr/>
        <p:nvPr/>
      </p:nvGrpSpPr>
      <p:grpSpPr>
        <a:xfrm>
          <a:off x="0" y="0"/>
          <a:ext cx="0" cy="0"/>
          <a:chOff x="0" y="0"/>
          <a:chExt cx="0" cy="0"/>
        </a:xfrm>
      </p:grpSpPr>
      <p:sp>
        <p:nvSpPr>
          <p:cNvPr id="229" name="Google Shape;229;p29"/>
          <p:cNvSpPr/>
          <p:nvPr/>
        </p:nvSpPr>
        <p:spPr>
          <a:xfrm>
            <a:off x="-1" y="5346694"/>
            <a:ext cx="10447252" cy="1511306"/>
          </a:xfrm>
          <a:custGeom>
            <a:rect b="b" l="l" r="r" t="t"/>
            <a:pathLst>
              <a:path extrusionOk="0" h="1511306" w="10447252">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29"/>
          <p:cNvSpPr/>
          <p:nvPr/>
        </p:nvSpPr>
        <p:spPr>
          <a:xfrm>
            <a:off x="9862891" y="5346700"/>
            <a:ext cx="2329109" cy="1511301"/>
          </a:xfrm>
          <a:custGeom>
            <a:rect b="b" l="l" r="r" t="t"/>
            <a:pathLst>
              <a:path extrusionOk="0" h="1511301" w="2329109">
                <a:moveTo>
                  <a:pt x="697617" y="0"/>
                </a:moveTo>
                <a:lnTo>
                  <a:pt x="2329109" y="0"/>
                </a:lnTo>
                <a:lnTo>
                  <a:pt x="2329109" y="1511301"/>
                </a:lnTo>
                <a:lnTo>
                  <a:pt x="0" y="1511301"/>
                </a:lnTo>
                <a:close/>
              </a:path>
            </a:pathLst>
          </a:custGeom>
          <a:solidFill>
            <a:srgbClr val="404040">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9"/>
          <p:cNvSpPr txBox="1"/>
          <p:nvPr>
            <p:ph type="ctrTitle"/>
          </p:nvPr>
        </p:nvSpPr>
        <p:spPr>
          <a:xfrm>
            <a:off x="767240" y="5444835"/>
            <a:ext cx="9095651" cy="83023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0000"/>
              </a:buClr>
              <a:buSzPts val="4000"/>
              <a:buFont typeface="Calibri"/>
              <a:buNone/>
            </a:pPr>
            <a:r>
              <a:rPr lang="en-IN" sz="4000">
                <a:solidFill>
                  <a:srgbClr val="000000"/>
                </a:solidFill>
              </a:rPr>
              <a:t>Architecture	</a:t>
            </a:r>
            <a:endParaRPr sz="4000">
              <a:solidFill>
                <a:srgbClr val="000000"/>
              </a:solidFill>
            </a:endParaRPr>
          </a:p>
        </p:txBody>
      </p:sp>
      <p:sp>
        <p:nvSpPr>
          <p:cNvPr id="232" name="Google Shape;232;p29"/>
          <p:cNvSpPr txBox="1"/>
          <p:nvPr>
            <p:ph idx="1" type="subTitle"/>
          </p:nvPr>
        </p:nvSpPr>
        <p:spPr>
          <a:xfrm>
            <a:off x="767240" y="6275067"/>
            <a:ext cx="9095651" cy="34747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1600"/>
              <a:buNone/>
            </a:pPr>
            <a:r>
              <a:rPr lang="en-IN" sz="1600">
                <a:solidFill>
                  <a:srgbClr val="000000"/>
                </a:solidFill>
              </a:rPr>
              <a:t>High-level system implementation</a:t>
            </a:r>
            <a:endParaRPr/>
          </a:p>
        </p:txBody>
      </p:sp>
      <p:pic>
        <p:nvPicPr>
          <p:cNvPr descr="A screenshot of a cell phone&#10;&#10;Description automatically generated" id="233" name="Google Shape;233;p29"/>
          <p:cNvPicPr preferRelativeResize="0"/>
          <p:nvPr/>
        </p:nvPicPr>
        <p:blipFill rotWithShape="1">
          <a:blip r:embed="rId3">
            <a:alphaModFix/>
          </a:blip>
          <a:srcRect b="0" l="0" r="0" t="0"/>
          <a:stretch/>
        </p:blipFill>
        <p:spPr>
          <a:xfrm>
            <a:off x="1220770" y="219542"/>
            <a:ext cx="9953041" cy="50780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p:nvPr/>
        </p:nvSpPr>
        <p:spPr>
          <a:xfrm>
            <a:off x="0" y="0"/>
            <a:ext cx="12192000" cy="11514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txBox="1"/>
          <p:nvPr>
            <p:ph type="title"/>
          </p:nvPr>
        </p:nvSpPr>
        <p:spPr>
          <a:xfrm>
            <a:off x="0" y="423038"/>
            <a:ext cx="4277424" cy="38378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IN" sz="2500">
                <a:solidFill>
                  <a:srgbClr val="FFFFFF"/>
                </a:solidFill>
                <a:latin typeface="Calibri"/>
                <a:ea typeface="Calibri"/>
                <a:cs typeface="Calibri"/>
                <a:sym typeface="Calibri"/>
              </a:rPr>
              <a:t>Query Masking Architecture</a:t>
            </a:r>
            <a:endParaRPr sz="2500">
              <a:solidFill>
                <a:srgbClr val="FFFFFF"/>
              </a:solidFill>
              <a:latin typeface="Calibri"/>
              <a:ea typeface="Calibri"/>
              <a:cs typeface="Calibri"/>
              <a:sym typeface="Calibri"/>
            </a:endParaRPr>
          </a:p>
        </p:txBody>
      </p:sp>
      <p:sp>
        <p:nvSpPr>
          <p:cNvPr id="240" name="Google Shape;240;p30"/>
          <p:cNvSpPr txBox="1"/>
          <p:nvPr>
            <p:ph idx="1" type="body"/>
          </p:nvPr>
        </p:nvSpPr>
        <p:spPr>
          <a:xfrm>
            <a:off x="334918" y="1222850"/>
            <a:ext cx="11360700" cy="4555200"/>
          </a:xfrm>
          <a:prstGeom prst="rect">
            <a:avLst/>
          </a:prstGeom>
          <a:noFill/>
          <a:ln>
            <a:noFill/>
          </a:ln>
        </p:spPr>
        <p:txBody>
          <a:bodyPr anchorCtr="0" anchor="t" bIns="45700" lIns="91425" spcFirstLastPara="1" rIns="91425" wrap="square" tIns="45700">
            <a:noAutofit/>
          </a:bodyPr>
          <a:lstStyle/>
          <a:p>
            <a:pPr indent="0" lvl="0" marL="76200" rtl="0" algn="l">
              <a:lnSpc>
                <a:spcPct val="90000"/>
              </a:lnSpc>
              <a:spcBef>
                <a:spcPts val="0"/>
              </a:spcBef>
              <a:spcAft>
                <a:spcPts val="0"/>
              </a:spcAft>
              <a:buClr>
                <a:schemeClr val="dk1"/>
              </a:buClr>
              <a:buSzPts val="2400"/>
              <a:buNone/>
            </a:pPr>
            <a:r>
              <a:rPr b="1" lang="en-IN" sz="1800"/>
              <a:t>POS tagging: </a:t>
            </a:r>
            <a:endParaRPr b="1"/>
          </a:p>
          <a:p>
            <a:pPr indent="0" lvl="0" marL="76200" rtl="0" algn="l">
              <a:lnSpc>
                <a:spcPct val="90000"/>
              </a:lnSpc>
              <a:spcBef>
                <a:spcPts val="0"/>
              </a:spcBef>
              <a:spcAft>
                <a:spcPts val="0"/>
              </a:spcAft>
              <a:buClr>
                <a:schemeClr val="dk1"/>
              </a:buClr>
              <a:buSzPts val="2400"/>
              <a:buNone/>
            </a:pPr>
            <a:r>
              <a:rPr lang="en-IN" sz="1800"/>
              <a:t>Using spaCy - A free open-source library for NLP in Python. It features NER, POS tagging, dependency parsing, word vectors and more.</a:t>
            </a:r>
            <a:endParaRPr sz="1800"/>
          </a:p>
          <a:p>
            <a:pPr indent="0" lvl="0" marL="914400" rtl="0" algn="l">
              <a:lnSpc>
                <a:spcPct val="90000"/>
              </a:lnSpc>
              <a:spcBef>
                <a:spcPts val="2100"/>
              </a:spcBef>
              <a:spcAft>
                <a:spcPts val="0"/>
              </a:spcAft>
              <a:buClr>
                <a:schemeClr val="dk1"/>
              </a:buClr>
              <a:buSzPts val="2400"/>
              <a:buNone/>
            </a:pPr>
            <a:r>
              <a:t/>
            </a:r>
            <a:endParaRPr sz="1800"/>
          </a:p>
          <a:p>
            <a:pPr indent="0" lvl="0" marL="0" marR="0" rtl="0" algn="l">
              <a:lnSpc>
                <a:spcPct val="90000"/>
              </a:lnSpc>
              <a:spcBef>
                <a:spcPts val="2100"/>
              </a:spcBef>
              <a:spcAft>
                <a:spcPts val="0"/>
              </a:spcAft>
              <a:buClr>
                <a:schemeClr val="dk1"/>
              </a:buClr>
              <a:buSzPts val="2400"/>
              <a:buNone/>
            </a:pPr>
            <a:r>
              <a:t/>
            </a:r>
            <a:endParaRPr sz="1800"/>
          </a:p>
          <a:p>
            <a:pPr indent="0" lvl="0" marL="0" marR="0" rtl="0" algn="l">
              <a:lnSpc>
                <a:spcPct val="90000"/>
              </a:lnSpc>
              <a:spcBef>
                <a:spcPts val="2100"/>
              </a:spcBef>
              <a:spcAft>
                <a:spcPts val="0"/>
              </a:spcAft>
              <a:buClr>
                <a:schemeClr val="dk1"/>
              </a:buClr>
              <a:buSzPts val="2400"/>
              <a:buNone/>
            </a:pPr>
            <a:r>
              <a:t/>
            </a:r>
            <a:endParaRPr sz="1800"/>
          </a:p>
          <a:p>
            <a:pPr indent="0" lvl="0" marL="0" marR="0" rtl="0" algn="l">
              <a:lnSpc>
                <a:spcPct val="90000"/>
              </a:lnSpc>
              <a:spcBef>
                <a:spcPts val="2100"/>
              </a:spcBef>
              <a:spcAft>
                <a:spcPts val="0"/>
              </a:spcAft>
              <a:buClr>
                <a:schemeClr val="dk1"/>
              </a:buClr>
              <a:buSzPts val="2400"/>
              <a:buNone/>
            </a:pPr>
            <a:r>
              <a:t/>
            </a:r>
            <a:endParaRPr sz="1800"/>
          </a:p>
          <a:p>
            <a:pPr indent="0" lvl="0" marL="76200" marR="0" rtl="0" algn="l">
              <a:lnSpc>
                <a:spcPct val="90000"/>
              </a:lnSpc>
              <a:spcBef>
                <a:spcPts val="2100"/>
              </a:spcBef>
              <a:spcAft>
                <a:spcPts val="0"/>
              </a:spcAft>
              <a:buClr>
                <a:schemeClr val="dk1"/>
              </a:buClr>
              <a:buSzPts val="2400"/>
              <a:buNone/>
            </a:pPr>
            <a:r>
              <a:rPr b="1" lang="en-IN" sz="1800"/>
              <a:t>Word-to-vec embeddings:</a:t>
            </a:r>
            <a:endParaRPr b="1"/>
          </a:p>
          <a:p>
            <a:pPr indent="-381000" lvl="0" marL="457200" marR="0" rtl="0" algn="l">
              <a:lnSpc>
                <a:spcPct val="90000"/>
              </a:lnSpc>
              <a:spcBef>
                <a:spcPts val="2100"/>
              </a:spcBef>
              <a:spcAft>
                <a:spcPts val="0"/>
              </a:spcAft>
              <a:buClr>
                <a:schemeClr val="dk1"/>
              </a:buClr>
              <a:buSzPts val="2400"/>
              <a:buFont typeface="Calibri"/>
              <a:buChar char="-"/>
            </a:pPr>
            <a:r>
              <a:rPr lang="en-IN" sz="1800"/>
              <a:t>Replace sensitive words like ‘Indian’, ‘today’, ‘NYC’ with words from same category. </a:t>
            </a:r>
            <a:endParaRPr/>
          </a:p>
          <a:p>
            <a:pPr indent="-381000" lvl="0" marL="457200" marR="0" rtl="0" algn="l">
              <a:lnSpc>
                <a:spcPct val="90000"/>
              </a:lnSpc>
              <a:spcBef>
                <a:spcPts val="2100"/>
              </a:spcBef>
              <a:spcAft>
                <a:spcPts val="0"/>
              </a:spcAft>
              <a:buClr>
                <a:schemeClr val="dk1"/>
              </a:buClr>
              <a:buSzPts val="2400"/>
              <a:buFont typeface="Calibri"/>
              <a:buChar char="-"/>
            </a:pPr>
            <a:r>
              <a:rPr lang="en-IN" sz="1800"/>
              <a:t>Use gensim model : GoogleNews-vectors-negative300.bin , containing 3 million words and phrases that they trained on roughly 100 billion words from a Google News dataset. </a:t>
            </a:r>
            <a:endParaRPr sz="1800"/>
          </a:p>
          <a:p>
            <a:pPr indent="0" lvl="0" marL="914400" marR="0" rtl="0" algn="l">
              <a:lnSpc>
                <a:spcPct val="90000"/>
              </a:lnSpc>
              <a:spcBef>
                <a:spcPts val="2100"/>
              </a:spcBef>
              <a:spcAft>
                <a:spcPts val="0"/>
              </a:spcAft>
              <a:buClr>
                <a:schemeClr val="dk1"/>
              </a:buClr>
              <a:buSzPts val="2400"/>
              <a:buNone/>
            </a:pPr>
            <a:r>
              <a:t/>
            </a:r>
            <a:endParaRPr sz="1800"/>
          </a:p>
          <a:p>
            <a:pPr indent="0" lvl="0" marL="1371600" rtl="0" algn="l">
              <a:lnSpc>
                <a:spcPct val="90000"/>
              </a:lnSpc>
              <a:spcBef>
                <a:spcPts val="2100"/>
              </a:spcBef>
              <a:spcAft>
                <a:spcPts val="2100"/>
              </a:spcAft>
              <a:buClr>
                <a:schemeClr val="dk1"/>
              </a:buClr>
              <a:buSzPts val="2400"/>
              <a:buNone/>
            </a:pPr>
            <a:r>
              <a:t/>
            </a:r>
            <a:endParaRPr sz="1800"/>
          </a:p>
        </p:txBody>
      </p:sp>
      <p:graphicFrame>
        <p:nvGraphicFramePr>
          <p:cNvPr id="241" name="Google Shape;241;p30"/>
          <p:cNvGraphicFramePr/>
          <p:nvPr/>
        </p:nvGraphicFramePr>
        <p:xfrm>
          <a:off x="665629" y="2190493"/>
          <a:ext cx="3000000" cy="3000000"/>
        </p:xfrm>
        <a:graphic>
          <a:graphicData uri="http://schemas.openxmlformats.org/drawingml/2006/table">
            <a:tbl>
              <a:tblPr>
                <a:noFill/>
                <a:tableStyleId>{4564B2F9-54C7-4F3B-B4C4-F2C52D16AF42}</a:tableStyleId>
              </a:tblPr>
              <a:tblGrid>
                <a:gridCol w="1285875"/>
                <a:gridCol w="1285875"/>
                <a:gridCol w="1285875"/>
                <a:gridCol w="1336050"/>
                <a:gridCol w="1235700"/>
                <a:gridCol w="1285875"/>
                <a:gridCol w="1285875"/>
                <a:gridCol w="1285875"/>
              </a:tblGrid>
              <a:tr h="516725">
                <a:tc>
                  <a:txBody>
                    <a:bodyPr>
                      <a:noAutofit/>
                    </a:bodyPr>
                    <a:lstStyle/>
                    <a:p>
                      <a:pPr indent="0" lvl="0" marL="0" marR="0" rtl="0" algn="l">
                        <a:spcBef>
                          <a:spcPts val="0"/>
                        </a:spcBef>
                        <a:spcAft>
                          <a:spcPts val="0"/>
                        </a:spcAft>
                        <a:buClr>
                          <a:schemeClr val="dk1"/>
                        </a:buClr>
                        <a:buSzPts val="1800"/>
                        <a:buFont typeface="Calibri"/>
                        <a:buNone/>
                      </a:pPr>
                      <a:r>
                        <a:t/>
                      </a:r>
                      <a:endParaRPr sz="1800" u="none" cap="none" strike="noStrike"/>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Indian</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restaurants</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near</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me </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today</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in</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NYC</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6725">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POS tagging</a:t>
                      </a:r>
                      <a:endParaRPr sz="1800" u="none" cap="none" strike="noStrike"/>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ADJ</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NN</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ADV</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NN</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6725">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NER tagging</a:t>
                      </a:r>
                      <a:endParaRPr sz="1800" u="none" cap="none" strike="noStrike"/>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NOPR</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DATE</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marR="0" rtl="0" algn="l">
                        <a:spcBef>
                          <a:spcPts val="0"/>
                        </a:spcBef>
                        <a:spcAft>
                          <a:spcPts val="0"/>
                        </a:spcAft>
                        <a:buClr>
                          <a:schemeClr val="dk1"/>
                        </a:buClr>
                        <a:buSzPts val="1800"/>
                        <a:buFont typeface="Calibri"/>
                        <a:buNone/>
                      </a:pPr>
                      <a:r>
                        <a:rPr lang="en-IN" sz="1800" u="none" cap="none" strike="noStrike"/>
                        <a:t>GPE</a:t>
                      </a:r>
                      <a:endParaRPr sz="1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1"/>
          <p:cNvSpPr/>
          <p:nvPr/>
        </p:nvSpPr>
        <p:spPr>
          <a:xfrm>
            <a:off x="0" y="0"/>
            <a:ext cx="12192000" cy="1307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txBox="1"/>
          <p:nvPr>
            <p:ph type="title"/>
          </p:nvPr>
        </p:nvSpPr>
        <p:spPr>
          <a:xfrm>
            <a:off x="415600" y="272092"/>
            <a:ext cx="11360700" cy="7635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3700"/>
              <a:buFont typeface="Calibri"/>
              <a:buNone/>
            </a:pPr>
            <a:r>
              <a:rPr lang="en-IN" sz="2500">
                <a:solidFill>
                  <a:srgbClr val="FFFFFF"/>
                </a:solidFill>
                <a:latin typeface="Calibri"/>
                <a:ea typeface="Calibri"/>
                <a:cs typeface="Calibri"/>
                <a:sym typeface="Calibri"/>
              </a:rPr>
              <a:t>Examples of related random queries: </a:t>
            </a:r>
            <a:endParaRPr sz="2500">
              <a:solidFill>
                <a:srgbClr val="FFFFFF"/>
              </a:solidFill>
              <a:latin typeface="Calibri"/>
              <a:ea typeface="Calibri"/>
              <a:cs typeface="Calibri"/>
              <a:sym typeface="Calibri"/>
            </a:endParaRPr>
          </a:p>
        </p:txBody>
      </p:sp>
      <p:sp>
        <p:nvSpPr>
          <p:cNvPr id="248" name="Google Shape;248;p31"/>
          <p:cNvSpPr txBox="1"/>
          <p:nvPr>
            <p:ph idx="1" type="body"/>
          </p:nvPr>
        </p:nvSpPr>
        <p:spPr>
          <a:xfrm>
            <a:off x="415600" y="1665233"/>
            <a:ext cx="11360700" cy="4555200"/>
          </a:xfrm>
          <a:prstGeom prst="rect">
            <a:avLst/>
          </a:prstGeom>
          <a:noFill/>
          <a:ln>
            <a:noFill/>
          </a:ln>
        </p:spPr>
        <p:txBody>
          <a:bodyPr anchorCtr="0" anchor="t" bIns="121900" lIns="121900" spcFirstLastPara="1" rIns="121900" wrap="square" tIns="121900">
            <a:noAutofit/>
          </a:bodyPr>
          <a:lstStyle/>
          <a:p>
            <a:pPr indent="0" lvl="0" marL="76200" rtl="0" algn="l">
              <a:lnSpc>
                <a:spcPct val="90000"/>
              </a:lnSpc>
              <a:spcBef>
                <a:spcPts val="0"/>
              </a:spcBef>
              <a:spcAft>
                <a:spcPts val="0"/>
              </a:spcAft>
              <a:buClr>
                <a:schemeClr val="dk1"/>
              </a:buClr>
              <a:buSzPts val="2400"/>
              <a:buNone/>
            </a:pPr>
            <a:r>
              <a:rPr b="1" lang="en-IN" sz="1800"/>
              <a:t>Indian</a:t>
            </a:r>
            <a:r>
              <a:rPr lang="en-IN" sz="1800"/>
              <a:t> restaurants near me </a:t>
            </a:r>
            <a:r>
              <a:rPr b="1" lang="en-IN" sz="1800"/>
              <a:t>today</a:t>
            </a:r>
            <a:r>
              <a:rPr lang="en-IN" sz="1800"/>
              <a:t> in </a:t>
            </a:r>
            <a:r>
              <a:rPr b="1" lang="en-IN" sz="1800"/>
              <a:t>NYC</a:t>
            </a:r>
            <a:r>
              <a:rPr lang="en-IN" sz="1800"/>
              <a:t>:</a:t>
            </a:r>
            <a:endParaRPr/>
          </a:p>
          <a:p>
            <a:pPr indent="0" lvl="0" marL="76200" rtl="0" algn="l">
              <a:lnSpc>
                <a:spcPct val="90000"/>
              </a:lnSpc>
              <a:spcBef>
                <a:spcPts val="0"/>
              </a:spcBef>
              <a:spcAft>
                <a:spcPts val="0"/>
              </a:spcAft>
              <a:buClr>
                <a:schemeClr val="dk1"/>
              </a:buClr>
              <a:buSzPts val="2400"/>
              <a:buNone/>
            </a:pPr>
            <a:r>
              <a:rPr lang="en-IN" sz="1800"/>
              <a:t>- </a:t>
            </a:r>
            <a:r>
              <a:rPr b="1" lang="en-IN" sz="1800"/>
              <a:t>Pakistani</a:t>
            </a:r>
            <a:r>
              <a:rPr lang="en-IN" sz="1800"/>
              <a:t> restaurants near me </a:t>
            </a:r>
            <a:r>
              <a:rPr b="1" lang="en-IN" sz="1800"/>
              <a:t>tomorrow</a:t>
            </a:r>
            <a:r>
              <a:rPr lang="en-IN" sz="1800"/>
              <a:t> in </a:t>
            </a:r>
            <a:r>
              <a:rPr b="1" lang="en-IN" sz="1800"/>
              <a:t>L.A</a:t>
            </a:r>
            <a:endParaRPr b="1"/>
          </a:p>
          <a:p>
            <a:pPr indent="0" lvl="0" marL="76200" rtl="0" algn="l">
              <a:lnSpc>
                <a:spcPct val="90000"/>
              </a:lnSpc>
              <a:spcBef>
                <a:spcPts val="0"/>
              </a:spcBef>
              <a:spcAft>
                <a:spcPts val="0"/>
              </a:spcAft>
              <a:buClr>
                <a:schemeClr val="dk1"/>
              </a:buClr>
              <a:buSzPts val="2400"/>
              <a:buNone/>
            </a:pPr>
            <a:r>
              <a:rPr lang="en-IN" sz="1800"/>
              <a:t>- </a:t>
            </a:r>
            <a:r>
              <a:rPr b="1" lang="en-IN" sz="1800"/>
              <a:t>Italian</a:t>
            </a:r>
            <a:r>
              <a:rPr lang="en-IN" sz="1800"/>
              <a:t> restaurants near me </a:t>
            </a:r>
            <a:r>
              <a:rPr b="1" lang="en-IN" sz="1800"/>
              <a:t>yesterday</a:t>
            </a:r>
            <a:r>
              <a:rPr lang="en-IN" sz="1800"/>
              <a:t> in </a:t>
            </a:r>
            <a:r>
              <a:rPr b="1" lang="en-IN" sz="1800"/>
              <a:t>S.F.</a:t>
            </a:r>
            <a:r>
              <a:rPr lang="en-IN" sz="1800"/>
              <a:t> </a:t>
            </a:r>
            <a:endParaRPr/>
          </a:p>
          <a:p>
            <a:pPr indent="0" lvl="0" marL="76200" rtl="0" algn="l">
              <a:lnSpc>
                <a:spcPct val="90000"/>
              </a:lnSpc>
              <a:spcBef>
                <a:spcPts val="0"/>
              </a:spcBef>
              <a:spcAft>
                <a:spcPts val="0"/>
              </a:spcAft>
              <a:buClr>
                <a:schemeClr val="dk1"/>
              </a:buClr>
              <a:buSzPts val="2400"/>
              <a:buNone/>
            </a:pPr>
            <a:r>
              <a:t/>
            </a:r>
            <a:endParaRPr sz="1800"/>
          </a:p>
          <a:p>
            <a:pPr indent="0" lvl="0" marL="76200" rtl="0" algn="l">
              <a:lnSpc>
                <a:spcPct val="90000"/>
              </a:lnSpc>
              <a:spcBef>
                <a:spcPts val="0"/>
              </a:spcBef>
              <a:spcAft>
                <a:spcPts val="0"/>
              </a:spcAft>
              <a:buClr>
                <a:schemeClr val="dk1"/>
              </a:buClr>
              <a:buSzPts val="2400"/>
              <a:buNone/>
            </a:pPr>
            <a:r>
              <a:rPr lang="en-IN" sz="1800"/>
              <a:t>Weather in </a:t>
            </a:r>
            <a:r>
              <a:rPr b="1" lang="en-IN" sz="1800"/>
              <a:t>Stony Brook</a:t>
            </a:r>
            <a:r>
              <a:rPr lang="en-IN" sz="1800"/>
              <a:t>:</a:t>
            </a:r>
            <a:endParaRPr/>
          </a:p>
          <a:p>
            <a:pPr indent="0" lvl="0" marL="76200" rtl="0" algn="l">
              <a:lnSpc>
                <a:spcPct val="90000"/>
              </a:lnSpc>
              <a:spcBef>
                <a:spcPts val="0"/>
              </a:spcBef>
              <a:spcAft>
                <a:spcPts val="0"/>
              </a:spcAft>
              <a:buClr>
                <a:schemeClr val="dk1"/>
              </a:buClr>
              <a:buSzPts val="2400"/>
              <a:buNone/>
            </a:pPr>
            <a:r>
              <a:rPr lang="en-IN" sz="1800"/>
              <a:t>- Weather in </a:t>
            </a:r>
            <a:r>
              <a:rPr b="1" lang="en-IN" sz="1800"/>
              <a:t>S.F</a:t>
            </a:r>
            <a:endParaRPr b="1"/>
          </a:p>
          <a:p>
            <a:pPr indent="0" lvl="0" marL="76200" rtl="0" algn="l">
              <a:lnSpc>
                <a:spcPct val="90000"/>
              </a:lnSpc>
              <a:spcBef>
                <a:spcPts val="0"/>
              </a:spcBef>
              <a:spcAft>
                <a:spcPts val="0"/>
              </a:spcAft>
              <a:buClr>
                <a:schemeClr val="dk1"/>
              </a:buClr>
              <a:buSzPts val="2400"/>
              <a:buNone/>
            </a:pPr>
            <a:r>
              <a:rPr lang="en-IN" sz="1800"/>
              <a:t>- Weather in </a:t>
            </a:r>
            <a:r>
              <a:rPr b="1" lang="en-IN" sz="1800"/>
              <a:t>Boston</a:t>
            </a:r>
            <a:endParaRPr b="1" sz="1800"/>
          </a:p>
          <a:p>
            <a:pPr indent="-228600" lvl="0" marL="457200" rtl="0" algn="l">
              <a:lnSpc>
                <a:spcPct val="90000"/>
              </a:lnSpc>
              <a:spcBef>
                <a:spcPts val="0"/>
              </a:spcBef>
              <a:spcAft>
                <a:spcPts val="0"/>
              </a:spcAft>
              <a:buClr>
                <a:schemeClr val="dk1"/>
              </a:buClr>
              <a:buSzPts val="2400"/>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2"/>
          <p:cNvSpPr/>
          <p:nvPr/>
        </p:nvSpPr>
        <p:spPr>
          <a:xfrm>
            <a:off x="0" y="0"/>
            <a:ext cx="12192000" cy="1307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2"/>
          <p:cNvSpPr txBox="1"/>
          <p:nvPr>
            <p:ph type="title"/>
          </p:nvPr>
        </p:nvSpPr>
        <p:spPr>
          <a:xfrm>
            <a:off x="201706" y="118596"/>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00"/>
              <a:buFont typeface="Calibri"/>
              <a:buNone/>
            </a:pPr>
            <a:r>
              <a:rPr lang="en-IN" sz="2500">
                <a:solidFill>
                  <a:srgbClr val="FFFFFF"/>
                </a:solidFill>
                <a:latin typeface="Calibri"/>
                <a:ea typeface="Calibri"/>
                <a:cs typeface="Calibri"/>
                <a:sym typeface="Calibri"/>
              </a:rPr>
              <a:t>IP Masking &amp; Cookie Masking</a:t>
            </a:r>
            <a:endParaRPr>
              <a:solidFill>
                <a:srgbClr val="FFFFFF"/>
              </a:solidFill>
            </a:endParaRPr>
          </a:p>
        </p:txBody>
      </p:sp>
      <p:sp>
        <p:nvSpPr>
          <p:cNvPr id="255" name="Google Shape;255;p32"/>
          <p:cNvSpPr txBox="1"/>
          <p:nvPr>
            <p:ph idx="1" type="body"/>
          </p:nvPr>
        </p:nvSpPr>
        <p:spPr>
          <a:xfrm>
            <a:off x="736600" y="153830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Char char="•"/>
            </a:pPr>
            <a:r>
              <a:rPr lang="en-IN" sz="1800"/>
              <a:t>Client machine sets up a SSH tunnel with a set of Amazon cloud EC2 instances</a:t>
            </a:r>
            <a:endParaRPr/>
          </a:p>
          <a:p>
            <a:pPr indent="-114300" lvl="0" marL="22860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IN" sz="1800"/>
              <a:t>Mozilla Plugin selects a proxy out of the set in a round robin fashion to send out web search queries </a:t>
            </a:r>
            <a:endParaRPr/>
          </a:p>
          <a:p>
            <a:pPr indent="-228600" lvl="1" marL="685800" rtl="0" algn="l">
              <a:lnSpc>
                <a:spcPct val="90000"/>
              </a:lnSpc>
              <a:spcBef>
                <a:spcPts val="500"/>
              </a:spcBef>
              <a:spcAft>
                <a:spcPts val="0"/>
              </a:spcAft>
              <a:buClr>
                <a:schemeClr val="dk1"/>
              </a:buClr>
              <a:buSzPts val="1800"/>
              <a:buFont typeface="Calibri"/>
              <a:buChar char="-"/>
            </a:pPr>
            <a:r>
              <a:rPr lang="en-IN" sz="1800"/>
              <a:t>Uses the proxy as a SOCKS5 host</a:t>
            </a:r>
            <a:endParaRPr/>
          </a:p>
          <a:p>
            <a:pPr indent="-228600" lvl="1" marL="685800" rtl="0" algn="l">
              <a:lnSpc>
                <a:spcPct val="90000"/>
              </a:lnSpc>
              <a:spcBef>
                <a:spcPts val="500"/>
              </a:spcBef>
              <a:spcAft>
                <a:spcPts val="0"/>
              </a:spcAft>
              <a:buClr>
                <a:schemeClr val="dk1"/>
              </a:buClr>
              <a:buSzPts val="1800"/>
              <a:buFont typeface="Calibri"/>
              <a:buChar char="-"/>
            </a:pPr>
            <a:r>
              <a:rPr lang="en-IN" sz="1800"/>
              <a:t>Port forwarding used to forward traffic to the EC2 instance selected via the tunnel</a:t>
            </a:r>
            <a:endParaRPr/>
          </a:p>
          <a:p>
            <a:pPr indent="0" lvl="1" marL="457200" rtl="0" algn="l">
              <a:lnSpc>
                <a:spcPct val="90000"/>
              </a:lnSpc>
              <a:spcBef>
                <a:spcPts val="5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n-IN" sz="1800"/>
              <a:t>The search query intercepted by the Mozilla plugin </a:t>
            </a:r>
            <a:endParaRPr/>
          </a:p>
          <a:p>
            <a:pPr indent="0" lvl="0" marL="0" rtl="0" algn="l">
              <a:lnSpc>
                <a:spcPct val="90000"/>
              </a:lnSpc>
              <a:spcBef>
                <a:spcPts val="1000"/>
              </a:spcBef>
              <a:spcAft>
                <a:spcPts val="0"/>
              </a:spcAft>
              <a:buClr>
                <a:schemeClr val="dk1"/>
              </a:buClr>
              <a:buSzPts val="1800"/>
              <a:buNone/>
            </a:pPr>
            <a:r>
              <a:rPr lang="en-IN" sz="1800"/>
              <a:t>	- It adds the cookie policy to reject all cookies sent by the server</a:t>
            </a:r>
            <a:endParaRPr/>
          </a:p>
          <a:p>
            <a:pPr indent="-114300" lvl="1" marL="685800" rtl="0" algn="l">
              <a:lnSpc>
                <a:spcPct val="90000"/>
              </a:lnSpc>
              <a:spcBef>
                <a:spcPts val="500"/>
              </a:spcBef>
              <a:spcAft>
                <a:spcPts val="0"/>
              </a:spcAft>
              <a:buClr>
                <a:schemeClr val="dk1"/>
              </a:buClr>
              <a:buSzPts val="1800"/>
              <a:buFont typeface="Calibri"/>
              <a:buNone/>
            </a:pPr>
            <a:r>
              <a:t/>
            </a:r>
            <a:endParaRPr sz="1800"/>
          </a:p>
          <a:p>
            <a:pPr indent="-114300" lvl="1" marL="685800" rtl="0" algn="l">
              <a:lnSpc>
                <a:spcPct val="90000"/>
              </a:lnSpc>
              <a:spcBef>
                <a:spcPts val="500"/>
              </a:spcBef>
              <a:spcAft>
                <a:spcPts val="0"/>
              </a:spcAft>
              <a:buClr>
                <a:schemeClr val="dk1"/>
              </a:buClr>
              <a:buSzPts val="1800"/>
              <a:buFont typeface="Calibri"/>
              <a:buNone/>
            </a:pPr>
            <a:r>
              <a:t/>
            </a:r>
            <a:endParaRPr sz="1800"/>
          </a:p>
          <a:p>
            <a:pPr indent="-114300" lvl="0" marL="228600" rtl="0" algn="l">
              <a:lnSpc>
                <a:spcPct val="90000"/>
              </a:lnSpc>
              <a:spcBef>
                <a:spcPts val="1000"/>
              </a:spcBef>
              <a:spcAft>
                <a:spcPts val="0"/>
              </a:spcAft>
              <a:buClr>
                <a:schemeClr val="dk1"/>
              </a:buClr>
              <a:buSzPts val="1800"/>
              <a:buNone/>
            </a:pPr>
            <a:r>
              <a:t/>
            </a:r>
            <a:endParaRPr sz="1800"/>
          </a:p>
          <a:p>
            <a:pPr indent="-114300" lvl="0" marL="22860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p:nvPr/>
        </p:nvSpPr>
        <p:spPr>
          <a:xfrm>
            <a:off x="0" y="4185695"/>
            <a:ext cx="12192000" cy="26955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close up of a sign&#10;&#10;Description automatically generated" id="105" name="Google Shape;105;p15"/>
          <p:cNvPicPr preferRelativeResize="0"/>
          <p:nvPr/>
        </p:nvPicPr>
        <p:blipFill rotWithShape="1">
          <a:blip r:embed="rId3">
            <a:alphaModFix/>
          </a:blip>
          <a:srcRect b="0" l="0" r="0" t="0"/>
          <a:stretch/>
        </p:blipFill>
        <p:spPr>
          <a:xfrm>
            <a:off x="3669362" y="543725"/>
            <a:ext cx="4853275" cy="3270525"/>
          </a:xfrm>
          <a:prstGeom prst="rect">
            <a:avLst/>
          </a:prstGeom>
          <a:noFill/>
          <a:ln>
            <a:noFill/>
          </a:ln>
        </p:spPr>
      </p:pic>
      <p:sp>
        <p:nvSpPr>
          <p:cNvPr id="106" name="Google Shape;106;p15"/>
          <p:cNvSpPr txBox="1"/>
          <p:nvPr/>
        </p:nvSpPr>
        <p:spPr>
          <a:xfrm>
            <a:off x="1817887" y="5003639"/>
            <a:ext cx="9065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FF"/>
                </a:solidFill>
                <a:latin typeface="Calibri"/>
                <a:ea typeface="Calibri"/>
                <a:cs typeface="Calibri"/>
                <a:sym typeface="Calibri"/>
              </a:rPr>
              <a:t>Search engines are ubiquitous today – 3.5 billion searches per day (Averaging to 0.5 per person)</a:t>
            </a:r>
            <a:endParaRPr sz="1800">
              <a:solidFill>
                <a:srgbClr val="FFFFFF"/>
              </a:solidFill>
              <a:latin typeface="Calibri"/>
              <a:ea typeface="Calibri"/>
              <a:cs typeface="Calibri"/>
              <a:sym typeface="Calibri"/>
            </a:endParaRPr>
          </a:p>
        </p:txBody>
      </p:sp>
      <p:sp>
        <p:nvSpPr>
          <p:cNvPr id="107" name="Google Shape;107;p15"/>
          <p:cNvSpPr txBox="1"/>
          <p:nvPr/>
        </p:nvSpPr>
        <p:spPr>
          <a:xfrm>
            <a:off x="2991734" y="5348807"/>
            <a:ext cx="6717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FF"/>
                </a:solidFill>
                <a:latin typeface="Calibri"/>
                <a:ea typeface="Calibri"/>
                <a:cs typeface="Calibri"/>
                <a:sym typeface="Calibri"/>
              </a:rPr>
              <a:t>Scale and features come at hidden costs – Targeted advertisements</a:t>
            </a:r>
            <a:endParaRPr sz="1800">
              <a:solidFill>
                <a:srgbClr val="FFFFFF"/>
              </a:solidFill>
              <a:latin typeface="Calibri"/>
              <a:ea typeface="Calibri"/>
              <a:cs typeface="Calibri"/>
              <a:sym typeface="Calibri"/>
            </a:endParaRPr>
          </a:p>
        </p:txBody>
      </p:sp>
      <p:sp>
        <p:nvSpPr>
          <p:cNvPr id="108" name="Google Shape;108;p15"/>
          <p:cNvSpPr txBox="1"/>
          <p:nvPr/>
        </p:nvSpPr>
        <p:spPr>
          <a:xfrm>
            <a:off x="3122953" y="5693975"/>
            <a:ext cx="6031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FF"/>
                </a:solidFill>
                <a:latin typeface="Calibri"/>
                <a:ea typeface="Calibri"/>
                <a:cs typeface="Calibri"/>
                <a:sym typeface="Calibri"/>
              </a:rPr>
              <a:t>New and innovative ways for data capture and advertisements</a:t>
            </a:r>
            <a:endParaRPr sz="180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9" name="Shape 259"/>
        <p:cNvGrpSpPr/>
        <p:nvPr/>
      </p:nvGrpSpPr>
      <p:grpSpPr>
        <a:xfrm>
          <a:off x="0" y="0"/>
          <a:ext cx="0" cy="0"/>
          <a:chOff x="0" y="0"/>
          <a:chExt cx="0" cy="0"/>
        </a:xfrm>
      </p:grpSpPr>
      <p:sp>
        <p:nvSpPr>
          <p:cNvPr id="260" name="Google Shape;260;p33"/>
          <p:cNvSpPr/>
          <p:nvPr/>
        </p:nvSpPr>
        <p:spPr>
          <a:xfrm>
            <a:off x="-1" y="5346694"/>
            <a:ext cx="10447252" cy="1511306"/>
          </a:xfrm>
          <a:custGeom>
            <a:rect b="b" l="l" r="r" t="t"/>
            <a:pathLst>
              <a:path extrusionOk="0" h="1511306" w="10447252">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33"/>
          <p:cNvSpPr/>
          <p:nvPr/>
        </p:nvSpPr>
        <p:spPr>
          <a:xfrm>
            <a:off x="9862891" y="5346700"/>
            <a:ext cx="2329109" cy="1511301"/>
          </a:xfrm>
          <a:custGeom>
            <a:rect b="b" l="l" r="r" t="t"/>
            <a:pathLst>
              <a:path extrusionOk="0" h="1511301" w="2329109">
                <a:moveTo>
                  <a:pt x="697617" y="0"/>
                </a:moveTo>
                <a:lnTo>
                  <a:pt x="2329109" y="0"/>
                </a:lnTo>
                <a:lnTo>
                  <a:pt x="2329109" y="1511301"/>
                </a:lnTo>
                <a:lnTo>
                  <a:pt x="0" y="1511301"/>
                </a:lnTo>
                <a:close/>
              </a:path>
            </a:pathLst>
          </a:custGeom>
          <a:solidFill>
            <a:srgbClr val="404040">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33"/>
          <p:cNvSpPr txBox="1"/>
          <p:nvPr>
            <p:ph type="ctrTitle"/>
          </p:nvPr>
        </p:nvSpPr>
        <p:spPr>
          <a:xfrm>
            <a:off x="767240" y="5444835"/>
            <a:ext cx="9095651" cy="83023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000000"/>
              </a:buClr>
              <a:buSzPts val="4000"/>
              <a:buFont typeface="Calibri"/>
              <a:buNone/>
            </a:pPr>
            <a:r>
              <a:rPr lang="en-IN" sz="4000">
                <a:solidFill>
                  <a:srgbClr val="000000"/>
                </a:solidFill>
              </a:rPr>
              <a:t>Execution of Search</a:t>
            </a:r>
            <a:endParaRPr sz="4000">
              <a:solidFill>
                <a:srgbClr val="000000"/>
              </a:solidFill>
            </a:endParaRPr>
          </a:p>
        </p:txBody>
      </p:sp>
      <p:sp>
        <p:nvSpPr>
          <p:cNvPr id="263" name="Google Shape;263;p33"/>
          <p:cNvSpPr txBox="1"/>
          <p:nvPr>
            <p:ph idx="1" type="subTitle"/>
          </p:nvPr>
        </p:nvSpPr>
        <p:spPr>
          <a:xfrm>
            <a:off x="767240" y="6275067"/>
            <a:ext cx="9095651" cy="34747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1600"/>
              <a:buNone/>
            </a:pPr>
            <a:r>
              <a:rPr lang="en-IN" sz="1600">
                <a:solidFill>
                  <a:srgbClr val="000000"/>
                </a:solidFill>
              </a:rPr>
              <a:t>What happens with every search query</a:t>
            </a:r>
            <a:endParaRPr/>
          </a:p>
        </p:txBody>
      </p:sp>
      <p:pic>
        <p:nvPicPr>
          <p:cNvPr id="264" name="Google Shape;264;p33"/>
          <p:cNvPicPr preferRelativeResize="0"/>
          <p:nvPr/>
        </p:nvPicPr>
        <p:blipFill rotWithShape="1">
          <a:blip r:embed="rId3">
            <a:alphaModFix/>
          </a:blip>
          <a:srcRect b="0" l="0" r="0" t="0"/>
          <a:stretch/>
        </p:blipFill>
        <p:spPr>
          <a:xfrm>
            <a:off x="908901" y="53733"/>
            <a:ext cx="10374198" cy="529295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4"/>
          <p:cNvSpPr/>
          <p:nvPr/>
        </p:nvSpPr>
        <p:spPr>
          <a:xfrm>
            <a:off x="0" y="2775150"/>
            <a:ext cx="12192000" cy="1307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
          <p:cNvSpPr txBox="1"/>
          <p:nvPr>
            <p:ph type="title"/>
          </p:nvPr>
        </p:nvSpPr>
        <p:spPr>
          <a:xfrm>
            <a:off x="5247300" y="3141450"/>
            <a:ext cx="1697400" cy="5751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3700"/>
              <a:buFont typeface="Calibri"/>
              <a:buNone/>
            </a:pPr>
            <a:r>
              <a:rPr lang="en-IN" sz="2500">
                <a:solidFill>
                  <a:srgbClr val="FFFFFF"/>
                </a:solidFill>
                <a:latin typeface="Calibri"/>
                <a:ea typeface="Calibri"/>
                <a:cs typeface="Calibri"/>
                <a:sym typeface="Calibri"/>
              </a:rPr>
              <a:t>Thank you!</a:t>
            </a:r>
            <a:endParaRPr sz="25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6"/>
          <p:cNvSpPr/>
          <p:nvPr/>
        </p:nvSpPr>
        <p:spPr>
          <a:xfrm>
            <a:off x="0" y="4185695"/>
            <a:ext cx="12192000" cy="26955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nvSpPr>
        <p:spPr>
          <a:xfrm>
            <a:off x="2402540" y="5124476"/>
            <a:ext cx="8371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FF"/>
                </a:solidFill>
                <a:latin typeface="Calibri"/>
                <a:ea typeface="Calibri"/>
                <a:cs typeface="Calibri"/>
                <a:sym typeface="Calibri"/>
              </a:rPr>
              <a:t>Data is bread and butter for internet companies – No absolute way to protect your data</a:t>
            </a:r>
            <a:endParaRPr sz="1800">
              <a:solidFill>
                <a:srgbClr val="FFFFFF"/>
              </a:solidFill>
              <a:latin typeface="Calibri"/>
              <a:ea typeface="Calibri"/>
              <a:cs typeface="Calibri"/>
              <a:sym typeface="Calibri"/>
            </a:endParaRPr>
          </a:p>
        </p:txBody>
      </p:sp>
      <p:sp>
        <p:nvSpPr>
          <p:cNvPr id="115" name="Google Shape;115;p16"/>
          <p:cNvSpPr txBox="1"/>
          <p:nvPr/>
        </p:nvSpPr>
        <p:spPr>
          <a:xfrm>
            <a:off x="2796045" y="5573093"/>
            <a:ext cx="7584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FF"/>
                </a:solidFill>
                <a:latin typeface="Calibri"/>
                <a:ea typeface="Calibri"/>
                <a:cs typeface="Calibri"/>
                <a:sym typeface="Calibri"/>
              </a:rPr>
              <a:t>We explore how Search engines exploit user data and use it for advertisements</a:t>
            </a:r>
            <a:endParaRPr sz="1800">
              <a:solidFill>
                <a:srgbClr val="FFFFFF"/>
              </a:solidFill>
              <a:latin typeface="Calibri"/>
              <a:ea typeface="Calibri"/>
              <a:cs typeface="Calibri"/>
              <a:sym typeface="Calibri"/>
            </a:endParaRPr>
          </a:p>
        </p:txBody>
      </p:sp>
      <p:pic>
        <p:nvPicPr>
          <p:cNvPr id="116" name="Google Shape;116;p16"/>
          <p:cNvPicPr preferRelativeResize="0"/>
          <p:nvPr/>
        </p:nvPicPr>
        <p:blipFill rotWithShape="1">
          <a:blip r:embed="rId3">
            <a:alphaModFix/>
          </a:blip>
          <a:srcRect b="0" l="0" r="0" t="0"/>
          <a:stretch/>
        </p:blipFill>
        <p:spPr>
          <a:xfrm>
            <a:off x="3514164" y="679475"/>
            <a:ext cx="5163671" cy="300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p:nvPr/>
        </p:nvSpPr>
        <p:spPr>
          <a:xfrm>
            <a:off x="0" y="4185695"/>
            <a:ext cx="12192000" cy="26955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person smiling for the camera&#10;&#10;Description automatically generated" id="122" name="Google Shape;122;p17"/>
          <p:cNvPicPr preferRelativeResize="0"/>
          <p:nvPr/>
        </p:nvPicPr>
        <p:blipFill rotWithShape="1">
          <a:blip r:embed="rId3">
            <a:alphaModFix/>
          </a:blip>
          <a:srcRect b="0" l="0" r="0" t="0"/>
          <a:stretch/>
        </p:blipFill>
        <p:spPr>
          <a:xfrm>
            <a:off x="385741" y="659979"/>
            <a:ext cx="2650224" cy="2643515"/>
          </a:xfrm>
          <a:prstGeom prst="rect">
            <a:avLst/>
          </a:prstGeom>
          <a:noFill/>
          <a:ln>
            <a:noFill/>
          </a:ln>
        </p:spPr>
      </p:pic>
      <p:pic>
        <p:nvPicPr>
          <p:cNvPr descr="A picture containing text, man, indoor, person&#10;&#10;Description automatically generated" id="123" name="Google Shape;123;p17"/>
          <p:cNvPicPr preferRelativeResize="0"/>
          <p:nvPr/>
        </p:nvPicPr>
        <p:blipFill rotWithShape="1">
          <a:blip r:embed="rId4">
            <a:alphaModFix/>
          </a:blip>
          <a:srcRect b="0" l="0" r="0" t="0"/>
          <a:stretch/>
        </p:blipFill>
        <p:spPr>
          <a:xfrm>
            <a:off x="3184564" y="659980"/>
            <a:ext cx="3602517" cy="2643514"/>
          </a:xfrm>
          <a:prstGeom prst="rect">
            <a:avLst/>
          </a:prstGeom>
          <a:noFill/>
          <a:ln>
            <a:noFill/>
          </a:ln>
        </p:spPr>
      </p:pic>
      <p:sp>
        <p:nvSpPr>
          <p:cNvPr id="124" name="Google Shape;124;p17"/>
          <p:cNvSpPr txBox="1"/>
          <p:nvPr/>
        </p:nvSpPr>
        <p:spPr>
          <a:xfrm>
            <a:off x="4243003" y="4697592"/>
            <a:ext cx="3706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FF"/>
                </a:solidFill>
                <a:latin typeface="Calibri"/>
                <a:ea typeface="Calibri"/>
                <a:cs typeface="Calibri"/>
                <a:sym typeface="Calibri"/>
              </a:rPr>
              <a:t>Privacy is growing concern these days</a:t>
            </a:r>
            <a:endParaRPr sz="1800">
              <a:solidFill>
                <a:srgbClr val="FFFFFF"/>
              </a:solidFill>
              <a:latin typeface="Calibri"/>
              <a:ea typeface="Calibri"/>
              <a:cs typeface="Calibri"/>
              <a:sym typeface="Calibri"/>
            </a:endParaRPr>
          </a:p>
        </p:txBody>
      </p:sp>
      <p:sp>
        <p:nvSpPr>
          <p:cNvPr id="125" name="Google Shape;125;p17"/>
          <p:cNvSpPr txBox="1"/>
          <p:nvPr/>
        </p:nvSpPr>
        <p:spPr>
          <a:xfrm>
            <a:off x="1755751" y="5170478"/>
            <a:ext cx="8680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FF"/>
                </a:solidFill>
                <a:latin typeface="Calibri"/>
                <a:ea typeface="Calibri"/>
                <a:cs typeface="Calibri"/>
                <a:sym typeface="Calibri"/>
              </a:rPr>
              <a:t>We present a tool to achieve complete privacy with search engines that try to capture data</a:t>
            </a:r>
            <a:endParaRPr sz="1800">
              <a:solidFill>
                <a:srgbClr val="FFFFFF"/>
              </a:solidFill>
              <a:latin typeface="Calibri"/>
              <a:ea typeface="Calibri"/>
              <a:cs typeface="Calibri"/>
              <a:sym typeface="Calibri"/>
            </a:endParaRPr>
          </a:p>
        </p:txBody>
      </p:sp>
      <p:sp>
        <p:nvSpPr>
          <p:cNvPr id="126" name="Google Shape;126;p17"/>
          <p:cNvSpPr txBox="1"/>
          <p:nvPr/>
        </p:nvSpPr>
        <p:spPr>
          <a:xfrm>
            <a:off x="3373953" y="5643356"/>
            <a:ext cx="5444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FF"/>
                </a:solidFill>
                <a:latin typeface="Calibri"/>
                <a:ea typeface="Calibri"/>
                <a:cs typeface="Calibri"/>
                <a:sym typeface="Calibri"/>
              </a:rPr>
              <a:t>Primary aim – Prevent search engines from profiling you</a:t>
            </a:r>
            <a:endParaRPr sz="1800">
              <a:solidFill>
                <a:srgbClr val="FFFFFF"/>
              </a:solidFill>
              <a:latin typeface="Calibri"/>
              <a:ea typeface="Calibri"/>
              <a:cs typeface="Calibri"/>
              <a:sym typeface="Calibri"/>
            </a:endParaRPr>
          </a:p>
        </p:txBody>
      </p:sp>
      <p:pic>
        <p:nvPicPr>
          <p:cNvPr descr="ethics.jpg" id="127" name="Google Shape;127;p17"/>
          <p:cNvPicPr preferRelativeResize="0"/>
          <p:nvPr/>
        </p:nvPicPr>
        <p:blipFill rotWithShape="1">
          <a:blip r:embed="rId5">
            <a:alphaModFix/>
          </a:blip>
          <a:srcRect b="17149" l="0" r="0" t="17150"/>
          <a:stretch/>
        </p:blipFill>
        <p:spPr>
          <a:xfrm>
            <a:off x="6914828" y="659980"/>
            <a:ext cx="4952930" cy="26435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p:nvPr/>
        </p:nvSpPr>
        <p:spPr>
          <a:xfrm>
            <a:off x="8445550" y="1862325"/>
            <a:ext cx="3629700" cy="4617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4747200" y="1862325"/>
            <a:ext cx="3629700" cy="4617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116750" y="1862325"/>
            <a:ext cx="4561800" cy="4617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nvSpPr>
        <p:spPr>
          <a:xfrm>
            <a:off x="367553" y="618564"/>
            <a:ext cx="59232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Search engines are aggressive with data capture and profiling</a:t>
            </a:r>
            <a:endParaRPr sz="1800">
              <a:solidFill>
                <a:schemeClr val="dk1"/>
              </a:solidFill>
              <a:latin typeface="Calibri"/>
              <a:ea typeface="Calibri"/>
              <a:cs typeface="Calibri"/>
              <a:sym typeface="Calibri"/>
            </a:endParaRPr>
          </a:p>
        </p:txBody>
      </p:sp>
      <p:sp>
        <p:nvSpPr>
          <p:cNvPr id="136" name="Google Shape;136;p18"/>
          <p:cNvSpPr txBox="1"/>
          <p:nvPr/>
        </p:nvSpPr>
        <p:spPr>
          <a:xfrm>
            <a:off x="367553" y="980172"/>
            <a:ext cx="448738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At user end, 3 ways to deal with data privacy -</a:t>
            </a:r>
            <a:endParaRPr sz="1800">
              <a:solidFill>
                <a:schemeClr val="dk1"/>
              </a:solidFill>
              <a:latin typeface="Calibri"/>
              <a:ea typeface="Calibri"/>
              <a:cs typeface="Calibri"/>
              <a:sym typeface="Calibri"/>
            </a:endParaRPr>
          </a:p>
        </p:txBody>
      </p:sp>
      <p:sp>
        <p:nvSpPr>
          <p:cNvPr id="137" name="Google Shape;137;p18"/>
          <p:cNvSpPr txBox="1"/>
          <p:nvPr/>
        </p:nvSpPr>
        <p:spPr>
          <a:xfrm>
            <a:off x="341078" y="2086728"/>
            <a:ext cx="4113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FF"/>
                </a:solidFill>
                <a:latin typeface="Calibri"/>
                <a:ea typeface="Calibri"/>
                <a:cs typeface="Calibri"/>
                <a:sym typeface="Calibri"/>
              </a:rPr>
              <a:t>1. Deal with causes (Prevent data capture)</a:t>
            </a:r>
            <a:endParaRPr sz="1800">
              <a:solidFill>
                <a:srgbClr val="FFFFFF"/>
              </a:solidFill>
              <a:latin typeface="Calibri"/>
              <a:ea typeface="Calibri"/>
              <a:cs typeface="Calibri"/>
              <a:sym typeface="Calibri"/>
            </a:endParaRPr>
          </a:p>
        </p:txBody>
      </p:sp>
      <p:sp>
        <p:nvSpPr>
          <p:cNvPr id="138" name="Google Shape;138;p18"/>
          <p:cNvSpPr txBox="1"/>
          <p:nvPr/>
        </p:nvSpPr>
        <p:spPr>
          <a:xfrm>
            <a:off x="4873793" y="2086716"/>
            <a:ext cx="3376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FF"/>
                </a:solidFill>
                <a:latin typeface="Calibri"/>
                <a:ea typeface="Calibri"/>
                <a:cs typeface="Calibri"/>
                <a:sym typeface="Calibri"/>
              </a:rPr>
              <a:t>2. Block outcomes of data capture</a:t>
            </a:r>
            <a:endParaRPr sz="1800">
              <a:solidFill>
                <a:srgbClr val="FFFFFF"/>
              </a:solidFill>
              <a:latin typeface="Calibri"/>
              <a:ea typeface="Calibri"/>
              <a:cs typeface="Calibri"/>
              <a:sym typeface="Calibri"/>
            </a:endParaRPr>
          </a:p>
        </p:txBody>
      </p:sp>
      <p:sp>
        <p:nvSpPr>
          <p:cNvPr id="139" name="Google Shape;139;p18"/>
          <p:cNvSpPr txBox="1"/>
          <p:nvPr/>
        </p:nvSpPr>
        <p:spPr>
          <a:xfrm>
            <a:off x="9134066" y="2086716"/>
            <a:ext cx="2252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FFFF"/>
                </a:solidFill>
                <a:latin typeface="Calibri"/>
                <a:ea typeface="Calibri"/>
                <a:cs typeface="Calibri"/>
                <a:sym typeface="Calibri"/>
              </a:rPr>
              <a:t>3. Share random data </a:t>
            </a:r>
            <a:endParaRPr sz="1800">
              <a:solidFill>
                <a:srgbClr val="FFFFFF"/>
              </a:solidFill>
              <a:latin typeface="Calibri"/>
              <a:ea typeface="Calibri"/>
              <a:cs typeface="Calibri"/>
              <a:sym typeface="Calibri"/>
            </a:endParaRPr>
          </a:p>
        </p:txBody>
      </p:sp>
      <p:pic>
        <p:nvPicPr>
          <p:cNvPr id="140" name="Google Shape;140;p18"/>
          <p:cNvPicPr preferRelativeResize="0"/>
          <p:nvPr/>
        </p:nvPicPr>
        <p:blipFill rotWithShape="1">
          <a:blip r:embed="rId3">
            <a:alphaModFix/>
          </a:blip>
          <a:srcRect b="0" l="0" r="0" t="0"/>
          <a:stretch/>
        </p:blipFill>
        <p:spPr>
          <a:xfrm>
            <a:off x="1733695" y="3269468"/>
            <a:ext cx="1327899" cy="1062317"/>
          </a:xfrm>
          <a:prstGeom prst="rect">
            <a:avLst/>
          </a:prstGeom>
          <a:noFill/>
          <a:ln>
            <a:noFill/>
          </a:ln>
        </p:spPr>
      </p:pic>
      <p:pic>
        <p:nvPicPr>
          <p:cNvPr descr="A picture containing object&#10;&#10;Description automatically generated" id="141" name="Google Shape;141;p18"/>
          <p:cNvPicPr preferRelativeResize="0"/>
          <p:nvPr/>
        </p:nvPicPr>
        <p:blipFill rotWithShape="1">
          <a:blip r:embed="rId4">
            <a:alphaModFix/>
          </a:blip>
          <a:srcRect b="0" l="0" r="0" t="0"/>
          <a:stretch/>
        </p:blipFill>
        <p:spPr>
          <a:xfrm>
            <a:off x="311108" y="4460073"/>
            <a:ext cx="4173069" cy="1476218"/>
          </a:xfrm>
          <a:prstGeom prst="rect">
            <a:avLst/>
          </a:prstGeom>
          <a:noFill/>
          <a:ln>
            <a:noFill/>
          </a:ln>
        </p:spPr>
      </p:pic>
      <p:pic>
        <p:nvPicPr>
          <p:cNvPr descr="A close up of a sign&#10;&#10;Description automatically generated" id="142" name="Google Shape;142;p18"/>
          <p:cNvPicPr preferRelativeResize="0"/>
          <p:nvPr/>
        </p:nvPicPr>
        <p:blipFill rotWithShape="1">
          <a:blip r:embed="rId5">
            <a:alphaModFix/>
          </a:blip>
          <a:srcRect b="0" l="0" r="0" t="0"/>
          <a:stretch/>
        </p:blipFill>
        <p:spPr>
          <a:xfrm>
            <a:off x="5156650" y="3926725"/>
            <a:ext cx="2807200" cy="1355075"/>
          </a:xfrm>
          <a:prstGeom prst="rect">
            <a:avLst/>
          </a:prstGeom>
          <a:noFill/>
          <a:ln>
            <a:noFill/>
          </a:ln>
        </p:spPr>
      </p:pic>
      <p:pic>
        <p:nvPicPr>
          <p:cNvPr descr="A close up of a logo&#10;&#10;Description automatically generated" id="143" name="Google Shape;143;p18"/>
          <p:cNvPicPr preferRelativeResize="0"/>
          <p:nvPr/>
        </p:nvPicPr>
        <p:blipFill rotWithShape="1">
          <a:blip r:embed="rId6">
            <a:alphaModFix/>
          </a:blip>
          <a:srcRect b="0" l="0" r="0" t="0"/>
          <a:stretch/>
        </p:blipFill>
        <p:spPr>
          <a:xfrm>
            <a:off x="8590738" y="3926726"/>
            <a:ext cx="3339325" cy="1703726"/>
          </a:xfrm>
          <a:prstGeom prst="rect">
            <a:avLst/>
          </a:prstGeom>
          <a:noFill/>
          <a:ln>
            <a:noFill/>
          </a:ln>
        </p:spPr>
      </p:pic>
      <p:sp>
        <p:nvSpPr>
          <p:cNvPr id="144" name="Google Shape;144;p18"/>
          <p:cNvSpPr/>
          <p:nvPr/>
        </p:nvSpPr>
        <p:spPr>
          <a:xfrm>
            <a:off x="5950742" y="3701534"/>
            <a:ext cx="290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p:nvPr/>
        </p:nvSpPr>
        <p:spPr>
          <a:xfrm>
            <a:off x="0" y="0"/>
            <a:ext cx="12192000" cy="1307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434789" y="1713073"/>
            <a:ext cx="878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The tool we have built combines all of these methods to some extent, to achieve anonymity</a:t>
            </a:r>
            <a:endParaRPr sz="1800">
              <a:solidFill>
                <a:schemeClr val="dk1"/>
              </a:solidFill>
              <a:latin typeface="Calibri"/>
              <a:ea typeface="Calibri"/>
              <a:cs typeface="Calibri"/>
              <a:sym typeface="Calibri"/>
            </a:endParaRPr>
          </a:p>
        </p:txBody>
      </p:sp>
      <p:sp>
        <p:nvSpPr>
          <p:cNvPr id="151" name="Google Shape;151;p19"/>
          <p:cNvSpPr txBox="1"/>
          <p:nvPr/>
        </p:nvSpPr>
        <p:spPr>
          <a:xfrm>
            <a:off x="434789" y="2447363"/>
            <a:ext cx="631717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The primary data points used to profile users are</a:t>
            </a:r>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User IP (Location, browser information)</a:t>
            </a:r>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User cookies (Search history, browsing history)</a:t>
            </a:r>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Service usage history (Usage history for the particular service)</a:t>
            </a:r>
            <a:endParaRPr sz="1800">
              <a:solidFill>
                <a:schemeClr val="dk1"/>
              </a:solidFill>
              <a:latin typeface="Calibri"/>
              <a:ea typeface="Calibri"/>
              <a:cs typeface="Calibri"/>
              <a:sym typeface="Calibri"/>
            </a:endParaRPr>
          </a:p>
        </p:txBody>
      </p:sp>
      <p:sp>
        <p:nvSpPr>
          <p:cNvPr id="152" name="Google Shape;152;p19"/>
          <p:cNvSpPr txBox="1"/>
          <p:nvPr/>
        </p:nvSpPr>
        <p:spPr>
          <a:xfrm>
            <a:off x="434789" y="4012650"/>
            <a:ext cx="54858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Thus, to achieve anonymity, 3 things need to be achieve:</a:t>
            </a:r>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IP masking</a:t>
            </a:r>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Cookie masking</a:t>
            </a:r>
            <a:endParaRPr/>
          </a:p>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Calibri"/>
                <a:ea typeface="Calibri"/>
                <a:cs typeface="Calibri"/>
                <a:sym typeface="Calibri"/>
              </a:rPr>
              <a:t>Query masking </a:t>
            </a:r>
            <a:endParaRPr sz="1800">
              <a:solidFill>
                <a:schemeClr val="dk1"/>
              </a:solidFill>
              <a:latin typeface="Calibri"/>
              <a:ea typeface="Calibri"/>
              <a:cs typeface="Calibri"/>
              <a:sym typeface="Calibri"/>
            </a:endParaRPr>
          </a:p>
        </p:txBody>
      </p:sp>
      <p:sp>
        <p:nvSpPr>
          <p:cNvPr id="153" name="Google Shape;153;p19"/>
          <p:cNvSpPr txBox="1"/>
          <p:nvPr/>
        </p:nvSpPr>
        <p:spPr>
          <a:xfrm>
            <a:off x="268942" y="493059"/>
            <a:ext cx="1260281"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500">
                <a:solidFill>
                  <a:srgbClr val="FFFFFF"/>
                </a:solidFill>
                <a:latin typeface="Calibri"/>
                <a:ea typeface="Calibri"/>
                <a:cs typeface="Calibri"/>
                <a:sym typeface="Calibri"/>
              </a:rPr>
              <a:t>Solution</a:t>
            </a:r>
            <a:endParaRPr sz="250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p:nvPr/>
        </p:nvSpPr>
        <p:spPr>
          <a:xfrm>
            <a:off x="0" y="0"/>
            <a:ext cx="12192000" cy="1307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txBox="1"/>
          <p:nvPr>
            <p:ph idx="1" type="subTitle"/>
          </p:nvPr>
        </p:nvSpPr>
        <p:spPr>
          <a:xfrm>
            <a:off x="4329954" y="4194519"/>
            <a:ext cx="4258234" cy="169711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lang="en-IN" sz="1800"/>
              <a:t>Hide Identity, Geography</a:t>
            </a:r>
            <a:endParaRPr/>
          </a:p>
          <a:p>
            <a:pPr indent="0" lvl="0" marL="0" rtl="0" algn="ctr">
              <a:lnSpc>
                <a:spcPct val="90000"/>
              </a:lnSpc>
              <a:spcBef>
                <a:spcPts val="1000"/>
              </a:spcBef>
              <a:spcAft>
                <a:spcPts val="0"/>
              </a:spcAft>
              <a:buClr>
                <a:schemeClr val="dk1"/>
              </a:buClr>
              <a:buSzPts val="1800"/>
              <a:buNone/>
            </a:pPr>
            <a:r>
              <a:rPr lang="en-IN" sz="1800"/>
              <a:t>Prevent Website Tracking</a:t>
            </a:r>
            <a:endParaRPr/>
          </a:p>
          <a:p>
            <a:pPr indent="0" lvl="0" marL="0" rtl="0" algn="ctr">
              <a:lnSpc>
                <a:spcPct val="90000"/>
              </a:lnSpc>
              <a:spcBef>
                <a:spcPts val="1000"/>
              </a:spcBef>
              <a:spcAft>
                <a:spcPts val="0"/>
              </a:spcAft>
              <a:buClr>
                <a:schemeClr val="dk1"/>
              </a:buClr>
              <a:buSzPts val="1800"/>
              <a:buNone/>
            </a:pPr>
            <a:r>
              <a:rPr lang="en-IN" sz="1800"/>
              <a:t>Overcome internet censorship</a:t>
            </a:r>
            <a:endParaRPr sz="1800"/>
          </a:p>
          <a:p>
            <a:pPr indent="0" lvl="0" marL="0" rtl="0" algn="ctr">
              <a:lnSpc>
                <a:spcPct val="90000"/>
              </a:lnSpc>
              <a:spcBef>
                <a:spcPts val="1000"/>
              </a:spcBef>
              <a:spcAft>
                <a:spcPts val="0"/>
              </a:spcAft>
              <a:buClr>
                <a:schemeClr val="dk1"/>
              </a:buClr>
              <a:buSzPts val="1800"/>
              <a:buNone/>
            </a:pPr>
            <a:r>
              <a:t/>
            </a:r>
            <a:endParaRPr sz="1800"/>
          </a:p>
        </p:txBody>
      </p:sp>
      <p:pic>
        <p:nvPicPr>
          <p:cNvPr descr="protect-my-identity-49d04c2ab78b1c2ba55525a58b88a849.png" id="160" name="Google Shape;160;p20"/>
          <p:cNvPicPr preferRelativeResize="0"/>
          <p:nvPr/>
        </p:nvPicPr>
        <p:blipFill rotWithShape="1">
          <a:blip r:embed="rId3">
            <a:alphaModFix/>
          </a:blip>
          <a:srcRect b="0" l="0" r="0" t="0"/>
          <a:stretch/>
        </p:blipFill>
        <p:spPr>
          <a:xfrm>
            <a:off x="2742396" y="2119529"/>
            <a:ext cx="6957416" cy="1765708"/>
          </a:xfrm>
          <a:prstGeom prst="rect">
            <a:avLst/>
          </a:prstGeom>
          <a:noFill/>
          <a:ln>
            <a:noFill/>
          </a:ln>
        </p:spPr>
      </p:pic>
      <p:sp>
        <p:nvSpPr>
          <p:cNvPr id="161" name="Google Shape;161;p20"/>
          <p:cNvSpPr txBox="1"/>
          <p:nvPr/>
        </p:nvSpPr>
        <p:spPr>
          <a:xfrm>
            <a:off x="268942" y="493059"/>
            <a:ext cx="1593706" cy="4770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500">
                <a:solidFill>
                  <a:srgbClr val="FFFFFF"/>
                </a:solidFill>
                <a:latin typeface="Calibri"/>
                <a:ea typeface="Calibri"/>
                <a:cs typeface="Calibri"/>
                <a:sym typeface="Calibri"/>
              </a:rPr>
              <a:t>IP Masking</a:t>
            </a:r>
            <a:endParaRPr sz="250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descr="without-vpn.png" id="166" name="Google Shape;166;p21"/>
          <p:cNvPicPr preferRelativeResize="0"/>
          <p:nvPr>
            <p:ph idx="1" type="body"/>
          </p:nvPr>
        </p:nvPicPr>
        <p:blipFill rotWithShape="1">
          <a:blip r:embed="rId3">
            <a:alphaModFix/>
          </a:blip>
          <a:srcRect b="0" l="-5635" r="-5634" t="0"/>
          <a:stretch/>
        </p:blipFill>
        <p:spPr>
          <a:xfrm>
            <a:off x="-349623" y="228596"/>
            <a:ext cx="6658062" cy="6463553"/>
          </a:xfrm>
          <a:prstGeom prst="rect">
            <a:avLst/>
          </a:prstGeom>
          <a:noFill/>
          <a:ln>
            <a:noFill/>
          </a:ln>
        </p:spPr>
      </p:pic>
      <p:pic>
        <p:nvPicPr>
          <p:cNvPr descr="with-vpn.png" id="167" name="Google Shape;167;p21"/>
          <p:cNvPicPr preferRelativeResize="0"/>
          <p:nvPr/>
        </p:nvPicPr>
        <p:blipFill rotWithShape="1">
          <a:blip r:embed="rId4">
            <a:alphaModFix/>
          </a:blip>
          <a:srcRect b="0" l="0" r="0" t="0"/>
          <a:stretch/>
        </p:blipFill>
        <p:spPr>
          <a:xfrm>
            <a:off x="6092779" y="228596"/>
            <a:ext cx="6099221" cy="64635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2"/>
          <p:cNvSpPr/>
          <p:nvPr/>
        </p:nvSpPr>
        <p:spPr>
          <a:xfrm>
            <a:off x="0" y="0"/>
            <a:ext cx="12192000" cy="1307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ph idx="1" type="body"/>
          </p:nvPr>
        </p:nvSpPr>
        <p:spPr>
          <a:xfrm>
            <a:off x="1080246" y="4198039"/>
            <a:ext cx="3966883" cy="268685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IN" sz="1800"/>
              <a:t>VPN</a:t>
            </a:r>
            <a:endParaRPr/>
          </a:p>
          <a:p>
            <a:pPr indent="0" lvl="0" marL="0" rtl="0" algn="l">
              <a:lnSpc>
                <a:spcPct val="90000"/>
              </a:lnSpc>
              <a:spcBef>
                <a:spcPts val="1000"/>
              </a:spcBef>
              <a:spcAft>
                <a:spcPts val="0"/>
              </a:spcAft>
              <a:buClr>
                <a:schemeClr val="dk1"/>
              </a:buClr>
              <a:buSzPts val="1800"/>
              <a:buNone/>
            </a:pPr>
            <a:r>
              <a:rPr lang="en-IN" sz="1800"/>
              <a:t>-connect to a different network</a:t>
            </a:r>
            <a:endParaRPr/>
          </a:p>
          <a:p>
            <a:pPr indent="0" lvl="0" marL="0" rtl="0" algn="l">
              <a:lnSpc>
                <a:spcPct val="90000"/>
              </a:lnSpc>
              <a:spcBef>
                <a:spcPts val="1000"/>
              </a:spcBef>
              <a:spcAft>
                <a:spcPts val="0"/>
              </a:spcAft>
              <a:buClr>
                <a:schemeClr val="dk1"/>
              </a:buClr>
              <a:buSzPts val="1800"/>
              <a:buNone/>
            </a:pPr>
            <a:r>
              <a:rPr lang="en-IN" sz="1800"/>
              <a:t>-receive IP address from a VPN provider</a:t>
            </a:r>
            <a:endParaRPr/>
          </a:p>
          <a:p>
            <a:pPr indent="0" lvl="0" marL="0" rtl="0" algn="l">
              <a:lnSpc>
                <a:spcPct val="90000"/>
              </a:lnSpc>
              <a:spcBef>
                <a:spcPts val="1000"/>
              </a:spcBef>
              <a:spcAft>
                <a:spcPts val="0"/>
              </a:spcAft>
              <a:buClr>
                <a:schemeClr val="dk1"/>
              </a:buClr>
              <a:buSzPts val="1800"/>
              <a:buNone/>
            </a:pPr>
            <a:r>
              <a:rPr lang="en-IN" sz="1800"/>
              <a:t>-traffic routes from VPN network</a:t>
            </a:r>
            <a:endParaRPr/>
          </a:p>
          <a:p>
            <a:pPr indent="0" lvl="0" marL="0" rtl="0" algn="l">
              <a:lnSpc>
                <a:spcPct val="90000"/>
              </a:lnSpc>
              <a:spcBef>
                <a:spcPts val="1000"/>
              </a:spcBef>
              <a:spcAft>
                <a:spcPts val="0"/>
              </a:spcAft>
              <a:buClr>
                <a:schemeClr val="dk1"/>
              </a:buClr>
              <a:buSzPts val="1800"/>
              <a:buNone/>
            </a:pPr>
            <a:r>
              <a:t/>
            </a:r>
            <a:endParaRPr sz="1800"/>
          </a:p>
        </p:txBody>
      </p:sp>
      <p:pic>
        <p:nvPicPr>
          <p:cNvPr descr="images.png" id="174" name="Google Shape;174;p22"/>
          <p:cNvPicPr preferRelativeResize="0"/>
          <p:nvPr/>
        </p:nvPicPr>
        <p:blipFill rotWithShape="1">
          <a:blip r:embed="rId3">
            <a:alphaModFix/>
          </a:blip>
          <a:srcRect b="0" l="0" r="0" t="0"/>
          <a:stretch/>
        </p:blipFill>
        <p:spPr>
          <a:xfrm>
            <a:off x="1288465" y="1763056"/>
            <a:ext cx="3911600" cy="2082800"/>
          </a:xfrm>
          <a:prstGeom prst="rect">
            <a:avLst/>
          </a:prstGeom>
          <a:noFill/>
          <a:ln>
            <a:noFill/>
          </a:ln>
        </p:spPr>
      </p:pic>
      <p:pic>
        <p:nvPicPr>
          <p:cNvPr descr="how-proxy-server-work.png" id="175" name="Google Shape;175;p22"/>
          <p:cNvPicPr preferRelativeResize="0"/>
          <p:nvPr/>
        </p:nvPicPr>
        <p:blipFill rotWithShape="1">
          <a:blip r:embed="rId4">
            <a:alphaModFix/>
          </a:blip>
          <a:srcRect b="0" l="0" r="0" t="0"/>
          <a:stretch/>
        </p:blipFill>
        <p:spPr>
          <a:xfrm>
            <a:off x="6575612" y="1591306"/>
            <a:ext cx="4378873" cy="2426300"/>
          </a:xfrm>
          <a:prstGeom prst="rect">
            <a:avLst/>
          </a:prstGeom>
          <a:noFill/>
          <a:ln>
            <a:noFill/>
          </a:ln>
        </p:spPr>
      </p:pic>
      <p:sp>
        <p:nvSpPr>
          <p:cNvPr id="176" name="Google Shape;176;p22"/>
          <p:cNvSpPr txBox="1"/>
          <p:nvPr/>
        </p:nvSpPr>
        <p:spPr>
          <a:xfrm>
            <a:off x="268942" y="415321"/>
            <a:ext cx="3377400" cy="47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500">
                <a:solidFill>
                  <a:srgbClr val="FFFFFF"/>
                </a:solidFill>
                <a:latin typeface="Calibri"/>
                <a:ea typeface="Calibri"/>
                <a:cs typeface="Calibri"/>
                <a:sym typeface="Calibri"/>
              </a:rPr>
              <a:t>IP Masking - Approaches</a:t>
            </a:r>
            <a:endParaRPr sz="2500">
              <a:solidFill>
                <a:srgbClr val="FFFFFF"/>
              </a:solidFill>
              <a:latin typeface="Calibri"/>
              <a:ea typeface="Calibri"/>
              <a:cs typeface="Calibri"/>
              <a:sym typeface="Calibri"/>
            </a:endParaRPr>
          </a:p>
        </p:txBody>
      </p:sp>
      <p:sp>
        <p:nvSpPr>
          <p:cNvPr id="177" name="Google Shape;177;p22"/>
          <p:cNvSpPr/>
          <p:nvPr/>
        </p:nvSpPr>
        <p:spPr>
          <a:xfrm>
            <a:off x="6575612" y="4198039"/>
            <a:ext cx="6096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Proxy Server</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-relay your traffic back and forth through a proxy server</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-Can bypass blocked sites too!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