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08935" y="782192"/>
            <a:ext cx="43261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3870" y="826719"/>
            <a:ext cx="409625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032" y="1742694"/>
            <a:ext cx="8777935" cy="478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812" y="2058923"/>
            <a:ext cx="4131564" cy="222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5784" y="2058923"/>
            <a:ext cx="4526279" cy="2221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4205" y="2396439"/>
            <a:ext cx="606933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409" dirty="0">
                <a:solidFill>
                  <a:srgbClr val="FFFF00"/>
                </a:solidFill>
                <a:latin typeface="楷体"/>
                <a:cs typeface="楷体"/>
              </a:rPr>
              <a:t>Java8</a:t>
            </a:r>
            <a:r>
              <a:rPr sz="8000" spc="415" dirty="0">
                <a:solidFill>
                  <a:srgbClr val="FFFF00"/>
                </a:solidFill>
                <a:latin typeface="楷体"/>
                <a:cs typeface="楷体"/>
              </a:rPr>
              <a:t>新特性</a:t>
            </a:r>
            <a:endParaRPr sz="8000">
              <a:latin typeface="楷体"/>
              <a:cs typeface="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027418"/>
            <a:ext cx="2991612" cy="830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4100" y="6027418"/>
            <a:ext cx="1176527" cy="830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00" y="5418999"/>
            <a:ext cx="3081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FF00"/>
                </a:solidFill>
                <a:latin typeface="楷体"/>
                <a:cs typeface="楷体"/>
              </a:rPr>
              <a:t>讲</a:t>
            </a:r>
            <a:r>
              <a:rPr sz="4000" b="1" spc="-15" dirty="0">
                <a:solidFill>
                  <a:srgbClr val="FFFF00"/>
                </a:solidFill>
                <a:latin typeface="楷体"/>
                <a:cs typeface="楷体"/>
              </a:rPr>
              <a:t>师：</a:t>
            </a:r>
            <a:r>
              <a:rPr sz="4000" b="1" dirty="0">
                <a:solidFill>
                  <a:srgbClr val="FFFF00"/>
                </a:solidFill>
                <a:latin typeface="楷体"/>
                <a:cs typeface="楷体"/>
              </a:rPr>
              <a:t>李</a:t>
            </a:r>
            <a:r>
              <a:rPr sz="4000" b="1" spc="10" dirty="0">
                <a:solidFill>
                  <a:srgbClr val="FFFF00"/>
                </a:solidFill>
                <a:latin typeface="楷体"/>
                <a:cs typeface="楷体"/>
              </a:rPr>
              <a:t>贺</a:t>
            </a:r>
            <a:r>
              <a:rPr sz="4000" b="1" spc="-20" dirty="0">
                <a:solidFill>
                  <a:srgbClr val="FFFF00"/>
                </a:solidFill>
                <a:latin typeface="楷体"/>
                <a:cs typeface="楷体"/>
              </a:rPr>
              <a:t>飞</a:t>
            </a:r>
            <a:endParaRPr sz="4000" dirty="0">
              <a:latin typeface="楷体"/>
              <a:cs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42" y="826719"/>
            <a:ext cx="393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75" dirty="0"/>
              <a:t> </a:t>
            </a:r>
            <a:r>
              <a:rPr spc="-10" dirty="0">
                <a:latin typeface="宋体"/>
                <a:cs typeface="宋体"/>
              </a:rPr>
              <a:t>表达式语法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576578"/>
            <a:ext cx="517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/>
                <a:cs typeface="Arial Unicode MS"/>
              </a:rPr>
              <a:t>语法格</a:t>
            </a:r>
            <a:r>
              <a:rPr sz="1800" b="1" spc="-5" dirty="0">
                <a:latin typeface="Arial Unicode MS"/>
                <a:cs typeface="Arial Unicode MS"/>
              </a:rPr>
              <a:t>式</a:t>
            </a:r>
            <a:r>
              <a:rPr sz="1800" b="1" dirty="0">
                <a:latin typeface="Arial Unicode MS"/>
                <a:cs typeface="Arial Unicode MS"/>
              </a:rPr>
              <a:t>四</a:t>
            </a:r>
            <a:r>
              <a:rPr sz="1800" b="1" spc="-5" dirty="0">
                <a:latin typeface="Arial Unicode MS"/>
                <a:cs typeface="Arial Unicode MS"/>
              </a:rPr>
              <a:t>：</a:t>
            </a:r>
            <a:r>
              <a:rPr sz="1800" b="1" spc="-5" dirty="0">
                <a:latin typeface="Calibri"/>
                <a:cs typeface="Calibri"/>
              </a:rPr>
              <a:t>Lambda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Arial Unicode MS"/>
                <a:cs typeface="Arial Unicode MS"/>
              </a:rPr>
              <a:t>需要两</a:t>
            </a:r>
            <a:r>
              <a:rPr sz="1800" b="1" spc="-5" dirty="0">
                <a:latin typeface="Arial Unicode MS"/>
                <a:cs typeface="Arial Unicode MS"/>
              </a:rPr>
              <a:t>个参数，并且有返回值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8" y="1978151"/>
            <a:ext cx="5878068" cy="1283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679" y="3521202"/>
            <a:ext cx="702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/>
                <a:cs typeface="Arial Unicode MS"/>
              </a:rPr>
              <a:t>语法格</a:t>
            </a:r>
            <a:r>
              <a:rPr sz="1800" b="1" spc="-5" dirty="0">
                <a:latin typeface="Arial Unicode MS"/>
                <a:cs typeface="Arial Unicode MS"/>
              </a:rPr>
              <a:t>式五：</a:t>
            </a:r>
            <a:r>
              <a:rPr sz="1800" b="1" spc="365" dirty="0">
                <a:latin typeface="Arial Unicode MS"/>
                <a:cs typeface="Arial Unicode MS"/>
              </a:rPr>
              <a:t>当</a:t>
            </a:r>
            <a:r>
              <a:rPr sz="1800" b="1" dirty="0">
                <a:latin typeface="Calibri"/>
                <a:cs typeface="Calibri"/>
              </a:rPr>
              <a:t>Lambda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Arial Unicode MS"/>
                <a:cs typeface="Arial Unicode MS"/>
              </a:rPr>
              <a:t>体只有</a:t>
            </a:r>
            <a:r>
              <a:rPr sz="1800" b="1" spc="-5" dirty="0">
                <a:solidFill>
                  <a:srgbClr val="FF0000"/>
                </a:solidFill>
                <a:latin typeface="Arial Unicode MS"/>
                <a:cs typeface="Arial Unicode MS"/>
              </a:rPr>
              <a:t>一条</a:t>
            </a:r>
            <a:r>
              <a:rPr sz="1800" b="1" spc="-5" dirty="0">
                <a:latin typeface="Arial Unicode MS"/>
                <a:cs typeface="Arial Unicode MS"/>
              </a:rPr>
              <a:t>语句时</a:t>
            </a:r>
            <a:r>
              <a:rPr sz="1800" b="1" spc="-10" dirty="0">
                <a:latin typeface="Arial Unicode MS"/>
                <a:cs typeface="Arial Unicode MS"/>
              </a:rPr>
              <a:t>，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Arial Unicode MS"/>
                <a:cs typeface="Arial Unicode MS"/>
              </a:rPr>
              <a:t>与大括</a:t>
            </a:r>
            <a:r>
              <a:rPr sz="1800" b="1" spc="-5" dirty="0">
                <a:solidFill>
                  <a:srgbClr val="FF0000"/>
                </a:solidFill>
                <a:latin typeface="Arial Unicode MS"/>
                <a:cs typeface="Arial Unicode MS"/>
              </a:rPr>
              <a:t>号</a:t>
            </a:r>
            <a:r>
              <a:rPr sz="1800" b="1" spc="-5" dirty="0">
                <a:latin typeface="Arial Unicode MS"/>
                <a:cs typeface="Arial Unicode MS"/>
              </a:rPr>
              <a:t>可以省略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16" y="3985259"/>
            <a:ext cx="6280404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5952" y="4841494"/>
            <a:ext cx="140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/>
                <a:cs typeface="Arial Unicode MS"/>
              </a:rPr>
              <a:t>语法格</a:t>
            </a:r>
            <a:r>
              <a:rPr sz="1800" b="1" spc="-5" dirty="0">
                <a:latin typeface="Arial Unicode MS"/>
                <a:cs typeface="Arial Unicode MS"/>
              </a:rPr>
              <a:t>式六：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816" y="5274564"/>
            <a:ext cx="5878068" cy="1178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84853" y="5229605"/>
            <a:ext cx="524510" cy="361315"/>
          </a:xfrm>
          <a:custGeom>
            <a:avLst/>
            <a:gdLst/>
            <a:ahLst/>
            <a:cxnLst/>
            <a:rect l="l" t="t" r="r" b="b"/>
            <a:pathLst>
              <a:path w="524510" h="361314">
                <a:moveTo>
                  <a:pt x="0" y="361188"/>
                </a:moveTo>
                <a:lnTo>
                  <a:pt x="524255" y="361188"/>
                </a:lnTo>
                <a:lnTo>
                  <a:pt x="52425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3450" y="5229605"/>
            <a:ext cx="523240" cy="361315"/>
          </a:xfrm>
          <a:custGeom>
            <a:avLst/>
            <a:gdLst/>
            <a:ahLst/>
            <a:cxnLst/>
            <a:rect l="l" t="t" r="r" b="b"/>
            <a:pathLst>
              <a:path w="523239" h="361314">
                <a:moveTo>
                  <a:pt x="0" y="361188"/>
                </a:moveTo>
                <a:lnTo>
                  <a:pt x="522731" y="361188"/>
                </a:lnTo>
                <a:lnTo>
                  <a:pt x="5227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22414" y="3984497"/>
            <a:ext cx="1805939" cy="1600200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101600" marR="96520" algn="just">
              <a:lnSpc>
                <a:spcPct val="99500"/>
              </a:lnSpc>
              <a:spcBef>
                <a:spcPts val="1914"/>
              </a:spcBef>
            </a:pPr>
            <a:r>
              <a:rPr sz="1800" spc="-5" dirty="0">
                <a:solidFill>
                  <a:srgbClr val="00AF50"/>
                </a:solidFill>
                <a:latin typeface="Arial Unicode MS"/>
                <a:cs typeface="Arial Unicode MS"/>
              </a:rPr>
              <a:t>数据类型可以省 </a:t>
            </a:r>
            <a:r>
              <a:rPr sz="1800" dirty="0">
                <a:solidFill>
                  <a:srgbClr val="00AF50"/>
                </a:solidFill>
                <a:latin typeface="Arial Unicode MS"/>
                <a:cs typeface="Arial Unicode MS"/>
              </a:rPr>
              <a:t>略，因为可由编 译器推断得出， 称为“类型</a:t>
            </a:r>
            <a:r>
              <a:rPr sz="1800" spc="5" dirty="0">
                <a:solidFill>
                  <a:srgbClr val="00AF50"/>
                </a:solidFill>
                <a:latin typeface="Arial Unicode MS"/>
                <a:cs typeface="Arial Unicode MS"/>
              </a:rPr>
              <a:t>推</a:t>
            </a:r>
            <a:r>
              <a:rPr sz="1800" dirty="0">
                <a:solidFill>
                  <a:srgbClr val="00AF50"/>
                </a:solidFill>
                <a:latin typeface="Arial Unicode MS"/>
                <a:cs typeface="Arial Unicode MS"/>
              </a:rPr>
              <a:t>断”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34154" y="4746371"/>
            <a:ext cx="3088640" cy="485775"/>
          </a:xfrm>
          <a:custGeom>
            <a:avLst/>
            <a:gdLst/>
            <a:ahLst/>
            <a:cxnLst/>
            <a:rect l="l" t="t" r="r" b="b"/>
            <a:pathLst>
              <a:path w="3088640" h="485775">
                <a:moveTo>
                  <a:pt x="3010409" y="26018"/>
                </a:moveTo>
                <a:lnTo>
                  <a:pt x="2799969" y="27812"/>
                </a:lnTo>
                <a:lnTo>
                  <a:pt x="2514219" y="35305"/>
                </a:lnTo>
                <a:lnTo>
                  <a:pt x="2372741" y="40766"/>
                </a:lnTo>
                <a:lnTo>
                  <a:pt x="2094357" y="54863"/>
                </a:lnTo>
                <a:lnTo>
                  <a:pt x="1823974" y="73278"/>
                </a:lnTo>
                <a:lnTo>
                  <a:pt x="1563624" y="95249"/>
                </a:lnTo>
                <a:lnTo>
                  <a:pt x="1315720" y="120776"/>
                </a:lnTo>
                <a:lnTo>
                  <a:pt x="1082421" y="149351"/>
                </a:lnTo>
                <a:lnTo>
                  <a:pt x="971931" y="164718"/>
                </a:lnTo>
                <a:lnTo>
                  <a:pt x="866013" y="180720"/>
                </a:lnTo>
                <a:lnTo>
                  <a:pt x="764794" y="197357"/>
                </a:lnTo>
                <a:lnTo>
                  <a:pt x="668655" y="214629"/>
                </a:lnTo>
                <a:lnTo>
                  <a:pt x="577723" y="232409"/>
                </a:lnTo>
                <a:lnTo>
                  <a:pt x="492506" y="250570"/>
                </a:lnTo>
                <a:lnTo>
                  <a:pt x="452120" y="259841"/>
                </a:lnTo>
                <a:lnTo>
                  <a:pt x="413131" y="269239"/>
                </a:lnTo>
                <a:lnTo>
                  <a:pt x="375793" y="278764"/>
                </a:lnTo>
                <a:lnTo>
                  <a:pt x="305816" y="298195"/>
                </a:lnTo>
                <a:lnTo>
                  <a:pt x="242316" y="317753"/>
                </a:lnTo>
                <a:lnTo>
                  <a:pt x="185547" y="337946"/>
                </a:lnTo>
                <a:lnTo>
                  <a:pt x="135890" y="358393"/>
                </a:lnTo>
                <a:lnTo>
                  <a:pt x="93345" y="379348"/>
                </a:lnTo>
                <a:lnTo>
                  <a:pt x="58293" y="400684"/>
                </a:lnTo>
                <a:lnTo>
                  <a:pt x="20066" y="434466"/>
                </a:lnTo>
                <a:lnTo>
                  <a:pt x="12446" y="444880"/>
                </a:lnTo>
                <a:lnTo>
                  <a:pt x="11684" y="445896"/>
                </a:lnTo>
                <a:lnTo>
                  <a:pt x="11430" y="446531"/>
                </a:lnTo>
                <a:lnTo>
                  <a:pt x="5842" y="456945"/>
                </a:lnTo>
                <a:lnTo>
                  <a:pt x="5461" y="457707"/>
                </a:lnTo>
                <a:lnTo>
                  <a:pt x="5207" y="458342"/>
                </a:lnTo>
                <a:lnTo>
                  <a:pt x="1397" y="470280"/>
                </a:lnTo>
                <a:lnTo>
                  <a:pt x="1143" y="471169"/>
                </a:lnTo>
                <a:lnTo>
                  <a:pt x="1143" y="472058"/>
                </a:lnTo>
                <a:lnTo>
                  <a:pt x="0" y="482472"/>
                </a:lnTo>
                <a:lnTo>
                  <a:pt x="25654" y="485266"/>
                </a:lnTo>
                <a:lnTo>
                  <a:pt x="26518" y="477392"/>
                </a:lnTo>
                <a:lnTo>
                  <a:pt x="26289" y="477392"/>
                </a:lnTo>
                <a:lnTo>
                  <a:pt x="26797" y="474852"/>
                </a:lnTo>
                <a:lnTo>
                  <a:pt x="27094" y="474852"/>
                </a:lnTo>
                <a:lnTo>
                  <a:pt x="28906" y="469137"/>
                </a:lnTo>
                <a:lnTo>
                  <a:pt x="28702" y="469137"/>
                </a:lnTo>
                <a:lnTo>
                  <a:pt x="29591" y="466978"/>
                </a:lnTo>
                <a:lnTo>
                  <a:pt x="29846" y="466978"/>
                </a:lnTo>
                <a:lnTo>
                  <a:pt x="33414" y="460247"/>
                </a:lnTo>
                <a:lnTo>
                  <a:pt x="33274" y="460247"/>
                </a:lnTo>
                <a:lnTo>
                  <a:pt x="34290" y="458596"/>
                </a:lnTo>
                <a:lnTo>
                  <a:pt x="34482" y="458596"/>
                </a:lnTo>
                <a:lnTo>
                  <a:pt x="40894" y="449833"/>
                </a:lnTo>
                <a:lnTo>
                  <a:pt x="49657" y="440689"/>
                </a:lnTo>
                <a:lnTo>
                  <a:pt x="89027" y="411606"/>
                </a:lnTo>
                <a:lnTo>
                  <a:pt x="125603" y="391794"/>
                </a:lnTo>
                <a:lnTo>
                  <a:pt x="169925" y="371982"/>
                </a:lnTo>
                <a:lnTo>
                  <a:pt x="221996" y="352170"/>
                </a:lnTo>
                <a:lnTo>
                  <a:pt x="281050" y="332612"/>
                </a:lnTo>
                <a:lnTo>
                  <a:pt x="347091" y="313308"/>
                </a:lnTo>
                <a:lnTo>
                  <a:pt x="419608" y="294385"/>
                </a:lnTo>
                <a:lnTo>
                  <a:pt x="458216" y="284987"/>
                </a:lnTo>
                <a:lnTo>
                  <a:pt x="498348" y="275843"/>
                </a:lnTo>
                <a:lnTo>
                  <a:pt x="583184" y="257682"/>
                </a:lnTo>
                <a:lnTo>
                  <a:pt x="673608" y="240029"/>
                </a:lnTo>
                <a:lnTo>
                  <a:pt x="769239" y="222884"/>
                </a:lnTo>
                <a:lnTo>
                  <a:pt x="870204" y="206247"/>
                </a:lnTo>
                <a:lnTo>
                  <a:pt x="975868" y="190245"/>
                </a:lnTo>
                <a:lnTo>
                  <a:pt x="1085977" y="175005"/>
                </a:lnTo>
                <a:lnTo>
                  <a:pt x="1200404" y="160400"/>
                </a:lnTo>
                <a:lnTo>
                  <a:pt x="1440815" y="133349"/>
                </a:lnTo>
                <a:lnTo>
                  <a:pt x="1694815" y="109600"/>
                </a:lnTo>
                <a:lnTo>
                  <a:pt x="1959864" y="89407"/>
                </a:lnTo>
                <a:lnTo>
                  <a:pt x="2234057" y="73151"/>
                </a:lnTo>
                <a:lnTo>
                  <a:pt x="2515108" y="61213"/>
                </a:lnTo>
                <a:lnTo>
                  <a:pt x="2800604" y="53720"/>
                </a:lnTo>
                <a:lnTo>
                  <a:pt x="3010663" y="51926"/>
                </a:lnTo>
                <a:lnTo>
                  <a:pt x="3010409" y="26018"/>
                </a:lnTo>
                <a:close/>
              </a:path>
              <a:path w="3088640" h="485775">
                <a:moveTo>
                  <a:pt x="26797" y="474852"/>
                </a:moveTo>
                <a:lnTo>
                  <a:pt x="26289" y="477392"/>
                </a:lnTo>
                <a:lnTo>
                  <a:pt x="26639" y="476287"/>
                </a:lnTo>
                <a:lnTo>
                  <a:pt x="26797" y="474852"/>
                </a:lnTo>
                <a:close/>
              </a:path>
              <a:path w="3088640" h="485775">
                <a:moveTo>
                  <a:pt x="26639" y="476287"/>
                </a:moveTo>
                <a:lnTo>
                  <a:pt x="26289" y="477392"/>
                </a:lnTo>
                <a:lnTo>
                  <a:pt x="26518" y="477392"/>
                </a:lnTo>
                <a:lnTo>
                  <a:pt x="26639" y="476287"/>
                </a:lnTo>
                <a:close/>
              </a:path>
              <a:path w="3088640" h="485775">
                <a:moveTo>
                  <a:pt x="27094" y="474852"/>
                </a:moveTo>
                <a:lnTo>
                  <a:pt x="26797" y="474852"/>
                </a:lnTo>
                <a:lnTo>
                  <a:pt x="26639" y="476287"/>
                </a:lnTo>
                <a:lnTo>
                  <a:pt x="27094" y="474852"/>
                </a:lnTo>
                <a:close/>
              </a:path>
              <a:path w="3088640" h="485775">
                <a:moveTo>
                  <a:pt x="29591" y="466978"/>
                </a:moveTo>
                <a:lnTo>
                  <a:pt x="28702" y="469137"/>
                </a:lnTo>
                <a:lnTo>
                  <a:pt x="29210" y="468178"/>
                </a:lnTo>
                <a:lnTo>
                  <a:pt x="29591" y="466978"/>
                </a:lnTo>
                <a:close/>
              </a:path>
              <a:path w="3088640" h="485775">
                <a:moveTo>
                  <a:pt x="29210" y="468178"/>
                </a:moveTo>
                <a:lnTo>
                  <a:pt x="28702" y="469137"/>
                </a:lnTo>
                <a:lnTo>
                  <a:pt x="28906" y="469137"/>
                </a:lnTo>
                <a:lnTo>
                  <a:pt x="29210" y="468178"/>
                </a:lnTo>
                <a:close/>
              </a:path>
              <a:path w="3088640" h="485775">
                <a:moveTo>
                  <a:pt x="29846" y="466978"/>
                </a:moveTo>
                <a:lnTo>
                  <a:pt x="29591" y="466978"/>
                </a:lnTo>
                <a:lnTo>
                  <a:pt x="29210" y="468178"/>
                </a:lnTo>
                <a:lnTo>
                  <a:pt x="29846" y="466978"/>
                </a:lnTo>
                <a:close/>
              </a:path>
              <a:path w="3088640" h="485775">
                <a:moveTo>
                  <a:pt x="34290" y="458596"/>
                </a:moveTo>
                <a:lnTo>
                  <a:pt x="33274" y="460247"/>
                </a:lnTo>
                <a:lnTo>
                  <a:pt x="33784" y="459549"/>
                </a:lnTo>
                <a:lnTo>
                  <a:pt x="34290" y="458596"/>
                </a:lnTo>
                <a:close/>
              </a:path>
              <a:path w="3088640" h="485775">
                <a:moveTo>
                  <a:pt x="33784" y="459549"/>
                </a:moveTo>
                <a:lnTo>
                  <a:pt x="33274" y="460247"/>
                </a:lnTo>
                <a:lnTo>
                  <a:pt x="33414" y="460247"/>
                </a:lnTo>
                <a:lnTo>
                  <a:pt x="33784" y="459549"/>
                </a:lnTo>
                <a:close/>
              </a:path>
              <a:path w="3088640" h="485775">
                <a:moveTo>
                  <a:pt x="34482" y="458596"/>
                </a:moveTo>
                <a:lnTo>
                  <a:pt x="34290" y="458596"/>
                </a:lnTo>
                <a:lnTo>
                  <a:pt x="33784" y="459549"/>
                </a:lnTo>
                <a:lnTo>
                  <a:pt x="34482" y="458596"/>
                </a:lnTo>
                <a:close/>
              </a:path>
              <a:path w="3088640" h="485775">
                <a:moveTo>
                  <a:pt x="3063088" y="25907"/>
                </a:moveTo>
                <a:lnTo>
                  <a:pt x="3023362" y="25907"/>
                </a:lnTo>
                <a:lnTo>
                  <a:pt x="3023616" y="51815"/>
                </a:lnTo>
                <a:lnTo>
                  <a:pt x="3010663" y="51926"/>
                </a:lnTo>
                <a:lnTo>
                  <a:pt x="3010916" y="77723"/>
                </a:lnTo>
                <a:lnTo>
                  <a:pt x="3088259" y="38226"/>
                </a:lnTo>
                <a:lnTo>
                  <a:pt x="3063088" y="25907"/>
                </a:lnTo>
                <a:close/>
              </a:path>
              <a:path w="3088640" h="485775">
                <a:moveTo>
                  <a:pt x="3023362" y="25907"/>
                </a:moveTo>
                <a:lnTo>
                  <a:pt x="3010409" y="26018"/>
                </a:lnTo>
                <a:lnTo>
                  <a:pt x="3010663" y="51926"/>
                </a:lnTo>
                <a:lnTo>
                  <a:pt x="3023616" y="51815"/>
                </a:lnTo>
                <a:lnTo>
                  <a:pt x="3023362" y="25907"/>
                </a:lnTo>
                <a:close/>
              </a:path>
              <a:path w="3088640" h="485775">
                <a:moveTo>
                  <a:pt x="3010154" y="0"/>
                </a:moveTo>
                <a:lnTo>
                  <a:pt x="3010409" y="26018"/>
                </a:lnTo>
                <a:lnTo>
                  <a:pt x="3063088" y="25907"/>
                </a:lnTo>
                <a:lnTo>
                  <a:pt x="30101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1100" y="4746752"/>
            <a:ext cx="2130425" cy="484505"/>
          </a:xfrm>
          <a:custGeom>
            <a:avLst/>
            <a:gdLst/>
            <a:ahLst/>
            <a:cxnLst/>
            <a:rect l="l" t="t" r="r" b="b"/>
            <a:pathLst>
              <a:path w="2130425" h="484504">
                <a:moveTo>
                  <a:pt x="2052405" y="25939"/>
                </a:moveTo>
                <a:lnTo>
                  <a:pt x="1931543" y="27431"/>
                </a:lnTo>
                <a:lnTo>
                  <a:pt x="1734566" y="34925"/>
                </a:lnTo>
                <a:lnTo>
                  <a:pt x="1540764" y="46990"/>
                </a:lnTo>
                <a:lnTo>
                  <a:pt x="1445514" y="54610"/>
                </a:lnTo>
                <a:lnTo>
                  <a:pt x="1351534" y="63246"/>
                </a:lnTo>
                <a:lnTo>
                  <a:pt x="1259077" y="72898"/>
                </a:lnTo>
                <a:lnTo>
                  <a:pt x="1168527" y="83439"/>
                </a:lnTo>
                <a:lnTo>
                  <a:pt x="1079753" y="94996"/>
                </a:lnTo>
                <a:lnTo>
                  <a:pt x="993139" y="107315"/>
                </a:lnTo>
                <a:lnTo>
                  <a:pt x="908938" y="120523"/>
                </a:lnTo>
                <a:lnTo>
                  <a:pt x="827024" y="134493"/>
                </a:lnTo>
                <a:lnTo>
                  <a:pt x="748029" y="149098"/>
                </a:lnTo>
                <a:lnTo>
                  <a:pt x="671829" y="164465"/>
                </a:lnTo>
                <a:lnTo>
                  <a:pt x="598804" y="180467"/>
                </a:lnTo>
                <a:lnTo>
                  <a:pt x="528954" y="197231"/>
                </a:lnTo>
                <a:lnTo>
                  <a:pt x="462661" y="214503"/>
                </a:lnTo>
                <a:lnTo>
                  <a:pt x="399923" y="232283"/>
                </a:lnTo>
                <a:lnTo>
                  <a:pt x="341122" y="250571"/>
                </a:lnTo>
                <a:lnTo>
                  <a:pt x="286258" y="269240"/>
                </a:lnTo>
                <a:lnTo>
                  <a:pt x="235585" y="288544"/>
                </a:lnTo>
                <a:lnTo>
                  <a:pt x="189229" y="308229"/>
                </a:lnTo>
                <a:lnTo>
                  <a:pt x="147574" y="328295"/>
                </a:lnTo>
                <a:lnTo>
                  <a:pt x="110616" y="348869"/>
                </a:lnTo>
                <a:lnTo>
                  <a:pt x="78486" y="369697"/>
                </a:lnTo>
                <a:lnTo>
                  <a:pt x="29845" y="412877"/>
                </a:lnTo>
                <a:lnTo>
                  <a:pt x="29463" y="413512"/>
                </a:lnTo>
                <a:lnTo>
                  <a:pt x="14604" y="434213"/>
                </a:lnTo>
                <a:lnTo>
                  <a:pt x="13588" y="435737"/>
                </a:lnTo>
                <a:lnTo>
                  <a:pt x="13335" y="436625"/>
                </a:lnTo>
                <a:lnTo>
                  <a:pt x="4190" y="457454"/>
                </a:lnTo>
                <a:lnTo>
                  <a:pt x="3810" y="458216"/>
                </a:lnTo>
                <a:lnTo>
                  <a:pt x="3555" y="459105"/>
                </a:lnTo>
                <a:lnTo>
                  <a:pt x="3301" y="459867"/>
                </a:lnTo>
                <a:lnTo>
                  <a:pt x="888" y="470916"/>
                </a:lnTo>
                <a:lnTo>
                  <a:pt x="762" y="472059"/>
                </a:lnTo>
                <a:lnTo>
                  <a:pt x="0" y="482600"/>
                </a:lnTo>
                <a:lnTo>
                  <a:pt x="25908" y="484505"/>
                </a:lnTo>
                <a:lnTo>
                  <a:pt x="26532" y="475869"/>
                </a:lnTo>
                <a:lnTo>
                  <a:pt x="26670" y="473964"/>
                </a:lnTo>
                <a:lnTo>
                  <a:pt x="26834" y="473964"/>
                </a:lnTo>
                <a:lnTo>
                  <a:pt x="28172" y="467868"/>
                </a:lnTo>
                <a:lnTo>
                  <a:pt x="27812" y="467868"/>
                </a:lnTo>
                <a:lnTo>
                  <a:pt x="28701" y="465455"/>
                </a:lnTo>
                <a:lnTo>
                  <a:pt x="28872" y="465455"/>
                </a:lnTo>
                <a:lnTo>
                  <a:pt x="35953" y="449325"/>
                </a:lnTo>
                <a:lnTo>
                  <a:pt x="35687" y="449325"/>
                </a:lnTo>
                <a:lnTo>
                  <a:pt x="36957" y="447040"/>
                </a:lnTo>
                <a:lnTo>
                  <a:pt x="37327" y="447040"/>
                </a:lnTo>
                <a:lnTo>
                  <a:pt x="49452" y="430149"/>
                </a:lnTo>
                <a:lnTo>
                  <a:pt x="49149" y="430149"/>
                </a:lnTo>
                <a:lnTo>
                  <a:pt x="50546" y="428625"/>
                </a:lnTo>
                <a:lnTo>
                  <a:pt x="69723" y="409448"/>
                </a:lnTo>
                <a:lnTo>
                  <a:pt x="94487" y="390017"/>
                </a:lnTo>
                <a:lnTo>
                  <a:pt x="160147" y="350900"/>
                </a:lnTo>
                <a:lnTo>
                  <a:pt x="200533" y="331597"/>
                </a:lnTo>
                <a:lnTo>
                  <a:pt x="245617" y="312420"/>
                </a:lnTo>
                <a:lnTo>
                  <a:pt x="295401" y="293497"/>
                </a:lnTo>
                <a:lnTo>
                  <a:pt x="349503" y="275081"/>
                </a:lnTo>
                <a:lnTo>
                  <a:pt x="407670" y="257048"/>
                </a:lnTo>
                <a:lnTo>
                  <a:pt x="469646" y="239395"/>
                </a:lnTo>
                <a:lnTo>
                  <a:pt x="535559" y="222250"/>
                </a:lnTo>
                <a:lnTo>
                  <a:pt x="604774" y="205740"/>
                </a:lnTo>
                <a:lnTo>
                  <a:pt x="677417" y="189737"/>
                </a:lnTo>
                <a:lnTo>
                  <a:pt x="753110" y="174498"/>
                </a:lnTo>
                <a:lnTo>
                  <a:pt x="831850" y="159893"/>
                </a:lnTo>
                <a:lnTo>
                  <a:pt x="913257" y="146050"/>
                </a:lnTo>
                <a:lnTo>
                  <a:pt x="997203" y="132969"/>
                </a:lnTo>
                <a:lnTo>
                  <a:pt x="1083437" y="120523"/>
                </a:lnTo>
                <a:lnTo>
                  <a:pt x="1171828" y="109220"/>
                </a:lnTo>
                <a:lnTo>
                  <a:pt x="1262126" y="98679"/>
                </a:lnTo>
                <a:lnTo>
                  <a:pt x="1354201" y="89027"/>
                </a:lnTo>
                <a:lnTo>
                  <a:pt x="1447800" y="80391"/>
                </a:lnTo>
                <a:lnTo>
                  <a:pt x="1542796" y="72771"/>
                </a:lnTo>
                <a:lnTo>
                  <a:pt x="1736217" y="60833"/>
                </a:lnTo>
                <a:lnTo>
                  <a:pt x="1932558" y="53340"/>
                </a:lnTo>
                <a:lnTo>
                  <a:pt x="2052743" y="51849"/>
                </a:lnTo>
                <a:lnTo>
                  <a:pt x="2052405" y="25939"/>
                </a:lnTo>
                <a:close/>
              </a:path>
              <a:path w="2130425" h="484504">
                <a:moveTo>
                  <a:pt x="26670" y="473964"/>
                </a:moveTo>
                <a:lnTo>
                  <a:pt x="26415" y="475869"/>
                </a:lnTo>
                <a:lnTo>
                  <a:pt x="26589" y="475079"/>
                </a:lnTo>
                <a:lnTo>
                  <a:pt x="26670" y="473964"/>
                </a:lnTo>
                <a:close/>
              </a:path>
              <a:path w="2130425" h="484504">
                <a:moveTo>
                  <a:pt x="26589" y="475079"/>
                </a:moveTo>
                <a:lnTo>
                  <a:pt x="26415" y="475869"/>
                </a:lnTo>
                <a:lnTo>
                  <a:pt x="26589" y="475079"/>
                </a:lnTo>
                <a:close/>
              </a:path>
              <a:path w="2130425" h="484504">
                <a:moveTo>
                  <a:pt x="26834" y="473964"/>
                </a:moveTo>
                <a:lnTo>
                  <a:pt x="26670" y="473964"/>
                </a:lnTo>
                <a:lnTo>
                  <a:pt x="26589" y="475079"/>
                </a:lnTo>
                <a:lnTo>
                  <a:pt x="26834" y="473964"/>
                </a:lnTo>
                <a:close/>
              </a:path>
              <a:path w="2130425" h="484504">
                <a:moveTo>
                  <a:pt x="28701" y="465455"/>
                </a:moveTo>
                <a:lnTo>
                  <a:pt x="27812" y="467868"/>
                </a:lnTo>
                <a:lnTo>
                  <a:pt x="28531" y="466231"/>
                </a:lnTo>
                <a:lnTo>
                  <a:pt x="28701" y="465455"/>
                </a:lnTo>
                <a:close/>
              </a:path>
              <a:path w="2130425" h="484504">
                <a:moveTo>
                  <a:pt x="28531" y="466231"/>
                </a:moveTo>
                <a:lnTo>
                  <a:pt x="27812" y="467868"/>
                </a:lnTo>
                <a:lnTo>
                  <a:pt x="28172" y="467868"/>
                </a:lnTo>
                <a:lnTo>
                  <a:pt x="28531" y="466231"/>
                </a:lnTo>
                <a:close/>
              </a:path>
              <a:path w="2130425" h="484504">
                <a:moveTo>
                  <a:pt x="28872" y="465455"/>
                </a:moveTo>
                <a:lnTo>
                  <a:pt x="28701" y="465455"/>
                </a:lnTo>
                <a:lnTo>
                  <a:pt x="28531" y="466231"/>
                </a:lnTo>
                <a:lnTo>
                  <a:pt x="28872" y="465455"/>
                </a:lnTo>
                <a:close/>
              </a:path>
              <a:path w="2130425" h="484504">
                <a:moveTo>
                  <a:pt x="36957" y="447040"/>
                </a:moveTo>
                <a:lnTo>
                  <a:pt x="35687" y="449325"/>
                </a:lnTo>
                <a:lnTo>
                  <a:pt x="36372" y="448370"/>
                </a:lnTo>
                <a:lnTo>
                  <a:pt x="36957" y="447040"/>
                </a:lnTo>
                <a:close/>
              </a:path>
              <a:path w="2130425" h="484504">
                <a:moveTo>
                  <a:pt x="36372" y="448370"/>
                </a:moveTo>
                <a:lnTo>
                  <a:pt x="35687" y="449325"/>
                </a:lnTo>
                <a:lnTo>
                  <a:pt x="35953" y="449325"/>
                </a:lnTo>
                <a:lnTo>
                  <a:pt x="36372" y="448370"/>
                </a:lnTo>
                <a:close/>
              </a:path>
              <a:path w="2130425" h="484504">
                <a:moveTo>
                  <a:pt x="37327" y="447040"/>
                </a:moveTo>
                <a:lnTo>
                  <a:pt x="36957" y="447040"/>
                </a:lnTo>
                <a:lnTo>
                  <a:pt x="36372" y="448370"/>
                </a:lnTo>
                <a:lnTo>
                  <a:pt x="37327" y="447040"/>
                </a:lnTo>
                <a:close/>
              </a:path>
              <a:path w="2130425" h="484504">
                <a:moveTo>
                  <a:pt x="50546" y="428625"/>
                </a:moveTo>
                <a:lnTo>
                  <a:pt x="49149" y="430149"/>
                </a:lnTo>
                <a:lnTo>
                  <a:pt x="50240" y="429051"/>
                </a:lnTo>
                <a:lnTo>
                  <a:pt x="50546" y="428625"/>
                </a:lnTo>
                <a:close/>
              </a:path>
              <a:path w="2130425" h="484504">
                <a:moveTo>
                  <a:pt x="50240" y="429051"/>
                </a:moveTo>
                <a:lnTo>
                  <a:pt x="49149" y="430149"/>
                </a:lnTo>
                <a:lnTo>
                  <a:pt x="49452" y="430149"/>
                </a:lnTo>
                <a:lnTo>
                  <a:pt x="50240" y="429051"/>
                </a:lnTo>
                <a:close/>
              </a:path>
              <a:path w="2130425" h="484504">
                <a:moveTo>
                  <a:pt x="50663" y="428625"/>
                </a:moveTo>
                <a:lnTo>
                  <a:pt x="50240" y="429051"/>
                </a:lnTo>
                <a:lnTo>
                  <a:pt x="50663" y="428625"/>
                </a:lnTo>
                <a:close/>
              </a:path>
              <a:path w="2130425" h="484504">
                <a:moveTo>
                  <a:pt x="2105358" y="25781"/>
                </a:moveTo>
                <a:lnTo>
                  <a:pt x="2065274" y="25781"/>
                </a:lnTo>
                <a:lnTo>
                  <a:pt x="2065654" y="51689"/>
                </a:lnTo>
                <a:lnTo>
                  <a:pt x="2052743" y="51849"/>
                </a:lnTo>
                <a:lnTo>
                  <a:pt x="2053081" y="77724"/>
                </a:lnTo>
                <a:lnTo>
                  <a:pt x="2130298" y="37846"/>
                </a:lnTo>
                <a:lnTo>
                  <a:pt x="2105358" y="25781"/>
                </a:lnTo>
                <a:close/>
              </a:path>
              <a:path w="2130425" h="484504">
                <a:moveTo>
                  <a:pt x="2065274" y="25781"/>
                </a:moveTo>
                <a:lnTo>
                  <a:pt x="2052405" y="25939"/>
                </a:lnTo>
                <a:lnTo>
                  <a:pt x="2052743" y="51849"/>
                </a:lnTo>
                <a:lnTo>
                  <a:pt x="2065654" y="51689"/>
                </a:lnTo>
                <a:lnTo>
                  <a:pt x="2065274" y="25781"/>
                </a:lnTo>
                <a:close/>
              </a:path>
              <a:path w="2130425" h="484504">
                <a:moveTo>
                  <a:pt x="2052066" y="0"/>
                </a:moveTo>
                <a:lnTo>
                  <a:pt x="2052405" y="25939"/>
                </a:lnTo>
                <a:lnTo>
                  <a:pt x="2065274" y="25781"/>
                </a:lnTo>
                <a:lnTo>
                  <a:pt x="2105358" y="25781"/>
                </a:lnTo>
                <a:lnTo>
                  <a:pt x="20520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类型推断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678965"/>
            <a:ext cx="837819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上述</a:t>
            </a:r>
            <a:r>
              <a:rPr sz="2800" spc="-2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Lambda</a:t>
            </a:r>
            <a:r>
              <a:rPr sz="2800" spc="-4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表达式中的参数类型都是由编译器</a:t>
            </a:r>
            <a:r>
              <a:rPr sz="2800" dirty="0">
                <a:latin typeface="宋体"/>
                <a:cs typeface="宋体"/>
              </a:rPr>
              <a:t>推</a:t>
            </a:r>
            <a:r>
              <a:rPr sz="2800" spc="-5" dirty="0">
                <a:latin typeface="宋体"/>
                <a:cs typeface="宋体"/>
              </a:rPr>
              <a:t>断 得出的。</a:t>
            </a:r>
            <a:r>
              <a:rPr sz="2800" dirty="0">
                <a:latin typeface="宋体"/>
                <a:cs typeface="宋体"/>
              </a:rPr>
              <a:t>Lambda</a:t>
            </a:r>
            <a:r>
              <a:rPr sz="2800" spc="-8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表达式中无需指定类型，程序依然可 </a:t>
            </a:r>
            <a:r>
              <a:rPr sz="2800" spc="-10" dirty="0">
                <a:latin typeface="宋体"/>
                <a:cs typeface="宋体"/>
              </a:rPr>
              <a:t>以编译，这是因</a:t>
            </a:r>
            <a:r>
              <a:rPr sz="2800" spc="-5" dirty="0">
                <a:latin typeface="宋体"/>
                <a:cs typeface="宋体"/>
              </a:rPr>
              <a:t>为</a:t>
            </a:r>
            <a:r>
              <a:rPr sz="2800" spc="1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javac</a:t>
            </a:r>
            <a:r>
              <a:rPr sz="2800" spc="-20" dirty="0">
                <a:latin typeface="宋体"/>
                <a:cs typeface="宋体"/>
              </a:rPr>
              <a:t> </a:t>
            </a:r>
            <a:r>
              <a:rPr sz="2800" spc="-10" dirty="0">
                <a:latin typeface="宋体"/>
                <a:cs typeface="宋体"/>
              </a:rPr>
              <a:t>根据程序的上下文，在后台 </a:t>
            </a:r>
            <a:r>
              <a:rPr sz="2800" spc="-5" dirty="0">
                <a:latin typeface="宋体"/>
                <a:cs typeface="宋体"/>
              </a:rPr>
              <a:t>推断出了参数的类型</a:t>
            </a:r>
            <a:r>
              <a:rPr sz="2800" dirty="0">
                <a:latin typeface="宋体"/>
                <a:cs typeface="宋体"/>
              </a:rPr>
              <a:t>。Lambda</a:t>
            </a:r>
            <a:r>
              <a:rPr sz="2800" spc="-5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表达式的类型依赖于上 下文环境，是由编译器推断出</a:t>
            </a:r>
            <a:r>
              <a:rPr sz="2800" dirty="0">
                <a:latin typeface="宋体"/>
                <a:cs typeface="宋体"/>
              </a:rPr>
              <a:t>来</a:t>
            </a:r>
            <a:r>
              <a:rPr sz="2800" spc="-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。</a:t>
            </a:r>
            <a:r>
              <a:rPr sz="2800" spc="-5" dirty="0">
                <a:latin typeface="宋体"/>
                <a:cs typeface="宋体"/>
              </a:rPr>
              <a:t>这就</a:t>
            </a:r>
            <a:r>
              <a:rPr sz="2800" spc="10" dirty="0">
                <a:latin typeface="宋体"/>
                <a:cs typeface="宋体"/>
              </a:rPr>
              <a:t>是</a:t>
            </a:r>
            <a:r>
              <a:rPr sz="2800" spc="-5" dirty="0">
                <a:latin typeface="宋体"/>
                <a:cs typeface="宋体"/>
              </a:rPr>
              <a:t>所谓的 “类型推断”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645" y="2948127"/>
            <a:ext cx="3575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2-</a:t>
            </a:r>
            <a:r>
              <a:rPr sz="4800" spc="-20" dirty="0">
                <a:latin typeface="宋体"/>
                <a:cs typeface="宋体"/>
              </a:rPr>
              <a:t>函</a:t>
            </a:r>
            <a:r>
              <a:rPr sz="4800" spc="-10" dirty="0">
                <a:latin typeface="宋体"/>
                <a:cs typeface="宋体"/>
              </a:rPr>
              <a:t>数</a:t>
            </a:r>
            <a:r>
              <a:rPr sz="4800" spc="-20" dirty="0">
                <a:latin typeface="宋体"/>
                <a:cs typeface="宋体"/>
              </a:rPr>
              <a:t>式</a:t>
            </a:r>
            <a:r>
              <a:rPr sz="4800" dirty="0">
                <a:latin typeface="宋体"/>
                <a:cs typeface="宋体"/>
              </a:rPr>
              <a:t>接</a:t>
            </a:r>
            <a:r>
              <a:rPr sz="4800" spc="-20" dirty="0">
                <a:latin typeface="宋体"/>
                <a:cs typeface="宋体"/>
              </a:rPr>
              <a:t>口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010" y="826719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什</a:t>
            </a:r>
            <a:r>
              <a:rPr spc="-5" dirty="0">
                <a:latin typeface="宋体"/>
                <a:cs typeface="宋体"/>
              </a:rPr>
              <a:t>么</a:t>
            </a:r>
            <a:r>
              <a:rPr spc="-10" dirty="0">
                <a:latin typeface="宋体"/>
                <a:cs typeface="宋体"/>
              </a:rPr>
              <a:t>是函数式接口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663725"/>
            <a:ext cx="8619490" cy="358203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55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200" spc="-5" dirty="0">
                <a:latin typeface="宋体"/>
                <a:cs typeface="宋体"/>
              </a:rPr>
              <a:t>只包含一个抽象方法的接口，称</a:t>
            </a:r>
            <a:r>
              <a:rPr sz="2200" dirty="0">
                <a:latin typeface="宋体"/>
                <a:cs typeface="宋体"/>
              </a:rPr>
              <a:t>为</a:t>
            </a:r>
            <a:r>
              <a:rPr sz="2200" b="1" spc="5" dirty="0">
                <a:latin typeface="宋体"/>
                <a:cs typeface="宋体"/>
              </a:rPr>
              <a:t>函</a:t>
            </a:r>
            <a:r>
              <a:rPr sz="2200" b="1" spc="-10" dirty="0">
                <a:latin typeface="宋体"/>
                <a:cs typeface="宋体"/>
              </a:rPr>
              <a:t>数</a:t>
            </a:r>
            <a:r>
              <a:rPr sz="2200" b="1" spc="5" dirty="0">
                <a:latin typeface="宋体"/>
                <a:cs typeface="宋体"/>
              </a:rPr>
              <a:t>式</a:t>
            </a:r>
            <a:r>
              <a:rPr sz="2200" b="1" spc="-10" dirty="0">
                <a:latin typeface="宋体"/>
                <a:cs typeface="宋体"/>
              </a:rPr>
              <a:t>接</a:t>
            </a:r>
            <a:r>
              <a:rPr sz="2200" b="1" spc="5" dirty="0">
                <a:latin typeface="宋体"/>
                <a:cs typeface="宋体"/>
              </a:rPr>
              <a:t>口</a:t>
            </a:r>
            <a:r>
              <a:rPr sz="2200" spc="-5" dirty="0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469900" indent="-457200">
              <a:lnSpc>
                <a:spcPct val="100000"/>
              </a:lnSpc>
              <a:spcBef>
                <a:spcPts val="1355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200" spc="-5" dirty="0">
                <a:latin typeface="宋体"/>
                <a:cs typeface="宋体"/>
              </a:rPr>
              <a:t>你可以通过</a:t>
            </a:r>
            <a:r>
              <a:rPr sz="2200" spc="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Lambda</a:t>
            </a:r>
            <a:r>
              <a:rPr sz="2200" spc="-3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表达式来创建该接口的对象。（若</a:t>
            </a:r>
            <a:r>
              <a:rPr sz="2200" spc="6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Lambda </a:t>
            </a:r>
            <a:endParaRPr sz="2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70"/>
              </a:spcBef>
            </a:pPr>
            <a:r>
              <a:rPr sz="2200" spc="-10" dirty="0">
                <a:latin typeface="宋体"/>
                <a:cs typeface="宋体"/>
              </a:rPr>
              <a:t>表达式抛出一个受检异常，那么该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spc="-10" dirty="0">
                <a:latin typeface="宋体"/>
                <a:cs typeface="宋体"/>
              </a:rPr>
              <a:t>常需</a:t>
            </a:r>
            <a:r>
              <a:rPr sz="2200" dirty="0">
                <a:latin typeface="宋体"/>
                <a:cs typeface="宋体"/>
              </a:rPr>
              <a:t>要</a:t>
            </a:r>
            <a:r>
              <a:rPr sz="2200" spc="-10" dirty="0">
                <a:latin typeface="宋体"/>
                <a:cs typeface="宋体"/>
              </a:rPr>
              <a:t>在目</a:t>
            </a:r>
            <a:r>
              <a:rPr sz="2200" dirty="0">
                <a:latin typeface="宋体"/>
                <a:cs typeface="宋体"/>
              </a:rPr>
              <a:t>标</a:t>
            </a:r>
            <a:r>
              <a:rPr sz="2200" spc="-10" dirty="0">
                <a:latin typeface="宋体"/>
                <a:cs typeface="宋体"/>
              </a:rPr>
              <a:t>接口</a:t>
            </a:r>
            <a:r>
              <a:rPr sz="2200" dirty="0">
                <a:latin typeface="宋体"/>
                <a:cs typeface="宋体"/>
              </a:rPr>
              <a:t>的</a:t>
            </a:r>
            <a:r>
              <a:rPr sz="2200" spc="-10" dirty="0">
                <a:latin typeface="宋体"/>
                <a:cs typeface="宋体"/>
              </a:rPr>
              <a:t>抽象方</a:t>
            </a:r>
            <a:endParaRPr sz="2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latin typeface="宋体"/>
                <a:cs typeface="宋体"/>
              </a:rPr>
              <a:t>法上进行声明）。</a:t>
            </a:r>
            <a:endParaRPr sz="2200">
              <a:latin typeface="宋体"/>
              <a:cs typeface="宋体"/>
            </a:endParaRPr>
          </a:p>
          <a:p>
            <a:pPr marL="469900" indent="-457200">
              <a:lnSpc>
                <a:spcPct val="100000"/>
              </a:lnSpc>
              <a:spcBef>
                <a:spcPts val="1360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200" spc="-5" dirty="0">
                <a:latin typeface="宋体"/>
                <a:cs typeface="宋体"/>
              </a:rPr>
              <a:t>我们可</a:t>
            </a:r>
            <a:r>
              <a:rPr sz="2200" dirty="0">
                <a:latin typeface="宋体"/>
                <a:cs typeface="宋体"/>
              </a:rPr>
              <a:t>以在</a:t>
            </a:r>
            <a:r>
              <a:rPr sz="2200" spc="-5" dirty="0">
                <a:latin typeface="宋体"/>
                <a:cs typeface="宋体"/>
              </a:rPr>
              <a:t>任意函</a:t>
            </a:r>
            <a:r>
              <a:rPr sz="2200" dirty="0">
                <a:latin typeface="宋体"/>
                <a:cs typeface="宋体"/>
              </a:rPr>
              <a:t>数式</a:t>
            </a:r>
            <a:r>
              <a:rPr sz="2200" spc="-5" dirty="0">
                <a:latin typeface="宋体"/>
                <a:cs typeface="宋体"/>
              </a:rPr>
              <a:t>接口上</a:t>
            </a:r>
            <a:r>
              <a:rPr sz="2200" dirty="0">
                <a:latin typeface="宋体"/>
                <a:cs typeface="宋体"/>
              </a:rPr>
              <a:t>使</a:t>
            </a:r>
            <a:r>
              <a:rPr sz="2200" spc="-5" dirty="0">
                <a:latin typeface="宋体"/>
                <a:cs typeface="宋体"/>
              </a:rPr>
              <a:t>用 </a:t>
            </a:r>
            <a:r>
              <a:rPr sz="2200" b="1" dirty="0">
                <a:solidFill>
                  <a:srgbClr val="FF0000"/>
                </a:solidFill>
                <a:latin typeface="宋体"/>
                <a:cs typeface="宋体"/>
              </a:rPr>
              <a:t>@FunctionalInterface</a:t>
            </a:r>
            <a:r>
              <a:rPr sz="2200" b="1" spc="2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注解，</a:t>
            </a:r>
            <a:endParaRPr sz="2200">
              <a:latin typeface="宋体"/>
              <a:cs typeface="宋体"/>
            </a:endParaRPr>
          </a:p>
          <a:p>
            <a:pPr marL="469900" marR="178435">
              <a:lnSpc>
                <a:spcPct val="151400"/>
              </a:lnSpc>
              <a:spcBef>
                <a:spcPts val="10"/>
              </a:spcBef>
            </a:pPr>
            <a:r>
              <a:rPr sz="2200" spc="-5" dirty="0">
                <a:latin typeface="宋体"/>
                <a:cs typeface="宋体"/>
              </a:rPr>
              <a:t>这样做可以检查它是否是一个函数</a:t>
            </a:r>
            <a:r>
              <a:rPr sz="2200" dirty="0">
                <a:latin typeface="宋体"/>
                <a:cs typeface="宋体"/>
              </a:rPr>
              <a:t>式</a:t>
            </a:r>
            <a:r>
              <a:rPr sz="2200" spc="-5" dirty="0">
                <a:latin typeface="宋体"/>
                <a:cs typeface="宋体"/>
              </a:rPr>
              <a:t>接口</a:t>
            </a:r>
            <a:r>
              <a:rPr sz="2200" dirty="0">
                <a:latin typeface="宋体"/>
                <a:cs typeface="宋体"/>
              </a:rPr>
              <a:t>，</a:t>
            </a:r>
            <a:r>
              <a:rPr sz="2200" spc="-5" dirty="0">
                <a:latin typeface="宋体"/>
                <a:cs typeface="宋体"/>
              </a:rPr>
              <a:t>同时</a:t>
            </a:r>
            <a:r>
              <a:rPr sz="2200" spc="4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javadoc</a:t>
            </a:r>
            <a:r>
              <a:rPr sz="2200" spc="-5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也会包 含一条声明，说明这个接口是一个</a:t>
            </a:r>
            <a:r>
              <a:rPr sz="2200" dirty="0">
                <a:latin typeface="宋体"/>
                <a:cs typeface="宋体"/>
              </a:rPr>
              <a:t>函</a:t>
            </a:r>
            <a:r>
              <a:rPr sz="2200" spc="-5" dirty="0">
                <a:latin typeface="宋体"/>
                <a:cs typeface="宋体"/>
              </a:rPr>
              <a:t>数</a:t>
            </a:r>
            <a:r>
              <a:rPr sz="2200" spc="5" dirty="0">
                <a:latin typeface="宋体"/>
                <a:cs typeface="宋体"/>
              </a:rPr>
              <a:t>式</a:t>
            </a:r>
            <a:r>
              <a:rPr sz="2200" dirty="0">
                <a:latin typeface="宋体"/>
                <a:cs typeface="宋体"/>
              </a:rPr>
              <a:t>接</a:t>
            </a:r>
            <a:r>
              <a:rPr sz="2200" spc="-5" dirty="0">
                <a:latin typeface="宋体"/>
                <a:cs typeface="宋体"/>
              </a:rPr>
              <a:t>口。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010" y="826719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自定义函数式接口</a:t>
            </a:r>
          </a:p>
        </p:txBody>
      </p:sp>
      <p:sp>
        <p:nvSpPr>
          <p:cNvPr id="3" name="object 3"/>
          <p:cNvSpPr/>
          <p:nvPr/>
        </p:nvSpPr>
        <p:spPr>
          <a:xfrm>
            <a:off x="806195" y="1530096"/>
            <a:ext cx="4629912" cy="144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406" y="3369945"/>
            <a:ext cx="2842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函数式接口中使用泛型：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195" y="3860291"/>
            <a:ext cx="4485132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858723"/>
            <a:ext cx="5220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宋体"/>
                <a:cs typeface="宋体"/>
              </a:rPr>
              <a:t>作为参数传</a:t>
            </a:r>
            <a:r>
              <a:rPr sz="3200" spc="710" dirty="0">
                <a:latin typeface="宋体"/>
                <a:cs typeface="宋体"/>
              </a:rPr>
              <a:t>递</a:t>
            </a:r>
            <a:r>
              <a:rPr sz="3200" dirty="0"/>
              <a:t>Lambda</a:t>
            </a:r>
            <a:r>
              <a:rPr sz="3200" spc="-90" dirty="0"/>
              <a:t> </a:t>
            </a:r>
            <a:r>
              <a:rPr sz="3200" spc="-5" dirty="0">
                <a:latin typeface="宋体"/>
                <a:cs typeface="宋体"/>
              </a:rPr>
              <a:t>表达式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787" y="5063083"/>
            <a:ext cx="751840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作为参数传</a:t>
            </a:r>
            <a:r>
              <a:rPr sz="1800" b="1" spc="-10" dirty="0">
                <a:solidFill>
                  <a:srgbClr val="FF0000"/>
                </a:solidFill>
                <a:latin typeface="宋体"/>
                <a:cs typeface="宋体"/>
              </a:rPr>
              <a:t>递</a:t>
            </a:r>
            <a:r>
              <a:rPr sz="1800" b="1" spc="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Lambda</a:t>
            </a:r>
            <a:r>
              <a:rPr sz="1800" b="1" spc="2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表达式：为了</a:t>
            </a:r>
            <a:r>
              <a:rPr sz="1800" b="1" spc="-10" dirty="0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sz="1800" b="1" spc="2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Lambda</a:t>
            </a:r>
            <a:r>
              <a:rPr sz="1800" b="1" spc="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表达式作为参数传递，接 收Lambda</a:t>
            </a:r>
            <a:r>
              <a:rPr sz="1800" b="1" spc="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表达式的参数类型必须是与</a:t>
            </a:r>
            <a:r>
              <a:rPr sz="1800" b="1" spc="-10" dirty="0">
                <a:solidFill>
                  <a:srgbClr val="FF0000"/>
                </a:solidFill>
                <a:latin typeface="宋体"/>
                <a:cs typeface="宋体"/>
              </a:rPr>
              <a:t>该</a:t>
            </a:r>
            <a:r>
              <a:rPr sz="1800" b="1" spc="3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Lambda</a:t>
            </a:r>
            <a:r>
              <a:rPr sz="1800" b="1" spc="1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表达式兼容的函数式接口 的类型。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1700783"/>
            <a:ext cx="8502396" cy="94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" y="3450335"/>
            <a:ext cx="7048500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8416" y="3074289"/>
            <a:ext cx="318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作为参数传</a:t>
            </a:r>
            <a:r>
              <a:rPr sz="1800" b="1" spc="420" dirty="0">
                <a:latin typeface="宋体"/>
                <a:cs typeface="宋体"/>
              </a:rPr>
              <a:t>递</a:t>
            </a:r>
            <a:r>
              <a:rPr sz="1800" b="1" dirty="0">
                <a:latin typeface="Calibri"/>
                <a:cs typeface="Calibri"/>
              </a:rPr>
              <a:t>Lambda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宋体"/>
                <a:cs typeface="宋体"/>
              </a:rPr>
              <a:t>表达式：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9505" y="1645157"/>
            <a:ext cx="2519680" cy="344805"/>
          </a:xfrm>
          <a:custGeom>
            <a:avLst/>
            <a:gdLst/>
            <a:ahLst/>
            <a:cxnLst/>
            <a:rect l="l" t="t" r="r" b="b"/>
            <a:pathLst>
              <a:path w="2519679" h="344805">
                <a:moveTo>
                  <a:pt x="0" y="344424"/>
                </a:moveTo>
                <a:lnTo>
                  <a:pt x="2519172" y="344424"/>
                </a:lnTo>
                <a:lnTo>
                  <a:pt x="251917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5994" y="3824478"/>
            <a:ext cx="4177665" cy="325120"/>
          </a:xfrm>
          <a:custGeom>
            <a:avLst/>
            <a:gdLst/>
            <a:ahLst/>
            <a:cxnLst/>
            <a:rect l="l" t="t" r="r" b="b"/>
            <a:pathLst>
              <a:path w="4177665" h="325120">
                <a:moveTo>
                  <a:pt x="0" y="324612"/>
                </a:moveTo>
                <a:lnTo>
                  <a:pt x="4177283" y="324612"/>
                </a:lnTo>
                <a:lnTo>
                  <a:pt x="417728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3005" y="669747"/>
            <a:ext cx="5326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Java</a:t>
            </a:r>
            <a:r>
              <a:rPr sz="3200" spc="-40" dirty="0"/>
              <a:t> </a:t>
            </a:r>
            <a:r>
              <a:rPr sz="3200" spc="-5" dirty="0">
                <a:latin typeface="宋体"/>
                <a:cs typeface="宋体"/>
              </a:rPr>
              <a:t>内置四大核心函数式接口</a:t>
            </a:r>
            <a:endParaRPr sz="3200">
              <a:latin typeface="宋体"/>
              <a:cs typeface="宋体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173" y="1406144"/>
          <a:ext cx="8712200" cy="4936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050"/>
                <a:gridCol w="2178050"/>
                <a:gridCol w="2178050"/>
                <a:gridCol w="2178050"/>
              </a:tblGrid>
              <a:tr h="274319">
                <a:tc>
                  <a:txBody>
                    <a:bodyPr/>
                    <a:lstStyle/>
                    <a:p>
                      <a:pPr marL="514350">
                        <a:lnSpc>
                          <a:spcPts val="2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函数式接口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参数类型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返回类型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用途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1065149">
                <a:tc>
                  <a:txBody>
                    <a:bodyPr/>
                    <a:lstStyle/>
                    <a:p>
                      <a:pPr marL="514350" marR="444500" indent="-628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Consumer&lt;T&gt;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消费型接口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T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void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7660" marR="80010" indent="-2381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对类型为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T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的对象应用操 作，包含方法：  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void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accept(T</a:t>
                      </a:r>
                      <a:r>
                        <a:rPr sz="1500" spc="-10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t)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98829">
                <a:tc>
                  <a:txBody>
                    <a:bodyPr/>
                    <a:lstStyle/>
                    <a:p>
                      <a:pPr marL="514350" marR="444500" indent="-628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Supplier&lt;T&gt;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供给型接口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无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T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5755" marR="80010" indent="-2362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返回类型为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T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的对象，包 含方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法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：T</a:t>
                      </a:r>
                      <a:r>
                        <a:rPr sz="1500" spc="-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get();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331468">
                <a:tc>
                  <a:txBody>
                    <a:bodyPr/>
                    <a:lstStyle/>
                    <a:p>
                      <a:pPr marL="514350" marR="271145" indent="-23685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Function&lt;T,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R&gt;  函数型接口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T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R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8001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对类型为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T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的对象应用操 作，并返回结果。结果 是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R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类型的对象。包含方 法：R</a:t>
                      </a:r>
                      <a:r>
                        <a:rPr sz="1500" spc="-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apply(T</a:t>
                      </a:r>
                      <a:r>
                        <a:rPr sz="1500" spc="-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t);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434820">
                <a:tc>
                  <a:txBody>
                    <a:bodyPr/>
                    <a:lstStyle/>
                    <a:p>
                      <a:pPr marL="514350" marR="386080" indent="-1206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Predicate&lt;T&gt;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断定型接口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T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boolean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8001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确定类型为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T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的对象是否 满足某约束，并返回 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boolean</a:t>
                      </a:r>
                      <a:r>
                        <a:rPr sz="1500" spc="-7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值。包含方法 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boolean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test(T</a:t>
                      </a:r>
                      <a:r>
                        <a:rPr sz="1500" spc="-114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t);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047" y="637743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其他接口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173" y="1262380"/>
          <a:ext cx="8714737" cy="5889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1120774"/>
                <a:gridCol w="2176779"/>
                <a:gridCol w="2176779"/>
              </a:tblGrid>
              <a:tr h="274320">
                <a:tc>
                  <a:txBody>
                    <a:bodyPr/>
                    <a:lstStyle/>
                    <a:p>
                      <a:pPr marL="1044575">
                        <a:lnSpc>
                          <a:spcPts val="1995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函数式接口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95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参数类型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995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返回类型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95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用途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BiFunction&lt;T,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U,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R&gt;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T,</a:t>
                      </a:r>
                      <a:r>
                        <a:rPr sz="16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U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R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59690" algn="just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60" dirty="0">
                          <a:latin typeface="宋体"/>
                          <a:cs typeface="宋体"/>
                        </a:rPr>
                        <a:t>对类型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为</a:t>
                      </a:r>
                      <a:r>
                        <a:rPr sz="1400" spc="1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T,</a:t>
                      </a:r>
                      <a:r>
                        <a:rPr sz="1400" spc="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U</a:t>
                      </a:r>
                      <a:r>
                        <a:rPr sz="1400" spc="5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45" dirty="0">
                          <a:latin typeface="宋体"/>
                          <a:cs typeface="宋体"/>
                        </a:rPr>
                        <a:t>参</a:t>
                      </a:r>
                      <a:r>
                        <a:rPr sz="1400" spc="55" dirty="0">
                          <a:latin typeface="宋体"/>
                          <a:cs typeface="宋体"/>
                        </a:rPr>
                        <a:t>数应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用 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操作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400" spc="-57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返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回</a:t>
                      </a:r>
                      <a:r>
                        <a:rPr sz="1400" spc="229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R</a:t>
                      </a:r>
                      <a:r>
                        <a:rPr sz="1400" spc="114" dirty="0">
                          <a:latin typeface="宋体"/>
                          <a:cs typeface="宋体"/>
                        </a:rPr>
                        <a:t> 类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型的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结 果。包含方法为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R apply(T t, U</a:t>
                      </a:r>
                      <a:r>
                        <a:rPr sz="1400" spc="-8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u);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6011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UnaryOperator&lt;T&gt;</a:t>
                      </a:r>
                      <a:endParaRPr sz="1800">
                        <a:latin typeface="宋体"/>
                        <a:cs typeface="宋体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(Function子接口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T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T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42545" algn="just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30" dirty="0">
                          <a:latin typeface="宋体"/>
                          <a:cs typeface="宋体"/>
                        </a:rPr>
                        <a:t>对类型为</a:t>
                      </a:r>
                      <a:r>
                        <a:rPr sz="1400" spc="135" dirty="0">
                          <a:latin typeface="宋体"/>
                          <a:cs typeface="宋体"/>
                        </a:rPr>
                        <a:t>T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的对</a:t>
                      </a:r>
                      <a:r>
                        <a:rPr sz="1400" spc="114" dirty="0">
                          <a:latin typeface="宋体"/>
                          <a:cs typeface="宋体"/>
                        </a:rPr>
                        <a:t>象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进行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一 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元运算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400" spc="-6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并返回</a:t>
                      </a:r>
                      <a:r>
                        <a:rPr sz="1400" spc="125" dirty="0">
                          <a:latin typeface="宋体"/>
                          <a:cs typeface="宋体"/>
                        </a:rPr>
                        <a:t>T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类型的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结果。包含方法为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T apply(T</a:t>
                      </a:r>
                      <a:r>
                        <a:rPr sz="1400" spc="-5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t);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BinaryOperator&lt;T&gt;</a:t>
                      </a:r>
                      <a:endParaRPr sz="1800">
                        <a:latin typeface="宋体"/>
                        <a:cs typeface="宋体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(BiFunction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子接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口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T,</a:t>
                      </a:r>
                      <a:r>
                        <a:rPr sz="16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T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T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42545" algn="just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30" dirty="0">
                          <a:latin typeface="宋体"/>
                          <a:cs typeface="宋体"/>
                        </a:rPr>
                        <a:t>对类型为</a:t>
                      </a:r>
                      <a:r>
                        <a:rPr sz="1400" spc="135" dirty="0">
                          <a:latin typeface="宋体"/>
                          <a:cs typeface="宋体"/>
                        </a:rPr>
                        <a:t>T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的对</a:t>
                      </a:r>
                      <a:r>
                        <a:rPr sz="1400" spc="114" dirty="0">
                          <a:latin typeface="宋体"/>
                          <a:cs typeface="宋体"/>
                        </a:rPr>
                        <a:t>象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进行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二 </a:t>
                      </a:r>
                      <a:r>
                        <a:rPr sz="1400" spc="135" dirty="0">
                          <a:latin typeface="宋体"/>
                          <a:cs typeface="宋体"/>
                        </a:rPr>
                        <a:t>元运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算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400" spc="-6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135" dirty="0">
                          <a:latin typeface="宋体"/>
                          <a:cs typeface="宋体"/>
                        </a:rPr>
                        <a:t>并返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回</a:t>
                      </a:r>
                      <a:r>
                        <a:rPr sz="1400" spc="120" dirty="0">
                          <a:latin typeface="宋体"/>
                          <a:cs typeface="宋体"/>
                        </a:rPr>
                        <a:t>T</a:t>
                      </a:r>
                      <a:r>
                        <a:rPr sz="1400" spc="135" dirty="0">
                          <a:latin typeface="宋体"/>
                          <a:cs typeface="宋体"/>
                        </a:rPr>
                        <a:t>类型的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结果。包含方法为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T apply(T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t1,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T</a:t>
                      </a:r>
                      <a:r>
                        <a:rPr sz="1400" spc="-114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t2);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680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BiConsumer&lt;T,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U&gt;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T,</a:t>
                      </a:r>
                      <a:r>
                        <a:rPr sz="16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U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void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09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40" dirty="0">
                          <a:latin typeface="宋体"/>
                          <a:cs typeface="宋体"/>
                        </a:rPr>
                        <a:t>对类型</a:t>
                      </a:r>
                      <a:r>
                        <a:rPr sz="1400" spc="145" dirty="0">
                          <a:latin typeface="宋体"/>
                          <a:cs typeface="宋体"/>
                        </a:rPr>
                        <a:t>为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T,</a:t>
                      </a:r>
                      <a:r>
                        <a:rPr sz="1400" spc="114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U</a:t>
                      </a:r>
                      <a:r>
                        <a:rPr sz="1400" spc="12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130" dirty="0">
                          <a:latin typeface="宋体"/>
                          <a:cs typeface="宋体"/>
                        </a:rPr>
                        <a:t>参</a:t>
                      </a:r>
                      <a:r>
                        <a:rPr sz="1400" spc="140" dirty="0">
                          <a:latin typeface="宋体"/>
                          <a:cs typeface="宋体"/>
                        </a:rPr>
                        <a:t>数应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用 操作。包含方法为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宋体"/>
                          <a:cs typeface="宋体"/>
                        </a:rPr>
                        <a:t>void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accept(T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t, U</a:t>
                      </a:r>
                      <a:r>
                        <a:rPr sz="1400" spc="-9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u)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68070">
                <a:tc>
                  <a:txBody>
                    <a:bodyPr/>
                    <a:lstStyle/>
                    <a:p>
                      <a:pPr marL="67945" marR="1198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ToIntFunction&lt;T&gt;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ToLongFunction&lt;T&gt; 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ToDoubleFun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c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tio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n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&lt;T&gt;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T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4865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int 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long  </a:t>
                      </a:r>
                      <a:r>
                        <a:rPr sz="1600" spc="5" dirty="0">
                          <a:latin typeface="宋体"/>
                          <a:cs typeface="宋体"/>
                        </a:rPr>
                        <a:t>double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5" dirty="0">
                          <a:latin typeface="宋体"/>
                          <a:cs typeface="宋体"/>
                        </a:rPr>
                        <a:t>分</a:t>
                      </a:r>
                      <a:r>
                        <a:rPr sz="1400" spc="-3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别</a:t>
                      </a:r>
                      <a:r>
                        <a:rPr sz="1400" spc="-3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计</a:t>
                      </a:r>
                      <a:r>
                        <a:rPr sz="1400" spc="-3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算</a:t>
                      </a:r>
                      <a:r>
                        <a:rPr sz="1400" spc="-3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400" spc="-3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、</a:t>
                      </a:r>
                      <a:r>
                        <a:rPr sz="1400" spc="-3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long</a:t>
                      </a:r>
                      <a:r>
                        <a:rPr sz="1400" spc="-3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、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double、</a:t>
                      </a:r>
                      <a:r>
                        <a:rPr sz="1400" spc="-15" dirty="0">
                          <a:latin typeface="宋体"/>
                          <a:cs typeface="宋体"/>
                        </a:rPr>
                        <a:t>值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的函数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67945" marR="14077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IntFunction&lt;R&gt;  LongFunction&lt;R&gt; 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DoubleFunct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i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on&lt;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R&gt;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305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int  long  double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R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165" dirty="0">
                          <a:latin typeface="宋体"/>
                          <a:cs typeface="宋体"/>
                        </a:rPr>
                        <a:t>参数分别</a:t>
                      </a:r>
                      <a:r>
                        <a:rPr sz="1400" spc="155" dirty="0">
                          <a:latin typeface="宋体"/>
                          <a:cs typeface="宋体"/>
                        </a:rPr>
                        <a:t>为</a:t>
                      </a:r>
                      <a:r>
                        <a:rPr sz="1400" spc="50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400" spc="155" dirty="0">
                          <a:latin typeface="宋体"/>
                          <a:cs typeface="宋体"/>
                        </a:rPr>
                        <a:t>、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long</a:t>
                      </a:r>
                      <a:r>
                        <a:rPr sz="1400" spc="-5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、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宋体"/>
                          <a:cs typeface="宋体"/>
                        </a:rPr>
                        <a:t>double</a:t>
                      </a:r>
                      <a:r>
                        <a:rPr sz="1400" spc="-6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类型的函数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502" y="2948127"/>
            <a:ext cx="66357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3-</a:t>
            </a:r>
            <a:r>
              <a:rPr sz="4800" spc="-20" dirty="0">
                <a:latin typeface="宋体"/>
                <a:cs typeface="宋体"/>
              </a:rPr>
              <a:t>方</a:t>
            </a:r>
            <a:r>
              <a:rPr sz="4800" spc="-10" dirty="0">
                <a:latin typeface="宋体"/>
                <a:cs typeface="宋体"/>
              </a:rPr>
              <a:t>法</a:t>
            </a:r>
            <a:r>
              <a:rPr sz="4800" spc="-20" dirty="0">
                <a:latin typeface="宋体"/>
                <a:cs typeface="宋体"/>
              </a:rPr>
              <a:t>引</a:t>
            </a:r>
            <a:r>
              <a:rPr sz="4800" dirty="0">
                <a:latin typeface="宋体"/>
                <a:cs typeface="宋体"/>
              </a:rPr>
              <a:t>用</a:t>
            </a:r>
            <a:r>
              <a:rPr sz="4800" spc="-10" dirty="0">
                <a:latin typeface="宋体"/>
                <a:cs typeface="宋体"/>
              </a:rPr>
              <a:t>与</a:t>
            </a:r>
            <a:r>
              <a:rPr sz="4800" spc="5" dirty="0">
                <a:latin typeface="宋体"/>
                <a:cs typeface="宋体"/>
              </a:rPr>
              <a:t>构</a:t>
            </a:r>
            <a:r>
              <a:rPr sz="4800" spc="-10" dirty="0">
                <a:latin typeface="宋体"/>
                <a:cs typeface="宋体"/>
              </a:rPr>
              <a:t>造器引</a:t>
            </a:r>
            <a:r>
              <a:rPr sz="4800" spc="-20" dirty="0">
                <a:latin typeface="宋体"/>
                <a:cs typeface="宋体"/>
              </a:rPr>
              <a:t>用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方法引用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598" y="1860931"/>
            <a:ext cx="8422005" cy="3758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当要传递给Lambda体的</a:t>
            </a:r>
            <a:r>
              <a:rPr sz="2000" spc="-15" dirty="0">
                <a:latin typeface="宋体"/>
                <a:cs typeface="宋体"/>
              </a:rPr>
              <a:t>操</a:t>
            </a:r>
            <a:r>
              <a:rPr sz="2000" dirty="0">
                <a:latin typeface="宋体"/>
                <a:cs typeface="宋体"/>
              </a:rPr>
              <a:t>作，</a:t>
            </a:r>
            <a:r>
              <a:rPr sz="2000" spc="-15" dirty="0">
                <a:latin typeface="宋体"/>
                <a:cs typeface="宋体"/>
              </a:rPr>
              <a:t>已</a:t>
            </a:r>
            <a:r>
              <a:rPr sz="2000" dirty="0">
                <a:latin typeface="宋体"/>
                <a:cs typeface="宋体"/>
              </a:rPr>
              <a:t>经有</a:t>
            </a:r>
            <a:r>
              <a:rPr sz="2000" spc="-15" dirty="0">
                <a:latin typeface="宋体"/>
                <a:cs typeface="宋体"/>
              </a:rPr>
              <a:t>实</a:t>
            </a:r>
            <a:r>
              <a:rPr sz="2000" dirty="0">
                <a:latin typeface="宋体"/>
                <a:cs typeface="宋体"/>
              </a:rPr>
              <a:t>现的</a:t>
            </a:r>
            <a:r>
              <a:rPr sz="2000" spc="-15" dirty="0">
                <a:latin typeface="宋体"/>
                <a:cs typeface="宋体"/>
              </a:rPr>
              <a:t>方</a:t>
            </a:r>
            <a:r>
              <a:rPr sz="2000" dirty="0">
                <a:latin typeface="宋体"/>
                <a:cs typeface="宋体"/>
              </a:rPr>
              <a:t>法了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可以</a:t>
            </a:r>
            <a:r>
              <a:rPr sz="2000" spc="-15" dirty="0">
                <a:latin typeface="宋体"/>
                <a:cs typeface="宋体"/>
              </a:rPr>
              <a:t>使</a:t>
            </a:r>
            <a:r>
              <a:rPr sz="2000" dirty="0">
                <a:latin typeface="宋体"/>
                <a:cs typeface="宋体"/>
              </a:rPr>
              <a:t>用方</a:t>
            </a:r>
            <a:r>
              <a:rPr sz="2000" spc="-15" dirty="0">
                <a:latin typeface="宋体"/>
                <a:cs typeface="宋体"/>
              </a:rPr>
              <a:t>法</a:t>
            </a:r>
            <a:r>
              <a:rPr sz="2000" dirty="0">
                <a:latin typeface="宋体"/>
                <a:cs typeface="宋体"/>
              </a:rPr>
              <a:t>引用！</a:t>
            </a:r>
            <a:endParaRPr sz="2000">
              <a:latin typeface="宋体"/>
              <a:cs typeface="宋体"/>
            </a:endParaRPr>
          </a:p>
          <a:p>
            <a:pPr marL="20955">
              <a:lnSpc>
                <a:spcPct val="100000"/>
              </a:lnSpc>
              <a:spcBef>
                <a:spcPts val="1595"/>
              </a:spcBef>
            </a:pPr>
            <a:r>
              <a:rPr sz="2000" dirty="0">
                <a:latin typeface="宋体"/>
                <a:cs typeface="宋体"/>
              </a:rPr>
              <a:t>（</a:t>
            </a:r>
            <a:r>
              <a:rPr sz="2000" dirty="0">
                <a:solidFill>
                  <a:srgbClr val="375F92"/>
                </a:solidFill>
                <a:latin typeface="宋体"/>
                <a:cs typeface="宋体"/>
              </a:rPr>
              <a:t>实现抽象方法的参数</a:t>
            </a:r>
            <a:r>
              <a:rPr sz="2000" spc="-15" dirty="0">
                <a:solidFill>
                  <a:srgbClr val="375F92"/>
                </a:solidFill>
                <a:latin typeface="宋体"/>
                <a:cs typeface="宋体"/>
              </a:rPr>
              <a:t>列</a:t>
            </a:r>
            <a:r>
              <a:rPr sz="2000" dirty="0">
                <a:solidFill>
                  <a:srgbClr val="375F92"/>
                </a:solidFill>
                <a:latin typeface="宋体"/>
                <a:cs typeface="宋体"/>
              </a:rPr>
              <a:t>表，</a:t>
            </a:r>
            <a:r>
              <a:rPr sz="2000" spc="-15" dirty="0">
                <a:solidFill>
                  <a:srgbClr val="375F92"/>
                </a:solidFill>
                <a:latin typeface="宋体"/>
                <a:cs typeface="宋体"/>
              </a:rPr>
              <a:t>必</a:t>
            </a:r>
            <a:r>
              <a:rPr sz="2000" dirty="0">
                <a:solidFill>
                  <a:srgbClr val="375F92"/>
                </a:solidFill>
                <a:latin typeface="宋体"/>
                <a:cs typeface="宋体"/>
              </a:rPr>
              <a:t>须与</a:t>
            </a:r>
            <a:r>
              <a:rPr sz="2000" spc="-15" dirty="0">
                <a:solidFill>
                  <a:srgbClr val="375F92"/>
                </a:solidFill>
                <a:latin typeface="宋体"/>
                <a:cs typeface="宋体"/>
              </a:rPr>
              <a:t>方</a:t>
            </a:r>
            <a:r>
              <a:rPr sz="2000" dirty="0">
                <a:solidFill>
                  <a:srgbClr val="375F92"/>
                </a:solidFill>
                <a:latin typeface="宋体"/>
                <a:cs typeface="宋体"/>
              </a:rPr>
              <a:t>法引</a:t>
            </a:r>
            <a:r>
              <a:rPr sz="2000" spc="-15" dirty="0">
                <a:solidFill>
                  <a:srgbClr val="375F92"/>
                </a:solidFill>
                <a:latin typeface="宋体"/>
                <a:cs typeface="宋体"/>
              </a:rPr>
              <a:t>用</a:t>
            </a:r>
            <a:r>
              <a:rPr sz="2000" dirty="0">
                <a:solidFill>
                  <a:srgbClr val="375F92"/>
                </a:solidFill>
                <a:latin typeface="宋体"/>
                <a:cs typeface="宋体"/>
              </a:rPr>
              <a:t>方法</a:t>
            </a:r>
            <a:r>
              <a:rPr sz="2000" spc="-15" dirty="0">
                <a:solidFill>
                  <a:srgbClr val="375F92"/>
                </a:solidFill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375F92"/>
                </a:solidFill>
                <a:latin typeface="宋体"/>
                <a:cs typeface="宋体"/>
              </a:rPr>
              <a:t>参数</a:t>
            </a:r>
            <a:r>
              <a:rPr sz="2000" spc="-15" dirty="0">
                <a:solidFill>
                  <a:srgbClr val="375F92"/>
                </a:solidFill>
                <a:latin typeface="宋体"/>
                <a:cs typeface="宋体"/>
              </a:rPr>
              <a:t>列</a:t>
            </a:r>
            <a:r>
              <a:rPr sz="2000" dirty="0">
                <a:solidFill>
                  <a:srgbClr val="375F92"/>
                </a:solidFill>
                <a:latin typeface="宋体"/>
                <a:cs typeface="宋体"/>
              </a:rPr>
              <a:t>表保</a:t>
            </a:r>
            <a:r>
              <a:rPr sz="2000" spc="-15" dirty="0">
                <a:solidFill>
                  <a:srgbClr val="375F92"/>
                </a:solidFill>
                <a:latin typeface="宋体"/>
                <a:cs typeface="宋体"/>
              </a:rPr>
              <a:t>持</a:t>
            </a:r>
            <a:r>
              <a:rPr sz="2000" dirty="0">
                <a:solidFill>
                  <a:srgbClr val="375F92"/>
                </a:solidFill>
                <a:latin typeface="宋体"/>
                <a:cs typeface="宋体"/>
              </a:rPr>
              <a:t>一致</a:t>
            </a:r>
            <a:r>
              <a:rPr sz="2000" spc="-5" dirty="0">
                <a:solidFill>
                  <a:srgbClr val="375F92"/>
                </a:solidFill>
                <a:latin typeface="宋体"/>
                <a:cs typeface="宋体"/>
              </a:rPr>
              <a:t>！</a:t>
            </a:r>
            <a:r>
              <a:rPr sz="2000" spc="-5" dirty="0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20955">
              <a:lnSpc>
                <a:spcPct val="100000"/>
              </a:lnSpc>
              <a:spcBef>
                <a:spcPts val="1605"/>
              </a:spcBef>
            </a:pPr>
            <a:r>
              <a:rPr sz="2000" dirty="0">
                <a:latin typeface="宋体"/>
                <a:cs typeface="宋体"/>
              </a:rPr>
              <a:t>方法引用：使用操作</a:t>
            </a:r>
            <a:r>
              <a:rPr sz="2000" spc="5" dirty="0">
                <a:latin typeface="宋体"/>
                <a:cs typeface="宋体"/>
              </a:rPr>
              <a:t>符</a:t>
            </a:r>
            <a:r>
              <a:rPr sz="2000" spc="-55" dirty="0">
                <a:latin typeface="宋体"/>
                <a:cs typeface="宋体"/>
              </a:rPr>
              <a:t> </a:t>
            </a:r>
            <a:r>
              <a:rPr sz="2000" spc="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FF0000"/>
                </a:solidFill>
                <a:latin typeface="宋体"/>
                <a:cs typeface="宋体"/>
              </a:rPr>
              <a:t>::</a:t>
            </a:r>
            <a:r>
              <a:rPr sz="2000" spc="5" dirty="0">
                <a:latin typeface="宋体"/>
                <a:cs typeface="宋体"/>
              </a:rPr>
              <a:t>”</a:t>
            </a:r>
            <a:r>
              <a:rPr sz="2000" spc="-40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将方法名和对象或类的名</a:t>
            </a:r>
            <a:r>
              <a:rPr sz="2000" spc="-10" dirty="0">
                <a:latin typeface="宋体"/>
                <a:cs typeface="宋体"/>
              </a:rPr>
              <a:t>字</a:t>
            </a:r>
            <a:r>
              <a:rPr sz="2000" dirty="0">
                <a:latin typeface="宋体"/>
                <a:cs typeface="宋体"/>
              </a:rPr>
              <a:t>分隔</a:t>
            </a:r>
            <a:r>
              <a:rPr sz="2000" spc="-10" dirty="0">
                <a:latin typeface="宋体"/>
                <a:cs typeface="宋体"/>
              </a:rPr>
              <a:t>开</a:t>
            </a:r>
            <a:r>
              <a:rPr sz="2000" dirty="0">
                <a:latin typeface="宋体"/>
                <a:cs typeface="宋体"/>
              </a:rPr>
              <a:t>来。</a:t>
            </a:r>
            <a:endParaRPr sz="2000">
              <a:latin typeface="宋体"/>
              <a:cs typeface="宋体"/>
            </a:endParaRPr>
          </a:p>
          <a:p>
            <a:pPr marL="20955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宋体"/>
                <a:cs typeface="宋体"/>
              </a:rPr>
              <a:t>如下三种主要使用情况</a:t>
            </a:r>
            <a:r>
              <a:rPr sz="2800" spc="-5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"/>
              <a:tabLst>
                <a:tab pos="299720" algn="l"/>
              </a:tabLst>
            </a:pPr>
            <a:r>
              <a:rPr sz="1800" b="1" dirty="0">
                <a:latin typeface="宋体"/>
                <a:cs typeface="宋体"/>
              </a:rPr>
              <a:t>对象::实例方法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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"/>
              <a:tabLst>
                <a:tab pos="299720" algn="l"/>
              </a:tabLst>
            </a:pPr>
            <a:r>
              <a:rPr sz="1800" b="1" dirty="0">
                <a:latin typeface="宋体"/>
                <a:cs typeface="宋体"/>
              </a:rPr>
              <a:t>类::静态方法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"/>
              <a:tabLst>
                <a:tab pos="299720" algn="l"/>
              </a:tabLst>
            </a:pPr>
            <a:r>
              <a:rPr sz="1800" b="1" dirty="0">
                <a:latin typeface="宋体"/>
                <a:cs typeface="宋体"/>
              </a:rPr>
              <a:t>类::实例方法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848359"/>
            <a:ext cx="186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主要内容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850263"/>
            <a:ext cx="4838700" cy="446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Calibri"/>
                <a:cs typeface="Calibri"/>
              </a:rPr>
              <a:t>Lambda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宋体"/>
                <a:cs typeface="宋体"/>
              </a:rPr>
              <a:t>表达式</a:t>
            </a:r>
            <a:endParaRPr sz="2600">
              <a:latin typeface="宋体"/>
              <a:cs typeface="宋体"/>
            </a:endParaRPr>
          </a:p>
          <a:p>
            <a:pPr marL="527685" indent="-514984">
              <a:lnSpc>
                <a:spcPct val="100000"/>
              </a:lnSpc>
              <a:spcBef>
                <a:spcPts val="2180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/>
                <a:cs typeface="宋体"/>
              </a:rPr>
              <a:t>函数式接口</a:t>
            </a:r>
            <a:endParaRPr sz="2600">
              <a:latin typeface="宋体"/>
              <a:cs typeface="宋体"/>
            </a:endParaRPr>
          </a:p>
          <a:p>
            <a:pPr marL="527685" indent="-514984">
              <a:lnSpc>
                <a:spcPct val="100000"/>
              </a:lnSpc>
              <a:spcBef>
                <a:spcPts val="2185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/>
                <a:cs typeface="宋体"/>
              </a:rPr>
              <a:t>方法引用与构造器引用</a:t>
            </a:r>
            <a:endParaRPr sz="2600">
              <a:latin typeface="宋体"/>
              <a:cs typeface="宋体"/>
            </a:endParaRPr>
          </a:p>
          <a:p>
            <a:pPr marL="527685" indent="-514984">
              <a:lnSpc>
                <a:spcPct val="100000"/>
              </a:lnSpc>
              <a:spcBef>
                <a:spcPts val="21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Calibri"/>
                <a:cs typeface="Calibri"/>
              </a:rPr>
              <a:t>Stream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API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2190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/>
                <a:cs typeface="宋体"/>
              </a:rPr>
              <a:t>接口中的默认方法与静</a:t>
            </a:r>
            <a:r>
              <a:rPr sz="2600" spc="-15" dirty="0">
                <a:latin typeface="宋体"/>
                <a:cs typeface="宋体"/>
              </a:rPr>
              <a:t>态</a:t>
            </a:r>
            <a:r>
              <a:rPr sz="2600" dirty="0">
                <a:latin typeface="宋体"/>
                <a:cs typeface="宋体"/>
              </a:rPr>
              <a:t>方法</a:t>
            </a:r>
            <a:endParaRPr sz="2600">
              <a:latin typeface="宋体"/>
              <a:cs typeface="宋体"/>
            </a:endParaRPr>
          </a:p>
          <a:p>
            <a:pPr marL="527685" indent="-514984">
              <a:lnSpc>
                <a:spcPct val="100000"/>
              </a:lnSpc>
              <a:spcBef>
                <a:spcPts val="2180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/>
                <a:cs typeface="宋体"/>
              </a:rPr>
              <a:t>新时间日</a:t>
            </a:r>
            <a:r>
              <a:rPr sz="2600" spc="565" dirty="0">
                <a:latin typeface="宋体"/>
                <a:cs typeface="宋体"/>
              </a:rPr>
              <a:t>期</a:t>
            </a:r>
            <a:r>
              <a:rPr sz="2600" dirty="0">
                <a:latin typeface="Calibri"/>
                <a:cs typeface="Calibri"/>
              </a:rPr>
              <a:t>API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2190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/>
                <a:cs typeface="宋体"/>
              </a:rPr>
              <a:t>其他新特性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方法引用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880616"/>
            <a:ext cx="3744467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" y="2802635"/>
            <a:ext cx="2737104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1454861"/>
            <a:ext cx="1245235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/>
                <a:cs typeface="宋体"/>
              </a:rPr>
              <a:t>例如：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latin typeface="宋体"/>
                <a:cs typeface="宋体"/>
              </a:rPr>
              <a:t>等同于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780" y="4550664"/>
            <a:ext cx="719023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780" y="5529071"/>
            <a:ext cx="4800600" cy="239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4215" y="4116451"/>
            <a:ext cx="1245235" cy="133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例如：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400" spc="-5" dirty="0">
                <a:latin typeface="宋体"/>
                <a:cs typeface="宋体"/>
              </a:rPr>
              <a:t>等同于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方法引用</a:t>
            </a:r>
          </a:p>
        </p:txBody>
      </p:sp>
      <p:sp>
        <p:nvSpPr>
          <p:cNvPr id="3" name="object 3"/>
          <p:cNvSpPr/>
          <p:nvPr/>
        </p:nvSpPr>
        <p:spPr>
          <a:xfrm>
            <a:off x="544068" y="2238755"/>
            <a:ext cx="637184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" y="3247644"/>
            <a:ext cx="4791456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1756409"/>
            <a:ext cx="1245235" cy="143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例如：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宋体"/>
                <a:cs typeface="宋体"/>
              </a:rPr>
              <a:t>等同于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3995906"/>
            <a:ext cx="762000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宋体"/>
                <a:cs typeface="宋体"/>
              </a:rPr>
              <a:t>注意：当需要引用方法的第一个参数是调用对象，并且第二个参数是需要引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宋体"/>
                <a:cs typeface="宋体"/>
              </a:rPr>
              <a:t>用方法的第二</a:t>
            </a:r>
            <a:r>
              <a:rPr sz="1800" b="1" spc="5" dirty="0">
                <a:latin typeface="宋体"/>
                <a:cs typeface="宋体"/>
              </a:rPr>
              <a:t>个</a:t>
            </a:r>
            <a:r>
              <a:rPr sz="1800" b="1" dirty="0">
                <a:latin typeface="宋体"/>
                <a:cs typeface="宋体"/>
              </a:rPr>
              <a:t>参数(或无参数)</a:t>
            </a:r>
            <a:r>
              <a:rPr sz="1800" b="1" spc="5" dirty="0">
                <a:latin typeface="宋体"/>
                <a:cs typeface="宋体"/>
              </a:rPr>
              <a:t>时</a:t>
            </a:r>
            <a:r>
              <a:rPr sz="1800" b="1" dirty="0">
                <a:latin typeface="宋体"/>
                <a:cs typeface="宋体"/>
              </a:rPr>
              <a:t>：ClassName::methodName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9146" y="3220973"/>
            <a:ext cx="1800225" cy="294640"/>
          </a:xfrm>
          <a:custGeom>
            <a:avLst/>
            <a:gdLst/>
            <a:ahLst/>
            <a:cxnLst/>
            <a:rect l="l" t="t" r="r" b="b"/>
            <a:pathLst>
              <a:path w="1800225" h="294639">
                <a:moveTo>
                  <a:pt x="0" y="294132"/>
                </a:moveTo>
                <a:lnTo>
                  <a:pt x="1799843" y="294132"/>
                </a:lnTo>
                <a:lnTo>
                  <a:pt x="1799843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1713" y="2212085"/>
            <a:ext cx="2646045" cy="320040"/>
          </a:xfrm>
          <a:custGeom>
            <a:avLst/>
            <a:gdLst/>
            <a:ahLst/>
            <a:cxnLst/>
            <a:rect l="l" t="t" r="r" b="b"/>
            <a:pathLst>
              <a:path w="2646045" h="320039">
                <a:moveTo>
                  <a:pt x="0" y="320039"/>
                </a:moveTo>
                <a:lnTo>
                  <a:pt x="2645664" y="320039"/>
                </a:lnTo>
                <a:lnTo>
                  <a:pt x="264566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795" y="826719"/>
            <a:ext cx="2319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构造器</a:t>
            </a:r>
            <a:r>
              <a:rPr spc="-5" dirty="0">
                <a:latin typeface="宋体"/>
                <a:cs typeface="宋体"/>
              </a:rPr>
              <a:t>引用</a:t>
            </a:r>
          </a:p>
        </p:txBody>
      </p:sp>
      <p:sp>
        <p:nvSpPr>
          <p:cNvPr id="3" name="object 3"/>
          <p:cNvSpPr/>
          <p:nvPr/>
        </p:nvSpPr>
        <p:spPr>
          <a:xfrm>
            <a:off x="323088" y="4436364"/>
            <a:ext cx="7458456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5317235"/>
            <a:ext cx="6350508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360" y="1627149"/>
            <a:ext cx="8637905" cy="37039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745"/>
              </a:spcBef>
              <a:tabLst>
                <a:tab pos="1931670" algn="l"/>
              </a:tabLst>
            </a:pPr>
            <a:r>
              <a:rPr sz="3200" b="1" dirty="0">
                <a:latin typeface="宋体"/>
                <a:cs typeface="宋体"/>
              </a:rPr>
              <a:t>格式</a:t>
            </a:r>
            <a:r>
              <a:rPr sz="3200" b="1" spc="-10" dirty="0">
                <a:latin typeface="宋体"/>
                <a:cs typeface="宋体"/>
              </a:rPr>
              <a:t>：	</a:t>
            </a:r>
            <a:r>
              <a:rPr sz="3200" b="1" dirty="0">
                <a:solidFill>
                  <a:srgbClr val="FF0000"/>
                </a:solidFill>
                <a:latin typeface="宋体"/>
                <a:cs typeface="宋体"/>
              </a:rPr>
              <a:t>ClassName::new </a:t>
            </a:r>
            <a:endParaRPr sz="3200">
              <a:latin typeface="宋体"/>
              <a:cs typeface="宋体"/>
            </a:endParaRPr>
          </a:p>
          <a:p>
            <a:pPr marL="93345">
              <a:lnSpc>
                <a:spcPct val="100000"/>
              </a:lnSpc>
              <a:spcBef>
                <a:spcPts val="555"/>
              </a:spcBef>
            </a:pPr>
            <a:r>
              <a:rPr sz="2800" spc="-5" dirty="0">
                <a:latin typeface="宋体"/>
                <a:cs typeface="宋体"/>
              </a:rPr>
              <a:t>与函数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5" dirty="0">
                <a:latin typeface="宋体"/>
                <a:cs typeface="宋体"/>
              </a:rPr>
              <a:t>接口相</a:t>
            </a:r>
            <a:r>
              <a:rPr sz="2800" dirty="0">
                <a:latin typeface="宋体"/>
                <a:cs typeface="宋体"/>
              </a:rPr>
              <a:t>结</a:t>
            </a:r>
            <a:r>
              <a:rPr sz="2800" spc="-5" dirty="0">
                <a:latin typeface="宋体"/>
                <a:cs typeface="宋体"/>
              </a:rPr>
              <a:t>合，自</a:t>
            </a:r>
            <a:r>
              <a:rPr sz="2800" dirty="0">
                <a:latin typeface="宋体"/>
                <a:cs typeface="宋体"/>
              </a:rPr>
              <a:t>动</a:t>
            </a:r>
            <a:r>
              <a:rPr sz="2800" spc="-5" dirty="0">
                <a:latin typeface="宋体"/>
                <a:cs typeface="宋体"/>
              </a:rPr>
              <a:t>与函数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5" dirty="0">
                <a:latin typeface="宋体"/>
                <a:cs typeface="宋体"/>
              </a:rPr>
              <a:t>接口中</a:t>
            </a:r>
            <a:r>
              <a:rPr sz="2800" dirty="0">
                <a:latin typeface="宋体"/>
                <a:cs typeface="宋体"/>
              </a:rPr>
              <a:t>方</a:t>
            </a:r>
            <a:r>
              <a:rPr sz="2800" spc="-5" dirty="0">
                <a:latin typeface="宋体"/>
                <a:cs typeface="宋体"/>
              </a:rPr>
              <a:t>法兼</a:t>
            </a:r>
            <a:r>
              <a:rPr sz="2800" spc="20" dirty="0">
                <a:latin typeface="宋体"/>
                <a:cs typeface="宋体"/>
              </a:rPr>
              <a:t>容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93345" marR="365125">
              <a:lnSpc>
                <a:spcPct val="119000"/>
              </a:lnSpc>
              <a:spcBef>
                <a:spcPts val="10"/>
              </a:spcBef>
            </a:pPr>
            <a:r>
              <a:rPr sz="2800" spc="-10" dirty="0">
                <a:latin typeface="宋体"/>
                <a:cs typeface="宋体"/>
              </a:rPr>
              <a:t>可以把构造器引用赋值给定义的方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10" dirty="0">
                <a:latin typeface="宋体"/>
                <a:cs typeface="宋体"/>
              </a:rPr>
              <a:t>，与</a:t>
            </a:r>
            <a:r>
              <a:rPr sz="2800" dirty="0">
                <a:latin typeface="宋体"/>
                <a:cs typeface="宋体"/>
              </a:rPr>
              <a:t>构</a:t>
            </a:r>
            <a:r>
              <a:rPr sz="2800" spc="-10" dirty="0">
                <a:latin typeface="宋体"/>
                <a:cs typeface="宋体"/>
              </a:rPr>
              <a:t>造器</a:t>
            </a:r>
            <a:r>
              <a:rPr sz="2800" dirty="0">
                <a:latin typeface="宋体"/>
                <a:cs typeface="宋体"/>
              </a:rPr>
              <a:t>参</a:t>
            </a:r>
            <a:r>
              <a:rPr sz="2800" spc="-5" dirty="0">
                <a:latin typeface="宋体"/>
                <a:cs typeface="宋体"/>
              </a:rPr>
              <a:t>数 列表要与接口中抽象方法的参数列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宋体"/>
                <a:cs typeface="宋体"/>
              </a:rPr>
              <a:t>一致！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2400" dirty="0">
                <a:latin typeface="宋体"/>
                <a:cs typeface="宋体"/>
              </a:rPr>
              <a:t>例如：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400" dirty="0">
                <a:latin typeface="宋体"/>
                <a:cs typeface="宋体"/>
              </a:rPr>
              <a:t>等同</a:t>
            </a:r>
            <a:r>
              <a:rPr sz="2400" spc="-5" dirty="0">
                <a:latin typeface="宋体"/>
                <a:cs typeface="宋体"/>
              </a:rPr>
              <a:t>于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80026" y="5317997"/>
            <a:ext cx="1809114" cy="271780"/>
          </a:xfrm>
          <a:custGeom>
            <a:avLst/>
            <a:gdLst/>
            <a:ahLst/>
            <a:cxnLst/>
            <a:rect l="l" t="t" r="r" b="b"/>
            <a:pathLst>
              <a:path w="1809115" h="271779">
                <a:moveTo>
                  <a:pt x="0" y="271271"/>
                </a:moveTo>
                <a:lnTo>
                  <a:pt x="1808987" y="271271"/>
                </a:lnTo>
                <a:lnTo>
                  <a:pt x="1808987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2697" y="4437126"/>
            <a:ext cx="2847340" cy="329565"/>
          </a:xfrm>
          <a:custGeom>
            <a:avLst/>
            <a:gdLst/>
            <a:ahLst/>
            <a:cxnLst/>
            <a:rect l="l" t="t" r="r" b="b"/>
            <a:pathLst>
              <a:path w="2847340" h="329564">
                <a:moveTo>
                  <a:pt x="0" y="329184"/>
                </a:moveTo>
                <a:lnTo>
                  <a:pt x="2846831" y="329184"/>
                </a:lnTo>
                <a:lnTo>
                  <a:pt x="2846831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数组引用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702435"/>
            <a:ext cx="40659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宋体"/>
                <a:cs typeface="宋体"/>
              </a:rPr>
              <a:t>格式</a:t>
            </a:r>
            <a:r>
              <a:rPr sz="3200" b="1" spc="-10" dirty="0">
                <a:latin typeface="宋体"/>
                <a:cs typeface="宋体"/>
              </a:rPr>
              <a:t>：</a:t>
            </a:r>
            <a:r>
              <a:rPr sz="3200" b="1" spc="-45" dirty="0">
                <a:latin typeface="宋体"/>
                <a:cs typeface="宋体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type[]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::</a:t>
            </a:r>
            <a:r>
              <a:rPr sz="4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531" y="3256026"/>
            <a:ext cx="1245235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例如：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等同于：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095" y="3713988"/>
            <a:ext cx="7281672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668" y="4832603"/>
            <a:ext cx="6440424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5182" y="3675126"/>
            <a:ext cx="2679700" cy="402590"/>
          </a:xfrm>
          <a:custGeom>
            <a:avLst/>
            <a:gdLst/>
            <a:ahLst/>
            <a:cxnLst/>
            <a:rect l="l" t="t" r="r" b="b"/>
            <a:pathLst>
              <a:path w="2679700" h="402589">
                <a:moveTo>
                  <a:pt x="0" y="402336"/>
                </a:moveTo>
                <a:lnTo>
                  <a:pt x="2679191" y="402336"/>
                </a:lnTo>
                <a:lnTo>
                  <a:pt x="2679191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7646" y="4821173"/>
            <a:ext cx="2141220" cy="277495"/>
          </a:xfrm>
          <a:custGeom>
            <a:avLst/>
            <a:gdLst/>
            <a:ahLst/>
            <a:cxnLst/>
            <a:rect l="l" t="t" r="r" b="b"/>
            <a:pathLst>
              <a:path w="2141220" h="277495">
                <a:moveTo>
                  <a:pt x="0" y="277368"/>
                </a:moveTo>
                <a:lnTo>
                  <a:pt x="2141220" y="277368"/>
                </a:lnTo>
                <a:lnTo>
                  <a:pt x="214122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014" y="2948127"/>
            <a:ext cx="5307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4-</a:t>
            </a:r>
            <a:r>
              <a:rPr sz="4800" spc="-10" dirty="0">
                <a:latin typeface="宋体"/>
                <a:cs typeface="宋体"/>
              </a:rPr>
              <a:t>强大</a:t>
            </a:r>
            <a:r>
              <a:rPr sz="4800" spc="1125" dirty="0">
                <a:latin typeface="宋体"/>
                <a:cs typeface="宋体"/>
              </a:rPr>
              <a:t>的</a:t>
            </a:r>
            <a:r>
              <a:rPr sz="4800" spc="-10" dirty="0"/>
              <a:t>Stream</a:t>
            </a:r>
            <a:r>
              <a:rPr sz="4800" spc="-80" dirty="0"/>
              <a:t> </a:t>
            </a:r>
            <a:r>
              <a:rPr sz="4800" dirty="0"/>
              <a:t>API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663" y="826719"/>
            <a:ext cx="2408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了</a:t>
            </a:r>
            <a:r>
              <a:rPr spc="810" dirty="0">
                <a:latin typeface="宋体"/>
                <a:cs typeface="宋体"/>
              </a:rPr>
              <a:t>解</a:t>
            </a:r>
            <a:r>
              <a:rPr spc="-10" dirty="0"/>
              <a:t>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702121"/>
            <a:ext cx="8684895" cy="35433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424180">
              <a:lnSpc>
                <a:spcPts val="4000"/>
              </a:lnSpc>
              <a:spcBef>
                <a:spcPts val="155"/>
              </a:spcBef>
            </a:pPr>
            <a:r>
              <a:rPr sz="2200" dirty="0">
                <a:latin typeface="宋体"/>
                <a:cs typeface="宋体"/>
              </a:rPr>
              <a:t>Java8</a:t>
            </a:r>
            <a:r>
              <a:rPr sz="2200" spc="-5" dirty="0">
                <a:latin typeface="宋体"/>
                <a:cs typeface="宋体"/>
              </a:rPr>
              <a:t>中有两大最为重要的改变。第一个是</a:t>
            </a:r>
            <a:r>
              <a:rPr sz="2200" spc="2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Lambda</a:t>
            </a:r>
            <a:r>
              <a:rPr sz="2200" spc="-4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表达式；另外一 个则是</a:t>
            </a:r>
            <a:r>
              <a:rPr sz="2200" spc="10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宋体"/>
                <a:cs typeface="宋体"/>
              </a:rPr>
              <a:t>Stream</a:t>
            </a:r>
            <a:r>
              <a:rPr sz="2400" b="1" spc="-5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宋体"/>
                <a:cs typeface="宋体"/>
              </a:rPr>
              <a:t>API(java.util.stream.*)</a:t>
            </a:r>
            <a:r>
              <a:rPr sz="2200" spc="-5" dirty="0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latin typeface="宋体"/>
                <a:cs typeface="宋体"/>
              </a:rPr>
              <a:t>Stream</a:t>
            </a:r>
            <a:r>
              <a:rPr sz="2200" spc="-1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是</a:t>
            </a:r>
            <a:r>
              <a:rPr sz="2200" spc="1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Java8</a:t>
            </a:r>
            <a:r>
              <a:rPr sz="2200" spc="-15" dirty="0">
                <a:latin typeface="宋体"/>
                <a:cs typeface="宋体"/>
              </a:rPr>
              <a:t> </a:t>
            </a:r>
            <a:r>
              <a:rPr sz="2200" spc="-10" dirty="0">
                <a:latin typeface="宋体"/>
                <a:cs typeface="宋体"/>
              </a:rPr>
              <a:t>中处理集合的关键抽象概念，它可以</a:t>
            </a:r>
            <a:r>
              <a:rPr sz="2200" dirty="0">
                <a:latin typeface="宋体"/>
                <a:cs typeface="宋体"/>
              </a:rPr>
              <a:t>指</a:t>
            </a:r>
            <a:r>
              <a:rPr sz="2200" spc="-10" dirty="0">
                <a:latin typeface="宋体"/>
                <a:cs typeface="宋体"/>
              </a:rPr>
              <a:t>定你</a:t>
            </a:r>
            <a:r>
              <a:rPr sz="2200" dirty="0">
                <a:latin typeface="宋体"/>
                <a:cs typeface="宋体"/>
              </a:rPr>
              <a:t>希</a:t>
            </a:r>
            <a:r>
              <a:rPr sz="2200" spc="-10" dirty="0">
                <a:latin typeface="宋体"/>
                <a:cs typeface="宋体"/>
              </a:rPr>
              <a:t>望对</a:t>
            </a:r>
            <a:endParaRPr sz="2200">
              <a:latin typeface="宋体"/>
              <a:cs typeface="宋体"/>
            </a:endParaRPr>
          </a:p>
          <a:p>
            <a:pPr marL="12700" marR="5080">
              <a:lnSpc>
                <a:spcPct val="151400"/>
              </a:lnSpc>
              <a:spcBef>
                <a:spcPts val="5"/>
              </a:spcBef>
            </a:pPr>
            <a:r>
              <a:rPr sz="2200" spc="-5" dirty="0">
                <a:latin typeface="宋体"/>
                <a:cs typeface="宋体"/>
              </a:rPr>
              <a:t>集合进</a:t>
            </a:r>
            <a:r>
              <a:rPr sz="2200" dirty="0">
                <a:latin typeface="宋体"/>
                <a:cs typeface="宋体"/>
              </a:rPr>
              <a:t>行的</a:t>
            </a:r>
            <a:r>
              <a:rPr sz="2200" spc="-5" dirty="0">
                <a:latin typeface="宋体"/>
                <a:cs typeface="宋体"/>
              </a:rPr>
              <a:t>操作，</a:t>
            </a:r>
            <a:r>
              <a:rPr sz="2200" dirty="0">
                <a:latin typeface="宋体"/>
                <a:cs typeface="宋体"/>
              </a:rPr>
              <a:t>可以</a:t>
            </a:r>
            <a:r>
              <a:rPr sz="2200" spc="-5" dirty="0">
                <a:latin typeface="宋体"/>
                <a:cs typeface="宋体"/>
              </a:rPr>
              <a:t>执行非</a:t>
            </a:r>
            <a:r>
              <a:rPr sz="2200" dirty="0">
                <a:latin typeface="宋体"/>
                <a:cs typeface="宋体"/>
              </a:rPr>
              <a:t>常复</a:t>
            </a:r>
            <a:r>
              <a:rPr sz="2200" spc="-5" dirty="0">
                <a:latin typeface="宋体"/>
                <a:cs typeface="宋体"/>
              </a:rPr>
              <a:t>杂的查</a:t>
            </a:r>
            <a:r>
              <a:rPr sz="2200" dirty="0">
                <a:latin typeface="宋体"/>
                <a:cs typeface="宋体"/>
              </a:rPr>
              <a:t>找、</a:t>
            </a:r>
            <a:r>
              <a:rPr sz="2200" spc="-5" dirty="0">
                <a:latin typeface="宋体"/>
                <a:cs typeface="宋体"/>
              </a:rPr>
              <a:t>过滤和</a:t>
            </a:r>
            <a:r>
              <a:rPr sz="2200" dirty="0">
                <a:latin typeface="宋体"/>
                <a:cs typeface="宋体"/>
              </a:rPr>
              <a:t>映射</a:t>
            </a:r>
            <a:r>
              <a:rPr sz="2200" spc="-5" dirty="0">
                <a:latin typeface="宋体"/>
                <a:cs typeface="宋体"/>
              </a:rPr>
              <a:t>数据等</a:t>
            </a:r>
            <a:r>
              <a:rPr sz="2200" dirty="0">
                <a:latin typeface="宋体"/>
                <a:cs typeface="宋体"/>
              </a:rPr>
              <a:t>操作</a:t>
            </a:r>
            <a:r>
              <a:rPr sz="2200" spc="-5" dirty="0">
                <a:latin typeface="宋体"/>
                <a:cs typeface="宋体"/>
              </a:rPr>
              <a:t>。 使用</a:t>
            </a:r>
            <a:r>
              <a:rPr sz="2200" dirty="0">
                <a:latin typeface="宋体"/>
                <a:cs typeface="宋体"/>
              </a:rPr>
              <a:t>Stream</a:t>
            </a:r>
            <a:r>
              <a:rPr sz="2200" spc="-3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API</a:t>
            </a:r>
            <a:r>
              <a:rPr sz="220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对集合数据进行操作，就类似于使用</a:t>
            </a:r>
            <a:r>
              <a:rPr sz="2200" spc="5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SQL</a:t>
            </a:r>
            <a:r>
              <a:rPr sz="2200" spc="-1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执行的数</a:t>
            </a:r>
            <a:endParaRPr sz="2200">
              <a:latin typeface="宋体"/>
              <a:cs typeface="宋体"/>
            </a:endParaRPr>
          </a:p>
          <a:p>
            <a:pPr marL="12700" marR="567690">
              <a:lnSpc>
                <a:spcPct val="151400"/>
              </a:lnSpc>
              <a:spcBef>
                <a:spcPts val="10"/>
              </a:spcBef>
            </a:pPr>
            <a:r>
              <a:rPr sz="2200" spc="-5" dirty="0">
                <a:latin typeface="宋体"/>
                <a:cs typeface="宋体"/>
              </a:rPr>
              <a:t>据库查询。也可以使用</a:t>
            </a:r>
            <a:r>
              <a:rPr sz="2200" spc="1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Stream</a:t>
            </a:r>
            <a:r>
              <a:rPr sz="2200" spc="-4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API</a:t>
            </a:r>
            <a:r>
              <a:rPr sz="2200" spc="-2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来并行执行操作。简而言之，  </a:t>
            </a:r>
            <a:r>
              <a:rPr sz="2200" dirty="0">
                <a:latin typeface="宋体"/>
                <a:cs typeface="宋体"/>
              </a:rPr>
              <a:t>Stream</a:t>
            </a:r>
            <a:r>
              <a:rPr sz="2200" spc="-3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API</a:t>
            </a:r>
            <a:r>
              <a:rPr sz="2200" spc="-1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提供了一种高效且易于使用的处</a:t>
            </a:r>
            <a:r>
              <a:rPr sz="2200" dirty="0">
                <a:latin typeface="宋体"/>
                <a:cs typeface="宋体"/>
              </a:rPr>
              <a:t>理</a:t>
            </a:r>
            <a:r>
              <a:rPr sz="2200" spc="-5" dirty="0">
                <a:latin typeface="宋体"/>
                <a:cs typeface="宋体"/>
              </a:rPr>
              <a:t>数据</a:t>
            </a:r>
            <a:r>
              <a:rPr sz="2200" dirty="0">
                <a:latin typeface="宋体"/>
                <a:cs typeface="宋体"/>
              </a:rPr>
              <a:t>的</a:t>
            </a:r>
            <a:r>
              <a:rPr sz="2200" spc="-5" dirty="0">
                <a:latin typeface="宋体"/>
                <a:cs typeface="宋体"/>
              </a:rPr>
              <a:t>方</a:t>
            </a:r>
            <a:r>
              <a:rPr sz="2200" spc="5" dirty="0">
                <a:latin typeface="宋体"/>
                <a:cs typeface="宋体"/>
              </a:rPr>
              <a:t>式</a:t>
            </a:r>
            <a:r>
              <a:rPr sz="2200" spc="-5" dirty="0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539" y="826719"/>
            <a:ext cx="2867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什么</a:t>
            </a:r>
            <a:r>
              <a:rPr spc="805" dirty="0">
                <a:latin typeface="宋体"/>
                <a:cs typeface="宋体"/>
              </a:rPr>
              <a:t>是</a:t>
            </a:r>
            <a:r>
              <a:rPr spc="-10" dirty="0"/>
              <a:t>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559710"/>
            <a:ext cx="8612505" cy="40544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800" b="1" spc="-5" dirty="0">
                <a:latin typeface="宋体"/>
                <a:cs typeface="宋体"/>
              </a:rPr>
              <a:t>流</a:t>
            </a:r>
            <a:r>
              <a:rPr sz="2800" b="1" dirty="0">
                <a:latin typeface="宋体"/>
                <a:cs typeface="宋体"/>
              </a:rPr>
              <a:t>(Stream)</a:t>
            </a:r>
            <a:r>
              <a:rPr sz="2800" b="1" spc="-25" dirty="0">
                <a:latin typeface="宋体"/>
                <a:cs typeface="宋体"/>
              </a:rPr>
              <a:t> </a:t>
            </a:r>
            <a:r>
              <a:rPr sz="2800" b="1" spc="-5" dirty="0">
                <a:latin typeface="宋体"/>
                <a:cs typeface="宋体"/>
              </a:rPr>
              <a:t>到底是什么</a:t>
            </a:r>
            <a:r>
              <a:rPr sz="2800" b="1" dirty="0">
                <a:latin typeface="宋体"/>
                <a:cs typeface="宋体"/>
              </a:rPr>
              <a:t>呢</a:t>
            </a:r>
            <a:r>
              <a:rPr sz="2800" b="1" spc="-15" dirty="0"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200" spc="-5" dirty="0">
                <a:latin typeface="宋体"/>
                <a:cs typeface="宋体"/>
              </a:rPr>
              <a:t>是数据渠道，用</a:t>
            </a:r>
            <a:r>
              <a:rPr sz="2200" spc="-10" dirty="0">
                <a:latin typeface="宋体"/>
                <a:cs typeface="宋体"/>
              </a:rPr>
              <a:t>于</a:t>
            </a:r>
            <a:r>
              <a:rPr sz="2200" spc="-5" dirty="0">
                <a:latin typeface="宋体"/>
                <a:cs typeface="宋体"/>
              </a:rPr>
              <a:t>操作数据源（集</a:t>
            </a:r>
            <a:r>
              <a:rPr sz="2200" dirty="0">
                <a:latin typeface="宋体"/>
                <a:cs typeface="宋体"/>
              </a:rPr>
              <a:t>合</a:t>
            </a:r>
            <a:r>
              <a:rPr sz="2200" spc="-5" dirty="0">
                <a:latin typeface="宋体"/>
                <a:cs typeface="宋体"/>
              </a:rPr>
              <a:t>、数</a:t>
            </a:r>
            <a:r>
              <a:rPr sz="2200" dirty="0">
                <a:latin typeface="宋体"/>
                <a:cs typeface="宋体"/>
              </a:rPr>
              <a:t>组</a:t>
            </a:r>
            <a:r>
              <a:rPr sz="2200" spc="-5" dirty="0">
                <a:latin typeface="宋体"/>
                <a:cs typeface="宋体"/>
              </a:rPr>
              <a:t>等）</a:t>
            </a:r>
            <a:r>
              <a:rPr sz="2200" dirty="0">
                <a:latin typeface="宋体"/>
                <a:cs typeface="宋体"/>
              </a:rPr>
              <a:t>所</a:t>
            </a:r>
            <a:r>
              <a:rPr sz="2200" spc="-5" dirty="0">
                <a:latin typeface="宋体"/>
                <a:cs typeface="宋体"/>
              </a:rPr>
              <a:t>生成</a:t>
            </a:r>
            <a:r>
              <a:rPr sz="2200" dirty="0">
                <a:latin typeface="宋体"/>
                <a:cs typeface="宋体"/>
              </a:rPr>
              <a:t>的</a:t>
            </a:r>
            <a:r>
              <a:rPr sz="2200" spc="-5" dirty="0">
                <a:latin typeface="宋体"/>
                <a:cs typeface="宋体"/>
              </a:rPr>
              <a:t>元素</a:t>
            </a:r>
            <a:r>
              <a:rPr sz="2200" dirty="0">
                <a:latin typeface="宋体"/>
                <a:cs typeface="宋体"/>
              </a:rPr>
              <a:t>序</a:t>
            </a:r>
            <a:r>
              <a:rPr sz="2200" spc="-5" dirty="0">
                <a:latin typeface="宋体"/>
                <a:cs typeface="宋体"/>
              </a:rPr>
              <a:t>列。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200" b="1" spc="-10" dirty="0">
                <a:solidFill>
                  <a:srgbClr val="548ED4"/>
                </a:solidFill>
                <a:latin typeface="宋体"/>
                <a:cs typeface="宋体"/>
              </a:rPr>
              <a:t>“集合讲的是数据，流讲的是</a:t>
            </a:r>
            <a:r>
              <a:rPr sz="2200" b="1" dirty="0">
                <a:solidFill>
                  <a:srgbClr val="548ED4"/>
                </a:solidFill>
                <a:latin typeface="宋体"/>
                <a:cs typeface="宋体"/>
              </a:rPr>
              <a:t>计</a:t>
            </a:r>
            <a:r>
              <a:rPr sz="2200" b="1" spc="-10" dirty="0">
                <a:solidFill>
                  <a:srgbClr val="548ED4"/>
                </a:solidFill>
                <a:latin typeface="宋体"/>
                <a:cs typeface="宋体"/>
              </a:rPr>
              <a:t>算</a:t>
            </a:r>
            <a:r>
              <a:rPr sz="2200" b="1" spc="-5" dirty="0">
                <a:solidFill>
                  <a:srgbClr val="548ED4"/>
                </a:solidFill>
                <a:latin typeface="宋体"/>
                <a:cs typeface="宋体"/>
              </a:rPr>
              <a:t>！”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注意：</a:t>
            </a:r>
            <a:endParaRPr sz="2000">
              <a:latin typeface="宋体"/>
              <a:cs typeface="宋体"/>
            </a:endParaRPr>
          </a:p>
          <a:p>
            <a:pPr marL="84455">
              <a:lnSpc>
                <a:spcPct val="100000"/>
              </a:lnSpc>
              <a:spcBef>
                <a:spcPts val="1205"/>
              </a:spcBef>
            </a:pPr>
            <a:r>
              <a:rPr sz="2000" spc="5" dirty="0">
                <a:latin typeface="宋体"/>
                <a:cs typeface="宋体"/>
              </a:rPr>
              <a:t>①Stream</a:t>
            </a:r>
            <a:r>
              <a:rPr sz="2000" spc="-40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自己不会存储元素。</a:t>
            </a:r>
            <a:endParaRPr sz="2000">
              <a:latin typeface="宋体"/>
              <a:cs typeface="宋体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宋体"/>
                <a:cs typeface="宋体"/>
              </a:rPr>
              <a:t>②Stream</a:t>
            </a:r>
            <a:r>
              <a:rPr sz="2000" spc="-30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不会改变源对象。相反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他们</a:t>
            </a:r>
            <a:r>
              <a:rPr sz="2000" spc="-15" dirty="0">
                <a:latin typeface="宋体"/>
                <a:cs typeface="宋体"/>
              </a:rPr>
              <a:t>会</a:t>
            </a:r>
            <a:r>
              <a:rPr sz="2000" dirty="0">
                <a:latin typeface="宋体"/>
                <a:cs typeface="宋体"/>
              </a:rPr>
              <a:t>返回</a:t>
            </a:r>
            <a:r>
              <a:rPr sz="2000" spc="-15" dirty="0">
                <a:latin typeface="宋体"/>
                <a:cs typeface="宋体"/>
              </a:rPr>
              <a:t>一</a:t>
            </a:r>
            <a:r>
              <a:rPr sz="2000" dirty="0">
                <a:latin typeface="宋体"/>
                <a:cs typeface="宋体"/>
              </a:rPr>
              <a:t>个持</a:t>
            </a:r>
            <a:r>
              <a:rPr sz="2000" spc="-15" dirty="0">
                <a:latin typeface="宋体"/>
                <a:cs typeface="宋体"/>
              </a:rPr>
              <a:t>有</a:t>
            </a:r>
            <a:r>
              <a:rPr sz="2000" dirty="0">
                <a:latin typeface="宋体"/>
                <a:cs typeface="宋体"/>
              </a:rPr>
              <a:t>结果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spc="5" dirty="0">
                <a:latin typeface="宋体"/>
                <a:cs typeface="宋体"/>
              </a:rPr>
              <a:t>新</a:t>
            </a:r>
            <a:r>
              <a:rPr sz="2000" spc="-5" dirty="0">
                <a:latin typeface="宋体"/>
                <a:cs typeface="宋体"/>
              </a:rPr>
              <a:t>Stream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/>
                <a:cs typeface="宋体"/>
              </a:rPr>
              <a:t>③Stream</a:t>
            </a:r>
            <a:r>
              <a:rPr sz="2000" spc="-65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操作是延迟执行的。这</a:t>
            </a:r>
            <a:r>
              <a:rPr sz="2000" spc="-10" dirty="0">
                <a:latin typeface="宋体"/>
                <a:cs typeface="宋体"/>
              </a:rPr>
              <a:t>意</a:t>
            </a:r>
            <a:r>
              <a:rPr sz="2000" dirty="0">
                <a:latin typeface="宋体"/>
                <a:cs typeface="宋体"/>
              </a:rPr>
              <a:t>味着</a:t>
            </a:r>
            <a:r>
              <a:rPr sz="2000" spc="-10" dirty="0">
                <a:latin typeface="宋体"/>
                <a:cs typeface="宋体"/>
              </a:rPr>
              <a:t>他</a:t>
            </a:r>
            <a:r>
              <a:rPr sz="2000" dirty="0">
                <a:latin typeface="宋体"/>
                <a:cs typeface="宋体"/>
              </a:rPr>
              <a:t>们会</a:t>
            </a:r>
            <a:r>
              <a:rPr sz="2000" spc="-10" dirty="0">
                <a:latin typeface="宋体"/>
                <a:cs typeface="宋体"/>
              </a:rPr>
              <a:t>等</a:t>
            </a:r>
            <a:r>
              <a:rPr sz="2000" dirty="0">
                <a:latin typeface="宋体"/>
                <a:cs typeface="宋体"/>
              </a:rPr>
              <a:t>到需</a:t>
            </a:r>
            <a:r>
              <a:rPr sz="2000" spc="-10" dirty="0">
                <a:latin typeface="宋体"/>
                <a:cs typeface="宋体"/>
              </a:rPr>
              <a:t>要</a:t>
            </a:r>
            <a:r>
              <a:rPr sz="2000" dirty="0">
                <a:latin typeface="宋体"/>
                <a:cs typeface="宋体"/>
              </a:rPr>
              <a:t>结果</a:t>
            </a:r>
            <a:r>
              <a:rPr sz="2000" spc="-10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时候</a:t>
            </a:r>
            <a:r>
              <a:rPr sz="2000" spc="-10" dirty="0">
                <a:latin typeface="宋体"/>
                <a:cs typeface="宋体"/>
              </a:rPr>
              <a:t>才</a:t>
            </a:r>
            <a:r>
              <a:rPr sz="2000" dirty="0">
                <a:latin typeface="宋体"/>
                <a:cs typeface="宋体"/>
              </a:rPr>
              <a:t>执行。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651" y="826719"/>
            <a:ext cx="470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5" dirty="0">
                <a:latin typeface="宋体"/>
                <a:cs typeface="宋体"/>
              </a:rPr>
              <a:t>的操作三个步骤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4724400"/>
            <a:ext cx="8775192" cy="1656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437" y="1571006"/>
            <a:ext cx="5111750" cy="307149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宋体"/>
                <a:cs typeface="宋体"/>
              </a:rPr>
              <a:t>创</a:t>
            </a:r>
            <a:r>
              <a:rPr sz="2400" b="1" spc="-10" dirty="0">
                <a:latin typeface="宋体"/>
                <a:cs typeface="宋体"/>
              </a:rPr>
              <a:t>建</a:t>
            </a:r>
            <a:r>
              <a:rPr sz="2400" b="1" spc="5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Stream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宋体"/>
                <a:cs typeface="宋体"/>
              </a:rPr>
              <a:t>一个数据源（如：集合</a:t>
            </a:r>
            <a:r>
              <a:rPr sz="2000" spc="-15" dirty="0">
                <a:latin typeface="宋体"/>
                <a:cs typeface="宋体"/>
              </a:rPr>
              <a:t>、</a:t>
            </a:r>
            <a:r>
              <a:rPr sz="2000" dirty="0">
                <a:latin typeface="宋体"/>
                <a:cs typeface="宋体"/>
              </a:rPr>
              <a:t>数组</a:t>
            </a:r>
            <a:r>
              <a:rPr sz="2000" spc="-5" dirty="0">
                <a:latin typeface="宋体"/>
                <a:cs typeface="宋体"/>
              </a:rPr>
              <a:t>），</a:t>
            </a:r>
            <a:r>
              <a:rPr sz="2000" dirty="0">
                <a:latin typeface="宋体"/>
                <a:cs typeface="宋体"/>
              </a:rPr>
              <a:t>获</a:t>
            </a:r>
            <a:r>
              <a:rPr sz="2000" spc="-15" dirty="0">
                <a:latin typeface="宋体"/>
                <a:cs typeface="宋体"/>
              </a:rPr>
              <a:t>取</a:t>
            </a:r>
            <a:r>
              <a:rPr sz="2000" dirty="0">
                <a:latin typeface="宋体"/>
                <a:cs typeface="宋体"/>
              </a:rPr>
              <a:t>一个流</a:t>
            </a:r>
            <a:endParaRPr sz="2000">
              <a:latin typeface="宋体"/>
              <a:cs typeface="宋体"/>
            </a:endParaRPr>
          </a:p>
          <a:p>
            <a:pPr marL="469900" indent="-457200">
              <a:lnSpc>
                <a:spcPct val="100000"/>
              </a:lnSpc>
              <a:spcBef>
                <a:spcPts val="1340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latin typeface="宋体"/>
                <a:cs typeface="宋体"/>
              </a:rPr>
              <a:t>中间操作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宋体"/>
                <a:cs typeface="宋体"/>
              </a:rPr>
              <a:t>一个中间操作链，对数</a:t>
            </a:r>
            <a:r>
              <a:rPr sz="2000" spc="-15" dirty="0">
                <a:latin typeface="宋体"/>
                <a:cs typeface="宋体"/>
              </a:rPr>
              <a:t>据</a:t>
            </a:r>
            <a:r>
              <a:rPr sz="2000" dirty="0">
                <a:latin typeface="宋体"/>
                <a:cs typeface="宋体"/>
              </a:rPr>
              <a:t>源的</a:t>
            </a:r>
            <a:r>
              <a:rPr sz="2000" spc="-15" dirty="0">
                <a:latin typeface="宋体"/>
                <a:cs typeface="宋体"/>
              </a:rPr>
              <a:t>数</a:t>
            </a:r>
            <a:r>
              <a:rPr sz="2000" dirty="0">
                <a:latin typeface="宋体"/>
                <a:cs typeface="宋体"/>
              </a:rPr>
              <a:t>据进</a:t>
            </a:r>
            <a:r>
              <a:rPr sz="2000" spc="-15" dirty="0">
                <a:latin typeface="宋体"/>
                <a:cs typeface="宋体"/>
              </a:rPr>
              <a:t>行</a:t>
            </a:r>
            <a:r>
              <a:rPr sz="2000" dirty="0">
                <a:latin typeface="宋体"/>
                <a:cs typeface="宋体"/>
              </a:rPr>
              <a:t>处理</a:t>
            </a:r>
            <a:endParaRPr sz="2000">
              <a:latin typeface="宋体"/>
              <a:cs typeface="宋体"/>
            </a:endParaRPr>
          </a:p>
          <a:p>
            <a:pPr marL="469900" indent="-457200">
              <a:lnSpc>
                <a:spcPct val="100000"/>
              </a:lnSpc>
              <a:spcBef>
                <a:spcPts val="1340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latin typeface="宋体"/>
                <a:cs typeface="宋体"/>
              </a:rPr>
              <a:t>终止操作(终端操作</a:t>
            </a:r>
            <a:r>
              <a:rPr sz="2400" b="1" spc="-10" dirty="0"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宋体"/>
                <a:cs typeface="宋体"/>
              </a:rPr>
              <a:t>一个终止操作，执行中</a:t>
            </a:r>
            <a:r>
              <a:rPr sz="2000" spc="-15" dirty="0">
                <a:latin typeface="宋体"/>
                <a:cs typeface="宋体"/>
              </a:rPr>
              <a:t>间</a:t>
            </a:r>
            <a:r>
              <a:rPr sz="2000" dirty="0">
                <a:latin typeface="宋体"/>
                <a:cs typeface="宋体"/>
              </a:rPr>
              <a:t>操作</a:t>
            </a:r>
            <a:r>
              <a:rPr sz="2000" spc="-15" dirty="0">
                <a:latin typeface="宋体"/>
                <a:cs typeface="宋体"/>
              </a:rPr>
              <a:t>链</a:t>
            </a:r>
            <a:r>
              <a:rPr sz="2000" dirty="0">
                <a:latin typeface="宋体"/>
                <a:cs typeface="宋体"/>
              </a:rPr>
              <a:t>，并</a:t>
            </a:r>
            <a:r>
              <a:rPr sz="2000" spc="-15" dirty="0">
                <a:latin typeface="宋体"/>
                <a:cs typeface="宋体"/>
              </a:rPr>
              <a:t>产</a:t>
            </a:r>
            <a:r>
              <a:rPr sz="2000" dirty="0">
                <a:latin typeface="宋体"/>
                <a:cs typeface="宋体"/>
              </a:rPr>
              <a:t>生结果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663" y="826719"/>
            <a:ext cx="2408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创</a:t>
            </a:r>
            <a:r>
              <a:rPr spc="810" dirty="0">
                <a:latin typeface="宋体"/>
                <a:cs typeface="宋体"/>
              </a:rPr>
              <a:t>建</a:t>
            </a:r>
            <a:r>
              <a:rPr spc="-10" dirty="0"/>
              <a:t>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8158480" cy="252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105"/>
              </a:spcBef>
            </a:pPr>
            <a:r>
              <a:rPr sz="3200" spc="5" dirty="0">
                <a:latin typeface="宋体"/>
                <a:cs typeface="宋体"/>
              </a:rPr>
              <a:t>Java8</a:t>
            </a:r>
            <a:r>
              <a:rPr sz="3200" spc="-55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中的</a:t>
            </a:r>
            <a:r>
              <a:rPr sz="3200" spc="-15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Collection</a:t>
            </a:r>
            <a:r>
              <a:rPr sz="3200" spc="-45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接口被扩展，提供了 两个获取流的方法</a:t>
            </a:r>
            <a:r>
              <a:rPr sz="2200" spc="-5" dirty="0">
                <a:latin typeface="宋体"/>
                <a:cs typeface="宋体"/>
              </a:rPr>
              <a:t>：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/>
                <a:cs typeface="宋体"/>
              </a:rPr>
              <a:t>default</a:t>
            </a:r>
            <a:r>
              <a:rPr sz="2200" spc="-3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Stream&lt;E&gt;</a:t>
            </a:r>
            <a:r>
              <a:rPr sz="2200" spc="-3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stream()</a:t>
            </a:r>
            <a:r>
              <a:rPr sz="2200" spc="-3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:</a:t>
            </a:r>
            <a:r>
              <a:rPr sz="2200" spc="-1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返回一个顺序流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35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/>
                <a:cs typeface="宋体"/>
              </a:rPr>
              <a:t>default</a:t>
            </a:r>
            <a:r>
              <a:rPr sz="2200" spc="-3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Stream&lt;E&gt;</a:t>
            </a:r>
            <a:r>
              <a:rPr sz="2200" spc="-3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parallelStream()</a:t>
            </a:r>
            <a:r>
              <a:rPr sz="2200" spc="-5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:</a:t>
            </a:r>
            <a:r>
              <a:rPr sz="2200" spc="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返回一个并行流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734" y="826719"/>
            <a:ext cx="2780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由数组创建流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8155940" cy="455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105"/>
              </a:spcBef>
            </a:pPr>
            <a:r>
              <a:rPr sz="3200" spc="5" dirty="0">
                <a:latin typeface="宋体"/>
                <a:cs typeface="宋体"/>
              </a:rPr>
              <a:t>Java8</a:t>
            </a:r>
            <a:r>
              <a:rPr sz="3200" spc="-50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中的</a:t>
            </a:r>
            <a:r>
              <a:rPr sz="3200" spc="-10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Arrays</a:t>
            </a:r>
            <a:r>
              <a:rPr sz="3200" spc="-40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的静态方法</a:t>
            </a:r>
            <a:r>
              <a:rPr sz="3200" spc="-20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stream()</a:t>
            </a:r>
            <a:r>
              <a:rPr sz="3200" spc="-25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可 以获取数组流：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/>
                <a:cs typeface="宋体"/>
              </a:rPr>
              <a:t>static</a:t>
            </a:r>
            <a:r>
              <a:rPr sz="2200" spc="-3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&lt;T&gt;</a:t>
            </a:r>
            <a:r>
              <a:rPr sz="2200" spc="-2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Stream&lt;T&gt;</a:t>
            </a:r>
            <a:r>
              <a:rPr sz="2200" spc="-3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stream(T[]</a:t>
            </a:r>
            <a:r>
              <a:rPr sz="2200" spc="-5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array):</a:t>
            </a:r>
            <a:r>
              <a:rPr sz="2200" spc="3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返回一个流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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/>
                <a:cs typeface="宋体"/>
              </a:rPr>
              <a:t>重载形式，能够处理对应基本类型的数组：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31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/>
                <a:cs typeface="宋体"/>
              </a:rPr>
              <a:t>public static IntStream stream(int[]</a:t>
            </a:r>
            <a:r>
              <a:rPr sz="2200" spc="-145" dirty="0">
                <a:latin typeface="宋体"/>
                <a:cs typeface="宋体"/>
              </a:rPr>
              <a:t> </a:t>
            </a:r>
            <a:r>
              <a:rPr sz="2200" spc="10" dirty="0">
                <a:latin typeface="宋体"/>
                <a:cs typeface="宋体"/>
              </a:rPr>
              <a:t>array)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35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/>
                <a:cs typeface="宋体"/>
              </a:rPr>
              <a:t>public static </a:t>
            </a:r>
            <a:r>
              <a:rPr sz="2200" spc="-5" dirty="0">
                <a:latin typeface="宋体"/>
                <a:cs typeface="宋体"/>
              </a:rPr>
              <a:t>LongStream stream(long[]</a:t>
            </a:r>
            <a:r>
              <a:rPr sz="2200" spc="-9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array)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/>
                <a:cs typeface="宋体"/>
              </a:rPr>
              <a:t>public static DoubleStream stream(double[]</a:t>
            </a:r>
            <a:r>
              <a:rPr sz="2200" spc="-11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array)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742950"/>
            <a:ext cx="3459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Java</a:t>
            </a:r>
            <a:r>
              <a:rPr spc="-85" dirty="0"/>
              <a:t> </a:t>
            </a:r>
            <a:r>
              <a:rPr dirty="0"/>
              <a:t>8</a:t>
            </a:r>
            <a:r>
              <a:rPr spc="-5" dirty="0">
                <a:latin typeface="宋体"/>
                <a:cs typeface="宋体"/>
              </a:rPr>
              <a:t>新特性简介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773" y="1728927"/>
            <a:ext cx="7397115" cy="3354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10" dirty="0">
                <a:latin typeface="宋体"/>
                <a:cs typeface="宋体"/>
              </a:rPr>
              <a:t>速度更快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代码更少（增加了新的语法</a:t>
            </a:r>
            <a:r>
              <a:rPr sz="2800" spc="-750" dirty="0">
                <a:latin typeface="宋体"/>
                <a:cs typeface="宋体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Lambda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宋体"/>
                <a:cs typeface="宋体"/>
              </a:rPr>
              <a:t>表达式</a:t>
            </a:r>
            <a:r>
              <a:rPr sz="2800" spc="-5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10" dirty="0">
                <a:latin typeface="宋体"/>
                <a:cs typeface="宋体"/>
              </a:rPr>
              <a:t>强大</a:t>
            </a:r>
            <a:r>
              <a:rPr sz="2800" spc="-5" dirty="0">
                <a:latin typeface="宋体"/>
                <a:cs typeface="宋体"/>
              </a:rPr>
              <a:t>的</a:t>
            </a:r>
            <a:r>
              <a:rPr sz="2800" spc="-760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Stream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API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便于并行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10" dirty="0">
                <a:latin typeface="宋体"/>
                <a:cs typeface="宋体"/>
              </a:rPr>
              <a:t>最大化减少空指针异</a:t>
            </a:r>
            <a:r>
              <a:rPr sz="2800" spc="-5" dirty="0">
                <a:latin typeface="宋体"/>
                <a:cs typeface="宋体"/>
              </a:rPr>
              <a:t>常</a:t>
            </a:r>
            <a:r>
              <a:rPr sz="2800" spc="-85" dirty="0">
                <a:latin typeface="宋体"/>
                <a:cs typeface="宋体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218" y="5774842"/>
            <a:ext cx="4826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宋体"/>
                <a:cs typeface="宋体"/>
              </a:rPr>
              <a:t>其中最为核心的</a:t>
            </a: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sz="1800" spc="-2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宋体"/>
                <a:cs typeface="宋体"/>
              </a:rPr>
              <a:t>Lambda</a:t>
            </a:r>
            <a:r>
              <a:rPr sz="1800" spc="-2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宋体"/>
                <a:cs typeface="宋体"/>
              </a:rPr>
              <a:t>表达式与Stream</a:t>
            </a:r>
            <a:r>
              <a:rPr sz="1800" spc="-2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宋体"/>
                <a:cs typeface="宋体"/>
              </a:rPr>
              <a:t>API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859" y="826719"/>
            <a:ext cx="2320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由值创建流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8157209" cy="201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105"/>
              </a:spcBef>
            </a:pPr>
            <a:r>
              <a:rPr sz="3200" dirty="0">
                <a:latin typeface="宋体"/>
                <a:cs typeface="宋体"/>
              </a:rPr>
              <a:t>可以使用静态方法</a:t>
            </a:r>
            <a:r>
              <a:rPr sz="3200" spc="-40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Stream.of(),</a:t>
            </a:r>
            <a:r>
              <a:rPr sz="3200" spc="-50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通过显示值 创建一个流。它可以接</a:t>
            </a:r>
            <a:r>
              <a:rPr sz="3200" spc="-15" dirty="0">
                <a:latin typeface="宋体"/>
                <a:cs typeface="宋体"/>
              </a:rPr>
              <a:t>收</a:t>
            </a:r>
            <a:r>
              <a:rPr sz="3200" dirty="0">
                <a:latin typeface="宋体"/>
                <a:cs typeface="宋体"/>
              </a:rPr>
              <a:t>任意</a:t>
            </a:r>
            <a:r>
              <a:rPr sz="3200" spc="-15" dirty="0">
                <a:latin typeface="宋体"/>
                <a:cs typeface="宋体"/>
              </a:rPr>
              <a:t>数</a:t>
            </a:r>
            <a:r>
              <a:rPr sz="3200" dirty="0">
                <a:latin typeface="宋体"/>
                <a:cs typeface="宋体"/>
              </a:rPr>
              <a:t>量的</a:t>
            </a:r>
            <a:r>
              <a:rPr sz="3200" spc="-15" dirty="0">
                <a:latin typeface="宋体"/>
                <a:cs typeface="宋体"/>
              </a:rPr>
              <a:t>参</a:t>
            </a:r>
            <a:r>
              <a:rPr sz="3200" dirty="0">
                <a:latin typeface="宋体"/>
                <a:cs typeface="宋体"/>
              </a:rPr>
              <a:t>数。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/>
                <a:cs typeface="宋体"/>
              </a:rPr>
              <a:t>public</a:t>
            </a:r>
            <a:r>
              <a:rPr sz="2200" spc="-2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static&lt;T&gt;</a:t>
            </a:r>
            <a:r>
              <a:rPr sz="2200" spc="-4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Stream&lt;T&gt;</a:t>
            </a:r>
            <a:r>
              <a:rPr sz="2200" spc="-3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of(T...</a:t>
            </a:r>
            <a:r>
              <a:rPr sz="2200" spc="-3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values)</a:t>
            </a:r>
            <a:r>
              <a:rPr sz="2200" spc="-1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: 返回一个流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364" y="814196"/>
            <a:ext cx="4926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/>
                <a:cs typeface="宋体"/>
              </a:rPr>
              <a:t>由函数创建流：创建无限流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7712709" cy="4044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75920">
              <a:lnSpc>
                <a:spcPts val="4000"/>
              </a:lnSpc>
              <a:spcBef>
                <a:spcPts val="105"/>
              </a:spcBef>
            </a:pPr>
            <a:r>
              <a:rPr sz="3200" dirty="0">
                <a:latin typeface="宋体"/>
                <a:cs typeface="宋体"/>
              </a:rPr>
              <a:t>可以使用静态方法</a:t>
            </a:r>
            <a:r>
              <a:rPr sz="3200" spc="-55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Stream.iterate()</a:t>
            </a:r>
            <a:r>
              <a:rPr sz="3200" spc="-55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和 Stream.generate(),</a:t>
            </a:r>
            <a:r>
              <a:rPr sz="3200" spc="-45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创建无限流。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spc="-5" dirty="0">
                <a:latin typeface="宋体"/>
                <a:cs typeface="宋体"/>
              </a:rPr>
              <a:t>迭代</a:t>
            </a:r>
            <a:endParaRPr sz="2200">
              <a:latin typeface="宋体"/>
              <a:cs typeface="宋体"/>
            </a:endParaRPr>
          </a:p>
          <a:p>
            <a:pPr marL="12700" marR="5080">
              <a:lnSpc>
                <a:spcPts val="4010"/>
              </a:lnSpc>
              <a:spcBef>
                <a:spcPts val="350"/>
              </a:spcBef>
            </a:pPr>
            <a:r>
              <a:rPr sz="2200" dirty="0">
                <a:latin typeface="宋体"/>
                <a:cs typeface="宋体"/>
              </a:rPr>
              <a:t>public static&lt;T&gt; Stream&lt;T&gt; iterate(final T seed, final  UnaryOperator&lt;T&gt;</a:t>
            </a:r>
            <a:r>
              <a:rPr sz="2200" spc="-5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f) 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spc="-5" dirty="0">
                <a:latin typeface="宋体"/>
                <a:cs typeface="宋体"/>
              </a:rPr>
              <a:t>生成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latin typeface="宋体"/>
                <a:cs typeface="宋体"/>
              </a:rPr>
              <a:t>public static&lt;T&gt; Stream&lt;T&gt; generate(Supplier&lt;T&gt; </a:t>
            </a:r>
            <a:r>
              <a:rPr sz="2200" dirty="0">
                <a:latin typeface="宋体"/>
                <a:cs typeface="宋体"/>
              </a:rPr>
              <a:t>s)</a:t>
            </a:r>
            <a:r>
              <a:rPr sz="2200" spc="-9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: 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/>
                <a:cs typeface="宋体"/>
              </a:rPr>
              <a:t>的中间操作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0889" y="3889375"/>
          <a:ext cx="8149590" cy="2557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610"/>
                <a:gridCol w="5046980"/>
              </a:tblGrid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方	法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描	述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filter(Predicate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p)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接收</a:t>
                      </a:r>
                      <a:r>
                        <a:rPr sz="15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Lambda</a:t>
                      </a:r>
                      <a:r>
                        <a:rPr sz="1500" spc="-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5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从流中排除某些元素。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6641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distinct()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051050" marR="130175" indent="-1905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筛选，通过流所生成元素的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 hashCode()</a:t>
                      </a:r>
                      <a:r>
                        <a:rPr sz="1500" spc="-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和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 equals()</a:t>
                      </a:r>
                      <a:r>
                        <a:rPr sz="1500" spc="-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去 除重复元素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limit(long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maxSize)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截断流，使其元素不超过给定数量。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6508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skip(long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0534" marR="90170" indent="-381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跳过元素，返回一个扔掉了前</a:t>
                      </a:r>
                      <a:r>
                        <a:rPr sz="1500" spc="-7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n</a:t>
                      </a:r>
                      <a:r>
                        <a:rPr sz="1500" spc="-6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个元素的流。若流中元素 不足</a:t>
                      </a:r>
                      <a:r>
                        <a:rPr sz="15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n</a:t>
                      </a:r>
                      <a:r>
                        <a:rPr sz="15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个，则返回一个空流。与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limit(n)</a:t>
                      </a:r>
                      <a:r>
                        <a:rPr sz="1500" spc="-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互补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267" y="1602486"/>
            <a:ext cx="8933815" cy="200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多个</a:t>
            </a:r>
            <a:r>
              <a:rPr sz="2800" b="1" spc="-5" dirty="0">
                <a:solidFill>
                  <a:srgbClr val="006FC0"/>
                </a:solidFill>
                <a:latin typeface="宋体"/>
                <a:cs typeface="宋体"/>
              </a:rPr>
              <a:t>中间操作</a:t>
            </a:r>
            <a:r>
              <a:rPr sz="2800" spc="-5" dirty="0">
                <a:latin typeface="宋体"/>
                <a:cs typeface="宋体"/>
              </a:rPr>
              <a:t>可以连接起来形成</a:t>
            </a:r>
            <a:r>
              <a:rPr sz="2800" dirty="0">
                <a:latin typeface="宋体"/>
                <a:cs typeface="宋体"/>
              </a:rPr>
              <a:t>一个</a:t>
            </a:r>
            <a:r>
              <a:rPr sz="2800" b="1" spc="-10" dirty="0">
                <a:solidFill>
                  <a:srgbClr val="006FC0"/>
                </a:solidFill>
                <a:latin typeface="宋体"/>
                <a:cs typeface="宋体"/>
              </a:rPr>
              <a:t>流</a:t>
            </a:r>
            <a:r>
              <a:rPr sz="2800" b="1" spc="5" dirty="0">
                <a:solidFill>
                  <a:srgbClr val="006FC0"/>
                </a:solidFill>
                <a:latin typeface="宋体"/>
                <a:cs typeface="宋体"/>
              </a:rPr>
              <a:t>水</a:t>
            </a:r>
            <a:r>
              <a:rPr sz="2800" b="1" dirty="0">
                <a:solidFill>
                  <a:srgbClr val="006FC0"/>
                </a:solidFill>
                <a:latin typeface="宋体"/>
                <a:cs typeface="宋体"/>
              </a:rPr>
              <a:t>线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除</a:t>
            </a:r>
            <a:r>
              <a:rPr sz="2800" spc="-5" dirty="0">
                <a:latin typeface="宋体"/>
                <a:cs typeface="宋体"/>
              </a:rPr>
              <a:t>非流水 线上触发终止操作，否则</a:t>
            </a:r>
            <a:r>
              <a:rPr sz="2800" b="1" dirty="0">
                <a:solidFill>
                  <a:srgbClr val="006FC0"/>
                </a:solidFill>
                <a:latin typeface="宋体"/>
                <a:cs typeface="宋体"/>
              </a:rPr>
              <a:t>中</a:t>
            </a:r>
            <a:r>
              <a:rPr sz="2800" b="1" spc="-10" dirty="0">
                <a:solidFill>
                  <a:srgbClr val="006FC0"/>
                </a:solidFill>
                <a:latin typeface="宋体"/>
                <a:cs typeface="宋体"/>
              </a:rPr>
              <a:t>间操作</a:t>
            </a:r>
            <a:r>
              <a:rPr sz="2800" b="1" dirty="0">
                <a:solidFill>
                  <a:srgbClr val="006FC0"/>
                </a:solidFill>
                <a:latin typeface="宋体"/>
                <a:cs typeface="宋体"/>
              </a:rPr>
              <a:t>不</a:t>
            </a:r>
            <a:r>
              <a:rPr sz="2800" b="1" spc="-10" dirty="0">
                <a:solidFill>
                  <a:srgbClr val="006FC0"/>
                </a:solidFill>
                <a:latin typeface="宋体"/>
                <a:cs typeface="宋体"/>
              </a:rPr>
              <a:t>会执行</a:t>
            </a:r>
            <a:r>
              <a:rPr sz="2800" b="1" dirty="0">
                <a:solidFill>
                  <a:srgbClr val="006FC0"/>
                </a:solidFill>
                <a:latin typeface="宋体"/>
                <a:cs typeface="宋体"/>
              </a:rPr>
              <a:t>任</a:t>
            </a:r>
            <a:r>
              <a:rPr sz="2800" b="1" spc="-10" dirty="0">
                <a:solidFill>
                  <a:srgbClr val="006FC0"/>
                </a:solidFill>
                <a:latin typeface="宋体"/>
                <a:cs typeface="宋体"/>
              </a:rPr>
              <a:t>何</a:t>
            </a:r>
            <a:r>
              <a:rPr sz="2800" b="1" spc="30" dirty="0">
                <a:solidFill>
                  <a:srgbClr val="006FC0"/>
                </a:solidFill>
                <a:latin typeface="宋体"/>
                <a:cs typeface="宋体"/>
              </a:rPr>
              <a:t>的</a:t>
            </a:r>
            <a:r>
              <a:rPr sz="2800" b="1" spc="-10" dirty="0">
                <a:solidFill>
                  <a:srgbClr val="006FC0"/>
                </a:solidFill>
                <a:latin typeface="宋体"/>
                <a:cs typeface="宋体"/>
              </a:rPr>
              <a:t>处</a:t>
            </a:r>
            <a:r>
              <a:rPr sz="2800" b="1" spc="5" dirty="0">
                <a:solidFill>
                  <a:srgbClr val="006FC0"/>
                </a:solidFill>
                <a:latin typeface="宋体"/>
                <a:cs typeface="宋体"/>
              </a:rPr>
              <a:t>理</a:t>
            </a:r>
            <a:r>
              <a:rPr sz="2800" spc="-5" dirty="0">
                <a:latin typeface="宋体"/>
                <a:cs typeface="宋体"/>
              </a:rPr>
              <a:t>！  而在</a:t>
            </a:r>
            <a:r>
              <a:rPr sz="2800" b="1" spc="-5" dirty="0">
                <a:solidFill>
                  <a:srgbClr val="006FC0"/>
                </a:solidFill>
                <a:latin typeface="宋体"/>
                <a:cs typeface="宋体"/>
              </a:rPr>
              <a:t>终止操作时一次性全部处</a:t>
            </a:r>
            <a:r>
              <a:rPr sz="2800" b="1" spc="5" dirty="0">
                <a:solidFill>
                  <a:srgbClr val="006FC0"/>
                </a:solidFill>
                <a:latin typeface="宋体"/>
                <a:cs typeface="宋体"/>
              </a:rPr>
              <a:t>理</a:t>
            </a:r>
            <a:r>
              <a:rPr sz="2800" b="1" spc="-5" dirty="0">
                <a:solidFill>
                  <a:srgbClr val="006FC0"/>
                </a:solidFill>
                <a:latin typeface="宋体"/>
                <a:cs typeface="宋体"/>
              </a:rPr>
              <a:t>，称</a:t>
            </a:r>
            <a:r>
              <a:rPr sz="2800" b="1" spc="5" dirty="0">
                <a:solidFill>
                  <a:srgbClr val="006FC0"/>
                </a:solidFill>
                <a:latin typeface="宋体"/>
                <a:cs typeface="宋体"/>
              </a:rPr>
              <a:t>为</a:t>
            </a:r>
            <a:r>
              <a:rPr sz="2800" b="1" spc="-5" dirty="0">
                <a:solidFill>
                  <a:srgbClr val="006FC0"/>
                </a:solidFill>
                <a:latin typeface="宋体"/>
                <a:cs typeface="宋体"/>
              </a:rPr>
              <a:t>“惰</a:t>
            </a:r>
            <a:r>
              <a:rPr sz="2800" b="1" spc="5" dirty="0">
                <a:solidFill>
                  <a:srgbClr val="006FC0"/>
                </a:solidFill>
                <a:latin typeface="宋体"/>
                <a:cs typeface="宋体"/>
              </a:rPr>
              <a:t>性</a:t>
            </a:r>
            <a:r>
              <a:rPr sz="2800" b="1" spc="-5" dirty="0">
                <a:solidFill>
                  <a:srgbClr val="006FC0"/>
                </a:solidFill>
                <a:latin typeface="宋体"/>
                <a:cs typeface="宋体"/>
              </a:rPr>
              <a:t>求</a:t>
            </a:r>
            <a:r>
              <a:rPr sz="2800" b="1" spc="5" dirty="0">
                <a:solidFill>
                  <a:srgbClr val="006FC0"/>
                </a:solidFill>
                <a:latin typeface="宋体"/>
                <a:cs typeface="宋体"/>
              </a:rPr>
              <a:t>值</a:t>
            </a:r>
            <a:r>
              <a:rPr sz="2800" b="1" spc="10" dirty="0">
                <a:solidFill>
                  <a:srgbClr val="006FC0"/>
                </a:solidFill>
                <a:latin typeface="宋体"/>
                <a:cs typeface="宋体"/>
              </a:rPr>
              <a:t>”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156845">
              <a:lnSpc>
                <a:spcPct val="100000"/>
              </a:lnSpc>
              <a:spcBef>
                <a:spcPts val="2125"/>
              </a:spcBef>
            </a:pPr>
            <a:r>
              <a:rPr sz="2800" b="1" spc="-5" dirty="0">
                <a:latin typeface="宋体"/>
                <a:cs typeface="宋体"/>
              </a:rPr>
              <a:t>筛选与切片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/>
                <a:cs typeface="宋体"/>
              </a:rPr>
              <a:t>的中间操作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623441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/>
                <a:cs typeface="宋体"/>
              </a:rPr>
              <a:t>映射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9149" y="2377185"/>
          <a:ext cx="8150225" cy="3243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0945"/>
                <a:gridCol w="4399280"/>
              </a:tblGrid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方	法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描	述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5818"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map(Function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接收一个函数作为参数，该函数会被应用到每个元</a:t>
                      </a:r>
                      <a:endParaRPr sz="15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宋体"/>
                          <a:cs typeface="宋体"/>
                        </a:rPr>
                        <a:t>素上，并将其映射成一个新的元素。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66356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mapToDouble(ToDoubleFunction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f)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92075" indent="-521334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接收一个函数作为参数，该函数会被应用到每个元 素上，产生一个新的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 DoubleStream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。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9975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mapToInt(ToIntFunction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9620" marR="94615" indent="-6648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接收一个函数作为参数，该函数会被应用到每个元 素上，产生一个新的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 IntStream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。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mapToLong(ToLongFunction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spc="-5" dirty="0">
                          <a:latin typeface="宋体"/>
                          <a:cs typeface="宋体"/>
                        </a:rPr>
                        <a:t>接收一个函数作为参数，该函数会被应用到每个元</a:t>
                      </a:r>
                      <a:endParaRPr sz="1500">
                        <a:latin typeface="宋体"/>
                        <a:cs typeface="宋体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素上，产生一个新的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 LongStream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。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4098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flatMap(Function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f)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69925" marR="101600" indent="-571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接收一个函数作为参数，将流中的每个值都换成另 一个流，然后把所有流连接成一个流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/>
                <a:cs typeface="宋体"/>
              </a:rPr>
              <a:t>的中间操作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623441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/>
                <a:cs typeface="宋体"/>
              </a:rPr>
              <a:t>排序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596" y="2377185"/>
          <a:ext cx="8150225" cy="836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295"/>
                <a:gridCol w="439293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方	法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描	述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sorted()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产生一个新流，其中按自然顺序排序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4596" y="3278632"/>
          <a:ext cx="8148954" cy="5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  <a:gridCol w="4397375"/>
              </a:tblGrid>
              <a:tr h="541400"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sorted(Comparator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comp)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产生一个新流，其中按比较器顺序排序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/>
                <a:cs typeface="宋体"/>
              </a:rPr>
              <a:t>的终止操作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599438"/>
            <a:ext cx="85598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终端操作会从流的流水线生成结果。其结果可以是任何不是流的 </a:t>
            </a:r>
            <a:r>
              <a:rPr sz="2400" spc="-5" dirty="0">
                <a:latin typeface="宋体"/>
                <a:cs typeface="宋体"/>
              </a:rPr>
              <a:t>值，例如：List、Integer，甚至</a:t>
            </a:r>
            <a:r>
              <a:rPr sz="2400" dirty="0">
                <a:latin typeface="宋体"/>
                <a:cs typeface="宋体"/>
              </a:rPr>
              <a:t>是</a:t>
            </a:r>
            <a:r>
              <a:rPr sz="2400" spc="-5" dirty="0">
                <a:latin typeface="宋体"/>
                <a:cs typeface="宋体"/>
              </a:rPr>
              <a:t> void 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2800" b="1" spc="-5" dirty="0">
                <a:latin typeface="宋体"/>
                <a:cs typeface="宋体"/>
              </a:rPr>
              <a:t>查找与匹配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0889" y="3285997"/>
          <a:ext cx="8149590" cy="312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610"/>
                <a:gridCol w="504698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方	法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描	述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5818"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allMatch(Predicate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检查是否匹配所有元素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6635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anyMatch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Predicate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检查是否至少匹配一个元素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noneMatch(Predicate</a:t>
                      </a:r>
                      <a:r>
                        <a:rPr sz="1800" b="1" spc="3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5" dirty="0">
                          <a:latin typeface="宋体"/>
                          <a:cs typeface="宋体"/>
                        </a:rPr>
                        <a:t>检查是否没有匹配所有元素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70503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findFirst()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返回第一个元素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5950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findAny()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返回当前流中的任意元素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339" y="637743"/>
            <a:ext cx="3780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/>
                <a:cs typeface="宋体"/>
              </a:rPr>
              <a:t>的终止操作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596" y="1289430"/>
          <a:ext cx="8150225" cy="836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295"/>
                <a:gridCol w="439293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方	法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描	述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count()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返回流中元素总数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267" y="4353305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/>
                <a:cs typeface="宋体"/>
              </a:rPr>
              <a:t>归约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7182" y="4825491"/>
          <a:ext cx="8148954" cy="1117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  <a:gridCol w="4397375"/>
              </a:tblGrid>
              <a:tr h="5523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reduce(T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iden,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BinaryOperator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b)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可以将流中元素反复结合起来，得到一个值。</a:t>
                      </a:r>
                      <a:endParaRPr sz="1500">
                        <a:latin typeface="宋体"/>
                        <a:cs typeface="宋体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宋体"/>
                          <a:cs typeface="宋体"/>
                        </a:rPr>
                        <a:t>返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回</a:t>
                      </a:r>
                      <a:r>
                        <a:rPr sz="15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T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65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reduce(BinaryOperator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b)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35735" marR="285750" indent="-11417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可以将流中元素反复结合起来，得到一个值。 返回</a:t>
                      </a:r>
                      <a:r>
                        <a:rPr sz="15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Optional&lt;T&gt;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5355" y="5970523"/>
            <a:ext cx="7121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备注：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420" dirty="0">
                <a:latin typeface="Arial Unicode MS"/>
                <a:cs typeface="Arial Unicode MS"/>
              </a:rPr>
              <a:t>和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的连接通常称</a:t>
            </a:r>
            <a:r>
              <a:rPr sz="1800" spc="409" dirty="0">
                <a:latin typeface="Arial Unicode MS"/>
                <a:cs typeface="Arial Unicode MS"/>
              </a:rPr>
              <a:t>为</a:t>
            </a:r>
            <a:r>
              <a:rPr sz="1800" spc="-5" dirty="0">
                <a:latin typeface="Calibri"/>
                <a:cs typeface="Calibri"/>
              </a:rPr>
              <a:t>map-reduce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模式，</a:t>
            </a:r>
            <a:r>
              <a:rPr sz="1800" spc="420" dirty="0">
                <a:latin typeface="Arial Unicode MS"/>
                <a:cs typeface="Arial Unicode MS"/>
              </a:rPr>
              <a:t>因</a:t>
            </a: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用它 来进行网络搜索而出名。</a:t>
            </a:r>
            <a:endParaRPr sz="1800">
              <a:latin typeface="Arial Unicode MS"/>
              <a:cs typeface="Arial Unicode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7380" y="2190876"/>
          <a:ext cx="8148954" cy="1885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  <a:gridCol w="4397375"/>
              </a:tblGrid>
              <a:tr h="541401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max(Comparator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c)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100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返回流中最大值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69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5568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min(Comparator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c)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27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返回流中最小值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712787"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forEach(Consumer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c)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15570" indent="-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内部迭</a:t>
                      </a:r>
                      <a:r>
                        <a:rPr sz="1500" b="1" spc="-1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代</a:t>
                      </a:r>
                      <a:r>
                        <a:rPr sz="1500" b="1" spc="-20" dirty="0">
                          <a:latin typeface="宋体"/>
                          <a:cs typeface="宋体"/>
                        </a:rPr>
                        <a:t>(</a:t>
                      </a:r>
                      <a:r>
                        <a:rPr sz="1500" b="1" spc="-10" dirty="0">
                          <a:latin typeface="宋体"/>
                          <a:cs typeface="宋体"/>
                        </a:rPr>
                        <a:t>使用</a:t>
                      </a:r>
                      <a:r>
                        <a:rPr sz="1500" b="1" spc="-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b="1" spc="-10" dirty="0">
                          <a:latin typeface="宋体"/>
                          <a:cs typeface="宋体"/>
                        </a:rPr>
                        <a:t>Collection</a:t>
                      </a:r>
                      <a:r>
                        <a:rPr sz="1500" b="1" spc="-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b="1" dirty="0">
                          <a:latin typeface="宋体"/>
                          <a:cs typeface="宋体"/>
                        </a:rPr>
                        <a:t>接口需</a:t>
                      </a:r>
                      <a:r>
                        <a:rPr sz="1500" b="1" spc="-10" dirty="0">
                          <a:latin typeface="宋体"/>
                          <a:cs typeface="宋体"/>
                        </a:rPr>
                        <a:t>要用户去做迭 </a:t>
                      </a:r>
                      <a:r>
                        <a:rPr sz="1500" b="1" dirty="0">
                          <a:latin typeface="宋体"/>
                          <a:cs typeface="宋体"/>
                        </a:rPr>
                        <a:t>代，称</a:t>
                      </a:r>
                      <a:r>
                        <a:rPr sz="1500" b="1" spc="-10" dirty="0">
                          <a:latin typeface="宋体"/>
                          <a:cs typeface="宋体"/>
                        </a:rPr>
                        <a:t>为</a:t>
                      </a:r>
                      <a:r>
                        <a:rPr sz="1500" b="1" spc="-10" dirty="0">
                          <a:solidFill>
                            <a:srgbClr val="006FC0"/>
                          </a:solidFill>
                          <a:latin typeface="宋体"/>
                          <a:cs typeface="宋体"/>
                        </a:rPr>
                        <a:t>外部迭代</a:t>
                      </a:r>
                      <a:r>
                        <a:rPr sz="1500" b="1" spc="-10" dirty="0">
                          <a:latin typeface="宋体"/>
                          <a:cs typeface="宋体"/>
                        </a:rPr>
                        <a:t>。相反</a:t>
                      </a:r>
                      <a:r>
                        <a:rPr sz="1500" b="1" spc="-15" dirty="0">
                          <a:latin typeface="宋体"/>
                          <a:cs typeface="宋体"/>
                        </a:rPr>
                        <a:t>，Stream</a:t>
                      </a:r>
                      <a:r>
                        <a:rPr sz="1500" b="1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b="1" spc="-5" dirty="0">
                          <a:latin typeface="宋体"/>
                          <a:cs typeface="宋体"/>
                        </a:rPr>
                        <a:t>API</a:t>
                      </a:r>
                      <a:r>
                        <a:rPr sz="1500" b="1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b="1" dirty="0">
                          <a:latin typeface="宋体"/>
                          <a:cs typeface="宋体"/>
                        </a:rPr>
                        <a:t>使用内部 迭代</a:t>
                      </a:r>
                      <a:r>
                        <a:rPr sz="1500" b="1" spc="-5" dirty="0">
                          <a:latin typeface="宋体"/>
                          <a:cs typeface="宋体"/>
                        </a:rPr>
                        <a:t>——</a:t>
                      </a:r>
                      <a:r>
                        <a:rPr sz="1500" b="1" spc="-10" dirty="0">
                          <a:latin typeface="宋体"/>
                          <a:cs typeface="宋体"/>
                        </a:rPr>
                        <a:t>它帮你把迭代做了)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/>
                <a:cs typeface="宋体"/>
              </a:rPr>
              <a:t>的终止操作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867661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/>
                <a:cs typeface="宋体"/>
              </a:rPr>
              <a:t>收集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596" y="2370582"/>
          <a:ext cx="8150225" cy="8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295"/>
                <a:gridCol w="439293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0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方	法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描	述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1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collect(Collector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c)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9425" marR="89535" indent="-381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/>
                          <a:cs typeface="宋体"/>
                        </a:rPr>
                        <a:t>将流转换为其他形式。接收一个</a:t>
                      </a:r>
                      <a:r>
                        <a:rPr sz="1500" spc="-5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spc="-5" dirty="0">
                          <a:latin typeface="宋体"/>
                          <a:cs typeface="宋体"/>
                        </a:rPr>
                        <a:t>Collector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接口的 实现，用于给</a:t>
                      </a:r>
                      <a:r>
                        <a:rPr sz="1500" spc="5" dirty="0">
                          <a:latin typeface="宋体"/>
                          <a:cs typeface="宋体"/>
                        </a:rPr>
                        <a:t>Stream</a:t>
                      </a:r>
                      <a:r>
                        <a:rPr sz="1500" dirty="0">
                          <a:latin typeface="宋体"/>
                          <a:cs typeface="宋体"/>
                        </a:rPr>
                        <a:t>中元素做汇总的方法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8540" y="3903700"/>
            <a:ext cx="73977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宋体"/>
                <a:cs typeface="宋体"/>
              </a:rPr>
              <a:t>Collector</a:t>
            </a:r>
            <a:r>
              <a:rPr sz="2000" spc="-30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接口中方法的实现决定了</a:t>
            </a:r>
            <a:r>
              <a:rPr sz="2000" spc="-15" dirty="0">
                <a:latin typeface="宋体"/>
                <a:cs typeface="宋体"/>
              </a:rPr>
              <a:t>如</a:t>
            </a:r>
            <a:r>
              <a:rPr sz="2000" dirty="0">
                <a:latin typeface="宋体"/>
                <a:cs typeface="宋体"/>
              </a:rPr>
              <a:t>何对</a:t>
            </a:r>
            <a:r>
              <a:rPr sz="2000" spc="-15" dirty="0">
                <a:latin typeface="宋体"/>
                <a:cs typeface="宋体"/>
              </a:rPr>
              <a:t>流</a:t>
            </a:r>
            <a:r>
              <a:rPr sz="2000" dirty="0">
                <a:latin typeface="宋体"/>
                <a:cs typeface="宋体"/>
              </a:rPr>
              <a:t>执行</a:t>
            </a:r>
            <a:r>
              <a:rPr sz="2000" spc="-15" dirty="0">
                <a:latin typeface="宋体"/>
                <a:cs typeface="宋体"/>
              </a:rPr>
              <a:t>收</a:t>
            </a:r>
            <a:r>
              <a:rPr sz="2000" dirty="0">
                <a:latin typeface="宋体"/>
                <a:cs typeface="宋体"/>
              </a:rPr>
              <a:t>集操</a:t>
            </a:r>
            <a:r>
              <a:rPr sz="2000" spc="-5" dirty="0">
                <a:latin typeface="宋体"/>
                <a:cs typeface="宋体"/>
              </a:rPr>
              <a:t>作</a:t>
            </a:r>
            <a:r>
              <a:rPr sz="2000" spc="5" dirty="0">
                <a:latin typeface="宋体"/>
                <a:cs typeface="宋体"/>
              </a:rPr>
              <a:t>(</a:t>
            </a:r>
            <a:r>
              <a:rPr sz="2000" spc="-15" dirty="0">
                <a:latin typeface="宋体"/>
                <a:cs typeface="宋体"/>
              </a:rPr>
              <a:t>如收 </a:t>
            </a:r>
            <a:r>
              <a:rPr sz="2000" dirty="0">
                <a:latin typeface="宋体"/>
                <a:cs typeface="宋体"/>
              </a:rPr>
              <a:t>集到 </a:t>
            </a:r>
            <a:r>
              <a:rPr sz="2000" spc="5" dirty="0">
                <a:latin typeface="宋体"/>
                <a:cs typeface="宋体"/>
              </a:rPr>
              <a:t>List</a:t>
            </a:r>
            <a:r>
              <a:rPr sz="2000" dirty="0">
                <a:latin typeface="宋体"/>
                <a:cs typeface="宋体"/>
              </a:rPr>
              <a:t>、</a:t>
            </a:r>
            <a:r>
              <a:rPr sz="2000" spc="-5" dirty="0">
                <a:latin typeface="宋体"/>
                <a:cs typeface="宋体"/>
              </a:rPr>
              <a:t>Set</a:t>
            </a:r>
            <a:r>
              <a:rPr sz="2000" spc="-10" dirty="0">
                <a:latin typeface="宋体"/>
                <a:cs typeface="宋体"/>
              </a:rPr>
              <a:t>、</a:t>
            </a:r>
            <a:r>
              <a:rPr sz="2000" dirty="0">
                <a:latin typeface="宋体"/>
                <a:cs typeface="宋体"/>
              </a:rPr>
              <a:t>Map)</a:t>
            </a:r>
            <a:r>
              <a:rPr sz="2000" spc="-15" dirty="0">
                <a:latin typeface="宋体"/>
                <a:cs typeface="宋体"/>
              </a:rPr>
              <a:t>。</a:t>
            </a:r>
            <a:r>
              <a:rPr sz="2000" dirty="0">
                <a:latin typeface="宋体"/>
                <a:cs typeface="宋体"/>
              </a:rPr>
              <a:t>但是</a:t>
            </a:r>
            <a:r>
              <a:rPr sz="2000" spc="-40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Collectors</a:t>
            </a:r>
            <a:r>
              <a:rPr sz="2000" spc="-15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实用类提供了很多静态 方法，可以方便地创建</a:t>
            </a:r>
            <a:r>
              <a:rPr sz="2000" spc="-15" dirty="0">
                <a:latin typeface="宋体"/>
                <a:cs typeface="宋体"/>
              </a:rPr>
              <a:t>常</a:t>
            </a:r>
            <a:r>
              <a:rPr sz="2000" dirty="0">
                <a:latin typeface="宋体"/>
                <a:cs typeface="宋体"/>
              </a:rPr>
              <a:t>见收</a:t>
            </a:r>
            <a:r>
              <a:rPr sz="2000" spc="-15" dirty="0">
                <a:latin typeface="宋体"/>
                <a:cs typeface="宋体"/>
              </a:rPr>
              <a:t>集</a:t>
            </a:r>
            <a:r>
              <a:rPr sz="2000" dirty="0">
                <a:latin typeface="宋体"/>
                <a:cs typeface="宋体"/>
              </a:rPr>
              <a:t>器实</a:t>
            </a:r>
            <a:r>
              <a:rPr sz="2000" spc="-10" dirty="0">
                <a:latin typeface="宋体"/>
                <a:cs typeface="宋体"/>
              </a:rPr>
              <a:t>例</a:t>
            </a:r>
            <a:r>
              <a:rPr sz="2000" dirty="0">
                <a:latin typeface="宋体"/>
                <a:cs typeface="宋体"/>
              </a:rPr>
              <a:t>，具</a:t>
            </a:r>
            <a:r>
              <a:rPr sz="2000" spc="-15" dirty="0">
                <a:latin typeface="宋体"/>
                <a:cs typeface="宋体"/>
              </a:rPr>
              <a:t>体</a:t>
            </a:r>
            <a:r>
              <a:rPr sz="2000" dirty="0">
                <a:latin typeface="宋体"/>
                <a:cs typeface="宋体"/>
              </a:rPr>
              <a:t>方法</a:t>
            </a:r>
            <a:r>
              <a:rPr sz="2000" spc="-15" dirty="0">
                <a:latin typeface="宋体"/>
                <a:cs typeface="宋体"/>
              </a:rPr>
              <a:t>与</a:t>
            </a:r>
            <a:r>
              <a:rPr sz="2000" dirty="0">
                <a:latin typeface="宋体"/>
                <a:cs typeface="宋体"/>
              </a:rPr>
              <a:t>实例</a:t>
            </a:r>
            <a:r>
              <a:rPr sz="2000" spc="-15" dirty="0">
                <a:latin typeface="宋体"/>
                <a:cs typeface="宋体"/>
              </a:rPr>
              <a:t>如</a:t>
            </a:r>
            <a:r>
              <a:rPr sz="2000" dirty="0">
                <a:latin typeface="宋体"/>
                <a:cs typeface="宋体"/>
              </a:rPr>
              <a:t>下表：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154" y="902335"/>
          <a:ext cx="8928734" cy="5691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45"/>
                <a:gridCol w="2976245"/>
                <a:gridCol w="2976244"/>
              </a:tblGrid>
              <a:tr h="416813">
                <a:tc>
                  <a:txBody>
                    <a:bodyPr/>
                    <a:lstStyle/>
                    <a:p>
                      <a:pPr marL="61594">
                        <a:lnSpc>
                          <a:spcPts val="182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方法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返回类型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作用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368426">
                <a:tc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toList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List&lt;T&gt;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把流中元素收集到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List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1027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List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&lt;Employee&gt; </a:t>
                      </a: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emps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list.stream().collect(Collectors.toList());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554">
                <a:tc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toSet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Set&lt;T&gt;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把流中元素收集到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900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Set&lt;Employee&gt; </a:t>
                      </a: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emps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list.stream().collect(Collectors.toSet());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553">
                <a:tc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toCollection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Collection&lt;T&gt;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把流中元素收集到创建的集合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1027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Collection&lt;Employee&gt;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emps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=list.stream().collect(Collectors.toCollection(ArrayList::new));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427">
                <a:tc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counting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计算流中元素的个数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1027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long 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count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16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list.stream().collect(Collectors.counting());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554">
                <a:tc>
                  <a:txBody>
                    <a:bodyPr/>
                    <a:lstStyle/>
                    <a:p>
                      <a:pPr marL="61594">
                        <a:lnSpc>
                          <a:spcPts val="183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summingInt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Integer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对流中元素的整数属性求和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900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=list.stream().collect(Collectors.summingInt(Employee::getSalary));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7680">
                <a:tc>
                  <a:txBody>
                    <a:bodyPr/>
                    <a:lstStyle/>
                    <a:p>
                      <a:pPr marL="61594">
                        <a:lnSpc>
                          <a:spcPts val="1830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averagingInt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Double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30"/>
                        </a:lnSpc>
                      </a:pPr>
                      <a:r>
                        <a:rPr sz="1600" spc="15" dirty="0">
                          <a:latin typeface="Arial Unicode MS"/>
                          <a:cs typeface="Arial Unicode MS"/>
                        </a:rPr>
                        <a:t>计算流中元</a:t>
                      </a: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素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600" spc="15" dirty="0">
                          <a:latin typeface="Arial Unicode MS"/>
                          <a:cs typeface="Arial Unicode MS"/>
                        </a:rPr>
                        <a:t>属性的平均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L="62865">
                        <a:lnSpc>
                          <a:spcPts val="191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989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3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avg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list.stream().collect(Collectors.averagingInt(Employee::getSalary));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7680">
                <a:tc>
                  <a:txBody>
                    <a:bodyPr/>
                    <a:lstStyle/>
                    <a:p>
                      <a:pPr marL="61594">
                        <a:lnSpc>
                          <a:spcPts val="183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summarizingInt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IntSummaryStatistics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30"/>
                        </a:lnSpc>
                      </a:pPr>
                      <a:r>
                        <a:rPr sz="1600" spc="15" dirty="0">
                          <a:latin typeface="Arial Unicode MS"/>
                          <a:cs typeface="Arial Unicode MS"/>
                        </a:rPr>
                        <a:t>收集流</a:t>
                      </a: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600" spc="15" dirty="0">
                          <a:latin typeface="Arial Unicode MS"/>
                          <a:cs typeface="Arial Unicode MS"/>
                        </a:rPr>
                        <a:t>属性的统计</a:t>
                      </a: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值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L="62865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如：平均值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977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3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IntSummaryStatistics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iss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list.stream().collect(Collectors.summarizingInt(Employee::getSalary));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170" y="707262"/>
          <a:ext cx="8867775" cy="6144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925"/>
                <a:gridCol w="2955925"/>
                <a:gridCol w="2955925"/>
              </a:tblGrid>
              <a:tr h="342391">
                <a:tc>
                  <a:txBody>
                    <a:bodyPr/>
                    <a:lstStyle/>
                    <a:p>
                      <a:pPr marL="61594">
                        <a:lnSpc>
                          <a:spcPts val="2039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joining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连接流中每个字符串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9">
                <a:tc gridSpan="3">
                  <a:txBody>
                    <a:bodyPr/>
                    <a:lstStyle/>
                    <a:p>
                      <a:pPr marL="61594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str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list.stream().map(Employee::getName).collect(Collectors.joining());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2264">
                <a:tc>
                  <a:txBody>
                    <a:bodyPr/>
                    <a:lstStyle/>
                    <a:p>
                      <a:pPr marL="61594">
                        <a:lnSpc>
                          <a:spcPts val="2039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maxBy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Optional&lt;T&gt;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根据比较器选择最大值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9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2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Optional&lt;Emp&gt;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max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list.stream().collect(Collectors.maxBy(comparingInt(Employee::getSalary)));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2264"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minBy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Optional&lt;T&gt;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根据比较器选择最小值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9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2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Optional&lt;Emp&gt; </a:t>
                      </a: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min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6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list.stream().collect(Collectors.minBy(comparingInt(Employee::getSalary)));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97280"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reducing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归约产生的类型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51435">
                        <a:lnSpc>
                          <a:spcPts val="2130"/>
                        </a:lnSpc>
                        <a:spcBef>
                          <a:spcPts val="25"/>
                        </a:spcBef>
                      </a:pP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从一个作为</a:t>
                      </a:r>
                      <a:r>
                        <a:rPr sz="1800" spc="70" dirty="0">
                          <a:latin typeface="Arial Unicode MS"/>
                          <a:cs typeface="Arial Unicode MS"/>
                        </a:rPr>
                        <a:t>累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加器的初始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值 </a:t>
                      </a: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开始，利用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Bina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yOpe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62230" marR="48260">
                        <a:lnSpc>
                          <a:spcPts val="2120"/>
                        </a:lnSpc>
                        <a:spcBef>
                          <a:spcPts val="70"/>
                        </a:spcBef>
                      </a:pP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流中元素逐</a:t>
                      </a:r>
                      <a:r>
                        <a:rPr sz="1800" spc="70" dirty="0">
                          <a:latin typeface="Arial Unicode MS"/>
                          <a:cs typeface="Arial Unicode MS"/>
                        </a:rPr>
                        <a:t>个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结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合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，从而归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约成单个值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8">
                <a:tc gridSpan="3"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=list.stream().collect(Collectors.reducing(0, Employee::getSalar,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Integer::sum));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8640">
                <a:tc>
                  <a:txBody>
                    <a:bodyPr/>
                    <a:lstStyle/>
                    <a:p>
                      <a:pPr marL="61594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collectingAndThen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转换函数返回的类型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48260">
                        <a:lnSpc>
                          <a:spcPts val="2120"/>
                        </a:lnSpc>
                        <a:spcBef>
                          <a:spcPts val="40"/>
                        </a:spcBef>
                      </a:pP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包裹另一个</a:t>
                      </a:r>
                      <a:r>
                        <a:rPr sz="1800" spc="70" dirty="0">
                          <a:latin typeface="Arial Unicode MS"/>
                          <a:cs typeface="Arial Unicode MS"/>
                        </a:rPr>
                        <a:t>收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集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器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，对其结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果转换函数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8">
                <a:tc gridSpan="3">
                  <a:txBody>
                    <a:bodyPr/>
                    <a:lstStyle/>
                    <a:p>
                      <a:pPr marL="61594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1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list.stream().collect(Collectors.collectingAndThen(Collectors.toList(),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List::size));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8640">
                <a:tc>
                  <a:txBody>
                    <a:bodyPr/>
                    <a:lstStyle/>
                    <a:p>
                      <a:pPr marL="61594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groupingBy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Map&lt;K,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List&lt;T&gt;&gt;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55880">
                        <a:lnSpc>
                          <a:spcPts val="2120"/>
                        </a:lnSpc>
                        <a:spcBef>
                          <a:spcPts val="40"/>
                        </a:spcBef>
                      </a:pP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根据某属性</a:t>
                      </a:r>
                      <a:r>
                        <a:rPr sz="1800" spc="70" dirty="0">
                          <a:latin typeface="Arial Unicode MS"/>
                          <a:cs typeface="Arial Unicode MS"/>
                        </a:rPr>
                        <a:t>值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对流分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组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，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属 性为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，结果为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651954">
                <a:tc gridSpan="3">
                  <a:txBody>
                    <a:bodyPr/>
                    <a:lstStyle/>
                    <a:p>
                      <a:pPr marL="61594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Map&lt;Emp.Status,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List&lt;Emp&gt;&gt; map=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054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.collect(Collectors.groupingBy(Employee::getStatus));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2290">
                <a:tc>
                  <a:txBody>
                    <a:bodyPr/>
                    <a:lstStyle/>
                    <a:p>
                      <a:pPr marL="61594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partitioningBy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Map&lt;Boolean,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List&lt;T&gt;&gt;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根据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或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进行分区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298611">
                <a:tc gridSpan="3">
                  <a:txBody>
                    <a:bodyPr/>
                    <a:lstStyle/>
                    <a:p>
                      <a:pPr marL="61594">
                        <a:lnSpc>
                          <a:spcPts val="183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Map&lt;Boolean,List&lt;Emp&gt;&gt;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vd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6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list.stream().collect(Collectors.partitioningBy(Employee::getManage));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454" y="2948127"/>
            <a:ext cx="4363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1-Lambda</a:t>
            </a:r>
            <a:r>
              <a:rPr sz="4800" spc="-15" dirty="0">
                <a:latin typeface="宋体"/>
                <a:cs typeface="宋体"/>
              </a:rPr>
              <a:t>表达式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914" y="782192"/>
            <a:ext cx="323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并行流</a:t>
            </a:r>
            <a:r>
              <a:rPr dirty="0">
                <a:latin typeface="宋体"/>
                <a:cs typeface="宋体"/>
              </a:rPr>
              <a:t>与</a:t>
            </a:r>
            <a:r>
              <a:rPr spc="-5" dirty="0">
                <a:latin typeface="宋体"/>
                <a:cs typeface="宋体"/>
              </a:rPr>
              <a:t>串行</a:t>
            </a:r>
            <a:r>
              <a:rPr spc="-15" dirty="0">
                <a:latin typeface="宋体"/>
                <a:cs typeface="宋体"/>
              </a:rPr>
              <a:t>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616001"/>
            <a:ext cx="8408035" cy="319722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3200" b="1" spc="-5" dirty="0">
                <a:latin typeface="宋体"/>
                <a:cs typeface="宋体"/>
              </a:rPr>
              <a:t>并行流</a:t>
            </a:r>
            <a:r>
              <a:rPr sz="2400" dirty="0">
                <a:latin typeface="宋体"/>
                <a:cs typeface="宋体"/>
              </a:rPr>
              <a:t>就是把一个内容分成多个数据块，并用不同的线程分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400" dirty="0">
                <a:latin typeface="宋体"/>
                <a:cs typeface="宋体"/>
              </a:rPr>
              <a:t>别处理每个数据块的流。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ct val="139000"/>
              </a:lnSpc>
            </a:pPr>
            <a:r>
              <a:rPr sz="2400" spc="-5" dirty="0">
                <a:latin typeface="宋体"/>
                <a:cs typeface="宋体"/>
              </a:rPr>
              <a:t>Java</a:t>
            </a:r>
            <a:r>
              <a:rPr sz="2400" spc="-25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8</a:t>
            </a:r>
            <a:r>
              <a:rPr sz="2400" spc="-20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中将并行进行了优化，我们可以很容易的对数据进行并 </a:t>
            </a:r>
            <a:r>
              <a:rPr sz="2400" dirty="0">
                <a:latin typeface="宋体"/>
                <a:cs typeface="宋体"/>
              </a:rPr>
              <a:t>行操作。Stream</a:t>
            </a:r>
            <a:r>
              <a:rPr sz="2400" spc="-1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API</a:t>
            </a:r>
            <a:r>
              <a:rPr sz="2400" spc="-1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可以声明性地通过</a:t>
            </a:r>
            <a:r>
              <a:rPr sz="2400" spc="-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parallel()</a:t>
            </a:r>
            <a:r>
              <a:rPr sz="2400" spc="-1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与 sequential()</a:t>
            </a:r>
            <a:r>
              <a:rPr sz="2400" spc="-1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在并行流与顺序流之间进行切换。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461897"/>
            <a:ext cx="8276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Fork/Join</a:t>
            </a:r>
            <a:r>
              <a:rPr sz="1800" b="1" spc="-60" dirty="0">
                <a:latin typeface="宋体"/>
                <a:cs typeface="宋体"/>
              </a:rPr>
              <a:t> </a:t>
            </a:r>
            <a:r>
              <a:rPr sz="1800" b="1" dirty="0">
                <a:latin typeface="宋体"/>
                <a:cs typeface="宋体"/>
              </a:rPr>
              <a:t>框架：</a:t>
            </a:r>
            <a:r>
              <a:rPr sz="1800" dirty="0">
                <a:latin typeface="宋体"/>
                <a:cs typeface="宋体"/>
              </a:rPr>
              <a:t>就是在必要的情况下，将一个大任务，进行拆</a:t>
            </a:r>
            <a:r>
              <a:rPr sz="1800" spc="5" dirty="0">
                <a:latin typeface="宋体"/>
                <a:cs typeface="宋体"/>
              </a:rPr>
              <a:t>分</a:t>
            </a:r>
            <a:r>
              <a:rPr sz="1800" dirty="0">
                <a:latin typeface="宋体"/>
                <a:cs typeface="宋体"/>
              </a:rPr>
              <a:t>(fork)成若干个 小任务（拆到不可再拆时），再将一个个的小任务运算的结果进行</a:t>
            </a:r>
            <a:r>
              <a:rPr sz="1800" spc="-1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join</a:t>
            </a:r>
            <a:r>
              <a:rPr sz="1800" spc="-2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汇总.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0064" y="782192"/>
            <a:ext cx="439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了</a:t>
            </a:r>
            <a:r>
              <a:rPr spc="-15" dirty="0">
                <a:latin typeface="宋体"/>
                <a:cs typeface="宋体"/>
              </a:rPr>
              <a:t>解</a:t>
            </a:r>
            <a:r>
              <a:rPr spc="-35" dirty="0">
                <a:latin typeface="宋体"/>
                <a:cs typeface="宋体"/>
              </a:rPr>
              <a:t> </a:t>
            </a:r>
            <a:r>
              <a:rPr spc="-5" dirty="0">
                <a:latin typeface="宋体"/>
                <a:cs typeface="宋体"/>
              </a:rPr>
              <a:t>Fork/Join</a:t>
            </a:r>
            <a:r>
              <a:rPr spc="-30" dirty="0">
                <a:latin typeface="宋体"/>
                <a:cs typeface="宋体"/>
              </a:rPr>
              <a:t> </a:t>
            </a:r>
            <a:r>
              <a:rPr spc="-5" dirty="0">
                <a:latin typeface="宋体"/>
                <a:cs typeface="宋体"/>
              </a:rPr>
              <a:t>框架</a:t>
            </a:r>
          </a:p>
        </p:txBody>
      </p:sp>
      <p:sp>
        <p:nvSpPr>
          <p:cNvPr id="4" name="object 4"/>
          <p:cNvSpPr/>
          <p:nvPr/>
        </p:nvSpPr>
        <p:spPr>
          <a:xfrm>
            <a:off x="1754123" y="2407920"/>
            <a:ext cx="5291328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105" y="2928366"/>
            <a:ext cx="1728470" cy="1007744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178435" marR="168275">
              <a:lnSpc>
                <a:spcPct val="100000"/>
              </a:lnSpc>
              <a:spcBef>
                <a:spcPts val="1695"/>
              </a:spcBef>
            </a:pPr>
            <a:r>
              <a:rPr sz="1800" dirty="0">
                <a:latin typeface="Arial Unicode MS"/>
                <a:cs typeface="Arial Unicode MS"/>
              </a:rPr>
              <a:t>任务递归分配 成若干小任务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3941" y="4682490"/>
            <a:ext cx="1129665" cy="419100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Arial Unicode MS"/>
                <a:cs typeface="Arial Unicode MS"/>
              </a:rPr>
              <a:t>并行求值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8991" y="2945638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2025" y="2945638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3382" y="3613226"/>
            <a:ext cx="394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8678" y="3613226"/>
            <a:ext cx="394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4689" y="5340807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2241" y="604520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4911" y="5340807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6158" y="5846826"/>
            <a:ext cx="2074545" cy="419100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Arial Unicode MS"/>
                <a:cs typeface="Arial Unicode MS"/>
              </a:rPr>
              <a:t>部分结果进行合并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541" y="845312"/>
            <a:ext cx="6567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/>
                <a:cs typeface="宋体"/>
              </a:rPr>
              <a:t>Fork/Join</a:t>
            </a:r>
            <a:r>
              <a:rPr sz="3200" spc="-90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框架与传统线程池的区别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471" y="1598097"/>
            <a:ext cx="8665210" cy="4599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宋体"/>
                <a:cs typeface="宋体"/>
              </a:rPr>
              <a:t>采</a:t>
            </a:r>
            <a:r>
              <a:rPr sz="2000" spc="5" dirty="0">
                <a:latin typeface="宋体"/>
                <a:cs typeface="宋体"/>
              </a:rPr>
              <a:t>用</a:t>
            </a:r>
            <a:r>
              <a:rPr sz="2000" spc="-15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“工作窃取”模式</a:t>
            </a:r>
            <a:r>
              <a:rPr sz="2000" spc="-5" dirty="0">
                <a:latin typeface="宋体"/>
                <a:cs typeface="宋体"/>
              </a:rPr>
              <a:t>（work-stealing）：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宋体"/>
                <a:cs typeface="宋体"/>
              </a:rPr>
              <a:t>当执行新的任务时它可</a:t>
            </a:r>
            <a:r>
              <a:rPr sz="2000" spc="-15" dirty="0">
                <a:latin typeface="宋体"/>
                <a:cs typeface="宋体"/>
              </a:rPr>
              <a:t>以</a:t>
            </a:r>
            <a:r>
              <a:rPr sz="2000" dirty="0">
                <a:latin typeface="宋体"/>
                <a:cs typeface="宋体"/>
              </a:rPr>
              <a:t>将其</a:t>
            </a:r>
            <a:r>
              <a:rPr sz="2000" spc="-15" dirty="0">
                <a:latin typeface="宋体"/>
                <a:cs typeface="宋体"/>
              </a:rPr>
              <a:t>拆</a:t>
            </a:r>
            <a:r>
              <a:rPr sz="2000" dirty="0">
                <a:latin typeface="宋体"/>
                <a:cs typeface="宋体"/>
              </a:rPr>
              <a:t>分分</a:t>
            </a:r>
            <a:r>
              <a:rPr sz="2000" spc="-15" dirty="0">
                <a:latin typeface="宋体"/>
                <a:cs typeface="宋体"/>
              </a:rPr>
              <a:t>成</a:t>
            </a:r>
            <a:r>
              <a:rPr sz="2000" dirty="0">
                <a:latin typeface="宋体"/>
                <a:cs typeface="宋体"/>
              </a:rPr>
              <a:t>更小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任务</a:t>
            </a:r>
            <a:r>
              <a:rPr sz="2000" spc="-15" dirty="0">
                <a:latin typeface="宋体"/>
                <a:cs typeface="宋体"/>
              </a:rPr>
              <a:t>执</a:t>
            </a:r>
            <a:r>
              <a:rPr sz="2000" spc="5" dirty="0">
                <a:latin typeface="宋体"/>
                <a:cs typeface="宋体"/>
              </a:rPr>
              <a:t>行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-15" dirty="0">
                <a:latin typeface="宋体"/>
                <a:cs typeface="宋体"/>
              </a:rPr>
              <a:t>并</a:t>
            </a:r>
            <a:r>
              <a:rPr sz="2000" dirty="0">
                <a:latin typeface="宋体"/>
                <a:cs typeface="宋体"/>
              </a:rPr>
              <a:t>将小</a:t>
            </a:r>
            <a:r>
              <a:rPr sz="2000" spc="-15" dirty="0">
                <a:latin typeface="宋体"/>
                <a:cs typeface="宋体"/>
              </a:rPr>
              <a:t>任</a:t>
            </a:r>
            <a:r>
              <a:rPr sz="2000" dirty="0">
                <a:latin typeface="宋体"/>
                <a:cs typeface="宋体"/>
              </a:rPr>
              <a:t>务加</a:t>
            </a:r>
            <a:r>
              <a:rPr sz="2000" spc="-15" dirty="0">
                <a:latin typeface="宋体"/>
                <a:cs typeface="宋体"/>
              </a:rPr>
              <a:t>到</a:t>
            </a:r>
            <a:r>
              <a:rPr sz="2000" dirty="0">
                <a:latin typeface="宋体"/>
                <a:cs typeface="宋体"/>
              </a:rPr>
              <a:t>线 程队列</a:t>
            </a:r>
            <a:r>
              <a:rPr sz="2000" spc="-15" dirty="0">
                <a:latin typeface="宋体"/>
                <a:cs typeface="宋体"/>
              </a:rPr>
              <a:t>中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-15" dirty="0">
                <a:latin typeface="宋体"/>
                <a:cs typeface="宋体"/>
              </a:rPr>
              <a:t>然</a:t>
            </a:r>
            <a:r>
              <a:rPr sz="2000" dirty="0">
                <a:latin typeface="宋体"/>
                <a:cs typeface="宋体"/>
              </a:rPr>
              <a:t>后再从</a:t>
            </a:r>
            <a:r>
              <a:rPr sz="2000" spc="-15" dirty="0">
                <a:latin typeface="宋体"/>
                <a:cs typeface="宋体"/>
              </a:rPr>
              <a:t>一</a:t>
            </a:r>
            <a:r>
              <a:rPr sz="2000" dirty="0">
                <a:latin typeface="宋体"/>
                <a:cs typeface="宋体"/>
              </a:rPr>
              <a:t>个</a:t>
            </a:r>
            <a:r>
              <a:rPr sz="2000" spc="-15" dirty="0">
                <a:latin typeface="宋体"/>
                <a:cs typeface="宋体"/>
              </a:rPr>
              <a:t>随</a:t>
            </a:r>
            <a:r>
              <a:rPr sz="2000" dirty="0">
                <a:latin typeface="宋体"/>
                <a:cs typeface="宋体"/>
              </a:rPr>
              <a:t>机线程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队</a:t>
            </a:r>
            <a:r>
              <a:rPr sz="2000" spc="-15" dirty="0">
                <a:latin typeface="宋体"/>
                <a:cs typeface="宋体"/>
              </a:rPr>
              <a:t>列</a:t>
            </a:r>
            <a:r>
              <a:rPr sz="2000" dirty="0">
                <a:latin typeface="宋体"/>
                <a:cs typeface="宋体"/>
              </a:rPr>
              <a:t>中偷一</a:t>
            </a:r>
            <a:r>
              <a:rPr sz="2000" spc="-10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并</a:t>
            </a:r>
            <a:r>
              <a:rPr sz="2000" spc="-10" dirty="0">
                <a:latin typeface="宋体"/>
                <a:cs typeface="宋体"/>
              </a:rPr>
              <a:t>把</a:t>
            </a:r>
            <a:r>
              <a:rPr sz="2000" dirty="0">
                <a:latin typeface="宋体"/>
                <a:cs typeface="宋体"/>
              </a:rPr>
              <a:t>它放</a:t>
            </a:r>
            <a:r>
              <a:rPr sz="2000" spc="5" dirty="0">
                <a:latin typeface="宋体"/>
                <a:cs typeface="宋体"/>
              </a:rPr>
              <a:t>在</a:t>
            </a:r>
            <a:r>
              <a:rPr sz="2000" spc="-10" dirty="0">
                <a:latin typeface="宋体"/>
                <a:cs typeface="宋体"/>
              </a:rPr>
              <a:t>自</a:t>
            </a:r>
            <a:r>
              <a:rPr sz="2000" dirty="0">
                <a:latin typeface="宋体"/>
                <a:cs typeface="宋体"/>
              </a:rPr>
              <a:t>己</a:t>
            </a:r>
            <a:r>
              <a:rPr sz="2000" spc="-10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队列</a:t>
            </a:r>
            <a:r>
              <a:rPr sz="2000" spc="-15" dirty="0">
                <a:latin typeface="宋体"/>
                <a:cs typeface="宋体"/>
              </a:rPr>
              <a:t>中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252095">
              <a:lnSpc>
                <a:spcPct val="150000"/>
              </a:lnSpc>
              <a:spcBef>
                <a:spcPts val="1305"/>
              </a:spcBef>
            </a:pPr>
            <a:r>
              <a:rPr sz="2000" dirty="0">
                <a:latin typeface="宋体"/>
                <a:cs typeface="宋体"/>
              </a:rPr>
              <a:t>相对于一般的线程池实</a:t>
            </a:r>
            <a:r>
              <a:rPr sz="2000" spc="-10" dirty="0">
                <a:latin typeface="宋体"/>
                <a:cs typeface="宋体"/>
              </a:rPr>
              <a:t>现</a:t>
            </a:r>
            <a:r>
              <a:rPr sz="2000" dirty="0">
                <a:latin typeface="宋体"/>
                <a:cs typeface="宋体"/>
              </a:rPr>
              <a:t>,fork/join</a:t>
            </a:r>
            <a:r>
              <a:rPr sz="2000" spc="-15" dirty="0">
                <a:latin typeface="宋体"/>
                <a:cs typeface="宋体"/>
              </a:rPr>
              <a:t>框</a:t>
            </a:r>
            <a:r>
              <a:rPr sz="2000" dirty="0">
                <a:latin typeface="宋体"/>
                <a:cs typeface="宋体"/>
              </a:rPr>
              <a:t>架的</a:t>
            </a:r>
            <a:r>
              <a:rPr sz="2000" spc="-15" dirty="0">
                <a:latin typeface="宋体"/>
                <a:cs typeface="宋体"/>
              </a:rPr>
              <a:t>优</a:t>
            </a:r>
            <a:r>
              <a:rPr sz="2000" dirty="0">
                <a:latin typeface="宋体"/>
                <a:cs typeface="宋体"/>
              </a:rPr>
              <a:t>势体</a:t>
            </a:r>
            <a:r>
              <a:rPr sz="2000" spc="-15" dirty="0">
                <a:latin typeface="宋体"/>
                <a:cs typeface="宋体"/>
              </a:rPr>
              <a:t>现</a:t>
            </a:r>
            <a:r>
              <a:rPr sz="2000" dirty="0">
                <a:latin typeface="宋体"/>
                <a:cs typeface="宋体"/>
              </a:rPr>
              <a:t>在对</a:t>
            </a:r>
            <a:r>
              <a:rPr sz="2000" spc="-15" dirty="0">
                <a:latin typeface="宋体"/>
                <a:cs typeface="宋体"/>
              </a:rPr>
              <a:t>其</a:t>
            </a:r>
            <a:r>
              <a:rPr sz="2000" dirty="0">
                <a:latin typeface="宋体"/>
                <a:cs typeface="宋体"/>
              </a:rPr>
              <a:t>中包</a:t>
            </a:r>
            <a:r>
              <a:rPr sz="2000" spc="-15" dirty="0">
                <a:latin typeface="宋体"/>
                <a:cs typeface="宋体"/>
              </a:rPr>
              <a:t>含</a:t>
            </a:r>
            <a:r>
              <a:rPr sz="2000" dirty="0">
                <a:latin typeface="宋体"/>
                <a:cs typeface="宋体"/>
              </a:rPr>
              <a:t>的任</a:t>
            </a:r>
            <a:r>
              <a:rPr sz="2000" spc="-15" dirty="0">
                <a:latin typeface="宋体"/>
                <a:cs typeface="宋体"/>
              </a:rPr>
              <a:t>务</a:t>
            </a:r>
            <a:r>
              <a:rPr sz="2000" dirty="0">
                <a:latin typeface="宋体"/>
                <a:cs typeface="宋体"/>
              </a:rPr>
              <a:t>的 处理方式上</a:t>
            </a:r>
            <a:r>
              <a:rPr sz="2000" spc="5" dirty="0">
                <a:latin typeface="宋体"/>
                <a:cs typeface="宋体"/>
              </a:rPr>
              <a:t>.</a:t>
            </a:r>
            <a:r>
              <a:rPr sz="2000" dirty="0">
                <a:latin typeface="宋体"/>
                <a:cs typeface="宋体"/>
              </a:rPr>
              <a:t>在一般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线程</a:t>
            </a:r>
            <a:r>
              <a:rPr sz="2000" spc="-15" dirty="0">
                <a:latin typeface="宋体"/>
                <a:cs typeface="宋体"/>
              </a:rPr>
              <a:t>池</a:t>
            </a:r>
            <a:r>
              <a:rPr sz="2000" dirty="0">
                <a:latin typeface="宋体"/>
                <a:cs typeface="宋体"/>
              </a:rPr>
              <a:t>中</a:t>
            </a:r>
            <a:r>
              <a:rPr sz="2000" spc="-10" dirty="0">
                <a:latin typeface="宋体"/>
                <a:cs typeface="宋体"/>
              </a:rPr>
              <a:t>,</a:t>
            </a:r>
            <a:r>
              <a:rPr sz="2000" dirty="0">
                <a:latin typeface="宋体"/>
                <a:cs typeface="宋体"/>
              </a:rPr>
              <a:t>如果一个线</a:t>
            </a:r>
            <a:r>
              <a:rPr sz="2000" spc="-10" dirty="0">
                <a:latin typeface="宋体"/>
                <a:cs typeface="宋体"/>
              </a:rPr>
              <a:t>程</a:t>
            </a:r>
            <a:r>
              <a:rPr sz="2000" dirty="0">
                <a:latin typeface="宋体"/>
                <a:cs typeface="宋体"/>
              </a:rPr>
              <a:t>正在执行的</a:t>
            </a:r>
            <a:r>
              <a:rPr sz="2000" spc="-10" dirty="0">
                <a:latin typeface="宋体"/>
                <a:cs typeface="宋体"/>
              </a:rPr>
              <a:t>任</a:t>
            </a:r>
            <a:r>
              <a:rPr sz="2000" dirty="0">
                <a:latin typeface="宋体"/>
                <a:cs typeface="宋体"/>
              </a:rPr>
              <a:t>务由于某些</a:t>
            </a:r>
            <a:r>
              <a:rPr sz="2000" spc="-10" dirty="0">
                <a:latin typeface="宋体"/>
                <a:cs typeface="宋体"/>
              </a:rPr>
              <a:t>原</a:t>
            </a:r>
            <a:r>
              <a:rPr sz="2000" dirty="0">
                <a:latin typeface="宋体"/>
                <a:cs typeface="宋体"/>
              </a:rPr>
              <a:t>因 无法继续运行,</a:t>
            </a:r>
            <a:r>
              <a:rPr sz="2000" spc="5" dirty="0">
                <a:latin typeface="宋体"/>
                <a:cs typeface="宋体"/>
              </a:rPr>
              <a:t>那么</a:t>
            </a:r>
            <a:r>
              <a:rPr sz="2000" spc="-10" dirty="0">
                <a:latin typeface="宋体"/>
                <a:cs typeface="宋体"/>
              </a:rPr>
              <a:t>该</a:t>
            </a:r>
            <a:r>
              <a:rPr sz="2000" spc="5" dirty="0">
                <a:latin typeface="宋体"/>
                <a:cs typeface="宋体"/>
              </a:rPr>
              <a:t>线程</a:t>
            </a:r>
            <a:r>
              <a:rPr sz="2000" spc="-10" dirty="0">
                <a:latin typeface="宋体"/>
                <a:cs typeface="宋体"/>
              </a:rPr>
              <a:t>会</a:t>
            </a:r>
            <a:r>
              <a:rPr sz="2000" spc="5" dirty="0">
                <a:latin typeface="宋体"/>
                <a:cs typeface="宋体"/>
              </a:rPr>
              <a:t>处于</a:t>
            </a:r>
            <a:r>
              <a:rPr sz="2000" spc="-10" dirty="0">
                <a:latin typeface="宋体"/>
                <a:cs typeface="宋体"/>
              </a:rPr>
              <a:t>等</a:t>
            </a:r>
            <a:r>
              <a:rPr sz="2000" spc="5" dirty="0">
                <a:latin typeface="宋体"/>
                <a:cs typeface="宋体"/>
              </a:rPr>
              <a:t>待状</a:t>
            </a:r>
            <a:r>
              <a:rPr sz="2000" spc="-35" dirty="0">
                <a:latin typeface="宋体"/>
                <a:cs typeface="宋体"/>
              </a:rPr>
              <a:t>态</a:t>
            </a:r>
            <a:r>
              <a:rPr sz="2000" dirty="0">
                <a:latin typeface="宋体"/>
                <a:cs typeface="宋体"/>
              </a:rPr>
              <a:t>.</a:t>
            </a:r>
            <a:r>
              <a:rPr sz="2000" spc="-10" dirty="0">
                <a:latin typeface="宋体"/>
                <a:cs typeface="宋体"/>
              </a:rPr>
              <a:t>而</a:t>
            </a:r>
            <a:r>
              <a:rPr sz="2000" dirty="0">
                <a:latin typeface="宋体"/>
                <a:cs typeface="宋体"/>
              </a:rPr>
              <a:t>在</a:t>
            </a:r>
            <a:r>
              <a:rPr sz="2000" spc="-5" dirty="0">
                <a:latin typeface="宋体"/>
                <a:cs typeface="宋体"/>
              </a:rPr>
              <a:t>fork/join</a:t>
            </a:r>
            <a:r>
              <a:rPr sz="2000" spc="5" dirty="0">
                <a:latin typeface="宋体"/>
                <a:cs typeface="宋体"/>
              </a:rPr>
              <a:t>框</a:t>
            </a:r>
            <a:r>
              <a:rPr sz="2000" spc="-15" dirty="0">
                <a:latin typeface="宋体"/>
                <a:cs typeface="宋体"/>
              </a:rPr>
              <a:t>架</a:t>
            </a:r>
            <a:r>
              <a:rPr sz="2000" spc="5" dirty="0">
                <a:latin typeface="宋体"/>
                <a:cs typeface="宋体"/>
              </a:rPr>
              <a:t>实现</a:t>
            </a:r>
            <a:r>
              <a:rPr sz="2000" spc="-15" dirty="0">
                <a:latin typeface="宋体"/>
                <a:cs typeface="宋体"/>
              </a:rPr>
              <a:t>中</a:t>
            </a:r>
            <a:r>
              <a:rPr sz="2000" dirty="0">
                <a:latin typeface="宋体"/>
                <a:cs typeface="宋体"/>
              </a:rPr>
              <a:t>,</a:t>
            </a:r>
            <a:r>
              <a:rPr sz="2000" spc="-10" dirty="0">
                <a:latin typeface="宋体"/>
                <a:cs typeface="宋体"/>
              </a:rPr>
              <a:t>如果 </a:t>
            </a:r>
            <a:r>
              <a:rPr sz="2000" dirty="0">
                <a:latin typeface="宋体"/>
                <a:cs typeface="宋体"/>
              </a:rPr>
              <a:t>某个子问题由于等待另</a:t>
            </a:r>
            <a:r>
              <a:rPr sz="2000" spc="-15" dirty="0">
                <a:latin typeface="宋体"/>
                <a:cs typeface="宋体"/>
              </a:rPr>
              <a:t>外</a:t>
            </a:r>
            <a:r>
              <a:rPr sz="2000" dirty="0">
                <a:latin typeface="宋体"/>
                <a:cs typeface="宋体"/>
              </a:rPr>
              <a:t>一个</a:t>
            </a:r>
            <a:r>
              <a:rPr sz="2000" spc="-15" dirty="0">
                <a:latin typeface="宋体"/>
                <a:cs typeface="宋体"/>
              </a:rPr>
              <a:t>子</a:t>
            </a:r>
            <a:r>
              <a:rPr sz="2000" dirty="0">
                <a:latin typeface="宋体"/>
                <a:cs typeface="宋体"/>
              </a:rPr>
              <a:t>问题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完成</a:t>
            </a:r>
            <a:r>
              <a:rPr sz="2000" spc="-15" dirty="0">
                <a:latin typeface="宋体"/>
                <a:cs typeface="宋体"/>
              </a:rPr>
              <a:t>而</a:t>
            </a:r>
            <a:r>
              <a:rPr sz="2000" dirty="0">
                <a:latin typeface="宋体"/>
                <a:cs typeface="宋体"/>
              </a:rPr>
              <a:t>无法</a:t>
            </a:r>
            <a:r>
              <a:rPr sz="2000" spc="-15" dirty="0">
                <a:latin typeface="宋体"/>
                <a:cs typeface="宋体"/>
              </a:rPr>
              <a:t>继</a:t>
            </a:r>
            <a:r>
              <a:rPr sz="2000" dirty="0">
                <a:latin typeface="宋体"/>
                <a:cs typeface="宋体"/>
              </a:rPr>
              <a:t>续运</a:t>
            </a:r>
            <a:r>
              <a:rPr sz="2000" spc="-5" dirty="0">
                <a:latin typeface="宋体"/>
                <a:cs typeface="宋体"/>
              </a:rPr>
              <a:t>行</a:t>
            </a:r>
            <a:r>
              <a:rPr sz="2000" spc="5" dirty="0">
                <a:latin typeface="宋体"/>
                <a:cs typeface="宋体"/>
              </a:rPr>
              <a:t>.</a:t>
            </a:r>
            <a:r>
              <a:rPr sz="2000" spc="-15" dirty="0">
                <a:latin typeface="宋体"/>
                <a:cs typeface="宋体"/>
              </a:rPr>
              <a:t>那</a:t>
            </a:r>
            <a:r>
              <a:rPr sz="2000" dirty="0">
                <a:latin typeface="宋体"/>
                <a:cs typeface="宋体"/>
              </a:rPr>
              <a:t>么处</a:t>
            </a:r>
            <a:r>
              <a:rPr sz="2000" spc="-15" dirty="0">
                <a:latin typeface="宋体"/>
                <a:cs typeface="宋体"/>
              </a:rPr>
              <a:t>理</a:t>
            </a:r>
            <a:r>
              <a:rPr sz="2000" dirty="0">
                <a:latin typeface="宋体"/>
                <a:cs typeface="宋体"/>
              </a:rPr>
              <a:t>该子 问题的线程会主动寻找</a:t>
            </a:r>
            <a:r>
              <a:rPr sz="2000" spc="-15" dirty="0">
                <a:latin typeface="宋体"/>
                <a:cs typeface="宋体"/>
              </a:rPr>
              <a:t>其</a:t>
            </a:r>
            <a:r>
              <a:rPr sz="2000" dirty="0">
                <a:latin typeface="宋体"/>
                <a:cs typeface="宋体"/>
              </a:rPr>
              <a:t>他尚</a:t>
            </a:r>
            <a:r>
              <a:rPr sz="2000" spc="-15" dirty="0">
                <a:latin typeface="宋体"/>
                <a:cs typeface="宋体"/>
              </a:rPr>
              <a:t>未</a:t>
            </a:r>
            <a:r>
              <a:rPr sz="2000" dirty="0">
                <a:latin typeface="宋体"/>
                <a:cs typeface="宋体"/>
              </a:rPr>
              <a:t>运行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子问</a:t>
            </a:r>
            <a:r>
              <a:rPr sz="2000" spc="-15" dirty="0">
                <a:latin typeface="宋体"/>
                <a:cs typeface="宋体"/>
              </a:rPr>
              <a:t>题</a:t>
            </a:r>
            <a:r>
              <a:rPr sz="2000" dirty="0">
                <a:latin typeface="宋体"/>
                <a:cs typeface="宋体"/>
              </a:rPr>
              <a:t>来执</a:t>
            </a:r>
            <a:r>
              <a:rPr sz="2000" spc="-5" dirty="0">
                <a:latin typeface="宋体"/>
                <a:cs typeface="宋体"/>
              </a:rPr>
              <a:t>行</a:t>
            </a:r>
            <a:r>
              <a:rPr sz="2000" spc="5" dirty="0">
                <a:latin typeface="宋体"/>
                <a:cs typeface="宋体"/>
              </a:rPr>
              <a:t>.</a:t>
            </a:r>
            <a:r>
              <a:rPr sz="2000" spc="-15" dirty="0">
                <a:latin typeface="宋体"/>
                <a:cs typeface="宋体"/>
              </a:rPr>
              <a:t>这</a:t>
            </a:r>
            <a:r>
              <a:rPr sz="2000" dirty="0">
                <a:latin typeface="宋体"/>
                <a:cs typeface="宋体"/>
              </a:rPr>
              <a:t>种方</a:t>
            </a:r>
            <a:r>
              <a:rPr sz="2000" spc="-15" dirty="0">
                <a:latin typeface="宋体"/>
                <a:cs typeface="宋体"/>
              </a:rPr>
              <a:t>式</a:t>
            </a:r>
            <a:r>
              <a:rPr sz="2000" dirty="0">
                <a:latin typeface="宋体"/>
                <a:cs typeface="宋体"/>
              </a:rPr>
              <a:t>减少</a:t>
            </a:r>
            <a:r>
              <a:rPr sz="2000" spc="-15" dirty="0">
                <a:latin typeface="宋体"/>
                <a:cs typeface="宋体"/>
              </a:rPr>
              <a:t>了</a:t>
            </a:r>
            <a:r>
              <a:rPr sz="2000" dirty="0">
                <a:latin typeface="宋体"/>
                <a:cs typeface="宋体"/>
              </a:rPr>
              <a:t>线程 的等待时间,</a:t>
            </a:r>
            <a:r>
              <a:rPr sz="2000" spc="5" dirty="0">
                <a:latin typeface="宋体"/>
                <a:cs typeface="宋体"/>
              </a:rPr>
              <a:t>提高</a:t>
            </a:r>
            <a:r>
              <a:rPr sz="2000" spc="-5" dirty="0">
                <a:latin typeface="宋体"/>
                <a:cs typeface="宋体"/>
              </a:rPr>
              <a:t>了</a:t>
            </a:r>
            <a:r>
              <a:rPr sz="2000" spc="-10" dirty="0">
                <a:latin typeface="宋体"/>
                <a:cs typeface="宋体"/>
              </a:rPr>
              <a:t>性</a:t>
            </a:r>
            <a:r>
              <a:rPr sz="2000" spc="5" dirty="0">
                <a:latin typeface="宋体"/>
                <a:cs typeface="宋体"/>
              </a:rPr>
              <a:t>能</a:t>
            </a:r>
            <a:r>
              <a:rPr sz="1800" dirty="0">
                <a:latin typeface="宋体"/>
                <a:cs typeface="宋体"/>
              </a:rPr>
              <a:t>.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250" y="2948127"/>
            <a:ext cx="4582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5-</a:t>
            </a:r>
            <a:r>
              <a:rPr sz="4800" spc="-20" dirty="0">
                <a:latin typeface="宋体"/>
                <a:cs typeface="宋体"/>
              </a:rPr>
              <a:t>新</a:t>
            </a:r>
            <a:r>
              <a:rPr sz="4800" spc="-5" dirty="0">
                <a:latin typeface="宋体"/>
                <a:cs typeface="宋体"/>
              </a:rPr>
              <a:t>时</a:t>
            </a:r>
            <a:r>
              <a:rPr sz="4800" spc="-20" dirty="0">
                <a:latin typeface="宋体"/>
                <a:cs typeface="宋体"/>
              </a:rPr>
              <a:t>间</a:t>
            </a:r>
            <a:r>
              <a:rPr sz="4800" spc="5" dirty="0">
                <a:latin typeface="宋体"/>
                <a:cs typeface="宋体"/>
              </a:rPr>
              <a:t>日</a:t>
            </a:r>
            <a:r>
              <a:rPr sz="4800" spc="1145" dirty="0">
                <a:latin typeface="宋体"/>
                <a:cs typeface="宋体"/>
              </a:rPr>
              <a:t>期</a:t>
            </a:r>
            <a:r>
              <a:rPr sz="4800" dirty="0"/>
              <a:t>API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848" y="939495"/>
            <a:ext cx="7588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宋体"/>
                <a:cs typeface="宋体"/>
              </a:rPr>
              <a:t>使</a:t>
            </a:r>
            <a:r>
              <a:rPr sz="3200" spc="715" dirty="0">
                <a:latin typeface="宋体"/>
                <a:cs typeface="宋体"/>
              </a:rPr>
              <a:t>用</a:t>
            </a:r>
            <a:r>
              <a:rPr sz="3200" spc="-10" dirty="0"/>
              <a:t>LocalDate</a:t>
            </a:r>
            <a:r>
              <a:rPr sz="3200" dirty="0">
                <a:latin typeface="宋体"/>
                <a:cs typeface="宋体"/>
              </a:rPr>
              <a:t>、</a:t>
            </a:r>
            <a:r>
              <a:rPr sz="3200" spc="-10" dirty="0"/>
              <a:t>LocalTime</a:t>
            </a:r>
            <a:r>
              <a:rPr sz="3200" dirty="0">
                <a:latin typeface="宋体"/>
                <a:cs typeface="宋体"/>
              </a:rPr>
              <a:t>、</a:t>
            </a:r>
            <a:r>
              <a:rPr sz="3200" spc="-10" dirty="0"/>
              <a:t>LocalDateTime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788647"/>
            <a:ext cx="747268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LocalDate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10" dirty="0">
                <a:latin typeface="Calibri"/>
                <a:cs typeface="Calibri"/>
              </a:rPr>
              <a:t>LocalTime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10" dirty="0">
                <a:latin typeface="Calibri"/>
                <a:cs typeface="Calibri"/>
              </a:rPr>
              <a:t>LocalDateTime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类的实 例是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不可变的对象</a:t>
            </a:r>
            <a:r>
              <a:rPr sz="2800" spc="-5" dirty="0">
                <a:latin typeface="宋体"/>
                <a:cs typeface="宋体"/>
              </a:rPr>
              <a:t>，分别表示使用</a:t>
            </a:r>
            <a:r>
              <a:rPr sz="2800" spc="-770" dirty="0">
                <a:latin typeface="宋体"/>
                <a:cs typeface="宋体"/>
              </a:rPr>
              <a:t> </a:t>
            </a:r>
            <a:r>
              <a:rPr sz="2800" spc="-5" dirty="0">
                <a:latin typeface="Calibri"/>
                <a:cs typeface="Calibri"/>
              </a:rPr>
              <a:t>ISO-8601</a:t>
            </a:r>
            <a:r>
              <a:rPr sz="2800" spc="-5" dirty="0">
                <a:latin typeface="宋体"/>
                <a:cs typeface="宋体"/>
              </a:rPr>
              <a:t>日 </a:t>
            </a:r>
            <a:r>
              <a:rPr sz="2800" spc="-10" dirty="0">
                <a:latin typeface="宋体"/>
                <a:cs typeface="宋体"/>
              </a:rPr>
              <a:t>历系统的日期、时间、日期和时间</a:t>
            </a:r>
            <a:r>
              <a:rPr sz="2800" dirty="0">
                <a:latin typeface="宋体"/>
                <a:cs typeface="宋体"/>
              </a:rPr>
              <a:t>。</a:t>
            </a:r>
            <a:r>
              <a:rPr sz="2800" spc="-10" dirty="0">
                <a:latin typeface="宋体"/>
                <a:cs typeface="宋体"/>
              </a:rPr>
              <a:t>它们</a:t>
            </a:r>
            <a:r>
              <a:rPr sz="2800" dirty="0">
                <a:latin typeface="宋体"/>
                <a:cs typeface="宋体"/>
              </a:rPr>
              <a:t>提</a:t>
            </a:r>
            <a:r>
              <a:rPr sz="2800" spc="-5" dirty="0">
                <a:latin typeface="宋体"/>
                <a:cs typeface="宋体"/>
              </a:rPr>
              <a:t>供 了简单的日期或时间，并不包含当</a:t>
            </a:r>
            <a:r>
              <a:rPr sz="2800" dirty="0">
                <a:latin typeface="宋体"/>
                <a:cs typeface="宋体"/>
              </a:rPr>
              <a:t>前</a:t>
            </a:r>
            <a:r>
              <a:rPr sz="2800" spc="-5" dirty="0">
                <a:latin typeface="宋体"/>
                <a:cs typeface="宋体"/>
              </a:rPr>
              <a:t>的时</a:t>
            </a:r>
            <a:r>
              <a:rPr sz="2800" dirty="0">
                <a:latin typeface="宋体"/>
                <a:cs typeface="宋体"/>
              </a:rPr>
              <a:t>间</a:t>
            </a:r>
            <a:r>
              <a:rPr sz="2800" spc="-5" dirty="0">
                <a:latin typeface="宋体"/>
                <a:cs typeface="宋体"/>
              </a:rPr>
              <a:t>信 </a:t>
            </a:r>
            <a:r>
              <a:rPr sz="2800" spc="-10" dirty="0">
                <a:latin typeface="宋体"/>
                <a:cs typeface="宋体"/>
              </a:rPr>
              <a:t>息。也不包含与时区相关的信</a:t>
            </a:r>
            <a:r>
              <a:rPr sz="2800" spc="-5" dirty="0">
                <a:latin typeface="宋体"/>
                <a:cs typeface="宋体"/>
              </a:rPr>
              <a:t>息。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150" y="5910173"/>
            <a:ext cx="6202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/>
                <a:cs typeface="宋体"/>
              </a:rPr>
              <a:t>注</a:t>
            </a:r>
            <a:r>
              <a:rPr sz="1400" spc="-5" dirty="0">
                <a:latin typeface="宋体"/>
                <a:cs typeface="宋体"/>
              </a:rPr>
              <a:t>：</a:t>
            </a:r>
            <a:r>
              <a:rPr sz="1400" spc="-5" dirty="0">
                <a:latin typeface="Calibri"/>
                <a:cs typeface="Calibri"/>
              </a:rPr>
              <a:t>ISO-8601</a:t>
            </a:r>
            <a:r>
              <a:rPr sz="1400" dirty="0">
                <a:latin typeface="宋体"/>
                <a:cs typeface="宋体"/>
              </a:rPr>
              <a:t>日历系统是国际标准化</a:t>
            </a:r>
            <a:r>
              <a:rPr sz="1400" spc="-15" dirty="0">
                <a:latin typeface="宋体"/>
                <a:cs typeface="宋体"/>
              </a:rPr>
              <a:t>组</a:t>
            </a:r>
            <a:r>
              <a:rPr sz="1400" dirty="0">
                <a:latin typeface="宋体"/>
                <a:cs typeface="宋体"/>
              </a:rPr>
              <a:t>织制</a:t>
            </a:r>
            <a:r>
              <a:rPr sz="1400" spc="-15" dirty="0">
                <a:latin typeface="宋体"/>
                <a:cs typeface="宋体"/>
              </a:rPr>
              <a:t>定</a:t>
            </a:r>
            <a:r>
              <a:rPr sz="1400" dirty="0">
                <a:latin typeface="宋体"/>
                <a:cs typeface="宋体"/>
              </a:rPr>
              <a:t>的现</a:t>
            </a:r>
            <a:r>
              <a:rPr sz="1400" spc="-15" dirty="0">
                <a:latin typeface="宋体"/>
                <a:cs typeface="宋体"/>
              </a:rPr>
              <a:t>代</a:t>
            </a:r>
            <a:r>
              <a:rPr sz="1400" dirty="0">
                <a:latin typeface="宋体"/>
                <a:cs typeface="宋体"/>
              </a:rPr>
              <a:t>公民</a:t>
            </a:r>
            <a:r>
              <a:rPr sz="1400" spc="-15" dirty="0">
                <a:latin typeface="宋体"/>
                <a:cs typeface="宋体"/>
              </a:rPr>
              <a:t>的</a:t>
            </a:r>
            <a:r>
              <a:rPr sz="1400" dirty="0">
                <a:latin typeface="宋体"/>
                <a:cs typeface="宋体"/>
              </a:rPr>
              <a:t>日期</a:t>
            </a:r>
            <a:r>
              <a:rPr sz="1400" spc="-15" dirty="0">
                <a:latin typeface="宋体"/>
                <a:cs typeface="宋体"/>
              </a:rPr>
              <a:t>和</a:t>
            </a:r>
            <a:r>
              <a:rPr sz="1400" dirty="0">
                <a:latin typeface="宋体"/>
                <a:cs typeface="宋体"/>
              </a:rPr>
              <a:t>时间</a:t>
            </a:r>
            <a:r>
              <a:rPr sz="1400" spc="-15" dirty="0">
                <a:latin typeface="宋体"/>
                <a:cs typeface="宋体"/>
              </a:rPr>
              <a:t>的</a:t>
            </a:r>
            <a:r>
              <a:rPr sz="1400" dirty="0">
                <a:latin typeface="宋体"/>
                <a:cs typeface="宋体"/>
              </a:rPr>
              <a:t>表示法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152" y="758316"/>
          <a:ext cx="8928734" cy="5904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/>
                <a:gridCol w="2489200"/>
                <a:gridCol w="3950334"/>
              </a:tblGrid>
              <a:tr h="251333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b="1" spc="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方法</a:t>
                      </a:r>
                      <a:endParaRPr sz="9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b="1" spc="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描述</a:t>
                      </a:r>
                      <a:endParaRPr sz="9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35"/>
                        </a:lnSpc>
                      </a:pPr>
                      <a:r>
                        <a:rPr sz="900" b="1" spc="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示例</a:t>
                      </a:r>
                      <a:endParaRPr sz="9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28141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now()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静态方法，根据当前时间创建对象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LocalDate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localDate =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LocalDate.now();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9215" marR="52197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LocalTime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localTime =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LocalTime.now();  LocalDateTime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localDateTime =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LocalDateTime.now();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37565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of()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Arial Unicode MS"/>
                          <a:cs typeface="Arial Unicode MS"/>
                        </a:rPr>
                        <a:t>静态方法</a:t>
                      </a:r>
                      <a:r>
                        <a:rPr sz="1200" spc="5" dirty="0">
                          <a:latin typeface="Arial Unicode MS"/>
                          <a:cs typeface="Arial Unicode MS"/>
                        </a:rPr>
                        <a:t>，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根据</a:t>
                      </a:r>
                      <a:r>
                        <a:rPr sz="1200" spc="10" dirty="0">
                          <a:latin typeface="Arial Unicode MS"/>
                          <a:cs typeface="Arial Unicode MS"/>
                        </a:rPr>
                        <a:t>指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定</a:t>
                      </a:r>
                      <a:r>
                        <a:rPr sz="1200" spc="10" dirty="0">
                          <a:latin typeface="Arial Unicode MS"/>
                          <a:cs typeface="Arial Unicode MS"/>
                        </a:rPr>
                        <a:t>日</a:t>
                      </a:r>
                      <a:r>
                        <a:rPr sz="1200" spc="-10" dirty="0">
                          <a:latin typeface="Arial Unicode MS"/>
                          <a:cs typeface="Arial Unicode MS"/>
                        </a:rPr>
                        <a:t>期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Arial Unicode MS"/>
                          <a:cs typeface="Arial Unicode MS"/>
                        </a:rPr>
                        <a:t>时间创建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对象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LocalDate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localDate =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LocalDate.of(2016,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10,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26);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9215" marR="1758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LocalTime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localTime =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LocalTime.of(02,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22,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56);  LocalDateTime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localDateTime =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LocalDateTime.of(2016,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10,  26, 12, 10,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55);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8718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plusDays,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plusWeeks,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plusMonths,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plusYears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45" dirty="0">
                          <a:latin typeface="Arial Unicode MS"/>
                          <a:cs typeface="Arial Unicode MS"/>
                        </a:rPr>
                        <a:t>向当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前</a:t>
                      </a:r>
                      <a:r>
                        <a:rPr sz="1200" spc="32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LocalDate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30" dirty="0">
                          <a:latin typeface="Arial Unicode MS"/>
                          <a:cs typeface="Arial Unicode MS"/>
                        </a:rPr>
                        <a:t>对</a:t>
                      </a:r>
                      <a:r>
                        <a:rPr sz="1200" spc="45" dirty="0">
                          <a:latin typeface="Arial Unicode MS"/>
                          <a:cs typeface="Arial Unicode MS"/>
                        </a:rPr>
                        <a:t>象添加几</a:t>
                      </a:r>
                      <a:r>
                        <a:rPr sz="1200" spc="50" dirty="0">
                          <a:latin typeface="Arial Unicode MS"/>
                          <a:cs typeface="Arial Unicode MS"/>
                        </a:rPr>
                        <a:t>天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、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几周、几个月、几年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8719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minusDays,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minusWeeks,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minusMonths,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minusYears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45" dirty="0">
                          <a:latin typeface="Arial Unicode MS"/>
                          <a:cs typeface="Arial Unicode MS"/>
                        </a:rPr>
                        <a:t>从当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前</a:t>
                      </a:r>
                      <a:r>
                        <a:rPr sz="1200" spc="32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LocalDate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30" dirty="0">
                          <a:latin typeface="Arial Unicode MS"/>
                          <a:cs typeface="Arial Unicode MS"/>
                        </a:rPr>
                        <a:t>对</a:t>
                      </a:r>
                      <a:r>
                        <a:rPr sz="1200" spc="45" dirty="0">
                          <a:latin typeface="Arial Unicode MS"/>
                          <a:cs typeface="Arial Unicode MS"/>
                        </a:rPr>
                        <a:t>象减去几</a:t>
                      </a:r>
                      <a:r>
                        <a:rPr sz="1200" spc="50" dirty="0">
                          <a:latin typeface="Arial Unicode MS"/>
                          <a:cs typeface="Arial Unicode MS"/>
                        </a:rPr>
                        <a:t>天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、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几周、几个月、几年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09422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plus,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添加或减少一</a:t>
                      </a:r>
                      <a:r>
                        <a:rPr sz="1200" spc="275" dirty="0">
                          <a:latin typeface="Arial Unicode MS"/>
                          <a:cs typeface="Arial Unicode MS"/>
                        </a:rPr>
                        <a:t>个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Duration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275" dirty="0">
                          <a:latin typeface="Arial Unicode MS"/>
                          <a:cs typeface="Arial Unicode MS"/>
                        </a:rPr>
                        <a:t>或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Period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3756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withDayOfMonth,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14325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</a:t>
                      </a:r>
                      <a:r>
                        <a:rPr sz="12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withMonth, 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withYear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spc="30" dirty="0">
                          <a:latin typeface="Arial Unicode MS"/>
                          <a:cs typeface="Arial Unicode MS"/>
                        </a:rPr>
                        <a:t>将月份天数</a:t>
                      </a:r>
                      <a:r>
                        <a:rPr sz="1200" spc="35" dirty="0">
                          <a:latin typeface="Arial Unicode MS"/>
                          <a:cs typeface="Arial Unicode MS"/>
                        </a:rPr>
                        <a:t>、</a:t>
                      </a:r>
                      <a:r>
                        <a:rPr sz="1200" spc="30" dirty="0">
                          <a:latin typeface="Arial Unicode MS"/>
                          <a:cs typeface="Arial Unicode MS"/>
                        </a:rPr>
                        <a:t>年份天数、月份、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年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68580">
                        <a:lnSpc>
                          <a:spcPts val="1430"/>
                        </a:lnSpc>
                      </a:pPr>
                      <a:r>
                        <a:rPr sz="1200" spc="235" dirty="0">
                          <a:latin typeface="Arial Unicode MS"/>
                          <a:cs typeface="Arial Unicode MS"/>
                        </a:rPr>
                        <a:t>份修改为指</a:t>
                      </a:r>
                      <a:r>
                        <a:rPr sz="1200" spc="250" dirty="0">
                          <a:latin typeface="Arial Unicode MS"/>
                          <a:cs typeface="Arial Unicode MS"/>
                        </a:rPr>
                        <a:t>定</a:t>
                      </a:r>
                      <a:r>
                        <a:rPr sz="1200" spc="235" dirty="0"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200" spc="250" dirty="0">
                          <a:latin typeface="Arial Unicode MS"/>
                          <a:cs typeface="Arial Unicode MS"/>
                        </a:rPr>
                        <a:t>值</a:t>
                      </a:r>
                      <a:r>
                        <a:rPr sz="1200" spc="235" dirty="0">
                          <a:latin typeface="Arial Unicode MS"/>
                          <a:cs typeface="Arial Unicode MS"/>
                        </a:rPr>
                        <a:t>并返回新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的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LocalDate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对象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09423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getDayOfMonth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获得月份天数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(1-31)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0929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getDayOfYear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获得年份天数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(1-366)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8846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getDayOfWeek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90" dirty="0">
                          <a:latin typeface="Arial Unicode MS"/>
                          <a:cs typeface="Arial Unicode MS"/>
                        </a:rPr>
                        <a:t>获得星</a:t>
                      </a:r>
                      <a:r>
                        <a:rPr sz="1200" spc="80" dirty="0">
                          <a:latin typeface="Arial Unicode MS"/>
                          <a:cs typeface="Arial Unicode MS"/>
                        </a:rPr>
                        <a:t>期</a:t>
                      </a:r>
                      <a:r>
                        <a:rPr sz="1200" spc="90" dirty="0">
                          <a:latin typeface="Arial Unicode MS"/>
                          <a:cs typeface="Arial Unicode MS"/>
                        </a:rPr>
                        <a:t>几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80" dirty="0">
                          <a:latin typeface="Arial Unicode MS"/>
                          <a:cs typeface="Arial Unicode MS"/>
                        </a:rPr>
                        <a:t>返</a:t>
                      </a:r>
                      <a:r>
                        <a:rPr sz="1200" spc="90" dirty="0">
                          <a:latin typeface="Arial Unicode MS"/>
                          <a:cs typeface="Arial Unicode MS"/>
                        </a:rPr>
                        <a:t>回</a:t>
                      </a:r>
                      <a:r>
                        <a:rPr sz="1200" spc="80" dirty="0">
                          <a:latin typeface="Arial Unicode MS"/>
                          <a:cs typeface="Arial Unicode MS"/>
                        </a:rPr>
                        <a:t>一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个</a:t>
                      </a:r>
                      <a:r>
                        <a:rPr sz="1200" spc="7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DayOfWeek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枚举值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0929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getMonth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获得月份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返回一</a:t>
                      </a:r>
                      <a:r>
                        <a:rPr sz="1200" spc="275" dirty="0">
                          <a:latin typeface="Arial Unicode MS"/>
                          <a:cs typeface="Arial Unicode MS"/>
                        </a:rPr>
                        <a:t>个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Month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枚举值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09435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getMonthValue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获得月份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(1-12)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0938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getYear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获得年份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8769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until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获得两个日期之间的</a:t>
                      </a:r>
                      <a:r>
                        <a:rPr sz="1200" spc="1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Period</a:t>
                      </a:r>
                      <a:r>
                        <a:rPr sz="12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对象，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或者指</a:t>
                      </a:r>
                      <a:r>
                        <a:rPr sz="1200" spc="275" dirty="0">
                          <a:latin typeface="Arial Unicode MS"/>
                          <a:cs typeface="Arial Unicode MS"/>
                        </a:rPr>
                        <a:t>定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ChronoUnits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的数字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0938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isBefore,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isAfter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比较两个</a:t>
                      </a:r>
                      <a:r>
                        <a:rPr sz="1200" spc="-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LocalDate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0938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isLeapYear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判断是否是闰年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907491"/>
            <a:ext cx="2831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Instant</a:t>
            </a:r>
            <a:r>
              <a:rPr spc="-40" dirty="0"/>
              <a:t> </a:t>
            </a:r>
            <a:r>
              <a:rPr spc="-10" dirty="0">
                <a:latin typeface="宋体"/>
                <a:cs typeface="宋体"/>
              </a:rPr>
              <a:t>时间戳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88647"/>
            <a:ext cx="7522209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10" dirty="0">
                <a:latin typeface="宋体"/>
                <a:cs typeface="宋体"/>
              </a:rPr>
              <a:t>用于“时间戳”的运算。它是</a:t>
            </a:r>
            <a:r>
              <a:rPr sz="2800" spc="-5" dirty="0">
                <a:latin typeface="宋体"/>
                <a:cs typeface="宋体"/>
              </a:rPr>
              <a:t>以</a:t>
            </a:r>
            <a:r>
              <a:rPr sz="2800" spc="-5" dirty="0">
                <a:latin typeface="Calibri"/>
                <a:cs typeface="Calibri"/>
              </a:rPr>
              <a:t>Unix</a:t>
            </a:r>
            <a:r>
              <a:rPr sz="2800" spc="-10" dirty="0">
                <a:latin typeface="宋体"/>
                <a:cs typeface="宋体"/>
              </a:rPr>
              <a:t>元</a:t>
            </a:r>
            <a:r>
              <a:rPr sz="2800" spc="-5" dirty="0">
                <a:latin typeface="宋体"/>
                <a:cs typeface="宋体"/>
              </a:rPr>
              <a:t>年</a:t>
            </a:r>
            <a:r>
              <a:rPr sz="2800" spc="10" dirty="0">
                <a:latin typeface="Calibri"/>
                <a:cs typeface="Calibri"/>
              </a:rPr>
              <a:t>(</a:t>
            </a:r>
            <a:r>
              <a:rPr sz="2800" spc="-10" dirty="0">
                <a:latin typeface="宋体"/>
                <a:cs typeface="宋体"/>
              </a:rPr>
              <a:t>传统 </a:t>
            </a:r>
            <a:r>
              <a:rPr sz="2800" spc="-5" dirty="0">
                <a:latin typeface="宋体"/>
                <a:cs typeface="宋体"/>
              </a:rPr>
              <a:t>的设定为</a:t>
            </a:r>
            <a:r>
              <a:rPr sz="2800" spc="-25" dirty="0">
                <a:latin typeface="Calibri"/>
                <a:cs typeface="Calibri"/>
              </a:rPr>
              <a:t>UTC</a:t>
            </a:r>
            <a:r>
              <a:rPr sz="2800" spc="-5" dirty="0">
                <a:latin typeface="宋体"/>
                <a:cs typeface="宋体"/>
              </a:rPr>
              <a:t>时</a:t>
            </a:r>
            <a:r>
              <a:rPr sz="2800" spc="-10" dirty="0">
                <a:latin typeface="宋体"/>
                <a:cs typeface="宋体"/>
              </a:rPr>
              <a:t>区</a:t>
            </a:r>
            <a:r>
              <a:rPr sz="2800" spc="-10" dirty="0">
                <a:latin typeface="Calibri"/>
                <a:cs typeface="Calibri"/>
              </a:rPr>
              <a:t>1970</a:t>
            </a:r>
            <a:r>
              <a:rPr sz="2800" spc="5" dirty="0">
                <a:latin typeface="宋体"/>
                <a:cs typeface="宋体"/>
              </a:rPr>
              <a:t>年</a:t>
            </a:r>
            <a:r>
              <a:rPr sz="2800" spc="-10" dirty="0">
                <a:latin typeface="Calibri"/>
                <a:cs typeface="Calibri"/>
              </a:rPr>
              <a:t>1</a:t>
            </a:r>
            <a:r>
              <a:rPr sz="2800" spc="5" dirty="0">
                <a:latin typeface="宋体"/>
                <a:cs typeface="宋体"/>
              </a:rPr>
              <a:t>月</a:t>
            </a:r>
            <a:r>
              <a:rPr sz="2800" spc="-10" dirty="0">
                <a:latin typeface="Calibri"/>
                <a:cs typeface="Calibri"/>
              </a:rPr>
              <a:t>1</a:t>
            </a:r>
            <a:r>
              <a:rPr sz="2800" dirty="0">
                <a:latin typeface="宋体"/>
                <a:cs typeface="宋体"/>
              </a:rPr>
              <a:t>日</a:t>
            </a:r>
            <a:r>
              <a:rPr sz="2800" spc="-5" dirty="0">
                <a:latin typeface="宋体"/>
                <a:cs typeface="宋体"/>
              </a:rPr>
              <a:t>午夜</a:t>
            </a:r>
            <a:r>
              <a:rPr sz="2800" dirty="0">
                <a:latin typeface="宋体"/>
                <a:cs typeface="宋体"/>
              </a:rPr>
              <a:t>时</a:t>
            </a:r>
            <a:r>
              <a:rPr sz="2800" spc="5" dirty="0">
                <a:latin typeface="宋体"/>
                <a:cs typeface="宋体"/>
              </a:rPr>
              <a:t>分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5" dirty="0">
                <a:latin typeface="宋体"/>
                <a:cs typeface="宋体"/>
              </a:rPr>
              <a:t>开始 </a:t>
            </a:r>
            <a:r>
              <a:rPr sz="2800" spc="-10" dirty="0">
                <a:latin typeface="宋体"/>
                <a:cs typeface="宋体"/>
              </a:rPr>
              <a:t>所</a:t>
            </a:r>
            <a:r>
              <a:rPr sz="2800" spc="-5" dirty="0">
                <a:latin typeface="宋体"/>
                <a:cs typeface="宋体"/>
              </a:rPr>
              <a:t>经</a:t>
            </a:r>
            <a:r>
              <a:rPr sz="2800" spc="-10" dirty="0">
                <a:latin typeface="宋体"/>
                <a:cs typeface="宋体"/>
              </a:rPr>
              <a:t>历的描述进行运算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017" y="907491"/>
            <a:ext cx="3594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Duration </a:t>
            </a:r>
            <a:r>
              <a:rPr spc="795" dirty="0">
                <a:latin typeface="宋体"/>
                <a:cs typeface="宋体"/>
              </a:rPr>
              <a:t>和</a:t>
            </a:r>
            <a:r>
              <a:rPr spc="-15" dirty="0"/>
              <a:t>Period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2002993"/>
            <a:ext cx="5988050" cy="117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spc="-5" dirty="0">
                <a:latin typeface="宋体"/>
                <a:cs typeface="宋体"/>
              </a:rPr>
              <a:t>用于计</a:t>
            </a:r>
            <a:r>
              <a:rPr sz="2800" spc="-15" dirty="0">
                <a:latin typeface="宋体"/>
                <a:cs typeface="宋体"/>
              </a:rPr>
              <a:t>算</a:t>
            </a:r>
            <a:r>
              <a:rPr sz="2800" spc="-5" dirty="0">
                <a:latin typeface="宋体"/>
                <a:cs typeface="宋体"/>
              </a:rPr>
              <a:t>两个“时间</a:t>
            </a:r>
            <a:r>
              <a:rPr sz="2800" dirty="0">
                <a:latin typeface="宋体"/>
                <a:cs typeface="宋体"/>
              </a:rPr>
              <a:t>”</a:t>
            </a:r>
            <a:r>
              <a:rPr sz="2800" spc="-5" dirty="0">
                <a:latin typeface="宋体"/>
                <a:cs typeface="宋体"/>
              </a:rPr>
              <a:t>间隔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7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od:</a:t>
            </a:r>
            <a:r>
              <a:rPr sz="2800" spc="-5" dirty="0">
                <a:latin typeface="宋体"/>
                <a:cs typeface="宋体"/>
              </a:rPr>
              <a:t>用于计算两个“</a:t>
            </a:r>
            <a:r>
              <a:rPr sz="2800" dirty="0">
                <a:latin typeface="宋体"/>
                <a:cs typeface="宋体"/>
              </a:rPr>
              <a:t>日</a:t>
            </a:r>
            <a:r>
              <a:rPr sz="2800" spc="-5" dirty="0">
                <a:latin typeface="宋体"/>
                <a:cs typeface="宋体"/>
              </a:rPr>
              <a:t>期”</a:t>
            </a:r>
            <a:r>
              <a:rPr sz="2800" dirty="0">
                <a:latin typeface="宋体"/>
                <a:cs typeface="宋体"/>
              </a:rPr>
              <a:t>间</a:t>
            </a:r>
            <a:r>
              <a:rPr sz="2800" spc="-5" dirty="0">
                <a:latin typeface="宋体"/>
                <a:cs typeface="宋体"/>
              </a:rPr>
              <a:t>隔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573" y="907491"/>
            <a:ext cx="2319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日期</a:t>
            </a:r>
            <a:r>
              <a:rPr spc="-10" dirty="0">
                <a:latin typeface="宋体"/>
                <a:cs typeface="宋体"/>
              </a:rPr>
              <a:t>的操纵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801448"/>
            <a:ext cx="7469505" cy="27806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TemporalAdjuster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宋体"/>
                <a:cs typeface="宋体"/>
              </a:rPr>
              <a:t>时间校正器。有时我们可能需要获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宋体"/>
                <a:cs typeface="宋体"/>
              </a:rPr>
              <a:t>取例如：将日期调整到“下个周日”等操作。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50100"/>
              </a:lnSpc>
              <a:spcBef>
                <a:spcPts val="575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TemporalAdjuster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宋体"/>
                <a:cs typeface="宋体"/>
              </a:rPr>
              <a:t>该类通过静态方法提供了大量的常 用</a:t>
            </a:r>
            <a:r>
              <a:rPr sz="2400" spc="-670" dirty="0">
                <a:latin typeface="宋体"/>
                <a:cs typeface="宋体"/>
              </a:rPr>
              <a:t> </a:t>
            </a:r>
            <a:r>
              <a:rPr sz="2400" spc="-25" dirty="0">
                <a:latin typeface="Calibri"/>
                <a:cs typeface="Calibri"/>
              </a:rPr>
              <a:t>TemporalAdjuster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宋体"/>
                <a:cs typeface="宋体"/>
              </a:rPr>
              <a:t>的实现。</a:t>
            </a:r>
            <a:endParaRPr sz="2400">
              <a:latin typeface="宋体"/>
              <a:cs typeface="宋体"/>
            </a:endParaRPr>
          </a:p>
          <a:p>
            <a:pPr marL="483234">
              <a:lnSpc>
                <a:spcPct val="100000"/>
              </a:lnSpc>
              <a:spcBef>
                <a:spcPts val="1664"/>
              </a:spcBef>
            </a:pPr>
            <a:r>
              <a:rPr sz="1800" dirty="0">
                <a:latin typeface="宋体"/>
                <a:cs typeface="宋体"/>
              </a:rPr>
              <a:t>例如获取下个周日：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4869179"/>
            <a:ext cx="6854952" cy="86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907491"/>
            <a:ext cx="2778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解</a:t>
            </a:r>
            <a:r>
              <a:rPr spc="-5" dirty="0">
                <a:latin typeface="宋体"/>
                <a:cs typeface="宋体"/>
              </a:rPr>
              <a:t>析</a:t>
            </a:r>
            <a:r>
              <a:rPr spc="-10" dirty="0">
                <a:latin typeface="宋体"/>
                <a:cs typeface="宋体"/>
              </a:rPr>
              <a:t>与格式化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658238"/>
            <a:ext cx="7395209" cy="254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java.time.format.DateTimeFormatter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宋体"/>
                <a:cs typeface="宋体"/>
              </a:rPr>
              <a:t>类：该类提供了三种 格式化方法：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664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800" spc="-5" dirty="0">
                <a:latin typeface="宋体"/>
                <a:cs typeface="宋体"/>
              </a:rPr>
              <a:t>预定义的标准格式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800" dirty="0">
                <a:latin typeface="宋体"/>
                <a:cs typeface="宋体"/>
              </a:rPr>
              <a:t>语言环境相关的格式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800" dirty="0">
                <a:latin typeface="宋体"/>
                <a:cs typeface="宋体"/>
              </a:rPr>
              <a:t>自定义的格式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238" y="907491"/>
            <a:ext cx="5410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/>
                <a:cs typeface="宋体"/>
              </a:rPr>
              <a:t>为什么使</a:t>
            </a:r>
            <a:r>
              <a:rPr spc="810" dirty="0">
                <a:latin typeface="宋体"/>
                <a:cs typeface="宋体"/>
              </a:rPr>
              <a:t>用</a:t>
            </a:r>
            <a:r>
              <a:rPr dirty="0"/>
              <a:t>Lambda</a:t>
            </a:r>
            <a:r>
              <a:rPr spc="-70" dirty="0"/>
              <a:t> </a:t>
            </a:r>
            <a:r>
              <a:rPr spc="-10" dirty="0">
                <a:latin typeface="宋体"/>
                <a:cs typeface="宋体"/>
              </a:rPr>
              <a:t>表达式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322" y="1924182"/>
            <a:ext cx="748792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Lambda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是一个</a:t>
            </a:r>
            <a:r>
              <a:rPr sz="2800" b="1" spc="-5" dirty="0">
                <a:solidFill>
                  <a:srgbClr val="FF0000"/>
                </a:solidFill>
                <a:latin typeface="宋体"/>
                <a:cs typeface="宋体"/>
              </a:rPr>
              <a:t>匿名函</a:t>
            </a:r>
            <a:r>
              <a:rPr sz="2800" b="1" spc="-10" dirty="0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sz="2800" spc="-5" dirty="0">
                <a:latin typeface="宋体"/>
                <a:cs typeface="宋体"/>
              </a:rPr>
              <a:t>，我们可以把</a:t>
            </a:r>
            <a:r>
              <a:rPr sz="2800" spc="-725" dirty="0">
                <a:latin typeface="宋体"/>
                <a:cs typeface="宋体"/>
              </a:rPr>
              <a:t> </a:t>
            </a:r>
            <a:r>
              <a:rPr sz="2800" spc="-10" dirty="0">
                <a:latin typeface="Calibri"/>
                <a:cs typeface="Calibri"/>
              </a:rPr>
              <a:t>Lambda  </a:t>
            </a:r>
            <a:r>
              <a:rPr sz="2800" spc="-10" dirty="0">
                <a:latin typeface="宋体"/>
                <a:cs typeface="宋体"/>
              </a:rPr>
              <a:t>表达式理解为</a:t>
            </a:r>
            <a:r>
              <a:rPr sz="2800" spc="-5" dirty="0">
                <a:latin typeface="宋体"/>
                <a:cs typeface="宋体"/>
              </a:rPr>
              <a:t>是</a:t>
            </a:r>
            <a:r>
              <a:rPr sz="2800" b="1" spc="-10" dirty="0">
                <a:solidFill>
                  <a:srgbClr val="FF0000"/>
                </a:solidFill>
                <a:latin typeface="宋体"/>
                <a:cs typeface="宋体"/>
              </a:rPr>
              <a:t>一段可以传递的</a:t>
            </a:r>
            <a:r>
              <a:rPr sz="2800" b="1" dirty="0">
                <a:solidFill>
                  <a:srgbClr val="FF0000"/>
                </a:solidFill>
                <a:latin typeface="宋体"/>
                <a:cs typeface="宋体"/>
              </a:rPr>
              <a:t>代码</a:t>
            </a:r>
            <a:r>
              <a:rPr sz="2800" spc="-5" dirty="0">
                <a:latin typeface="宋体"/>
                <a:cs typeface="宋体"/>
              </a:rPr>
              <a:t>（将代码 像数据一样进行传递）。可以写出</a:t>
            </a:r>
            <a:r>
              <a:rPr sz="2800" dirty="0">
                <a:latin typeface="宋体"/>
                <a:cs typeface="宋体"/>
              </a:rPr>
              <a:t>更</a:t>
            </a:r>
            <a:r>
              <a:rPr sz="2800" spc="-5" dirty="0">
                <a:latin typeface="宋体"/>
                <a:cs typeface="宋体"/>
              </a:rPr>
              <a:t>简洁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宋体"/>
                <a:cs typeface="宋体"/>
              </a:rPr>
              <a:t>更 灵活的代码。作为一种更紧凑的代</a:t>
            </a:r>
            <a:r>
              <a:rPr sz="2800" dirty="0">
                <a:latin typeface="宋体"/>
                <a:cs typeface="宋体"/>
              </a:rPr>
              <a:t>码</a:t>
            </a:r>
            <a:r>
              <a:rPr sz="2800" spc="-5" dirty="0">
                <a:latin typeface="宋体"/>
                <a:cs typeface="宋体"/>
              </a:rPr>
              <a:t>风格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使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spc="-5" dirty="0">
                <a:latin typeface="宋体"/>
                <a:cs typeface="宋体"/>
              </a:rPr>
              <a:t>的语言表达能力得到了提升。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573" y="907491"/>
            <a:ext cx="2319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时区</a:t>
            </a:r>
            <a:r>
              <a:rPr spc="-10" dirty="0">
                <a:latin typeface="宋体"/>
                <a:cs typeface="宋体"/>
              </a:rPr>
              <a:t>的处理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966722"/>
            <a:ext cx="7439659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Java8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中加入了对时区的支持，</a:t>
            </a:r>
            <a:r>
              <a:rPr sz="2000" spc="-15" dirty="0">
                <a:latin typeface="宋体"/>
                <a:cs typeface="宋体"/>
              </a:rPr>
              <a:t>带</a:t>
            </a:r>
            <a:r>
              <a:rPr sz="2000" dirty="0">
                <a:latin typeface="宋体"/>
                <a:cs typeface="宋体"/>
              </a:rPr>
              <a:t>时区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spc="-15" dirty="0">
                <a:latin typeface="宋体"/>
                <a:cs typeface="宋体"/>
              </a:rPr>
              <a:t>为</a:t>
            </a:r>
            <a:r>
              <a:rPr sz="2000" dirty="0">
                <a:latin typeface="宋体"/>
                <a:cs typeface="宋体"/>
              </a:rPr>
              <a:t>分别</a:t>
            </a:r>
            <a:r>
              <a:rPr sz="2000" spc="-15" dirty="0">
                <a:latin typeface="宋体"/>
                <a:cs typeface="宋体"/>
              </a:rPr>
              <a:t>为</a:t>
            </a:r>
            <a:r>
              <a:rPr sz="2000" dirty="0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000" spc="-10" dirty="0">
                <a:latin typeface="Calibri"/>
                <a:cs typeface="Calibri"/>
              </a:rPr>
              <a:t>ZonedDate</a:t>
            </a:r>
            <a:r>
              <a:rPr sz="2000" dirty="0">
                <a:latin typeface="宋体"/>
                <a:cs typeface="宋体"/>
              </a:rPr>
              <a:t>、</a:t>
            </a:r>
            <a:r>
              <a:rPr sz="2000" spc="-10" dirty="0">
                <a:latin typeface="Calibri"/>
                <a:cs typeface="Calibri"/>
              </a:rPr>
              <a:t>ZonedTime</a:t>
            </a:r>
            <a:r>
              <a:rPr sz="2000" dirty="0">
                <a:latin typeface="宋体"/>
                <a:cs typeface="宋体"/>
              </a:rPr>
              <a:t>、</a:t>
            </a:r>
            <a:r>
              <a:rPr sz="2000" spc="-10" dirty="0">
                <a:latin typeface="Calibri"/>
                <a:cs typeface="Calibri"/>
              </a:rPr>
              <a:t>ZonedDateTime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latin typeface="宋体"/>
                <a:cs typeface="宋体"/>
              </a:rPr>
              <a:t>其中每个时区都对应着</a:t>
            </a:r>
            <a:r>
              <a:rPr sz="2000" spc="-590" dirty="0">
                <a:latin typeface="宋体"/>
                <a:cs typeface="宋体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dirty="0">
                <a:latin typeface="宋体"/>
                <a:cs typeface="宋体"/>
              </a:rPr>
              <a:t>，地区</a:t>
            </a:r>
            <a:r>
              <a:rPr sz="2000" spc="-5" dirty="0">
                <a:latin typeface="Calibri"/>
                <a:cs typeface="Calibri"/>
              </a:rPr>
              <a:t>ID</a:t>
            </a:r>
            <a:r>
              <a:rPr sz="2000" spc="-15" dirty="0">
                <a:latin typeface="宋体"/>
                <a:cs typeface="宋体"/>
              </a:rPr>
              <a:t>都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580" dirty="0">
                <a:latin typeface="宋体"/>
                <a:cs typeface="宋体"/>
              </a:rPr>
              <a:t> </a:t>
            </a:r>
            <a:r>
              <a:rPr sz="2000" spc="5" dirty="0">
                <a:latin typeface="宋体"/>
                <a:cs typeface="宋体"/>
              </a:rPr>
              <a:t>“</a:t>
            </a:r>
            <a:r>
              <a:rPr sz="2000" spc="5" dirty="0">
                <a:latin typeface="Calibri"/>
                <a:cs typeface="Calibri"/>
              </a:rPr>
              <a:t>{</a:t>
            </a:r>
            <a:r>
              <a:rPr sz="2000" dirty="0">
                <a:latin typeface="宋体"/>
                <a:cs typeface="宋体"/>
              </a:rPr>
              <a:t>区域</a:t>
            </a:r>
            <a:r>
              <a:rPr sz="2000" spc="-5" dirty="0">
                <a:latin typeface="Calibri"/>
                <a:cs typeface="Calibri"/>
              </a:rPr>
              <a:t>}/{</a:t>
            </a:r>
            <a:r>
              <a:rPr sz="2000" dirty="0">
                <a:latin typeface="宋体"/>
                <a:cs typeface="宋体"/>
              </a:rPr>
              <a:t>城市</a:t>
            </a:r>
            <a:r>
              <a:rPr sz="2000" spc="-10" dirty="0">
                <a:latin typeface="Calibri"/>
                <a:cs typeface="Calibri"/>
              </a:rPr>
              <a:t>}</a:t>
            </a:r>
            <a:r>
              <a:rPr sz="2000" spc="-10" dirty="0">
                <a:latin typeface="宋体"/>
                <a:cs typeface="宋体"/>
              </a:rPr>
              <a:t>”</a:t>
            </a:r>
            <a:r>
              <a:rPr sz="2000" dirty="0">
                <a:latin typeface="宋体"/>
                <a:cs typeface="宋体"/>
              </a:rPr>
              <a:t>的格式</a:t>
            </a:r>
            <a:endParaRPr sz="20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latin typeface="宋体"/>
                <a:cs typeface="宋体"/>
              </a:rPr>
              <a:t>例</a:t>
            </a:r>
            <a:r>
              <a:rPr sz="2000" spc="5" dirty="0">
                <a:latin typeface="宋体"/>
                <a:cs typeface="宋体"/>
              </a:rPr>
              <a:t>如</a:t>
            </a:r>
            <a:r>
              <a:rPr sz="2000" spc="-565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：</a:t>
            </a:r>
            <a:r>
              <a:rPr sz="2000" dirty="0">
                <a:latin typeface="Calibri"/>
                <a:cs typeface="Calibri"/>
              </a:rPr>
              <a:t>Asia/Shanghai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宋体"/>
                <a:cs typeface="宋体"/>
              </a:rPr>
              <a:t>等</a:t>
            </a:r>
            <a:endParaRPr sz="2000">
              <a:latin typeface="宋体"/>
              <a:cs typeface="宋体"/>
            </a:endParaRPr>
          </a:p>
          <a:p>
            <a:pPr marL="927100" marR="1043305" indent="-572135">
              <a:lnSpc>
                <a:spcPct val="170100"/>
              </a:lnSpc>
            </a:pPr>
            <a:r>
              <a:rPr sz="2000" spc="-5" dirty="0">
                <a:latin typeface="Calibri"/>
                <a:cs typeface="Calibri"/>
              </a:rPr>
              <a:t>ZoneId</a:t>
            </a:r>
            <a:r>
              <a:rPr sz="2000" spc="-5" dirty="0">
                <a:latin typeface="宋体"/>
                <a:cs typeface="宋体"/>
              </a:rPr>
              <a:t>：</a:t>
            </a:r>
            <a:r>
              <a:rPr sz="2000" dirty="0">
                <a:latin typeface="宋体"/>
                <a:cs typeface="宋体"/>
              </a:rPr>
              <a:t>该类中包</a:t>
            </a:r>
            <a:r>
              <a:rPr sz="2000" spc="-15" dirty="0">
                <a:latin typeface="宋体"/>
                <a:cs typeface="宋体"/>
              </a:rPr>
              <a:t>含</a:t>
            </a:r>
            <a:r>
              <a:rPr sz="2000" dirty="0">
                <a:latin typeface="宋体"/>
                <a:cs typeface="宋体"/>
              </a:rPr>
              <a:t>了所</a:t>
            </a:r>
            <a:r>
              <a:rPr sz="2000" spc="-15" dirty="0">
                <a:latin typeface="宋体"/>
                <a:cs typeface="宋体"/>
              </a:rPr>
              <a:t>有</a:t>
            </a:r>
            <a:r>
              <a:rPr sz="2000" dirty="0">
                <a:latin typeface="宋体"/>
                <a:cs typeface="宋体"/>
              </a:rPr>
              <a:t>的时</a:t>
            </a:r>
            <a:r>
              <a:rPr sz="2000" spc="-15" dirty="0">
                <a:latin typeface="宋体"/>
                <a:cs typeface="宋体"/>
              </a:rPr>
              <a:t>区</a:t>
            </a:r>
            <a:r>
              <a:rPr sz="2000" dirty="0">
                <a:latin typeface="宋体"/>
                <a:cs typeface="宋体"/>
              </a:rPr>
              <a:t>信息 </a:t>
            </a:r>
            <a:r>
              <a:rPr sz="2000" spc="-10" dirty="0">
                <a:latin typeface="Calibri"/>
                <a:cs typeface="Calibri"/>
              </a:rPr>
              <a:t>getAvailableZoneIds()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可以获取所有时区时区信息 </a:t>
            </a:r>
            <a:r>
              <a:rPr sz="2000" spc="-5" dirty="0">
                <a:latin typeface="Calibri"/>
                <a:cs typeface="Calibri"/>
              </a:rPr>
              <a:t>of(id)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用指定的时区信息获</a:t>
            </a:r>
            <a:r>
              <a:rPr sz="2000" spc="420" dirty="0">
                <a:latin typeface="宋体"/>
                <a:cs typeface="宋体"/>
              </a:rPr>
              <a:t>取</a:t>
            </a:r>
            <a:r>
              <a:rPr sz="2000" spc="-10" dirty="0">
                <a:latin typeface="Calibri"/>
                <a:cs typeface="Calibri"/>
              </a:rPr>
              <a:t>ZoneId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对象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622" y="941019"/>
            <a:ext cx="4597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宋体"/>
                <a:cs typeface="宋体"/>
              </a:rPr>
              <a:t>与传统日期处理的转换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154" y="1550416"/>
          <a:ext cx="8928734" cy="500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45"/>
                <a:gridCol w="2976245"/>
                <a:gridCol w="2976244"/>
              </a:tblGrid>
              <a:tr h="33604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类</a:t>
                      </a:r>
                      <a:endParaRPr sz="1050">
                        <a:latin typeface="Arial Unicode MS"/>
                        <a:cs typeface="Arial Unicode MS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遗</a:t>
                      </a:r>
                      <a:r>
                        <a:rPr sz="1050" b="1" spc="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留类</a:t>
                      </a:r>
                      <a:endParaRPr sz="1050">
                        <a:latin typeface="Arial Unicode MS"/>
                        <a:cs typeface="Arial Unicode MS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遗留类</a:t>
                      </a:r>
                      <a:endParaRPr sz="1050">
                        <a:latin typeface="Arial Unicode MS"/>
                        <a:cs typeface="Arial Unicode MS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83691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java.time.Instant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java.util.Date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Date.from(instant)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date.toInstant()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83691">
                <a:tc>
                  <a:txBody>
                    <a:bodyPr/>
                    <a:lstStyle/>
                    <a:p>
                      <a:pPr marL="28575" marR="15195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java.time.Instant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a.sql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Timestamp.from(instant)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timestamp.toInstant()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83692">
                <a:tc>
                  <a:txBody>
                    <a:bodyPr/>
                    <a:lstStyle/>
                    <a:p>
                      <a:pPr marL="28575" marR="9105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java.time.ZonedDateTime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a.u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eTim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cal.toZonedDateTime()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83692">
                <a:tc>
                  <a:txBody>
                    <a:bodyPr/>
                    <a:lstStyle/>
                    <a:p>
                      <a:pPr marL="28575" marR="14820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java.time.LocalDate 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java.sql.Time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Date.valueOf(localDate)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date.toLocalDate()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83692">
                <a:tc>
                  <a:txBody>
                    <a:bodyPr/>
                    <a:lstStyle/>
                    <a:p>
                      <a:pPr marL="28575" marR="14649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java.time.LocalTime 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java.sql.Time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Date.valueOf(localDate)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date.toLocalTime()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83691">
                <a:tc>
                  <a:txBody>
                    <a:bodyPr/>
                    <a:lstStyle/>
                    <a:p>
                      <a:pPr marL="28575" marR="11169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java.time.LocalDateTime  java.sql.Timestamp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Timestamp.valueOf(localDateTime)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timestamp.toLocalDateTime()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83615">
                <a:tc>
                  <a:txBody>
                    <a:bodyPr/>
                    <a:lstStyle/>
                    <a:p>
                      <a:pPr marL="28575" marR="15779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java.time.ZoneId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a.u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Timezone.getTimeZone(id)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timeZone.toZoneId()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83679">
                <a:tc>
                  <a:txBody>
                    <a:bodyPr/>
                    <a:lstStyle/>
                    <a:p>
                      <a:pPr marL="28575" marR="205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.f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tt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 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java.text.DateFormat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formatter.toFormat()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无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855" y="2989275"/>
            <a:ext cx="75819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6-</a:t>
            </a:r>
            <a:r>
              <a:rPr sz="4300" spc="-15" dirty="0">
                <a:latin typeface="宋体"/>
                <a:cs typeface="宋体"/>
              </a:rPr>
              <a:t>接口中的默认方法与静态方法</a:t>
            </a:r>
            <a:endParaRPr sz="4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060" y="782192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接口中的默认方法</a:t>
            </a:r>
          </a:p>
        </p:txBody>
      </p:sp>
      <p:sp>
        <p:nvSpPr>
          <p:cNvPr id="3" name="object 3"/>
          <p:cNvSpPr/>
          <p:nvPr/>
        </p:nvSpPr>
        <p:spPr>
          <a:xfrm>
            <a:off x="684276" y="3717035"/>
            <a:ext cx="4247388" cy="2272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437" y="1668907"/>
            <a:ext cx="7950834" cy="1878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Java</a:t>
            </a:r>
            <a:r>
              <a:rPr sz="2400" spc="-10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8中允许接口中包含具有具体实现的方法，该方法称为 “默认方法”，默认方法使用</a:t>
            </a:r>
            <a:r>
              <a:rPr sz="2400" spc="-10" dirty="0">
                <a:latin typeface="宋体"/>
                <a:cs typeface="宋体"/>
              </a:rPr>
              <a:t> 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default</a:t>
            </a:r>
            <a:r>
              <a:rPr sz="2400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关键字修饰。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00355">
              <a:lnSpc>
                <a:spcPct val="100000"/>
              </a:lnSpc>
            </a:pPr>
            <a:r>
              <a:rPr sz="2400" dirty="0">
                <a:latin typeface="Arial Unicode MS"/>
                <a:cs typeface="Arial Unicode MS"/>
              </a:rPr>
              <a:t>例如：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060" y="782192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接口中的默认方法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606947"/>
            <a:ext cx="8294370" cy="41509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800" b="1" spc="-5" dirty="0">
                <a:latin typeface="宋体"/>
                <a:cs typeface="宋体"/>
              </a:rPr>
              <a:t>接口默认方法的”类优</a:t>
            </a:r>
            <a:r>
              <a:rPr sz="2800" b="1" dirty="0">
                <a:latin typeface="宋体"/>
                <a:cs typeface="宋体"/>
              </a:rPr>
              <a:t>先</a:t>
            </a:r>
            <a:r>
              <a:rPr sz="2800" b="1" spc="-5" dirty="0">
                <a:latin typeface="宋体"/>
                <a:cs typeface="宋体"/>
              </a:rPr>
              <a:t>”原则</a:t>
            </a:r>
            <a:endParaRPr sz="2800">
              <a:latin typeface="宋体"/>
              <a:cs typeface="宋体"/>
            </a:endParaRPr>
          </a:p>
          <a:p>
            <a:pPr marL="12700" marR="43815">
              <a:lnSpc>
                <a:spcPts val="4010"/>
              </a:lnSpc>
              <a:spcBef>
                <a:spcPts val="229"/>
              </a:spcBef>
            </a:pPr>
            <a:r>
              <a:rPr sz="2400" dirty="0">
                <a:latin typeface="宋体"/>
                <a:cs typeface="宋体"/>
              </a:rPr>
              <a:t>若一个接口中定义了一个默认方法，而另外一个父类或接口中 </a:t>
            </a:r>
            <a:r>
              <a:rPr sz="2400" spc="-5" dirty="0">
                <a:latin typeface="宋体"/>
                <a:cs typeface="宋体"/>
              </a:rPr>
              <a:t>又定义了一个同名的方法时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宋体"/>
                <a:cs typeface="宋体"/>
              </a:rPr>
              <a:t>选择父类中的方法。如果一个父类提供了具体的实现，那么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115"/>
              </a:spcBef>
            </a:pPr>
            <a:r>
              <a:rPr sz="2400" dirty="0">
                <a:latin typeface="宋体"/>
                <a:cs typeface="宋体"/>
              </a:rPr>
              <a:t>接口中具有相同名称和参数的默认方法会被忽略。</a:t>
            </a:r>
            <a:endParaRPr sz="2400">
              <a:latin typeface="宋体"/>
              <a:cs typeface="宋体"/>
            </a:endParaRPr>
          </a:p>
          <a:p>
            <a:pPr marL="355600" marR="5080" indent="-342900" algn="just">
              <a:lnSpc>
                <a:spcPct val="138700"/>
              </a:lnSpc>
              <a:spcBef>
                <a:spcPts val="15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宋体"/>
                <a:cs typeface="宋体"/>
              </a:rPr>
              <a:t>接口冲突。如果一个父接</a:t>
            </a:r>
            <a:r>
              <a:rPr sz="2400" spc="5" dirty="0">
                <a:latin typeface="宋体"/>
                <a:cs typeface="宋体"/>
              </a:rPr>
              <a:t>口</a:t>
            </a:r>
            <a:r>
              <a:rPr sz="2400" dirty="0">
                <a:latin typeface="宋体"/>
                <a:cs typeface="宋体"/>
              </a:rPr>
              <a:t>提供一个默认方法，而另一个接 口也提供了一个具有相同名称和参数列表的方法（不管方法 </a:t>
            </a:r>
            <a:r>
              <a:rPr sz="2400" spc="-5" dirty="0">
                <a:latin typeface="宋体"/>
                <a:cs typeface="宋体"/>
              </a:rPr>
              <a:t>是否是默认方法），那么必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spc="-5" dirty="0">
                <a:latin typeface="宋体"/>
                <a:cs typeface="宋体"/>
              </a:rPr>
              <a:t>覆盖该方法来解决冲突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25" y="669747"/>
            <a:ext cx="5741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/>
                <a:cs typeface="宋体"/>
              </a:rPr>
              <a:t>接口</a:t>
            </a:r>
            <a:r>
              <a:rPr sz="3200" spc="-5" dirty="0">
                <a:latin typeface="宋体"/>
                <a:cs typeface="宋体"/>
              </a:rPr>
              <a:t>默认方法的”类优先”</a:t>
            </a:r>
            <a:r>
              <a:rPr sz="3200" spc="-15" dirty="0">
                <a:latin typeface="宋体"/>
                <a:cs typeface="宋体"/>
              </a:rPr>
              <a:t>原</a:t>
            </a:r>
            <a:r>
              <a:rPr sz="3200" spc="-10" dirty="0">
                <a:latin typeface="宋体"/>
                <a:cs typeface="宋体"/>
              </a:rPr>
              <a:t>则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67" y="1341119"/>
            <a:ext cx="5472683" cy="5274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5397" y="5662421"/>
            <a:ext cx="2952115" cy="431800"/>
          </a:xfrm>
          <a:custGeom>
            <a:avLst/>
            <a:gdLst/>
            <a:ahLst/>
            <a:cxnLst/>
            <a:rect l="l" t="t" r="r" b="b"/>
            <a:pathLst>
              <a:path w="2952115" h="431800">
                <a:moveTo>
                  <a:pt x="0" y="431291"/>
                </a:moveTo>
                <a:lnTo>
                  <a:pt x="2951988" y="431291"/>
                </a:lnTo>
                <a:lnTo>
                  <a:pt x="2951988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060" y="782192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/>
                <a:cs typeface="宋体"/>
              </a:rPr>
              <a:t>接口中的静态方法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2852927"/>
            <a:ext cx="5760720" cy="3630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437" y="1810639"/>
            <a:ext cx="5208270" cy="1014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Java8</a:t>
            </a:r>
            <a:r>
              <a:rPr sz="2400" spc="-9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中，接口中允许添加静态方</a:t>
            </a:r>
            <a:r>
              <a:rPr sz="2400" spc="5" dirty="0">
                <a:latin typeface="宋体"/>
                <a:cs typeface="宋体"/>
              </a:rPr>
              <a:t>法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latin typeface="宋体"/>
                <a:cs typeface="宋体"/>
              </a:rPr>
              <a:t>例如：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922" y="5301234"/>
            <a:ext cx="5473065" cy="1009015"/>
          </a:xfrm>
          <a:custGeom>
            <a:avLst/>
            <a:gdLst/>
            <a:ahLst/>
            <a:cxnLst/>
            <a:rect l="l" t="t" r="r" b="b"/>
            <a:pathLst>
              <a:path w="5473065" h="1009014">
                <a:moveTo>
                  <a:pt x="0" y="1008887"/>
                </a:moveTo>
                <a:lnTo>
                  <a:pt x="5472684" y="1008887"/>
                </a:lnTo>
                <a:lnTo>
                  <a:pt x="5472684" y="0"/>
                </a:lnTo>
                <a:lnTo>
                  <a:pt x="0" y="0"/>
                </a:lnTo>
                <a:lnTo>
                  <a:pt x="0" y="100888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645" y="2948127"/>
            <a:ext cx="3575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7-</a:t>
            </a:r>
            <a:r>
              <a:rPr sz="4800" spc="-20" dirty="0">
                <a:latin typeface="宋体"/>
                <a:cs typeface="宋体"/>
              </a:rPr>
              <a:t>其</a:t>
            </a:r>
            <a:r>
              <a:rPr sz="4800" spc="-10" dirty="0">
                <a:latin typeface="宋体"/>
                <a:cs typeface="宋体"/>
              </a:rPr>
              <a:t>他</a:t>
            </a:r>
            <a:r>
              <a:rPr sz="4800" spc="-20" dirty="0">
                <a:latin typeface="宋体"/>
                <a:cs typeface="宋体"/>
              </a:rPr>
              <a:t>新</a:t>
            </a:r>
            <a:r>
              <a:rPr sz="4800" dirty="0">
                <a:latin typeface="宋体"/>
                <a:cs typeface="宋体"/>
              </a:rPr>
              <a:t>特</a:t>
            </a:r>
            <a:r>
              <a:rPr sz="4800" spc="-20" dirty="0">
                <a:latin typeface="宋体"/>
                <a:cs typeface="宋体"/>
              </a:rPr>
              <a:t>性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738" y="782192"/>
            <a:ext cx="224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Optional</a:t>
            </a:r>
            <a:r>
              <a:rPr spc="-60" dirty="0"/>
              <a:t> </a:t>
            </a:r>
            <a:r>
              <a:rPr spc="-15" dirty="0">
                <a:latin typeface="宋体"/>
                <a:cs typeface="宋体"/>
              </a:rPr>
              <a:t>类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00"/>
              </a:spcBef>
            </a:pPr>
            <a:r>
              <a:rPr dirty="0"/>
              <a:t>Optional&lt;T&gt;</a:t>
            </a:r>
            <a:r>
              <a:rPr spc="-30" dirty="0"/>
              <a:t> </a:t>
            </a:r>
            <a:r>
              <a:rPr dirty="0"/>
              <a:t>类(java.util.Optional)</a:t>
            </a:r>
            <a:r>
              <a:rPr spc="-25" dirty="0"/>
              <a:t> </a:t>
            </a:r>
            <a:r>
              <a:rPr dirty="0"/>
              <a:t>是一个容器类，代表一个值存在或不存在，</a:t>
            </a:r>
          </a:p>
          <a:p>
            <a:pPr marL="219075"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pc="-5" dirty="0"/>
              <a:t>原来</a:t>
            </a:r>
            <a:r>
              <a:rPr dirty="0"/>
              <a:t>用</a:t>
            </a:r>
            <a:r>
              <a:rPr spc="-10" dirty="0"/>
              <a:t> </a:t>
            </a:r>
            <a:r>
              <a:rPr spc="-5" dirty="0"/>
              <a:t>null 表示一个值不存在，现</a:t>
            </a:r>
            <a:r>
              <a:rPr dirty="0"/>
              <a:t>在</a:t>
            </a:r>
            <a:r>
              <a:rPr spc="-5" dirty="0"/>
              <a:t> Optional 可以更好的表达这个概念。并且</a:t>
            </a:r>
          </a:p>
          <a:p>
            <a:pPr marL="231775" marR="6250940">
              <a:lnSpc>
                <a:spcPct val="185000"/>
              </a:lnSpc>
              <a:spcBef>
                <a:spcPts val="15"/>
              </a:spcBef>
            </a:pPr>
            <a:r>
              <a:rPr dirty="0"/>
              <a:t>可以避免空指针异常。 </a:t>
            </a:r>
            <a:r>
              <a:rPr b="1" dirty="0">
                <a:latin typeface="宋体"/>
                <a:cs typeface="宋体"/>
              </a:rPr>
              <a:t>常用方法：</a:t>
            </a:r>
          </a:p>
          <a:p>
            <a:pPr marL="231775" marR="3966210">
              <a:lnSpc>
                <a:spcPct val="150000"/>
              </a:lnSpc>
              <a:spcBef>
                <a:spcPts val="240"/>
              </a:spcBef>
            </a:pPr>
            <a:r>
              <a:rPr sz="1600" dirty="0"/>
              <a:t>Optional.of(T</a:t>
            </a:r>
            <a:r>
              <a:rPr sz="1600" spc="-55" dirty="0"/>
              <a:t> </a:t>
            </a:r>
            <a:r>
              <a:rPr sz="1600" dirty="0"/>
              <a:t>t)</a:t>
            </a:r>
            <a:r>
              <a:rPr sz="1600" spc="-15" dirty="0"/>
              <a:t> </a:t>
            </a:r>
            <a:r>
              <a:rPr sz="1600" dirty="0"/>
              <a:t>: </a:t>
            </a:r>
            <a:r>
              <a:rPr sz="1600" spc="-5" dirty="0"/>
              <a:t>创建一个</a:t>
            </a:r>
            <a:r>
              <a:rPr sz="1600" spc="10" dirty="0"/>
              <a:t> </a:t>
            </a:r>
            <a:r>
              <a:rPr sz="1600" dirty="0"/>
              <a:t>Optional</a:t>
            </a:r>
            <a:r>
              <a:rPr sz="1600" spc="-35" dirty="0"/>
              <a:t> </a:t>
            </a:r>
            <a:r>
              <a:rPr sz="1600" spc="-5" dirty="0"/>
              <a:t>实例 </a:t>
            </a:r>
            <a:r>
              <a:rPr sz="1600" dirty="0"/>
              <a:t>Optional.empty()</a:t>
            </a:r>
            <a:r>
              <a:rPr sz="1600" spc="-60" dirty="0"/>
              <a:t> </a:t>
            </a:r>
            <a:r>
              <a:rPr sz="1600" dirty="0"/>
              <a:t>:</a:t>
            </a:r>
            <a:r>
              <a:rPr sz="1600" spc="-10" dirty="0"/>
              <a:t> </a:t>
            </a:r>
            <a:r>
              <a:rPr sz="1600" spc="-5" dirty="0"/>
              <a:t>创建一个空的</a:t>
            </a:r>
            <a:r>
              <a:rPr sz="1600" spc="5" dirty="0"/>
              <a:t> </a:t>
            </a:r>
            <a:r>
              <a:rPr sz="1600" dirty="0"/>
              <a:t>Optional</a:t>
            </a:r>
            <a:r>
              <a:rPr sz="1600" spc="-45" dirty="0"/>
              <a:t> </a:t>
            </a:r>
            <a:r>
              <a:rPr sz="1600" spc="-5" dirty="0"/>
              <a:t>实例</a:t>
            </a:r>
            <a:endParaRPr sz="1600"/>
          </a:p>
          <a:p>
            <a:pPr marL="231775" marR="1123950">
              <a:lnSpc>
                <a:spcPct val="150000"/>
              </a:lnSpc>
            </a:pPr>
            <a:r>
              <a:rPr sz="1600" dirty="0"/>
              <a:t>Optional.ofNullable(T</a:t>
            </a:r>
            <a:r>
              <a:rPr sz="1600" spc="-45" dirty="0"/>
              <a:t> </a:t>
            </a:r>
            <a:r>
              <a:rPr sz="1600" dirty="0"/>
              <a:t>t):</a:t>
            </a:r>
            <a:r>
              <a:rPr sz="1600" spc="-5" dirty="0"/>
              <a:t>若</a:t>
            </a:r>
            <a:r>
              <a:rPr sz="1600" spc="-10" dirty="0"/>
              <a:t> </a:t>
            </a:r>
            <a:r>
              <a:rPr sz="1600" dirty="0"/>
              <a:t>t</a:t>
            </a:r>
            <a:r>
              <a:rPr sz="1600" spc="-20" dirty="0"/>
              <a:t> </a:t>
            </a:r>
            <a:r>
              <a:rPr sz="1600" spc="-5" dirty="0"/>
              <a:t>不为</a:t>
            </a:r>
            <a:r>
              <a:rPr sz="1600" spc="5" dirty="0"/>
              <a:t> </a:t>
            </a:r>
            <a:r>
              <a:rPr sz="1600" dirty="0"/>
              <a:t>null,</a:t>
            </a:r>
            <a:r>
              <a:rPr sz="1600" spc="-5" dirty="0"/>
              <a:t>创建</a:t>
            </a:r>
            <a:r>
              <a:rPr sz="1600" spc="-15" dirty="0"/>
              <a:t> </a:t>
            </a:r>
            <a:r>
              <a:rPr sz="1600" dirty="0"/>
              <a:t>Optional</a:t>
            </a:r>
            <a:r>
              <a:rPr sz="1600" spc="-35" dirty="0"/>
              <a:t> </a:t>
            </a:r>
            <a:r>
              <a:rPr sz="1600" spc="-5" dirty="0"/>
              <a:t>实例</a:t>
            </a:r>
            <a:r>
              <a:rPr sz="1600" dirty="0"/>
              <a:t>,</a:t>
            </a:r>
            <a:r>
              <a:rPr sz="1600" spc="-5" dirty="0"/>
              <a:t>否则创建空实例 </a:t>
            </a:r>
            <a:r>
              <a:rPr sz="1600" dirty="0"/>
              <a:t>isPresent()</a:t>
            </a:r>
            <a:r>
              <a:rPr sz="1600" spc="-40" dirty="0"/>
              <a:t> </a:t>
            </a:r>
            <a:r>
              <a:rPr sz="1600" dirty="0"/>
              <a:t>:</a:t>
            </a:r>
            <a:r>
              <a:rPr sz="1600" spc="-10" dirty="0"/>
              <a:t> </a:t>
            </a:r>
            <a:r>
              <a:rPr sz="1600" spc="-5" dirty="0"/>
              <a:t>判断是否包含值</a:t>
            </a:r>
            <a:endParaRPr sz="1600"/>
          </a:p>
          <a:p>
            <a:pPr marL="231775" marR="1223010">
              <a:lnSpc>
                <a:spcPct val="150000"/>
              </a:lnSpc>
            </a:pPr>
            <a:r>
              <a:rPr sz="1600" dirty="0"/>
              <a:t>orElse(T</a:t>
            </a:r>
            <a:r>
              <a:rPr sz="1600" spc="-40" dirty="0"/>
              <a:t> </a:t>
            </a:r>
            <a:r>
              <a:rPr sz="1600" dirty="0"/>
              <a:t>t)</a:t>
            </a:r>
            <a:r>
              <a:rPr sz="1600" spc="-15" dirty="0"/>
              <a:t> </a:t>
            </a:r>
            <a:r>
              <a:rPr sz="1600" dirty="0"/>
              <a:t>:</a:t>
            </a:r>
            <a:r>
              <a:rPr sz="1600" spc="790" dirty="0"/>
              <a:t> </a:t>
            </a:r>
            <a:r>
              <a:rPr sz="1600" spc="-5" dirty="0"/>
              <a:t>如果调用对象包含值，返回该值，</a:t>
            </a:r>
            <a:r>
              <a:rPr sz="1600" spc="5" dirty="0"/>
              <a:t>否</a:t>
            </a:r>
            <a:r>
              <a:rPr sz="1600" spc="-5" dirty="0"/>
              <a:t>则返</a:t>
            </a:r>
            <a:r>
              <a:rPr sz="1600" dirty="0"/>
              <a:t>回</a:t>
            </a:r>
            <a:r>
              <a:rPr sz="1600" spc="-5" dirty="0"/>
              <a:t>t  </a:t>
            </a:r>
            <a:r>
              <a:rPr sz="1600" dirty="0"/>
              <a:t>orElseGet(Supplier</a:t>
            </a:r>
            <a:r>
              <a:rPr sz="1600" spc="-55" dirty="0"/>
              <a:t> </a:t>
            </a:r>
            <a:r>
              <a:rPr sz="1600" dirty="0"/>
              <a:t>s)</a:t>
            </a:r>
            <a:r>
              <a:rPr sz="1600" spc="-25" dirty="0"/>
              <a:t> </a:t>
            </a:r>
            <a:r>
              <a:rPr sz="1600" spc="5" dirty="0"/>
              <a:t>:</a:t>
            </a:r>
            <a:r>
              <a:rPr sz="1600" spc="-5" dirty="0"/>
              <a:t>如果调用对象包含值，返回该值，否则</a:t>
            </a:r>
            <a:r>
              <a:rPr sz="1600" spc="5" dirty="0"/>
              <a:t>返</a:t>
            </a:r>
            <a:r>
              <a:rPr sz="1600" spc="-5" dirty="0"/>
              <a:t>回</a:t>
            </a:r>
            <a:r>
              <a:rPr sz="1600" spc="40" dirty="0"/>
              <a:t> </a:t>
            </a:r>
            <a:r>
              <a:rPr sz="1600" dirty="0"/>
              <a:t>s</a:t>
            </a:r>
            <a:r>
              <a:rPr sz="1600" spc="-10" dirty="0"/>
              <a:t> </a:t>
            </a:r>
            <a:r>
              <a:rPr sz="1600" spc="-5" dirty="0"/>
              <a:t>获取的值</a:t>
            </a:r>
            <a:endParaRPr sz="1600"/>
          </a:p>
          <a:p>
            <a:pPr marL="231775">
              <a:lnSpc>
                <a:spcPct val="100000"/>
              </a:lnSpc>
              <a:spcBef>
                <a:spcPts val="960"/>
              </a:spcBef>
            </a:pPr>
            <a:r>
              <a:rPr sz="1600" spc="-5" dirty="0"/>
              <a:t>map(Function</a:t>
            </a:r>
            <a:r>
              <a:rPr sz="1600" spc="-25" dirty="0"/>
              <a:t> </a:t>
            </a:r>
            <a:r>
              <a:rPr sz="1600" spc="-5" dirty="0"/>
              <a:t>f):</a:t>
            </a:r>
            <a:r>
              <a:rPr sz="1600" spc="-10" dirty="0"/>
              <a:t> </a:t>
            </a:r>
            <a:r>
              <a:rPr sz="1600" spc="-5" dirty="0"/>
              <a:t>如果有值对</a:t>
            </a:r>
            <a:r>
              <a:rPr sz="1600" spc="5" dirty="0"/>
              <a:t>其</a:t>
            </a:r>
            <a:r>
              <a:rPr sz="1600" spc="-5" dirty="0"/>
              <a:t>处理，</a:t>
            </a:r>
            <a:r>
              <a:rPr sz="1600" spc="5" dirty="0"/>
              <a:t>并</a:t>
            </a:r>
            <a:r>
              <a:rPr sz="1600" spc="-5" dirty="0"/>
              <a:t>返回</a:t>
            </a:r>
            <a:r>
              <a:rPr sz="1600" spc="5" dirty="0"/>
              <a:t>处</a:t>
            </a:r>
            <a:r>
              <a:rPr sz="1600" spc="-5" dirty="0"/>
              <a:t>理后</a:t>
            </a:r>
            <a:r>
              <a:rPr sz="1600" dirty="0"/>
              <a:t>的</a:t>
            </a:r>
            <a:r>
              <a:rPr sz="1600" spc="-5" dirty="0"/>
              <a:t>Optional，否则</a:t>
            </a:r>
            <a:r>
              <a:rPr sz="1600" spc="5" dirty="0"/>
              <a:t>返</a:t>
            </a:r>
            <a:r>
              <a:rPr sz="1600" spc="-5" dirty="0"/>
              <a:t>回</a:t>
            </a:r>
            <a:r>
              <a:rPr sz="1600" spc="-10" dirty="0"/>
              <a:t> </a:t>
            </a:r>
            <a:r>
              <a:rPr sz="1600" spc="-5" dirty="0"/>
              <a:t>Optional.empty()</a:t>
            </a:r>
            <a:endParaRPr sz="1600"/>
          </a:p>
          <a:p>
            <a:pPr marL="231775">
              <a:lnSpc>
                <a:spcPct val="100000"/>
              </a:lnSpc>
              <a:spcBef>
                <a:spcPts val="960"/>
              </a:spcBef>
            </a:pPr>
            <a:r>
              <a:rPr sz="1600" spc="-5" dirty="0"/>
              <a:t>flatMap(Function</a:t>
            </a:r>
            <a:r>
              <a:rPr sz="1600" spc="-40" dirty="0"/>
              <a:t> </a:t>
            </a:r>
            <a:r>
              <a:rPr sz="1600" spc="-5" dirty="0"/>
              <a:t>mapper):与</a:t>
            </a:r>
            <a:r>
              <a:rPr sz="1600" spc="-25" dirty="0"/>
              <a:t> </a:t>
            </a:r>
            <a:r>
              <a:rPr sz="1600" spc="-5" dirty="0"/>
              <a:t>map</a:t>
            </a:r>
            <a:r>
              <a:rPr sz="1600" spc="-15" dirty="0"/>
              <a:t> </a:t>
            </a:r>
            <a:r>
              <a:rPr sz="1600" spc="-10" dirty="0"/>
              <a:t>类似，要求返回值必须</a:t>
            </a:r>
            <a:r>
              <a:rPr sz="1600" spc="-5" dirty="0"/>
              <a:t>是Optional</a:t>
            </a:r>
            <a:endParaRPr sz="1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8935" y="782192"/>
            <a:ext cx="415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宋体"/>
                <a:cs typeface="宋体"/>
              </a:rPr>
              <a:t>重复注解与类型注解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525208"/>
            <a:ext cx="8255634" cy="1040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95"/>
              </a:spcBef>
            </a:pPr>
            <a:r>
              <a:rPr sz="2400" dirty="0">
                <a:latin typeface="宋体"/>
                <a:cs typeface="宋体"/>
              </a:rPr>
              <a:t>Java</a:t>
            </a:r>
            <a:r>
              <a:rPr sz="2400" spc="-10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8对注解处理提供了两点改进：可重复的注解及可用于类 </a:t>
            </a:r>
            <a:r>
              <a:rPr sz="2400" spc="-5" dirty="0">
                <a:latin typeface="宋体"/>
                <a:cs typeface="宋体"/>
              </a:rPr>
              <a:t>型的注解。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5385815"/>
            <a:ext cx="5440680" cy="1059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084" y="4148328"/>
            <a:ext cx="8705088" cy="1095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084" y="2958083"/>
            <a:ext cx="65333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845" y="4149090"/>
            <a:ext cx="2840990" cy="216535"/>
          </a:xfrm>
          <a:custGeom>
            <a:avLst/>
            <a:gdLst/>
            <a:ahLst/>
            <a:cxnLst/>
            <a:rect l="l" t="t" r="r" b="b"/>
            <a:pathLst>
              <a:path w="2840990" h="216535">
                <a:moveTo>
                  <a:pt x="0" y="216407"/>
                </a:moveTo>
                <a:lnTo>
                  <a:pt x="2840736" y="216407"/>
                </a:lnTo>
                <a:lnTo>
                  <a:pt x="2840736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4989" y="5819394"/>
            <a:ext cx="1973580" cy="203200"/>
          </a:xfrm>
          <a:custGeom>
            <a:avLst/>
            <a:gdLst/>
            <a:ahLst/>
            <a:cxnLst/>
            <a:rect l="l" t="t" r="r" b="b"/>
            <a:pathLst>
              <a:path w="1973579" h="203200">
                <a:moveTo>
                  <a:pt x="0" y="202691"/>
                </a:moveTo>
                <a:lnTo>
                  <a:pt x="1973580" y="202691"/>
                </a:lnTo>
                <a:lnTo>
                  <a:pt x="1973580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5446014"/>
            <a:ext cx="2022475" cy="373380"/>
          </a:xfrm>
          <a:custGeom>
            <a:avLst/>
            <a:gdLst/>
            <a:ahLst/>
            <a:cxnLst/>
            <a:rect l="l" t="t" r="r" b="b"/>
            <a:pathLst>
              <a:path w="2022475" h="373379">
                <a:moveTo>
                  <a:pt x="0" y="373380"/>
                </a:moveTo>
                <a:lnTo>
                  <a:pt x="2022348" y="373380"/>
                </a:lnTo>
                <a:lnTo>
                  <a:pt x="2022348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414" y="853897"/>
            <a:ext cx="3013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85" dirty="0"/>
              <a:t> </a:t>
            </a:r>
            <a:r>
              <a:rPr spc="-10" dirty="0">
                <a:latin typeface="宋体"/>
                <a:cs typeface="宋体"/>
              </a:rPr>
              <a:t>表达式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962" y="1883409"/>
            <a:ext cx="414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dirty="0">
                <a:latin typeface="宋体"/>
                <a:cs typeface="宋体"/>
              </a:rPr>
              <a:t>从匿名类到</a:t>
            </a:r>
            <a:r>
              <a:rPr sz="2400" spc="-5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Lambda</a:t>
            </a:r>
            <a:r>
              <a:rPr sz="2400" spc="-5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的转换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2493264"/>
            <a:ext cx="6249924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" y="5085588"/>
            <a:ext cx="7950708" cy="719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847" y="826719"/>
            <a:ext cx="3013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85" dirty="0"/>
              <a:t> </a:t>
            </a:r>
            <a:r>
              <a:rPr spc="-5" dirty="0">
                <a:latin typeface="宋体"/>
                <a:cs typeface="宋体"/>
              </a:rPr>
              <a:t>表达式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1845564"/>
            <a:ext cx="8796528" cy="2186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191" y="4724400"/>
            <a:ext cx="8412480" cy="1264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42" y="826719"/>
            <a:ext cx="393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75" dirty="0"/>
              <a:t> </a:t>
            </a:r>
            <a:r>
              <a:rPr spc="-10" dirty="0">
                <a:latin typeface="宋体"/>
                <a:cs typeface="宋体"/>
              </a:rPr>
              <a:t>表达式语法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678965"/>
            <a:ext cx="8382634" cy="408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Lambda</a:t>
            </a:r>
            <a:r>
              <a:rPr sz="2800" spc="-4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表达式</a:t>
            </a:r>
            <a:r>
              <a:rPr sz="2800" spc="-15" dirty="0">
                <a:latin typeface="宋体"/>
                <a:cs typeface="宋体"/>
              </a:rPr>
              <a:t>在</a:t>
            </a:r>
            <a:r>
              <a:rPr sz="2800" dirty="0">
                <a:latin typeface="宋体"/>
                <a:cs typeface="宋体"/>
              </a:rPr>
              <a:t>Java</a:t>
            </a:r>
            <a:r>
              <a:rPr sz="2800" spc="-2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语言中引入了一个新的语法元 素和操作符。这个操作符为</a:t>
            </a:r>
            <a:r>
              <a:rPr sz="2800" spc="3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“</a:t>
            </a:r>
            <a:r>
              <a:rPr sz="2800" b="1" spc="-5" dirty="0">
                <a:solidFill>
                  <a:srgbClr val="FF0000"/>
                </a:solidFill>
                <a:latin typeface="宋体"/>
                <a:cs typeface="宋体"/>
              </a:rPr>
              <a:t>-&gt;</a:t>
            </a:r>
            <a:r>
              <a:rPr sz="2800" spc="-5" dirty="0">
                <a:latin typeface="宋体"/>
                <a:cs typeface="宋体"/>
              </a:rPr>
              <a:t>”</a:t>
            </a:r>
            <a:r>
              <a:rPr sz="2800" spc="-3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2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该操作符被称 为</a:t>
            </a:r>
            <a:r>
              <a:rPr sz="280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Lambda</a:t>
            </a:r>
            <a:r>
              <a:rPr sz="2800" spc="-25" dirty="0">
                <a:latin typeface="宋体"/>
                <a:cs typeface="宋体"/>
              </a:rPr>
              <a:t> </a:t>
            </a:r>
            <a:r>
              <a:rPr sz="2800" spc="-10" dirty="0">
                <a:latin typeface="宋体"/>
                <a:cs typeface="宋体"/>
              </a:rPr>
              <a:t>操作符或剪头操作符。它</a:t>
            </a:r>
            <a:r>
              <a:rPr sz="2800" spc="-5" dirty="0">
                <a:latin typeface="宋体"/>
                <a:cs typeface="宋体"/>
              </a:rPr>
              <a:t>将</a:t>
            </a:r>
            <a:r>
              <a:rPr sz="2800" spc="4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Lambda</a:t>
            </a:r>
            <a:r>
              <a:rPr sz="2800" spc="-25" dirty="0">
                <a:latin typeface="宋体"/>
                <a:cs typeface="宋体"/>
              </a:rPr>
              <a:t> </a:t>
            </a:r>
            <a:r>
              <a:rPr sz="2800" spc="-10" dirty="0">
                <a:latin typeface="宋体"/>
                <a:cs typeface="宋体"/>
              </a:rPr>
              <a:t>分为 </a:t>
            </a:r>
            <a:r>
              <a:rPr sz="2800" spc="-5" dirty="0">
                <a:latin typeface="宋体"/>
                <a:cs typeface="宋体"/>
              </a:rPr>
              <a:t>两个部分：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宋体"/>
                <a:cs typeface="宋体"/>
              </a:rPr>
              <a:t>左侧：</a:t>
            </a:r>
            <a:r>
              <a:rPr sz="2800" spc="-5" dirty="0">
                <a:latin typeface="宋体"/>
                <a:cs typeface="宋体"/>
              </a:rPr>
              <a:t>指定了</a:t>
            </a:r>
            <a:r>
              <a:rPr sz="2800" spc="2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Lambda</a:t>
            </a:r>
            <a:r>
              <a:rPr sz="2800" spc="-4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表达式需要的所有参数</a:t>
            </a:r>
            <a:endParaRPr sz="2800">
              <a:latin typeface="宋体"/>
              <a:cs typeface="宋体"/>
            </a:endParaRPr>
          </a:p>
          <a:p>
            <a:pPr marL="12700" marR="180975">
              <a:lnSpc>
                <a:spcPct val="118900"/>
              </a:lnSpc>
            </a:pPr>
            <a:r>
              <a:rPr sz="2800" b="1" spc="-5" dirty="0">
                <a:latin typeface="宋体"/>
                <a:cs typeface="宋体"/>
              </a:rPr>
              <a:t>右侧：</a:t>
            </a:r>
            <a:r>
              <a:rPr sz="2800" spc="-5" dirty="0">
                <a:latin typeface="宋体"/>
                <a:cs typeface="宋体"/>
              </a:rPr>
              <a:t>指定了</a:t>
            </a:r>
            <a:r>
              <a:rPr sz="2800" spc="1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Lambda</a:t>
            </a:r>
            <a:r>
              <a:rPr sz="2800" spc="-4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体，即</a:t>
            </a:r>
            <a:r>
              <a:rPr sz="2800" dirty="0">
                <a:latin typeface="宋体"/>
                <a:cs typeface="宋体"/>
              </a:rPr>
              <a:t> Lambda</a:t>
            </a:r>
            <a:r>
              <a:rPr sz="2800" spc="-3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表达式要执行 </a:t>
            </a:r>
            <a:r>
              <a:rPr sz="2800" spc="-10" dirty="0">
                <a:latin typeface="宋体"/>
                <a:cs typeface="宋体"/>
              </a:rPr>
              <a:t>的功能。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42" y="826719"/>
            <a:ext cx="393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75" dirty="0"/>
              <a:t> </a:t>
            </a:r>
            <a:r>
              <a:rPr spc="-10" dirty="0">
                <a:latin typeface="宋体"/>
                <a:cs typeface="宋体"/>
              </a:rPr>
              <a:t>表达式语法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864614"/>
            <a:ext cx="563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/>
                <a:cs typeface="Arial Unicode MS"/>
              </a:rPr>
              <a:t>语法格</a:t>
            </a:r>
            <a:r>
              <a:rPr sz="1800" b="1" spc="-5" dirty="0">
                <a:latin typeface="Arial Unicode MS"/>
                <a:cs typeface="Arial Unicode MS"/>
              </a:rPr>
              <a:t>式</a:t>
            </a:r>
            <a:r>
              <a:rPr sz="1800" b="1" dirty="0">
                <a:latin typeface="Arial Unicode MS"/>
                <a:cs typeface="Arial Unicode MS"/>
              </a:rPr>
              <a:t>一</a:t>
            </a:r>
            <a:r>
              <a:rPr sz="1800" b="1" spc="-5" dirty="0">
                <a:latin typeface="Arial Unicode MS"/>
                <a:cs typeface="Arial Unicode MS"/>
              </a:rPr>
              <a:t>：无参，无返回值，</a:t>
            </a:r>
            <a:r>
              <a:rPr sz="1800" b="1" spc="-5" dirty="0">
                <a:latin typeface="Calibri"/>
                <a:cs typeface="Calibri"/>
              </a:rPr>
              <a:t>Lambda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Arial Unicode MS"/>
                <a:cs typeface="Arial Unicode MS"/>
              </a:rPr>
              <a:t>体只需</a:t>
            </a:r>
            <a:r>
              <a:rPr sz="1800" b="1" spc="-5" dirty="0">
                <a:latin typeface="Arial Unicode MS"/>
                <a:cs typeface="Arial Unicode MS"/>
              </a:rPr>
              <a:t>一条语句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2289048"/>
            <a:ext cx="8063483" cy="435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3254" y="2289810"/>
            <a:ext cx="6047740" cy="436245"/>
          </a:xfrm>
          <a:custGeom>
            <a:avLst/>
            <a:gdLst/>
            <a:ahLst/>
            <a:cxnLst/>
            <a:rect l="l" t="t" r="r" b="b"/>
            <a:pathLst>
              <a:path w="6047740" h="436244">
                <a:moveTo>
                  <a:pt x="0" y="435863"/>
                </a:moveTo>
                <a:lnTo>
                  <a:pt x="6047232" y="435863"/>
                </a:lnTo>
                <a:lnTo>
                  <a:pt x="604723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370" y="3305047"/>
            <a:ext cx="357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/>
                <a:cs typeface="Arial Unicode MS"/>
              </a:rPr>
              <a:t>语法格</a:t>
            </a:r>
            <a:r>
              <a:rPr sz="1800" b="1" spc="-5" dirty="0">
                <a:latin typeface="Arial Unicode MS"/>
                <a:cs typeface="Arial Unicode MS"/>
              </a:rPr>
              <a:t>式</a:t>
            </a:r>
            <a:r>
              <a:rPr sz="1800" b="1" dirty="0">
                <a:latin typeface="Arial Unicode MS"/>
                <a:cs typeface="Arial Unicode MS"/>
              </a:rPr>
              <a:t>二</a:t>
            </a:r>
            <a:r>
              <a:rPr sz="1800" b="1" spc="-5" dirty="0">
                <a:latin typeface="Arial Unicode MS"/>
                <a:cs typeface="Arial Unicode MS"/>
              </a:rPr>
              <a:t>：</a:t>
            </a:r>
            <a:r>
              <a:rPr sz="1800" b="1" spc="-5" dirty="0">
                <a:latin typeface="Calibri"/>
                <a:cs typeface="Calibri"/>
              </a:rPr>
              <a:t>Lambda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Arial Unicode MS"/>
                <a:cs typeface="Arial Unicode MS"/>
              </a:rPr>
              <a:t>需要一</a:t>
            </a:r>
            <a:r>
              <a:rPr sz="1800" b="1" spc="-5" dirty="0">
                <a:latin typeface="Arial Unicode MS"/>
                <a:cs typeface="Arial Unicode MS"/>
              </a:rPr>
              <a:t>个参数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" y="3860291"/>
            <a:ext cx="8496300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" y="5341620"/>
            <a:ext cx="8063483" cy="411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921" y="4914392"/>
            <a:ext cx="6550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/>
                <a:cs typeface="Arial Unicode MS"/>
              </a:rPr>
              <a:t>语法格</a:t>
            </a:r>
            <a:r>
              <a:rPr sz="1800" b="1" spc="-5" dirty="0">
                <a:latin typeface="Arial Unicode MS"/>
                <a:cs typeface="Arial Unicode MS"/>
              </a:rPr>
              <a:t>式三：</a:t>
            </a:r>
            <a:r>
              <a:rPr sz="1800" b="1" spc="-5" dirty="0">
                <a:latin typeface="Calibri"/>
                <a:cs typeface="Calibri"/>
              </a:rPr>
              <a:t>Lambda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Arial Unicode MS"/>
                <a:cs typeface="Arial Unicode MS"/>
              </a:rPr>
              <a:t>只需要</a:t>
            </a:r>
            <a:r>
              <a:rPr sz="1800" b="1" spc="-5" dirty="0">
                <a:latin typeface="Arial Unicode MS"/>
                <a:cs typeface="Arial Unicode MS"/>
              </a:rPr>
              <a:t>一个参数时，参数的小括号可以省略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1913</Words>
  <Application>Microsoft Office PowerPoint</Application>
  <PresentationFormat>全屏显示(4:3)</PresentationFormat>
  <Paragraphs>506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7" baseType="lpstr">
      <vt:lpstr>Arial Unicode MS</vt:lpstr>
      <vt:lpstr>楷体</vt:lpstr>
      <vt:lpstr>宋体</vt:lpstr>
      <vt:lpstr>Calibri</vt:lpstr>
      <vt:lpstr>Times New Roman</vt:lpstr>
      <vt:lpstr>Wingdings</vt:lpstr>
      <vt:lpstr>Office Theme</vt:lpstr>
      <vt:lpstr>Java8新特性</vt:lpstr>
      <vt:lpstr>主要内容</vt:lpstr>
      <vt:lpstr>Java 8新特性简介</vt:lpstr>
      <vt:lpstr>1-Lambda表达式</vt:lpstr>
      <vt:lpstr>为什么使用Lambda 表达式</vt:lpstr>
      <vt:lpstr>Lambda 表达式</vt:lpstr>
      <vt:lpstr>Lambda 表达式</vt:lpstr>
      <vt:lpstr>Lambda 表达式语法</vt:lpstr>
      <vt:lpstr>Lambda 表达式语法</vt:lpstr>
      <vt:lpstr>Lambda 表达式语法</vt:lpstr>
      <vt:lpstr>类型推断</vt:lpstr>
      <vt:lpstr>2-函数式接口</vt:lpstr>
      <vt:lpstr>什么是函数式接口</vt:lpstr>
      <vt:lpstr>自定义函数式接口</vt:lpstr>
      <vt:lpstr>作为参数传递Lambda 表达式</vt:lpstr>
      <vt:lpstr>Java 内置四大核心函数式接口</vt:lpstr>
      <vt:lpstr>其他接口</vt:lpstr>
      <vt:lpstr>3-方法引用与构造器引用</vt:lpstr>
      <vt:lpstr>方法引用</vt:lpstr>
      <vt:lpstr>方法引用</vt:lpstr>
      <vt:lpstr>方法引用</vt:lpstr>
      <vt:lpstr>构造器引用</vt:lpstr>
      <vt:lpstr>数组引用</vt:lpstr>
      <vt:lpstr>4-强大的Stream API</vt:lpstr>
      <vt:lpstr>了解Stream</vt:lpstr>
      <vt:lpstr>什么是Stream</vt:lpstr>
      <vt:lpstr>Stream 的操作三个步骤</vt:lpstr>
      <vt:lpstr>创建Stream</vt:lpstr>
      <vt:lpstr>由数组创建流</vt:lpstr>
      <vt:lpstr>由值创建流</vt:lpstr>
      <vt:lpstr>由函数创建流：创建无限流</vt:lpstr>
      <vt:lpstr>Stream 的中间操作</vt:lpstr>
      <vt:lpstr>Stream 的中间操作</vt:lpstr>
      <vt:lpstr>Stream 的中间操作</vt:lpstr>
      <vt:lpstr>Stream 的终止操作</vt:lpstr>
      <vt:lpstr>Stream 的终止操作</vt:lpstr>
      <vt:lpstr>Stream 的终止操作</vt:lpstr>
      <vt:lpstr>PowerPoint 演示文稿</vt:lpstr>
      <vt:lpstr>PowerPoint 演示文稿</vt:lpstr>
      <vt:lpstr>并行流与串行流</vt:lpstr>
      <vt:lpstr>了解 Fork/Join 框架</vt:lpstr>
      <vt:lpstr>Fork/Join 框架与传统线程池的区别</vt:lpstr>
      <vt:lpstr>5-新时间日期API</vt:lpstr>
      <vt:lpstr>使用LocalDate、LocalTime、LocalDateTime</vt:lpstr>
      <vt:lpstr>PowerPoint 演示文稿</vt:lpstr>
      <vt:lpstr>Instant 时间戳</vt:lpstr>
      <vt:lpstr>Duration 和Period</vt:lpstr>
      <vt:lpstr>日期的操纵</vt:lpstr>
      <vt:lpstr>解析与格式化</vt:lpstr>
      <vt:lpstr>时区的处理</vt:lpstr>
      <vt:lpstr>与传统日期处理的转换</vt:lpstr>
      <vt:lpstr>6-接口中的默认方法与静态方法</vt:lpstr>
      <vt:lpstr>接口中的默认方法</vt:lpstr>
      <vt:lpstr>接口中的默认方法</vt:lpstr>
      <vt:lpstr>接口默认方法的”类优先”原则</vt:lpstr>
      <vt:lpstr>接口中的静态方法</vt:lpstr>
      <vt:lpstr>7-其他新特性</vt:lpstr>
      <vt:lpstr>Optional 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柳 阿文</cp:lastModifiedBy>
  <cp:revision>2</cp:revision>
  <dcterms:created xsi:type="dcterms:W3CDTF">2019-08-03T21:50:22Z</dcterms:created>
  <dcterms:modified xsi:type="dcterms:W3CDTF">2019-08-03T22:07:45Z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2019-08-03T00:00:00Z</vt:filetime>
  </property>
</Properties>
</file>