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6" y="-3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2130425"/>
            <a:ext cx="7772400" cy="1470025"/>
          </a:xfrm>
        </p:spPr>
        <p:txBody>
          <a:bodyPr/>
          <a:lstStyle/>
          <a:p>
            <a:r>
              <a:rPr lang="ro-RO" smtClean="0"/>
              <a:t>Faceți clic pentru a edita stilul de titlu Coordonator</a:t>
            </a:r>
            <a:endParaRPr lang="ro-RO"/>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lang="ro-RO"/>
          </a:p>
        </p:txBody>
      </p:sp>
      <p:sp>
        <p:nvSpPr>
          <p:cNvPr id="4" name="Substituent dată 3"/>
          <p:cNvSpPr>
            <a:spLocks noGrp="1"/>
          </p:cNvSpPr>
          <p:nvPr>
            <p:ph type="dt" sz="half" idx="10"/>
          </p:nvPr>
        </p:nvSpPr>
        <p:spPr/>
        <p:txBody>
          <a:bodyPr/>
          <a:lstStyle/>
          <a:p>
            <a:fld id="{574014DB-E9F1-46EE-875F-F28A36B2AC55}" type="datetimeFigureOut">
              <a:rPr lang="ro-RO" smtClean="0"/>
              <a:t>30.03.2011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text vertical 2"/>
          <p:cNvSpPr>
            <a:spLocks noGrp="1"/>
          </p:cNvSpPr>
          <p:nvPr>
            <p:ph type="body" orient="vert" idx="1"/>
          </p:nvPr>
        </p:nvSpPr>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574014DB-E9F1-46EE-875F-F28A36B2AC55}" type="datetimeFigureOut">
              <a:rPr lang="ro-RO" smtClean="0"/>
              <a:t>30.03.2011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smtClean="0"/>
              <a:t>Faceți clic pentru a edita stilul de titlu Coordonator</a:t>
            </a:r>
            <a:endParaRPr lang="ro-RO"/>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574014DB-E9F1-46EE-875F-F28A36B2AC55}" type="datetimeFigureOut">
              <a:rPr lang="ro-RO" smtClean="0"/>
              <a:t>30.03.2011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conținut 2"/>
          <p:cNvSpPr>
            <a:spLocks noGrp="1"/>
          </p:cNvSpPr>
          <p:nvPr>
            <p:ph idx="1"/>
          </p:nvPr>
        </p:nvSpPr>
        <p:spPr/>
        <p:txBody>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574014DB-E9F1-46EE-875F-F28A36B2AC55}" type="datetimeFigureOut">
              <a:rPr lang="ro-RO" smtClean="0"/>
              <a:t>30.03.2011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0"/>
            <a:ext cx="7772400" cy="1362075"/>
          </a:xfrm>
        </p:spPr>
        <p:txBody>
          <a:bodyPr anchor="t"/>
          <a:lstStyle>
            <a:lvl1pPr algn="l">
              <a:defRPr sz="4000" b="1" cap="all"/>
            </a:lvl1pPr>
          </a:lstStyle>
          <a:p>
            <a:r>
              <a:rPr lang="ro-RO" smtClean="0"/>
              <a:t>Faceți clic pentru a edita stilul de titlu Coordonator</a:t>
            </a:r>
            <a:endParaRPr lang="ro-RO"/>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
        <p:nvSpPr>
          <p:cNvPr id="4" name="Substituent dată 3"/>
          <p:cNvSpPr>
            <a:spLocks noGrp="1"/>
          </p:cNvSpPr>
          <p:nvPr>
            <p:ph type="dt" sz="half" idx="10"/>
          </p:nvPr>
        </p:nvSpPr>
        <p:spPr/>
        <p:txBody>
          <a:bodyPr/>
          <a:lstStyle/>
          <a:p>
            <a:fld id="{574014DB-E9F1-46EE-875F-F28A36B2AC55}" type="datetimeFigureOut">
              <a:rPr lang="ro-RO" smtClean="0"/>
              <a:t>30.03.2011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conținut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conținut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5" name="Substituent dată 4"/>
          <p:cNvSpPr>
            <a:spLocks noGrp="1"/>
          </p:cNvSpPr>
          <p:nvPr>
            <p:ph type="dt" sz="half" idx="10"/>
          </p:nvPr>
        </p:nvSpPr>
        <p:spPr/>
        <p:txBody>
          <a:bodyPr/>
          <a:lstStyle/>
          <a:p>
            <a:fld id="{574014DB-E9F1-46EE-875F-F28A36B2AC55}" type="datetimeFigureOut">
              <a:rPr lang="ro-RO" smtClean="0"/>
              <a:t>30.03.2011</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Faceți clic pentru a edita stilul de titlu Coordonator</a:t>
            </a:r>
            <a:endParaRPr lang="ro-RO"/>
          </a:p>
        </p:txBody>
      </p:sp>
      <p:sp>
        <p:nvSpPr>
          <p:cNvPr id="3" name="Substituent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Substituent conțin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5" name="Substituent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Substituent conțin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7" name="Substituent dată 6"/>
          <p:cNvSpPr>
            <a:spLocks noGrp="1"/>
          </p:cNvSpPr>
          <p:nvPr>
            <p:ph type="dt" sz="half" idx="10"/>
          </p:nvPr>
        </p:nvSpPr>
        <p:spPr/>
        <p:txBody>
          <a:bodyPr/>
          <a:lstStyle/>
          <a:p>
            <a:fld id="{574014DB-E9F1-46EE-875F-F28A36B2AC55}" type="datetimeFigureOut">
              <a:rPr lang="ro-RO" smtClean="0"/>
              <a:t>30.03.2011</a:t>
            </a:fld>
            <a:endParaRPr lang="ro-RO"/>
          </a:p>
        </p:txBody>
      </p:sp>
      <p:sp>
        <p:nvSpPr>
          <p:cNvPr id="8" name="Substituent subsol 7"/>
          <p:cNvSpPr>
            <a:spLocks noGrp="1"/>
          </p:cNvSpPr>
          <p:nvPr>
            <p:ph type="ftr" sz="quarter" idx="11"/>
          </p:nvPr>
        </p:nvSpPr>
        <p:spPr/>
        <p:txBody>
          <a:bodyPr/>
          <a:lstStyle/>
          <a:p>
            <a:endParaRPr lang="ro-RO"/>
          </a:p>
        </p:txBody>
      </p:sp>
      <p:sp>
        <p:nvSpPr>
          <p:cNvPr id="9" name="Substituent număr diapozitiv 8"/>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dată 2"/>
          <p:cNvSpPr>
            <a:spLocks noGrp="1"/>
          </p:cNvSpPr>
          <p:nvPr>
            <p:ph type="dt" sz="half" idx="10"/>
          </p:nvPr>
        </p:nvSpPr>
        <p:spPr/>
        <p:txBody>
          <a:bodyPr/>
          <a:lstStyle/>
          <a:p>
            <a:fld id="{574014DB-E9F1-46EE-875F-F28A36B2AC55}" type="datetimeFigureOut">
              <a:rPr lang="ro-RO" smtClean="0"/>
              <a:t>30.03.2011</a:t>
            </a:fld>
            <a:endParaRPr lang="ro-RO"/>
          </a:p>
        </p:txBody>
      </p:sp>
      <p:sp>
        <p:nvSpPr>
          <p:cNvPr id="4" name="Substituent subsol 3"/>
          <p:cNvSpPr>
            <a:spLocks noGrp="1"/>
          </p:cNvSpPr>
          <p:nvPr>
            <p:ph type="ftr" sz="quarter" idx="11"/>
          </p:nvPr>
        </p:nvSpPr>
        <p:spPr/>
        <p:txBody>
          <a:bodyPr/>
          <a:lstStyle/>
          <a:p>
            <a:endParaRPr lang="ro-RO"/>
          </a:p>
        </p:txBody>
      </p:sp>
      <p:sp>
        <p:nvSpPr>
          <p:cNvPr id="5" name="Substituent număr diapozitiv 4"/>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574014DB-E9F1-46EE-875F-F28A36B2AC55}" type="datetimeFigureOut">
              <a:rPr lang="ro-RO" smtClean="0"/>
              <a:t>30.03.2011</a:t>
            </a:fld>
            <a:endParaRPr lang="ro-RO"/>
          </a:p>
        </p:txBody>
      </p:sp>
      <p:sp>
        <p:nvSpPr>
          <p:cNvPr id="3" name="Substituent subsol 2"/>
          <p:cNvSpPr>
            <a:spLocks noGrp="1"/>
          </p:cNvSpPr>
          <p:nvPr>
            <p:ph type="ftr" sz="quarter" idx="11"/>
          </p:nvPr>
        </p:nvSpPr>
        <p:spPr/>
        <p:txBody>
          <a:bodyPr/>
          <a:lstStyle/>
          <a:p>
            <a:endParaRPr lang="ro-RO"/>
          </a:p>
        </p:txBody>
      </p:sp>
      <p:sp>
        <p:nvSpPr>
          <p:cNvPr id="4" name="Substituent număr diapozitiv 3"/>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anchor="b"/>
          <a:lstStyle>
            <a:lvl1pPr algn="l">
              <a:defRPr sz="2000" b="1"/>
            </a:lvl1pPr>
          </a:lstStyle>
          <a:p>
            <a:r>
              <a:rPr lang="ro-RO" smtClean="0"/>
              <a:t>Faceți clic pentru a edita stilul de titlu Coordonator</a:t>
            </a:r>
            <a:endParaRPr lang="ro-RO"/>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574014DB-E9F1-46EE-875F-F28A36B2AC55}" type="datetimeFigureOut">
              <a:rPr lang="ro-RO" smtClean="0"/>
              <a:t>30.03.2011</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smtClean="0"/>
              <a:t>Faceți clic pentru a edita stilul de titlu Coordonator</a:t>
            </a:r>
            <a:endParaRPr lang="ro-RO"/>
          </a:p>
        </p:txBody>
      </p:sp>
      <p:sp>
        <p:nvSpPr>
          <p:cNvPr id="3" name="Substituent i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574014DB-E9F1-46EE-875F-F28A36B2AC55}" type="datetimeFigureOut">
              <a:rPr lang="ro-RO" smtClean="0"/>
              <a:t>30.03.2011</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98740150-1CA2-4123-8EE1-ACE81524698D}"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o-RO" smtClean="0"/>
              <a:t>Faceți clic pentru a edita stilul de titlu Coordonator</a:t>
            </a:r>
            <a:endParaRPr lang="ro-RO"/>
          </a:p>
        </p:txBody>
      </p:sp>
      <p:sp>
        <p:nvSpPr>
          <p:cNvPr id="3" name="Substituent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014DB-E9F1-46EE-875F-F28A36B2AC55}" type="datetimeFigureOut">
              <a:rPr lang="ro-RO" smtClean="0"/>
              <a:t>30.03.2011</a:t>
            </a:fld>
            <a:endParaRPr lang="ro-RO"/>
          </a:p>
        </p:txBody>
      </p:sp>
      <p:sp>
        <p:nvSpPr>
          <p:cNvPr id="5" name="Substituent subsol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40150-1CA2-4123-8EE1-ACE81524698D}"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ro-RO" dirty="0" smtClean="0"/>
              <a:t>ȚĂRI</a:t>
            </a:r>
            <a:endParaRPr lang="ro-RO" dirty="0"/>
          </a:p>
        </p:txBody>
      </p:sp>
      <p:sp>
        <p:nvSpPr>
          <p:cNvPr id="3" name="Subtitlu 2"/>
          <p:cNvSpPr>
            <a:spLocks noGrp="1"/>
          </p:cNvSpPr>
          <p:nvPr>
            <p:ph type="subTitle" idx="1"/>
          </p:nvPr>
        </p:nvSpPr>
        <p:spPr/>
        <p:txBody>
          <a:bodyPr/>
          <a:lstStyle/>
          <a:p>
            <a:r>
              <a:rPr lang="ro-RO" dirty="0"/>
              <a:t>d</a:t>
            </a:r>
            <a:r>
              <a:rPr lang="ro-RO" dirty="0" smtClean="0"/>
              <a:t>in </a:t>
            </a:r>
            <a:r>
              <a:rPr lang="ro-RO" dirty="0"/>
              <a:t>E</a:t>
            </a:r>
            <a:r>
              <a:rPr lang="ro-RO" dirty="0" smtClean="0"/>
              <a:t>uropa</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ROMÂNIA</a:t>
            </a:r>
            <a:endParaRPr lang="ro-RO" dirty="0"/>
          </a:p>
        </p:txBody>
      </p:sp>
      <p:sp>
        <p:nvSpPr>
          <p:cNvPr id="4" name="Dreptunghi 3"/>
          <p:cNvSpPr/>
          <p:nvPr/>
        </p:nvSpPr>
        <p:spPr>
          <a:xfrm>
            <a:off x="251520" y="1844824"/>
            <a:ext cx="4572000" cy="3139321"/>
          </a:xfrm>
          <a:prstGeom prst="rect">
            <a:avLst/>
          </a:prstGeom>
        </p:spPr>
        <p:txBody>
          <a:bodyPr wrap="square">
            <a:spAutoFit/>
          </a:bodyPr>
          <a:lstStyle/>
          <a:p>
            <a:r>
              <a:rPr lang="vi-VN" b="1" dirty="0" smtClean="0"/>
              <a:t>România</a:t>
            </a:r>
            <a:r>
              <a:rPr lang="vi-VN" dirty="0" smtClean="0"/>
              <a:t> este o țară situată în sud-estul Europei Centrale, pe cursul inferior al Dunării, la nord de peninsula Balcanică</a:t>
            </a:r>
            <a:r>
              <a:rPr lang="ro-RO" dirty="0" smtClean="0"/>
              <a:t> </a:t>
            </a:r>
            <a:r>
              <a:rPr lang="vi-VN" dirty="0" smtClean="0"/>
              <a:t>și la țărmul nord-vestic al Mării Negre. Pe teritoriul ei este situată aproape toată suprafața Deltei Dunării și partea sudică și centrală a Munților Carpați. Se învecinează cu Bulgaria la sud, Serbia la sud-vest, Ungaria la nord-vest, Ucraina</a:t>
            </a:r>
            <a:r>
              <a:rPr lang="ro-RO" dirty="0" smtClean="0"/>
              <a:t> </a:t>
            </a:r>
            <a:r>
              <a:rPr lang="vi-VN" dirty="0" smtClean="0"/>
              <a:t>la nord și est și Republica Moldova la est, iar țărmul Mării Negre se găsește la sud-est.</a:t>
            </a:r>
            <a:endParaRPr lang="vi-VN" dirty="0"/>
          </a:p>
        </p:txBody>
      </p:sp>
      <p:pic>
        <p:nvPicPr>
          <p:cNvPr id="2052" name="Picture 4" descr="http://t3.gstatic.com/images?q=tbn:ANd9GcTPJ7l42vP4vCinZOh24MyOh44tpzq-Qfm3dVU6wxNK8a5cIRHzfg"/>
          <p:cNvPicPr>
            <a:picLocks noChangeAspect="1" noChangeArrowheads="1"/>
          </p:cNvPicPr>
          <p:nvPr/>
        </p:nvPicPr>
        <p:blipFill>
          <a:blip r:embed="rId2" cstate="print"/>
          <a:srcRect/>
          <a:stretch>
            <a:fillRect/>
          </a:stretch>
        </p:blipFill>
        <p:spPr bwMode="auto">
          <a:xfrm>
            <a:off x="4644007" y="1988840"/>
            <a:ext cx="4077074" cy="28803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SPANIA</a:t>
            </a:r>
            <a:endParaRPr lang="ro-RO" dirty="0"/>
          </a:p>
        </p:txBody>
      </p:sp>
      <p:pic>
        <p:nvPicPr>
          <p:cNvPr id="15362" name="Picture 2" descr="http://t2.gstatic.com/images?q=tbn:ANd9GcQIQzPIrkuYlYodUihQ1qJ4XRusse9YG6ZPbs2z17G6uQwMTQPkdQ"/>
          <p:cNvPicPr>
            <a:picLocks noChangeAspect="1" noChangeArrowheads="1"/>
          </p:cNvPicPr>
          <p:nvPr/>
        </p:nvPicPr>
        <p:blipFill>
          <a:blip r:embed="rId2" cstate="print"/>
          <a:srcRect/>
          <a:stretch>
            <a:fillRect/>
          </a:stretch>
        </p:blipFill>
        <p:spPr bwMode="auto">
          <a:xfrm>
            <a:off x="323527" y="2060847"/>
            <a:ext cx="4320000" cy="3235832"/>
          </a:xfrm>
          <a:prstGeom prst="rect">
            <a:avLst/>
          </a:prstGeom>
          <a:noFill/>
        </p:spPr>
      </p:pic>
      <p:sp>
        <p:nvSpPr>
          <p:cNvPr id="5" name="Dreptunghi 4"/>
          <p:cNvSpPr/>
          <p:nvPr/>
        </p:nvSpPr>
        <p:spPr>
          <a:xfrm>
            <a:off x="4932040" y="1700808"/>
            <a:ext cx="3816424" cy="4031873"/>
          </a:xfrm>
          <a:prstGeom prst="rect">
            <a:avLst/>
          </a:prstGeom>
        </p:spPr>
        <p:txBody>
          <a:bodyPr wrap="square">
            <a:spAutoFit/>
          </a:bodyPr>
          <a:lstStyle/>
          <a:p>
            <a:r>
              <a:rPr lang="vi-VN" sz="1600" b="1" dirty="0" smtClean="0"/>
              <a:t>Regatul Spaniei</a:t>
            </a:r>
            <a:r>
              <a:rPr lang="vi-VN" sz="1600" dirty="0" smtClean="0"/>
              <a:t> (spaniolă </a:t>
            </a:r>
            <a:r>
              <a:rPr lang="vi-VN" sz="1600" i="1" dirty="0" smtClean="0"/>
              <a:t>Reino de España</a:t>
            </a:r>
            <a:r>
              <a:rPr lang="vi-VN" sz="1600" dirty="0" smtClean="0"/>
              <a:t>) sau </a:t>
            </a:r>
            <a:r>
              <a:rPr lang="vi-VN" sz="1600" b="1" dirty="0" smtClean="0"/>
              <a:t>Spania</a:t>
            </a:r>
            <a:r>
              <a:rPr lang="vi-VN" sz="1600" dirty="0" smtClean="0"/>
              <a:t> (spaniolă </a:t>
            </a:r>
            <a:r>
              <a:rPr lang="vi-VN" sz="1600" i="1" dirty="0" smtClean="0"/>
              <a:t>España</a:t>
            </a:r>
            <a:r>
              <a:rPr lang="vi-VN" sz="1600" dirty="0" smtClean="0"/>
              <a:t>) este o țară situată în sud-vestul Europei, membră a Uniunii Europene. În nord-est se învecinează cu Franța și Andora de-a lungul Munților Pirinei. Face parte din Peninsula Iberică împreună cu Portugalia și Gibraltar, având de asemenea două arhipelaguri, situate unul în Marea Mediterană</a:t>
            </a:r>
            <a:r>
              <a:rPr lang="ro-RO" sz="1600" dirty="0"/>
              <a:t> </a:t>
            </a:r>
            <a:r>
              <a:rPr lang="vi-VN" sz="1600" dirty="0" smtClean="0"/>
              <a:t>(Insulele Baleare) și celălalt în Oceanul Atlantic (Insulele Canare). De asemenea, de Spania aparțin două mici teritorii din nordul Africii</a:t>
            </a:r>
            <a:r>
              <a:rPr lang="ro-RO" sz="1600" dirty="0"/>
              <a:t> </a:t>
            </a:r>
            <a:r>
              <a:rPr lang="vi-VN" sz="1600" dirty="0" smtClean="0"/>
              <a:t>(care includ orașele autonome Ceuta și Melilla), precum și enclava Llivia din Pirinei.</a:t>
            </a:r>
            <a:endParaRPr lang="vi-V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GERMANIA</a:t>
            </a:r>
            <a:endParaRPr lang="ro-RO" dirty="0"/>
          </a:p>
        </p:txBody>
      </p:sp>
      <p:sp>
        <p:nvSpPr>
          <p:cNvPr id="4" name="Dreptunghi 3"/>
          <p:cNvSpPr/>
          <p:nvPr/>
        </p:nvSpPr>
        <p:spPr>
          <a:xfrm>
            <a:off x="251520" y="1772816"/>
            <a:ext cx="3744416" cy="3693319"/>
          </a:xfrm>
          <a:prstGeom prst="rect">
            <a:avLst/>
          </a:prstGeom>
        </p:spPr>
        <p:txBody>
          <a:bodyPr wrap="square">
            <a:spAutoFit/>
          </a:bodyPr>
          <a:lstStyle/>
          <a:p>
            <a:r>
              <a:rPr lang="vi-VN" b="1" dirty="0" smtClean="0"/>
              <a:t>Republica Federală Germania</a:t>
            </a:r>
            <a:r>
              <a:rPr lang="vi-VN" dirty="0" smtClean="0"/>
              <a:t> (în germană </a:t>
            </a:r>
            <a:r>
              <a:rPr lang="vi-VN" i="1" dirty="0" smtClean="0"/>
              <a:t>Bundesrepublik Deutschland</a:t>
            </a:r>
            <a:r>
              <a:rPr lang="vi-VN" dirty="0" smtClean="0"/>
              <a:t>), denumită colocvial </a:t>
            </a:r>
            <a:r>
              <a:rPr lang="vi-VN" b="1" dirty="0" smtClean="0"/>
              <a:t>Germania</a:t>
            </a:r>
            <a:r>
              <a:rPr lang="vi-VN" dirty="0" smtClean="0"/>
              <a:t> (</a:t>
            </a:r>
            <a:r>
              <a:rPr lang="vi-VN" i="1" dirty="0" smtClean="0"/>
              <a:t>Deutschland</a:t>
            </a:r>
            <a:r>
              <a:rPr lang="vi-VN" dirty="0" smtClean="0"/>
              <a:t>, sens literal: „țara germană”), este un stat în Europa Centrală. Face parte din organizații internaționale importante precum Consiliul Europei</a:t>
            </a:r>
            <a:r>
              <a:rPr lang="ro-RO" dirty="0"/>
              <a:t> </a:t>
            </a:r>
            <a:r>
              <a:rPr lang="vi-VN" dirty="0" smtClean="0"/>
              <a:t>(1951), OCDE, Uniunea Vest-Europeană (1954), NATO (1955), Uniunea Europeană (1957</a:t>
            </a:r>
            <a:r>
              <a:rPr lang="ro-RO" dirty="0"/>
              <a:t>)</a:t>
            </a:r>
            <a:r>
              <a:rPr lang="vi-VN" dirty="0" smtClean="0"/>
              <a:t>, ONU (1973), OSCE și din zona euro.</a:t>
            </a:r>
            <a:endParaRPr lang="vi-VN" dirty="0"/>
          </a:p>
        </p:txBody>
      </p:sp>
      <p:pic>
        <p:nvPicPr>
          <p:cNvPr id="16386" name="Picture 2" descr="http://t1.gstatic.com/images?q=tbn:ANd9GcTq1e5b1ZX4teaXlDDaBDMtZhI3VSP7iEpZjSi4nWyzzcG1QJfKJw"/>
          <p:cNvPicPr>
            <a:picLocks noChangeAspect="1" noChangeArrowheads="1"/>
          </p:cNvPicPr>
          <p:nvPr/>
        </p:nvPicPr>
        <p:blipFill>
          <a:blip r:embed="rId2" cstate="print"/>
          <a:srcRect/>
          <a:stretch>
            <a:fillRect/>
          </a:stretch>
        </p:blipFill>
        <p:spPr bwMode="auto">
          <a:xfrm>
            <a:off x="4355976" y="2132856"/>
            <a:ext cx="4320000" cy="32358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ITALIA</a:t>
            </a:r>
            <a:endParaRPr lang="ro-RO" dirty="0"/>
          </a:p>
        </p:txBody>
      </p:sp>
      <p:pic>
        <p:nvPicPr>
          <p:cNvPr id="17410" name="Picture 2" descr="http://t1.gstatic.com/images?q=tbn:ANd9GcRrdfEghBHxeBoGrzN5uosCx_H-ISSHShYmcOLn4Eia44zXWrx7gA"/>
          <p:cNvPicPr>
            <a:picLocks noChangeAspect="1" noChangeArrowheads="1"/>
          </p:cNvPicPr>
          <p:nvPr/>
        </p:nvPicPr>
        <p:blipFill>
          <a:blip r:embed="rId2" cstate="print"/>
          <a:srcRect/>
          <a:stretch>
            <a:fillRect/>
          </a:stretch>
        </p:blipFill>
        <p:spPr bwMode="auto">
          <a:xfrm>
            <a:off x="251520" y="1484784"/>
            <a:ext cx="3148914" cy="4320000"/>
          </a:xfrm>
          <a:prstGeom prst="rect">
            <a:avLst/>
          </a:prstGeom>
          <a:noFill/>
        </p:spPr>
      </p:pic>
      <p:sp>
        <p:nvSpPr>
          <p:cNvPr id="5" name="Dreptunghi 4"/>
          <p:cNvSpPr/>
          <p:nvPr/>
        </p:nvSpPr>
        <p:spPr>
          <a:xfrm>
            <a:off x="3779912" y="1628800"/>
            <a:ext cx="4572000" cy="3693319"/>
          </a:xfrm>
          <a:prstGeom prst="rect">
            <a:avLst/>
          </a:prstGeom>
        </p:spPr>
        <p:txBody>
          <a:bodyPr>
            <a:spAutoFit/>
          </a:bodyPr>
          <a:lstStyle/>
          <a:p>
            <a:r>
              <a:rPr lang="vi-VN" b="1" dirty="0" smtClean="0"/>
              <a:t>Italia</a:t>
            </a:r>
            <a:r>
              <a:rPr lang="vi-VN" dirty="0" smtClean="0"/>
              <a:t>, oficial </a:t>
            </a:r>
            <a:r>
              <a:rPr lang="vi-VN" b="1" dirty="0" smtClean="0"/>
              <a:t>Republica Italiană</a:t>
            </a:r>
            <a:r>
              <a:rPr lang="vi-VN" dirty="0" smtClean="0"/>
              <a:t> (italiană </a:t>
            </a:r>
            <a:r>
              <a:rPr lang="vi-VN" i="1" dirty="0" smtClean="0"/>
              <a:t>Repubblica Italiana</a:t>
            </a:r>
            <a:r>
              <a:rPr lang="vi-VN" dirty="0" smtClean="0"/>
              <a:t>, numele scurt este identic) este un stat suveran european, situat în cea mai mare parte pe Peninsula Italică și cuprinzând și câteva insule la Marea Mediterană, cele mai importante fiind Sicilia și Sardinia. Se învecinează cu Franța la nord-vest, Elveția</a:t>
            </a:r>
            <a:r>
              <a:rPr lang="ro-RO" dirty="0"/>
              <a:t> </a:t>
            </a:r>
            <a:r>
              <a:rPr lang="vi-VN" dirty="0" smtClean="0"/>
              <a:t>și Austria</a:t>
            </a:r>
            <a:r>
              <a:rPr lang="ro-RO" dirty="0"/>
              <a:t> </a:t>
            </a:r>
            <a:r>
              <a:rPr lang="vi-VN" dirty="0" smtClean="0"/>
              <a:t>la nord și Slovenia la nord-est. De asemenea înconjoară două enclave independente: San Marino și Vatican, și are și o exclavă înconjurată de Elveția numită Campione d'Italia. Capitala Italiei este Roma.</a:t>
            </a:r>
            <a:endParaRPr lang="vi-VN" dirty="0"/>
          </a:p>
        </p:txBody>
      </p:sp>
    </p:spTree>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354</Words>
  <Application>Microsoft Office PowerPoint</Application>
  <PresentationFormat>Expunere pe ecran (4:3)</PresentationFormat>
  <Paragraphs>10</Paragraphs>
  <Slides>5</Slides>
  <Notes>0</Notes>
  <HiddenSlides>0</HiddenSlides>
  <MMClips>0</MMClips>
  <ScaleCrop>false</ScaleCrop>
  <HeadingPairs>
    <vt:vector size="4" baseType="variant">
      <vt:variant>
        <vt:lpstr>Temă</vt:lpstr>
      </vt:variant>
      <vt:variant>
        <vt:i4>1</vt:i4>
      </vt:variant>
      <vt:variant>
        <vt:lpstr>Titluri diapozitive</vt:lpstr>
      </vt:variant>
      <vt:variant>
        <vt:i4>5</vt:i4>
      </vt:variant>
    </vt:vector>
  </HeadingPairs>
  <TitlesOfParts>
    <vt:vector size="6" baseType="lpstr">
      <vt:lpstr>Temă Office</vt:lpstr>
      <vt:lpstr>ȚĂRI</vt:lpstr>
      <vt:lpstr>ROMÂNIA</vt:lpstr>
      <vt:lpstr>SPANIA</vt:lpstr>
      <vt:lpstr>GERMANIA</vt:lpstr>
      <vt:lpstr>ITALIA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Diapozitivul 1</dc:title>
  <dc:creator>Daniela Bejan</dc:creator>
  <cp:lastModifiedBy>Iulia Lutaru</cp:lastModifiedBy>
  <cp:revision>13</cp:revision>
  <dcterms:created xsi:type="dcterms:W3CDTF">2011-03-30T10:45:15Z</dcterms:created>
  <dcterms:modified xsi:type="dcterms:W3CDTF">2011-03-30T11:45:48Z</dcterms:modified>
</cp:coreProperties>
</file>