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256" r:id="rId2"/>
    <p:sldId id="537" r:id="rId3"/>
    <p:sldId id="538" r:id="rId4"/>
    <p:sldId id="527" r:id="rId5"/>
    <p:sldId id="528" r:id="rId6"/>
    <p:sldId id="531" r:id="rId7"/>
    <p:sldId id="532" r:id="rId8"/>
    <p:sldId id="530" r:id="rId9"/>
    <p:sldId id="533" r:id="rId10"/>
    <p:sldId id="534" r:id="rId11"/>
    <p:sldId id="529" r:id="rId12"/>
    <p:sldId id="535" r:id="rId13"/>
    <p:sldId id="536" r:id="rId14"/>
    <p:sldId id="539" r:id="rId15"/>
    <p:sldId id="540" r:id="rId16"/>
    <p:sldId id="541" r:id="rId17"/>
    <p:sldId id="542" r:id="rId18"/>
    <p:sldId id="543" r:id="rId19"/>
    <p:sldId id="544" r:id="rId20"/>
    <p:sldId id="548" r:id="rId21"/>
    <p:sldId id="545" r:id="rId22"/>
    <p:sldId id="547" r:id="rId23"/>
    <p:sldId id="550" r:id="rId24"/>
    <p:sldId id="551" r:id="rId25"/>
    <p:sldId id="552" r:id="rId26"/>
    <p:sldId id="549" r:id="rId27"/>
    <p:sldId id="554" r:id="rId28"/>
    <p:sldId id="553" r:id="rId29"/>
    <p:sldId id="555" r:id="rId30"/>
    <p:sldId id="556" r:id="rId31"/>
    <p:sldId id="558" r:id="rId32"/>
    <p:sldId id="559" r:id="rId33"/>
    <p:sldId id="560" r:id="rId34"/>
    <p:sldId id="561" r:id="rId35"/>
    <p:sldId id="562" r:id="rId36"/>
    <p:sldId id="563" r:id="rId37"/>
    <p:sldId id="564" r:id="rId38"/>
    <p:sldId id="399" r:id="rId39"/>
    <p:sldId id="400" r:id="rId40"/>
    <p:sldId id="401" r:id="rId41"/>
    <p:sldId id="402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BD"/>
    <a:srgbClr val="FFF7F3"/>
    <a:srgbClr val="F8DFF0"/>
    <a:srgbClr val="800000"/>
    <a:srgbClr val="FFFF8B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0" autoAdjust="0"/>
    <p:restoredTop sz="95269" autoAdjust="0"/>
  </p:normalViewPr>
  <p:slideViewPr>
    <p:cSldViewPr>
      <p:cViewPr varScale="1">
        <p:scale>
          <a:sx n="81" d="100"/>
          <a:sy n="81" d="100"/>
        </p:scale>
        <p:origin x="53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903F6D4-391E-4FD1-832D-082385455723}" type="datetimeFigureOut">
              <a:rPr lang="fr-FR" smtClean="0"/>
              <a:pPr/>
              <a:t>17/02/2020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1A836A-809C-4B6B-8F3B-106C7434EABB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862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E02B9-FBD2-43C6-9215-2B8038F192E1}" type="datetimeFigureOut">
              <a:rPr lang="fr-FR" smtClean="0"/>
              <a:pPr/>
              <a:t>17/02/2020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8F2BC-EAAB-4030-AE40-C7E2573B34D6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787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546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CB957DA-E10A-46DE-944B-C6C734ED21F5}" type="datetime1">
              <a:rPr lang="en-US" smtClean="0"/>
              <a:t>2/17/2020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DD89-8A4F-4E6F-9DC3-F0E473C3AA45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2ECB3D4-A814-4106-8EDF-ADA9EB42614F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9B30-EFC6-4151-A015-9EAB71C0E573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1C3A-B957-4058-B8ED-99A2523CCA14}" type="datetime1">
              <a:rPr lang="en-US" smtClean="0"/>
              <a:t>2/17/2020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AAE059-5DFC-41C1-A5FF-E50061B12E66}" type="datetime1">
              <a:rPr lang="en-US" smtClean="0"/>
              <a:t>2/17/2020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5C3119-2647-44FC-88D9-3457ED259308}" type="datetime1">
              <a:rPr lang="en-US" smtClean="0"/>
              <a:t>2/17/2020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70A9-3555-4D40-AB1C-ED989CE6D46D}" type="datetime1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C299-7110-411E-9EEC-030D6CDB49F9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62C-E330-425B-B2F7-9C20B52F2868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5374623-CFC1-412C-97A4-04D4E59B64C2}" type="datetime1">
              <a:rPr lang="en-US" smtClean="0"/>
              <a:t>2/17/2020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446779-0DA1-4074-99C1-35A6BC8DD2E8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CSC230</a:t>
            </a:r>
            <a:br>
              <a:rPr lang="fr-BE" dirty="0" smtClean="0"/>
            </a:b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Memory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6346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 declared inside function or block, {</a:t>
            </a:r>
            <a:r>
              <a:rPr lang="is-IS" dirty="0" smtClean="0"/>
              <a:t>…</a:t>
            </a:r>
            <a:r>
              <a:rPr lang="en-US" dirty="0" smtClean="0"/>
              <a:t>}, are stored on the </a:t>
            </a:r>
            <a:r>
              <a:rPr lang="en-US" dirty="0" smtClean="0">
                <a:solidFill>
                  <a:srgbClr val="FF0000"/>
                </a:solidFill>
              </a:rPr>
              <a:t>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2309961"/>
            <a:ext cx="3276600" cy="4271040"/>
          </a:xfrm>
          <a:prstGeom prst="rect">
            <a:avLst/>
          </a:prstGeom>
          <a:solidFill>
            <a:srgbClr val="C0C3D0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200" dirty="0">
              <a:latin typeface="Courier New"/>
              <a:cs typeface="Courier New"/>
            </a:endParaRPr>
          </a:p>
          <a:p>
            <a:pPr marL="86995" marR="687705">
              <a:lnSpc>
                <a:spcPct val="100000"/>
              </a:lnSpc>
              <a:tabLst>
                <a:tab pos="454025" algn="l"/>
              </a:tabLst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tu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</a:t>
            </a:r>
            <a:r>
              <a:rPr sz="1200" spc="10" dirty="0">
                <a:latin typeface="Courier New"/>
                <a:cs typeface="Courier New"/>
              </a:rPr>
              <a:t>r</a:t>
            </a:r>
            <a:r>
              <a:rPr sz="1200" spc="-5" dirty="0">
                <a:latin typeface="Courier New"/>
                <a:cs typeface="Courier New"/>
              </a:rPr>
              <a:t>e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5" dirty="0">
                <a:latin typeface="Courier New"/>
                <a:cs typeface="Courier New"/>
              </a:rPr>
              <a:t>(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in</a:t>
            </a:r>
            <a:r>
              <a:rPr sz="1200" spc="-5" dirty="0">
                <a:latin typeface="Courier New"/>
                <a:cs typeface="Courier New"/>
              </a:rPr>
              <a:t>t);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vo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dirty="0">
                <a:latin typeface="Courier New"/>
                <a:cs typeface="Courier New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p</a:t>
            </a:r>
            <a:r>
              <a:rPr sz="1200" spc="-5" dirty="0">
                <a:latin typeface="Courier New"/>
                <a:cs typeface="Courier New"/>
              </a:rPr>
              <a:t>r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5" dirty="0">
                <a:latin typeface="Courier New"/>
                <a:cs typeface="Courier New"/>
              </a:rPr>
              <a:t>(</a:t>
            </a:r>
            <a:r>
              <a:rPr sz="1200" spc="-5" dirty="0">
                <a:latin typeface="Courier New"/>
                <a:cs typeface="Courier New"/>
              </a:rPr>
              <a:t>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spc="10" dirty="0"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 marR="778510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a;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en-US" sz="1200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9875" marR="778510">
              <a:lnSpc>
                <a:spcPct val="100000"/>
              </a:lnSpc>
            </a:pPr>
            <a:endParaRPr lang="en-US" sz="1200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9875" marR="778510"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,l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780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l)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 marR="1515110">
              <a:lnSpc>
                <a:spcPct val="100000"/>
              </a:lnSpc>
            </a:pP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l;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ri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spc="1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et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vo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re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</a:pPr>
            <a:r>
              <a:rPr sz="1200" b="1" spc="10" dirty="0">
                <a:solidFill>
                  <a:srgbClr val="00AF50"/>
                </a:solidFill>
                <a:latin typeface="Courier New"/>
                <a:cs typeface="Courier New"/>
              </a:rPr>
              <a:t>c</a:t>
            </a:r>
            <a:r>
              <a:rPr sz="1200" b="1" spc="-5" dirty="0">
                <a:solidFill>
                  <a:srgbClr val="00AF50"/>
                </a:solidFill>
                <a:latin typeface="Courier New"/>
                <a:cs typeface="Courier New"/>
              </a:rPr>
              <a:t>ou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“A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ea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is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“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ea;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 smtClean="0">
                <a:solidFill>
                  <a:srgbClr val="00AF50"/>
                </a:solidFill>
                <a:latin typeface="Courier New"/>
                <a:cs typeface="Courier New"/>
              </a:rPr>
              <a:t>}</a:t>
            </a:r>
            <a:r>
              <a:rPr lang="en-US" sz="1200" dirty="0" smtClean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653796" y="3176576"/>
            <a:ext cx="2627630" cy="862965"/>
          </a:xfrm>
          <a:custGeom>
            <a:avLst/>
            <a:gdLst/>
            <a:ahLst/>
            <a:cxnLst/>
            <a:rect l="l" t="t" r="r" b="b"/>
            <a:pathLst>
              <a:path w="2627629" h="862964">
                <a:moveTo>
                  <a:pt x="0" y="862404"/>
                </a:moveTo>
                <a:lnTo>
                  <a:pt x="2627375" y="862404"/>
                </a:lnTo>
                <a:lnTo>
                  <a:pt x="2627375" y="0"/>
                </a:lnTo>
                <a:lnTo>
                  <a:pt x="0" y="0"/>
                </a:lnTo>
                <a:lnTo>
                  <a:pt x="0" y="86240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653796" y="5410200"/>
            <a:ext cx="2627630" cy="1371600"/>
          </a:xfrm>
          <a:custGeom>
            <a:avLst/>
            <a:gdLst/>
            <a:ahLst/>
            <a:cxnLst/>
            <a:rect l="l" t="t" r="r" b="b"/>
            <a:pathLst>
              <a:path w="2627629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 txBox="1"/>
          <p:nvPr/>
        </p:nvSpPr>
        <p:spPr>
          <a:xfrm>
            <a:off x="2764031" y="5553525"/>
            <a:ext cx="3263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936118" y="5515425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228600" y="57912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228600" y="57912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3470" y="5869460"/>
            <a:ext cx="382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5367" y="5858353"/>
            <a:ext cx="2838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6118" y="5820253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5263" y="6163451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900">
              <a:latin typeface="Arial"/>
              <a:cs typeface="Arial"/>
            </a:endParaRPr>
          </a:p>
          <a:p>
            <a:pPr marL="27305" algn="ctr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6118" y="6125351"/>
            <a:ext cx="49085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3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f8 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3796" y="4022217"/>
            <a:ext cx="2627630" cy="1388110"/>
          </a:xfrm>
          <a:custGeom>
            <a:avLst/>
            <a:gdLst/>
            <a:ahLst/>
            <a:cxnLst/>
            <a:rect l="l" t="t" r="r" b="b"/>
            <a:pathLst>
              <a:path w="2627629" h="1388110">
                <a:moveTo>
                  <a:pt x="0" y="1387982"/>
                </a:moveTo>
                <a:lnTo>
                  <a:pt x="2627375" y="1387982"/>
                </a:lnTo>
                <a:lnTo>
                  <a:pt x="2627375" y="0"/>
                </a:lnTo>
                <a:lnTo>
                  <a:pt x="0" y="0"/>
                </a:lnTo>
                <a:lnTo>
                  <a:pt x="0" y="138798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600" y="44196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" y="44196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3282" y="4497577"/>
            <a:ext cx="3403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area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41755" y="4486470"/>
            <a:ext cx="1644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6306" y="4448370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5263" y="4791525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 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6306" y="4753186"/>
            <a:ext cx="530860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62099" y="3328919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62099" y="3328919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62099" y="3641217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62099" y="3641217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1"/>
          <p:cNvSpPr txBox="1"/>
          <p:nvPr/>
        </p:nvSpPr>
        <p:spPr>
          <a:xfrm>
            <a:off x="1959104" y="3406646"/>
            <a:ext cx="1962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2"/>
          <p:cNvSpPr txBox="1"/>
          <p:nvPr/>
        </p:nvSpPr>
        <p:spPr>
          <a:xfrm>
            <a:off x="2730503" y="3395539"/>
            <a:ext cx="3930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area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911734" y="3357439"/>
            <a:ext cx="53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bd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4"/>
          <p:cNvSpPr txBox="1"/>
          <p:nvPr/>
        </p:nvSpPr>
        <p:spPr>
          <a:xfrm>
            <a:off x="1663448" y="3719067"/>
            <a:ext cx="7880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0040</a:t>
            </a:r>
            <a:r>
              <a:rPr sz="1200" b="1" spc="-10" dirty="0">
                <a:latin typeface="Arial"/>
                <a:cs typeface="Arial"/>
              </a:rPr>
              <a:t>018</a:t>
            </a:r>
            <a:r>
              <a:rPr sz="1200" b="1" dirty="0">
                <a:latin typeface="Arial"/>
                <a:cs typeface="Arial"/>
              </a:rPr>
              <a:t>44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4" name="object 35"/>
          <p:cNvSpPr txBox="1"/>
          <p:nvPr/>
        </p:nvSpPr>
        <p:spPr>
          <a:xfrm>
            <a:off x="2715263" y="3666552"/>
            <a:ext cx="394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6"/>
          <p:cNvSpPr txBox="1"/>
          <p:nvPr/>
        </p:nvSpPr>
        <p:spPr>
          <a:xfrm>
            <a:off x="2814323" y="3803712"/>
            <a:ext cx="2235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7"/>
          <p:cNvSpPr txBox="1"/>
          <p:nvPr/>
        </p:nvSpPr>
        <p:spPr>
          <a:xfrm>
            <a:off x="911734" y="3669859"/>
            <a:ext cx="53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bd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8"/>
          <p:cNvSpPr txBox="1"/>
          <p:nvPr/>
        </p:nvSpPr>
        <p:spPr>
          <a:xfrm>
            <a:off x="2760983" y="4181670"/>
            <a:ext cx="3321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9"/>
          <p:cNvSpPr txBox="1"/>
          <p:nvPr/>
        </p:nvSpPr>
        <p:spPr>
          <a:xfrm>
            <a:off x="916306" y="4143570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40"/>
          <p:cNvSpPr/>
          <p:nvPr/>
        </p:nvSpPr>
        <p:spPr>
          <a:xfrm>
            <a:off x="228600" y="3412617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1"/>
          <p:cNvSpPr/>
          <p:nvPr/>
        </p:nvSpPr>
        <p:spPr>
          <a:xfrm>
            <a:off x="228600" y="3412617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2"/>
          <p:cNvSpPr txBox="1"/>
          <p:nvPr/>
        </p:nvSpPr>
        <p:spPr>
          <a:xfrm>
            <a:off x="332614" y="3490466"/>
            <a:ext cx="3644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print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3"/>
          <p:cNvSpPr/>
          <p:nvPr/>
        </p:nvSpPr>
        <p:spPr>
          <a:xfrm>
            <a:off x="653796" y="2745308"/>
            <a:ext cx="2627630" cy="1293291"/>
          </a:xfrm>
          <a:custGeom>
            <a:avLst/>
            <a:gdLst/>
            <a:ahLst/>
            <a:cxnLst/>
            <a:rect l="l" t="t" r="r" b="b"/>
            <a:pathLst>
              <a:path w="2627629" h="431800">
                <a:moveTo>
                  <a:pt x="0" y="431209"/>
                </a:moveTo>
                <a:lnTo>
                  <a:pt x="2627375" y="431209"/>
                </a:lnTo>
                <a:lnTo>
                  <a:pt x="2627375" y="0"/>
                </a:lnTo>
                <a:lnTo>
                  <a:pt x="0" y="0"/>
                </a:lnTo>
                <a:lnTo>
                  <a:pt x="0" y="43120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8818"/>
              </p:ext>
            </p:extLst>
          </p:nvPr>
        </p:nvGraphicFramePr>
        <p:xfrm>
          <a:off x="1557337" y="5481637"/>
          <a:ext cx="990599" cy="1226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0040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012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" name="object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359413"/>
              </p:ext>
            </p:extLst>
          </p:nvPr>
        </p:nvGraphicFramePr>
        <p:xfrm>
          <a:off x="1557337" y="4110037"/>
          <a:ext cx="990599" cy="1226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0040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00c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82396" y="22860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4267200" y="4262120"/>
            <a:ext cx="1447800" cy="38608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0" name="Elbow Connector 49"/>
          <p:cNvCxnSpPr/>
          <p:nvPr/>
        </p:nvCxnSpPr>
        <p:spPr>
          <a:xfrm>
            <a:off x="3114043" y="3873562"/>
            <a:ext cx="2677157" cy="1308038"/>
          </a:xfrm>
          <a:prstGeom prst="bentConnector3">
            <a:avLst>
              <a:gd name="adj1" fmla="val 21537"/>
            </a:avLst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ircular Arrow 60"/>
          <p:cNvSpPr/>
          <p:nvPr/>
        </p:nvSpPr>
        <p:spPr>
          <a:xfrm rot="16200000" flipH="1">
            <a:off x="5234400" y="4976400"/>
            <a:ext cx="1143000" cy="943800"/>
          </a:xfrm>
          <a:prstGeom prst="circular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8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00417 0.072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9" grpId="0" animBg="1"/>
      <p:bldP spid="40" grpId="0" animBg="1"/>
      <p:bldP spid="41" grpId="0"/>
      <p:bldP spid="49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6346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 declared inside function or block, {</a:t>
            </a:r>
            <a:r>
              <a:rPr lang="is-IS" dirty="0" smtClean="0"/>
              <a:t>…</a:t>
            </a:r>
            <a:r>
              <a:rPr lang="en-US" dirty="0" smtClean="0"/>
              <a:t>}, are stored on the </a:t>
            </a:r>
            <a:r>
              <a:rPr lang="en-US" dirty="0" smtClean="0">
                <a:solidFill>
                  <a:srgbClr val="FF0000"/>
                </a:solidFill>
              </a:rPr>
              <a:t>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2309961"/>
            <a:ext cx="3276600" cy="4271040"/>
          </a:xfrm>
          <a:prstGeom prst="rect">
            <a:avLst/>
          </a:prstGeom>
          <a:solidFill>
            <a:srgbClr val="C0C3D0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200" dirty="0">
              <a:latin typeface="Courier New"/>
              <a:cs typeface="Courier New"/>
            </a:endParaRPr>
          </a:p>
          <a:p>
            <a:pPr marL="86995" marR="687705">
              <a:lnSpc>
                <a:spcPct val="100000"/>
              </a:lnSpc>
              <a:tabLst>
                <a:tab pos="454025" algn="l"/>
              </a:tabLst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tu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</a:t>
            </a:r>
            <a:r>
              <a:rPr sz="1200" spc="10" dirty="0">
                <a:latin typeface="Courier New"/>
                <a:cs typeface="Courier New"/>
              </a:rPr>
              <a:t>r</a:t>
            </a:r>
            <a:r>
              <a:rPr sz="1200" spc="-5" dirty="0">
                <a:latin typeface="Courier New"/>
                <a:cs typeface="Courier New"/>
              </a:rPr>
              <a:t>e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5" dirty="0">
                <a:latin typeface="Courier New"/>
                <a:cs typeface="Courier New"/>
              </a:rPr>
              <a:t>(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in</a:t>
            </a:r>
            <a:r>
              <a:rPr sz="1200" spc="-5" dirty="0">
                <a:latin typeface="Courier New"/>
                <a:cs typeface="Courier New"/>
              </a:rPr>
              <a:t>t);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vo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dirty="0">
                <a:latin typeface="Courier New"/>
                <a:cs typeface="Courier New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p</a:t>
            </a:r>
            <a:r>
              <a:rPr sz="1200" spc="-5" dirty="0">
                <a:latin typeface="Courier New"/>
                <a:cs typeface="Courier New"/>
              </a:rPr>
              <a:t>r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5" dirty="0">
                <a:latin typeface="Courier New"/>
                <a:cs typeface="Courier New"/>
              </a:rPr>
              <a:t>(</a:t>
            </a:r>
            <a:r>
              <a:rPr sz="1200" spc="-5" dirty="0">
                <a:latin typeface="Courier New"/>
                <a:cs typeface="Courier New"/>
              </a:rPr>
              <a:t>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spc="10" dirty="0"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 marR="778510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a;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en-US" sz="1200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9875" marR="778510">
              <a:lnSpc>
                <a:spcPct val="100000"/>
              </a:lnSpc>
            </a:pPr>
            <a:endParaRPr lang="en-US" sz="1200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9875" marR="778510"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,l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780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l)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 marR="1515110">
              <a:lnSpc>
                <a:spcPct val="100000"/>
              </a:lnSpc>
            </a:pP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l;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ri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spc="1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et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vo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re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</a:pPr>
            <a:r>
              <a:rPr sz="1200" b="1" spc="10" dirty="0">
                <a:solidFill>
                  <a:srgbClr val="00AF50"/>
                </a:solidFill>
                <a:latin typeface="Courier New"/>
                <a:cs typeface="Courier New"/>
              </a:rPr>
              <a:t>c</a:t>
            </a:r>
            <a:r>
              <a:rPr sz="1200" b="1" spc="-5" dirty="0">
                <a:solidFill>
                  <a:srgbClr val="00AF50"/>
                </a:solidFill>
                <a:latin typeface="Courier New"/>
                <a:cs typeface="Courier New"/>
              </a:rPr>
              <a:t>ou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“A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ea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is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“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ea;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 smtClean="0">
                <a:solidFill>
                  <a:srgbClr val="00AF50"/>
                </a:solidFill>
                <a:latin typeface="Courier New"/>
                <a:cs typeface="Courier New"/>
              </a:rPr>
              <a:t>}</a:t>
            </a:r>
            <a:r>
              <a:rPr lang="en-US" sz="1200" dirty="0" smtClean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653796" y="3176576"/>
            <a:ext cx="2627630" cy="862965"/>
          </a:xfrm>
          <a:custGeom>
            <a:avLst/>
            <a:gdLst/>
            <a:ahLst/>
            <a:cxnLst/>
            <a:rect l="l" t="t" r="r" b="b"/>
            <a:pathLst>
              <a:path w="2627629" h="862964">
                <a:moveTo>
                  <a:pt x="0" y="862404"/>
                </a:moveTo>
                <a:lnTo>
                  <a:pt x="2627375" y="862404"/>
                </a:lnTo>
                <a:lnTo>
                  <a:pt x="2627375" y="0"/>
                </a:lnTo>
                <a:lnTo>
                  <a:pt x="0" y="0"/>
                </a:lnTo>
                <a:lnTo>
                  <a:pt x="0" y="86240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653796" y="5410200"/>
            <a:ext cx="2627630" cy="1371600"/>
          </a:xfrm>
          <a:custGeom>
            <a:avLst/>
            <a:gdLst/>
            <a:ahLst/>
            <a:cxnLst/>
            <a:rect l="l" t="t" r="r" b="b"/>
            <a:pathLst>
              <a:path w="2627629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 txBox="1"/>
          <p:nvPr/>
        </p:nvSpPr>
        <p:spPr>
          <a:xfrm>
            <a:off x="2764031" y="5553525"/>
            <a:ext cx="3263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936118" y="5515425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228600" y="57912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228600" y="57912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3470" y="5869460"/>
            <a:ext cx="382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5367" y="5858353"/>
            <a:ext cx="2838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6118" y="5820253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5263" y="6163451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900">
              <a:latin typeface="Arial"/>
              <a:cs typeface="Arial"/>
            </a:endParaRPr>
          </a:p>
          <a:p>
            <a:pPr marL="27305" algn="ctr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6118" y="6125351"/>
            <a:ext cx="49085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3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f8 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3796" y="4022217"/>
            <a:ext cx="2627630" cy="1388110"/>
          </a:xfrm>
          <a:custGeom>
            <a:avLst/>
            <a:gdLst/>
            <a:ahLst/>
            <a:cxnLst/>
            <a:rect l="l" t="t" r="r" b="b"/>
            <a:pathLst>
              <a:path w="2627629" h="1388110">
                <a:moveTo>
                  <a:pt x="0" y="1387982"/>
                </a:moveTo>
                <a:lnTo>
                  <a:pt x="2627375" y="1387982"/>
                </a:lnTo>
                <a:lnTo>
                  <a:pt x="2627375" y="0"/>
                </a:lnTo>
                <a:lnTo>
                  <a:pt x="0" y="0"/>
                </a:lnTo>
                <a:lnTo>
                  <a:pt x="0" y="138798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600" y="44196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" y="44196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3282" y="4497577"/>
            <a:ext cx="3403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area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41755" y="4486470"/>
            <a:ext cx="1644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6306" y="4448370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5263" y="4791525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 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6306" y="4753186"/>
            <a:ext cx="530860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62099" y="3328919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62099" y="3328919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62099" y="3641217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62099" y="3641217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1"/>
          <p:cNvSpPr txBox="1"/>
          <p:nvPr/>
        </p:nvSpPr>
        <p:spPr>
          <a:xfrm>
            <a:off x="1959104" y="3406646"/>
            <a:ext cx="1962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2"/>
          <p:cNvSpPr txBox="1"/>
          <p:nvPr/>
        </p:nvSpPr>
        <p:spPr>
          <a:xfrm>
            <a:off x="2730503" y="3395539"/>
            <a:ext cx="3930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area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911734" y="3357439"/>
            <a:ext cx="53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bd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4"/>
          <p:cNvSpPr txBox="1"/>
          <p:nvPr/>
        </p:nvSpPr>
        <p:spPr>
          <a:xfrm>
            <a:off x="1663448" y="3719067"/>
            <a:ext cx="7880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0040</a:t>
            </a:r>
            <a:r>
              <a:rPr sz="1200" b="1" spc="-10" dirty="0">
                <a:latin typeface="Arial"/>
                <a:cs typeface="Arial"/>
              </a:rPr>
              <a:t>018</a:t>
            </a:r>
            <a:r>
              <a:rPr sz="1200" b="1" dirty="0">
                <a:latin typeface="Arial"/>
                <a:cs typeface="Arial"/>
              </a:rPr>
              <a:t>44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4" name="object 35"/>
          <p:cNvSpPr txBox="1"/>
          <p:nvPr/>
        </p:nvSpPr>
        <p:spPr>
          <a:xfrm>
            <a:off x="2715263" y="3666552"/>
            <a:ext cx="394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6"/>
          <p:cNvSpPr txBox="1"/>
          <p:nvPr/>
        </p:nvSpPr>
        <p:spPr>
          <a:xfrm>
            <a:off x="2814323" y="3803712"/>
            <a:ext cx="2235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7"/>
          <p:cNvSpPr txBox="1"/>
          <p:nvPr/>
        </p:nvSpPr>
        <p:spPr>
          <a:xfrm>
            <a:off x="911734" y="3669859"/>
            <a:ext cx="53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bd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8"/>
          <p:cNvSpPr txBox="1"/>
          <p:nvPr/>
        </p:nvSpPr>
        <p:spPr>
          <a:xfrm>
            <a:off x="2760983" y="4181670"/>
            <a:ext cx="3321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9"/>
          <p:cNvSpPr txBox="1"/>
          <p:nvPr/>
        </p:nvSpPr>
        <p:spPr>
          <a:xfrm>
            <a:off x="916306" y="4143570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40"/>
          <p:cNvSpPr/>
          <p:nvPr/>
        </p:nvSpPr>
        <p:spPr>
          <a:xfrm>
            <a:off x="228600" y="3412617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1"/>
          <p:cNvSpPr/>
          <p:nvPr/>
        </p:nvSpPr>
        <p:spPr>
          <a:xfrm>
            <a:off x="228600" y="3412617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2"/>
          <p:cNvSpPr txBox="1"/>
          <p:nvPr/>
        </p:nvSpPr>
        <p:spPr>
          <a:xfrm>
            <a:off x="332614" y="3490466"/>
            <a:ext cx="3644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print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6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72472"/>
              </p:ext>
            </p:extLst>
          </p:nvPr>
        </p:nvGraphicFramePr>
        <p:xfrm>
          <a:off x="1557337" y="5481637"/>
          <a:ext cx="990599" cy="1226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0040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012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" name="object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76320"/>
              </p:ext>
            </p:extLst>
          </p:nvPr>
        </p:nvGraphicFramePr>
        <p:xfrm>
          <a:off x="1557337" y="4110037"/>
          <a:ext cx="990599" cy="1226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0040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00c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82396" y="22860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4267200" y="5709920"/>
            <a:ext cx="1447800" cy="38608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876800" y="39902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200" b="1" dirty="0">
                <a:latin typeface="Arial"/>
                <a:cs typeface="Arial"/>
              </a:rPr>
              <a:t>0040</a:t>
            </a:r>
            <a:r>
              <a:rPr lang="is-IS" sz="1200" b="1" spc="-10" dirty="0">
                <a:latin typeface="Arial"/>
                <a:cs typeface="Arial"/>
              </a:rPr>
              <a:t>00c</a:t>
            </a:r>
            <a:r>
              <a:rPr lang="is-IS" sz="1200" b="1" dirty="0">
                <a:latin typeface="Arial"/>
                <a:cs typeface="Arial"/>
              </a:rPr>
              <a:t>a0</a:t>
            </a:r>
            <a:endParaRPr lang="en-US" sz="1200" dirty="0"/>
          </a:p>
        </p:txBody>
      </p:sp>
      <p:sp>
        <p:nvSpPr>
          <p:cNvPr id="51" name="object 34"/>
          <p:cNvSpPr txBox="1"/>
          <p:nvPr/>
        </p:nvSpPr>
        <p:spPr>
          <a:xfrm>
            <a:off x="4953000" y="5080000"/>
            <a:ext cx="7880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0040</a:t>
            </a:r>
            <a:r>
              <a:rPr sz="1200" b="1" spc="-10" dirty="0">
                <a:latin typeface="Arial"/>
                <a:cs typeface="Arial"/>
              </a:rPr>
              <a:t>018</a:t>
            </a:r>
            <a:r>
              <a:rPr sz="1200" b="1" dirty="0">
                <a:latin typeface="Arial"/>
                <a:cs typeface="Arial"/>
              </a:rPr>
              <a:t>44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28600" y="2743200"/>
            <a:ext cx="3052826" cy="433909"/>
            <a:chOff x="228600" y="2743200"/>
            <a:chExt cx="3052826" cy="433909"/>
          </a:xfrm>
        </p:grpSpPr>
        <p:sp>
          <p:nvSpPr>
            <p:cNvPr id="42" name="object 43"/>
            <p:cNvSpPr/>
            <p:nvPr/>
          </p:nvSpPr>
          <p:spPr>
            <a:xfrm>
              <a:off x="653796" y="2745309"/>
              <a:ext cx="2627630" cy="431800"/>
            </a:xfrm>
            <a:custGeom>
              <a:avLst/>
              <a:gdLst/>
              <a:ahLst/>
              <a:cxnLst/>
              <a:rect l="l" t="t" r="r" b="b"/>
              <a:pathLst>
                <a:path w="2627629" h="431800">
                  <a:moveTo>
                    <a:pt x="0" y="431209"/>
                  </a:moveTo>
                  <a:lnTo>
                    <a:pt x="2627375" y="431209"/>
                  </a:lnTo>
                  <a:lnTo>
                    <a:pt x="2627375" y="0"/>
                  </a:lnTo>
                  <a:lnTo>
                    <a:pt x="0" y="0"/>
                  </a:lnTo>
                  <a:lnTo>
                    <a:pt x="0" y="43120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4"/>
            <p:cNvSpPr/>
            <p:nvPr/>
          </p:nvSpPr>
          <p:spPr>
            <a:xfrm>
              <a:off x="228600" y="2803017"/>
              <a:ext cx="571500" cy="304800"/>
            </a:xfrm>
            <a:custGeom>
              <a:avLst/>
              <a:gdLst/>
              <a:ahLst/>
              <a:cxnLst/>
              <a:rect l="l" t="t" r="r" b="b"/>
              <a:pathLst>
                <a:path w="571500" h="304800">
                  <a:moveTo>
                    <a:pt x="0" y="304799"/>
                  </a:moveTo>
                  <a:lnTo>
                    <a:pt x="571499" y="304799"/>
                  </a:lnTo>
                  <a:lnTo>
                    <a:pt x="571499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5"/>
            <p:cNvSpPr/>
            <p:nvPr/>
          </p:nvSpPr>
          <p:spPr>
            <a:xfrm>
              <a:off x="228600" y="2803017"/>
              <a:ext cx="571500" cy="304800"/>
            </a:xfrm>
            <a:custGeom>
              <a:avLst/>
              <a:gdLst/>
              <a:ahLst/>
              <a:cxnLst/>
              <a:rect l="l" t="t" r="r" b="b"/>
              <a:pathLst>
                <a:path w="571500" h="304800">
                  <a:moveTo>
                    <a:pt x="0" y="304799"/>
                  </a:moveTo>
                  <a:lnTo>
                    <a:pt x="571499" y="304799"/>
                  </a:lnTo>
                  <a:lnTo>
                    <a:pt x="571499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904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6"/>
            <p:cNvSpPr txBox="1"/>
            <p:nvPr/>
          </p:nvSpPr>
          <p:spPr>
            <a:xfrm>
              <a:off x="340234" y="2880612"/>
              <a:ext cx="347980" cy="1778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Arial"/>
                  <a:cs typeface="Arial"/>
                </a:rPr>
                <a:t>cout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95400" y="27432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35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00417 0.05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6346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 declared inside function or block, {</a:t>
            </a:r>
            <a:r>
              <a:rPr lang="is-IS" dirty="0" smtClean="0"/>
              <a:t>…</a:t>
            </a:r>
            <a:r>
              <a:rPr lang="en-US" dirty="0" smtClean="0"/>
              <a:t>}, are stored on the </a:t>
            </a:r>
            <a:r>
              <a:rPr lang="en-US" dirty="0" smtClean="0">
                <a:solidFill>
                  <a:srgbClr val="FF0000"/>
                </a:solidFill>
              </a:rPr>
              <a:t>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2309961"/>
            <a:ext cx="3276600" cy="4271040"/>
          </a:xfrm>
          <a:prstGeom prst="rect">
            <a:avLst/>
          </a:prstGeom>
          <a:solidFill>
            <a:srgbClr val="C0C3D0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200" dirty="0">
              <a:latin typeface="Courier New"/>
              <a:cs typeface="Courier New"/>
            </a:endParaRPr>
          </a:p>
          <a:p>
            <a:pPr marL="86995" marR="687705">
              <a:lnSpc>
                <a:spcPct val="100000"/>
              </a:lnSpc>
              <a:tabLst>
                <a:tab pos="454025" algn="l"/>
              </a:tabLst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tu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</a:t>
            </a:r>
            <a:r>
              <a:rPr sz="1200" spc="10" dirty="0">
                <a:latin typeface="Courier New"/>
                <a:cs typeface="Courier New"/>
              </a:rPr>
              <a:t>r</a:t>
            </a:r>
            <a:r>
              <a:rPr sz="1200" spc="-5" dirty="0">
                <a:latin typeface="Courier New"/>
                <a:cs typeface="Courier New"/>
              </a:rPr>
              <a:t>e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5" dirty="0">
                <a:latin typeface="Courier New"/>
                <a:cs typeface="Courier New"/>
              </a:rPr>
              <a:t>(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in</a:t>
            </a:r>
            <a:r>
              <a:rPr sz="1200" spc="-5" dirty="0">
                <a:latin typeface="Courier New"/>
                <a:cs typeface="Courier New"/>
              </a:rPr>
              <a:t>t);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vo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dirty="0">
                <a:latin typeface="Courier New"/>
                <a:cs typeface="Courier New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p</a:t>
            </a:r>
            <a:r>
              <a:rPr sz="1200" spc="-5" dirty="0">
                <a:latin typeface="Courier New"/>
                <a:cs typeface="Courier New"/>
              </a:rPr>
              <a:t>r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5" dirty="0">
                <a:latin typeface="Courier New"/>
                <a:cs typeface="Courier New"/>
              </a:rPr>
              <a:t>(</a:t>
            </a:r>
            <a:r>
              <a:rPr sz="1200" spc="-5" dirty="0">
                <a:latin typeface="Courier New"/>
                <a:cs typeface="Courier New"/>
              </a:rPr>
              <a:t>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spc="10" dirty="0"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 marR="778510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a;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en-US" sz="1200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9875" marR="778510">
              <a:lnSpc>
                <a:spcPct val="100000"/>
              </a:lnSpc>
            </a:pPr>
            <a:endParaRPr lang="en-US" sz="1200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9875" marR="778510"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,l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780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l)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 marR="1515110">
              <a:lnSpc>
                <a:spcPct val="100000"/>
              </a:lnSpc>
            </a:pP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l;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ri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spc="1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et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vo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re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</a:pPr>
            <a:r>
              <a:rPr sz="1200" b="1" spc="10" dirty="0">
                <a:solidFill>
                  <a:srgbClr val="00AF50"/>
                </a:solidFill>
                <a:latin typeface="Courier New"/>
                <a:cs typeface="Courier New"/>
              </a:rPr>
              <a:t>c</a:t>
            </a:r>
            <a:r>
              <a:rPr sz="1200" b="1" spc="-5" dirty="0">
                <a:solidFill>
                  <a:srgbClr val="00AF50"/>
                </a:solidFill>
                <a:latin typeface="Courier New"/>
                <a:cs typeface="Courier New"/>
              </a:rPr>
              <a:t>ou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“A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ea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is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“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ea;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 smtClean="0">
                <a:solidFill>
                  <a:srgbClr val="00AF50"/>
                </a:solidFill>
                <a:latin typeface="Courier New"/>
                <a:cs typeface="Courier New"/>
              </a:rPr>
              <a:t>}</a:t>
            </a:r>
            <a:r>
              <a:rPr lang="en-US" sz="1200" dirty="0" smtClean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653796" y="3176576"/>
            <a:ext cx="2627630" cy="862965"/>
          </a:xfrm>
          <a:custGeom>
            <a:avLst/>
            <a:gdLst/>
            <a:ahLst/>
            <a:cxnLst/>
            <a:rect l="l" t="t" r="r" b="b"/>
            <a:pathLst>
              <a:path w="2627629" h="862964">
                <a:moveTo>
                  <a:pt x="0" y="862404"/>
                </a:moveTo>
                <a:lnTo>
                  <a:pt x="2627375" y="862404"/>
                </a:lnTo>
                <a:lnTo>
                  <a:pt x="2627375" y="0"/>
                </a:lnTo>
                <a:lnTo>
                  <a:pt x="0" y="0"/>
                </a:lnTo>
                <a:lnTo>
                  <a:pt x="0" y="86240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653796" y="5410200"/>
            <a:ext cx="2627630" cy="1371600"/>
          </a:xfrm>
          <a:custGeom>
            <a:avLst/>
            <a:gdLst/>
            <a:ahLst/>
            <a:cxnLst/>
            <a:rect l="l" t="t" r="r" b="b"/>
            <a:pathLst>
              <a:path w="2627629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 txBox="1"/>
          <p:nvPr/>
        </p:nvSpPr>
        <p:spPr>
          <a:xfrm>
            <a:off x="2764031" y="5553525"/>
            <a:ext cx="3263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936118" y="5515425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228600" y="57912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228600" y="57912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3470" y="5869460"/>
            <a:ext cx="382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5367" y="5858353"/>
            <a:ext cx="2838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6118" y="5820253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5263" y="6163451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900">
              <a:latin typeface="Arial"/>
              <a:cs typeface="Arial"/>
            </a:endParaRPr>
          </a:p>
          <a:p>
            <a:pPr marL="27305" algn="ctr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6118" y="6125351"/>
            <a:ext cx="49085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3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f8 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3796" y="4022217"/>
            <a:ext cx="2627630" cy="1388110"/>
          </a:xfrm>
          <a:custGeom>
            <a:avLst/>
            <a:gdLst/>
            <a:ahLst/>
            <a:cxnLst/>
            <a:rect l="l" t="t" r="r" b="b"/>
            <a:pathLst>
              <a:path w="2627629" h="1388110">
                <a:moveTo>
                  <a:pt x="0" y="1387982"/>
                </a:moveTo>
                <a:lnTo>
                  <a:pt x="2627375" y="1387982"/>
                </a:lnTo>
                <a:lnTo>
                  <a:pt x="2627375" y="0"/>
                </a:lnTo>
                <a:lnTo>
                  <a:pt x="0" y="0"/>
                </a:lnTo>
                <a:lnTo>
                  <a:pt x="0" y="138798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600" y="44196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" y="44196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3282" y="4497577"/>
            <a:ext cx="3403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area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41755" y="4486470"/>
            <a:ext cx="1644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6306" y="4448370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5263" y="4791525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 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6306" y="4753186"/>
            <a:ext cx="530860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62099" y="3328919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62099" y="3328919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62099" y="3641217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62099" y="3641217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1"/>
          <p:cNvSpPr txBox="1"/>
          <p:nvPr/>
        </p:nvSpPr>
        <p:spPr>
          <a:xfrm>
            <a:off x="1959104" y="3406646"/>
            <a:ext cx="1962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2"/>
          <p:cNvSpPr txBox="1"/>
          <p:nvPr/>
        </p:nvSpPr>
        <p:spPr>
          <a:xfrm>
            <a:off x="2730503" y="3395539"/>
            <a:ext cx="3930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area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911734" y="3357439"/>
            <a:ext cx="53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bd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4"/>
          <p:cNvSpPr txBox="1"/>
          <p:nvPr/>
        </p:nvSpPr>
        <p:spPr>
          <a:xfrm>
            <a:off x="1663448" y="3719067"/>
            <a:ext cx="7880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0040</a:t>
            </a:r>
            <a:r>
              <a:rPr sz="1200" b="1" spc="-10" dirty="0">
                <a:latin typeface="Arial"/>
                <a:cs typeface="Arial"/>
              </a:rPr>
              <a:t>018</a:t>
            </a:r>
            <a:r>
              <a:rPr sz="1200" b="1" dirty="0">
                <a:latin typeface="Arial"/>
                <a:cs typeface="Arial"/>
              </a:rPr>
              <a:t>44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4" name="object 35"/>
          <p:cNvSpPr txBox="1"/>
          <p:nvPr/>
        </p:nvSpPr>
        <p:spPr>
          <a:xfrm>
            <a:off x="2715263" y="3666552"/>
            <a:ext cx="394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6"/>
          <p:cNvSpPr txBox="1"/>
          <p:nvPr/>
        </p:nvSpPr>
        <p:spPr>
          <a:xfrm>
            <a:off x="2814323" y="3803712"/>
            <a:ext cx="2235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7"/>
          <p:cNvSpPr txBox="1"/>
          <p:nvPr/>
        </p:nvSpPr>
        <p:spPr>
          <a:xfrm>
            <a:off x="911734" y="3669859"/>
            <a:ext cx="53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bd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8"/>
          <p:cNvSpPr txBox="1"/>
          <p:nvPr/>
        </p:nvSpPr>
        <p:spPr>
          <a:xfrm>
            <a:off x="2760983" y="4181670"/>
            <a:ext cx="3321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9"/>
          <p:cNvSpPr txBox="1"/>
          <p:nvPr/>
        </p:nvSpPr>
        <p:spPr>
          <a:xfrm>
            <a:off x="916306" y="4143570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40"/>
          <p:cNvSpPr/>
          <p:nvPr/>
        </p:nvSpPr>
        <p:spPr>
          <a:xfrm>
            <a:off x="228600" y="3412617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1"/>
          <p:cNvSpPr/>
          <p:nvPr/>
        </p:nvSpPr>
        <p:spPr>
          <a:xfrm>
            <a:off x="228600" y="3412617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2"/>
          <p:cNvSpPr txBox="1"/>
          <p:nvPr/>
        </p:nvSpPr>
        <p:spPr>
          <a:xfrm>
            <a:off x="332614" y="3490466"/>
            <a:ext cx="3644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print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3"/>
          <p:cNvSpPr/>
          <p:nvPr/>
        </p:nvSpPr>
        <p:spPr>
          <a:xfrm>
            <a:off x="653796" y="2745308"/>
            <a:ext cx="2627630" cy="1293291"/>
          </a:xfrm>
          <a:custGeom>
            <a:avLst/>
            <a:gdLst/>
            <a:ahLst/>
            <a:cxnLst/>
            <a:rect l="l" t="t" r="r" b="b"/>
            <a:pathLst>
              <a:path w="2627629" h="431800">
                <a:moveTo>
                  <a:pt x="0" y="431209"/>
                </a:moveTo>
                <a:lnTo>
                  <a:pt x="2627375" y="431209"/>
                </a:lnTo>
                <a:lnTo>
                  <a:pt x="2627375" y="0"/>
                </a:lnTo>
                <a:lnTo>
                  <a:pt x="0" y="0"/>
                </a:lnTo>
                <a:lnTo>
                  <a:pt x="0" y="43120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02124"/>
              </p:ext>
            </p:extLst>
          </p:nvPr>
        </p:nvGraphicFramePr>
        <p:xfrm>
          <a:off x="1557337" y="5481637"/>
          <a:ext cx="990599" cy="1226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0040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012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" name="object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47890"/>
              </p:ext>
            </p:extLst>
          </p:nvPr>
        </p:nvGraphicFramePr>
        <p:xfrm>
          <a:off x="1557337" y="4110037"/>
          <a:ext cx="990599" cy="1226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0040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00c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82396" y="22860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4191000" y="6248400"/>
            <a:ext cx="1447800" cy="38608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28600" y="2743200"/>
            <a:ext cx="3052826" cy="433909"/>
            <a:chOff x="228600" y="2743200"/>
            <a:chExt cx="3052826" cy="433909"/>
          </a:xfrm>
        </p:grpSpPr>
        <p:sp>
          <p:nvSpPr>
            <p:cNvPr id="52" name="object 43"/>
            <p:cNvSpPr/>
            <p:nvPr/>
          </p:nvSpPr>
          <p:spPr>
            <a:xfrm>
              <a:off x="653796" y="2745309"/>
              <a:ext cx="2627630" cy="431800"/>
            </a:xfrm>
            <a:custGeom>
              <a:avLst/>
              <a:gdLst/>
              <a:ahLst/>
              <a:cxnLst/>
              <a:rect l="l" t="t" r="r" b="b"/>
              <a:pathLst>
                <a:path w="2627629" h="431800">
                  <a:moveTo>
                    <a:pt x="0" y="431209"/>
                  </a:moveTo>
                  <a:lnTo>
                    <a:pt x="2627375" y="431209"/>
                  </a:lnTo>
                  <a:lnTo>
                    <a:pt x="2627375" y="0"/>
                  </a:lnTo>
                  <a:lnTo>
                    <a:pt x="0" y="0"/>
                  </a:lnTo>
                  <a:lnTo>
                    <a:pt x="0" y="43120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4"/>
            <p:cNvSpPr/>
            <p:nvPr/>
          </p:nvSpPr>
          <p:spPr>
            <a:xfrm>
              <a:off x="228600" y="2803017"/>
              <a:ext cx="571500" cy="304800"/>
            </a:xfrm>
            <a:custGeom>
              <a:avLst/>
              <a:gdLst/>
              <a:ahLst/>
              <a:cxnLst/>
              <a:rect l="l" t="t" r="r" b="b"/>
              <a:pathLst>
                <a:path w="571500" h="304800">
                  <a:moveTo>
                    <a:pt x="0" y="304799"/>
                  </a:moveTo>
                  <a:lnTo>
                    <a:pt x="571499" y="304799"/>
                  </a:lnTo>
                  <a:lnTo>
                    <a:pt x="571499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45"/>
            <p:cNvSpPr/>
            <p:nvPr/>
          </p:nvSpPr>
          <p:spPr>
            <a:xfrm>
              <a:off x="228600" y="2803017"/>
              <a:ext cx="571500" cy="304800"/>
            </a:xfrm>
            <a:custGeom>
              <a:avLst/>
              <a:gdLst/>
              <a:ahLst/>
              <a:cxnLst/>
              <a:rect l="l" t="t" r="r" b="b"/>
              <a:pathLst>
                <a:path w="571500" h="304800">
                  <a:moveTo>
                    <a:pt x="0" y="304799"/>
                  </a:moveTo>
                  <a:lnTo>
                    <a:pt x="571499" y="304799"/>
                  </a:lnTo>
                  <a:lnTo>
                    <a:pt x="571499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904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46"/>
            <p:cNvSpPr txBox="1"/>
            <p:nvPr/>
          </p:nvSpPr>
          <p:spPr>
            <a:xfrm>
              <a:off x="340234" y="2880612"/>
              <a:ext cx="347980" cy="1778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Arial"/>
                  <a:cs typeface="Arial"/>
                </a:rPr>
                <a:t>cout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95400" y="27432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dirty="0" smtClean="0"/>
                <a:t>…</a:t>
              </a:r>
              <a:endParaRPr lang="en-US" dirty="0"/>
            </a:p>
          </p:txBody>
        </p:sp>
      </p:grpSp>
      <p:sp>
        <p:nvSpPr>
          <p:cNvPr id="57" name="Circular Arrow 56"/>
          <p:cNvSpPr/>
          <p:nvPr/>
        </p:nvSpPr>
        <p:spPr>
          <a:xfrm rot="16200000">
            <a:off x="5120100" y="5319300"/>
            <a:ext cx="1524000" cy="943800"/>
          </a:xfrm>
          <a:prstGeom prst="circular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5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0417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decel="100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decel="100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decel="100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decel="100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decel="100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decel="100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decel="100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decel="100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decel="100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decel="100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decel="100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decel="100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decel="100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decel="100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decel="100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decel="100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" decel="100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" decel="100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decel="100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decel="100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decel="100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" decel="100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decel="100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" decel="100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" decel="100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" decel="100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" decel="100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" decel="100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9" grpId="0" animBg="1"/>
      <p:bldP spid="40" grpId="0" animBg="1"/>
      <p:bldP spid="41" grpId="0"/>
      <p:bldP spid="49" grpId="0" animBg="1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6346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 declared inside function or block, {</a:t>
            </a:r>
            <a:r>
              <a:rPr lang="is-IS" dirty="0" smtClean="0"/>
              <a:t>…</a:t>
            </a:r>
            <a:r>
              <a:rPr lang="en-US" dirty="0" smtClean="0"/>
              <a:t>}, are stored on the </a:t>
            </a:r>
            <a:r>
              <a:rPr lang="en-US" dirty="0" smtClean="0">
                <a:solidFill>
                  <a:srgbClr val="FF0000"/>
                </a:solidFill>
              </a:rPr>
              <a:t>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2309961"/>
            <a:ext cx="3276600" cy="4271040"/>
          </a:xfrm>
          <a:prstGeom prst="rect">
            <a:avLst/>
          </a:prstGeom>
          <a:solidFill>
            <a:srgbClr val="C0C3D0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200" dirty="0">
              <a:latin typeface="Courier New"/>
              <a:cs typeface="Courier New"/>
            </a:endParaRPr>
          </a:p>
          <a:p>
            <a:pPr marL="86995" marR="687705">
              <a:lnSpc>
                <a:spcPct val="100000"/>
              </a:lnSpc>
              <a:tabLst>
                <a:tab pos="454025" algn="l"/>
              </a:tabLst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tu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</a:t>
            </a:r>
            <a:r>
              <a:rPr sz="1200" spc="10" dirty="0">
                <a:latin typeface="Courier New"/>
                <a:cs typeface="Courier New"/>
              </a:rPr>
              <a:t>r</a:t>
            </a:r>
            <a:r>
              <a:rPr sz="1200" spc="-5" dirty="0">
                <a:latin typeface="Courier New"/>
                <a:cs typeface="Courier New"/>
              </a:rPr>
              <a:t>e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5" dirty="0">
                <a:latin typeface="Courier New"/>
                <a:cs typeface="Courier New"/>
              </a:rPr>
              <a:t>(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in</a:t>
            </a:r>
            <a:r>
              <a:rPr sz="1200" spc="-5" dirty="0">
                <a:latin typeface="Courier New"/>
                <a:cs typeface="Courier New"/>
              </a:rPr>
              <a:t>t);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vo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dirty="0">
                <a:latin typeface="Courier New"/>
                <a:cs typeface="Courier New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p</a:t>
            </a:r>
            <a:r>
              <a:rPr sz="1200" spc="-5" dirty="0">
                <a:latin typeface="Courier New"/>
                <a:cs typeface="Courier New"/>
              </a:rPr>
              <a:t>r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5" dirty="0">
                <a:latin typeface="Courier New"/>
                <a:cs typeface="Courier New"/>
              </a:rPr>
              <a:t>(</a:t>
            </a:r>
            <a:r>
              <a:rPr sz="1200" spc="-5" dirty="0">
                <a:latin typeface="Courier New"/>
                <a:cs typeface="Courier New"/>
              </a:rPr>
              <a:t>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spc="10" dirty="0"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 marR="778510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a;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en-US" sz="1200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9875" marR="778510">
              <a:lnSpc>
                <a:spcPct val="100000"/>
              </a:lnSpc>
            </a:pPr>
            <a:endParaRPr lang="en-US" sz="1200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9875" marR="778510"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,l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780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l)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 marR="1515110">
              <a:lnSpc>
                <a:spcPct val="100000"/>
              </a:lnSpc>
            </a:pP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l;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ri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spc="1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et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vo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re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</a:pPr>
            <a:r>
              <a:rPr sz="1200" b="1" spc="10" dirty="0">
                <a:solidFill>
                  <a:srgbClr val="00AF50"/>
                </a:solidFill>
                <a:latin typeface="Courier New"/>
                <a:cs typeface="Courier New"/>
              </a:rPr>
              <a:t>c</a:t>
            </a:r>
            <a:r>
              <a:rPr sz="1200" b="1" spc="-5" dirty="0">
                <a:solidFill>
                  <a:srgbClr val="00AF50"/>
                </a:solidFill>
                <a:latin typeface="Courier New"/>
                <a:cs typeface="Courier New"/>
              </a:rPr>
              <a:t>ou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“A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ea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is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“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ea;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 smtClean="0">
                <a:solidFill>
                  <a:srgbClr val="00AF50"/>
                </a:solidFill>
                <a:latin typeface="Courier New"/>
                <a:cs typeface="Courier New"/>
              </a:rPr>
              <a:t>}</a:t>
            </a:r>
            <a:r>
              <a:rPr lang="en-US" sz="1200" dirty="0" smtClean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653796" y="5410200"/>
            <a:ext cx="2627630" cy="1371600"/>
          </a:xfrm>
          <a:custGeom>
            <a:avLst/>
            <a:gdLst/>
            <a:ahLst/>
            <a:cxnLst/>
            <a:rect l="l" t="t" r="r" b="b"/>
            <a:pathLst>
              <a:path w="2627629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 txBox="1"/>
          <p:nvPr/>
        </p:nvSpPr>
        <p:spPr>
          <a:xfrm>
            <a:off x="2764031" y="5553525"/>
            <a:ext cx="3263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936118" y="5515425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228600" y="57912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228600" y="57912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3470" y="5869460"/>
            <a:ext cx="382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5367" y="5858353"/>
            <a:ext cx="2838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6118" y="5820253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5263" y="6163451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900">
              <a:latin typeface="Arial"/>
              <a:cs typeface="Arial"/>
            </a:endParaRPr>
          </a:p>
          <a:p>
            <a:pPr marL="27305" algn="ctr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6118" y="6125351"/>
            <a:ext cx="49085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3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f8 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3796" y="4022217"/>
            <a:ext cx="2627630" cy="1388110"/>
          </a:xfrm>
          <a:custGeom>
            <a:avLst/>
            <a:gdLst/>
            <a:ahLst/>
            <a:cxnLst/>
            <a:rect l="l" t="t" r="r" b="b"/>
            <a:pathLst>
              <a:path w="2627629" h="1388110">
                <a:moveTo>
                  <a:pt x="0" y="1387982"/>
                </a:moveTo>
                <a:lnTo>
                  <a:pt x="2627375" y="1387982"/>
                </a:lnTo>
                <a:lnTo>
                  <a:pt x="2627375" y="0"/>
                </a:lnTo>
                <a:lnTo>
                  <a:pt x="0" y="0"/>
                </a:lnTo>
                <a:lnTo>
                  <a:pt x="0" y="138798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600" y="44196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" y="44196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3282" y="4497577"/>
            <a:ext cx="3403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area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41755" y="4486470"/>
            <a:ext cx="1644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6306" y="4448370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5263" y="4791525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 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6306" y="4753186"/>
            <a:ext cx="530860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8"/>
          <p:cNvSpPr txBox="1"/>
          <p:nvPr/>
        </p:nvSpPr>
        <p:spPr>
          <a:xfrm>
            <a:off x="2760983" y="4181670"/>
            <a:ext cx="3321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9"/>
          <p:cNvSpPr txBox="1"/>
          <p:nvPr/>
        </p:nvSpPr>
        <p:spPr>
          <a:xfrm>
            <a:off x="916306" y="4143570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3"/>
          <p:cNvSpPr/>
          <p:nvPr/>
        </p:nvSpPr>
        <p:spPr>
          <a:xfrm>
            <a:off x="653796" y="2745308"/>
            <a:ext cx="2627630" cy="2664892"/>
          </a:xfrm>
          <a:custGeom>
            <a:avLst/>
            <a:gdLst/>
            <a:ahLst/>
            <a:cxnLst/>
            <a:rect l="l" t="t" r="r" b="b"/>
            <a:pathLst>
              <a:path w="2627629" h="431800">
                <a:moveTo>
                  <a:pt x="0" y="431209"/>
                </a:moveTo>
                <a:lnTo>
                  <a:pt x="2627375" y="431209"/>
                </a:lnTo>
                <a:lnTo>
                  <a:pt x="2627375" y="0"/>
                </a:lnTo>
                <a:lnTo>
                  <a:pt x="0" y="0"/>
                </a:lnTo>
                <a:lnTo>
                  <a:pt x="0" y="43120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65360"/>
              </p:ext>
            </p:extLst>
          </p:nvPr>
        </p:nvGraphicFramePr>
        <p:xfrm>
          <a:off x="1557337" y="5481637"/>
          <a:ext cx="990599" cy="1226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0040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012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" name="object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11843"/>
              </p:ext>
            </p:extLst>
          </p:nvPr>
        </p:nvGraphicFramePr>
        <p:xfrm>
          <a:off x="1557337" y="4110037"/>
          <a:ext cx="990599" cy="1226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0040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00c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82396" y="22860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4267200" y="5176520"/>
            <a:ext cx="1447800" cy="38608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Circular Arrow 50"/>
          <p:cNvSpPr/>
          <p:nvPr/>
        </p:nvSpPr>
        <p:spPr>
          <a:xfrm rot="16200000">
            <a:off x="5143500" y="4305300"/>
            <a:ext cx="1447800" cy="914400"/>
          </a:xfrm>
          <a:prstGeom prst="circular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decel="100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decel="100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decel="100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decel="100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decel="100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decel="100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decel="100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decel="100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decel="10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decel="10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decel="100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decel="100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decel="100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decel="100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decel="100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decel="100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37" grpId="0"/>
      <p:bldP spid="38" grpId="0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6346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 declared inside function or block, {</a:t>
            </a:r>
            <a:r>
              <a:rPr lang="is-IS" dirty="0" smtClean="0"/>
              <a:t>…</a:t>
            </a:r>
            <a:r>
              <a:rPr lang="en-US" dirty="0" smtClean="0"/>
              <a:t>}, are stored on the </a:t>
            </a:r>
            <a:r>
              <a:rPr lang="en-US" dirty="0" smtClean="0">
                <a:solidFill>
                  <a:srgbClr val="FF0000"/>
                </a:solidFill>
              </a:rPr>
              <a:t>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2309961"/>
            <a:ext cx="3276600" cy="4271040"/>
          </a:xfrm>
          <a:prstGeom prst="rect">
            <a:avLst/>
          </a:prstGeom>
          <a:solidFill>
            <a:srgbClr val="C0C3D0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200" dirty="0">
              <a:latin typeface="Courier New"/>
              <a:cs typeface="Courier New"/>
            </a:endParaRPr>
          </a:p>
          <a:p>
            <a:pPr marL="86995" marR="687705">
              <a:lnSpc>
                <a:spcPct val="100000"/>
              </a:lnSpc>
              <a:tabLst>
                <a:tab pos="454025" algn="l"/>
              </a:tabLst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tu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</a:t>
            </a:r>
            <a:r>
              <a:rPr sz="1200" spc="10" dirty="0">
                <a:latin typeface="Courier New"/>
                <a:cs typeface="Courier New"/>
              </a:rPr>
              <a:t>r</a:t>
            </a:r>
            <a:r>
              <a:rPr sz="1200" spc="-5" dirty="0">
                <a:latin typeface="Courier New"/>
                <a:cs typeface="Courier New"/>
              </a:rPr>
              <a:t>e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5" dirty="0">
                <a:latin typeface="Courier New"/>
                <a:cs typeface="Courier New"/>
              </a:rPr>
              <a:t>(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in</a:t>
            </a:r>
            <a:r>
              <a:rPr sz="1200" spc="-5" dirty="0">
                <a:latin typeface="Courier New"/>
                <a:cs typeface="Courier New"/>
              </a:rPr>
              <a:t>t);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vo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dirty="0">
                <a:latin typeface="Courier New"/>
                <a:cs typeface="Courier New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p</a:t>
            </a:r>
            <a:r>
              <a:rPr sz="1200" spc="-5" dirty="0">
                <a:latin typeface="Courier New"/>
                <a:cs typeface="Courier New"/>
              </a:rPr>
              <a:t>r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5" dirty="0">
                <a:latin typeface="Courier New"/>
                <a:cs typeface="Courier New"/>
              </a:rPr>
              <a:t>(</a:t>
            </a:r>
            <a:r>
              <a:rPr sz="1200" spc="-5" dirty="0">
                <a:latin typeface="Courier New"/>
                <a:cs typeface="Courier New"/>
              </a:rPr>
              <a:t>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spc="10" dirty="0"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 marR="778510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a;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en-US" sz="1200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9875" marR="778510">
              <a:lnSpc>
                <a:spcPct val="100000"/>
              </a:lnSpc>
            </a:pPr>
            <a:endParaRPr lang="en-US" sz="1200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9875" marR="778510"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,l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780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l)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 marR="1515110">
              <a:lnSpc>
                <a:spcPct val="100000"/>
              </a:lnSpc>
            </a:pP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l;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ri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spc="1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et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vo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re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</a:pPr>
            <a:r>
              <a:rPr sz="1200" b="1" spc="10" dirty="0">
                <a:solidFill>
                  <a:srgbClr val="00AF50"/>
                </a:solidFill>
                <a:latin typeface="Courier New"/>
                <a:cs typeface="Courier New"/>
              </a:rPr>
              <a:t>c</a:t>
            </a:r>
            <a:r>
              <a:rPr sz="1200" b="1" spc="-5" dirty="0">
                <a:solidFill>
                  <a:srgbClr val="00AF50"/>
                </a:solidFill>
                <a:latin typeface="Courier New"/>
                <a:cs typeface="Courier New"/>
              </a:rPr>
              <a:t>ou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“A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ea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is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“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ea;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 smtClean="0">
                <a:solidFill>
                  <a:srgbClr val="00AF50"/>
                </a:solidFill>
                <a:latin typeface="Courier New"/>
                <a:cs typeface="Courier New"/>
              </a:rPr>
              <a:t>}</a:t>
            </a:r>
            <a:r>
              <a:rPr lang="en-US" sz="1200" dirty="0" smtClean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653796" y="5410200"/>
            <a:ext cx="2627630" cy="1371600"/>
          </a:xfrm>
          <a:custGeom>
            <a:avLst/>
            <a:gdLst/>
            <a:ahLst/>
            <a:cxnLst/>
            <a:rect l="l" t="t" r="r" b="b"/>
            <a:pathLst>
              <a:path w="2627629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 txBox="1"/>
          <p:nvPr/>
        </p:nvSpPr>
        <p:spPr>
          <a:xfrm>
            <a:off x="2764031" y="5553525"/>
            <a:ext cx="3263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936118" y="5515425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228600" y="57912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228600" y="57912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3470" y="5869460"/>
            <a:ext cx="382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5367" y="5858353"/>
            <a:ext cx="2838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6118" y="5820253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5263" y="6163451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900">
              <a:latin typeface="Arial"/>
              <a:cs typeface="Arial"/>
            </a:endParaRPr>
          </a:p>
          <a:p>
            <a:pPr marL="27305" algn="ctr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6118" y="6125351"/>
            <a:ext cx="49085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3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f8 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3"/>
          <p:cNvSpPr/>
          <p:nvPr/>
        </p:nvSpPr>
        <p:spPr>
          <a:xfrm>
            <a:off x="653796" y="2745308"/>
            <a:ext cx="2627630" cy="4036492"/>
          </a:xfrm>
          <a:custGeom>
            <a:avLst/>
            <a:gdLst/>
            <a:ahLst/>
            <a:cxnLst/>
            <a:rect l="l" t="t" r="r" b="b"/>
            <a:pathLst>
              <a:path w="2627629" h="431800">
                <a:moveTo>
                  <a:pt x="0" y="431209"/>
                </a:moveTo>
                <a:lnTo>
                  <a:pt x="2627375" y="431209"/>
                </a:lnTo>
                <a:lnTo>
                  <a:pt x="2627375" y="0"/>
                </a:lnTo>
                <a:lnTo>
                  <a:pt x="0" y="0"/>
                </a:lnTo>
                <a:lnTo>
                  <a:pt x="0" y="43120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42522"/>
              </p:ext>
            </p:extLst>
          </p:nvPr>
        </p:nvGraphicFramePr>
        <p:xfrm>
          <a:off x="1557337" y="5481637"/>
          <a:ext cx="990599" cy="1226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marL="125730" algn="ctr">
                        <a:lnSpc>
                          <a:spcPct val="100000"/>
                        </a:lnSpc>
                      </a:pPr>
                      <a:r>
                        <a:rPr lang="en-US" sz="1200" b="1" spc="-5" dirty="0" smtClean="0"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0040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012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82396" y="22860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4267200" y="3957320"/>
            <a:ext cx="1447800" cy="38608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decel="10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decel="10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decel="100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decel="100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600200"/>
            <a:ext cx="4770769" cy="31393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43820"/>
                </a:solidFill>
                <a:latin typeface="Menlo-Regular"/>
              </a:rPr>
              <a:t>#include </a:t>
            </a:r>
            <a:r>
              <a:rPr lang="en-US" dirty="0">
                <a:solidFill>
                  <a:srgbClr val="C41A16"/>
                </a:solidFill>
                <a:latin typeface="Menlo-Regular"/>
              </a:rPr>
              <a:t>&lt;</a:t>
            </a:r>
            <a:r>
              <a:rPr lang="en-US" dirty="0" err="1">
                <a:solidFill>
                  <a:srgbClr val="C41A16"/>
                </a:solidFill>
                <a:latin typeface="Menlo-Regular"/>
              </a:rPr>
              <a:t>iostream</a:t>
            </a:r>
            <a:r>
              <a:rPr lang="en-US" dirty="0">
                <a:solidFill>
                  <a:srgbClr val="C41A16"/>
                </a:solidFill>
                <a:latin typeface="Menlo-Regular"/>
              </a:rPr>
              <a:t>&gt;</a:t>
            </a:r>
            <a:endParaRPr lang="en-US" dirty="0">
              <a:solidFill>
                <a:srgbClr val="643820"/>
              </a:solidFill>
              <a:latin typeface="Menlo-Regular"/>
            </a:endParaRPr>
          </a:p>
          <a:p>
            <a:r>
              <a:rPr lang="en-US" dirty="0">
                <a:solidFill>
                  <a:srgbClr val="AA0D91"/>
                </a:solidFill>
                <a:latin typeface="Menlo-Regular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std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fr-FR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x = </a:t>
            </a:r>
            <a:r>
              <a:rPr lang="fr-FR" dirty="0">
                <a:solidFill>
                  <a:srgbClr val="1C00CF"/>
                </a:solidFill>
                <a:latin typeface="Menlo-Regular"/>
              </a:rPr>
              <a:t>5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dirty="0">
              <a:solidFill>
                <a:srgbClr val="000000"/>
              </a:solidFill>
              <a:latin typeface="Menlo-Regular"/>
            </a:endParaRPr>
          </a:p>
          <a:p>
            <a:r>
              <a:rPr lang="fr-FR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main() {</a:t>
            </a:r>
          </a:p>
          <a:p>
            <a:r>
              <a:rPr lang="da-DK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da-DK" dirty="0">
                <a:solidFill>
                  <a:srgbClr val="000000"/>
                </a:solidFill>
                <a:latin typeface="Menlo-Regular"/>
              </a:rPr>
              <a:t> m, n = </a:t>
            </a:r>
            <a:r>
              <a:rPr lang="da-DK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da-DK" dirty="0">
                <a:latin typeface="Menlo-Regular"/>
              </a:rPr>
              <a:t>, x = </a:t>
            </a:r>
            <a:r>
              <a:rPr lang="da-DK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da-DK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da-DK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&lt;&lt; n &lt;&lt; </a:t>
            </a:r>
            <a:r>
              <a:rPr lang="en-US" dirty="0">
                <a:solidFill>
                  <a:srgbClr val="C41A16"/>
                </a:solidFill>
                <a:latin typeface="Menlo-Regular"/>
              </a:rPr>
              <a:t>"\t"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&lt;&lt; </a:t>
            </a:r>
            <a:r>
              <a:rPr lang="en-US" b="1" dirty="0">
                <a:solidFill>
                  <a:srgbClr val="000000"/>
                </a:solidFill>
                <a:latin typeface="Menlo-Regular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&lt;&lt; </a:t>
            </a:r>
            <a:r>
              <a:rPr lang="en-US" b="1" dirty="0">
                <a:solidFill>
                  <a:srgbClr val="000000"/>
                </a:solidFill>
                <a:latin typeface="Menlo-Regular"/>
              </a:rPr>
              <a:t>::x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}</a:t>
            </a:r>
            <a:endParaRPr lang="en-US" dirty="0"/>
          </a:p>
        </p:txBody>
      </p:sp>
      <p:sp>
        <p:nvSpPr>
          <p:cNvPr id="6" name="object 2"/>
          <p:cNvSpPr/>
          <p:nvPr/>
        </p:nvSpPr>
        <p:spPr>
          <a:xfrm>
            <a:off x="6781800" y="1524000"/>
            <a:ext cx="2209800" cy="4953000"/>
          </a:xfrm>
          <a:custGeom>
            <a:avLst/>
            <a:gdLst/>
            <a:ahLst/>
            <a:cxnLst/>
            <a:rect l="l" t="t" r="r" b="b"/>
            <a:pathLst>
              <a:path w="2209800" h="4953000">
                <a:moveTo>
                  <a:pt x="0" y="4952999"/>
                </a:moveTo>
                <a:lnTo>
                  <a:pt x="2209799" y="4952999"/>
                </a:lnTo>
                <a:lnTo>
                  <a:pt x="2209799" y="0"/>
                </a:lnTo>
                <a:lnTo>
                  <a:pt x="0" y="0"/>
                </a:lnTo>
                <a:lnTo>
                  <a:pt x="0" y="4952999"/>
                </a:lnTo>
                <a:close/>
              </a:path>
            </a:pathLst>
          </a:custGeom>
          <a:solidFill>
            <a:srgbClr val="BCD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6781800" y="1524000"/>
            <a:ext cx="2209800" cy="4953000"/>
          </a:xfrm>
          <a:custGeom>
            <a:avLst/>
            <a:gdLst/>
            <a:ahLst/>
            <a:cxnLst/>
            <a:rect l="l" t="t" r="r" b="b"/>
            <a:pathLst>
              <a:path w="2209800" h="4953000">
                <a:moveTo>
                  <a:pt x="0" y="4952999"/>
                </a:moveTo>
                <a:lnTo>
                  <a:pt x="2209799" y="4952999"/>
                </a:lnTo>
                <a:lnTo>
                  <a:pt x="2209799" y="0"/>
                </a:lnTo>
                <a:lnTo>
                  <a:pt x="0" y="0"/>
                </a:lnTo>
                <a:lnTo>
                  <a:pt x="0" y="49529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 txBox="1"/>
          <p:nvPr/>
        </p:nvSpPr>
        <p:spPr>
          <a:xfrm>
            <a:off x="7198111" y="6229115"/>
            <a:ext cx="13779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Memory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(RAM)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7467600" y="4343400"/>
            <a:ext cx="1371600" cy="1295400"/>
          </a:xfrm>
          <a:custGeom>
            <a:avLst/>
            <a:gdLst/>
            <a:ahLst/>
            <a:cxnLst/>
            <a:rect l="l" t="t" r="r" b="b"/>
            <a:pathLst>
              <a:path w="1371600" h="1295400">
                <a:moveTo>
                  <a:pt x="0" y="1295399"/>
                </a:moveTo>
                <a:lnTo>
                  <a:pt x="1371599" y="1295399"/>
                </a:lnTo>
                <a:lnTo>
                  <a:pt x="1371599" y="0"/>
                </a:lnTo>
                <a:lnTo>
                  <a:pt x="0" y="0"/>
                </a:lnTo>
                <a:lnTo>
                  <a:pt x="0" y="1295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7467600" y="4343400"/>
            <a:ext cx="137160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7467600" y="56388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67600" y="2362200"/>
            <a:ext cx="1371600" cy="228600"/>
          </a:xfrm>
          <a:custGeom>
            <a:avLst/>
            <a:gdLst/>
            <a:ahLst/>
            <a:cxnLst/>
            <a:rect l="l" t="t" r="r" b="b"/>
            <a:pathLst>
              <a:path w="1371600" h="228600">
                <a:moveTo>
                  <a:pt x="0" y="228599"/>
                </a:moveTo>
                <a:lnTo>
                  <a:pt x="1371599" y="228599"/>
                </a:lnTo>
                <a:lnTo>
                  <a:pt x="1371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67600" y="2362200"/>
            <a:ext cx="1371600" cy="228600"/>
          </a:xfrm>
          <a:custGeom>
            <a:avLst/>
            <a:gdLst/>
            <a:ahLst/>
            <a:cxnLst/>
            <a:rect l="l" t="t" r="r" b="b"/>
            <a:pathLst>
              <a:path w="1371600" h="228600">
                <a:moveTo>
                  <a:pt x="0" y="228599"/>
                </a:moveTo>
                <a:lnTo>
                  <a:pt x="1371599" y="228599"/>
                </a:lnTo>
                <a:lnTo>
                  <a:pt x="1371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7600" y="1752600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609599"/>
                </a:moveTo>
                <a:lnTo>
                  <a:pt x="1371599" y="609599"/>
                </a:lnTo>
                <a:lnTo>
                  <a:pt x="13715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7600" y="1752600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609599"/>
                </a:moveTo>
                <a:lnTo>
                  <a:pt x="1371599" y="609599"/>
                </a:lnTo>
                <a:lnTo>
                  <a:pt x="13715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67600" y="2590800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609599"/>
                </a:moveTo>
                <a:lnTo>
                  <a:pt x="1371599" y="609599"/>
                </a:lnTo>
                <a:lnTo>
                  <a:pt x="13715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67600" y="2590800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609599"/>
                </a:moveTo>
                <a:lnTo>
                  <a:pt x="1371599" y="609599"/>
                </a:lnTo>
                <a:lnTo>
                  <a:pt x="13715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73625" y="2410027"/>
            <a:ext cx="560070" cy="618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…</a:t>
            </a:r>
            <a:endParaRPr sz="1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200" b="1" dirty="0" smtClean="0">
                <a:latin typeface="Arial"/>
                <a:cs typeface="Arial"/>
              </a:rPr>
              <a:t>Globalx</a:t>
            </a:r>
            <a:r>
              <a:rPr sz="1200" b="1" spc="-10" dirty="0" smtClean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5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63160" y="1995294"/>
            <a:ext cx="3810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Co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67600" y="3200400"/>
            <a:ext cx="1371600" cy="304800"/>
          </a:xfrm>
          <a:custGeom>
            <a:avLst/>
            <a:gdLst/>
            <a:ahLst/>
            <a:cxnLst/>
            <a:rect l="l" t="t" r="r" b="b"/>
            <a:pathLst>
              <a:path w="1371600" h="304800">
                <a:moveTo>
                  <a:pt x="0" y="304799"/>
                </a:moveTo>
                <a:lnTo>
                  <a:pt x="1371599" y="304799"/>
                </a:lnTo>
                <a:lnTo>
                  <a:pt x="1371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67600" y="3200400"/>
            <a:ext cx="1371600" cy="304800"/>
          </a:xfrm>
          <a:custGeom>
            <a:avLst/>
            <a:gdLst/>
            <a:ahLst/>
            <a:cxnLst/>
            <a:rect l="l" t="t" r="r" b="b"/>
            <a:pathLst>
              <a:path w="1371600" h="304800">
                <a:moveTo>
                  <a:pt x="0" y="304799"/>
                </a:moveTo>
                <a:lnTo>
                  <a:pt x="1371599" y="304799"/>
                </a:lnTo>
                <a:lnTo>
                  <a:pt x="1371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67600" y="3505200"/>
            <a:ext cx="1371600" cy="838200"/>
          </a:xfrm>
          <a:custGeom>
            <a:avLst/>
            <a:gdLst/>
            <a:ahLst/>
            <a:cxnLst/>
            <a:rect l="l" t="t" r="r" b="b"/>
            <a:pathLst>
              <a:path w="1371600" h="838200">
                <a:moveTo>
                  <a:pt x="0" y="838199"/>
                </a:moveTo>
                <a:lnTo>
                  <a:pt x="1371599" y="838199"/>
                </a:lnTo>
                <a:lnTo>
                  <a:pt x="13715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67600" y="3505200"/>
            <a:ext cx="1371600" cy="838200"/>
          </a:xfrm>
          <a:custGeom>
            <a:avLst/>
            <a:gdLst/>
            <a:ahLst/>
            <a:cxnLst/>
            <a:rect l="l" t="t" r="r" b="b"/>
            <a:pathLst>
              <a:path w="1371600" h="838200">
                <a:moveTo>
                  <a:pt x="0" y="838199"/>
                </a:moveTo>
                <a:lnTo>
                  <a:pt x="1371599" y="838199"/>
                </a:lnTo>
                <a:lnTo>
                  <a:pt x="13715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21759" y="1575813"/>
            <a:ext cx="60579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u="heavy" spc="-4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u="heavy" dirty="0">
                <a:solidFill>
                  <a:srgbClr val="FF0000"/>
                </a:solidFill>
                <a:latin typeface="Arial"/>
                <a:cs typeface="Arial"/>
              </a:rPr>
              <a:t>ddress</a:t>
            </a:r>
            <a:endParaRPr sz="1200" dirty="0">
              <a:latin typeface="Arial"/>
              <a:cs typeface="Arial"/>
            </a:endParaRPr>
          </a:p>
          <a:p>
            <a:pPr marL="64135" algn="ctr">
              <a:lnSpc>
                <a:spcPct val="100000"/>
              </a:lnSpc>
              <a:spcBef>
                <a:spcPts val="360"/>
              </a:spcBef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77841" y="3286582"/>
            <a:ext cx="152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b="1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67732" y="3862450"/>
            <a:ext cx="3733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He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38523" y="5920487"/>
            <a:ext cx="4368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fffffffc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40"/>
          <p:cNvSpPr/>
          <p:nvPr/>
        </p:nvSpPr>
        <p:spPr>
          <a:xfrm>
            <a:off x="7467600" y="4343400"/>
            <a:ext cx="1371600" cy="1219200"/>
          </a:xfrm>
          <a:custGeom>
            <a:avLst/>
            <a:gdLst/>
            <a:ahLst/>
            <a:cxnLst/>
            <a:rect l="l" t="t" r="r" b="b"/>
            <a:pathLst>
              <a:path w="1371600" h="1219200">
                <a:moveTo>
                  <a:pt x="0" y="1219199"/>
                </a:moveTo>
                <a:lnTo>
                  <a:pt x="1371599" y="1219199"/>
                </a:lnTo>
                <a:lnTo>
                  <a:pt x="1371599" y="0"/>
                </a:lnTo>
                <a:lnTo>
                  <a:pt x="0" y="0"/>
                </a:lnTo>
                <a:lnTo>
                  <a:pt x="0" y="1219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41"/>
          <p:cNvSpPr txBox="1"/>
          <p:nvPr/>
        </p:nvSpPr>
        <p:spPr>
          <a:xfrm>
            <a:off x="7467600" y="4343400"/>
            <a:ext cx="137160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42"/>
          <p:cNvSpPr/>
          <p:nvPr/>
        </p:nvSpPr>
        <p:spPr>
          <a:xfrm>
            <a:off x="7467600" y="5562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533399"/>
                </a:moveTo>
                <a:lnTo>
                  <a:pt x="1371599" y="533399"/>
                </a:lnTo>
                <a:lnTo>
                  <a:pt x="137159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4"/>
          <p:cNvSpPr/>
          <p:nvPr/>
        </p:nvSpPr>
        <p:spPr>
          <a:xfrm>
            <a:off x="7467600" y="4343400"/>
            <a:ext cx="1371600" cy="838200"/>
          </a:xfrm>
          <a:custGeom>
            <a:avLst/>
            <a:gdLst/>
            <a:ahLst/>
            <a:cxnLst/>
            <a:rect l="l" t="t" r="r" b="b"/>
            <a:pathLst>
              <a:path w="1371600" h="838200">
                <a:moveTo>
                  <a:pt x="0" y="838199"/>
                </a:moveTo>
                <a:lnTo>
                  <a:pt x="1371599" y="838199"/>
                </a:lnTo>
                <a:lnTo>
                  <a:pt x="13715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45"/>
          <p:cNvSpPr/>
          <p:nvPr/>
        </p:nvSpPr>
        <p:spPr>
          <a:xfrm>
            <a:off x="7467600" y="56388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6"/>
          <p:cNvSpPr/>
          <p:nvPr/>
        </p:nvSpPr>
        <p:spPr>
          <a:xfrm>
            <a:off x="7467600" y="51816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7"/>
          <p:cNvSpPr txBox="1"/>
          <p:nvPr/>
        </p:nvSpPr>
        <p:spPr>
          <a:xfrm>
            <a:off x="7467600" y="4343400"/>
            <a:ext cx="1371600" cy="129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>
              <a:latin typeface="Times New Roman"/>
              <a:cs typeface="Times New Roman"/>
            </a:endParaRPr>
          </a:p>
          <a:p>
            <a:pPr marL="353695" marR="345440" indent="16764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doi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: (x=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3</a:t>
            </a:r>
            <a:r>
              <a:rPr sz="1200" b="1" spc="-5" dirty="0">
                <a:latin typeface="Arial"/>
                <a:cs typeface="Arial"/>
              </a:rPr>
              <a:t>=&gt;</a:t>
            </a:r>
            <a:r>
              <a:rPr sz="1200" b="1" dirty="0">
                <a:latin typeface="Arial"/>
                <a:cs typeface="Arial"/>
              </a:rPr>
              <a:t>2)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49"/>
          <p:cNvSpPr/>
          <p:nvPr/>
        </p:nvSpPr>
        <p:spPr>
          <a:xfrm>
            <a:off x="7467600" y="4343400"/>
            <a:ext cx="1371600" cy="1295400"/>
          </a:xfrm>
          <a:custGeom>
            <a:avLst/>
            <a:gdLst/>
            <a:ahLst/>
            <a:cxnLst/>
            <a:rect l="l" t="t" r="r" b="b"/>
            <a:pathLst>
              <a:path w="1371600" h="1295400">
                <a:moveTo>
                  <a:pt x="0" y="1295399"/>
                </a:moveTo>
                <a:lnTo>
                  <a:pt x="1371599" y="1295399"/>
                </a:lnTo>
                <a:lnTo>
                  <a:pt x="1371599" y="0"/>
                </a:lnTo>
                <a:lnTo>
                  <a:pt x="0" y="0"/>
                </a:lnTo>
                <a:lnTo>
                  <a:pt x="0" y="12953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50"/>
          <p:cNvSpPr/>
          <p:nvPr/>
        </p:nvSpPr>
        <p:spPr>
          <a:xfrm>
            <a:off x="7467600" y="4343400"/>
            <a:ext cx="1371600" cy="1295400"/>
          </a:xfrm>
          <a:custGeom>
            <a:avLst/>
            <a:gdLst/>
            <a:ahLst/>
            <a:cxnLst/>
            <a:rect l="l" t="t" r="r" b="b"/>
            <a:pathLst>
              <a:path w="1371600" h="1295400">
                <a:moveTo>
                  <a:pt x="0" y="1295399"/>
                </a:moveTo>
                <a:lnTo>
                  <a:pt x="1371599" y="1295399"/>
                </a:lnTo>
                <a:lnTo>
                  <a:pt x="1371599" y="0"/>
                </a:lnTo>
                <a:lnTo>
                  <a:pt x="0" y="0"/>
                </a:lnTo>
                <a:lnTo>
                  <a:pt x="0" y="1295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51"/>
          <p:cNvSpPr txBox="1"/>
          <p:nvPr/>
        </p:nvSpPr>
        <p:spPr>
          <a:xfrm>
            <a:off x="8077841" y="4925264"/>
            <a:ext cx="152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b="1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52"/>
          <p:cNvSpPr/>
          <p:nvPr/>
        </p:nvSpPr>
        <p:spPr>
          <a:xfrm>
            <a:off x="7467600" y="56388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3"/>
          <p:cNvSpPr/>
          <p:nvPr/>
        </p:nvSpPr>
        <p:spPr>
          <a:xfrm>
            <a:off x="7467600" y="56388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54"/>
          <p:cNvSpPr txBox="1"/>
          <p:nvPr/>
        </p:nvSpPr>
        <p:spPr>
          <a:xfrm>
            <a:off x="7696200" y="5715000"/>
            <a:ext cx="110921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9591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main: </a:t>
            </a:r>
            <a:r>
              <a:rPr lang="en-US" sz="1200" b="1" dirty="0" smtClean="0">
                <a:latin typeface="Arial"/>
                <a:cs typeface="Arial"/>
              </a:rPr>
              <a:t>    </a:t>
            </a:r>
            <a:r>
              <a:rPr sz="1200" b="1" dirty="0" smtClean="0">
                <a:latin typeface="Arial"/>
                <a:cs typeface="Arial"/>
              </a:rPr>
              <a:t>(</a:t>
            </a:r>
            <a:r>
              <a:rPr lang="en-US" sz="1200" b="1" dirty="0">
                <a:latin typeface="Arial"/>
                <a:cs typeface="Arial"/>
              </a:rPr>
              <a:t>m</a:t>
            </a:r>
            <a:r>
              <a:rPr sz="1200" b="1" dirty="0" smtClean="0">
                <a:latin typeface="Arial"/>
                <a:cs typeface="Arial"/>
              </a:rPr>
              <a:t>,</a:t>
            </a:r>
            <a:r>
              <a:rPr sz="1200" b="1" spc="-10" dirty="0" smtClean="0">
                <a:latin typeface="Arial"/>
                <a:cs typeface="Arial"/>
              </a:rPr>
              <a:t> </a:t>
            </a:r>
            <a:r>
              <a:rPr lang="en-US" sz="1200" b="1" dirty="0">
                <a:latin typeface="Arial"/>
                <a:cs typeface="Arial"/>
              </a:rPr>
              <a:t>n</a:t>
            </a:r>
            <a:r>
              <a:rPr sz="1200" b="1" spc="-5" dirty="0" smtClean="0">
                <a:latin typeface="Arial"/>
                <a:cs typeface="Arial"/>
              </a:rPr>
              <a:t>=</a:t>
            </a:r>
            <a:r>
              <a:rPr lang="en-US" sz="1200" b="1" dirty="0">
                <a:latin typeface="Arial"/>
                <a:cs typeface="Arial"/>
              </a:rPr>
              <a:t>3</a:t>
            </a:r>
            <a:r>
              <a:rPr sz="1200" b="1" dirty="0" smtClean="0">
                <a:latin typeface="Arial"/>
                <a:cs typeface="Arial"/>
              </a:rPr>
              <a:t>,</a:t>
            </a:r>
            <a:r>
              <a:rPr lang="en-US" sz="1200" b="1" spc="-30" dirty="0">
                <a:latin typeface="Arial"/>
                <a:cs typeface="Arial"/>
              </a:rPr>
              <a:t>x</a:t>
            </a:r>
            <a:r>
              <a:rPr sz="1200" b="1" spc="-5" dirty="0" smtClean="0">
                <a:latin typeface="Arial"/>
                <a:cs typeface="Arial"/>
              </a:rPr>
              <a:t>=</a:t>
            </a:r>
            <a:r>
              <a:rPr lang="en-US" sz="1200" b="1" dirty="0">
                <a:latin typeface="Arial"/>
                <a:cs typeface="Arial"/>
              </a:rPr>
              <a:t>2</a:t>
            </a:r>
            <a:r>
              <a:rPr sz="1200" b="1" dirty="0" smtClean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4" name="object 55"/>
          <p:cNvSpPr/>
          <p:nvPr/>
        </p:nvSpPr>
        <p:spPr>
          <a:xfrm>
            <a:off x="8077200" y="41148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799" y="304799"/>
                </a:moveTo>
                <a:lnTo>
                  <a:pt x="0" y="304799"/>
                </a:lnTo>
                <a:lnTo>
                  <a:pt x="152399" y="457199"/>
                </a:lnTo>
                <a:lnTo>
                  <a:pt x="304799" y="304799"/>
                </a:lnTo>
                <a:close/>
              </a:path>
              <a:path w="304800" h="457200">
                <a:moveTo>
                  <a:pt x="228599" y="0"/>
                </a:moveTo>
                <a:lnTo>
                  <a:pt x="76199" y="0"/>
                </a:lnTo>
                <a:lnTo>
                  <a:pt x="76199" y="304799"/>
                </a:lnTo>
                <a:lnTo>
                  <a:pt x="228599" y="304799"/>
                </a:lnTo>
                <a:lnTo>
                  <a:pt x="228599" y="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56"/>
          <p:cNvSpPr/>
          <p:nvPr/>
        </p:nvSpPr>
        <p:spPr>
          <a:xfrm>
            <a:off x="8077200" y="41148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304799"/>
                </a:moveTo>
                <a:lnTo>
                  <a:pt x="76199" y="304799"/>
                </a:lnTo>
                <a:lnTo>
                  <a:pt x="76199" y="0"/>
                </a:lnTo>
                <a:lnTo>
                  <a:pt x="228599" y="0"/>
                </a:lnTo>
                <a:lnTo>
                  <a:pt x="228599" y="304799"/>
                </a:lnTo>
                <a:lnTo>
                  <a:pt x="304799" y="304799"/>
                </a:lnTo>
                <a:lnTo>
                  <a:pt x="152399" y="457199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6" name="Straight Connector 45"/>
          <p:cNvCxnSpPr/>
          <p:nvPr/>
        </p:nvCxnSpPr>
        <p:spPr>
          <a:xfrm>
            <a:off x="2438400" y="2667000"/>
            <a:ext cx="5029200" cy="30480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>
            <a:off x="3429000" y="3429000"/>
            <a:ext cx="3886200" cy="2438400"/>
          </a:xfrm>
          <a:prstGeom prst="bentConnector3">
            <a:avLst>
              <a:gd name="adj1" fmla="val 50000"/>
            </a:avLst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648200"/>
            <a:ext cx="5940552" cy="21336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Local</a:t>
            </a:r>
            <a:r>
              <a:rPr lang="en-US" sz="1400" dirty="0" smtClean="0"/>
              <a:t> variables</a:t>
            </a:r>
          </a:p>
          <a:p>
            <a:pPr lvl="1"/>
            <a:r>
              <a:rPr lang="en-US" sz="1400" dirty="0" smtClean="0"/>
              <a:t>Defined </a:t>
            </a:r>
            <a:r>
              <a:rPr lang="en-US" sz="1400" dirty="0" smtClean="0">
                <a:solidFill>
                  <a:srgbClr val="3366FF"/>
                </a:solidFill>
              </a:rPr>
              <a:t>inside</a:t>
            </a:r>
            <a:r>
              <a:rPr lang="en-US" sz="1400" dirty="0" smtClean="0"/>
              <a:t> a function or block {</a:t>
            </a:r>
            <a:r>
              <a:rPr lang="is-IS" sz="1400" dirty="0" smtClean="0"/>
              <a:t>…</a:t>
            </a:r>
            <a:r>
              <a:rPr lang="en-US" sz="1400" dirty="0" smtClean="0"/>
              <a:t>}</a:t>
            </a:r>
          </a:p>
          <a:p>
            <a:pPr lvl="1"/>
            <a:r>
              <a:rPr lang="en-US" sz="1400" dirty="0" smtClean="0"/>
              <a:t>Used </a:t>
            </a:r>
            <a:r>
              <a:rPr lang="en-US" sz="1400" dirty="0" smtClean="0">
                <a:solidFill>
                  <a:srgbClr val="3366FF"/>
                </a:solidFill>
              </a:rPr>
              <a:t>inside</a:t>
            </a:r>
            <a:r>
              <a:rPr lang="en-US" sz="1400" dirty="0" smtClean="0"/>
              <a:t> the same function or block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Global</a:t>
            </a:r>
            <a:r>
              <a:rPr lang="en-US" sz="1400" dirty="0" smtClean="0"/>
              <a:t> variables</a:t>
            </a:r>
          </a:p>
          <a:p>
            <a:pPr lvl="1"/>
            <a:r>
              <a:rPr lang="en-US" sz="1400" dirty="0" smtClean="0"/>
              <a:t>Defined </a:t>
            </a:r>
            <a:r>
              <a:rPr lang="en-US" sz="1400" dirty="0" smtClean="0">
                <a:solidFill>
                  <a:srgbClr val="3366FF"/>
                </a:solidFill>
              </a:rPr>
              <a:t>outside</a:t>
            </a:r>
            <a:r>
              <a:rPr lang="en-US" sz="1400" dirty="0" smtClean="0"/>
              <a:t> any function</a:t>
            </a:r>
          </a:p>
          <a:p>
            <a:pPr lvl="1"/>
            <a:r>
              <a:rPr lang="en-US" sz="1400" dirty="0" smtClean="0"/>
              <a:t>Used by </a:t>
            </a:r>
            <a:r>
              <a:rPr lang="en-US" sz="1400" b="1" dirty="0" smtClean="0">
                <a:solidFill>
                  <a:srgbClr val="3366FF"/>
                </a:solidFill>
              </a:rPr>
              <a:t>all</a:t>
            </a:r>
            <a:r>
              <a:rPr lang="en-US" sz="1400" dirty="0" smtClean="0">
                <a:solidFill>
                  <a:srgbClr val="3366FF"/>
                </a:solidFill>
              </a:rPr>
              <a:t> </a:t>
            </a:r>
            <a:r>
              <a:rPr lang="en-US" sz="1400" dirty="0" smtClean="0"/>
              <a:t>functions</a:t>
            </a:r>
          </a:p>
          <a:p>
            <a:r>
              <a:rPr lang="en-US" sz="1400" dirty="0" smtClean="0"/>
              <a:t>When variables share the same name, the closest declaration will be used.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2286000" y="3124200"/>
            <a:ext cx="5105400" cy="106680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6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&amp; 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752600"/>
            <a:ext cx="47115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Pointer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Memory </a:t>
            </a:r>
            <a:r>
              <a:rPr lang="en-US" dirty="0" smtClean="0">
                <a:solidFill>
                  <a:srgbClr val="0000FF"/>
                </a:solidFill>
              </a:rPr>
              <a:t>address</a:t>
            </a:r>
            <a:r>
              <a:rPr lang="en-US" dirty="0" smtClean="0"/>
              <a:t> of a variable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&amp;</a:t>
            </a:r>
            <a:r>
              <a:rPr lang="en-US" dirty="0" err="1" smtClean="0"/>
              <a:t>obj</a:t>
            </a:r>
            <a:r>
              <a:rPr lang="en-US" dirty="0" smtClean="0"/>
              <a:t> returns the </a:t>
            </a:r>
            <a:r>
              <a:rPr lang="en-US" dirty="0" smtClean="0">
                <a:solidFill>
                  <a:srgbClr val="0000FF"/>
                </a:solidFill>
              </a:rPr>
              <a:t>address</a:t>
            </a:r>
            <a:r>
              <a:rPr lang="en-US" dirty="0" smtClean="0"/>
              <a:t> of </a:t>
            </a:r>
            <a:r>
              <a:rPr lang="en-US" dirty="0" err="1" smtClean="0"/>
              <a:t>obj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*</a:t>
            </a:r>
            <a:r>
              <a:rPr lang="en-US" dirty="0" err="1" smtClean="0"/>
              <a:t>ptr</a:t>
            </a:r>
            <a:r>
              <a:rPr lang="en-US" dirty="0" smtClean="0"/>
              <a:t> returns the </a:t>
            </a:r>
            <a:r>
              <a:rPr lang="en-US" dirty="0" smtClean="0">
                <a:solidFill>
                  <a:srgbClr val="0000FF"/>
                </a:solidFill>
              </a:rPr>
              <a:t>object</a:t>
            </a:r>
            <a:r>
              <a:rPr lang="en-US" dirty="0" smtClean="0"/>
              <a:t> at address given by </a:t>
            </a:r>
            <a:r>
              <a:rPr lang="en-US" dirty="0" err="1" smtClean="0"/>
              <a:t>ptr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*(&amp;</a:t>
            </a:r>
            <a:r>
              <a:rPr lang="en-US" dirty="0" err="1" smtClean="0"/>
              <a:t>obj</a:t>
            </a:r>
            <a:r>
              <a:rPr lang="en-US" dirty="0" smtClean="0"/>
              <a:t>) returns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581400"/>
            <a:ext cx="307007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NULL</a:t>
            </a:r>
            <a:endParaRPr lang="en-US" dirty="0" smtClean="0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Pointer value points </a:t>
            </a:r>
            <a:r>
              <a:rPr lang="en-US" dirty="0" smtClean="0">
                <a:solidFill>
                  <a:srgbClr val="0000FF"/>
                </a:solidFill>
              </a:rPr>
              <a:t>nowhere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Is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. So, we can have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int</a:t>
            </a:r>
            <a:r>
              <a:rPr lang="en-US" dirty="0" smtClean="0"/>
              <a:t> * p = NULL;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f(p)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Defined in 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638800"/>
            <a:ext cx="5404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n</a:t>
            </a:r>
            <a:r>
              <a:rPr lang="en-US" b="1" dirty="0" err="1" smtClean="0">
                <a:solidFill>
                  <a:srgbClr val="0000FF"/>
                </a:solidFill>
              </a:rPr>
              <a:t>ullptr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NULL pointer defined in C++11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 use </a:t>
            </a:r>
            <a:r>
              <a:rPr lang="en-US" dirty="0" err="1" smtClean="0"/>
              <a:t>nullptr</a:t>
            </a:r>
            <a:r>
              <a:rPr lang="en-US" dirty="0" smtClean="0"/>
              <a:t> compatible with C++11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g++  -</a:t>
            </a:r>
            <a:r>
              <a:rPr lang="en-US" dirty="0" err="1" smtClean="0"/>
              <a:t>std</a:t>
            </a:r>
            <a:r>
              <a:rPr lang="en-US" dirty="0" smtClean="0"/>
              <a:t>=</a:t>
            </a:r>
            <a:r>
              <a:rPr lang="en-US" dirty="0" err="1" smtClean="0"/>
              <a:t>c++</a:t>
            </a:r>
            <a:r>
              <a:rPr lang="en-US" dirty="0" smtClean="0"/>
              <a:t>11 -g  -o </a:t>
            </a:r>
            <a:r>
              <a:rPr lang="en-US" dirty="0" err="1" smtClean="0"/>
              <a:t>helloPilot</a:t>
            </a:r>
            <a:r>
              <a:rPr lang="en-US" dirty="0" smtClean="0"/>
              <a:t> </a:t>
            </a:r>
            <a:r>
              <a:rPr lang="en-US" dirty="0" err="1" smtClean="0"/>
              <a:t>helloPilot.cpp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&amp; 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82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Reference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Is an </a:t>
            </a:r>
            <a:r>
              <a:rPr lang="en-US" b="1" dirty="0" smtClean="0">
                <a:solidFill>
                  <a:srgbClr val="0000FF"/>
                </a:solidFill>
              </a:rPr>
              <a:t>alias</a:t>
            </a:r>
            <a:r>
              <a:rPr lang="en-US" dirty="0" smtClean="0"/>
              <a:t> to an existing variable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Must be </a:t>
            </a:r>
            <a:r>
              <a:rPr lang="en-US" b="1" dirty="0" smtClean="0">
                <a:solidFill>
                  <a:srgbClr val="0000FF"/>
                </a:solidFill>
              </a:rPr>
              <a:t>initialized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when it is declared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Logically, reference does not consume memory, it is just another name (alias ) of some variable.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Physically, it may be implemented by pointer.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pointers correctly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5715000" y="1295400"/>
            <a:ext cx="3276600" cy="544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1915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715000" y="2057400"/>
            <a:ext cx="3276600" cy="2416046"/>
          </a:xfrm>
          <a:prstGeom prst="rect">
            <a:avLst/>
          </a:prstGeom>
          <a:solidFill>
            <a:srgbClr val="C0C3D0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1200" spc="-5" dirty="0" smtClean="0">
                <a:latin typeface="Courier New"/>
                <a:cs typeface="Courier New"/>
              </a:rPr>
              <a:t>in</a:t>
            </a:r>
            <a:r>
              <a:rPr sz="1200" dirty="0" smtClean="0">
                <a:latin typeface="Courier New"/>
                <a:cs typeface="Courier New"/>
              </a:rPr>
              <a:t>t</a:t>
            </a:r>
            <a:r>
              <a:rPr sz="1200" dirty="0" smtClean="0">
                <a:latin typeface="Times New Roman"/>
                <a:cs typeface="Times New Roman"/>
              </a:rPr>
              <a:t> </a:t>
            </a:r>
            <a:r>
              <a:rPr sz="1200" spc="130" dirty="0" smtClean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</a:t>
            </a:r>
            <a:r>
              <a:rPr sz="1200" spc="10" dirty="0">
                <a:latin typeface="Courier New"/>
                <a:cs typeface="Courier New"/>
              </a:rPr>
              <a:t>r</a:t>
            </a:r>
            <a:r>
              <a:rPr sz="1200" spc="-5" dirty="0">
                <a:latin typeface="Courier New"/>
                <a:cs typeface="Courier New"/>
              </a:rPr>
              <a:t>e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5" dirty="0">
                <a:latin typeface="Courier New"/>
                <a:cs typeface="Courier New"/>
              </a:rPr>
              <a:t>(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in</a:t>
            </a:r>
            <a:r>
              <a:rPr sz="1200" spc="-5" dirty="0">
                <a:latin typeface="Courier New"/>
                <a:cs typeface="Courier New"/>
              </a:rPr>
              <a:t>t</a:t>
            </a:r>
            <a:r>
              <a:rPr sz="1200" dirty="0">
                <a:latin typeface="Courier New"/>
                <a:cs typeface="Courier New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-5" dirty="0">
                <a:latin typeface="Courier New"/>
                <a:cs typeface="Courier New"/>
              </a:rPr>
              <a:t>*</a:t>
            </a:r>
            <a:r>
              <a:rPr sz="1200" spc="10" dirty="0">
                <a:latin typeface="Courier New"/>
                <a:cs typeface="Courier New"/>
              </a:rPr>
              <a:t>)</a:t>
            </a:r>
            <a:r>
              <a:rPr sz="120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780"/>
              </a:spcBef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 marR="778510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200" spc="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200" spc="10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a;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re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spc="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,&amp;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780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vo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t*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p)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</a:pP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l;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2644523" y="3229042"/>
            <a:ext cx="16014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r>
              <a:rPr sz="1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rea</a:t>
            </a:r>
            <a:r>
              <a:rPr sz="14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2133600" y="5274183"/>
            <a:ext cx="2627630" cy="1371600"/>
          </a:xfrm>
          <a:custGeom>
            <a:avLst/>
            <a:gdLst/>
            <a:ahLst/>
            <a:cxnLst/>
            <a:rect l="l" t="t" r="r" b="b"/>
            <a:pathLst>
              <a:path w="2627629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3048000" y="53340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3041903" y="5350383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 txBox="1"/>
          <p:nvPr/>
        </p:nvSpPr>
        <p:spPr>
          <a:xfrm>
            <a:off x="3481580" y="5428615"/>
            <a:ext cx="11048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latin typeface="Arial"/>
                <a:cs typeface="Arial"/>
              </a:rPr>
              <a:t>5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4243835" y="5417508"/>
            <a:ext cx="3263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1708404" y="5655183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1708404" y="5655183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 txBox="1"/>
          <p:nvPr/>
        </p:nvSpPr>
        <p:spPr>
          <a:xfrm>
            <a:off x="1803274" y="5733443"/>
            <a:ext cx="382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3041903" y="5655183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3041903" y="5655183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 txBox="1"/>
          <p:nvPr/>
        </p:nvSpPr>
        <p:spPr>
          <a:xfrm>
            <a:off x="3481580" y="5733443"/>
            <a:ext cx="11048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>
                <a:latin typeface="Arial"/>
                <a:cs typeface="Arial"/>
              </a:rPr>
              <a:t>4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8"/>
          <p:cNvSpPr txBox="1"/>
          <p:nvPr/>
        </p:nvSpPr>
        <p:spPr>
          <a:xfrm>
            <a:off x="4265171" y="5722336"/>
            <a:ext cx="2838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19"/>
          <p:cNvSpPr txBox="1"/>
          <p:nvPr/>
        </p:nvSpPr>
        <p:spPr>
          <a:xfrm>
            <a:off x="2415922" y="5684236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3041903" y="5959983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3041903" y="5959983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/>
          <p:cNvSpPr/>
          <p:nvPr/>
        </p:nvSpPr>
        <p:spPr>
          <a:xfrm>
            <a:off x="3041903" y="6272248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3041903" y="6272248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/>
          <p:cNvSpPr txBox="1"/>
          <p:nvPr/>
        </p:nvSpPr>
        <p:spPr>
          <a:xfrm>
            <a:off x="4195067" y="6027434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900">
              <a:latin typeface="Arial"/>
              <a:cs typeface="Arial"/>
            </a:endParaRPr>
          </a:p>
          <a:p>
            <a:pPr marL="27305" algn="ctr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7"/>
          <p:cNvSpPr txBox="1"/>
          <p:nvPr/>
        </p:nvSpPr>
        <p:spPr>
          <a:xfrm>
            <a:off x="2415922" y="5989334"/>
            <a:ext cx="49085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3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f8 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8"/>
          <p:cNvSpPr txBox="1"/>
          <p:nvPr/>
        </p:nvSpPr>
        <p:spPr>
          <a:xfrm>
            <a:off x="3185924" y="6350664"/>
            <a:ext cx="702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0040</a:t>
            </a:r>
            <a:r>
              <a:rPr sz="1200" b="1" spc="-10" dirty="0">
                <a:latin typeface="Arial"/>
                <a:cs typeface="Arial"/>
              </a:rPr>
              <a:t>012</a:t>
            </a:r>
            <a:r>
              <a:rPr sz="1200" b="1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29"/>
          <p:cNvSpPr/>
          <p:nvPr/>
        </p:nvSpPr>
        <p:spPr>
          <a:xfrm>
            <a:off x="2133600" y="3886200"/>
            <a:ext cx="2627630" cy="1388110"/>
          </a:xfrm>
          <a:custGeom>
            <a:avLst/>
            <a:gdLst/>
            <a:ahLst/>
            <a:cxnLst/>
            <a:rect l="l" t="t" r="r" b="b"/>
            <a:pathLst>
              <a:path w="2627629" h="1388110">
                <a:moveTo>
                  <a:pt x="0" y="1387982"/>
                </a:moveTo>
                <a:lnTo>
                  <a:pt x="2627375" y="1387982"/>
                </a:lnTo>
                <a:lnTo>
                  <a:pt x="2627375" y="0"/>
                </a:lnTo>
                <a:lnTo>
                  <a:pt x="0" y="0"/>
                </a:lnTo>
                <a:lnTo>
                  <a:pt x="0" y="138798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/>
          <p:cNvSpPr/>
          <p:nvPr/>
        </p:nvSpPr>
        <p:spPr>
          <a:xfrm>
            <a:off x="1708404" y="4283583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/>
          <p:cNvSpPr/>
          <p:nvPr/>
        </p:nvSpPr>
        <p:spPr>
          <a:xfrm>
            <a:off x="1708404" y="4283583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/>
          <p:cNvSpPr txBox="1"/>
          <p:nvPr/>
        </p:nvSpPr>
        <p:spPr>
          <a:xfrm>
            <a:off x="2396110" y="4617169"/>
            <a:ext cx="530860" cy="966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e8</a:t>
            </a:r>
            <a:endParaRPr sz="1400">
              <a:latin typeface="Arial"/>
              <a:cs typeface="Arial"/>
            </a:endParaRPr>
          </a:p>
          <a:p>
            <a:pPr marL="32384" indent="-20320">
              <a:lnSpc>
                <a:spcPct val="100000"/>
              </a:lnSpc>
              <a:spcBef>
                <a:spcPts val="77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1823086" y="4361560"/>
            <a:ext cx="3403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area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68803" y="4350453"/>
            <a:ext cx="755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96110" y="4312353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95067" y="4655508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 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21559" y="4045653"/>
            <a:ext cx="1644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96110" y="4007553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17078" y="5845683"/>
            <a:ext cx="519545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23824"/>
              </p:ext>
            </p:extLst>
          </p:nvPr>
        </p:nvGraphicFramePr>
        <p:xfrm>
          <a:off x="3037141" y="3974020"/>
          <a:ext cx="990599" cy="1226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0xb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0040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00c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09601" y="1828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function can use pointer to modify the variable in a different function.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053446" y="5791200"/>
            <a:ext cx="48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0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Misuse of pointers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object 5"/>
          <p:cNvSpPr/>
          <p:nvPr/>
        </p:nvSpPr>
        <p:spPr>
          <a:xfrm>
            <a:off x="5715000" y="1524000"/>
            <a:ext cx="3276600" cy="3429000"/>
          </a:xfrm>
          <a:custGeom>
            <a:avLst/>
            <a:gdLst/>
            <a:ahLst/>
            <a:cxnLst/>
            <a:rect l="l" t="t" r="r" b="b"/>
            <a:pathLst>
              <a:path w="3276600" h="5410200">
                <a:moveTo>
                  <a:pt x="0" y="5410199"/>
                </a:moveTo>
                <a:lnTo>
                  <a:pt x="3276599" y="5410199"/>
                </a:lnTo>
                <a:lnTo>
                  <a:pt x="3276599" y="0"/>
                </a:lnTo>
                <a:lnTo>
                  <a:pt x="0" y="0"/>
                </a:lnTo>
                <a:lnTo>
                  <a:pt x="0" y="5410199"/>
                </a:lnTo>
                <a:close/>
              </a:path>
            </a:pathLst>
          </a:custGeom>
          <a:solidFill>
            <a:srgbClr val="C0C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5807333" y="1729240"/>
            <a:ext cx="272706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 smtClean="0">
                <a:latin typeface="Courier New"/>
                <a:cs typeface="Courier New"/>
              </a:rPr>
              <a:t>in</a:t>
            </a:r>
            <a:r>
              <a:rPr lang="en-US" sz="1200" spc="10" dirty="0" smtClean="0">
                <a:latin typeface="Courier New"/>
                <a:cs typeface="Courier New"/>
              </a:rPr>
              <a:t>t * area(int, int);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5807333" y="2186822"/>
            <a:ext cx="248602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200" spc="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200" spc="10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,l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ou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l;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5807333" y="3558677"/>
            <a:ext cx="2727067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200" spc="10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200" spc="10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l;</a:t>
            </a:r>
            <a:endParaRPr sz="120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720"/>
              </a:spcBef>
            </a:pP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et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5" dirty="0">
                <a:solidFill>
                  <a:srgbClr val="0000FF"/>
                </a:solidFill>
                <a:latin typeface="Courier New"/>
                <a:cs typeface="Courier New"/>
              </a:rPr>
              <a:t>&amp;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an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200" b="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18288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sure you do not let the pointer  pointing to a </a:t>
            </a:r>
            <a:r>
              <a:rPr lang="en-US" b="1" dirty="0" smtClean="0"/>
              <a:t>wrong address </a:t>
            </a:r>
            <a:r>
              <a:rPr lang="en-US" dirty="0" smtClean="0"/>
              <a:t>or a </a:t>
            </a:r>
            <a:r>
              <a:rPr lang="en-US" b="1" dirty="0" smtClean="0"/>
              <a:t>dead variable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You may be lucky to get the value, maybe not.</a:t>
            </a:r>
            <a:endParaRPr lang="en-US" dirty="0"/>
          </a:p>
        </p:txBody>
      </p:sp>
      <p:sp>
        <p:nvSpPr>
          <p:cNvPr id="15" name="object 12"/>
          <p:cNvSpPr txBox="1"/>
          <p:nvPr/>
        </p:nvSpPr>
        <p:spPr>
          <a:xfrm>
            <a:off x="2644523" y="3305242"/>
            <a:ext cx="16014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r>
              <a:rPr sz="1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rea</a:t>
            </a:r>
            <a:r>
              <a:rPr sz="14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3"/>
          <p:cNvSpPr/>
          <p:nvPr/>
        </p:nvSpPr>
        <p:spPr>
          <a:xfrm>
            <a:off x="2133600" y="5274183"/>
            <a:ext cx="2627630" cy="1371600"/>
          </a:xfrm>
          <a:custGeom>
            <a:avLst/>
            <a:gdLst/>
            <a:ahLst/>
            <a:cxnLst/>
            <a:rect l="l" t="t" r="r" b="b"/>
            <a:pathLst>
              <a:path w="2627629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3041903" y="5350383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3048000" y="53340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/>
        </p:nvSpPr>
        <p:spPr>
          <a:xfrm>
            <a:off x="1708404" y="5655183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/>
        </p:nvSpPr>
        <p:spPr>
          <a:xfrm>
            <a:off x="1708404" y="5655183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/>
        </p:nvSpPr>
        <p:spPr>
          <a:xfrm>
            <a:off x="3041903" y="5655183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3041903" y="5655183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/>
          <p:nvPr/>
        </p:nvSpPr>
        <p:spPr>
          <a:xfrm>
            <a:off x="3041903" y="5959983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/>
          <p:nvPr/>
        </p:nvSpPr>
        <p:spPr>
          <a:xfrm>
            <a:off x="3041903" y="6272248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/>
          <p:cNvSpPr/>
          <p:nvPr/>
        </p:nvSpPr>
        <p:spPr>
          <a:xfrm>
            <a:off x="3041903" y="6272248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2133600" y="3886200"/>
            <a:ext cx="2627630" cy="1388110"/>
          </a:xfrm>
          <a:custGeom>
            <a:avLst/>
            <a:gdLst/>
            <a:ahLst/>
            <a:cxnLst/>
            <a:rect l="l" t="t" r="r" b="b"/>
            <a:pathLst>
              <a:path w="2627629" h="1388110">
                <a:moveTo>
                  <a:pt x="0" y="1387982"/>
                </a:moveTo>
                <a:lnTo>
                  <a:pt x="2627375" y="1387982"/>
                </a:lnTo>
                <a:lnTo>
                  <a:pt x="2627375" y="0"/>
                </a:lnTo>
                <a:lnTo>
                  <a:pt x="0" y="0"/>
                </a:lnTo>
                <a:lnTo>
                  <a:pt x="0" y="138798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1708404" y="4283583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1708404" y="4283583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/>
          <p:cNvSpPr txBox="1"/>
          <p:nvPr/>
        </p:nvSpPr>
        <p:spPr>
          <a:xfrm>
            <a:off x="1823086" y="4361560"/>
            <a:ext cx="3403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area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0"/>
          <p:cNvSpPr txBox="1"/>
          <p:nvPr/>
        </p:nvSpPr>
        <p:spPr>
          <a:xfrm>
            <a:off x="4321559" y="4350453"/>
            <a:ext cx="1644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1"/>
          <p:cNvSpPr txBox="1"/>
          <p:nvPr/>
        </p:nvSpPr>
        <p:spPr>
          <a:xfrm>
            <a:off x="2396110" y="4312353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2"/>
          <p:cNvSpPr txBox="1"/>
          <p:nvPr/>
        </p:nvSpPr>
        <p:spPr>
          <a:xfrm>
            <a:off x="4368803" y="4655508"/>
            <a:ext cx="755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2396110" y="4617169"/>
            <a:ext cx="53086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4"/>
          <p:cNvSpPr txBox="1"/>
          <p:nvPr/>
        </p:nvSpPr>
        <p:spPr>
          <a:xfrm>
            <a:off x="4240787" y="4045653"/>
            <a:ext cx="3321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5"/>
          <p:cNvSpPr txBox="1"/>
          <p:nvPr/>
        </p:nvSpPr>
        <p:spPr>
          <a:xfrm>
            <a:off x="2396110" y="4007553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39"/>
          <p:cNvSpPr txBox="1"/>
          <p:nvPr/>
        </p:nvSpPr>
        <p:spPr>
          <a:xfrm>
            <a:off x="2396110" y="4929574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0"/>
          <p:cNvSpPr txBox="1"/>
          <p:nvPr/>
        </p:nvSpPr>
        <p:spPr>
          <a:xfrm>
            <a:off x="4195067" y="4926266"/>
            <a:ext cx="39433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 marR="5080" indent="-99060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 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415922" y="5379408"/>
            <a:ext cx="490855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41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f0 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f4 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f8 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276600" y="5334000"/>
            <a:ext cx="53975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>
                <a:latin typeface="Arial"/>
                <a:cs typeface="Arial"/>
              </a:rPr>
              <a:t>5</a:t>
            </a:r>
            <a:endParaRPr lang="en-US" sz="1200" b="1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200" b="1" dirty="0">
                <a:latin typeface="Arial"/>
                <a:cs typeface="Arial"/>
              </a:rPr>
              <a:t>4</a:t>
            </a:r>
            <a:endParaRPr sz="12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0"/>
              </a:spcBef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4195067" y="5417508"/>
            <a:ext cx="394335" cy="115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24130" indent="-21590" algn="just">
              <a:lnSpc>
                <a:spcPct val="142900"/>
              </a:lnSpc>
            </a:pPr>
            <a:r>
              <a:rPr sz="1400" b="1" spc="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 len 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900">
              <a:latin typeface="Arial"/>
              <a:cs typeface="Arial"/>
            </a:endParaRPr>
          </a:p>
          <a:p>
            <a:pPr marL="111760" algn="just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4"/>
          <p:cNvSpPr txBox="1"/>
          <p:nvPr/>
        </p:nvSpPr>
        <p:spPr>
          <a:xfrm>
            <a:off x="1803274" y="5733443"/>
            <a:ext cx="382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3185924" y="6350664"/>
            <a:ext cx="702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0040</a:t>
            </a:r>
            <a:r>
              <a:rPr sz="1200" b="1" spc="-10" dirty="0">
                <a:latin typeface="Arial"/>
                <a:cs typeface="Arial"/>
              </a:rPr>
              <a:t>012</a:t>
            </a:r>
            <a:r>
              <a:rPr sz="1200" b="1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9" name="object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204202"/>
              </p:ext>
            </p:extLst>
          </p:nvPr>
        </p:nvGraphicFramePr>
        <p:xfrm>
          <a:off x="3037141" y="3974020"/>
          <a:ext cx="990599" cy="1226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 smtClean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0040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00c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0" name="Picture 49" descr="Wh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5334000"/>
            <a:ext cx="914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8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Von_Neumann_Architectur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5620719" cy="3251200"/>
          </a:xfrm>
          <a:prstGeom prst="rect">
            <a:avLst/>
          </a:prstGeom>
        </p:spPr>
      </p:pic>
      <p:pic>
        <p:nvPicPr>
          <p:cNvPr id="6" name="Picture 5" descr="Von_NEUMAN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733800"/>
            <a:ext cx="1934308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0" y="6400800"/>
            <a:ext cx="253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 Von Neumann, 1945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7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Reference, as a variable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2260" y="5565338"/>
            <a:ext cx="185234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ro-RO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dirty="0">
                <a:solidFill>
                  <a:srgbClr val="BA8C1C"/>
                </a:solidFill>
                <a:latin typeface="Menlo-Regular"/>
              </a:rPr>
              <a:t>x</a:t>
            </a:r>
            <a:r>
              <a:rPr lang="ro-RO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ro-RO" dirty="0" smtClean="0">
                <a:solidFill>
                  <a:srgbClr val="000000"/>
                </a:solidFill>
                <a:latin typeface="Menlo-Regular"/>
              </a:rPr>
              <a:t>10</a:t>
            </a:r>
            <a:r>
              <a:rPr lang="ro-RO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hu-HU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dirty="0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dirty="0">
                <a:solidFill>
                  <a:srgbClr val="000000"/>
                </a:solidFill>
                <a:latin typeface="Menlo-Regular"/>
              </a:rPr>
              <a:t>&amp;</a:t>
            </a:r>
            <a:r>
              <a:rPr lang="hu-HU" dirty="0">
                <a:solidFill>
                  <a:srgbClr val="BA8C1C"/>
                </a:solidFill>
                <a:latin typeface="Menlo-Regular"/>
              </a:rPr>
              <a:t>r</a:t>
            </a:r>
            <a:r>
              <a:rPr lang="hu-HU" dirty="0">
                <a:solidFill>
                  <a:srgbClr val="000000"/>
                </a:solidFill>
                <a:latin typeface="Menlo-Regular"/>
              </a:rPr>
              <a:t> = x;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39920" y="5685889"/>
            <a:ext cx="589280" cy="44958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5678269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5525869"/>
            <a:ext cx="35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</a:t>
            </a:r>
          </a:p>
          <a:p>
            <a:r>
              <a:rPr lang="en-US" dirty="0"/>
              <a:t>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67600" y="5602069"/>
            <a:ext cx="112082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== r</a:t>
            </a:r>
          </a:p>
          <a:p>
            <a:r>
              <a:rPr lang="en-US" dirty="0" smtClean="0"/>
              <a:t>&amp;x == &amp;r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eference is an alias for an existing variable.</a:t>
            </a:r>
          </a:p>
          <a:p>
            <a:r>
              <a:rPr lang="en-US" dirty="0" smtClean="0"/>
              <a:t>Variable “r” is alias for variable “x”.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Here “x” and “r” are </a:t>
            </a:r>
            <a:r>
              <a:rPr lang="en-US" b="1" dirty="0" smtClean="0">
                <a:solidFill>
                  <a:srgbClr val="008000"/>
                </a:solidFill>
              </a:rPr>
              <a:t>labels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used by human being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“x” and “r” themselves do </a:t>
            </a:r>
            <a:r>
              <a:rPr lang="en-US" b="1" dirty="0" smtClean="0">
                <a:solidFill>
                  <a:srgbClr val="008000"/>
                </a:solidFill>
              </a:rPr>
              <a:t>not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take any </a:t>
            </a:r>
            <a:r>
              <a:rPr lang="en-US" b="1" dirty="0" smtClean="0">
                <a:solidFill>
                  <a:srgbClr val="008000"/>
                </a:solidFill>
              </a:rPr>
              <a:t>memory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Compiler and linker will </a:t>
            </a:r>
            <a:r>
              <a:rPr lang="en-US" b="1" dirty="0" smtClean="0">
                <a:solidFill>
                  <a:srgbClr val="008000"/>
                </a:solidFill>
              </a:rPr>
              <a:t>map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“x” and “r” to a </a:t>
            </a:r>
            <a:r>
              <a:rPr lang="en-US" dirty="0" smtClean="0">
                <a:solidFill>
                  <a:srgbClr val="008000"/>
                </a:solidFill>
              </a:rPr>
              <a:t>memory address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7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Reference, as a parameter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object 5"/>
          <p:cNvSpPr/>
          <p:nvPr/>
        </p:nvSpPr>
        <p:spPr>
          <a:xfrm>
            <a:off x="5715000" y="1524000"/>
            <a:ext cx="3276600" cy="3429000"/>
          </a:xfrm>
          <a:custGeom>
            <a:avLst/>
            <a:gdLst/>
            <a:ahLst/>
            <a:cxnLst/>
            <a:rect l="l" t="t" r="r" b="b"/>
            <a:pathLst>
              <a:path w="3276600" h="5410200">
                <a:moveTo>
                  <a:pt x="0" y="5410199"/>
                </a:moveTo>
                <a:lnTo>
                  <a:pt x="3276599" y="5410199"/>
                </a:lnTo>
                <a:lnTo>
                  <a:pt x="3276599" y="0"/>
                </a:lnTo>
                <a:lnTo>
                  <a:pt x="0" y="0"/>
                </a:lnTo>
                <a:lnTo>
                  <a:pt x="0" y="5410199"/>
                </a:lnTo>
                <a:close/>
              </a:path>
            </a:pathLst>
          </a:custGeom>
          <a:solidFill>
            <a:srgbClr val="C0C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 txBox="1"/>
          <p:nvPr/>
        </p:nvSpPr>
        <p:spPr>
          <a:xfrm>
            <a:off x="5807333" y="1729240"/>
            <a:ext cx="272706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spc="-5" dirty="0" err="1">
                <a:latin typeface="Courier New"/>
                <a:cs typeface="Courier New"/>
              </a:rPr>
              <a:t>i</a:t>
            </a:r>
            <a:r>
              <a:rPr sz="1200" spc="-5" dirty="0" err="1" smtClean="0">
                <a:latin typeface="Courier New"/>
                <a:cs typeface="Courier New"/>
              </a:rPr>
              <a:t>n</a:t>
            </a:r>
            <a:r>
              <a:rPr lang="en-US" sz="1200" spc="10" dirty="0" err="1" smtClean="0">
                <a:latin typeface="Courier New"/>
                <a:cs typeface="Courier New"/>
              </a:rPr>
              <a:t>t</a:t>
            </a:r>
            <a:r>
              <a:rPr lang="en-US" sz="1200" spc="10" dirty="0" smtClean="0">
                <a:latin typeface="Courier New"/>
                <a:cs typeface="Courier New"/>
              </a:rPr>
              <a:t>  area(int, int, int&amp;);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5807333" y="2186822"/>
            <a:ext cx="248602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200" spc="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200" spc="10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spc="1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, a</a:t>
            </a:r>
            <a:r>
              <a:rPr sz="1200" spc="1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ou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l;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5807333" y="3558677"/>
            <a:ext cx="318426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 smtClean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lang="en-US" sz="1200" spc="10" dirty="0" smtClean="0">
                <a:solidFill>
                  <a:srgbClr val="0000FF"/>
                </a:solidFill>
                <a:latin typeface="Courier New"/>
                <a:cs typeface="Courier New"/>
              </a:rPr>
              <a:t>, int &amp;ans</a:t>
            </a:r>
            <a:r>
              <a:rPr sz="1200" spc="10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 smtClean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 smtClean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l;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2644523" y="3305242"/>
            <a:ext cx="16014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r>
              <a:rPr sz="1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rea</a:t>
            </a:r>
            <a:r>
              <a:rPr sz="14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3"/>
          <p:cNvSpPr/>
          <p:nvPr/>
        </p:nvSpPr>
        <p:spPr>
          <a:xfrm>
            <a:off x="2133600" y="5274183"/>
            <a:ext cx="2627630" cy="1371600"/>
          </a:xfrm>
          <a:custGeom>
            <a:avLst/>
            <a:gdLst/>
            <a:ahLst/>
            <a:cxnLst/>
            <a:rect l="l" t="t" r="r" b="b"/>
            <a:pathLst>
              <a:path w="2627629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3041903" y="5350383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3048000" y="53340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1708404" y="5655183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1708404" y="5655183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/>
          <p:nvPr/>
        </p:nvSpPr>
        <p:spPr>
          <a:xfrm>
            <a:off x="3041903" y="5655183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/>
          <p:nvPr/>
        </p:nvSpPr>
        <p:spPr>
          <a:xfrm>
            <a:off x="3041903" y="5655183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1"/>
          <p:cNvSpPr/>
          <p:nvPr/>
        </p:nvSpPr>
        <p:spPr>
          <a:xfrm>
            <a:off x="3041903" y="5959983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3"/>
          <p:cNvSpPr/>
          <p:nvPr/>
        </p:nvSpPr>
        <p:spPr>
          <a:xfrm>
            <a:off x="3041903" y="6272248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4"/>
          <p:cNvSpPr/>
          <p:nvPr/>
        </p:nvSpPr>
        <p:spPr>
          <a:xfrm>
            <a:off x="3041903" y="6272248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5"/>
          <p:cNvSpPr/>
          <p:nvPr/>
        </p:nvSpPr>
        <p:spPr>
          <a:xfrm>
            <a:off x="2133600" y="3886200"/>
            <a:ext cx="2627630" cy="1388110"/>
          </a:xfrm>
          <a:custGeom>
            <a:avLst/>
            <a:gdLst/>
            <a:ahLst/>
            <a:cxnLst/>
            <a:rect l="l" t="t" r="r" b="b"/>
            <a:pathLst>
              <a:path w="2627629" h="1388110">
                <a:moveTo>
                  <a:pt x="0" y="1387982"/>
                </a:moveTo>
                <a:lnTo>
                  <a:pt x="2627375" y="1387982"/>
                </a:lnTo>
                <a:lnTo>
                  <a:pt x="2627375" y="0"/>
                </a:lnTo>
                <a:lnTo>
                  <a:pt x="0" y="0"/>
                </a:lnTo>
                <a:lnTo>
                  <a:pt x="0" y="138798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6"/>
          <p:cNvSpPr/>
          <p:nvPr/>
        </p:nvSpPr>
        <p:spPr>
          <a:xfrm>
            <a:off x="1708404" y="4283583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7"/>
          <p:cNvSpPr/>
          <p:nvPr/>
        </p:nvSpPr>
        <p:spPr>
          <a:xfrm>
            <a:off x="1708404" y="4283583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8"/>
          <p:cNvSpPr txBox="1"/>
          <p:nvPr/>
        </p:nvSpPr>
        <p:spPr>
          <a:xfrm>
            <a:off x="1823086" y="4361560"/>
            <a:ext cx="3403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area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30"/>
          <p:cNvSpPr txBox="1"/>
          <p:nvPr/>
        </p:nvSpPr>
        <p:spPr>
          <a:xfrm>
            <a:off x="4321559" y="4350453"/>
            <a:ext cx="1644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31"/>
          <p:cNvSpPr txBox="1"/>
          <p:nvPr/>
        </p:nvSpPr>
        <p:spPr>
          <a:xfrm>
            <a:off x="2396110" y="4312353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32"/>
          <p:cNvSpPr txBox="1"/>
          <p:nvPr/>
        </p:nvSpPr>
        <p:spPr>
          <a:xfrm>
            <a:off x="4368803" y="4655508"/>
            <a:ext cx="755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33"/>
          <p:cNvSpPr txBox="1"/>
          <p:nvPr/>
        </p:nvSpPr>
        <p:spPr>
          <a:xfrm>
            <a:off x="2396110" y="4617169"/>
            <a:ext cx="53086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34"/>
          <p:cNvSpPr txBox="1"/>
          <p:nvPr/>
        </p:nvSpPr>
        <p:spPr>
          <a:xfrm>
            <a:off x="4240787" y="4045653"/>
            <a:ext cx="3321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5"/>
          <p:cNvSpPr txBox="1"/>
          <p:nvPr/>
        </p:nvSpPr>
        <p:spPr>
          <a:xfrm>
            <a:off x="2396110" y="4007553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9"/>
          <p:cNvSpPr txBox="1"/>
          <p:nvPr/>
        </p:nvSpPr>
        <p:spPr>
          <a:xfrm>
            <a:off x="2396110" y="4929574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40"/>
          <p:cNvSpPr txBox="1"/>
          <p:nvPr/>
        </p:nvSpPr>
        <p:spPr>
          <a:xfrm>
            <a:off x="4195067" y="4926266"/>
            <a:ext cx="39433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 marR="5080" indent="-99060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 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41"/>
          <p:cNvSpPr txBox="1"/>
          <p:nvPr/>
        </p:nvSpPr>
        <p:spPr>
          <a:xfrm>
            <a:off x="2415922" y="5379408"/>
            <a:ext cx="490855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41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f0 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f4 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f8 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42"/>
          <p:cNvSpPr txBox="1"/>
          <p:nvPr/>
        </p:nvSpPr>
        <p:spPr>
          <a:xfrm>
            <a:off x="3276600" y="5334000"/>
            <a:ext cx="53975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>
                <a:latin typeface="Arial"/>
                <a:cs typeface="Arial"/>
              </a:rPr>
              <a:t>5</a:t>
            </a:r>
            <a:endParaRPr lang="en-US" sz="1200" b="1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200" b="1" dirty="0">
                <a:latin typeface="Arial"/>
                <a:cs typeface="Arial"/>
              </a:rPr>
              <a:t>4</a:t>
            </a:r>
            <a:endParaRPr sz="12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0"/>
              </a:spcBef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43"/>
          <p:cNvSpPr txBox="1"/>
          <p:nvPr/>
        </p:nvSpPr>
        <p:spPr>
          <a:xfrm>
            <a:off x="4195067" y="5417508"/>
            <a:ext cx="394335" cy="115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24130" indent="-21590" algn="just">
              <a:lnSpc>
                <a:spcPct val="142900"/>
              </a:lnSpc>
            </a:pPr>
            <a:r>
              <a:rPr sz="1400" b="1" spc="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 len 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900">
              <a:latin typeface="Arial"/>
              <a:cs typeface="Arial"/>
            </a:endParaRPr>
          </a:p>
          <a:p>
            <a:pPr marL="111760" algn="just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44"/>
          <p:cNvSpPr txBox="1"/>
          <p:nvPr/>
        </p:nvSpPr>
        <p:spPr>
          <a:xfrm>
            <a:off x="1803274" y="5733443"/>
            <a:ext cx="382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46"/>
          <p:cNvSpPr txBox="1"/>
          <p:nvPr/>
        </p:nvSpPr>
        <p:spPr>
          <a:xfrm>
            <a:off x="3185924" y="6350664"/>
            <a:ext cx="702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0040</a:t>
            </a:r>
            <a:r>
              <a:rPr sz="1200" b="1" spc="-10" dirty="0">
                <a:latin typeface="Arial"/>
                <a:cs typeface="Arial"/>
              </a:rPr>
              <a:t>012</a:t>
            </a:r>
            <a:r>
              <a:rPr sz="1200" b="1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8" name="object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03117"/>
              </p:ext>
            </p:extLst>
          </p:nvPr>
        </p:nvGraphicFramePr>
        <p:xfrm>
          <a:off x="3037141" y="3974020"/>
          <a:ext cx="990599" cy="1226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0xbf8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0040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00c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200400" y="5943600"/>
            <a:ext cx="382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40" name="object 54"/>
          <p:cNvSpPr/>
          <p:nvPr/>
        </p:nvSpPr>
        <p:spPr>
          <a:xfrm>
            <a:off x="4572000" y="4191000"/>
            <a:ext cx="598805" cy="2057400"/>
          </a:xfrm>
          <a:custGeom>
            <a:avLst/>
            <a:gdLst/>
            <a:ahLst/>
            <a:cxnLst/>
            <a:rect l="l" t="t" r="r" b="b"/>
            <a:pathLst>
              <a:path w="598804" h="1386204">
                <a:moveTo>
                  <a:pt x="406145" y="1304483"/>
                </a:moveTo>
                <a:lnTo>
                  <a:pt x="355457" y="1385828"/>
                </a:lnTo>
                <a:lnTo>
                  <a:pt x="450951" y="1377577"/>
                </a:lnTo>
                <a:lnTo>
                  <a:pt x="440492" y="1360514"/>
                </a:lnTo>
                <a:lnTo>
                  <a:pt x="424037" y="1360514"/>
                </a:lnTo>
                <a:lnTo>
                  <a:pt x="408675" y="1336477"/>
                </a:lnTo>
                <a:lnTo>
                  <a:pt x="419561" y="1329437"/>
                </a:lnTo>
                <a:lnTo>
                  <a:pt x="420602" y="1328066"/>
                </a:lnTo>
                <a:lnTo>
                  <a:pt x="406145" y="1304483"/>
                </a:lnTo>
                <a:close/>
              </a:path>
              <a:path w="598804" h="1386204">
                <a:moveTo>
                  <a:pt x="419561" y="1329437"/>
                </a:moveTo>
                <a:lnTo>
                  <a:pt x="408675" y="1336477"/>
                </a:lnTo>
                <a:lnTo>
                  <a:pt x="424037" y="1360514"/>
                </a:lnTo>
                <a:lnTo>
                  <a:pt x="435858" y="1352954"/>
                </a:lnTo>
                <a:lnTo>
                  <a:pt x="422750" y="1331570"/>
                </a:lnTo>
                <a:lnTo>
                  <a:pt x="417941" y="1331570"/>
                </a:lnTo>
                <a:lnTo>
                  <a:pt x="419561" y="1329437"/>
                </a:lnTo>
                <a:close/>
              </a:path>
              <a:path w="598804" h="1386204">
                <a:moveTo>
                  <a:pt x="435858" y="1352954"/>
                </a:moveTo>
                <a:lnTo>
                  <a:pt x="424037" y="1360514"/>
                </a:lnTo>
                <a:lnTo>
                  <a:pt x="440492" y="1360514"/>
                </a:lnTo>
                <a:lnTo>
                  <a:pt x="435858" y="1352954"/>
                </a:lnTo>
                <a:close/>
              </a:path>
              <a:path w="598804" h="1386204">
                <a:moveTo>
                  <a:pt x="455730" y="1328178"/>
                </a:moveTo>
                <a:lnTo>
                  <a:pt x="421507" y="1328178"/>
                </a:lnTo>
                <a:lnTo>
                  <a:pt x="420979" y="1328681"/>
                </a:lnTo>
                <a:lnTo>
                  <a:pt x="435858" y="1352954"/>
                </a:lnTo>
                <a:lnTo>
                  <a:pt x="436991" y="1352229"/>
                </a:lnTo>
                <a:lnTo>
                  <a:pt x="438393" y="1351312"/>
                </a:lnTo>
                <a:lnTo>
                  <a:pt x="439673" y="1350169"/>
                </a:lnTo>
                <a:lnTo>
                  <a:pt x="440679" y="1348822"/>
                </a:lnTo>
                <a:lnTo>
                  <a:pt x="451225" y="1334880"/>
                </a:lnTo>
                <a:lnTo>
                  <a:pt x="455730" y="1328178"/>
                </a:lnTo>
                <a:close/>
              </a:path>
              <a:path w="598804" h="1386204">
                <a:moveTo>
                  <a:pt x="420908" y="1328565"/>
                </a:moveTo>
                <a:lnTo>
                  <a:pt x="419561" y="1329437"/>
                </a:lnTo>
                <a:lnTo>
                  <a:pt x="417941" y="1331570"/>
                </a:lnTo>
                <a:lnTo>
                  <a:pt x="420979" y="1328681"/>
                </a:lnTo>
                <a:close/>
              </a:path>
              <a:path w="598804" h="1386204">
                <a:moveTo>
                  <a:pt x="420979" y="1328681"/>
                </a:moveTo>
                <a:lnTo>
                  <a:pt x="417941" y="1331570"/>
                </a:lnTo>
                <a:lnTo>
                  <a:pt x="422750" y="1331570"/>
                </a:lnTo>
                <a:lnTo>
                  <a:pt x="420979" y="1328681"/>
                </a:lnTo>
                <a:close/>
              </a:path>
              <a:path w="598804" h="1386204">
                <a:moveTo>
                  <a:pt x="420602" y="1328066"/>
                </a:moveTo>
                <a:lnTo>
                  <a:pt x="419561" y="1329437"/>
                </a:lnTo>
                <a:lnTo>
                  <a:pt x="420908" y="1328565"/>
                </a:lnTo>
                <a:lnTo>
                  <a:pt x="420602" y="1328066"/>
                </a:lnTo>
                <a:close/>
              </a:path>
              <a:path w="598804" h="1386204">
                <a:moveTo>
                  <a:pt x="421507" y="1328178"/>
                </a:moveTo>
                <a:lnTo>
                  <a:pt x="420908" y="1328565"/>
                </a:lnTo>
                <a:lnTo>
                  <a:pt x="421507" y="1328178"/>
                </a:lnTo>
                <a:close/>
              </a:path>
              <a:path w="598804" h="1386204">
                <a:moveTo>
                  <a:pt x="1005" y="0"/>
                </a:moveTo>
                <a:lnTo>
                  <a:pt x="0" y="28456"/>
                </a:lnTo>
                <a:lnTo>
                  <a:pt x="27279" y="29468"/>
                </a:lnTo>
                <a:lnTo>
                  <a:pt x="53583" y="32384"/>
                </a:lnTo>
                <a:lnTo>
                  <a:pt x="105917" y="43565"/>
                </a:lnTo>
                <a:lnTo>
                  <a:pt x="157581" y="61472"/>
                </a:lnTo>
                <a:lnTo>
                  <a:pt x="208269" y="85856"/>
                </a:lnTo>
                <a:lnTo>
                  <a:pt x="257403" y="116204"/>
                </a:lnTo>
                <a:lnTo>
                  <a:pt x="304403" y="152018"/>
                </a:lnTo>
                <a:lnTo>
                  <a:pt x="349239" y="192785"/>
                </a:lnTo>
                <a:lnTo>
                  <a:pt x="390905" y="238006"/>
                </a:lnTo>
                <a:lnTo>
                  <a:pt x="429615" y="287273"/>
                </a:lnTo>
                <a:lnTo>
                  <a:pt x="464301" y="339983"/>
                </a:lnTo>
                <a:lnTo>
                  <a:pt x="494781" y="395609"/>
                </a:lnTo>
                <a:lnTo>
                  <a:pt x="520811" y="453770"/>
                </a:lnTo>
                <a:lnTo>
                  <a:pt x="541629" y="513850"/>
                </a:lnTo>
                <a:lnTo>
                  <a:pt x="557021" y="575309"/>
                </a:lnTo>
                <a:lnTo>
                  <a:pt x="566531" y="637675"/>
                </a:lnTo>
                <a:lnTo>
                  <a:pt x="569823" y="700409"/>
                </a:lnTo>
                <a:lnTo>
                  <a:pt x="569457" y="732032"/>
                </a:lnTo>
                <a:lnTo>
                  <a:pt x="566775" y="795527"/>
                </a:lnTo>
                <a:lnTo>
                  <a:pt x="561959" y="858274"/>
                </a:lnTo>
                <a:lnTo>
                  <a:pt x="550285" y="949951"/>
                </a:lnTo>
                <a:lnTo>
                  <a:pt x="539983" y="1008424"/>
                </a:lnTo>
                <a:lnTo>
                  <a:pt x="527913" y="1064562"/>
                </a:lnTo>
                <a:lnTo>
                  <a:pt x="514197" y="1117686"/>
                </a:lnTo>
                <a:lnTo>
                  <a:pt x="498957" y="1167134"/>
                </a:lnTo>
                <a:lnTo>
                  <a:pt x="482589" y="1212579"/>
                </a:lnTo>
                <a:lnTo>
                  <a:pt x="465063" y="1253395"/>
                </a:lnTo>
                <a:lnTo>
                  <a:pt x="446531" y="1288971"/>
                </a:lnTo>
                <a:lnTo>
                  <a:pt x="420602" y="1328066"/>
                </a:lnTo>
                <a:lnTo>
                  <a:pt x="420908" y="1328565"/>
                </a:lnTo>
                <a:lnTo>
                  <a:pt x="421507" y="1328178"/>
                </a:lnTo>
                <a:lnTo>
                  <a:pt x="455730" y="1328178"/>
                </a:lnTo>
                <a:lnTo>
                  <a:pt x="461619" y="1319415"/>
                </a:lnTo>
                <a:lnTo>
                  <a:pt x="481583" y="1284506"/>
                </a:lnTo>
                <a:lnTo>
                  <a:pt x="500237" y="1244501"/>
                </a:lnTo>
                <a:lnTo>
                  <a:pt x="517885" y="1199817"/>
                </a:lnTo>
                <a:lnTo>
                  <a:pt x="534283" y="1150930"/>
                </a:lnTo>
                <a:lnTo>
                  <a:pt x="549005" y="1098374"/>
                </a:lnTo>
                <a:lnTo>
                  <a:pt x="562081" y="1042571"/>
                </a:lnTo>
                <a:lnTo>
                  <a:pt x="573511" y="984028"/>
                </a:lnTo>
                <a:lnTo>
                  <a:pt x="586983" y="892183"/>
                </a:lnTo>
                <a:lnTo>
                  <a:pt x="593201" y="828937"/>
                </a:lnTo>
                <a:lnTo>
                  <a:pt x="597011" y="764666"/>
                </a:lnTo>
                <a:lnTo>
                  <a:pt x="598291" y="699647"/>
                </a:lnTo>
                <a:lnTo>
                  <a:pt x="597407" y="666881"/>
                </a:lnTo>
                <a:lnTo>
                  <a:pt x="590671" y="601349"/>
                </a:lnTo>
                <a:lnTo>
                  <a:pt x="577595" y="536828"/>
                </a:lnTo>
                <a:lnTo>
                  <a:pt x="558667" y="473582"/>
                </a:lnTo>
                <a:lnTo>
                  <a:pt x="534283" y="412241"/>
                </a:lnTo>
                <a:lnTo>
                  <a:pt x="504931" y="353186"/>
                </a:lnTo>
                <a:lnTo>
                  <a:pt x="470915" y="297061"/>
                </a:lnTo>
                <a:lnTo>
                  <a:pt x="432815" y="244102"/>
                </a:lnTo>
                <a:lnTo>
                  <a:pt x="391027" y="194953"/>
                </a:lnTo>
                <a:lnTo>
                  <a:pt x="345947" y="150245"/>
                </a:lnTo>
                <a:lnTo>
                  <a:pt x="297941" y="110240"/>
                </a:lnTo>
                <a:lnTo>
                  <a:pt x="247375" y="75569"/>
                </a:lnTo>
                <a:lnTo>
                  <a:pt x="194797" y="46744"/>
                </a:lnTo>
                <a:lnTo>
                  <a:pt x="140329" y="24383"/>
                </a:lnTo>
                <a:lnTo>
                  <a:pt x="84825" y="8894"/>
                </a:lnTo>
                <a:lnTo>
                  <a:pt x="28315" y="893"/>
                </a:lnTo>
                <a:lnTo>
                  <a:pt x="10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TextBox 42"/>
          <p:cNvSpPr txBox="1"/>
          <p:nvPr/>
        </p:nvSpPr>
        <p:spPr>
          <a:xfrm>
            <a:off x="609600" y="16764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eference is an alias for an existing variable.</a:t>
            </a:r>
          </a:p>
          <a:p>
            <a:r>
              <a:rPr lang="en-US" dirty="0" smtClean="0"/>
              <a:t>Variable “</a:t>
            </a:r>
            <a:r>
              <a:rPr lang="en-US" dirty="0" err="1" smtClean="0"/>
              <a:t>ans</a:t>
            </a:r>
            <a:r>
              <a:rPr lang="en-US" dirty="0" smtClean="0"/>
              <a:t>” is an alias for variable “a” in the main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4261203" cy="52629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643820"/>
                </a:solidFill>
                <a:latin typeface="Menlo-Regular"/>
              </a:rPr>
              <a:t>#include </a:t>
            </a:r>
            <a:r>
              <a:rPr lang="en-US" sz="1600" dirty="0">
                <a:solidFill>
                  <a:srgbClr val="C41A16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C41A16"/>
                </a:solidFill>
                <a:latin typeface="Menlo-Regular"/>
              </a:rPr>
              <a:t>iostream</a:t>
            </a:r>
            <a:r>
              <a:rPr lang="en-US" sz="1600" dirty="0">
                <a:solidFill>
                  <a:srgbClr val="C41A16"/>
                </a:solidFill>
                <a:latin typeface="Menlo-Regular"/>
              </a:rPr>
              <a:t>&gt;</a:t>
            </a:r>
            <a:endParaRPr lang="en-US" sz="1600" dirty="0">
              <a:solidFill>
                <a:srgbClr val="64382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AA0D91"/>
                </a:solidFill>
                <a:latin typeface="Menlo-Regular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AA0D91"/>
                </a:solidFill>
                <a:latin typeface="Menlo-Regular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a=</a:t>
            </a:r>
            <a:r>
              <a:rPr lang="en-US" sz="16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8000"/>
                </a:solidFill>
                <a:latin typeface="Menlo-Regular"/>
              </a:rPr>
              <a:t>void foo(</a:t>
            </a:r>
            <a:r>
              <a:rPr lang="en-US" sz="1600" dirty="0" err="1">
                <a:solidFill>
                  <a:srgbClr val="008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Menlo-Regular"/>
              </a:rPr>
              <a:t> x, </a:t>
            </a:r>
            <a:r>
              <a:rPr lang="en-US" sz="1600" dirty="0" err="1">
                <a:solidFill>
                  <a:srgbClr val="008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Menlo-Regular"/>
              </a:rPr>
              <a:t> y){</a:t>
            </a:r>
          </a:p>
          <a:p>
            <a:r>
              <a:rPr lang="en-US" sz="1600" dirty="0">
                <a:solidFill>
                  <a:srgbClr val="008000"/>
                </a:solidFill>
                <a:latin typeface="Menlo-Regular"/>
              </a:rPr>
              <a:t>  </a:t>
            </a:r>
            <a:r>
              <a:rPr lang="en-US" sz="1600" dirty="0" err="1">
                <a:solidFill>
                  <a:srgbClr val="008000"/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rgbClr val="008000"/>
                </a:solidFill>
                <a:latin typeface="Menlo-Regular"/>
              </a:rPr>
              <a:t> &lt;&lt; x &lt;&lt; "\t" &lt;&lt; y &lt;&lt; </a:t>
            </a:r>
            <a:r>
              <a:rPr lang="en-US" sz="1600" dirty="0" err="1">
                <a:solidFill>
                  <a:srgbClr val="008000"/>
                </a:solidFill>
                <a:latin typeface="Menlo-Regular"/>
              </a:rPr>
              <a:t>endl</a:t>
            </a:r>
            <a:r>
              <a:rPr lang="en-US" sz="1600" dirty="0">
                <a:solidFill>
                  <a:srgbClr val="008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FF0000"/>
                </a:solidFill>
                <a:latin typeface="Menlo-Regular"/>
              </a:rPr>
              <a:t>void bar(</a:t>
            </a:r>
            <a:r>
              <a:rPr lang="en-US" sz="1600" dirty="0" err="1">
                <a:solidFill>
                  <a:srgbClr val="FF0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 *m, </a:t>
            </a:r>
            <a:r>
              <a:rPr lang="en-US" sz="1600" dirty="0" err="1">
                <a:solidFill>
                  <a:srgbClr val="FF0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 &amp;n){</a:t>
            </a:r>
          </a:p>
          <a:p>
            <a:r>
              <a:rPr lang="is-IS" sz="1600" dirty="0">
                <a:solidFill>
                  <a:srgbClr val="FF0000"/>
                </a:solidFill>
                <a:latin typeface="Menlo-Regular"/>
              </a:rPr>
              <a:t>  *m = 100;</a:t>
            </a:r>
          </a:p>
          <a:p>
            <a:r>
              <a:rPr lang="is-IS" sz="1600" dirty="0">
                <a:solidFill>
                  <a:srgbClr val="FF0000"/>
                </a:solidFill>
                <a:latin typeface="Menlo-Regular"/>
              </a:rPr>
              <a:t>  n = 200;</a:t>
            </a:r>
          </a:p>
          <a:p>
            <a:r>
              <a:rPr lang="en-US" sz="1600" dirty="0">
                <a:solidFill>
                  <a:srgbClr val="FF0000"/>
                </a:solidFill>
                <a:latin typeface="Menlo-Regular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 &lt;&lt; &amp;n &lt;&lt; </a:t>
            </a:r>
            <a:r>
              <a:rPr lang="en-US" sz="1600" dirty="0" err="1">
                <a:solidFill>
                  <a:srgbClr val="FF0000"/>
                </a:solidFill>
                <a:latin typeface="Menlo-Regular"/>
              </a:rPr>
              <a:t>endl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 main(){</a:t>
            </a:r>
          </a:p>
          <a:p>
            <a:r>
              <a:rPr lang="en-US" sz="1600" dirty="0">
                <a:solidFill>
                  <a:srgbClr val="0000FF"/>
                </a:solidFill>
                <a:latin typeface="Menlo-Regular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 c = 10, d =20;</a:t>
            </a:r>
          </a:p>
          <a:p>
            <a:endParaRPr lang="en-US" sz="1600" dirty="0">
              <a:solidFill>
                <a:srgbClr val="0000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FF"/>
                </a:solidFill>
                <a:latin typeface="Menlo-Regular"/>
              </a:rPr>
              <a:t>  foo(c, d);</a:t>
            </a:r>
          </a:p>
          <a:p>
            <a:r>
              <a:rPr lang="uk-UA" sz="1600" dirty="0">
                <a:solidFill>
                  <a:srgbClr val="0000FF"/>
                </a:solidFill>
                <a:latin typeface="Menlo-Regular"/>
              </a:rPr>
              <a:t>  bar(&amp;c, a);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object 2"/>
          <p:cNvSpPr/>
          <p:nvPr/>
        </p:nvSpPr>
        <p:spPr>
          <a:xfrm>
            <a:off x="4724400" y="1524000"/>
            <a:ext cx="3352800" cy="4953000"/>
          </a:xfrm>
          <a:custGeom>
            <a:avLst/>
            <a:gdLst/>
            <a:ahLst/>
            <a:cxnLst/>
            <a:rect l="l" t="t" r="r" b="b"/>
            <a:pathLst>
              <a:path w="2209800" h="4953000">
                <a:moveTo>
                  <a:pt x="0" y="4952999"/>
                </a:moveTo>
                <a:lnTo>
                  <a:pt x="2209799" y="4952999"/>
                </a:lnTo>
                <a:lnTo>
                  <a:pt x="2209799" y="0"/>
                </a:lnTo>
                <a:lnTo>
                  <a:pt x="0" y="0"/>
                </a:lnTo>
                <a:lnTo>
                  <a:pt x="0" y="4952999"/>
                </a:lnTo>
                <a:close/>
              </a:path>
            </a:pathLst>
          </a:custGeom>
          <a:solidFill>
            <a:srgbClr val="BCD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4724400" y="1524000"/>
            <a:ext cx="3352800" cy="4953000"/>
          </a:xfrm>
          <a:custGeom>
            <a:avLst/>
            <a:gdLst/>
            <a:ahLst/>
            <a:cxnLst/>
            <a:rect l="l" t="t" r="r" b="b"/>
            <a:pathLst>
              <a:path w="2209800" h="4953000">
                <a:moveTo>
                  <a:pt x="0" y="4952999"/>
                </a:moveTo>
                <a:lnTo>
                  <a:pt x="2209799" y="4952999"/>
                </a:lnTo>
                <a:lnTo>
                  <a:pt x="2209799" y="0"/>
                </a:lnTo>
                <a:lnTo>
                  <a:pt x="0" y="0"/>
                </a:lnTo>
                <a:lnTo>
                  <a:pt x="0" y="49529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 txBox="1"/>
          <p:nvPr/>
        </p:nvSpPr>
        <p:spPr>
          <a:xfrm>
            <a:off x="6283711" y="6229115"/>
            <a:ext cx="13779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Memory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(RAM)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6553200" y="4343400"/>
            <a:ext cx="1371600" cy="1295400"/>
          </a:xfrm>
          <a:custGeom>
            <a:avLst/>
            <a:gdLst/>
            <a:ahLst/>
            <a:cxnLst/>
            <a:rect l="l" t="t" r="r" b="b"/>
            <a:pathLst>
              <a:path w="1371600" h="1295400">
                <a:moveTo>
                  <a:pt x="0" y="1295399"/>
                </a:moveTo>
                <a:lnTo>
                  <a:pt x="1371599" y="1295399"/>
                </a:lnTo>
                <a:lnTo>
                  <a:pt x="1371599" y="0"/>
                </a:lnTo>
                <a:lnTo>
                  <a:pt x="0" y="0"/>
                </a:lnTo>
                <a:lnTo>
                  <a:pt x="0" y="1295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6553200" y="4343400"/>
            <a:ext cx="137160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6553200" y="56388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3200" y="2362200"/>
            <a:ext cx="1371600" cy="228600"/>
          </a:xfrm>
          <a:custGeom>
            <a:avLst/>
            <a:gdLst/>
            <a:ahLst/>
            <a:cxnLst/>
            <a:rect l="l" t="t" r="r" b="b"/>
            <a:pathLst>
              <a:path w="1371600" h="228600">
                <a:moveTo>
                  <a:pt x="0" y="228599"/>
                </a:moveTo>
                <a:lnTo>
                  <a:pt x="1371599" y="228599"/>
                </a:lnTo>
                <a:lnTo>
                  <a:pt x="1371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3200" y="2362200"/>
            <a:ext cx="1371600" cy="228600"/>
          </a:xfrm>
          <a:custGeom>
            <a:avLst/>
            <a:gdLst/>
            <a:ahLst/>
            <a:cxnLst/>
            <a:rect l="l" t="t" r="r" b="b"/>
            <a:pathLst>
              <a:path w="1371600" h="228600">
                <a:moveTo>
                  <a:pt x="0" y="228599"/>
                </a:moveTo>
                <a:lnTo>
                  <a:pt x="1371599" y="228599"/>
                </a:lnTo>
                <a:lnTo>
                  <a:pt x="1371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3200" y="1752600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609599"/>
                </a:moveTo>
                <a:lnTo>
                  <a:pt x="1371599" y="609599"/>
                </a:lnTo>
                <a:lnTo>
                  <a:pt x="13715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3200" y="1752600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609599"/>
                </a:moveTo>
                <a:lnTo>
                  <a:pt x="1371599" y="609599"/>
                </a:lnTo>
                <a:lnTo>
                  <a:pt x="13715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3200" y="2590800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609599"/>
                </a:moveTo>
                <a:lnTo>
                  <a:pt x="1371599" y="609599"/>
                </a:lnTo>
                <a:lnTo>
                  <a:pt x="13715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53200" y="2590800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609599"/>
                </a:moveTo>
                <a:lnTo>
                  <a:pt x="1371599" y="609599"/>
                </a:lnTo>
                <a:lnTo>
                  <a:pt x="13715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59225" y="2410027"/>
            <a:ext cx="560070" cy="623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…</a:t>
            </a:r>
            <a:endParaRPr sz="1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200" b="1" dirty="0" smtClean="0">
                <a:latin typeface="Arial"/>
                <a:cs typeface="Arial"/>
              </a:rPr>
              <a:t>Global</a:t>
            </a:r>
            <a:r>
              <a:rPr lang="en-US" sz="1200" b="1" dirty="0" smtClean="0">
                <a:latin typeface="Arial"/>
                <a:cs typeface="Arial"/>
              </a:rPr>
              <a:t>a</a:t>
            </a:r>
            <a:r>
              <a:rPr sz="1200" b="1" spc="-10" dirty="0" smtClean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10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48760" y="1995294"/>
            <a:ext cx="3810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Co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53200" y="3200400"/>
            <a:ext cx="1371600" cy="304800"/>
          </a:xfrm>
          <a:custGeom>
            <a:avLst/>
            <a:gdLst/>
            <a:ahLst/>
            <a:cxnLst/>
            <a:rect l="l" t="t" r="r" b="b"/>
            <a:pathLst>
              <a:path w="1371600" h="304800">
                <a:moveTo>
                  <a:pt x="0" y="304799"/>
                </a:moveTo>
                <a:lnTo>
                  <a:pt x="1371599" y="304799"/>
                </a:lnTo>
                <a:lnTo>
                  <a:pt x="1371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200400"/>
            <a:ext cx="1371600" cy="304800"/>
          </a:xfrm>
          <a:custGeom>
            <a:avLst/>
            <a:gdLst/>
            <a:ahLst/>
            <a:cxnLst/>
            <a:rect l="l" t="t" r="r" b="b"/>
            <a:pathLst>
              <a:path w="1371600" h="304800">
                <a:moveTo>
                  <a:pt x="0" y="304799"/>
                </a:moveTo>
                <a:lnTo>
                  <a:pt x="1371599" y="304799"/>
                </a:lnTo>
                <a:lnTo>
                  <a:pt x="1371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3200" y="3505200"/>
            <a:ext cx="1371600" cy="838200"/>
          </a:xfrm>
          <a:custGeom>
            <a:avLst/>
            <a:gdLst/>
            <a:ahLst/>
            <a:cxnLst/>
            <a:rect l="l" t="t" r="r" b="b"/>
            <a:pathLst>
              <a:path w="1371600" h="838200">
                <a:moveTo>
                  <a:pt x="0" y="838199"/>
                </a:moveTo>
                <a:lnTo>
                  <a:pt x="1371599" y="838199"/>
                </a:lnTo>
                <a:lnTo>
                  <a:pt x="13715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53200" y="3505200"/>
            <a:ext cx="1371600" cy="838200"/>
          </a:xfrm>
          <a:custGeom>
            <a:avLst/>
            <a:gdLst/>
            <a:ahLst/>
            <a:cxnLst/>
            <a:rect l="l" t="t" r="r" b="b"/>
            <a:pathLst>
              <a:path w="1371600" h="838200">
                <a:moveTo>
                  <a:pt x="0" y="838199"/>
                </a:moveTo>
                <a:lnTo>
                  <a:pt x="1371599" y="838199"/>
                </a:lnTo>
                <a:lnTo>
                  <a:pt x="13715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78499" y="1600200"/>
            <a:ext cx="60579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u="heavy" spc="-4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u="heavy" dirty="0">
                <a:solidFill>
                  <a:srgbClr val="FF0000"/>
                </a:solidFill>
                <a:latin typeface="Arial"/>
                <a:cs typeface="Arial"/>
              </a:rPr>
              <a:t>ddress</a:t>
            </a:r>
            <a:endParaRPr sz="1200" dirty="0">
              <a:latin typeface="Arial"/>
              <a:cs typeface="Arial"/>
            </a:endParaRPr>
          </a:p>
          <a:p>
            <a:pPr marL="64135" algn="ctr">
              <a:lnSpc>
                <a:spcPct val="100000"/>
              </a:lnSpc>
              <a:spcBef>
                <a:spcPts val="360"/>
              </a:spcBef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63441" y="3286582"/>
            <a:ext cx="152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b="1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53332" y="3862450"/>
            <a:ext cx="3733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He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83299" y="6019800"/>
            <a:ext cx="4368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fffffffc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9" name="object 40"/>
          <p:cNvSpPr/>
          <p:nvPr/>
        </p:nvSpPr>
        <p:spPr>
          <a:xfrm>
            <a:off x="6553200" y="4343400"/>
            <a:ext cx="1371600" cy="1219200"/>
          </a:xfrm>
          <a:custGeom>
            <a:avLst/>
            <a:gdLst/>
            <a:ahLst/>
            <a:cxnLst/>
            <a:rect l="l" t="t" r="r" b="b"/>
            <a:pathLst>
              <a:path w="1371600" h="1219200">
                <a:moveTo>
                  <a:pt x="0" y="1219199"/>
                </a:moveTo>
                <a:lnTo>
                  <a:pt x="1371599" y="1219199"/>
                </a:lnTo>
                <a:lnTo>
                  <a:pt x="1371599" y="0"/>
                </a:lnTo>
                <a:lnTo>
                  <a:pt x="0" y="0"/>
                </a:lnTo>
                <a:lnTo>
                  <a:pt x="0" y="1219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41"/>
          <p:cNvSpPr txBox="1"/>
          <p:nvPr/>
        </p:nvSpPr>
        <p:spPr>
          <a:xfrm>
            <a:off x="6553200" y="4343400"/>
            <a:ext cx="137160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42"/>
          <p:cNvSpPr/>
          <p:nvPr/>
        </p:nvSpPr>
        <p:spPr>
          <a:xfrm>
            <a:off x="6553200" y="5562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533399"/>
                </a:moveTo>
                <a:lnTo>
                  <a:pt x="1371599" y="533399"/>
                </a:lnTo>
                <a:lnTo>
                  <a:pt x="137159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4"/>
          <p:cNvSpPr/>
          <p:nvPr/>
        </p:nvSpPr>
        <p:spPr>
          <a:xfrm>
            <a:off x="6553200" y="4343400"/>
            <a:ext cx="1371600" cy="838200"/>
          </a:xfrm>
          <a:custGeom>
            <a:avLst/>
            <a:gdLst/>
            <a:ahLst/>
            <a:cxnLst/>
            <a:rect l="l" t="t" r="r" b="b"/>
            <a:pathLst>
              <a:path w="1371600" h="838200">
                <a:moveTo>
                  <a:pt x="0" y="838199"/>
                </a:moveTo>
                <a:lnTo>
                  <a:pt x="1371599" y="838199"/>
                </a:lnTo>
                <a:lnTo>
                  <a:pt x="13715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45"/>
          <p:cNvSpPr/>
          <p:nvPr/>
        </p:nvSpPr>
        <p:spPr>
          <a:xfrm>
            <a:off x="6553200" y="56388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6"/>
          <p:cNvSpPr/>
          <p:nvPr/>
        </p:nvSpPr>
        <p:spPr>
          <a:xfrm>
            <a:off x="6553200" y="51816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7"/>
          <p:cNvSpPr txBox="1"/>
          <p:nvPr/>
        </p:nvSpPr>
        <p:spPr>
          <a:xfrm>
            <a:off x="6553200" y="4343400"/>
            <a:ext cx="1371600" cy="129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>
              <a:latin typeface="Times New Roman"/>
              <a:cs typeface="Times New Roman"/>
            </a:endParaRPr>
          </a:p>
          <a:p>
            <a:pPr marL="353695" marR="345440" indent="16764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doi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: (x=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3</a:t>
            </a:r>
            <a:r>
              <a:rPr sz="1200" b="1" spc="-5" dirty="0">
                <a:latin typeface="Arial"/>
                <a:cs typeface="Arial"/>
              </a:rPr>
              <a:t>=&gt;</a:t>
            </a:r>
            <a:r>
              <a:rPr sz="1200" b="1" dirty="0">
                <a:latin typeface="Arial"/>
                <a:cs typeface="Arial"/>
              </a:rPr>
              <a:t>2)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49"/>
          <p:cNvSpPr/>
          <p:nvPr/>
        </p:nvSpPr>
        <p:spPr>
          <a:xfrm>
            <a:off x="6553200" y="4343400"/>
            <a:ext cx="1371600" cy="1295400"/>
          </a:xfrm>
          <a:custGeom>
            <a:avLst/>
            <a:gdLst/>
            <a:ahLst/>
            <a:cxnLst/>
            <a:rect l="l" t="t" r="r" b="b"/>
            <a:pathLst>
              <a:path w="1371600" h="1295400">
                <a:moveTo>
                  <a:pt x="0" y="1295399"/>
                </a:moveTo>
                <a:lnTo>
                  <a:pt x="1371599" y="1295399"/>
                </a:lnTo>
                <a:lnTo>
                  <a:pt x="1371599" y="0"/>
                </a:lnTo>
                <a:lnTo>
                  <a:pt x="0" y="0"/>
                </a:lnTo>
                <a:lnTo>
                  <a:pt x="0" y="12953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50"/>
          <p:cNvSpPr/>
          <p:nvPr/>
        </p:nvSpPr>
        <p:spPr>
          <a:xfrm>
            <a:off x="6553200" y="4343400"/>
            <a:ext cx="1371600" cy="1295400"/>
          </a:xfrm>
          <a:custGeom>
            <a:avLst/>
            <a:gdLst/>
            <a:ahLst/>
            <a:cxnLst/>
            <a:rect l="l" t="t" r="r" b="b"/>
            <a:pathLst>
              <a:path w="1371600" h="1295400">
                <a:moveTo>
                  <a:pt x="0" y="1295399"/>
                </a:moveTo>
                <a:lnTo>
                  <a:pt x="1371599" y="1295399"/>
                </a:lnTo>
                <a:lnTo>
                  <a:pt x="1371599" y="0"/>
                </a:lnTo>
                <a:lnTo>
                  <a:pt x="0" y="0"/>
                </a:lnTo>
                <a:lnTo>
                  <a:pt x="0" y="1295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51"/>
          <p:cNvSpPr txBox="1"/>
          <p:nvPr/>
        </p:nvSpPr>
        <p:spPr>
          <a:xfrm>
            <a:off x="7163441" y="4495800"/>
            <a:ext cx="152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sz="1200" b="1" dirty="0">
                <a:latin typeface="Arial"/>
                <a:cs typeface="Arial"/>
              </a:rPr>
              <a:t>…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1" name="object 52"/>
          <p:cNvSpPr/>
          <p:nvPr/>
        </p:nvSpPr>
        <p:spPr>
          <a:xfrm>
            <a:off x="6553200" y="5638800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3"/>
          <p:cNvSpPr/>
          <p:nvPr/>
        </p:nvSpPr>
        <p:spPr>
          <a:xfrm>
            <a:off x="6553200" y="5638800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55"/>
          <p:cNvSpPr/>
          <p:nvPr/>
        </p:nvSpPr>
        <p:spPr>
          <a:xfrm>
            <a:off x="7162800" y="41148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799" y="304799"/>
                </a:moveTo>
                <a:lnTo>
                  <a:pt x="0" y="304799"/>
                </a:lnTo>
                <a:lnTo>
                  <a:pt x="152399" y="457199"/>
                </a:lnTo>
                <a:lnTo>
                  <a:pt x="304799" y="304799"/>
                </a:lnTo>
                <a:close/>
              </a:path>
              <a:path w="304800" h="457200">
                <a:moveTo>
                  <a:pt x="228599" y="0"/>
                </a:moveTo>
                <a:lnTo>
                  <a:pt x="76199" y="0"/>
                </a:lnTo>
                <a:lnTo>
                  <a:pt x="76199" y="304799"/>
                </a:lnTo>
                <a:lnTo>
                  <a:pt x="228599" y="304799"/>
                </a:lnTo>
                <a:lnTo>
                  <a:pt x="228599" y="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56"/>
          <p:cNvSpPr/>
          <p:nvPr/>
        </p:nvSpPr>
        <p:spPr>
          <a:xfrm>
            <a:off x="7162800" y="41148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304799"/>
                </a:moveTo>
                <a:lnTo>
                  <a:pt x="76199" y="304799"/>
                </a:lnTo>
                <a:lnTo>
                  <a:pt x="76199" y="0"/>
                </a:lnTo>
                <a:lnTo>
                  <a:pt x="228599" y="0"/>
                </a:lnTo>
                <a:lnTo>
                  <a:pt x="228599" y="304799"/>
                </a:lnTo>
                <a:lnTo>
                  <a:pt x="304799" y="304799"/>
                </a:lnTo>
                <a:lnTo>
                  <a:pt x="152399" y="457199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7"/>
          <p:cNvSpPr/>
          <p:nvPr/>
        </p:nvSpPr>
        <p:spPr>
          <a:xfrm>
            <a:off x="6548877" y="5174235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5"/>
          <p:cNvSpPr/>
          <p:nvPr/>
        </p:nvSpPr>
        <p:spPr>
          <a:xfrm>
            <a:off x="6548877" y="5174235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/>
          <p:cNvSpPr/>
          <p:nvPr/>
        </p:nvSpPr>
        <p:spPr>
          <a:xfrm>
            <a:off x="6553200" y="51816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/>
          <p:cNvSpPr/>
          <p:nvPr/>
        </p:nvSpPr>
        <p:spPr>
          <a:xfrm>
            <a:off x="6548877" y="5174235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/>
          <p:cNvSpPr txBox="1"/>
          <p:nvPr/>
        </p:nvSpPr>
        <p:spPr>
          <a:xfrm>
            <a:off x="6705600" y="5181600"/>
            <a:ext cx="110921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95910">
              <a:lnSpc>
                <a:spcPct val="100000"/>
              </a:lnSpc>
            </a:pPr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foo</a:t>
            </a:r>
            <a:r>
              <a:rPr sz="1200" b="1" dirty="0" smtClean="0">
                <a:solidFill>
                  <a:srgbClr val="008000"/>
                </a:solidFill>
                <a:latin typeface="Arial"/>
                <a:cs typeface="Arial"/>
              </a:rPr>
              <a:t>: </a:t>
            </a:r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    </a:t>
            </a:r>
            <a:r>
              <a:rPr sz="1200" b="1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sz="1200" b="1" spc="-5" dirty="0" smtClean="0">
                <a:solidFill>
                  <a:srgbClr val="008000"/>
                </a:solidFill>
                <a:latin typeface="Arial"/>
                <a:cs typeface="Arial"/>
              </a:rPr>
              <a:t>=</a:t>
            </a:r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10</a:t>
            </a:r>
            <a:r>
              <a:rPr sz="1200" b="1" dirty="0" smtClean="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lang="en-US" sz="1200" b="1" spc="-30" dirty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200" b="1" spc="-5" dirty="0" smtClean="0">
                <a:solidFill>
                  <a:srgbClr val="008000"/>
                </a:solidFill>
                <a:latin typeface="Arial"/>
                <a:cs typeface="Arial"/>
              </a:rPr>
              <a:t>=</a:t>
            </a:r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20</a:t>
            </a:r>
            <a:r>
              <a:rPr sz="1200" b="1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56" name="object 54"/>
          <p:cNvSpPr txBox="1"/>
          <p:nvPr/>
        </p:nvSpPr>
        <p:spPr>
          <a:xfrm>
            <a:off x="6705600" y="5638800"/>
            <a:ext cx="110921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95910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main: </a:t>
            </a:r>
            <a:r>
              <a:rPr lang="en-US" sz="1200" b="1" dirty="0" smtClean="0">
                <a:solidFill>
                  <a:srgbClr val="0000FF"/>
                </a:solidFill>
                <a:latin typeface="Arial"/>
                <a:cs typeface="Arial"/>
              </a:rPr>
              <a:t>    </a:t>
            </a:r>
          </a:p>
          <a:p>
            <a:pPr indent="295910">
              <a:lnSpc>
                <a:spcPct val="100000"/>
              </a:lnSpc>
            </a:pPr>
            <a:r>
              <a:rPr lang="en-US" sz="1200" b="1" dirty="0" smtClean="0">
                <a:solidFill>
                  <a:srgbClr val="0000FF"/>
                </a:solidFill>
                <a:latin typeface="Arial"/>
                <a:cs typeface="Arial"/>
              </a:rPr>
              <a:t>(c</a:t>
            </a:r>
            <a:r>
              <a:rPr sz="1200" b="1" spc="-5" dirty="0" smtClean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lang="en-US" sz="1200" b="1" dirty="0" smtClean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r>
              <a:rPr sz="1200" b="1" dirty="0" smtClean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endParaRPr lang="en-US" sz="1200" b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indent="295910">
              <a:lnSpc>
                <a:spcPct val="100000"/>
              </a:lnSpc>
            </a:pPr>
            <a:r>
              <a:rPr lang="en-US" sz="1200" b="1" spc="-30" dirty="0" smtClean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200" b="1" spc="-5" dirty="0" smtClean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lang="en-US" sz="1200" b="1" dirty="0" smtClean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1200" b="1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7" name="object 46"/>
          <p:cNvSpPr/>
          <p:nvPr/>
        </p:nvSpPr>
        <p:spPr>
          <a:xfrm>
            <a:off x="6557523" y="47244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7"/>
          <p:cNvSpPr/>
          <p:nvPr/>
        </p:nvSpPr>
        <p:spPr>
          <a:xfrm>
            <a:off x="6553200" y="4717035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5"/>
          <p:cNvSpPr/>
          <p:nvPr/>
        </p:nvSpPr>
        <p:spPr>
          <a:xfrm>
            <a:off x="6553200" y="4717035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2"/>
          <p:cNvSpPr/>
          <p:nvPr/>
        </p:nvSpPr>
        <p:spPr>
          <a:xfrm>
            <a:off x="6557523" y="47244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3"/>
          <p:cNvSpPr/>
          <p:nvPr/>
        </p:nvSpPr>
        <p:spPr>
          <a:xfrm>
            <a:off x="6553200" y="4717035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4"/>
          <p:cNvSpPr txBox="1"/>
          <p:nvPr/>
        </p:nvSpPr>
        <p:spPr>
          <a:xfrm>
            <a:off x="6709923" y="4724400"/>
            <a:ext cx="110921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95910">
              <a:lnSpc>
                <a:spcPct val="100000"/>
              </a:lnSpc>
            </a:pP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bar</a:t>
            </a:r>
            <a:r>
              <a:rPr sz="1200" b="1" dirty="0" smtClean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sz="1200" b="1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00" b="1" spc="-5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lang="en-US" sz="1200" b="1" dirty="0" err="1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dirty="0" err="1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lang="en-US" sz="1200" b="1" spc="-30" dirty="0" err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-5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&amp;a</a:t>
            </a:r>
            <a:r>
              <a:rPr sz="1200" b="1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49899" y="2667000"/>
            <a:ext cx="1094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0x101e300e0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49899" y="5715000"/>
            <a:ext cx="11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0x7fff5ddd1b1c</a:t>
            </a:r>
          </a:p>
        </p:txBody>
      </p:sp>
      <p:cxnSp>
        <p:nvCxnSpPr>
          <p:cNvPr id="72" name="Curved Connector 71"/>
          <p:cNvCxnSpPr>
            <a:stCxn id="62" idx="1"/>
            <a:endCxn id="56" idx="1"/>
          </p:cNvCxnSpPr>
          <p:nvPr/>
        </p:nvCxnSpPr>
        <p:spPr>
          <a:xfrm rot="10800000" flipV="1">
            <a:off x="6705601" y="4909065"/>
            <a:ext cx="4323" cy="1006733"/>
          </a:xfrm>
          <a:prstGeom prst="curvedConnector3">
            <a:avLst>
              <a:gd name="adj1" fmla="val 5387994"/>
            </a:avLst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 rot="16200000" flipV="1">
            <a:off x="6280150" y="3625850"/>
            <a:ext cx="1911350" cy="603250"/>
          </a:xfrm>
          <a:prstGeom prst="curvedConnector3">
            <a:avLst>
              <a:gd name="adj1" fmla="val 60631"/>
            </a:avLst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4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4261203" cy="52629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643820"/>
                </a:solidFill>
                <a:latin typeface="Menlo-Regular"/>
              </a:rPr>
              <a:t>#include </a:t>
            </a:r>
            <a:r>
              <a:rPr lang="en-US" sz="1600" dirty="0">
                <a:solidFill>
                  <a:srgbClr val="C41A16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C41A16"/>
                </a:solidFill>
                <a:latin typeface="Menlo-Regular"/>
              </a:rPr>
              <a:t>iostream</a:t>
            </a:r>
            <a:r>
              <a:rPr lang="en-US" sz="1600" dirty="0">
                <a:solidFill>
                  <a:srgbClr val="C41A16"/>
                </a:solidFill>
                <a:latin typeface="Menlo-Regular"/>
              </a:rPr>
              <a:t>&gt;</a:t>
            </a:r>
            <a:endParaRPr lang="en-US" sz="1600" dirty="0">
              <a:solidFill>
                <a:srgbClr val="64382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AA0D91"/>
                </a:solidFill>
                <a:latin typeface="Menlo-Regular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AA0D91"/>
                </a:solidFill>
                <a:latin typeface="Menlo-Regular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a=</a:t>
            </a:r>
            <a:r>
              <a:rPr lang="en-US" sz="16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8000"/>
                </a:solidFill>
                <a:latin typeface="Menlo-Regular"/>
              </a:rPr>
              <a:t>void foo(</a:t>
            </a:r>
            <a:r>
              <a:rPr lang="en-US" sz="1600" dirty="0" err="1">
                <a:solidFill>
                  <a:srgbClr val="008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Menlo-Regular"/>
              </a:rPr>
              <a:t> x, </a:t>
            </a:r>
            <a:r>
              <a:rPr lang="en-US" sz="1600" dirty="0" err="1">
                <a:solidFill>
                  <a:srgbClr val="008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Menlo-Regular"/>
              </a:rPr>
              <a:t> y){</a:t>
            </a:r>
          </a:p>
          <a:p>
            <a:r>
              <a:rPr lang="en-US" sz="1600" dirty="0">
                <a:solidFill>
                  <a:srgbClr val="008000"/>
                </a:solidFill>
                <a:latin typeface="Menlo-Regular"/>
              </a:rPr>
              <a:t>  </a:t>
            </a:r>
            <a:r>
              <a:rPr lang="en-US" sz="1600" dirty="0" err="1">
                <a:solidFill>
                  <a:srgbClr val="008000"/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rgbClr val="008000"/>
                </a:solidFill>
                <a:latin typeface="Menlo-Regular"/>
              </a:rPr>
              <a:t> &lt;&lt; x &lt;&lt; "\t" &lt;&lt; y &lt;&lt; </a:t>
            </a:r>
            <a:r>
              <a:rPr lang="en-US" sz="1600" dirty="0" err="1">
                <a:solidFill>
                  <a:srgbClr val="008000"/>
                </a:solidFill>
                <a:latin typeface="Menlo-Regular"/>
              </a:rPr>
              <a:t>endl</a:t>
            </a:r>
            <a:r>
              <a:rPr lang="en-US" sz="1600" dirty="0">
                <a:solidFill>
                  <a:srgbClr val="008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FF0000"/>
                </a:solidFill>
                <a:latin typeface="Menlo-Regular"/>
              </a:rPr>
              <a:t>void bar(</a:t>
            </a:r>
            <a:r>
              <a:rPr lang="en-US" sz="1600" dirty="0" err="1">
                <a:solidFill>
                  <a:srgbClr val="FF0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 *m, </a:t>
            </a:r>
            <a:r>
              <a:rPr lang="en-US" sz="1600" dirty="0" err="1">
                <a:solidFill>
                  <a:srgbClr val="FF0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 &amp;n){</a:t>
            </a:r>
          </a:p>
          <a:p>
            <a:r>
              <a:rPr lang="is-IS" sz="1600" dirty="0">
                <a:solidFill>
                  <a:srgbClr val="FF0000"/>
                </a:solidFill>
                <a:latin typeface="Menlo-Regular"/>
              </a:rPr>
              <a:t>  *m = 100;</a:t>
            </a:r>
          </a:p>
          <a:p>
            <a:r>
              <a:rPr lang="is-IS" sz="1600" dirty="0">
                <a:solidFill>
                  <a:srgbClr val="FF0000"/>
                </a:solidFill>
                <a:latin typeface="Menlo-Regular"/>
              </a:rPr>
              <a:t>  n = 200;</a:t>
            </a:r>
          </a:p>
          <a:p>
            <a:r>
              <a:rPr lang="en-US" sz="1600" dirty="0">
                <a:solidFill>
                  <a:srgbClr val="FF0000"/>
                </a:solidFill>
                <a:latin typeface="Menlo-Regular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 &lt;&lt; &amp;n &lt;&lt; </a:t>
            </a:r>
            <a:r>
              <a:rPr lang="en-US" sz="1600" dirty="0" err="1">
                <a:solidFill>
                  <a:srgbClr val="FF0000"/>
                </a:solidFill>
                <a:latin typeface="Menlo-Regular"/>
              </a:rPr>
              <a:t>endl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 main(){</a:t>
            </a:r>
          </a:p>
          <a:p>
            <a:r>
              <a:rPr lang="en-US" sz="1600" dirty="0">
                <a:solidFill>
                  <a:srgbClr val="0000FF"/>
                </a:solidFill>
                <a:latin typeface="Menlo-Regular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 c = 10, d =20;</a:t>
            </a:r>
          </a:p>
          <a:p>
            <a:endParaRPr lang="en-US" sz="1600" dirty="0">
              <a:solidFill>
                <a:srgbClr val="0000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FF"/>
                </a:solidFill>
                <a:latin typeface="Menlo-Regular"/>
              </a:rPr>
              <a:t>  foo(c, d);</a:t>
            </a:r>
          </a:p>
          <a:p>
            <a:r>
              <a:rPr lang="uk-UA" sz="1600" dirty="0">
                <a:solidFill>
                  <a:srgbClr val="0000FF"/>
                </a:solidFill>
                <a:latin typeface="Menlo-Regular"/>
              </a:rPr>
              <a:t>  bar(&amp;c, a);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 flipV="1">
            <a:off x="2971800" y="2895600"/>
            <a:ext cx="2286000" cy="114300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524000" y="4191000"/>
            <a:ext cx="3733800" cy="175260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34000" y="3810000"/>
            <a:ext cx="33527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Pass by value</a:t>
            </a:r>
            <a:r>
              <a:rPr lang="en-US" dirty="0" smtClean="0"/>
              <a:t>:</a:t>
            </a:r>
          </a:p>
          <a:p>
            <a:r>
              <a:rPr lang="en-US" dirty="0"/>
              <a:t>By default, arguments in C++ are passed by value. When an argument is passed by value, the argument's value is </a:t>
            </a:r>
            <a:r>
              <a:rPr lang="en-US" b="1" dirty="0">
                <a:solidFill>
                  <a:srgbClr val="FF0000"/>
                </a:solidFill>
              </a:rPr>
              <a:t>copied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into the function's parameter. </a:t>
            </a:r>
            <a:r>
              <a:rPr lang="en-US" dirty="0" smtClean="0"/>
              <a:t>When </a:t>
            </a:r>
            <a:r>
              <a:rPr lang="en-US" dirty="0"/>
              <a:t>foo() is called, variable </a:t>
            </a:r>
            <a:r>
              <a:rPr lang="en-US" dirty="0" smtClean="0"/>
              <a:t>x and y are created</a:t>
            </a:r>
            <a:r>
              <a:rPr lang="en-US" dirty="0"/>
              <a:t>, </a:t>
            </a:r>
            <a:r>
              <a:rPr lang="en-US" dirty="0" smtClean="0"/>
              <a:t>and values of c and d are copied to x and 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9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4261203" cy="52629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643820"/>
                </a:solidFill>
                <a:latin typeface="Menlo-Regular"/>
              </a:rPr>
              <a:t>#include </a:t>
            </a:r>
            <a:r>
              <a:rPr lang="en-US" sz="1600" dirty="0">
                <a:solidFill>
                  <a:srgbClr val="C41A16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C41A16"/>
                </a:solidFill>
                <a:latin typeface="Menlo-Regular"/>
              </a:rPr>
              <a:t>iostream</a:t>
            </a:r>
            <a:r>
              <a:rPr lang="en-US" sz="1600" dirty="0">
                <a:solidFill>
                  <a:srgbClr val="C41A16"/>
                </a:solidFill>
                <a:latin typeface="Menlo-Regular"/>
              </a:rPr>
              <a:t>&gt;</a:t>
            </a:r>
            <a:endParaRPr lang="en-US" sz="1600" dirty="0">
              <a:solidFill>
                <a:srgbClr val="64382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AA0D91"/>
                </a:solidFill>
                <a:latin typeface="Menlo-Regular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AA0D91"/>
                </a:solidFill>
                <a:latin typeface="Menlo-Regular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a=</a:t>
            </a:r>
            <a:r>
              <a:rPr lang="en-US" sz="16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8000"/>
                </a:solidFill>
                <a:latin typeface="Menlo-Regular"/>
              </a:rPr>
              <a:t>void foo(</a:t>
            </a:r>
            <a:r>
              <a:rPr lang="en-US" sz="1600" dirty="0" err="1">
                <a:solidFill>
                  <a:srgbClr val="008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Menlo-Regular"/>
              </a:rPr>
              <a:t> x, </a:t>
            </a:r>
            <a:r>
              <a:rPr lang="en-US" sz="1600" dirty="0" err="1">
                <a:solidFill>
                  <a:srgbClr val="008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Menlo-Regular"/>
              </a:rPr>
              <a:t> y){</a:t>
            </a:r>
          </a:p>
          <a:p>
            <a:r>
              <a:rPr lang="en-US" sz="1600" dirty="0">
                <a:solidFill>
                  <a:srgbClr val="008000"/>
                </a:solidFill>
                <a:latin typeface="Menlo-Regular"/>
              </a:rPr>
              <a:t>  </a:t>
            </a:r>
            <a:r>
              <a:rPr lang="en-US" sz="1600" dirty="0" err="1">
                <a:solidFill>
                  <a:srgbClr val="008000"/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rgbClr val="008000"/>
                </a:solidFill>
                <a:latin typeface="Menlo-Regular"/>
              </a:rPr>
              <a:t> &lt;&lt; x &lt;&lt; "\t" &lt;&lt; y &lt;&lt; </a:t>
            </a:r>
            <a:r>
              <a:rPr lang="en-US" sz="1600" dirty="0" err="1">
                <a:solidFill>
                  <a:srgbClr val="008000"/>
                </a:solidFill>
                <a:latin typeface="Menlo-Regular"/>
              </a:rPr>
              <a:t>endl</a:t>
            </a:r>
            <a:r>
              <a:rPr lang="en-US" sz="1600" dirty="0">
                <a:solidFill>
                  <a:srgbClr val="008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FF0000"/>
                </a:solidFill>
                <a:latin typeface="Menlo-Regular"/>
              </a:rPr>
              <a:t>void bar(</a:t>
            </a:r>
            <a:r>
              <a:rPr lang="en-US" sz="1600" dirty="0" err="1">
                <a:solidFill>
                  <a:srgbClr val="FF0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 *m, </a:t>
            </a:r>
            <a:r>
              <a:rPr lang="en-US" sz="1600" dirty="0" err="1">
                <a:solidFill>
                  <a:srgbClr val="FF0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 &amp;n){</a:t>
            </a:r>
          </a:p>
          <a:p>
            <a:r>
              <a:rPr lang="is-IS" sz="1600" dirty="0">
                <a:solidFill>
                  <a:srgbClr val="FF0000"/>
                </a:solidFill>
                <a:latin typeface="Menlo-Regular"/>
              </a:rPr>
              <a:t>  *m = 100;</a:t>
            </a:r>
          </a:p>
          <a:p>
            <a:r>
              <a:rPr lang="is-IS" sz="1600" dirty="0">
                <a:solidFill>
                  <a:srgbClr val="FF0000"/>
                </a:solidFill>
                <a:latin typeface="Menlo-Regular"/>
              </a:rPr>
              <a:t>  n = 200;</a:t>
            </a:r>
          </a:p>
          <a:p>
            <a:r>
              <a:rPr lang="en-US" sz="1600" dirty="0">
                <a:solidFill>
                  <a:srgbClr val="FF0000"/>
                </a:solidFill>
                <a:latin typeface="Menlo-Regular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 &lt;&lt; &amp;n &lt;&lt; </a:t>
            </a:r>
            <a:r>
              <a:rPr lang="en-US" sz="1600" dirty="0" err="1">
                <a:solidFill>
                  <a:srgbClr val="FF0000"/>
                </a:solidFill>
                <a:latin typeface="Menlo-Regular"/>
              </a:rPr>
              <a:t>endl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 main(){</a:t>
            </a:r>
          </a:p>
          <a:p>
            <a:r>
              <a:rPr lang="en-US" sz="1600" dirty="0">
                <a:solidFill>
                  <a:srgbClr val="0000FF"/>
                </a:solidFill>
                <a:latin typeface="Menlo-Regular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 c = 10, d =20;</a:t>
            </a:r>
          </a:p>
          <a:p>
            <a:endParaRPr lang="en-US" sz="1600" dirty="0">
              <a:solidFill>
                <a:srgbClr val="0000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FF"/>
                </a:solidFill>
                <a:latin typeface="Menlo-Regular"/>
              </a:rPr>
              <a:t>  foo(c, d);</a:t>
            </a:r>
          </a:p>
          <a:p>
            <a:r>
              <a:rPr lang="uk-UA" sz="1600" dirty="0">
                <a:solidFill>
                  <a:srgbClr val="0000FF"/>
                </a:solidFill>
                <a:latin typeface="Menlo-Regular"/>
              </a:rPr>
              <a:t>  bar(&amp;c, a);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209800" y="3505200"/>
            <a:ext cx="3200400" cy="38100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95400" y="3581400"/>
            <a:ext cx="4114800" cy="274320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34000" y="3352800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Pass by pointer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When bar(</a:t>
            </a:r>
            <a:r>
              <a:rPr lang="en-US" dirty="0"/>
              <a:t>) is called, variable </a:t>
            </a:r>
            <a:r>
              <a:rPr lang="en-US" dirty="0" smtClean="0"/>
              <a:t>m is </a:t>
            </a:r>
            <a:r>
              <a:rPr lang="en-US" dirty="0"/>
              <a:t>created, </a:t>
            </a:r>
            <a:r>
              <a:rPr lang="en-US" dirty="0" smtClean="0"/>
              <a:t>and the </a:t>
            </a:r>
            <a:r>
              <a:rPr lang="en-US" b="1" dirty="0" smtClean="0">
                <a:solidFill>
                  <a:srgbClr val="0000FF"/>
                </a:solidFill>
              </a:rPr>
              <a:t>address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 c is copied to 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5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4261203" cy="52629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643820"/>
                </a:solidFill>
                <a:latin typeface="Menlo-Regular"/>
              </a:rPr>
              <a:t>#include </a:t>
            </a:r>
            <a:r>
              <a:rPr lang="en-US" sz="1600" dirty="0">
                <a:solidFill>
                  <a:srgbClr val="C41A16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C41A16"/>
                </a:solidFill>
                <a:latin typeface="Menlo-Regular"/>
              </a:rPr>
              <a:t>iostream</a:t>
            </a:r>
            <a:r>
              <a:rPr lang="en-US" sz="1600" dirty="0">
                <a:solidFill>
                  <a:srgbClr val="C41A16"/>
                </a:solidFill>
                <a:latin typeface="Menlo-Regular"/>
              </a:rPr>
              <a:t>&gt;</a:t>
            </a:r>
            <a:endParaRPr lang="en-US" sz="1600" dirty="0">
              <a:solidFill>
                <a:srgbClr val="64382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AA0D91"/>
                </a:solidFill>
                <a:latin typeface="Menlo-Regular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AA0D91"/>
                </a:solidFill>
                <a:latin typeface="Menlo-Regular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a=</a:t>
            </a:r>
            <a:r>
              <a:rPr lang="en-US" sz="16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8000"/>
                </a:solidFill>
                <a:latin typeface="Menlo-Regular"/>
              </a:rPr>
              <a:t>void foo(</a:t>
            </a:r>
            <a:r>
              <a:rPr lang="en-US" sz="1600" dirty="0" err="1">
                <a:solidFill>
                  <a:srgbClr val="008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Menlo-Regular"/>
              </a:rPr>
              <a:t> x, </a:t>
            </a:r>
            <a:r>
              <a:rPr lang="en-US" sz="1600" dirty="0" err="1">
                <a:solidFill>
                  <a:srgbClr val="008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Menlo-Regular"/>
              </a:rPr>
              <a:t> y){</a:t>
            </a:r>
          </a:p>
          <a:p>
            <a:r>
              <a:rPr lang="en-US" sz="1600" dirty="0">
                <a:solidFill>
                  <a:srgbClr val="008000"/>
                </a:solidFill>
                <a:latin typeface="Menlo-Regular"/>
              </a:rPr>
              <a:t>  </a:t>
            </a:r>
            <a:r>
              <a:rPr lang="en-US" sz="1600" dirty="0" err="1">
                <a:solidFill>
                  <a:srgbClr val="008000"/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rgbClr val="008000"/>
                </a:solidFill>
                <a:latin typeface="Menlo-Regular"/>
              </a:rPr>
              <a:t> &lt;&lt; x &lt;&lt; "\t" &lt;&lt; y &lt;&lt; </a:t>
            </a:r>
            <a:r>
              <a:rPr lang="en-US" sz="1600" dirty="0" err="1">
                <a:solidFill>
                  <a:srgbClr val="008000"/>
                </a:solidFill>
                <a:latin typeface="Menlo-Regular"/>
              </a:rPr>
              <a:t>endl</a:t>
            </a:r>
            <a:r>
              <a:rPr lang="en-US" sz="1600" dirty="0">
                <a:solidFill>
                  <a:srgbClr val="008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FF0000"/>
                </a:solidFill>
                <a:latin typeface="Menlo-Regular"/>
              </a:rPr>
              <a:t>void bar(</a:t>
            </a:r>
            <a:r>
              <a:rPr lang="en-US" sz="1600" dirty="0" err="1">
                <a:solidFill>
                  <a:srgbClr val="FF0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 *m, </a:t>
            </a:r>
            <a:r>
              <a:rPr lang="en-US" sz="1600" dirty="0" err="1">
                <a:solidFill>
                  <a:srgbClr val="FF0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 &amp;n){</a:t>
            </a:r>
          </a:p>
          <a:p>
            <a:r>
              <a:rPr lang="is-IS" sz="1600" dirty="0">
                <a:solidFill>
                  <a:srgbClr val="FF0000"/>
                </a:solidFill>
                <a:latin typeface="Menlo-Regular"/>
              </a:rPr>
              <a:t>  *m = 100;</a:t>
            </a:r>
          </a:p>
          <a:p>
            <a:r>
              <a:rPr lang="is-IS" sz="1600" dirty="0">
                <a:solidFill>
                  <a:srgbClr val="FF0000"/>
                </a:solidFill>
                <a:latin typeface="Menlo-Regular"/>
              </a:rPr>
              <a:t>  n = 200;</a:t>
            </a:r>
          </a:p>
          <a:p>
            <a:r>
              <a:rPr lang="en-US" sz="1600" dirty="0">
                <a:solidFill>
                  <a:srgbClr val="FF0000"/>
                </a:solidFill>
                <a:latin typeface="Menlo-Regular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 &lt;&lt; &amp;n &lt;&lt; </a:t>
            </a:r>
            <a:r>
              <a:rPr lang="en-US" sz="1600" dirty="0" err="1">
                <a:solidFill>
                  <a:srgbClr val="FF0000"/>
                </a:solidFill>
                <a:latin typeface="Menlo-Regular"/>
              </a:rPr>
              <a:t>endl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 main(){</a:t>
            </a:r>
          </a:p>
          <a:p>
            <a:r>
              <a:rPr lang="en-US" sz="1600" dirty="0">
                <a:solidFill>
                  <a:srgbClr val="0000FF"/>
                </a:solidFill>
                <a:latin typeface="Menlo-Regular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 c = 10, d =20;</a:t>
            </a:r>
          </a:p>
          <a:p>
            <a:endParaRPr lang="en-US" sz="1600" dirty="0">
              <a:solidFill>
                <a:srgbClr val="0000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FF"/>
                </a:solidFill>
                <a:latin typeface="Menlo-Regular"/>
              </a:rPr>
              <a:t>  foo(c, d);</a:t>
            </a:r>
          </a:p>
          <a:p>
            <a:r>
              <a:rPr lang="uk-UA" sz="1600" dirty="0">
                <a:solidFill>
                  <a:srgbClr val="0000FF"/>
                </a:solidFill>
                <a:latin typeface="Menlo-Regular"/>
              </a:rPr>
              <a:t>  bar(&amp;c, a);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3124200" y="3581400"/>
            <a:ext cx="2209800" cy="22860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676400" y="3581400"/>
            <a:ext cx="3733800" cy="266700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34000" y="3352800"/>
            <a:ext cx="3352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Pass by reference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When bar(</a:t>
            </a:r>
            <a:r>
              <a:rPr lang="en-US" dirty="0"/>
              <a:t>) is called, variable </a:t>
            </a:r>
            <a:r>
              <a:rPr lang="en-US" dirty="0" smtClean="0"/>
              <a:t>n is </a:t>
            </a:r>
            <a:r>
              <a:rPr lang="en-US" dirty="0"/>
              <a:t>created, </a:t>
            </a:r>
            <a:r>
              <a:rPr lang="en-US" dirty="0" smtClean="0"/>
              <a:t>and n becomes </a:t>
            </a:r>
            <a:r>
              <a:rPr lang="en-US" b="1" dirty="0" smtClean="0">
                <a:solidFill>
                  <a:srgbClr val="0000FF"/>
                </a:solidFill>
              </a:rPr>
              <a:t>alias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a. In fact, the </a:t>
            </a:r>
            <a:r>
              <a:rPr lang="en-US" b="1" dirty="0" smtClean="0">
                <a:solidFill>
                  <a:srgbClr val="0000FF"/>
                </a:solidFill>
              </a:rPr>
              <a:t>address</a:t>
            </a:r>
            <a:r>
              <a:rPr lang="en-US" dirty="0" smtClean="0"/>
              <a:t> of a is copied to 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6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pass by value, pass by</a:t>
            </a:r>
            <a:r>
              <a:rPr lang="en-US" dirty="0"/>
              <a:t> </a:t>
            </a:r>
            <a:r>
              <a:rPr lang="en-US" dirty="0" smtClean="0"/>
              <a:t>pointers, pass by reference</a:t>
            </a:r>
            <a:r>
              <a:rPr lang="en-US" dirty="0" smtClean="0">
                <a:latin typeface="Times New Roman" charset="0"/>
              </a:rPr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752600"/>
            <a:ext cx="55707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Pass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by value: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 </a:t>
            </a:r>
            <a:r>
              <a:rPr lang="en-US" dirty="0" smtClean="0">
                <a:solidFill>
                  <a:srgbClr val="0000FF"/>
                </a:solidFill>
              </a:rPr>
              <a:t>not</a:t>
            </a:r>
            <a:r>
              <a:rPr lang="en-US" dirty="0" smtClean="0"/>
              <a:t> want to </a:t>
            </a:r>
            <a:r>
              <a:rPr lang="en-US" dirty="0" smtClean="0">
                <a:solidFill>
                  <a:srgbClr val="0000FF"/>
                </a:solidFill>
              </a:rPr>
              <a:t>modify</a:t>
            </a:r>
            <a:r>
              <a:rPr lang="en-US" dirty="0" smtClean="0"/>
              <a:t> the parameter.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is </a:t>
            </a:r>
            <a:r>
              <a:rPr lang="en-US" dirty="0" smtClean="0">
                <a:solidFill>
                  <a:srgbClr val="0000FF"/>
                </a:solidFill>
              </a:rPr>
              <a:t>easy</a:t>
            </a:r>
            <a:r>
              <a:rPr lang="en-US" dirty="0" smtClean="0"/>
              <a:t> to copy (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en-US" dirty="0" err="1" smtClean="0"/>
              <a:t>std</a:t>
            </a:r>
            <a:r>
              <a:rPr lang="en-US" dirty="0" smtClean="0"/>
              <a:t>::string, </a:t>
            </a:r>
            <a:r>
              <a:rPr lang="en-US" dirty="0" err="1" smtClean="0"/>
              <a:t>std</a:t>
            </a:r>
            <a:r>
              <a:rPr lang="en-US" dirty="0" smtClean="0"/>
              <a:t>::vector, etc.)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Pass by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pointer: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expensive</a:t>
            </a:r>
            <a:r>
              <a:rPr lang="en-US" dirty="0" smtClean="0"/>
              <a:t> to copy the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NULL</a:t>
            </a:r>
            <a:r>
              <a:rPr lang="en-US" dirty="0" smtClean="0"/>
              <a:t> can be the address value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Pass by reference: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expensive</a:t>
            </a:r>
            <a:r>
              <a:rPr lang="en-US" dirty="0" smtClean="0"/>
              <a:t> </a:t>
            </a:r>
            <a:r>
              <a:rPr lang="en-US" dirty="0"/>
              <a:t>to copy the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NULL</a:t>
            </a:r>
            <a:r>
              <a:rPr lang="en-US" dirty="0" smtClean="0"/>
              <a:t> cannot be the address value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410200"/>
            <a:ext cx="4839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Pass by pointer </a:t>
            </a:r>
            <a:r>
              <a:rPr lang="en-US" dirty="0" smtClean="0"/>
              <a:t>vs. </a:t>
            </a:r>
            <a:r>
              <a:rPr lang="en-US" b="1" dirty="0" smtClean="0">
                <a:solidFill>
                  <a:srgbClr val="FF0000"/>
                </a:solidFill>
              </a:rPr>
              <a:t>pass by reference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Fundamentally, they work in the </a:t>
            </a:r>
            <a:r>
              <a:rPr lang="en-US" dirty="0" smtClean="0">
                <a:solidFill>
                  <a:srgbClr val="0000FF"/>
                </a:solidFill>
              </a:rPr>
              <a:t>same way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Pass by reference is </a:t>
            </a:r>
            <a:r>
              <a:rPr lang="en-US" dirty="0" smtClean="0">
                <a:solidFill>
                  <a:srgbClr val="0000FF"/>
                </a:solidFill>
              </a:rPr>
              <a:t>preferred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Pass by pointer is used only when it is </a:t>
            </a:r>
            <a:r>
              <a:rPr lang="en-US" dirty="0" smtClean="0">
                <a:solidFill>
                  <a:srgbClr val="0000FF"/>
                </a:solidFill>
              </a:rPr>
              <a:t>necessary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68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&amp; heap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object 7"/>
          <p:cNvSpPr/>
          <p:nvPr/>
        </p:nvSpPr>
        <p:spPr>
          <a:xfrm>
            <a:off x="6781800" y="1676400"/>
            <a:ext cx="2209800" cy="4800600"/>
          </a:xfrm>
          <a:custGeom>
            <a:avLst/>
            <a:gdLst/>
            <a:ahLst/>
            <a:cxnLst/>
            <a:rect l="l" t="t" r="r" b="b"/>
            <a:pathLst>
              <a:path w="2209800" h="4800600">
                <a:moveTo>
                  <a:pt x="0" y="4800599"/>
                </a:moveTo>
                <a:lnTo>
                  <a:pt x="2209799" y="4800599"/>
                </a:lnTo>
                <a:lnTo>
                  <a:pt x="22097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solidFill>
            <a:srgbClr val="BCD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/>
          <p:cNvSpPr/>
          <p:nvPr/>
        </p:nvSpPr>
        <p:spPr>
          <a:xfrm>
            <a:off x="6781800" y="1676400"/>
            <a:ext cx="2209800" cy="4800600"/>
          </a:xfrm>
          <a:custGeom>
            <a:avLst/>
            <a:gdLst/>
            <a:ahLst/>
            <a:cxnLst/>
            <a:rect l="l" t="t" r="r" b="b"/>
            <a:pathLst>
              <a:path w="2209800" h="4800600">
                <a:moveTo>
                  <a:pt x="0" y="4800599"/>
                </a:moveTo>
                <a:lnTo>
                  <a:pt x="2209799" y="4800599"/>
                </a:lnTo>
                <a:lnTo>
                  <a:pt x="22097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 txBox="1"/>
          <p:nvPr/>
        </p:nvSpPr>
        <p:spPr>
          <a:xfrm>
            <a:off x="7510023" y="6216415"/>
            <a:ext cx="7581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7363211" y="529356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7696200" y="4038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1142999"/>
                </a:moveTo>
                <a:lnTo>
                  <a:pt x="1142999" y="1142999"/>
                </a:lnTo>
                <a:lnTo>
                  <a:pt x="1142999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7696200" y="4038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1142999"/>
                </a:moveTo>
                <a:lnTo>
                  <a:pt x="1142999" y="1142999"/>
                </a:lnTo>
                <a:lnTo>
                  <a:pt x="1142999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 txBox="1"/>
          <p:nvPr/>
        </p:nvSpPr>
        <p:spPr>
          <a:xfrm>
            <a:off x="8179060" y="453156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4"/>
          <p:cNvSpPr/>
          <p:nvPr/>
        </p:nvSpPr>
        <p:spPr>
          <a:xfrm>
            <a:off x="7696200" y="23622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228599"/>
                </a:moveTo>
                <a:lnTo>
                  <a:pt x="1142999" y="228599"/>
                </a:lnTo>
                <a:lnTo>
                  <a:pt x="11429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7696200" y="23622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228599"/>
                </a:moveTo>
                <a:lnTo>
                  <a:pt x="1142999" y="228599"/>
                </a:lnTo>
                <a:lnTo>
                  <a:pt x="11429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 txBox="1"/>
          <p:nvPr/>
        </p:nvSpPr>
        <p:spPr>
          <a:xfrm>
            <a:off x="8179060" y="2397327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7"/>
          <p:cNvSpPr/>
          <p:nvPr/>
        </p:nvSpPr>
        <p:spPr>
          <a:xfrm>
            <a:off x="7696200" y="175260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609599"/>
                </a:moveTo>
                <a:lnTo>
                  <a:pt x="1142999" y="609599"/>
                </a:lnTo>
                <a:lnTo>
                  <a:pt x="11429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/>
          <p:nvPr/>
        </p:nvSpPr>
        <p:spPr>
          <a:xfrm>
            <a:off x="7696200" y="175260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609599"/>
                </a:moveTo>
                <a:lnTo>
                  <a:pt x="1142999" y="609599"/>
                </a:lnTo>
                <a:lnTo>
                  <a:pt x="11429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 txBox="1"/>
          <p:nvPr/>
        </p:nvSpPr>
        <p:spPr>
          <a:xfrm>
            <a:off x="8064760" y="1982594"/>
            <a:ext cx="406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Co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20"/>
          <p:cNvSpPr/>
          <p:nvPr/>
        </p:nvSpPr>
        <p:spPr>
          <a:xfrm>
            <a:off x="7696200" y="51816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914399"/>
                </a:moveTo>
                <a:lnTo>
                  <a:pt x="1142999" y="914399"/>
                </a:lnTo>
                <a:lnTo>
                  <a:pt x="1142999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/>
          <p:cNvSpPr/>
          <p:nvPr/>
        </p:nvSpPr>
        <p:spPr>
          <a:xfrm>
            <a:off x="7696200" y="51816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914399"/>
                </a:moveTo>
                <a:lnTo>
                  <a:pt x="1142999" y="914399"/>
                </a:lnTo>
                <a:lnTo>
                  <a:pt x="1142999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/>
          <p:cNvSpPr txBox="1"/>
          <p:nvPr/>
        </p:nvSpPr>
        <p:spPr>
          <a:xfrm>
            <a:off x="7810251" y="5290312"/>
            <a:ext cx="915669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Stack</a:t>
            </a:r>
            <a:endParaRPr sz="1200" dirty="0">
              <a:latin typeface="Arial"/>
              <a:cs typeface="Arial"/>
            </a:endParaRPr>
          </a:p>
          <a:p>
            <a:pPr marL="12700" marR="5080" indent="1270" algn="ctr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(</a:t>
            </a:r>
            <a:r>
              <a:rPr sz="1200" b="1" dirty="0">
                <a:latin typeface="Arial"/>
                <a:cs typeface="Arial"/>
              </a:rPr>
              <a:t>area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or data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local to a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</a:t>
            </a:r>
            <a:r>
              <a:rPr sz="1200" b="1" spc="-5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nction)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1" name="object 23"/>
          <p:cNvSpPr/>
          <p:nvPr/>
        </p:nvSpPr>
        <p:spPr>
          <a:xfrm>
            <a:off x="7696200" y="2590800"/>
            <a:ext cx="1143000" cy="304800"/>
          </a:xfrm>
          <a:custGeom>
            <a:avLst/>
            <a:gdLst/>
            <a:ahLst/>
            <a:cxnLst/>
            <a:rect l="l" t="t" r="r" b="b"/>
            <a:pathLst>
              <a:path w="1143000" h="304800">
                <a:moveTo>
                  <a:pt x="0" y="304799"/>
                </a:moveTo>
                <a:lnTo>
                  <a:pt x="1142999" y="304799"/>
                </a:lnTo>
                <a:lnTo>
                  <a:pt x="11429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/>
          <p:cNvSpPr/>
          <p:nvPr/>
        </p:nvSpPr>
        <p:spPr>
          <a:xfrm>
            <a:off x="7696200" y="2590800"/>
            <a:ext cx="1143000" cy="304800"/>
          </a:xfrm>
          <a:custGeom>
            <a:avLst/>
            <a:gdLst/>
            <a:ahLst/>
            <a:cxnLst/>
            <a:rect l="l" t="t" r="r" b="b"/>
            <a:pathLst>
              <a:path w="1143000" h="304800">
                <a:moveTo>
                  <a:pt x="0" y="304799"/>
                </a:moveTo>
                <a:lnTo>
                  <a:pt x="1142999" y="304799"/>
                </a:lnTo>
                <a:lnTo>
                  <a:pt x="11429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/>
          <p:cNvSpPr txBox="1"/>
          <p:nvPr/>
        </p:nvSpPr>
        <p:spPr>
          <a:xfrm>
            <a:off x="7974844" y="2668395"/>
            <a:ext cx="585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Globals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6"/>
          <p:cNvSpPr txBox="1"/>
          <p:nvPr/>
        </p:nvSpPr>
        <p:spPr>
          <a:xfrm>
            <a:off x="7430267" y="1791856"/>
            <a:ext cx="110489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7"/>
          <p:cNvSpPr/>
          <p:nvPr/>
        </p:nvSpPr>
        <p:spPr>
          <a:xfrm>
            <a:off x="7696200" y="2895600"/>
            <a:ext cx="1143000" cy="304800"/>
          </a:xfrm>
          <a:custGeom>
            <a:avLst/>
            <a:gdLst/>
            <a:ahLst/>
            <a:cxnLst/>
            <a:rect l="l" t="t" r="r" b="b"/>
            <a:pathLst>
              <a:path w="1143000" h="304800">
                <a:moveTo>
                  <a:pt x="0" y="304799"/>
                </a:moveTo>
                <a:lnTo>
                  <a:pt x="1142999" y="304799"/>
                </a:lnTo>
                <a:lnTo>
                  <a:pt x="11429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/>
          <p:cNvSpPr/>
          <p:nvPr/>
        </p:nvSpPr>
        <p:spPr>
          <a:xfrm>
            <a:off x="7696200" y="2895600"/>
            <a:ext cx="1143000" cy="304800"/>
          </a:xfrm>
          <a:custGeom>
            <a:avLst/>
            <a:gdLst/>
            <a:ahLst/>
            <a:cxnLst/>
            <a:rect l="l" t="t" r="r" b="b"/>
            <a:pathLst>
              <a:path w="1143000" h="304800">
                <a:moveTo>
                  <a:pt x="0" y="304799"/>
                </a:moveTo>
                <a:lnTo>
                  <a:pt x="1142999" y="304799"/>
                </a:lnTo>
                <a:lnTo>
                  <a:pt x="11429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/>
          <p:cNvSpPr txBox="1"/>
          <p:nvPr/>
        </p:nvSpPr>
        <p:spPr>
          <a:xfrm>
            <a:off x="8179060" y="2968827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30"/>
          <p:cNvSpPr/>
          <p:nvPr/>
        </p:nvSpPr>
        <p:spPr>
          <a:xfrm>
            <a:off x="7696200" y="3200400"/>
            <a:ext cx="1143000" cy="838200"/>
          </a:xfrm>
          <a:custGeom>
            <a:avLst/>
            <a:gdLst/>
            <a:ahLst/>
            <a:cxnLst/>
            <a:rect l="l" t="t" r="r" b="b"/>
            <a:pathLst>
              <a:path w="1143000" h="838200">
                <a:moveTo>
                  <a:pt x="0" y="838199"/>
                </a:moveTo>
                <a:lnTo>
                  <a:pt x="1142999" y="838199"/>
                </a:lnTo>
                <a:lnTo>
                  <a:pt x="11429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/>
          <p:cNvSpPr/>
          <p:nvPr/>
        </p:nvSpPr>
        <p:spPr>
          <a:xfrm>
            <a:off x="7696200" y="3200400"/>
            <a:ext cx="1143000" cy="838200"/>
          </a:xfrm>
          <a:custGeom>
            <a:avLst/>
            <a:gdLst/>
            <a:ahLst/>
            <a:cxnLst/>
            <a:rect l="l" t="t" r="r" b="b"/>
            <a:pathLst>
              <a:path w="1143000" h="838200">
                <a:moveTo>
                  <a:pt x="0" y="838199"/>
                </a:moveTo>
                <a:lnTo>
                  <a:pt x="1142999" y="838199"/>
                </a:lnTo>
                <a:lnTo>
                  <a:pt x="11429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/>
          <p:cNvSpPr txBox="1"/>
          <p:nvPr/>
        </p:nvSpPr>
        <p:spPr>
          <a:xfrm>
            <a:off x="8069332" y="3544950"/>
            <a:ext cx="3987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He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3"/>
          <p:cNvSpPr txBox="1"/>
          <p:nvPr/>
        </p:nvSpPr>
        <p:spPr>
          <a:xfrm>
            <a:off x="7078223" y="5907787"/>
            <a:ext cx="4622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fffffffc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4"/>
          <p:cNvSpPr/>
          <p:nvPr/>
        </p:nvSpPr>
        <p:spPr>
          <a:xfrm>
            <a:off x="8077200" y="38862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304799" y="380999"/>
                </a:moveTo>
                <a:lnTo>
                  <a:pt x="0" y="380999"/>
                </a:lnTo>
                <a:lnTo>
                  <a:pt x="152399" y="533399"/>
                </a:lnTo>
                <a:lnTo>
                  <a:pt x="304799" y="380999"/>
                </a:lnTo>
                <a:close/>
              </a:path>
              <a:path w="304800" h="533400">
                <a:moveTo>
                  <a:pt x="228599" y="0"/>
                </a:moveTo>
                <a:lnTo>
                  <a:pt x="76199" y="0"/>
                </a:lnTo>
                <a:lnTo>
                  <a:pt x="76199" y="380999"/>
                </a:lnTo>
                <a:lnTo>
                  <a:pt x="228599" y="380999"/>
                </a:lnTo>
                <a:lnTo>
                  <a:pt x="228599" y="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/>
          <p:cNvSpPr/>
          <p:nvPr/>
        </p:nvSpPr>
        <p:spPr>
          <a:xfrm>
            <a:off x="8077200" y="38862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380999"/>
                </a:moveTo>
                <a:lnTo>
                  <a:pt x="76199" y="380999"/>
                </a:lnTo>
                <a:lnTo>
                  <a:pt x="76199" y="0"/>
                </a:lnTo>
                <a:lnTo>
                  <a:pt x="228599" y="0"/>
                </a:lnTo>
                <a:lnTo>
                  <a:pt x="228599" y="380999"/>
                </a:lnTo>
                <a:lnTo>
                  <a:pt x="304799" y="380999"/>
                </a:lnTo>
                <a:lnTo>
                  <a:pt x="152399" y="533399"/>
                </a:lnTo>
                <a:lnTo>
                  <a:pt x="0" y="3809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6"/>
          <p:cNvSpPr/>
          <p:nvPr/>
        </p:nvSpPr>
        <p:spPr>
          <a:xfrm>
            <a:off x="8077200" y="47244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228599" y="152399"/>
                </a:moveTo>
                <a:lnTo>
                  <a:pt x="76199" y="152399"/>
                </a:lnTo>
                <a:lnTo>
                  <a:pt x="76199" y="533399"/>
                </a:lnTo>
                <a:lnTo>
                  <a:pt x="228599" y="533399"/>
                </a:lnTo>
                <a:lnTo>
                  <a:pt x="228599" y="152399"/>
                </a:lnTo>
                <a:close/>
              </a:path>
              <a:path w="304800" h="533400">
                <a:moveTo>
                  <a:pt x="152399" y="0"/>
                </a:moveTo>
                <a:lnTo>
                  <a:pt x="0" y="152399"/>
                </a:lnTo>
                <a:lnTo>
                  <a:pt x="304799" y="152399"/>
                </a:lnTo>
                <a:lnTo>
                  <a:pt x="152399" y="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7"/>
          <p:cNvSpPr/>
          <p:nvPr/>
        </p:nvSpPr>
        <p:spPr>
          <a:xfrm>
            <a:off x="8077200" y="47244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304799" y="152399"/>
                </a:moveTo>
                <a:lnTo>
                  <a:pt x="228599" y="152399"/>
                </a:lnTo>
                <a:lnTo>
                  <a:pt x="228599" y="533399"/>
                </a:lnTo>
                <a:lnTo>
                  <a:pt x="76199" y="533399"/>
                </a:lnTo>
                <a:lnTo>
                  <a:pt x="76199" y="152399"/>
                </a:lnTo>
                <a:lnTo>
                  <a:pt x="0" y="152399"/>
                </a:lnTo>
                <a:lnTo>
                  <a:pt x="152399" y="0"/>
                </a:lnTo>
                <a:lnTo>
                  <a:pt x="304799" y="152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TextBox 35"/>
          <p:cNvSpPr txBox="1"/>
          <p:nvPr/>
        </p:nvSpPr>
        <p:spPr>
          <a:xfrm>
            <a:off x="228601" y="1676400"/>
            <a:ext cx="586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Memory locations </a:t>
            </a:r>
            <a:r>
              <a:rPr lang="en-US" dirty="0" smtClean="0"/>
              <a:t>have address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Code </a:t>
            </a:r>
            <a:r>
              <a:rPr lang="en-US" dirty="0" smtClean="0"/>
              <a:t>is located at low addresses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Global variables </a:t>
            </a:r>
            <a:r>
              <a:rPr lang="en-US" dirty="0" smtClean="0"/>
              <a:t>are located after code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System stack</a:t>
            </a:r>
            <a:r>
              <a:rPr lang="en-US" dirty="0" smtClean="0"/>
              <a:t>: memory for each function call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Parameters, local variables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Return address (where to return)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etc.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Usually, </a:t>
            </a:r>
            <a:r>
              <a:rPr lang="en-US" dirty="0" smtClean="0">
                <a:solidFill>
                  <a:srgbClr val="FF0000"/>
                </a:solidFill>
              </a:rPr>
              <a:t>NO CODE </a:t>
            </a:r>
            <a:r>
              <a:rPr lang="en-US" dirty="0" smtClean="0"/>
              <a:t>on the stack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Heap</a:t>
            </a:r>
            <a:r>
              <a:rPr lang="en-US" dirty="0" smtClean="0"/>
              <a:t>: Memory can be allocated and de-allocated during program execution (dynamically at run-time) based on the needs of the program.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Heap grows downward, stack grows upward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your program uses up memory, heap and stack collide, program aborts.</a:t>
            </a:r>
            <a:endParaRPr lang="en-US" dirty="0"/>
          </a:p>
        </p:txBody>
      </p:sp>
      <p:sp>
        <p:nvSpPr>
          <p:cNvPr id="37" name="Left Brace 36"/>
          <p:cNvSpPr/>
          <p:nvPr/>
        </p:nvSpPr>
        <p:spPr>
          <a:xfrm>
            <a:off x="7416800" y="2357120"/>
            <a:ext cx="304800" cy="822960"/>
          </a:xfrm>
          <a:prstGeom prst="lef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19800" y="2590800"/>
            <a:ext cx="136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 segment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85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386388"/>
              </p:ext>
            </p:extLst>
          </p:nvPr>
        </p:nvGraphicFramePr>
        <p:xfrm>
          <a:off x="990600" y="1600200"/>
          <a:ext cx="76962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Automatic/local</a:t>
                      </a:r>
                      <a:r>
                        <a:rPr lang="en-US" baseline="0" dirty="0" smtClean="0"/>
                        <a:t>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Dynamic allocation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US" dirty="0" smtClean="0"/>
                        <a:t>Store in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stack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data segment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in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heap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Deallocated</a:t>
                      </a:r>
                      <a:r>
                        <a:rPr lang="en-US" baseline="0" dirty="0" smtClean="0"/>
                        <a:t> (die) when they go out of the 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until explicitly </a:t>
                      </a:r>
                      <a:r>
                        <a:rPr lang="en-US" dirty="0" err="1" smtClean="0"/>
                        <a:t>deallocated</a:t>
                      </a:r>
                      <a:r>
                        <a:rPr lang="en-US" dirty="0" smtClean="0"/>
                        <a:t> by the program (via ‘delete’)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US" dirty="0" smtClean="0"/>
                        <a:t>In general, the</a:t>
                      </a:r>
                      <a:r>
                        <a:rPr lang="en-US" baseline="0" dirty="0" smtClean="0"/>
                        <a:t> size is constant and must be known at 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compile time</a:t>
                      </a:r>
                    </a:p>
                    <a:p>
                      <a:endParaRPr lang="en-US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baseline="0" dirty="0" err="1" smtClean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student[24];</a:t>
                      </a:r>
                    </a:p>
                    <a:p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r>
                        <a:rPr lang="en-US" baseline="0" dirty="0" smtClean="0"/>
                        <a:t> can be determined at 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run-time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count;</a:t>
                      </a:r>
                    </a:p>
                    <a:p>
                      <a:r>
                        <a:rPr lang="en-US" baseline="0" dirty="0" err="1" smtClean="0">
                          <a:solidFill>
                            <a:srgbClr val="0000FF"/>
                          </a:solidFill>
                        </a:rPr>
                        <a:t>cin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&gt;&gt; count;</a:t>
                      </a:r>
                    </a:p>
                    <a:p>
                      <a:r>
                        <a:rPr lang="en-US" baseline="0" dirty="0" err="1" smtClean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*student = new </a:t>
                      </a:r>
                      <a:r>
                        <a:rPr lang="en-US" baseline="0" dirty="0" err="1" smtClean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[count];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8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in 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1" y="14478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void * </a:t>
            </a:r>
            <a:r>
              <a:rPr lang="en-US" b="1" dirty="0" err="1" smtClean="0">
                <a:solidFill>
                  <a:srgbClr val="FF0000"/>
                </a:solidFill>
              </a:rPr>
              <a:t>malloc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num_bytes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Function defined in  </a:t>
            </a:r>
            <a:r>
              <a:rPr lang="en-US" dirty="0" err="1" smtClean="0"/>
              <a:t>stdlib.h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Allocates </a:t>
            </a:r>
            <a:r>
              <a:rPr lang="en-US" dirty="0" err="1" smtClean="0"/>
              <a:t>num_bytes</a:t>
            </a:r>
            <a:r>
              <a:rPr lang="en-US" dirty="0" smtClean="0"/>
              <a:t> of bytes and return a pointer to  the allocated block of memory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ree(void* </a:t>
            </a:r>
            <a:r>
              <a:rPr lang="en-US" b="1" dirty="0" err="1" smtClean="0">
                <a:solidFill>
                  <a:srgbClr val="FF0000"/>
                </a:solidFill>
              </a:rPr>
              <a:t>ptr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Function defined in </a:t>
            </a:r>
            <a:r>
              <a:rPr lang="en-US" dirty="0" err="1" smtClean="0"/>
              <a:t>stdlib.h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Return the memory pointed by </a:t>
            </a:r>
            <a:r>
              <a:rPr lang="en-US" dirty="0" err="1" smtClean="0"/>
              <a:t>ptr</a:t>
            </a:r>
            <a:r>
              <a:rPr lang="en-US" dirty="0" smtClean="0"/>
              <a:t>. The memory will be re-used by subsequent </a:t>
            </a:r>
            <a:r>
              <a:rPr lang="en-US" dirty="0" err="1" smtClean="0"/>
              <a:t>malloc</a:t>
            </a:r>
            <a:r>
              <a:rPr lang="en-US" dirty="0" smtClean="0"/>
              <a:t> calls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3581400"/>
            <a:ext cx="4508265" cy="3293209"/>
          </a:xfrm>
          <a:prstGeom prst="rect">
            <a:avLst/>
          </a:prstGeom>
          <a:solidFill>
            <a:srgbClr val="C0C3D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857EA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B7898A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E857EA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B7898A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ro-RO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ro-RO" sz="1600" dirty="0">
                <a:solidFill>
                  <a:srgbClr val="BA8C1C"/>
                </a:solidFill>
                <a:latin typeface="Menlo-Regular"/>
              </a:rPr>
              <a:t>ptr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ptr = (</a:t>
            </a:r>
            <a:r>
              <a:rPr lang="ro-RO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*)malloc(</a:t>
            </a:r>
            <a:r>
              <a:rPr lang="ro-RO" sz="1600" dirty="0">
                <a:solidFill>
                  <a:srgbClr val="C200FF"/>
                </a:solidFill>
                <a:latin typeface="Menlo-Regular"/>
              </a:rPr>
              <a:t>sizeof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ro-RO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= 25</a:t>
            </a:r>
            <a:r>
              <a:rPr lang="nl-NL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free(ptr)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5867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</a:t>
            </a:r>
            <a:r>
              <a:rPr lang="en-US" dirty="0" err="1" smtClean="0"/>
              <a:t>gcc</a:t>
            </a:r>
            <a:r>
              <a:rPr lang="en-US" dirty="0" smtClean="0"/>
              <a:t> and g++ can compile this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memory is a big deal</a:t>
            </a:r>
            <a:r>
              <a:rPr lang="en-US" dirty="0">
                <a:latin typeface="Times New Roman" charset="0"/>
              </a:rPr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905000"/>
            <a:ext cx="6981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Both instructions (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/>
              <a:t>) and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are stored inside memory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Memory size is </a:t>
            </a:r>
            <a:r>
              <a:rPr lang="en-US" dirty="0" smtClean="0">
                <a:solidFill>
                  <a:srgbClr val="FF0000"/>
                </a:solidFill>
              </a:rPr>
              <a:t>limited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When you need some data, which should be inside the memory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When you do not need the data, reassign the memory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 must be accessed in an </a:t>
            </a:r>
            <a:r>
              <a:rPr lang="en-US" dirty="0" smtClean="0">
                <a:solidFill>
                  <a:srgbClr val="FF0000"/>
                </a:solidFill>
              </a:rPr>
              <a:t>efficient</a:t>
            </a:r>
            <a:r>
              <a:rPr lang="en-US" dirty="0" smtClean="0"/>
              <a:t> way (a major topic of this course)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7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in C++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676400"/>
            <a:ext cx="63530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ew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Allocates memory from heap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Returns a </a:t>
            </a:r>
            <a:r>
              <a:rPr lang="en-US" b="1" dirty="0" smtClean="0">
                <a:solidFill>
                  <a:srgbClr val="0000FF"/>
                </a:solidFill>
              </a:rPr>
              <a:t>pointer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the memory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double *</a:t>
            </a:r>
            <a:r>
              <a:rPr lang="en-US" dirty="0" err="1" smtClean="0">
                <a:solidFill>
                  <a:srgbClr val="0000FF"/>
                </a:solidFill>
              </a:rPr>
              <a:t>ptr</a:t>
            </a:r>
            <a:r>
              <a:rPr lang="en-US" dirty="0" smtClean="0">
                <a:solidFill>
                  <a:srgbClr val="0000FF"/>
                </a:solidFill>
              </a:rPr>
              <a:t> = new double;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*array = new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[24];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 smtClean="0">
                <a:solidFill>
                  <a:srgbClr val="FF0000"/>
                </a:solidFill>
              </a:rPr>
              <a:t>elete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Returns the memory to heap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followed by the pointer to the data that you want to </a:t>
            </a:r>
            <a:r>
              <a:rPr lang="en-US" dirty="0" err="1" smtClean="0"/>
              <a:t>deallocate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delete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delete [] </a:t>
            </a:r>
            <a:r>
              <a:rPr lang="en-US" dirty="0" err="1" smtClean="0"/>
              <a:t>ptr</a:t>
            </a:r>
            <a:r>
              <a:rPr lang="en-US" dirty="0" smtClean="0"/>
              <a:t>;  // </a:t>
            </a:r>
            <a:r>
              <a:rPr lang="en-US" dirty="0" err="1" smtClean="0"/>
              <a:t>ptr</a:t>
            </a:r>
            <a:r>
              <a:rPr lang="en-US" dirty="0" smtClean="0"/>
              <a:t> is a pointer to </a:t>
            </a:r>
            <a:r>
              <a:rPr lang="en-US" smtClean="0"/>
              <a:t>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object 10"/>
          <p:cNvSpPr/>
          <p:nvPr/>
        </p:nvSpPr>
        <p:spPr>
          <a:xfrm>
            <a:off x="5867400" y="1447800"/>
            <a:ext cx="2209800" cy="4800600"/>
          </a:xfrm>
          <a:custGeom>
            <a:avLst/>
            <a:gdLst/>
            <a:ahLst/>
            <a:cxnLst/>
            <a:rect l="l" t="t" r="r" b="b"/>
            <a:pathLst>
              <a:path w="2209800" h="4800600">
                <a:moveTo>
                  <a:pt x="0" y="4800599"/>
                </a:moveTo>
                <a:lnTo>
                  <a:pt x="2209799" y="4800599"/>
                </a:lnTo>
                <a:lnTo>
                  <a:pt x="22097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solidFill>
            <a:srgbClr val="BCD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/>
          <p:cNvSpPr/>
          <p:nvPr/>
        </p:nvSpPr>
        <p:spPr>
          <a:xfrm>
            <a:off x="5867400" y="1447800"/>
            <a:ext cx="2209800" cy="4800600"/>
          </a:xfrm>
          <a:custGeom>
            <a:avLst/>
            <a:gdLst/>
            <a:ahLst/>
            <a:cxnLst/>
            <a:rect l="l" t="t" r="r" b="b"/>
            <a:pathLst>
              <a:path w="2209800" h="4800600">
                <a:moveTo>
                  <a:pt x="0" y="4800599"/>
                </a:moveTo>
                <a:lnTo>
                  <a:pt x="2209799" y="4800599"/>
                </a:lnTo>
                <a:lnTo>
                  <a:pt x="22097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/>
          <p:cNvSpPr txBox="1"/>
          <p:nvPr/>
        </p:nvSpPr>
        <p:spPr>
          <a:xfrm>
            <a:off x="6163442" y="5064964"/>
            <a:ext cx="1190625" cy="1151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85115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fffffffc</a:t>
            </a:r>
            <a:endParaRPr sz="1200">
              <a:latin typeface="Arial"/>
              <a:cs typeface="Arial"/>
            </a:endParaRPr>
          </a:p>
          <a:p>
            <a:pPr marL="444500">
              <a:lnSpc>
                <a:spcPct val="100000"/>
              </a:lnSpc>
              <a:spcBef>
                <a:spcPts val="894"/>
              </a:spcBef>
            </a:pPr>
            <a:r>
              <a:rPr sz="1600" spc="-10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13"/>
          <p:cNvSpPr txBox="1"/>
          <p:nvPr/>
        </p:nvSpPr>
        <p:spPr>
          <a:xfrm>
            <a:off x="6238241" y="2895600"/>
            <a:ext cx="467359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" algn="just">
              <a:lnSpc>
                <a:spcPct val="125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bc0 20bc4 20bc8 20bcc 20bd0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15"/>
          <p:cNvSpPr txBox="1"/>
          <p:nvPr/>
        </p:nvSpPr>
        <p:spPr>
          <a:xfrm>
            <a:off x="6515867" y="1563113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6"/>
          <p:cNvSpPr txBox="1"/>
          <p:nvPr/>
        </p:nvSpPr>
        <p:spPr>
          <a:xfrm>
            <a:off x="8246497" y="2576955"/>
            <a:ext cx="819150" cy="152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2710" indent="202565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new alloc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tes:</a:t>
            </a:r>
            <a:endParaRPr sz="1200" dirty="0">
              <a:latin typeface="Arial"/>
              <a:cs typeface="Arial"/>
            </a:endParaRPr>
          </a:p>
          <a:p>
            <a:pPr marL="127635" marR="5080" algn="just">
              <a:lnSpc>
                <a:spcPct val="125000"/>
              </a:lnSpc>
              <a:spcBef>
                <a:spcPts val="18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salary</a:t>
            </a:r>
            <a:r>
              <a:rPr sz="1200" b="1" spc="-5" dirty="0" smtClean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] </a:t>
            </a: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salary</a:t>
            </a:r>
            <a:r>
              <a:rPr sz="1200" b="1" dirty="0" smtClean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] </a:t>
            </a: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salary</a:t>
            </a:r>
            <a:r>
              <a:rPr sz="1200" b="1" dirty="0" smtClean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] </a:t>
            </a: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salary</a:t>
            </a:r>
            <a:r>
              <a:rPr sz="1200" b="1" dirty="0" smtClean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] </a:t>
            </a:r>
            <a:r>
              <a:rPr lang="en-US" sz="1200" b="1" dirty="0" smtClean="0">
                <a:solidFill>
                  <a:srgbClr val="FF0000"/>
                </a:solidFill>
                <a:latin typeface="Arial"/>
                <a:cs typeface="Arial"/>
              </a:rPr>
              <a:t>salary</a:t>
            </a:r>
            <a:r>
              <a:rPr sz="1200" b="1" dirty="0" smtClean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4770769" cy="2862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#include 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Menlo-Regular"/>
              </a:rPr>
              <a:t>iostream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&gt;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using namespace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Menlo-Regular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;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Menlo-Regular"/>
            </a:endParaRP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Menlo-Regular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 main(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Menlo-Regular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Menlo-Regular"/>
              </a:rPr>
              <a:t>argc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, char *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Menlo-Regular"/>
              </a:rPr>
              <a:t>argv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[]){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Menlo-Regular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 count;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Menlo-Regular"/>
              </a:rPr>
              <a:t>cin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 &gt;&gt; count;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dirty="0">
                <a:solidFill>
                  <a:srgbClr val="BA8C1C"/>
                </a:solidFill>
                <a:latin typeface="Menlo-Regular"/>
              </a:rPr>
              <a:t>salary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b="1" dirty="0">
                <a:solidFill>
                  <a:srgbClr val="C200FF"/>
                </a:solidFill>
                <a:latin typeface="Menlo-Regular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[count];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b="1" dirty="0">
                <a:solidFill>
                  <a:srgbClr val="C200FF"/>
                </a:solidFill>
                <a:latin typeface="Menlo-Regular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[] salary;</a:t>
            </a:r>
          </a:p>
          <a:p>
            <a:r>
              <a:rPr lang="en-US" dirty="0">
                <a:solidFill>
                  <a:srgbClr val="4B5064"/>
                </a:solidFill>
                <a:latin typeface="Menlo-Regular"/>
              </a:rPr>
              <a:t>  return 0;</a:t>
            </a:r>
          </a:p>
          <a:p>
            <a:r>
              <a:rPr lang="en-US" dirty="0">
                <a:solidFill>
                  <a:srgbClr val="4B5064"/>
                </a:solidFill>
                <a:latin typeface="Menlo-Regular"/>
              </a:rPr>
              <a:t>}</a:t>
            </a:r>
            <a:endParaRPr lang="en-US" dirty="0">
              <a:solidFill>
                <a:srgbClr val="4B5064"/>
              </a:solidFill>
            </a:endParaRPr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0329"/>
              </p:ext>
            </p:extLst>
          </p:nvPr>
        </p:nvGraphicFramePr>
        <p:xfrm>
          <a:off x="6777037" y="1519237"/>
          <a:ext cx="1142999" cy="4343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Globals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p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47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868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object 52"/>
          <p:cNvSpPr/>
          <p:nvPr/>
        </p:nvSpPr>
        <p:spPr>
          <a:xfrm>
            <a:off x="6781800" y="5486400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199"/>
                </a:moveTo>
                <a:lnTo>
                  <a:pt x="1371599" y="457199"/>
                </a:lnTo>
                <a:lnTo>
                  <a:pt x="1371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dirty="0" smtClean="0"/>
              <a:t>stack</a:t>
            </a:r>
            <a:endParaRPr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419600" y="3581400"/>
            <a:ext cx="1371600" cy="7620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5867400" y="2971800"/>
            <a:ext cx="381000" cy="1295400"/>
          </a:xfrm>
          <a:prstGeom prst="leftBrace">
            <a:avLst>
              <a:gd name="adj1" fmla="val 8333"/>
              <a:gd name="adj2" fmla="val 53086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1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fill</a:t>
            </a:r>
            <a:r>
              <a:rPr lang="en-US" dirty="0">
                <a:latin typeface="Times New Roman" charset="0"/>
              </a:rPr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2514600"/>
            <a:ext cx="39549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_____ </a:t>
            </a:r>
            <a:r>
              <a:rPr lang="en-US" sz="2400" dirty="0" err="1" smtClean="0"/>
              <a:t>ptr</a:t>
            </a:r>
            <a:r>
              <a:rPr lang="en-US" sz="2400" dirty="0" smtClean="0"/>
              <a:t>  = new </a:t>
            </a:r>
            <a:r>
              <a:rPr lang="en-US" sz="2400" dirty="0" err="1" smtClean="0"/>
              <a:t>int</a:t>
            </a:r>
            <a:r>
              <a:rPr lang="en-US" sz="2400" dirty="0" smtClean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_____ </a:t>
            </a:r>
            <a:r>
              <a:rPr lang="en-US" sz="2400" dirty="0" err="1" smtClean="0"/>
              <a:t>ptr</a:t>
            </a:r>
            <a:r>
              <a:rPr lang="en-US" sz="2400" dirty="0" smtClean="0"/>
              <a:t>  </a:t>
            </a:r>
            <a:r>
              <a:rPr lang="en-US" sz="2400" dirty="0"/>
              <a:t>= new </a:t>
            </a:r>
            <a:r>
              <a:rPr lang="en-US" sz="2400" dirty="0" smtClean="0"/>
              <a:t>double;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_____  </a:t>
            </a:r>
            <a:r>
              <a:rPr lang="en-US" sz="2400" dirty="0" err="1" smtClean="0"/>
              <a:t>ptr</a:t>
            </a:r>
            <a:r>
              <a:rPr lang="en-US" sz="2400" dirty="0" smtClean="0"/>
              <a:t> = new char[10];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_____  </a:t>
            </a:r>
            <a:r>
              <a:rPr lang="en-US" sz="2400" dirty="0" err="1" smtClean="0"/>
              <a:t>ptr</a:t>
            </a:r>
            <a:r>
              <a:rPr lang="en-US" sz="2400" dirty="0" smtClean="0"/>
              <a:t> = new char*[10];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_____  </a:t>
            </a:r>
            <a:r>
              <a:rPr lang="en-US" sz="2400" dirty="0" err="1" smtClean="0"/>
              <a:t>ptr</a:t>
            </a:r>
            <a:r>
              <a:rPr lang="en-US" sz="2400" dirty="0" smtClean="0"/>
              <a:t> = new color;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514600"/>
            <a:ext cx="14414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*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ouble*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char*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</a:rPr>
              <a:t>har**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olor*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2590800" y="3347720"/>
            <a:ext cx="1447800" cy="38608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6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5410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Allocation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Stored in heap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Pointer accesses it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Exists until user ‘delete’ it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it is not deleted, the data exists in heap even pointer dies</a:t>
            </a:r>
            <a:endParaRPr lang="en-US" dirty="0"/>
          </a:p>
        </p:txBody>
      </p:sp>
      <p:sp>
        <p:nvSpPr>
          <p:cNvPr id="8" name="object 5"/>
          <p:cNvSpPr/>
          <p:nvPr/>
        </p:nvSpPr>
        <p:spPr>
          <a:xfrm>
            <a:off x="5867400" y="1447800"/>
            <a:ext cx="3276600" cy="3429000"/>
          </a:xfrm>
          <a:custGeom>
            <a:avLst/>
            <a:gdLst/>
            <a:ahLst/>
            <a:cxnLst/>
            <a:rect l="l" t="t" r="r" b="b"/>
            <a:pathLst>
              <a:path w="3276600" h="5410200">
                <a:moveTo>
                  <a:pt x="0" y="5410199"/>
                </a:moveTo>
                <a:lnTo>
                  <a:pt x="3276599" y="5410199"/>
                </a:lnTo>
                <a:lnTo>
                  <a:pt x="3276599" y="0"/>
                </a:lnTo>
                <a:lnTo>
                  <a:pt x="0" y="0"/>
                </a:lnTo>
                <a:lnTo>
                  <a:pt x="0" y="5410199"/>
                </a:lnTo>
                <a:close/>
              </a:path>
            </a:pathLst>
          </a:custGeom>
          <a:solidFill>
            <a:srgbClr val="C0C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 txBox="1"/>
          <p:nvPr/>
        </p:nvSpPr>
        <p:spPr>
          <a:xfrm>
            <a:off x="6019800" y="1729240"/>
            <a:ext cx="272706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spc="-5" dirty="0" err="1">
                <a:latin typeface="Courier New"/>
                <a:cs typeface="Courier New"/>
              </a:rPr>
              <a:t>i</a:t>
            </a:r>
            <a:r>
              <a:rPr sz="1200" spc="-5" dirty="0" err="1" smtClean="0">
                <a:latin typeface="Courier New"/>
                <a:cs typeface="Courier New"/>
              </a:rPr>
              <a:t>n</a:t>
            </a:r>
            <a:r>
              <a:rPr lang="en-US" sz="1200" spc="10" dirty="0" err="1" smtClean="0">
                <a:latin typeface="Courier New"/>
                <a:cs typeface="Courier New"/>
              </a:rPr>
              <a:t>t</a:t>
            </a:r>
            <a:r>
              <a:rPr lang="en-US" sz="1200" spc="10" dirty="0" smtClean="0">
                <a:latin typeface="Courier New"/>
                <a:cs typeface="Courier New"/>
              </a:rPr>
              <a:t>  area(int, int);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6019800" y="2186822"/>
            <a:ext cx="248602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200" spc="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200" spc="10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spc="1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1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6019800" y="3558677"/>
            <a:ext cx="31842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sz="1200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nt</a:t>
            </a:r>
            <a:r>
              <a:rPr lang="en-US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spc="10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10" dirty="0" smtClean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10" dirty="0" err="1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 err="1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 smtClean="0">
                <a:solidFill>
                  <a:srgbClr val="0000FF"/>
                </a:solidFill>
                <a:latin typeface="Courier New"/>
                <a:cs typeface="Courier New"/>
              </a:rPr>
              <a:t>l)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lang="en-US" sz="12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lang="en-US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lang="en-US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200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 err="1" smtClean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2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lang="en-US" sz="12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lang="en-US" sz="120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eturn *</a:t>
            </a:r>
            <a:r>
              <a:rPr lang="en-US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5" name="object 2"/>
          <p:cNvSpPr/>
          <p:nvPr/>
        </p:nvSpPr>
        <p:spPr>
          <a:xfrm>
            <a:off x="3257427" y="3863387"/>
            <a:ext cx="2470785" cy="2763520"/>
          </a:xfrm>
          <a:custGeom>
            <a:avLst/>
            <a:gdLst/>
            <a:ahLst/>
            <a:cxnLst/>
            <a:rect l="l" t="t" r="r" b="b"/>
            <a:pathLst>
              <a:path w="2470785" h="2763520">
                <a:moveTo>
                  <a:pt x="0" y="2763524"/>
                </a:moveTo>
                <a:lnTo>
                  <a:pt x="2470403" y="2763524"/>
                </a:lnTo>
                <a:lnTo>
                  <a:pt x="2470403" y="0"/>
                </a:lnTo>
                <a:lnTo>
                  <a:pt x="0" y="0"/>
                </a:lnTo>
                <a:lnTo>
                  <a:pt x="0" y="276352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9"/>
          <p:cNvSpPr txBox="1"/>
          <p:nvPr/>
        </p:nvSpPr>
        <p:spPr>
          <a:xfrm>
            <a:off x="1100427" y="3457642"/>
            <a:ext cx="16014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r>
              <a:rPr sz="1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rea</a:t>
            </a:r>
            <a:r>
              <a:rPr sz="14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20"/>
          <p:cNvSpPr/>
          <p:nvPr/>
        </p:nvSpPr>
        <p:spPr>
          <a:xfrm>
            <a:off x="577644" y="5255311"/>
            <a:ext cx="2627630" cy="1371600"/>
          </a:xfrm>
          <a:custGeom>
            <a:avLst/>
            <a:gdLst/>
            <a:ahLst/>
            <a:cxnLst/>
            <a:rect l="l" t="t" r="r" b="b"/>
            <a:pathLst>
              <a:path w="2627630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1"/>
          <p:cNvSpPr/>
          <p:nvPr/>
        </p:nvSpPr>
        <p:spPr>
          <a:xfrm>
            <a:off x="577644" y="5255311"/>
            <a:ext cx="2627630" cy="1371600"/>
          </a:xfrm>
          <a:custGeom>
            <a:avLst/>
            <a:gdLst/>
            <a:ahLst/>
            <a:cxnLst/>
            <a:rect l="l" t="t" r="r" b="b"/>
            <a:pathLst>
              <a:path w="2627630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2"/>
          <p:cNvSpPr txBox="1"/>
          <p:nvPr/>
        </p:nvSpPr>
        <p:spPr>
          <a:xfrm>
            <a:off x="2687576" y="5398585"/>
            <a:ext cx="3263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859943" y="5360485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4"/>
          <p:cNvSpPr/>
          <p:nvPr/>
        </p:nvSpPr>
        <p:spPr>
          <a:xfrm>
            <a:off x="152400" y="5636312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5"/>
          <p:cNvSpPr/>
          <p:nvPr/>
        </p:nvSpPr>
        <p:spPr>
          <a:xfrm>
            <a:off x="152400" y="5636312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7"/>
          <p:cNvSpPr txBox="1"/>
          <p:nvPr/>
        </p:nvSpPr>
        <p:spPr>
          <a:xfrm>
            <a:off x="246987" y="5714607"/>
            <a:ext cx="3822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8"/>
          <p:cNvSpPr txBox="1"/>
          <p:nvPr/>
        </p:nvSpPr>
        <p:spPr>
          <a:xfrm>
            <a:off x="2708912" y="5703500"/>
            <a:ext cx="28448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9"/>
          <p:cNvSpPr txBox="1"/>
          <p:nvPr/>
        </p:nvSpPr>
        <p:spPr>
          <a:xfrm>
            <a:off x="859943" y="5665400"/>
            <a:ext cx="49085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30"/>
          <p:cNvSpPr txBox="1"/>
          <p:nvPr/>
        </p:nvSpPr>
        <p:spPr>
          <a:xfrm>
            <a:off x="2638808" y="6008539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9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eturn</a:t>
            </a:r>
            <a:endParaRPr sz="900">
              <a:latin typeface="Arial"/>
              <a:cs typeface="Arial"/>
            </a:endParaRPr>
          </a:p>
          <a:p>
            <a:pPr marL="26670" algn="ctr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31"/>
          <p:cNvSpPr txBox="1"/>
          <p:nvPr/>
        </p:nvSpPr>
        <p:spPr>
          <a:xfrm>
            <a:off x="859943" y="5970439"/>
            <a:ext cx="49085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32"/>
          <p:cNvSpPr/>
          <p:nvPr/>
        </p:nvSpPr>
        <p:spPr>
          <a:xfrm>
            <a:off x="577644" y="3867280"/>
            <a:ext cx="2627630" cy="1388110"/>
          </a:xfrm>
          <a:custGeom>
            <a:avLst/>
            <a:gdLst/>
            <a:ahLst/>
            <a:cxnLst/>
            <a:rect l="l" t="t" r="r" b="b"/>
            <a:pathLst>
              <a:path w="2627630" h="1388110">
                <a:moveTo>
                  <a:pt x="0" y="1387982"/>
                </a:moveTo>
                <a:lnTo>
                  <a:pt x="2627375" y="1387982"/>
                </a:lnTo>
                <a:lnTo>
                  <a:pt x="2627375" y="0"/>
                </a:lnTo>
                <a:lnTo>
                  <a:pt x="0" y="0"/>
                </a:lnTo>
                <a:lnTo>
                  <a:pt x="0" y="138798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3"/>
          <p:cNvSpPr/>
          <p:nvPr/>
        </p:nvSpPr>
        <p:spPr>
          <a:xfrm>
            <a:off x="152400" y="4264664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4"/>
          <p:cNvSpPr/>
          <p:nvPr/>
        </p:nvSpPr>
        <p:spPr>
          <a:xfrm>
            <a:off x="152400" y="4264664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5"/>
          <p:cNvSpPr txBox="1"/>
          <p:nvPr/>
        </p:nvSpPr>
        <p:spPr>
          <a:xfrm>
            <a:off x="266799" y="4342637"/>
            <a:ext cx="3403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area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7"/>
          <p:cNvSpPr txBox="1"/>
          <p:nvPr/>
        </p:nvSpPr>
        <p:spPr>
          <a:xfrm>
            <a:off x="2765300" y="4331530"/>
            <a:ext cx="1644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8"/>
          <p:cNvSpPr txBox="1"/>
          <p:nvPr/>
        </p:nvSpPr>
        <p:spPr>
          <a:xfrm>
            <a:off x="840131" y="4293430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9"/>
          <p:cNvSpPr txBox="1"/>
          <p:nvPr/>
        </p:nvSpPr>
        <p:spPr>
          <a:xfrm>
            <a:off x="2638808" y="4636584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900">
              <a:latin typeface="Arial"/>
              <a:cs typeface="Arial"/>
            </a:endParaRPr>
          </a:p>
          <a:p>
            <a:pPr marL="27305" algn="ctr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40"/>
          <p:cNvSpPr txBox="1"/>
          <p:nvPr/>
        </p:nvSpPr>
        <p:spPr>
          <a:xfrm>
            <a:off x="840131" y="4598484"/>
            <a:ext cx="53022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3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e8 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41"/>
          <p:cNvSpPr txBox="1"/>
          <p:nvPr/>
        </p:nvSpPr>
        <p:spPr>
          <a:xfrm>
            <a:off x="2684528" y="4026730"/>
            <a:ext cx="3321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42"/>
          <p:cNvSpPr txBox="1"/>
          <p:nvPr/>
        </p:nvSpPr>
        <p:spPr>
          <a:xfrm>
            <a:off x="840131" y="3988630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43"/>
          <p:cNvSpPr txBox="1"/>
          <p:nvPr/>
        </p:nvSpPr>
        <p:spPr>
          <a:xfrm>
            <a:off x="3720848" y="3478340"/>
            <a:ext cx="15621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eap</a:t>
            </a:r>
            <a:r>
              <a:rPr sz="1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rea</a:t>
            </a:r>
            <a:r>
              <a:rPr sz="14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44"/>
          <p:cNvSpPr txBox="1"/>
          <p:nvPr/>
        </p:nvSpPr>
        <p:spPr>
          <a:xfrm>
            <a:off x="4572000" y="4419600"/>
            <a:ext cx="990600" cy="184666"/>
          </a:xfrm>
          <a:prstGeom prst="rect">
            <a:avLst/>
          </a:prstGeom>
          <a:solidFill>
            <a:srgbClr val="DDDDDD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/>
                <a:cs typeface="Arial"/>
              </a:rPr>
              <a:t>2</a:t>
            </a:r>
            <a:r>
              <a:rPr sz="1200" b="1" dirty="0" smtClean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0" name="object 45"/>
          <p:cNvSpPr txBox="1"/>
          <p:nvPr/>
        </p:nvSpPr>
        <p:spPr>
          <a:xfrm>
            <a:off x="3931161" y="4448624"/>
            <a:ext cx="5207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0x93c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6"/>
          <p:cNvSpPr/>
          <p:nvPr/>
        </p:nvSpPr>
        <p:spPr>
          <a:xfrm>
            <a:off x="2476500" y="4107560"/>
            <a:ext cx="2640965" cy="312420"/>
          </a:xfrm>
          <a:custGeom>
            <a:avLst/>
            <a:gdLst/>
            <a:ahLst/>
            <a:cxnLst/>
            <a:rect l="l" t="t" r="r" b="b"/>
            <a:pathLst>
              <a:path w="2640965" h="312420">
                <a:moveTo>
                  <a:pt x="2546238" y="220979"/>
                </a:moveTo>
                <a:lnTo>
                  <a:pt x="2543952" y="222254"/>
                </a:lnTo>
                <a:lnTo>
                  <a:pt x="2541666" y="223646"/>
                </a:lnTo>
                <a:lnTo>
                  <a:pt x="2540904" y="226563"/>
                </a:lnTo>
                <a:lnTo>
                  <a:pt x="2542275" y="228849"/>
                </a:lnTo>
                <a:lnTo>
                  <a:pt x="2590799" y="312038"/>
                </a:lnTo>
                <a:lnTo>
                  <a:pt x="2596279" y="302645"/>
                </a:lnTo>
                <a:lnTo>
                  <a:pt x="2585984" y="302645"/>
                </a:lnTo>
                <a:lnTo>
                  <a:pt x="2585984" y="285019"/>
                </a:lnTo>
                <a:lnTo>
                  <a:pt x="2550413" y="224027"/>
                </a:lnTo>
                <a:lnTo>
                  <a:pt x="2549133" y="221741"/>
                </a:lnTo>
                <a:lnTo>
                  <a:pt x="2546238" y="220979"/>
                </a:lnTo>
                <a:close/>
              </a:path>
              <a:path w="2640965" h="312420">
                <a:moveTo>
                  <a:pt x="2585984" y="285019"/>
                </a:moveTo>
                <a:lnTo>
                  <a:pt x="2585984" y="302645"/>
                </a:lnTo>
                <a:lnTo>
                  <a:pt x="2595493" y="302645"/>
                </a:lnTo>
                <a:lnTo>
                  <a:pt x="2595493" y="300227"/>
                </a:lnTo>
                <a:lnTo>
                  <a:pt x="2586746" y="300227"/>
                </a:lnTo>
                <a:lnTo>
                  <a:pt x="2590799" y="293276"/>
                </a:lnTo>
                <a:lnTo>
                  <a:pt x="2585984" y="285019"/>
                </a:lnTo>
                <a:close/>
              </a:path>
              <a:path w="2640965" h="312420">
                <a:moveTo>
                  <a:pt x="2635392" y="220979"/>
                </a:moveTo>
                <a:lnTo>
                  <a:pt x="2632466" y="221741"/>
                </a:lnTo>
                <a:lnTo>
                  <a:pt x="2631185" y="224027"/>
                </a:lnTo>
                <a:lnTo>
                  <a:pt x="2595493" y="285228"/>
                </a:lnTo>
                <a:lnTo>
                  <a:pt x="2595493" y="302645"/>
                </a:lnTo>
                <a:lnTo>
                  <a:pt x="2596279" y="302645"/>
                </a:lnTo>
                <a:lnTo>
                  <a:pt x="2639324" y="228849"/>
                </a:lnTo>
                <a:lnTo>
                  <a:pt x="2640726" y="226563"/>
                </a:lnTo>
                <a:lnTo>
                  <a:pt x="2639964" y="223646"/>
                </a:lnTo>
                <a:lnTo>
                  <a:pt x="2637678" y="222254"/>
                </a:lnTo>
                <a:lnTo>
                  <a:pt x="2635392" y="220979"/>
                </a:lnTo>
                <a:close/>
              </a:path>
              <a:path w="2640965" h="312420">
                <a:moveTo>
                  <a:pt x="2590799" y="293276"/>
                </a:moveTo>
                <a:lnTo>
                  <a:pt x="2586746" y="300227"/>
                </a:lnTo>
                <a:lnTo>
                  <a:pt x="2594853" y="300227"/>
                </a:lnTo>
                <a:lnTo>
                  <a:pt x="2590799" y="293276"/>
                </a:lnTo>
                <a:close/>
              </a:path>
              <a:path w="2640965" h="312420">
                <a:moveTo>
                  <a:pt x="2595493" y="285228"/>
                </a:moveTo>
                <a:lnTo>
                  <a:pt x="2590799" y="293276"/>
                </a:lnTo>
                <a:lnTo>
                  <a:pt x="2594853" y="300227"/>
                </a:lnTo>
                <a:lnTo>
                  <a:pt x="2595493" y="300227"/>
                </a:lnTo>
                <a:lnTo>
                  <a:pt x="2595493" y="285228"/>
                </a:lnTo>
                <a:close/>
              </a:path>
              <a:path w="2640965" h="312420">
                <a:moveTo>
                  <a:pt x="2585984" y="4703"/>
                </a:moveTo>
                <a:lnTo>
                  <a:pt x="2585984" y="285019"/>
                </a:lnTo>
                <a:lnTo>
                  <a:pt x="2590799" y="293276"/>
                </a:lnTo>
                <a:lnTo>
                  <a:pt x="2595493" y="285228"/>
                </a:lnTo>
                <a:lnTo>
                  <a:pt x="2595493" y="9524"/>
                </a:lnTo>
                <a:lnTo>
                  <a:pt x="2590799" y="9524"/>
                </a:lnTo>
                <a:lnTo>
                  <a:pt x="2585984" y="4703"/>
                </a:lnTo>
                <a:close/>
              </a:path>
              <a:path w="2640965" h="312420">
                <a:moveTo>
                  <a:pt x="2593482" y="0"/>
                </a:moveTo>
                <a:lnTo>
                  <a:pt x="0" y="0"/>
                </a:lnTo>
                <a:lnTo>
                  <a:pt x="0" y="9524"/>
                </a:lnTo>
                <a:lnTo>
                  <a:pt x="2585984" y="9524"/>
                </a:lnTo>
                <a:lnTo>
                  <a:pt x="2585984" y="4703"/>
                </a:lnTo>
                <a:lnTo>
                  <a:pt x="2595493" y="4703"/>
                </a:lnTo>
                <a:lnTo>
                  <a:pt x="2595493" y="2154"/>
                </a:lnTo>
                <a:lnTo>
                  <a:pt x="2593482" y="0"/>
                </a:lnTo>
                <a:close/>
              </a:path>
              <a:path w="2640965" h="312420">
                <a:moveTo>
                  <a:pt x="2595493" y="4703"/>
                </a:moveTo>
                <a:lnTo>
                  <a:pt x="2585984" y="4703"/>
                </a:lnTo>
                <a:lnTo>
                  <a:pt x="2590799" y="9524"/>
                </a:lnTo>
                <a:lnTo>
                  <a:pt x="2595493" y="9524"/>
                </a:lnTo>
                <a:lnTo>
                  <a:pt x="2595493" y="4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09414"/>
              </p:ext>
            </p:extLst>
          </p:nvPr>
        </p:nvGraphicFramePr>
        <p:xfrm>
          <a:off x="1481137" y="5326750"/>
          <a:ext cx="990599" cy="1226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012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" name="objec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8778"/>
              </p:ext>
            </p:extLst>
          </p:nvPr>
        </p:nvGraphicFramePr>
        <p:xfrm>
          <a:off x="1481137" y="3955101"/>
          <a:ext cx="990599" cy="1226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0x93c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0040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00c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5486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Allocation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Stored in heap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Pointer accesses it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Exists until user ‘delete’ it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it is not deleted, the data exists in heap even pointer dies</a:t>
            </a:r>
            <a:endParaRPr lang="en-US" dirty="0"/>
          </a:p>
        </p:txBody>
      </p:sp>
      <p:sp>
        <p:nvSpPr>
          <p:cNvPr id="8" name="object 5"/>
          <p:cNvSpPr/>
          <p:nvPr/>
        </p:nvSpPr>
        <p:spPr>
          <a:xfrm>
            <a:off x="5867400" y="1447800"/>
            <a:ext cx="3276600" cy="3429000"/>
          </a:xfrm>
          <a:custGeom>
            <a:avLst/>
            <a:gdLst/>
            <a:ahLst/>
            <a:cxnLst/>
            <a:rect l="l" t="t" r="r" b="b"/>
            <a:pathLst>
              <a:path w="3276600" h="5410200">
                <a:moveTo>
                  <a:pt x="0" y="5410199"/>
                </a:moveTo>
                <a:lnTo>
                  <a:pt x="3276599" y="5410199"/>
                </a:lnTo>
                <a:lnTo>
                  <a:pt x="3276599" y="0"/>
                </a:lnTo>
                <a:lnTo>
                  <a:pt x="0" y="0"/>
                </a:lnTo>
                <a:lnTo>
                  <a:pt x="0" y="5410199"/>
                </a:lnTo>
                <a:close/>
              </a:path>
            </a:pathLst>
          </a:custGeom>
          <a:solidFill>
            <a:srgbClr val="C0C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 txBox="1"/>
          <p:nvPr/>
        </p:nvSpPr>
        <p:spPr>
          <a:xfrm>
            <a:off x="6019800" y="1729240"/>
            <a:ext cx="272706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spc="-5" dirty="0" err="1">
                <a:latin typeface="Courier New"/>
                <a:cs typeface="Courier New"/>
              </a:rPr>
              <a:t>i</a:t>
            </a:r>
            <a:r>
              <a:rPr sz="1200" spc="-5" dirty="0" err="1" smtClean="0">
                <a:latin typeface="Courier New"/>
                <a:cs typeface="Courier New"/>
              </a:rPr>
              <a:t>n</a:t>
            </a:r>
            <a:r>
              <a:rPr lang="en-US" sz="1200" spc="10" dirty="0" err="1" smtClean="0">
                <a:latin typeface="Courier New"/>
                <a:cs typeface="Courier New"/>
              </a:rPr>
              <a:t>t</a:t>
            </a:r>
            <a:r>
              <a:rPr lang="en-US" sz="1200" spc="10" dirty="0" smtClean="0">
                <a:latin typeface="Courier New"/>
                <a:cs typeface="Courier New"/>
              </a:rPr>
              <a:t>  area(int, int);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6019800" y="2186822"/>
            <a:ext cx="248602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200" spc="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200" spc="10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spc="1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1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6019800" y="3558677"/>
            <a:ext cx="31842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sz="1200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nt</a:t>
            </a:r>
            <a:r>
              <a:rPr lang="en-US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spc="10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10" dirty="0" smtClean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10" dirty="0" err="1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 err="1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 smtClean="0">
                <a:solidFill>
                  <a:srgbClr val="0000FF"/>
                </a:solidFill>
                <a:latin typeface="Courier New"/>
                <a:cs typeface="Courier New"/>
              </a:rPr>
              <a:t>l)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lang="en-US" sz="12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lang="en-US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lang="en-US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200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 err="1" smtClean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2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lang="en-US" sz="12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lang="en-US" sz="120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eturn *</a:t>
            </a:r>
            <a:r>
              <a:rPr lang="en-US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5" name="object 2"/>
          <p:cNvSpPr/>
          <p:nvPr/>
        </p:nvSpPr>
        <p:spPr>
          <a:xfrm>
            <a:off x="3257427" y="3863387"/>
            <a:ext cx="2470785" cy="2763520"/>
          </a:xfrm>
          <a:custGeom>
            <a:avLst/>
            <a:gdLst/>
            <a:ahLst/>
            <a:cxnLst/>
            <a:rect l="l" t="t" r="r" b="b"/>
            <a:pathLst>
              <a:path w="2470785" h="2763520">
                <a:moveTo>
                  <a:pt x="0" y="2763524"/>
                </a:moveTo>
                <a:lnTo>
                  <a:pt x="2470403" y="2763524"/>
                </a:lnTo>
                <a:lnTo>
                  <a:pt x="2470403" y="0"/>
                </a:lnTo>
                <a:lnTo>
                  <a:pt x="0" y="0"/>
                </a:lnTo>
                <a:lnTo>
                  <a:pt x="0" y="276352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9"/>
          <p:cNvSpPr txBox="1"/>
          <p:nvPr/>
        </p:nvSpPr>
        <p:spPr>
          <a:xfrm>
            <a:off x="1100427" y="3457642"/>
            <a:ext cx="16014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r>
              <a:rPr sz="1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rea</a:t>
            </a:r>
            <a:r>
              <a:rPr sz="14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20"/>
          <p:cNvSpPr/>
          <p:nvPr/>
        </p:nvSpPr>
        <p:spPr>
          <a:xfrm>
            <a:off x="577644" y="5255311"/>
            <a:ext cx="2627630" cy="1371600"/>
          </a:xfrm>
          <a:custGeom>
            <a:avLst/>
            <a:gdLst/>
            <a:ahLst/>
            <a:cxnLst/>
            <a:rect l="l" t="t" r="r" b="b"/>
            <a:pathLst>
              <a:path w="2627630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1"/>
          <p:cNvSpPr/>
          <p:nvPr/>
        </p:nvSpPr>
        <p:spPr>
          <a:xfrm>
            <a:off x="577644" y="5255311"/>
            <a:ext cx="2627630" cy="1371600"/>
          </a:xfrm>
          <a:custGeom>
            <a:avLst/>
            <a:gdLst/>
            <a:ahLst/>
            <a:cxnLst/>
            <a:rect l="l" t="t" r="r" b="b"/>
            <a:pathLst>
              <a:path w="2627630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2"/>
          <p:cNvSpPr txBox="1"/>
          <p:nvPr/>
        </p:nvSpPr>
        <p:spPr>
          <a:xfrm>
            <a:off x="2687576" y="5398585"/>
            <a:ext cx="3263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859943" y="5360485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4"/>
          <p:cNvSpPr/>
          <p:nvPr/>
        </p:nvSpPr>
        <p:spPr>
          <a:xfrm>
            <a:off x="152400" y="5636312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5"/>
          <p:cNvSpPr/>
          <p:nvPr/>
        </p:nvSpPr>
        <p:spPr>
          <a:xfrm>
            <a:off x="152400" y="5636312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7"/>
          <p:cNvSpPr txBox="1"/>
          <p:nvPr/>
        </p:nvSpPr>
        <p:spPr>
          <a:xfrm>
            <a:off x="246987" y="5714607"/>
            <a:ext cx="3822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8"/>
          <p:cNvSpPr txBox="1"/>
          <p:nvPr/>
        </p:nvSpPr>
        <p:spPr>
          <a:xfrm>
            <a:off x="2708912" y="5703500"/>
            <a:ext cx="28448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9"/>
          <p:cNvSpPr txBox="1"/>
          <p:nvPr/>
        </p:nvSpPr>
        <p:spPr>
          <a:xfrm>
            <a:off x="859943" y="5665400"/>
            <a:ext cx="49085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30"/>
          <p:cNvSpPr txBox="1"/>
          <p:nvPr/>
        </p:nvSpPr>
        <p:spPr>
          <a:xfrm>
            <a:off x="2638808" y="6008539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9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eturn</a:t>
            </a:r>
            <a:endParaRPr sz="900">
              <a:latin typeface="Arial"/>
              <a:cs typeface="Arial"/>
            </a:endParaRPr>
          </a:p>
          <a:p>
            <a:pPr marL="26670" algn="ctr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31"/>
          <p:cNvSpPr txBox="1"/>
          <p:nvPr/>
        </p:nvSpPr>
        <p:spPr>
          <a:xfrm>
            <a:off x="859943" y="5970439"/>
            <a:ext cx="49085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33"/>
          <p:cNvSpPr/>
          <p:nvPr/>
        </p:nvSpPr>
        <p:spPr>
          <a:xfrm>
            <a:off x="152400" y="4264664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3"/>
          <p:cNvSpPr txBox="1"/>
          <p:nvPr/>
        </p:nvSpPr>
        <p:spPr>
          <a:xfrm>
            <a:off x="3720848" y="3478340"/>
            <a:ext cx="15621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eap</a:t>
            </a:r>
            <a:r>
              <a:rPr sz="1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rea</a:t>
            </a:r>
            <a:r>
              <a:rPr sz="14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44"/>
          <p:cNvSpPr txBox="1"/>
          <p:nvPr/>
        </p:nvSpPr>
        <p:spPr>
          <a:xfrm>
            <a:off x="4572000" y="4419600"/>
            <a:ext cx="990600" cy="184666"/>
          </a:xfrm>
          <a:prstGeom prst="rect">
            <a:avLst/>
          </a:prstGeom>
          <a:solidFill>
            <a:srgbClr val="DDDDDD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/>
                <a:cs typeface="Arial"/>
              </a:rPr>
              <a:t>2</a:t>
            </a:r>
            <a:r>
              <a:rPr sz="1200" b="1" dirty="0" smtClean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0" name="object 45"/>
          <p:cNvSpPr txBox="1"/>
          <p:nvPr/>
        </p:nvSpPr>
        <p:spPr>
          <a:xfrm>
            <a:off x="3931161" y="4448624"/>
            <a:ext cx="5207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0x93c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3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81905"/>
              </p:ext>
            </p:extLst>
          </p:nvPr>
        </p:nvGraphicFramePr>
        <p:xfrm>
          <a:off x="1481137" y="5326750"/>
          <a:ext cx="990599" cy="1226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012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Right Arrow 41"/>
          <p:cNvSpPr/>
          <p:nvPr/>
        </p:nvSpPr>
        <p:spPr>
          <a:xfrm rot="13399433">
            <a:off x="5029200" y="5037536"/>
            <a:ext cx="1447800" cy="2286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00801" y="55626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Memory Leak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 pointer to it. Memory space is wasted.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2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5943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Allocation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Stored in heap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Pointer accesses it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Exists until user ‘delete’ it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it is not deleted, the data exists in heap even pointer dies</a:t>
            </a:r>
            <a:endParaRPr lang="en-US" dirty="0"/>
          </a:p>
        </p:txBody>
      </p:sp>
      <p:sp>
        <p:nvSpPr>
          <p:cNvPr id="8" name="object 5"/>
          <p:cNvSpPr/>
          <p:nvPr/>
        </p:nvSpPr>
        <p:spPr>
          <a:xfrm>
            <a:off x="5867400" y="1447800"/>
            <a:ext cx="3276600" cy="3429000"/>
          </a:xfrm>
          <a:custGeom>
            <a:avLst/>
            <a:gdLst/>
            <a:ahLst/>
            <a:cxnLst/>
            <a:rect l="l" t="t" r="r" b="b"/>
            <a:pathLst>
              <a:path w="3276600" h="5410200">
                <a:moveTo>
                  <a:pt x="0" y="5410199"/>
                </a:moveTo>
                <a:lnTo>
                  <a:pt x="3276599" y="5410199"/>
                </a:lnTo>
                <a:lnTo>
                  <a:pt x="3276599" y="0"/>
                </a:lnTo>
                <a:lnTo>
                  <a:pt x="0" y="0"/>
                </a:lnTo>
                <a:lnTo>
                  <a:pt x="0" y="5410199"/>
                </a:lnTo>
                <a:close/>
              </a:path>
            </a:pathLst>
          </a:custGeom>
          <a:solidFill>
            <a:srgbClr val="C0C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 txBox="1"/>
          <p:nvPr/>
        </p:nvSpPr>
        <p:spPr>
          <a:xfrm>
            <a:off x="6019800" y="1729240"/>
            <a:ext cx="272706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spc="-5" dirty="0" err="1">
                <a:latin typeface="Courier New"/>
                <a:cs typeface="Courier New"/>
              </a:rPr>
              <a:t>i</a:t>
            </a:r>
            <a:r>
              <a:rPr sz="1200" spc="-5" dirty="0" err="1" smtClean="0">
                <a:latin typeface="Courier New"/>
                <a:cs typeface="Courier New"/>
              </a:rPr>
              <a:t>n</a:t>
            </a:r>
            <a:r>
              <a:rPr lang="en-US" sz="1200" spc="10" dirty="0" err="1" smtClean="0">
                <a:latin typeface="Courier New"/>
                <a:cs typeface="Courier New"/>
              </a:rPr>
              <a:t>t</a:t>
            </a:r>
            <a:r>
              <a:rPr lang="en-US" sz="1200" spc="10" dirty="0" smtClean="0">
                <a:latin typeface="Courier New"/>
                <a:cs typeface="Courier New"/>
              </a:rPr>
              <a:t>  area(int, int);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6019800" y="2186822"/>
            <a:ext cx="248602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200" spc="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200" spc="10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spc="1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1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6019800" y="3558677"/>
            <a:ext cx="31842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sz="1200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nt</a:t>
            </a:r>
            <a:r>
              <a:rPr lang="en-US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spc="10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10" dirty="0" smtClean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10" dirty="0" err="1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 err="1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 smtClean="0">
                <a:solidFill>
                  <a:srgbClr val="0000FF"/>
                </a:solidFill>
                <a:latin typeface="Courier New"/>
                <a:cs typeface="Courier New"/>
              </a:rPr>
              <a:t>l)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lang="en-US" sz="12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lang="en-US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sz="1200" b="1" spc="-5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b="1" spc="10" dirty="0" smtClean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&amp;</a:t>
            </a:r>
            <a:r>
              <a:rPr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l;</a:t>
            </a:r>
            <a:endParaRPr lang="en-US" sz="12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lang="en-US" sz="120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eturn *</a:t>
            </a:r>
            <a:r>
              <a:rPr lang="en-US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5" name="object 2"/>
          <p:cNvSpPr/>
          <p:nvPr/>
        </p:nvSpPr>
        <p:spPr>
          <a:xfrm>
            <a:off x="3257427" y="3863387"/>
            <a:ext cx="2470785" cy="2763520"/>
          </a:xfrm>
          <a:custGeom>
            <a:avLst/>
            <a:gdLst/>
            <a:ahLst/>
            <a:cxnLst/>
            <a:rect l="l" t="t" r="r" b="b"/>
            <a:pathLst>
              <a:path w="2470785" h="2763520">
                <a:moveTo>
                  <a:pt x="0" y="2763524"/>
                </a:moveTo>
                <a:lnTo>
                  <a:pt x="2470403" y="2763524"/>
                </a:lnTo>
                <a:lnTo>
                  <a:pt x="2470403" y="0"/>
                </a:lnTo>
                <a:lnTo>
                  <a:pt x="0" y="0"/>
                </a:lnTo>
                <a:lnTo>
                  <a:pt x="0" y="276352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9"/>
          <p:cNvSpPr txBox="1"/>
          <p:nvPr/>
        </p:nvSpPr>
        <p:spPr>
          <a:xfrm>
            <a:off x="1100427" y="3457642"/>
            <a:ext cx="16014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r>
              <a:rPr sz="1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rea</a:t>
            </a:r>
            <a:r>
              <a:rPr sz="14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20"/>
          <p:cNvSpPr/>
          <p:nvPr/>
        </p:nvSpPr>
        <p:spPr>
          <a:xfrm>
            <a:off x="577644" y="5255311"/>
            <a:ext cx="2627630" cy="1371600"/>
          </a:xfrm>
          <a:custGeom>
            <a:avLst/>
            <a:gdLst/>
            <a:ahLst/>
            <a:cxnLst/>
            <a:rect l="l" t="t" r="r" b="b"/>
            <a:pathLst>
              <a:path w="2627630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1"/>
          <p:cNvSpPr/>
          <p:nvPr/>
        </p:nvSpPr>
        <p:spPr>
          <a:xfrm>
            <a:off x="577644" y="5255311"/>
            <a:ext cx="2627630" cy="1371600"/>
          </a:xfrm>
          <a:custGeom>
            <a:avLst/>
            <a:gdLst/>
            <a:ahLst/>
            <a:cxnLst/>
            <a:rect l="l" t="t" r="r" b="b"/>
            <a:pathLst>
              <a:path w="2627630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2"/>
          <p:cNvSpPr txBox="1"/>
          <p:nvPr/>
        </p:nvSpPr>
        <p:spPr>
          <a:xfrm>
            <a:off x="2687576" y="5398585"/>
            <a:ext cx="3263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859943" y="5360485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4"/>
          <p:cNvSpPr/>
          <p:nvPr/>
        </p:nvSpPr>
        <p:spPr>
          <a:xfrm>
            <a:off x="152400" y="5636312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5"/>
          <p:cNvSpPr/>
          <p:nvPr/>
        </p:nvSpPr>
        <p:spPr>
          <a:xfrm>
            <a:off x="152400" y="5636312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7"/>
          <p:cNvSpPr txBox="1"/>
          <p:nvPr/>
        </p:nvSpPr>
        <p:spPr>
          <a:xfrm>
            <a:off x="246987" y="5714607"/>
            <a:ext cx="3822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8"/>
          <p:cNvSpPr txBox="1"/>
          <p:nvPr/>
        </p:nvSpPr>
        <p:spPr>
          <a:xfrm>
            <a:off x="2708912" y="5703500"/>
            <a:ext cx="28448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9"/>
          <p:cNvSpPr txBox="1"/>
          <p:nvPr/>
        </p:nvSpPr>
        <p:spPr>
          <a:xfrm>
            <a:off x="859943" y="5665400"/>
            <a:ext cx="49085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30"/>
          <p:cNvSpPr txBox="1"/>
          <p:nvPr/>
        </p:nvSpPr>
        <p:spPr>
          <a:xfrm>
            <a:off x="2638808" y="6008539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9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eturn</a:t>
            </a:r>
            <a:endParaRPr sz="900">
              <a:latin typeface="Arial"/>
              <a:cs typeface="Arial"/>
            </a:endParaRPr>
          </a:p>
          <a:p>
            <a:pPr marL="26670" algn="ctr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31"/>
          <p:cNvSpPr txBox="1"/>
          <p:nvPr/>
        </p:nvSpPr>
        <p:spPr>
          <a:xfrm>
            <a:off x="859943" y="5970439"/>
            <a:ext cx="49085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32"/>
          <p:cNvSpPr/>
          <p:nvPr/>
        </p:nvSpPr>
        <p:spPr>
          <a:xfrm>
            <a:off x="577644" y="3867280"/>
            <a:ext cx="2627630" cy="1388110"/>
          </a:xfrm>
          <a:custGeom>
            <a:avLst/>
            <a:gdLst/>
            <a:ahLst/>
            <a:cxnLst/>
            <a:rect l="l" t="t" r="r" b="b"/>
            <a:pathLst>
              <a:path w="2627630" h="1388110">
                <a:moveTo>
                  <a:pt x="0" y="1387982"/>
                </a:moveTo>
                <a:lnTo>
                  <a:pt x="2627375" y="1387982"/>
                </a:lnTo>
                <a:lnTo>
                  <a:pt x="2627375" y="0"/>
                </a:lnTo>
                <a:lnTo>
                  <a:pt x="0" y="0"/>
                </a:lnTo>
                <a:lnTo>
                  <a:pt x="0" y="138798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3"/>
          <p:cNvSpPr/>
          <p:nvPr/>
        </p:nvSpPr>
        <p:spPr>
          <a:xfrm>
            <a:off x="152400" y="4264664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4"/>
          <p:cNvSpPr/>
          <p:nvPr/>
        </p:nvSpPr>
        <p:spPr>
          <a:xfrm>
            <a:off x="152400" y="4264664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5"/>
          <p:cNvSpPr txBox="1"/>
          <p:nvPr/>
        </p:nvSpPr>
        <p:spPr>
          <a:xfrm>
            <a:off x="266799" y="4342637"/>
            <a:ext cx="3403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area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7"/>
          <p:cNvSpPr txBox="1"/>
          <p:nvPr/>
        </p:nvSpPr>
        <p:spPr>
          <a:xfrm>
            <a:off x="2765300" y="4331530"/>
            <a:ext cx="1644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8"/>
          <p:cNvSpPr txBox="1"/>
          <p:nvPr/>
        </p:nvSpPr>
        <p:spPr>
          <a:xfrm>
            <a:off x="840131" y="4293430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9"/>
          <p:cNvSpPr txBox="1"/>
          <p:nvPr/>
        </p:nvSpPr>
        <p:spPr>
          <a:xfrm>
            <a:off x="2638808" y="4636584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900">
              <a:latin typeface="Arial"/>
              <a:cs typeface="Arial"/>
            </a:endParaRPr>
          </a:p>
          <a:p>
            <a:pPr marL="27305" algn="ctr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40"/>
          <p:cNvSpPr txBox="1"/>
          <p:nvPr/>
        </p:nvSpPr>
        <p:spPr>
          <a:xfrm>
            <a:off x="840131" y="4598484"/>
            <a:ext cx="53022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3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e8 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41"/>
          <p:cNvSpPr txBox="1"/>
          <p:nvPr/>
        </p:nvSpPr>
        <p:spPr>
          <a:xfrm>
            <a:off x="2684528" y="4026730"/>
            <a:ext cx="3321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42"/>
          <p:cNvSpPr txBox="1"/>
          <p:nvPr/>
        </p:nvSpPr>
        <p:spPr>
          <a:xfrm>
            <a:off x="840131" y="3988630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43"/>
          <p:cNvSpPr txBox="1"/>
          <p:nvPr/>
        </p:nvSpPr>
        <p:spPr>
          <a:xfrm>
            <a:off x="3720848" y="3478340"/>
            <a:ext cx="15621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eap</a:t>
            </a:r>
            <a:r>
              <a:rPr sz="1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rea</a:t>
            </a:r>
            <a:r>
              <a:rPr sz="14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44"/>
          <p:cNvSpPr txBox="1"/>
          <p:nvPr/>
        </p:nvSpPr>
        <p:spPr>
          <a:xfrm>
            <a:off x="4572000" y="4419600"/>
            <a:ext cx="990600" cy="184666"/>
          </a:xfrm>
          <a:prstGeom prst="rect">
            <a:avLst/>
          </a:prstGeom>
          <a:solidFill>
            <a:srgbClr val="DDDDDD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/>
                <a:cs typeface="Arial"/>
              </a:rPr>
              <a:t>2</a:t>
            </a:r>
            <a:r>
              <a:rPr sz="1200" b="1" dirty="0" smtClean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0" name="object 45"/>
          <p:cNvSpPr txBox="1"/>
          <p:nvPr/>
        </p:nvSpPr>
        <p:spPr>
          <a:xfrm>
            <a:off x="3931161" y="4448624"/>
            <a:ext cx="5207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0x93c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6"/>
          <p:cNvSpPr/>
          <p:nvPr/>
        </p:nvSpPr>
        <p:spPr>
          <a:xfrm>
            <a:off x="2476500" y="4107560"/>
            <a:ext cx="2640965" cy="312420"/>
          </a:xfrm>
          <a:custGeom>
            <a:avLst/>
            <a:gdLst/>
            <a:ahLst/>
            <a:cxnLst/>
            <a:rect l="l" t="t" r="r" b="b"/>
            <a:pathLst>
              <a:path w="2640965" h="312420">
                <a:moveTo>
                  <a:pt x="2546238" y="220979"/>
                </a:moveTo>
                <a:lnTo>
                  <a:pt x="2543952" y="222254"/>
                </a:lnTo>
                <a:lnTo>
                  <a:pt x="2541666" y="223646"/>
                </a:lnTo>
                <a:lnTo>
                  <a:pt x="2540904" y="226563"/>
                </a:lnTo>
                <a:lnTo>
                  <a:pt x="2542275" y="228849"/>
                </a:lnTo>
                <a:lnTo>
                  <a:pt x="2590799" y="312038"/>
                </a:lnTo>
                <a:lnTo>
                  <a:pt x="2596279" y="302645"/>
                </a:lnTo>
                <a:lnTo>
                  <a:pt x="2585984" y="302645"/>
                </a:lnTo>
                <a:lnTo>
                  <a:pt x="2585984" y="285019"/>
                </a:lnTo>
                <a:lnTo>
                  <a:pt x="2550413" y="224027"/>
                </a:lnTo>
                <a:lnTo>
                  <a:pt x="2549133" y="221741"/>
                </a:lnTo>
                <a:lnTo>
                  <a:pt x="2546238" y="220979"/>
                </a:lnTo>
                <a:close/>
              </a:path>
              <a:path w="2640965" h="312420">
                <a:moveTo>
                  <a:pt x="2585984" y="285019"/>
                </a:moveTo>
                <a:lnTo>
                  <a:pt x="2585984" y="302645"/>
                </a:lnTo>
                <a:lnTo>
                  <a:pt x="2595493" y="302645"/>
                </a:lnTo>
                <a:lnTo>
                  <a:pt x="2595493" y="300227"/>
                </a:lnTo>
                <a:lnTo>
                  <a:pt x="2586746" y="300227"/>
                </a:lnTo>
                <a:lnTo>
                  <a:pt x="2590799" y="293276"/>
                </a:lnTo>
                <a:lnTo>
                  <a:pt x="2585984" y="285019"/>
                </a:lnTo>
                <a:close/>
              </a:path>
              <a:path w="2640965" h="312420">
                <a:moveTo>
                  <a:pt x="2635392" y="220979"/>
                </a:moveTo>
                <a:lnTo>
                  <a:pt x="2632466" y="221741"/>
                </a:lnTo>
                <a:lnTo>
                  <a:pt x="2631185" y="224027"/>
                </a:lnTo>
                <a:lnTo>
                  <a:pt x="2595493" y="285228"/>
                </a:lnTo>
                <a:lnTo>
                  <a:pt x="2595493" y="302645"/>
                </a:lnTo>
                <a:lnTo>
                  <a:pt x="2596279" y="302645"/>
                </a:lnTo>
                <a:lnTo>
                  <a:pt x="2639324" y="228849"/>
                </a:lnTo>
                <a:lnTo>
                  <a:pt x="2640726" y="226563"/>
                </a:lnTo>
                <a:lnTo>
                  <a:pt x="2639964" y="223646"/>
                </a:lnTo>
                <a:lnTo>
                  <a:pt x="2637678" y="222254"/>
                </a:lnTo>
                <a:lnTo>
                  <a:pt x="2635392" y="220979"/>
                </a:lnTo>
                <a:close/>
              </a:path>
              <a:path w="2640965" h="312420">
                <a:moveTo>
                  <a:pt x="2590799" y="293276"/>
                </a:moveTo>
                <a:lnTo>
                  <a:pt x="2586746" y="300227"/>
                </a:lnTo>
                <a:lnTo>
                  <a:pt x="2594853" y="300227"/>
                </a:lnTo>
                <a:lnTo>
                  <a:pt x="2590799" y="293276"/>
                </a:lnTo>
                <a:close/>
              </a:path>
              <a:path w="2640965" h="312420">
                <a:moveTo>
                  <a:pt x="2595493" y="285228"/>
                </a:moveTo>
                <a:lnTo>
                  <a:pt x="2590799" y="293276"/>
                </a:lnTo>
                <a:lnTo>
                  <a:pt x="2594853" y="300227"/>
                </a:lnTo>
                <a:lnTo>
                  <a:pt x="2595493" y="300227"/>
                </a:lnTo>
                <a:lnTo>
                  <a:pt x="2595493" y="285228"/>
                </a:lnTo>
                <a:close/>
              </a:path>
              <a:path w="2640965" h="312420">
                <a:moveTo>
                  <a:pt x="2585984" y="4703"/>
                </a:moveTo>
                <a:lnTo>
                  <a:pt x="2585984" y="285019"/>
                </a:lnTo>
                <a:lnTo>
                  <a:pt x="2590799" y="293276"/>
                </a:lnTo>
                <a:lnTo>
                  <a:pt x="2595493" y="285228"/>
                </a:lnTo>
                <a:lnTo>
                  <a:pt x="2595493" y="9524"/>
                </a:lnTo>
                <a:lnTo>
                  <a:pt x="2590799" y="9524"/>
                </a:lnTo>
                <a:lnTo>
                  <a:pt x="2585984" y="4703"/>
                </a:lnTo>
                <a:close/>
              </a:path>
              <a:path w="2640965" h="312420">
                <a:moveTo>
                  <a:pt x="2593482" y="0"/>
                </a:moveTo>
                <a:lnTo>
                  <a:pt x="0" y="0"/>
                </a:lnTo>
                <a:lnTo>
                  <a:pt x="0" y="9524"/>
                </a:lnTo>
                <a:lnTo>
                  <a:pt x="2585984" y="9524"/>
                </a:lnTo>
                <a:lnTo>
                  <a:pt x="2585984" y="4703"/>
                </a:lnTo>
                <a:lnTo>
                  <a:pt x="2595493" y="4703"/>
                </a:lnTo>
                <a:lnTo>
                  <a:pt x="2595493" y="2154"/>
                </a:lnTo>
                <a:lnTo>
                  <a:pt x="2593482" y="0"/>
                </a:lnTo>
                <a:close/>
              </a:path>
              <a:path w="2640965" h="312420">
                <a:moveTo>
                  <a:pt x="2595493" y="4703"/>
                </a:moveTo>
                <a:lnTo>
                  <a:pt x="2585984" y="4703"/>
                </a:lnTo>
                <a:lnTo>
                  <a:pt x="2590799" y="9524"/>
                </a:lnTo>
                <a:lnTo>
                  <a:pt x="2595493" y="9524"/>
                </a:lnTo>
                <a:lnTo>
                  <a:pt x="2595493" y="4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81902"/>
              </p:ext>
            </p:extLst>
          </p:nvPr>
        </p:nvGraphicFramePr>
        <p:xfrm>
          <a:off x="1481137" y="5326750"/>
          <a:ext cx="990599" cy="1226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012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" name="objec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67328"/>
              </p:ext>
            </p:extLst>
          </p:nvPr>
        </p:nvGraphicFramePr>
        <p:xfrm>
          <a:off x="1481137" y="3955101"/>
          <a:ext cx="990599" cy="1226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0x93c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0040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00c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Right Arrow 41"/>
          <p:cNvSpPr/>
          <p:nvPr/>
        </p:nvSpPr>
        <p:spPr>
          <a:xfrm rot="10800000">
            <a:off x="8153400" y="3810000"/>
            <a:ext cx="457200" cy="372664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9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5943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Allocation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Stored in heap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Pointer accesses it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Exists until user ‘delete’ it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it is not deleted, the data exists in heap even pointer dies</a:t>
            </a:r>
            <a:endParaRPr lang="en-US" dirty="0"/>
          </a:p>
        </p:txBody>
      </p:sp>
      <p:sp>
        <p:nvSpPr>
          <p:cNvPr id="8" name="object 5"/>
          <p:cNvSpPr/>
          <p:nvPr/>
        </p:nvSpPr>
        <p:spPr>
          <a:xfrm>
            <a:off x="5867400" y="1447800"/>
            <a:ext cx="3276600" cy="3429000"/>
          </a:xfrm>
          <a:custGeom>
            <a:avLst/>
            <a:gdLst/>
            <a:ahLst/>
            <a:cxnLst/>
            <a:rect l="l" t="t" r="r" b="b"/>
            <a:pathLst>
              <a:path w="3276600" h="5410200">
                <a:moveTo>
                  <a:pt x="0" y="5410199"/>
                </a:moveTo>
                <a:lnTo>
                  <a:pt x="3276599" y="5410199"/>
                </a:lnTo>
                <a:lnTo>
                  <a:pt x="3276599" y="0"/>
                </a:lnTo>
                <a:lnTo>
                  <a:pt x="0" y="0"/>
                </a:lnTo>
                <a:lnTo>
                  <a:pt x="0" y="5410199"/>
                </a:lnTo>
                <a:close/>
              </a:path>
            </a:pathLst>
          </a:custGeom>
          <a:solidFill>
            <a:srgbClr val="C0C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 txBox="1"/>
          <p:nvPr/>
        </p:nvSpPr>
        <p:spPr>
          <a:xfrm>
            <a:off x="6019800" y="1729240"/>
            <a:ext cx="272706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spc="-5" dirty="0" err="1">
                <a:latin typeface="Courier New"/>
                <a:cs typeface="Courier New"/>
              </a:rPr>
              <a:t>i</a:t>
            </a:r>
            <a:r>
              <a:rPr sz="1200" spc="-5" dirty="0" err="1" smtClean="0">
                <a:latin typeface="Courier New"/>
                <a:cs typeface="Courier New"/>
              </a:rPr>
              <a:t>n</a:t>
            </a:r>
            <a:r>
              <a:rPr lang="en-US" sz="1200" spc="10" dirty="0" err="1" smtClean="0">
                <a:latin typeface="Courier New"/>
                <a:cs typeface="Courier New"/>
              </a:rPr>
              <a:t>t</a:t>
            </a:r>
            <a:r>
              <a:rPr lang="en-US" sz="1200" spc="10" dirty="0" smtClean="0">
                <a:latin typeface="Courier New"/>
                <a:cs typeface="Courier New"/>
              </a:rPr>
              <a:t>  area(int, int);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6019800" y="2186822"/>
            <a:ext cx="248602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200" spc="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200" spc="10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spc="1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1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6019800" y="3558677"/>
            <a:ext cx="31842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sz="1200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nt</a:t>
            </a:r>
            <a:r>
              <a:rPr lang="en-US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spc="10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10" dirty="0" smtClean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10" dirty="0" err="1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 err="1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 smtClean="0">
                <a:solidFill>
                  <a:srgbClr val="0000FF"/>
                </a:solidFill>
                <a:latin typeface="Courier New"/>
                <a:cs typeface="Courier New"/>
              </a:rPr>
              <a:t>l)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lang="en-US" sz="12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lang="en-US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sz="1200" b="1" spc="-5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b="1" spc="10" dirty="0" smtClean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&amp;</a:t>
            </a:r>
            <a:r>
              <a:rPr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l;</a:t>
            </a:r>
            <a:endParaRPr lang="en-US" sz="12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lang="en-US" sz="120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eturn *</a:t>
            </a:r>
            <a:r>
              <a:rPr lang="en-US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5" name="object 2"/>
          <p:cNvSpPr/>
          <p:nvPr/>
        </p:nvSpPr>
        <p:spPr>
          <a:xfrm>
            <a:off x="3257427" y="3863387"/>
            <a:ext cx="2470785" cy="2763520"/>
          </a:xfrm>
          <a:custGeom>
            <a:avLst/>
            <a:gdLst/>
            <a:ahLst/>
            <a:cxnLst/>
            <a:rect l="l" t="t" r="r" b="b"/>
            <a:pathLst>
              <a:path w="2470785" h="2763520">
                <a:moveTo>
                  <a:pt x="0" y="2763524"/>
                </a:moveTo>
                <a:lnTo>
                  <a:pt x="2470403" y="2763524"/>
                </a:lnTo>
                <a:lnTo>
                  <a:pt x="2470403" y="0"/>
                </a:lnTo>
                <a:lnTo>
                  <a:pt x="0" y="0"/>
                </a:lnTo>
                <a:lnTo>
                  <a:pt x="0" y="276352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9"/>
          <p:cNvSpPr txBox="1"/>
          <p:nvPr/>
        </p:nvSpPr>
        <p:spPr>
          <a:xfrm>
            <a:off x="1100427" y="3457642"/>
            <a:ext cx="16014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r>
              <a:rPr sz="1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rea</a:t>
            </a:r>
            <a:r>
              <a:rPr sz="14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20"/>
          <p:cNvSpPr/>
          <p:nvPr/>
        </p:nvSpPr>
        <p:spPr>
          <a:xfrm>
            <a:off x="577644" y="5255311"/>
            <a:ext cx="2627630" cy="1371600"/>
          </a:xfrm>
          <a:custGeom>
            <a:avLst/>
            <a:gdLst/>
            <a:ahLst/>
            <a:cxnLst/>
            <a:rect l="l" t="t" r="r" b="b"/>
            <a:pathLst>
              <a:path w="2627630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1"/>
          <p:cNvSpPr/>
          <p:nvPr/>
        </p:nvSpPr>
        <p:spPr>
          <a:xfrm>
            <a:off x="577644" y="5255311"/>
            <a:ext cx="2627630" cy="1371600"/>
          </a:xfrm>
          <a:custGeom>
            <a:avLst/>
            <a:gdLst/>
            <a:ahLst/>
            <a:cxnLst/>
            <a:rect l="l" t="t" r="r" b="b"/>
            <a:pathLst>
              <a:path w="2627630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2"/>
          <p:cNvSpPr txBox="1"/>
          <p:nvPr/>
        </p:nvSpPr>
        <p:spPr>
          <a:xfrm>
            <a:off x="2687576" y="5398585"/>
            <a:ext cx="3263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859943" y="5360485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4"/>
          <p:cNvSpPr/>
          <p:nvPr/>
        </p:nvSpPr>
        <p:spPr>
          <a:xfrm>
            <a:off x="152400" y="5636312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5"/>
          <p:cNvSpPr/>
          <p:nvPr/>
        </p:nvSpPr>
        <p:spPr>
          <a:xfrm>
            <a:off x="152400" y="5636312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7"/>
          <p:cNvSpPr txBox="1"/>
          <p:nvPr/>
        </p:nvSpPr>
        <p:spPr>
          <a:xfrm>
            <a:off x="246987" y="5714607"/>
            <a:ext cx="3822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8"/>
          <p:cNvSpPr txBox="1"/>
          <p:nvPr/>
        </p:nvSpPr>
        <p:spPr>
          <a:xfrm>
            <a:off x="2708912" y="5703500"/>
            <a:ext cx="28448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9"/>
          <p:cNvSpPr txBox="1"/>
          <p:nvPr/>
        </p:nvSpPr>
        <p:spPr>
          <a:xfrm>
            <a:off x="859943" y="5665400"/>
            <a:ext cx="49085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30"/>
          <p:cNvSpPr txBox="1"/>
          <p:nvPr/>
        </p:nvSpPr>
        <p:spPr>
          <a:xfrm>
            <a:off x="2638808" y="6008539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9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eturn</a:t>
            </a:r>
            <a:endParaRPr sz="900">
              <a:latin typeface="Arial"/>
              <a:cs typeface="Arial"/>
            </a:endParaRPr>
          </a:p>
          <a:p>
            <a:pPr marL="26670" algn="ctr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31"/>
          <p:cNvSpPr txBox="1"/>
          <p:nvPr/>
        </p:nvSpPr>
        <p:spPr>
          <a:xfrm>
            <a:off x="859943" y="5970439"/>
            <a:ext cx="49085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32"/>
          <p:cNvSpPr/>
          <p:nvPr/>
        </p:nvSpPr>
        <p:spPr>
          <a:xfrm>
            <a:off x="577644" y="3867280"/>
            <a:ext cx="2627630" cy="1388110"/>
          </a:xfrm>
          <a:custGeom>
            <a:avLst/>
            <a:gdLst/>
            <a:ahLst/>
            <a:cxnLst/>
            <a:rect l="l" t="t" r="r" b="b"/>
            <a:pathLst>
              <a:path w="2627630" h="1388110">
                <a:moveTo>
                  <a:pt x="0" y="1387982"/>
                </a:moveTo>
                <a:lnTo>
                  <a:pt x="2627375" y="1387982"/>
                </a:lnTo>
                <a:lnTo>
                  <a:pt x="2627375" y="0"/>
                </a:lnTo>
                <a:lnTo>
                  <a:pt x="0" y="0"/>
                </a:lnTo>
                <a:lnTo>
                  <a:pt x="0" y="138798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3"/>
          <p:cNvSpPr/>
          <p:nvPr/>
        </p:nvSpPr>
        <p:spPr>
          <a:xfrm>
            <a:off x="152400" y="4264664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4"/>
          <p:cNvSpPr/>
          <p:nvPr/>
        </p:nvSpPr>
        <p:spPr>
          <a:xfrm>
            <a:off x="152400" y="4264664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5"/>
          <p:cNvSpPr txBox="1"/>
          <p:nvPr/>
        </p:nvSpPr>
        <p:spPr>
          <a:xfrm>
            <a:off x="266799" y="4342637"/>
            <a:ext cx="3403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area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7"/>
          <p:cNvSpPr txBox="1"/>
          <p:nvPr/>
        </p:nvSpPr>
        <p:spPr>
          <a:xfrm>
            <a:off x="2765300" y="4331530"/>
            <a:ext cx="1644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8"/>
          <p:cNvSpPr txBox="1"/>
          <p:nvPr/>
        </p:nvSpPr>
        <p:spPr>
          <a:xfrm>
            <a:off x="840131" y="4293430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9"/>
          <p:cNvSpPr txBox="1"/>
          <p:nvPr/>
        </p:nvSpPr>
        <p:spPr>
          <a:xfrm>
            <a:off x="2638808" y="4636584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900">
              <a:latin typeface="Arial"/>
              <a:cs typeface="Arial"/>
            </a:endParaRPr>
          </a:p>
          <a:p>
            <a:pPr marL="27305" algn="ctr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40"/>
          <p:cNvSpPr txBox="1"/>
          <p:nvPr/>
        </p:nvSpPr>
        <p:spPr>
          <a:xfrm>
            <a:off x="840131" y="4598484"/>
            <a:ext cx="53022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3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e8 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41"/>
          <p:cNvSpPr txBox="1"/>
          <p:nvPr/>
        </p:nvSpPr>
        <p:spPr>
          <a:xfrm>
            <a:off x="2684528" y="4026730"/>
            <a:ext cx="3321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42"/>
          <p:cNvSpPr txBox="1"/>
          <p:nvPr/>
        </p:nvSpPr>
        <p:spPr>
          <a:xfrm>
            <a:off x="840131" y="3988630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43"/>
          <p:cNvSpPr txBox="1"/>
          <p:nvPr/>
        </p:nvSpPr>
        <p:spPr>
          <a:xfrm>
            <a:off x="3720848" y="3478340"/>
            <a:ext cx="15621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eap</a:t>
            </a:r>
            <a:r>
              <a:rPr sz="1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rea</a:t>
            </a:r>
            <a:r>
              <a:rPr sz="14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44"/>
          <p:cNvSpPr txBox="1"/>
          <p:nvPr/>
        </p:nvSpPr>
        <p:spPr>
          <a:xfrm>
            <a:off x="4572000" y="4419600"/>
            <a:ext cx="990600" cy="184666"/>
          </a:xfrm>
          <a:prstGeom prst="rect">
            <a:avLst/>
          </a:prstGeom>
          <a:solidFill>
            <a:srgbClr val="DDDDDD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/>
                <a:cs typeface="Arial"/>
              </a:rPr>
              <a:t>2</a:t>
            </a:r>
            <a:r>
              <a:rPr sz="1200" b="1" dirty="0" smtClean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0" name="object 45"/>
          <p:cNvSpPr txBox="1"/>
          <p:nvPr/>
        </p:nvSpPr>
        <p:spPr>
          <a:xfrm>
            <a:off x="3931161" y="4448624"/>
            <a:ext cx="5207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0x93c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3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50701"/>
              </p:ext>
            </p:extLst>
          </p:nvPr>
        </p:nvGraphicFramePr>
        <p:xfrm>
          <a:off x="1481137" y="5326750"/>
          <a:ext cx="990599" cy="1226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012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" name="objec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75961"/>
              </p:ext>
            </p:extLst>
          </p:nvPr>
        </p:nvGraphicFramePr>
        <p:xfrm>
          <a:off x="1481137" y="3955101"/>
          <a:ext cx="990599" cy="1226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0x93c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0040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00c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Right Arrow 41"/>
          <p:cNvSpPr/>
          <p:nvPr/>
        </p:nvSpPr>
        <p:spPr>
          <a:xfrm rot="10800000">
            <a:off x="8153400" y="4046936"/>
            <a:ext cx="457200" cy="372664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5" name="object 33"/>
          <p:cNvSpPr/>
          <p:nvPr/>
        </p:nvSpPr>
        <p:spPr>
          <a:xfrm>
            <a:off x="2476500" y="4100452"/>
            <a:ext cx="190500" cy="700147"/>
          </a:xfrm>
          <a:custGeom>
            <a:avLst/>
            <a:gdLst/>
            <a:ahLst/>
            <a:cxnLst/>
            <a:rect l="l" t="t" r="r" b="b"/>
            <a:pathLst>
              <a:path w="243205" h="383539">
                <a:moveTo>
                  <a:pt x="126360" y="250316"/>
                </a:moveTo>
                <a:lnTo>
                  <a:pt x="119502" y="254245"/>
                </a:lnTo>
                <a:lnTo>
                  <a:pt x="12572" y="316610"/>
                </a:lnTo>
                <a:lnTo>
                  <a:pt x="126360" y="383023"/>
                </a:lnTo>
                <a:lnTo>
                  <a:pt x="135123" y="380618"/>
                </a:lnTo>
                <a:lnTo>
                  <a:pt x="139064" y="373879"/>
                </a:lnTo>
                <a:lnTo>
                  <a:pt x="143006" y="367021"/>
                </a:lnTo>
                <a:lnTo>
                  <a:pt x="140720" y="358258"/>
                </a:lnTo>
                <a:lnTo>
                  <a:pt x="133862" y="354329"/>
                </a:lnTo>
                <a:lnTo>
                  <a:pt x="93824" y="330957"/>
                </a:lnTo>
                <a:lnTo>
                  <a:pt x="41016" y="330957"/>
                </a:lnTo>
                <a:lnTo>
                  <a:pt x="41016" y="302382"/>
                </a:lnTo>
                <a:lnTo>
                  <a:pt x="93824" y="302382"/>
                </a:lnTo>
                <a:lnTo>
                  <a:pt x="140720" y="274950"/>
                </a:lnTo>
                <a:lnTo>
                  <a:pt x="143006" y="266318"/>
                </a:lnTo>
                <a:lnTo>
                  <a:pt x="135123" y="252602"/>
                </a:lnTo>
                <a:lnTo>
                  <a:pt x="126360" y="250316"/>
                </a:lnTo>
                <a:close/>
              </a:path>
              <a:path w="243205" h="383539">
                <a:moveTo>
                  <a:pt x="93824" y="302382"/>
                </a:moveTo>
                <a:lnTo>
                  <a:pt x="41016" y="302382"/>
                </a:lnTo>
                <a:lnTo>
                  <a:pt x="41016" y="330957"/>
                </a:lnTo>
                <a:lnTo>
                  <a:pt x="93824" y="330957"/>
                </a:lnTo>
                <a:lnTo>
                  <a:pt x="90560" y="329052"/>
                </a:lnTo>
                <a:lnTo>
                  <a:pt x="48137" y="329052"/>
                </a:lnTo>
                <a:lnTo>
                  <a:pt x="48137" y="304287"/>
                </a:lnTo>
                <a:lnTo>
                  <a:pt x="90560" y="304287"/>
                </a:lnTo>
                <a:lnTo>
                  <a:pt x="93824" y="302382"/>
                </a:lnTo>
                <a:close/>
              </a:path>
              <a:path w="243205" h="383539">
                <a:moveTo>
                  <a:pt x="214253" y="302382"/>
                </a:moveTo>
                <a:lnTo>
                  <a:pt x="93824" y="302382"/>
                </a:lnTo>
                <a:lnTo>
                  <a:pt x="69349" y="316670"/>
                </a:lnTo>
                <a:lnTo>
                  <a:pt x="93824" y="330957"/>
                </a:lnTo>
                <a:lnTo>
                  <a:pt x="236469" y="330957"/>
                </a:lnTo>
                <a:lnTo>
                  <a:pt x="242828" y="324480"/>
                </a:lnTo>
                <a:lnTo>
                  <a:pt x="242828" y="316610"/>
                </a:lnTo>
                <a:lnTo>
                  <a:pt x="214253" y="316610"/>
                </a:lnTo>
                <a:lnTo>
                  <a:pt x="214253" y="302382"/>
                </a:lnTo>
                <a:close/>
              </a:path>
              <a:path w="243205" h="383539">
                <a:moveTo>
                  <a:pt x="48137" y="304287"/>
                </a:moveTo>
                <a:lnTo>
                  <a:pt x="48137" y="329052"/>
                </a:lnTo>
                <a:lnTo>
                  <a:pt x="69349" y="316670"/>
                </a:lnTo>
                <a:lnTo>
                  <a:pt x="48137" y="304287"/>
                </a:lnTo>
                <a:close/>
              </a:path>
              <a:path w="243205" h="383539">
                <a:moveTo>
                  <a:pt x="69349" y="316670"/>
                </a:moveTo>
                <a:lnTo>
                  <a:pt x="48137" y="329052"/>
                </a:lnTo>
                <a:lnTo>
                  <a:pt x="90560" y="329052"/>
                </a:lnTo>
                <a:lnTo>
                  <a:pt x="69349" y="316670"/>
                </a:lnTo>
                <a:close/>
              </a:path>
              <a:path w="243205" h="383539">
                <a:moveTo>
                  <a:pt x="90560" y="304287"/>
                </a:moveTo>
                <a:lnTo>
                  <a:pt x="48137" y="304287"/>
                </a:lnTo>
                <a:lnTo>
                  <a:pt x="69349" y="316670"/>
                </a:lnTo>
                <a:lnTo>
                  <a:pt x="90560" y="304287"/>
                </a:lnTo>
                <a:close/>
              </a:path>
              <a:path w="243205" h="383539">
                <a:moveTo>
                  <a:pt x="214253" y="14346"/>
                </a:moveTo>
                <a:lnTo>
                  <a:pt x="214253" y="316610"/>
                </a:lnTo>
                <a:lnTo>
                  <a:pt x="228599" y="302382"/>
                </a:lnTo>
                <a:lnTo>
                  <a:pt x="242828" y="302382"/>
                </a:lnTo>
                <a:lnTo>
                  <a:pt x="242828" y="28574"/>
                </a:lnTo>
                <a:lnTo>
                  <a:pt x="228599" y="28574"/>
                </a:lnTo>
                <a:lnTo>
                  <a:pt x="214253" y="14346"/>
                </a:lnTo>
                <a:close/>
              </a:path>
              <a:path w="243205" h="383539">
                <a:moveTo>
                  <a:pt x="242828" y="302382"/>
                </a:moveTo>
                <a:lnTo>
                  <a:pt x="228599" y="302382"/>
                </a:lnTo>
                <a:lnTo>
                  <a:pt x="214253" y="316610"/>
                </a:lnTo>
                <a:lnTo>
                  <a:pt x="242828" y="316610"/>
                </a:lnTo>
                <a:lnTo>
                  <a:pt x="242828" y="302382"/>
                </a:lnTo>
                <a:close/>
              </a:path>
              <a:path w="243205" h="383539">
                <a:moveTo>
                  <a:pt x="236469" y="0"/>
                </a:moveTo>
                <a:lnTo>
                  <a:pt x="0" y="0"/>
                </a:lnTo>
                <a:lnTo>
                  <a:pt x="0" y="28574"/>
                </a:lnTo>
                <a:lnTo>
                  <a:pt x="214253" y="28574"/>
                </a:lnTo>
                <a:lnTo>
                  <a:pt x="214253" y="14346"/>
                </a:lnTo>
                <a:lnTo>
                  <a:pt x="242828" y="14346"/>
                </a:lnTo>
                <a:lnTo>
                  <a:pt x="242828" y="6476"/>
                </a:lnTo>
                <a:lnTo>
                  <a:pt x="236469" y="0"/>
                </a:lnTo>
                <a:close/>
              </a:path>
              <a:path w="243205" h="383539">
                <a:moveTo>
                  <a:pt x="242828" y="14346"/>
                </a:moveTo>
                <a:lnTo>
                  <a:pt x="214253" y="14346"/>
                </a:lnTo>
                <a:lnTo>
                  <a:pt x="228599" y="28574"/>
                </a:lnTo>
                <a:lnTo>
                  <a:pt x="242828" y="28574"/>
                </a:lnTo>
                <a:lnTo>
                  <a:pt x="242828" y="1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Right Arrow 45"/>
          <p:cNvSpPr/>
          <p:nvPr/>
        </p:nvSpPr>
        <p:spPr>
          <a:xfrm rot="13399433">
            <a:off x="5029200" y="5037536"/>
            <a:ext cx="1447800" cy="2286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400801" y="55626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Memory Leak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 pointer to it. Memory space is wasted.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6" grpId="0" animBg="1"/>
      <p:bldP spid="4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1" y="18288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Assigning one </a:t>
            </a:r>
            <a:r>
              <a:rPr lang="en-US" dirty="0" err="1" smtClean="0"/>
              <a:t>struct</a:t>
            </a:r>
            <a:r>
              <a:rPr lang="en-US" dirty="0" smtClean="0"/>
              <a:t> or class object to another will cause an element by element copy  of the source data.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438400"/>
            <a:ext cx="4631797" cy="42780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643820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C41A16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C41A16"/>
                </a:solidFill>
                <a:latin typeface="Menlo-Regular"/>
              </a:rPr>
              <a:t>iostream</a:t>
            </a:r>
            <a:r>
              <a:rPr lang="en-US" sz="1600" dirty="0">
                <a:solidFill>
                  <a:srgbClr val="C41A16"/>
                </a:solidFill>
                <a:latin typeface="Menlo-Regular"/>
              </a:rPr>
              <a:t>&gt;</a:t>
            </a:r>
            <a:endParaRPr lang="en-US" sz="1600" dirty="0">
              <a:solidFill>
                <a:srgbClr val="64382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AA0D91"/>
                </a:solidFill>
                <a:latin typeface="Menlo-Regular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AA0D91"/>
                </a:solidFill>
                <a:latin typeface="Menlo-Regular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{CS, MATH, BIO};</a:t>
            </a:r>
          </a:p>
          <a:p>
            <a:r>
              <a:rPr lang="en-US" sz="1600" dirty="0" err="1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student  {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char  name[</a:t>
            </a:r>
            <a:r>
              <a:rPr lang="ro-RO" sz="1600" dirty="0">
                <a:solidFill>
                  <a:srgbClr val="1C00CF"/>
                </a:solidFill>
                <a:latin typeface="Menlo-Regular"/>
              </a:rPr>
              <a:t>80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int  id;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int  major;</a:t>
            </a:r>
          </a:p>
          <a:p>
            <a:r>
              <a:rPr lang="uk-UA" sz="16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main(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 char  *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student  s1;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strncpy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(s1.name,”Bill”,</a:t>
            </a:r>
            <a:r>
              <a:rPr lang="en-US" sz="1600" dirty="0">
                <a:solidFill>
                  <a:srgbClr val="1C00CF"/>
                </a:solidFill>
                <a:latin typeface="Menlo-Regular"/>
              </a:rPr>
              <a:t>80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s1.id  =  </a:t>
            </a:r>
            <a:r>
              <a:rPr lang="pl-PL" sz="1600" dirty="0">
                <a:solidFill>
                  <a:srgbClr val="1C00CF"/>
                </a:solidFill>
                <a:latin typeface="Menlo-Regular"/>
              </a:rPr>
              <a:t>5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s1.major  =  CS;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student  s2  =  s1;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return  </a:t>
            </a:r>
            <a:r>
              <a:rPr lang="ro-RO" sz="16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7090"/>
              </p:ext>
            </p:extLst>
          </p:nvPr>
        </p:nvGraphicFramePr>
        <p:xfrm>
          <a:off x="5486400" y="3581400"/>
          <a:ext cx="1524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558423"/>
              </p:ext>
            </p:extLst>
          </p:nvPr>
        </p:nvGraphicFramePr>
        <p:xfrm>
          <a:off x="7315200" y="3581400"/>
          <a:ext cx="1524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9800" y="3124200"/>
            <a:ext cx="38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16901" y="3124200"/>
            <a:ext cx="38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55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53340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Objects</a:t>
            </a:r>
            <a:r>
              <a:rPr lang="en-US" sz="2000" dirty="0" smtClean="0"/>
              <a:t> can be created as </a:t>
            </a:r>
            <a:r>
              <a:rPr lang="en-US" sz="2000" dirty="0" smtClean="0">
                <a:solidFill>
                  <a:srgbClr val="008000"/>
                </a:solidFill>
              </a:rPr>
              <a:t>local variables</a:t>
            </a:r>
            <a:r>
              <a:rPr lang="en-US" sz="2000" dirty="0" smtClean="0"/>
              <a:t> just like any basic data types in C++.</a:t>
            </a:r>
          </a:p>
          <a:p>
            <a:pPr>
              <a:buNone/>
            </a:pPr>
            <a:r>
              <a:rPr lang="en-US" sz="2000" dirty="0" smtClean="0"/>
              <a:t>C++:</a:t>
            </a:r>
          </a:p>
          <a:p>
            <a:pPr>
              <a:buNone/>
            </a:pPr>
            <a:r>
              <a:rPr lang="en-US" sz="2000" dirty="0" err="1" smtClean="0"/>
              <a:t>ComplexType</a:t>
            </a:r>
            <a:r>
              <a:rPr lang="en-US" sz="2000" dirty="0" smtClean="0"/>
              <a:t> num1;</a:t>
            </a:r>
          </a:p>
          <a:p>
            <a:pPr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Java</a:t>
            </a:r>
            <a:r>
              <a:rPr lang="en-US" sz="2000" b="1" dirty="0" smtClean="0">
                <a:solidFill>
                  <a:srgbClr val="0070C0"/>
                </a:solidFill>
              </a:rPr>
              <a:t>: </a:t>
            </a:r>
            <a:r>
              <a:rPr lang="en-US" sz="2000" dirty="0" smtClean="0">
                <a:solidFill>
                  <a:srgbClr val="0070C0"/>
                </a:solidFill>
              </a:rPr>
              <a:t>Nothing equivalent – Objects cannot be in </a:t>
            </a:r>
            <a:r>
              <a:rPr lang="en-US" sz="2000" b="1" dirty="0" smtClean="0">
                <a:solidFill>
                  <a:srgbClr val="008000"/>
                </a:solidFill>
              </a:rPr>
              <a:t>stack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494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</a:t>
            </a:r>
            <a:r>
              <a:rPr lang="en-US" b="1" dirty="0" smtClean="0">
                <a:solidFill>
                  <a:srgbClr val="FF0000"/>
                </a:solidFill>
              </a:rPr>
              <a:t>Heap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C++: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ComplexType</a:t>
            </a:r>
            <a:r>
              <a:rPr lang="en-US" sz="2000" dirty="0"/>
              <a:t> *num1 = new </a:t>
            </a:r>
            <a:r>
              <a:rPr lang="en-US" sz="2000" dirty="0" err="1"/>
              <a:t>ComplexType</a:t>
            </a:r>
            <a:r>
              <a:rPr lang="en-US" sz="2000" dirty="0"/>
              <a:t>(…);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Java: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ComplexType</a:t>
            </a:r>
            <a:r>
              <a:rPr lang="en-US" sz="2000" dirty="0">
                <a:solidFill>
                  <a:srgbClr val="0070C0"/>
                </a:solidFill>
              </a:rPr>
              <a:t> num1 = new </a:t>
            </a:r>
            <a:r>
              <a:rPr lang="en-US" sz="2000" dirty="0" err="1">
                <a:solidFill>
                  <a:srgbClr val="0070C0"/>
                </a:solidFill>
              </a:rPr>
              <a:t>ComplexType</a:t>
            </a:r>
            <a:r>
              <a:rPr lang="en-US" sz="2000" dirty="0">
                <a:solidFill>
                  <a:srgbClr val="0070C0"/>
                </a:solidFill>
              </a:rPr>
              <a:t>(…);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95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program views memory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object 7"/>
          <p:cNvSpPr/>
          <p:nvPr/>
        </p:nvSpPr>
        <p:spPr>
          <a:xfrm>
            <a:off x="6781800" y="1676400"/>
            <a:ext cx="2209800" cy="4800600"/>
          </a:xfrm>
          <a:custGeom>
            <a:avLst/>
            <a:gdLst/>
            <a:ahLst/>
            <a:cxnLst/>
            <a:rect l="l" t="t" r="r" b="b"/>
            <a:pathLst>
              <a:path w="2209800" h="4800600">
                <a:moveTo>
                  <a:pt x="0" y="4800599"/>
                </a:moveTo>
                <a:lnTo>
                  <a:pt x="2209799" y="4800599"/>
                </a:lnTo>
                <a:lnTo>
                  <a:pt x="22097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/>
          <p:cNvSpPr/>
          <p:nvPr/>
        </p:nvSpPr>
        <p:spPr>
          <a:xfrm>
            <a:off x="6781800" y="1676400"/>
            <a:ext cx="2209800" cy="4800600"/>
          </a:xfrm>
          <a:custGeom>
            <a:avLst/>
            <a:gdLst/>
            <a:ahLst/>
            <a:cxnLst/>
            <a:rect l="l" t="t" r="r" b="b"/>
            <a:pathLst>
              <a:path w="2209800" h="4800600">
                <a:moveTo>
                  <a:pt x="0" y="4800599"/>
                </a:moveTo>
                <a:lnTo>
                  <a:pt x="2209799" y="4800599"/>
                </a:lnTo>
                <a:lnTo>
                  <a:pt x="22097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 txBox="1"/>
          <p:nvPr/>
        </p:nvSpPr>
        <p:spPr>
          <a:xfrm>
            <a:off x="7510023" y="6216415"/>
            <a:ext cx="7581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7363211" y="529356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7696200" y="4038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1142999"/>
                </a:moveTo>
                <a:lnTo>
                  <a:pt x="1142999" y="1142999"/>
                </a:lnTo>
                <a:lnTo>
                  <a:pt x="1142999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7696200" y="4038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1142999"/>
                </a:moveTo>
                <a:lnTo>
                  <a:pt x="1142999" y="1142999"/>
                </a:lnTo>
                <a:lnTo>
                  <a:pt x="1142999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 txBox="1"/>
          <p:nvPr/>
        </p:nvSpPr>
        <p:spPr>
          <a:xfrm>
            <a:off x="8179060" y="453156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4"/>
          <p:cNvSpPr/>
          <p:nvPr/>
        </p:nvSpPr>
        <p:spPr>
          <a:xfrm>
            <a:off x="7696200" y="23622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228599"/>
                </a:moveTo>
                <a:lnTo>
                  <a:pt x="1142999" y="228599"/>
                </a:lnTo>
                <a:lnTo>
                  <a:pt x="11429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7696200" y="23622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228599"/>
                </a:moveTo>
                <a:lnTo>
                  <a:pt x="1142999" y="228599"/>
                </a:lnTo>
                <a:lnTo>
                  <a:pt x="11429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 txBox="1"/>
          <p:nvPr/>
        </p:nvSpPr>
        <p:spPr>
          <a:xfrm>
            <a:off x="8179060" y="2397327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7"/>
          <p:cNvSpPr/>
          <p:nvPr/>
        </p:nvSpPr>
        <p:spPr>
          <a:xfrm>
            <a:off x="7696200" y="175260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609599"/>
                </a:moveTo>
                <a:lnTo>
                  <a:pt x="1142999" y="609599"/>
                </a:lnTo>
                <a:lnTo>
                  <a:pt x="11429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/>
          <p:nvPr/>
        </p:nvSpPr>
        <p:spPr>
          <a:xfrm>
            <a:off x="7696200" y="175260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609599"/>
                </a:moveTo>
                <a:lnTo>
                  <a:pt x="1142999" y="609599"/>
                </a:lnTo>
                <a:lnTo>
                  <a:pt x="11429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 txBox="1"/>
          <p:nvPr/>
        </p:nvSpPr>
        <p:spPr>
          <a:xfrm>
            <a:off x="8064760" y="1982594"/>
            <a:ext cx="406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Co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20"/>
          <p:cNvSpPr/>
          <p:nvPr/>
        </p:nvSpPr>
        <p:spPr>
          <a:xfrm>
            <a:off x="7696200" y="51816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914399"/>
                </a:moveTo>
                <a:lnTo>
                  <a:pt x="1142999" y="914399"/>
                </a:lnTo>
                <a:lnTo>
                  <a:pt x="1142999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/>
          <p:cNvSpPr/>
          <p:nvPr/>
        </p:nvSpPr>
        <p:spPr>
          <a:xfrm>
            <a:off x="7696200" y="51816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914399"/>
                </a:moveTo>
                <a:lnTo>
                  <a:pt x="1142999" y="914399"/>
                </a:lnTo>
                <a:lnTo>
                  <a:pt x="1142999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/>
          <p:cNvSpPr txBox="1"/>
          <p:nvPr/>
        </p:nvSpPr>
        <p:spPr>
          <a:xfrm>
            <a:off x="7810251" y="5290312"/>
            <a:ext cx="915669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Stack</a:t>
            </a:r>
            <a:endParaRPr sz="1200" dirty="0">
              <a:latin typeface="Arial"/>
              <a:cs typeface="Arial"/>
            </a:endParaRPr>
          </a:p>
          <a:p>
            <a:pPr marL="12700" marR="5080" indent="1270" algn="ctr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(</a:t>
            </a:r>
            <a:r>
              <a:rPr sz="1200" b="1" dirty="0">
                <a:latin typeface="Arial"/>
                <a:cs typeface="Arial"/>
              </a:rPr>
              <a:t>area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or data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local to a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</a:t>
            </a:r>
            <a:r>
              <a:rPr sz="1200" b="1" spc="-5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nction)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1" name="object 23"/>
          <p:cNvSpPr/>
          <p:nvPr/>
        </p:nvSpPr>
        <p:spPr>
          <a:xfrm>
            <a:off x="7696200" y="2590800"/>
            <a:ext cx="1143000" cy="304800"/>
          </a:xfrm>
          <a:custGeom>
            <a:avLst/>
            <a:gdLst/>
            <a:ahLst/>
            <a:cxnLst/>
            <a:rect l="l" t="t" r="r" b="b"/>
            <a:pathLst>
              <a:path w="1143000" h="304800">
                <a:moveTo>
                  <a:pt x="0" y="304799"/>
                </a:moveTo>
                <a:lnTo>
                  <a:pt x="1142999" y="304799"/>
                </a:lnTo>
                <a:lnTo>
                  <a:pt x="11429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/>
          <p:cNvSpPr/>
          <p:nvPr/>
        </p:nvSpPr>
        <p:spPr>
          <a:xfrm>
            <a:off x="7696200" y="2590800"/>
            <a:ext cx="1143000" cy="304800"/>
          </a:xfrm>
          <a:custGeom>
            <a:avLst/>
            <a:gdLst/>
            <a:ahLst/>
            <a:cxnLst/>
            <a:rect l="l" t="t" r="r" b="b"/>
            <a:pathLst>
              <a:path w="1143000" h="304800">
                <a:moveTo>
                  <a:pt x="0" y="304799"/>
                </a:moveTo>
                <a:lnTo>
                  <a:pt x="1142999" y="304799"/>
                </a:lnTo>
                <a:lnTo>
                  <a:pt x="11429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/>
          <p:cNvSpPr txBox="1"/>
          <p:nvPr/>
        </p:nvSpPr>
        <p:spPr>
          <a:xfrm>
            <a:off x="7974844" y="2668395"/>
            <a:ext cx="585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Globals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6"/>
          <p:cNvSpPr txBox="1"/>
          <p:nvPr/>
        </p:nvSpPr>
        <p:spPr>
          <a:xfrm>
            <a:off x="7430267" y="1791856"/>
            <a:ext cx="110489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7"/>
          <p:cNvSpPr/>
          <p:nvPr/>
        </p:nvSpPr>
        <p:spPr>
          <a:xfrm>
            <a:off x="7696200" y="2895600"/>
            <a:ext cx="1143000" cy="304800"/>
          </a:xfrm>
          <a:custGeom>
            <a:avLst/>
            <a:gdLst/>
            <a:ahLst/>
            <a:cxnLst/>
            <a:rect l="l" t="t" r="r" b="b"/>
            <a:pathLst>
              <a:path w="1143000" h="304800">
                <a:moveTo>
                  <a:pt x="0" y="304799"/>
                </a:moveTo>
                <a:lnTo>
                  <a:pt x="1142999" y="304799"/>
                </a:lnTo>
                <a:lnTo>
                  <a:pt x="11429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/>
          <p:cNvSpPr/>
          <p:nvPr/>
        </p:nvSpPr>
        <p:spPr>
          <a:xfrm>
            <a:off x="7696200" y="2895600"/>
            <a:ext cx="1143000" cy="304800"/>
          </a:xfrm>
          <a:custGeom>
            <a:avLst/>
            <a:gdLst/>
            <a:ahLst/>
            <a:cxnLst/>
            <a:rect l="l" t="t" r="r" b="b"/>
            <a:pathLst>
              <a:path w="1143000" h="304800">
                <a:moveTo>
                  <a:pt x="0" y="304799"/>
                </a:moveTo>
                <a:lnTo>
                  <a:pt x="1142999" y="304799"/>
                </a:lnTo>
                <a:lnTo>
                  <a:pt x="11429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/>
          <p:cNvSpPr txBox="1"/>
          <p:nvPr/>
        </p:nvSpPr>
        <p:spPr>
          <a:xfrm>
            <a:off x="8179060" y="2968827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30"/>
          <p:cNvSpPr/>
          <p:nvPr/>
        </p:nvSpPr>
        <p:spPr>
          <a:xfrm>
            <a:off x="7696200" y="3200400"/>
            <a:ext cx="1143000" cy="838200"/>
          </a:xfrm>
          <a:custGeom>
            <a:avLst/>
            <a:gdLst/>
            <a:ahLst/>
            <a:cxnLst/>
            <a:rect l="l" t="t" r="r" b="b"/>
            <a:pathLst>
              <a:path w="1143000" h="838200">
                <a:moveTo>
                  <a:pt x="0" y="838199"/>
                </a:moveTo>
                <a:lnTo>
                  <a:pt x="1142999" y="838199"/>
                </a:lnTo>
                <a:lnTo>
                  <a:pt x="11429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/>
          <p:cNvSpPr/>
          <p:nvPr/>
        </p:nvSpPr>
        <p:spPr>
          <a:xfrm>
            <a:off x="7696200" y="3200400"/>
            <a:ext cx="1143000" cy="838200"/>
          </a:xfrm>
          <a:custGeom>
            <a:avLst/>
            <a:gdLst/>
            <a:ahLst/>
            <a:cxnLst/>
            <a:rect l="l" t="t" r="r" b="b"/>
            <a:pathLst>
              <a:path w="1143000" h="838200">
                <a:moveTo>
                  <a:pt x="0" y="838199"/>
                </a:moveTo>
                <a:lnTo>
                  <a:pt x="1142999" y="838199"/>
                </a:lnTo>
                <a:lnTo>
                  <a:pt x="11429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/>
          <p:cNvSpPr txBox="1"/>
          <p:nvPr/>
        </p:nvSpPr>
        <p:spPr>
          <a:xfrm>
            <a:off x="8069332" y="3544950"/>
            <a:ext cx="3987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He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3"/>
          <p:cNvSpPr txBox="1"/>
          <p:nvPr/>
        </p:nvSpPr>
        <p:spPr>
          <a:xfrm>
            <a:off x="7078223" y="5907787"/>
            <a:ext cx="4622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fffffffc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4"/>
          <p:cNvSpPr/>
          <p:nvPr/>
        </p:nvSpPr>
        <p:spPr>
          <a:xfrm>
            <a:off x="8077200" y="38862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304799" y="380999"/>
                </a:moveTo>
                <a:lnTo>
                  <a:pt x="0" y="380999"/>
                </a:lnTo>
                <a:lnTo>
                  <a:pt x="152399" y="533399"/>
                </a:lnTo>
                <a:lnTo>
                  <a:pt x="304799" y="380999"/>
                </a:lnTo>
                <a:close/>
              </a:path>
              <a:path w="304800" h="533400">
                <a:moveTo>
                  <a:pt x="228599" y="0"/>
                </a:moveTo>
                <a:lnTo>
                  <a:pt x="76199" y="0"/>
                </a:lnTo>
                <a:lnTo>
                  <a:pt x="76199" y="380999"/>
                </a:lnTo>
                <a:lnTo>
                  <a:pt x="228599" y="380999"/>
                </a:lnTo>
                <a:lnTo>
                  <a:pt x="228599" y="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/>
          <p:cNvSpPr/>
          <p:nvPr/>
        </p:nvSpPr>
        <p:spPr>
          <a:xfrm>
            <a:off x="8077200" y="38862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380999"/>
                </a:moveTo>
                <a:lnTo>
                  <a:pt x="76199" y="380999"/>
                </a:lnTo>
                <a:lnTo>
                  <a:pt x="76199" y="0"/>
                </a:lnTo>
                <a:lnTo>
                  <a:pt x="228599" y="0"/>
                </a:lnTo>
                <a:lnTo>
                  <a:pt x="228599" y="380999"/>
                </a:lnTo>
                <a:lnTo>
                  <a:pt x="304799" y="380999"/>
                </a:lnTo>
                <a:lnTo>
                  <a:pt x="152399" y="533399"/>
                </a:lnTo>
                <a:lnTo>
                  <a:pt x="0" y="3809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6"/>
          <p:cNvSpPr/>
          <p:nvPr/>
        </p:nvSpPr>
        <p:spPr>
          <a:xfrm>
            <a:off x="8077200" y="47244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228599" y="152399"/>
                </a:moveTo>
                <a:lnTo>
                  <a:pt x="76199" y="152399"/>
                </a:lnTo>
                <a:lnTo>
                  <a:pt x="76199" y="533399"/>
                </a:lnTo>
                <a:lnTo>
                  <a:pt x="228599" y="533399"/>
                </a:lnTo>
                <a:lnTo>
                  <a:pt x="228599" y="152399"/>
                </a:lnTo>
                <a:close/>
              </a:path>
              <a:path w="304800" h="533400">
                <a:moveTo>
                  <a:pt x="152399" y="0"/>
                </a:moveTo>
                <a:lnTo>
                  <a:pt x="0" y="152399"/>
                </a:lnTo>
                <a:lnTo>
                  <a:pt x="304799" y="152399"/>
                </a:lnTo>
                <a:lnTo>
                  <a:pt x="152399" y="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7"/>
          <p:cNvSpPr/>
          <p:nvPr/>
        </p:nvSpPr>
        <p:spPr>
          <a:xfrm>
            <a:off x="8077200" y="47244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304799" y="152399"/>
                </a:moveTo>
                <a:lnTo>
                  <a:pt x="228599" y="152399"/>
                </a:lnTo>
                <a:lnTo>
                  <a:pt x="228599" y="533399"/>
                </a:lnTo>
                <a:lnTo>
                  <a:pt x="76199" y="533399"/>
                </a:lnTo>
                <a:lnTo>
                  <a:pt x="76199" y="152399"/>
                </a:lnTo>
                <a:lnTo>
                  <a:pt x="0" y="152399"/>
                </a:lnTo>
                <a:lnTo>
                  <a:pt x="152399" y="0"/>
                </a:lnTo>
                <a:lnTo>
                  <a:pt x="304799" y="152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TextBox 35"/>
          <p:cNvSpPr txBox="1"/>
          <p:nvPr/>
        </p:nvSpPr>
        <p:spPr>
          <a:xfrm>
            <a:off x="228601" y="1676400"/>
            <a:ext cx="586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Memory locations </a:t>
            </a:r>
            <a:r>
              <a:rPr lang="en-US" dirty="0" smtClean="0"/>
              <a:t>have address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Code </a:t>
            </a:r>
            <a:r>
              <a:rPr lang="en-US" dirty="0" smtClean="0"/>
              <a:t>is located at low addresses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Global variables </a:t>
            </a:r>
            <a:r>
              <a:rPr lang="en-US" dirty="0" smtClean="0"/>
              <a:t>are located after code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System stack</a:t>
            </a:r>
            <a:r>
              <a:rPr lang="en-US" dirty="0" smtClean="0"/>
              <a:t>: memory for each function call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Parameters, local variables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Return address (where to return)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etc.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Usually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NO CODE </a:t>
            </a:r>
            <a:r>
              <a:rPr lang="en-US" dirty="0" smtClean="0"/>
              <a:t>on the </a:t>
            </a:r>
            <a:r>
              <a:rPr lang="en-US" b="1" dirty="0" smtClean="0"/>
              <a:t>stack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Heap</a:t>
            </a:r>
            <a:r>
              <a:rPr lang="en-US" dirty="0" smtClean="0"/>
              <a:t>: Memory can be allocated and de-allocated during program execution (dynamically at run-time) based on the needs of the program.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Heap grows downward, stack grows upward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your program uses up memory, heap and stack collide, program aborts.</a:t>
            </a:r>
            <a:endParaRPr lang="en-US" dirty="0"/>
          </a:p>
        </p:txBody>
      </p:sp>
      <p:sp>
        <p:nvSpPr>
          <p:cNvPr id="37" name="Left Brace 36"/>
          <p:cNvSpPr/>
          <p:nvPr/>
        </p:nvSpPr>
        <p:spPr>
          <a:xfrm>
            <a:off x="7010400" y="2357120"/>
            <a:ext cx="711200" cy="822960"/>
          </a:xfrm>
          <a:prstGeom prst="lef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638800" y="2590800"/>
            <a:ext cx="136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 segment</a:t>
            </a:r>
            <a:endParaRPr lang="en-US" sz="1600" b="1" dirty="0"/>
          </a:p>
        </p:txBody>
      </p:sp>
      <p:sp>
        <p:nvSpPr>
          <p:cNvPr id="39" name="Left Brace 38"/>
          <p:cNvSpPr/>
          <p:nvPr/>
        </p:nvSpPr>
        <p:spPr>
          <a:xfrm>
            <a:off x="6985000" y="1752600"/>
            <a:ext cx="711200" cy="609600"/>
          </a:xfrm>
          <a:prstGeom prst="lef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13400" y="1871246"/>
            <a:ext cx="130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Text segment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3587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Basic data types and classes are treated the same way in C++, unlike Java.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C++: </a:t>
            </a:r>
            <a:r>
              <a:rPr lang="en-US" sz="2000" dirty="0" err="1" smtClean="0"/>
              <a:t>ComplexType</a:t>
            </a:r>
            <a:r>
              <a:rPr lang="en-US" sz="2000" dirty="0" smtClean="0"/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colors[5];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Java: nothing equivalent.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 array version #2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ComplexNumber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*numbers;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numbers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ComplexNumber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Java: nothing equivalent for classes, but possible for basic data types:</a:t>
            </a:r>
          </a:p>
          <a:p>
            <a:pPr>
              <a:buNone/>
            </a:pPr>
            <a:endParaRPr 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numbers[];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numbers = new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[5];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9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static allocation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4343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Each variable/object </a:t>
            </a:r>
            <a:r>
              <a:rPr lang="en-US" dirty="0" smtClean="0"/>
              <a:t>in a computer has a: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/>
              <a:t> </a:t>
            </a:r>
            <a:r>
              <a:rPr lang="en-US" dirty="0" smtClean="0"/>
              <a:t>(such x, used by </a:t>
            </a:r>
            <a:r>
              <a:rPr lang="en-US" dirty="0" smtClean="0">
                <a:solidFill>
                  <a:srgbClr val="0000FF"/>
                </a:solidFill>
              </a:rPr>
              <a:t>programmer)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 (used by </a:t>
            </a:r>
            <a:r>
              <a:rPr lang="en-US" dirty="0" smtClean="0">
                <a:solidFill>
                  <a:srgbClr val="0000FF"/>
                </a:solidFill>
              </a:rPr>
              <a:t>computer</a:t>
            </a:r>
            <a:r>
              <a:rPr lang="en-US" dirty="0" smtClean="0"/>
              <a:t> to reference it)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Value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Scope </a:t>
            </a:r>
            <a:r>
              <a:rPr lang="en-US" dirty="0" smtClean="0"/>
              <a:t>(the lifetime and visibility to other code)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bject 3"/>
          <p:cNvSpPr/>
          <p:nvPr/>
        </p:nvSpPr>
        <p:spPr>
          <a:xfrm>
            <a:off x="7084435" y="4038600"/>
            <a:ext cx="2018030" cy="1676400"/>
          </a:xfrm>
          <a:custGeom>
            <a:avLst/>
            <a:gdLst/>
            <a:ahLst/>
            <a:cxnLst/>
            <a:rect l="l" t="t" r="r" b="b"/>
            <a:pathLst>
              <a:path w="2018029" h="1676400">
                <a:moveTo>
                  <a:pt x="0" y="1676399"/>
                </a:moveTo>
                <a:lnTo>
                  <a:pt x="2017775" y="1676399"/>
                </a:lnTo>
                <a:lnTo>
                  <a:pt x="2017775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4761859" y="2357277"/>
            <a:ext cx="2019300" cy="523220"/>
          </a:xfrm>
          <a:prstGeom prst="rect">
            <a:avLst/>
          </a:prstGeom>
          <a:solidFill>
            <a:srgbClr val="C0C3D0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in</a:t>
            </a:r>
            <a:r>
              <a:rPr sz="1400" dirty="0">
                <a:latin typeface="Courier New"/>
                <a:cs typeface="Courier New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x;</a:t>
            </a:r>
            <a:endParaRPr sz="14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latin typeface="Courier New"/>
                <a:cs typeface="Courier New"/>
              </a:rPr>
              <a:t>st</a:t>
            </a:r>
            <a:r>
              <a:rPr sz="1400" spc="10" dirty="0">
                <a:latin typeface="Courier New"/>
                <a:cs typeface="Courier New"/>
              </a:rPr>
              <a:t>r</a:t>
            </a:r>
            <a:r>
              <a:rPr sz="1400" spc="-5" dirty="0">
                <a:latin typeface="Courier New"/>
                <a:cs typeface="Courier New"/>
              </a:rPr>
              <a:t>in</a:t>
            </a:r>
            <a:r>
              <a:rPr sz="1400" dirty="0">
                <a:latin typeface="Courier New"/>
                <a:cs typeface="Courier New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10" dirty="0" smtClean="0">
                <a:latin typeface="Courier New"/>
                <a:cs typeface="Courier New"/>
              </a:rPr>
              <a:t>s(</a:t>
            </a:r>
            <a:r>
              <a:rPr sz="1400" dirty="0" smtClean="0">
                <a:latin typeface="Courier New"/>
                <a:cs typeface="Courier New"/>
              </a:rPr>
              <a:t>"</a:t>
            </a:r>
            <a:r>
              <a:rPr lang="en-US" sz="1400" spc="-5" dirty="0" smtClean="0">
                <a:latin typeface="Courier New"/>
                <a:cs typeface="Courier New"/>
              </a:rPr>
              <a:t>tcnj</a:t>
            </a:r>
            <a:r>
              <a:rPr sz="1400" spc="10" dirty="0" smtClean="0">
                <a:latin typeface="Courier New"/>
                <a:cs typeface="Courier New"/>
              </a:rPr>
              <a:t>"</a:t>
            </a:r>
            <a:r>
              <a:rPr sz="1400" spc="10" dirty="0"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7855976" y="2561316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7855976" y="2561316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799"/>
                </a:moveTo>
                <a:lnTo>
                  <a:pt x="990599" y="304799"/>
                </a:lnTo>
                <a:lnTo>
                  <a:pt x="990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7933696" y="2638688"/>
            <a:ext cx="83883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 smtClean="0">
                <a:latin typeface="Arial"/>
                <a:cs typeface="Arial"/>
              </a:rPr>
              <a:t>-</a:t>
            </a:r>
            <a:r>
              <a:rPr lang="en-US" sz="1200" b="1" dirty="0" smtClean="0">
                <a:latin typeface="Arial"/>
                <a:cs typeface="Arial"/>
              </a:rPr>
              <a:t>15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7871212" y="2284665"/>
            <a:ext cx="1250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7215637" y="2589481"/>
            <a:ext cx="5207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 smtClean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lang="en-US" sz="1400" b="1" spc="-5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1400" b="1" spc="-5" dirty="0" smtClean="0">
                <a:solidFill>
                  <a:srgbClr val="FF0000"/>
                </a:solidFill>
                <a:latin typeface="Arial"/>
                <a:cs typeface="Arial"/>
              </a:rPr>
              <a:t>a0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7879335" y="317201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799"/>
                </a:moveTo>
                <a:lnTo>
                  <a:pt x="304799" y="304799"/>
                </a:lnTo>
                <a:lnTo>
                  <a:pt x="3047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7879335" y="317201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799"/>
                </a:moveTo>
                <a:lnTo>
                  <a:pt x="304799" y="304799"/>
                </a:lnTo>
                <a:lnTo>
                  <a:pt x="3047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8184135" y="3172017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8184135" y="3172017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 txBox="1"/>
          <p:nvPr/>
        </p:nvSpPr>
        <p:spPr>
          <a:xfrm>
            <a:off x="7948159" y="3230944"/>
            <a:ext cx="71183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lang="en-US" sz="1200" b="1" dirty="0">
                <a:latin typeface="Arial"/>
                <a:cs typeface="Arial"/>
              </a:rPr>
              <a:t>4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5" dirty="0" smtClean="0">
                <a:latin typeface="Arial"/>
                <a:cs typeface="Arial"/>
              </a:rPr>
              <a:t>"</a:t>
            </a:r>
            <a:r>
              <a:rPr lang="en-US" sz="1200" b="1" dirty="0" smtClean="0">
                <a:latin typeface="Arial"/>
                <a:cs typeface="Arial"/>
              </a:rPr>
              <a:t>tcnj</a:t>
            </a:r>
            <a:r>
              <a:rPr sz="1200" b="1" dirty="0" smtClean="0">
                <a:latin typeface="Arial"/>
                <a:cs typeface="Arial"/>
              </a:rPr>
              <a:t>"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7844279" y="2895600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8"/>
          <p:cNvSpPr txBox="1"/>
          <p:nvPr/>
        </p:nvSpPr>
        <p:spPr>
          <a:xfrm>
            <a:off x="7239000" y="3200400"/>
            <a:ext cx="5207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 smtClean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lang="en-US" sz="1400" b="1" spc="-5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1400" b="1" spc="-5" dirty="0" smtClean="0">
                <a:solidFill>
                  <a:srgbClr val="FF0000"/>
                </a:solidFill>
                <a:latin typeface="Arial"/>
                <a:cs typeface="Arial"/>
              </a:rPr>
              <a:t>a4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19"/>
          <p:cNvSpPr txBox="1"/>
          <p:nvPr/>
        </p:nvSpPr>
        <p:spPr>
          <a:xfrm>
            <a:off x="5687318" y="1724087"/>
            <a:ext cx="4686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7881880" y="1733874"/>
            <a:ext cx="864869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ter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2" name="object 21"/>
          <p:cNvSpPr txBox="1"/>
          <p:nvPr/>
        </p:nvSpPr>
        <p:spPr>
          <a:xfrm>
            <a:off x="4724400" y="4038600"/>
            <a:ext cx="2286000" cy="1508105"/>
          </a:xfrm>
          <a:prstGeom prst="rect">
            <a:avLst/>
          </a:prstGeom>
          <a:solidFill>
            <a:srgbClr val="C0C3D0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in</a:t>
            </a:r>
            <a:r>
              <a:rPr sz="1400" dirty="0">
                <a:latin typeface="Courier New"/>
                <a:cs typeface="Courier New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</a:t>
            </a:r>
            <a:r>
              <a:rPr sz="1400" spc="1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10" dirty="0">
                <a:latin typeface="Courier New"/>
                <a:cs typeface="Courier New"/>
              </a:rPr>
              <a:t>n</a:t>
            </a:r>
            <a:r>
              <a:rPr sz="1400" spc="-5" dirty="0">
                <a:latin typeface="Courier New"/>
                <a:cs typeface="Courier New"/>
              </a:rPr>
              <a:t>()</a:t>
            </a:r>
            <a:endParaRPr sz="14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269875" marR="1128395">
              <a:lnSpc>
                <a:spcPct val="100000"/>
              </a:lnSpc>
            </a:pPr>
            <a:r>
              <a:rPr sz="1400" spc="10" dirty="0">
                <a:latin typeface="Courier New"/>
                <a:cs typeface="Courier New"/>
              </a:rPr>
              <a:t>i</a:t>
            </a:r>
            <a:r>
              <a:rPr sz="1400" spc="-5" dirty="0">
                <a:latin typeface="Courier New"/>
                <a:cs typeface="Courier New"/>
              </a:rPr>
              <a:t>n</a:t>
            </a:r>
            <a:r>
              <a:rPr sz="1400" dirty="0">
                <a:latin typeface="Courier New"/>
                <a:cs typeface="Courier New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x;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i</a:t>
            </a:r>
            <a:r>
              <a:rPr sz="1400" spc="-5" dirty="0">
                <a:latin typeface="Courier New"/>
                <a:cs typeface="Courier New"/>
              </a:rPr>
              <a:t>f</a:t>
            </a:r>
            <a:r>
              <a:rPr sz="1400" dirty="0">
                <a:latin typeface="Courier New"/>
                <a:cs typeface="Courier New"/>
              </a:rPr>
              <a:t>(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ourier New"/>
                <a:cs typeface="Courier New"/>
              </a:rPr>
              <a:t>x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ourier New"/>
                <a:cs typeface="Courier New"/>
              </a:rPr>
              <a:t>)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454659">
              <a:lnSpc>
                <a:spcPct val="100000"/>
              </a:lnSpc>
            </a:pPr>
            <a:r>
              <a:rPr lang="en-US" sz="1400" spc="-5" dirty="0" smtClean="0">
                <a:latin typeface="Courier New"/>
                <a:cs typeface="Courier New"/>
              </a:rPr>
              <a:t>S</a:t>
            </a:r>
            <a:r>
              <a:rPr sz="1400" spc="10" dirty="0" smtClean="0">
                <a:latin typeface="Courier New"/>
                <a:cs typeface="Courier New"/>
              </a:rPr>
              <a:t>t</a:t>
            </a:r>
            <a:r>
              <a:rPr sz="1400" spc="-5" dirty="0" smtClean="0">
                <a:latin typeface="Courier New"/>
                <a:cs typeface="Courier New"/>
              </a:rPr>
              <a:t>r</a:t>
            </a:r>
            <a:r>
              <a:rPr sz="1400" spc="10" dirty="0" smtClean="0">
                <a:latin typeface="Courier New"/>
                <a:cs typeface="Courier New"/>
              </a:rPr>
              <a:t>i</a:t>
            </a:r>
            <a:r>
              <a:rPr sz="1400" spc="-5" dirty="0" smtClean="0">
                <a:latin typeface="Courier New"/>
                <a:cs typeface="Courier New"/>
              </a:rPr>
              <a:t>n</a:t>
            </a:r>
            <a:r>
              <a:rPr sz="1400" dirty="0" smtClean="0">
                <a:latin typeface="Courier New"/>
                <a:cs typeface="Courier New"/>
              </a:rPr>
              <a:t>g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sz="1400" spc="-5" dirty="0" smtClean="0">
                <a:latin typeface="Courier New"/>
                <a:cs typeface="Courier New"/>
              </a:rPr>
              <a:t>s(</a:t>
            </a:r>
            <a:r>
              <a:rPr sz="1400" spc="15" dirty="0" smtClean="0">
                <a:latin typeface="Courier New"/>
                <a:cs typeface="Courier New"/>
              </a:rPr>
              <a:t>"</a:t>
            </a:r>
            <a:r>
              <a:rPr lang="en-US" sz="1400" spc="10" dirty="0" smtClean="0">
                <a:latin typeface="Courier New"/>
                <a:cs typeface="Courier New"/>
              </a:rPr>
              <a:t>tcnj</a:t>
            </a:r>
            <a:r>
              <a:rPr sz="1400" spc="10" dirty="0" smtClean="0">
                <a:latin typeface="Courier New"/>
                <a:cs typeface="Courier New"/>
              </a:rPr>
              <a:t>"</a:t>
            </a:r>
            <a:r>
              <a:rPr sz="1400" spc="-5" dirty="0"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915016" y="4363081"/>
            <a:ext cx="990600" cy="184666"/>
          </a:xfrm>
          <a:prstGeom prst="rect">
            <a:avLst/>
          </a:prstGeom>
          <a:solidFill>
            <a:srgbClr val="DDDDDD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1200" b="1" spc="-5" dirty="0" smtClean="0">
                <a:latin typeface="Arial"/>
                <a:cs typeface="Arial"/>
              </a:rPr>
              <a:t>-</a:t>
            </a:r>
            <a:r>
              <a:rPr lang="en-US" sz="1200" b="1" dirty="0" smtClean="0">
                <a:latin typeface="Arial"/>
                <a:cs typeface="Arial"/>
              </a:rPr>
              <a:t>15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23"/>
          <p:cNvSpPr txBox="1"/>
          <p:nvPr/>
        </p:nvSpPr>
        <p:spPr>
          <a:xfrm>
            <a:off x="7930139" y="4086924"/>
            <a:ext cx="1250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4"/>
          <p:cNvSpPr txBox="1"/>
          <p:nvPr/>
        </p:nvSpPr>
        <p:spPr>
          <a:xfrm>
            <a:off x="7327900" y="4291965"/>
            <a:ext cx="5207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 smtClean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lang="en-US" sz="1400" b="1" spc="-5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1400" b="1" spc="-5" dirty="0" smtClean="0">
                <a:solidFill>
                  <a:srgbClr val="FF0000"/>
                </a:solidFill>
                <a:latin typeface="Arial"/>
                <a:cs typeface="Arial"/>
              </a:rPr>
              <a:t>a0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0" name="object 29"/>
          <p:cNvSpPr/>
          <p:nvPr/>
        </p:nvSpPr>
        <p:spPr>
          <a:xfrm>
            <a:off x="7153016" y="3867781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/>
          <p:cNvSpPr/>
          <p:nvPr/>
        </p:nvSpPr>
        <p:spPr>
          <a:xfrm>
            <a:off x="7153016" y="3867781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/>
          <p:cNvSpPr txBox="1"/>
          <p:nvPr/>
        </p:nvSpPr>
        <p:spPr>
          <a:xfrm>
            <a:off x="7248911" y="3945630"/>
            <a:ext cx="382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main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"/>
          <p:cNvSpPr/>
          <p:nvPr/>
        </p:nvSpPr>
        <p:spPr>
          <a:xfrm>
            <a:off x="7315200" y="4800600"/>
            <a:ext cx="1752600" cy="838200"/>
          </a:xfrm>
          <a:custGeom>
            <a:avLst/>
            <a:gdLst/>
            <a:ahLst/>
            <a:cxnLst/>
            <a:rect l="l" t="t" r="r" b="b"/>
            <a:pathLst>
              <a:path w="2018029" h="1676400">
                <a:moveTo>
                  <a:pt x="0" y="1676399"/>
                </a:moveTo>
                <a:lnTo>
                  <a:pt x="2017775" y="1676399"/>
                </a:lnTo>
                <a:lnTo>
                  <a:pt x="2017775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2"/>
          <p:cNvSpPr/>
          <p:nvPr/>
        </p:nvSpPr>
        <p:spPr>
          <a:xfrm>
            <a:off x="8191500" y="5257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799"/>
                </a:moveTo>
                <a:lnTo>
                  <a:pt x="304799" y="304799"/>
                </a:lnTo>
                <a:lnTo>
                  <a:pt x="3047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3"/>
          <p:cNvSpPr/>
          <p:nvPr/>
        </p:nvSpPr>
        <p:spPr>
          <a:xfrm>
            <a:off x="8191500" y="5257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799"/>
                </a:moveTo>
                <a:lnTo>
                  <a:pt x="304799" y="304799"/>
                </a:lnTo>
                <a:lnTo>
                  <a:pt x="3047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/>
          <p:nvPr/>
        </p:nvSpPr>
        <p:spPr>
          <a:xfrm>
            <a:off x="8496300" y="52578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5"/>
          <p:cNvSpPr/>
          <p:nvPr/>
        </p:nvSpPr>
        <p:spPr>
          <a:xfrm>
            <a:off x="8496300" y="52578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6"/>
          <p:cNvSpPr txBox="1"/>
          <p:nvPr/>
        </p:nvSpPr>
        <p:spPr>
          <a:xfrm>
            <a:off x="8260324" y="5316727"/>
            <a:ext cx="71183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lang="en-US" sz="1200" b="1" dirty="0">
                <a:latin typeface="Arial"/>
                <a:cs typeface="Arial"/>
              </a:rPr>
              <a:t>4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5" dirty="0" smtClean="0">
                <a:latin typeface="Arial"/>
                <a:cs typeface="Arial"/>
              </a:rPr>
              <a:t>"</a:t>
            </a:r>
            <a:r>
              <a:rPr lang="en-US" sz="1200" b="1" dirty="0" smtClean="0">
                <a:latin typeface="Arial"/>
                <a:cs typeface="Arial"/>
              </a:rPr>
              <a:t>tcnj</a:t>
            </a:r>
            <a:r>
              <a:rPr sz="1200" b="1" dirty="0" smtClean="0">
                <a:latin typeface="Arial"/>
                <a:cs typeface="Arial"/>
              </a:rPr>
              <a:t>"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1" name="object 17"/>
          <p:cNvSpPr txBox="1"/>
          <p:nvPr/>
        </p:nvSpPr>
        <p:spPr>
          <a:xfrm>
            <a:off x="8156444" y="4981383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2" name="object 18"/>
          <p:cNvSpPr txBox="1"/>
          <p:nvPr/>
        </p:nvSpPr>
        <p:spPr>
          <a:xfrm>
            <a:off x="7551165" y="5286183"/>
            <a:ext cx="5207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 smtClean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lang="en-US" sz="1400" b="1" spc="-5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1400" b="1" spc="-5" dirty="0" smtClean="0">
                <a:solidFill>
                  <a:srgbClr val="FF0000"/>
                </a:solidFill>
                <a:latin typeface="Arial"/>
                <a:cs typeface="Arial"/>
              </a:rPr>
              <a:t>a4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3" name="object 29"/>
          <p:cNvSpPr/>
          <p:nvPr/>
        </p:nvSpPr>
        <p:spPr>
          <a:xfrm>
            <a:off x="7429500" y="46482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1"/>
          <p:cNvSpPr txBox="1"/>
          <p:nvPr/>
        </p:nvSpPr>
        <p:spPr>
          <a:xfrm>
            <a:off x="7543800" y="4699000"/>
            <a:ext cx="3822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1200" b="1" dirty="0" smtClean="0">
                <a:latin typeface="Arial"/>
                <a:cs typeface="Arial"/>
              </a:rPr>
              <a:t>if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000" y="3733800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Automatic/local scope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{</a:t>
            </a:r>
            <a:r>
              <a:rPr lang="is-IS" dirty="0" smtClean="0"/>
              <a:t>…</a:t>
            </a:r>
            <a:r>
              <a:rPr lang="en-US" dirty="0" smtClean="0"/>
              <a:t>} of a function, loop, or if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Stored on the stack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Dies/</a:t>
            </a:r>
            <a:r>
              <a:rPr lang="en-US" dirty="0" err="1" smtClean="0"/>
              <a:t>deallocated</a:t>
            </a:r>
            <a:r>
              <a:rPr lang="en-US" dirty="0" smtClean="0"/>
              <a:t> when ‘}’ is reached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81000" y="5715000"/>
            <a:ext cx="44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use </a:t>
            </a:r>
            <a:r>
              <a:rPr lang="en-US" b="1" dirty="0" smtClean="0"/>
              <a:t>container box</a:t>
            </a:r>
            <a:r>
              <a:rPr lang="en-US" dirty="0" smtClean="0"/>
              <a:t> to represent </a:t>
            </a:r>
            <a:r>
              <a:rPr lang="en-US" dirty="0" smtClean="0">
                <a:solidFill>
                  <a:srgbClr val="FF0000"/>
                </a:solidFill>
              </a:rPr>
              <a:t>scope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5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/>
      <p:bldP spid="25" grpId="0"/>
      <p:bldP spid="30" grpId="0" animBg="1"/>
      <p:bldP spid="31" grpId="0" animBg="1"/>
      <p:bldP spid="32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 animBg="1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6346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 declared inside function or block, {</a:t>
            </a:r>
            <a:r>
              <a:rPr lang="is-IS" dirty="0" smtClean="0"/>
              <a:t>…</a:t>
            </a:r>
            <a:r>
              <a:rPr lang="en-US" dirty="0" smtClean="0"/>
              <a:t>}, are stored on the </a:t>
            </a:r>
            <a:r>
              <a:rPr lang="en-US" dirty="0" smtClean="0">
                <a:solidFill>
                  <a:srgbClr val="FF0000"/>
                </a:solidFill>
              </a:rPr>
              <a:t>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2309961"/>
            <a:ext cx="3276600" cy="4271040"/>
          </a:xfrm>
          <a:prstGeom prst="rect">
            <a:avLst/>
          </a:prstGeom>
          <a:solidFill>
            <a:srgbClr val="C0C3D0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200" dirty="0">
              <a:latin typeface="Courier New"/>
              <a:cs typeface="Courier New"/>
            </a:endParaRPr>
          </a:p>
          <a:p>
            <a:pPr marL="86995" marR="687705">
              <a:lnSpc>
                <a:spcPct val="100000"/>
              </a:lnSpc>
              <a:tabLst>
                <a:tab pos="454025" algn="l"/>
              </a:tabLst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tu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</a:t>
            </a:r>
            <a:r>
              <a:rPr sz="1200" spc="10" dirty="0">
                <a:latin typeface="Courier New"/>
                <a:cs typeface="Courier New"/>
              </a:rPr>
              <a:t>r</a:t>
            </a:r>
            <a:r>
              <a:rPr sz="1200" spc="-5" dirty="0">
                <a:latin typeface="Courier New"/>
                <a:cs typeface="Courier New"/>
              </a:rPr>
              <a:t>e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5" dirty="0">
                <a:latin typeface="Courier New"/>
                <a:cs typeface="Courier New"/>
              </a:rPr>
              <a:t>(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in</a:t>
            </a:r>
            <a:r>
              <a:rPr sz="1200" spc="-5" dirty="0">
                <a:latin typeface="Courier New"/>
                <a:cs typeface="Courier New"/>
              </a:rPr>
              <a:t>t);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vo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dirty="0">
                <a:latin typeface="Courier New"/>
                <a:cs typeface="Courier New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p</a:t>
            </a:r>
            <a:r>
              <a:rPr sz="1200" spc="-5" dirty="0">
                <a:latin typeface="Courier New"/>
                <a:cs typeface="Courier New"/>
              </a:rPr>
              <a:t>r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5" dirty="0">
                <a:latin typeface="Courier New"/>
                <a:cs typeface="Courier New"/>
              </a:rPr>
              <a:t>(</a:t>
            </a:r>
            <a:r>
              <a:rPr sz="1200" spc="-5" dirty="0">
                <a:latin typeface="Courier New"/>
                <a:cs typeface="Courier New"/>
              </a:rPr>
              <a:t>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spc="10" dirty="0"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 marR="778510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a;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en-US" sz="1200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9875" marR="778510">
              <a:lnSpc>
                <a:spcPct val="100000"/>
              </a:lnSpc>
            </a:pPr>
            <a:endParaRPr lang="en-US" sz="1200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9875" marR="778510"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,l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780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l)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 marR="1515110">
              <a:lnSpc>
                <a:spcPct val="100000"/>
              </a:lnSpc>
            </a:pP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l;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ri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spc="1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et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 smtClean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200" spc="-5" dirty="0" smtClean="0">
                <a:solidFill>
                  <a:srgbClr val="00AF50"/>
                </a:solidFill>
                <a:latin typeface="Courier New"/>
                <a:cs typeface="Courier New"/>
              </a:rPr>
              <a:t>vo</a:t>
            </a:r>
            <a:r>
              <a:rPr sz="1200" spc="10" dirty="0" smtClean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dirty="0" smtClean="0">
                <a:solidFill>
                  <a:srgbClr val="00AF50"/>
                </a:solidFill>
                <a:latin typeface="Courier New"/>
                <a:cs typeface="Courier New"/>
              </a:rPr>
              <a:t>d</a:t>
            </a:r>
            <a:r>
              <a:rPr sz="1200" dirty="0" smtClean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20" dirty="0" smtClean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re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</a:pPr>
            <a:r>
              <a:rPr sz="1200" b="1" spc="10" dirty="0">
                <a:solidFill>
                  <a:srgbClr val="00AF50"/>
                </a:solidFill>
                <a:latin typeface="Courier New"/>
                <a:cs typeface="Courier New"/>
              </a:rPr>
              <a:t>c</a:t>
            </a:r>
            <a:r>
              <a:rPr sz="1200" b="1" spc="-5" dirty="0">
                <a:solidFill>
                  <a:srgbClr val="00AF50"/>
                </a:solidFill>
                <a:latin typeface="Courier New"/>
                <a:cs typeface="Courier New"/>
              </a:rPr>
              <a:t>ou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“A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ea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is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“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ea;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 smtClean="0">
                <a:solidFill>
                  <a:srgbClr val="00AF50"/>
                </a:solidFill>
                <a:latin typeface="Courier New"/>
                <a:cs typeface="Courier New"/>
              </a:rPr>
              <a:t>}</a:t>
            </a:r>
            <a:r>
              <a:rPr lang="en-US" sz="1200" dirty="0" smtClean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653796" y="2743200"/>
            <a:ext cx="2627630" cy="4038600"/>
          </a:xfrm>
          <a:custGeom>
            <a:avLst/>
            <a:gdLst/>
            <a:ahLst/>
            <a:cxnLst/>
            <a:rect l="l" t="t" r="r" b="b"/>
            <a:pathLst>
              <a:path w="2627629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TextBox 47"/>
          <p:cNvSpPr txBox="1"/>
          <p:nvPr/>
        </p:nvSpPr>
        <p:spPr>
          <a:xfrm>
            <a:off x="882396" y="22860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4267200" y="2133600"/>
            <a:ext cx="1447800" cy="38608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7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4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6346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 declared inside function or block, {</a:t>
            </a:r>
            <a:r>
              <a:rPr lang="is-IS" dirty="0" smtClean="0"/>
              <a:t>…</a:t>
            </a:r>
            <a:r>
              <a:rPr lang="en-US" dirty="0" smtClean="0"/>
              <a:t>}, are stored on the </a:t>
            </a:r>
            <a:r>
              <a:rPr lang="en-US" dirty="0" smtClean="0">
                <a:solidFill>
                  <a:srgbClr val="FF0000"/>
                </a:solidFill>
              </a:rPr>
              <a:t>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2309961"/>
            <a:ext cx="3276600" cy="4271040"/>
          </a:xfrm>
          <a:prstGeom prst="rect">
            <a:avLst/>
          </a:prstGeom>
          <a:solidFill>
            <a:srgbClr val="C0C3D0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200" dirty="0">
              <a:latin typeface="Courier New"/>
              <a:cs typeface="Courier New"/>
            </a:endParaRPr>
          </a:p>
          <a:p>
            <a:pPr marL="86995" marR="687705">
              <a:lnSpc>
                <a:spcPct val="100000"/>
              </a:lnSpc>
              <a:tabLst>
                <a:tab pos="454025" algn="l"/>
              </a:tabLst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tu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</a:t>
            </a:r>
            <a:r>
              <a:rPr sz="1200" spc="10" dirty="0">
                <a:latin typeface="Courier New"/>
                <a:cs typeface="Courier New"/>
              </a:rPr>
              <a:t>r</a:t>
            </a:r>
            <a:r>
              <a:rPr sz="1200" spc="-5" dirty="0">
                <a:latin typeface="Courier New"/>
                <a:cs typeface="Courier New"/>
              </a:rPr>
              <a:t>e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5" dirty="0">
                <a:latin typeface="Courier New"/>
                <a:cs typeface="Courier New"/>
              </a:rPr>
              <a:t>(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in</a:t>
            </a:r>
            <a:r>
              <a:rPr sz="1200" spc="-5" dirty="0">
                <a:latin typeface="Courier New"/>
                <a:cs typeface="Courier New"/>
              </a:rPr>
              <a:t>t);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vo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dirty="0">
                <a:latin typeface="Courier New"/>
                <a:cs typeface="Courier New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p</a:t>
            </a:r>
            <a:r>
              <a:rPr sz="1200" spc="-5" dirty="0">
                <a:latin typeface="Courier New"/>
                <a:cs typeface="Courier New"/>
              </a:rPr>
              <a:t>r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5" dirty="0">
                <a:latin typeface="Courier New"/>
                <a:cs typeface="Courier New"/>
              </a:rPr>
              <a:t>(</a:t>
            </a:r>
            <a:r>
              <a:rPr sz="1200" spc="-5" dirty="0">
                <a:latin typeface="Courier New"/>
                <a:cs typeface="Courier New"/>
              </a:rPr>
              <a:t>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spc="10" dirty="0"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 marR="778510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a;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en-US" sz="1200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9875" marR="778510">
              <a:lnSpc>
                <a:spcPct val="100000"/>
              </a:lnSpc>
            </a:pPr>
            <a:endParaRPr lang="en-US" sz="1200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9875" marR="778510"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,l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780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l)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 marR="1515110">
              <a:lnSpc>
                <a:spcPct val="100000"/>
              </a:lnSpc>
            </a:pP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l;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ri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spc="1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et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vo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re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</a:pPr>
            <a:r>
              <a:rPr sz="1200" b="1" spc="10" dirty="0">
                <a:solidFill>
                  <a:srgbClr val="00AF50"/>
                </a:solidFill>
                <a:latin typeface="Courier New"/>
                <a:cs typeface="Courier New"/>
              </a:rPr>
              <a:t>c</a:t>
            </a:r>
            <a:r>
              <a:rPr sz="1200" b="1" spc="-5" dirty="0">
                <a:solidFill>
                  <a:srgbClr val="00AF50"/>
                </a:solidFill>
                <a:latin typeface="Courier New"/>
                <a:cs typeface="Courier New"/>
              </a:rPr>
              <a:t>ou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“A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ea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is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“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ea;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 smtClean="0">
                <a:solidFill>
                  <a:srgbClr val="00AF50"/>
                </a:solidFill>
                <a:latin typeface="Courier New"/>
                <a:cs typeface="Courier New"/>
              </a:rPr>
              <a:t>}</a:t>
            </a:r>
            <a:r>
              <a:rPr lang="en-US" sz="1200" dirty="0" smtClean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653796" y="2743200"/>
            <a:ext cx="2627630" cy="4038600"/>
          </a:xfrm>
          <a:custGeom>
            <a:avLst/>
            <a:gdLst/>
            <a:ahLst/>
            <a:cxnLst/>
            <a:rect l="l" t="t" r="r" b="b"/>
            <a:pathLst>
              <a:path w="2627629" h="862964">
                <a:moveTo>
                  <a:pt x="0" y="862404"/>
                </a:moveTo>
                <a:lnTo>
                  <a:pt x="2627375" y="862404"/>
                </a:lnTo>
                <a:lnTo>
                  <a:pt x="2627375" y="0"/>
                </a:lnTo>
                <a:lnTo>
                  <a:pt x="0" y="0"/>
                </a:lnTo>
                <a:lnTo>
                  <a:pt x="0" y="86240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653796" y="5410200"/>
            <a:ext cx="2627630" cy="1371600"/>
          </a:xfrm>
          <a:custGeom>
            <a:avLst/>
            <a:gdLst/>
            <a:ahLst/>
            <a:cxnLst/>
            <a:rect l="l" t="t" r="r" b="b"/>
            <a:pathLst>
              <a:path w="2627629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 txBox="1"/>
          <p:nvPr/>
        </p:nvSpPr>
        <p:spPr>
          <a:xfrm>
            <a:off x="2764031" y="5553525"/>
            <a:ext cx="3263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936118" y="5515425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228600" y="57912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228600" y="57912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3470" y="5869460"/>
            <a:ext cx="382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5367" y="5858353"/>
            <a:ext cx="2838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6118" y="5820253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5263" y="6163451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900">
              <a:latin typeface="Arial"/>
              <a:cs typeface="Arial"/>
            </a:endParaRPr>
          </a:p>
          <a:p>
            <a:pPr marL="27305" algn="ctr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6118" y="6125351"/>
            <a:ext cx="49085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3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f8 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6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69338"/>
              </p:ext>
            </p:extLst>
          </p:nvPr>
        </p:nvGraphicFramePr>
        <p:xfrm>
          <a:off x="1557337" y="5481637"/>
          <a:ext cx="990599" cy="1226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0040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012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82396" y="22860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r>
              <a:rPr lang="en-US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4267200" y="2133600"/>
            <a:ext cx="1447800" cy="38608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267200" y="2971800"/>
            <a:ext cx="1447800" cy="38608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00417 0.127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6346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 declared inside function or block, {</a:t>
            </a:r>
            <a:r>
              <a:rPr lang="is-IS" dirty="0" smtClean="0"/>
              <a:t>…</a:t>
            </a:r>
            <a:r>
              <a:rPr lang="en-US" dirty="0" smtClean="0"/>
              <a:t>}, are stored on the </a:t>
            </a:r>
            <a:r>
              <a:rPr lang="en-US" dirty="0" smtClean="0">
                <a:solidFill>
                  <a:srgbClr val="FF0000"/>
                </a:solidFill>
              </a:rPr>
              <a:t>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2309961"/>
            <a:ext cx="3276600" cy="4271040"/>
          </a:xfrm>
          <a:prstGeom prst="rect">
            <a:avLst/>
          </a:prstGeom>
          <a:solidFill>
            <a:srgbClr val="C0C3D0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200" dirty="0">
              <a:latin typeface="Courier New"/>
              <a:cs typeface="Courier New"/>
            </a:endParaRPr>
          </a:p>
          <a:p>
            <a:pPr marL="86995" marR="687705">
              <a:lnSpc>
                <a:spcPct val="100000"/>
              </a:lnSpc>
              <a:tabLst>
                <a:tab pos="454025" algn="l"/>
              </a:tabLst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tu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</a:t>
            </a:r>
            <a:r>
              <a:rPr sz="1200" spc="10" dirty="0">
                <a:latin typeface="Courier New"/>
                <a:cs typeface="Courier New"/>
              </a:rPr>
              <a:t>r</a:t>
            </a:r>
            <a:r>
              <a:rPr sz="1200" spc="-5" dirty="0">
                <a:latin typeface="Courier New"/>
                <a:cs typeface="Courier New"/>
              </a:rPr>
              <a:t>e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5" dirty="0">
                <a:latin typeface="Courier New"/>
                <a:cs typeface="Courier New"/>
              </a:rPr>
              <a:t>(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in</a:t>
            </a:r>
            <a:r>
              <a:rPr sz="1200" spc="-5" dirty="0">
                <a:latin typeface="Courier New"/>
                <a:cs typeface="Courier New"/>
              </a:rPr>
              <a:t>t);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vo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dirty="0">
                <a:latin typeface="Courier New"/>
                <a:cs typeface="Courier New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p</a:t>
            </a:r>
            <a:r>
              <a:rPr sz="1200" spc="-5" dirty="0">
                <a:latin typeface="Courier New"/>
                <a:cs typeface="Courier New"/>
              </a:rPr>
              <a:t>r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5" dirty="0">
                <a:latin typeface="Courier New"/>
                <a:cs typeface="Courier New"/>
              </a:rPr>
              <a:t>(</a:t>
            </a:r>
            <a:r>
              <a:rPr sz="1200" spc="-5" dirty="0">
                <a:latin typeface="Courier New"/>
                <a:cs typeface="Courier New"/>
              </a:rPr>
              <a:t>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spc="10" dirty="0"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 marR="778510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a;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en-US" sz="1200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9875" marR="778510">
              <a:lnSpc>
                <a:spcPct val="100000"/>
              </a:lnSpc>
            </a:pPr>
            <a:endParaRPr lang="en-US" sz="1200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9875" marR="778510"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,l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780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l)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 marR="1515110">
              <a:lnSpc>
                <a:spcPct val="100000"/>
              </a:lnSpc>
            </a:pP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l;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ri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spc="1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et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vo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re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</a:pPr>
            <a:r>
              <a:rPr sz="1200" b="1" spc="10" dirty="0">
                <a:solidFill>
                  <a:srgbClr val="00AF50"/>
                </a:solidFill>
                <a:latin typeface="Courier New"/>
                <a:cs typeface="Courier New"/>
              </a:rPr>
              <a:t>c</a:t>
            </a:r>
            <a:r>
              <a:rPr sz="1200" b="1" spc="-5" dirty="0">
                <a:solidFill>
                  <a:srgbClr val="00AF50"/>
                </a:solidFill>
                <a:latin typeface="Courier New"/>
                <a:cs typeface="Courier New"/>
              </a:rPr>
              <a:t>ou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“A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ea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is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“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ea;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 smtClean="0">
                <a:solidFill>
                  <a:srgbClr val="00AF50"/>
                </a:solidFill>
                <a:latin typeface="Courier New"/>
                <a:cs typeface="Courier New"/>
              </a:rPr>
              <a:t>}</a:t>
            </a:r>
            <a:r>
              <a:rPr lang="en-US" sz="1200" dirty="0" smtClean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653796" y="2743200"/>
            <a:ext cx="2627630" cy="2667000"/>
          </a:xfrm>
          <a:custGeom>
            <a:avLst/>
            <a:gdLst/>
            <a:ahLst/>
            <a:cxnLst/>
            <a:rect l="l" t="t" r="r" b="b"/>
            <a:pathLst>
              <a:path w="2627629" h="862964">
                <a:moveTo>
                  <a:pt x="0" y="862404"/>
                </a:moveTo>
                <a:lnTo>
                  <a:pt x="2627375" y="862404"/>
                </a:lnTo>
                <a:lnTo>
                  <a:pt x="2627375" y="0"/>
                </a:lnTo>
                <a:lnTo>
                  <a:pt x="0" y="0"/>
                </a:lnTo>
                <a:lnTo>
                  <a:pt x="0" y="86240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653796" y="5410200"/>
            <a:ext cx="2627630" cy="1371600"/>
          </a:xfrm>
          <a:custGeom>
            <a:avLst/>
            <a:gdLst/>
            <a:ahLst/>
            <a:cxnLst/>
            <a:rect l="l" t="t" r="r" b="b"/>
            <a:pathLst>
              <a:path w="2627629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 txBox="1"/>
          <p:nvPr/>
        </p:nvSpPr>
        <p:spPr>
          <a:xfrm>
            <a:off x="2764031" y="5553525"/>
            <a:ext cx="3263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936118" y="5515425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228600" y="57912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228600" y="57912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3470" y="5869460"/>
            <a:ext cx="382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5367" y="5858353"/>
            <a:ext cx="2838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6118" y="5820253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5263" y="6163451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900">
              <a:latin typeface="Arial"/>
              <a:cs typeface="Arial"/>
            </a:endParaRPr>
          </a:p>
          <a:p>
            <a:pPr marL="27305" algn="ctr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6118" y="6125351"/>
            <a:ext cx="49085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3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f8 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6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85876"/>
              </p:ext>
            </p:extLst>
          </p:nvPr>
        </p:nvGraphicFramePr>
        <p:xfrm>
          <a:off x="1557337" y="5481637"/>
          <a:ext cx="990599" cy="1226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0040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012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82396" y="22860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4267200" y="3042920"/>
            <a:ext cx="1447800" cy="38608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64885"/>
              </p:ext>
            </p:extLst>
          </p:nvPr>
        </p:nvGraphicFramePr>
        <p:xfrm>
          <a:off x="1752600" y="5486400"/>
          <a:ext cx="533400" cy="609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05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00417 0.0504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48" grpId="0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6346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 declared inside function or block, {</a:t>
            </a:r>
            <a:r>
              <a:rPr lang="is-IS" dirty="0" smtClean="0"/>
              <a:t>…</a:t>
            </a:r>
            <a:r>
              <a:rPr lang="en-US" dirty="0" smtClean="0"/>
              <a:t>}, are stored on the </a:t>
            </a:r>
            <a:r>
              <a:rPr lang="en-US" dirty="0" smtClean="0">
                <a:solidFill>
                  <a:srgbClr val="FF0000"/>
                </a:solidFill>
              </a:rPr>
              <a:t>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2309961"/>
            <a:ext cx="3276600" cy="4271040"/>
          </a:xfrm>
          <a:prstGeom prst="rect">
            <a:avLst/>
          </a:prstGeom>
          <a:solidFill>
            <a:srgbClr val="C0C3D0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200" dirty="0">
              <a:latin typeface="Courier New"/>
              <a:cs typeface="Courier New"/>
            </a:endParaRPr>
          </a:p>
          <a:p>
            <a:pPr marL="86995" marR="687705">
              <a:lnSpc>
                <a:spcPct val="100000"/>
              </a:lnSpc>
              <a:tabLst>
                <a:tab pos="454025" algn="l"/>
              </a:tabLst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tu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</a:t>
            </a:r>
            <a:r>
              <a:rPr sz="1200" spc="10" dirty="0">
                <a:latin typeface="Courier New"/>
                <a:cs typeface="Courier New"/>
              </a:rPr>
              <a:t>r</a:t>
            </a:r>
            <a:r>
              <a:rPr sz="1200" spc="-5" dirty="0">
                <a:latin typeface="Courier New"/>
                <a:cs typeface="Courier New"/>
              </a:rPr>
              <a:t>e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5" dirty="0">
                <a:latin typeface="Courier New"/>
                <a:cs typeface="Courier New"/>
              </a:rPr>
              <a:t>(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in</a:t>
            </a:r>
            <a:r>
              <a:rPr sz="1200" spc="-5" dirty="0">
                <a:latin typeface="Courier New"/>
                <a:cs typeface="Courier New"/>
              </a:rPr>
              <a:t>t);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vo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dirty="0">
                <a:latin typeface="Courier New"/>
                <a:cs typeface="Courier New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p</a:t>
            </a:r>
            <a:r>
              <a:rPr sz="1200" spc="-5" dirty="0">
                <a:latin typeface="Courier New"/>
                <a:cs typeface="Courier New"/>
              </a:rPr>
              <a:t>r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5" dirty="0">
                <a:latin typeface="Courier New"/>
                <a:cs typeface="Courier New"/>
              </a:rPr>
              <a:t>(</a:t>
            </a:r>
            <a:r>
              <a:rPr sz="1200" spc="-5" dirty="0">
                <a:latin typeface="Courier New"/>
                <a:cs typeface="Courier New"/>
              </a:rPr>
              <a:t>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spc="10" dirty="0"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 marR="778510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a;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en-US" sz="1200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9875" marR="778510">
              <a:lnSpc>
                <a:spcPct val="100000"/>
              </a:lnSpc>
            </a:pPr>
            <a:endParaRPr lang="en-US" sz="1200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9875" marR="778510"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,l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200" spc="1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lang="en-US" sz="120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780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l)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 marR="1515110">
              <a:lnSpc>
                <a:spcPct val="100000"/>
              </a:lnSpc>
            </a:pP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l;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ri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spc="1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et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s;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vo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re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</a:pPr>
            <a:r>
              <a:rPr sz="1200" b="1" spc="10" dirty="0">
                <a:solidFill>
                  <a:srgbClr val="00AF50"/>
                </a:solidFill>
                <a:latin typeface="Courier New"/>
                <a:cs typeface="Courier New"/>
              </a:rPr>
              <a:t>c</a:t>
            </a:r>
            <a:r>
              <a:rPr sz="1200" b="1" spc="-5" dirty="0">
                <a:solidFill>
                  <a:srgbClr val="00AF50"/>
                </a:solidFill>
                <a:latin typeface="Courier New"/>
                <a:cs typeface="Courier New"/>
              </a:rPr>
              <a:t>ou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“A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ea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is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“ 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ea;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 smtClean="0">
                <a:solidFill>
                  <a:srgbClr val="00AF50"/>
                </a:solidFill>
                <a:latin typeface="Courier New"/>
                <a:cs typeface="Courier New"/>
              </a:rPr>
              <a:t>}</a:t>
            </a:r>
            <a:r>
              <a:rPr lang="en-US" sz="1200" dirty="0" smtClean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653796" y="2743200"/>
            <a:ext cx="2627630" cy="2667000"/>
          </a:xfrm>
          <a:custGeom>
            <a:avLst/>
            <a:gdLst/>
            <a:ahLst/>
            <a:cxnLst/>
            <a:rect l="l" t="t" r="r" b="b"/>
            <a:pathLst>
              <a:path w="2627629" h="862964">
                <a:moveTo>
                  <a:pt x="0" y="862404"/>
                </a:moveTo>
                <a:lnTo>
                  <a:pt x="2627375" y="862404"/>
                </a:lnTo>
                <a:lnTo>
                  <a:pt x="2627375" y="0"/>
                </a:lnTo>
                <a:lnTo>
                  <a:pt x="0" y="0"/>
                </a:lnTo>
                <a:lnTo>
                  <a:pt x="0" y="86240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653796" y="5410200"/>
            <a:ext cx="2627630" cy="1371600"/>
          </a:xfrm>
          <a:custGeom>
            <a:avLst/>
            <a:gdLst/>
            <a:ahLst/>
            <a:cxnLst/>
            <a:rect l="l" t="t" r="r" b="b"/>
            <a:pathLst>
              <a:path w="2627629" h="1371600">
                <a:moveTo>
                  <a:pt x="0" y="1371599"/>
                </a:moveTo>
                <a:lnTo>
                  <a:pt x="2627375" y="1371599"/>
                </a:lnTo>
                <a:lnTo>
                  <a:pt x="2627375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 txBox="1"/>
          <p:nvPr/>
        </p:nvSpPr>
        <p:spPr>
          <a:xfrm>
            <a:off x="2764031" y="5553525"/>
            <a:ext cx="3263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936118" y="5515425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228600" y="57912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228600" y="57912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3470" y="5869460"/>
            <a:ext cx="382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5367" y="5858353"/>
            <a:ext cx="2838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6118" y="5820253"/>
            <a:ext cx="4908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5263" y="6163451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900">
              <a:latin typeface="Arial"/>
              <a:cs typeface="Arial"/>
            </a:endParaRPr>
          </a:p>
          <a:p>
            <a:pPr marL="27305" algn="ctr">
              <a:lnSpc>
                <a:spcPct val="10000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6118" y="6125351"/>
            <a:ext cx="49085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3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f8 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3796" y="4022217"/>
            <a:ext cx="2627630" cy="1388110"/>
          </a:xfrm>
          <a:custGeom>
            <a:avLst/>
            <a:gdLst/>
            <a:ahLst/>
            <a:cxnLst/>
            <a:rect l="l" t="t" r="r" b="b"/>
            <a:pathLst>
              <a:path w="2627629" h="1388110">
                <a:moveTo>
                  <a:pt x="0" y="1387982"/>
                </a:moveTo>
                <a:lnTo>
                  <a:pt x="2627375" y="1387982"/>
                </a:lnTo>
                <a:lnTo>
                  <a:pt x="2627375" y="0"/>
                </a:lnTo>
                <a:lnTo>
                  <a:pt x="0" y="0"/>
                </a:lnTo>
                <a:lnTo>
                  <a:pt x="0" y="138798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600" y="44196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" y="4419600"/>
            <a:ext cx="571500" cy="304800"/>
          </a:xfrm>
          <a:custGeom>
            <a:avLst/>
            <a:gdLst/>
            <a:ahLst/>
            <a:cxnLst/>
            <a:rect l="l" t="t" r="r" b="b"/>
            <a:pathLst>
              <a:path w="571500" h="304800">
                <a:moveTo>
                  <a:pt x="0" y="304799"/>
                </a:moveTo>
                <a:lnTo>
                  <a:pt x="571499" y="304799"/>
                </a:lnTo>
                <a:lnTo>
                  <a:pt x="5714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3282" y="4497577"/>
            <a:ext cx="3403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area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41755" y="4486470"/>
            <a:ext cx="1644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6306" y="4448370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5263" y="4791525"/>
            <a:ext cx="39433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555"/>
              </a:spcBef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Return link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6306" y="4753186"/>
            <a:ext cx="530860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8"/>
          <p:cNvSpPr txBox="1"/>
          <p:nvPr/>
        </p:nvSpPr>
        <p:spPr>
          <a:xfrm>
            <a:off x="2760983" y="4181670"/>
            <a:ext cx="3321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9"/>
          <p:cNvSpPr txBox="1"/>
          <p:nvPr/>
        </p:nvSpPr>
        <p:spPr>
          <a:xfrm>
            <a:off x="916306" y="4143570"/>
            <a:ext cx="5302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0x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e0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6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33831"/>
              </p:ext>
            </p:extLst>
          </p:nvPr>
        </p:nvGraphicFramePr>
        <p:xfrm>
          <a:off x="1557337" y="5481637"/>
          <a:ext cx="990599" cy="1226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0040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012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" name="object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74392"/>
              </p:ext>
            </p:extLst>
          </p:nvPr>
        </p:nvGraphicFramePr>
        <p:xfrm>
          <a:off x="1557337" y="4110037"/>
          <a:ext cx="990599" cy="1226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4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0040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00c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82396" y="22860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4267200" y="3423920"/>
            <a:ext cx="1447800" cy="38608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3124200" y="4191000"/>
            <a:ext cx="2667000" cy="1066800"/>
          </a:xfrm>
          <a:prstGeom prst="line">
            <a:avLst/>
          </a:prstGeom>
          <a:ln>
            <a:solidFill>
              <a:srgbClr val="3366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ircular Arrow 62"/>
          <p:cNvSpPr/>
          <p:nvPr/>
        </p:nvSpPr>
        <p:spPr>
          <a:xfrm rot="16200000" flipH="1">
            <a:off x="5539200" y="3757200"/>
            <a:ext cx="609600" cy="867600"/>
          </a:xfrm>
          <a:prstGeom prst="circular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00417 0.05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37" grpId="0"/>
      <p:bldP spid="38" grpId="0"/>
      <p:bldP spid="49" grpId="0" animBg="1"/>
      <p:bldP spid="6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49685</TotalTime>
  <Words>3977</Words>
  <Application>Microsoft Office PowerPoint</Application>
  <PresentationFormat>On-screen Show (4:3)</PresentationFormat>
  <Paragraphs>1165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Courier New</vt:lpstr>
      <vt:lpstr>Menlo-Regular</vt:lpstr>
      <vt:lpstr>Times New Roman</vt:lpstr>
      <vt:lpstr>Tw Cen MT</vt:lpstr>
      <vt:lpstr>Wingdings</vt:lpstr>
      <vt:lpstr>Wingdings 2</vt:lpstr>
      <vt:lpstr>Median</vt:lpstr>
      <vt:lpstr>CSC230 </vt:lpstr>
      <vt:lpstr>Von Neumann Architecture</vt:lpstr>
      <vt:lpstr>Why memory is a big deal?</vt:lpstr>
      <vt:lpstr>How a program views memory</vt:lpstr>
      <vt:lpstr>Variables and static allocation</vt:lpstr>
      <vt:lpstr>Local variables</vt:lpstr>
      <vt:lpstr>Local variables</vt:lpstr>
      <vt:lpstr>Local variables</vt:lpstr>
      <vt:lpstr>Local variables</vt:lpstr>
      <vt:lpstr>Local variables</vt:lpstr>
      <vt:lpstr>Local variables</vt:lpstr>
      <vt:lpstr>Local variables</vt:lpstr>
      <vt:lpstr>Local variables</vt:lpstr>
      <vt:lpstr>Local variables</vt:lpstr>
      <vt:lpstr>Scope example</vt:lpstr>
      <vt:lpstr>Pointer &amp; Reference</vt:lpstr>
      <vt:lpstr>Pointer &amp; Reference</vt:lpstr>
      <vt:lpstr>Use pointers correctly</vt:lpstr>
      <vt:lpstr>Misuse of pointers</vt:lpstr>
      <vt:lpstr>Use Reference, as a variable</vt:lpstr>
      <vt:lpstr>Use Reference, as a parameter</vt:lpstr>
      <vt:lpstr>Parameters</vt:lpstr>
      <vt:lpstr>Parameters</vt:lpstr>
      <vt:lpstr>Parameters</vt:lpstr>
      <vt:lpstr>Parameters</vt:lpstr>
      <vt:lpstr>When to use pass by value, pass by pointers, pass by reference?</vt:lpstr>
      <vt:lpstr>Dynamic memory &amp; heap</vt:lpstr>
      <vt:lpstr>Static vs. dynamic</vt:lpstr>
      <vt:lpstr>Dynamic memory in C</vt:lpstr>
      <vt:lpstr>Dynamic memory in C++</vt:lpstr>
      <vt:lpstr>Dynamic memory allocation</vt:lpstr>
      <vt:lpstr>What to fill?</vt:lpstr>
      <vt:lpstr>Dynamic allocation</vt:lpstr>
      <vt:lpstr>Dynamic allocation</vt:lpstr>
      <vt:lpstr>Dynamic allocation</vt:lpstr>
      <vt:lpstr>Dynamic allocation</vt:lpstr>
      <vt:lpstr>Object assignment</vt:lpstr>
      <vt:lpstr>Objects in C++</vt:lpstr>
      <vt:lpstr>Objects in Heap</vt:lpstr>
      <vt:lpstr>Arrays</vt:lpstr>
      <vt:lpstr>C++ array version #2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CSC230 </dc:title>
  <dc:subject/>
  <dc:creator/>
  <cp:keywords/>
  <dc:description/>
  <cp:lastModifiedBy>Sharif Mohammad Shahnewaz Ferdous</cp:lastModifiedBy>
  <cp:revision>672</cp:revision>
  <cp:lastPrinted>2016-01-10T16:55:02Z</cp:lastPrinted>
  <dcterms:created xsi:type="dcterms:W3CDTF">2006-08-16T00:00:00Z</dcterms:created>
  <dcterms:modified xsi:type="dcterms:W3CDTF">2020-02-17T16:14:57Z</dcterms:modified>
  <cp:category/>
</cp:coreProperties>
</file>