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7" r:id="rId3"/>
    <p:sldId id="257" r:id="rId4"/>
    <p:sldId id="258" r:id="rId5"/>
    <p:sldId id="305" r:id="rId6"/>
    <p:sldId id="259" r:id="rId7"/>
    <p:sldId id="306" r:id="rId8"/>
    <p:sldId id="260" r:id="rId9"/>
    <p:sldId id="30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09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10" r:id="rId43"/>
    <p:sldId id="294" r:id="rId44"/>
    <p:sldId id="295" r:id="rId45"/>
    <p:sldId id="296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3" autoAdjust="0"/>
    <p:restoredTop sz="94583" autoAdjust="0"/>
  </p:normalViewPr>
  <p:slideViewPr>
    <p:cSldViewPr>
      <p:cViewPr varScale="1">
        <p:scale>
          <a:sx n="81" d="100"/>
          <a:sy n="81" d="100"/>
        </p:scale>
        <p:origin x="7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24/02/2020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24/02/2020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Substring(</a:t>
            </a:r>
            <a:r>
              <a:rPr lang="en-US" dirty="0" err="1"/>
              <a:t>beginIndex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endIndex</a:t>
            </a:r>
            <a:r>
              <a:rPr lang="en-US" dirty="0"/>
              <a:t>)</a:t>
            </a:r>
          </a:p>
          <a:p>
            <a:r>
              <a:rPr lang="en-US" dirty="0" err="1"/>
              <a:t>beginIndex</a:t>
            </a:r>
            <a:r>
              <a:rPr lang="en-US" baseline="0" dirty="0"/>
              <a:t>: inclusive</a:t>
            </a:r>
          </a:p>
          <a:p>
            <a:r>
              <a:rPr lang="en-US" baseline="0" dirty="0" err="1"/>
              <a:t>endIndex</a:t>
            </a:r>
            <a:r>
              <a:rPr lang="en-US" baseline="0" dirty="0"/>
              <a:t>: exclusive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81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2/24/2020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2/24/2020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2/24/2020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2/24/2020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2/24/2020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Bell MT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Bell MT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Bell MT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Bell MT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Bell MT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Bell MT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CSC230</a:t>
            </a:r>
            <a:br>
              <a:rPr lang="fr-BE" dirty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Count ‘c’ in a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486EEE-CEC5-4AEA-9FA0-08BD86ED8D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5976285"/>
            <a:ext cx="81534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charCt</a:t>
            </a:r>
            <a:r>
              <a:rPr lang="en-US" sz="2400" dirty="0"/>
              <a:t>(‘c’, “</a:t>
            </a:r>
            <a:r>
              <a:rPr lang="en-US" sz="2400" dirty="0" err="1"/>
              <a:t>tcnj</a:t>
            </a:r>
            <a:r>
              <a:rPr lang="en-US" sz="2400" dirty="0"/>
              <a:t> rocks”) = 2</a:t>
            </a:r>
          </a:p>
          <a:p>
            <a:pPr marL="0" indent="0">
              <a:buNone/>
            </a:pPr>
            <a:r>
              <a:rPr lang="en-US" sz="2400" dirty="0" err="1"/>
              <a:t>charCt</a:t>
            </a:r>
            <a:r>
              <a:rPr lang="en-US" sz="2400" dirty="0"/>
              <a:t>(‘e’, “new jersey”)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524000"/>
            <a:ext cx="5743580" cy="40318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enlo-Regular"/>
              </a:rPr>
              <a:t>#include &lt;</a:t>
            </a:r>
            <a:r>
              <a:rPr lang="en-US" sz="1600" dirty="0" err="1">
                <a:solidFill>
                  <a:schemeClr val="tx2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chemeClr val="tx2"/>
                </a:solidFill>
                <a:latin typeface="Menlo-Regular"/>
              </a:rPr>
              <a:t>&gt;</a:t>
            </a:r>
          </a:p>
          <a:p>
            <a:r>
              <a:rPr lang="en-US" sz="1600" dirty="0">
                <a:solidFill>
                  <a:schemeClr val="tx2"/>
                </a:solidFill>
                <a:latin typeface="Menlo-Regular"/>
              </a:rPr>
              <a:t>#include &lt;string&gt;</a:t>
            </a:r>
          </a:p>
          <a:p>
            <a:r>
              <a:rPr lang="en-US" sz="1600" dirty="0">
                <a:solidFill>
                  <a:schemeClr val="tx2"/>
                </a:solidFill>
                <a:latin typeface="Menlo-Regular"/>
              </a:rPr>
              <a:t>using namespace </a:t>
            </a:r>
            <a:r>
              <a:rPr lang="en-US" sz="1600" dirty="0" err="1">
                <a:solidFill>
                  <a:schemeClr val="tx2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chemeClr val="tx2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static </a:t>
            </a:r>
            <a:r>
              <a:rPr lang="en-US" sz="1600" b="1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charCt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c, </a:t>
            </a:r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s){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if(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s.length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== 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if(s.at(</a:t>
            </a:r>
            <a:r>
              <a:rPr lang="is-IS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) != c)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charCt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(c,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s.substr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else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charCt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(c,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s.substr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646B86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646B86"/>
                </a:solidFill>
                <a:latin typeface="Menlo-Regular"/>
              </a:rPr>
              <a:t> main(){</a:t>
            </a:r>
          </a:p>
          <a:p>
            <a:r>
              <a:rPr lang="en-US" sz="1600" dirty="0">
                <a:solidFill>
                  <a:srgbClr val="646B86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646B86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646B86"/>
                </a:solidFill>
                <a:latin typeface="Menlo-Regular"/>
              </a:rPr>
              <a:t> &lt;&lt; </a:t>
            </a:r>
            <a:r>
              <a:rPr lang="en-US" sz="1600" dirty="0" err="1">
                <a:solidFill>
                  <a:srgbClr val="646B86"/>
                </a:solidFill>
                <a:latin typeface="Menlo-Regular"/>
              </a:rPr>
              <a:t>charCt</a:t>
            </a:r>
            <a:r>
              <a:rPr lang="en-US" sz="1600" dirty="0">
                <a:solidFill>
                  <a:srgbClr val="646B86"/>
                </a:solidFill>
                <a:latin typeface="Menlo-Regular"/>
              </a:rPr>
              <a:t>('c', "</a:t>
            </a:r>
            <a:r>
              <a:rPr lang="en-US" sz="1600" dirty="0" err="1">
                <a:solidFill>
                  <a:srgbClr val="646B86"/>
                </a:solidFill>
                <a:latin typeface="Menlo-Regular"/>
              </a:rPr>
              <a:t>tcnj</a:t>
            </a:r>
            <a:r>
              <a:rPr lang="en-US" sz="1600" dirty="0">
                <a:solidFill>
                  <a:srgbClr val="646B86"/>
                </a:solidFill>
                <a:latin typeface="Menlo-Regular"/>
              </a:rPr>
              <a:t> rocks!") &lt;&lt; </a:t>
            </a:r>
            <a:r>
              <a:rPr lang="en-US" sz="1600" dirty="0" err="1">
                <a:solidFill>
                  <a:srgbClr val="646B86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646B86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646B86"/>
                </a:solidFill>
                <a:latin typeface="Menlo-Regular"/>
              </a:rPr>
              <a:t>}</a:t>
            </a:r>
            <a:endParaRPr lang="en-US" sz="1600" dirty="0">
              <a:solidFill>
                <a:srgbClr val="646B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2286000"/>
            <a:ext cx="27431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Substring s[1..],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i.e. s[1], …, s(</a:t>
            </a:r>
            <a:r>
              <a:rPr lang="en-US" b="1" dirty="0" err="1">
                <a:solidFill>
                  <a:schemeClr val="bg1"/>
                </a:solidFill>
              </a:rPr>
              <a:t>s.length</a:t>
            </a:r>
            <a:r>
              <a:rPr lang="en-US" b="1" dirty="0">
                <a:solidFill>
                  <a:schemeClr val="bg1"/>
                </a:solidFill>
              </a:rPr>
              <a:t>()-1)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495802" y="2609166"/>
            <a:ext cx="1371598" cy="8960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4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39738"/>
            <a:ext cx="7772400" cy="1076325"/>
          </a:xfrm>
          <a:ln/>
        </p:spPr>
        <p:txBody>
          <a:bodyPr rIns="132080">
            <a:normAutofit fontScale="90000"/>
          </a:bodyPr>
          <a:lstStyle/>
          <a:p>
            <a:r>
              <a:rPr lang="en-US" dirty="0"/>
              <a:t>Example: The Factorial Function  (n!)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E756E6A-4247-4598-810C-73700A6FEA35}" type="slidenum">
              <a:rPr lang="en-US"/>
              <a:pPr/>
              <a:t>11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724400"/>
          </a:xfrm>
          <a:ln/>
        </p:spPr>
        <p:txBody>
          <a:bodyPr rIns="132080">
            <a:normAutofit lnSpcReduction="10000"/>
          </a:bodyPr>
          <a:lstStyle/>
          <a:p>
            <a:r>
              <a:rPr lang="en-US" sz="2400" dirty="0"/>
              <a:t>Define </a:t>
            </a:r>
            <a:r>
              <a:rPr lang="en-US" sz="2400" b="1" dirty="0">
                <a:solidFill>
                  <a:srgbClr val="008000"/>
                </a:solidFill>
              </a:rPr>
              <a:t>n! </a:t>
            </a:r>
            <a:r>
              <a:rPr lang="en-US" sz="2400" dirty="0">
                <a:solidFill>
                  <a:srgbClr val="00800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n·(n</a:t>
            </a:r>
            <a:r>
              <a:rPr lang="en-US" sz="2400" dirty="0">
                <a:solidFill>
                  <a:srgbClr val="008000"/>
                </a:solidFill>
                <a:latin typeface="Symbol" charset="2"/>
                <a:ea typeface="Symbol" charset="2"/>
                <a:cs typeface="Symbol" charset="2"/>
                <a:sym typeface="Symbol" charset="2"/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1)·(n</a:t>
            </a:r>
            <a:r>
              <a:rPr lang="en-US" sz="2400" dirty="0">
                <a:solidFill>
                  <a:srgbClr val="008000"/>
                </a:solidFill>
                <a:latin typeface="Symbol" charset="2"/>
                <a:ea typeface="Symbol" charset="2"/>
                <a:cs typeface="Symbol" charset="2"/>
                <a:sym typeface="Symbol" charset="2"/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2)···3·2·1</a:t>
            </a:r>
            <a:r>
              <a:rPr lang="en-US" sz="2400" dirty="0"/>
              <a:t>     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i="1" dirty="0">
                <a:solidFill>
                  <a:srgbClr val="0070C0"/>
                </a:solidFill>
              </a:rPr>
              <a:t>read: “n factorial”</a:t>
            </a:r>
          </a:p>
          <a:p>
            <a:pPr marL="454343" lvl="1" indent="0">
              <a:buNone/>
            </a:pPr>
            <a:r>
              <a:rPr lang="en-US" sz="2400" dirty="0"/>
              <a:t>  E.g. 3! = 3·2·1 = 6</a:t>
            </a:r>
          </a:p>
          <a:p>
            <a:pPr marL="134303" indent="0">
              <a:buNone/>
            </a:pPr>
            <a:endParaRPr lang="en-US" sz="2400" dirty="0"/>
          </a:p>
          <a:p>
            <a:r>
              <a:rPr lang="en-US" sz="2700" dirty="0"/>
              <a:t>Looking at definition, can see that </a:t>
            </a:r>
            <a:r>
              <a:rPr lang="en-US" sz="2700" dirty="0">
                <a:solidFill>
                  <a:srgbClr val="008000"/>
                </a:solidFill>
              </a:rPr>
              <a:t>n! = n * (n-1)!</a:t>
            </a:r>
          </a:p>
          <a:p>
            <a:pPr marL="454343" lvl="1" indent="0">
              <a:buNone/>
            </a:pPr>
            <a:endParaRPr lang="en-US" sz="2400" dirty="0"/>
          </a:p>
          <a:p>
            <a:r>
              <a:rPr lang="en-US" sz="2400" dirty="0"/>
              <a:t>By convention, </a:t>
            </a:r>
            <a:r>
              <a:rPr lang="en-US" sz="2400" dirty="0">
                <a:solidFill>
                  <a:srgbClr val="008000"/>
                </a:solidFill>
              </a:rPr>
              <a:t>0! = 1</a:t>
            </a:r>
          </a:p>
          <a:p>
            <a:endParaRPr lang="en-US" sz="2400" dirty="0"/>
          </a:p>
          <a:p>
            <a:r>
              <a:rPr lang="en-US" sz="2400" dirty="0"/>
              <a:t>The function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latin typeface="Symbol" charset="2"/>
                <a:ea typeface="Symbol" charset="2"/>
                <a:cs typeface="Symbol" charset="2"/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that gives n! on input n is called the </a:t>
            </a:r>
            <a:r>
              <a:rPr lang="en-US" sz="2400" dirty="0">
                <a:solidFill>
                  <a:srgbClr val="0070C0"/>
                </a:solidFill>
              </a:rPr>
              <a:t>factorial function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42815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A Recursive Program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83DFEC-34DD-43C8-9980-4CAECDD6C4C6}" type="slidenum">
              <a:rPr lang="en-US"/>
              <a:pPr/>
              <a:t>12</a:t>
            </a:fld>
            <a:endParaRPr lang="en-US"/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1066800" y="3352800"/>
            <a:ext cx="4191000" cy="1938992"/>
          </a:xfrm>
          <a:prstGeom prst="rect">
            <a:avLst/>
          </a:prstGeom>
          <a:solidFill>
            <a:srgbClr val="FFFFCC">
              <a:alpha val="49803"/>
            </a:srgbClr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/* = n!. Precondition: n &gt;= 0 */</a:t>
            </a:r>
          </a:p>
          <a:p>
            <a:pPr marL="39688"/>
            <a:r>
              <a:rPr lang="en-US" b="1" dirty="0" err="1" smtClean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fact(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n) {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(n = = 0)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1;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  // { n &gt; 0 }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 n*fact(n-1);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" charset="0"/>
              </a:rPr>
              <a:t>}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684213" y="2016125"/>
            <a:ext cx="4573587" cy="977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496888">
              <a:lnSpc>
                <a:spcPct val="90000"/>
              </a:lnSpc>
              <a:spcBef>
                <a:spcPts val="1400"/>
              </a:spcBef>
            </a:pPr>
            <a:r>
              <a:rPr lang="en-US" dirty="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0! = 1</a:t>
            </a:r>
          </a:p>
          <a:p>
            <a:pPr marL="496888">
              <a:lnSpc>
                <a:spcPct val="90000"/>
              </a:lnSpc>
              <a:spcBef>
                <a:spcPts val="1400"/>
              </a:spcBef>
            </a:pPr>
            <a:r>
              <a:rPr lang="en-US" dirty="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n! = n·(n</a:t>
            </a:r>
            <a:r>
              <a:rPr lang="en-US" dirty="0">
                <a:solidFill>
                  <a:srgbClr val="009900"/>
                </a:solidFill>
                <a:latin typeface="Symbol" charset="2"/>
                <a:ea typeface="Symbol" charset="2"/>
                <a:cs typeface="Symbol" charset="2"/>
                <a:sym typeface="Symbol" charset="2"/>
              </a:rPr>
              <a:t>-</a:t>
            </a:r>
            <a:r>
              <a:rPr lang="en-US" dirty="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1)!,  n &gt; 0</a:t>
            </a:r>
          </a:p>
        </p:txBody>
      </p:sp>
    </p:spTree>
    <p:extLst>
      <p:ext uri="{BB962C8B-B14F-4D97-AF65-F5344CB8AC3E}">
        <p14:creationId xmlns:p14="http://schemas.microsoft.com/office/powerpoint/2010/main" val="24625014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89000"/>
          </a:xfrm>
          <a:ln/>
        </p:spPr>
        <p:txBody>
          <a:bodyPr rIns="132080">
            <a:noAutofit/>
          </a:bodyPr>
          <a:lstStyle/>
          <a:p>
            <a:r>
              <a:rPr lang="en-US" sz="3600" dirty="0"/>
              <a:t>General Approach to Writing Recursive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215D87C-719A-4249-AE1B-A315CA029664}" type="slidenum">
              <a:rPr lang="en-US"/>
              <a:pPr/>
              <a:t>13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287463"/>
            <a:ext cx="7848600" cy="4808537"/>
          </a:xfrm>
          <a:ln/>
        </p:spPr>
        <p:txBody>
          <a:bodyPr rIns="132080">
            <a:normAutofit fontScale="92500" lnSpcReduction="20000"/>
          </a:bodyPr>
          <a:lstStyle/>
          <a:p>
            <a:pPr marL="496888" indent="-457200"/>
            <a:endParaRPr lang="en-US" dirty="0"/>
          </a:p>
          <a:p>
            <a:pPr marL="496888" indent="-457200">
              <a:buSzPct val="99000"/>
              <a:buFont typeface="Wingdings" charset="2"/>
              <a:buAutoNum type="arabicPeriod"/>
            </a:pPr>
            <a:r>
              <a:rPr lang="en-US" dirty="0"/>
              <a:t>Find </a:t>
            </a:r>
            <a:r>
              <a:rPr lang="en-US" i="1" dirty="0">
                <a:solidFill>
                  <a:srgbClr val="009900"/>
                </a:solidFill>
              </a:rPr>
              <a:t>base case(s) </a:t>
            </a:r>
            <a:r>
              <a:rPr lang="en-US" dirty="0"/>
              <a:t>– small values of n for which you can just write down the solution (e.g. 0! = 1)</a:t>
            </a:r>
            <a:br>
              <a:rPr lang="en-US" dirty="0"/>
            </a:br>
            <a:endParaRPr lang="en-US" dirty="0"/>
          </a:p>
          <a:p>
            <a:pPr marL="496888" indent="-457200">
              <a:buSzPct val="99000"/>
              <a:buFont typeface="Wingdings" charset="2"/>
              <a:buAutoNum type="arabicPeriod"/>
            </a:pPr>
            <a:r>
              <a:rPr lang="en-US" dirty="0"/>
              <a:t>Try to find a parameter, say n, such that the solution for n can be obtained by combining solutions to the </a:t>
            </a:r>
            <a:r>
              <a:rPr lang="en-US" b="1" i="1" dirty="0">
                <a:solidFill>
                  <a:srgbClr val="009900"/>
                </a:solidFill>
              </a:rPr>
              <a:t>same problem </a:t>
            </a:r>
            <a:r>
              <a:rPr lang="en-US" i="1" dirty="0">
                <a:solidFill>
                  <a:srgbClr val="009900"/>
                </a:solidFill>
              </a:rPr>
              <a:t>using </a:t>
            </a:r>
            <a:r>
              <a:rPr lang="en-US" b="1" i="1" dirty="0">
                <a:solidFill>
                  <a:srgbClr val="009900"/>
                </a:solidFill>
              </a:rPr>
              <a:t>smaller</a:t>
            </a:r>
            <a:r>
              <a:rPr lang="en-US" i="1" dirty="0">
                <a:solidFill>
                  <a:srgbClr val="009900"/>
                </a:solidFill>
              </a:rPr>
              <a:t> values of n</a:t>
            </a:r>
            <a:r>
              <a:rPr lang="en-US" i="1" dirty="0"/>
              <a:t> </a:t>
            </a:r>
            <a:r>
              <a:rPr lang="en-US" dirty="0"/>
              <a:t>(e.g. (n-1) in our factorial example)</a:t>
            </a:r>
          </a:p>
          <a:p>
            <a:pPr marL="496888" indent="-457200">
              <a:buSzPct val="99000"/>
              <a:buFont typeface="Wingdings" charset="2"/>
              <a:buAutoNum type="arabicPeriod" startAt="2"/>
            </a:pPr>
            <a:endParaRPr lang="en-US" dirty="0"/>
          </a:p>
          <a:p>
            <a:pPr marL="496888" indent="-457200">
              <a:buSzPct val="99000"/>
              <a:buFont typeface="Wingdings" charset="2"/>
              <a:buAutoNum type="arabicPeriod" startAt="3"/>
            </a:pPr>
            <a:r>
              <a:rPr lang="en-US" dirty="0">
                <a:solidFill>
                  <a:srgbClr val="008000"/>
                </a:solidFill>
              </a:rPr>
              <a:t>Verify</a:t>
            </a:r>
            <a:r>
              <a:rPr lang="en-US" dirty="0"/>
              <a:t> that, for </a:t>
            </a:r>
            <a:r>
              <a:rPr lang="en-US" dirty="0">
                <a:solidFill>
                  <a:srgbClr val="008000"/>
                </a:solidFill>
              </a:rPr>
              <a:t>any</a:t>
            </a:r>
            <a:r>
              <a:rPr lang="en-US" dirty="0"/>
              <a:t> valid value of </a:t>
            </a:r>
            <a:r>
              <a:rPr lang="en-US" dirty="0">
                <a:solidFill>
                  <a:srgbClr val="008000"/>
                </a:solidFill>
              </a:rPr>
              <a:t>n</a:t>
            </a:r>
            <a:r>
              <a:rPr lang="en-US" dirty="0"/>
              <a:t>, applying the reduction of step 1 repeatedly will ultimately </a:t>
            </a:r>
            <a:r>
              <a:rPr lang="en-US" dirty="0">
                <a:solidFill>
                  <a:srgbClr val="008000"/>
                </a:solidFill>
              </a:rPr>
              <a:t>hit </a:t>
            </a:r>
            <a:r>
              <a:rPr lang="en-US" dirty="0"/>
              <a:t>one of the </a:t>
            </a:r>
            <a:r>
              <a:rPr lang="en-US" dirty="0">
                <a:solidFill>
                  <a:srgbClr val="008000"/>
                </a:solidFill>
              </a:rPr>
              <a:t>base cases    </a:t>
            </a:r>
          </a:p>
        </p:txBody>
      </p:sp>
    </p:spTree>
    <p:extLst>
      <p:ext uri="{BB962C8B-B14F-4D97-AF65-F5344CB8AC3E}">
        <p14:creationId xmlns:p14="http://schemas.microsoft.com/office/powerpoint/2010/main" val="4181843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368" name="Group 1056"/>
          <p:cNvGrpSpPr>
            <a:grpSpLocks/>
          </p:cNvGrpSpPr>
          <p:nvPr/>
        </p:nvGrpSpPr>
        <p:grpSpPr bwMode="auto">
          <a:xfrm>
            <a:off x="2362200" y="2590800"/>
            <a:ext cx="4343400" cy="1600200"/>
            <a:chOff x="1152" y="2736"/>
            <a:chExt cx="2736" cy="1008"/>
          </a:xfrm>
        </p:grpSpPr>
        <p:sp>
          <p:nvSpPr>
            <p:cNvPr id="398354" name="AutoShape 1042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5" name="AutoShape 1043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6" name="AutoShape 1044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64" name="Rectangle 1052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8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 dirty="0"/>
              <a:t>Example: Tower of Hanoi</a:t>
            </a:r>
          </a:p>
        </p:txBody>
      </p:sp>
      <p:sp>
        <p:nvSpPr>
          <p:cNvPr id="39834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Legend has it that there were three diamond needles set into the floor of the temple of Brahma in Hanoi.</a:t>
            </a:r>
          </a:p>
        </p:txBody>
      </p:sp>
      <p:sp>
        <p:nvSpPr>
          <p:cNvPr id="398358" name="Rectangle 1046"/>
          <p:cNvSpPr>
            <a:spLocks noChangeArrowheads="1"/>
          </p:cNvSpPr>
          <p:nvPr/>
        </p:nvSpPr>
        <p:spPr bwMode="auto">
          <a:xfrm>
            <a:off x="457200" y="46482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60000"/>
              </a:spcBef>
              <a:buClr>
                <a:schemeClr val="tx1"/>
              </a:buClr>
              <a:buFont typeface="Arial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Stacked upon the leftmost needle were 64 golden disks </a:t>
            </a:r>
          </a:p>
          <a:p>
            <a:pPr marL="457200" indent="-457200">
              <a:spcBef>
                <a:spcPct val="60000"/>
              </a:spcBef>
              <a:buClr>
                <a:schemeClr val="tx1"/>
              </a:buClr>
              <a:buFont typeface="Arial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each a different size</a:t>
            </a:r>
          </a:p>
          <a:p>
            <a:pPr marL="457200" indent="-457200">
              <a:spcBef>
                <a:spcPct val="60000"/>
              </a:spcBef>
              <a:buClr>
                <a:schemeClr val="tx1"/>
              </a:buClr>
              <a:buFont typeface="Arial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stacked in concentric order</a:t>
            </a:r>
          </a:p>
        </p:txBody>
      </p:sp>
      <p:grpSp>
        <p:nvGrpSpPr>
          <p:cNvPr id="398376" name="Group 1064"/>
          <p:cNvGrpSpPr>
            <a:grpSpLocks/>
          </p:cNvGrpSpPr>
          <p:nvPr/>
        </p:nvGrpSpPr>
        <p:grpSpPr bwMode="auto">
          <a:xfrm>
            <a:off x="2209800" y="2819400"/>
            <a:ext cx="1371600" cy="1219200"/>
            <a:chOff x="1056" y="2784"/>
            <a:chExt cx="864" cy="768"/>
          </a:xfrm>
        </p:grpSpPr>
        <p:sp>
          <p:nvSpPr>
            <p:cNvPr id="398367" name="AutoShape 1055"/>
            <p:cNvSpPr>
              <a:spLocks noChangeArrowheads="1"/>
            </p:cNvSpPr>
            <p:nvPr/>
          </p:nvSpPr>
          <p:spPr bwMode="auto">
            <a:xfrm>
              <a:off x="1056" y="3456"/>
              <a:ext cx="86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69" name="AutoShape 1057"/>
            <p:cNvSpPr>
              <a:spLocks noChangeArrowheads="1"/>
            </p:cNvSpPr>
            <p:nvPr/>
          </p:nvSpPr>
          <p:spPr bwMode="auto">
            <a:xfrm>
              <a:off x="1104" y="3360"/>
              <a:ext cx="76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0" name="AutoShape 1058"/>
            <p:cNvSpPr>
              <a:spLocks noChangeArrowheads="1"/>
            </p:cNvSpPr>
            <p:nvPr/>
          </p:nvSpPr>
          <p:spPr bwMode="auto">
            <a:xfrm>
              <a:off x="1152" y="3264"/>
              <a:ext cx="67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1" name="AutoShape 1059"/>
            <p:cNvSpPr>
              <a:spLocks noChangeArrowheads="1"/>
            </p:cNvSpPr>
            <p:nvPr/>
          </p:nvSpPr>
          <p:spPr bwMode="auto">
            <a:xfrm>
              <a:off x="1200" y="316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2" name="AutoShape 1060"/>
            <p:cNvSpPr>
              <a:spLocks noChangeArrowheads="1"/>
            </p:cNvSpPr>
            <p:nvPr/>
          </p:nvSpPr>
          <p:spPr bwMode="auto">
            <a:xfrm>
              <a:off x="1248" y="3072"/>
              <a:ext cx="480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3" name="AutoShape 1061"/>
            <p:cNvSpPr>
              <a:spLocks noChangeArrowheads="1"/>
            </p:cNvSpPr>
            <p:nvPr/>
          </p:nvSpPr>
          <p:spPr bwMode="auto">
            <a:xfrm>
              <a:off x="1296" y="2976"/>
              <a:ext cx="38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4" name="AutoShape 1062"/>
            <p:cNvSpPr>
              <a:spLocks noChangeArrowheads="1"/>
            </p:cNvSpPr>
            <p:nvPr/>
          </p:nvSpPr>
          <p:spPr bwMode="auto">
            <a:xfrm>
              <a:off x="1344" y="2880"/>
              <a:ext cx="28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5" name="AutoShape 1063"/>
            <p:cNvSpPr>
              <a:spLocks noChangeArrowheads="1"/>
            </p:cNvSpPr>
            <p:nvPr/>
          </p:nvSpPr>
          <p:spPr bwMode="auto">
            <a:xfrm>
              <a:off x="1392" y="2784"/>
              <a:ext cx="19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06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build="p" autoUpdateAnimBg="0"/>
      <p:bldP spid="3983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25987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9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0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5991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 dirty="0"/>
              <a:t>A Legend</a:t>
            </a:r>
          </a:p>
        </p:txBody>
      </p:sp>
      <p:sp>
        <p:nvSpPr>
          <p:cNvPr id="425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 dirty="0"/>
              <a:t>The monks were to transfer the disks from the first needle to the second needle, using the third as necessary.</a:t>
            </a: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60000"/>
              </a:spcBef>
              <a:buClr>
                <a:schemeClr val="tx1"/>
              </a:buClr>
              <a:buFont typeface="Arial"/>
              <a:buChar char="•"/>
            </a:pP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move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one disk at a time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spcBef>
                <a:spcPct val="60000"/>
              </a:spcBef>
              <a:buClr>
                <a:schemeClr val="tx1"/>
              </a:buClr>
              <a:buFont typeface="Arial"/>
              <a:buChar char="•"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could </a:t>
            </a: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never put a larger disk on top of a smaller one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When they </a:t>
            </a:r>
            <a:r>
              <a:rPr lang="en-US" sz="260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complete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this task, will the world </a:t>
            </a:r>
            <a:r>
              <a:rPr lang="en-US" sz="26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end</a:t>
            </a:r>
            <a:r>
              <a:rPr lang="en-US" sz="2800" dirty="0">
                <a:latin typeface="Bell MT"/>
                <a:cs typeface="Bell MT"/>
              </a:rPr>
              <a:t>?</a:t>
            </a: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2209800" y="2895600"/>
            <a:ext cx="1371600" cy="1219200"/>
            <a:chOff x="1056" y="2784"/>
            <a:chExt cx="864" cy="768"/>
          </a:xfrm>
        </p:grpSpPr>
        <p:sp>
          <p:nvSpPr>
            <p:cNvPr id="425995" name="AutoShape 11"/>
            <p:cNvSpPr>
              <a:spLocks noChangeArrowheads="1"/>
            </p:cNvSpPr>
            <p:nvPr/>
          </p:nvSpPr>
          <p:spPr bwMode="auto">
            <a:xfrm>
              <a:off x="1056" y="3456"/>
              <a:ext cx="86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6" name="AutoShape 12"/>
            <p:cNvSpPr>
              <a:spLocks noChangeArrowheads="1"/>
            </p:cNvSpPr>
            <p:nvPr/>
          </p:nvSpPr>
          <p:spPr bwMode="auto">
            <a:xfrm>
              <a:off x="1104" y="3360"/>
              <a:ext cx="76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7" name="AutoShape 13"/>
            <p:cNvSpPr>
              <a:spLocks noChangeArrowheads="1"/>
            </p:cNvSpPr>
            <p:nvPr/>
          </p:nvSpPr>
          <p:spPr bwMode="auto">
            <a:xfrm>
              <a:off x="1152" y="3264"/>
              <a:ext cx="67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8" name="AutoShape 14"/>
            <p:cNvSpPr>
              <a:spLocks noChangeArrowheads="1"/>
            </p:cNvSpPr>
            <p:nvPr/>
          </p:nvSpPr>
          <p:spPr bwMode="auto">
            <a:xfrm>
              <a:off x="1200" y="316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9" name="AutoShape 15"/>
            <p:cNvSpPr>
              <a:spLocks noChangeArrowheads="1"/>
            </p:cNvSpPr>
            <p:nvPr/>
          </p:nvSpPr>
          <p:spPr bwMode="auto">
            <a:xfrm>
              <a:off x="1248" y="3072"/>
              <a:ext cx="480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0" name="AutoShape 16"/>
            <p:cNvSpPr>
              <a:spLocks noChangeArrowheads="1"/>
            </p:cNvSpPr>
            <p:nvPr/>
          </p:nvSpPr>
          <p:spPr bwMode="auto">
            <a:xfrm>
              <a:off x="1296" y="2976"/>
              <a:ext cx="38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1" name="AutoShape 17"/>
            <p:cNvSpPr>
              <a:spLocks noChangeArrowheads="1"/>
            </p:cNvSpPr>
            <p:nvPr/>
          </p:nvSpPr>
          <p:spPr bwMode="auto">
            <a:xfrm>
              <a:off x="1344" y="2880"/>
              <a:ext cx="28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2" name="AutoShape 18"/>
            <p:cNvSpPr>
              <a:spLocks noChangeArrowheads="1"/>
            </p:cNvSpPr>
            <p:nvPr/>
          </p:nvSpPr>
          <p:spPr bwMode="auto">
            <a:xfrm>
              <a:off x="1392" y="2784"/>
              <a:ext cx="19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9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82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0083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4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5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087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To Illustrate</a:t>
            </a:r>
          </a:p>
        </p:txBody>
      </p:sp>
      <p:sp>
        <p:nvSpPr>
          <p:cNvPr id="4300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 dirty="0"/>
              <a:t>For simplicity, suppose there were just 3 disks, and we</a:t>
            </a:r>
            <a:r>
              <a:rPr lang="ja-JP" altLang="en-US" sz="2600" dirty="0">
                <a:latin typeface="Arial"/>
              </a:rPr>
              <a:t>’</a:t>
            </a:r>
            <a:r>
              <a:rPr lang="en-US" sz="2600" dirty="0" err="1"/>
              <a:t>ll</a:t>
            </a:r>
            <a:r>
              <a:rPr lang="en-US" sz="2600" dirty="0"/>
              <a:t> refer to the three needles as A, B, and C...</a:t>
            </a:r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Since we can only move one disk at a time, we move the top disk from A to B.</a:t>
            </a:r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2590800" y="3962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2667000" y="38100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2743200" y="36576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106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1107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08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09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0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11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4311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For simplicity, suppose there were just 3 disks, and we</a:t>
            </a:r>
            <a:r>
              <a:rPr lang="ja-JP" altLang="en-US" sz="2600">
                <a:latin typeface="Arial"/>
              </a:rPr>
              <a:t>’</a:t>
            </a:r>
            <a:r>
              <a:rPr lang="en-US" sz="2600"/>
              <a:t>ll refer to the three needles as A, B, and C...</a:t>
            </a:r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We then move the top disk from A to C.</a:t>
            </a:r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2590800" y="3962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2667000" y="38100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4419600" y="39624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6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130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2131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32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33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34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2135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Example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321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For simplicity, suppose there were just 3 disks, and we</a:t>
            </a:r>
            <a:r>
              <a:rPr lang="ja-JP" altLang="en-US" sz="2600">
                <a:latin typeface="Arial"/>
              </a:rPr>
              <a:t>’</a:t>
            </a:r>
            <a:r>
              <a:rPr lang="en-US" sz="2600"/>
              <a:t>ll refer to the three needles as A, B, and C...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We then move the top disk from B to C.</a:t>
            </a:r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2590800" y="3962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6019800" y="39624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4419600" y="39624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154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3155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6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3159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Example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33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For simplicity, suppose there were just 3 disks, and we</a:t>
            </a:r>
            <a:r>
              <a:rPr lang="ja-JP" altLang="en-US" sz="2600">
                <a:latin typeface="Arial"/>
              </a:rPr>
              <a:t>’</a:t>
            </a:r>
            <a:r>
              <a:rPr lang="en-US" sz="2600"/>
              <a:t>ll refer to the three needles as A, B, and C...</a:t>
            </a:r>
          </a:p>
        </p:txBody>
      </p:sp>
      <p:sp>
        <p:nvSpPr>
          <p:cNvPr id="433161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We then move the top disk from A to B.</a:t>
            </a:r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2590800" y="3962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6019800" y="39624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6096000" y="38100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problem</a:t>
            </a:r>
            <a:r>
              <a:rPr lang="en-US" dirty="0">
                <a:latin typeface="Bell MT"/>
              </a:rPr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2301532" cy="461665"/>
          </a:xfrm>
          <a:prstGeom prst="rect">
            <a:avLst/>
          </a:prstGeom>
          <a:solidFill>
            <a:srgbClr val="C5D1D7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Divide et </a:t>
            </a:r>
            <a:r>
              <a:rPr lang="en-US" sz="2400" b="1" dirty="0" err="1"/>
              <a:t>impera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29135"/>
            <a:ext cx="2687605" cy="461665"/>
          </a:xfrm>
          <a:prstGeom prst="rect">
            <a:avLst/>
          </a:prstGeom>
          <a:solidFill>
            <a:srgbClr val="C5D1D7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Divide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00FF"/>
                </a:solidFill>
              </a:rPr>
              <a:t>conquer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5175" y="2362200"/>
            <a:ext cx="29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Julius Caesar (100BC – 44BC)</a:t>
            </a:r>
          </a:p>
        </p:txBody>
      </p:sp>
      <p:pic>
        <p:nvPicPr>
          <p:cNvPr id="8" name="Picture 7" descr="JuliusCaes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1036320" cy="1409700"/>
          </a:xfrm>
          <a:prstGeom prst="rect">
            <a:avLst/>
          </a:prstGeom>
        </p:spPr>
      </p:pic>
      <p:sp>
        <p:nvSpPr>
          <p:cNvPr id="9" name="Preparation 8"/>
          <p:cNvSpPr/>
          <p:nvPr/>
        </p:nvSpPr>
        <p:spPr>
          <a:xfrm>
            <a:off x="1219200" y="3048000"/>
            <a:ext cx="1295400" cy="954080"/>
          </a:xfrm>
          <a:prstGeom prst="flowChartPreparat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solidFill>
                  <a:srgbClr val="0000FF"/>
                </a:solidFill>
              </a:rPr>
              <a:t>Original problem</a:t>
            </a:r>
          </a:p>
        </p:txBody>
      </p:sp>
      <p:sp>
        <p:nvSpPr>
          <p:cNvPr id="10" name="Extract 9"/>
          <p:cNvSpPr/>
          <p:nvPr/>
        </p:nvSpPr>
        <p:spPr>
          <a:xfrm>
            <a:off x="152400" y="4495800"/>
            <a:ext cx="609600" cy="533400"/>
          </a:xfrm>
          <a:prstGeom prst="flowChartExtract">
            <a:avLst/>
          </a:prstGeom>
          <a:solidFill>
            <a:srgbClr val="BAB0A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Stored Data 11"/>
          <p:cNvSpPr/>
          <p:nvPr/>
        </p:nvSpPr>
        <p:spPr>
          <a:xfrm>
            <a:off x="1498184" y="4485623"/>
            <a:ext cx="330616" cy="543577"/>
          </a:xfrm>
          <a:prstGeom prst="flowChartOnlineStorage">
            <a:avLst/>
          </a:prstGeom>
          <a:solidFill>
            <a:srgbClr val="BAB0A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elay 12"/>
          <p:cNvSpPr/>
          <p:nvPr/>
        </p:nvSpPr>
        <p:spPr>
          <a:xfrm>
            <a:off x="2777384" y="4494759"/>
            <a:ext cx="346816" cy="534441"/>
          </a:xfrm>
          <a:prstGeom prst="flowChartDelay">
            <a:avLst/>
          </a:prstGeom>
          <a:solidFill>
            <a:srgbClr val="BAB0A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2209800" y="3810000"/>
            <a:ext cx="740992" cy="684759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ightning Bolt 16"/>
          <p:cNvSpPr/>
          <p:nvPr/>
        </p:nvSpPr>
        <p:spPr>
          <a:xfrm>
            <a:off x="1905000" y="5715000"/>
            <a:ext cx="304800" cy="376774"/>
          </a:xfrm>
          <a:prstGeom prst="lightningBolt">
            <a:avLst/>
          </a:prstGeom>
          <a:solidFill>
            <a:srgbClr val="BAB0A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Pie 17"/>
          <p:cNvSpPr/>
          <p:nvPr/>
        </p:nvSpPr>
        <p:spPr>
          <a:xfrm>
            <a:off x="1143000" y="5715000"/>
            <a:ext cx="304800" cy="381000"/>
          </a:xfrm>
          <a:prstGeom prst="pie">
            <a:avLst/>
          </a:prstGeom>
          <a:solidFill>
            <a:srgbClr val="BAB0A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>
            <a:endCxn id="10" idx="0"/>
          </p:cNvCxnSpPr>
          <p:nvPr/>
        </p:nvCxnSpPr>
        <p:spPr>
          <a:xfrm flipH="1">
            <a:off x="457200" y="3733800"/>
            <a:ext cx="838200" cy="7620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0"/>
          </p:cNvCxnSpPr>
          <p:nvPr/>
        </p:nvCxnSpPr>
        <p:spPr>
          <a:xfrm flipH="1">
            <a:off x="1663492" y="4039641"/>
            <a:ext cx="89108" cy="445982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7" idx="0"/>
          </p:cNvCxnSpPr>
          <p:nvPr/>
        </p:nvCxnSpPr>
        <p:spPr>
          <a:xfrm>
            <a:off x="1676400" y="5030241"/>
            <a:ext cx="348149" cy="684759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</p:cNvCxnSpPr>
          <p:nvPr/>
        </p:nvCxnSpPr>
        <p:spPr>
          <a:xfrm flipH="1">
            <a:off x="1282492" y="5029200"/>
            <a:ext cx="381000" cy="674582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eparation 27"/>
          <p:cNvSpPr/>
          <p:nvPr/>
        </p:nvSpPr>
        <p:spPr>
          <a:xfrm>
            <a:off x="6019800" y="3048000"/>
            <a:ext cx="1219200" cy="95408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solidFill>
                  <a:srgbClr val="0000FF"/>
                </a:solidFill>
              </a:rPr>
              <a:t>Original problem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010400" y="3810000"/>
            <a:ext cx="740992" cy="684759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257800" y="3733800"/>
            <a:ext cx="838200" cy="7620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464092" y="4039641"/>
            <a:ext cx="89108" cy="445982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reparation 34"/>
          <p:cNvSpPr/>
          <p:nvPr/>
        </p:nvSpPr>
        <p:spPr>
          <a:xfrm>
            <a:off x="7467600" y="4495800"/>
            <a:ext cx="609600" cy="6858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36" name="Preparation 35"/>
          <p:cNvSpPr/>
          <p:nvPr/>
        </p:nvSpPr>
        <p:spPr>
          <a:xfrm>
            <a:off x="6172200" y="4495800"/>
            <a:ext cx="533400" cy="5334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37" name="Preparation 36"/>
          <p:cNvSpPr/>
          <p:nvPr/>
        </p:nvSpPr>
        <p:spPr>
          <a:xfrm>
            <a:off x="4876800" y="4495800"/>
            <a:ext cx="685800" cy="6858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38" name="Straight Connector 37"/>
          <p:cNvCxnSpPr>
            <a:endCxn id="45" idx="0"/>
          </p:cNvCxnSpPr>
          <p:nvPr/>
        </p:nvCxnSpPr>
        <p:spPr>
          <a:xfrm>
            <a:off x="5486400" y="5029200"/>
            <a:ext cx="152400" cy="5334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44" idx="0"/>
          </p:cNvCxnSpPr>
          <p:nvPr/>
        </p:nvCxnSpPr>
        <p:spPr>
          <a:xfrm flipH="1">
            <a:off x="4495800" y="4953000"/>
            <a:ext cx="381000" cy="6096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092492" y="5181600"/>
            <a:ext cx="89108" cy="445982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eparation 43"/>
          <p:cNvSpPr/>
          <p:nvPr/>
        </p:nvSpPr>
        <p:spPr>
          <a:xfrm>
            <a:off x="4267200" y="5562600"/>
            <a:ext cx="457200" cy="4572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45" name="Preparation 44"/>
          <p:cNvSpPr/>
          <p:nvPr/>
        </p:nvSpPr>
        <p:spPr>
          <a:xfrm>
            <a:off x="5410200" y="5562600"/>
            <a:ext cx="457200" cy="4572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46" name="Preparation 45"/>
          <p:cNvSpPr/>
          <p:nvPr/>
        </p:nvSpPr>
        <p:spPr>
          <a:xfrm>
            <a:off x="4953000" y="5638800"/>
            <a:ext cx="228600" cy="3048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001000" y="5029200"/>
            <a:ext cx="457200" cy="5334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0"/>
          </p:cNvCxnSpPr>
          <p:nvPr/>
        </p:nvCxnSpPr>
        <p:spPr>
          <a:xfrm>
            <a:off x="7848600" y="5181600"/>
            <a:ext cx="76200" cy="4572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Preparation 48"/>
          <p:cNvSpPr/>
          <p:nvPr/>
        </p:nvSpPr>
        <p:spPr>
          <a:xfrm>
            <a:off x="7162800" y="5562600"/>
            <a:ext cx="457200" cy="4572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50" name="Preparation 49"/>
          <p:cNvSpPr/>
          <p:nvPr/>
        </p:nvSpPr>
        <p:spPr>
          <a:xfrm>
            <a:off x="8229600" y="5562600"/>
            <a:ext cx="533400" cy="4572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51" name="Preparation 50"/>
          <p:cNvSpPr/>
          <p:nvPr/>
        </p:nvSpPr>
        <p:spPr>
          <a:xfrm>
            <a:off x="7772400" y="5638800"/>
            <a:ext cx="304800" cy="304800"/>
          </a:xfrm>
          <a:prstGeom prst="flowChartPreparation">
            <a:avLst/>
          </a:prstGeom>
          <a:solidFill>
            <a:srgbClr val="BAB0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60" name="Straight Connector 59"/>
          <p:cNvCxnSpPr>
            <a:endCxn id="49" idx="0"/>
          </p:cNvCxnSpPr>
          <p:nvPr/>
        </p:nvCxnSpPr>
        <p:spPr>
          <a:xfrm flipH="1">
            <a:off x="7391400" y="5029200"/>
            <a:ext cx="152400" cy="5334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410200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8800" y="6400800"/>
            <a:ext cx="23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focus </a:t>
            </a:r>
            <a:r>
              <a:rPr lang="en-US" dirty="0"/>
              <a:t>of this lecture</a:t>
            </a:r>
          </a:p>
        </p:txBody>
      </p:sp>
    </p:spTree>
    <p:extLst>
      <p:ext uri="{BB962C8B-B14F-4D97-AF65-F5344CB8AC3E}">
        <p14:creationId xmlns:p14="http://schemas.microsoft.com/office/powerpoint/2010/main" val="26070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900" decel="100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animBg="1"/>
      <p:bldP spid="10" grpId="0" animBg="1"/>
      <p:bldP spid="12" grpId="0" animBg="1"/>
      <p:bldP spid="13" grpId="0" animBg="1"/>
      <p:bldP spid="17" grpId="0" animBg="1"/>
      <p:bldP spid="18" grpId="0" animBg="1"/>
      <p:bldP spid="28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78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4179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0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1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2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4183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Example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341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For simplicity, suppose there were just 3 disks, and we</a:t>
            </a:r>
            <a:r>
              <a:rPr lang="ja-JP" altLang="en-US" sz="2600">
                <a:latin typeface="Arial"/>
              </a:rPr>
              <a:t>’</a:t>
            </a:r>
            <a:r>
              <a:rPr lang="en-US" sz="2600"/>
              <a:t>ll refer to the three needles as A, B, and C...</a:t>
            </a:r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We then move the top disk from C to A.</a:t>
            </a:r>
          </a:p>
        </p:txBody>
      </p:sp>
      <p:sp>
        <p:nvSpPr>
          <p:cNvPr id="434186" name="AutoShape 10"/>
          <p:cNvSpPr>
            <a:spLocks noChangeArrowheads="1"/>
          </p:cNvSpPr>
          <p:nvPr/>
        </p:nvSpPr>
        <p:spPr bwMode="auto">
          <a:xfrm>
            <a:off x="4267200" y="3962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87" name="AutoShape 11"/>
          <p:cNvSpPr>
            <a:spLocks noChangeArrowheads="1"/>
          </p:cNvSpPr>
          <p:nvPr/>
        </p:nvSpPr>
        <p:spPr bwMode="auto">
          <a:xfrm>
            <a:off x="6019800" y="39624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88" name="AutoShape 12"/>
          <p:cNvSpPr>
            <a:spLocks noChangeArrowheads="1"/>
          </p:cNvSpPr>
          <p:nvPr/>
        </p:nvSpPr>
        <p:spPr bwMode="auto">
          <a:xfrm>
            <a:off x="6096000" y="38100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202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5203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4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5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5207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Example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352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For simplicity, suppose there were just 3 disks, and we</a:t>
            </a:r>
            <a:r>
              <a:rPr lang="ja-JP" altLang="en-US" sz="2600">
                <a:latin typeface="Arial"/>
              </a:rPr>
              <a:t>’</a:t>
            </a:r>
            <a:r>
              <a:rPr lang="en-US" sz="2600"/>
              <a:t>ll refer to the three needles as A, B, and C...</a:t>
            </a: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We then move the top disk from C to B.</a:t>
            </a:r>
          </a:p>
        </p:txBody>
      </p:sp>
      <p:sp>
        <p:nvSpPr>
          <p:cNvPr id="435210" name="AutoShape 10"/>
          <p:cNvSpPr>
            <a:spLocks noChangeArrowheads="1"/>
          </p:cNvSpPr>
          <p:nvPr/>
        </p:nvSpPr>
        <p:spPr bwMode="auto">
          <a:xfrm>
            <a:off x="4267200" y="3962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1" name="AutoShape 11"/>
          <p:cNvSpPr>
            <a:spLocks noChangeArrowheads="1"/>
          </p:cNvSpPr>
          <p:nvPr/>
        </p:nvSpPr>
        <p:spPr bwMode="auto">
          <a:xfrm>
            <a:off x="6019800" y="39624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2" name="AutoShape 12"/>
          <p:cNvSpPr>
            <a:spLocks noChangeArrowheads="1"/>
          </p:cNvSpPr>
          <p:nvPr/>
        </p:nvSpPr>
        <p:spPr bwMode="auto">
          <a:xfrm>
            <a:off x="2743200" y="39624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26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6227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28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29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0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6231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Example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362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For simplicity, suppose there were just 3 disks, and we</a:t>
            </a:r>
            <a:r>
              <a:rPr lang="ja-JP" altLang="en-US" sz="2600">
                <a:latin typeface="Arial"/>
              </a:rPr>
              <a:t>’</a:t>
            </a:r>
            <a:r>
              <a:rPr lang="en-US" sz="2600"/>
              <a:t>ll refer to the three needles as A, B, and C...</a:t>
            </a:r>
          </a:p>
        </p:txBody>
      </p:sp>
      <p:sp>
        <p:nvSpPr>
          <p:cNvPr id="436233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We then move the top disk from A to B.</a:t>
            </a:r>
          </a:p>
        </p:txBody>
      </p:sp>
      <p:sp>
        <p:nvSpPr>
          <p:cNvPr id="436234" name="AutoShape 10"/>
          <p:cNvSpPr>
            <a:spLocks noChangeArrowheads="1"/>
          </p:cNvSpPr>
          <p:nvPr/>
        </p:nvSpPr>
        <p:spPr bwMode="auto">
          <a:xfrm>
            <a:off x="4267200" y="3962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35" name="AutoShape 11"/>
          <p:cNvSpPr>
            <a:spLocks noChangeArrowheads="1"/>
          </p:cNvSpPr>
          <p:nvPr/>
        </p:nvSpPr>
        <p:spPr bwMode="auto">
          <a:xfrm>
            <a:off x="4343400" y="38100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36" name="AutoShape 12"/>
          <p:cNvSpPr>
            <a:spLocks noChangeArrowheads="1"/>
          </p:cNvSpPr>
          <p:nvPr/>
        </p:nvSpPr>
        <p:spPr bwMode="auto">
          <a:xfrm>
            <a:off x="2743200" y="39624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250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7251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52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53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54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55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Example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372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For simplicity, suppose there were just 3 disks, and we</a:t>
            </a:r>
            <a:r>
              <a:rPr lang="ja-JP" altLang="en-US" sz="2600">
                <a:latin typeface="Arial"/>
              </a:rPr>
              <a:t>’</a:t>
            </a:r>
            <a:r>
              <a:rPr lang="en-US" sz="2600"/>
              <a:t>ll refer to the three needles as A, B, and C...</a:t>
            </a:r>
          </a:p>
        </p:txBody>
      </p:sp>
      <p:sp>
        <p:nvSpPr>
          <p:cNvPr id="437257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and we</a:t>
            </a:r>
            <a:r>
              <a:rPr lang="ja-JP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’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 </a:t>
            </a:r>
            <a:r>
              <a:rPr lang="en-US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done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!</a:t>
            </a:r>
          </a:p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 gets more difficult as the number of disks increases...</a:t>
            </a:r>
          </a:p>
        </p:txBody>
      </p:sp>
      <p:sp>
        <p:nvSpPr>
          <p:cNvPr id="437258" name="AutoShape 10"/>
          <p:cNvSpPr>
            <a:spLocks noChangeArrowheads="1"/>
          </p:cNvSpPr>
          <p:nvPr/>
        </p:nvSpPr>
        <p:spPr bwMode="auto">
          <a:xfrm>
            <a:off x="4267200" y="3962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59" name="AutoShape 11"/>
          <p:cNvSpPr>
            <a:spLocks noChangeArrowheads="1"/>
          </p:cNvSpPr>
          <p:nvPr/>
        </p:nvSpPr>
        <p:spPr bwMode="auto">
          <a:xfrm>
            <a:off x="4343400" y="38100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60" name="AutoShape 12"/>
          <p:cNvSpPr>
            <a:spLocks noChangeArrowheads="1"/>
          </p:cNvSpPr>
          <p:nvPr/>
        </p:nvSpPr>
        <p:spPr bwMode="auto">
          <a:xfrm>
            <a:off x="4419600" y="36576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274" name="Group 2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152" y="2736"/>
            <a:chExt cx="2736" cy="1008"/>
          </a:xfrm>
        </p:grpSpPr>
        <p:sp>
          <p:nvSpPr>
            <p:cNvPr id="438275" name="AutoShape 3"/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76" name="AutoShape 4"/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77" name="AutoShape 5"/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>
              <a:off x="1152" y="3648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8279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Our Problem</a:t>
            </a:r>
          </a:p>
        </p:txBody>
      </p:sp>
      <p:sp>
        <p:nvSpPr>
          <p:cNvPr id="438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600"/>
              <a:t>Today</a:t>
            </a:r>
            <a:r>
              <a:rPr lang="ja-JP" altLang="en-US" sz="2600">
                <a:latin typeface="Arial"/>
              </a:rPr>
              <a:t>’</a:t>
            </a:r>
            <a:r>
              <a:rPr lang="en-US" sz="2600"/>
              <a:t>s problem is to write a program that generates the instructions for the priests to follow in moving the disks.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While quite difficult to solve iteratively, this problem has a simple and elegant </a:t>
            </a:r>
            <a:r>
              <a:rPr lang="en-US" sz="26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recursive</a:t>
            </a:r>
            <a:r>
              <a:rPr lang="en-US" sz="260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solution.</a:t>
            </a:r>
          </a:p>
        </p:txBody>
      </p:sp>
      <p:grpSp>
        <p:nvGrpSpPr>
          <p:cNvPr id="438285" name="Group 13"/>
          <p:cNvGrpSpPr>
            <a:grpSpLocks/>
          </p:cNvGrpSpPr>
          <p:nvPr/>
        </p:nvGrpSpPr>
        <p:grpSpPr bwMode="auto">
          <a:xfrm>
            <a:off x="2209800" y="2895600"/>
            <a:ext cx="1371600" cy="1219200"/>
            <a:chOff x="1056" y="2784"/>
            <a:chExt cx="864" cy="768"/>
          </a:xfrm>
        </p:grpSpPr>
        <p:sp>
          <p:nvSpPr>
            <p:cNvPr id="438286" name="AutoShape 14"/>
            <p:cNvSpPr>
              <a:spLocks noChangeArrowheads="1"/>
            </p:cNvSpPr>
            <p:nvPr/>
          </p:nvSpPr>
          <p:spPr bwMode="auto">
            <a:xfrm>
              <a:off x="1056" y="3456"/>
              <a:ext cx="86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7" name="AutoShape 15"/>
            <p:cNvSpPr>
              <a:spLocks noChangeArrowheads="1"/>
            </p:cNvSpPr>
            <p:nvPr/>
          </p:nvSpPr>
          <p:spPr bwMode="auto">
            <a:xfrm>
              <a:off x="1104" y="3360"/>
              <a:ext cx="76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8" name="AutoShape 16"/>
            <p:cNvSpPr>
              <a:spLocks noChangeArrowheads="1"/>
            </p:cNvSpPr>
            <p:nvPr/>
          </p:nvSpPr>
          <p:spPr bwMode="auto">
            <a:xfrm>
              <a:off x="1152" y="3264"/>
              <a:ext cx="67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9" name="AutoShape 17"/>
            <p:cNvSpPr>
              <a:spLocks noChangeArrowheads="1"/>
            </p:cNvSpPr>
            <p:nvPr/>
          </p:nvSpPr>
          <p:spPr bwMode="auto">
            <a:xfrm>
              <a:off x="1200" y="316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0" name="AutoShape 18"/>
            <p:cNvSpPr>
              <a:spLocks noChangeArrowheads="1"/>
            </p:cNvSpPr>
            <p:nvPr/>
          </p:nvSpPr>
          <p:spPr bwMode="auto">
            <a:xfrm>
              <a:off x="1248" y="3072"/>
              <a:ext cx="480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1" name="AutoShape 19"/>
            <p:cNvSpPr>
              <a:spLocks noChangeArrowheads="1"/>
            </p:cNvSpPr>
            <p:nvPr/>
          </p:nvSpPr>
          <p:spPr bwMode="auto">
            <a:xfrm>
              <a:off x="1296" y="2976"/>
              <a:ext cx="38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2" name="AutoShape 20"/>
            <p:cNvSpPr>
              <a:spLocks noChangeArrowheads="1"/>
            </p:cNvSpPr>
            <p:nvPr/>
          </p:nvSpPr>
          <p:spPr bwMode="auto">
            <a:xfrm>
              <a:off x="1344" y="2880"/>
              <a:ext cx="28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93" name="AutoShape 21"/>
            <p:cNvSpPr>
              <a:spLocks noChangeArrowheads="1"/>
            </p:cNvSpPr>
            <p:nvPr/>
          </p:nvSpPr>
          <p:spPr bwMode="auto">
            <a:xfrm>
              <a:off x="1392" y="2784"/>
              <a:ext cx="19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1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89000"/>
          </a:xfrm>
          <a:ln/>
        </p:spPr>
        <p:txBody>
          <a:bodyPr rIns="132080">
            <a:noAutofit/>
          </a:bodyPr>
          <a:lstStyle/>
          <a:p>
            <a:r>
              <a:rPr lang="en-US" sz="3600" dirty="0"/>
              <a:t>General Approach to Writing Recursive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215D87C-719A-4249-AE1B-A315CA029664}" type="slidenum">
              <a:rPr lang="en-US"/>
              <a:pPr/>
              <a:t>25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287463"/>
            <a:ext cx="7848600" cy="4808537"/>
          </a:xfrm>
          <a:ln/>
        </p:spPr>
        <p:txBody>
          <a:bodyPr rIns="132080">
            <a:normAutofit fontScale="92500" lnSpcReduction="20000"/>
          </a:bodyPr>
          <a:lstStyle/>
          <a:p>
            <a:pPr marL="496888" indent="-457200"/>
            <a:endParaRPr lang="en-US" dirty="0"/>
          </a:p>
          <a:p>
            <a:pPr marL="496888" indent="-457200">
              <a:buSzPct val="99000"/>
              <a:buFont typeface="Wingdings" charset="2"/>
              <a:buAutoNum type="arabicPeriod"/>
            </a:pPr>
            <a:r>
              <a:rPr lang="en-US" dirty="0"/>
              <a:t>Find </a:t>
            </a:r>
            <a:r>
              <a:rPr lang="en-US" i="1" dirty="0">
                <a:solidFill>
                  <a:srgbClr val="009900"/>
                </a:solidFill>
              </a:rPr>
              <a:t>base case(s) </a:t>
            </a:r>
            <a:r>
              <a:rPr lang="en-US" dirty="0"/>
              <a:t>– small values of n for which you can just write down the solution (e.g. 0! = 1)</a:t>
            </a:r>
            <a:br>
              <a:rPr lang="en-US" dirty="0"/>
            </a:br>
            <a:endParaRPr lang="en-US" dirty="0"/>
          </a:p>
          <a:p>
            <a:pPr marL="496888" indent="-457200">
              <a:buSzPct val="99000"/>
              <a:buFont typeface="Wingdings" charset="2"/>
              <a:buAutoNum type="arabicPeriod"/>
            </a:pPr>
            <a:r>
              <a:rPr lang="en-US" dirty="0"/>
              <a:t>Try to find a parameter, say n, such that the solution for n can be obtained by combining solutions to the </a:t>
            </a:r>
            <a:r>
              <a:rPr lang="en-US" b="1" i="1" dirty="0">
                <a:solidFill>
                  <a:srgbClr val="009900"/>
                </a:solidFill>
              </a:rPr>
              <a:t>same problem </a:t>
            </a:r>
            <a:r>
              <a:rPr lang="en-US" i="1" dirty="0">
                <a:solidFill>
                  <a:srgbClr val="009900"/>
                </a:solidFill>
              </a:rPr>
              <a:t>using </a:t>
            </a:r>
            <a:r>
              <a:rPr lang="en-US" b="1" i="1" dirty="0">
                <a:solidFill>
                  <a:srgbClr val="009900"/>
                </a:solidFill>
              </a:rPr>
              <a:t>smaller</a:t>
            </a:r>
            <a:r>
              <a:rPr lang="en-US" i="1" dirty="0">
                <a:solidFill>
                  <a:srgbClr val="009900"/>
                </a:solidFill>
              </a:rPr>
              <a:t> values of n</a:t>
            </a:r>
            <a:r>
              <a:rPr lang="en-US" i="1" dirty="0"/>
              <a:t> </a:t>
            </a:r>
            <a:r>
              <a:rPr lang="en-US" dirty="0"/>
              <a:t>(e.g. (n-1) in our factorial example)</a:t>
            </a:r>
          </a:p>
          <a:p>
            <a:pPr marL="496888" indent="-457200">
              <a:buSzPct val="99000"/>
              <a:buFont typeface="Wingdings" charset="2"/>
              <a:buAutoNum type="arabicPeriod" startAt="2"/>
            </a:pPr>
            <a:endParaRPr lang="en-US" dirty="0"/>
          </a:p>
          <a:p>
            <a:pPr marL="496888" indent="-457200">
              <a:buSzPct val="99000"/>
              <a:buFont typeface="Wingdings" charset="2"/>
              <a:buAutoNum type="arabicPeriod" startAt="3"/>
            </a:pPr>
            <a:r>
              <a:rPr lang="en-US" dirty="0">
                <a:solidFill>
                  <a:srgbClr val="008000"/>
                </a:solidFill>
              </a:rPr>
              <a:t>Verify</a:t>
            </a:r>
            <a:r>
              <a:rPr lang="en-US" dirty="0"/>
              <a:t> that, for </a:t>
            </a:r>
            <a:r>
              <a:rPr lang="en-US" dirty="0">
                <a:solidFill>
                  <a:srgbClr val="008000"/>
                </a:solidFill>
              </a:rPr>
              <a:t>any</a:t>
            </a:r>
            <a:r>
              <a:rPr lang="en-US" dirty="0"/>
              <a:t> valid value of </a:t>
            </a:r>
            <a:r>
              <a:rPr lang="en-US" dirty="0">
                <a:solidFill>
                  <a:srgbClr val="008000"/>
                </a:solidFill>
              </a:rPr>
              <a:t>n</a:t>
            </a:r>
            <a:r>
              <a:rPr lang="en-US" dirty="0"/>
              <a:t>, applying the reduction of step 1 repeatedly will ultimately </a:t>
            </a:r>
            <a:r>
              <a:rPr lang="en-US" dirty="0">
                <a:solidFill>
                  <a:srgbClr val="008000"/>
                </a:solidFill>
              </a:rPr>
              <a:t>hit </a:t>
            </a:r>
            <a:r>
              <a:rPr lang="en-US" dirty="0"/>
              <a:t>one of the </a:t>
            </a:r>
            <a:r>
              <a:rPr lang="en-US" dirty="0">
                <a:solidFill>
                  <a:srgbClr val="008000"/>
                </a:solidFill>
              </a:rPr>
              <a:t>base cases    </a:t>
            </a:r>
          </a:p>
        </p:txBody>
      </p:sp>
    </p:spTree>
    <p:extLst>
      <p:ext uri="{BB962C8B-B14F-4D97-AF65-F5344CB8AC3E}">
        <p14:creationId xmlns:p14="http://schemas.microsoft.com/office/powerpoint/2010/main" val="1026238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1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Design</a:t>
            </a:r>
          </a:p>
        </p:txBody>
      </p:sp>
      <p:sp>
        <p:nvSpPr>
          <p:cNvPr id="4413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600" dirty="0"/>
              <a:t>Basis: What is an instance of the problem that is </a:t>
            </a:r>
            <a:r>
              <a:rPr lang="en-US" sz="2600" dirty="0">
                <a:solidFill>
                  <a:srgbClr val="FF0000"/>
                </a:solidFill>
              </a:rPr>
              <a:t>trivial</a:t>
            </a:r>
            <a:r>
              <a:rPr lang="en-US" sz="2400" dirty="0">
                <a:latin typeface="Bell MT"/>
              </a:rPr>
              <a:t>?</a:t>
            </a:r>
            <a:endParaRPr lang="en-US" sz="2600" dirty="0"/>
          </a:p>
          <a:p>
            <a:pPr>
              <a:buFontTx/>
              <a:buNone/>
            </a:pPr>
            <a:r>
              <a:rPr lang="en-US" dirty="0">
                <a:effectLst/>
                <a:latin typeface="Symbol" charset="0"/>
              </a:rPr>
              <a:t>®</a:t>
            </a:r>
            <a:r>
              <a:rPr lang="en-US" sz="2600" dirty="0"/>
              <a:t> n == 1</a:t>
            </a: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Since this base case could occur when the disk is on any needle, we simply output the instruction to move the top disk from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to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grpSp>
        <p:nvGrpSpPr>
          <p:cNvPr id="441357" name="Group 13"/>
          <p:cNvGrpSpPr>
            <a:grpSpLocks/>
          </p:cNvGrpSpPr>
          <p:nvPr/>
        </p:nvGrpSpPr>
        <p:grpSpPr bwMode="auto">
          <a:xfrm>
            <a:off x="2362200" y="2667000"/>
            <a:ext cx="4343400" cy="1600200"/>
            <a:chOff x="1488" y="1680"/>
            <a:chExt cx="2736" cy="1008"/>
          </a:xfrm>
        </p:grpSpPr>
        <p:sp>
          <p:nvSpPr>
            <p:cNvPr id="441347" name="AutoShape 3"/>
            <p:cNvSpPr>
              <a:spLocks noChangeArrowheads="1"/>
            </p:cNvSpPr>
            <p:nvPr/>
          </p:nvSpPr>
          <p:spPr bwMode="auto">
            <a:xfrm>
              <a:off x="1776" y="1680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8" name="AutoShape 4"/>
            <p:cNvSpPr>
              <a:spLocks noChangeArrowheads="1"/>
            </p:cNvSpPr>
            <p:nvPr/>
          </p:nvSpPr>
          <p:spPr bwMode="auto">
            <a:xfrm>
              <a:off x="2832" y="1680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AutoShape 5"/>
            <p:cNvSpPr>
              <a:spLocks noChangeArrowheads="1"/>
            </p:cNvSpPr>
            <p:nvPr/>
          </p:nvSpPr>
          <p:spPr bwMode="auto">
            <a:xfrm>
              <a:off x="3888" y="1680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1488" y="2592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AutoShape 12"/>
            <p:cNvSpPr>
              <a:spLocks noChangeArrowheads="1"/>
            </p:cNvSpPr>
            <p:nvPr/>
          </p:nvSpPr>
          <p:spPr bwMode="auto">
            <a:xfrm>
              <a:off x="1728" y="2496"/>
              <a:ext cx="19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8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2" grpId="0" build="p" autoUpdateAnimBg="0"/>
      <p:bldP spid="44135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Design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600" dirty="0"/>
              <a:t>Basis: What is an instance of the problem that is </a:t>
            </a:r>
            <a:r>
              <a:rPr lang="en-US" sz="2600" dirty="0">
                <a:solidFill>
                  <a:srgbClr val="FF0000"/>
                </a:solidFill>
              </a:rPr>
              <a:t>trivial</a:t>
            </a:r>
            <a:r>
              <a:rPr lang="en-US" sz="2400" dirty="0">
                <a:latin typeface="Bell MT"/>
              </a:rPr>
              <a:t>?</a:t>
            </a:r>
            <a:endParaRPr lang="en-US" sz="2600" dirty="0"/>
          </a:p>
          <a:p>
            <a:pPr>
              <a:buFontTx/>
              <a:buNone/>
            </a:pPr>
            <a:r>
              <a:rPr lang="en-US" dirty="0">
                <a:effectLst/>
                <a:latin typeface="Symbol" charset="0"/>
              </a:rPr>
              <a:t>®</a:t>
            </a:r>
            <a:r>
              <a:rPr lang="en-US" sz="2600" dirty="0"/>
              <a:t> n == 1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Since this base case could occur when the disk is on any needle, we simply output the instruction to move the top disk from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to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28194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>
            <a:off x="44958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12" name="AutoShape 8"/>
          <p:cNvSpPr>
            <a:spLocks noChangeArrowheads="1"/>
          </p:cNvSpPr>
          <p:nvPr/>
        </p:nvSpPr>
        <p:spPr bwMode="auto">
          <a:xfrm>
            <a:off x="61722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13" name="Rectangle 9"/>
          <p:cNvSpPr>
            <a:spLocks noChangeArrowheads="1"/>
          </p:cNvSpPr>
          <p:nvPr/>
        </p:nvSpPr>
        <p:spPr bwMode="auto">
          <a:xfrm>
            <a:off x="2362200" y="4114800"/>
            <a:ext cx="434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14" name="AutoShape 10"/>
          <p:cNvSpPr>
            <a:spLocks noChangeArrowheads="1"/>
          </p:cNvSpPr>
          <p:nvPr/>
        </p:nvSpPr>
        <p:spPr bwMode="auto">
          <a:xfrm>
            <a:off x="4419600" y="39624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Design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9144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600"/>
              <a:t>Induction Step: n &gt; 1</a:t>
            </a:r>
          </a:p>
          <a:p>
            <a:pPr>
              <a:buFontTx/>
              <a:buNone/>
            </a:pPr>
            <a:r>
              <a:rPr lang="en-US" sz="2600">
                <a:effectLst/>
                <a:latin typeface="Symbol" charset="0"/>
              </a:rPr>
              <a:t>® </a:t>
            </a:r>
            <a:r>
              <a:rPr lang="en-US" sz="2200"/>
              <a:t>How can recursion help us out?</a:t>
            </a:r>
            <a:endParaRPr lang="en-US" sz="260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a. </a:t>
            </a:r>
            <a:r>
              <a:rPr lang="en-US" sz="26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Recursively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move n-1 disks from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to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grpSp>
        <p:nvGrpSpPr>
          <p:cNvPr id="443413" name="Group 21"/>
          <p:cNvGrpSpPr>
            <a:grpSpLocks/>
          </p:cNvGrpSpPr>
          <p:nvPr/>
        </p:nvGrpSpPr>
        <p:grpSpPr bwMode="auto">
          <a:xfrm>
            <a:off x="2209800" y="2667000"/>
            <a:ext cx="4495800" cy="1600200"/>
            <a:chOff x="1392" y="1680"/>
            <a:chExt cx="2832" cy="1008"/>
          </a:xfrm>
        </p:grpSpPr>
        <p:sp>
          <p:nvSpPr>
            <p:cNvPr id="443398" name="AutoShape 6"/>
            <p:cNvSpPr>
              <a:spLocks noChangeArrowheads="1"/>
            </p:cNvSpPr>
            <p:nvPr/>
          </p:nvSpPr>
          <p:spPr bwMode="auto">
            <a:xfrm>
              <a:off x="1776" y="1680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399" name="AutoShape 7"/>
            <p:cNvSpPr>
              <a:spLocks noChangeArrowheads="1"/>
            </p:cNvSpPr>
            <p:nvPr/>
          </p:nvSpPr>
          <p:spPr bwMode="auto">
            <a:xfrm>
              <a:off x="2832" y="1680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0" name="AutoShape 8"/>
            <p:cNvSpPr>
              <a:spLocks noChangeArrowheads="1"/>
            </p:cNvSpPr>
            <p:nvPr/>
          </p:nvSpPr>
          <p:spPr bwMode="auto">
            <a:xfrm>
              <a:off x="3888" y="1680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1" name="Rectangle 9"/>
            <p:cNvSpPr>
              <a:spLocks noChangeArrowheads="1"/>
            </p:cNvSpPr>
            <p:nvPr/>
          </p:nvSpPr>
          <p:spPr bwMode="auto">
            <a:xfrm>
              <a:off x="1488" y="2592"/>
              <a:ext cx="27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3403" name="Group 11"/>
            <p:cNvGrpSpPr>
              <a:grpSpLocks/>
            </p:cNvGrpSpPr>
            <p:nvPr/>
          </p:nvGrpSpPr>
          <p:grpSpPr bwMode="auto">
            <a:xfrm>
              <a:off x="1392" y="1824"/>
              <a:ext cx="864" cy="768"/>
              <a:chOff x="1056" y="2784"/>
              <a:chExt cx="864" cy="768"/>
            </a:xfrm>
          </p:grpSpPr>
          <p:sp>
            <p:nvSpPr>
              <p:cNvPr id="443404" name="AutoShape 12"/>
              <p:cNvSpPr>
                <a:spLocks noChangeArrowheads="1"/>
              </p:cNvSpPr>
              <p:nvPr/>
            </p:nvSpPr>
            <p:spPr bwMode="auto">
              <a:xfrm>
                <a:off x="1056" y="3456"/>
                <a:ext cx="864" cy="96"/>
              </a:xfrm>
              <a:prstGeom prst="ca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05" name="AutoShape 13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768" cy="96"/>
              </a:xfrm>
              <a:prstGeom prst="ca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06" name="AutoShape 14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672" cy="96"/>
              </a:xfrm>
              <a:prstGeom prst="ca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07" name="AutoShape 15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08" name="AutoShape 16"/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96"/>
              </a:xfrm>
              <a:prstGeom prst="ca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09" name="AutoShape 17"/>
              <p:cNvSpPr>
                <a:spLocks noChangeArrowheads="1"/>
              </p:cNvSpPr>
              <p:nvPr/>
            </p:nvSpPr>
            <p:spPr bwMode="auto">
              <a:xfrm>
                <a:off x="1296" y="2976"/>
                <a:ext cx="384" cy="96"/>
              </a:xfrm>
              <a:prstGeom prst="ca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10" name="AutoShape 18"/>
              <p:cNvSpPr>
                <a:spLocks noChangeArrowheads="1"/>
              </p:cNvSpPr>
              <p:nvPr/>
            </p:nvSpPr>
            <p:spPr bwMode="auto">
              <a:xfrm>
                <a:off x="1344" y="2880"/>
                <a:ext cx="288" cy="96"/>
              </a:xfrm>
              <a:prstGeom prst="ca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11" name="AutoShape 19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192" cy="96"/>
              </a:xfrm>
              <a:prstGeom prst="ca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0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  <p:bldP spid="4433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Design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9144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600"/>
              <a:t>Induction Step: n &gt; 1</a:t>
            </a:r>
          </a:p>
          <a:p>
            <a:pPr>
              <a:buFontTx/>
              <a:buNone/>
            </a:pPr>
            <a:r>
              <a:rPr lang="en-US" sz="2600">
                <a:effectLst/>
                <a:latin typeface="Symbol" charset="0"/>
              </a:rPr>
              <a:t>® </a:t>
            </a:r>
            <a:r>
              <a:rPr lang="en-US" sz="2200"/>
              <a:t>How can recursion help us out?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b. Move the one remaining disk from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to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44421" name="AutoShape 5"/>
          <p:cNvSpPr>
            <a:spLocks noChangeArrowheads="1"/>
          </p:cNvSpPr>
          <p:nvPr/>
        </p:nvSpPr>
        <p:spPr bwMode="auto">
          <a:xfrm>
            <a:off x="28194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2" name="AutoShape 6"/>
          <p:cNvSpPr>
            <a:spLocks noChangeArrowheads="1"/>
          </p:cNvSpPr>
          <p:nvPr/>
        </p:nvSpPr>
        <p:spPr bwMode="auto">
          <a:xfrm>
            <a:off x="44958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3" name="AutoShape 7"/>
          <p:cNvSpPr>
            <a:spLocks noChangeArrowheads="1"/>
          </p:cNvSpPr>
          <p:nvPr/>
        </p:nvSpPr>
        <p:spPr bwMode="auto">
          <a:xfrm>
            <a:off x="61722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5" name="Rectangle 9"/>
          <p:cNvSpPr>
            <a:spLocks noChangeArrowheads="1"/>
          </p:cNvSpPr>
          <p:nvPr/>
        </p:nvSpPr>
        <p:spPr bwMode="auto">
          <a:xfrm>
            <a:off x="2362200" y="4114800"/>
            <a:ext cx="434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7" name="AutoShape 11"/>
          <p:cNvSpPr>
            <a:spLocks noChangeArrowheads="1"/>
          </p:cNvSpPr>
          <p:nvPr/>
        </p:nvSpPr>
        <p:spPr bwMode="auto">
          <a:xfrm>
            <a:off x="2209800" y="3962400"/>
            <a:ext cx="1371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8" name="AutoShape 12"/>
          <p:cNvSpPr>
            <a:spLocks noChangeArrowheads="1"/>
          </p:cNvSpPr>
          <p:nvPr/>
        </p:nvSpPr>
        <p:spPr bwMode="auto">
          <a:xfrm>
            <a:off x="5638800" y="3962400"/>
            <a:ext cx="1219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9" name="AutoShape 13"/>
          <p:cNvSpPr>
            <a:spLocks noChangeArrowheads="1"/>
          </p:cNvSpPr>
          <p:nvPr/>
        </p:nvSpPr>
        <p:spPr bwMode="auto">
          <a:xfrm>
            <a:off x="5715000" y="3810000"/>
            <a:ext cx="1066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30" name="AutoShape 14"/>
          <p:cNvSpPr>
            <a:spLocks noChangeArrowheads="1"/>
          </p:cNvSpPr>
          <p:nvPr/>
        </p:nvSpPr>
        <p:spPr bwMode="auto">
          <a:xfrm>
            <a:off x="5791200" y="3657600"/>
            <a:ext cx="9144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31" name="AutoShape 15"/>
          <p:cNvSpPr>
            <a:spLocks noChangeArrowheads="1"/>
          </p:cNvSpPr>
          <p:nvPr/>
        </p:nvSpPr>
        <p:spPr bwMode="auto">
          <a:xfrm>
            <a:off x="5867400" y="3505200"/>
            <a:ext cx="7620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32" name="AutoShape 16"/>
          <p:cNvSpPr>
            <a:spLocks noChangeArrowheads="1"/>
          </p:cNvSpPr>
          <p:nvPr/>
        </p:nvSpPr>
        <p:spPr bwMode="auto">
          <a:xfrm>
            <a:off x="5943600" y="33528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33" name="AutoShape 17"/>
          <p:cNvSpPr>
            <a:spLocks noChangeArrowheads="1"/>
          </p:cNvSpPr>
          <p:nvPr/>
        </p:nvSpPr>
        <p:spPr bwMode="auto">
          <a:xfrm>
            <a:off x="6019800" y="32004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34" name="AutoShape 18"/>
          <p:cNvSpPr>
            <a:spLocks noChangeArrowheads="1"/>
          </p:cNvSpPr>
          <p:nvPr/>
        </p:nvSpPr>
        <p:spPr bwMode="auto">
          <a:xfrm>
            <a:off x="6096000" y="30480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486EEE-CEC5-4AEA-9FA0-08BD86ED8DF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Arises in two forms in computer science</a:t>
            </a:r>
          </a:p>
          <a:p>
            <a:pPr lvl="1"/>
            <a:r>
              <a:rPr lang="en-US" sz="2400" dirty="0"/>
              <a:t>Recursion as a </a:t>
            </a:r>
            <a:r>
              <a:rPr lang="en-US" sz="2400" i="1" dirty="0">
                <a:solidFill>
                  <a:srgbClr val="800000"/>
                </a:solidFill>
              </a:rPr>
              <a:t>mathematical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tool for defining a function in terms of itself in a </a:t>
            </a:r>
            <a:r>
              <a:rPr lang="en-US" sz="2400" dirty="0">
                <a:solidFill>
                  <a:srgbClr val="0000FF"/>
                </a:solidFill>
              </a:rPr>
              <a:t>simpler case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Recursion as a </a:t>
            </a:r>
            <a:r>
              <a:rPr lang="en-US" sz="2400" i="1" dirty="0">
                <a:solidFill>
                  <a:srgbClr val="800000"/>
                </a:solidFill>
              </a:rPr>
              <a:t>programming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tool</a:t>
            </a:r>
          </a:p>
          <a:p>
            <a:pPr lvl="1"/>
            <a:endParaRPr lang="en-US" sz="2400" dirty="0"/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</a:rPr>
              <a:t>Mathematical </a:t>
            </a:r>
            <a:r>
              <a:rPr lang="en-US" sz="2400" b="1" dirty="0">
                <a:solidFill>
                  <a:srgbClr val="800000"/>
                </a:solidFill>
              </a:rPr>
              <a:t>induction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is used to prove that a recursive function works correctly. This requires a good, precise function specification.</a:t>
            </a:r>
          </a:p>
          <a:p>
            <a:pPr marL="45720" indent="0">
              <a:buNone/>
            </a:pPr>
            <a:r>
              <a:rPr lang="en-US" sz="2400" dirty="0"/>
              <a:t>See this in a later lecture.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59743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Design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9144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600"/>
              <a:t>Induction Step: n &gt; 1</a:t>
            </a:r>
          </a:p>
          <a:p>
            <a:pPr>
              <a:buFontTx/>
              <a:buNone/>
            </a:pPr>
            <a:r>
              <a:rPr lang="en-US" sz="2600">
                <a:effectLst/>
                <a:latin typeface="Symbol" charset="0"/>
              </a:rPr>
              <a:t>® </a:t>
            </a:r>
            <a:r>
              <a:rPr lang="en-US" sz="2200"/>
              <a:t>How can recursion help us out?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c.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Recursively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move n-1 disks from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 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to </a:t>
            </a:r>
            <a:r>
              <a:rPr lang="en-US" sz="26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...</a:t>
            </a:r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>
            <a:off x="28194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46" name="AutoShape 6"/>
          <p:cNvSpPr>
            <a:spLocks noChangeArrowheads="1"/>
          </p:cNvSpPr>
          <p:nvPr/>
        </p:nvSpPr>
        <p:spPr bwMode="auto">
          <a:xfrm>
            <a:off x="44958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47" name="AutoShape 7"/>
          <p:cNvSpPr>
            <a:spLocks noChangeArrowheads="1"/>
          </p:cNvSpPr>
          <p:nvPr/>
        </p:nvSpPr>
        <p:spPr bwMode="auto">
          <a:xfrm>
            <a:off x="61722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2362200" y="4114800"/>
            <a:ext cx="434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49" name="AutoShape 9"/>
          <p:cNvSpPr>
            <a:spLocks noChangeArrowheads="1"/>
          </p:cNvSpPr>
          <p:nvPr/>
        </p:nvSpPr>
        <p:spPr bwMode="auto">
          <a:xfrm>
            <a:off x="3886200" y="3962400"/>
            <a:ext cx="1371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50" name="AutoShape 10"/>
          <p:cNvSpPr>
            <a:spLocks noChangeArrowheads="1"/>
          </p:cNvSpPr>
          <p:nvPr/>
        </p:nvSpPr>
        <p:spPr bwMode="auto">
          <a:xfrm>
            <a:off x="5638800" y="3962400"/>
            <a:ext cx="1219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51" name="AutoShape 11"/>
          <p:cNvSpPr>
            <a:spLocks noChangeArrowheads="1"/>
          </p:cNvSpPr>
          <p:nvPr/>
        </p:nvSpPr>
        <p:spPr bwMode="auto">
          <a:xfrm>
            <a:off x="5715000" y="3810000"/>
            <a:ext cx="1066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52" name="AutoShape 12"/>
          <p:cNvSpPr>
            <a:spLocks noChangeArrowheads="1"/>
          </p:cNvSpPr>
          <p:nvPr/>
        </p:nvSpPr>
        <p:spPr bwMode="auto">
          <a:xfrm>
            <a:off x="5791200" y="3657600"/>
            <a:ext cx="9144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53" name="AutoShape 13"/>
          <p:cNvSpPr>
            <a:spLocks noChangeArrowheads="1"/>
          </p:cNvSpPr>
          <p:nvPr/>
        </p:nvSpPr>
        <p:spPr bwMode="auto">
          <a:xfrm>
            <a:off x="5867400" y="3505200"/>
            <a:ext cx="7620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54" name="AutoShape 14"/>
          <p:cNvSpPr>
            <a:spLocks noChangeArrowheads="1"/>
          </p:cNvSpPr>
          <p:nvPr/>
        </p:nvSpPr>
        <p:spPr bwMode="auto">
          <a:xfrm>
            <a:off x="5943600" y="33528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55" name="AutoShape 15"/>
          <p:cNvSpPr>
            <a:spLocks noChangeArrowheads="1"/>
          </p:cNvSpPr>
          <p:nvPr/>
        </p:nvSpPr>
        <p:spPr bwMode="auto">
          <a:xfrm>
            <a:off x="6019800" y="32004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56" name="AutoShape 16"/>
          <p:cNvSpPr>
            <a:spLocks noChangeArrowheads="1"/>
          </p:cNvSpPr>
          <p:nvPr/>
        </p:nvSpPr>
        <p:spPr bwMode="auto">
          <a:xfrm>
            <a:off x="6096000" y="30480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/>
              <a:t>Design (</a:t>
            </a:r>
            <a:r>
              <a:rPr lang="en-US" i="1"/>
              <a:t>Ct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  <a:r>
              <a:rPr lang="en-US"/>
              <a:t>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9144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600" dirty="0"/>
              <a:t>Induction Step: n &gt; 1</a:t>
            </a:r>
          </a:p>
          <a:p>
            <a:pPr>
              <a:buFontTx/>
              <a:buNone/>
            </a:pPr>
            <a:r>
              <a:rPr lang="en-US" sz="2600" dirty="0">
                <a:effectLst/>
                <a:latin typeface="Symbol" charset="0"/>
              </a:rPr>
              <a:t>® </a:t>
            </a:r>
            <a:r>
              <a:rPr lang="en-US" sz="2200" dirty="0"/>
              <a:t>How can recursion help us out</a:t>
            </a:r>
            <a:r>
              <a:rPr lang="en-US" sz="2400" dirty="0">
                <a:latin typeface="Bell MT"/>
              </a:rPr>
              <a:t>?</a:t>
            </a:r>
            <a:endParaRPr lang="en-US" sz="2200" dirty="0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d. We</a:t>
            </a:r>
            <a:r>
              <a:rPr lang="ja-JP" altLang="en-US" sz="260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’</a:t>
            </a:r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re done!</a:t>
            </a:r>
          </a:p>
        </p:txBody>
      </p:sp>
      <p:sp>
        <p:nvSpPr>
          <p:cNvPr id="446469" name="AutoShape 5"/>
          <p:cNvSpPr>
            <a:spLocks noChangeArrowheads="1"/>
          </p:cNvSpPr>
          <p:nvPr/>
        </p:nvSpPr>
        <p:spPr bwMode="auto">
          <a:xfrm>
            <a:off x="28194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0" name="AutoShape 6"/>
          <p:cNvSpPr>
            <a:spLocks noChangeArrowheads="1"/>
          </p:cNvSpPr>
          <p:nvPr/>
        </p:nvSpPr>
        <p:spPr bwMode="auto">
          <a:xfrm>
            <a:off x="44958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1" name="AutoShape 7"/>
          <p:cNvSpPr>
            <a:spLocks noChangeArrowheads="1"/>
          </p:cNvSpPr>
          <p:nvPr/>
        </p:nvSpPr>
        <p:spPr bwMode="auto">
          <a:xfrm>
            <a:off x="6172200" y="2667000"/>
            <a:ext cx="152400" cy="1447800"/>
          </a:xfrm>
          <a:prstGeom prst="triangle">
            <a:avLst>
              <a:gd name="adj" fmla="val 41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2362200" y="4114800"/>
            <a:ext cx="434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3" name="AutoShape 9"/>
          <p:cNvSpPr>
            <a:spLocks noChangeArrowheads="1"/>
          </p:cNvSpPr>
          <p:nvPr/>
        </p:nvSpPr>
        <p:spPr bwMode="auto">
          <a:xfrm>
            <a:off x="3886200" y="3962400"/>
            <a:ext cx="1371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4" name="AutoShape 10"/>
          <p:cNvSpPr>
            <a:spLocks noChangeArrowheads="1"/>
          </p:cNvSpPr>
          <p:nvPr/>
        </p:nvSpPr>
        <p:spPr bwMode="auto">
          <a:xfrm>
            <a:off x="3962400" y="3810000"/>
            <a:ext cx="1219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5" name="AutoShape 11"/>
          <p:cNvSpPr>
            <a:spLocks noChangeArrowheads="1"/>
          </p:cNvSpPr>
          <p:nvPr/>
        </p:nvSpPr>
        <p:spPr bwMode="auto">
          <a:xfrm>
            <a:off x="4038600" y="3657600"/>
            <a:ext cx="1066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6" name="AutoShape 12"/>
          <p:cNvSpPr>
            <a:spLocks noChangeArrowheads="1"/>
          </p:cNvSpPr>
          <p:nvPr/>
        </p:nvSpPr>
        <p:spPr bwMode="auto">
          <a:xfrm>
            <a:off x="4114800" y="3505200"/>
            <a:ext cx="9144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7" name="AutoShape 13"/>
          <p:cNvSpPr>
            <a:spLocks noChangeArrowheads="1"/>
          </p:cNvSpPr>
          <p:nvPr/>
        </p:nvSpPr>
        <p:spPr bwMode="auto">
          <a:xfrm>
            <a:off x="4191000" y="3352800"/>
            <a:ext cx="7620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8" name="AutoShape 14"/>
          <p:cNvSpPr>
            <a:spLocks noChangeArrowheads="1"/>
          </p:cNvSpPr>
          <p:nvPr/>
        </p:nvSpPr>
        <p:spPr bwMode="auto">
          <a:xfrm>
            <a:off x="4267200" y="3200400"/>
            <a:ext cx="6096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9" name="AutoShape 15"/>
          <p:cNvSpPr>
            <a:spLocks noChangeArrowheads="1"/>
          </p:cNvSpPr>
          <p:nvPr/>
        </p:nvSpPr>
        <p:spPr bwMode="auto">
          <a:xfrm>
            <a:off x="4343400" y="3048000"/>
            <a:ext cx="4572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0" name="AutoShape 16"/>
          <p:cNvSpPr>
            <a:spLocks noChangeArrowheads="1"/>
          </p:cNvSpPr>
          <p:nvPr/>
        </p:nvSpPr>
        <p:spPr bwMode="auto">
          <a:xfrm>
            <a:off x="4419600" y="2895600"/>
            <a:ext cx="304800" cy="1524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Hanoi: Code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void </a:t>
            </a:r>
            <a:r>
              <a:rPr lang="en-US" sz="2800" dirty="0">
                <a:solidFill>
                  <a:srgbClr val="FF0000"/>
                </a:solidFill>
              </a:rPr>
              <a:t>Hanoi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b="1" dirty="0"/>
              <a:t>n</a:t>
            </a:r>
            <a:r>
              <a:rPr lang="en-US" sz="2800" dirty="0"/>
              <a:t>, string </a:t>
            </a:r>
            <a:r>
              <a:rPr lang="en-US" sz="2800" b="1" dirty="0" smtClean="0"/>
              <a:t>a</a:t>
            </a:r>
            <a:r>
              <a:rPr lang="en-US" sz="2800" dirty="0" smtClean="0"/>
              <a:t>, </a:t>
            </a:r>
            <a:r>
              <a:rPr lang="en-US" sz="2800" dirty="0"/>
              <a:t>string </a:t>
            </a:r>
            <a:r>
              <a:rPr lang="en-US" sz="2800" b="1" dirty="0" smtClean="0"/>
              <a:t>b</a:t>
            </a:r>
            <a:r>
              <a:rPr lang="en-US" sz="2800" dirty="0" smtClean="0"/>
              <a:t>, </a:t>
            </a:r>
            <a:r>
              <a:rPr lang="en-US" sz="2800" dirty="0"/>
              <a:t>string </a:t>
            </a:r>
            <a:r>
              <a:rPr lang="en-US" sz="2800" b="1" dirty="0" smtClean="0"/>
              <a:t>c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if (n == 1)  </a:t>
            </a:r>
            <a:r>
              <a:rPr lang="en-US" sz="2800" dirty="0">
                <a:solidFill>
                  <a:srgbClr val="0000FF"/>
                </a:solidFill>
              </a:rPr>
              <a:t>/* base case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Move(n, a, b);  </a:t>
            </a:r>
            <a:r>
              <a:rPr lang="en-US" sz="2800" dirty="0">
                <a:solidFill>
                  <a:srgbClr val="0000FF"/>
                </a:solidFill>
              </a:rPr>
              <a:t>// move disk n from a to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else { </a:t>
            </a:r>
            <a:r>
              <a:rPr lang="en-US" sz="2800" dirty="0">
                <a:solidFill>
                  <a:srgbClr val="0000FF"/>
                </a:solidFill>
              </a:rPr>
              <a:t>/* reduction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</a:t>
            </a:r>
            <a:r>
              <a:rPr lang="en-US" sz="2800" dirty="0">
                <a:solidFill>
                  <a:srgbClr val="FF0000"/>
                </a:solidFill>
              </a:rPr>
              <a:t>Hanoi</a:t>
            </a:r>
            <a:r>
              <a:rPr lang="en-US" sz="2800" dirty="0"/>
              <a:t>(</a:t>
            </a:r>
            <a:r>
              <a:rPr lang="en-US" sz="2800" b="1" dirty="0"/>
              <a:t>n-1</a:t>
            </a:r>
            <a:r>
              <a:rPr lang="en-US" sz="2800" dirty="0"/>
              <a:t>,</a:t>
            </a:r>
            <a:r>
              <a:rPr lang="en-US" sz="2800" b="1" dirty="0"/>
              <a:t>a,c,b</a:t>
            </a:r>
            <a:r>
              <a:rPr lang="en-US" sz="28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Move(n, a, 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</a:t>
            </a:r>
            <a:r>
              <a:rPr lang="en-US" sz="2800" dirty="0">
                <a:solidFill>
                  <a:srgbClr val="FF0000"/>
                </a:solidFill>
              </a:rPr>
              <a:t>Hanoi</a:t>
            </a:r>
            <a:r>
              <a:rPr lang="en-US" sz="2800" dirty="0"/>
              <a:t>(</a:t>
            </a:r>
            <a:r>
              <a:rPr lang="en-US" sz="2800" b="1" dirty="0"/>
              <a:t>n-1,c,b,a</a:t>
            </a:r>
            <a:r>
              <a:rPr lang="en-US" sz="28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30068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74625"/>
            <a:ext cx="7772400" cy="1149350"/>
          </a:xfrm>
          <a:ln/>
        </p:spPr>
        <p:txBody>
          <a:bodyPr rIns="132080"/>
          <a:lstStyle/>
          <a:p>
            <a:r>
              <a:rPr lang="en-US"/>
              <a:t>The Fibonacci Function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66615C3-CC08-4A6B-A8A8-842E85B2A13A}" type="slidenum">
              <a:rPr lang="en-US"/>
              <a:pPr/>
              <a:t>33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717675"/>
            <a:ext cx="5638800" cy="4119563"/>
          </a:xfrm>
          <a:ln/>
        </p:spPr>
        <p:txBody>
          <a:bodyPr rIns="132080">
            <a:normAutofit/>
          </a:bodyPr>
          <a:lstStyle/>
          <a:p>
            <a:pPr marL="0" indent="0">
              <a:buNone/>
            </a:pPr>
            <a:r>
              <a:rPr lang="en-US" sz="2400" dirty="0"/>
              <a:t>Mathematical definition: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400" dirty="0"/>
              <a:t>       fib(0) = 0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400" dirty="0"/>
              <a:t>       fib(1) = 1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400" dirty="0"/>
              <a:t>       fib(n) = fib(n </a:t>
            </a:r>
            <a:r>
              <a:rPr lang="en-US" sz="2400" dirty="0">
                <a:latin typeface="Symbol" charset="2"/>
                <a:ea typeface="Symbol" charset="2"/>
                <a:cs typeface="Symbol" charset="2"/>
                <a:sym typeface="Symbol" charset="2"/>
              </a:rPr>
              <a:t>-</a:t>
            </a:r>
            <a:r>
              <a:rPr lang="en-US" sz="2400" dirty="0"/>
              <a:t> 1) + fib(n </a:t>
            </a:r>
            <a:r>
              <a:rPr lang="en-US" sz="2400" dirty="0">
                <a:latin typeface="Symbol" charset="2"/>
                <a:ea typeface="Symbol" charset="2"/>
                <a:cs typeface="Symbol" charset="2"/>
                <a:sym typeface="Symbol" charset="2"/>
              </a:rPr>
              <a:t>-</a:t>
            </a:r>
            <a:r>
              <a:rPr lang="en-US" sz="2400" dirty="0"/>
              <a:t> 2),  n ≥ 2</a:t>
            </a:r>
          </a:p>
          <a:p>
            <a:pPr>
              <a:spcBef>
                <a:spcPct val="0"/>
              </a:spcBef>
            </a:pPr>
            <a:endParaRPr 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Fibonacci sequence:  0, 1, 1, 2, 3, 5, 8, 13, …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711674" y="4510206"/>
            <a:ext cx="3098326" cy="1661994"/>
          </a:xfrm>
          <a:prstGeom prst="rect">
            <a:avLst/>
          </a:prstGeom>
          <a:solidFill>
            <a:srgbClr val="C0C3D0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/** =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fibonacci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(n). Pre: n &gt;= 0 */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static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fib(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n) {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(n &lt;= 1)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n;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// 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n &gt; 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  <a:sym typeface="Courier New" charset="0"/>
            </a:endParaRPr>
          </a:p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fib(n-2) + fib(n-1);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}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743200" y="2209802"/>
            <a:ext cx="3267075" cy="452438"/>
            <a:chOff x="-144" y="333"/>
            <a:chExt cx="2058" cy="285"/>
          </a:xfrm>
        </p:grpSpPr>
        <p:sp>
          <p:nvSpPr>
            <p:cNvPr id="11269" name="Rectangle 5"/>
            <p:cNvSpPr>
              <a:spLocks/>
            </p:cNvSpPr>
            <p:nvPr/>
          </p:nvSpPr>
          <p:spPr bwMode="auto">
            <a:xfrm>
              <a:off x="440" y="333"/>
              <a:ext cx="1474" cy="280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spcBef>
                  <a:spcPts val="550"/>
                </a:spcBef>
              </a:pPr>
              <a:r>
                <a:rPr lang="en-US" dirty="0">
                  <a:solidFill>
                    <a:srgbClr val="00CC00"/>
                  </a:solidFill>
                  <a:latin typeface="Arial" charset="0"/>
                  <a:cs typeface="Arial" charset="0"/>
                  <a:sym typeface="Arial" charset="0"/>
                </a:rPr>
                <a:t>two base cases!</a:t>
              </a: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rot="10800000">
              <a:off x="-144" y="411"/>
              <a:ext cx="584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H="1">
              <a:off x="-144" y="470"/>
              <a:ext cx="584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</p:grpSp>
      <p:pic>
        <p:nvPicPr>
          <p:cNvPr id="11272" name="Picture 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524000"/>
            <a:ext cx="2138363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273" name="Rectangle 9"/>
          <p:cNvSpPr>
            <a:spLocks/>
          </p:cNvSpPr>
          <p:nvPr/>
        </p:nvSpPr>
        <p:spPr bwMode="auto">
          <a:xfrm>
            <a:off x="6096000" y="4038600"/>
            <a:ext cx="2895600" cy="2362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>
              <a:spcBef>
                <a:spcPts val="350"/>
              </a:spcBef>
            </a:pP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Fibonacci (Leonardo Pisano) 1170</a:t>
            </a:r>
            <a:r>
              <a:rPr lang="en-US" dirty="0">
                <a:solidFill>
                  <a:srgbClr val="9900CC"/>
                </a:solidFill>
                <a:latin typeface="Times New Roman"/>
                <a:ea typeface="Symbol" charset="2"/>
                <a:cs typeface="Times New Roman"/>
                <a:sym typeface="Symbol" charset="2"/>
              </a:rPr>
              <a:t>-</a:t>
            </a: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1240?</a:t>
            </a:r>
          </a:p>
          <a:p>
            <a:pPr marL="39688" algn="ctr">
              <a:spcBef>
                <a:spcPts val="350"/>
              </a:spcBef>
            </a:pPr>
            <a:endParaRPr lang="en-US" dirty="0">
              <a:solidFill>
                <a:srgbClr val="9900CC"/>
              </a:solidFill>
              <a:latin typeface="Times New Roman"/>
              <a:cs typeface="Times New Roman"/>
              <a:sym typeface="Arial" charset="0"/>
            </a:endParaRPr>
          </a:p>
          <a:p>
            <a:pPr marL="39688" algn="ctr">
              <a:spcBef>
                <a:spcPts val="350"/>
              </a:spcBef>
            </a:pP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Statue in Pisa, Italy</a:t>
            </a:r>
          </a:p>
          <a:p>
            <a:pPr marL="39688" algn="ctr">
              <a:spcBef>
                <a:spcPts val="350"/>
              </a:spcBef>
            </a:pP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Giovanni </a:t>
            </a:r>
            <a:r>
              <a:rPr lang="en-US" dirty="0" err="1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Paganucci</a:t>
            </a:r>
            <a:endParaRPr lang="en-US" dirty="0">
              <a:solidFill>
                <a:srgbClr val="9900CC"/>
              </a:solidFill>
              <a:latin typeface="Times New Roman"/>
              <a:cs typeface="Times New Roman"/>
              <a:sym typeface="Arial" charset="0"/>
            </a:endParaRPr>
          </a:p>
          <a:p>
            <a:pPr marL="39688" algn="ctr">
              <a:spcBef>
                <a:spcPts val="350"/>
              </a:spcBef>
            </a:pP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1863</a:t>
            </a:r>
          </a:p>
        </p:txBody>
      </p:sp>
    </p:spTree>
    <p:extLst>
      <p:ext uri="{BB962C8B-B14F-4D97-AF65-F5344CB8AC3E}">
        <p14:creationId xmlns:p14="http://schemas.microsoft.com/office/powerpoint/2010/main" val="20231368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769938" y="293688"/>
            <a:ext cx="7772400" cy="1143000"/>
          </a:xfrm>
          <a:ln/>
        </p:spPr>
        <p:txBody>
          <a:bodyPr rIns="132080"/>
          <a:lstStyle/>
          <a:p>
            <a:r>
              <a:rPr lang="en-US"/>
              <a:t>Recursive Execution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CFF33D9-C38F-40FD-82AA-2F253E1CDB13}" type="slidenum">
              <a:rPr lang="en-US"/>
              <a:pPr/>
              <a:t>34</a:t>
            </a:fld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4476750" y="3330575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fib(4)</a:t>
            </a: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3326705" y="4206875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fib(2)</a:t>
            </a:r>
          </a:p>
        </p:txBody>
      </p:sp>
      <p:sp>
        <p:nvSpPr>
          <p:cNvPr id="12298" name="Rectangle 10"/>
          <p:cNvSpPr>
            <a:spLocks/>
          </p:cNvSpPr>
          <p:nvPr/>
        </p:nvSpPr>
        <p:spPr bwMode="auto">
          <a:xfrm>
            <a:off x="2715517" y="4991100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fib(0)</a:t>
            </a:r>
          </a:p>
        </p:txBody>
      </p:sp>
      <p:sp>
        <p:nvSpPr>
          <p:cNvPr id="12299" name="Rectangle 11"/>
          <p:cNvSpPr>
            <a:spLocks/>
          </p:cNvSpPr>
          <p:nvPr/>
        </p:nvSpPr>
        <p:spPr bwMode="auto">
          <a:xfrm>
            <a:off x="3993455" y="4987925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fib(1)</a:t>
            </a:r>
          </a:p>
        </p:txBody>
      </p:sp>
      <p:sp>
        <p:nvSpPr>
          <p:cNvPr id="12300" name="Rectangle 12"/>
          <p:cNvSpPr>
            <a:spLocks/>
          </p:cNvSpPr>
          <p:nvPr/>
        </p:nvSpPr>
        <p:spPr bwMode="auto">
          <a:xfrm>
            <a:off x="879475" y="3330575"/>
            <a:ext cx="2865848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Execution of fib(4):</a:t>
            </a:r>
          </a:p>
        </p:txBody>
      </p:sp>
      <p:sp>
        <p:nvSpPr>
          <p:cNvPr id="12301" name="AutoShape 13"/>
          <p:cNvSpPr>
            <a:spLocks/>
          </p:cNvSpPr>
          <p:nvPr/>
        </p:nvSpPr>
        <p:spPr bwMode="auto">
          <a:xfrm flipH="1">
            <a:off x="3743325" y="3787775"/>
            <a:ext cx="1241425" cy="419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 b="1"/>
          </a:p>
        </p:txBody>
      </p:sp>
      <p:sp>
        <p:nvSpPr>
          <p:cNvPr id="12302" name="AutoShape 14"/>
          <p:cNvSpPr>
            <a:spLocks/>
          </p:cNvSpPr>
          <p:nvPr/>
        </p:nvSpPr>
        <p:spPr bwMode="auto">
          <a:xfrm>
            <a:off x="4984750" y="3787775"/>
            <a:ext cx="1243013" cy="419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 b="1"/>
          </a:p>
        </p:txBody>
      </p:sp>
      <p:sp>
        <p:nvSpPr>
          <p:cNvPr id="12305" name="AutoShape 17"/>
          <p:cNvSpPr>
            <a:spLocks/>
          </p:cNvSpPr>
          <p:nvPr/>
        </p:nvSpPr>
        <p:spPr bwMode="auto">
          <a:xfrm flipH="1">
            <a:off x="3198117" y="4664075"/>
            <a:ext cx="636588" cy="3270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 b="1"/>
          </a:p>
        </p:txBody>
      </p:sp>
      <p:sp>
        <p:nvSpPr>
          <p:cNvPr id="12306" name="AutoShape 18"/>
          <p:cNvSpPr>
            <a:spLocks/>
          </p:cNvSpPr>
          <p:nvPr/>
        </p:nvSpPr>
        <p:spPr bwMode="auto">
          <a:xfrm>
            <a:off x="3834705" y="4664075"/>
            <a:ext cx="668337" cy="323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 b="1"/>
          </a:p>
        </p:txBody>
      </p:sp>
      <p:sp>
        <p:nvSpPr>
          <p:cNvPr id="23" name="Rectangle 4"/>
          <p:cNvSpPr>
            <a:spLocks/>
          </p:cNvSpPr>
          <p:nvPr/>
        </p:nvSpPr>
        <p:spPr bwMode="auto">
          <a:xfrm>
            <a:off x="5848412" y="4206875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fib(3)</a:t>
            </a:r>
          </a:p>
        </p:txBody>
      </p:sp>
      <p:sp>
        <p:nvSpPr>
          <p:cNvPr id="24" name="Rectangle 6"/>
          <p:cNvSpPr>
            <a:spLocks/>
          </p:cNvSpPr>
          <p:nvPr/>
        </p:nvSpPr>
        <p:spPr bwMode="auto">
          <a:xfrm>
            <a:off x="5854189" y="5815012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fib(0)</a:t>
            </a:r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7268651" y="5829300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fib(1)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5164200" y="4987925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fib(1)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6442137" y="4987925"/>
            <a:ext cx="833240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50"/>
              </a:spcBef>
            </a:pPr>
            <a:r>
              <a:rPr lang="en-US" b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fib(2)</a:t>
            </a:r>
          </a:p>
        </p:txBody>
      </p:sp>
      <p:sp>
        <p:nvSpPr>
          <p:cNvPr id="28" name="AutoShape 15"/>
          <p:cNvSpPr>
            <a:spLocks/>
          </p:cNvSpPr>
          <p:nvPr/>
        </p:nvSpPr>
        <p:spPr bwMode="auto">
          <a:xfrm flipH="1">
            <a:off x="5672200" y="4664075"/>
            <a:ext cx="684212" cy="323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 b="1"/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>
            <a:off x="6356412" y="4664075"/>
            <a:ext cx="568325" cy="323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 b="1"/>
          </a:p>
        </p:txBody>
      </p:sp>
      <p:sp>
        <p:nvSpPr>
          <p:cNvPr id="30" name="AutoShape 19"/>
          <p:cNvSpPr>
            <a:spLocks/>
          </p:cNvSpPr>
          <p:nvPr/>
        </p:nvSpPr>
        <p:spPr bwMode="auto">
          <a:xfrm flipH="1">
            <a:off x="6336789" y="5430837"/>
            <a:ext cx="746125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 b="1"/>
          </a:p>
        </p:txBody>
      </p:sp>
      <p:sp>
        <p:nvSpPr>
          <p:cNvPr id="31" name="AutoShape 20"/>
          <p:cNvSpPr>
            <a:spLocks/>
          </p:cNvSpPr>
          <p:nvPr/>
        </p:nvSpPr>
        <p:spPr bwMode="auto">
          <a:xfrm>
            <a:off x="7082914" y="5430837"/>
            <a:ext cx="693737" cy="3984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 b="1"/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5804069" y="1690806"/>
            <a:ext cx="2654131" cy="16619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/* =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fibonacci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(n) …*/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static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fib(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n) {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(n &lt;= 1)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n;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// { 1 &lt; n }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fib(n-2) + fib(n-1);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256180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76325"/>
          </a:xfrm>
          <a:ln/>
        </p:spPr>
        <p:txBody>
          <a:bodyPr rIns="132080"/>
          <a:lstStyle/>
          <a:p>
            <a:r>
              <a:rPr lang="en-US" dirty="0"/>
              <a:t>Non-Negative Integer Powers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238A52-8D44-4D62-8E47-5573EF3E3BA3}" type="slidenum">
              <a:rPr lang="en-US"/>
              <a:pPr/>
              <a:t>35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544638"/>
            <a:ext cx="7772400" cy="5313362"/>
          </a:xfrm>
          <a:ln/>
        </p:spPr>
        <p:txBody>
          <a:bodyPr rIns="132080"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baseline="30000" dirty="0"/>
              <a:t>n</a:t>
            </a:r>
            <a:r>
              <a:rPr lang="en-US" dirty="0"/>
              <a:t> = </a:t>
            </a:r>
            <a:r>
              <a:rPr lang="en-US" dirty="0" err="1"/>
              <a:t>a·a·a</a:t>
            </a:r>
            <a:r>
              <a:rPr lang="en-US" dirty="0"/>
              <a:t>···a (n times)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Alternative description:</a:t>
            </a:r>
          </a:p>
          <a:p>
            <a:pPr marL="728663" lvl="1"/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 = 1</a:t>
            </a:r>
          </a:p>
          <a:p>
            <a:pPr marL="728663" lvl="1"/>
            <a:r>
              <a:rPr lang="en-US" dirty="0"/>
              <a:t>a</a:t>
            </a:r>
            <a:r>
              <a:rPr lang="en-US" baseline="30000" dirty="0"/>
              <a:t>n+1</a:t>
            </a:r>
            <a:r>
              <a:rPr lang="en-US" dirty="0"/>
              <a:t> = </a:t>
            </a:r>
            <a:r>
              <a:rPr lang="en-US" dirty="0" err="1"/>
              <a:t>a·a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371600" y="4343400"/>
            <a:ext cx="6477000" cy="2082800"/>
          </a:xfrm>
          <a:prstGeom prst="rect">
            <a:avLst/>
          </a:prstGeom>
          <a:solidFill>
            <a:srgbClr val="C0C3D0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>
              <a:spcBef>
                <a:spcPts val="500"/>
              </a:spcBef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/* =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. Pre: n &gt;= 0 */</a:t>
            </a:r>
          </a:p>
          <a:p>
            <a:pPr marL="39688">
              <a:spcBef>
                <a:spcPts val="50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static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power(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a,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) {</a:t>
            </a:r>
          </a:p>
          <a:p>
            <a:pPr marL="39688">
              <a:spcBef>
                <a:spcPts val="500"/>
              </a:spcBef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(n == 0)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1;</a:t>
            </a:r>
          </a:p>
          <a:p>
            <a:pPr marL="39688">
              <a:spcBef>
                <a:spcPts val="500"/>
              </a:spcBef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a*power(a,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n-1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);</a:t>
            </a:r>
            <a:b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98230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Smarter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E6C706-42C8-4184-8300-7301804EC38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Power computation:</a:t>
            </a:r>
          </a:p>
          <a:p>
            <a:pPr lvl="1"/>
            <a:r>
              <a:rPr lang="en-US" sz="2400" dirty="0"/>
              <a:t>a</a:t>
            </a:r>
            <a:r>
              <a:rPr lang="en-US" sz="2400" baseline="30000" dirty="0"/>
              <a:t>0</a:t>
            </a:r>
            <a:r>
              <a:rPr lang="en-US" sz="2400" dirty="0"/>
              <a:t> = 1</a:t>
            </a:r>
          </a:p>
          <a:p>
            <a:pPr lvl="1"/>
            <a:r>
              <a:rPr lang="en-US" sz="2400" dirty="0"/>
              <a:t>If n is </a:t>
            </a:r>
            <a:r>
              <a:rPr lang="en-US" sz="2400" b="1" dirty="0">
                <a:solidFill>
                  <a:srgbClr val="FF0000"/>
                </a:solidFill>
              </a:rPr>
              <a:t>nonzero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even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a</a:t>
            </a:r>
            <a:r>
              <a:rPr lang="en-US" sz="2400" baseline="30000" dirty="0">
                <a:solidFill>
                  <a:srgbClr val="008000"/>
                </a:solidFill>
              </a:rPr>
              <a:t>n</a:t>
            </a:r>
            <a:r>
              <a:rPr lang="en-US" sz="2400" dirty="0">
                <a:solidFill>
                  <a:srgbClr val="008000"/>
                </a:solidFill>
              </a:rPr>
              <a:t> = (a*a)</a:t>
            </a:r>
            <a:r>
              <a:rPr lang="en-US" sz="2400" baseline="30000" dirty="0">
                <a:solidFill>
                  <a:srgbClr val="008000"/>
                </a:solidFill>
              </a:rPr>
              <a:t>n/2</a:t>
            </a:r>
          </a:p>
          <a:p>
            <a:pPr lvl="1"/>
            <a:r>
              <a:rPr lang="en-US" sz="2400" dirty="0"/>
              <a:t>If n is </a:t>
            </a:r>
            <a:r>
              <a:rPr lang="en-US" sz="2400" b="1" dirty="0">
                <a:solidFill>
                  <a:srgbClr val="FF0000"/>
                </a:solidFill>
              </a:rPr>
              <a:t>nonzero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a</a:t>
            </a:r>
            <a:r>
              <a:rPr lang="en-US" sz="2400" baseline="30000" dirty="0">
                <a:solidFill>
                  <a:srgbClr val="008000"/>
                </a:solidFill>
              </a:rPr>
              <a:t>n</a:t>
            </a:r>
            <a:r>
              <a:rPr lang="en-US" sz="2400" dirty="0">
                <a:solidFill>
                  <a:srgbClr val="008000"/>
                </a:solidFill>
              </a:rPr>
              <a:t> = a * a</a:t>
            </a:r>
            <a:r>
              <a:rPr lang="en-US" sz="2400" baseline="30000" dirty="0">
                <a:solidFill>
                  <a:srgbClr val="008000"/>
                </a:solidFill>
              </a:rPr>
              <a:t>n-1</a:t>
            </a:r>
            <a:endParaRPr lang="en-US" sz="2400" dirty="0">
              <a:solidFill>
                <a:srgbClr val="008000"/>
              </a:solidFill>
            </a:endParaRPr>
          </a:p>
          <a:p>
            <a:pPr marL="411480" lvl="1" indent="0">
              <a:buNone/>
            </a:pPr>
            <a:r>
              <a:rPr lang="en-US" sz="2400" dirty="0"/>
              <a:t>C++ note: For </a:t>
            </a:r>
            <a:r>
              <a:rPr lang="en-US" sz="2400" dirty="0" err="1"/>
              <a:t>ints</a:t>
            </a:r>
            <a:r>
              <a:rPr lang="en-US" sz="2400" dirty="0"/>
              <a:t> x and y, x/y is the integer part of the quotient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</a:rPr>
              <a:t>Judicious use of the second property makes this a logarithmic algorithm, as we will see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5867400"/>
            <a:ext cx="685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Example: 3</a:t>
            </a:r>
            <a:r>
              <a:rPr lang="en-US" sz="3200" baseline="30000" dirty="0">
                <a:solidFill>
                  <a:srgbClr val="800000"/>
                </a:solidFill>
              </a:rPr>
              <a:t>8</a:t>
            </a:r>
            <a:r>
              <a:rPr lang="en-US" dirty="0">
                <a:solidFill>
                  <a:srgbClr val="800000"/>
                </a:solidFill>
              </a:rPr>
              <a:t> = (3*3) * (3*3) * (3*3) * (3*3) = (3*3) </a:t>
            </a:r>
            <a:r>
              <a:rPr lang="en-US" sz="3200" baseline="30000" dirty="0">
                <a:solidFill>
                  <a:srgbClr val="800000"/>
                </a:solidFill>
              </a:rPr>
              <a:t>4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6799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Smarter Version in C++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6D73C1E-8206-4137-8EE5-DCDC1F046D9B}" type="slidenum">
              <a:rPr lang="en-US"/>
              <a:pPr/>
              <a:t>37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rIns="13208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n = 0:  a</a:t>
            </a:r>
            <a:r>
              <a:rPr lang="en-US" sz="2400" baseline="30000" dirty="0"/>
              <a:t>0</a:t>
            </a:r>
            <a:r>
              <a:rPr lang="en-US" sz="2400" dirty="0"/>
              <a:t> = 1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n nonzero and even:  a</a:t>
            </a:r>
            <a:r>
              <a:rPr lang="en-US" sz="3200" baseline="30000" dirty="0"/>
              <a:t>n</a:t>
            </a:r>
            <a:r>
              <a:rPr lang="en-US" sz="2400" dirty="0"/>
              <a:t> = (a*a)</a:t>
            </a:r>
            <a:r>
              <a:rPr lang="en-US" sz="3200" baseline="30000" dirty="0"/>
              <a:t>n/2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n nonzero:  a</a:t>
            </a:r>
            <a:r>
              <a:rPr lang="en-US" sz="3200" baseline="30000" dirty="0"/>
              <a:t>n</a:t>
            </a:r>
            <a:r>
              <a:rPr lang="en-US" sz="2400" dirty="0"/>
              <a:t> = a·a</a:t>
            </a:r>
            <a:r>
              <a:rPr lang="en-US" sz="3600" baseline="30000" dirty="0"/>
              <a:t>n-1</a:t>
            </a: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1219200" y="3048000"/>
            <a:ext cx="6147773" cy="29443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177800" tIns="177800" rIns="182880" bIns="17780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/* = a**n. Precondition: n &gt;= 0 */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static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sz="2800" dirty="0">
                <a:solidFill>
                  <a:srgbClr val="0033CC"/>
                </a:solidFill>
                <a:latin typeface="Times New Roman"/>
                <a:cs typeface="Times New Roman"/>
                <a:sym typeface="Courier New" charset="0"/>
              </a:rPr>
              <a:t>power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 a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 n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) {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if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(n == 0)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1;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if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 (n%2 == 0)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  <a:sym typeface="Courier New" charset="0"/>
              </a:rPr>
              <a:t>power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(a*a, n/2);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  <a:sym typeface="Courier New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a *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  <a:sym typeface="Courier New" charset="0"/>
              </a:rPr>
              <a:t>power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(a, n-1);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9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Build table of multiplications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6D73C1E-8206-4137-8EE5-DCDC1F046D9B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5470"/>
              </p:ext>
            </p:extLst>
          </p:nvPr>
        </p:nvGraphicFramePr>
        <p:xfrm>
          <a:off x="533400" y="1325880"/>
          <a:ext cx="2667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mults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29001" y="1371600"/>
            <a:ext cx="5181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n = 0, then </a:t>
            </a:r>
            <a:r>
              <a:rPr lang="en-US" dirty="0">
                <a:solidFill>
                  <a:srgbClr val="800000"/>
                </a:solidFill>
              </a:rPr>
              <a:t>n = </a:t>
            </a:r>
            <a:r>
              <a:rPr lang="en-US" dirty="0"/>
              <a:t>1, etc. For</a:t>
            </a:r>
          </a:p>
          <a:p>
            <a:r>
              <a:rPr lang="en-US" dirty="0"/>
              <a:t>each, calculate number of </a:t>
            </a:r>
            <a:r>
              <a:rPr lang="en-US" dirty="0" err="1"/>
              <a:t>mults</a:t>
            </a:r>
            <a:r>
              <a:rPr lang="en-US" dirty="0"/>
              <a:t> based on method body and recursion.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667000"/>
            <a:ext cx="3813865" cy="64633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See from the table: For </a:t>
            </a:r>
            <a:r>
              <a:rPr lang="en-US" dirty="0">
                <a:solidFill>
                  <a:srgbClr val="800000"/>
                </a:solidFill>
              </a:rPr>
              <a:t>n</a:t>
            </a:r>
            <a:r>
              <a:rPr lang="en-US" dirty="0"/>
              <a:t> a power of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800000"/>
                </a:solidFill>
              </a:rPr>
              <a:t>n = 2</a:t>
            </a:r>
            <a:r>
              <a:rPr lang="en-US" baseline="30000" dirty="0">
                <a:solidFill>
                  <a:srgbClr val="800000"/>
                </a:solidFill>
              </a:rPr>
              <a:t>k</a:t>
            </a:r>
            <a:r>
              <a:rPr lang="en-US" dirty="0"/>
              <a:t>, only </a:t>
            </a:r>
            <a:r>
              <a:rPr lang="en-US" dirty="0">
                <a:solidFill>
                  <a:srgbClr val="800000"/>
                </a:solidFill>
              </a:rPr>
              <a:t>k+1 = (log n) + 1 </a:t>
            </a:r>
            <a:r>
              <a:rPr lang="en-US" dirty="0" err="1"/>
              <a:t>mults</a:t>
            </a:r>
            <a:endParaRPr lang="en-US" dirty="0"/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3352800" y="4724400"/>
            <a:ext cx="4419600" cy="1744067"/>
          </a:xfrm>
          <a:prstGeom prst="rect">
            <a:avLst/>
          </a:prstGeom>
          <a:solidFill>
            <a:srgbClr val="C0C3D0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177800" tIns="177800" rIns="182880" bIns="17780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static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Times New Roman"/>
                <a:cs typeface="Times New Roman"/>
                <a:sym typeface="Courier New" charset="0"/>
              </a:rPr>
              <a:t>power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 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 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(n == 0)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1;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 (n%2 == 0)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Times New Roman"/>
                <a:cs typeface="Times New Roman"/>
                <a:sym typeface="Courier New" charset="0"/>
              </a:rPr>
              <a:t>power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Courier New" charset="0"/>
              </a:rPr>
              <a:t>(a*a, n/2);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  <a:sym typeface="Courier New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 a * </a:t>
            </a:r>
            <a:r>
              <a:rPr lang="en-US" dirty="0">
                <a:solidFill>
                  <a:srgbClr val="0033CC"/>
                </a:solidFill>
                <a:latin typeface="Times New Roman"/>
                <a:cs typeface="Times New Roman"/>
                <a:sym typeface="Courier New" charset="0"/>
              </a:rPr>
              <a:t>power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(a, n-1);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3037" y="3828815"/>
            <a:ext cx="35164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800000"/>
                </a:solidFill>
              </a:rPr>
              <a:t>n = 2</a:t>
            </a:r>
            <a:r>
              <a:rPr lang="en-US" baseline="30000" dirty="0">
                <a:solidFill>
                  <a:srgbClr val="800000"/>
                </a:solidFill>
              </a:rPr>
              <a:t>15</a:t>
            </a:r>
            <a:r>
              <a:rPr lang="en-US" dirty="0">
                <a:solidFill>
                  <a:srgbClr val="800000"/>
                </a:solidFill>
              </a:rPr>
              <a:t> = 32768</a:t>
            </a:r>
            <a:r>
              <a:rPr lang="en-US" dirty="0"/>
              <a:t>, only </a:t>
            </a:r>
            <a:r>
              <a:rPr lang="en-US" dirty="0">
                <a:solidFill>
                  <a:srgbClr val="800000"/>
                </a:solidFill>
              </a:rPr>
              <a:t>16</a:t>
            </a:r>
            <a:r>
              <a:rPr lang="en-US" dirty="0"/>
              <a:t> </a:t>
            </a:r>
            <a:r>
              <a:rPr lang="en-US" dirty="0" err="1"/>
              <a:t>mults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2786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C++ “compiles” recursive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8F0215-0482-4217-8BD7-F6D435D7D0B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idea: </a:t>
            </a:r>
          </a:p>
          <a:p>
            <a:pPr lvl="1"/>
            <a:r>
              <a:rPr lang="en-US" dirty="0"/>
              <a:t>C++ uses a </a:t>
            </a:r>
            <a:r>
              <a:rPr lang="en-US" b="1" dirty="0">
                <a:solidFill>
                  <a:srgbClr val="FF0000"/>
                </a:solidFill>
              </a:rPr>
              <a:t>stack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remember parameters and local variables across recursive calls</a:t>
            </a:r>
          </a:p>
          <a:p>
            <a:pPr lvl="1"/>
            <a:r>
              <a:rPr lang="en-US" dirty="0"/>
              <a:t>Each function invocation gets its own stack frame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stack frame contains storage for</a:t>
            </a:r>
          </a:p>
          <a:p>
            <a:pPr lvl="1"/>
            <a:r>
              <a:rPr lang="en-US" dirty="0"/>
              <a:t>Local variables of method</a:t>
            </a:r>
          </a:p>
          <a:p>
            <a:pPr lvl="1"/>
            <a:r>
              <a:rPr lang="en-US" dirty="0"/>
              <a:t>Parameters of method</a:t>
            </a:r>
          </a:p>
          <a:p>
            <a:pPr lvl="1"/>
            <a:r>
              <a:rPr lang="en-US" dirty="0"/>
              <a:t>Return info (return address and return value)</a:t>
            </a:r>
          </a:p>
          <a:p>
            <a:pPr lvl="1"/>
            <a:r>
              <a:rPr lang="en-US" dirty="0"/>
              <a:t>Perhaps other bookkeeping info</a:t>
            </a:r>
          </a:p>
        </p:txBody>
      </p:sp>
    </p:spTree>
    <p:extLst>
      <p:ext uri="{BB962C8B-B14F-4D97-AF65-F5344CB8AC3E}">
        <p14:creationId xmlns:p14="http://schemas.microsoft.com/office/powerpoint/2010/main" val="22014415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63538"/>
            <a:ext cx="7772400" cy="1076325"/>
          </a:xfrm>
          <a:ln/>
        </p:spPr>
        <p:txBody>
          <a:bodyPr rIns="132080">
            <a:normAutofit/>
          </a:bodyPr>
          <a:lstStyle/>
          <a:p>
            <a:r>
              <a:rPr lang="en-US" dirty="0"/>
              <a:t>Recursion as a math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5D14CD-0AB5-4570-92DC-301D9FDBCBA8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5029200"/>
          </a:xfrm>
          <a:ln/>
        </p:spPr>
        <p:txBody>
          <a:bodyPr rIns="132080">
            <a:normAutofit/>
          </a:bodyPr>
          <a:lstStyle/>
          <a:p>
            <a:pPr marL="0" indent="0">
              <a:buNone/>
            </a:pPr>
            <a:r>
              <a:rPr lang="en-US" sz="2400" dirty="0"/>
              <a:t>Broadly, </a:t>
            </a:r>
            <a:r>
              <a:rPr lang="en-US" sz="2400" dirty="0">
                <a:solidFill>
                  <a:srgbClr val="0000FF"/>
                </a:solidFill>
              </a:rPr>
              <a:t>recursion</a:t>
            </a:r>
            <a:r>
              <a:rPr lang="en-US" sz="2400" dirty="0"/>
              <a:t> is a powerful technique for </a:t>
            </a:r>
            <a:r>
              <a:rPr lang="en-US" sz="2400" dirty="0">
                <a:solidFill>
                  <a:srgbClr val="0000FF"/>
                </a:solidFill>
              </a:rPr>
              <a:t>defining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functions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sets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programs</a:t>
            </a:r>
          </a:p>
          <a:p>
            <a:pPr marL="0" indent="0">
              <a:buNone/>
            </a:pPr>
            <a:r>
              <a:rPr lang="en-US" sz="2400" dirty="0"/>
              <a:t>A few recursively-defined functions and programs</a:t>
            </a:r>
          </a:p>
          <a:p>
            <a:pPr marL="728663" lvl="1"/>
            <a:r>
              <a:rPr lang="en-US" sz="2400" dirty="0"/>
              <a:t>factorial </a:t>
            </a:r>
          </a:p>
          <a:p>
            <a:pPr marL="728663" lvl="1"/>
            <a:r>
              <a:rPr lang="en-US" sz="2400" dirty="0"/>
              <a:t>combinations</a:t>
            </a:r>
          </a:p>
          <a:p>
            <a:pPr marL="728663" lvl="1"/>
            <a:r>
              <a:rPr lang="en-US" sz="2400" dirty="0"/>
              <a:t>exponentiation (raising to an integer power)</a:t>
            </a:r>
          </a:p>
          <a:p>
            <a:pPr marL="0" indent="0">
              <a:buNone/>
            </a:pPr>
            <a:r>
              <a:rPr lang="en-US" sz="2400" dirty="0"/>
              <a:t>Some recursively-defined sets</a:t>
            </a:r>
          </a:p>
          <a:p>
            <a:pPr marL="728663" lvl="1"/>
            <a:r>
              <a:rPr lang="en-US" sz="2400" dirty="0"/>
              <a:t>grammars </a:t>
            </a:r>
          </a:p>
          <a:p>
            <a:pPr marL="728663" lvl="1"/>
            <a:r>
              <a:rPr lang="en-US" sz="2400" dirty="0"/>
              <a:t>expressions</a:t>
            </a:r>
          </a:p>
          <a:p>
            <a:pPr marL="728663" lvl="1"/>
            <a:r>
              <a:rPr lang="en-US" sz="2400" dirty="0"/>
              <a:t>data structures (lists, trees, ...)</a:t>
            </a:r>
          </a:p>
        </p:txBody>
      </p:sp>
    </p:spTree>
    <p:extLst>
      <p:ext uri="{BB962C8B-B14F-4D97-AF65-F5344CB8AC3E}">
        <p14:creationId xmlns:p14="http://schemas.microsoft.com/office/powerpoint/2010/main" val="1651841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0"/>
            <a:ext cx="8308975" cy="1847850"/>
          </a:xfrm>
          <a:ln/>
        </p:spPr>
        <p:txBody>
          <a:bodyPr rIns="132080"/>
          <a:lstStyle/>
          <a:p>
            <a:r>
              <a:rPr lang="en-US"/>
              <a:t>Stacks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FA76D61-F4EF-481F-B46A-47FAA5B109BF}" type="slidenum">
              <a:rPr lang="en-US"/>
              <a:pPr/>
              <a:t>40</a:t>
            </a:fld>
            <a:endParaRPr 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sz="quarter" idx="1"/>
          </p:nvPr>
        </p:nvSpPr>
        <p:spPr>
          <a:xfrm>
            <a:off x="3751263" y="3265488"/>
            <a:ext cx="4400550" cy="2678112"/>
          </a:xfrm>
          <a:ln/>
        </p:spPr>
        <p:txBody>
          <a:bodyPr rIns="13208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Like a stack of dinner plates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You can </a:t>
            </a:r>
            <a:r>
              <a:rPr lang="en-US" sz="2400" dirty="0">
                <a:solidFill>
                  <a:srgbClr val="FF3300"/>
                </a:solidFill>
              </a:rPr>
              <a:t>push</a:t>
            </a:r>
            <a:r>
              <a:rPr lang="en-US" sz="2400" dirty="0"/>
              <a:t> data on </a:t>
            </a:r>
            <a:r>
              <a:rPr lang="en-US" sz="2400" b="1" dirty="0">
                <a:solidFill>
                  <a:srgbClr val="008000"/>
                </a:solidFill>
              </a:rPr>
              <a:t>top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3300"/>
                </a:solidFill>
              </a:rPr>
              <a:t>pop</a:t>
            </a:r>
            <a:r>
              <a:rPr lang="en-US" sz="2400" dirty="0"/>
              <a:t> data off the </a:t>
            </a:r>
            <a:r>
              <a:rPr lang="en-US" sz="2400" b="1" dirty="0">
                <a:solidFill>
                  <a:srgbClr val="008000"/>
                </a:solidFill>
              </a:rPr>
              <a:t>top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in a </a:t>
            </a:r>
            <a:r>
              <a:rPr lang="en-US" sz="2400" b="1" dirty="0"/>
              <a:t>LIFO</a:t>
            </a:r>
            <a:r>
              <a:rPr lang="en-US" sz="2400" dirty="0"/>
              <a:t> (last-in-first-out) fashion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3300"/>
                </a:solidFill>
              </a:rPr>
              <a:t>queue</a:t>
            </a:r>
            <a:r>
              <a:rPr lang="en-US" sz="2400" dirty="0"/>
              <a:t> is similar, except it is FIFO (first-in-first-out)</a:t>
            </a: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957263" y="2411413"/>
            <a:ext cx="2136775" cy="4667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top element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957263" y="2878138"/>
            <a:ext cx="2136775" cy="4667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2nd element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957263" y="3344863"/>
            <a:ext cx="2136775" cy="4667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3rd element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957263" y="3811588"/>
            <a:ext cx="2136775" cy="4667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...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958850" y="4737100"/>
            <a:ext cx="2133600" cy="825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bottom element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957263" y="4270375"/>
            <a:ext cx="2136775" cy="4667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...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3635375" y="2251075"/>
            <a:ext cx="1481138" cy="7366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25438" indent="-285750" algn="ctr">
              <a:spcBef>
                <a:spcPts val="450"/>
              </a:spcBef>
            </a:pPr>
            <a:r>
              <a:rPr lang="en-US" sz="20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top-of-stack</a:t>
            </a:r>
          </a:p>
          <a:p>
            <a:pPr marL="325438" indent="-285750" algn="ctr">
              <a:spcBef>
                <a:spcPts val="450"/>
              </a:spcBef>
            </a:pPr>
            <a:r>
              <a:rPr lang="en-US" sz="20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pointer</a:t>
            </a:r>
          </a:p>
        </p:txBody>
      </p:sp>
      <p:sp>
        <p:nvSpPr>
          <p:cNvPr id="22538" name="AutoShape 10"/>
          <p:cNvSpPr>
            <a:spLocks/>
          </p:cNvSpPr>
          <p:nvPr/>
        </p:nvSpPr>
        <p:spPr bwMode="auto">
          <a:xfrm flipH="1">
            <a:off x="3094038" y="2632075"/>
            <a:ext cx="528637" cy="127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fr-BE"/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1463675" y="1844675"/>
            <a:ext cx="1219200" cy="254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bIns="0">
            <a:spAutoFit/>
          </a:bodyPr>
          <a:lstStyle/>
          <a:p>
            <a:pPr>
              <a:spcBef>
                <a:spcPts val="413"/>
              </a:spcBef>
            </a:pPr>
            <a:r>
              <a:rPr lang="en-US" sz="180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stack grows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rot="10800000" flipH="1">
            <a:off x="2041525" y="1574800"/>
            <a:ext cx="1588" cy="26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449073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6643687" y="2286000"/>
            <a:ext cx="1524000" cy="2105025"/>
            <a:chOff x="0" y="0"/>
            <a:chExt cx="960" cy="1326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0" y="0"/>
              <a:ext cx="912" cy="1326"/>
              <a:chOff x="0" y="0"/>
              <a:chExt cx="912" cy="1326"/>
            </a:xfrm>
          </p:grpSpPr>
          <p:sp>
            <p:nvSpPr>
              <p:cNvPr id="31" name="Rectangle 7"/>
              <p:cNvSpPr>
                <a:spLocks/>
              </p:cNvSpPr>
              <p:nvPr/>
            </p:nvSpPr>
            <p:spPr bwMode="auto">
              <a:xfrm>
                <a:off x="0" y="0"/>
                <a:ext cx="912" cy="1326"/>
              </a:xfrm>
              <a:prstGeom prst="rect">
                <a:avLst/>
              </a:prstGeom>
              <a:noFill/>
              <a:ln w="381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32" name="Rectangle 8"/>
              <p:cNvSpPr>
                <a:spLocks/>
              </p:cNvSpPr>
              <p:nvPr/>
            </p:nvSpPr>
            <p:spPr bwMode="auto">
              <a:xfrm>
                <a:off x="0" y="0"/>
                <a:ext cx="912" cy="13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22" name="Group 9"/>
            <p:cNvGrpSpPr>
              <a:grpSpLocks/>
            </p:cNvGrpSpPr>
            <p:nvPr/>
          </p:nvGrpSpPr>
          <p:grpSpPr bwMode="auto">
            <a:xfrm>
              <a:off x="0" y="991"/>
              <a:ext cx="912" cy="335"/>
              <a:chOff x="0" y="0"/>
              <a:chExt cx="912" cy="335"/>
            </a:xfrm>
          </p:grpSpPr>
          <p:sp>
            <p:nvSpPr>
              <p:cNvPr id="29" name="Rectangle 10"/>
              <p:cNvSpPr>
                <a:spLocks/>
              </p:cNvSpPr>
              <p:nvPr/>
            </p:nvSpPr>
            <p:spPr bwMode="auto">
              <a:xfrm>
                <a:off x="0" y="0"/>
                <a:ext cx="912" cy="33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30" name="Rectangle 11"/>
              <p:cNvSpPr>
                <a:spLocks/>
              </p:cNvSpPr>
              <p:nvPr/>
            </p:nvSpPr>
            <p:spPr bwMode="auto">
              <a:xfrm>
                <a:off x="119" y="67"/>
                <a:ext cx="673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latin typeface="Arial" charset="0"/>
                    <a:cs typeface="Arial" charset="0"/>
                    <a:sym typeface="Arial" charset="0"/>
                  </a:rPr>
                  <a:t>return info</a:t>
                </a:r>
              </a:p>
            </p:txBody>
          </p:sp>
        </p:grpSp>
        <p:grpSp>
          <p:nvGrpSpPr>
            <p:cNvPr id="23" name="Group 12"/>
            <p:cNvGrpSpPr>
              <a:grpSpLocks/>
            </p:cNvGrpSpPr>
            <p:nvPr/>
          </p:nvGrpSpPr>
          <p:grpSpPr bwMode="auto">
            <a:xfrm>
              <a:off x="0" y="0"/>
              <a:ext cx="960" cy="572"/>
              <a:chOff x="0" y="0"/>
              <a:chExt cx="960" cy="572"/>
            </a:xfrm>
          </p:grpSpPr>
          <p:sp>
            <p:nvSpPr>
              <p:cNvPr id="27" name="Rectangle 13"/>
              <p:cNvSpPr>
                <a:spLocks/>
              </p:cNvSpPr>
              <p:nvPr/>
            </p:nvSpPr>
            <p:spPr bwMode="auto">
              <a:xfrm>
                <a:off x="0" y="0"/>
                <a:ext cx="912" cy="572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8" name="Rectangle 14"/>
              <p:cNvSpPr>
                <a:spLocks/>
              </p:cNvSpPr>
              <p:nvPr/>
            </p:nvSpPr>
            <p:spPr bwMode="auto">
              <a:xfrm>
                <a:off x="51" y="174"/>
                <a:ext cx="90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 dirty="0">
                    <a:solidFill>
                      <a:schemeClr val="tx1"/>
                    </a:solidFill>
                    <a:latin typeface="Arial" charset="0"/>
                    <a:cs typeface="Arial" charset="0"/>
                    <a:sym typeface="Arial" charset="0"/>
                  </a:rPr>
                  <a:t>local variables</a:t>
                </a:r>
              </a:p>
            </p:txBody>
          </p:sp>
        </p:grp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12" y="576"/>
              <a:ext cx="912" cy="409"/>
              <a:chOff x="0" y="0"/>
              <a:chExt cx="912" cy="409"/>
            </a:xfrm>
          </p:grpSpPr>
          <p:sp>
            <p:nvSpPr>
              <p:cNvPr id="25" name="Rectangle 16"/>
              <p:cNvSpPr>
                <a:spLocks/>
              </p:cNvSpPr>
              <p:nvPr/>
            </p:nvSpPr>
            <p:spPr bwMode="auto">
              <a:xfrm>
                <a:off x="0" y="0"/>
                <a:ext cx="912" cy="409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6" name="Rectangle 17"/>
              <p:cNvSpPr>
                <a:spLocks/>
              </p:cNvSpPr>
              <p:nvPr/>
            </p:nvSpPr>
            <p:spPr bwMode="auto">
              <a:xfrm>
                <a:off x="83" y="104"/>
                <a:ext cx="745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latin typeface="Arial" charset="0"/>
                    <a:cs typeface="Arial" charset="0"/>
                    <a:sym typeface="Arial" charset="0"/>
                  </a:rPr>
                  <a:t>parameters</a:t>
                </a:r>
              </a:p>
            </p:txBody>
          </p:sp>
        </p:grpSp>
      </p:grp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06363"/>
            <a:ext cx="7772400" cy="1933575"/>
          </a:xfrm>
          <a:ln/>
        </p:spPr>
        <p:txBody>
          <a:bodyPr rIns="132080"/>
          <a:lstStyle/>
          <a:p>
            <a:r>
              <a:rPr lang="en-US"/>
              <a:t>Stack Frame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23AEF6-179E-455F-9AB9-A0F881B32240}" type="slidenum">
              <a:rPr lang="en-US"/>
              <a:pPr/>
              <a:t>41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2261395"/>
            <a:ext cx="4118769" cy="4360862"/>
          </a:xfrm>
          <a:ln/>
        </p:spPr>
        <p:txBody>
          <a:bodyPr rIns="132080">
            <a:normAutofit/>
          </a:bodyPr>
          <a:lstStyle/>
          <a:p>
            <a:pPr marL="0" indent="0">
              <a:buNone/>
            </a:pPr>
            <a:r>
              <a:rPr lang="en-US" sz="2400" dirty="0"/>
              <a:t>A new </a:t>
            </a:r>
            <a:r>
              <a:rPr lang="en-US" sz="2400" dirty="0">
                <a:solidFill>
                  <a:srgbClr val="008000"/>
                </a:solidFill>
              </a:rPr>
              <a:t>stack frame </a:t>
            </a:r>
            <a:r>
              <a:rPr lang="en-US" sz="2400" dirty="0"/>
              <a:t>is pushed with each </a:t>
            </a: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b="1" dirty="0"/>
              <a:t>call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stack frame is </a:t>
            </a:r>
            <a:r>
              <a:rPr lang="en-US" sz="2400" b="1" dirty="0"/>
              <a:t>popped</a:t>
            </a:r>
            <a:r>
              <a:rPr lang="en-US" sz="2400" dirty="0"/>
              <a:t> when the function returns</a:t>
            </a:r>
          </a:p>
          <a:p>
            <a:pPr marL="408623"/>
            <a:r>
              <a:rPr lang="en-US" sz="2700" dirty="0"/>
              <a:t>Leaving a return value (if there is one) on top of the stack</a:t>
            </a: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6105525" y="2286000"/>
            <a:ext cx="485775" cy="21050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BE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4446208" y="3130550"/>
            <a:ext cx="1888296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dirty="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a stack frame</a:t>
            </a:r>
          </a:p>
        </p:txBody>
      </p:sp>
    </p:spTree>
    <p:extLst>
      <p:ext uri="{BB962C8B-B14F-4D97-AF65-F5344CB8AC3E}">
        <p14:creationId xmlns:p14="http://schemas.microsoft.com/office/powerpoint/2010/main" val="1062231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06363"/>
            <a:ext cx="7772400" cy="1933575"/>
          </a:xfrm>
          <a:ln/>
        </p:spPr>
        <p:txBody>
          <a:bodyPr rIns="132080"/>
          <a:lstStyle/>
          <a:p>
            <a:r>
              <a:rPr lang="en-US"/>
              <a:t>Stack Frame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23AEF6-179E-455F-9AB9-A0F881B32240}" type="slidenum">
              <a:rPr lang="en-US"/>
              <a:pPr/>
              <a:t>42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2261395"/>
            <a:ext cx="4118769" cy="4360862"/>
          </a:xfrm>
          <a:ln/>
        </p:spPr>
        <p:txBody>
          <a:bodyPr rIns="132080">
            <a:normAutofit/>
          </a:bodyPr>
          <a:lstStyle/>
          <a:p>
            <a:pPr marL="0" indent="0">
              <a:buNone/>
            </a:pPr>
            <a:r>
              <a:rPr lang="en-US" sz="2400" dirty="0"/>
              <a:t>A new </a:t>
            </a:r>
            <a:r>
              <a:rPr lang="en-US" sz="2400" dirty="0">
                <a:solidFill>
                  <a:srgbClr val="008000"/>
                </a:solidFill>
              </a:rPr>
              <a:t>stack frame </a:t>
            </a:r>
            <a:r>
              <a:rPr lang="en-US" sz="2400" dirty="0"/>
              <a:t>is pushed with each </a:t>
            </a: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b="1" dirty="0"/>
              <a:t>call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stack frame is </a:t>
            </a:r>
            <a:r>
              <a:rPr lang="en-US" sz="2400" b="1" dirty="0"/>
              <a:t>popped</a:t>
            </a:r>
            <a:r>
              <a:rPr lang="en-US" sz="2400" dirty="0"/>
              <a:t> when the function returns</a:t>
            </a:r>
          </a:p>
          <a:p>
            <a:pPr marL="408623"/>
            <a:r>
              <a:rPr lang="en-US" sz="2700" dirty="0"/>
              <a:t>Leaving a return value (if there is one) on top of the stack</a:t>
            </a: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6105525" y="2286000"/>
            <a:ext cx="485775" cy="21050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BE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4446208" y="3130550"/>
            <a:ext cx="1888296" cy="36933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dirty="0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a stack frame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6762750" y="2286000"/>
            <a:ext cx="1466850" cy="2105025"/>
            <a:chOff x="0" y="0"/>
            <a:chExt cx="924" cy="1326"/>
          </a:xfrm>
        </p:grpSpPr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0" y="0"/>
              <a:ext cx="912" cy="1326"/>
              <a:chOff x="0" y="0"/>
              <a:chExt cx="912" cy="1326"/>
            </a:xfrm>
          </p:grpSpPr>
          <p:sp>
            <p:nvSpPr>
              <p:cNvPr id="44" name="Rectangle 7"/>
              <p:cNvSpPr>
                <a:spLocks/>
              </p:cNvSpPr>
              <p:nvPr/>
            </p:nvSpPr>
            <p:spPr bwMode="auto">
              <a:xfrm>
                <a:off x="0" y="0"/>
                <a:ext cx="912" cy="1326"/>
              </a:xfrm>
              <a:prstGeom prst="rect">
                <a:avLst/>
              </a:prstGeom>
              <a:noFill/>
              <a:ln w="381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45" name="Rectangle 8"/>
              <p:cNvSpPr>
                <a:spLocks/>
              </p:cNvSpPr>
              <p:nvPr/>
            </p:nvSpPr>
            <p:spPr bwMode="auto">
              <a:xfrm>
                <a:off x="0" y="0"/>
                <a:ext cx="912" cy="13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0" y="991"/>
              <a:ext cx="912" cy="335"/>
              <a:chOff x="0" y="0"/>
              <a:chExt cx="912" cy="335"/>
            </a:xfrm>
          </p:grpSpPr>
          <p:sp>
            <p:nvSpPr>
              <p:cNvPr id="42" name="Rectangle 10"/>
              <p:cNvSpPr>
                <a:spLocks/>
              </p:cNvSpPr>
              <p:nvPr/>
            </p:nvSpPr>
            <p:spPr bwMode="auto">
              <a:xfrm>
                <a:off x="0" y="0"/>
                <a:ext cx="912" cy="33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43" name="Rectangle 11"/>
              <p:cNvSpPr>
                <a:spLocks/>
              </p:cNvSpPr>
              <p:nvPr/>
            </p:nvSpPr>
            <p:spPr bwMode="auto">
              <a:xfrm>
                <a:off x="197" y="89"/>
                <a:ext cx="518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  <a:sym typeface="Arial" charset="0"/>
                  </a:rPr>
                  <a:t>retval</a:t>
                </a:r>
                <a:endPara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Arial" charset="0"/>
                </a:endParaRPr>
              </a:p>
            </p:txBody>
          </p:sp>
        </p:grpSp>
        <p:sp>
          <p:nvSpPr>
            <p:cNvPr id="40" name="Rectangle 13"/>
            <p:cNvSpPr>
              <a:spLocks/>
            </p:cNvSpPr>
            <p:nvPr/>
          </p:nvSpPr>
          <p:spPr bwMode="auto">
            <a:xfrm>
              <a:off x="0" y="0"/>
              <a:ext cx="912" cy="572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BE"/>
            </a:p>
          </p:txBody>
        </p:sp>
        <p:grpSp>
          <p:nvGrpSpPr>
            <p:cNvPr id="37" name="Group 15"/>
            <p:cNvGrpSpPr>
              <a:grpSpLocks/>
            </p:cNvGrpSpPr>
            <p:nvPr/>
          </p:nvGrpSpPr>
          <p:grpSpPr bwMode="auto">
            <a:xfrm>
              <a:off x="12" y="576"/>
              <a:ext cx="912" cy="409"/>
              <a:chOff x="0" y="0"/>
              <a:chExt cx="912" cy="409"/>
            </a:xfrm>
          </p:grpSpPr>
          <p:sp>
            <p:nvSpPr>
              <p:cNvPr id="38" name="Rectangle 16"/>
              <p:cNvSpPr>
                <a:spLocks/>
              </p:cNvSpPr>
              <p:nvPr/>
            </p:nvSpPr>
            <p:spPr bwMode="auto">
              <a:xfrm>
                <a:off x="0" y="0"/>
                <a:ext cx="912" cy="409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39" name="Rectangle 17"/>
              <p:cNvSpPr>
                <a:spLocks/>
              </p:cNvSpPr>
              <p:nvPr/>
            </p:nvSpPr>
            <p:spPr bwMode="auto">
              <a:xfrm>
                <a:off x="274" y="126"/>
                <a:ext cx="36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  <a:sym typeface="Arial" charset="0"/>
                  </a:rPr>
                  <a:t>a, 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592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Example: power(2, 5)</a:t>
            </a:r>
          </a:p>
        </p:txBody>
      </p:sp>
      <p:sp>
        <p:nvSpPr>
          <p:cNvPr id="2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0C7AC3-0A78-4780-98BC-9389D5B5F6BE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61988" y="1779588"/>
            <a:ext cx="3516312" cy="3873500"/>
            <a:chOff x="0" y="0"/>
            <a:chExt cx="2214" cy="2439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0" y="1614"/>
              <a:ext cx="641" cy="825"/>
              <a:chOff x="0" y="0"/>
              <a:chExt cx="641" cy="825"/>
            </a:xfrm>
          </p:grpSpPr>
          <p:grpSp>
            <p:nvGrpSpPr>
              <p:cNvPr id="24580" name="Group 4"/>
              <p:cNvGrpSpPr>
                <a:grpSpLocks/>
              </p:cNvGrpSpPr>
              <p:nvPr/>
            </p:nvGrpSpPr>
            <p:grpSpPr bwMode="auto">
              <a:xfrm>
                <a:off x="11" y="20"/>
                <a:ext cx="619" cy="805"/>
                <a:chOff x="0" y="0"/>
                <a:chExt cx="619" cy="805"/>
              </a:xfrm>
            </p:grpSpPr>
            <p:sp>
              <p:nvSpPr>
                <p:cNvPr id="24581" name="Rectangle 5"/>
                <p:cNvSpPr>
                  <a:spLocks/>
                </p:cNvSpPr>
                <p:nvPr/>
              </p:nvSpPr>
              <p:spPr bwMode="auto">
                <a:xfrm>
                  <a:off x="0" y="0"/>
                  <a:ext cx="619" cy="805"/>
                </a:xfrm>
                <a:prstGeom prst="rect">
                  <a:avLst/>
                </a:prstGeom>
                <a:noFill/>
                <a:ln w="381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582" name="Rectangle 6"/>
                <p:cNvSpPr>
                  <a:spLocks/>
                </p:cNvSpPr>
                <p:nvPr/>
              </p:nvSpPr>
              <p:spPr bwMode="auto">
                <a:xfrm>
                  <a:off x="0" y="0"/>
                  <a:ext cx="619" cy="8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0" y="490"/>
                <a:ext cx="641" cy="335"/>
                <a:chOff x="0" y="0"/>
                <a:chExt cx="641" cy="335"/>
              </a:xfrm>
            </p:grpSpPr>
            <p:sp>
              <p:nvSpPr>
                <p:cNvPr id="24584" name="Rectangle 8"/>
                <p:cNvSpPr>
                  <a:spLocks/>
                </p:cNvSpPr>
                <p:nvPr/>
              </p:nvSpPr>
              <p:spPr bwMode="auto">
                <a:xfrm>
                  <a:off x="11" y="0"/>
                  <a:ext cx="619" cy="33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585" name="Rectangle 9"/>
                <p:cNvSpPr>
                  <a:spLocks/>
                </p:cNvSpPr>
                <p:nvPr/>
              </p:nvSpPr>
              <p:spPr bwMode="auto">
                <a:xfrm>
                  <a:off x="0" y="67"/>
                  <a:ext cx="641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return info</a:t>
                  </a:r>
                </a:p>
              </p:txBody>
            </p:sp>
          </p:grpSp>
          <p:grpSp>
            <p:nvGrpSpPr>
              <p:cNvPr id="24586" name="Group 10"/>
              <p:cNvGrpSpPr>
                <a:grpSpLocks/>
              </p:cNvGrpSpPr>
              <p:nvPr/>
            </p:nvGrpSpPr>
            <p:grpSpPr bwMode="auto">
              <a:xfrm>
                <a:off x="11" y="307"/>
                <a:ext cx="619" cy="200"/>
                <a:chOff x="0" y="0"/>
                <a:chExt cx="619" cy="200"/>
              </a:xfrm>
            </p:grpSpPr>
            <p:sp>
              <p:nvSpPr>
                <p:cNvPr id="24587" name="Rectangle 11"/>
                <p:cNvSpPr>
                  <a:spLocks/>
                </p:cNvSpPr>
                <p:nvPr/>
              </p:nvSpPr>
              <p:spPr bwMode="auto">
                <a:xfrm>
                  <a:off x="0" y="22"/>
                  <a:ext cx="619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588" name="Rectangle 12"/>
                <p:cNvSpPr>
                  <a:spLocks/>
                </p:cNvSpPr>
                <p:nvPr/>
              </p:nvSpPr>
              <p:spPr bwMode="auto">
                <a:xfrm>
                  <a:off x="73" y="0"/>
                  <a:ext cx="472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(a = ) 2</a:t>
                  </a:r>
                </a:p>
              </p:txBody>
            </p:sp>
          </p:grpSp>
          <p:grpSp>
            <p:nvGrpSpPr>
              <p:cNvPr id="24589" name="Group 13"/>
              <p:cNvGrpSpPr>
                <a:grpSpLocks/>
              </p:cNvGrpSpPr>
              <p:nvPr/>
            </p:nvGrpSpPr>
            <p:grpSpPr bwMode="auto">
              <a:xfrm>
                <a:off x="13" y="156"/>
                <a:ext cx="619" cy="200"/>
                <a:chOff x="0" y="0"/>
                <a:chExt cx="619" cy="200"/>
              </a:xfrm>
            </p:grpSpPr>
            <p:sp>
              <p:nvSpPr>
                <p:cNvPr id="24590" name="Rectangle 14"/>
                <p:cNvSpPr>
                  <a:spLocks/>
                </p:cNvSpPr>
                <p:nvPr/>
              </p:nvSpPr>
              <p:spPr bwMode="auto">
                <a:xfrm>
                  <a:off x="0" y="22"/>
                  <a:ext cx="619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591" name="Rectangle 15"/>
                <p:cNvSpPr>
                  <a:spLocks/>
                </p:cNvSpPr>
                <p:nvPr/>
              </p:nvSpPr>
              <p:spPr bwMode="auto">
                <a:xfrm>
                  <a:off x="69" y="0"/>
                  <a:ext cx="480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(n = ) 5</a:t>
                  </a:r>
                </a:p>
              </p:txBody>
            </p:sp>
          </p:grpSp>
          <p:grpSp>
            <p:nvGrpSpPr>
              <p:cNvPr id="24592" name="Group 16"/>
              <p:cNvGrpSpPr>
                <a:grpSpLocks/>
              </p:cNvGrpSpPr>
              <p:nvPr/>
            </p:nvGrpSpPr>
            <p:grpSpPr bwMode="auto">
              <a:xfrm>
                <a:off x="5" y="0"/>
                <a:ext cx="619" cy="200"/>
                <a:chOff x="0" y="0"/>
                <a:chExt cx="619" cy="200"/>
              </a:xfrm>
            </p:grpSpPr>
            <p:sp>
              <p:nvSpPr>
                <p:cNvPr id="24593" name="Rectangle 17"/>
                <p:cNvSpPr>
                  <a:spLocks/>
                </p:cNvSpPr>
                <p:nvPr/>
              </p:nvSpPr>
              <p:spPr bwMode="auto">
                <a:xfrm>
                  <a:off x="0" y="22"/>
                  <a:ext cx="619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594" name="Rectangle 18"/>
                <p:cNvSpPr>
                  <a:spLocks/>
                </p:cNvSpPr>
                <p:nvPr/>
              </p:nvSpPr>
              <p:spPr bwMode="auto">
                <a:xfrm>
                  <a:off x="40" y="0"/>
                  <a:ext cx="538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(hP = ) ?</a:t>
                  </a:r>
                </a:p>
              </p:txBody>
            </p:sp>
          </p:grpSp>
        </p:grpSp>
        <p:grpSp>
          <p:nvGrpSpPr>
            <p:cNvPr id="24595" name="Group 19"/>
            <p:cNvGrpSpPr>
              <a:grpSpLocks/>
            </p:cNvGrpSpPr>
            <p:nvPr/>
          </p:nvGrpSpPr>
          <p:grpSpPr bwMode="auto">
            <a:xfrm>
              <a:off x="765" y="1611"/>
              <a:ext cx="641" cy="825"/>
              <a:chOff x="0" y="0"/>
              <a:chExt cx="641" cy="825"/>
            </a:xfrm>
          </p:grpSpPr>
          <p:grpSp>
            <p:nvGrpSpPr>
              <p:cNvPr id="24596" name="Group 20"/>
              <p:cNvGrpSpPr>
                <a:grpSpLocks/>
              </p:cNvGrpSpPr>
              <p:nvPr/>
            </p:nvGrpSpPr>
            <p:grpSpPr bwMode="auto">
              <a:xfrm>
                <a:off x="11" y="20"/>
                <a:ext cx="619" cy="805"/>
                <a:chOff x="0" y="0"/>
                <a:chExt cx="618" cy="805"/>
              </a:xfrm>
            </p:grpSpPr>
            <p:sp>
              <p:nvSpPr>
                <p:cNvPr id="24597" name="Rectangle 21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381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598" name="Rectangle 22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24599" name="Group 23"/>
              <p:cNvGrpSpPr>
                <a:grpSpLocks/>
              </p:cNvGrpSpPr>
              <p:nvPr/>
            </p:nvGrpSpPr>
            <p:grpSpPr bwMode="auto">
              <a:xfrm>
                <a:off x="0" y="490"/>
                <a:ext cx="641" cy="335"/>
                <a:chOff x="0" y="0"/>
                <a:chExt cx="641" cy="335"/>
              </a:xfrm>
            </p:grpSpPr>
            <p:sp>
              <p:nvSpPr>
                <p:cNvPr id="24600" name="Rectangle 24"/>
                <p:cNvSpPr>
                  <a:spLocks/>
                </p:cNvSpPr>
                <p:nvPr/>
              </p:nvSpPr>
              <p:spPr bwMode="auto">
                <a:xfrm>
                  <a:off x="11" y="0"/>
                  <a:ext cx="619" cy="33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01" name="Rectangle 25"/>
                <p:cNvSpPr>
                  <a:spLocks/>
                </p:cNvSpPr>
                <p:nvPr/>
              </p:nvSpPr>
              <p:spPr bwMode="auto">
                <a:xfrm>
                  <a:off x="0" y="67"/>
                  <a:ext cx="641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return info</a:t>
                  </a:r>
                </a:p>
              </p:txBody>
            </p:sp>
          </p:grpSp>
          <p:grpSp>
            <p:nvGrpSpPr>
              <p:cNvPr id="24602" name="Group 26"/>
              <p:cNvGrpSpPr>
                <a:grpSpLocks/>
              </p:cNvGrpSpPr>
              <p:nvPr/>
            </p:nvGrpSpPr>
            <p:grpSpPr bwMode="auto">
              <a:xfrm>
                <a:off x="11" y="307"/>
                <a:ext cx="619" cy="200"/>
                <a:chOff x="0" y="0"/>
                <a:chExt cx="618" cy="200"/>
              </a:xfrm>
            </p:grpSpPr>
            <p:sp>
              <p:nvSpPr>
                <p:cNvPr id="24603" name="Rectangle 27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04" name="Rectangle 28"/>
                <p:cNvSpPr>
                  <a:spLocks/>
                </p:cNvSpPr>
                <p:nvPr/>
              </p:nvSpPr>
              <p:spPr bwMode="auto">
                <a:xfrm>
                  <a:off x="73" y="0"/>
                  <a:ext cx="472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(a = ) 2</a:t>
                  </a:r>
                </a:p>
              </p:txBody>
            </p:sp>
          </p:grpSp>
          <p:grpSp>
            <p:nvGrpSpPr>
              <p:cNvPr id="24605" name="Group 29"/>
              <p:cNvGrpSpPr>
                <a:grpSpLocks/>
              </p:cNvGrpSpPr>
              <p:nvPr/>
            </p:nvGrpSpPr>
            <p:grpSpPr bwMode="auto">
              <a:xfrm>
                <a:off x="13" y="156"/>
                <a:ext cx="619" cy="200"/>
                <a:chOff x="0" y="0"/>
                <a:chExt cx="618" cy="200"/>
              </a:xfrm>
            </p:grpSpPr>
            <p:sp>
              <p:nvSpPr>
                <p:cNvPr id="24606" name="Rectangle 30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07" name="Rectangle 31"/>
                <p:cNvSpPr>
                  <a:spLocks/>
                </p:cNvSpPr>
                <p:nvPr/>
              </p:nvSpPr>
              <p:spPr bwMode="auto">
                <a:xfrm>
                  <a:off x="69" y="0"/>
                  <a:ext cx="479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(n = ) 5</a:t>
                  </a:r>
                </a:p>
              </p:txBody>
            </p:sp>
          </p:grpSp>
          <p:grpSp>
            <p:nvGrpSpPr>
              <p:cNvPr id="24608" name="Group 32"/>
              <p:cNvGrpSpPr>
                <a:grpSpLocks/>
              </p:cNvGrpSpPr>
              <p:nvPr/>
            </p:nvGrpSpPr>
            <p:grpSpPr bwMode="auto">
              <a:xfrm>
                <a:off x="5" y="0"/>
                <a:ext cx="619" cy="200"/>
                <a:chOff x="0" y="0"/>
                <a:chExt cx="618" cy="200"/>
              </a:xfrm>
            </p:grpSpPr>
            <p:sp>
              <p:nvSpPr>
                <p:cNvPr id="24609" name="Rectangle 33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10" name="Rectangle 34"/>
                <p:cNvSpPr>
                  <a:spLocks/>
                </p:cNvSpPr>
                <p:nvPr/>
              </p:nvSpPr>
              <p:spPr bwMode="auto">
                <a:xfrm>
                  <a:off x="40" y="0"/>
                  <a:ext cx="538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(hP = ) ?</a:t>
                  </a:r>
                </a:p>
              </p:txBody>
            </p:sp>
          </p:grpSp>
        </p:grpSp>
        <p:grpSp>
          <p:nvGrpSpPr>
            <p:cNvPr id="24611" name="Group 35"/>
            <p:cNvGrpSpPr>
              <a:grpSpLocks/>
            </p:cNvGrpSpPr>
            <p:nvPr/>
          </p:nvGrpSpPr>
          <p:grpSpPr bwMode="auto">
            <a:xfrm>
              <a:off x="764" y="805"/>
              <a:ext cx="641" cy="825"/>
              <a:chOff x="0" y="0"/>
              <a:chExt cx="641" cy="825"/>
            </a:xfrm>
          </p:grpSpPr>
          <p:grpSp>
            <p:nvGrpSpPr>
              <p:cNvPr id="24612" name="Group 36"/>
              <p:cNvGrpSpPr>
                <a:grpSpLocks/>
              </p:cNvGrpSpPr>
              <p:nvPr/>
            </p:nvGrpSpPr>
            <p:grpSpPr bwMode="auto">
              <a:xfrm>
                <a:off x="11" y="20"/>
                <a:ext cx="619" cy="805"/>
                <a:chOff x="0" y="0"/>
                <a:chExt cx="618" cy="805"/>
              </a:xfrm>
            </p:grpSpPr>
            <p:sp>
              <p:nvSpPr>
                <p:cNvPr id="24613" name="Rectangle 37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381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14" name="Rectangle 38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24615" name="Group 39"/>
              <p:cNvGrpSpPr>
                <a:grpSpLocks/>
              </p:cNvGrpSpPr>
              <p:nvPr/>
            </p:nvGrpSpPr>
            <p:grpSpPr bwMode="auto">
              <a:xfrm>
                <a:off x="0" y="490"/>
                <a:ext cx="641" cy="335"/>
                <a:chOff x="0" y="0"/>
                <a:chExt cx="641" cy="335"/>
              </a:xfrm>
            </p:grpSpPr>
            <p:sp>
              <p:nvSpPr>
                <p:cNvPr id="24616" name="Rectangle 40"/>
                <p:cNvSpPr>
                  <a:spLocks/>
                </p:cNvSpPr>
                <p:nvPr/>
              </p:nvSpPr>
              <p:spPr bwMode="auto">
                <a:xfrm>
                  <a:off x="11" y="0"/>
                  <a:ext cx="619" cy="335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17" name="Rectangle 41"/>
                <p:cNvSpPr>
                  <a:spLocks/>
                </p:cNvSpPr>
                <p:nvPr/>
              </p:nvSpPr>
              <p:spPr bwMode="auto">
                <a:xfrm>
                  <a:off x="0" y="67"/>
                  <a:ext cx="641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return info</a:t>
                  </a:r>
                </a:p>
              </p:txBody>
            </p:sp>
          </p:grpSp>
          <p:grpSp>
            <p:nvGrpSpPr>
              <p:cNvPr id="24618" name="Group 42"/>
              <p:cNvGrpSpPr>
                <a:grpSpLocks/>
              </p:cNvGrpSpPr>
              <p:nvPr/>
            </p:nvGrpSpPr>
            <p:grpSpPr bwMode="auto">
              <a:xfrm>
                <a:off x="11" y="307"/>
                <a:ext cx="619" cy="200"/>
                <a:chOff x="0" y="0"/>
                <a:chExt cx="618" cy="200"/>
              </a:xfrm>
            </p:grpSpPr>
            <p:sp>
              <p:nvSpPr>
                <p:cNvPr id="24619" name="Rectangle 43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20" name="Rectangle 44"/>
                <p:cNvSpPr>
                  <a:spLocks/>
                </p:cNvSpPr>
                <p:nvPr/>
              </p:nvSpPr>
              <p:spPr bwMode="auto">
                <a:xfrm>
                  <a:off x="73" y="0"/>
                  <a:ext cx="472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(a = ) 2</a:t>
                  </a:r>
                </a:p>
              </p:txBody>
            </p:sp>
          </p:grpSp>
          <p:grpSp>
            <p:nvGrpSpPr>
              <p:cNvPr id="24621" name="Group 45"/>
              <p:cNvGrpSpPr>
                <a:grpSpLocks/>
              </p:cNvGrpSpPr>
              <p:nvPr/>
            </p:nvGrpSpPr>
            <p:grpSpPr bwMode="auto">
              <a:xfrm>
                <a:off x="13" y="156"/>
                <a:ext cx="619" cy="200"/>
                <a:chOff x="0" y="0"/>
                <a:chExt cx="618" cy="200"/>
              </a:xfrm>
            </p:grpSpPr>
            <p:sp>
              <p:nvSpPr>
                <p:cNvPr id="24622" name="Rectangle 46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23" name="Rectangle 47"/>
                <p:cNvSpPr>
                  <a:spLocks/>
                </p:cNvSpPr>
                <p:nvPr/>
              </p:nvSpPr>
              <p:spPr bwMode="auto">
                <a:xfrm>
                  <a:off x="69" y="0"/>
                  <a:ext cx="479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(n = ) 2</a:t>
                  </a:r>
                </a:p>
              </p:txBody>
            </p:sp>
          </p:grpSp>
          <p:grpSp>
            <p:nvGrpSpPr>
              <p:cNvPr id="24624" name="Group 48"/>
              <p:cNvGrpSpPr>
                <a:grpSpLocks/>
              </p:cNvGrpSpPr>
              <p:nvPr/>
            </p:nvGrpSpPr>
            <p:grpSpPr bwMode="auto">
              <a:xfrm>
                <a:off x="5" y="0"/>
                <a:ext cx="619" cy="200"/>
                <a:chOff x="0" y="0"/>
                <a:chExt cx="618" cy="200"/>
              </a:xfrm>
            </p:grpSpPr>
            <p:sp>
              <p:nvSpPr>
                <p:cNvPr id="24625" name="Rectangle 49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26" name="Rectangle 50"/>
                <p:cNvSpPr>
                  <a:spLocks/>
                </p:cNvSpPr>
                <p:nvPr/>
              </p:nvSpPr>
              <p:spPr bwMode="auto">
                <a:xfrm>
                  <a:off x="40" y="0"/>
                  <a:ext cx="538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(hP = ) ?</a:t>
                  </a:r>
                </a:p>
              </p:txBody>
            </p:sp>
          </p:grpSp>
        </p:grpSp>
        <p:grpSp>
          <p:nvGrpSpPr>
            <p:cNvPr id="24627" name="Group 51"/>
            <p:cNvGrpSpPr>
              <a:grpSpLocks/>
            </p:cNvGrpSpPr>
            <p:nvPr/>
          </p:nvGrpSpPr>
          <p:grpSpPr bwMode="auto">
            <a:xfrm>
              <a:off x="1573" y="1608"/>
              <a:ext cx="641" cy="825"/>
              <a:chOff x="0" y="0"/>
              <a:chExt cx="641" cy="825"/>
            </a:xfrm>
          </p:grpSpPr>
          <p:grpSp>
            <p:nvGrpSpPr>
              <p:cNvPr id="24628" name="Group 52"/>
              <p:cNvGrpSpPr>
                <a:grpSpLocks/>
              </p:cNvGrpSpPr>
              <p:nvPr/>
            </p:nvGrpSpPr>
            <p:grpSpPr bwMode="auto">
              <a:xfrm>
                <a:off x="11" y="20"/>
                <a:ext cx="619" cy="805"/>
                <a:chOff x="0" y="0"/>
                <a:chExt cx="618" cy="805"/>
              </a:xfrm>
            </p:grpSpPr>
            <p:sp>
              <p:nvSpPr>
                <p:cNvPr id="24629" name="Rectangle 53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381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30" name="Rectangle 54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24631" name="Group 55"/>
              <p:cNvGrpSpPr>
                <a:grpSpLocks/>
              </p:cNvGrpSpPr>
              <p:nvPr/>
            </p:nvGrpSpPr>
            <p:grpSpPr bwMode="auto">
              <a:xfrm>
                <a:off x="0" y="490"/>
                <a:ext cx="641" cy="335"/>
                <a:chOff x="0" y="0"/>
                <a:chExt cx="641" cy="335"/>
              </a:xfrm>
            </p:grpSpPr>
            <p:sp>
              <p:nvSpPr>
                <p:cNvPr id="24632" name="Rectangle 56"/>
                <p:cNvSpPr>
                  <a:spLocks/>
                </p:cNvSpPr>
                <p:nvPr/>
              </p:nvSpPr>
              <p:spPr bwMode="auto">
                <a:xfrm>
                  <a:off x="11" y="0"/>
                  <a:ext cx="619" cy="33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33" name="Rectangle 57"/>
                <p:cNvSpPr>
                  <a:spLocks/>
                </p:cNvSpPr>
                <p:nvPr/>
              </p:nvSpPr>
              <p:spPr bwMode="auto">
                <a:xfrm>
                  <a:off x="0" y="67"/>
                  <a:ext cx="641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return info</a:t>
                  </a:r>
                </a:p>
              </p:txBody>
            </p:sp>
          </p:grpSp>
          <p:grpSp>
            <p:nvGrpSpPr>
              <p:cNvPr id="24634" name="Group 58"/>
              <p:cNvGrpSpPr>
                <a:grpSpLocks/>
              </p:cNvGrpSpPr>
              <p:nvPr/>
            </p:nvGrpSpPr>
            <p:grpSpPr bwMode="auto">
              <a:xfrm>
                <a:off x="11" y="307"/>
                <a:ext cx="619" cy="200"/>
                <a:chOff x="0" y="0"/>
                <a:chExt cx="618" cy="200"/>
              </a:xfrm>
            </p:grpSpPr>
            <p:sp>
              <p:nvSpPr>
                <p:cNvPr id="24635" name="Rectangle 59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36" name="Rectangle 60"/>
                <p:cNvSpPr>
                  <a:spLocks/>
                </p:cNvSpPr>
                <p:nvPr/>
              </p:nvSpPr>
              <p:spPr bwMode="auto">
                <a:xfrm>
                  <a:off x="73" y="0"/>
                  <a:ext cx="472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(a = ) 2</a:t>
                  </a:r>
                </a:p>
              </p:txBody>
            </p:sp>
          </p:grpSp>
          <p:grpSp>
            <p:nvGrpSpPr>
              <p:cNvPr id="24637" name="Group 61"/>
              <p:cNvGrpSpPr>
                <a:grpSpLocks/>
              </p:cNvGrpSpPr>
              <p:nvPr/>
            </p:nvGrpSpPr>
            <p:grpSpPr bwMode="auto">
              <a:xfrm>
                <a:off x="13" y="156"/>
                <a:ext cx="619" cy="200"/>
                <a:chOff x="0" y="0"/>
                <a:chExt cx="618" cy="200"/>
              </a:xfrm>
            </p:grpSpPr>
            <p:sp>
              <p:nvSpPr>
                <p:cNvPr id="24638" name="Rectangle 62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39" name="Rectangle 63"/>
                <p:cNvSpPr>
                  <a:spLocks/>
                </p:cNvSpPr>
                <p:nvPr/>
              </p:nvSpPr>
              <p:spPr bwMode="auto">
                <a:xfrm>
                  <a:off x="69" y="0"/>
                  <a:ext cx="479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(n = ) 5</a:t>
                  </a:r>
                </a:p>
              </p:txBody>
            </p:sp>
          </p:grpSp>
          <p:grpSp>
            <p:nvGrpSpPr>
              <p:cNvPr id="24640" name="Group 64"/>
              <p:cNvGrpSpPr>
                <a:grpSpLocks/>
              </p:cNvGrpSpPr>
              <p:nvPr/>
            </p:nvGrpSpPr>
            <p:grpSpPr bwMode="auto">
              <a:xfrm>
                <a:off x="5" y="0"/>
                <a:ext cx="619" cy="200"/>
                <a:chOff x="0" y="0"/>
                <a:chExt cx="618" cy="200"/>
              </a:xfrm>
            </p:grpSpPr>
            <p:sp>
              <p:nvSpPr>
                <p:cNvPr id="24641" name="Rectangle 65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FF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42" name="Rectangle 66"/>
                <p:cNvSpPr>
                  <a:spLocks/>
                </p:cNvSpPr>
                <p:nvPr/>
              </p:nvSpPr>
              <p:spPr bwMode="auto">
                <a:xfrm>
                  <a:off x="40" y="0"/>
                  <a:ext cx="538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(hP = ) ?</a:t>
                  </a:r>
                </a:p>
              </p:txBody>
            </p:sp>
          </p:grpSp>
        </p:grpSp>
        <p:grpSp>
          <p:nvGrpSpPr>
            <p:cNvPr id="24643" name="Group 67"/>
            <p:cNvGrpSpPr>
              <a:grpSpLocks/>
            </p:cNvGrpSpPr>
            <p:nvPr/>
          </p:nvGrpSpPr>
          <p:grpSpPr bwMode="auto">
            <a:xfrm>
              <a:off x="1572" y="802"/>
              <a:ext cx="641" cy="825"/>
              <a:chOff x="0" y="0"/>
              <a:chExt cx="641" cy="825"/>
            </a:xfrm>
          </p:grpSpPr>
          <p:grpSp>
            <p:nvGrpSpPr>
              <p:cNvPr id="24644" name="Group 68"/>
              <p:cNvGrpSpPr>
                <a:grpSpLocks/>
              </p:cNvGrpSpPr>
              <p:nvPr/>
            </p:nvGrpSpPr>
            <p:grpSpPr bwMode="auto">
              <a:xfrm>
                <a:off x="11" y="20"/>
                <a:ext cx="619" cy="805"/>
                <a:chOff x="0" y="0"/>
                <a:chExt cx="618" cy="805"/>
              </a:xfrm>
            </p:grpSpPr>
            <p:sp>
              <p:nvSpPr>
                <p:cNvPr id="24645" name="Rectangle 69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381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46" name="Rectangle 70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24647" name="Group 71"/>
              <p:cNvGrpSpPr>
                <a:grpSpLocks/>
              </p:cNvGrpSpPr>
              <p:nvPr/>
            </p:nvGrpSpPr>
            <p:grpSpPr bwMode="auto">
              <a:xfrm>
                <a:off x="0" y="490"/>
                <a:ext cx="641" cy="335"/>
                <a:chOff x="0" y="0"/>
                <a:chExt cx="641" cy="335"/>
              </a:xfrm>
            </p:grpSpPr>
            <p:sp>
              <p:nvSpPr>
                <p:cNvPr id="24648" name="Rectangle 72"/>
                <p:cNvSpPr>
                  <a:spLocks/>
                </p:cNvSpPr>
                <p:nvPr/>
              </p:nvSpPr>
              <p:spPr bwMode="auto">
                <a:xfrm>
                  <a:off x="11" y="0"/>
                  <a:ext cx="619" cy="335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49" name="Rectangle 73"/>
                <p:cNvSpPr>
                  <a:spLocks/>
                </p:cNvSpPr>
                <p:nvPr/>
              </p:nvSpPr>
              <p:spPr bwMode="auto">
                <a:xfrm>
                  <a:off x="0" y="67"/>
                  <a:ext cx="641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return info</a:t>
                  </a:r>
                </a:p>
              </p:txBody>
            </p:sp>
          </p:grpSp>
          <p:grpSp>
            <p:nvGrpSpPr>
              <p:cNvPr id="24650" name="Group 74"/>
              <p:cNvGrpSpPr>
                <a:grpSpLocks/>
              </p:cNvGrpSpPr>
              <p:nvPr/>
            </p:nvGrpSpPr>
            <p:grpSpPr bwMode="auto">
              <a:xfrm>
                <a:off x="11" y="307"/>
                <a:ext cx="619" cy="200"/>
                <a:chOff x="0" y="0"/>
                <a:chExt cx="618" cy="200"/>
              </a:xfrm>
            </p:grpSpPr>
            <p:sp>
              <p:nvSpPr>
                <p:cNvPr id="24651" name="Rectangle 75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52" name="Rectangle 76"/>
                <p:cNvSpPr>
                  <a:spLocks/>
                </p:cNvSpPr>
                <p:nvPr/>
              </p:nvSpPr>
              <p:spPr bwMode="auto">
                <a:xfrm>
                  <a:off x="73" y="0"/>
                  <a:ext cx="472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(a = ) 2</a:t>
                  </a:r>
                </a:p>
              </p:txBody>
            </p:sp>
          </p:grpSp>
          <p:grpSp>
            <p:nvGrpSpPr>
              <p:cNvPr id="24653" name="Group 77"/>
              <p:cNvGrpSpPr>
                <a:grpSpLocks/>
              </p:cNvGrpSpPr>
              <p:nvPr/>
            </p:nvGrpSpPr>
            <p:grpSpPr bwMode="auto">
              <a:xfrm>
                <a:off x="13" y="156"/>
                <a:ext cx="619" cy="200"/>
                <a:chOff x="0" y="0"/>
                <a:chExt cx="618" cy="200"/>
              </a:xfrm>
            </p:grpSpPr>
            <p:sp>
              <p:nvSpPr>
                <p:cNvPr id="24654" name="Rectangle 78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55" name="Rectangle 79"/>
                <p:cNvSpPr>
                  <a:spLocks/>
                </p:cNvSpPr>
                <p:nvPr/>
              </p:nvSpPr>
              <p:spPr bwMode="auto">
                <a:xfrm>
                  <a:off x="69" y="0"/>
                  <a:ext cx="479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(n = ) 2</a:t>
                  </a:r>
                </a:p>
              </p:txBody>
            </p:sp>
          </p:grpSp>
          <p:grpSp>
            <p:nvGrpSpPr>
              <p:cNvPr id="24656" name="Group 80"/>
              <p:cNvGrpSpPr>
                <a:grpSpLocks/>
              </p:cNvGrpSpPr>
              <p:nvPr/>
            </p:nvGrpSpPr>
            <p:grpSpPr bwMode="auto">
              <a:xfrm>
                <a:off x="5" y="0"/>
                <a:ext cx="619" cy="200"/>
                <a:chOff x="0" y="0"/>
                <a:chExt cx="618" cy="200"/>
              </a:xfrm>
            </p:grpSpPr>
            <p:sp>
              <p:nvSpPr>
                <p:cNvPr id="24657" name="Rectangle 81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58" name="Rectangle 82"/>
                <p:cNvSpPr>
                  <a:spLocks/>
                </p:cNvSpPr>
                <p:nvPr/>
              </p:nvSpPr>
              <p:spPr bwMode="auto">
                <a:xfrm>
                  <a:off x="40" y="0"/>
                  <a:ext cx="538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(hP = ) ?</a:t>
                  </a:r>
                </a:p>
              </p:txBody>
            </p:sp>
          </p:grpSp>
        </p:grpSp>
        <p:grpSp>
          <p:nvGrpSpPr>
            <p:cNvPr id="24659" name="Group 83"/>
            <p:cNvGrpSpPr>
              <a:grpSpLocks/>
            </p:cNvGrpSpPr>
            <p:nvPr/>
          </p:nvGrpSpPr>
          <p:grpSpPr bwMode="auto">
            <a:xfrm>
              <a:off x="1570" y="0"/>
              <a:ext cx="641" cy="825"/>
              <a:chOff x="0" y="0"/>
              <a:chExt cx="641" cy="825"/>
            </a:xfrm>
          </p:grpSpPr>
          <p:grpSp>
            <p:nvGrpSpPr>
              <p:cNvPr id="24660" name="Group 84"/>
              <p:cNvGrpSpPr>
                <a:grpSpLocks/>
              </p:cNvGrpSpPr>
              <p:nvPr/>
            </p:nvGrpSpPr>
            <p:grpSpPr bwMode="auto">
              <a:xfrm>
                <a:off x="11" y="20"/>
                <a:ext cx="619" cy="805"/>
                <a:chOff x="0" y="0"/>
                <a:chExt cx="618" cy="805"/>
              </a:xfrm>
            </p:grpSpPr>
            <p:sp>
              <p:nvSpPr>
                <p:cNvPr id="24661" name="Rectangle 85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38100">
                  <a:solidFill>
                    <a:srgbClr val="00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62" name="Rectangle 86"/>
                <p:cNvSpPr>
                  <a:spLocks/>
                </p:cNvSpPr>
                <p:nvPr/>
              </p:nvSpPr>
              <p:spPr bwMode="auto">
                <a:xfrm>
                  <a:off x="0" y="0"/>
                  <a:ext cx="618" cy="8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24663" name="Group 87"/>
              <p:cNvGrpSpPr>
                <a:grpSpLocks/>
              </p:cNvGrpSpPr>
              <p:nvPr/>
            </p:nvGrpSpPr>
            <p:grpSpPr bwMode="auto">
              <a:xfrm>
                <a:off x="0" y="490"/>
                <a:ext cx="641" cy="335"/>
                <a:chOff x="0" y="0"/>
                <a:chExt cx="641" cy="335"/>
              </a:xfrm>
            </p:grpSpPr>
            <p:sp>
              <p:nvSpPr>
                <p:cNvPr id="24664" name="Rectangle 88"/>
                <p:cNvSpPr>
                  <a:spLocks/>
                </p:cNvSpPr>
                <p:nvPr/>
              </p:nvSpPr>
              <p:spPr bwMode="auto">
                <a:xfrm>
                  <a:off x="11" y="0"/>
                  <a:ext cx="619" cy="335"/>
                </a:xfrm>
                <a:prstGeom prst="rect">
                  <a:avLst/>
                </a:prstGeom>
                <a:noFill/>
                <a:ln w="12700">
                  <a:solidFill>
                    <a:srgbClr val="00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65" name="Rectangle 89"/>
                <p:cNvSpPr>
                  <a:spLocks/>
                </p:cNvSpPr>
                <p:nvPr/>
              </p:nvSpPr>
              <p:spPr bwMode="auto">
                <a:xfrm>
                  <a:off x="0" y="67"/>
                  <a:ext cx="641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return info</a:t>
                  </a:r>
                </a:p>
              </p:txBody>
            </p:sp>
          </p:grpSp>
          <p:grpSp>
            <p:nvGrpSpPr>
              <p:cNvPr id="24666" name="Group 90"/>
              <p:cNvGrpSpPr>
                <a:grpSpLocks/>
              </p:cNvGrpSpPr>
              <p:nvPr/>
            </p:nvGrpSpPr>
            <p:grpSpPr bwMode="auto">
              <a:xfrm>
                <a:off x="11" y="307"/>
                <a:ext cx="619" cy="200"/>
                <a:chOff x="0" y="0"/>
                <a:chExt cx="618" cy="200"/>
              </a:xfrm>
            </p:grpSpPr>
            <p:sp>
              <p:nvSpPr>
                <p:cNvPr id="24667" name="Rectangle 91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68" name="Rectangle 92"/>
                <p:cNvSpPr>
                  <a:spLocks/>
                </p:cNvSpPr>
                <p:nvPr/>
              </p:nvSpPr>
              <p:spPr bwMode="auto">
                <a:xfrm>
                  <a:off x="73" y="0"/>
                  <a:ext cx="472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(a = ) 2</a:t>
                  </a:r>
                </a:p>
              </p:txBody>
            </p:sp>
          </p:grpSp>
          <p:grpSp>
            <p:nvGrpSpPr>
              <p:cNvPr id="24669" name="Group 93"/>
              <p:cNvGrpSpPr>
                <a:grpSpLocks/>
              </p:cNvGrpSpPr>
              <p:nvPr/>
            </p:nvGrpSpPr>
            <p:grpSpPr bwMode="auto">
              <a:xfrm>
                <a:off x="13" y="156"/>
                <a:ext cx="619" cy="200"/>
                <a:chOff x="0" y="0"/>
                <a:chExt cx="618" cy="200"/>
              </a:xfrm>
            </p:grpSpPr>
            <p:sp>
              <p:nvSpPr>
                <p:cNvPr id="24670" name="Rectangle 94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71" name="Rectangle 95"/>
                <p:cNvSpPr>
                  <a:spLocks/>
                </p:cNvSpPr>
                <p:nvPr/>
              </p:nvSpPr>
              <p:spPr bwMode="auto">
                <a:xfrm>
                  <a:off x="69" y="0"/>
                  <a:ext cx="479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(n = ) 1</a:t>
                  </a:r>
                </a:p>
              </p:txBody>
            </p:sp>
          </p:grpSp>
          <p:grpSp>
            <p:nvGrpSpPr>
              <p:cNvPr id="24672" name="Group 96"/>
              <p:cNvGrpSpPr>
                <a:grpSpLocks/>
              </p:cNvGrpSpPr>
              <p:nvPr/>
            </p:nvGrpSpPr>
            <p:grpSpPr bwMode="auto">
              <a:xfrm>
                <a:off x="5" y="0"/>
                <a:ext cx="619" cy="200"/>
                <a:chOff x="0" y="0"/>
                <a:chExt cx="618" cy="200"/>
              </a:xfrm>
            </p:grpSpPr>
            <p:sp>
              <p:nvSpPr>
                <p:cNvPr id="24673" name="Rectangle 97"/>
                <p:cNvSpPr>
                  <a:spLocks/>
                </p:cNvSpPr>
                <p:nvPr/>
              </p:nvSpPr>
              <p:spPr bwMode="auto">
                <a:xfrm>
                  <a:off x="0" y="22"/>
                  <a:ext cx="618" cy="155"/>
                </a:xfrm>
                <a:prstGeom prst="rect">
                  <a:avLst/>
                </a:prstGeom>
                <a:noFill/>
                <a:ln w="12700">
                  <a:solidFill>
                    <a:srgbClr val="0099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fr-BE"/>
                </a:p>
              </p:txBody>
            </p:sp>
            <p:sp>
              <p:nvSpPr>
                <p:cNvPr id="24674" name="Rectangle 98"/>
                <p:cNvSpPr>
                  <a:spLocks/>
                </p:cNvSpPr>
                <p:nvPr/>
              </p:nvSpPr>
              <p:spPr bwMode="auto">
                <a:xfrm>
                  <a:off x="40" y="0"/>
                  <a:ext cx="538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600">
                      <a:solidFill>
                        <a:schemeClr val="tx1"/>
                      </a:solidFill>
                      <a:cs typeface="Times New Roman" charset="0"/>
                    </a:rPr>
                    <a:t>(hP = ) ?</a:t>
                  </a:r>
                </a:p>
              </p:txBody>
            </p:sp>
          </p:grpSp>
        </p:grpSp>
      </p:grpSp>
      <p:grpSp>
        <p:nvGrpSpPr>
          <p:cNvPr id="24675" name="Group 99"/>
          <p:cNvGrpSpPr>
            <a:grpSpLocks/>
          </p:cNvGrpSpPr>
          <p:nvPr/>
        </p:nvGrpSpPr>
        <p:grpSpPr bwMode="auto">
          <a:xfrm flipH="1">
            <a:off x="7464425" y="4337050"/>
            <a:ext cx="1019175" cy="1311275"/>
            <a:chOff x="0" y="0"/>
            <a:chExt cx="641" cy="825"/>
          </a:xfrm>
        </p:grpSpPr>
        <p:grpSp>
          <p:nvGrpSpPr>
            <p:cNvPr id="24676" name="Group 100"/>
            <p:cNvGrpSpPr>
              <a:grpSpLocks/>
            </p:cNvGrpSpPr>
            <p:nvPr/>
          </p:nvGrpSpPr>
          <p:grpSpPr bwMode="auto">
            <a:xfrm>
              <a:off x="11" y="20"/>
              <a:ext cx="619" cy="805"/>
              <a:chOff x="0" y="0"/>
              <a:chExt cx="618" cy="805"/>
            </a:xfrm>
          </p:grpSpPr>
          <p:sp>
            <p:nvSpPr>
              <p:cNvPr id="24677" name="Rectangle 101"/>
              <p:cNvSpPr>
                <a:spLocks/>
              </p:cNvSpPr>
              <p:nvPr/>
            </p:nvSpPr>
            <p:spPr bwMode="auto">
              <a:xfrm>
                <a:off x="0" y="0"/>
                <a:ext cx="618" cy="805"/>
              </a:xfrm>
              <a:prstGeom prst="rect">
                <a:avLst/>
              </a:prstGeom>
              <a:noFill/>
              <a:ln w="381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678" name="Rectangle 102"/>
              <p:cNvSpPr>
                <a:spLocks/>
              </p:cNvSpPr>
              <p:nvPr/>
            </p:nvSpPr>
            <p:spPr bwMode="auto">
              <a:xfrm flipH="1">
                <a:off x="0" y="0"/>
                <a:ext cx="618" cy="80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24679" name="Group 103"/>
            <p:cNvGrpSpPr>
              <a:grpSpLocks/>
            </p:cNvGrpSpPr>
            <p:nvPr/>
          </p:nvGrpSpPr>
          <p:grpSpPr bwMode="auto">
            <a:xfrm>
              <a:off x="0" y="490"/>
              <a:ext cx="641" cy="335"/>
              <a:chOff x="0" y="0"/>
              <a:chExt cx="641" cy="335"/>
            </a:xfrm>
          </p:grpSpPr>
          <p:sp>
            <p:nvSpPr>
              <p:cNvPr id="24680" name="Rectangle 104"/>
              <p:cNvSpPr>
                <a:spLocks/>
              </p:cNvSpPr>
              <p:nvPr/>
            </p:nvSpPr>
            <p:spPr bwMode="auto">
              <a:xfrm>
                <a:off x="11" y="0"/>
                <a:ext cx="619" cy="33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681" name="Rectangle 105"/>
              <p:cNvSpPr>
                <a:spLocks/>
              </p:cNvSpPr>
              <p:nvPr/>
            </p:nvSpPr>
            <p:spPr bwMode="auto">
              <a:xfrm flipH="1">
                <a:off x="0" y="67"/>
                <a:ext cx="641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return info</a:t>
                </a:r>
              </a:p>
            </p:txBody>
          </p:sp>
        </p:grpSp>
        <p:grpSp>
          <p:nvGrpSpPr>
            <p:cNvPr id="24682" name="Group 106"/>
            <p:cNvGrpSpPr>
              <a:grpSpLocks/>
            </p:cNvGrpSpPr>
            <p:nvPr/>
          </p:nvGrpSpPr>
          <p:grpSpPr bwMode="auto">
            <a:xfrm>
              <a:off x="11" y="307"/>
              <a:ext cx="619" cy="200"/>
              <a:chOff x="0" y="0"/>
              <a:chExt cx="618" cy="200"/>
            </a:xfrm>
          </p:grpSpPr>
          <p:sp>
            <p:nvSpPr>
              <p:cNvPr id="24683" name="Rectangle 107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684" name="Rectangle 108"/>
              <p:cNvSpPr>
                <a:spLocks/>
              </p:cNvSpPr>
              <p:nvPr/>
            </p:nvSpPr>
            <p:spPr bwMode="auto">
              <a:xfrm flipH="1">
                <a:off x="73" y="0"/>
                <a:ext cx="472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(a = ) 2</a:t>
                </a:r>
              </a:p>
            </p:txBody>
          </p:sp>
        </p:grpSp>
        <p:grpSp>
          <p:nvGrpSpPr>
            <p:cNvPr id="24685" name="Group 109"/>
            <p:cNvGrpSpPr>
              <a:grpSpLocks/>
            </p:cNvGrpSpPr>
            <p:nvPr/>
          </p:nvGrpSpPr>
          <p:grpSpPr bwMode="auto">
            <a:xfrm>
              <a:off x="13" y="156"/>
              <a:ext cx="619" cy="200"/>
              <a:chOff x="0" y="0"/>
              <a:chExt cx="618" cy="200"/>
            </a:xfrm>
          </p:grpSpPr>
          <p:sp>
            <p:nvSpPr>
              <p:cNvPr id="24686" name="Rectangle 110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687" name="Rectangle 111"/>
              <p:cNvSpPr>
                <a:spLocks/>
              </p:cNvSpPr>
              <p:nvPr/>
            </p:nvSpPr>
            <p:spPr bwMode="auto">
              <a:xfrm flipH="1">
                <a:off x="69" y="0"/>
                <a:ext cx="47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(n = ) 5</a:t>
                </a:r>
              </a:p>
            </p:txBody>
          </p:sp>
        </p:grpSp>
        <p:grpSp>
          <p:nvGrpSpPr>
            <p:cNvPr id="24688" name="Group 112"/>
            <p:cNvGrpSpPr>
              <a:grpSpLocks/>
            </p:cNvGrpSpPr>
            <p:nvPr/>
          </p:nvGrpSpPr>
          <p:grpSpPr bwMode="auto">
            <a:xfrm>
              <a:off x="5" y="0"/>
              <a:ext cx="619" cy="200"/>
              <a:chOff x="0" y="0"/>
              <a:chExt cx="618" cy="200"/>
            </a:xfrm>
          </p:grpSpPr>
          <p:sp>
            <p:nvSpPr>
              <p:cNvPr id="24689" name="Rectangle 113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690" name="Rectangle 114"/>
              <p:cNvSpPr>
                <a:spLocks/>
              </p:cNvSpPr>
              <p:nvPr/>
            </p:nvSpPr>
            <p:spPr bwMode="auto">
              <a:xfrm flipH="1">
                <a:off x="36" y="0"/>
                <a:ext cx="546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(hP = ) 4</a:t>
                </a:r>
              </a:p>
            </p:txBody>
          </p:sp>
        </p:grpSp>
      </p:grpSp>
      <p:grpSp>
        <p:nvGrpSpPr>
          <p:cNvPr id="24691" name="Group 115"/>
          <p:cNvGrpSpPr>
            <a:grpSpLocks/>
          </p:cNvGrpSpPr>
          <p:nvPr/>
        </p:nvGrpSpPr>
        <p:grpSpPr bwMode="auto">
          <a:xfrm flipH="1">
            <a:off x="6249988" y="4332288"/>
            <a:ext cx="1019175" cy="1311275"/>
            <a:chOff x="0" y="0"/>
            <a:chExt cx="641" cy="825"/>
          </a:xfrm>
        </p:grpSpPr>
        <p:grpSp>
          <p:nvGrpSpPr>
            <p:cNvPr id="24692" name="Group 116"/>
            <p:cNvGrpSpPr>
              <a:grpSpLocks/>
            </p:cNvGrpSpPr>
            <p:nvPr/>
          </p:nvGrpSpPr>
          <p:grpSpPr bwMode="auto">
            <a:xfrm>
              <a:off x="11" y="20"/>
              <a:ext cx="619" cy="805"/>
              <a:chOff x="0" y="0"/>
              <a:chExt cx="618" cy="805"/>
            </a:xfrm>
          </p:grpSpPr>
          <p:sp>
            <p:nvSpPr>
              <p:cNvPr id="24693" name="Rectangle 117"/>
              <p:cNvSpPr>
                <a:spLocks/>
              </p:cNvSpPr>
              <p:nvPr/>
            </p:nvSpPr>
            <p:spPr bwMode="auto">
              <a:xfrm>
                <a:off x="0" y="0"/>
                <a:ext cx="618" cy="805"/>
              </a:xfrm>
              <a:prstGeom prst="rect">
                <a:avLst/>
              </a:prstGeom>
              <a:noFill/>
              <a:ln w="381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694" name="Rectangle 118"/>
              <p:cNvSpPr>
                <a:spLocks/>
              </p:cNvSpPr>
              <p:nvPr/>
            </p:nvSpPr>
            <p:spPr bwMode="auto">
              <a:xfrm flipH="1">
                <a:off x="0" y="0"/>
                <a:ext cx="618" cy="80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24695" name="Group 119"/>
            <p:cNvGrpSpPr>
              <a:grpSpLocks/>
            </p:cNvGrpSpPr>
            <p:nvPr/>
          </p:nvGrpSpPr>
          <p:grpSpPr bwMode="auto">
            <a:xfrm>
              <a:off x="0" y="490"/>
              <a:ext cx="641" cy="335"/>
              <a:chOff x="0" y="0"/>
              <a:chExt cx="641" cy="335"/>
            </a:xfrm>
          </p:grpSpPr>
          <p:sp>
            <p:nvSpPr>
              <p:cNvPr id="24696" name="Rectangle 120"/>
              <p:cNvSpPr>
                <a:spLocks/>
              </p:cNvSpPr>
              <p:nvPr/>
            </p:nvSpPr>
            <p:spPr bwMode="auto">
              <a:xfrm>
                <a:off x="11" y="0"/>
                <a:ext cx="619" cy="33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697" name="Rectangle 121"/>
              <p:cNvSpPr>
                <a:spLocks/>
              </p:cNvSpPr>
              <p:nvPr/>
            </p:nvSpPr>
            <p:spPr bwMode="auto">
              <a:xfrm flipH="1">
                <a:off x="0" y="67"/>
                <a:ext cx="641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return info</a:t>
                </a:r>
              </a:p>
            </p:txBody>
          </p:sp>
        </p:grpSp>
        <p:grpSp>
          <p:nvGrpSpPr>
            <p:cNvPr id="24698" name="Group 122"/>
            <p:cNvGrpSpPr>
              <a:grpSpLocks/>
            </p:cNvGrpSpPr>
            <p:nvPr/>
          </p:nvGrpSpPr>
          <p:grpSpPr bwMode="auto">
            <a:xfrm>
              <a:off x="11" y="307"/>
              <a:ext cx="619" cy="200"/>
              <a:chOff x="0" y="0"/>
              <a:chExt cx="618" cy="200"/>
            </a:xfrm>
          </p:grpSpPr>
          <p:sp>
            <p:nvSpPr>
              <p:cNvPr id="24699" name="Rectangle 123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00" name="Rectangle 124"/>
              <p:cNvSpPr>
                <a:spLocks/>
              </p:cNvSpPr>
              <p:nvPr/>
            </p:nvSpPr>
            <p:spPr bwMode="auto">
              <a:xfrm flipH="1">
                <a:off x="73" y="0"/>
                <a:ext cx="472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(a = ) 2</a:t>
                </a:r>
              </a:p>
            </p:txBody>
          </p:sp>
        </p:grpSp>
        <p:grpSp>
          <p:nvGrpSpPr>
            <p:cNvPr id="24701" name="Group 125"/>
            <p:cNvGrpSpPr>
              <a:grpSpLocks/>
            </p:cNvGrpSpPr>
            <p:nvPr/>
          </p:nvGrpSpPr>
          <p:grpSpPr bwMode="auto">
            <a:xfrm>
              <a:off x="13" y="156"/>
              <a:ext cx="619" cy="200"/>
              <a:chOff x="0" y="0"/>
              <a:chExt cx="618" cy="200"/>
            </a:xfrm>
          </p:grpSpPr>
          <p:sp>
            <p:nvSpPr>
              <p:cNvPr id="24702" name="Rectangle 126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03" name="Rectangle 127"/>
              <p:cNvSpPr>
                <a:spLocks/>
              </p:cNvSpPr>
              <p:nvPr/>
            </p:nvSpPr>
            <p:spPr bwMode="auto">
              <a:xfrm flipH="1">
                <a:off x="69" y="0"/>
                <a:ext cx="47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(n = ) 5</a:t>
                </a:r>
              </a:p>
            </p:txBody>
          </p:sp>
        </p:grpSp>
        <p:grpSp>
          <p:nvGrpSpPr>
            <p:cNvPr id="24704" name="Group 128"/>
            <p:cNvGrpSpPr>
              <a:grpSpLocks/>
            </p:cNvGrpSpPr>
            <p:nvPr/>
          </p:nvGrpSpPr>
          <p:grpSpPr bwMode="auto">
            <a:xfrm>
              <a:off x="5" y="0"/>
              <a:ext cx="619" cy="200"/>
              <a:chOff x="0" y="0"/>
              <a:chExt cx="618" cy="200"/>
            </a:xfrm>
          </p:grpSpPr>
          <p:sp>
            <p:nvSpPr>
              <p:cNvPr id="24705" name="Rectangle 129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06" name="Rectangle 130"/>
              <p:cNvSpPr>
                <a:spLocks/>
              </p:cNvSpPr>
              <p:nvPr/>
            </p:nvSpPr>
            <p:spPr bwMode="auto">
              <a:xfrm flipH="1">
                <a:off x="40" y="0"/>
                <a:ext cx="538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(hP = ) ?</a:t>
                </a:r>
              </a:p>
            </p:txBody>
          </p:sp>
        </p:grpSp>
      </p:grpSp>
      <p:grpSp>
        <p:nvGrpSpPr>
          <p:cNvPr id="24707" name="Group 131"/>
          <p:cNvGrpSpPr>
            <a:grpSpLocks/>
          </p:cNvGrpSpPr>
          <p:nvPr/>
        </p:nvGrpSpPr>
        <p:grpSpPr bwMode="auto">
          <a:xfrm flipH="1">
            <a:off x="6251575" y="3052763"/>
            <a:ext cx="1019175" cy="1311275"/>
            <a:chOff x="0" y="0"/>
            <a:chExt cx="641" cy="825"/>
          </a:xfrm>
        </p:grpSpPr>
        <p:grpSp>
          <p:nvGrpSpPr>
            <p:cNvPr id="24708" name="Group 132"/>
            <p:cNvGrpSpPr>
              <a:grpSpLocks/>
            </p:cNvGrpSpPr>
            <p:nvPr/>
          </p:nvGrpSpPr>
          <p:grpSpPr bwMode="auto">
            <a:xfrm>
              <a:off x="11" y="20"/>
              <a:ext cx="619" cy="805"/>
              <a:chOff x="0" y="0"/>
              <a:chExt cx="618" cy="805"/>
            </a:xfrm>
          </p:grpSpPr>
          <p:sp>
            <p:nvSpPr>
              <p:cNvPr id="24709" name="Rectangle 133"/>
              <p:cNvSpPr>
                <a:spLocks/>
              </p:cNvSpPr>
              <p:nvPr/>
            </p:nvSpPr>
            <p:spPr bwMode="auto">
              <a:xfrm>
                <a:off x="0" y="0"/>
                <a:ext cx="618" cy="805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10" name="Rectangle 134"/>
              <p:cNvSpPr>
                <a:spLocks/>
              </p:cNvSpPr>
              <p:nvPr/>
            </p:nvSpPr>
            <p:spPr bwMode="auto">
              <a:xfrm flipH="1">
                <a:off x="0" y="0"/>
                <a:ext cx="618" cy="80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24711" name="Group 135"/>
            <p:cNvGrpSpPr>
              <a:grpSpLocks/>
            </p:cNvGrpSpPr>
            <p:nvPr/>
          </p:nvGrpSpPr>
          <p:grpSpPr bwMode="auto">
            <a:xfrm>
              <a:off x="0" y="490"/>
              <a:ext cx="641" cy="335"/>
              <a:chOff x="0" y="0"/>
              <a:chExt cx="641" cy="335"/>
            </a:xfrm>
          </p:grpSpPr>
          <p:sp>
            <p:nvSpPr>
              <p:cNvPr id="24712" name="Rectangle 136"/>
              <p:cNvSpPr>
                <a:spLocks/>
              </p:cNvSpPr>
              <p:nvPr/>
            </p:nvSpPr>
            <p:spPr bwMode="auto">
              <a:xfrm>
                <a:off x="11" y="0"/>
                <a:ext cx="619" cy="335"/>
              </a:xfrm>
              <a:prstGeom prst="rect">
                <a:avLst/>
              </a:prstGeom>
              <a:noFill/>
              <a:ln w="127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13" name="Rectangle 137"/>
              <p:cNvSpPr>
                <a:spLocks/>
              </p:cNvSpPr>
              <p:nvPr/>
            </p:nvSpPr>
            <p:spPr bwMode="auto">
              <a:xfrm flipH="1">
                <a:off x="0" y="67"/>
                <a:ext cx="641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return info</a:t>
                </a:r>
              </a:p>
            </p:txBody>
          </p:sp>
        </p:grpSp>
        <p:grpSp>
          <p:nvGrpSpPr>
            <p:cNvPr id="24714" name="Group 138"/>
            <p:cNvGrpSpPr>
              <a:grpSpLocks/>
            </p:cNvGrpSpPr>
            <p:nvPr/>
          </p:nvGrpSpPr>
          <p:grpSpPr bwMode="auto">
            <a:xfrm>
              <a:off x="11" y="307"/>
              <a:ext cx="619" cy="200"/>
              <a:chOff x="0" y="0"/>
              <a:chExt cx="618" cy="200"/>
            </a:xfrm>
          </p:grpSpPr>
          <p:sp>
            <p:nvSpPr>
              <p:cNvPr id="24715" name="Rectangle 139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16" name="Rectangle 140"/>
              <p:cNvSpPr>
                <a:spLocks/>
              </p:cNvSpPr>
              <p:nvPr/>
            </p:nvSpPr>
            <p:spPr bwMode="auto">
              <a:xfrm flipH="1">
                <a:off x="73" y="0"/>
                <a:ext cx="472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(a = ) 2</a:t>
                </a:r>
              </a:p>
            </p:txBody>
          </p:sp>
        </p:grpSp>
        <p:grpSp>
          <p:nvGrpSpPr>
            <p:cNvPr id="24717" name="Group 141"/>
            <p:cNvGrpSpPr>
              <a:grpSpLocks/>
            </p:cNvGrpSpPr>
            <p:nvPr/>
          </p:nvGrpSpPr>
          <p:grpSpPr bwMode="auto">
            <a:xfrm>
              <a:off x="13" y="156"/>
              <a:ext cx="619" cy="200"/>
              <a:chOff x="0" y="0"/>
              <a:chExt cx="618" cy="200"/>
            </a:xfrm>
          </p:grpSpPr>
          <p:sp>
            <p:nvSpPr>
              <p:cNvPr id="24718" name="Rectangle 142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19" name="Rectangle 143"/>
              <p:cNvSpPr>
                <a:spLocks/>
              </p:cNvSpPr>
              <p:nvPr/>
            </p:nvSpPr>
            <p:spPr bwMode="auto">
              <a:xfrm flipH="1">
                <a:off x="69" y="0"/>
                <a:ext cx="47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(n = ) 2</a:t>
                </a:r>
              </a:p>
            </p:txBody>
          </p:sp>
        </p:grpSp>
        <p:grpSp>
          <p:nvGrpSpPr>
            <p:cNvPr id="24720" name="Group 144"/>
            <p:cNvGrpSpPr>
              <a:grpSpLocks/>
            </p:cNvGrpSpPr>
            <p:nvPr/>
          </p:nvGrpSpPr>
          <p:grpSpPr bwMode="auto">
            <a:xfrm>
              <a:off x="5" y="0"/>
              <a:ext cx="619" cy="200"/>
              <a:chOff x="0" y="0"/>
              <a:chExt cx="618" cy="200"/>
            </a:xfrm>
          </p:grpSpPr>
          <p:sp>
            <p:nvSpPr>
              <p:cNvPr id="24721" name="Rectangle 145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22" name="Rectangle 146"/>
              <p:cNvSpPr>
                <a:spLocks/>
              </p:cNvSpPr>
              <p:nvPr/>
            </p:nvSpPr>
            <p:spPr bwMode="auto">
              <a:xfrm flipH="1">
                <a:off x="36" y="0"/>
                <a:ext cx="546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(hP = ) 2</a:t>
                </a:r>
              </a:p>
            </p:txBody>
          </p:sp>
        </p:grpSp>
      </p:grpSp>
      <p:grpSp>
        <p:nvGrpSpPr>
          <p:cNvPr id="24723" name="Group 147"/>
          <p:cNvGrpSpPr>
            <a:grpSpLocks/>
          </p:cNvGrpSpPr>
          <p:nvPr/>
        </p:nvGrpSpPr>
        <p:grpSpPr bwMode="auto">
          <a:xfrm flipH="1">
            <a:off x="4967288" y="4327525"/>
            <a:ext cx="1019175" cy="1311275"/>
            <a:chOff x="0" y="0"/>
            <a:chExt cx="641" cy="825"/>
          </a:xfrm>
        </p:grpSpPr>
        <p:grpSp>
          <p:nvGrpSpPr>
            <p:cNvPr id="24724" name="Group 148"/>
            <p:cNvGrpSpPr>
              <a:grpSpLocks/>
            </p:cNvGrpSpPr>
            <p:nvPr/>
          </p:nvGrpSpPr>
          <p:grpSpPr bwMode="auto">
            <a:xfrm>
              <a:off x="11" y="20"/>
              <a:ext cx="619" cy="805"/>
              <a:chOff x="0" y="0"/>
              <a:chExt cx="618" cy="805"/>
            </a:xfrm>
          </p:grpSpPr>
          <p:sp>
            <p:nvSpPr>
              <p:cNvPr id="24725" name="Rectangle 149"/>
              <p:cNvSpPr>
                <a:spLocks/>
              </p:cNvSpPr>
              <p:nvPr/>
            </p:nvSpPr>
            <p:spPr bwMode="auto">
              <a:xfrm>
                <a:off x="0" y="0"/>
                <a:ext cx="618" cy="805"/>
              </a:xfrm>
              <a:prstGeom prst="rect">
                <a:avLst/>
              </a:prstGeom>
              <a:noFill/>
              <a:ln w="381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26" name="Rectangle 150"/>
              <p:cNvSpPr>
                <a:spLocks/>
              </p:cNvSpPr>
              <p:nvPr/>
            </p:nvSpPr>
            <p:spPr bwMode="auto">
              <a:xfrm flipH="1">
                <a:off x="0" y="0"/>
                <a:ext cx="618" cy="80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24727" name="Group 151"/>
            <p:cNvGrpSpPr>
              <a:grpSpLocks/>
            </p:cNvGrpSpPr>
            <p:nvPr/>
          </p:nvGrpSpPr>
          <p:grpSpPr bwMode="auto">
            <a:xfrm>
              <a:off x="0" y="490"/>
              <a:ext cx="641" cy="335"/>
              <a:chOff x="0" y="0"/>
              <a:chExt cx="641" cy="335"/>
            </a:xfrm>
          </p:grpSpPr>
          <p:sp>
            <p:nvSpPr>
              <p:cNvPr id="24728" name="Rectangle 152"/>
              <p:cNvSpPr>
                <a:spLocks/>
              </p:cNvSpPr>
              <p:nvPr/>
            </p:nvSpPr>
            <p:spPr bwMode="auto">
              <a:xfrm>
                <a:off x="11" y="0"/>
                <a:ext cx="619" cy="33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29" name="Rectangle 153"/>
              <p:cNvSpPr>
                <a:spLocks/>
              </p:cNvSpPr>
              <p:nvPr/>
            </p:nvSpPr>
            <p:spPr bwMode="auto">
              <a:xfrm flipH="1">
                <a:off x="0" y="67"/>
                <a:ext cx="641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return info</a:t>
                </a:r>
              </a:p>
            </p:txBody>
          </p:sp>
        </p:grpSp>
        <p:grpSp>
          <p:nvGrpSpPr>
            <p:cNvPr id="24730" name="Group 154"/>
            <p:cNvGrpSpPr>
              <a:grpSpLocks/>
            </p:cNvGrpSpPr>
            <p:nvPr/>
          </p:nvGrpSpPr>
          <p:grpSpPr bwMode="auto">
            <a:xfrm>
              <a:off x="11" y="307"/>
              <a:ext cx="619" cy="200"/>
              <a:chOff x="0" y="0"/>
              <a:chExt cx="618" cy="200"/>
            </a:xfrm>
          </p:grpSpPr>
          <p:sp>
            <p:nvSpPr>
              <p:cNvPr id="24731" name="Rectangle 155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32" name="Rectangle 156"/>
              <p:cNvSpPr>
                <a:spLocks/>
              </p:cNvSpPr>
              <p:nvPr/>
            </p:nvSpPr>
            <p:spPr bwMode="auto">
              <a:xfrm flipH="1">
                <a:off x="73" y="0"/>
                <a:ext cx="472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(a = ) 2</a:t>
                </a:r>
              </a:p>
            </p:txBody>
          </p:sp>
        </p:grpSp>
        <p:grpSp>
          <p:nvGrpSpPr>
            <p:cNvPr id="24733" name="Group 157"/>
            <p:cNvGrpSpPr>
              <a:grpSpLocks/>
            </p:cNvGrpSpPr>
            <p:nvPr/>
          </p:nvGrpSpPr>
          <p:grpSpPr bwMode="auto">
            <a:xfrm>
              <a:off x="13" y="156"/>
              <a:ext cx="619" cy="200"/>
              <a:chOff x="0" y="0"/>
              <a:chExt cx="618" cy="200"/>
            </a:xfrm>
          </p:grpSpPr>
          <p:sp>
            <p:nvSpPr>
              <p:cNvPr id="24734" name="Rectangle 158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35" name="Rectangle 159"/>
              <p:cNvSpPr>
                <a:spLocks/>
              </p:cNvSpPr>
              <p:nvPr/>
            </p:nvSpPr>
            <p:spPr bwMode="auto">
              <a:xfrm flipH="1">
                <a:off x="69" y="0"/>
                <a:ext cx="47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(n = ) 5</a:t>
                </a:r>
              </a:p>
            </p:txBody>
          </p:sp>
        </p:grpSp>
        <p:grpSp>
          <p:nvGrpSpPr>
            <p:cNvPr id="24736" name="Group 160"/>
            <p:cNvGrpSpPr>
              <a:grpSpLocks/>
            </p:cNvGrpSpPr>
            <p:nvPr/>
          </p:nvGrpSpPr>
          <p:grpSpPr bwMode="auto">
            <a:xfrm>
              <a:off x="5" y="0"/>
              <a:ext cx="619" cy="200"/>
              <a:chOff x="0" y="0"/>
              <a:chExt cx="618" cy="200"/>
            </a:xfrm>
          </p:grpSpPr>
          <p:sp>
            <p:nvSpPr>
              <p:cNvPr id="24737" name="Rectangle 161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38" name="Rectangle 162"/>
              <p:cNvSpPr>
                <a:spLocks/>
              </p:cNvSpPr>
              <p:nvPr/>
            </p:nvSpPr>
            <p:spPr bwMode="auto">
              <a:xfrm flipH="1">
                <a:off x="40" y="0"/>
                <a:ext cx="538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(hP = ) ?</a:t>
                </a:r>
              </a:p>
            </p:txBody>
          </p:sp>
        </p:grpSp>
      </p:grpSp>
      <p:grpSp>
        <p:nvGrpSpPr>
          <p:cNvPr id="24739" name="Group 163"/>
          <p:cNvGrpSpPr>
            <a:grpSpLocks/>
          </p:cNvGrpSpPr>
          <p:nvPr/>
        </p:nvGrpSpPr>
        <p:grpSpPr bwMode="auto">
          <a:xfrm flipH="1">
            <a:off x="4968875" y="3048000"/>
            <a:ext cx="1019175" cy="1311275"/>
            <a:chOff x="0" y="0"/>
            <a:chExt cx="641" cy="825"/>
          </a:xfrm>
        </p:grpSpPr>
        <p:grpSp>
          <p:nvGrpSpPr>
            <p:cNvPr id="24740" name="Group 164"/>
            <p:cNvGrpSpPr>
              <a:grpSpLocks/>
            </p:cNvGrpSpPr>
            <p:nvPr/>
          </p:nvGrpSpPr>
          <p:grpSpPr bwMode="auto">
            <a:xfrm>
              <a:off x="11" y="20"/>
              <a:ext cx="619" cy="805"/>
              <a:chOff x="0" y="0"/>
              <a:chExt cx="618" cy="805"/>
            </a:xfrm>
          </p:grpSpPr>
          <p:sp>
            <p:nvSpPr>
              <p:cNvPr id="24741" name="Rectangle 165"/>
              <p:cNvSpPr>
                <a:spLocks/>
              </p:cNvSpPr>
              <p:nvPr/>
            </p:nvSpPr>
            <p:spPr bwMode="auto">
              <a:xfrm>
                <a:off x="0" y="0"/>
                <a:ext cx="618" cy="805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42" name="Rectangle 166"/>
              <p:cNvSpPr>
                <a:spLocks/>
              </p:cNvSpPr>
              <p:nvPr/>
            </p:nvSpPr>
            <p:spPr bwMode="auto">
              <a:xfrm flipH="1">
                <a:off x="0" y="0"/>
                <a:ext cx="618" cy="80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24743" name="Group 167"/>
            <p:cNvGrpSpPr>
              <a:grpSpLocks/>
            </p:cNvGrpSpPr>
            <p:nvPr/>
          </p:nvGrpSpPr>
          <p:grpSpPr bwMode="auto">
            <a:xfrm>
              <a:off x="0" y="490"/>
              <a:ext cx="641" cy="335"/>
              <a:chOff x="0" y="0"/>
              <a:chExt cx="641" cy="335"/>
            </a:xfrm>
          </p:grpSpPr>
          <p:sp>
            <p:nvSpPr>
              <p:cNvPr id="24744" name="Rectangle 168"/>
              <p:cNvSpPr>
                <a:spLocks/>
              </p:cNvSpPr>
              <p:nvPr/>
            </p:nvSpPr>
            <p:spPr bwMode="auto">
              <a:xfrm>
                <a:off x="11" y="0"/>
                <a:ext cx="619" cy="335"/>
              </a:xfrm>
              <a:prstGeom prst="rect">
                <a:avLst/>
              </a:prstGeom>
              <a:noFill/>
              <a:ln w="127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45" name="Rectangle 169"/>
              <p:cNvSpPr>
                <a:spLocks/>
              </p:cNvSpPr>
              <p:nvPr/>
            </p:nvSpPr>
            <p:spPr bwMode="auto">
              <a:xfrm flipH="1">
                <a:off x="0" y="67"/>
                <a:ext cx="641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return info</a:t>
                </a:r>
              </a:p>
            </p:txBody>
          </p:sp>
        </p:grpSp>
        <p:grpSp>
          <p:nvGrpSpPr>
            <p:cNvPr id="24746" name="Group 170"/>
            <p:cNvGrpSpPr>
              <a:grpSpLocks/>
            </p:cNvGrpSpPr>
            <p:nvPr/>
          </p:nvGrpSpPr>
          <p:grpSpPr bwMode="auto">
            <a:xfrm>
              <a:off x="11" y="307"/>
              <a:ext cx="619" cy="200"/>
              <a:chOff x="0" y="0"/>
              <a:chExt cx="618" cy="200"/>
            </a:xfrm>
          </p:grpSpPr>
          <p:sp>
            <p:nvSpPr>
              <p:cNvPr id="24747" name="Rectangle 171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48" name="Rectangle 172"/>
              <p:cNvSpPr>
                <a:spLocks/>
              </p:cNvSpPr>
              <p:nvPr/>
            </p:nvSpPr>
            <p:spPr bwMode="auto">
              <a:xfrm flipH="1">
                <a:off x="73" y="0"/>
                <a:ext cx="472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(a = ) 2</a:t>
                </a:r>
              </a:p>
            </p:txBody>
          </p:sp>
        </p:grpSp>
        <p:grpSp>
          <p:nvGrpSpPr>
            <p:cNvPr id="24749" name="Group 173"/>
            <p:cNvGrpSpPr>
              <a:grpSpLocks/>
            </p:cNvGrpSpPr>
            <p:nvPr/>
          </p:nvGrpSpPr>
          <p:grpSpPr bwMode="auto">
            <a:xfrm>
              <a:off x="13" y="156"/>
              <a:ext cx="619" cy="200"/>
              <a:chOff x="0" y="0"/>
              <a:chExt cx="618" cy="200"/>
            </a:xfrm>
          </p:grpSpPr>
          <p:sp>
            <p:nvSpPr>
              <p:cNvPr id="24750" name="Rectangle 174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51" name="Rectangle 175"/>
              <p:cNvSpPr>
                <a:spLocks/>
              </p:cNvSpPr>
              <p:nvPr/>
            </p:nvSpPr>
            <p:spPr bwMode="auto">
              <a:xfrm flipH="1">
                <a:off x="69" y="0"/>
                <a:ext cx="47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(n = ) 2</a:t>
                </a:r>
              </a:p>
            </p:txBody>
          </p:sp>
        </p:grpSp>
        <p:grpSp>
          <p:nvGrpSpPr>
            <p:cNvPr id="24752" name="Group 176"/>
            <p:cNvGrpSpPr>
              <a:grpSpLocks/>
            </p:cNvGrpSpPr>
            <p:nvPr/>
          </p:nvGrpSpPr>
          <p:grpSpPr bwMode="auto">
            <a:xfrm>
              <a:off x="5" y="0"/>
              <a:ext cx="619" cy="200"/>
              <a:chOff x="0" y="0"/>
              <a:chExt cx="618" cy="200"/>
            </a:xfrm>
          </p:grpSpPr>
          <p:sp>
            <p:nvSpPr>
              <p:cNvPr id="24753" name="Rectangle 177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54" name="Rectangle 178"/>
              <p:cNvSpPr>
                <a:spLocks/>
              </p:cNvSpPr>
              <p:nvPr/>
            </p:nvSpPr>
            <p:spPr bwMode="auto">
              <a:xfrm flipH="1">
                <a:off x="40" y="0"/>
                <a:ext cx="538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(hP = ) ?</a:t>
                </a:r>
              </a:p>
            </p:txBody>
          </p:sp>
        </p:grpSp>
      </p:grpSp>
      <p:grpSp>
        <p:nvGrpSpPr>
          <p:cNvPr id="24755" name="Group 179"/>
          <p:cNvGrpSpPr>
            <a:grpSpLocks/>
          </p:cNvGrpSpPr>
          <p:nvPr/>
        </p:nvGrpSpPr>
        <p:grpSpPr bwMode="auto">
          <a:xfrm flipH="1">
            <a:off x="4970463" y="1755775"/>
            <a:ext cx="1019175" cy="1311275"/>
            <a:chOff x="0" y="0"/>
            <a:chExt cx="641" cy="825"/>
          </a:xfrm>
        </p:grpSpPr>
        <p:grpSp>
          <p:nvGrpSpPr>
            <p:cNvPr id="24756" name="Group 180"/>
            <p:cNvGrpSpPr>
              <a:grpSpLocks/>
            </p:cNvGrpSpPr>
            <p:nvPr/>
          </p:nvGrpSpPr>
          <p:grpSpPr bwMode="auto">
            <a:xfrm>
              <a:off x="11" y="20"/>
              <a:ext cx="619" cy="805"/>
              <a:chOff x="0" y="0"/>
              <a:chExt cx="618" cy="805"/>
            </a:xfrm>
          </p:grpSpPr>
          <p:sp>
            <p:nvSpPr>
              <p:cNvPr id="24757" name="Rectangle 181"/>
              <p:cNvSpPr>
                <a:spLocks/>
              </p:cNvSpPr>
              <p:nvPr/>
            </p:nvSpPr>
            <p:spPr bwMode="auto">
              <a:xfrm>
                <a:off x="0" y="0"/>
                <a:ext cx="618" cy="805"/>
              </a:xfrm>
              <a:prstGeom prst="rect">
                <a:avLst/>
              </a:prstGeom>
              <a:noFill/>
              <a:ln w="38100">
                <a:solidFill>
                  <a:srgbClr val="00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58" name="Rectangle 182"/>
              <p:cNvSpPr>
                <a:spLocks/>
              </p:cNvSpPr>
              <p:nvPr/>
            </p:nvSpPr>
            <p:spPr bwMode="auto">
              <a:xfrm flipH="1">
                <a:off x="0" y="0"/>
                <a:ext cx="618" cy="80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24759" name="Group 183"/>
            <p:cNvGrpSpPr>
              <a:grpSpLocks/>
            </p:cNvGrpSpPr>
            <p:nvPr/>
          </p:nvGrpSpPr>
          <p:grpSpPr bwMode="auto">
            <a:xfrm>
              <a:off x="0" y="490"/>
              <a:ext cx="641" cy="335"/>
              <a:chOff x="0" y="0"/>
              <a:chExt cx="641" cy="335"/>
            </a:xfrm>
          </p:grpSpPr>
          <p:sp>
            <p:nvSpPr>
              <p:cNvPr id="24760" name="Rectangle 184"/>
              <p:cNvSpPr>
                <a:spLocks/>
              </p:cNvSpPr>
              <p:nvPr/>
            </p:nvSpPr>
            <p:spPr bwMode="auto">
              <a:xfrm>
                <a:off x="11" y="0"/>
                <a:ext cx="619" cy="335"/>
              </a:xfrm>
              <a:prstGeom prst="rect">
                <a:avLst/>
              </a:prstGeom>
              <a:noFill/>
              <a:ln w="12700">
                <a:solidFill>
                  <a:srgbClr val="00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61" name="Rectangle 185"/>
              <p:cNvSpPr>
                <a:spLocks/>
              </p:cNvSpPr>
              <p:nvPr/>
            </p:nvSpPr>
            <p:spPr bwMode="auto">
              <a:xfrm flipH="1">
                <a:off x="0" y="67"/>
                <a:ext cx="641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return info</a:t>
                </a:r>
              </a:p>
            </p:txBody>
          </p:sp>
        </p:grpSp>
        <p:grpSp>
          <p:nvGrpSpPr>
            <p:cNvPr id="24762" name="Group 186"/>
            <p:cNvGrpSpPr>
              <a:grpSpLocks/>
            </p:cNvGrpSpPr>
            <p:nvPr/>
          </p:nvGrpSpPr>
          <p:grpSpPr bwMode="auto">
            <a:xfrm>
              <a:off x="11" y="307"/>
              <a:ext cx="619" cy="200"/>
              <a:chOff x="0" y="0"/>
              <a:chExt cx="618" cy="200"/>
            </a:xfrm>
          </p:grpSpPr>
          <p:sp>
            <p:nvSpPr>
              <p:cNvPr id="24763" name="Rectangle 187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64" name="Rectangle 188"/>
              <p:cNvSpPr>
                <a:spLocks/>
              </p:cNvSpPr>
              <p:nvPr/>
            </p:nvSpPr>
            <p:spPr bwMode="auto">
              <a:xfrm flipH="1">
                <a:off x="73" y="0"/>
                <a:ext cx="472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(a = ) 2</a:t>
                </a:r>
              </a:p>
            </p:txBody>
          </p:sp>
        </p:grpSp>
        <p:grpSp>
          <p:nvGrpSpPr>
            <p:cNvPr id="24765" name="Group 189"/>
            <p:cNvGrpSpPr>
              <a:grpSpLocks/>
            </p:cNvGrpSpPr>
            <p:nvPr/>
          </p:nvGrpSpPr>
          <p:grpSpPr bwMode="auto">
            <a:xfrm>
              <a:off x="13" y="156"/>
              <a:ext cx="619" cy="200"/>
              <a:chOff x="0" y="0"/>
              <a:chExt cx="618" cy="200"/>
            </a:xfrm>
          </p:grpSpPr>
          <p:sp>
            <p:nvSpPr>
              <p:cNvPr id="24766" name="Rectangle 190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67" name="Rectangle 191"/>
              <p:cNvSpPr>
                <a:spLocks/>
              </p:cNvSpPr>
              <p:nvPr/>
            </p:nvSpPr>
            <p:spPr bwMode="auto">
              <a:xfrm flipH="1">
                <a:off x="69" y="0"/>
                <a:ext cx="47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(n = ) 1</a:t>
                </a:r>
              </a:p>
            </p:txBody>
          </p:sp>
        </p:grpSp>
        <p:grpSp>
          <p:nvGrpSpPr>
            <p:cNvPr id="24768" name="Group 192"/>
            <p:cNvGrpSpPr>
              <a:grpSpLocks/>
            </p:cNvGrpSpPr>
            <p:nvPr/>
          </p:nvGrpSpPr>
          <p:grpSpPr bwMode="auto">
            <a:xfrm>
              <a:off x="5" y="0"/>
              <a:ext cx="619" cy="200"/>
              <a:chOff x="0" y="0"/>
              <a:chExt cx="618" cy="200"/>
            </a:xfrm>
          </p:grpSpPr>
          <p:sp>
            <p:nvSpPr>
              <p:cNvPr id="24769" name="Rectangle 193"/>
              <p:cNvSpPr>
                <a:spLocks/>
              </p:cNvSpPr>
              <p:nvPr/>
            </p:nvSpPr>
            <p:spPr bwMode="auto">
              <a:xfrm>
                <a:off x="0" y="22"/>
                <a:ext cx="618" cy="155"/>
              </a:xfrm>
              <a:prstGeom prst="rect">
                <a:avLst/>
              </a:prstGeom>
              <a:noFill/>
              <a:ln w="12700">
                <a:solidFill>
                  <a:srgbClr val="0099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fr-BE"/>
              </a:p>
            </p:txBody>
          </p:sp>
          <p:sp>
            <p:nvSpPr>
              <p:cNvPr id="24770" name="Rectangle 194"/>
              <p:cNvSpPr>
                <a:spLocks/>
              </p:cNvSpPr>
              <p:nvPr/>
            </p:nvSpPr>
            <p:spPr bwMode="auto">
              <a:xfrm flipH="1">
                <a:off x="36" y="0"/>
                <a:ext cx="546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1600">
                    <a:solidFill>
                      <a:schemeClr val="tx1"/>
                    </a:solidFill>
                    <a:cs typeface="Times New Roman" charset="0"/>
                  </a:rPr>
                  <a:t>(hP = ) 1</a:t>
                </a:r>
              </a:p>
            </p:txBody>
          </p:sp>
        </p:grpSp>
      </p:grpSp>
      <p:grpSp>
        <p:nvGrpSpPr>
          <p:cNvPr id="24771" name="Group 195"/>
          <p:cNvGrpSpPr>
            <a:grpSpLocks/>
          </p:cNvGrpSpPr>
          <p:nvPr/>
        </p:nvGrpSpPr>
        <p:grpSpPr bwMode="auto">
          <a:xfrm>
            <a:off x="4905375" y="1487488"/>
            <a:ext cx="1120775" cy="317500"/>
            <a:chOff x="0" y="0"/>
            <a:chExt cx="706" cy="200"/>
          </a:xfrm>
        </p:grpSpPr>
        <p:sp>
          <p:nvSpPr>
            <p:cNvPr id="24772" name="Rectangle 196"/>
            <p:cNvSpPr>
              <a:spLocks/>
            </p:cNvSpPr>
            <p:nvPr/>
          </p:nvSpPr>
          <p:spPr bwMode="auto">
            <a:xfrm>
              <a:off x="43" y="22"/>
              <a:ext cx="619" cy="155"/>
            </a:xfrm>
            <a:prstGeom prst="rect">
              <a:avLst/>
            </a:prstGeom>
            <a:noFill/>
            <a:ln w="12700">
              <a:solidFill>
                <a:srgbClr val="9900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BE"/>
            </a:p>
          </p:txBody>
        </p:sp>
        <p:sp>
          <p:nvSpPr>
            <p:cNvPr id="24773" name="Rectangle 197"/>
            <p:cNvSpPr>
              <a:spLocks/>
            </p:cNvSpPr>
            <p:nvPr/>
          </p:nvSpPr>
          <p:spPr bwMode="auto">
            <a:xfrm>
              <a:off x="0" y="0"/>
              <a:ext cx="706" cy="200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(retval = ) 1</a:t>
              </a:r>
            </a:p>
          </p:txBody>
        </p:sp>
      </p:grpSp>
      <p:grpSp>
        <p:nvGrpSpPr>
          <p:cNvPr id="24774" name="Group 198"/>
          <p:cNvGrpSpPr>
            <a:grpSpLocks/>
          </p:cNvGrpSpPr>
          <p:nvPr/>
        </p:nvGrpSpPr>
        <p:grpSpPr bwMode="auto">
          <a:xfrm>
            <a:off x="6199188" y="2771775"/>
            <a:ext cx="1120775" cy="317500"/>
            <a:chOff x="0" y="0"/>
            <a:chExt cx="706" cy="200"/>
          </a:xfrm>
        </p:grpSpPr>
        <p:sp>
          <p:nvSpPr>
            <p:cNvPr id="24775" name="Rectangle 199"/>
            <p:cNvSpPr>
              <a:spLocks/>
            </p:cNvSpPr>
            <p:nvPr/>
          </p:nvSpPr>
          <p:spPr bwMode="auto">
            <a:xfrm>
              <a:off x="43" y="22"/>
              <a:ext cx="619" cy="155"/>
            </a:xfrm>
            <a:prstGeom prst="rect">
              <a:avLst/>
            </a:prstGeom>
            <a:noFill/>
            <a:ln w="12700">
              <a:solidFill>
                <a:srgbClr val="0099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BE"/>
            </a:p>
          </p:txBody>
        </p:sp>
        <p:sp>
          <p:nvSpPr>
            <p:cNvPr id="24776" name="Rectangle 200"/>
            <p:cNvSpPr>
              <a:spLocks/>
            </p:cNvSpPr>
            <p:nvPr/>
          </p:nvSpPr>
          <p:spPr bwMode="auto">
            <a:xfrm>
              <a:off x="0" y="0"/>
              <a:ext cx="706" cy="200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(retval = ) 2</a:t>
              </a:r>
            </a:p>
          </p:txBody>
        </p:sp>
      </p:grpSp>
      <p:grpSp>
        <p:nvGrpSpPr>
          <p:cNvPr id="24777" name="Group 201"/>
          <p:cNvGrpSpPr>
            <a:grpSpLocks/>
          </p:cNvGrpSpPr>
          <p:nvPr/>
        </p:nvGrpSpPr>
        <p:grpSpPr bwMode="auto">
          <a:xfrm>
            <a:off x="7408863" y="4068763"/>
            <a:ext cx="1120775" cy="317500"/>
            <a:chOff x="0" y="0"/>
            <a:chExt cx="706" cy="200"/>
          </a:xfrm>
        </p:grpSpPr>
        <p:sp>
          <p:nvSpPr>
            <p:cNvPr id="24778" name="Rectangle 202"/>
            <p:cNvSpPr>
              <a:spLocks/>
            </p:cNvSpPr>
            <p:nvPr/>
          </p:nvSpPr>
          <p:spPr bwMode="auto">
            <a:xfrm>
              <a:off x="43" y="22"/>
              <a:ext cx="619" cy="155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BE"/>
            </a:p>
          </p:txBody>
        </p:sp>
        <p:sp>
          <p:nvSpPr>
            <p:cNvPr id="24779" name="Rectangle 203"/>
            <p:cNvSpPr>
              <a:spLocks/>
            </p:cNvSpPr>
            <p:nvPr/>
          </p:nvSpPr>
          <p:spPr bwMode="auto">
            <a:xfrm>
              <a:off x="0" y="0"/>
              <a:ext cx="706" cy="200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(retval = ) 4</a:t>
              </a:r>
            </a:p>
          </p:txBody>
        </p:sp>
      </p:grpSp>
      <p:grpSp>
        <p:nvGrpSpPr>
          <p:cNvPr id="24780" name="Group 204"/>
          <p:cNvGrpSpPr>
            <a:grpSpLocks/>
          </p:cNvGrpSpPr>
          <p:nvPr/>
        </p:nvGrpSpPr>
        <p:grpSpPr bwMode="auto">
          <a:xfrm>
            <a:off x="7323138" y="6045200"/>
            <a:ext cx="1223962" cy="317500"/>
            <a:chOff x="0" y="0"/>
            <a:chExt cx="770" cy="200"/>
          </a:xfrm>
        </p:grpSpPr>
        <p:sp>
          <p:nvSpPr>
            <p:cNvPr id="24781" name="Rectangle 205"/>
            <p:cNvSpPr>
              <a:spLocks/>
            </p:cNvSpPr>
            <p:nvPr/>
          </p:nvSpPr>
          <p:spPr bwMode="auto">
            <a:xfrm>
              <a:off x="35" y="22"/>
              <a:ext cx="700" cy="155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BE"/>
            </a:p>
          </p:txBody>
        </p:sp>
        <p:sp>
          <p:nvSpPr>
            <p:cNvPr id="24782" name="Rectangle 206"/>
            <p:cNvSpPr>
              <a:spLocks/>
            </p:cNvSpPr>
            <p:nvPr/>
          </p:nvSpPr>
          <p:spPr bwMode="auto">
            <a:xfrm>
              <a:off x="0" y="0"/>
              <a:ext cx="770" cy="200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(retval = ) 32</a:t>
              </a:r>
            </a:p>
          </p:txBody>
        </p:sp>
      </p:grpSp>
      <p:sp>
        <p:nvSpPr>
          <p:cNvPr id="24783" name="AutoShape 207"/>
          <p:cNvSpPr>
            <a:spLocks/>
          </p:cNvSpPr>
          <p:nvPr/>
        </p:nvSpPr>
        <p:spPr bwMode="auto">
          <a:xfrm>
            <a:off x="1308100" y="5683250"/>
            <a:ext cx="992188" cy="3048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0" y="11929"/>
                  <a:pt x="3454" y="21600"/>
                  <a:pt x="7715" y="21600"/>
                </a:cubicBezTo>
                <a:lnTo>
                  <a:pt x="12123" y="21600"/>
                </a:lnTo>
                <a:cubicBezTo>
                  <a:pt x="15392" y="21600"/>
                  <a:pt x="18307" y="15830"/>
                  <a:pt x="19396" y="7201"/>
                </a:cubicBezTo>
                <a:lnTo>
                  <a:pt x="21600" y="7200"/>
                </a:lnTo>
                <a:lnTo>
                  <a:pt x="17633" y="0"/>
                </a:lnTo>
                <a:lnTo>
                  <a:pt x="12783" y="7200"/>
                </a:lnTo>
                <a:lnTo>
                  <a:pt x="14988" y="7201"/>
                </a:lnTo>
                <a:cubicBezTo>
                  <a:pt x="14166" y="13710"/>
                  <a:pt x="12282" y="18727"/>
                  <a:pt x="9919" y="20700"/>
                </a:cubicBezTo>
                <a:cubicBezTo>
                  <a:pt x="6649" y="17970"/>
                  <a:pt x="4408" y="9552"/>
                  <a:pt x="4408" y="0"/>
                </a:cubicBezTo>
                <a:close/>
                <a:moveTo>
                  <a:pt x="12123" y="21600"/>
                </a:moveTo>
                <a:cubicBezTo>
                  <a:pt x="11377" y="21600"/>
                  <a:pt x="10634" y="21297"/>
                  <a:pt x="9919" y="207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BE"/>
          </a:p>
        </p:txBody>
      </p:sp>
      <p:sp>
        <p:nvSpPr>
          <p:cNvPr id="24784" name="AutoShape 208"/>
          <p:cNvSpPr>
            <a:spLocks/>
          </p:cNvSpPr>
          <p:nvPr/>
        </p:nvSpPr>
        <p:spPr bwMode="auto">
          <a:xfrm>
            <a:off x="2562225" y="5678488"/>
            <a:ext cx="992188" cy="3048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0" y="11929"/>
                  <a:pt x="3454" y="21600"/>
                  <a:pt x="7715" y="21600"/>
                </a:cubicBezTo>
                <a:lnTo>
                  <a:pt x="12123" y="21600"/>
                </a:lnTo>
                <a:cubicBezTo>
                  <a:pt x="15392" y="21600"/>
                  <a:pt x="18307" y="15830"/>
                  <a:pt x="19396" y="7201"/>
                </a:cubicBezTo>
                <a:lnTo>
                  <a:pt x="21600" y="7200"/>
                </a:lnTo>
                <a:lnTo>
                  <a:pt x="17633" y="0"/>
                </a:lnTo>
                <a:lnTo>
                  <a:pt x="12783" y="7200"/>
                </a:lnTo>
                <a:lnTo>
                  <a:pt x="14988" y="7201"/>
                </a:lnTo>
                <a:cubicBezTo>
                  <a:pt x="14166" y="13710"/>
                  <a:pt x="12282" y="18727"/>
                  <a:pt x="9919" y="20700"/>
                </a:cubicBezTo>
                <a:cubicBezTo>
                  <a:pt x="6649" y="17970"/>
                  <a:pt x="4408" y="9552"/>
                  <a:pt x="4408" y="0"/>
                </a:cubicBezTo>
                <a:close/>
                <a:moveTo>
                  <a:pt x="12123" y="21600"/>
                </a:moveTo>
                <a:cubicBezTo>
                  <a:pt x="11377" y="21600"/>
                  <a:pt x="10634" y="21297"/>
                  <a:pt x="9919" y="207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BE"/>
          </a:p>
        </p:txBody>
      </p:sp>
      <p:sp>
        <p:nvSpPr>
          <p:cNvPr id="24785" name="AutoShape 209"/>
          <p:cNvSpPr>
            <a:spLocks/>
          </p:cNvSpPr>
          <p:nvPr/>
        </p:nvSpPr>
        <p:spPr bwMode="auto">
          <a:xfrm>
            <a:off x="5657850" y="5697538"/>
            <a:ext cx="992188" cy="3048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0" y="11929"/>
                  <a:pt x="3454" y="21600"/>
                  <a:pt x="7715" y="21600"/>
                </a:cubicBezTo>
                <a:lnTo>
                  <a:pt x="12123" y="21600"/>
                </a:lnTo>
                <a:cubicBezTo>
                  <a:pt x="15392" y="21600"/>
                  <a:pt x="18307" y="15830"/>
                  <a:pt x="19396" y="7201"/>
                </a:cubicBezTo>
                <a:lnTo>
                  <a:pt x="21600" y="7200"/>
                </a:lnTo>
                <a:lnTo>
                  <a:pt x="17633" y="0"/>
                </a:lnTo>
                <a:lnTo>
                  <a:pt x="12783" y="7200"/>
                </a:lnTo>
                <a:lnTo>
                  <a:pt x="14988" y="7201"/>
                </a:lnTo>
                <a:cubicBezTo>
                  <a:pt x="14166" y="13710"/>
                  <a:pt x="12282" y="18727"/>
                  <a:pt x="9919" y="20700"/>
                </a:cubicBezTo>
                <a:cubicBezTo>
                  <a:pt x="6649" y="17970"/>
                  <a:pt x="4408" y="9552"/>
                  <a:pt x="4408" y="0"/>
                </a:cubicBezTo>
                <a:close/>
                <a:moveTo>
                  <a:pt x="12123" y="21600"/>
                </a:moveTo>
                <a:cubicBezTo>
                  <a:pt x="11377" y="21600"/>
                  <a:pt x="10634" y="21297"/>
                  <a:pt x="9919" y="207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BE"/>
          </a:p>
        </p:txBody>
      </p:sp>
      <p:sp>
        <p:nvSpPr>
          <p:cNvPr id="24786" name="AutoShape 210"/>
          <p:cNvSpPr>
            <a:spLocks/>
          </p:cNvSpPr>
          <p:nvPr/>
        </p:nvSpPr>
        <p:spPr bwMode="auto">
          <a:xfrm>
            <a:off x="6946900" y="5697538"/>
            <a:ext cx="992188" cy="3048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0" y="11929"/>
                  <a:pt x="3454" y="21600"/>
                  <a:pt x="7715" y="21600"/>
                </a:cubicBezTo>
                <a:lnTo>
                  <a:pt x="12123" y="21600"/>
                </a:lnTo>
                <a:cubicBezTo>
                  <a:pt x="15392" y="21600"/>
                  <a:pt x="18307" y="15830"/>
                  <a:pt x="19396" y="7201"/>
                </a:cubicBezTo>
                <a:lnTo>
                  <a:pt x="21600" y="7200"/>
                </a:lnTo>
                <a:lnTo>
                  <a:pt x="17633" y="0"/>
                </a:lnTo>
                <a:lnTo>
                  <a:pt x="12783" y="7200"/>
                </a:lnTo>
                <a:lnTo>
                  <a:pt x="14988" y="7201"/>
                </a:lnTo>
                <a:cubicBezTo>
                  <a:pt x="14166" y="13710"/>
                  <a:pt x="12282" y="18727"/>
                  <a:pt x="9919" y="20700"/>
                </a:cubicBezTo>
                <a:cubicBezTo>
                  <a:pt x="6649" y="17970"/>
                  <a:pt x="4408" y="9552"/>
                  <a:pt x="4408" y="0"/>
                </a:cubicBezTo>
                <a:close/>
                <a:moveTo>
                  <a:pt x="12123" y="21600"/>
                </a:moveTo>
                <a:cubicBezTo>
                  <a:pt x="11377" y="21600"/>
                  <a:pt x="10634" y="21297"/>
                  <a:pt x="9919" y="207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BE"/>
          </a:p>
        </p:txBody>
      </p:sp>
      <p:sp>
        <p:nvSpPr>
          <p:cNvPr id="24787" name="AutoShape 211"/>
          <p:cNvSpPr>
            <a:spLocks/>
          </p:cNvSpPr>
          <p:nvPr/>
        </p:nvSpPr>
        <p:spPr bwMode="auto">
          <a:xfrm>
            <a:off x="8524875" y="5486400"/>
            <a:ext cx="255588" cy="7112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1929" y="0"/>
                  <a:pt x="21600" y="3454"/>
                  <a:pt x="21600" y="7715"/>
                </a:cubicBezTo>
                <a:lnTo>
                  <a:pt x="21600" y="12123"/>
                </a:lnTo>
                <a:cubicBezTo>
                  <a:pt x="21600" y="15392"/>
                  <a:pt x="15830" y="18307"/>
                  <a:pt x="7201" y="19396"/>
                </a:cubicBezTo>
                <a:lnTo>
                  <a:pt x="7200" y="21600"/>
                </a:lnTo>
                <a:lnTo>
                  <a:pt x="0" y="17633"/>
                </a:lnTo>
                <a:lnTo>
                  <a:pt x="7200" y="12783"/>
                </a:lnTo>
                <a:lnTo>
                  <a:pt x="7201" y="14988"/>
                </a:lnTo>
                <a:cubicBezTo>
                  <a:pt x="13710" y="14166"/>
                  <a:pt x="18727" y="12282"/>
                  <a:pt x="20700" y="9919"/>
                </a:cubicBezTo>
                <a:cubicBezTo>
                  <a:pt x="17970" y="6649"/>
                  <a:pt x="9552" y="4408"/>
                  <a:pt x="0" y="4408"/>
                </a:cubicBezTo>
                <a:close/>
                <a:moveTo>
                  <a:pt x="21600" y="12123"/>
                </a:moveTo>
                <a:cubicBezTo>
                  <a:pt x="21600" y="11377"/>
                  <a:pt x="21297" y="10634"/>
                  <a:pt x="20700" y="9919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BE"/>
          </a:p>
        </p:txBody>
      </p:sp>
      <p:sp>
        <p:nvSpPr>
          <p:cNvPr id="2" name="TextBox 1"/>
          <p:cNvSpPr txBox="1"/>
          <p:nvPr/>
        </p:nvSpPr>
        <p:spPr>
          <a:xfrm>
            <a:off x="211158" y="2192969"/>
            <a:ext cx="275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hP</a:t>
            </a:r>
            <a:r>
              <a:rPr lang="en-US" sz="1800" dirty="0">
                <a:solidFill>
                  <a:srgbClr val="FF0000"/>
                </a:solidFill>
              </a:rPr>
              <a:t>: short for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halfPower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066800" y="2548252"/>
            <a:ext cx="881746" cy="183801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1087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11163"/>
            <a:ext cx="7772400" cy="1076325"/>
          </a:xfrm>
          <a:ln/>
        </p:spPr>
        <p:txBody>
          <a:bodyPr rIns="132080"/>
          <a:lstStyle/>
          <a:p>
            <a:r>
              <a:rPr lang="en-US"/>
              <a:t>How Do We Keep Track?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8D5EDB-C7D2-4E15-AD8E-B44246F73DE8}" type="slidenum">
              <a:rPr lang="en-US"/>
              <a:pPr/>
              <a:t>44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frames may exist, but computation occurs </a:t>
            </a:r>
            <a:r>
              <a:rPr lang="en-US" sz="2400" b="1" dirty="0">
                <a:solidFill>
                  <a:srgbClr val="008000"/>
                </a:solidFill>
              </a:rPr>
              <a:t>only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in the </a:t>
            </a:r>
            <a:r>
              <a:rPr lang="en-US" sz="2400" dirty="0">
                <a:solidFill>
                  <a:srgbClr val="008000"/>
                </a:solidFill>
              </a:rPr>
              <a:t>top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8000"/>
                </a:solidFill>
              </a:rPr>
              <a:t>frame</a:t>
            </a:r>
          </a:p>
          <a:p>
            <a:pPr lvl="1"/>
            <a:r>
              <a:rPr lang="en-US" sz="2400" dirty="0"/>
              <a:t>The ones below it are waiting for results</a:t>
            </a:r>
          </a:p>
          <a:p>
            <a:pPr lvl="1"/>
            <a:endParaRPr lang="en-US" sz="2400" dirty="0"/>
          </a:p>
          <a:p>
            <a:r>
              <a:rPr lang="en-US" sz="2400" dirty="0"/>
              <a:t>The hardware has nice support for this way of implementing function calls, and recursion is just a kind of function call</a:t>
            </a:r>
          </a:p>
        </p:txBody>
      </p:sp>
    </p:spTree>
    <p:extLst>
      <p:ext uri="{BB962C8B-B14F-4D97-AF65-F5344CB8AC3E}">
        <p14:creationId xmlns:p14="http://schemas.microsoft.com/office/powerpoint/2010/main" val="403652394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73038"/>
            <a:ext cx="7772400" cy="1343025"/>
          </a:xfrm>
          <a:ln/>
        </p:spPr>
        <p:txBody>
          <a:bodyPr rIns="132080"/>
          <a:lstStyle/>
          <a:p>
            <a:r>
              <a:rPr lang="en-US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9AD2483-82B0-46A2-BAFE-DE0955272D50}" type="slidenum">
              <a:rPr lang="en-US"/>
              <a:pPr/>
              <a:t>45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516063"/>
            <a:ext cx="7772400" cy="5037137"/>
          </a:xfrm>
          <a:ln/>
        </p:spPr>
        <p:txBody>
          <a:bodyPr rIns="132080">
            <a:noAutofit/>
          </a:bodyPr>
          <a:lstStyle/>
          <a:p>
            <a:pPr marL="0" indent="0">
              <a:buNone/>
            </a:pPr>
            <a:r>
              <a:rPr lang="en-US" sz="2400" dirty="0"/>
              <a:t>Recursion is a convenient and powerful way to define functions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Problems that seem insurmountable can often be solved in a “</a:t>
            </a:r>
            <a:r>
              <a:rPr lang="en-US" sz="2400" dirty="0">
                <a:solidFill>
                  <a:srgbClr val="008000"/>
                </a:solidFill>
              </a:rPr>
              <a:t>divide-and-conquer</a:t>
            </a:r>
            <a:r>
              <a:rPr lang="en-US" sz="2400" dirty="0"/>
              <a:t>” fashion:</a:t>
            </a:r>
          </a:p>
          <a:p>
            <a:pPr marL="728663" lvl="1"/>
            <a:r>
              <a:rPr lang="en-US" sz="2400" dirty="0">
                <a:solidFill>
                  <a:srgbClr val="008000"/>
                </a:solidFill>
              </a:rPr>
              <a:t>Reduce</a:t>
            </a:r>
            <a:r>
              <a:rPr lang="en-US" sz="2400" dirty="0"/>
              <a:t> a big problem to smaller problems of the same kind, solve the smaller problems</a:t>
            </a:r>
          </a:p>
          <a:p>
            <a:pPr marL="728663" lvl="1"/>
            <a:r>
              <a:rPr lang="en-US" sz="2400" dirty="0">
                <a:solidFill>
                  <a:srgbClr val="008000"/>
                </a:solidFill>
              </a:rPr>
              <a:t>Recombine</a:t>
            </a:r>
            <a:r>
              <a:rPr lang="en-US" sz="2400" dirty="0"/>
              <a:t> the solutions to smaller problems to form solution for big problem</a:t>
            </a:r>
          </a:p>
          <a:p>
            <a:pPr marL="728663"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9327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Example, Sum the digits in a number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51292"/>
              </p:ext>
            </p:extLst>
          </p:nvPr>
        </p:nvGraphicFramePr>
        <p:xfrm>
          <a:off x="1447800" y="1686560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27040"/>
              </p:ext>
            </p:extLst>
          </p:nvPr>
        </p:nvGraphicFramePr>
        <p:xfrm>
          <a:off x="1447800" y="2133600"/>
          <a:ext cx="6096000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0" y="2133600"/>
            <a:ext cx="57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          +               +             +             +             = 29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819400"/>
            <a:ext cx="373222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</a:t>
            </a:r>
            <a:r>
              <a:rPr lang="en-US" b="1" dirty="0">
                <a:solidFill>
                  <a:srgbClr val="FF0000"/>
                </a:solidFill>
              </a:rPr>
              <a:t>simple case </a:t>
            </a:r>
            <a:r>
              <a:rPr lang="en-US" dirty="0">
                <a:latin typeface="Times New Roman" charset="0"/>
              </a:rPr>
              <a:t>?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base case</a:t>
            </a:r>
            <a:r>
              <a:rPr lang="en-US" b="1" dirty="0"/>
              <a:t>)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84735"/>
              </p:ext>
            </p:extLst>
          </p:nvPr>
        </p:nvGraphicFramePr>
        <p:xfrm>
          <a:off x="1447800" y="3210560"/>
          <a:ext cx="101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47800" y="3733800"/>
            <a:ext cx="4925184" cy="646331"/>
          </a:xfrm>
          <a:prstGeom prst="rect">
            <a:avLst/>
          </a:prstGeom>
          <a:solidFill>
            <a:srgbClr val="C5D1D7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can we </a:t>
            </a:r>
            <a:r>
              <a:rPr lang="en-US" b="1" dirty="0">
                <a:solidFill>
                  <a:srgbClr val="0000FF"/>
                </a:solidFill>
              </a:rPr>
              <a:t>reduce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complexity of the problem</a:t>
            </a:r>
            <a:r>
              <a:rPr lang="en-US" dirty="0">
                <a:latin typeface="Times New Roman" charset="0"/>
              </a:rPr>
              <a:t>? </a:t>
            </a:r>
          </a:p>
          <a:p>
            <a:r>
              <a:rPr lang="en-US" dirty="0">
                <a:latin typeface="Times New Roman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reduction step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42353"/>
              </p:ext>
            </p:extLst>
          </p:nvPr>
        </p:nvGraphicFramePr>
        <p:xfrm>
          <a:off x="1447800" y="4495800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0967"/>
              </p:ext>
            </p:extLst>
          </p:nvPr>
        </p:nvGraphicFramePr>
        <p:xfrm>
          <a:off x="1524000" y="5562600"/>
          <a:ext cx="50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24938"/>
              </p:ext>
            </p:extLst>
          </p:nvPr>
        </p:nvGraphicFramePr>
        <p:xfrm>
          <a:off x="7620000" y="5562600"/>
          <a:ext cx="101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Plus 17"/>
          <p:cNvSpPr/>
          <p:nvPr/>
        </p:nvSpPr>
        <p:spPr>
          <a:xfrm>
            <a:off x="6705600" y="5257800"/>
            <a:ext cx="822960" cy="822960"/>
          </a:xfrm>
          <a:prstGeom prst="mathPlus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Sum the digits in a number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486EEE-CEC5-4AEA-9FA0-08BD86ED8D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5943600"/>
            <a:ext cx="8153400" cy="76200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E.g. sum(87012) = 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3733800"/>
            <a:ext cx="2306574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sum calls itself!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524000"/>
            <a:ext cx="5604607" cy="4247317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Menlo-Regular"/>
              </a:rPr>
              <a:t>#include &lt;</a:t>
            </a:r>
            <a:r>
              <a:rPr lang="en-US" dirty="0" err="1">
                <a:solidFill>
                  <a:srgbClr val="595959"/>
                </a:solidFill>
                <a:latin typeface="Menlo-Regular"/>
              </a:rPr>
              <a:t>iostream</a:t>
            </a:r>
            <a:r>
              <a:rPr lang="en-US" dirty="0">
                <a:solidFill>
                  <a:srgbClr val="595959"/>
                </a:solidFill>
                <a:latin typeface="Menlo-Regular"/>
              </a:rPr>
              <a:t>&gt;</a:t>
            </a:r>
          </a:p>
          <a:p>
            <a:r>
              <a:rPr lang="en-US" dirty="0">
                <a:solidFill>
                  <a:srgbClr val="595959"/>
                </a:solidFill>
                <a:latin typeface="Menlo-Regular"/>
              </a:rPr>
              <a:t>using namespace </a:t>
            </a:r>
            <a:r>
              <a:rPr lang="en-US" dirty="0" err="1">
                <a:solidFill>
                  <a:srgbClr val="595959"/>
                </a:solidFill>
                <a:latin typeface="Menlo-Regular"/>
              </a:rPr>
              <a:t>std</a:t>
            </a:r>
            <a:r>
              <a:rPr lang="en-US" dirty="0">
                <a:solidFill>
                  <a:srgbClr val="595959"/>
                </a:solidFill>
                <a:latin typeface="Menlo-Regular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7400"/>
                </a:solidFill>
                <a:latin typeface="Menlo-Regular"/>
              </a:rPr>
              <a:t>/* return sum of digits in n.</a:t>
            </a:r>
          </a:p>
          <a:p>
            <a:r>
              <a:rPr lang="en-US" dirty="0">
                <a:solidFill>
                  <a:srgbClr val="007400"/>
                </a:solidFill>
                <a:latin typeface="Menlo-Regular"/>
              </a:rPr>
              <a:t> * Precondition:  n &gt;= 0 */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static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sum(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n){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if (n &lt; </a:t>
            </a:r>
            <a:r>
              <a:rPr lang="en-US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return n;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/>
              </a:rPr>
              <a:t>// { n has at least two digits }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/>
              </a:rPr>
              <a:t>// return first digit + sum of rest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return n%</a:t>
            </a:r>
            <a:r>
              <a:rPr lang="ro-RO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  +  sum(n/</a:t>
            </a:r>
            <a:r>
              <a:rPr lang="ro-RO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dirty="0">
              <a:solidFill>
                <a:srgbClr val="000000"/>
              </a:solidFill>
              <a:latin typeface="Menlo-Regular"/>
            </a:endParaRPr>
          </a:p>
          <a:p>
            <a:r>
              <a:rPr lang="ro-RO" dirty="0">
                <a:solidFill>
                  <a:srgbClr val="595959"/>
                </a:solidFill>
                <a:latin typeface="Menlo-Regular"/>
              </a:rPr>
              <a:t>int main() {</a:t>
            </a:r>
          </a:p>
          <a:p>
            <a:r>
              <a:rPr lang="en-US" dirty="0">
                <a:solidFill>
                  <a:srgbClr val="595959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595959"/>
                </a:solidFill>
                <a:latin typeface="Menlo-Regular"/>
              </a:rPr>
              <a:t>cout</a:t>
            </a:r>
            <a:r>
              <a:rPr lang="en-US" dirty="0">
                <a:solidFill>
                  <a:srgbClr val="595959"/>
                </a:solidFill>
                <a:latin typeface="Menlo-Regular"/>
              </a:rPr>
              <a:t> &lt;&lt; sum(187526) &lt;&lt; </a:t>
            </a:r>
            <a:r>
              <a:rPr lang="en-US" dirty="0" err="1">
                <a:solidFill>
                  <a:srgbClr val="595959"/>
                </a:solidFill>
                <a:latin typeface="Menlo-Regular"/>
              </a:rPr>
              <a:t>endl</a:t>
            </a:r>
            <a:r>
              <a:rPr lang="en-US" dirty="0">
                <a:solidFill>
                  <a:srgbClr val="595959"/>
                </a:solidFill>
                <a:latin typeface="Menlo-Regular"/>
              </a:rPr>
              <a:t>;</a:t>
            </a:r>
          </a:p>
          <a:p>
            <a:r>
              <a:rPr lang="en-US" dirty="0">
                <a:solidFill>
                  <a:srgbClr val="595959"/>
                </a:solidFill>
                <a:latin typeface="Menlo-Regular"/>
              </a:rPr>
              <a:t>}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426327" y="3200400"/>
            <a:ext cx="1526673" cy="902776"/>
          </a:xfrm>
          <a:custGeom>
            <a:avLst/>
            <a:gdLst>
              <a:gd name="connsiteX0" fmla="*/ 0 w 1298073"/>
              <a:gd name="connsiteY0" fmla="*/ 0 h 1588576"/>
              <a:gd name="connsiteX1" fmla="*/ 1294108 w 1298073"/>
              <a:gd name="connsiteY1" fmla="*/ 712922 h 1588576"/>
              <a:gd name="connsiteX2" fmla="*/ 325464 w 1298073"/>
              <a:gd name="connsiteY2" fmla="*/ 1588576 h 158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073" h="1588576">
                <a:moveTo>
                  <a:pt x="0" y="0"/>
                </a:moveTo>
                <a:cubicBezTo>
                  <a:pt x="619932" y="224079"/>
                  <a:pt x="1239864" y="448159"/>
                  <a:pt x="1294108" y="712922"/>
                </a:cubicBezTo>
                <a:cubicBezTo>
                  <a:pt x="1348352" y="977685"/>
                  <a:pt x="836908" y="1283130"/>
                  <a:pt x="325464" y="1588576"/>
                </a:cubicBezTo>
              </a:path>
            </a:pathLst>
          </a:cu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ha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3" y="4876800"/>
            <a:ext cx="223875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animBg="1"/>
      <p:bldP spid="7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56856"/>
              </p:ext>
            </p:extLst>
          </p:nvPr>
        </p:nvGraphicFramePr>
        <p:xfrm>
          <a:off x="6248400" y="4876800"/>
          <a:ext cx="20573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648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54186"/>
              </p:ext>
            </p:extLst>
          </p:nvPr>
        </p:nvGraphicFramePr>
        <p:xfrm>
          <a:off x="6553200" y="5257800"/>
          <a:ext cx="14695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648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648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76674"/>
              </p:ext>
            </p:extLst>
          </p:nvPr>
        </p:nvGraphicFramePr>
        <p:xfrm>
          <a:off x="6858000" y="5638800"/>
          <a:ext cx="88174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648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648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10261"/>
              </p:ext>
            </p:extLst>
          </p:nvPr>
        </p:nvGraphicFramePr>
        <p:xfrm>
          <a:off x="7173686" y="6019800"/>
          <a:ext cx="2939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648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6519" y="2590800"/>
            <a:ext cx="276128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Substring from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s[1] to s[n-1]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7476641" y="3237131"/>
            <a:ext cx="210519" cy="159401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1" y="1447800"/>
            <a:ext cx="8077200" cy="369332"/>
          </a:xfrm>
          <a:prstGeom prst="rect">
            <a:avLst/>
          </a:prstGeom>
          <a:solidFill>
            <a:srgbClr val="C5D1D7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Palindrome</a:t>
            </a:r>
            <a:r>
              <a:rPr lang="en-US" dirty="0"/>
              <a:t>: a sequence of characters which reads the </a:t>
            </a:r>
            <a:r>
              <a:rPr lang="en-US" dirty="0">
                <a:solidFill>
                  <a:srgbClr val="008000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backward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forward</a:t>
            </a:r>
            <a:r>
              <a:rPr lang="en-US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17642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dobe Caslon Pro"/>
                <a:cs typeface="Adobe Caslon Pro"/>
              </a:rPr>
              <a:t>racecar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2209800"/>
            <a:ext cx="54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dobe Caslon Pro"/>
                <a:cs typeface="Adobe Caslon Pro"/>
              </a:rPr>
              <a:t>tcnj</a:t>
            </a:r>
            <a:endParaRPr lang="en-US" b="1" dirty="0">
              <a:solidFill>
                <a:srgbClr val="008000"/>
              </a:solidFill>
              <a:latin typeface="Adobe Caslon Pro"/>
              <a:cs typeface="Adobe Caslon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0" y="1611868"/>
            <a:ext cx="53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2057400"/>
            <a:ext cx="60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2743200"/>
            <a:ext cx="5149930" cy="1477328"/>
          </a:xfrm>
          <a:prstGeom prst="rect">
            <a:avLst/>
          </a:prstGeom>
          <a:solidFill>
            <a:srgbClr val="C5D1D7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ell MT"/>
                <a:cs typeface="Bell MT"/>
              </a:rPr>
              <a:t>Q: How to decide whether a string is palindrome?</a:t>
            </a:r>
          </a:p>
          <a:p>
            <a:r>
              <a:rPr lang="en-US" dirty="0">
                <a:latin typeface="Bell MT"/>
                <a:cs typeface="Bell MT"/>
              </a:rPr>
              <a:t>A: A </a:t>
            </a:r>
            <a:r>
              <a:rPr lang="en-US" dirty="0">
                <a:solidFill>
                  <a:srgbClr val="0000FF"/>
                </a:solidFill>
                <a:latin typeface="Bell MT"/>
                <a:cs typeface="Bell MT"/>
              </a:rPr>
              <a:t>palindrome</a:t>
            </a:r>
            <a:r>
              <a:rPr lang="en-US" dirty="0">
                <a:latin typeface="Bell MT"/>
                <a:cs typeface="Bell MT"/>
              </a:rPr>
              <a:t> is </a:t>
            </a:r>
            <a:r>
              <a:rPr lang="en-US" dirty="0">
                <a:solidFill>
                  <a:srgbClr val="0000FF"/>
                </a:solidFill>
                <a:latin typeface="Bell MT"/>
                <a:cs typeface="Bell MT"/>
              </a:rPr>
              <a:t>symmetric</a:t>
            </a:r>
            <a:r>
              <a:rPr lang="en-US" dirty="0">
                <a:latin typeface="Bell MT"/>
                <a:cs typeface="Bell MT"/>
              </a:rPr>
              <a:t>.</a:t>
            </a:r>
          </a:p>
          <a:p>
            <a:endParaRPr lang="en-US" dirty="0">
              <a:latin typeface="Bell MT"/>
              <a:cs typeface="Bell MT"/>
            </a:endParaRPr>
          </a:p>
          <a:p>
            <a:r>
              <a:rPr lang="en-US" dirty="0">
                <a:latin typeface="Bell MT"/>
                <a:cs typeface="Bell MT"/>
              </a:rPr>
              <a:t>Q: How to determine whether a string is symmetric?</a:t>
            </a:r>
          </a:p>
          <a:p>
            <a:r>
              <a:rPr lang="en-US" dirty="0">
                <a:latin typeface="Bell MT"/>
                <a:cs typeface="Bell MT"/>
              </a:rPr>
              <a:t>A: </a:t>
            </a:r>
            <a:r>
              <a:rPr lang="is-IS" dirty="0">
                <a:latin typeface="Bell MT"/>
                <a:cs typeface="Bell MT"/>
              </a:rPr>
              <a:t>….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5917431"/>
            <a:ext cx="5181600" cy="923330"/>
          </a:xfrm>
          <a:prstGeom prst="rect">
            <a:avLst/>
          </a:prstGeom>
          <a:solidFill>
            <a:srgbClr val="C5D1D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/>
                <a:cs typeface="Bell MT"/>
              </a:rPr>
              <a:t>Q: How to determine whether a string is symmetric?</a:t>
            </a:r>
          </a:p>
          <a:p>
            <a:r>
              <a:rPr lang="en-US" dirty="0">
                <a:latin typeface="Bell MT"/>
                <a:cs typeface="Bell MT"/>
              </a:rPr>
              <a:t>A: </a:t>
            </a:r>
            <a:r>
              <a:rPr lang="is-IS" dirty="0">
                <a:latin typeface="Bell MT"/>
                <a:cs typeface="Bell MT"/>
              </a:rPr>
              <a:t>If (</a:t>
            </a:r>
            <a:r>
              <a:rPr lang="is-IS" dirty="0">
                <a:solidFill>
                  <a:srgbClr val="0000FF"/>
                </a:solidFill>
                <a:latin typeface="Bell MT"/>
                <a:cs typeface="Bell MT"/>
              </a:rPr>
              <a:t>the first char </a:t>
            </a:r>
            <a:r>
              <a:rPr lang="is-IS" dirty="0">
                <a:latin typeface="Bell MT"/>
                <a:cs typeface="Bell MT"/>
              </a:rPr>
              <a:t>and </a:t>
            </a:r>
            <a:r>
              <a:rPr lang="is-IS" dirty="0">
                <a:solidFill>
                  <a:srgbClr val="0000FF"/>
                </a:solidFill>
                <a:latin typeface="Bell MT"/>
                <a:cs typeface="Bell MT"/>
              </a:rPr>
              <a:t>the last char </a:t>
            </a:r>
            <a:r>
              <a:rPr lang="is-IS" dirty="0">
                <a:latin typeface="Bell MT"/>
                <a:cs typeface="Bell MT"/>
              </a:rPr>
              <a:t>are euqual) </a:t>
            </a:r>
            <a:r>
              <a:rPr lang="is-IS" b="1" dirty="0">
                <a:solidFill>
                  <a:srgbClr val="FF0000"/>
                </a:solidFill>
                <a:latin typeface="Bell MT"/>
                <a:cs typeface="Bell MT"/>
              </a:rPr>
              <a:t>&amp;&amp; </a:t>
            </a:r>
            <a:r>
              <a:rPr lang="is-IS" dirty="0">
                <a:latin typeface="Bell MT"/>
                <a:cs typeface="Bell MT"/>
              </a:rPr>
              <a:t>(the </a:t>
            </a:r>
            <a:r>
              <a:rPr lang="is-IS" dirty="0">
                <a:solidFill>
                  <a:srgbClr val="0000FF"/>
                </a:solidFill>
                <a:latin typeface="Bell MT"/>
                <a:cs typeface="Bell MT"/>
              </a:rPr>
              <a:t>substring</a:t>
            </a:r>
            <a:r>
              <a:rPr lang="is-IS" dirty="0">
                <a:latin typeface="Bell MT"/>
                <a:cs typeface="Bell MT"/>
              </a:rPr>
              <a:t> in the </a:t>
            </a:r>
            <a:r>
              <a:rPr lang="is-IS" dirty="0">
                <a:solidFill>
                  <a:srgbClr val="0000FF"/>
                </a:solidFill>
                <a:latin typeface="Bell MT"/>
                <a:cs typeface="Bell MT"/>
              </a:rPr>
              <a:t>middle</a:t>
            </a:r>
            <a:r>
              <a:rPr lang="is-IS" dirty="0">
                <a:latin typeface="Bell MT"/>
                <a:cs typeface="Bell MT"/>
              </a:rPr>
              <a:t> is </a:t>
            </a:r>
            <a:r>
              <a:rPr lang="is-IS" dirty="0">
                <a:solidFill>
                  <a:srgbClr val="0000FF"/>
                </a:solidFill>
                <a:latin typeface="Bell MT"/>
                <a:cs typeface="Bell MT"/>
              </a:rPr>
              <a:t>symmetric</a:t>
            </a:r>
            <a:r>
              <a:rPr lang="is-IS" dirty="0">
                <a:latin typeface="Bell MT"/>
                <a:cs typeface="Bell MT"/>
              </a:rPr>
              <a:t>) 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20" name="Picture 19" descr="ideabul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43400"/>
            <a:ext cx="148431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a string a palindrome</a:t>
            </a:r>
            <a:r>
              <a:rPr lang="en-US" dirty="0">
                <a:latin typeface="Times New Roman" charset="0"/>
              </a:rPr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486EEE-CEC5-4AEA-9FA0-08BD86ED8DF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9518" y="1600200"/>
            <a:ext cx="7720082" cy="4524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Menlo-Regular"/>
              </a:rPr>
              <a:t>#include &lt;</a:t>
            </a:r>
            <a:r>
              <a:rPr lang="en-US" sz="1600" dirty="0" err="1">
                <a:solidFill>
                  <a:srgbClr val="595959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rgbClr val="595959"/>
                </a:solidFill>
                <a:latin typeface="Menlo-Regular"/>
              </a:rPr>
              <a:t>&gt;</a:t>
            </a:r>
          </a:p>
          <a:p>
            <a:r>
              <a:rPr lang="en-US" sz="1600" dirty="0">
                <a:solidFill>
                  <a:srgbClr val="595959"/>
                </a:solidFill>
                <a:latin typeface="Menlo-Regular"/>
              </a:rPr>
              <a:t>#include &lt;string&gt;</a:t>
            </a:r>
          </a:p>
          <a:p>
            <a:r>
              <a:rPr lang="en-US" sz="1600" dirty="0">
                <a:solidFill>
                  <a:srgbClr val="595959"/>
                </a:solidFill>
                <a:latin typeface="Menlo-Regular"/>
              </a:rPr>
              <a:t>using namespace </a:t>
            </a:r>
            <a:r>
              <a:rPr lang="en-US" sz="1600" dirty="0" err="1">
                <a:solidFill>
                  <a:srgbClr val="595959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rgbClr val="595959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7400"/>
                </a:solidFill>
                <a:latin typeface="Menlo-Regular"/>
              </a:rPr>
              <a:t>/* = "s is a palindrome"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isPal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(string s)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s.length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&lt;= 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// base case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return true;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Menlo-Regular"/>
              </a:rPr>
              <a:t>// { s has at least 2 chars 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n=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s.length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return s.at(</a:t>
            </a:r>
            <a:r>
              <a:rPr lang="ro-RO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 == s.at(n-</a:t>
            </a:r>
            <a:r>
              <a:rPr lang="ro-RO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  </a:t>
            </a:r>
            <a:r>
              <a:rPr lang="ro-RO" sz="1600" b="1" dirty="0">
                <a:solidFill>
                  <a:srgbClr val="000000"/>
                </a:solidFill>
                <a:latin typeface="Menlo-Regular"/>
              </a:rPr>
              <a:t>&amp;&amp;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isPal(s.substr(</a:t>
            </a:r>
            <a:r>
              <a:rPr lang="ro-RO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n-</a:t>
            </a:r>
            <a:r>
              <a:rPr lang="ro-RO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int main(){</a:t>
            </a:r>
          </a:p>
          <a:p>
            <a:r>
              <a:rPr lang="ro-R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   cout&lt;&lt;isPal("abccba")&lt;&lt;endl;</a:t>
            </a:r>
          </a:p>
          <a:p>
            <a:r>
              <a:rPr lang="ro-R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   cout&lt;&lt;isPal("tcnj")&lt;&lt;endl;</a:t>
            </a:r>
          </a:p>
          <a:p>
            <a:r>
              <a:rPr lang="ro-R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}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9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‘c’ in a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0309"/>
              </p:ext>
            </p:extLst>
          </p:nvPr>
        </p:nvGraphicFramePr>
        <p:xfrm>
          <a:off x="1371600" y="1676400"/>
          <a:ext cx="60960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dobe Caslon Pro Bold"/>
                        <a:cs typeface="Adobe Caslon Pr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dobe Caslon Pro Bold"/>
                        <a:cs typeface="Adobe Caslon Pr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Adobe Caslon Pro Bold"/>
                          <a:cs typeface="Adobe Caslon Pro Bold"/>
                        </a:rPr>
                        <a:t>!</a:t>
                      </a:r>
                      <a:endParaRPr lang="en-US" dirty="0">
                        <a:latin typeface="Adobe Caslon Pro Bold"/>
                        <a:cs typeface="Adobe Caslon Pro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5400000">
            <a:off x="4305300" y="-723900"/>
            <a:ext cx="228600" cy="6096000"/>
          </a:xfrm>
          <a:prstGeom prst="rightBrace">
            <a:avLst>
              <a:gd name="adj1" fmla="val 8333"/>
              <a:gd name="adj2" fmla="val 5015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438400"/>
            <a:ext cx="15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‘c’</a:t>
            </a:r>
            <a:r>
              <a:rPr lang="en-US" dirty="0">
                <a:latin typeface="Adobe Caslon Pro Bold"/>
                <a:cs typeface="Adobe Caslon Pro Bold"/>
              </a:rPr>
              <a:t>? </a:t>
            </a:r>
          </a:p>
        </p:txBody>
      </p:sp>
      <p:sp>
        <p:nvSpPr>
          <p:cNvPr id="9" name="Down Arrow 8"/>
          <p:cNvSpPr/>
          <p:nvPr/>
        </p:nvSpPr>
        <p:spPr>
          <a:xfrm>
            <a:off x="4267200" y="2971800"/>
            <a:ext cx="381000" cy="838200"/>
          </a:xfrm>
          <a:prstGeom prst="downArrow">
            <a:avLst>
              <a:gd name="adj1" fmla="val 37620"/>
              <a:gd name="adj2" fmla="val 50000"/>
            </a:avLst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21882"/>
              </p:ext>
            </p:extLst>
          </p:nvPr>
        </p:nvGraphicFramePr>
        <p:xfrm>
          <a:off x="2895600" y="4267200"/>
          <a:ext cx="55880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dobe Caslon Pro Bold"/>
                        <a:cs typeface="Adobe Caslon Pr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dobe Caslon Pro Bold"/>
                        <a:cs typeface="Adobe Caslon Pr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Adobe Caslon Pro Bold"/>
                          <a:cs typeface="Adobe Caslon Pro Bold"/>
                        </a:rPr>
                        <a:t>!</a:t>
                      </a:r>
                      <a:endParaRPr lang="en-US" dirty="0">
                        <a:latin typeface="Adobe Caslon Pro Bold"/>
                        <a:cs typeface="Adobe Caslon Pro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80840"/>
              </p:ext>
            </p:extLst>
          </p:nvPr>
        </p:nvGraphicFramePr>
        <p:xfrm>
          <a:off x="1371600" y="4267200"/>
          <a:ext cx="5080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Caslon Pro Bold"/>
                          <a:cs typeface="Adobe Caslon Pro Bold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5562600" y="2057399"/>
            <a:ext cx="228599" cy="5562600"/>
          </a:xfrm>
          <a:prstGeom prst="rightBrace">
            <a:avLst>
              <a:gd name="adj1" fmla="val 8333"/>
              <a:gd name="adj2" fmla="val 5015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699" y="4888468"/>
            <a:ext cx="15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‘c’</a:t>
            </a:r>
            <a:r>
              <a:rPr lang="en-US" dirty="0">
                <a:latin typeface="Adobe Caslon Pro Bold"/>
                <a:cs typeface="Adobe Caslon Pro Bold"/>
              </a:rPr>
              <a:t>? </a:t>
            </a:r>
          </a:p>
        </p:txBody>
      </p:sp>
      <p:cxnSp>
        <p:nvCxnSpPr>
          <p:cNvPr id="15" name="Straight Connector 14"/>
          <p:cNvCxnSpPr>
            <a:endCxn id="11" idx="2"/>
          </p:cNvCxnSpPr>
          <p:nvPr/>
        </p:nvCxnSpPr>
        <p:spPr>
          <a:xfrm flipV="1">
            <a:off x="1600200" y="4638040"/>
            <a:ext cx="25400" cy="31496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2140" y="4888468"/>
            <a:ext cx="102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a ‘c’</a:t>
            </a:r>
            <a:r>
              <a:rPr lang="en-US" dirty="0">
                <a:latin typeface="Adobe Caslon Pro Bold"/>
                <a:cs typeface="Adobe Caslon Pro Bold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0561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3" grpId="0" animBg="1"/>
      <p:bldP spid="14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11848</TotalTime>
  <Words>2901</Words>
  <Application>Microsoft Office PowerPoint</Application>
  <PresentationFormat>On-screen Show (4:3)</PresentationFormat>
  <Paragraphs>517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Adobe Caslon Pro</vt:lpstr>
      <vt:lpstr>Adobe Caslon Pro Bold</vt:lpstr>
      <vt:lpstr>Arial</vt:lpstr>
      <vt:lpstr>Bell MT</vt:lpstr>
      <vt:lpstr>Calibri</vt:lpstr>
      <vt:lpstr>Courier New</vt:lpstr>
      <vt:lpstr>HGPｺﾞｼｯｸE</vt:lpstr>
      <vt:lpstr>Menlo-Regular</vt:lpstr>
      <vt:lpstr>华文仿宋</vt:lpstr>
      <vt:lpstr>Symbol</vt:lpstr>
      <vt:lpstr>Times New Roman</vt:lpstr>
      <vt:lpstr>Tw Cen MT</vt:lpstr>
      <vt:lpstr>Wingdings</vt:lpstr>
      <vt:lpstr>Wingdings 2</vt:lpstr>
      <vt:lpstr>Zapf Dingbats</vt:lpstr>
      <vt:lpstr>Median</vt:lpstr>
      <vt:lpstr>CSC230 </vt:lpstr>
      <vt:lpstr>How to solve a problem?</vt:lpstr>
      <vt:lpstr>Recursion</vt:lpstr>
      <vt:lpstr>Recursion as a math technique</vt:lpstr>
      <vt:lpstr>Example, Sum the digits in a number </vt:lpstr>
      <vt:lpstr>Example: Sum the digits in a number</vt:lpstr>
      <vt:lpstr>Palindrome </vt:lpstr>
      <vt:lpstr>Example: Is a string a palindrome?</vt:lpstr>
      <vt:lpstr>Example: Count ‘c’ in a string</vt:lpstr>
      <vt:lpstr>Example: Count ‘c’ in a string</vt:lpstr>
      <vt:lpstr>Example: The Factorial Function  (n!)</vt:lpstr>
      <vt:lpstr>A Recursive Program</vt:lpstr>
      <vt:lpstr>General Approach to Writing Recursive Functions</vt:lpstr>
      <vt:lpstr>Example: Tower of Hanoi</vt:lpstr>
      <vt:lpstr>A Legend</vt:lpstr>
      <vt:lpstr>To Illustrate</vt:lpstr>
      <vt:lpstr>Example</vt:lpstr>
      <vt:lpstr>Example (Ct’d)</vt:lpstr>
      <vt:lpstr>Example (Ct’d)</vt:lpstr>
      <vt:lpstr>Example (Ct’d)</vt:lpstr>
      <vt:lpstr>Example (Ct’d)</vt:lpstr>
      <vt:lpstr>Example (Ct’d)</vt:lpstr>
      <vt:lpstr>Example (Ct’d)</vt:lpstr>
      <vt:lpstr>Our Problem</vt:lpstr>
      <vt:lpstr>General Approach to Writing Recursive Functions</vt:lpstr>
      <vt:lpstr>Design</vt:lpstr>
      <vt:lpstr>Design</vt:lpstr>
      <vt:lpstr>Design (Ct’d)</vt:lpstr>
      <vt:lpstr>Design (Ct’d)</vt:lpstr>
      <vt:lpstr>Design (Ct’d)</vt:lpstr>
      <vt:lpstr>Design (Ct’d)</vt:lpstr>
      <vt:lpstr>Tower of Hanoi: Code</vt:lpstr>
      <vt:lpstr>The Fibonacci Function</vt:lpstr>
      <vt:lpstr>Recursive Execution</vt:lpstr>
      <vt:lpstr>Non-Negative Integer Powers</vt:lpstr>
      <vt:lpstr>A Smarter Version</vt:lpstr>
      <vt:lpstr>Smarter Version in C++</vt:lpstr>
      <vt:lpstr>Build table of multiplications</vt:lpstr>
      <vt:lpstr>How C++ “compiles” recursive code</vt:lpstr>
      <vt:lpstr>Stacks</vt:lpstr>
      <vt:lpstr>Stack Frame</vt:lpstr>
      <vt:lpstr>Stack Frame</vt:lpstr>
      <vt:lpstr>Example: power(2, 5)</vt:lpstr>
      <vt:lpstr>How Do We Keep Track?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281</cp:revision>
  <cp:lastPrinted>2016-10-04T13:03:41Z</cp:lastPrinted>
  <dcterms:created xsi:type="dcterms:W3CDTF">2006-08-16T00:00:00Z</dcterms:created>
  <dcterms:modified xsi:type="dcterms:W3CDTF">2020-02-24T20:48:50Z</dcterms:modified>
  <cp:category/>
</cp:coreProperties>
</file>