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8" r:id="rId3"/>
    <p:sldId id="289" r:id="rId4"/>
    <p:sldId id="290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3" r:id="rId16"/>
    <p:sldId id="302" r:id="rId17"/>
    <p:sldId id="299" r:id="rId18"/>
    <p:sldId id="304" r:id="rId19"/>
    <p:sldId id="305" r:id="rId20"/>
    <p:sldId id="306" r:id="rId21"/>
    <p:sldId id="307" r:id="rId22"/>
    <p:sldId id="309" r:id="rId23"/>
    <p:sldId id="308" r:id="rId24"/>
    <p:sldId id="310" r:id="rId25"/>
    <p:sldId id="311" r:id="rId26"/>
    <p:sldId id="312" r:id="rId27"/>
    <p:sldId id="285" r:id="rId28"/>
    <p:sldId id="286" r:id="rId29"/>
    <p:sldId id="287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6" r:id="rId38"/>
    <p:sldId id="325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89614" autoAdjust="0"/>
  </p:normalViewPr>
  <p:slideViewPr>
    <p:cSldViewPr>
      <p:cViewPr varScale="1">
        <p:scale>
          <a:sx n="76" d="100"/>
          <a:sy n="76" d="100"/>
        </p:scale>
        <p:origin x="7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26/02/2020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26/02/2020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</a:t>
            </a:r>
            <a:r>
              <a:rPr lang="en-US" baseline="0" dirty="0"/>
              <a:t> click to get the figure that shows what it looks like after append, Stop and go thoroughly through it carefully.</a:t>
            </a:r>
          </a:p>
          <a:p>
            <a:r>
              <a:rPr lang="en-US" baseline="0" dirty="0"/>
              <a:t>The green has been appended –put at the end</a:t>
            </a:r>
          </a:p>
          <a:p>
            <a:r>
              <a:rPr lang="en-US" baseline="0" dirty="0"/>
              <a:t>Note how, starting from head, the re arrows take you around the list and back to the first node –these are the </a:t>
            </a:r>
            <a:r>
              <a:rPr lang="en-US" baseline="0" dirty="0" err="1"/>
              <a:t>succ</a:t>
            </a:r>
            <a:r>
              <a:rPr lang="en-US" baseline="0" dirty="0"/>
              <a:t> arrows.</a:t>
            </a:r>
          </a:p>
          <a:p>
            <a:r>
              <a:rPr lang="en-US" baseline="0" dirty="0"/>
              <a:t>Then start at the first node and move your mouse around and show slowly how the blue arrows, the </a:t>
            </a:r>
            <a:r>
              <a:rPr lang="en-US" baseline="0" dirty="0" err="1"/>
              <a:t>pred</a:t>
            </a:r>
            <a:r>
              <a:rPr lang="en-US" baseline="0" dirty="0"/>
              <a:t> fields, traverse the list backward.</a:t>
            </a:r>
          </a:p>
          <a:p>
            <a:endParaRPr lang="en-US" baseline="0" dirty="0"/>
          </a:p>
          <a:p>
            <a:r>
              <a:rPr lang="en-US" baseline="0" dirty="0"/>
              <a:t>Now we ask: What if we prepended instead of appended?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399AB-7254-DF4E-BF9E-94DE57EEEC3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animation to show what prepend would do. Go through it carefully. Putting at the</a:t>
            </a:r>
            <a:r>
              <a:rPr lang="en-US" baseline="0" dirty="0"/>
              <a:t> front (prepend) and putting at the back (append)</a:t>
            </a:r>
          </a:p>
          <a:p>
            <a:r>
              <a:rPr lang="en-US" baseline="0" dirty="0"/>
              <a:t>Yields the same circular list. The only difference is that head points at a different node! With prepend, it has to point at the new first node, the</a:t>
            </a:r>
          </a:p>
          <a:p>
            <a:r>
              <a:rPr lang="en-US" baseline="0" dirty="0"/>
              <a:t>one prepended. Therefore, ---now show how prepend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399AB-7254-DF4E-BF9E-94DE57EEEC3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399AB-7254-DF4E-BF9E-94DE57EEEC3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840B2-A2FF-4AD6-A634-DC973FAFDE06}" type="slidenum">
              <a:rPr lang="en-US"/>
              <a:pPr/>
              <a:t>32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Method is declared static, so it belongs to class and can be invoked by </a:t>
            </a:r>
            <a:r>
              <a:rPr lang="en-US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class.methodName</a:t>
            </a: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(), but does not belong to the objects.</a:t>
            </a:r>
          </a:p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Math routines are defined this way: public static </a:t>
            </a:r>
            <a:r>
              <a:rPr lang="en-US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pow</a:t>
            </a: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 a, </a:t>
            </a:r>
            <a:r>
              <a:rPr lang="en-US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int</a:t>
            </a: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 b) can be called anywhere as Math.pow(2,4)</a:t>
            </a:r>
          </a:p>
        </p:txBody>
      </p:sp>
    </p:spTree>
    <p:extLst>
      <p:ext uri="{BB962C8B-B14F-4D97-AF65-F5344CB8AC3E}">
        <p14:creationId xmlns:p14="http://schemas.microsoft.com/office/powerpoint/2010/main" val="58997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840B2-A2FF-4AD6-A634-DC973FAFDE06}" type="slidenum">
              <a:rPr lang="en-US"/>
              <a:pPr/>
              <a:t>34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You know about linked lists now. A2 introduced you to singly linked lists, doubly linked lists, and circular linked lists.</a:t>
            </a:r>
          </a:p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You now know how detailed –and difficult– implementing methods of a linked list can be. Luckily, one we have</a:t>
            </a:r>
          </a:p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a linked-list implementation, we can use it over and over again.</a:t>
            </a:r>
          </a:p>
          <a:p>
            <a:pPr marL="46988">
              <a:spcBef>
                <a:spcPts val="476"/>
              </a:spcBef>
            </a:pPr>
            <a:endParaRPr lang="en-US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We want to use the task of reversing a linked list to illustrate how we can develop an</a:t>
            </a: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 iterative (loop) algorithm</a:t>
            </a: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Using a general picture of what is true before and after each iteration.</a:t>
            </a:r>
          </a:p>
          <a:p>
            <a:pPr marL="46988">
              <a:spcBef>
                <a:spcPts val="476"/>
              </a:spcBef>
            </a:pPr>
            <a:endParaRPr lang="en-US" baseline="0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In A2, we emphasize that the way to implement an algorithm that changes the linked list is to draw the before-</a:t>
            </a: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and after pictures and THEN see what has to be done to change the before picture into the after picture. If you</a:t>
            </a: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Don’t do this, you have all sorts of troubles. Please get in the habit of doing this! Here, we show how useful it</a:t>
            </a: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Is with a loop, to.</a:t>
            </a:r>
          </a:p>
          <a:p>
            <a:pPr marL="46988">
              <a:spcBef>
                <a:spcPts val="476"/>
              </a:spcBef>
            </a:pPr>
            <a:endParaRPr lang="en-US" baseline="0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In this case, we want to change the precondition into the </a:t>
            </a:r>
            <a:r>
              <a:rPr lang="en-US" baseline="0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postcondition</a:t>
            </a: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. Not by changing the value field but</a:t>
            </a: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By changing the pointers.</a:t>
            </a:r>
          </a:p>
        </p:txBody>
      </p:sp>
    </p:spTree>
    <p:extLst>
      <p:ext uri="{BB962C8B-B14F-4D97-AF65-F5344CB8AC3E}">
        <p14:creationId xmlns:p14="http://schemas.microsoft.com/office/powerpoint/2010/main" val="84957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840B2-A2FF-4AD6-A634-DC973FAFDE06}" type="slidenum">
              <a:rPr lang="en-US"/>
              <a:pPr/>
              <a:t>35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88">
              <a:spcBef>
                <a:spcPts val="476"/>
              </a:spcBef>
            </a:pPr>
            <a:r>
              <a:rPr lang="en-US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This task is easier to do if we draw a picture of what the list looks like</a:t>
            </a: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 before and after each iteration of a loop.</a:t>
            </a:r>
            <a:endParaRPr lang="en-US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3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840B2-A2FF-4AD6-A634-DC973FAFDE06}" type="slidenum">
              <a:rPr lang="en-US"/>
              <a:pPr/>
              <a:t>36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88">
              <a:spcBef>
                <a:spcPts val="476"/>
              </a:spcBef>
            </a:pPr>
            <a:endParaRPr lang="en-US" baseline="0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If we intend to change the </a:t>
            </a:r>
            <a:r>
              <a:rPr lang="en-US" baseline="0" dirty="0" err="1">
                <a:solidFill>
                  <a:srgbClr val="000000"/>
                </a:solidFill>
                <a:cs typeface="Times New Roman" charset="0"/>
                <a:sym typeface="Times New Roman" charset="0"/>
              </a:rPr>
              <a:t>succ</a:t>
            </a: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 fields one at a time, starting at the beginning, we need two linked list, one</a:t>
            </a: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Containing the already-reversed portion and the other containing the still-to-be reversed part.</a:t>
            </a:r>
          </a:p>
          <a:p>
            <a:pPr marL="46988">
              <a:spcBef>
                <a:spcPts val="476"/>
              </a:spcBef>
            </a:pPr>
            <a:endParaRPr lang="en-US" baseline="0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  <a:p>
            <a:pPr marL="46988">
              <a:spcBef>
                <a:spcPts val="476"/>
              </a:spcBef>
            </a:pPr>
            <a:r>
              <a:rPr lang="en-US" baseline="0" dirty="0">
                <a:solidFill>
                  <a:srgbClr val="000000"/>
                </a:solidFill>
                <a:cs typeface="Times New Roman" charset="0"/>
                <a:sym typeface="Times New Roman" charset="0"/>
              </a:rPr>
              <a:t>So, in a real sense, we are combining the pre- and post-conditions.</a:t>
            </a:r>
            <a:endParaRPr lang="en-US" dirty="0">
              <a:solidFill>
                <a:srgbClr val="000000"/>
              </a:solidFill>
              <a:cs typeface="Times New Roman" charset="0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2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2/26/2020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2/26/2020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2/26/2020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2/26/2020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2/26/2020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CSC230</a:t>
            </a:r>
            <a:br>
              <a:rPr lang="fr-BE" dirty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34336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265680" y="36203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17078"/>
              </p:ext>
            </p:extLst>
          </p:nvPr>
        </p:nvGraphicFramePr>
        <p:xfrm>
          <a:off x="2514600" y="34514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37308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5351"/>
              </p:ext>
            </p:extLst>
          </p:nvPr>
        </p:nvGraphicFramePr>
        <p:xfrm>
          <a:off x="3886200" y="34484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35205" y="37278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3581400" y="36262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33760"/>
              </p:ext>
            </p:extLst>
          </p:nvPr>
        </p:nvGraphicFramePr>
        <p:xfrm>
          <a:off x="5257800" y="34484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06805" y="37278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4953000" y="36262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3924300" y="2628900"/>
            <a:ext cx="838200" cy="3657600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0" y="4876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2454779" y="29554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62200" y="2438400"/>
            <a:ext cx="6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5227868" y="2943752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000" y="2438400"/>
            <a:ext cx="4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1" name="Right Arrow 20"/>
          <p:cNvSpPr/>
          <p:nvPr/>
        </p:nvSpPr>
        <p:spPr>
          <a:xfrm rot="3458747">
            <a:off x="1464179" y="29554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2438400"/>
            <a:ext cx="14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20013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</a:t>
            </a:r>
            <a:r>
              <a:rPr lang="en-US"/>
              <a:t>Linked List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140" y="1447800"/>
            <a:ext cx="9077859" cy="2667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6141" y="4188588"/>
            <a:ext cx="9077859" cy="2667000"/>
          </a:xfrm>
          <a:prstGeom prst="roundRect">
            <a:avLst/>
          </a:prstGeom>
          <a:solidFill>
            <a:srgbClr val="D2DFD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0" y="1600200"/>
            <a:ext cx="4685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Array uses a piece of </a:t>
            </a:r>
            <a:r>
              <a:rPr lang="en-US" dirty="0">
                <a:solidFill>
                  <a:srgbClr val="FF0000"/>
                </a:solidFill>
              </a:rPr>
              <a:t>contiguous memory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access one item in an array, you need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starting address </a:t>
            </a:r>
            <a:r>
              <a:rPr lang="en-US" dirty="0"/>
              <a:t>(array name)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Which element we want (the index value)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57611"/>
              </p:ext>
            </p:extLst>
          </p:nvPr>
        </p:nvGraphicFramePr>
        <p:xfrm>
          <a:off x="1222370" y="3058160"/>
          <a:ext cx="533083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9733" y="29936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144779"/>
              </p:ext>
            </p:extLst>
          </p:nvPr>
        </p:nvGraphicFramePr>
        <p:xfrm>
          <a:off x="1222370" y="3439160"/>
          <a:ext cx="533083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3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0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a[0]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78733" y="2133600"/>
            <a:ext cx="474980" cy="386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Down Arrow 8"/>
          <p:cNvSpPr/>
          <p:nvPr/>
        </p:nvSpPr>
        <p:spPr>
          <a:xfrm rot="18944789">
            <a:off x="1117409" y="2321010"/>
            <a:ext cx="218317" cy="827266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533" y="20574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pa:</a:t>
            </a:r>
          </a:p>
        </p:txBody>
      </p:sp>
      <p:sp>
        <p:nvSpPr>
          <p:cNvPr id="11" name="Down Arrow 10"/>
          <p:cNvSpPr/>
          <p:nvPr/>
        </p:nvSpPr>
        <p:spPr>
          <a:xfrm rot="169554">
            <a:off x="1951615" y="2222891"/>
            <a:ext cx="183236" cy="827266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14760">
            <a:off x="2714818" y="2117715"/>
            <a:ext cx="213178" cy="1013100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5333" y="2057400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pa+3:</a:t>
            </a:r>
          </a:p>
        </p:txBody>
      </p:sp>
      <p:sp>
        <p:nvSpPr>
          <p:cNvPr id="14" name="Down Arrow 13"/>
          <p:cNvSpPr/>
          <p:nvPr/>
        </p:nvSpPr>
        <p:spPr>
          <a:xfrm rot="2835762">
            <a:off x="3342327" y="2194220"/>
            <a:ext cx="216933" cy="1013100"/>
          </a:xfrm>
          <a:prstGeom prst="down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67073" y="1828800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pa+1: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3873" y="1840468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pa+2: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61006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8" name="Straight Arrow Connector 17"/>
          <p:cNvCxnSpPr>
            <a:stCxn id="17" idx="3"/>
            <a:endCxn id="19" idx="1"/>
          </p:cNvCxnSpPr>
          <p:nvPr/>
        </p:nvCxnSpPr>
        <p:spPr>
          <a:xfrm>
            <a:off x="2341880" y="62873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07844"/>
              </p:ext>
            </p:extLst>
          </p:nvPr>
        </p:nvGraphicFramePr>
        <p:xfrm>
          <a:off x="2590800" y="61184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514600" y="63978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64343"/>
              </p:ext>
            </p:extLst>
          </p:nvPr>
        </p:nvGraphicFramePr>
        <p:xfrm>
          <a:off x="3962400" y="61154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11405" y="63948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 flipV="1">
            <a:off x="3657600" y="62932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99829"/>
              </p:ext>
            </p:extLst>
          </p:nvPr>
        </p:nvGraphicFramePr>
        <p:xfrm>
          <a:off x="5334000" y="61154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83005" y="63948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 flipV="1">
            <a:off x="5029200" y="62932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0" y="4267200"/>
            <a:ext cx="6629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Linked list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contiguous in memory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address of each node is explicitly stored.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access one node in a list, you need to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Have the </a:t>
            </a:r>
            <a:r>
              <a:rPr lang="en-US" dirty="0">
                <a:solidFill>
                  <a:srgbClr val="0000FF"/>
                </a:solidFill>
              </a:rPr>
              <a:t>starting address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Iterate</a:t>
            </a:r>
            <a:r>
              <a:rPr lang="en-US" dirty="0"/>
              <a:t> the nodes before reaching the end or the intermediate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3276600"/>
            <a:ext cx="11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a[6] = 10;</a:t>
            </a:r>
          </a:p>
        </p:txBody>
      </p:sp>
    </p:spTree>
    <p:extLst>
      <p:ext uri="{BB962C8B-B14F-4D97-AF65-F5344CB8AC3E}">
        <p14:creationId xmlns:p14="http://schemas.microsoft.com/office/powerpoint/2010/main" val="29074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20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16764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Start from head and iterate to the end of the list.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Create a new node, initialize it.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Copy head pointer to temp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temp pointer to iterate through the list until reaching the tail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Attach the new node to the tail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729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>
            <a:off x="2265680" y="4915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67980"/>
              </p:ext>
            </p:extLst>
          </p:nvPr>
        </p:nvGraphicFramePr>
        <p:xfrm>
          <a:off x="2514600" y="4746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5026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69121"/>
              </p:ext>
            </p:extLst>
          </p:nvPr>
        </p:nvGraphicFramePr>
        <p:xfrm>
          <a:off x="3886200" y="4743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35205" y="5023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 flipV="1">
            <a:off x="35814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77116"/>
              </p:ext>
            </p:extLst>
          </p:nvPr>
        </p:nvGraphicFramePr>
        <p:xfrm>
          <a:off x="5257800" y="47438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6805" y="5023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49530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5400000">
            <a:off x="24547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3800"/>
            <a:ext cx="6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5227868" y="4239152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3733800"/>
            <a:ext cx="4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4" name="Right Arrow 23"/>
          <p:cNvSpPr/>
          <p:nvPr/>
        </p:nvSpPr>
        <p:spPr>
          <a:xfrm rot="3458747">
            <a:off x="14641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3400" y="3821668"/>
            <a:ext cx="14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pointer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55414"/>
              </p:ext>
            </p:extLst>
          </p:nvPr>
        </p:nvGraphicFramePr>
        <p:xfrm>
          <a:off x="6858000" y="4746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07005" y="5026223"/>
            <a:ext cx="66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0x48b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6802120" y="40462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0x48b</a:t>
            </a: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7086600" y="4419600"/>
            <a:ext cx="10160" cy="3810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9956" y="3657600"/>
            <a:ext cx="11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7508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5" grpId="0"/>
      <p:bldP spid="18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7" grpId="0"/>
      <p:bldP spid="28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16764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Start from head and iterate to the end of the list.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Create a new node, initialize it.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Copy head pointer to temp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temp pointer to iterate through the list until reaching the tail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Attach the new node to the tail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729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>
            <a:off x="2265680" y="4915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95114"/>
              </p:ext>
            </p:extLst>
          </p:nvPr>
        </p:nvGraphicFramePr>
        <p:xfrm>
          <a:off x="2514600" y="4746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5026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75613"/>
              </p:ext>
            </p:extLst>
          </p:nvPr>
        </p:nvGraphicFramePr>
        <p:xfrm>
          <a:off x="3886200" y="4743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35205" y="5023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 flipV="1">
            <a:off x="35814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93647"/>
              </p:ext>
            </p:extLst>
          </p:nvPr>
        </p:nvGraphicFramePr>
        <p:xfrm>
          <a:off x="5257800" y="47438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6805" y="5023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49530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5400000">
            <a:off x="24547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3800"/>
            <a:ext cx="6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5227868" y="4239152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3733800"/>
            <a:ext cx="4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4" name="Right Arrow 23"/>
          <p:cNvSpPr/>
          <p:nvPr/>
        </p:nvSpPr>
        <p:spPr>
          <a:xfrm rot="3458747">
            <a:off x="14641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3733800"/>
            <a:ext cx="14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pointer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8720" y="57988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27" name="Straight Arrow Connector 26"/>
          <p:cNvCxnSpPr>
            <a:stCxn id="26" idx="0"/>
            <a:endCxn id="13" idx="2"/>
          </p:cNvCxnSpPr>
          <p:nvPr/>
        </p:nvCxnSpPr>
        <p:spPr>
          <a:xfrm flipV="1">
            <a:off x="2753360" y="533400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5867400"/>
            <a:ext cx="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99487"/>
              </p:ext>
            </p:extLst>
          </p:nvPr>
        </p:nvGraphicFramePr>
        <p:xfrm>
          <a:off x="6858000" y="4746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07005" y="5026223"/>
            <a:ext cx="66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0x48b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6802120" y="40462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0x48b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7086600" y="4419600"/>
            <a:ext cx="10160" cy="3810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9956" y="3657600"/>
            <a:ext cx="11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8210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16764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Start from head and iterate to the end of the list.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Create a new node, initialize it.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Copy head pointer to temp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temp pointer to iterate through the list until reaching the tail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Attach the new node to the tail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729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>
            <a:off x="2265680" y="4915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59091"/>
              </p:ext>
            </p:extLst>
          </p:nvPr>
        </p:nvGraphicFramePr>
        <p:xfrm>
          <a:off x="2514600" y="4746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5026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64471"/>
              </p:ext>
            </p:extLst>
          </p:nvPr>
        </p:nvGraphicFramePr>
        <p:xfrm>
          <a:off x="3886200" y="4743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35205" y="5023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 flipV="1">
            <a:off x="35814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95511"/>
              </p:ext>
            </p:extLst>
          </p:nvPr>
        </p:nvGraphicFramePr>
        <p:xfrm>
          <a:off x="5257800" y="47438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6805" y="5023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49530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5400000">
            <a:off x="24547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3800"/>
            <a:ext cx="6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5227868" y="4239152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3733800"/>
            <a:ext cx="4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4" name="Right Arrow 23"/>
          <p:cNvSpPr/>
          <p:nvPr/>
        </p:nvSpPr>
        <p:spPr>
          <a:xfrm rot="3458747">
            <a:off x="14641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3733800"/>
            <a:ext cx="14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pointer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0320" y="57988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0x2b3</a:t>
            </a: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4124960" y="533400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0400" y="5867400"/>
            <a:ext cx="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64610"/>
              </p:ext>
            </p:extLst>
          </p:nvPr>
        </p:nvGraphicFramePr>
        <p:xfrm>
          <a:off x="6858000" y="4746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07005" y="5026223"/>
            <a:ext cx="66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0x48b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6802120" y="40462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0x48b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7086600" y="4419600"/>
            <a:ext cx="10160" cy="3810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9956" y="3657600"/>
            <a:ext cx="11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30829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16764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Start from head and iterate to the end of the list.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Create a new node, initialize it.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Copy head pointer to temp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temp pointer to iterate through the list until reaching the tail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Attach the new node to the tail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729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>
            <a:off x="2265680" y="4915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46794"/>
              </p:ext>
            </p:extLst>
          </p:nvPr>
        </p:nvGraphicFramePr>
        <p:xfrm>
          <a:off x="2514600" y="4746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5026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40636"/>
              </p:ext>
            </p:extLst>
          </p:nvPr>
        </p:nvGraphicFramePr>
        <p:xfrm>
          <a:off x="3886200" y="4743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35205" y="5023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 flipV="1">
            <a:off x="35814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77536"/>
              </p:ext>
            </p:extLst>
          </p:nvPr>
        </p:nvGraphicFramePr>
        <p:xfrm>
          <a:off x="5257800" y="47438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6805" y="5023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49530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5400000">
            <a:off x="24547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3800"/>
            <a:ext cx="6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5227868" y="4239152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3733800"/>
            <a:ext cx="4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4" name="Right Arrow 23"/>
          <p:cNvSpPr/>
          <p:nvPr/>
        </p:nvSpPr>
        <p:spPr>
          <a:xfrm rot="3458747">
            <a:off x="14641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3733800"/>
            <a:ext cx="14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pointer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1920" y="57988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0x53a</a:t>
            </a: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5496560" y="533400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5867400"/>
            <a:ext cx="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8075"/>
              </p:ext>
            </p:extLst>
          </p:nvPr>
        </p:nvGraphicFramePr>
        <p:xfrm>
          <a:off x="6858000" y="4746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07005" y="5026223"/>
            <a:ext cx="66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0x48b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6802120" y="40462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0x48b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7086600" y="4419600"/>
            <a:ext cx="10160" cy="3810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9956" y="3657600"/>
            <a:ext cx="11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18886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1" y="16764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Start from head and iterate to the end of the list.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Create a new node, initialize it.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Copy head pointer to temp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temp pointer to iterate through the list until reaching the tail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Attach the new node to the tail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4729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>
            <a:off x="2265680" y="4915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5992"/>
              </p:ext>
            </p:extLst>
          </p:nvPr>
        </p:nvGraphicFramePr>
        <p:xfrm>
          <a:off x="2514600" y="4746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5026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27056"/>
              </p:ext>
            </p:extLst>
          </p:nvPr>
        </p:nvGraphicFramePr>
        <p:xfrm>
          <a:off x="3886200" y="4743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35205" y="5023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stCxn id="12" idx="3"/>
            <a:endCxn id="14" idx="1"/>
          </p:cNvCxnSpPr>
          <p:nvPr/>
        </p:nvCxnSpPr>
        <p:spPr>
          <a:xfrm flipV="1">
            <a:off x="3581400" y="4921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2886"/>
              </p:ext>
            </p:extLst>
          </p:nvPr>
        </p:nvGraphicFramePr>
        <p:xfrm>
          <a:off x="5257800" y="4743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0x48b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6805" y="5023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4953000" y="4921646"/>
            <a:ext cx="304800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5400000">
            <a:off x="24547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3733800"/>
            <a:ext cx="6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2" name="Right Arrow 21"/>
          <p:cNvSpPr/>
          <p:nvPr/>
        </p:nvSpPr>
        <p:spPr>
          <a:xfrm rot="1988971">
            <a:off x="5590221" y="4265057"/>
            <a:ext cx="1373654" cy="257089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7800" y="3733800"/>
            <a:ext cx="4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4" name="Right Arrow 23"/>
          <p:cNvSpPr/>
          <p:nvPr/>
        </p:nvSpPr>
        <p:spPr>
          <a:xfrm rot="3458747">
            <a:off x="1464179" y="4250820"/>
            <a:ext cx="576841" cy="3048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3733800"/>
            <a:ext cx="14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pointer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25720" y="57988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0x53a</a:t>
            </a: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5420360" y="533400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867400"/>
            <a:ext cx="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14170"/>
              </p:ext>
            </p:extLst>
          </p:nvPr>
        </p:nvGraphicFramePr>
        <p:xfrm>
          <a:off x="6858000" y="4746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07005" y="5026223"/>
            <a:ext cx="66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0x48b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6802120" y="40462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0x48b</a:t>
            </a: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7086600" y="4419600"/>
            <a:ext cx="10160" cy="3810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3200" y="3657600"/>
            <a:ext cx="112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cxnSp>
        <p:nvCxnSpPr>
          <p:cNvPr id="33" name="Straight Arrow Connector 32"/>
          <p:cNvCxnSpPr>
            <a:stCxn id="17" idx="3"/>
            <a:endCxn id="28" idx="1"/>
          </p:cNvCxnSpPr>
          <p:nvPr/>
        </p:nvCxnSpPr>
        <p:spPr>
          <a:xfrm>
            <a:off x="6324600" y="4921646"/>
            <a:ext cx="5334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1752600"/>
            <a:ext cx="3657600" cy="2893100"/>
          </a:xfrm>
          <a:prstGeom prst="rect">
            <a:avLst/>
          </a:prstGeom>
          <a:solidFill>
            <a:srgbClr val="C0C3D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43820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4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&gt;</a:t>
            </a:r>
            <a:r>
              <a:rPr lang="en-US" sz="1400" dirty="0">
                <a:solidFill>
                  <a:srgbClr val="643820"/>
                </a:solidFill>
                <a:latin typeface="Menlo-Regular"/>
              </a:rPr>
              <a:t> </a:t>
            </a:r>
          </a:p>
          <a:p>
            <a:r>
              <a:rPr lang="en-US" sz="14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int  val;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Node*  next;</a:t>
            </a:r>
          </a:p>
          <a:p>
            <a:r>
              <a:rPr lang="uk-UA" sz="14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void append(Node*&amp;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v);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Node* headPtr1 =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Node* headPtr2 =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 rot="14277823">
            <a:off x="6699985" y="4291615"/>
            <a:ext cx="1986995" cy="188451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5257800"/>
            <a:ext cx="1905000" cy="923330"/>
          </a:xfrm>
          <a:prstGeom prst="rect">
            <a:avLst/>
          </a:prstGeom>
          <a:solidFill>
            <a:srgbClr val="D2DFD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reference</a:t>
            </a:r>
            <a:r>
              <a:rPr lang="en-US" dirty="0"/>
              <a:t> (alias) to a </a:t>
            </a:r>
            <a:r>
              <a:rPr lang="en-US" dirty="0">
                <a:solidFill>
                  <a:srgbClr val="0000FF"/>
                </a:solidFill>
              </a:rPr>
              <a:t>Node pointer </a:t>
            </a:r>
            <a:endParaRPr lang="en-US" dirty="0"/>
          </a:p>
        </p:txBody>
      </p:sp>
      <p:pic>
        <p:nvPicPr>
          <p:cNvPr id="7" name="Picture 6" descr="Wh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9144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7800" y="5970846"/>
            <a:ext cx="1146468" cy="646331"/>
          </a:xfrm>
          <a:prstGeom prst="rect">
            <a:avLst/>
          </a:prstGeom>
          <a:solidFill>
            <a:srgbClr val="D2DFD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if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Node *</a:t>
            </a:r>
            <a:r>
              <a:rPr lang="en-US" dirty="0" err="1">
                <a:solidFill>
                  <a:srgbClr val="0000FF"/>
                </a:solidFill>
              </a:rPr>
              <a:t>ptr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8750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0" name="Straight Arrow Connector 9"/>
          <p:cNvCxnSpPr>
            <a:stCxn id="9" idx="3"/>
            <a:endCxn id="14" idx="1"/>
          </p:cNvCxnSpPr>
          <p:nvPr/>
        </p:nvCxnSpPr>
        <p:spPr>
          <a:xfrm>
            <a:off x="1808480" y="6061710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5867400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r>
              <a:rPr lang="en-US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52654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b="1" dirty="0">
                <a:solidFill>
                  <a:srgbClr val="0000FF"/>
                </a:solidFill>
              </a:rPr>
              <a:t>NULL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5257800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r>
              <a:rPr lang="en-US" dirty="0"/>
              <a:t>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65587"/>
              </p:ext>
            </p:extLst>
          </p:nvPr>
        </p:nvGraphicFramePr>
        <p:xfrm>
          <a:off x="2057400" y="5892800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18288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We use </a:t>
            </a:r>
            <a:r>
              <a:rPr lang="en-US" dirty="0">
                <a:solidFill>
                  <a:srgbClr val="0000FF"/>
                </a:solidFill>
              </a:rPr>
              <a:t>head pointer </a:t>
            </a:r>
            <a:r>
              <a:rPr lang="en-US" dirty="0"/>
              <a:t>to access the list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head pointer </a:t>
            </a:r>
            <a:r>
              <a:rPr lang="en-US" dirty="0"/>
              <a:t>points to the </a:t>
            </a:r>
            <a:r>
              <a:rPr lang="en-US" dirty="0">
                <a:solidFill>
                  <a:srgbClr val="0000FF"/>
                </a:solidFill>
              </a:rPr>
              <a:t>first node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first node </a:t>
            </a:r>
            <a:r>
              <a:rPr lang="en-US" dirty="0">
                <a:solidFill>
                  <a:srgbClr val="0000FF"/>
                </a:solidFill>
              </a:rPr>
              <a:t>changes</a:t>
            </a:r>
            <a:r>
              <a:rPr lang="en-US" dirty="0"/>
              <a:t>, the </a:t>
            </a:r>
            <a:r>
              <a:rPr lang="en-US" dirty="0">
                <a:solidFill>
                  <a:srgbClr val="0000FF"/>
                </a:solidFill>
              </a:rPr>
              <a:t>head pointer </a:t>
            </a:r>
            <a:r>
              <a:rPr lang="en-US" dirty="0"/>
              <a:t>must points to the new address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a Node pointer is the parameter, the function will get the address of the first NODE, not head pointer itself.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By using a reference to the Node pointer, we access head pointer</a:t>
            </a:r>
          </a:p>
        </p:txBody>
      </p:sp>
    </p:spTree>
    <p:extLst>
      <p:ext uri="{BB962C8B-B14F-4D97-AF65-F5344CB8AC3E}">
        <p14:creationId xmlns:p14="http://schemas.microsoft.com/office/powerpoint/2010/main" val="10524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pointer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9858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265680" y="21725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69217"/>
              </p:ext>
            </p:extLst>
          </p:nvPr>
        </p:nvGraphicFramePr>
        <p:xfrm>
          <a:off x="2514600" y="20036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2830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55997"/>
              </p:ext>
            </p:extLst>
          </p:nvPr>
        </p:nvGraphicFramePr>
        <p:xfrm>
          <a:off x="3886200" y="20006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35205" y="22800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3581400" y="21784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27652"/>
              </p:ext>
            </p:extLst>
          </p:nvPr>
        </p:nvGraphicFramePr>
        <p:xfrm>
          <a:off x="5257800" y="20006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06805" y="22800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4953000" y="21784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0765" y="19928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" y="2895600"/>
            <a:ext cx="728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Head pointer </a:t>
            </a: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</a:t>
            </a:r>
            <a:r>
              <a:rPr lang="en-US" dirty="0">
                <a:solidFill>
                  <a:srgbClr val="0000FF"/>
                </a:solidFill>
              </a:rPr>
              <a:t>node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Head pointer </a:t>
            </a:r>
            <a:r>
              <a:rPr lang="en-US" dirty="0"/>
              <a:t>is a </a:t>
            </a:r>
            <a:r>
              <a:rPr lang="en-US" b="1" dirty="0"/>
              <a:t>variable</a:t>
            </a:r>
            <a:r>
              <a:rPr lang="en-US" dirty="0"/>
              <a:t>, which points to the first node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headPtr</a:t>
            </a:r>
            <a:r>
              <a:rPr lang="en-US" dirty="0">
                <a:solidFill>
                  <a:srgbClr val="0000FF"/>
                </a:solidFill>
              </a:rPr>
              <a:t>-&gt;next </a:t>
            </a:r>
            <a:r>
              <a:rPr lang="en-US" dirty="0"/>
              <a:t>does not point to the first node, it points to the second node.</a:t>
            </a:r>
          </a:p>
        </p:txBody>
      </p:sp>
    </p:spTree>
    <p:extLst>
      <p:ext uri="{BB962C8B-B14F-4D97-AF65-F5344CB8AC3E}">
        <p14:creationId xmlns:p14="http://schemas.microsoft.com/office/powerpoint/2010/main" val="13412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2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4267200" cy="2862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 current is not empty.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head pointer </a:t>
            </a:r>
            <a:r>
              <a:rPr lang="en-US" dirty="0"/>
              <a:t>should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Copy head pointer to a temp pointer, which will iterate through the list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How to iterate through the list</a:t>
            </a:r>
            <a:r>
              <a:rPr lang="en-US" dirty="0">
                <a:latin typeface="Times New Roman" charset="0"/>
              </a:rPr>
              <a:t>?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(temp-&gt;next !=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temp = temp-&gt;next;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}</a:t>
            </a:r>
            <a:endParaRPr lang="en-US" sz="1600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524000"/>
            <a:ext cx="4137671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-Regular"/>
              </a:rPr>
              <a:t>void append(Node*&amp; head, </a:t>
            </a:r>
            <a:r>
              <a:rPr lang="en-US" sz="1600" dirty="0" err="1">
                <a:latin typeface="Menlo-Regular"/>
              </a:rPr>
              <a:t>int</a:t>
            </a:r>
            <a:r>
              <a:rPr lang="en-US" sz="1600" dirty="0">
                <a:latin typeface="Menlo-Regular"/>
              </a:rPr>
              <a:t> v){</a:t>
            </a:r>
          </a:p>
          <a:p>
            <a:r>
              <a:rPr lang="en-US" sz="1600" dirty="0">
                <a:latin typeface="Menlo-Regular"/>
              </a:rPr>
              <a:t>  Node *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 = new Node;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-&gt;</a:t>
            </a:r>
            <a:r>
              <a:rPr lang="en-US" sz="1600" dirty="0" err="1">
                <a:latin typeface="Menlo-Regular"/>
              </a:rPr>
              <a:t>val</a:t>
            </a:r>
            <a:r>
              <a:rPr lang="en-US" sz="1600" dirty="0">
                <a:latin typeface="Menlo-Regular"/>
              </a:rPr>
              <a:t> = v;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-&gt;next = NULL;</a:t>
            </a:r>
          </a:p>
          <a:p>
            <a:r>
              <a:rPr lang="en-US" sz="1600" dirty="0">
                <a:latin typeface="Menlo-Regular"/>
              </a:rPr>
              <a:t>  if(head == NULL){</a:t>
            </a:r>
          </a:p>
          <a:p>
            <a:r>
              <a:rPr lang="en-US" sz="1600" dirty="0">
                <a:latin typeface="Menlo-Regular"/>
              </a:rPr>
              <a:t>    head =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;</a:t>
            </a:r>
          </a:p>
          <a:p>
            <a:r>
              <a:rPr lang="de-DE" sz="1600" dirty="0">
                <a:latin typeface="Menlo-Regular"/>
              </a:rPr>
              <a:t>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Menlo-Regular"/>
              </a:rPr>
              <a:t> else{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Node* temp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while(temp-&gt;next != NULL){</a:t>
            </a:r>
          </a:p>
          <a:p>
            <a:r>
              <a:rPr lang="ro-RO" sz="1600" dirty="0">
                <a:solidFill>
                  <a:srgbClr val="FF0000"/>
                </a:solidFill>
                <a:latin typeface="Menlo-Regular"/>
              </a:rPr>
              <a:t>       temp = temp-&gt;next;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}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temp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next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 =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newPtr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67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has a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1" y="1828800"/>
            <a:ext cx="8382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/>
              <a:t> of the array is </a:t>
            </a:r>
            <a:r>
              <a:rPr lang="en-US" dirty="0">
                <a:solidFill>
                  <a:srgbClr val="0000FF"/>
                </a:solidFill>
              </a:rPr>
              <a:t>fixed</a:t>
            </a:r>
            <a:r>
              <a:rPr lang="en-US" dirty="0"/>
              <a:t>. You can not </a:t>
            </a:r>
            <a:r>
              <a:rPr lang="en-US" dirty="0">
                <a:solidFill>
                  <a:srgbClr val="0000FF"/>
                </a:solidFill>
              </a:rPr>
              <a:t>shrink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grow </a:t>
            </a:r>
            <a:r>
              <a:rPr lang="en-US" dirty="0"/>
              <a:t>it.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we do not know the data size </a:t>
            </a:r>
            <a:r>
              <a:rPr lang="en-US" dirty="0">
                <a:solidFill>
                  <a:srgbClr val="0000FF"/>
                </a:solidFill>
              </a:rPr>
              <a:t>in advance</a:t>
            </a:r>
            <a:r>
              <a:rPr lang="en-US" dirty="0"/>
              <a:t>, we need to </a:t>
            </a:r>
            <a:r>
              <a:rPr lang="en-US" b="1" dirty="0"/>
              <a:t>GUESS</a:t>
            </a:r>
            <a:r>
              <a:rPr lang="en-US" dirty="0"/>
              <a:t> and create an large enough array.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The unused space will be wasted.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What if the array size is not large enough</a:t>
            </a:r>
            <a:r>
              <a:rPr lang="en-US" dirty="0">
                <a:latin typeface="Times New Roman" charset="0"/>
              </a:rPr>
              <a:t>?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latin typeface="Times New Roman" charset="0"/>
              </a:rPr>
              <a:t>Create a </a:t>
            </a:r>
            <a:r>
              <a:rPr lang="en-US" dirty="0">
                <a:solidFill>
                  <a:srgbClr val="0000FF"/>
                </a:solidFill>
                <a:latin typeface="Times New Roman" charset="0"/>
              </a:rPr>
              <a:t>larger</a:t>
            </a:r>
            <a:r>
              <a:rPr lang="en-US" dirty="0">
                <a:latin typeface="Times New Roman" charset="0"/>
              </a:rPr>
              <a:t> array, copy data from the old array to the </a:t>
            </a:r>
            <a:r>
              <a:rPr lang="en-US" dirty="0"/>
              <a:t> new one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19931"/>
              </p:ext>
            </p:extLst>
          </p:nvPr>
        </p:nvGraphicFramePr>
        <p:xfrm>
          <a:off x="1752600" y="4114800"/>
          <a:ext cx="2209800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581400"/>
            <a:ext cx="1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append(15)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52137"/>
              </p:ext>
            </p:extLst>
          </p:nvPr>
        </p:nvGraphicFramePr>
        <p:xfrm>
          <a:off x="1752600" y="3581400"/>
          <a:ext cx="441960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Bent-Up Arrow 22"/>
          <p:cNvSpPr/>
          <p:nvPr/>
        </p:nvSpPr>
        <p:spPr>
          <a:xfrm rot="10800000" flipH="1">
            <a:off x="2209800" y="3733800"/>
            <a:ext cx="2057400" cy="381000"/>
          </a:xfrm>
          <a:prstGeom prst="bentUpArrow">
            <a:avLst>
              <a:gd name="adj1" fmla="val 8165"/>
              <a:gd name="adj2" fmla="val 14899"/>
              <a:gd name="adj3" fmla="val 266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&quot;No&quot; Symbol 23"/>
          <p:cNvSpPr/>
          <p:nvPr/>
        </p:nvSpPr>
        <p:spPr>
          <a:xfrm>
            <a:off x="4047631" y="4197209"/>
            <a:ext cx="295769" cy="298591"/>
          </a:xfrm>
          <a:prstGeom prst="noSmoking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4126468"/>
            <a:ext cx="12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is full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93049"/>
              </p:ext>
            </p:extLst>
          </p:nvPr>
        </p:nvGraphicFramePr>
        <p:xfrm>
          <a:off x="1752600" y="4724400"/>
          <a:ext cx="4419600" cy="38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65565"/>
              </p:ext>
            </p:extLst>
          </p:nvPr>
        </p:nvGraphicFramePr>
        <p:xfrm>
          <a:off x="1752600" y="5334000"/>
          <a:ext cx="4419600" cy="38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93888"/>
              </p:ext>
            </p:extLst>
          </p:nvPr>
        </p:nvGraphicFramePr>
        <p:xfrm>
          <a:off x="1752600" y="5943600"/>
          <a:ext cx="4419600" cy="38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0" y="4736068"/>
            <a:ext cx="18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array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334000"/>
            <a:ext cx="16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over items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5879068"/>
            <a:ext cx="179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new item</a:t>
            </a:r>
          </a:p>
        </p:txBody>
      </p:sp>
    </p:spTree>
    <p:extLst>
      <p:ext uri="{BB962C8B-B14F-4D97-AF65-F5344CB8AC3E}">
        <p14:creationId xmlns:p14="http://schemas.microsoft.com/office/powerpoint/2010/main" val="2692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  <p:bldP spid="24" grpId="0" animBg="1"/>
      <p:bldP spid="25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1524000"/>
            <a:ext cx="4137671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-Regular"/>
              </a:rPr>
              <a:t>void append(Node*&amp; head, </a:t>
            </a:r>
            <a:r>
              <a:rPr lang="en-US" sz="1600" dirty="0" err="1">
                <a:latin typeface="Menlo-Regular"/>
              </a:rPr>
              <a:t>int</a:t>
            </a:r>
            <a:r>
              <a:rPr lang="en-US" sz="1600" dirty="0">
                <a:latin typeface="Menlo-Regular"/>
              </a:rPr>
              <a:t> v){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Node *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newPtr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= new Node;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newPtr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-&gt;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 = v;</a:t>
            </a:r>
          </a:p>
          <a:p>
            <a:r>
              <a:rPr lang="en-US" sz="16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enlo-Regular"/>
              </a:rPr>
              <a:t>newPtr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-&gt;next = NULL;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if(head == NULL){</a:t>
            </a:r>
          </a:p>
          <a:p>
            <a:r>
              <a:rPr lang="en-US" sz="1600" dirty="0">
                <a:solidFill>
                  <a:srgbClr val="008000"/>
                </a:solidFill>
                <a:latin typeface="Menlo-Regular"/>
              </a:rPr>
              <a:t>    head = </a:t>
            </a:r>
            <a:r>
              <a:rPr lang="en-US" sz="1600" dirty="0" err="1">
                <a:solidFill>
                  <a:srgbClr val="008000"/>
                </a:solidFill>
                <a:latin typeface="Menlo-Regular"/>
              </a:rPr>
              <a:t>newPtr</a:t>
            </a:r>
            <a:r>
              <a:rPr lang="en-US" sz="1600" dirty="0">
                <a:solidFill>
                  <a:srgbClr val="008000"/>
                </a:solidFill>
                <a:latin typeface="Menlo-Regular"/>
              </a:rPr>
              <a:t>;</a:t>
            </a:r>
          </a:p>
          <a:p>
            <a:r>
              <a:rPr lang="de-DE" sz="1600" dirty="0">
                <a:solidFill>
                  <a:srgbClr val="008000"/>
                </a:solidFill>
                <a:latin typeface="Menlo-Regular"/>
              </a:rPr>
              <a:t>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Menlo-Regular"/>
              </a:rPr>
              <a:t> else{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Node* temp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while(temp-&gt;next != NULL){</a:t>
            </a:r>
          </a:p>
          <a:p>
            <a:r>
              <a:rPr lang="ro-RO" sz="1600" dirty="0">
                <a:solidFill>
                  <a:srgbClr val="FF0000"/>
                </a:solidFill>
                <a:latin typeface="Menlo-Regular"/>
              </a:rPr>
              <a:t>       temp = temp-&gt;next;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}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temp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next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 =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newPtr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  <p:sp>
        <p:nvSpPr>
          <p:cNvPr id="6" name="Left Brace 5"/>
          <p:cNvSpPr/>
          <p:nvPr/>
        </p:nvSpPr>
        <p:spPr>
          <a:xfrm>
            <a:off x="4724400" y="1828800"/>
            <a:ext cx="533400" cy="685800"/>
          </a:xfrm>
          <a:prstGeom prst="leftBrace">
            <a:avLst>
              <a:gd name="adj1" fmla="val 8333"/>
              <a:gd name="adj2" fmla="val 43405"/>
            </a:avLst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1916668"/>
            <a:ext cx="196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Create a new node</a:t>
            </a:r>
          </a:p>
        </p:txBody>
      </p:sp>
      <p:sp>
        <p:nvSpPr>
          <p:cNvPr id="9" name="Left Brace 8"/>
          <p:cNvSpPr/>
          <p:nvPr/>
        </p:nvSpPr>
        <p:spPr>
          <a:xfrm>
            <a:off x="4724400" y="2590800"/>
            <a:ext cx="533400" cy="685800"/>
          </a:xfrm>
          <a:prstGeom prst="leftBrace">
            <a:avLst>
              <a:gd name="adj1" fmla="val 8333"/>
              <a:gd name="adj2" fmla="val 43405"/>
            </a:avLst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0800" y="2667000"/>
            <a:ext cx="21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If current list is empty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724400" y="3352800"/>
            <a:ext cx="533400" cy="1676400"/>
          </a:xfrm>
          <a:prstGeom prst="leftBrace">
            <a:avLst>
              <a:gd name="adj1" fmla="val 8333"/>
              <a:gd name="adj2" fmla="val 43405"/>
            </a:avLst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543" y="3821668"/>
            <a:ext cx="248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current list is not empty</a:t>
            </a:r>
          </a:p>
        </p:txBody>
      </p:sp>
    </p:spTree>
    <p:extLst>
      <p:ext uri="{BB962C8B-B14F-4D97-AF65-F5344CB8AC3E}">
        <p14:creationId xmlns:p14="http://schemas.microsoft.com/office/powerpoint/2010/main" val="360152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or for loop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4137671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-Regular"/>
              </a:rPr>
              <a:t>void append(Node*&amp; head, </a:t>
            </a:r>
            <a:r>
              <a:rPr lang="en-US" sz="1600" dirty="0" err="1">
                <a:latin typeface="Menlo-Regular"/>
              </a:rPr>
              <a:t>int</a:t>
            </a:r>
            <a:r>
              <a:rPr lang="en-US" sz="1600" dirty="0">
                <a:latin typeface="Menlo-Regular"/>
              </a:rPr>
              <a:t> v){</a:t>
            </a:r>
          </a:p>
          <a:p>
            <a:r>
              <a:rPr lang="en-US" sz="1600" dirty="0">
                <a:latin typeface="Menlo-Regular"/>
              </a:rPr>
              <a:t>  Node *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 = new Node;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-&gt;</a:t>
            </a:r>
            <a:r>
              <a:rPr lang="en-US" sz="1600" dirty="0" err="1">
                <a:latin typeface="Menlo-Regular"/>
              </a:rPr>
              <a:t>val</a:t>
            </a:r>
            <a:r>
              <a:rPr lang="en-US" sz="1600" dirty="0">
                <a:latin typeface="Menlo-Regular"/>
              </a:rPr>
              <a:t> = v;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-&gt;next = NULL;</a:t>
            </a:r>
          </a:p>
          <a:p>
            <a:r>
              <a:rPr lang="en-US" sz="1600" dirty="0">
                <a:latin typeface="Menlo-Regular"/>
              </a:rPr>
              <a:t>  if(head == NULL){</a:t>
            </a:r>
          </a:p>
          <a:p>
            <a:r>
              <a:rPr lang="en-US" sz="1600" dirty="0">
                <a:latin typeface="Menlo-Regular"/>
              </a:rPr>
              <a:t>    head =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;</a:t>
            </a:r>
          </a:p>
          <a:p>
            <a:r>
              <a:rPr lang="de-DE" sz="1600" dirty="0">
                <a:latin typeface="Menlo-Regular"/>
              </a:rPr>
              <a:t>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Menlo-Regular"/>
              </a:rPr>
              <a:t> else{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Node* temp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while(temp-&gt;next != NULL){</a:t>
            </a:r>
          </a:p>
          <a:p>
            <a:r>
              <a:rPr lang="ro-RO" sz="1600" dirty="0">
                <a:solidFill>
                  <a:srgbClr val="FF0000"/>
                </a:solidFill>
                <a:latin typeface="Menlo-Regular"/>
              </a:rPr>
              <a:t>       temp = temp-&gt;next;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}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temp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next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 =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newPtr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77729" y="1524000"/>
            <a:ext cx="4137671" cy="3539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-Regular"/>
              </a:rPr>
              <a:t>void append(Node*&amp; head, </a:t>
            </a:r>
            <a:r>
              <a:rPr lang="en-US" sz="1600" dirty="0" err="1">
                <a:latin typeface="Menlo-Regular"/>
              </a:rPr>
              <a:t>int</a:t>
            </a:r>
            <a:r>
              <a:rPr lang="en-US" sz="1600" dirty="0">
                <a:latin typeface="Menlo-Regular"/>
              </a:rPr>
              <a:t> v){</a:t>
            </a:r>
          </a:p>
          <a:p>
            <a:r>
              <a:rPr lang="en-US" sz="1600" dirty="0">
                <a:latin typeface="Menlo-Regular"/>
              </a:rPr>
              <a:t>  Node *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 = new Node;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-&gt;</a:t>
            </a:r>
            <a:r>
              <a:rPr lang="en-US" sz="1600" dirty="0" err="1">
                <a:latin typeface="Menlo-Regular"/>
              </a:rPr>
              <a:t>val</a:t>
            </a:r>
            <a:r>
              <a:rPr lang="en-US" sz="1600" dirty="0">
                <a:latin typeface="Menlo-Regular"/>
              </a:rPr>
              <a:t> = v;</a:t>
            </a:r>
          </a:p>
          <a:p>
            <a:r>
              <a:rPr lang="en-US" sz="1600" dirty="0">
                <a:latin typeface="Menlo-Regular"/>
              </a:rPr>
              <a:t> 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-&gt;next = NULL;</a:t>
            </a:r>
          </a:p>
          <a:p>
            <a:r>
              <a:rPr lang="en-US" sz="1600" dirty="0">
                <a:latin typeface="Menlo-Regular"/>
              </a:rPr>
              <a:t>  if(head == NULL){</a:t>
            </a:r>
          </a:p>
          <a:p>
            <a:r>
              <a:rPr lang="en-US" sz="1600" dirty="0">
                <a:latin typeface="Menlo-Regular"/>
              </a:rPr>
              <a:t>    head = </a:t>
            </a:r>
            <a:r>
              <a:rPr lang="en-US" sz="1600" dirty="0" err="1">
                <a:latin typeface="Menlo-Regular"/>
              </a:rPr>
              <a:t>newPtr</a:t>
            </a:r>
            <a:r>
              <a:rPr lang="en-US" sz="1600" dirty="0">
                <a:latin typeface="Menlo-Regular"/>
              </a:rPr>
              <a:t>;</a:t>
            </a:r>
          </a:p>
          <a:p>
            <a:r>
              <a:rPr lang="de-DE" sz="1600" dirty="0">
                <a:latin typeface="Menlo-Regular"/>
              </a:rPr>
              <a:t>  }</a:t>
            </a:r>
          </a:p>
          <a:p>
            <a:r>
              <a:rPr lang="hu-HU" sz="1600" dirty="0">
                <a:solidFill>
                  <a:srgbClr val="FF0000"/>
                </a:solidFill>
                <a:latin typeface="Menlo-Regular"/>
              </a:rPr>
              <a:t>  else{</a:t>
            </a:r>
          </a:p>
          <a:p>
            <a:r>
              <a:rPr lang="en-US" sz="1600" dirty="0">
                <a:solidFill>
                  <a:srgbClr val="FF0000"/>
                </a:solidFill>
                <a:latin typeface="Menlo-Regular"/>
              </a:rPr>
              <a:t>    for(temp = head;</a:t>
            </a:r>
          </a:p>
          <a:p>
            <a:r>
              <a:rPr lang="ro-RO" sz="1600" dirty="0">
                <a:solidFill>
                  <a:srgbClr val="FF0000"/>
                </a:solidFill>
                <a:latin typeface="Menlo-Regular"/>
              </a:rPr>
              <a:t>        temp-&gt;next;</a:t>
            </a:r>
          </a:p>
          <a:p>
            <a:r>
              <a:rPr lang="ro-RO" sz="1600" dirty="0">
                <a:solidFill>
                  <a:srgbClr val="FF0000"/>
                </a:solidFill>
                <a:latin typeface="Menlo-Regular"/>
              </a:rPr>
              <a:t>        temp = temp-&gt;next)</a:t>
            </a:r>
            <a:r>
              <a:rPr lang="ro-RO" sz="1600" b="1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temp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-&gt;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next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 = </a:t>
            </a:r>
            <a:r>
              <a:rPr lang="de-DE" sz="1600" dirty="0" err="1">
                <a:solidFill>
                  <a:srgbClr val="FF0000"/>
                </a:solidFill>
                <a:latin typeface="Menlo-Regular"/>
              </a:rPr>
              <a:t>newPtr</a:t>
            </a:r>
            <a:r>
              <a:rPr lang="de-DE" sz="1600" dirty="0">
                <a:solidFill>
                  <a:srgbClr val="FF0000"/>
                </a:solidFill>
                <a:latin typeface="Menlo-Regular"/>
              </a:rPr>
              <a:t>;</a:t>
            </a:r>
          </a:p>
          <a:p>
            <a:r>
              <a:rPr lang="de-DE" sz="16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7421543" y="4846657"/>
            <a:ext cx="1332057" cy="17314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9000" y="5257800"/>
            <a:ext cx="1905000" cy="646331"/>
          </a:xfrm>
          <a:prstGeom prst="rect">
            <a:avLst/>
          </a:prstGeom>
          <a:solidFill>
            <a:srgbClr val="D2DFD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loop body is empty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410200"/>
            <a:ext cx="161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5486400"/>
            <a:ext cx="161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thumbup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562600"/>
            <a:ext cx="1524000" cy="1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the values in each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752600"/>
            <a:ext cx="4353851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dirty="0">
                <a:solidFill>
                  <a:srgbClr val="BA8C1C"/>
                </a:solidFill>
                <a:latin typeface="Menlo-Regular"/>
              </a:rPr>
              <a:t>head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dirty="0">
                <a:solidFill>
                  <a:srgbClr val="BA8C1C"/>
                </a:solidFill>
                <a:latin typeface="Menlo-Regular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head;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-Regular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cout &lt;&lt; temp-&gt;val &lt;&lt; endl;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temp = temp-&gt;next;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842" y="1752600"/>
            <a:ext cx="4631797" cy="2308324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dirty="0">
                <a:solidFill>
                  <a:srgbClr val="BA8C1C"/>
                </a:solidFill>
                <a:latin typeface="Menlo-Regular"/>
              </a:rPr>
              <a:t>head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dirty="0">
                <a:solidFill>
                  <a:srgbClr val="BA8C1C"/>
                </a:solidFill>
                <a:latin typeface="Menlo-Regular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(temp = head;</a:t>
            </a:r>
          </a:p>
          <a:p>
            <a:r>
              <a:rPr lang="hu-HU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hu-HU" b="1" dirty="0">
                <a:solidFill>
                  <a:srgbClr val="000000"/>
                </a:solidFill>
                <a:latin typeface="Menlo-Regular"/>
              </a:rPr>
              <a:t>temp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  temp = temp-&gt;next)</a:t>
            </a:r>
            <a:r>
              <a:rPr lang="ro-RO" b="1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b="1" dirty="0">
                <a:solidFill>
                  <a:srgbClr val="000000"/>
                </a:solidFill>
                <a:latin typeface="Menlo-Regular"/>
              </a:rPr>
              <a:t>      cout &lt;&lt; temp-&gt;val &lt;&lt; endl;</a:t>
            </a:r>
          </a:p>
          <a:p>
            <a:r>
              <a:rPr lang="de-DE" b="1" dirty="0">
                <a:solidFill>
                  <a:srgbClr val="000000"/>
                </a:solidFill>
                <a:latin typeface="Menlo-Regular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038600"/>
            <a:ext cx="161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4114800"/>
            <a:ext cx="161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9" name="Picture 8" descr="thumbup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14800"/>
            <a:ext cx="1524000" cy="1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pointer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To append a node to the linked list: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Get a copy of the head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Iterate</a:t>
            </a:r>
            <a:r>
              <a:rPr lang="en-US" dirty="0"/>
              <a:t> through to the end of the list</a:t>
            </a:r>
          </a:p>
          <a:p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What if the list is </a:t>
            </a:r>
            <a:r>
              <a:rPr lang="en-US" b="1" dirty="0">
                <a:solidFill>
                  <a:srgbClr val="800000"/>
                </a:solidFill>
              </a:rPr>
              <a:t>REALLY</a:t>
            </a:r>
            <a:r>
              <a:rPr lang="en-US" dirty="0">
                <a:solidFill>
                  <a:srgbClr val="800000"/>
                </a:solidFill>
              </a:rPr>
              <a:t> long</a:t>
            </a:r>
            <a:r>
              <a:rPr lang="en-US" dirty="0">
                <a:solidFill>
                  <a:srgbClr val="800000"/>
                </a:solidFill>
                <a:latin typeface="Times New Roman" charset="0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charset="0"/>
              </a:rPr>
              <a:t>Do you really want to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iterate</a:t>
            </a:r>
            <a:r>
              <a:rPr lang="en-US" dirty="0">
                <a:latin typeface="Times New Roman" charset="0"/>
              </a:rPr>
              <a:t> every node for every append operation?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charset="0"/>
              </a:rPr>
              <a:t>Add a tail pointer to the linked 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charset="0"/>
              </a:rPr>
              <a:t>Every time appends a new node, just add the new node after the node pointed by tail pointer (</a:t>
            </a:r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fast</a:t>
            </a:r>
            <a:r>
              <a:rPr lang="en-US" dirty="0">
                <a:latin typeface="Times New Roman" charset="0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charset="0"/>
              </a:rPr>
              <a:t>What if we need to remove the tail node? (</a:t>
            </a:r>
            <a:r>
              <a:rPr lang="en-US" b="1" dirty="0">
                <a:solidFill>
                  <a:srgbClr val="0000FF"/>
                </a:solidFill>
                <a:latin typeface="Times New Roman" charset="0"/>
              </a:rPr>
              <a:t>slow</a:t>
            </a:r>
            <a:r>
              <a:rPr lang="en-US" dirty="0">
                <a:latin typeface="Times New Roman" charset="0"/>
              </a:rPr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41226"/>
              </p:ext>
            </p:extLst>
          </p:nvPr>
        </p:nvGraphicFramePr>
        <p:xfrm>
          <a:off x="4953000" y="176740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204680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35891"/>
              </p:ext>
            </p:extLst>
          </p:nvPr>
        </p:nvGraphicFramePr>
        <p:xfrm>
          <a:off x="6324600" y="176442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73605" y="204382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 flipV="1">
            <a:off x="6019800" y="194222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33655"/>
              </p:ext>
            </p:extLst>
          </p:nvPr>
        </p:nvGraphicFramePr>
        <p:xfrm>
          <a:off x="7696200" y="176442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5205" y="204382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6268720" y="281940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0x2b3</a:t>
            </a: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6563360" y="235458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400" y="3276600"/>
            <a:ext cx="736099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tailPtr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96200" y="281940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0x53a</a:t>
            </a:r>
          </a:p>
        </p:txBody>
      </p:sp>
      <p:cxnSp>
        <p:nvCxnSpPr>
          <p:cNvPr id="24" name="Straight Arrow Connector 23"/>
          <p:cNvCxnSpPr>
            <a:stCxn id="23" idx="0"/>
            <a:endCxn id="13" idx="2"/>
          </p:cNvCxnSpPr>
          <p:nvPr/>
        </p:nvCxnSpPr>
        <p:spPr>
          <a:xfrm flipH="1" flipV="1">
            <a:off x="7975503" y="2351603"/>
            <a:ext cx="15337" cy="46779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97120" y="2838688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3276600"/>
            <a:ext cx="91563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0" y="3288268"/>
            <a:ext cx="805366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newPtr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81600" y="235458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8737"/>
              </p:ext>
            </p:extLst>
          </p:nvPr>
        </p:nvGraphicFramePr>
        <p:xfrm>
          <a:off x="4953000" y="489160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876800" y="517100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05411"/>
              </p:ext>
            </p:extLst>
          </p:nvPr>
        </p:nvGraphicFramePr>
        <p:xfrm>
          <a:off x="6324600" y="488862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73605" y="516802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36" name="Straight Arrow Connector 35"/>
          <p:cNvCxnSpPr>
            <a:stCxn id="32" idx="3"/>
            <a:endCxn id="34" idx="1"/>
          </p:cNvCxnSpPr>
          <p:nvPr/>
        </p:nvCxnSpPr>
        <p:spPr>
          <a:xfrm flipV="1">
            <a:off x="6019800" y="506642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58482"/>
              </p:ext>
            </p:extLst>
          </p:nvPr>
        </p:nvGraphicFramePr>
        <p:xfrm>
          <a:off x="7696200" y="488862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45205" y="516802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91400" y="5105400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68720" y="594360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0x2b3</a:t>
            </a:r>
          </a:p>
        </p:txBody>
      </p:sp>
      <p:cxnSp>
        <p:nvCxnSpPr>
          <p:cNvPr id="41" name="Straight Arrow Connector 40"/>
          <p:cNvCxnSpPr>
            <a:stCxn id="40" idx="0"/>
            <a:endCxn id="38" idx="2"/>
          </p:cNvCxnSpPr>
          <p:nvPr/>
        </p:nvCxnSpPr>
        <p:spPr>
          <a:xfrm flipV="1">
            <a:off x="6563360" y="5475803"/>
            <a:ext cx="1412143" cy="46779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6400800"/>
            <a:ext cx="736099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tailPtr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696200" y="594360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0x53a</a:t>
            </a:r>
          </a:p>
        </p:txBody>
      </p:sp>
      <p:cxnSp>
        <p:nvCxnSpPr>
          <p:cNvPr id="44" name="Straight Arrow Connector 43"/>
          <p:cNvCxnSpPr>
            <a:stCxn id="43" idx="0"/>
            <a:endCxn id="38" idx="2"/>
          </p:cNvCxnSpPr>
          <p:nvPr/>
        </p:nvCxnSpPr>
        <p:spPr>
          <a:xfrm flipH="1" flipV="1">
            <a:off x="7975503" y="5475803"/>
            <a:ext cx="15337" cy="46779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897120" y="5962888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0600" y="6400800"/>
            <a:ext cx="915635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00" y="6412468"/>
            <a:ext cx="805366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newPtr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181600" y="547878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 rot="16200000" flipH="1">
            <a:off x="6381029" y="3905972"/>
            <a:ext cx="572943" cy="38100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8" grpId="0" animBg="1"/>
      <p:bldP spid="20" grpId="0" animBg="1"/>
      <p:bldP spid="23" grpId="0" animBg="1"/>
      <p:bldP spid="25" grpId="0" animBg="1"/>
      <p:bldP spid="26" grpId="0" animBg="1"/>
      <p:bldP spid="30" grpId="0" animBg="1"/>
      <p:bldP spid="33" grpId="0"/>
      <p:bldP spid="35" grpId="0"/>
      <p:bldP spid="38" grpId="0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1" y="175260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To </a:t>
            </a:r>
            <a:r>
              <a:rPr lang="en-US" b="1" dirty="0">
                <a:solidFill>
                  <a:srgbClr val="800000"/>
                </a:solidFill>
              </a:rPr>
              <a:t>delete</a:t>
            </a:r>
            <a:r>
              <a:rPr lang="en-US" dirty="0">
                <a:solidFill>
                  <a:srgbClr val="800000"/>
                </a:solidFill>
              </a:rPr>
              <a:t> the </a:t>
            </a:r>
            <a:r>
              <a:rPr lang="en-US" b="1" dirty="0">
                <a:solidFill>
                  <a:srgbClr val="800000"/>
                </a:solidFill>
              </a:rPr>
              <a:t>last</a:t>
            </a:r>
            <a:r>
              <a:rPr lang="en-US" dirty="0">
                <a:solidFill>
                  <a:srgbClr val="800000"/>
                </a:solidFill>
              </a:rPr>
              <a:t> node from the linked list.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Start from the head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Iterate through the </a:t>
            </a:r>
            <a:r>
              <a:rPr lang="en-US" b="1" dirty="0"/>
              <a:t>second last </a:t>
            </a:r>
            <a:r>
              <a:rPr lang="en-US" dirty="0"/>
              <a:t>node, why</a:t>
            </a:r>
            <a:r>
              <a:rPr lang="en-US" dirty="0">
                <a:latin typeface="Times New Roman" charset="0"/>
              </a:rPr>
              <a:t>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Change the next value of the second last node to be NULL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is </a:t>
            </a:r>
            <a:r>
              <a:rPr lang="en-US" b="1" dirty="0"/>
              <a:t>expensive</a:t>
            </a:r>
            <a:r>
              <a:rPr lang="en-US" dirty="0"/>
              <a:t> to delete one node in a long list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Doubly-linked list can make it less expensive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9299"/>
              </p:ext>
            </p:extLst>
          </p:nvPr>
        </p:nvGraphicFramePr>
        <p:xfrm>
          <a:off x="1656080" y="489160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59476"/>
              </p:ext>
            </p:extLst>
          </p:nvPr>
        </p:nvGraphicFramePr>
        <p:xfrm>
          <a:off x="3027680" y="488862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6685" y="516802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722880" y="506642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07084"/>
              </p:ext>
            </p:extLst>
          </p:nvPr>
        </p:nvGraphicFramePr>
        <p:xfrm>
          <a:off x="7696200" y="488862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45205" y="516802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94480" y="5105400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96200" y="594360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0x53a</a:t>
            </a:r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H="1" flipV="1">
            <a:off x="7975503" y="5475803"/>
            <a:ext cx="15337" cy="46779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00200" y="5962888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84680" y="547878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91400" y="5105400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0" y="6324600"/>
            <a:ext cx="736099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tailPtr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6324600"/>
            <a:ext cx="915635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6400" y="487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en-US" dirty="0"/>
          </a:p>
        </p:txBody>
      </p:sp>
      <p:pic>
        <p:nvPicPr>
          <p:cNvPr id="23" name="Picture 22" descr="long-l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4200"/>
            <a:ext cx="3276600" cy="9946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00200" y="517100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38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508879"/>
            <a:ext cx="5181600" cy="31393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Each node has two pointers: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One pointer (</a:t>
            </a:r>
            <a:r>
              <a:rPr lang="en-US" dirty="0" err="1"/>
              <a:t>prev</a:t>
            </a:r>
            <a:r>
              <a:rPr lang="en-US" dirty="0"/>
              <a:t>) points to the previous node in the list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One pointer (next) points to the next node the in the list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node’s </a:t>
            </a:r>
            <a:r>
              <a:rPr lang="en-US" dirty="0" err="1"/>
              <a:t>prev</a:t>
            </a:r>
            <a:r>
              <a:rPr lang="en-US" dirty="0"/>
              <a:t> value is NULL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last node’s next value is NULL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Q: </a:t>
            </a:r>
            <a:r>
              <a:rPr lang="en-US" dirty="0">
                <a:solidFill>
                  <a:srgbClr val="800000"/>
                </a:solidFill>
              </a:rPr>
              <a:t>Why doubly-linked list</a:t>
            </a:r>
            <a:r>
              <a:rPr lang="en-US" dirty="0">
                <a:solidFill>
                  <a:srgbClr val="800000"/>
                </a:solidFill>
                <a:latin typeface="Times New Roman" charset="0"/>
              </a:rPr>
              <a:t>?</a:t>
            </a:r>
          </a:p>
          <a:p>
            <a:r>
              <a:rPr lang="en-US" dirty="0">
                <a:latin typeface="Times New Roman" charset="0"/>
              </a:rPr>
              <a:t>A: We can traverse/iterate the list backwards or forward.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6147996" y="1524000"/>
            <a:ext cx="2971800" cy="2416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u</a:t>
            </a:r>
            <a:r>
              <a:rPr sz="1200" spc="-5" dirty="0">
                <a:latin typeface="Courier New"/>
                <a:cs typeface="Courier New"/>
              </a:rPr>
              <a:t>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5" dirty="0">
                <a:latin typeface="Courier New"/>
                <a:cs typeface="Courier New"/>
              </a:rPr>
              <a:t>&lt;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os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ea</a:t>
            </a:r>
            <a:r>
              <a:rPr sz="1200" dirty="0">
                <a:latin typeface="Courier New"/>
                <a:cs typeface="Courier New"/>
              </a:rPr>
              <a:t>m&gt;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86995" marR="10274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us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m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sp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d</a:t>
            </a:r>
            <a:r>
              <a:rPr sz="1200" dirty="0">
                <a:latin typeface="Courier New"/>
                <a:cs typeface="Courier New"/>
              </a:rPr>
              <a:t>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uc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D</a:t>
            </a:r>
            <a:r>
              <a:rPr sz="1200" spc="-5" dirty="0">
                <a:latin typeface="Courier New"/>
                <a:cs typeface="Courier New"/>
              </a:rPr>
              <a:t>L</a:t>
            </a:r>
            <a:r>
              <a:rPr lang="en-US" sz="1200" spc="10" dirty="0">
                <a:latin typeface="Courier New"/>
                <a:cs typeface="Courier New"/>
              </a:rPr>
              <a:t>Node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270510" marR="1487805">
              <a:lnSpc>
                <a:spcPct val="100000"/>
              </a:lnSpc>
            </a:pP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dirty="0">
                <a:latin typeface="Courier New"/>
                <a:cs typeface="Courier New"/>
              </a:rPr>
              <a:t>l;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L</a:t>
            </a:r>
            <a:r>
              <a:rPr lang="en-US"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sz="12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pr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dirty="0">
                <a:latin typeface="Courier New"/>
                <a:cs typeface="Courier New"/>
              </a:rPr>
              <a:t>v;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L</a:t>
            </a:r>
            <a:r>
              <a:rPr lang="en-US"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sz="12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ne</a:t>
            </a:r>
            <a:r>
              <a:rPr sz="1200" spc="10" dirty="0">
                <a:latin typeface="Courier New"/>
                <a:cs typeface="Courier New"/>
              </a:rPr>
              <a:t>x</a:t>
            </a:r>
            <a:r>
              <a:rPr sz="1200" spc="-5" dirty="0">
                <a:latin typeface="Courier New"/>
                <a:cs typeface="Courier New"/>
              </a:rPr>
              <a:t>t;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</a:t>
            </a:r>
            <a:r>
              <a:rPr sz="1200" spc="5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5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270510">
              <a:lnSpc>
                <a:spcPct val="100000"/>
              </a:lnSpc>
            </a:pPr>
            <a:r>
              <a:rPr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L</a:t>
            </a:r>
            <a:r>
              <a:rPr lang="en-US"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he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d</a:t>
            </a:r>
            <a:r>
              <a:rPr lang="en-US" sz="1200" spc="-5" dirty="0">
                <a:latin typeface="Courier New"/>
                <a:cs typeface="Courier New"/>
              </a:rPr>
              <a:t>Ptr</a:t>
            </a:r>
            <a:r>
              <a:rPr sz="1200" dirty="0">
                <a:latin typeface="Courier New"/>
                <a:cs typeface="Courier New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*t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il</a:t>
            </a:r>
            <a:r>
              <a:rPr lang="en-US" sz="1200" spc="-5" dirty="0">
                <a:latin typeface="Courier New"/>
                <a:cs typeface="Courier New"/>
              </a:rPr>
              <a:t>Ptr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};</a:t>
            </a:r>
            <a:endParaRPr sz="1200" dirty="0">
              <a:latin typeface="Courier New"/>
              <a:cs typeface="Courier New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20771"/>
              </p:ext>
            </p:extLst>
          </p:nvPr>
        </p:nvGraphicFramePr>
        <p:xfrm>
          <a:off x="914399" y="4891603"/>
          <a:ext cx="1820412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47220"/>
              </p:ext>
            </p:extLst>
          </p:nvPr>
        </p:nvGraphicFramePr>
        <p:xfrm>
          <a:off x="3027680" y="4888626"/>
          <a:ext cx="184912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0x13a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76685" y="516802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2734811" y="5066426"/>
            <a:ext cx="292869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88615"/>
              </p:ext>
            </p:extLst>
          </p:nvPr>
        </p:nvGraphicFramePr>
        <p:xfrm>
          <a:off x="5257799" y="4888626"/>
          <a:ext cx="1752601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FF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83005" y="516802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876800" y="5066426"/>
            <a:ext cx="3809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0" y="594360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0x53a</a:t>
            </a:r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>
          <a:xfrm flipH="1" flipV="1">
            <a:off x="5613303" y="5475803"/>
            <a:ext cx="15337" cy="46779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66800" y="5962888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51280" y="5478780"/>
            <a:ext cx="15338" cy="46482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6324600"/>
            <a:ext cx="736099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tailPtr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6324600"/>
            <a:ext cx="915635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517100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67000" y="5181600"/>
            <a:ext cx="381001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876799" y="5181600"/>
            <a:ext cx="381001" cy="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400" y="4583668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   next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11146" y="4572000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   next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7146" y="4572000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   next</a:t>
            </a:r>
          </a:p>
        </p:txBody>
      </p:sp>
    </p:spTree>
    <p:extLst>
      <p:ext uri="{BB962C8B-B14F-4D97-AF65-F5344CB8AC3E}">
        <p14:creationId xmlns:p14="http://schemas.microsoft.com/office/powerpoint/2010/main" val="31905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5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305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singly linked </a:t>
            </a:r>
            <a:r>
              <a:rPr lang="en-US" dirty="0"/>
              <a:t>list, it takes O(n) time to access the last node.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doubly linked </a:t>
            </a:r>
            <a:r>
              <a:rPr lang="en-US" dirty="0"/>
              <a:t>list, it takes O(1) time to access both the first node and the last node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But we maintain two pointers to the list. One is the head pointer, the other is the tail pointer.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In circular doubly linked list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has head pointer, no tail 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access time of the first node and the last node is still O(1)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prev</a:t>
            </a:r>
            <a:r>
              <a:rPr lang="en-US" dirty="0"/>
              <a:t> value of the first node points to the last node, the next value of the last node points to the first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3165" y="50291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0413" y="5178618"/>
            <a:ext cx="459387" cy="307777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7400" y="4800597"/>
            <a:ext cx="5105400" cy="838202"/>
            <a:chOff x="1524000" y="381000"/>
            <a:chExt cx="5105400" cy="83820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4724400" y="762000"/>
              <a:ext cx="76200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3276600" y="762000"/>
              <a:ext cx="76200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grpSp>
          <p:nvGrpSpPr>
            <p:cNvPr id="15" name="Group 14"/>
            <p:cNvGrpSpPr/>
            <p:nvPr/>
          </p:nvGrpSpPr>
          <p:grpSpPr>
            <a:xfrm>
              <a:off x="1524000" y="381000"/>
              <a:ext cx="5105400" cy="838202"/>
              <a:chOff x="1524000" y="381000"/>
              <a:chExt cx="5105400" cy="83820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524000" y="609600"/>
                <a:ext cx="4724400" cy="609602"/>
                <a:chOff x="1524000" y="609600"/>
                <a:chExt cx="4724400" cy="609602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352800" y="609600"/>
                  <a:ext cx="1981200" cy="461665"/>
                  <a:chOff x="3352800" y="609600"/>
                  <a:chExt cx="1981200" cy="461665"/>
                </a:xfrm>
              </p:grpSpPr>
              <p:cxnSp>
                <p:nvCxnSpPr>
                  <p:cNvPr id="38" name="Straight Arrow Connector 37"/>
                  <p:cNvCxnSpPr/>
                  <p:nvPr/>
                </p:nvCxnSpPr>
                <p:spPr bwMode="auto">
                  <a:xfrm>
                    <a:off x="3352800" y="914400"/>
                    <a:ext cx="5334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38600" y="609600"/>
                    <a:ext cx="49244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40" name="Straight Arrow Connector 39"/>
                  <p:cNvCxnSpPr/>
                  <p:nvPr/>
                </p:nvCxnSpPr>
                <p:spPr bwMode="auto">
                  <a:xfrm flipV="1">
                    <a:off x="4572000" y="914400"/>
                    <a:ext cx="7620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2514600" y="685800"/>
                  <a:ext cx="3733800" cy="304801"/>
                  <a:chOff x="2514600" y="685800"/>
                  <a:chExt cx="3733800" cy="30480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2514600" y="685800"/>
                    <a:ext cx="914400" cy="304801"/>
                    <a:chOff x="2286000" y="685800"/>
                    <a:chExt cx="914400" cy="304801"/>
                  </a:xfrm>
                </p:grpSpPr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286000" y="685801"/>
                      <a:ext cx="914400" cy="3048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  <p:cxnSp>
                  <p:nvCxnSpPr>
                    <p:cNvPr id="36" name="Straight Connector 35"/>
                    <p:cNvCxnSpPr/>
                    <p:nvPr/>
                  </p:nvCxnSpPr>
                  <p:spPr bwMode="auto">
                    <a:xfrm>
                      <a:off x="25908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7" name="Straight Connector 36"/>
                    <p:cNvCxnSpPr/>
                    <p:nvPr/>
                  </p:nvCxnSpPr>
                  <p:spPr bwMode="auto">
                    <a:xfrm>
                      <a:off x="28956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334000" y="685800"/>
                    <a:ext cx="914400" cy="304801"/>
                    <a:chOff x="2286000" y="685800"/>
                    <a:chExt cx="914400" cy="304801"/>
                  </a:xfrm>
                </p:grpSpPr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286000" y="685801"/>
                      <a:ext cx="914400" cy="3048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25908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>
                      <a:off x="28956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1524000" y="914400"/>
                  <a:ext cx="4572000" cy="304802"/>
                  <a:chOff x="1524000" y="914400"/>
                  <a:chExt cx="4572000" cy="304802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 bwMode="auto">
                  <a:xfrm>
                    <a:off x="6096000" y="914400"/>
                    <a:ext cx="0" cy="3047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7" name="Straight Arrow Connector 26"/>
                  <p:cNvCxnSpPr/>
                  <p:nvPr/>
                </p:nvCxnSpPr>
                <p:spPr bwMode="auto">
                  <a:xfrm>
                    <a:off x="2133600" y="914400"/>
                    <a:ext cx="0" cy="3047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8" name="Straight Arrow Connector 27"/>
                  <p:cNvCxnSpPr/>
                  <p:nvPr/>
                </p:nvCxnSpPr>
                <p:spPr bwMode="auto">
                  <a:xfrm flipV="1">
                    <a:off x="2133600" y="1219200"/>
                    <a:ext cx="39624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29" name="Straight Arrow Connector 28"/>
                  <p:cNvCxnSpPr/>
                  <p:nvPr/>
                </p:nvCxnSpPr>
                <p:spPr bwMode="auto">
                  <a:xfrm>
                    <a:off x="1524000" y="914400"/>
                    <a:ext cx="990600" cy="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2667000" y="533400"/>
                <a:ext cx="3962400" cy="304803"/>
                <a:chOff x="2667000" y="533400"/>
                <a:chExt cx="3962400" cy="304803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 bwMode="auto">
                <a:xfrm>
                  <a:off x="6629400" y="533400"/>
                  <a:ext cx="0" cy="30479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" name="Straight Arrow Connector 19"/>
                <p:cNvCxnSpPr/>
                <p:nvPr/>
              </p:nvCxnSpPr>
              <p:spPr bwMode="auto">
                <a:xfrm flipV="1">
                  <a:off x="2667000" y="533400"/>
                  <a:ext cx="3962400" cy="2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 bwMode="auto">
                <a:xfrm flipV="1">
                  <a:off x="6248400" y="838200"/>
                  <a:ext cx="381000" cy="3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 bwMode="auto">
                <a:xfrm>
                  <a:off x="2667000" y="533400"/>
                  <a:ext cx="0" cy="30479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4114800" y="381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FF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6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6763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825818"/>
            <a:ext cx="459387" cy="307777"/>
          </a:xfrm>
          <a:prstGeom prst="rect">
            <a:avLst/>
          </a:prstGeom>
          <a:solidFill>
            <a:srgbClr val="646B86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29000" y="5943600"/>
            <a:ext cx="1524000" cy="609601"/>
            <a:chOff x="2286000" y="685800"/>
            <a:chExt cx="914400" cy="304801"/>
          </a:xfrm>
        </p:grpSpPr>
        <p:sp>
          <p:nvSpPr>
            <p:cNvPr id="16" name="TextBox 15"/>
            <p:cNvSpPr txBox="1"/>
            <p:nvPr/>
          </p:nvSpPr>
          <p:spPr>
            <a:xfrm>
              <a:off x="2286000" y="685801"/>
              <a:ext cx="914400" cy="3048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2590800" y="6858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895600" y="6858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3287632" y="5486400"/>
            <a:ext cx="189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r>
              <a:rPr lang="en-US" dirty="0"/>
              <a:t>        </a:t>
            </a:r>
            <a:r>
              <a:rPr lang="en-US" dirty="0" err="1"/>
              <a:t>succ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5943600"/>
            <a:ext cx="110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3048000" y="6096000"/>
            <a:ext cx="6858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3124200" y="2590799"/>
            <a:ext cx="914400" cy="304801"/>
            <a:chOff x="2286000" y="685800"/>
            <a:chExt cx="914400" cy="304801"/>
          </a:xfrm>
        </p:grpSpPr>
        <p:sp>
          <p:nvSpPr>
            <p:cNvPr id="42" name="TextBox 41"/>
            <p:cNvSpPr txBox="1"/>
            <p:nvPr/>
          </p:nvSpPr>
          <p:spPr>
            <a:xfrm>
              <a:off x="2286000" y="685801"/>
              <a:ext cx="914400" cy="304800"/>
            </a:xfrm>
            <a:prstGeom prst="rect">
              <a:avLst/>
            </a:prstGeom>
            <a:noFill/>
            <a:ln w="31750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2590800" y="685800"/>
              <a:ext cx="0" cy="304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895600" y="685800"/>
              <a:ext cx="0" cy="304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057400" y="1447797"/>
            <a:ext cx="5105400" cy="838202"/>
            <a:chOff x="1524000" y="381000"/>
            <a:chExt cx="5105400" cy="838202"/>
          </a:xfrm>
        </p:grpSpPr>
        <p:cxnSp>
          <p:nvCxnSpPr>
            <p:cNvPr id="52" name="Straight Arrow Connector 51"/>
            <p:cNvCxnSpPr/>
            <p:nvPr/>
          </p:nvCxnSpPr>
          <p:spPr bwMode="auto">
            <a:xfrm flipV="1">
              <a:off x="4724400" y="762000"/>
              <a:ext cx="76200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3276600" y="762000"/>
              <a:ext cx="76200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grpSp>
          <p:nvGrpSpPr>
            <p:cNvPr id="66" name="Group 65"/>
            <p:cNvGrpSpPr/>
            <p:nvPr/>
          </p:nvGrpSpPr>
          <p:grpSpPr>
            <a:xfrm>
              <a:off x="1524000" y="381000"/>
              <a:ext cx="5105400" cy="838202"/>
              <a:chOff x="1524000" y="381000"/>
              <a:chExt cx="5105400" cy="83820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524000" y="609600"/>
                <a:ext cx="4724400" cy="609602"/>
                <a:chOff x="1524000" y="609600"/>
                <a:chExt cx="4724400" cy="60960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3352800" y="609600"/>
                  <a:ext cx="1981200" cy="461665"/>
                  <a:chOff x="3352800" y="609600"/>
                  <a:chExt cx="1981200" cy="461665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 bwMode="auto">
                  <a:xfrm>
                    <a:off x="3352800" y="914400"/>
                    <a:ext cx="5334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038600" y="609600"/>
                    <a:ext cx="49244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 bwMode="auto">
                  <a:xfrm flipV="1">
                    <a:off x="4572000" y="914400"/>
                    <a:ext cx="7620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514600" y="685800"/>
                  <a:ext cx="3733800" cy="304801"/>
                  <a:chOff x="2514600" y="685800"/>
                  <a:chExt cx="3733800" cy="304801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685800"/>
                    <a:ext cx="914400" cy="304801"/>
                    <a:chOff x="2286000" y="685800"/>
                    <a:chExt cx="914400" cy="304801"/>
                  </a:xfrm>
                </p:grpSpPr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286000" y="685801"/>
                      <a:ext cx="914400" cy="3048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  <p:cxnSp>
                  <p:nvCxnSpPr>
                    <p:cNvPr id="12" name="Straight Connector 11"/>
                    <p:cNvCxnSpPr/>
                    <p:nvPr/>
                  </p:nvCxnSpPr>
                  <p:spPr bwMode="auto">
                    <a:xfrm>
                      <a:off x="25908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" name="Straight Connector 12"/>
                    <p:cNvCxnSpPr/>
                    <p:nvPr/>
                  </p:nvCxnSpPr>
                  <p:spPr bwMode="auto">
                    <a:xfrm>
                      <a:off x="28956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5334000" y="685800"/>
                    <a:ext cx="914400" cy="304801"/>
                    <a:chOff x="2286000" y="685800"/>
                    <a:chExt cx="914400" cy="304801"/>
                  </a:xfrm>
                </p:grpSpPr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286000" y="685801"/>
                      <a:ext cx="914400" cy="3048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25908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28956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524000" y="914400"/>
                  <a:ext cx="4572000" cy="304802"/>
                  <a:chOff x="1524000" y="914400"/>
                  <a:chExt cx="4572000" cy="304802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 bwMode="auto">
                  <a:xfrm>
                    <a:off x="6096000" y="914400"/>
                    <a:ext cx="0" cy="3047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33" name="Straight Arrow Connector 32"/>
                  <p:cNvCxnSpPr/>
                  <p:nvPr/>
                </p:nvCxnSpPr>
                <p:spPr bwMode="auto">
                  <a:xfrm>
                    <a:off x="2133600" y="914400"/>
                    <a:ext cx="0" cy="3047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34" name="Straight Arrow Connector 33"/>
                  <p:cNvCxnSpPr/>
                  <p:nvPr/>
                </p:nvCxnSpPr>
                <p:spPr bwMode="auto">
                  <a:xfrm flipV="1">
                    <a:off x="2133600" y="1219200"/>
                    <a:ext cx="39624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36" name="Straight Arrow Connector 35"/>
                  <p:cNvCxnSpPr/>
                  <p:nvPr/>
                </p:nvCxnSpPr>
                <p:spPr bwMode="auto">
                  <a:xfrm>
                    <a:off x="1524000" y="914400"/>
                    <a:ext cx="990600" cy="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2667000" y="533400"/>
                <a:ext cx="3962400" cy="304803"/>
                <a:chOff x="2667000" y="533400"/>
                <a:chExt cx="3962400" cy="304803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6629400" y="533400"/>
                  <a:ext cx="0" cy="30479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0" name="Straight Arrow Connector 59"/>
                <p:cNvCxnSpPr/>
                <p:nvPr/>
              </p:nvCxnSpPr>
              <p:spPr bwMode="auto">
                <a:xfrm flipV="1">
                  <a:off x="2667000" y="533400"/>
                  <a:ext cx="3962400" cy="2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 bwMode="auto">
                <a:xfrm flipV="1">
                  <a:off x="6248400" y="838200"/>
                  <a:ext cx="381000" cy="3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63" name="Straight Arrow Connector 62"/>
                <p:cNvCxnSpPr/>
                <p:nvPr/>
              </p:nvCxnSpPr>
              <p:spPr bwMode="auto">
                <a:xfrm>
                  <a:off x="2667000" y="533400"/>
                  <a:ext cx="0" cy="30479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65" name="TextBox 64"/>
              <p:cNvSpPr txBox="1"/>
              <p:nvPr/>
            </p:nvSpPr>
            <p:spPr>
              <a:xfrm>
                <a:off x="4114800" y="381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FF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355128" y="2433934"/>
            <a:ext cx="854672" cy="461665"/>
            <a:chOff x="823915" y="533400"/>
            <a:chExt cx="854672" cy="461665"/>
          </a:xfrm>
        </p:grpSpPr>
        <p:sp>
          <p:nvSpPr>
            <p:cNvPr id="71" name="TextBox 70"/>
            <p:cNvSpPr txBox="1"/>
            <p:nvPr/>
          </p:nvSpPr>
          <p:spPr>
            <a:xfrm>
              <a:off x="823915" y="533400"/>
              <a:ext cx="321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19200" y="682823"/>
              <a:ext cx="459387" cy="307777"/>
            </a:xfrm>
            <a:prstGeom prst="rect">
              <a:avLst/>
            </a:prstGeom>
            <a:solidFill>
              <a:srgbClr val="646B86"/>
            </a:solid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2057400" y="2743199"/>
            <a:ext cx="9906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914400" y="3047995"/>
            <a:ext cx="6400800" cy="1752605"/>
            <a:chOff x="914400" y="2666995"/>
            <a:chExt cx="6400800" cy="1752605"/>
          </a:xfrm>
        </p:grpSpPr>
        <p:grpSp>
          <p:nvGrpSpPr>
            <p:cNvPr id="77" name="Group 76"/>
            <p:cNvGrpSpPr/>
            <p:nvPr/>
          </p:nvGrpSpPr>
          <p:grpSpPr>
            <a:xfrm>
              <a:off x="3200400" y="3962400"/>
              <a:ext cx="914400" cy="304801"/>
              <a:chOff x="2286000" y="685800"/>
              <a:chExt cx="914400" cy="30480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86000" y="685801"/>
                <a:ext cx="914400" cy="304800"/>
              </a:xfrm>
              <a:prstGeom prst="rect">
                <a:avLst/>
              </a:prstGeom>
              <a:noFill/>
              <a:ln w="34925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 bwMode="auto">
              <a:xfrm>
                <a:off x="25908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8956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4" name="Group 133"/>
            <p:cNvGrpSpPr/>
            <p:nvPr/>
          </p:nvGrpSpPr>
          <p:grpSpPr>
            <a:xfrm>
              <a:off x="914400" y="2666995"/>
              <a:ext cx="6400800" cy="1752605"/>
              <a:chOff x="914400" y="2667000"/>
              <a:chExt cx="6400800" cy="1752605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14400" y="2667000"/>
                <a:ext cx="6400800" cy="1752605"/>
                <a:chOff x="990600" y="2590800"/>
                <a:chExt cx="6400800" cy="1752605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990600" y="2590800"/>
                  <a:ext cx="53644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This is what it looks like after the append:</a:t>
                  </a: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1065565" y="3048000"/>
                  <a:ext cx="6325835" cy="1295405"/>
                  <a:chOff x="1065565" y="3124200"/>
                  <a:chExt cx="6325835" cy="1295405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065565" y="3352795"/>
                    <a:ext cx="1298822" cy="457200"/>
                    <a:chOff x="379765" y="533400"/>
                    <a:chExt cx="1298822" cy="457200"/>
                  </a:xfrm>
                </p:grpSpPr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79765" y="533400"/>
                      <a:ext cx="9156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headPtr</a:t>
                      </a:r>
                      <a:endParaRPr lang="en-US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219200" y="682823"/>
                      <a:ext cx="459387" cy="307777"/>
                    </a:xfrm>
                    <a:prstGeom prst="rect">
                      <a:avLst/>
                    </a:prstGeom>
                    <a:solidFill>
                      <a:srgbClr val="646B86"/>
                    </a:solidFill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07528" y="3805535"/>
                    <a:ext cx="1692872" cy="461665"/>
                    <a:chOff x="1507528" y="3810000"/>
                    <a:chExt cx="1692872" cy="461665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1507528" y="3810000"/>
                      <a:ext cx="854672" cy="461665"/>
                      <a:chOff x="823915" y="533400"/>
                      <a:chExt cx="854672" cy="461665"/>
                    </a:xfrm>
                  </p:grpSpPr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823915" y="533400"/>
                        <a:ext cx="32127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1219200" y="682823"/>
                        <a:ext cx="459387" cy="307777"/>
                      </a:xfrm>
                      <a:prstGeom prst="rect">
                        <a:avLst/>
                      </a:prstGeom>
                      <a:solidFill>
                        <a:srgbClr val="646B86"/>
                      </a:solidFill>
                      <a:ln w="158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  </a:t>
                        </a:r>
                      </a:p>
                    </p:txBody>
                  </p:sp>
                </p:grpSp>
                <p:cxnSp>
                  <p:nvCxnSpPr>
                    <p:cNvPr id="113" name="Straight Arrow Connector 112"/>
                    <p:cNvCxnSpPr/>
                    <p:nvPr/>
                  </p:nvCxnSpPr>
                  <p:spPr bwMode="auto">
                    <a:xfrm>
                      <a:off x="2209800" y="4119265"/>
                      <a:ext cx="990600" cy="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2209800" y="3124200"/>
                    <a:ext cx="5181600" cy="1295405"/>
                    <a:chOff x="2209800" y="3124197"/>
                    <a:chExt cx="5181600" cy="1295405"/>
                  </a:xfrm>
                </p:grpSpPr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2209800" y="3124197"/>
                      <a:ext cx="5181600" cy="1295405"/>
                      <a:chOff x="1524000" y="381000"/>
                      <a:chExt cx="5181600" cy="1295405"/>
                    </a:xfrm>
                  </p:grpSpPr>
                  <p:cxnSp>
                    <p:nvCxnSpPr>
                      <p:cNvPr id="82" name="Straight Arrow Connector 81"/>
                      <p:cNvCxnSpPr/>
                      <p:nvPr/>
                    </p:nvCxnSpPr>
                    <p:spPr bwMode="auto">
                      <a:xfrm flipV="1">
                        <a:off x="4724400" y="762000"/>
                        <a:ext cx="762000" cy="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3366FF"/>
                        </a:solidFill>
                        <a:prstDash val="solid"/>
                        <a:round/>
                        <a:headEnd type="triangle" w="med" len="med"/>
                        <a:tailEnd type="none"/>
                      </a:ln>
                      <a:effectLst/>
                    </p:spPr>
                  </p:cxnSp>
                  <p:cxnSp>
                    <p:nvCxnSpPr>
                      <p:cNvPr id="83" name="Straight Arrow Connector 82"/>
                      <p:cNvCxnSpPr/>
                      <p:nvPr/>
                    </p:nvCxnSpPr>
                    <p:spPr bwMode="auto">
                      <a:xfrm flipV="1">
                        <a:off x="3276600" y="762000"/>
                        <a:ext cx="762000" cy="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3366FF"/>
                        </a:solidFill>
                        <a:prstDash val="solid"/>
                        <a:round/>
                        <a:headEnd type="triangle" w="med" len="med"/>
                        <a:tailEnd type="none"/>
                      </a:ln>
                      <a:effectLst/>
                    </p:spPr>
                  </p:cxn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1524000" y="381000"/>
                        <a:ext cx="5181600" cy="1295405"/>
                        <a:chOff x="1524000" y="381000"/>
                        <a:chExt cx="5181600" cy="1295405"/>
                      </a:xfrm>
                    </p:grpSpPr>
                    <p:grpSp>
                      <p:nvGrpSpPr>
                        <p:cNvPr id="85" name="Group 84"/>
                        <p:cNvGrpSpPr/>
                        <p:nvPr/>
                      </p:nvGrpSpPr>
                      <p:grpSpPr>
                        <a:xfrm>
                          <a:off x="1524000" y="609600"/>
                          <a:ext cx="4724400" cy="762003"/>
                          <a:chOff x="1524000" y="609600"/>
                          <a:chExt cx="4724400" cy="762003"/>
                        </a:xfrm>
                      </p:grpSpPr>
                      <p:grpSp>
                        <p:nvGrpSpPr>
                          <p:cNvPr id="92" name="Group 91"/>
                          <p:cNvGrpSpPr/>
                          <p:nvPr/>
                        </p:nvGrpSpPr>
                        <p:grpSpPr>
                          <a:xfrm>
                            <a:off x="3352800" y="609600"/>
                            <a:ext cx="1981200" cy="461665"/>
                            <a:chOff x="3352800" y="609600"/>
                            <a:chExt cx="1981200" cy="461665"/>
                          </a:xfrm>
                        </p:grpSpPr>
                        <p:cxnSp>
                          <p:nvCxnSpPr>
                            <p:cNvPr id="107" name="Straight Arrow Connector 106"/>
                            <p:cNvCxnSpPr/>
                            <p:nvPr/>
                          </p:nvCxnSpPr>
                          <p:spPr bwMode="auto">
                            <a:xfrm>
                              <a:off x="3352800" y="914400"/>
                              <a:ext cx="533400" cy="0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  <p:sp>
                          <p:nvSpPr>
                            <p:cNvPr id="108" name="TextBox 107"/>
                            <p:cNvSpPr txBox="1"/>
                            <p:nvPr/>
                          </p:nvSpPr>
                          <p:spPr>
                            <a:xfrm>
                              <a:off x="4038600" y="609600"/>
                              <a:ext cx="49244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a:t>…</a:t>
                              </a:r>
                            </a:p>
                          </p:txBody>
                        </p:sp>
                        <p:cxnSp>
                          <p:nvCxnSpPr>
                            <p:cNvPr id="109" name="Straight Arrow Connector 108"/>
                            <p:cNvCxnSpPr/>
                            <p:nvPr/>
                          </p:nvCxnSpPr>
                          <p:spPr bwMode="auto">
                            <a:xfrm flipV="1">
                              <a:off x="4572000" y="914400"/>
                              <a:ext cx="762000" cy="2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</p:grpSp>
                      <p:grpSp>
                        <p:nvGrpSpPr>
                          <p:cNvPr id="93" name="Group 92"/>
                          <p:cNvGrpSpPr/>
                          <p:nvPr/>
                        </p:nvGrpSpPr>
                        <p:grpSpPr>
                          <a:xfrm>
                            <a:off x="2514600" y="685800"/>
                            <a:ext cx="3733800" cy="304801"/>
                            <a:chOff x="2514600" y="685800"/>
                            <a:chExt cx="3733800" cy="304801"/>
                          </a:xfrm>
                        </p:grpSpPr>
                        <p:grpSp>
                          <p:nvGrpSpPr>
                            <p:cNvPr id="99" name="Group 98"/>
                            <p:cNvGrpSpPr/>
                            <p:nvPr/>
                          </p:nvGrpSpPr>
                          <p:grpSpPr>
                            <a:xfrm>
                              <a:off x="2514600" y="685800"/>
                              <a:ext cx="914400" cy="304801"/>
                              <a:chOff x="2286000" y="685800"/>
                              <a:chExt cx="914400" cy="304801"/>
                            </a:xfrm>
                          </p:grpSpPr>
                          <p:sp>
                            <p:nvSpPr>
                              <p:cNvPr id="104" name="TextBox 103"/>
                              <p:cNvSpPr txBox="1"/>
                              <p:nvPr/>
                            </p:nvSpPr>
                            <p:spPr>
                              <a:xfrm>
                                <a:off x="2286000" y="685801"/>
                                <a:ext cx="914400" cy="304800"/>
                              </a:xfrm>
                              <a:prstGeom prst="rect">
                                <a:avLst/>
                              </a:prstGeom>
                              <a:noFill/>
                              <a:ln w="15875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400" dirty="0"/>
                                  <a:t>  </a:t>
                                </a:r>
                              </a:p>
                            </p:txBody>
                          </p:sp>
                          <p:cxnSp>
                            <p:nvCxnSpPr>
                              <p:cNvPr id="105" name="Straight Connector 104"/>
                              <p:cNvCxnSpPr/>
                              <p:nvPr/>
                            </p:nvCxnSpPr>
                            <p:spPr bwMode="auto">
                              <a:xfrm>
                                <a:off x="25908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  <p:cxnSp>
                            <p:nvCxnSpPr>
                              <p:cNvPr id="106" name="Straight Connector 105"/>
                              <p:cNvCxnSpPr/>
                              <p:nvPr/>
                            </p:nvCxnSpPr>
                            <p:spPr bwMode="auto">
                              <a:xfrm>
                                <a:off x="28956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</p:grpSp>
                        <p:grpSp>
                          <p:nvGrpSpPr>
                            <p:cNvPr id="100" name="Group 99"/>
                            <p:cNvGrpSpPr/>
                            <p:nvPr/>
                          </p:nvGrpSpPr>
                          <p:grpSpPr>
                            <a:xfrm>
                              <a:off x="5334000" y="685800"/>
                              <a:ext cx="914400" cy="304801"/>
                              <a:chOff x="2286000" y="685800"/>
                              <a:chExt cx="914400" cy="304801"/>
                            </a:xfrm>
                          </p:grpSpPr>
                          <p:sp>
                            <p:nvSpPr>
                              <p:cNvPr id="101" name="TextBox 100"/>
                              <p:cNvSpPr txBox="1"/>
                              <p:nvPr/>
                            </p:nvSpPr>
                            <p:spPr>
                              <a:xfrm>
                                <a:off x="2286000" y="685801"/>
                                <a:ext cx="914400" cy="304800"/>
                              </a:xfrm>
                              <a:prstGeom prst="rect">
                                <a:avLst/>
                              </a:prstGeom>
                              <a:noFill/>
                              <a:ln w="15875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400" dirty="0"/>
                                  <a:t>  </a:t>
                                </a:r>
                              </a:p>
                            </p:txBody>
                          </p:sp>
                          <p:cxnSp>
                            <p:nvCxnSpPr>
                              <p:cNvPr id="102" name="Straight Connector 101"/>
                              <p:cNvCxnSpPr/>
                              <p:nvPr/>
                            </p:nvCxnSpPr>
                            <p:spPr bwMode="auto">
                              <a:xfrm>
                                <a:off x="25908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  <p:cxnSp>
                            <p:nvCxnSpPr>
                              <p:cNvPr id="103" name="Straight Connector 102"/>
                              <p:cNvCxnSpPr/>
                              <p:nvPr/>
                            </p:nvCxnSpPr>
                            <p:spPr bwMode="auto">
                              <a:xfrm>
                                <a:off x="28956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</p:grpSp>
                      </p:grpSp>
                      <p:grpSp>
                        <p:nvGrpSpPr>
                          <p:cNvPr id="94" name="Group 93"/>
                          <p:cNvGrpSpPr/>
                          <p:nvPr/>
                        </p:nvGrpSpPr>
                        <p:grpSpPr>
                          <a:xfrm>
                            <a:off x="1524000" y="914400"/>
                            <a:ext cx="4572000" cy="457203"/>
                            <a:chOff x="1524000" y="914400"/>
                            <a:chExt cx="4572000" cy="457203"/>
                          </a:xfrm>
                        </p:grpSpPr>
                        <p:cxnSp>
                          <p:nvCxnSpPr>
                            <p:cNvPr id="95" name="Straight Arrow Connector 94"/>
                            <p:cNvCxnSpPr/>
                            <p:nvPr/>
                          </p:nvCxnSpPr>
                          <p:spPr bwMode="auto">
                            <a:xfrm>
                              <a:off x="6096000" y="914400"/>
                              <a:ext cx="0" cy="457203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none"/>
                            </a:ln>
                            <a:effectLst/>
                          </p:spPr>
                        </p:cxnSp>
                        <p:cxnSp>
                          <p:nvCxnSpPr>
                            <p:cNvPr id="98" name="Straight Arrow Connector 97"/>
                            <p:cNvCxnSpPr/>
                            <p:nvPr/>
                          </p:nvCxnSpPr>
                          <p:spPr bwMode="auto">
                            <a:xfrm>
                              <a:off x="1524000" y="914400"/>
                              <a:ext cx="990600" cy="1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80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</p:grpSp>
                    </p:grpSp>
                    <p:grpSp>
                      <p:nvGrpSpPr>
                        <p:cNvPr id="86" name="Group 85"/>
                        <p:cNvGrpSpPr/>
                        <p:nvPr/>
                      </p:nvGrpSpPr>
                      <p:grpSpPr>
                        <a:xfrm>
                          <a:off x="2667000" y="838203"/>
                          <a:ext cx="4038600" cy="838202"/>
                          <a:chOff x="2667000" y="838203"/>
                          <a:chExt cx="4038600" cy="838202"/>
                        </a:xfrm>
                      </p:grpSpPr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 bwMode="auto">
                          <a:xfrm>
                            <a:off x="2743200" y="1371603"/>
                            <a:ext cx="0" cy="304798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89" name="Straight Arrow Connector 88"/>
                          <p:cNvCxnSpPr/>
                          <p:nvPr/>
                        </p:nvCxnSpPr>
                        <p:spPr bwMode="auto">
                          <a:xfrm flipV="1">
                            <a:off x="2743200" y="1676403"/>
                            <a:ext cx="3962400" cy="2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90" name="Straight Arrow Connector 89"/>
                          <p:cNvCxnSpPr/>
                          <p:nvPr/>
                        </p:nvCxnSpPr>
                        <p:spPr bwMode="auto">
                          <a:xfrm>
                            <a:off x="6248400" y="838204"/>
                            <a:ext cx="457200" cy="1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triangl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91" name="Straight Arrow Connector 90"/>
                          <p:cNvCxnSpPr/>
                          <p:nvPr/>
                        </p:nvCxnSpPr>
                        <p:spPr bwMode="auto">
                          <a:xfrm>
                            <a:off x="2667000" y="838203"/>
                            <a:ext cx="0" cy="381000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triangle"/>
                          </a:ln>
                          <a:effectLst/>
                        </p:spPr>
                      </p:cxnSp>
                    </p:grpSp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4114800" y="381000"/>
                          <a:ext cx="49244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…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16" name="Straight Arrow Connector 115"/>
                    <p:cNvCxnSpPr/>
                    <p:nvPr/>
                  </p:nvCxnSpPr>
                  <p:spPr bwMode="auto">
                    <a:xfrm flipV="1">
                      <a:off x="4191000" y="4114800"/>
                      <a:ext cx="25908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cxnSp>
                  <p:nvCxnSpPr>
                    <p:cNvPr id="117" name="Straight Arrow Connector 116"/>
                    <p:cNvCxnSpPr>
                      <a:stCxn id="104" idx="2"/>
                    </p:cNvCxnSpPr>
                    <p:nvPr/>
                  </p:nvCxnSpPr>
                  <p:spPr bwMode="auto">
                    <a:xfrm>
                      <a:off x="3657600" y="3733798"/>
                      <a:ext cx="381000" cy="38100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</p:grpSp>
            </p:grpSp>
          </p:grp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7315200" y="3581400"/>
                <a:ext cx="0" cy="8381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cxnSp>
        <p:nvCxnSpPr>
          <p:cNvPr id="137" name="Straight Arrow Connector 136"/>
          <p:cNvCxnSpPr/>
          <p:nvPr/>
        </p:nvCxnSpPr>
        <p:spPr bwMode="auto">
          <a:xfrm>
            <a:off x="4724400" y="6248400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914400" y="5105400"/>
            <a:ext cx="6149791" cy="461665"/>
          </a:xfrm>
          <a:prstGeom prst="rect">
            <a:avLst/>
          </a:prstGeom>
          <a:solidFill>
            <a:srgbClr val="FFE1E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if we prepended e instead of appending it?</a:t>
            </a: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533400"/>
          </a:xfrm>
        </p:spPr>
        <p:txBody>
          <a:bodyPr/>
          <a:lstStyle/>
          <a:p>
            <a:r>
              <a:rPr lang="en-US" sz="2800" b="1" dirty="0"/>
              <a:t>Suppose we want to append e to this list:</a:t>
            </a:r>
          </a:p>
        </p:txBody>
      </p:sp>
    </p:spTree>
    <p:extLst>
      <p:ext uri="{BB962C8B-B14F-4D97-AF65-F5344CB8AC3E}">
        <p14:creationId xmlns:p14="http://schemas.microsoft.com/office/powerpoint/2010/main" val="230663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6763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825819"/>
            <a:ext cx="459387" cy="307777"/>
          </a:xfrm>
          <a:prstGeom prst="rect">
            <a:avLst/>
          </a:prstGeom>
          <a:solidFill>
            <a:srgbClr val="646B86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28800" y="1447798"/>
            <a:ext cx="5105400" cy="838202"/>
            <a:chOff x="1524000" y="381000"/>
            <a:chExt cx="5105400" cy="838202"/>
          </a:xfrm>
        </p:grpSpPr>
        <p:cxnSp>
          <p:nvCxnSpPr>
            <p:cNvPr id="52" name="Straight Arrow Connector 51"/>
            <p:cNvCxnSpPr/>
            <p:nvPr/>
          </p:nvCxnSpPr>
          <p:spPr bwMode="auto">
            <a:xfrm flipV="1">
              <a:off x="4724400" y="762000"/>
              <a:ext cx="76200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3276600" y="762000"/>
              <a:ext cx="76200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3366FF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grpSp>
          <p:nvGrpSpPr>
            <p:cNvPr id="66" name="Group 65"/>
            <p:cNvGrpSpPr/>
            <p:nvPr/>
          </p:nvGrpSpPr>
          <p:grpSpPr>
            <a:xfrm>
              <a:off x="1524000" y="381000"/>
              <a:ext cx="5105400" cy="838202"/>
              <a:chOff x="1524000" y="381000"/>
              <a:chExt cx="5105400" cy="83820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524000" y="609600"/>
                <a:ext cx="4724400" cy="609602"/>
                <a:chOff x="1524000" y="609600"/>
                <a:chExt cx="4724400" cy="60960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3352800" y="609600"/>
                  <a:ext cx="1981200" cy="461665"/>
                  <a:chOff x="3352800" y="609600"/>
                  <a:chExt cx="1981200" cy="461665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 bwMode="auto">
                  <a:xfrm>
                    <a:off x="3352800" y="914400"/>
                    <a:ext cx="5334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038600" y="609600"/>
                    <a:ext cx="49244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…</a:t>
                    </a: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 bwMode="auto">
                  <a:xfrm flipV="1">
                    <a:off x="4572000" y="914400"/>
                    <a:ext cx="7620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514600" y="685800"/>
                  <a:ext cx="3733800" cy="304801"/>
                  <a:chOff x="2514600" y="685800"/>
                  <a:chExt cx="3733800" cy="304801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685800"/>
                    <a:ext cx="914400" cy="304801"/>
                    <a:chOff x="2286000" y="685800"/>
                    <a:chExt cx="914400" cy="304801"/>
                  </a:xfrm>
                </p:grpSpPr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286000" y="685801"/>
                      <a:ext cx="914400" cy="3048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  <p:cxnSp>
                  <p:nvCxnSpPr>
                    <p:cNvPr id="12" name="Straight Connector 11"/>
                    <p:cNvCxnSpPr/>
                    <p:nvPr/>
                  </p:nvCxnSpPr>
                  <p:spPr bwMode="auto">
                    <a:xfrm>
                      <a:off x="25908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" name="Straight Connector 12"/>
                    <p:cNvCxnSpPr/>
                    <p:nvPr/>
                  </p:nvCxnSpPr>
                  <p:spPr bwMode="auto">
                    <a:xfrm>
                      <a:off x="28956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5334000" y="685800"/>
                    <a:ext cx="914400" cy="304801"/>
                    <a:chOff x="2286000" y="685800"/>
                    <a:chExt cx="914400" cy="304801"/>
                  </a:xfrm>
                </p:grpSpPr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286000" y="685801"/>
                      <a:ext cx="914400" cy="3048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25908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2895600" y="685800"/>
                      <a:ext cx="0" cy="3048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524000" y="914400"/>
                  <a:ext cx="4572000" cy="304802"/>
                  <a:chOff x="1524000" y="914400"/>
                  <a:chExt cx="4572000" cy="304802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 bwMode="auto">
                  <a:xfrm>
                    <a:off x="6096000" y="914400"/>
                    <a:ext cx="0" cy="3047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33" name="Straight Arrow Connector 32"/>
                  <p:cNvCxnSpPr/>
                  <p:nvPr/>
                </p:nvCxnSpPr>
                <p:spPr bwMode="auto">
                  <a:xfrm>
                    <a:off x="2133600" y="914400"/>
                    <a:ext cx="0" cy="3047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34" name="Straight Arrow Connector 33"/>
                  <p:cNvCxnSpPr/>
                  <p:nvPr/>
                </p:nvCxnSpPr>
                <p:spPr bwMode="auto">
                  <a:xfrm flipV="1">
                    <a:off x="2133600" y="1219200"/>
                    <a:ext cx="39624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36" name="Straight Arrow Connector 35"/>
                  <p:cNvCxnSpPr/>
                  <p:nvPr/>
                </p:nvCxnSpPr>
                <p:spPr bwMode="auto">
                  <a:xfrm>
                    <a:off x="1524000" y="914400"/>
                    <a:ext cx="990600" cy="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2667000" y="533400"/>
                <a:ext cx="3962400" cy="304803"/>
                <a:chOff x="2667000" y="533400"/>
                <a:chExt cx="3962400" cy="304803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6629400" y="533400"/>
                  <a:ext cx="0" cy="30479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0" name="Straight Arrow Connector 59"/>
                <p:cNvCxnSpPr/>
                <p:nvPr/>
              </p:nvCxnSpPr>
              <p:spPr bwMode="auto">
                <a:xfrm flipV="1">
                  <a:off x="2667000" y="533400"/>
                  <a:ext cx="3962400" cy="2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 bwMode="auto">
                <a:xfrm flipV="1">
                  <a:off x="6248400" y="838200"/>
                  <a:ext cx="381000" cy="3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63" name="Straight Arrow Connector 62"/>
                <p:cNvCxnSpPr/>
                <p:nvPr/>
              </p:nvCxnSpPr>
              <p:spPr bwMode="auto">
                <a:xfrm>
                  <a:off x="2667000" y="533400"/>
                  <a:ext cx="0" cy="30479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3366FF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65" name="TextBox 64"/>
              <p:cNvSpPr txBox="1"/>
              <p:nvPr/>
            </p:nvSpPr>
            <p:spPr>
              <a:xfrm>
                <a:off x="4114800" y="381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FF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762000" y="2510130"/>
            <a:ext cx="6400800" cy="1604670"/>
            <a:chOff x="914400" y="2814930"/>
            <a:chExt cx="6400800" cy="1604670"/>
          </a:xfrm>
        </p:grpSpPr>
        <p:grpSp>
          <p:nvGrpSpPr>
            <p:cNvPr id="77" name="Group 76"/>
            <p:cNvGrpSpPr/>
            <p:nvPr/>
          </p:nvGrpSpPr>
          <p:grpSpPr>
            <a:xfrm>
              <a:off x="3200400" y="3962400"/>
              <a:ext cx="914400" cy="304801"/>
              <a:chOff x="2286000" y="685800"/>
              <a:chExt cx="914400" cy="30480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86000" y="685801"/>
                <a:ext cx="914400" cy="304800"/>
              </a:xfrm>
              <a:prstGeom prst="rect">
                <a:avLst/>
              </a:prstGeom>
              <a:noFill/>
              <a:ln w="34925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 bwMode="auto">
              <a:xfrm>
                <a:off x="25908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8956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4" name="Group 133"/>
            <p:cNvGrpSpPr/>
            <p:nvPr/>
          </p:nvGrpSpPr>
          <p:grpSpPr>
            <a:xfrm>
              <a:off x="914400" y="2814930"/>
              <a:ext cx="6400800" cy="1604670"/>
              <a:chOff x="914400" y="2814935"/>
              <a:chExt cx="6400800" cy="1604670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14400" y="2814935"/>
                <a:ext cx="6400800" cy="1604670"/>
                <a:chOff x="990600" y="2738735"/>
                <a:chExt cx="6400800" cy="1604670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990600" y="2738735"/>
                  <a:ext cx="25434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What append does:</a:t>
                  </a: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1066800" y="3048000"/>
                  <a:ext cx="6324600" cy="1295405"/>
                  <a:chOff x="1066800" y="3124200"/>
                  <a:chExt cx="6324600" cy="1295405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066800" y="3352795"/>
                    <a:ext cx="1297587" cy="457200"/>
                    <a:chOff x="381000" y="533400"/>
                    <a:chExt cx="1297587" cy="457200"/>
                  </a:xfrm>
                </p:grpSpPr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81000" y="533400"/>
                      <a:ext cx="9156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headPtr</a:t>
                      </a:r>
                      <a:endParaRPr lang="en-US" dirty="0"/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219200" y="682823"/>
                      <a:ext cx="459387" cy="307777"/>
                    </a:xfrm>
                    <a:prstGeom prst="rect">
                      <a:avLst/>
                    </a:prstGeom>
                    <a:solidFill>
                      <a:srgbClr val="646B86"/>
                    </a:solidFill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07528" y="3805535"/>
                    <a:ext cx="1692872" cy="461665"/>
                    <a:chOff x="1507528" y="3810000"/>
                    <a:chExt cx="1692872" cy="461665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1507528" y="3810000"/>
                      <a:ext cx="854672" cy="461665"/>
                      <a:chOff x="823915" y="533400"/>
                      <a:chExt cx="854672" cy="461665"/>
                    </a:xfrm>
                  </p:grpSpPr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823915" y="533400"/>
                        <a:ext cx="32127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1219200" y="682823"/>
                        <a:ext cx="459387" cy="307777"/>
                      </a:xfrm>
                      <a:prstGeom prst="rect">
                        <a:avLst/>
                      </a:prstGeom>
                      <a:solidFill>
                        <a:srgbClr val="646B86"/>
                      </a:solidFill>
                      <a:ln w="158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  </a:t>
                        </a:r>
                      </a:p>
                    </p:txBody>
                  </p:sp>
                </p:grpSp>
                <p:cxnSp>
                  <p:nvCxnSpPr>
                    <p:cNvPr id="113" name="Straight Arrow Connector 112"/>
                    <p:cNvCxnSpPr/>
                    <p:nvPr/>
                  </p:nvCxnSpPr>
                  <p:spPr bwMode="auto">
                    <a:xfrm>
                      <a:off x="2209800" y="4119265"/>
                      <a:ext cx="990600" cy="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2209800" y="3124200"/>
                    <a:ext cx="5181600" cy="1295405"/>
                    <a:chOff x="2209800" y="3124197"/>
                    <a:chExt cx="5181600" cy="1295405"/>
                  </a:xfrm>
                </p:grpSpPr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2209800" y="3124197"/>
                      <a:ext cx="5181600" cy="1295405"/>
                      <a:chOff x="1524000" y="381000"/>
                      <a:chExt cx="5181600" cy="1295405"/>
                    </a:xfrm>
                  </p:grpSpPr>
                  <p:cxnSp>
                    <p:nvCxnSpPr>
                      <p:cNvPr id="82" name="Straight Arrow Connector 81"/>
                      <p:cNvCxnSpPr/>
                      <p:nvPr/>
                    </p:nvCxnSpPr>
                    <p:spPr bwMode="auto">
                      <a:xfrm flipV="1">
                        <a:off x="4724400" y="762000"/>
                        <a:ext cx="762000" cy="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3366FF"/>
                        </a:solidFill>
                        <a:prstDash val="solid"/>
                        <a:round/>
                        <a:headEnd type="triangle" w="med" len="med"/>
                        <a:tailEnd type="none"/>
                      </a:ln>
                      <a:effectLst/>
                    </p:spPr>
                  </p:cxnSp>
                  <p:cxnSp>
                    <p:nvCxnSpPr>
                      <p:cNvPr id="83" name="Straight Arrow Connector 82"/>
                      <p:cNvCxnSpPr/>
                      <p:nvPr/>
                    </p:nvCxnSpPr>
                    <p:spPr bwMode="auto">
                      <a:xfrm flipV="1">
                        <a:off x="3276600" y="762000"/>
                        <a:ext cx="762000" cy="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3366FF"/>
                        </a:solidFill>
                        <a:prstDash val="solid"/>
                        <a:round/>
                        <a:headEnd type="triangle" w="med" len="med"/>
                        <a:tailEnd type="none"/>
                      </a:ln>
                      <a:effectLst/>
                    </p:spPr>
                  </p:cxn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1524000" y="381000"/>
                        <a:ext cx="5181600" cy="1295405"/>
                        <a:chOff x="1524000" y="381000"/>
                        <a:chExt cx="5181600" cy="1295405"/>
                      </a:xfrm>
                    </p:grpSpPr>
                    <p:grpSp>
                      <p:nvGrpSpPr>
                        <p:cNvPr id="85" name="Group 84"/>
                        <p:cNvGrpSpPr/>
                        <p:nvPr/>
                      </p:nvGrpSpPr>
                      <p:grpSpPr>
                        <a:xfrm>
                          <a:off x="1524000" y="609600"/>
                          <a:ext cx="4724400" cy="762003"/>
                          <a:chOff x="1524000" y="609600"/>
                          <a:chExt cx="4724400" cy="762003"/>
                        </a:xfrm>
                      </p:grpSpPr>
                      <p:grpSp>
                        <p:nvGrpSpPr>
                          <p:cNvPr id="92" name="Group 91"/>
                          <p:cNvGrpSpPr/>
                          <p:nvPr/>
                        </p:nvGrpSpPr>
                        <p:grpSpPr>
                          <a:xfrm>
                            <a:off x="3352800" y="609600"/>
                            <a:ext cx="1981200" cy="461665"/>
                            <a:chOff x="3352800" y="609600"/>
                            <a:chExt cx="1981200" cy="461665"/>
                          </a:xfrm>
                        </p:grpSpPr>
                        <p:cxnSp>
                          <p:nvCxnSpPr>
                            <p:cNvPr id="107" name="Straight Arrow Connector 106"/>
                            <p:cNvCxnSpPr/>
                            <p:nvPr/>
                          </p:nvCxnSpPr>
                          <p:spPr bwMode="auto">
                            <a:xfrm>
                              <a:off x="3352800" y="914400"/>
                              <a:ext cx="533400" cy="0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  <p:sp>
                          <p:nvSpPr>
                            <p:cNvPr id="108" name="TextBox 107"/>
                            <p:cNvSpPr txBox="1"/>
                            <p:nvPr/>
                          </p:nvSpPr>
                          <p:spPr>
                            <a:xfrm>
                              <a:off x="4038600" y="609600"/>
                              <a:ext cx="49244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a:t>…</a:t>
                              </a:r>
                            </a:p>
                          </p:txBody>
                        </p:sp>
                        <p:cxnSp>
                          <p:nvCxnSpPr>
                            <p:cNvPr id="109" name="Straight Arrow Connector 108"/>
                            <p:cNvCxnSpPr/>
                            <p:nvPr/>
                          </p:nvCxnSpPr>
                          <p:spPr bwMode="auto">
                            <a:xfrm flipV="1">
                              <a:off x="4572000" y="914400"/>
                              <a:ext cx="762000" cy="2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</p:grpSp>
                      <p:grpSp>
                        <p:nvGrpSpPr>
                          <p:cNvPr id="93" name="Group 92"/>
                          <p:cNvGrpSpPr/>
                          <p:nvPr/>
                        </p:nvGrpSpPr>
                        <p:grpSpPr>
                          <a:xfrm>
                            <a:off x="2514600" y="685800"/>
                            <a:ext cx="3733800" cy="304801"/>
                            <a:chOff x="2514600" y="685800"/>
                            <a:chExt cx="3733800" cy="304801"/>
                          </a:xfrm>
                        </p:grpSpPr>
                        <p:grpSp>
                          <p:nvGrpSpPr>
                            <p:cNvPr id="99" name="Group 98"/>
                            <p:cNvGrpSpPr/>
                            <p:nvPr/>
                          </p:nvGrpSpPr>
                          <p:grpSpPr>
                            <a:xfrm>
                              <a:off x="2514600" y="685800"/>
                              <a:ext cx="914400" cy="304801"/>
                              <a:chOff x="2286000" y="685800"/>
                              <a:chExt cx="914400" cy="304801"/>
                            </a:xfrm>
                          </p:grpSpPr>
                          <p:sp>
                            <p:nvSpPr>
                              <p:cNvPr id="104" name="TextBox 103"/>
                              <p:cNvSpPr txBox="1"/>
                              <p:nvPr/>
                            </p:nvSpPr>
                            <p:spPr>
                              <a:xfrm>
                                <a:off x="2286000" y="685801"/>
                                <a:ext cx="914400" cy="304800"/>
                              </a:xfrm>
                              <a:prstGeom prst="rect">
                                <a:avLst/>
                              </a:prstGeom>
                              <a:noFill/>
                              <a:ln w="15875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400" dirty="0"/>
                                  <a:t>  </a:t>
                                </a:r>
                              </a:p>
                            </p:txBody>
                          </p:sp>
                          <p:cxnSp>
                            <p:nvCxnSpPr>
                              <p:cNvPr id="105" name="Straight Connector 104"/>
                              <p:cNvCxnSpPr/>
                              <p:nvPr/>
                            </p:nvCxnSpPr>
                            <p:spPr bwMode="auto">
                              <a:xfrm>
                                <a:off x="25908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  <p:cxnSp>
                            <p:nvCxnSpPr>
                              <p:cNvPr id="106" name="Straight Connector 105"/>
                              <p:cNvCxnSpPr/>
                              <p:nvPr/>
                            </p:nvCxnSpPr>
                            <p:spPr bwMode="auto">
                              <a:xfrm>
                                <a:off x="28956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</p:grpSp>
                        <p:grpSp>
                          <p:nvGrpSpPr>
                            <p:cNvPr id="100" name="Group 99"/>
                            <p:cNvGrpSpPr/>
                            <p:nvPr/>
                          </p:nvGrpSpPr>
                          <p:grpSpPr>
                            <a:xfrm>
                              <a:off x="5334000" y="685800"/>
                              <a:ext cx="914400" cy="304801"/>
                              <a:chOff x="2286000" y="685800"/>
                              <a:chExt cx="914400" cy="304801"/>
                            </a:xfrm>
                          </p:grpSpPr>
                          <p:sp>
                            <p:nvSpPr>
                              <p:cNvPr id="101" name="TextBox 100"/>
                              <p:cNvSpPr txBox="1"/>
                              <p:nvPr/>
                            </p:nvSpPr>
                            <p:spPr>
                              <a:xfrm>
                                <a:off x="2286000" y="685801"/>
                                <a:ext cx="914400" cy="304800"/>
                              </a:xfrm>
                              <a:prstGeom prst="rect">
                                <a:avLst/>
                              </a:prstGeom>
                              <a:noFill/>
                              <a:ln w="15875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400" dirty="0"/>
                                  <a:t>  </a:t>
                                </a:r>
                              </a:p>
                            </p:txBody>
                          </p:sp>
                          <p:cxnSp>
                            <p:nvCxnSpPr>
                              <p:cNvPr id="102" name="Straight Connector 101"/>
                              <p:cNvCxnSpPr/>
                              <p:nvPr/>
                            </p:nvCxnSpPr>
                            <p:spPr bwMode="auto">
                              <a:xfrm>
                                <a:off x="25908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  <p:cxnSp>
                            <p:nvCxnSpPr>
                              <p:cNvPr id="103" name="Straight Connector 102"/>
                              <p:cNvCxnSpPr/>
                              <p:nvPr/>
                            </p:nvCxnSpPr>
                            <p:spPr bwMode="auto">
                              <a:xfrm>
                                <a:off x="28956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</p:grpSp>
                      </p:grpSp>
                      <p:grpSp>
                        <p:nvGrpSpPr>
                          <p:cNvPr id="94" name="Group 93"/>
                          <p:cNvGrpSpPr/>
                          <p:nvPr/>
                        </p:nvGrpSpPr>
                        <p:grpSpPr>
                          <a:xfrm>
                            <a:off x="1524000" y="914400"/>
                            <a:ext cx="4572000" cy="457203"/>
                            <a:chOff x="1524000" y="914400"/>
                            <a:chExt cx="4572000" cy="457203"/>
                          </a:xfrm>
                        </p:grpSpPr>
                        <p:cxnSp>
                          <p:nvCxnSpPr>
                            <p:cNvPr id="95" name="Straight Arrow Connector 94"/>
                            <p:cNvCxnSpPr/>
                            <p:nvPr/>
                          </p:nvCxnSpPr>
                          <p:spPr bwMode="auto">
                            <a:xfrm>
                              <a:off x="6096000" y="914400"/>
                              <a:ext cx="0" cy="457203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none"/>
                            </a:ln>
                            <a:effectLst/>
                          </p:spPr>
                        </p:cxnSp>
                        <p:cxnSp>
                          <p:nvCxnSpPr>
                            <p:cNvPr id="98" name="Straight Arrow Connector 97"/>
                            <p:cNvCxnSpPr/>
                            <p:nvPr/>
                          </p:nvCxnSpPr>
                          <p:spPr bwMode="auto">
                            <a:xfrm>
                              <a:off x="1524000" y="914400"/>
                              <a:ext cx="990600" cy="1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80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</p:grpSp>
                    </p:grpSp>
                    <p:grpSp>
                      <p:nvGrpSpPr>
                        <p:cNvPr id="86" name="Group 85"/>
                        <p:cNvGrpSpPr/>
                        <p:nvPr/>
                      </p:nvGrpSpPr>
                      <p:grpSpPr>
                        <a:xfrm>
                          <a:off x="2667000" y="838203"/>
                          <a:ext cx="4038600" cy="838202"/>
                          <a:chOff x="2667000" y="838203"/>
                          <a:chExt cx="4038600" cy="838202"/>
                        </a:xfrm>
                      </p:grpSpPr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 bwMode="auto">
                          <a:xfrm>
                            <a:off x="2743200" y="1371603"/>
                            <a:ext cx="0" cy="304798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89" name="Straight Arrow Connector 88"/>
                          <p:cNvCxnSpPr/>
                          <p:nvPr/>
                        </p:nvCxnSpPr>
                        <p:spPr bwMode="auto">
                          <a:xfrm flipV="1">
                            <a:off x="2743200" y="1676403"/>
                            <a:ext cx="3962400" cy="2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90" name="Straight Arrow Connector 89"/>
                          <p:cNvCxnSpPr/>
                          <p:nvPr/>
                        </p:nvCxnSpPr>
                        <p:spPr bwMode="auto">
                          <a:xfrm>
                            <a:off x="6248400" y="838204"/>
                            <a:ext cx="457200" cy="1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triangl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91" name="Straight Arrow Connector 90"/>
                          <p:cNvCxnSpPr/>
                          <p:nvPr/>
                        </p:nvCxnSpPr>
                        <p:spPr bwMode="auto">
                          <a:xfrm>
                            <a:off x="2667000" y="838203"/>
                            <a:ext cx="0" cy="381000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triangle"/>
                          </a:ln>
                          <a:effectLst/>
                        </p:spPr>
                      </p:cxnSp>
                    </p:grpSp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4114800" y="381000"/>
                          <a:ext cx="49244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…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16" name="Straight Arrow Connector 115"/>
                    <p:cNvCxnSpPr/>
                    <p:nvPr/>
                  </p:nvCxnSpPr>
                  <p:spPr bwMode="auto">
                    <a:xfrm flipV="1">
                      <a:off x="4191000" y="4114800"/>
                      <a:ext cx="25908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cxnSp>
                  <p:nvCxnSpPr>
                    <p:cNvPr id="117" name="Straight Arrow Connector 116"/>
                    <p:cNvCxnSpPr>
                      <a:stCxn id="104" idx="2"/>
                    </p:cNvCxnSpPr>
                    <p:nvPr/>
                  </p:nvCxnSpPr>
                  <p:spPr bwMode="auto">
                    <a:xfrm>
                      <a:off x="3657600" y="3733798"/>
                      <a:ext cx="381000" cy="38100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</p:grpSp>
            </p:grpSp>
          </p:grp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7315200" y="3581400"/>
                <a:ext cx="0" cy="8381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114" name="Group 113"/>
          <p:cNvGrpSpPr/>
          <p:nvPr/>
        </p:nvGrpSpPr>
        <p:grpSpPr>
          <a:xfrm>
            <a:off x="762000" y="4110330"/>
            <a:ext cx="6400800" cy="1604670"/>
            <a:chOff x="914400" y="2814930"/>
            <a:chExt cx="6400800" cy="1604670"/>
          </a:xfrm>
        </p:grpSpPr>
        <p:grpSp>
          <p:nvGrpSpPr>
            <p:cNvPr id="118" name="Group 117"/>
            <p:cNvGrpSpPr/>
            <p:nvPr/>
          </p:nvGrpSpPr>
          <p:grpSpPr>
            <a:xfrm>
              <a:off x="3200400" y="3962400"/>
              <a:ext cx="914400" cy="304801"/>
              <a:chOff x="2286000" y="685800"/>
              <a:chExt cx="914400" cy="304801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286000" y="685801"/>
                <a:ext cx="914400" cy="304800"/>
              </a:xfrm>
              <a:prstGeom prst="rect">
                <a:avLst/>
              </a:prstGeom>
              <a:noFill/>
              <a:ln w="34925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 bwMode="auto">
              <a:xfrm>
                <a:off x="25908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28956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9" name="Group 118"/>
            <p:cNvGrpSpPr/>
            <p:nvPr/>
          </p:nvGrpSpPr>
          <p:grpSpPr>
            <a:xfrm>
              <a:off x="914400" y="2814930"/>
              <a:ext cx="6400800" cy="1604670"/>
              <a:chOff x="914400" y="2814935"/>
              <a:chExt cx="6400800" cy="1604670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914400" y="2814935"/>
                <a:ext cx="6400800" cy="1604670"/>
                <a:chOff x="990600" y="2738735"/>
                <a:chExt cx="6400800" cy="1604670"/>
              </a:xfrm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990600" y="2738735"/>
                  <a:ext cx="26459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What prepend does:</a:t>
                  </a: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66800" y="3048000"/>
                  <a:ext cx="6324600" cy="1295405"/>
                  <a:chOff x="1066800" y="3124200"/>
                  <a:chExt cx="6324600" cy="1295405"/>
                </a:xfrm>
              </p:grpSpPr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1066800" y="3352795"/>
                    <a:ext cx="1297587" cy="457200"/>
                    <a:chOff x="381000" y="533400"/>
                    <a:chExt cx="1297587" cy="457200"/>
                  </a:xfrm>
                </p:grpSpPr>
                <p:sp>
                  <p:nvSpPr>
                    <p:cNvPr id="169" name="TextBox 168"/>
                    <p:cNvSpPr txBox="1"/>
                    <p:nvPr/>
                  </p:nvSpPr>
                  <p:spPr>
                    <a:xfrm>
                      <a:off x="381000" y="533400"/>
                      <a:ext cx="9156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headPtr</a:t>
                      </a:r>
                      <a:endParaRPr lang="en-US" dirty="0"/>
                    </a:p>
                  </p:txBody>
                </p:sp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219200" y="682823"/>
                      <a:ext cx="459387" cy="307777"/>
                    </a:xfrm>
                    <a:prstGeom prst="rect">
                      <a:avLst/>
                    </a:prstGeom>
                    <a:solidFill>
                      <a:srgbClr val="646B86"/>
                    </a:solidFill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</p:grp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507528" y="3805535"/>
                    <a:ext cx="1692872" cy="461665"/>
                    <a:chOff x="1507528" y="3810000"/>
                    <a:chExt cx="1692872" cy="461665"/>
                  </a:xfrm>
                </p:grpSpPr>
                <p:grpSp>
                  <p:nvGrpSpPr>
                    <p:cNvPr id="165" name="Group 164"/>
                    <p:cNvGrpSpPr/>
                    <p:nvPr/>
                  </p:nvGrpSpPr>
                  <p:grpSpPr>
                    <a:xfrm>
                      <a:off x="1507528" y="3810000"/>
                      <a:ext cx="854672" cy="461665"/>
                      <a:chOff x="823915" y="533400"/>
                      <a:chExt cx="854672" cy="461665"/>
                    </a:xfrm>
                  </p:grpSpPr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823915" y="533400"/>
                        <a:ext cx="32127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168" name="TextBox 167"/>
                      <p:cNvSpPr txBox="1"/>
                      <p:nvPr/>
                    </p:nvSpPr>
                    <p:spPr>
                      <a:xfrm>
                        <a:off x="1219200" y="682823"/>
                        <a:ext cx="459387" cy="307777"/>
                      </a:xfrm>
                      <a:prstGeom prst="rect">
                        <a:avLst/>
                      </a:prstGeom>
                      <a:solidFill>
                        <a:srgbClr val="646B86"/>
                      </a:solidFill>
                      <a:ln w="15875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  </a:t>
                        </a:r>
                      </a:p>
                    </p:txBody>
                  </p:sp>
                </p:grpSp>
                <p:cxnSp>
                  <p:nvCxnSpPr>
                    <p:cNvPr id="166" name="Straight Arrow Connector 165"/>
                    <p:cNvCxnSpPr/>
                    <p:nvPr/>
                  </p:nvCxnSpPr>
                  <p:spPr bwMode="auto">
                    <a:xfrm>
                      <a:off x="2209800" y="4119265"/>
                      <a:ext cx="990600" cy="1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</p:spPr>
                </p:cxn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2209800" y="3124200"/>
                    <a:ext cx="5181600" cy="1295405"/>
                    <a:chOff x="2209800" y="3124197"/>
                    <a:chExt cx="5181600" cy="1295405"/>
                  </a:xfrm>
                </p:grpSpPr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2209800" y="3124197"/>
                      <a:ext cx="5181600" cy="1295405"/>
                      <a:chOff x="1524000" y="381000"/>
                      <a:chExt cx="5181600" cy="1295405"/>
                    </a:xfrm>
                  </p:grpSpPr>
                  <p:cxnSp>
                    <p:nvCxnSpPr>
                      <p:cNvPr id="138" name="Straight Arrow Connector 137"/>
                      <p:cNvCxnSpPr/>
                      <p:nvPr/>
                    </p:nvCxnSpPr>
                    <p:spPr bwMode="auto">
                      <a:xfrm flipV="1">
                        <a:off x="4724400" y="762000"/>
                        <a:ext cx="762000" cy="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3366FF"/>
                        </a:solidFill>
                        <a:prstDash val="solid"/>
                        <a:round/>
                        <a:headEnd type="triangle" w="med" len="med"/>
                        <a:tailEnd type="none"/>
                      </a:ln>
                      <a:effectLst/>
                    </p:spPr>
                  </p:cxnSp>
                  <p:cxnSp>
                    <p:nvCxnSpPr>
                      <p:cNvPr id="140" name="Straight Arrow Connector 139"/>
                      <p:cNvCxnSpPr/>
                      <p:nvPr/>
                    </p:nvCxnSpPr>
                    <p:spPr bwMode="auto">
                      <a:xfrm flipV="1">
                        <a:off x="3276600" y="762000"/>
                        <a:ext cx="762000" cy="2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38100" cap="flat" cmpd="sng" algn="ctr">
                        <a:solidFill>
                          <a:srgbClr val="3366FF"/>
                        </a:solidFill>
                        <a:prstDash val="solid"/>
                        <a:round/>
                        <a:headEnd type="triangle" w="med" len="med"/>
                        <a:tailEnd type="none"/>
                      </a:ln>
                      <a:effectLst/>
                    </p:spPr>
                  </p:cxnSp>
                  <p:grpSp>
                    <p:nvGrpSpPr>
                      <p:cNvPr id="141" name="Group 140"/>
                      <p:cNvGrpSpPr/>
                      <p:nvPr/>
                    </p:nvGrpSpPr>
                    <p:grpSpPr>
                      <a:xfrm>
                        <a:off x="1524000" y="381000"/>
                        <a:ext cx="5181600" cy="1295405"/>
                        <a:chOff x="1524000" y="381000"/>
                        <a:chExt cx="5181600" cy="1295405"/>
                      </a:xfrm>
                    </p:grpSpPr>
                    <p:grpSp>
                      <p:nvGrpSpPr>
                        <p:cNvPr id="142" name="Group 141"/>
                        <p:cNvGrpSpPr/>
                        <p:nvPr/>
                      </p:nvGrpSpPr>
                      <p:grpSpPr>
                        <a:xfrm>
                          <a:off x="1524000" y="609600"/>
                          <a:ext cx="4724400" cy="762003"/>
                          <a:chOff x="1524000" y="609600"/>
                          <a:chExt cx="4724400" cy="762003"/>
                        </a:xfrm>
                      </p:grpSpPr>
                      <p:grpSp>
                        <p:nvGrpSpPr>
                          <p:cNvPr id="149" name="Group 148"/>
                          <p:cNvGrpSpPr/>
                          <p:nvPr/>
                        </p:nvGrpSpPr>
                        <p:grpSpPr>
                          <a:xfrm>
                            <a:off x="3352800" y="609600"/>
                            <a:ext cx="1981200" cy="461665"/>
                            <a:chOff x="3352800" y="609600"/>
                            <a:chExt cx="1981200" cy="461665"/>
                          </a:xfrm>
                        </p:grpSpPr>
                        <p:cxnSp>
                          <p:nvCxnSpPr>
                            <p:cNvPr id="162" name="Straight Arrow Connector 161"/>
                            <p:cNvCxnSpPr/>
                            <p:nvPr/>
                          </p:nvCxnSpPr>
                          <p:spPr bwMode="auto">
                            <a:xfrm>
                              <a:off x="3352800" y="914400"/>
                              <a:ext cx="533400" cy="0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  <p:sp>
                          <p:nvSpPr>
                            <p:cNvPr id="163" name="TextBox 162"/>
                            <p:cNvSpPr txBox="1"/>
                            <p:nvPr/>
                          </p:nvSpPr>
                          <p:spPr>
                            <a:xfrm>
                              <a:off x="4038600" y="609600"/>
                              <a:ext cx="49244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>
                                  <a:solidFill>
                                    <a:srgbClr val="FF0000"/>
                                  </a:solidFill>
                                </a:rPr>
                                <a:t>…</a:t>
                              </a:r>
                            </a:p>
                          </p:txBody>
                        </p:sp>
                        <p:cxnSp>
                          <p:nvCxnSpPr>
                            <p:cNvPr id="164" name="Straight Arrow Connector 163"/>
                            <p:cNvCxnSpPr/>
                            <p:nvPr/>
                          </p:nvCxnSpPr>
                          <p:spPr bwMode="auto">
                            <a:xfrm flipV="1">
                              <a:off x="4572000" y="914400"/>
                              <a:ext cx="762000" cy="2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</p:grpSp>
                      <p:grpSp>
                        <p:nvGrpSpPr>
                          <p:cNvPr id="150" name="Group 149"/>
                          <p:cNvGrpSpPr/>
                          <p:nvPr/>
                        </p:nvGrpSpPr>
                        <p:grpSpPr>
                          <a:xfrm>
                            <a:off x="2514600" y="685800"/>
                            <a:ext cx="3733800" cy="304801"/>
                            <a:chOff x="2514600" y="685800"/>
                            <a:chExt cx="3733800" cy="304801"/>
                          </a:xfrm>
                        </p:grpSpPr>
                        <p:grpSp>
                          <p:nvGrpSpPr>
                            <p:cNvPr id="154" name="Group 153"/>
                            <p:cNvGrpSpPr/>
                            <p:nvPr/>
                          </p:nvGrpSpPr>
                          <p:grpSpPr>
                            <a:xfrm>
                              <a:off x="2514600" y="685800"/>
                              <a:ext cx="914400" cy="304801"/>
                              <a:chOff x="2286000" y="685800"/>
                              <a:chExt cx="914400" cy="304801"/>
                            </a:xfrm>
                          </p:grpSpPr>
                          <p:sp>
                            <p:nvSpPr>
                              <p:cNvPr id="159" name="TextBox 158"/>
                              <p:cNvSpPr txBox="1"/>
                              <p:nvPr/>
                            </p:nvSpPr>
                            <p:spPr>
                              <a:xfrm>
                                <a:off x="2286000" y="685801"/>
                                <a:ext cx="914400" cy="304800"/>
                              </a:xfrm>
                              <a:prstGeom prst="rect">
                                <a:avLst/>
                              </a:prstGeom>
                              <a:noFill/>
                              <a:ln w="15875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400" dirty="0"/>
                                  <a:t>  </a:t>
                                </a:r>
                              </a:p>
                            </p:txBody>
                          </p:sp>
                          <p:cxnSp>
                            <p:nvCxnSpPr>
                              <p:cNvPr id="160" name="Straight Connector 159"/>
                              <p:cNvCxnSpPr/>
                              <p:nvPr/>
                            </p:nvCxnSpPr>
                            <p:spPr bwMode="auto">
                              <a:xfrm>
                                <a:off x="25908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  <p:cxnSp>
                            <p:nvCxnSpPr>
                              <p:cNvPr id="161" name="Straight Connector 160"/>
                              <p:cNvCxnSpPr/>
                              <p:nvPr/>
                            </p:nvCxnSpPr>
                            <p:spPr bwMode="auto">
                              <a:xfrm>
                                <a:off x="28956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</p:grpSp>
                        <p:grpSp>
                          <p:nvGrpSpPr>
                            <p:cNvPr id="155" name="Group 154"/>
                            <p:cNvGrpSpPr/>
                            <p:nvPr/>
                          </p:nvGrpSpPr>
                          <p:grpSpPr>
                            <a:xfrm>
                              <a:off x="5334000" y="685800"/>
                              <a:ext cx="914400" cy="304801"/>
                              <a:chOff x="2286000" y="685800"/>
                              <a:chExt cx="914400" cy="304801"/>
                            </a:xfrm>
                          </p:grpSpPr>
                          <p:sp>
                            <p:nvSpPr>
                              <p:cNvPr id="156" name="TextBox 155"/>
                              <p:cNvSpPr txBox="1"/>
                              <p:nvPr/>
                            </p:nvSpPr>
                            <p:spPr>
                              <a:xfrm>
                                <a:off x="2286000" y="685801"/>
                                <a:ext cx="914400" cy="304800"/>
                              </a:xfrm>
                              <a:prstGeom prst="rect">
                                <a:avLst/>
                              </a:prstGeom>
                              <a:noFill/>
                              <a:ln w="15875">
                                <a:solidFill>
                                  <a:schemeClr val="tx1"/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400" dirty="0"/>
                                  <a:t>  </a:t>
                                </a:r>
                              </a:p>
                            </p:txBody>
                          </p:sp>
                          <p:cxnSp>
                            <p:nvCxnSpPr>
                              <p:cNvPr id="157" name="Straight Connector 156"/>
                              <p:cNvCxnSpPr/>
                              <p:nvPr/>
                            </p:nvCxnSpPr>
                            <p:spPr bwMode="auto">
                              <a:xfrm>
                                <a:off x="25908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  <p:cxnSp>
                            <p:nvCxnSpPr>
                              <p:cNvPr id="158" name="Straight Connector 157"/>
                              <p:cNvCxnSpPr/>
                              <p:nvPr/>
                            </p:nvCxnSpPr>
                            <p:spPr bwMode="auto">
                              <a:xfrm>
                                <a:off x="2895600" y="685800"/>
                                <a:ext cx="0" cy="304800"/>
                              </a:xfrm>
                              <a:prstGeom prst="line">
                                <a:avLst/>
                              </a:prstGeom>
                              <a:solidFill>
                                <a:schemeClr val="accent1"/>
                              </a:solidFill>
                              <a:ln w="9525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</p:spPr>
                          </p:cxnSp>
                        </p:grpSp>
                      </p:grpSp>
                      <p:grpSp>
                        <p:nvGrpSpPr>
                          <p:cNvPr id="151" name="Group 150"/>
                          <p:cNvGrpSpPr/>
                          <p:nvPr/>
                        </p:nvGrpSpPr>
                        <p:grpSpPr>
                          <a:xfrm>
                            <a:off x="1524000" y="914400"/>
                            <a:ext cx="4572000" cy="457203"/>
                            <a:chOff x="1524000" y="914400"/>
                            <a:chExt cx="4572000" cy="457203"/>
                          </a:xfrm>
                        </p:grpSpPr>
                        <p:cxnSp>
                          <p:nvCxnSpPr>
                            <p:cNvPr id="152" name="Straight Arrow Connector 151"/>
                            <p:cNvCxnSpPr/>
                            <p:nvPr/>
                          </p:nvCxnSpPr>
                          <p:spPr bwMode="auto">
                            <a:xfrm>
                              <a:off x="6096000" y="914400"/>
                              <a:ext cx="0" cy="457203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FF0000"/>
                              </a:solidFill>
                              <a:prstDash val="solid"/>
                              <a:round/>
                              <a:headEnd type="none" w="med" len="med"/>
                              <a:tailEnd type="none"/>
                            </a:ln>
                            <a:effectLst/>
                          </p:spPr>
                        </p:cxnSp>
                        <p:cxnSp>
                          <p:nvCxnSpPr>
                            <p:cNvPr id="153" name="Straight Arrow Connector 152"/>
                            <p:cNvCxnSpPr/>
                            <p:nvPr/>
                          </p:nvCxnSpPr>
                          <p:spPr bwMode="auto">
                            <a:xfrm>
                              <a:off x="1524000" y="914400"/>
                              <a:ext cx="990600" cy="381000"/>
                            </a:xfrm>
                            <a:prstGeom prst="straightConnector1">
                              <a:avLst/>
                            </a:prstGeom>
                            <a:solidFill>
                              <a:schemeClr val="accent1"/>
                            </a:solidFill>
                            <a:ln w="38100" cap="flat" cmpd="sng" algn="ctr">
                              <a:solidFill>
                                <a:srgbClr val="800000"/>
                              </a:solidFill>
                              <a:prstDash val="solid"/>
                              <a:round/>
                              <a:headEnd type="none" w="med" len="med"/>
                              <a:tailEnd type="arrow"/>
                            </a:ln>
                            <a:effectLst/>
                          </p:spPr>
                        </p:cxnSp>
                      </p:grpSp>
                    </p:grpSp>
                    <p:grpSp>
                      <p:nvGrpSpPr>
                        <p:cNvPr id="143" name="Group 142"/>
                        <p:cNvGrpSpPr/>
                        <p:nvPr/>
                      </p:nvGrpSpPr>
                      <p:grpSpPr>
                        <a:xfrm>
                          <a:off x="2667000" y="838203"/>
                          <a:ext cx="4038600" cy="838202"/>
                          <a:chOff x="2667000" y="838203"/>
                          <a:chExt cx="4038600" cy="838202"/>
                        </a:xfrm>
                      </p:grpSpPr>
                      <p:cxnSp>
                        <p:nvCxnSpPr>
                          <p:cNvPr id="145" name="Straight Arrow Connector 144"/>
                          <p:cNvCxnSpPr/>
                          <p:nvPr/>
                        </p:nvCxnSpPr>
                        <p:spPr bwMode="auto">
                          <a:xfrm>
                            <a:off x="2743200" y="1371603"/>
                            <a:ext cx="0" cy="304798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146" name="Straight Arrow Connector 145"/>
                          <p:cNvCxnSpPr/>
                          <p:nvPr/>
                        </p:nvCxnSpPr>
                        <p:spPr bwMode="auto">
                          <a:xfrm flipV="1">
                            <a:off x="2743200" y="1676403"/>
                            <a:ext cx="3962400" cy="2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147" name="Straight Arrow Connector 146"/>
                          <p:cNvCxnSpPr/>
                          <p:nvPr/>
                        </p:nvCxnSpPr>
                        <p:spPr bwMode="auto">
                          <a:xfrm>
                            <a:off x="6248400" y="838204"/>
                            <a:ext cx="457200" cy="1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triangl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148" name="Straight Arrow Connector 147"/>
                          <p:cNvCxnSpPr/>
                          <p:nvPr/>
                        </p:nvCxnSpPr>
                        <p:spPr bwMode="auto">
                          <a:xfrm>
                            <a:off x="2667000" y="838203"/>
                            <a:ext cx="0" cy="381000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3366FF"/>
                            </a:solidFill>
                            <a:prstDash val="solid"/>
                            <a:round/>
                            <a:headEnd type="none" w="med" len="med"/>
                            <a:tailEnd type="triangle"/>
                          </a:ln>
                          <a:effectLst/>
                        </p:spPr>
                      </p:cxnSp>
                    </p:grpSp>
                    <p:sp>
                      <p:nvSpPr>
                        <p:cNvPr id="144" name="TextBox 143"/>
                        <p:cNvSpPr txBox="1"/>
                        <p:nvPr/>
                      </p:nvSpPr>
                      <p:spPr>
                        <a:xfrm>
                          <a:off x="4114800" y="381000"/>
                          <a:ext cx="49244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3366FF"/>
                              </a:solidFill>
                            </a:rPr>
                            <a:t>…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29" name="Straight Arrow Connector 128"/>
                    <p:cNvCxnSpPr/>
                    <p:nvPr/>
                  </p:nvCxnSpPr>
                  <p:spPr bwMode="auto">
                    <a:xfrm flipV="1">
                      <a:off x="4191000" y="4114800"/>
                      <a:ext cx="25908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cxnSp>
                  <p:nvCxnSpPr>
                    <p:cNvPr id="135" name="Straight Arrow Connector 134"/>
                    <p:cNvCxnSpPr>
                      <a:stCxn id="159" idx="2"/>
                    </p:cNvCxnSpPr>
                    <p:nvPr/>
                  </p:nvCxnSpPr>
                  <p:spPr bwMode="auto">
                    <a:xfrm>
                      <a:off x="3657600" y="3733798"/>
                      <a:ext cx="381000" cy="38100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</p:grpSp>
            </p:grpSp>
          </p:grpSp>
          <p:cxnSp>
            <p:nvCxnSpPr>
              <p:cNvPr id="121" name="Straight Arrow Connector 120"/>
              <p:cNvCxnSpPr/>
              <p:nvPr/>
            </p:nvCxnSpPr>
            <p:spPr bwMode="auto">
              <a:xfrm>
                <a:off x="7315200" y="3581400"/>
                <a:ext cx="0" cy="8381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838200" y="5867400"/>
            <a:ext cx="6773745" cy="995065"/>
            <a:chOff x="838200" y="5105400"/>
            <a:chExt cx="6773745" cy="995065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5105400"/>
              <a:ext cx="41758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Therefore: prepend(e); can be done by 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      </a:t>
              </a:r>
              <a:r>
                <a:rPr lang="en-US" dirty="0">
                  <a:solidFill>
                    <a:srgbClr val="800000"/>
                  </a:solidFill>
                </a:rPr>
                <a:t> </a:t>
              </a:r>
              <a:r>
                <a:rPr lang="en-US" dirty="0">
                  <a:solidFill>
                    <a:srgbClr val="3366FF"/>
                  </a:solidFill>
                </a:rPr>
                <a:t>append(e); </a:t>
              </a:r>
              <a:r>
                <a:rPr lang="en-US" dirty="0" err="1">
                  <a:solidFill>
                    <a:srgbClr val="3366FF"/>
                  </a:solidFill>
                </a:rPr>
                <a:t>headPtr</a:t>
              </a:r>
              <a:r>
                <a:rPr lang="en-US" dirty="0">
                  <a:solidFill>
                    <a:srgbClr val="3366FF"/>
                  </a:solidFill>
                </a:rPr>
                <a:t> = </a:t>
              </a:r>
              <a:r>
                <a:rPr lang="en-US" dirty="0" err="1">
                  <a:solidFill>
                    <a:srgbClr val="3366FF"/>
                  </a:solidFill>
                </a:rPr>
                <a:t>headPtr</a:t>
              </a:r>
              <a:r>
                <a:rPr lang="en-US" dirty="0">
                  <a:solidFill>
                    <a:srgbClr val="3366FF"/>
                  </a:solidFill>
                </a:rPr>
                <a:t>-&gt;</a:t>
              </a:r>
              <a:r>
                <a:rPr lang="en-US" dirty="0" err="1">
                  <a:solidFill>
                    <a:srgbClr val="3366FF"/>
                  </a:solidFill>
                </a:rPr>
                <a:t>pred</a:t>
              </a:r>
              <a:r>
                <a:rPr lang="en-US" dirty="0">
                  <a:solidFill>
                    <a:srgbClr val="3366FF"/>
                  </a:solidFill>
                </a:rPr>
                <a:t>;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0200" y="5638800"/>
              <a:ext cx="2201745" cy="461665"/>
            </a:xfrm>
            <a:prstGeom prst="rect">
              <a:avLst/>
            </a:prstGeom>
            <a:solidFill>
              <a:srgbClr val="FFF0AA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body of prepend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590800" y="1524000"/>
            <a:ext cx="6096000" cy="1295405"/>
            <a:chOff x="990600" y="3124195"/>
            <a:chExt cx="6096000" cy="1295405"/>
          </a:xfrm>
        </p:grpSpPr>
        <p:grpSp>
          <p:nvGrpSpPr>
            <p:cNvPr id="77" name="Group 76"/>
            <p:cNvGrpSpPr/>
            <p:nvPr/>
          </p:nvGrpSpPr>
          <p:grpSpPr>
            <a:xfrm>
              <a:off x="3200400" y="3962400"/>
              <a:ext cx="914400" cy="304801"/>
              <a:chOff x="2286000" y="685800"/>
              <a:chExt cx="914400" cy="30480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86000" y="685801"/>
                <a:ext cx="914400" cy="304800"/>
              </a:xfrm>
              <a:prstGeom prst="rect">
                <a:avLst/>
              </a:prstGeom>
              <a:noFill/>
              <a:ln w="34925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 bwMode="auto">
              <a:xfrm>
                <a:off x="25908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8956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4" name="Group 133"/>
            <p:cNvGrpSpPr/>
            <p:nvPr/>
          </p:nvGrpSpPr>
          <p:grpSpPr>
            <a:xfrm>
              <a:off x="990600" y="3124195"/>
              <a:ext cx="6096000" cy="1295405"/>
              <a:chOff x="990600" y="3124200"/>
              <a:chExt cx="6096000" cy="1295405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0" y="3124200"/>
                <a:ext cx="6096000" cy="1295405"/>
                <a:chOff x="1066800" y="3124200"/>
                <a:chExt cx="6096000" cy="1295405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066800" y="3352795"/>
                  <a:ext cx="1297587" cy="457200"/>
                  <a:chOff x="381000" y="533400"/>
                  <a:chExt cx="1297587" cy="457200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381000" y="533400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headPtr</a:t>
                    </a:r>
                    <a:endParaRPr lang="en-US" dirty="0"/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219200" y="682823"/>
                    <a:ext cx="459387" cy="307777"/>
                  </a:xfrm>
                  <a:prstGeom prst="rect">
                    <a:avLst/>
                  </a:prstGeom>
                  <a:solidFill>
                    <a:srgbClr val="646B86"/>
                  </a:solidFill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  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507528" y="3805535"/>
                  <a:ext cx="1692872" cy="461665"/>
                  <a:chOff x="1507528" y="3810000"/>
                  <a:chExt cx="1692872" cy="461665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507528" y="3810000"/>
                    <a:ext cx="854672" cy="461665"/>
                    <a:chOff x="823915" y="533400"/>
                    <a:chExt cx="854672" cy="461665"/>
                  </a:xfrm>
                </p:grpSpPr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823915" y="533400"/>
                      <a:ext cx="3212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e</a:t>
                      </a:r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1219200" y="682823"/>
                      <a:ext cx="459387" cy="307777"/>
                    </a:xfrm>
                    <a:prstGeom prst="rect">
                      <a:avLst/>
                    </a:prstGeom>
                    <a:solidFill>
                      <a:srgbClr val="646B86"/>
                    </a:solidFill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</p:grpSp>
              <p:cxnSp>
                <p:nvCxnSpPr>
                  <p:cNvPr id="113" name="Straight Arrow Connector 112"/>
                  <p:cNvCxnSpPr/>
                  <p:nvPr/>
                </p:nvCxnSpPr>
                <p:spPr bwMode="auto">
                  <a:xfrm>
                    <a:off x="2209800" y="4119265"/>
                    <a:ext cx="990600" cy="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2209800" y="3124200"/>
                  <a:ext cx="4953000" cy="1295405"/>
                  <a:chOff x="2209800" y="3124197"/>
                  <a:chExt cx="4953000" cy="1295405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2209800" y="3124197"/>
                    <a:ext cx="4953000" cy="1295405"/>
                    <a:chOff x="1524000" y="381000"/>
                    <a:chExt cx="4953000" cy="1295405"/>
                  </a:xfrm>
                </p:grpSpPr>
                <p:cxnSp>
                  <p:nvCxnSpPr>
                    <p:cNvPr id="82" name="Straight Arrow Connector 81"/>
                    <p:cNvCxnSpPr/>
                    <p:nvPr/>
                  </p:nvCxnSpPr>
                  <p:spPr bwMode="auto">
                    <a:xfrm flipV="1">
                      <a:off x="4724400" y="762000"/>
                      <a:ext cx="7620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 bwMode="auto">
                    <a:xfrm flipV="1">
                      <a:off x="3276600" y="762000"/>
                      <a:ext cx="7620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1524000" y="381000"/>
                      <a:ext cx="4953000" cy="1295405"/>
                      <a:chOff x="1524000" y="381000"/>
                      <a:chExt cx="4953000" cy="1295405"/>
                    </a:xfrm>
                  </p:grpSpPr>
                  <p:grpSp>
                    <p:nvGrpSpPr>
                      <p:cNvPr id="85" name="Group 84"/>
                      <p:cNvGrpSpPr/>
                      <p:nvPr/>
                    </p:nvGrpSpPr>
                    <p:grpSpPr>
                      <a:xfrm>
                        <a:off x="1524000" y="609600"/>
                        <a:ext cx="4724400" cy="762003"/>
                        <a:chOff x="1524000" y="609600"/>
                        <a:chExt cx="4724400" cy="762003"/>
                      </a:xfrm>
                    </p:grpSpPr>
                    <p:grpSp>
                      <p:nvGrpSpPr>
                        <p:cNvPr id="92" name="Group 91"/>
                        <p:cNvGrpSpPr/>
                        <p:nvPr/>
                      </p:nvGrpSpPr>
                      <p:grpSpPr>
                        <a:xfrm>
                          <a:off x="3352800" y="609600"/>
                          <a:ext cx="1981200" cy="461665"/>
                          <a:chOff x="3352800" y="609600"/>
                          <a:chExt cx="1981200" cy="461665"/>
                        </a:xfrm>
                      </p:grpSpPr>
                      <p:cxnSp>
                        <p:nvCxnSpPr>
                          <p:cNvPr id="107" name="Straight Arrow Connector 106"/>
                          <p:cNvCxnSpPr/>
                          <p:nvPr/>
                        </p:nvCxnSpPr>
                        <p:spPr bwMode="auto">
                          <a:xfrm>
                            <a:off x="3352800" y="914400"/>
                            <a:ext cx="533400" cy="0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  <p:sp>
                        <p:nvSpPr>
                          <p:cNvPr id="108" name="TextBox 107"/>
                          <p:cNvSpPr txBox="1"/>
                          <p:nvPr/>
                        </p:nvSpPr>
                        <p:spPr>
                          <a:xfrm>
                            <a:off x="4038600" y="609600"/>
                            <a:ext cx="49244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solidFill>
                                  <a:srgbClr val="FF0000"/>
                                </a:solidFill>
                              </a:rPr>
                              <a:t>…</a:t>
                            </a:r>
                          </a:p>
                        </p:txBody>
                      </p:sp>
                      <p:cxnSp>
                        <p:nvCxnSpPr>
                          <p:cNvPr id="109" name="Straight Arrow Connector 108"/>
                          <p:cNvCxnSpPr/>
                          <p:nvPr/>
                        </p:nvCxnSpPr>
                        <p:spPr bwMode="auto">
                          <a:xfrm flipV="1">
                            <a:off x="4572000" y="914400"/>
                            <a:ext cx="762000" cy="2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</p:grpSp>
                    <p:grpSp>
                      <p:nvGrpSpPr>
                        <p:cNvPr id="93" name="Group 92"/>
                        <p:cNvGrpSpPr/>
                        <p:nvPr/>
                      </p:nvGrpSpPr>
                      <p:grpSpPr>
                        <a:xfrm>
                          <a:off x="2514600" y="685800"/>
                          <a:ext cx="3733800" cy="304801"/>
                          <a:chOff x="2514600" y="685800"/>
                          <a:chExt cx="3733800" cy="304801"/>
                        </a:xfrm>
                      </p:grpSpPr>
                      <p:grpSp>
                        <p:nvGrpSpPr>
                          <p:cNvPr id="99" name="Group 98"/>
                          <p:cNvGrpSpPr/>
                          <p:nvPr/>
                        </p:nvGrpSpPr>
                        <p:grpSpPr>
                          <a:xfrm>
                            <a:off x="2514600" y="685800"/>
                            <a:ext cx="914400" cy="304801"/>
                            <a:chOff x="2286000" y="685800"/>
                            <a:chExt cx="914400" cy="304801"/>
                          </a:xfrm>
                        </p:grpSpPr>
                        <p:sp>
                          <p:nvSpPr>
                            <p:cNvPr id="104" name="TextBox 103"/>
                            <p:cNvSpPr txBox="1"/>
                            <p:nvPr/>
                          </p:nvSpPr>
                          <p:spPr>
                            <a:xfrm>
                              <a:off x="2286000" y="685801"/>
                              <a:ext cx="914400" cy="304800"/>
                            </a:xfrm>
                            <a:prstGeom prst="rect">
                              <a:avLst/>
                            </a:prstGeom>
                            <a:noFill/>
                            <a:ln w="158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400" dirty="0"/>
                                <a:t>  </a:t>
                              </a:r>
                            </a:p>
                          </p:txBody>
                        </p:sp>
                        <p:cxnSp>
                          <p:nvCxnSpPr>
                            <p:cNvPr id="105" name="Straight Connector 104"/>
                            <p:cNvCxnSpPr/>
                            <p:nvPr/>
                          </p:nvCxnSpPr>
                          <p:spPr bwMode="auto">
                            <a:xfrm>
                              <a:off x="25908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cxnSp>
                          <p:nvCxnSpPr>
                            <p:cNvPr id="106" name="Straight Connector 105"/>
                            <p:cNvCxnSpPr/>
                            <p:nvPr/>
                          </p:nvCxnSpPr>
                          <p:spPr bwMode="auto">
                            <a:xfrm>
                              <a:off x="28956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</p:grpSp>
                      <p:grpSp>
                        <p:nvGrpSpPr>
                          <p:cNvPr id="100" name="Group 99"/>
                          <p:cNvGrpSpPr/>
                          <p:nvPr/>
                        </p:nvGrpSpPr>
                        <p:grpSpPr>
                          <a:xfrm>
                            <a:off x="5334000" y="685800"/>
                            <a:ext cx="914400" cy="304801"/>
                            <a:chOff x="2286000" y="685800"/>
                            <a:chExt cx="914400" cy="304801"/>
                          </a:xfrm>
                        </p:grpSpPr>
                        <p:sp>
                          <p:nvSpPr>
                            <p:cNvPr id="101" name="TextBox 100"/>
                            <p:cNvSpPr txBox="1"/>
                            <p:nvPr/>
                          </p:nvSpPr>
                          <p:spPr>
                            <a:xfrm>
                              <a:off x="2286000" y="685801"/>
                              <a:ext cx="914400" cy="304800"/>
                            </a:xfrm>
                            <a:prstGeom prst="rect">
                              <a:avLst/>
                            </a:prstGeom>
                            <a:noFill/>
                            <a:ln w="158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400" dirty="0"/>
                                <a:t>  </a:t>
                              </a:r>
                            </a:p>
                          </p:txBody>
                        </p:sp>
                        <p:cxnSp>
                          <p:nvCxnSpPr>
                            <p:cNvPr id="102" name="Straight Connector 101"/>
                            <p:cNvCxnSpPr/>
                            <p:nvPr/>
                          </p:nvCxnSpPr>
                          <p:spPr bwMode="auto">
                            <a:xfrm>
                              <a:off x="25908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cxnSp>
                          <p:nvCxnSpPr>
                            <p:cNvPr id="103" name="Straight Connector 102"/>
                            <p:cNvCxnSpPr/>
                            <p:nvPr/>
                          </p:nvCxnSpPr>
                          <p:spPr bwMode="auto">
                            <a:xfrm>
                              <a:off x="28956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</p:grpSp>
                    </p:grpSp>
                    <p:grpSp>
                      <p:nvGrpSpPr>
                        <p:cNvPr id="94" name="Group 93"/>
                        <p:cNvGrpSpPr/>
                        <p:nvPr/>
                      </p:nvGrpSpPr>
                      <p:grpSpPr>
                        <a:xfrm>
                          <a:off x="1524000" y="914400"/>
                          <a:ext cx="4572000" cy="457203"/>
                          <a:chOff x="1524000" y="914400"/>
                          <a:chExt cx="4572000" cy="457203"/>
                        </a:xfrm>
                      </p:grpSpPr>
                      <p:cxnSp>
                        <p:nvCxnSpPr>
                          <p:cNvPr id="95" name="Straight Arrow Connector 94"/>
                          <p:cNvCxnSpPr/>
                          <p:nvPr/>
                        </p:nvCxnSpPr>
                        <p:spPr bwMode="auto">
                          <a:xfrm>
                            <a:off x="6096000" y="914400"/>
                            <a:ext cx="0" cy="457203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98" name="Straight Arrow Connector 97"/>
                          <p:cNvCxnSpPr/>
                          <p:nvPr/>
                        </p:nvCxnSpPr>
                        <p:spPr bwMode="auto">
                          <a:xfrm>
                            <a:off x="1524000" y="914400"/>
                            <a:ext cx="990600" cy="1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800000"/>
                            </a:solidFill>
                            <a:prstDash val="solid"/>
                            <a:round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</p:grpSp>
                  </p:grpSp>
                  <p:grpSp>
                    <p:nvGrpSpPr>
                      <p:cNvPr id="86" name="Group 85"/>
                      <p:cNvGrpSpPr/>
                      <p:nvPr/>
                    </p:nvGrpSpPr>
                    <p:grpSpPr>
                      <a:xfrm>
                        <a:off x="2667000" y="838200"/>
                        <a:ext cx="3810000" cy="838205"/>
                        <a:chOff x="2667000" y="838200"/>
                        <a:chExt cx="3810000" cy="838205"/>
                      </a:xfrm>
                    </p:grpSpPr>
                    <p:cxnSp>
                      <p:nvCxnSpPr>
                        <p:cNvPr id="88" name="Straight Arrow Connector 87"/>
                        <p:cNvCxnSpPr/>
                        <p:nvPr/>
                      </p:nvCxnSpPr>
                      <p:spPr bwMode="auto">
                        <a:xfrm>
                          <a:off x="2743200" y="1371603"/>
                          <a:ext cx="0" cy="304798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none" w="med" len="med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89" name="Straight Arrow Connector 88"/>
                        <p:cNvCxnSpPr/>
                        <p:nvPr/>
                      </p:nvCxnSpPr>
                      <p:spPr bwMode="auto">
                        <a:xfrm flipV="1">
                          <a:off x="2743200" y="1676400"/>
                          <a:ext cx="3733800" cy="5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none" w="med" len="med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90" name="Straight Arrow Connector 89"/>
                        <p:cNvCxnSpPr/>
                        <p:nvPr/>
                      </p:nvCxnSpPr>
                      <p:spPr bwMode="auto">
                        <a:xfrm flipV="1">
                          <a:off x="6248400" y="838200"/>
                          <a:ext cx="228600" cy="4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triangle" w="med" len="med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91" name="Straight Arrow Connector 90"/>
                        <p:cNvCxnSpPr/>
                        <p:nvPr/>
                      </p:nvCxnSpPr>
                      <p:spPr bwMode="auto">
                        <a:xfrm>
                          <a:off x="2667000" y="838203"/>
                          <a:ext cx="0" cy="381000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none" w="med" len="med"/>
                          <a:tailEnd type="triangle"/>
                        </a:ln>
                        <a:effectLst/>
                      </p:spPr>
                    </p:cxnSp>
                  </p:grp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114800" y="381000"/>
                        <a:ext cx="49244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rgbClr val="3366FF"/>
                            </a:solidFill>
                          </a:rPr>
                          <a:t>…</a:t>
                        </a:r>
                      </a:p>
                    </p:txBody>
                  </p:sp>
                </p:grpSp>
              </p:grpSp>
              <p:cxnSp>
                <p:nvCxnSpPr>
                  <p:cNvPr id="116" name="Straight Arrow Connector 115"/>
                  <p:cNvCxnSpPr/>
                  <p:nvPr/>
                </p:nvCxnSpPr>
                <p:spPr bwMode="auto">
                  <a:xfrm flipV="1">
                    <a:off x="4191000" y="4114800"/>
                    <a:ext cx="25908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triangle" w="med" len="me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>
                    <a:stCxn id="104" idx="2"/>
                  </p:cNvCxnSpPr>
                  <p:nvPr/>
                </p:nvCxnSpPr>
                <p:spPr bwMode="auto">
                  <a:xfrm>
                    <a:off x="3657600" y="3733798"/>
                    <a:ext cx="381000" cy="38100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triangle" w="med" len="med"/>
                    <a:tailEnd type="none"/>
                  </a:ln>
                  <a:effectLst/>
                </p:spPr>
              </p:cxnSp>
            </p:grpSp>
          </p:grp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7086600" y="3581400"/>
                <a:ext cx="0" cy="8381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114" name="Group 113"/>
          <p:cNvGrpSpPr/>
          <p:nvPr/>
        </p:nvGrpSpPr>
        <p:grpSpPr>
          <a:xfrm>
            <a:off x="2667000" y="2895600"/>
            <a:ext cx="6019800" cy="1295405"/>
            <a:chOff x="990600" y="3124195"/>
            <a:chExt cx="6019800" cy="1295405"/>
          </a:xfrm>
        </p:grpSpPr>
        <p:grpSp>
          <p:nvGrpSpPr>
            <p:cNvPr id="118" name="Group 117"/>
            <p:cNvGrpSpPr/>
            <p:nvPr/>
          </p:nvGrpSpPr>
          <p:grpSpPr>
            <a:xfrm>
              <a:off x="3200400" y="3962400"/>
              <a:ext cx="914400" cy="304801"/>
              <a:chOff x="2286000" y="685800"/>
              <a:chExt cx="914400" cy="304801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286000" y="685801"/>
                <a:ext cx="914400" cy="304800"/>
              </a:xfrm>
              <a:prstGeom prst="rect">
                <a:avLst/>
              </a:prstGeom>
              <a:noFill/>
              <a:ln w="34925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 bwMode="auto">
              <a:xfrm>
                <a:off x="25908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2895600" y="685800"/>
                <a:ext cx="0" cy="30480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9" name="Group 118"/>
            <p:cNvGrpSpPr/>
            <p:nvPr/>
          </p:nvGrpSpPr>
          <p:grpSpPr>
            <a:xfrm>
              <a:off x="990600" y="3124195"/>
              <a:ext cx="6019800" cy="1295405"/>
              <a:chOff x="990600" y="3124200"/>
              <a:chExt cx="6019800" cy="12954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990600" y="3124200"/>
                <a:ext cx="6019800" cy="1295405"/>
                <a:chOff x="1066800" y="3124200"/>
                <a:chExt cx="6019800" cy="1295405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1066800" y="3352795"/>
                  <a:ext cx="1297587" cy="457200"/>
                  <a:chOff x="381000" y="533400"/>
                  <a:chExt cx="1297587" cy="457200"/>
                </a:xfrm>
              </p:grpSpPr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381000" y="533400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headPtr</a:t>
                    </a:r>
                    <a:endParaRPr lang="en-US" dirty="0"/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1219200" y="682823"/>
                    <a:ext cx="459387" cy="307777"/>
                  </a:xfrm>
                  <a:prstGeom prst="rect">
                    <a:avLst/>
                  </a:prstGeom>
                  <a:solidFill>
                    <a:srgbClr val="646B86"/>
                  </a:solidFill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  </a:t>
                    </a:r>
                  </a:p>
                </p:txBody>
              </p:sp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1507528" y="3805535"/>
                  <a:ext cx="1692872" cy="461665"/>
                  <a:chOff x="1507528" y="3810000"/>
                  <a:chExt cx="1692872" cy="461665"/>
                </a:xfrm>
              </p:grpSpPr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507528" y="3810000"/>
                    <a:ext cx="854672" cy="461665"/>
                    <a:chOff x="823915" y="533400"/>
                    <a:chExt cx="854672" cy="461665"/>
                  </a:xfrm>
                </p:grpSpPr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823915" y="533400"/>
                      <a:ext cx="3212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e</a:t>
                      </a:r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1219200" y="682823"/>
                      <a:ext cx="459387" cy="307777"/>
                    </a:xfrm>
                    <a:prstGeom prst="rect">
                      <a:avLst/>
                    </a:prstGeom>
                    <a:solidFill>
                      <a:srgbClr val="646B86"/>
                    </a:solidFill>
                    <a:ln w="158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  </a:t>
                      </a:r>
                    </a:p>
                  </p:txBody>
                </p:sp>
              </p:grpSp>
              <p:cxnSp>
                <p:nvCxnSpPr>
                  <p:cNvPr id="166" name="Straight Arrow Connector 165"/>
                  <p:cNvCxnSpPr/>
                  <p:nvPr/>
                </p:nvCxnSpPr>
                <p:spPr bwMode="auto">
                  <a:xfrm>
                    <a:off x="2209800" y="4119265"/>
                    <a:ext cx="990600" cy="1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2209800" y="3124200"/>
                  <a:ext cx="4876800" cy="1295405"/>
                  <a:chOff x="2209800" y="3124197"/>
                  <a:chExt cx="4876800" cy="1295405"/>
                </a:xfrm>
              </p:grpSpPr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2209800" y="3124197"/>
                    <a:ext cx="4876800" cy="1295405"/>
                    <a:chOff x="1524000" y="381000"/>
                    <a:chExt cx="4876800" cy="1295405"/>
                  </a:xfrm>
                </p:grpSpPr>
                <p:cxnSp>
                  <p:nvCxnSpPr>
                    <p:cNvPr id="138" name="Straight Arrow Connector 137"/>
                    <p:cNvCxnSpPr/>
                    <p:nvPr/>
                  </p:nvCxnSpPr>
                  <p:spPr bwMode="auto">
                    <a:xfrm flipV="1">
                      <a:off x="4724400" y="762000"/>
                      <a:ext cx="7620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cxnSp>
                  <p:nvCxnSpPr>
                    <p:cNvPr id="140" name="Straight Arrow Connector 139"/>
                    <p:cNvCxnSpPr/>
                    <p:nvPr/>
                  </p:nvCxnSpPr>
                  <p:spPr bwMode="auto">
                    <a:xfrm flipV="1">
                      <a:off x="3276600" y="762000"/>
                      <a:ext cx="762000" cy="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381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triangle" w="med" len="med"/>
                      <a:tailEnd type="none"/>
                    </a:ln>
                    <a:effectLst/>
                  </p:spPr>
                </p:cxn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1524000" y="381000"/>
                      <a:ext cx="4876800" cy="1295405"/>
                      <a:chOff x="1524000" y="381000"/>
                      <a:chExt cx="4876800" cy="1295405"/>
                    </a:xfrm>
                  </p:grpSpPr>
                  <p:grpSp>
                    <p:nvGrpSpPr>
                      <p:cNvPr id="142" name="Group 141"/>
                      <p:cNvGrpSpPr/>
                      <p:nvPr/>
                    </p:nvGrpSpPr>
                    <p:grpSpPr>
                      <a:xfrm>
                        <a:off x="1524000" y="609600"/>
                        <a:ext cx="4724400" cy="762003"/>
                        <a:chOff x="1524000" y="609600"/>
                        <a:chExt cx="4724400" cy="762003"/>
                      </a:xfrm>
                    </p:grpSpPr>
                    <p:grpSp>
                      <p:nvGrpSpPr>
                        <p:cNvPr id="149" name="Group 148"/>
                        <p:cNvGrpSpPr/>
                        <p:nvPr/>
                      </p:nvGrpSpPr>
                      <p:grpSpPr>
                        <a:xfrm>
                          <a:off x="3352800" y="609600"/>
                          <a:ext cx="1981200" cy="461665"/>
                          <a:chOff x="3352800" y="609600"/>
                          <a:chExt cx="1981200" cy="461665"/>
                        </a:xfrm>
                      </p:grpSpPr>
                      <p:cxnSp>
                        <p:nvCxnSpPr>
                          <p:cNvPr id="162" name="Straight Arrow Connector 161"/>
                          <p:cNvCxnSpPr/>
                          <p:nvPr/>
                        </p:nvCxnSpPr>
                        <p:spPr bwMode="auto">
                          <a:xfrm>
                            <a:off x="3352800" y="914400"/>
                            <a:ext cx="533400" cy="0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  <p:sp>
                        <p:nvSpPr>
                          <p:cNvPr id="163" name="TextBox 162"/>
                          <p:cNvSpPr txBox="1"/>
                          <p:nvPr/>
                        </p:nvSpPr>
                        <p:spPr>
                          <a:xfrm>
                            <a:off x="4038600" y="609600"/>
                            <a:ext cx="49244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solidFill>
                                  <a:srgbClr val="FF0000"/>
                                </a:solidFill>
                              </a:rPr>
                              <a:t>…</a:t>
                            </a:r>
                          </a:p>
                        </p:txBody>
                      </p:sp>
                      <p:cxnSp>
                        <p:nvCxnSpPr>
                          <p:cNvPr id="164" name="Straight Arrow Connector 163"/>
                          <p:cNvCxnSpPr/>
                          <p:nvPr/>
                        </p:nvCxnSpPr>
                        <p:spPr bwMode="auto">
                          <a:xfrm flipV="1">
                            <a:off x="4572000" y="914400"/>
                            <a:ext cx="762000" cy="2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</p:grpSp>
                    <p:grpSp>
                      <p:nvGrpSpPr>
                        <p:cNvPr id="150" name="Group 149"/>
                        <p:cNvGrpSpPr/>
                        <p:nvPr/>
                      </p:nvGrpSpPr>
                      <p:grpSpPr>
                        <a:xfrm>
                          <a:off x="2514600" y="685800"/>
                          <a:ext cx="3733800" cy="304801"/>
                          <a:chOff x="2514600" y="685800"/>
                          <a:chExt cx="3733800" cy="304801"/>
                        </a:xfrm>
                      </p:grpSpPr>
                      <p:grpSp>
                        <p:nvGrpSpPr>
                          <p:cNvPr id="154" name="Group 153"/>
                          <p:cNvGrpSpPr/>
                          <p:nvPr/>
                        </p:nvGrpSpPr>
                        <p:grpSpPr>
                          <a:xfrm>
                            <a:off x="2514600" y="685800"/>
                            <a:ext cx="914400" cy="304801"/>
                            <a:chOff x="2286000" y="685800"/>
                            <a:chExt cx="914400" cy="304801"/>
                          </a:xfrm>
                        </p:grpSpPr>
                        <p:sp>
                          <p:nvSpPr>
                            <p:cNvPr id="159" name="TextBox 158"/>
                            <p:cNvSpPr txBox="1"/>
                            <p:nvPr/>
                          </p:nvSpPr>
                          <p:spPr>
                            <a:xfrm>
                              <a:off x="2286000" y="685801"/>
                              <a:ext cx="914400" cy="304800"/>
                            </a:xfrm>
                            <a:prstGeom prst="rect">
                              <a:avLst/>
                            </a:prstGeom>
                            <a:noFill/>
                            <a:ln w="158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400" dirty="0"/>
                                <a:t>  </a:t>
                              </a:r>
                            </a:p>
                          </p:txBody>
                        </p:sp>
                        <p:cxnSp>
                          <p:nvCxnSpPr>
                            <p:cNvPr id="160" name="Straight Connector 159"/>
                            <p:cNvCxnSpPr/>
                            <p:nvPr/>
                          </p:nvCxnSpPr>
                          <p:spPr bwMode="auto">
                            <a:xfrm>
                              <a:off x="25908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cxnSp>
                          <p:nvCxnSpPr>
                            <p:cNvPr id="161" name="Straight Connector 160"/>
                            <p:cNvCxnSpPr/>
                            <p:nvPr/>
                          </p:nvCxnSpPr>
                          <p:spPr bwMode="auto">
                            <a:xfrm>
                              <a:off x="28956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</p:grpSp>
                      <p:grpSp>
                        <p:nvGrpSpPr>
                          <p:cNvPr id="155" name="Group 154"/>
                          <p:cNvGrpSpPr/>
                          <p:nvPr/>
                        </p:nvGrpSpPr>
                        <p:grpSpPr>
                          <a:xfrm>
                            <a:off x="5334000" y="685800"/>
                            <a:ext cx="914400" cy="304801"/>
                            <a:chOff x="2286000" y="685800"/>
                            <a:chExt cx="914400" cy="304801"/>
                          </a:xfrm>
                        </p:grpSpPr>
                        <p:sp>
                          <p:nvSpPr>
                            <p:cNvPr id="156" name="TextBox 155"/>
                            <p:cNvSpPr txBox="1"/>
                            <p:nvPr/>
                          </p:nvSpPr>
                          <p:spPr>
                            <a:xfrm>
                              <a:off x="2286000" y="685801"/>
                              <a:ext cx="914400" cy="304800"/>
                            </a:xfrm>
                            <a:prstGeom prst="rect">
                              <a:avLst/>
                            </a:prstGeom>
                            <a:noFill/>
                            <a:ln w="158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400" dirty="0"/>
                                <a:t>  </a:t>
                              </a:r>
                            </a:p>
                          </p:txBody>
                        </p:sp>
                        <p:cxnSp>
                          <p:nvCxnSpPr>
                            <p:cNvPr id="157" name="Straight Connector 156"/>
                            <p:cNvCxnSpPr/>
                            <p:nvPr/>
                          </p:nvCxnSpPr>
                          <p:spPr bwMode="auto">
                            <a:xfrm>
                              <a:off x="25908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cxnSp>
                          <p:nvCxnSpPr>
                            <p:cNvPr id="158" name="Straight Connector 157"/>
                            <p:cNvCxnSpPr/>
                            <p:nvPr/>
                          </p:nvCxnSpPr>
                          <p:spPr bwMode="auto">
                            <a:xfrm>
                              <a:off x="2895600" y="685800"/>
                              <a:ext cx="0" cy="304800"/>
                            </a:xfrm>
                            <a:prstGeom prst="line">
                              <a:avLst/>
                            </a:prstGeom>
                            <a:solidFill>
                              <a:schemeClr val="accent1"/>
                            </a:solidFill>
                            <a:ln w="9525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</p:grpSp>
                    </p:grpSp>
                    <p:grpSp>
                      <p:nvGrpSpPr>
                        <p:cNvPr id="151" name="Group 150"/>
                        <p:cNvGrpSpPr/>
                        <p:nvPr/>
                      </p:nvGrpSpPr>
                      <p:grpSpPr>
                        <a:xfrm>
                          <a:off x="1524000" y="914400"/>
                          <a:ext cx="4572000" cy="457203"/>
                          <a:chOff x="1524000" y="914400"/>
                          <a:chExt cx="4572000" cy="457203"/>
                        </a:xfrm>
                      </p:grpSpPr>
                      <p:cxnSp>
                        <p:nvCxnSpPr>
                          <p:cNvPr id="152" name="Straight Arrow Connector 151"/>
                          <p:cNvCxnSpPr/>
                          <p:nvPr/>
                        </p:nvCxnSpPr>
                        <p:spPr bwMode="auto">
                          <a:xfrm>
                            <a:off x="6096000" y="914400"/>
                            <a:ext cx="0" cy="457203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none"/>
                          </a:ln>
                          <a:effectLst/>
                        </p:spPr>
                      </p:cxnSp>
                      <p:cxnSp>
                        <p:nvCxnSpPr>
                          <p:cNvPr id="153" name="Straight Arrow Connector 152"/>
                          <p:cNvCxnSpPr/>
                          <p:nvPr/>
                        </p:nvCxnSpPr>
                        <p:spPr bwMode="auto">
                          <a:xfrm>
                            <a:off x="1524000" y="914400"/>
                            <a:ext cx="990600" cy="381000"/>
                          </a:xfrm>
                          <a:prstGeom prst="straightConnector1">
                            <a:avLst/>
                          </a:prstGeom>
                          <a:solidFill>
                            <a:schemeClr val="accent1"/>
                          </a:solidFill>
                          <a:ln w="38100" cap="flat" cmpd="sng" algn="ctr">
                            <a:solidFill>
                              <a:srgbClr val="800000"/>
                            </a:solidFill>
                            <a:prstDash val="solid"/>
                            <a:round/>
                            <a:headEnd type="none" w="med" len="med"/>
                            <a:tailEnd type="arrow"/>
                          </a:ln>
                          <a:effectLst/>
                        </p:spPr>
                      </p:cxnSp>
                    </p:grpSp>
                  </p:grpSp>
                  <p:grpSp>
                    <p:nvGrpSpPr>
                      <p:cNvPr id="143" name="Group 142"/>
                      <p:cNvGrpSpPr/>
                      <p:nvPr/>
                    </p:nvGrpSpPr>
                    <p:grpSpPr>
                      <a:xfrm>
                        <a:off x="2667000" y="838200"/>
                        <a:ext cx="3733800" cy="838205"/>
                        <a:chOff x="2667000" y="838200"/>
                        <a:chExt cx="3733800" cy="838205"/>
                      </a:xfrm>
                    </p:grpSpPr>
                    <p:cxnSp>
                      <p:nvCxnSpPr>
                        <p:cNvPr id="145" name="Straight Arrow Connector 144"/>
                        <p:cNvCxnSpPr/>
                        <p:nvPr/>
                      </p:nvCxnSpPr>
                      <p:spPr bwMode="auto">
                        <a:xfrm>
                          <a:off x="2743200" y="1371603"/>
                          <a:ext cx="0" cy="304798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none" w="med" len="med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146" name="Straight Arrow Connector 145"/>
                        <p:cNvCxnSpPr/>
                        <p:nvPr/>
                      </p:nvCxnSpPr>
                      <p:spPr bwMode="auto">
                        <a:xfrm flipV="1">
                          <a:off x="2743200" y="1676400"/>
                          <a:ext cx="3657600" cy="5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none" w="med" len="med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147" name="Straight Arrow Connector 146"/>
                        <p:cNvCxnSpPr/>
                        <p:nvPr/>
                      </p:nvCxnSpPr>
                      <p:spPr bwMode="auto">
                        <a:xfrm flipV="1">
                          <a:off x="6248400" y="838200"/>
                          <a:ext cx="152400" cy="4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triangle" w="med" len="med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148" name="Straight Arrow Connector 147"/>
                        <p:cNvCxnSpPr/>
                        <p:nvPr/>
                      </p:nvCxnSpPr>
                      <p:spPr bwMode="auto">
                        <a:xfrm>
                          <a:off x="2667000" y="838203"/>
                          <a:ext cx="0" cy="381000"/>
                        </a:xfrm>
                        <a:prstGeom prst="straightConnector1">
                          <a:avLst/>
                        </a:prstGeom>
                        <a:solidFill>
                          <a:schemeClr val="accent1"/>
                        </a:solidFill>
                        <a:ln w="38100" cap="flat" cmpd="sng" algn="ctr">
                          <a:solidFill>
                            <a:srgbClr val="3366FF"/>
                          </a:solidFill>
                          <a:prstDash val="solid"/>
                          <a:round/>
                          <a:headEnd type="none" w="med" len="med"/>
                          <a:tailEnd type="triangle"/>
                        </a:ln>
                        <a:effectLst/>
                      </p:spPr>
                    </p:cxnSp>
                  </p:grpSp>
                  <p:sp>
                    <p:nvSpPr>
                      <p:cNvPr id="144" name="TextBox 143"/>
                      <p:cNvSpPr txBox="1"/>
                      <p:nvPr/>
                    </p:nvSpPr>
                    <p:spPr>
                      <a:xfrm>
                        <a:off x="4114800" y="381000"/>
                        <a:ext cx="49244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rgbClr val="3366FF"/>
                            </a:solidFill>
                          </a:rPr>
                          <a:t>…</a:t>
                        </a:r>
                      </a:p>
                    </p:txBody>
                  </p:sp>
                </p:grpSp>
              </p:grpSp>
              <p:cxnSp>
                <p:nvCxnSpPr>
                  <p:cNvPr id="129" name="Straight Arrow Connector 128"/>
                  <p:cNvCxnSpPr/>
                  <p:nvPr/>
                </p:nvCxnSpPr>
                <p:spPr bwMode="auto">
                  <a:xfrm flipV="1">
                    <a:off x="4191000" y="4114800"/>
                    <a:ext cx="2590800" cy="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triangle" w="med" len="med"/>
                    <a:tailEnd type="none"/>
                  </a:ln>
                  <a:effectLst/>
                </p:spPr>
              </p:cxnSp>
              <p:cxnSp>
                <p:nvCxnSpPr>
                  <p:cNvPr id="135" name="Straight Arrow Connector 134"/>
                  <p:cNvCxnSpPr>
                    <a:stCxn id="159" idx="2"/>
                  </p:cNvCxnSpPr>
                  <p:nvPr/>
                </p:nvCxnSpPr>
                <p:spPr bwMode="auto">
                  <a:xfrm>
                    <a:off x="3657600" y="3733798"/>
                    <a:ext cx="381000" cy="38100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triangle" w="med" len="med"/>
                    <a:tailEnd type="none"/>
                  </a:ln>
                  <a:effectLst/>
                </p:spPr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 bwMode="auto">
              <a:xfrm>
                <a:off x="7010400" y="3581400"/>
                <a:ext cx="0" cy="83819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3366FF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5" name="TextBox 4"/>
          <p:cNvSpPr txBox="1"/>
          <p:nvPr/>
        </p:nvSpPr>
        <p:spPr>
          <a:xfrm>
            <a:off x="533400" y="4491335"/>
            <a:ext cx="51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Prepend(e) is simply 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3366FF"/>
                </a:solidFill>
              </a:rPr>
              <a:t>append(e); head= head-&gt;</a:t>
            </a:r>
            <a:r>
              <a:rPr lang="en-US" dirty="0" err="1">
                <a:solidFill>
                  <a:srgbClr val="3366FF"/>
                </a:solidFill>
              </a:rPr>
              <a:t>pred</a:t>
            </a:r>
            <a:r>
              <a:rPr lang="en-US" dirty="0">
                <a:solidFill>
                  <a:srgbClr val="3366FF"/>
                </a:solidFill>
              </a:rPr>
              <a:t>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836008"/>
            <a:ext cx="1828800" cy="830997"/>
          </a:xfrm>
          <a:prstGeom prst="rect">
            <a:avLst/>
          </a:prstGeom>
          <a:solidFill>
            <a:srgbClr val="FFE1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append does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57200" y="3200405"/>
            <a:ext cx="1905000" cy="830997"/>
          </a:xfrm>
          <a:prstGeom prst="rect">
            <a:avLst/>
          </a:prstGeom>
          <a:solidFill>
            <a:srgbClr val="FFE1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prepend does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600" y="5029200"/>
            <a:ext cx="4953000" cy="1754327"/>
          </a:xfrm>
          <a:prstGeom prst="rect">
            <a:avLst/>
          </a:prstGeom>
          <a:solidFill>
            <a:srgbClr val="E5F9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Morals of the story:</a:t>
            </a:r>
          </a:p>
          <a:p>
            <a:pPr marL="457200" indent="-457200">
              <a:buAutoNum type="arabicPeriod"/>
            </a:pPr>
            <a:r>
              <a:rPr lang="en-US" b="1" dirty="0"/>
              <a:t>Read carefully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b="1" dirty="0"/>
              <a:t>Visualize</a:t>
            </a:r>
            <a:r>
              <a:rPr lang="en-US" dirty="0"/>
              <a:t> what methods do; understand specs completely.</a:t>
            </a:r>
          </a:p>
          <a:p>
            <a:pPr marL="457200" indent="-457200">
              <a:buAutoNum type="arabicPeriod"/>
            </a:pPr>
            <a:r>
              <a:rPr lang="en-US" dirty="0"/>
              <a:t>Avoid duplication of effort by using previously written methods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5081587"/>
            <a:ext cx="3505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much time </a:t>
            </a:r>
            <a:r>
              <a:rPr lang="en-US" dirty="0"/>
              <a:t>did you spend writing and </a:t>
            </a:r>
            <a:r>
              <a:rPr lang="en-US" dirty="0" err="1" smtClean="0"/>
              <a:t>debuging</a:t>
            </a:r>
            <a:r>
              <a:rPr lang="en-US" dirty="0" smtClean="0"/>
              <a:t> </a:t>
            </a:r>
            <a:r>
              <a:rPr lang="en-US" dirty="0"/>
              <a:t>prepend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Did you try to write prepend in terms of append?</a:t>
            </a:r>
          </a:p>
        </p:txBody>
      </p:sp>
    </p:spTree>
    <p:extLst>
      <p:ext uri="{BB962C8B-B14F-4D97-AF65-F5344CB8AC3E}">
        <p14:creationId xmlns:p14="http://schemas.microsoft.com/office/powerpoint/2010/main" val="26659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size of linked list can </a:t>
            </a:r>
            <a:r>
              <a:rPr lang="en-US" dirty="0">
                <a:solidFill>
                  <a:srgbClr val="0000FF"/>
                </a:solidFill>
              </a:rPr>
              <a:t>easily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grow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shrink</a:t>
            </a:r>
            <a:r>
              <a:rPr lang="en-US" dirty="0"/>
              <a:t> based on the number of items currently in the list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Usually, </a:t>
            </a:r>
            <a:r>
              <a:rPr lang="en-US" dirty="0">
                <a:solidFill>
                  <a:srgbClr val="0000FF"/>
                </a:solidFill>
              </a:rPr>
              <a:t>arrays</a:t>
            </a:r>
            <a:r>
              <a:rPr lang="en-US" dirty="0"/>
              <a:t> are allocated and de-allocated by </a:t>
            </a:r>
            <a:r>
              <a:rPr lang="en-US" dirty="0">
                <a:solidFill>
                  <a:srgbClr val="0000FF"/>
                </a:solidFill>
              </a:rPr>
              <a:t>large chun</a:t>
            </a:r>
            <a:r>
              <a:rPr lang="en-US" dirty="0"/>
              <a:t>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Usually, </a:t>
            </a:r>
            <a:r>
              <a:rPr lang="en-US" dirty="0">
                <a:solidFill>
                  <a:srgbClr val="0000FF"/>
                </a:solidFill>
              </a:rPr>
              <a:t>Linked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lists</a:t>
            </a:r>
            <a:r>
              <a:rPr lang="en-US" dirty="0"/>
              <a:t> grow or shrink by </a:t>
            </a:r>
            <a:r>
              <a:rPr lang="en-US" dirty="0">
                <a:solidFill>
                  <a:srgbClr val="0000FF"/>
                </a:solidFill>
              </a:rPr>
              <a:t>small chunk</a:t>
            </a:r>
            <a:r>
              <a:rPr lang="en-US" dirty="0"/>
              <a:t>.   </a:t>
            </a:r>
          </a:p>
        </p:txBody>
      </p:sp>
      <p:pic>
        <p:nvPicPr>
          <p:cNvPr id="5" name="Picture 4" descr="storageb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67200"/>
            <a:ext cx="1828800" cy="1828800"/>
          </a:xfrm>
          <a:prstGeom prst="rect">
            <a:avLst/>
          </a:prstGeom>
        </p:spPr>
      </p:pic>
      <p:pic>
        <p:nvPicPr>
          <p:cNvPr id="6" name="Picture 5" descr="storagecontai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33800"/>
            <a:ext cx="3048000" cy="2272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4876800"/>
            <a:ext cx="1191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item</a:t>
            </a:r>
          </a:p>
          <a:p>
            <a:r>
              <a:rPr lang="en-US" dirty="0"/>
              <a:t>(linked list)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76398" y="4876800"/>
            <a:ext cx="10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 item</a:t>
            </a:r>
          </a:p>
          <a:p>
            <a:r>
              <a:rPr lang="en-US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24777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Access Example: Linear Search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812F8B-E602-4C95-BAF0-3DEF5116C495}" type="slidenum">
              <a:rPr lang="en-US"/>
              <a:pPr/>
              <a:t>30</a:t>
            </a:fld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8305800" y="1905000"/>
            <a:ext cx="1588" cy="12954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4832535" cy="4832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#include&lt;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using  namespace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int  val;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Node*  next;</a:t>
            </a:r>
          </a:p>
          <a:p>
            <a:r>
              <a:rPr lang="uk-UA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Node* search(Node* head,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 v){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while(head!=</a:t>
            </a:r>
            <a:r>
              <a:rPr lang="en-US" sz="1400" dirty="0">
                <a:solidFill>
                  <a:srgbClr val="80000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){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  if(head-&gt;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 == v)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    return head;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  head = head-&gt;next;</a:t>
            </a:r>
          </a:p>
          <a:p>
            <a:r>
              <a:rPr lang="de-DE" sz="1400" dirty="0">
                <a:solidFill>
                  <a:srgbClr val="0000FF"/>
                </a:solidFill>
                <a:latin typeface="Menlo-Regular"/>
              </a:rPr>
              <a:t>  } </a:t>
            </a:r>
          </a:p>
          <a:p>
            <a:r>
              <a:rPr lang="de-DE" sz="1400" dirty="0">
                <a:solidFill>
                  <a:srgbClr val="0000FF"/>
                </a:solidFill>
                <a:latin typeface="Menlo-Regular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Menlo-Regular"/>
              </a:rPr>
              <a:t>return</a:t>
            </a:r>
            <a:r>
              <a:rPr lang="de-DE" sz="1400" dirty="0">
                <a:solidFill>
                  <a:srgbClr val="0000FF"/>
                </a:solidFill>
                <a:latin typeface="Menlo-Regular"/>
              </a:rPr>
              <a:t> </a:t>
            </a:r>
            <a:r>
              <a:rPr lang="de-DE" sz="1400" dirty="0">
                <a:solidFill>
                  <a:srgbClr val="800000"/>
                </a:solidFill>
                <a:latin typeface="Menlo-Regular"/>
              </a:rPr>
              <a:t>NULL</a:t>
            </a:r>
            <a:r>
              <a:rPr lang="de-DE" sz="1400" dirty="0">
                <a:solidFill>
                  <a:srgbClr val="0000FF"/>
                </a:solidFill>
                <a:latin typeface="Menlo-Regular"/>
              </a:rPr>
              <a:t>;</a:t>
            </a:r>
          </a:p>
          <a:p>
            <a:r>
              <a:rPr lang="de-DE" sz="1400" dirty="0">
                <a:solidFill>
                  <a:srgbClr val="0000FF"/>
                </a:solidFill>
                <a:latin typeface="Menlo-Regular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400" dirty="0" err="1">
                <a:solidFill>
                  <a:srgbClr val="4B5064"/>
                </a:solidFill>
                <a:latin typeface="Menlo-Regular"/>
              </a:rPr>
              <a:t>int</a:t>
            </a:r>
            <a:r>
              <a:rPr lang="de-DE" sz="1400" dirty="0">
                <a:solidFill>
                  <a:srgbClr val="4B5064"/>
                </a:solidFill>
                <a:latin typeface="Menlo-Regular"/>
              </a:rPr>
              <a:t> </a:t>
            </a:r>
            <a:r>
              <a:rPr lang="de-DE" sz="1400" dirty="0" err="1">
                <a:solidFill>
                  <a:srgbClr val="4B5064"/>
                </a:solidFill>
                <a:latin typeface="Menlo-Regular"/>
              </a:rPr>
              <a:t>main</a:t>
            </a:r>
            <a:r>
              <a:rPr lang="de-DE" sz="1400" dirty="0">
                <a:solidFill>
                  <a:srgbClr val="4B5064"/>
                </a:solidFill>
                <a:latin typeface="Menlo-Regular"/>
              </a:rPr>
              <a:t>(){</a:t>
            </a:r>
          </a:p>
          <a:p>
            <a:r>
              <a:rPr lang="de-DE" sz="1400" dirty="0">
                <a:solidFill>
                  <a:srgbClr val="4B5064"/>
                </a:solidFill>
                <a:latin typeface="Menlo-Regular"/>
              </a:rPr>
              <a:t>  </a:t>
            </a:r>
            <a:r>
              <a:rPr lang="de-DE" sz="1400" dirty="0" err="1">
                <a:solidFill>
                  <a:srgbClr val="4B5064"/>
                </a:solidFill>
                <a:latin typeface="Menlo-Regular"/>
              </a:rPr>
              <a:t>Node</a:t>
            </a:r>
            <a:r>
              <a:rPr lang="de-DE" sz="1400" dirty="0">
                <a:solidFill>
                  <a:srgbClr val="4B5064"/>
                </a:solidFill>
                <a:latin typeface="Menlo-Regular"/>
              </a:rPr>
              <a:t>* </a:t>
            </a:r>
            <a:r>
              <a:rPr lang="de-DE" sz="1400" dirty="0" err="1">
                <a:solidFill>
                  <a:srgbClr val="4B5064"/>
                </a:solidFill>
                <a:latin typeface="Menlo-Regular"/>
              </a:rPr>
              <a:t>headPtr</a:t>
            </a:r>
            <a:r>
              <a:rPr lang="de-DE" sz="1400" dirty="0">
                <a:solidFill>
                  <a:srgbClr val="4B5064"/>
                </a:solidFill>
                <a:latin typeface="Menlo-Regular"/>
              </a:rPr>
              <a:t> = </a:t>
            </a:r>
            <a:r>
              <a:rPr lang="de-DE" sz="1400" dirty="0" err="1">
                <a:solidFill>
                  <a:srgbClr val="4B5064"/>
                </a:solidFill>
                <a:latin typeface="Menlo-Regular"/>
              </a:rPr>
              <a:t>new</a:t>
            </a:r>
            <a:r>
              <a:rPr lang="de-DE" sz="1400" dirty="0">
                <a:solidFill>
                  <a:srgbClr val="4B5064"/>
                </a:solidFill>
                <a:latin typeface="Menlo-Regular"/>
              </a:rPr>
              <a:t> </a:t>
            </a:r>
            <a:r>
              <a:rPr lang="de-DE" sz="1400" dirty="0" err="1">
                <a:solidFill>
                  <a:srgbClr val="4B5064"/>
                </a:solidFill>
                <a:latin typeface="Menlo-Regular"/>
              </a:rPr>
              <a:t>Node</a:t>
            </a:r>
            <a:r>
              <a:rPr lang="de-DE" sz="1400" dirty="0">
                <a:solidFill>
                  <a:srgbClr val="4B5064"/>
                </a:solidFill>
                <a:latin typeface="Menlo-Regular"/>
              </a:rPr>
              <a:t>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  headPtr-&gt;val = 20;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  headPtr-&gt;next = NULL;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  cout &lt;&lt; search(headPtr, 20)-&gt;val &lt;&lt; endl;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}</a:t>
            </a:r>
            <a:endParaRPr lang="en-US" sz="1400" dirty="0">
              <a:solidFill>
                <a:srgbClr val="4B5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6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Recursion 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C209BC-DDA0-4688-8FAE-3E99B4C44BFC}" type="slidenum">
              <a:rPr lang="en-US"/>
              <a:pPr/>
              <a:t>31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rIns="132080">
            <a:normAutofit fontScale="92500" lnSpcReduction="20000"/>
          </a:bodyPr>
          <a:lstStyle/>
          <a:p>
            <a:r>
              <a:rPr lang="en-US" dirty="0"/>
              <a:t>Recursion can be done on lists</a:t>
            </a:r>
          </a:p>
          <a:p>
            <a:pPr marL="728663" lvl="1"/>
            <a:r>
              <a:rPr lang="en-US" dirty="0"/>
              <a:t>Similar to recursion on integers</a:t>
            </a:r>
          </a:p>
          <a:p>
            <a:endParaRPr lang="en-US" dirty="0"/>
          </a:p>
          <a:p>
            <a:r>
              <a:rPr lang="en-US" dirty="0"/>
              <a:t>Almost always</a:t>
            </a:r>
          </a:p>
          <a:p>
            <a:pPr marL="728663" lvl="1"/>
            <a:r>
              <a:rPr lang="en-US" dirty="0">
                <a:solidFill>
                  <a:srgbClr val="008000"/>
                </a:solidFill>
              </a:rPr>
              <a:t>Base</a:t>
            </a:r>
            <a:r>
              <a:rPr lang="en-US" dirty="0"/>
              <a:t> case: empty list</a:t>
            </a:r>
          </a:p>
          <a:p>
            <a:pPr marL="728663" lvl="1"/>
            <a:r>
              <a:rPr lang="en-US" dirty="0">
                <a:solidFill>
                  <a:srgbClr val="008000"/>
                </a:solidFill>
              </a:rPr>
              <a:t>Recursive</a:t>
            </a:r>
            <a:r>
              <a:rPr lang="en-US" dirty="0"/>
              <a:t> case: Assume you can solve problem on the tail, use that in the solution for the whole list</a:t>
            </a:r>
          </a:p>
          <a:p>
            <a:endParaRPr lang="en-US" dirty="0"/>
          </a:p>
          <a:p>
            <a:r>
              <a:rPr lang="en-US" dirty="0"/>
              <a:t>Many list operations can be implemented very simply by using this idea</a:t>
            </a:r>
          </a:p>
          <a:p>
            <a:pPr marL="728663" lvl="1"/>
            <a:r>
              <a:rPr lang="en-US" dirty="0"/>
              <a:t>Although some are easier to implement using iteration</a:t>
            </a:r>
          </a:p>
        </p:txBody>
      </p:sp>
    </p:spTree>
    <p:extLst>
      <p:ext uri="{BB962C8B-B14F-4D97-AF65-F5344CB8AC3E}">
        <p14:creationId xmlns:p14="http://schemas.microsoft.com/office/powerpoint/2010/main" val="2898236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 charset="0"/>
              </a:rPr>
              <a:t>Recursive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5A391E-FB1C-49AD-B4D2-ECFCF9BC37FF}" type="slidenum">
              <a:rPr lang="en-US"/>
              <a:pPr/>
              <a:t>32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rIns="132080">
            <a:normAutofit/>
          </a:bodyPr>
          <a:lstStyle/>
          <a:p>
            <a:r>
              <a:rPr lang="en-US" dirty="0"/>
              <a:t>Base case: empty list</a:t>
            </a:r>
          </a:p>
          <a:p>
            <a:pPr marL="728663" lvl="1"/>
            <a:r>
              <a:rPr lang="en-US" dirty="0"/>
              <a:t>return false</a:t>
            </a:r>
          </a:p>
          <a:p>
            <a:pPr marL="728663" lvl="1"/>
            <a:endParaRPr lang="en-US" dirty="0"/>
          </a:p>
          <a:p>
            <a:pPr marL="728663" lvl="1"/>
            <a:endParaRPr lang="en-US" dirty="0"/>
          </a:p>
          <a:p>
            <a:r>
              <a:rPr lang="en-US" dirty="0"/>
              <a:t>Recursive case: non-empty list</a:t>
            </a:r>
          </a:p>
          <a:p>
            <a:pPr marL="728663" lvl="1"/>
            <a:r>
              <a:rPr lang="en-US" dirty="0"/>
              <a:t>if data in first cell equals object x, return true</a:t>
            </a:r>
          </a:p>
          <a:p>
            <a:pPr marL="728663" lvl="1"/>
            <a:r>
              <a:rPr lang="en-US" dirty="0"/>
              <a:t>else return the result of doing linear search on the tail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85800" y="6985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endParaRPr lang="en-US" sz="3200" dirty="0">
              <a:solidFill>
                <a:srgbClr val="FF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53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 charset="0"/>
              </a:rPr>
              <a:t>Recursive Search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C32EBFB-72F6-4BDD-9829-173709FE1178}" type="slidenum">
              <a:rPr lang="en-US"/>
              <a:pPr/>
              <a:t>33</a:t>
            </a:fld>
            <a:endParaRPr lang="en-US"/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8305800" y="1905000"/>
            <a:ext cx="1588" cy="12954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85800" y="6985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endParaRPr lang="en-US" sz="3200" dirty="0">
              <a:solidFill>
                <a:srgbClr val="FF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4832535" cy="44627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#include&lt;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&gt;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using  namespace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int  val;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  Node*  next;</a:t>
            </a:r>
          </a:p>
          <a:p>
            <a:r>
              <a:rPr lang="uk-UA" sz="1400" dirty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Node* search(Node* head,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 v){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if(head==NULL) return </a:t>
            </a:r>
            <a:r>
              <a:rPr lang="en-US" sz="1400" dirty="0">
                <a:solidFill>
                  <a:srgbClr val="80000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if(head-&gt;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val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 == v) return head;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  return search(head-&gt;next, v);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4B5064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4B5064"/>
                </a:solidFill>
                <a:latin typeface="Menlo-Regular"/>
              </a:rPr>
              <a:t> main(){</a:t>
            </a:r>
          </a:p>
          <a:p>
            <a:r>
              <a:rPr lang="en-US" sz="1400" dirty="0">
                <a:solidFill>
                  <a:srgbClr val="4B5064"/>
                </a:solidFill>
                <a:latin typeface="Menlo-Regular"/>
              </a:rPr>
              <a:t>  Node* </a:t>
            </a:r>
            <a:r>
              <a:rPr lang="en-US" sz="1400" dirty="0" err="1">
                <a:solidFill>
                  <a:srgbClr val="4B5064"/>
                </a:solidFill>
                <a:latin typeface="Menlo-Regular"/>
              </a:rPr>
              <a:t>headPtr</a:t>
            </a:r>
            <a:r>
              <a:rPr lang="en-US" sz="1400" dirty="0">
                <a:solidFill>
                  <a:srgbClr val="4B5064"/>
                </a:solidFill>
                <a:latin typeface="Menlo-Regular"/>
              </a:rPr>
              <a:t> = new Node;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  headPtr-&gt;val = 20;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  headPtr-&gt;next = NULL;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  cout &lt;&lt; search(headPtr, 20)-&gt;val &lt;&lt; endl;</a:t>
            </a:r>
          </a:p>
          <a:p>
            <a:r>
              <a:rPr lang="ro-RO" sz="1400" dirty="0">
                <a:solidFill>
                  <a:srgbClr val="4B5064"/>
                </a:solidFill>
                <a:latin typeface="Menlo-Regula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7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 charset="0"/>
              </a:rPr>
              <a:t>Iterative linked list reversal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5A391E-FB1C-49AD-B4D2-ECFCF9BC37FF}" type="slidenum">
              <a:rPr lang="en-US"/>
              <a:pPr/>
              <a:t>34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153400" cy="3581400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dirty="0"/>
              <a:t>Change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into this: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85800" y="6985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endParaRPr lang="en-US" sz="3200" dirty="0">
              <a:solidFill>
                <a:srgbClr val="FF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133600" y="6019800"/>
            <a:ext cx="925366" cy="461665"/>
            <a:chOff x="5475434" y="4800600"/>
            <a:chExt cx="925366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475434" y="4800600"/>
              <a:ext cx="9253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v1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905500" y="4800600"/>
              <a:ext cx="0" cy="4616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981200" y="5562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</a:rPr>
              <a:t>val</a:t>
            </a:r>
            <a:r>
              <a:rPr lang="en-US" dirty="0">
                <a:solidFill>
                  <a:srgbClr val="800000"/>
                </a:solidFill>
              </a:rPr>
              <a:t>   next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Legend:</a:t>
            </a:r>
          </a:p>
        </p:txBody>
      </p:sp>
      <p:grpSp>
        <p:nvGrpSpPr>
          <p:cNvPr id="16384" name="Group 16383"/>
          <p:cNvGrpSpPr/>
          <p:nvPr/>
        </p:nvGrpSpPr>
        <p:grpSpPr>
          <a:xfrm>
            <a:off x="685800" y="2286000"/>
            <a:ext cx="7924800" cy="461665"/>
            <a:chOff x="76200" y="2286000"/>
            <a:chExt cx="7924800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76200" y="22860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headPtr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2286000"/>
              <a:ext cx="4262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57800" y="2286000"/>
              <a:ext cx="925366" cy="461665"/>
              <a:chOff x="5475434" y="4800600"/>
              <a:chExt cx="925366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v3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810000" y="2286000"/>
              <a:ext cx="925366" cy="461665"/>
              <a:chOff x="5475434" y="4800600"/>
              <a:chExt cx="925366" cy="4616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v2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362200" y="2286000"/>
              <a:ext cx="925366" cy="461665"/>
              <a:chOff x="5475434" y="4800600"/>
              <a:chExt cx="925366" cy="46166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v1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705600" y="2286000"/>
              <a:ext cx="1295400" cy="461665"/>
              <a:chOff x="5475434" y="4800600"/>
              <a:chExt cx="1295400" cy="461665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475434" y="4800600"/>
                <a:ext cx="1295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v4  null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Arrow Connector 21"/>
          <p:cNvCxnSpPr/>
          <p:nvPr/>
        </p:nvCxnSpPr>
        <p:spPr>
          <a:xfrm>
            <a:off x="1981200" y="2514600"/>
            <a:ext cx="990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9600" y="3886200"/>
            <a:ext cx="7924800" cy="461665"/>
            <a:chOff x="76200" y="2286000"/>
            <a:chExt cx="7924800" cy="461665"/>
          </a:xfrm>
          <a:solidFill>
            <a:srgbClr val="C0C3D0"/>
          </a:solidFill>
        </p:grpSpPr>
        <p:sp>
          <p:nvSpPr>
            <p:cNvPr id="39" name="TextBox 38"/>
            <p:cNvSpPr txBox="1"/>
            <p:nvPr/>
          </p:nvSpPr>
          <p:spPr>
            <a:xfrm>
              <a:off x="76200" y="22860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headPtr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2286000"/>
              <a:ext cx="426294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257800" y="2286000"/>
              <a:ext cx="925366" cy="461665"/>
              <a:chOff x="5475434" y="4800600"/>
              <a:chExt cx="925366" cy="461665"/>
            </a:xfrm>
            <a:grpFill/>
          </p:grpSpPr>
          <p:sp>
            <p:nvSpPr>
              <p:cNvPr id="51" name="TextBox 50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v3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810000" y="2286000"/>
              <a:ext cx="925366" cy="461665"/>
              <a:chOff x="5475434" y="4800600"/>
              <a:chExt cx="925366" cy="461665"/>
            </a:xfrm>
            <a:grpFill/>
          </p:grpSpPr>
          <p:sp>
            <p:nvSpPr>
              <p:cNvPr id="49" name="TextBox 48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v2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286000" y="2286000"/>
              <a:ext cx="1143000" cy="461665"/>
              <a:chOff x="5399234" y="4800600"/>
              <a:chExt cx="1143000" cy="461665"/>
            </a:xfrm>
            <a:grpFill/>
          </p:grpSpPr>
          <p:sp>
            <p:nvSpPr>
              <p:cNvPr id="47" name="TextBox 46"/>
              <p:cNvSpPr txBox="1"/>
              <p:nvPr/>
            </p:nvSpPr>
            <p:spPr>
              <a:xfrm>
                <a:off x="5399234" y="4800600"/>
                <a:ext cx="1143000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v1    null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705600" y="2286000"/>
              <a:ext cx="1295400" cy="461665"/>
              <a:chOff x="5475434" y="4800600"/>
              <a:chExt cx="1295400" cy="461665"/>
            </a:xfrm>
            <a:grpFill/>
          </p:grpSpPr>
          <p:sp>
            <p:nvSpPr>
              <p:cNvPr id="45" name="TextBox 44"/>
              <p:cNvSpPr txBox="1"/>
              <p:nvPr/>
            </p:nvSpPr>
            <p:spPr>
              <a:xfrm>
                <a:off x="5475434" y="4800600"/>
                <a:ext cx="1295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v4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3657600" y="2514600"/>
            <a:ext cx="762000" cy="2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05400" y="2514600"/>
            <a:ext cx="762000" cy="2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53200" y="2514600"/>
            <a:ext cx="762000" cy="2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93" name="Group 16392"/>
          <p:cNvGrpSpPr/>
          <p:nvPr/>
        </p:nvGrpSpPr>
        <p:grpSpPr>
          <a:xfrm>
            <a:off x="1828800" y="4267200"/>
            <a:ext cx="6172200" cy="457200"/>
            <a:chOff x="1295400" y="4419600"/>
            <a:chExt cx="61722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7467600" y="4495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flipH="1" flipV="1">
            <a:off x="6629400" y="3505200"/>
            <a:ext cx="1524000" cy="533400"/>
            <a:chOff x="1295400" y="4419600"/>
            <a:chExt cx="6172200" cy="45720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7467600" y="4550229"/>
              <a:ext cx="0" cy="326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flipH="1" flipV="1">
            <a:off x="5029200" y="3505200"/>
            <a:ext cx="1447800" cy="533400"/>
            <a:chOff x="1295400" y="4419600"/>
            <a:chExt cx="6172200" cy="45720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295400" y="4876797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7467600" y="4550229"/>
              <a:ext cx="0" cy="326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 flipV="1">
            <a:off x="3048000" y="3505200"/>
            <a:ext cx="1828800" cy="457200"/>
            <a:chOff x="1295400" y="4419600"/>
            <a:chExt cx="6172200" cy="4572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7467600" y="4495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8" name="TextBox 16397"/>
          <p:cNvSpPr txBox="1"/>
          <p:nvPr/>
        </p:nvSpPr>
        <p:spPr>
          <a:xfrm>
            <a:off x="4724400" y="518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Reverse the list by changing </a:t>
            </a:r>
            <a:r>
              <a:rPr lang="en-US" b="1" dirty="0" err="1">
                <a:solidFill>
                  <a:srgbClr val="800000"/>
                </a:solidFill>
              </a:rPr>
              <a:t>headPtr</a:t>
            </a:r>
            <a:r>
              <a:rPr lang="en-US" dirty="0">
                <a:solidFill>
                  <a:srgbClr val="FF0000"/>
                </a:solidFill>
              </a:rPr>
              <a:t> and all the </a:t>
            </a:r>
            <a:r>
              <a:rPr lang="en-US" dirty="0">
                <a:solidFill>
                  <a:srgbClr val="800000"/>
                </a:solidFill>
              </a:rPr>
              <a:t>next </a:t>
            </a:r>
            <a:r>
              <a:rPr lang="en-US" dirty="0">
                <a:solidFill>
                  <a:srgbClr val="FF0000"/>
                </a:solidFill>
              </a:rPr>
              <a:t>fields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" y="2286000"/>
            <a:ext cx="62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101" y="3881735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26028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 charset="0"/>
              </a:rPr>
              <a:t>Iterative linked list reversal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5A391E-FB1C-49AD-B4D2-ECFCF9BC37FF}" type="slidenum">
              <a:rPr lang="en-US"/>
              <a:pPr/>
              <a:t>35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153400" cy="3581400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dirty="0"/>
              <a:t>Change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900"/>
              </a:spcBef>
              <a:buNone/>
            </a:pPr>
            <a:r>
              <a:rPr lang="en-US" dirty="0"/>
              <a:t>into this: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85800" y="6985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endParaRPr lang="en-US" sz="3200" dirty="0">
              <a:solidFill>
                <a:srgbClr val="FF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0765" y="3352800"/>
            <a:ext cx="7773635" cy="461665"/>
            <a:chOff x="227365" y="2286000"/>
            <a:chExt cx="7773635" cy="461665"/>
          </a:xfrm>
          <a:solidFill>
            <a:srgbClr val="C0C3D0"/>
          </a:solidFill>
        </p:grpSpPr>
        <p:sp>
          <p:nvSpPr>
            <p:cNvPr id="39" name="TextBox 38"/>
            <p:cNvSpPr txBox="1"/>
            <p:nvPr/>
          </p:nvSpPr>
          <p:spPr>
            <a:xfrm>
              <a:off x="227365" y="2286000"/>
              <a:ext cx="91563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headPtr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2286000"/>
              <a:ext cx="426294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257800" y="2286000"/>
              <a:ext cx="925366" cy="461665"/>
              <a:chOff x="5475434" y="4800600"/>
              <a:chExt cx="925366" cy="461665"/>
            </a:xfrm>
            <a:grpFill/>
          </p:grpSpPr>
          <p:sp>
            <p:nvSpPr>
              <p:cNvPr id="51" name="TextBox 50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v3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810000" y="2286000"/>
              <a:ext cx="925366" cy="461665"/>
              <a:chOff x="5475434" y="4800600"/>
              <a:chExt cx="925366" cy="461665"/>
            </a:xfrm>
            <a:grpFill/>
          </p:grpSpPr>
          <p:sp>
            <p:nvSpPr>
              <p:cNvPr id="49" name="TextBox 48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v2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286000" y="2286000"/>
              <a:ext cx="1143000" cy="369332"/>
              <a:chOff x="5399234" y="4800600"/>
              <a:chExt cx="1143000" cy="369332"/>
            </a:xfrm>
            <a:grpFill/>
          </p:grpSpPr>
          <p:sp>
            <p:nvSpPr>
              <p:cNvPr id="47" name="TextBox 46"/>
              <p:cNvSpPr txBox="1"/>
              <p:nvPr/>
            </p:nvSpPr>
            <p:spPr>
              <a:xfrm>
                <a:off x="5399234" y="4800600"/>
                <a:ext cx="1143000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v1     null</a:t>
                </a:r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970734" y="4800600"/>
                <a:ext cx="0" cy="36933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705600" y="2286000"/>
              <a:ext cx="1295400" cy="461665"/>
              <a:chOff x="5475434" y="4800600"/>
              <a:chExt cx="1295400" cy="461665"/>
            </a:xfrm>
            <a:grpFill/>
          </p:grpSpPr>
          <p:sp>
            <p:nvSpPr>
              <p:cNvPr id="45" name="TextBox 44"/>
              <p:cNvSpPr txBox="1"/>
              <p:nvPr/>
            </p:nvSpPr>
            <p:spPr>
              <a:xfrm>
                <a:off x="5475434" y="4800600"/>
                <a:ext cx="1295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v4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3657600" y="2205335"/>
            <a:ext cx="762000" cy="2233"/>
          </a:xfrm>
          <a:prstGeom prst="straightConnector1">
            <a:avLst/>
          </a:prstGeom>
          <a:ln w="25400">
            <a:solidFill>
              <a:srgbClr val="D1634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6965" y="1976735"/>
            <a:ext cx="7773635" cy="461665"/>
            <a:chOff x="836965" y="1976735"/>
            <a:chExt cx="7773635" cy="461665"/>
          </a:xfrm>
        </p:grpSpPr>
        <p:grpSp>
          <p:nvGrpSpPr>
            <p:cNvPr id="16384" name="Group 16383"/>
            <p:cNvGrpSpPr/>
            <p:nvPr/>
          </p:nvGrpSpPr>
          <p:grpSpPr>
            <a:xfrm>
              <a:off x="836965" y="1976735"/>
              <a:ext cx="7773635" cy="461665"/>
              <a:chOff x="227365" y="2286000"/>
              <a:chExt cx="7773635" cy="46166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27365" y="2290465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headPtr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6800" y="2286000"/>
                <a:ext cx="426294" cy="461665"/>
              </a:xfrm>
              <a:prstGeom prst="rect">
                <a:avLst/>
              </a:prstGeom>
              <a:noFill/>
              <a:ln>
                <a:solidFill>
                  <a:srgbClr val="D1634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257800" y="2286000"/>
                <a:ext cx="925366" cy="461665"/>
                <a:chOff x="5475434" y="4800600"/>
                <a:chExt cx="925366" cy="461665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5475434" y="4800600"/>
                  <a:ext cx="925366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v3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810000" y="2286000"/>
                <a:ext cx="925366" cy="461665"/>
                <a:chOff x="5475434" y="4800600"/>
                <a:chExt cx="925366" cy="461665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475434" y="4800600"/>
                  <a:ext cx="925366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v2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2362200" y="2286000"/>
                <a:ext cx="925366" cy="461665"/>
                <a:chOff x="5475434" y="4800600"/>
                <a:chExt cx="925366" cy="46166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5475434" y="4800600"/>
                  <a:ext cx="925366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v1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6705600" y="2286000"/>
                <a:ext cx="1295400" cy="461665"/>
                <a:chOff x="5475434" y="4800600"/>
                <a:chExt cx="1295400" cy="461665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5475434" y="4800600"/>
                  <a:ext cx="1295400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v4  null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Arrow Connector 21"/>
            <p:cNvCxnSpPr/>
            <p:nvPr/>
          </p:nvCxnSpPr>
          <p:spPr>
            <a:xfrm>
              <a:off x="1981200" y="2209800"/>
              <a:ext cx="990600" cy="0"/>
            </a:xfrm>
            <a:prstGeom prst="straightConnector1">
              <a:avLst/>
            </a:prstGeom>
            <a:ln w="25400">
              <a:solidFill>
                <a:srgbClr val="D163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105400" y="2209800"/>
              <a:ext cx="762000" cy="2233"/>
            </a:xfrm>
            <a:prstGeom prst="straightConnector1">
              <a:avLst/>
            </a:prstGeom>
            <a:ln w="25400">
              <a:solidFill>
                <a:srgbClr val="D163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553200" y="2209800"/>
              <a:ext cx="762000" cy="2233"/>
            </a:xfrm>
            <a:prstGeom prst="straightConnector1">
              <a:avLst/>
            </a:prstGeom>
            <a:ln w="25400">
              <a:solidFill>
                <a:srgbClr val="D163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3" name="Group 16392"/>
          <p:cNvGrpSpPr/>
          <p:nvPr/>
        </p:nvGrpSpPr>
        <p:grpSpPr>
          <a:xfrm>
            <a:off x="1828800" y="3733800"/>
            <a:ext cx="6172200" cy="304800"/>
            <a:chOff x="1295400" y="4419600"/>
            <a:chExt cx="61722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7467600" y="4495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flipH="1" flipV="1">
            <a:off x="6629400" y="3124200"/>
            <a:ext cx="1524000" cy="381000"/>
            <a:chOff x="1295400" y="4419600"/>
            <a:chExt cx="6172200" cy="45720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7467600" y="4550229"/>
              <a:ext cx="0" cy="326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flipH="1" flipV="1">
            <a:off x="5029200" y="3124200"/>
            <a:ext cx="1447800" cy="381000"/>
            <a:chOff x="1295400" y="4419600"/>
            <a:chExt cx="6172200" cy="45720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295400" y="4876797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7467600" y="4550229"/>
              <a:ext cx="0" cy="326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 flipV="1">
            <a:off x="3048000" y="3124200"/>
            <a:ext cx="1828800" cy="304800"/>
            <a:chOff x="1295400" y="4419600"/>
            <a:chExt cx="6172200" cy="4572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7467600" y="4495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57200" y="4343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loop, changing one </a:t>
            </a:r>
            <a:r>
              <a:rPr lang="en-US" b="1" dirty="0"/>
              <a:t>next</a:t>
            </a:r>
            <a:r>
              <a:rPr lang="en-US" dirty="0"/>
              <a:t> field at a time.  Getting it right is best done by drawing a general picture that shows the state of affairs </a:t>
            </a:r>
            <a:r>
              <a:rPr lang="en-US" b="1" dirty="0"/>
              <a:t>before/after </a:t>
            </a:r>
            <a:r>
              <a:rPr lang="en-US" dirty="0"/>
              <a:t>each iteration of the loop. Do this by drawing a picture that combines the precondition and </a:t>
            </a:r>
            <a:r>
              <a:rPr lang="en-US" dirty="0" err="1"/>
              <a:t>postcondition</a:t>
            </a:r>
            <a:r>
              <a:rPr lang="en-US" dirty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1981200"/>
            <a:ext cx="62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2101" y="33528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042146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Arial" charset="0"/>
              </a:rPr>
              <a:t>Iterative linked list reversal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B5A391E-FB1C-49AD-B4D2-ECFCF9BC37FF}" type="slidenum">
              <a:rPr lang="en-US"/>
              <a:pPr/>
              <a:t>36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153400" cy="3581400"/>
          </a:xfrm>
          <a:ln/>
        </p:spPr>
        <p:txBody>
          <a:bodyPr rIns="132080">
            <a:normAutofit/>
          </a:bodyPr>
          <a:lstStyle/>
          <a:p>
            <a:pPr marL="0" indent="0">
              <a:buNone/>
            </a:pPr>
            <a:r>
              <a:rPr lang="en-US" dirty="0"/>
              <a:t>Change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900"/>
              </a:spcBef>
              <a:buNone/>
            </a:pPr>
            <a:r>
              <a:rPr lang="en-US" dirty="0"/>
              <a:t>into this: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85800" y="6985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/>
            <a:endParaRPr lang="en-US" sz="3200" dirty="0">
              <a:solidFill>
                <a:srgbClr val="FF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85800" y="3352800"/>
            <a:ext cx="7848600" cy="461665"/>
            <a:chOff x="152400" y="2286000"/>
            <a:chExt cx="7848600" cy="461665"/>
          </a:xfrm>
          <a:solidFill>
            <a:srgbClr val="C0C3D0"/>
          </a:solidFill>
        </p:grpSpPr>
        <p:sp>
          <p:nvSpPr>
            <p:cNvPr id="39" name="TextBox 38"/>
            <p:cNvSpPr txBox="1"/>
            <p:nvPr/>
          </p:nvSpPr>
          <p:spPr>
            <a:xfrm>
              <a:off x="152400" y="2286000"/>
              <a:ext cx="91563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headPtr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2286000"/>
              <a:ext cx="426294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257800" y="2286000"/>
              <a:ext cx="925366" cy="461665"/>
              <a:chOff x="5475434" y="4800600"/>
              <a:chExt cx="925366" cy="461665"/>
            </a:xfrm>
            <a:grpFill/>
          </p:grpSpPr>
          <p:sp>
            <p:nvSpPr>
              <p:cNvPr id="51" name="TextBox 50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v3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810000" y="2286000"/>
              <a:ext cx="925366" cy="461665"/>
              <a:chOff x="5475434" y="4800600"/>
              <a:chExt cx="925366" cy="461665"/>
            </a:xfrm>
            <a:grpFill/>
          </p:grpSpPr>
          <p:sp>
            <p:nvSpPr>
              <p:cNvPr id="49" name="TextBox 48"/>
              <p:cNvSpPr txBox="1"/>
              <p:nvPr/>
            </p:nvSpPr>
            <p:spPr>
              <a:xfrm>
                <a:off x="5475434" y="4800600"/>
                <a:ext cx="925366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v2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286000" y="2286000"/>
              <a:ext cx="1143000" cy="461665"/>
              <a:chOff x="5399234" y="4800600"/>
              <a:chExt cx="1143000" cy="461665"/>
            </a:xfrm>
            <a:grpFill/>
          </p:grpSpPr>
          <p:sp>
            <p:nvSpPr>
              <p:cNvPr id="47" name="TextBox 46"/>
              <p:cNvSpPr txBox="1"/>
              <p:nvPr/>
            </p:nvSpPr>
            <p:spPr>
              <a:xfrm>
                <a:off x="5399234" y="4800600"/>
                <a:ext cx="1143000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V1    null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705600" y="2286000"/>
              <a:ext cx="1295400" cy="461665"/>
              <a:chOff x="5475434" y="4800600"/>
              <a:chExt cx="1295400" cy="461665"/>
            </a:xfrm>
            <a:grpFill/>
          </p:grpSpPr>
          <p:sp>
            <p:nvSpPr>
              <p:cNvPr id="45" name="TextBox 44"/>
              <p:cNvSpPr txBox="1"/>
              <p:nvPr/>
            </p:nvSpPr>
            <p:spPr>
              <a:xfrm>
                <a:off x="5475434" y="4800600"/>
                <a:ext cx="1295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v4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5905500" y="4800600"/>
                <a:ext cx="0" cy="46166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3657600" y="2205335"/>
            <a:ext cx="762000" cy="2233"/>
          </a:xfrm>
          <a:prstGeom prst="straightConnector1">
            <a:avLst/>
          </a:prstGeom>
          <a:ln w="25400">
            <a:solidFill>
              <a:srgbClr val="D1634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62000" y="1976735"/>
            <a:ext cx="7848600" cy="461665"/>
            <a:chOff x="762000" y="1976735"/>
            <a:chExt cx="7848600" cy="461665"/>
          </a:xfrm>
        </p:grpSpPr>
        <p:grpSp>
          <p:nvGrpSpPr>
            <p:cNvPr id="16384" name="Group 16383"/>
            <p:cNvGrpSpPr/>
            <p:nvPr/>
          </p:nvGrpSpPr>
          <p:grpSpPr>
            <a:xfrm>
              <a:off x="762000" y="1976735"/>
              <a:ext cx="7848600" cy="461665"/>
              <a:chOff x="152400" y="2286000"/>
              <a:chExt cx="7848600" cy="46166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52400" y="22860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headPtr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66800" y="2286000"/>
                <a:ext cx="426294" cy="461665"/>
              </a:xfrm>
              <a:prstGeom prst="rect">
                <a:avLst/>
              </a:prstGeom>
              <a:noFill/>
              <a:ln>
                <a:solidFill>
                  <a:srgbClr val="D1634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257800" y="2286000"/>
                <a:ext cx="925366" cy="461665"/>
                <a:chOff x="5475434" y="4800600"/>
                <a:chExt cx="925366" cy="461665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5475434" y="4800600"/>
                  <a:ext cx="925366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v3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810000" y="2286000"/>
                <a:ext cx="925366" cy="461665"/>
                <a:chOff x="5475434" y="4800600"/>
                <a:chExt cx="925366" cy="461665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475434" y="4800600"/>
                  <a:ext cx="925366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v2</a:t>
                  </a: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2362200" y="2286000"/>
                <a:ext cx="925366" cy="461665"/>
                <a:chOff x="5475434" y="4800600"/>
                <a:chExt cx="925366" cy="46166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5475434" y="4800600"/>
                  <a:ext cx="925366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v1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6705600" y="2286000"/>
                <a:ext cx="1295400" cy="461665"/>
                <a:chOff x="5475434" y="4800600"/>
                <a:chExt cx="1295400" cy="461665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5475434" y="4800600"/>
                  <a:ext cx="1295400" cy="461665"/>
                </a:xfrm>
                <a:prstGeom prst="rect">
                  <a:avLst/>
                </a:prstGeom>
                <a:noFill/>
                <a:ln>
                  <a:solidFill>
                    <a:srgbClr val="D1634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v4  null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905500" y="4800600"/>
                  <a:ext cx="0" cy="461665"/>
                </a:xfrm>
                <a:prstGeom prst="line">
                  <a:avLst/>
                </a:prstGeom>
                <a:ln>
                  <a:solidFill>
                    <a:srgbClr val="D16349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Arrow Connector 21"/>
            <p:cNvCxnSpPr/>
            <p:nvPr/>
          </p:nvCxnSpPr>
          <p:spPr>
            <a:xfrm>
              <a:off x="1981200" y="2209800"/>
              <a:ext cx="990600" cy="0"/>
            </a:xfrm>
            <a:prstGeom prst="straightConnector1">
              <a:avLst/>
            </a:prstGeom>
            <a:ln w="25400">
              <a:solidFill>
                <a:srgbClr val="D163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105400" y="2209800"/>
              <a:ext cx="762000" cy="2233"/>
            </a:xfrm>
            <a:prstGeom prst="straightConnector1">
              <a:avLst/>
            </a:prstGeom>
            <a:ln w="25400">
              <a:solidFill>
                <a:srgbClr val="D163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553200" y="2209800"/>
              <a:ext cx="762000" cy="2233"/>
            </a:xfrm>
            <a:prstGeom prst="straightConnector1">
              <a:avLst/>
            </a:prstGeom>
            <a:ln w="25400">
              <a:solidFill>
                <a:srgbClr val="D16349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3" name="Group 16392"/>
          <p:cNvGrpSpPr/>
          <p:nvPr/>
        </p:nvGrpSpPr>
        <p:grpSpPr>
          <a:xfrm>
            <a:off x="1828800" y="3733800"/>
            <a:ext cx="6172200" cy="304800"/>
            <a:chOff x="1295400" y="4419600"/>
            <a:chExt cx="61722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7467600" y="4495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flipH="1" flipV="1">
            <a:off x="6629400" y="3124200"/>
            <a:ext cx="1524000" cy="381000"/>
            <a:chOff x="1295400" y="4419600"/>
            <a:chExt cx="6172200" cy="45720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7467600" y="4550229"/>
              <a:ext cx="0" cy="326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flipH="1" flipV="1">
            <a:off x="5029200" y="3124200"/>
            <a:ext cx="1447800" cy="381000"/>
            <a:chOff x="1295400" y="4419600"/>
            <a:chExt cx="6172200" cy="45720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295400" y="4876797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7467600" y="4550229"/>
              <a:ext cx="0" cy="326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flipH="1" flipV="1">
            <a:off x="3048000" y="3124200"/>
            <a:ext cx="1828800" cy="304800"/>
            <a:chOff x="1295400" y="4419600"/>
            <a:chExt cx="6172200" cy="4572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1295400" y="44196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295400" y="4876800"/>
              <a:ext cx="6172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7467600" y="4495800"/>
              <a:ext cx="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57200" y="4343400"/>
            <a:ext cx="830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 will fix the next fields of nodes beginning with the first one, then the second, etc.</a:t>
            </a:r>
          </a:p>
          <a:p>
            <a:pPr>
              <a:spcBef>
                <a:spcPts val="1200"/>
              </a:spcBef>
            </a:pPr>
            <a:r>
              <a:rPr lang="en-US" dirty="0"/>
              <a:t>The first part of the list will be reversed —look like pre</a:t>
            </a:r>
          </a:p>
          <a:p>
            <a:pPr>
              <a:spcBef>
                <a:spcPts val="1200"/>
              </a:spcBef>
            </a:pPr>
            <a:r>
              <a:rPr lang="en-US" dirty="0"/>
              <a:t>The second part will not be reversed —look like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2400" y="1976735"/>
            <a:ext cx="623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2400" y="33528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114572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 charset="0"/>
              </a:rPr>
              <a:t>Iterative linked list reversal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000" y="1905000"/>
            <a:ext cx="4495800" cy="4473321"/>
            <a:chOff x="762000" y="1905000"/>
            <a:chExt cx="4495800" cy="4473321"/>
          </a:xfrm>
        </p:grpSpPr>
        <p:pic>
          <p:nvPicPr>
            <p:cNvPr id="1026" name="Picture 2" descr="https://media.geeksforgeeks.org/wp-content/cdn-uploads/RGIF2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905000"/>
              <a:ext cx="4495800" cy="4473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47800" y="5943600"/>
              <a:ext cx="152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6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Recursive Reverse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0CE28B-2E6C-4356-9DCE-4087DEACA839}" type="slidenum">
              <a:rPr lang="en-US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Practice:  Write a recursive function for Linked List Reversal!</a:t>
            </a:r>
          </a:p>
        </p:txBody>
      </p:sp>
    </p:spTree>
    <p:extLst>
      <p:ext uri="{BB962C8B-B14F-4D97-AF65-F5344CB8AC3E}">
        <p14:creationId xmlns:p14="http://schemas.microsoft.com/office/powerpoint/2010/main" val="2406644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a class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4038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data type of the item/node can be </a:t>
            </a:r>
            <a:r>
              <a:rPr lang="en-US" dirty="0">
                <a:solidFill>
                  <a:srgbClr val="0000FF"/>
                </a:solidFill>
              </a:rPr>
              <a:t>structure or class</a:t>
            </a:r>
            <a:r>
              <a:rPr lang="en-US" dirty="0"/>
              <a:t>, depending on whether there is any operation associated with the item.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items are linked by </a:t>
            </a:r>
            <a:r>
              <a:rPr lang="en-US" dirty="0">
                <a:solidFill>
                  <a:srgbClr val="0000FF"/>
                </a:solidFill>
              </a:rPr>
              <a:t>pointers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A list is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Arbitrarily</a:t>
            </a:r>
            <a:r>
              <a:rPr lang="en-US" dirty="0"/>
              <a:t> sized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Can add any number of new values by dynamic memory allocation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Supports typical list ADT operations: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Append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Remove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Size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Empty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Can define a List  class</a:t>
            </a:r>
          </a:p>
        </p:txBody>
      </p:sp>
      <p:sp>
        <p:nvSpPr>
          <p:cNvPr id="5" name="object 7"/>
          <p:cNvSpPr txBox="1"/>
          <p:nvPr/>
        </p:nvSpPr>
        <p:spPr>
          <a:xfrm>
            <a:off x="4648200" y="1676400"/>
            <a:ext cx="3200400" cy="32396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 marR="102616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u</a:t>
            </a:r>
            <a:r>
              <a:rPr sz="1200" spc="-5" dirty="0">
                <a:latin typeface="Courier New"/>
                <a:cs typeface="Courier New"/>
              </a:rPr>
              <a:t>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dirty="0">
                <a:latin typeface="Courier New"/>
                <a:cs typeface="Courier New"/>
              </a:rPr>
              <a:t>&lt;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os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ea</a:t>
            </a:r>
            <a:r>
              <a:rPr sz="1200" dirty="0">
                <a:latin typeface="Courier New"/>
                <a:cs typeface="Courier New"/>
              </a:rPr>
              <a:t>m&gt;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us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m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sp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d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 marL="270510" marR="1672589" indent="-18288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uc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Courier New"/>
                <a:cs typeface="Courier New"/>
              </a:rPr>
              <a:t>Node</a:t>
            </a:r>
            <a:r>
              <a:rPr sz="1200" dirty="0">
                <a:latin typeface="Courier New"/>
                <a:cs typeface="Courier New"/>
              </a:rPr>
              <a:t>{</a:t>
            </a:r>
            <a:endParaRPr lang="en-US" sz="1200" dirty="0">
              <a:latin typeface="Courier New"/>
              <a:cs typeface="Courier New"/>
            </a:endParaRPr>
          </a:p>
          <a:p>
            <a:pPr marL="270510" marR="1672589" indent="-182880">
              <a:lnSpc>
                <a:spcPct val="100000"/>
              </a:lnSpc>
              <a:spcBef>
                <a:spcPts val="720"/>
              </a:spcBef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sz="1200" b="1" spc="10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dirty="0">
                <a:latin typeface="Courier New"/>
                <a:cs typeface="Courier New"/>
              </a:rPr>
              <a:t>l;</a:t>
            </a:r>
            <a:r>
              <a:rPr sz="1200" dirty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270510" marR="1672589" indent="-182880">
              <a:lnSpc>
                <a:spcPct val="100000"/>
              </a:lnSpc>
              <a:spcBef>
                <a:spcPts val="720"/>
              </a:spcBef>
            </a:pPr>
            <a:r>
              <a:rPr lang="en-US" sz="12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     </a:t>
            </a:r>
            <a:r>
              <a:rPr lang="en-US"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sz="12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n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spc="-5" dirty="0">
                <a:latin typeface="Courier New"/>
                <a:cs typeface="Courier New"/>
              </a:rPr>
              <a:t>xt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dirty="0">
                <a:latin typeface="Courier New"/>
                <a:cs typeface="Courier New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st</a:t>
            </a:r>
            <a:endParaRPr sz="120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363220" marR="1948180" indent="-93345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ub</a:t>
            </a:r>
            <a:r>
              <a:rPr sz="1200" spc="10" dirty="0">
                <a:latin typeface="Courier New"/>
                <a:cs typeface="Courier New"/>
              </a:rPr>
              <a:t>l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~L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 marL="270510" marR="198120" indent="9271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append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...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ri</a:t>
            </a:r>
            <a:r>
              <a:rPr sz="1200" spc="10" dirty="0">
                <a:latin typeface="Courier New"/>
                <a:cs typeface="Courier New"/>
              </a:rPr>
              <a:t>v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e:</a:t>
            </a:r>
            <a:endParaRPr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lang="en-US"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sz="12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Courier New"/>
                <a:cs typeface="Courier New"/>
              </a:rPr>
              <a:t>h</a:t>
            </a:r>
            <a:r>
              <a:rPr sz="1200" b="1" spc="-5" dirty="0">
                <a:latin typeface="Courier New"/>
                <a:cs typeface="Courier New"/>
              </a:rPr>
              <a:t>ea</a:t>
            </a:r>
            <a:r>
              <a:rPr sz="1200" b="1" spc="10" dirty="0">
                <a:latin typeface="Courier New"/>
                <a:cs typeface="Courier New"/>
              </a:rPr>
              <a:t>d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4758684" y="531253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799"/>
                </a:moveTo>
                <a:lnTo>
                  <a:pt x="380999" y="304799"/>
                </a:lnTo>
                <a:lnTo>
                  <a:pt x="380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4851400" y="5318760"/>
            <a:ext cx="195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105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050" b="1" dirty="0">
                <a:solidFill>
                  <a:srgbClr val="0000FF"/>
                </a:solidFill>
                <a:latin typeface="Arial"/>
                <a:cs typeface="Arial"/>
              </a:rPr>
              <a:t>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5139684" y="5312535"/>
            <a:ext cx="727716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599" y="304799"/>
                </a:lnTo>
                <a:lnTo>
                  <a:pt x="609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5270246" y="5318760"/>
            <a:ext cx="52095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b="1" spc="-10" dirty="0">
                <a:solidFill>
                  <a:srgbClr val="00AF50"/>
                </a:solidFill>
                <a:latin typeface="Arial"/>
                <a:cs typeface="Arial"/>
              </a:rPr>
              <a:t>Node</a:t>
            </a:r>
            <a:r>
              <a:rPr sz="1050" b="1" dirty="0">
                <a:solidFill>
                  <a:srgbClr val="00AF50"/>
                </a:solidFill>
                <a:latin typeface="Arial"/>
                <a:cs typeface="Arial"/>
              </a:rPr>
              <a:t>*</a:t>
            </a:r>
            <a:endParaRPr sz="1050" dirty="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next</a:t>
            </a:r>
          </a:p>
        </p:txBody>
      </p:sp>
      <p:sp>
        <p:nvSpPr>
          <p:cNvPr id="10" name="object 12"/>
          <p:cNvSpPr txBox="1"/>
          <p:nvPr/>
        </p:nvSpPr>
        <p:spPr>
          <a:xfrm>
            <a:off x="4648200" y="5091513"/>
            <a:ext cx="9086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6"/>
          <p:cNvSpPr txBox="1"/>
          <p:nvPr/>
        </p:nvSpPr>
        <p:spPr>
          <a:xfrm>
            <a:off x="4114800" y="6019800"/>
            <a:ext cx="37693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3390" algn="l"/>
              </a:tabLst>
            </a:pPr>
            <a:r>
              <a:rPr lang="en-US" sz="1100" b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38600" y="6253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>
            <a:off x="4627880" y="6439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15824"/>
              </p:ext>
            </p:extLst>
          </p:nvPr>
        </p:nvGraphicFramePr>
        <p:xfrm>
          <a:off x="4876800" y="6270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800600" y="6550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35092"/>
              </p:ext>
            </p:extLst>
          </p:nvPr>
        </p:nvGraphicFramePr>
        <p:xfrm>
          <a:off x="6248400" y="6267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197405" y="6547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42" name="Straight Arrow Connector 41"/>
          <p:cNvCxnSpPr>
            <a:stCxn id="38" idx="3"/>
            <a:endCxn id="40" idx="1"/>
          </p:cNvCxnSpPr>
          <p:nvPr/>
        </p:nvCxnSpPr>
        <p:spPr>
          <a:xfrm flipV="1">
            <a:off x="5943600" y="6445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5811"/>
              </p:ext>
            </p:extLst>
          </p:nvPr>
        </p:nvGraphicFramePr>
        <p:xfrm>
          <a:off x="7620000" y="62678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69005" y="6547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 flipV="1">
            <a:off x="7315200" y="6445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without a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4495800" cy="3293209"/>
          </a:xfrm>
          <a:prstGeom prst="rect">
            <a:avLst/>
          </a:prstGeom>
          <a:solidFill>
            <a:srgbClr val="C0C3D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43820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C41A16"/>
                </a:solidFill>
                <a:latin typeface="Menlo-Regular"/>
              </a:rPr>
              <a:t>&gt;</a:t>
            </a:r>
            <a:r>
              <a:rPr lang="en-US" sz="1600" dirty="0">
                <a:solidFill>
                  <a:srgbClr val="643820"/>
                </a:solidFill>
                <a:latin typeface="Menlo-Regular"/>
              </a:rPr>
              <a:t> </a:t>
            </a: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Node{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int  val;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Node*  next;</a:t>
            </a:r>
          </a:p>
          <a:p>
            <a:r>
              <a:rPr lang="uk-UA" sz="16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endParaRPr lang="uk-UA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void append(Node*&amp; head,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v);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main(){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Node* head1 =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Node* head2 = </a:t>
            </a:r>
            <a:r>
              <a:rPr lang="en-US" sz="16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403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a linked list, you need the address of the </a:t>
            </a:r>
            <a:r>
              <a:rPr lang="en-US" dirty="0">
                <a:solidFill>
                  <a:srgbClr val="0000FF"/>
                </a:solidFill>
              </a:rPr>
              <a:t>some node/item</a:t>
            </a:r>
            <a:r>
              <a:rPr lang="en-US" dirty="0"/>
              <a:t>, which is pointed by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Starting from the </a:t>
            </a:r>
            <a:r>
              <a:rPr lang="en-US" dirty="0">
                <a:solidFill>
                  <a:srgbClr val="0000FF"/>
                </a:solidFill>
              </a:rPr>
              <a:t>head pointer</a:t>
            </a:r>
            <a:r>
              <a:rPr lang="en-US" dirty="0"/>
              <a:t>, we can access every node of the linked list.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37338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acts as a </a:t>
            </a:r>
            <a:r>
              <a:rPr lang="en-US" dirty="0">
                <a:solidFill>
                  <a:srgbClr val="0000FF"/>
                </a:solidFill>
              </a:rPr>
              <a:t>wrapper</a:t>
            </a:r>
            <a:r>
              <a:rPr lang="en-US" dirty="0"/>
              <a:t> around the header pointer and the related operations.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is easy for user to manipulate the list.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list is implemented without a class, each function will use </a:t>
            </a:r>
            <a:r>
              <a:rPr lang="en-US" dirty="0">
                <a:solidFill>
                  <a:srgbClr val="0000FF"/>
                </a:solidFill>
              </a:rPr>
              <a:t>header pointer </a:t>
            </a:r>
            <a:r>
              <a:rPr lang="en-US" dirty="0"/>
              <a:t>as an argument.</a:t>
            </a:r>
          </a:p>
        </p:txBody>
      </p:sp>
      <p:sp>
        <p:nvSpPr>
          <p:cNvPr id="8" name="Right Arrow 7"/>
          <p:cNvSpPr/>
          <p:nvPr/>
        </p:nvSpPr>
        <p:spPr>
          <a:xfrm rot="14277823">
            <a:off x="6713002" y="4218616"/>
            <a:ext cx="1779183" cy="173368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10892" y="51054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is a </a:t>
            </a:r>
            <a:r>
              <a:rPr lang="en-US" dirty="0">
                <a:solidFill>
                  <a:srgbClr val="0000FF"/>
                </a:solidFill>
              </a:rPr>
              <a:t>reference</a:t>
            </a:r>
            <a:r>
              <a:rPr lang="en-US" dirty="0"/>
              <a:t> (alias) to a </a:t>
            </a:r>
            <a:r>
              <a:rPr lang="en-US" dirty="0">
                <a:solidFill>
                  <a:srgbClr val="0000FF"/>
                </a:solidFill>
              </a:rPr>
              <a:t>Node pointer </a:t>
            </a:r>
            <a:r>
              <a:rPr lang="en-US" dirty="0"/>
              <a:t>(address) </a:t>
            </a:r>
          </a:p>
        </p:txBody>
      </p:sp>
      <p:pic>
        <p:nvPicPr>
          <p:cNvPr id="11" name="Picture 10" descr="Wh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40" y="4114800"/>
            <a:ext cx="914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without a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4495800" cy="2893100"/>
          </a:xfrm>
          <a:prstGeom prst="rect">
            <a:avLst/>
          </a:prstGeom>
          <a:solidFill>
            <a:srgbClr val="C0C3D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43820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4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&gt;</a:t>
            </a:r>
            <a:r>
              <a:rPr lang="en-US" sz="1400" dirty="0">
                <a:solidFill>
                  <a:srgbClr val="643820"/>
                </a:solidFill>
                <a:latin typeface="Menlo-Regular"/>
              </a:rPr>
              <a:t> </a:t>
            </a:r>
          </a:p>
          <a:p>
            <a:r>
              <a:rPr lang="en-US" sz="1400" dirty="0">
                <a:solidFill>
                  <a:srgbClr val="AA0D91"/>
                </a:solidFill>
                <a:latin typeface="Menlo-Regular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int  val;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Node*  next;</a:t>
            </a:r>
          </a:p>
          <a:p>
            <a:r>
              <a:rPr lang="uk-UA" sz="14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void append(Node*&amp;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v);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Node* headPtr1 =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Node* headPtr2 =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403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a linked list, you need the address of the </a:t>
            </a:r>
            <a:r>
              <a:rPr lang="en-US" dirty="0">
                <a:solidFill>
                  <a:srgbClr val="0000FF"/>
                </a:solidFill>
              </a:rPr>
              <a:t>some node/item</a:t>
            </a:r>
            <a:r>
              <a:rPr lang="en-US" dirty="0"/>
              <a:t>, which is pointed by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Starting from the </a:t>
            </a:r>
            <a:r>
              <a:rPr lang="en-US" dirty="0">
                <a:solidFill>
                  <a:srgbClr val="0000FF"/>
                </a:solidFill>
              </a:rPr>
              <a:t>head pointer</a:t>
            </a:r>
            <a:r>
              <a:rPr lang="en-US" dirty="0"/>
              <a:t>, we can access every node of the linked list.</a:t>
            </a:r>
          </a:p>
        </p:txBody>
      </p:sp>
      <p:sp>
        <p:nvSpPr>
          <p:cNvPr id="8" name="Right Arrow 7"/>
          <p:cNvSpPr/>
          <p:nvPr/>
        </p:nvSpPr>
        <p:spPr>
          <a:xfrm rot="14277823">
            <a:off x="6547585" y="4126992"/>
            <a:ext cx="1986995" cy="188451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7395" y="5334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reference</a:t>
            </a:r>
            <a:r>
              <a:rPr lang="en-US" dirty="0"/>
              <a:t> (alias) to a </a:t>
            </a:r>
            <a:r>
              <a:rPr lang="en-US" dirty="0">
                <a:solidFill>
                  <a:srgbClr val="0000FF"/>
                </a:solidFill>
              </a:rPr>
              <a:t>Node pointer </a:t>
            </a:r>
            <a:endParaRPr lang="en-US" dirty="0"/>
          </a:p>
        </p:txBody>
      </p:sp>
      <p:pic>
        <p:nvPicPr>
          <p:cNvPr id="11" name="Picture 10" descr="Wh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105400"/>
            <a:ext cx="914400" cy="1219200"/>
          </a:xfrm>
          <a:prstGeom prst="rect">
            <a:avLst/>
          </a:prstGeom>
        </p:spPr>
      </p:pic>
      <p:pic>
        <p:nvPicPr>
          <p:cNvPr id="12" name="Picture 11" descr="Screen Shot 2016-01-16 at 11.56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953000"/>
            <a:ext cx="3911600" cy="1025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6019800"/>
            <a:ext cx="69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367" y="6019800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1175" y="6019800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575" y="6031468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6199446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if?</a:t>
            </a:r>
          </a:p>
          <a:p>
            <a:r>
              <a:rPr lang="en-US" dirty="0">
                <a:solidFill>
                  <a:srgbClr val="0000FF"/>
                </a:solidFill>
              </a:rPr>
              <a:t>Node *</a:t>
            </a:r>
            <a:r>
              <a:rPr lang="en-US" dirty="0" err="1">
                <a:solidFill>
                  <a:srgbClr val="0000FF"/>
                </a:solidFill>
              </a:rPr>
              <a:t>ptr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a node to the linked list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a new node to an existing linked list, you can add it to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beginning</a:t>
            </a:r>
            <a:r>
              <a:rPr lang="en-US" dirty="0"/>
              <a:t> of the list,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or the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/>
              <a:t> of the list,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or somewhere in the </a:t>
            </a:r>
            <a:r>
              <a:rPr lang="en-US" dirty="0">
                <a:solidFill>
                  <a:srgbClr val="0000FF"/>
                </a:solidFill>
              </a:rPr>
              <a:t>middle</a:t>
            </a:r>
            <a:r>
              <a:rPr lang="en-US" dirty="0"/>
              <a:t> of the list.</a:t>
            </a:r>
          </a:p>
          <a:p>
            <a:endParaRPr lang="en-US" dirty="0"/>
          </a:p>
          <a:p>
            <a:r>
              <a:rPr lang="en-US" dirty="0"/>
              <a:t>Adding a node to the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/>
              <a:t> of the list (</a:t>
            </a:r>
            <a:r>
              <a:rPr lang="en-US" b="1" dirty="0">
                <a:solidFill>
                  <a:srgbClr val="0000FF"/>
                </a:solidFill>
              </a:rPr>
              <a:t>append</a:t>
            </a:r>
            <a:r>
              <a:rPr lang="en-US" dirty="0"/>
              <a:t>). There is two cases: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The current list is empty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current list is </a:t>
            </a:r>
            <a:r>
              <a:rPr lang="en-US" dirty="0">
                <a:solidFill>
                  <a:srgbClr val="0000FF"/>
                </a:solidFill>
              </a:rPr>
              <a:t>not empty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600200"/>
            <a:ext cx="3643545" cy="4832092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-Regular"/>
              </a:rPr>
              <a:t>#include&lt;</a:t>
            </a:r>
            <a:r>
              <a:rPr lang="en-US" sz="1400" dirty="0" err="1">
                <a:latin typeface="Menlo-Regular"/>
              </a:rPr>
              <a:t>iostream</a:t>
            </a:r>
            <a:r>
              <a:rPr lang="en-US" sz="1400" dirty="0">
                <a:latin typeface="Menlo-Regular"/>
              </a:rPr>
              <a:t>&gt;</a:t>
            </a:r>
          </a:p>
          <a:p>
            <a:r>
              <a:rPr lang="en-US" sz="1400" dirty="0">
                <a:latin typeface="Menlo-Regular"/>
              </a:rPr>
              <a:t>using  namespace  </a:t>
            </a:r>
            <a:r>
              <a:rPr lang="en-US" sz="1400" dirty="0" err="1">
                <a:latin typeface="Menlo-Regular"/>
              </a:rPr>
              <a:t>std</a:t>
            </a:r>
            <a:r>
              <a:rPr lang="en-US" sz="1400" dirty="0">
                <a:latin typeface="Menlo-Regular"/>
              </a:rPr>
              <a:t>;</a:t>
            </a:r>
          </a:p>
          <a:p>
            <a:r>
              <a:rPr lang="en-US" sz="1400" dirty="0" err="1">
                <a:latin typeface="Menlo-Regular"/>
              </a:rPr>
              <a:t>struct</a:t>
            </a:r>
            <a:r>
              <a:rPr lang="en-US" sz="1400" dirty="0"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BA8C1C"/>
                </a:solidFill>
                <a:latin typeface="Menlo-Regular"/>
              </a:rPr>
              <a:t>val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 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uk-UA" sz="14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latin typeface="Menlo-Regular"/>
              </a:rPr>
              <a:t>void append(Node*&amp; head, </a:t>
            </a:r>
            <a:r>
              <a:rPr lang="en-US" sz="1400" dirty="0" err="1">
                <a:latin typeface="Menlo-Regular"/>
              </a:rPr>
              <a:t>int</a:t>
            </a:r>
            <a:r>
              <a:rPr lang="en-US" sz="1400" dirty="0">
                <a:latin typeface="Menlo-Regular"/>
              </a:rPr>
              <a:t> v){</a:t>
            </a:r>
          </a:p>
          <a:p>
            <a:r>
              <a:rPr lang="en-US" sz="1400" dirty="0">
                <a:solidFill>
                  <a:srgbClr val="FF0000"/>
                </a:solidFill>
                <a:latin typeface="Menlo-Regular"/>
              </a:rPr>
              <a:t>  if(head == NULL){</a:t>
            </a:r>
          </a:p>
          <a:p>
            <a:r>
              <a:rPr lang="en-US" sz="1400" dirty="0">
                <a:solidFill>
                  <a:srgbClr val="FF0000"/>
                </a:solidFill>
                <a:latin typeface="Menlo-Regular"/>
              </a:rPr>
              <a:t>    head = new Node;</a:t>
            </a:r>
          </a:p>
          <a:p>
            <a:r>
              <a:rPr lang="en-US" sz="1400" dirty="0">
                <a:solidFill>
                  <a:srgbClr val="FF0000"/>
                </a:solidFill>
                <a:latin typeface="Menlo-Regular"/>
              </a:rPr>
              <a:t>    head-&gt;</a:t>
            </a:r>
            <a:r>
              <a:rPr lang="en-US" sz="1400" dirty="0" err="1">
                <a:solidFill>
                  <a:srgbClr val="FF0000"/>
                </a:solidFill>
                <a:latin typeface="Menlo-Regular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Menlo-Regular"/>
              </a:rPr>
              <a:t> = v;</a:t>
            </a:r>
          </a:p>
          <a:p>
            <a:r>
              <a:rPr lang="en-US" sz="1400" dirty="0">
                <a:solidFill>
                  <a:srgbClr val="FF0000"/>
                </a:solidFill>
                <a:latin typeface="Menlo-Regular"/>
              </a:rPr>
              <a:t>    head-&gt;next = NULL;</a:t>
            </a:r>
          </a:p>
          <a:p>
            <a:r>
              <a:rPr lang="de-DE" sz="14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hu-HU" sz="14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else{</a:t>
            </a:r>
          </a:p>
          <a:p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(){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headPtr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 = NULL;</a:t>
            </a:r>
          </a:p>
          <a:p>
            <a:r>
              <a:rPr lang="it-IT" sz="14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it-IT" sz="1400" dirty="0" err="1">
                <a:solidFill>
                  <a:srgbClr val="FF0000"/>
                </a:solidFill>
                <a:latin typeface="Menlo-Regular"/>
              </a:rPr>
              <a:t>append</a:t>
            </a:r>
            <a:r>
              <a:rPr lang="it-IT" sz="1400" dirty="0">
                <a:solidFill>
                  <a:srgbClr val="FF0000"/>
                </a:solidFill>
                <a:latin typeface="Menlo-Regular"/>
              </a:rPr>
              <a:t>(</a:t>
            </a:r>
            <a:r>
              <a:rPr lang="it-IT" sz="1400" dirty="0" err="1">
                <a:solidFill>
                  <a:srgbClr val="FF0000"/>
                </a:solidFill>
                <a:latin typeface="Menlo-Regular"/>
              </a:rPr>
              <a:t>headPtr</a:t>
            </a:r>
            <a:r>
              <a:rPr lang="it-IT" sz="1400" dirty="0">
                <a:solidFill>
                  <a:srgbClr val="FF0000"/>
                </a:solidFill>
                <a:latin typeface="Menlo-Regular"/>
              </a:rPr>
              <a:t>, 20);</a:t>
            </a:r>
          </a:p>
          <a:p>
            <a:r>
              <a:rPr lang="it-IT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19200" y="58750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8" idx="3"/>
            <a:endCxn id="24" idx="1"/>
          </p:cNvCxnSpPr>
          <p:nvPr/>
        </p:nvCxnSpPr>
        <p:spPr>
          <a:xfrm>
            <a:off x="1808480" y="6061710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5867400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r>
              <a:rPr lang="en-US" dirty="0"/>
              <a:t>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19200" y="52654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400" b="1" dirty="0">
                <a:solidFill>
                  <a:srgbClr val="0000FF"/>
                </a:solidFill>
              </a:rPr>
              <a:t>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257800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r>
              <a:rPr lang="en-US" dirty="0"/>
              <a:t>:</a:t>
            </a:r>
          </a:p>
        </p:txBody>
      </p:sp>
      <p:sp>
        <p:nvSpPr>
          <p:cNvPr id="20" name="Right Arrow 19"/>
          <p:cNvSpPr/>
          <p:nvPr/>
        </p:nvSpPr>
        <p:spPr>
          <a:xfrm rot="11172905">
            <a:off x="2290041" y="5596140"/>
            <a:ext cx="3439685" cy="85318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3124200" y="6019798"/>
            <a:ext cx="2514600" cy="76201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207" y="6488668"/>
            <a:ext cx="515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has ONE node, </a:t>
            </a:r>
            <a:r>
              <a:rPr lang="en-US" dirty="0" err="1"/>
              <a:t>headPtr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part of the list itself.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3410"/>
              </p:ext>
            </p:extLst>
          </p:nvPr>
        </p:nvGraphicFramePr>
        <p:xfrm>
          <a:off x="2057400" y="5892800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981200" y="6172200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41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7" grpId="0" animBg="1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a node to the linked list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a new node to an existing linked list, you can add it to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beginning</a:t>
            </a:r>
            <a:r>
              <a:rPr lang="en-US" dirty="0"/>
              <a:t> of the list,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or the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/>
              <a:t> of the list,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or somewhere in the </a:t>
            </a:r>
            <a:r>
              <a:rPr lang="en-US" dirty="0">
                <a:solidFill>
                  <a:srgbClr val="0000FF"/>
                </a:solidFill>
              </a:rPr>
              <a:t>middle</a:t>
            </a:r>
            <a:r>
              <a:rPr lang="en-US" dirty="0"/>
              <a:t> of the list.</a:t>
            </a:r>
          </a:p>
          <a:p>
            <a:endParaRPr lang="en-US" dirty="0"/>
          </a:p>
          <a:p>
            <a:r>
              <a:rPr lang="en-US" dirty="0"/>
              <a:t>Adding a node to the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/>
              <a:t> of the list (</a:t>
            </a:r>
            <a:r>
              <a:rPr lang="en-US" b="1" dirty="0">
                <a:solidFill>
                  <a:srgbClr val="0000FF"/>
                </a:solidFill>
              </a:rPr>
              <a:t>append</a:t>
            </a:r>
            <a:r>
              <a:rPr lang="en-US" dirty="0"/>
              <a:t>). There is two cases: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current list is </a:t>
            </a:r>
            <a:r>
              <a:rPr lang="en-US" dirty="0">
                <a:solidFill>
                  <a:srgbClr val="0000FF"/>
                </a:solidFill>
              </a:rPr>
              <a:t>empty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The current list is not empty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600200"/>
            <a:ext cx="3643545" cy="5047535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-Regular"/>
              </a:rPr>
              <a:t>#include&lt;</a:t>
            </a:r>
            <a:r>
              <a:rPr lang="en-US" sz="1400" dirty="0" err="1">
                <a:latin typeface="Menlo-Regular"/>
              </a:rPr>
              <a:t>iostream</a:t>
            </a:r>
            <a:r>
              <a:rPr lang="en-US" sz="1400" dirty="0">
                <a:latin typeface="Menlo-Regular"/>
              </a:rPr>
              <a:t>&gt;</a:t>
            </a:r>
          </a:p>
          <a:p>
            <a:r>
              <a:rPr lang="en-US" sz="1400" dirty="0">
                <a:latin typeface="Menlo-Regular"/>
              </a:rPr>
              <a:t>using  namespace  </a:t>
            </a:r>
            <a:r>
              <a:rPr lang="en-US" sz="1400" dirty="0" err="1">
                <a:latin typeface="Menlo-Regular"/>
              </a:rPr>
              <a:t>std</a:t>
            </a:r>
            <a:r>
              <a:rPr lang="en-US" sz="1400" dirty="0">
                <a:latin typeface="Menlo-Regular"/>
              </a:rPr>
              <a:t>;</a:t>
            </a:r>
          </a:p>
          <a:p>
            <a:r>
              <a:rPr lang="en-US" sz="1400" dirty="0" err="1">
                <a:latin typeface="Menlo-Regular"/>
              </a:rPr>
              <a:t>struct</a:t>
            </a:r>
            <a:r>
              <a:rPr lang="en-US" sz="1400" dirty="0"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BA8C1C"/>
                </a:solidFill>
                <a:latin typeface="Menlo-Regular"/>
              </a:rPr>
              <a:t>val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 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uk-UA" sz="14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latin typeface="Menlo-Regular"/>
              </a:rPr>
              <a:t>void append(Node*&amp; head, </a:t>
            </a:r>
            <a:r>
              <a:rPr lang="en-US" sz="1400" dirty="0" err="1">
                <a:latin typeface="Menlo-Regular"/>
              </a:rPr>
              <a:t>int</a:t>
            </a:r>
            <a:r>
              <a:rPr lang="en-US" sz="1400" dirty="0">
                <a:latin typeface="Menlo-Regular"/>
              </a:rPr>
              <a:t> v){</a:t>
            </a:r>
          </a:p>
          <a:p>
            <a:r>
              <a:rPr lang="en-US" sz="1400" dirty="0">
                <a:latin typeface="Menlo-Regular"/>
              </a:rPr>
              <a:t>  if(head == NULL){</a:t>
            </a:r>
          </a:p>
          <a:p>
            <a:r>
              <a:rPr lang="en-US" sz="1400" dirty="0">
                <a:latin typeface="Menlo-Regular"/>
              </a:rPr>
              <a:t>    head = new Node;</a:t>
            </a:r>
          </a:p>
          <a:p>
            <a:r>
              <a:rPr lang="en-US" sz="1400" dirty="0">
                <a:latin typeface="Menlo-Regular"/>
              </a:rPr>
              <a:t>    head-&gt;</a:t>
            </a:r>
            <a:r>
              <a:rPr lang="en-US" sz="1400" dirty="0" err="1">
                <a:latin typeface="Menlo-Regular"/>
              </a:rPr>
              <a:t>val</a:t>
            </a:r>
            <a:r>
              <a:rPr lang="en-US" sz="1400" dirty="0">
                <a:latin typeface="Menlo-Regular"/>
              </a:rPr>
              <a:t> = v;</a:t>
            </a:r>
          </a:p>
          <a:p>
            <a:r>
              <a:rPr lang="en-US" sz="1400" dirty="0">
                <a:latin typeface="Menlo-Regular"/>
              </a:rPr>
              <a:t>    head-&gt;next = NULL;</a:t>
            </a:r>
          </a:p>
          <a:p>
            <a:r>
              <a:rPr lang="de-DE" sz="1400" dirty="0">
                <a:latin typeface="Menlo-Regular"/>
              </a:rPr>
              <a:t>  }</a:t>
            </a:r>
          </a:p>
          <a:p>
            <a:r>
              <a:rPr lang="hu-HU" sz="1400" dirty="0">
                <a:solidFill>
                  <a:srgbClr val="FF0000"/>
                </a:solidFill>
                <a:latin typeface="Menlo-Regular"/>
              </a:rPr>
              <a:t>  else{</a:t>
            </a:r>
          </a:p>
          <a:p>
            <a:r>
              <a:rPr lang="hu-HU" sz="1400" dirty="0">
                <a:solidFill>
                  <a:srgbClr val="FF0000"/>
                </a:solidFill>
                <a:latin typeface="Menlo-Regular"/>
              </a:rPr>
              <a:t>     ...</a:t>
            </a:r>
          </a:p>
          <a:p>
            <a:r>
              <a:rPr lang="de-DE" sz="14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(){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headPtr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 = NULL;</a:t>
            </a:r>
          </a:p>
          <a:p>
            <a:r>
              <a:rPr lang="it-IT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1400" dirty="0" err="1">
                <a:solidFill>
                  <a:srgbClr val="000000"/>
                </a:solidFill>
                <a:latin typeface="Menlo-Regular"/>
              </a:rPr>
              <a:t>append</a:t>
            </a:r>
            <a:r>
              <a:rPr lang="it-IT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Menlo-Regular"/>
              </a:rPr>
              <a:t>headPtr</a:t>
            </a:r>
            <a:r>
              <a:rPr lang="it-IT" sz="1400" dirty="0">
                <a:solidFill>
                  <a:srgbClr val="000000"/>
                </a:solidFill>
                <a:latin typeface="Menlo-Regular"/>
              </a:rPr>
              <a:t>, 20);</a:t>
            </a:r>
          </a:p>
          <a:p>
            <a:r>
              <a:rPr lang="it-IT" sz="14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it-IT" sz="1400" dirty="0" err="1">
                <a:solidFill>
                  <a:srgbClr val="FF0000"/>
                </a:solidFill>
                <a:latin typeface="Menlo-Regular"/>
              </a:rPr>
              <a:t>append</a:t>
            </a:r>
            <a:r>
              <a:rPr lang="it-IT" sz="1400" dirty="0">
                <a:solidFill>
                  <a:srgbClr val="FF0000"/>
                </a:solidFill>
                <a:latin typeface="Menlo-Regular"/>
              </a:rPr>
              <a:t>(</a:t>
            </a:r>
            <a:r>
              <a:rPr lang="it-IT" sz="1400" dirty="0" err="1">
                <a:solidFill>
                  <a:srgbClr val="FF0000"/>
                </a:solidFill>
                <a:latin typeface="Menlo-Regular"/>
              </a:rPr>
              <a:t>headPtr</a:t>
            </a:r>
            <a:r>
              <a:rPr lang="it-IT" sz="1400" dirty="0">
                <a:solidFill>
                  <a:srgbClr val="FF0000"/>
                </a:solidFill>
                <a:latin typeface="Menlo-Regular"/>
              </a:rPr>
              <a:t>, 30);</a:t>
            </a:r>
          </a:p>
          <a:p>
            <a:r>
              <a:rPr lang="it-IT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90600" y="58750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8" idx="3"/>
            <a:endCxn id="24" idx="1"/>
          </p:cNvCxnSpPr>
          <p:nvPr/>
        </p:nvCxnSpPr>
        <p:spPr>
          <a:xfrm>
            <a:off x="1579880" y="6061710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6200" y="5867400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r>
              <a:rPr lang="en-US" dirty="0"/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07" y="6488668"/>
            <a:ext cx="530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has TWO nodes, </a:t>
            </a:r>
            <a:r>
              <a:rPr lang="en-US" dirty="0" err="1"/>
              <a:t>headPtr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part of the list itself.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50886"/>
              </p:ext>
            </p:extLst>
          </p:nvPr>
        </p:nvGraphicFramePr>
        <p:xfrm>
          <a:off x="1828800" y="5892800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2600" y="6172200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2015"/>
              </p:ext>
            </p:extLst>
          </p:nvPr>
        </p:nvGraphicFramePr>
        <p:xfrm>
          <a:off x="3200400" y="5889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49405" y="6169223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23" name="Straight Arrow Connector 22"/>
          <p:cNvCxnSpPr>
            <a:stCxn id="24" idx="3"/>
            <a:endCxn id="16" idx="1"/>
          </p:cNvCxnSpPr>
          <p:nvPr/>
        </p:nvCxnSpPr>
        <p:spPr>
          <a:xfrm flipV="1">
            <a:off x="2895600" y="6067623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a node to the linked list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a new node to an existing linked list, you can add it to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beginning</a:t>
            </a:r>
            <a:r>
              <a:rPr lang="en-US" dirty="0"/>
              <a:t> of the list,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or the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/>
              <a:t> of the list,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or somewhere in the </a:t>
            </a:r>
            <a:r>
              <a:rPr lang="en-US" dirty="0">
                <a:solidFill>
                  <a:srgbClr val="0000FF"/>
                </a:solidFill>
              </a:rPr>
              <a:t>middle</a:t>
            </a:r>
            <a:r>
              <a:rPr lang="en-US" dirty="0"/>
              <a:t> of the list.</a:t>
            </a:r>
          </a:p>
          <a:p>
            <a:endParaRPr lang="en-US" dirty="0"/>
          </a:p>
          <a:p>
            <a:r>
              <a:rPr lang="en-US" dirty="0"/>
              <a:t>Adding a node to the 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/>
              <a:t> of the list (</a:t>
            </a:r>
            <a:r>
              <a:rPr lang="en-US" b="1" dirty="0">
                <a:solidFill>
                  <a:srgbClr val="0000FF"/>
                </a:solidFill>
              </a:rPr>
              <a:t>append</a:t>
            </a:r>
            <a:r>
              <a:rPr lang="en-US" dirty="0"/>
              <a:t>). There is two cases: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current list is </a:t>
            </a:r>
            <a:r>
              <a:rPr lang="en-US" dirty="0">
                <a:solidFill>
                  <a:srgbClr val="0000FF"/>
                </a:solidFill>
              </a:rPr>
              <a:t>empty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The current list is not empty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600200"/>
            <a:ext cx="3643545" cy="5262978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-Regular"/>
              </a:rPr>
              <a:t>#include&lt;</a:t>
            </a:r>
            <a:r>
              <a:rPr lang="en-US" sz="1400" dirty="0" err="1">
                <a:latin typeface="Menlo-Regular"/>
              </a:rPr>
              <a:t>iostream</a:t>
            </a:r>
            <a:r>
              <a:rPr lang="en-US" sz="1400" dirty="0">
                <a:latin typeface="Menlo-Regular"/>
              </a:rPr>
              <a:t>&gt;</a:t>
            </a:r>
          </a:p>
          <a:p>
            <a:r>
              <a:rPr lang="en-US" sz="1400" dirty="0">
                <a:latin typeface="Menlo-Regular"/>
              </a:rPr>
              <a:t>using  namespace  </a:t>
            </a:r>
            <a:r>
              <a:rPr lang="en-US" sz="1400" dirty="0" err="1">
                <a:latin typeface="Menlo-Regular"/>
              </a:rPr>
              <a:t>std</a:t>
            </a:r>
            <a:r>
              <a:rPr lang="en-US" sz="1400" dirty="0">
                <a:latin typeface="Menlo-Regular"/>
              </a:rPr>
              <a:t>;</a:t>
            </a:r>
          </a:p>
          <a:p>
            <a:r>
              <a:rPr lang="en-US" sz="1400" dirty="0" err="1">
                <a:latin typeface="Menlo-Regular"/>
              </a:rPr>
              <a:t>struct</a:t>
            </a:r>
            <a:r>
              <a:rPr lang="en-US" sz="1400" dirty="0">
                <a:latin typeface="Menlo-Regular"/>
              </a:rPr>
              <a:t>  Node{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hu-HU" sz="1400" dirty="0">
                <a:solidFill>
                  <a:srgbClr val="BA8C1C"/>
                </a:solidFill>
                <a:latin typeface="Menlo-Regular"/>
              </a:rPr>
              <a:t>val</a:t>
            </a:r>
            <a:r>
              <a:rPr lang="hu-HU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*  </a:t>
            </a:r>
            <a:r>
              <a:rPr lang="en-US" sz="1400" dirty="0">
                <a:solidFill>
                  <a:srgbClr val="BA8C1C"/>
                </a:solidFill>
                <a:latin typeface="Menlo-Regular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uk-UA" sz="14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latin typeface="Menlo-Regular"/>
              </a:rPr>
              <a:t>void append(Node*&amp; head, </a:t>
            </a:r>
            <a:r>
              <a:rPr lang="en-US" sz="1400" dirty="0" err="1">
                <a:latin typeface="Menlo-Regular"/>
              </a:rPr>
              <a:t>int</a:t>
            </a:r>
            <a:r>
              <a:rPr lang="en-US" sz="1400" dirty="0">
                <a:latin typeface="Menlo-Regular"/>
              </a:rPr>
              <a:t> v){</a:t>
            </a:r>
          </a:p>
          <a:p>
            <a:r>
              <a:rPr lang="en-US" sz="1400" dirty="0">
                <a:latin typeface="Menlo-Regular"/>
              </a:rPr>
              <a:t>  if(head == NULL){</a:t>
            </a:r>
          </a:p>
          <a:p>
            <a:r>
              <a:rPr lang="en-US" sz="1400" dirty="0">
                <a:latin typeface="Menlo-Regular"/>
              </a:rPr>
              <a:t>    head = new Node;</a:t>
            </a:r>
          </a:p>
          <a:p>
            <a:r>
              <a:rPr lang="en-US" sz="1400" dirty="0">
                <a:latin typeface="Menlo-Regular"/>
              </a:rPr>
              <a:t>    head-&gt;</a:t>
            </a:r>
            <a:r>
              <a:rPr lang="en-US" sz="1400" dirty="0" err="1">
                <a:latin typeface="Menlo-Regular"/>
              </a:rPr>
              <a:t>val</a:t>
            </a:r>
            <a:r>
              <a:rPr lang="en-US" sz="1400" dirty="0">
                <a:latin typeface="Menlo-Regular"/>
              </a:rPr>
              <a:t> = v;</a:t>
            </a:r>
          </a:p>
          <a:p>
            <a:r>
              <a:rPr lang="en-US" sz="1400" dirty="0">
                <a:latin typeface="Menlo-Regular"/>
              </a:rPr>
              <a:t>    head-&gt;next = NULL;</a:t>
            </a:r>
          </a:p>
          <a:p>
            <a:r>
              <a:rPr lang="de-DE" sz="1400" dirty="0">
                <a:latin typeface="Menlo-Regular"/>
              </a:rPr>
              <a:t>  }</a:t>
            </a:r>
          </a:p>
          <a:p>
            <a:r>
              <a:rPr lang="hu-HU" sz="1400" dirty="0">
                <a:solidFill>
                  <a:srgbClr val="FF0000"/>
                </a:solidFill>
                <a:latin typeface="Menlo-Regular"/>
              </a:rPr>
              <a:t>  else{</a:t>
            </a:r>
          </a:p>
          <a:p>
            <a:r>
              <a:rPr lang="hu-HU" sz="1400" dirty="0">
                <a:solidFill>
                  <a:srgbClr val="FF0000"/>
                </a:solidFill>
                <a:latin typeface="Menlo-Regular"/>
              </a:rPr>
              <a:t>     ...</a:t>
            </a:r>
          </a:p>
          <a:p>
            <a:r>
              <a:rPr lang="de-DE" sz="1400" dirty="0">
                <a:solidFill>
                  <a:srgbClr val="FF0000"/>
                </a:solidFill>
                <a:latin typeface="Menlo-Regular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e-DE" sz="14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(){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de-DE" sz="1400" dirty="0" err="1">
                <a:solidFill>
                  <a:srgbClr val="000000"/>
                </a:solidFill>
                <a:latin typeface="Menlo-Regular"/>
              </a:rPr>
              <a:t>headPtr</a:t>
            </a:r>
            <a:r>
              <a:rPr lang="de-DE" sz="1400" dirty="0">
                <a:solidFill>
                  <a:srgbClr val="000000"/>
                </a:solidFill>
                <a:latin typeface="Menlo-Regular"/>
              </a:rPr>
              <a:t> = NULL;</a:t>
            </a:r>
          </a:p>
          <a:p>
            <a:r>
              <a:rPr lang="it-IT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1400" dirty="0" err="1">
                <a:solidFill>
                  <a:srgbClr val="000000"/>
                </a:solidFill>
                <a:latin typeface="Menlo-Regular"/>
              </a:rPr>
              <a:t>append</a:t>
            </a:r>
            <a:r>
              <a:rPr lang="it-IT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Menlo-Regular"/>
              </a:rPr>
              <a:t>headPtr</a:t>
            </a:r>
            <a:r>
              <a:rPr lang="it-IT" sz="1400" dirty="0">
                <a:solidFill>
                  <a:srgbClr val="000000"/>
                </a:solidFill>
                <a:latin typeface="Menlo-Regular"/>
              </a:rPr>
              <a:t>, 20);</a:t>
            </a:r>
          </a:p>
          <a:p>
            <a:r>
              <a:rPr lang="it-IT" sz="1400" dirty="0">
                <a:latin typeface="Menlo-Regular"/>
              </a:rPr>
              <a:t>  </a:t>
            </a:r>
            <a:r>
              <a:rPr lang="it-IT" sz="1400" dirty="0" err="1">
                <a:latin typeface="Menlo-Regular"/>
              </a:rPr>
              <a:t>append</a:t>
            </a:r>
            <a:r>
              <a:rPr lang="it-IT" sz="1400" dirty="0">
                <a:latin typeface="Menlo-Regular"/>
              </a:rPr>
              <a:t>(</a:t>
            </a:r>
            <a:r>
              <a:rPr lang="it-IT" sz="1400" dirty="0" err="1">
                <a:latin typeface="Menlo-Regular"/>
              </a:rPr>
              <a:t>headPtr</a:t>
            </a:r>
            <a:r>
              <a:rPr lang="it-IT" sz="1400" dirty="0">
                <a:latin typeface="Menlo-Regular"/>
              </a:rPr>
              <a:t>, 30);</a:t>
            </a:r>
          </a:p>
          <a:p>
            <a:r>
              <a:rPr lang="it-IT" sz="14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it-IT" sz="1400" dirty="0" err="1">
                <a:solidFill>
                  <a:srgbClr val="FF0000"/>
                </a:solidFill>
                <a:latin typeface="Menlo-Regular"/>
              </a:rPr>
              <a:t>append</a:t>
            </a:r>
            <a:r>
              <a:rPr lang="it-IT" sz="1400" dirty="0">
                <a:solidFill>
                  <a:srgbClr val="FF0000"/>
                </a:solidFill>
                <a:latin typeface="Menlo-Regular"/>
              </a:rPr>
              <a:t>(</a:t>
            </a:r>
            <a:r>
              <a:rPr lang="it-IT" sz="1400" dirty="0" err="1">
                <a:solidFill>
                  <a:srgbClr val="FF0000"/>
                </a:solidFill>
                <a:latin typeface="Menlo-Regular"/>
              </a:rPr>
              <a:t>headPtr</a:t>
            </a:r>
            <a:r>
              <a:rPr lang="it-IT" sz="1400" dirty="0">
                <a:solidFill>
                  <a:srgbClr val="FF0000"/>
                </a:solidFill>
                <a:latin typeface="Menlo-Regular"/>
              </a:rPr>
              <a:t>, 40);</a:t>
            </a:r>
          </a:p>
          <a:p>
            <a:r>
              <a:rPr lang="it-IT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90600" y="5875020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1" name="Straight Arrow Connector 10"/>
          <p:cNvCxnSpPr>
            <a:stCxn id="8" idx="3"/>
            <a:endCxn id="24" idx="1"/>
          </p:cNvCxnSpPr>
          <p:nvPr/>
        </p:nvCxnSpPr>
        <p:spPr>
          <a:xfrm>
            <a:off x="1579880" y="6061710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6200" y="5867400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headPtr</a:t>
            </a:r>
            <a:r>
              <a:rPr lang="en-US" dirty="0"/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07" y="6488668"/>
            <a:ext cx="53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has THREE nodes, </a:t>
            </a:r>
            <a:r>
              <a:rPr lang="en-US" dirty="0" err="1"/>
              <a:t>headPtr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part of the list itself.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4364"/>
              </p:ext>
            </p:extLst>
          </p:nvPr>
        </p:nvGraphicFramePr>
        <p:xfrm>
          <a:off x="1828800" y="5892800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2600" y="6172200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51032"/>
              </p:ext>
            </p:extLst>
          </p:nvPr>
        </p:nvGraphicFramePr>
        <p:xfrm>
          <a:off x="3200400" y="5889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149405" y="6169223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23" name="Straight Arrow Connector 22"/>
          <p:cNvCxnSpPr>
            <a:stCxn id="24" idx="3"/>
            <a:endCxn id="16" idx="1"/>
          </p:cNvCxnSpPr>
          <p:nvPr/>
        </p:nvCxnSpPr>
        <p:spPr>
          <a:xfrm flipV="1">
            <a:off x="2895600" y="6067623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23898"/>
              </p:ext>
            </p:extLst>
          </p:nvPr>
        </p:nvGraphicFramePr>
        <p:xfrm>
          <a:off x="4572000" y="5889823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21005" y="6169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4267200" y="6067623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17224</TotalTime>
  <Words>3915</Words>
  <Application>Microsoft Office PowerPoint</Application>
  <PresentationFormat>On-screen Show (4:3)</PresentationFormat>
  <Paragraphs>964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Menlo-Regular</vt:lpstr>
      <vt:lpstr>Times New Roman</vt:lpstr>
      <vt:lpstr>Tw Cen MT</vt:lpstr>
      <vt:lpstr>Wingdings</vt:lpstr>
      <vt:lpstr>Wingdings 2</vt:lpstr>
      <vt:lpstr>Zapf Dingbats</vt:lpstr>
      <vt:lpstr>Median</vt:lpstr>
      <vt:lpstr>CSC230 </vt:lpstr>
      <vt:lpstr>Array has a problem</vt:lpstr>
      <vt:lpstr>Alternative: Linked list</vt:lpstr>
      <vt:lpstr>Linked List: a class implementation</vt:lpstr>
      <vt:lpstr>Linked List: without a class</vt:lpstr>
      <vt:lpstr>Linked List: without a class</vt:lpstr>
      <vt:lpstr>Append a node to the linked list </vt:lpstr>
      <vt:lpstr>Append a node to the linked list </vt:lpstr>
      <vt:lpstr>Append a node to the linked list </vt:lpstr>
      <vt:lpstr>Jargons</vt:lpstr>
      <vt:lpstr>Array vs. Linked List</vt:lpstr>
      <vt:lpstr>Append()</vt:lpstr>
      <vt:lpstr>Append()</vt:lpstr>
      <vt:lpstr>Append()</vt:lpstr>
      <vt:lpstr>Append()</vt:lpstr>
      <vt:lpstr>Append()</vt:lpstr>
      <vt:lpstr>Append()</vt:lpstr>
      <vt:lpstr>Head pointer</vt:lpstr>
      <vt:lpstr>Append()</vt:lpstr>
      <vt:lpstr>Append()</vt:lpstr>
      <vt:lpstr>While loop or for loop?</vt:lpstr>
      <vt:lpstr>Print out the values in each node</vt:lpstr>
      <vt:lpstr>Tail pointer</vt:lpstr>
      <vt:lpstr>Delete</vt:lpstr>
      <vt:lpstr>Doubly-linked List</vt:lpstr>
      <vt:lpstr>Circular Doubly Linked List</vt:lpstr>
      <vt:lpstr>Suppose we want to append e to this list:</vt:lpstr>
      <vt:lpstr>PowerPoint Presentation</vt:lpstr>
      <vt:lpstr>PowerPoint Presentation</vt:lpstr>
      <vt:lpstr>Access Example: Linear Search</vt:lpstr>
      <vt:lpstr>Recursion on Lists</vt:lpstr>
      <vt:lpstr>Recursive Search</vt:lpstr>
      <vt:lpstr>Recursive Search</vt:lpstr>
      <vt:lpstr>Iterative linked list reversal </vt:lpstr>
      <vt:lpstr>Iterative linked list reversal </vt:lpstr>
      <vt:lpstr>Iterative linked list reversal </vt:lpstr>
      <vt:lpstr>Iterative linked list reversal </vt:lpstr>
      <vt:lpstr>Recursive Reverse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336</cp:revision>
  <cp:lastPrinted>2013-01-16T16:51:30Z</cp:lastPrinted>
  <dcterms:created xsi:type="dcterms:W3CDTF">2006-08-16T00:00:00Z</dcterms:created>
  <dcterms:modified xsi:type="dcterms:W3CDTF">2020-02-27T00:54:39Z</dcterms:modified>
  <cp:category/>
</cp:coreProperties>
</file>