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70" r:id="rId11"/>
    <p:sldId id="271" r:id="rId12"/>
    <p:sldId id="273" r:id="rId13"/>
    <p:sldId id="272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BD"/>
    <a:srgbClr val="FFF7F3"/>
    <a:srgbClr val="F8DFF0"/>
    <a:srgbClr val="800000"/>
    <a:srgbClr val="FFFF8B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2157" autoAdjust="0"/>
  </p:normalViewPr>
  <p:slideViewPr>
    <p:cSldViewPr>
      <p:cViewPr varScale="1">
        <p:scale>
          <a:sx n="111" d="100"/>
          <a:sy n="111" d="100"/>
        </p:scale>
        <p:origin x="127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903F6D4-391E-4FD1-832D-082385455723}" type="datetimeFigureOut">
              <a:rPr lang="fr-FR" smtClean="0"/>
              <a:pPr/>
              <a:t>04/03/2020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41A836A-809C-4B6B-8F3B-106C7434EABB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86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E02B9-FBD2-43C6-9215-2B8038F192E1}" type="datetimeFigureOut">
              <a:rPr lang="fr-FR" smtClean="0"/>
              <a:pPr/>
              <a:t>04/03/2020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F2BC-EAAB-4030-AE40-C7E2573B34D6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787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F2BC-EAAB-4030-AE40-C7E2573B34D6}" type="slidenum">
              <a:rPr lang="fr-BE" smtClean="0"/>
              <a:pPr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5462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CB957DA-E10A-46DE-944B-C6C734ED21F5}" type="datetime1">
              <a:rPr lang="en-US" smtClean="0"/>
              <a:t>3/4/2020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9DD89-8A4F-4E6F-9DC3-F0E473C3AA45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2ECB3D4-A814-4106-8EDF-ADA9EB42614F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9B30-EFC6-4151-A015-9EAB71C0E573}" type="datetime1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1C3A-B957-4058-B8ED-99A2523CCA14}" type="datetime1">
              <a:rPr lang="en-US" smtClean="0"/>
              <a:t>3/4/2020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AAE059-5DFC-41C1-A5FF-E50061B12E66}" type="datetime1">
              <a:rPr lang="en-US" smtClean="0"/>
              <a:t>3/4/2020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F5C3119-2647-44FC-88D9-3457ED259308}" type="datetime1">
              <a:rPr lang="en-US" smtClean="0"/>
              <a:t>3/4/2020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470A9-3555-4D40-AB1C-ED989CE6D46D}" type="datetime1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C299-7110-411E-9EEC-030D6CDB49F9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B62C-E330-425B-B2F7-9C20B52F2868}" type="datetime1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5374623-CFC1-412C-97A4-04D4E59B64C2}" type="datetime1">
              <a:rPr lang="en-US" smtClean="0"/>
              <a:t>3/4/2020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446779-0DA1-4074-99C1-35A6BC8DD2E8}" type="datetime1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CSC230</a:t>
            </a:r>
            <a:br>
              <a:rPr lang="fr-BE" dirty="0"/>
            </a:b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</a:t>
            </a:r>
            <a:r>
              <a:rPr lang="en-US" smtClean="0"/>
              <a:t>emplate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st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133600"/>
            <a:ext cx="2145097" cy="287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5105400"/>
            <a:ext cx="32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Standard </a:t>
            </a:r>
            <a:r>
              <a:rPr lang="en-US" b="1" dirty="0">
                <a:solidFill>
                  <a:srgbClr val="800000"/>
                </a:solidFill>
              </a:rPr>
              <a:t>Template </a:t>
            </a:r>
            <a:r>
              <a:rPr lang="en-US" b="1" dirty="0"/>
              <a:t>Library</a:t>
            </a:r>
            <a:r>
              <a:rPr lang="en-US" dirty="0"/>
              <a:t> (</a:t>
            </a:r>
            <a:r>
              <a:rPr lang="en-US" b="1" dirty="0"/>
              <a:t>STL</a:t>
            </a:r>
            <a:r>
              <a:rPr lang="en-US" dirty="0"/>
              <a:t>)</a:t>
            </a:r>
          </a:p>
        </p:txBody>
      </p:sp>
      <p:sp>
        <p:nvSpPr>
          <p:cNvPr id="7" name="Left Brace 6"/>
          <p:cNvSpPr/>
          <p:nvPr/>
        </p:nvSpPr>
        <p:spPr>
          <a:xfrm>
            <a:off x="4038600" y="1981200"/>
            <a:ext cx="1371600" cy="3429000"/>
          </a:xfrm>
          <a:prstGeom prst="leftBrace">
            <a:avLst>
              <a:gd name="adj1" fmla="val 8333"/>
              <a:gd name="adj2" fmla="val 41584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2057400"/>
            <a:ext cx="153886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</a:t>
            </a:r>
          </a:p>
          <a:p>
            <a:r>
              <a:rPr lang="en-US" b="1" dirty="0"/>
              <a:t>list</a:t>
            </a:r>
          </a:p>
          <a:p>
            <a:r>
              <a:rPr lang="en-US" b="1" dirty="0" err="1"/>
              <a:t>slist</a:t>
            </a:r>
            <a:endParaRPr lang="en-US" b="1" dirty="0"/>
          </a:p>
          <a:p>
            <a:r>
              <a:rPr lang="en-US" b="1" dirty="0"/>
              <a:t>queue</a:t>
            </a:r>
          </a:p>
          <a:p>
            <a:r>
              <a:rPr lang="en-US" b="1" dirty="0" err="1"/>
              <a:t>deque</a:t>
            </a:r>
            <a:endParaRPr lang="en-US" b="1" dirty="0"/>
          </a:p>
          <a:p>
            <a:r>
              <a:rPr lang="en-US" b="1" dirty="0"/>
              <a:t>priority queue</a:t>
            </a:r>
          </a:p>
          <a:p>
            <a:r>
              <a:rPr lang="en-US" b="1" dirty="0"/>
              <a:t>stack</a:t>
            </a:r>
          </a:p>
          <a:p>
            <a:r>
              <a:rPr lang="en-US" b="1" dirty="0"/>
              <a:t>set</a:t>
            </a:r>
          </a:p>
          <a:p>
            <a:r>
              <a:rPr lang="en-US" b="1" dirty="0"/>
              <a:t>map</a:t>
            </a:r>
          </a:p>
          <a:p>
            <a:r>
              <a:rPr lang="en-US" b="1" dirty="0" err="1"/>
              <a:t>hash_map</a:t>
            </a:r>
            <a:endParaRPr lang="en-US" b="1" dirty="0"/>
          </a:p>
          <a:p>
            <a:r>
              <a:rPr lang="is-IS" b="1" dirty="0"/>
              <a:t>…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867400"/>
            <a:ext cx="68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standard library saves programmers from having to reinvent the wheel. </a:t>
            </a:r>
          </a:p>
          <a:p>
            <a:r>
              <a:rPr lang="en-US" i="1" dirty="0"/>
              <a:t>                                                                         ----- </a:t>
            </a:r>
            <a:r>
              <a:rPr lang="en-US" i="1" dirty="0" err="1"/>
              <a:t>Bjarne</a:t>
            </a:r>
            <a:r>
              <a:rPr lang="en-US" i="1" dirty="0"/>
              <a:t> </a:t>
            </a:r>
            <a:r>
              <a:rPr lang="en-US" i="1" dirty="0" err="1"/>
              <a:t>Stroustrup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5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68123591"/>
              </p:ext>
            </p:extLst>
          </p:nvPr>
        </p:nvGraphicFramePr>
        <p:xfrm>
          <a:off x="612775" y="1600200"/>
          <a:ext cx="8153400" cy="4963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dynamic array with the</a:t>
                      </a:r>
                      <a:r>
                        <a:rPr lang="en-US" baseline="0" dirty="0"/>
                        <a:t> ability to resize itself automatically when inserting or deleting an object.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doubly linked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singly linked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</a:t>
                      </a:r>
                      <a:r>
                        <a:rPr lang="en-US" baseline="0" dirty="0"/>
                        <a:t> FIFO queue interface with push/pop/front/back operations.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  <a:r>
                        <a:rPr lang="en-US" baseline="0" dirty="0"/>
                        <a:t> 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priority queue interface with</a:t>
                      </a:r>
                      <a:r>
                        <a:rPr lang="en-US" baseline="0" dirty="0"/>
                        <a:t> push/pop/top operations.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</a:t>
                      </a:r>
                      <a:r>
                        <a:rPr lang="en-US" baseline="0" dirty="0"/>
                        <a:t> LIFO stack interface with push/pop/top operations (the last-inserted element is on top)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mathematical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19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vs. vector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2925" y="1600200"/>
            <a:ext cx="4353851" cy="2308324"/>
          </a:xfrm>
          <a:prstGeom prst="rect">
            <a:avLst/>
          </a:prstGeom>
          <a:solidFill>
            <a:srgbClr val="C0C3D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size = </a:t>
            </a:r>
            <a:r>
              <a:rPr lang="en-US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hu-HU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 sarray[</a:t>
            </a:r>
            <a:r>
              <a:rPr lang="hu-HU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hu-HU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/>
              </a:rPr>
              <a:t>// do something with them: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de-DE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dirty="0" err="1">
                <a:solidFill>
                  <a:srgbClr val="AA0D91"/>
                </a:solidFill>
                <a:latin typeface="Menlo-Regular"/>
              </a:rPr>
              <a:t>for</a:t>
            </a:r>
            <a:r>
              <a:rPr lang="de-DE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e-DE" dirty="0">
                <a:solidFill>
                  <a:srgbClr val="000000"/>
                </a:solidFill>
                <a:latin typeface="Menlo-Regular"/>
              </a:rPr>
              <a:t> i=</a:t>
            </a:r>
            <a:r>
              <a:rPr lang="de-DE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de-DE" dirty="0">
                <a:solidFill>
                  <a:srgbClr val="000000"/>
                </a:solidFill>
                <a:latin typeface="Menlo-Regular"/>
              </a:rPr>
              <a:t>; i&lt;</a:t>
            </a:r>
            <a:r>
              <a:rPr lang="de-DE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de-DE" dirty="0">
                <a:solidFill>
                  <a:srgbClr val="000000"/>
                </a:solidFill>
                <a:latin typeface="Menlo-Regular"/>
              </a:rPr>
              <a:t>; ++i){</a:t>
            </a:r>
          </a:p>
          <a:p>
            <a:r>
              <a:rPr lang="de-DE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e-DE" dirty="0" err="1">
                <a:solidFill>
                  <a:srgbClr val="000000"/>
                </a:solidFill>
                <a:latin typeface="Menlo-Regular"/>
              </a:rPr>
              <a:t>sarray</a:t>
            </a:r>
            <a:r>
              <a:rPr lang="de-DE" dirty="0">
                <a:solidFill>
                  <a:srgbClr val="000000"/>
                </a:solidFill>
                <a:latin typeface="Menlo-Regular"/>
              </a:rPr>
              <a:t>[i] = i;</a:t>
            </a:r>
            <a:endParaRPr lang="ro-RO" dirty="0">
              <a:solidFill>
                <a:srgbClr val="000000"/>
              </a:solidFill>
              <a:latin typeface="Menlo-Regular"/>
            </a:endParaRPr>
          </a:p>
          <a:p>
            <a:r>
              <a:rPr lang="de-DE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b="1" dirty="0" err="1">
                <a:solidFill>
                  <a:srgbClr val="AA0D91"/>
                </a:solidFill>
                <a:latin typeface="Menlo-Regular"/>
              </a:rPr>
              <a:t>delete</a:t>
            </a:r>
            <a:r>
              <a:rPr lang="de-DE" b="1" dirty="0">
                <a:solidFill>
                  <a:srgbClr val="000000"/>
                </a:solidFill>
                <a:latin typeface="Menlo-Regular"/>
              </a:rPr>
              <a:t> [] </a:t>
            </a:r>
            <a:r>
              <a:rPr lang="de-DE" b="1" dirty="0" err="1">
                <a:solidFill>
                  <a:srgbClr val="000000"/>
                </a:solidFill>
                <a:latin typeface="Menlo-Regular"/>
              </a:rPr>
              <a:t>sarray</a:t>
            </a:r>
            <a:r>
              <a:rPr lang="de-DE" b="1" dirty="0">
                <a:solidFill>
                  <a:srgbClr val="000000"/>
                </a:solidFill>
                <a:latin typeface="Menlo-Regular"/>
              </a:rPr>
              <a:t>;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73231" y="1600200"/>
            <a:ext cx="4770769" cy="3139321"/>
          </a:xfrm>
          <a:prstGeom prst="rect">
            <a:avLst/>
          </a:prstGeom>
          <a:solidFill>
            <a:srgbClr val="C0C3D0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643820"/>
                </a:solidFill>
                <a:latin typeface="Menlo-Regular"/>
              </a:rPr>
              <a:t>    #</a:t>
            </a:r>
            <a:r>
              <a:rPr lang="de-DE" dirty="0" err="1">
                <a:solidFill>
                  <a:srgbClr val="643820"/>
                </a:solidFill>
                <a:latin typeface="Menlo-Regular"/>
              </a:rPr>
              <a:t>include</a:t>
            </a:r>
            <a:r>
              <a:rPr lang="de-DE" dirty="0">
                <a:solidFill>
                  <a:srgbClr val="643820"/>
                </a:solidFill>
                <a:latin typeface="Menlo-Regular"/>
              </a:rPr>
              <a:t> </a:t>
            </a:r>
            <a:r>
              <a:rPr lang="de-DE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de-DE" dirty="0" err="1">
                <a:solidFill>
                  <a:srgbClr val="C41A16"/>
                </a:solidFill>
                <a:latin typeface="Menlo-Regular"/>
              </a:rPr>
              <a:t>vector</a:t>
            </a:r>
            <a:r>
              <a:rPr lang="de-DE" dirty="0">
                <a:solidFill>
                  <a:srgbClr val="C41A16"/>
                </a:solidFill>
                <a:latin typeface="Menlo-Regular"/>
              </a:rPr>
              <a:t>&gt;</a:t>
            </a:r>
            <a:endParaRPr lang="de-DE" dirty="0">
              <a:solidFill>
                <a:srgbClr val="643820"/>
              </a:solidFill>
              <a:latin typeface="Menlo-Regular"/>
            </a:endParaRPr>
          </a:p>
          <a:p>
            <a:r>
              <a:rPr lang="de-DE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dirty="0">
                <a:solidFill>
                  <a:srgbClr val="007400"/>
                </a:solidFill>
                <a:latin typeface="Menlo-Regular"/>
              </a:rPr>
              <a:t>//...</a:t>
            </a:r>
            <a:endParaRPr lang="de-DE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size = </a:t>
            </a:r>
            <a:r>
              <a:rPr lang="en-US" dirty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::vector&lt;</a:t>
            </a:r>
            <a:r>
              <a:rPr lang="en-US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&gt; array(size);    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/>
              </a:rPr>
              <a:t>// make room for 10 integers,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/>
              </a:rPr>
              <a:t>// and initialize them to 0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007400"/>
                </a:solidFill>
                <a:latin typeface="Menlo-Regular"/>
              </a:rPr>
              <a:t>// do something with them: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de-DE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dirty="0" err="1">
                <a:solidFill>
                  <a:srgbClr val="AA0D91"/>
                </a:solidFill>
                <a:latin typeface="Menlo-Regular"/>
              </a:rPr>
              <a:t>for</a:t>
            </a:r>
            <a:r>
              <a:rPr lang="de-DE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de-DE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de-DE" dirty="0">
                <a:solidFill>
                  <a:srgbClr val="000000"/>
                </a:solidFill>
                <a:latin typeface="Menlo-Regular"/>
              </a:rPr>
              <a:t> i=</a:t>
            </a:r>
            <a:r>
              <a:rPr lang="de-DE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de-DE" dirty="0">
                <a:solidFill>
                  <a:srgbClr val="000000"/>
                </a:solidFill>
                <a:latin typeface="Menlo-Regular"/>
              </a:rPr>
              <a:t>; i&lt;</a:t>
            </a:r>
            <a:r>
              <a:rPr lang="de-DE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de-DE" dirty="0">
                <a:solidFill>
                  <a:srgbClr val="000000"/>
                </a:solidFill>
                <a:latin typeface="Menlo-Regular"/>
              </a:rPr>
              <a:t>; ++i){</a:t>
            </a:r>
          </a:p>
          <a:p>
            <a:r>
              <a:rPr lang="hu-HU" dirty="0">
                <a:solidFill>
                  <a:srgbClr val="000000"/>
                </a:solidFill>
                <a:latin typeface="Menlo-Regular"/>
              </a:rPr>
              <a:t>        array[i] = i;</a:t>
            </a:r>
          </a:p>
          <a:p>
            <a:r>
              <a:rPr lang="de-DE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e-DE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e-DE" dirty="0">
                <a:solidFill>
                  <a:srgbClr val="007400"/>
                </a:solidFill>
                <a:latin typeface="Menlo-Regular"/>
              </a:rPr>
              <a:t>// </a:t>
            </a:r>
            <a:r>
              <a:rPr lang="de-DE" b="1" dirty="0" err="1">
                <a:solidFill>
                  <a:srgbClr val="007400"/>
                </a:solidFill>
                <a:latin typeface="Menlo-Regular"/>
              </a:rPr>
              <a:t>no</a:t>
            </a:r>
            <a:r>
              <a:rPr lang="de-DE" b="1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de-DE" b="1" dirty="0" err="1">
                <a:solidFill>
                  <a:srgbClr val="007400"/>
                </a:solidFill>
                <a:latin typeface="Menlo-Regular"/>
              </a:rPr>
              <a:t>need</a:t>
            </a:r>
            <a:r>
              <a:rPr lang="de-DE" b="1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de-DE" b="1" dirty="0" err="1">
                <a:solidFill>
                  <a:srgbClr val="007400"/>
                </a:solidFill>
                <a:latin typeface="Menlo-Regular"/>
              </a:rPr>
              <a:t>to</a:t>
            </a:r>
            <a:r>
              <a:rPr lang="de-DE" b="1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de-DE" b="1" dirty="0" err="1">
                <a:solidFill>
                  <a:srgbClr val="007400"/>
                </a:solidFill>
                <a:latin typeface="Menlo-Regular"/>
              </a:rPr>
              <a:t>delete</a:t>
            </a:r>
            <a:r>
              <a:rPr lang="de-DE" b="1" dirty="0">
                <a:solidFill>
                  <a:srgbClr val="007400"/>
                </a:solidFill>
                <a:latin typeface="Menlo-Regular"/>
              </a:rPr>
              <a:t> </a:t>
            </a:r>
            <a:r>
              <a:rPr lang="de-DE" b="1" dirty="0" err="1">
                <a:solidFill>
                  <a:srgbClr val="007400"/>
                </a:solidFill>
                <a:latin typeface="Menlo-Regular"/>
              </a:rPr>
              <a:t>anything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 rot="19778138" flipV="1">
            <a:off x="3731183" y="5087061"/>
            <a:ext cx="1783033" cy="172005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ight Arrow 7"/>
          <p:cNvSpPr/>
          <p:nvPr/>
        </p:nvSpPr>
        <p:spPr>
          <a:xfrm rot="12993415">
            <a:off x="1045728" y="4649557"/>
            <a:ext cx="3013944" cy="157149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0" y="5715000"/>
            <a:ext cx="197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the difference</a:t>
            </a:r>
            <a:r>
              <a:rPr lang="en-US" dirty="0">
                <a:latin typeface="Times New Roman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5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752600"/>
            <a:ext cx="6345795" cy="3754874"/>
          </a:xfrm>
          <a:prstGeom prst="rect">
            <a:avLst/>
          </a:prstGeom>
          <a:solidFill>
            <a:srgbClr val="C0C3D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43820"/>
                </a:solidFill>
                <a:latin typeface="Menlo-Regular"/>
              </a:rPr>
              <a:t>#include </a:t>
            </a:r>
            <a:r>
              <a:rPr lang="en-US" sz="1400" dirty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sz="1400" dirty="0" err="1">
                <a:solidFill>
                  <a:srgbClr val="C41A16"/>
                </a:solidFill>
                <a:latin typeface="Menlo-Regular"/>
              </a:rPr>
              <a:t>iostream</a:t>
            </a:r>
            <a:r>
              <a:rPr lang="en-US" sz="1400" dirty="0">
                <a:solidFill>
                  <a:srgbClr val="C41A16"/>
                </a:solidFill>
                <a:latin typeface="Menlo-Regular"/>
              </a:rPr>
              <a:t>&gt;</a:t>
            </a:r>
            <a:endParaRPr lang="en-US" sz="1400" dirty="0">
              <a:solidFill>
                <a:srgbClr val="64382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643820"/>
                </a:solidFill>
                <a:latin typeface="Menlo-Regular"/>
              </a:rPr>
              <a:t>#include </a:t>
            </a:r>
            <a:r>
              <a:rPr lang="en-US" sz="1400" dirty="0">
                <a:solidFill>
                  <a:srgbClr val="C41A16"/>
                </a:solidFill>
                <a:latin typeface="Menlo-Regular"/>
              </a:rPr>
              <a:t>&lt;vector&gt;</a:t>
            </a:r>
            <a:endParaRPr lang="en-US" sz="1400" dirty="0">
              <a:solidFill>
                <a:srgbClr val="643820"/>
              </a:solidFill>
              <a:latin typeface="Menlo-Regular"/>
            </a:endParaRP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main ()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::vector&lt;</a:t>
            </a:r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myvector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     </a:t>
            </a:r>
            <a:r>
              <a:rPr lang="en-US" sz="1400" dirty="0">
                <a:solidFill>
                  <a:srgbClr val="007400"/>
                </a:solidFill>
                <a:latin typeface="Menlo-Regular"/>
              </a:rPr>
              <a:t>// empty vector of </a:t>
            </a:r>
            <a:r>
              <a:rPr lang="en-US" sz="1400" dirty="0" err="1">
                <a:solidFill>
                  <a:srgbClr val="007400"/>
                </a:solidFill>
                <a:latin typeface="Menlo-Regular"/>
              </a:rPr>
              <a:t>ints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::vector&lt;</a:t>
            </a:r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&gt;::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size_type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sz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myvector.push_back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        </a:t>
            </a:r>
            <a:r>
              <a:rPr lang="pt-BR" sz="1400" dirty="0">
                <a:solidFill>
                  <a:srgbClr val="008000"/>
                </a:solidFill>
                <a:latin typeface="Menlo-Regular"/>
              </a:rPr>
              <a:t>// </a:t>
            </a:r>
            <a:r>
              <a:rPr lang="pt-BR" sz="1400" dirty="0" err="1">
                <a:solidFill>
                  <a:srgbClr val="008000"/>
                </a:solidFill>
                <a:latin typeface="Menlo-Regular"/>
              </a:rPr>
              <a:t>append</a:t>
            </a:r>
            <a:r>
              <a:rPr lang="pt-BR" sz="1400" dirty="0">
                <a:solidFill>
                  <a:srgbClr val="008000"/>
                </a:solidFill>
                <a:latin typeface="Menlo-Regular"/>
              </a:rPr>
              <a:t> 1 </a:t>
            </a:r>
            <a:r>
              <a:rPr lang="pt-BR" sz="1400" dirty="0" err="1">
                <a:solidFill>
                  <a:srgbClr val="008000"/>
                </a:solidFill>
                <a:latin typeface="Menlo-Regular"/>
              </a:rPr>
              <a:t>to</a:t>
            </a:r>
            <a:r>
              <a:rPr lang="pt-BR" sz="1400" dirty="0">
                <a:solidFill>
                  <a:srgbClr val="008000"/>
                </a:solidFill>
                <a:latin typeface="Menlo-Regular"/>
              </a:rPr>
              <a:t> vector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myvector.push_back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myvector.push_back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pt-BR" sz="1400" b="1" dirty="0" err="1">
                <a:solidFill>
                  <a:srgbClr val="000000"/>
                </a:solidFill>
                <a:latin typeface="Menlo-Regular"/>
              </a:rPr>
              <a:t>myvector</a:t>
            </a:r>
            <a:r>
              <a:rPr lang="pt-BR" sz="1400" b="1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pt-BR" sz="1400" b="1" dirty="0">
                <a:solidFill>
                  <a:srgbClr val="1C00CF"/>
                </a:solidFill>
                <a:latin typeface="Menlo-Regular"/>
              </a:rPr>
              <a:t>2</a:t>
            </a:r>
            <a:r>
              <a:rPr lang="pt-BR" sz="1400" b="1" dirty="0">
                <a:solidFill>
                  <a:srgbClr val="000000"/>
                </a:solidFill>
                <a:latin typeface="Menlo-Regular"/>
              </a:rPr>
              <a:t>]=</a:t>
            </a:r>
            <a:r>
              <a:rPr lang="pt-BR" sz="1400" b="1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pt-BR" sz="1400" b="1" dirty="0">
                <a:solidFill>
                  <a:srgbClr val="000000"/>
                </a:solidFill>
                <a:latin typeface="Menlo-Regular"/>
              </a:rPr>
              <a:t>;                 </a:t>
            </a:r>
            <a:r>
              <a:rPr lang="pt-BR" sz="1400" dirty="0">
                <a:solidFill>
                  <a:srgbClr val="008000"/>
                </a:solidFill>
                <a:latin typeface="Menlo-Regular"/>
              </a:rPr>
              <a:t>// </a:t>
            </a:r>
            <a:r>
              <a:rPr lang="pt-BR" sz="1400" dirty="0" err="1">
                <a:solidFill>
                  <a:srgbClr val="008000"/>
                </a:solidFill>
                <a:latin typeface="Menlo-Regular"/>
              </a:rPr>
              <a:t>assign</a:t>
            </a:r>
            <a:r>
              <a:rPr lang="pt-BR" sz="1400" dirty="0">
                <a:solidFill>
                  <a:srgbClr val="008000"/>
                </a:solidFill>
                <a:latin typeface="Menlo-Regular"/>
              </a:rPr>
              <a:t> 5 </a:t>
            </a:r>
            <a:endParaRPr lang="pt-BR" sz="1400" dirty="0">
              <a:solidFill>
                <a:srgbClr val="000000"/>
              </a:solidFill>
              <a:latin typeface="Menlo-Regular"/>
            </a:endParaRPr>
          </a:p>
          <a:p>
            <a:r>
              <a:rPr lang="pt-BR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pt-BR" sz="1400" dirty="0" err="1">
                <a:solidFill>
                  <a:srgbClr val="000000"/>
                </a:solidFill>
                <a:latin typeface="Menlo-Regular"/>
              </a:rPr>
              <a:t>sz</a:t>
            </a:r>
            <a:r>
              <a:rPr lang="pt-BR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Menlo-Regular"/>
              </a:rPr>
              <a:t>myvector.size</a:t>
            </a:r>
            <a:r>
              <a:rPr lang="pt-BR" sz="1400" dirty="0">
                <a:solidFill>
                  <a:srgbClr val="000000"/>
                </a:solidFill>
                <a:latin typeface="Menlo-Regular"/>
              </a:rPr>
              <a:t>();          </a:t>
            </a:r>
            <a:r>
              <a:rPr lang="pt-BR" sz="1400" dirty="0">
                <a:solidFill>
                  <a:srgbClr val="008000"/>
                </a:solidFill>
                <a:latin typeface="Menlo-Regular"/>
              </a:rPr>
              <a:t>// vector </a:t>
            </a:r>
            <a:r>
              <a:rPr lang="pt-BR" sz="1400" dirty="0" err="1">
                <a:solidFill>
                  <a:srgbClr val="008000"/>
                </a:solidFill>
                <a:latin typeface="Menlo-Regular"/>
              </a:rPr>
              <a:t>size</a:t>
            </a:r>
            <a:endParaRPr lang="pt-BR" sz="1400" dirty="0">
              <a:solidFill>
                <a:srgbClr val="008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b="1" dirty="0">
                <a:solidFill>
                  <a:srgbClr val="AA0D91"/>
                </a:solidFill>
                <a:latin typeface="Menlo-Regular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=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400" b="1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Menlo-Regular"/>
              </a:rPr>
              <a:t>sz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myvector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&lt;&lt; 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'\n'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905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1" y="14478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Generic programming</a:t>
            </a:r>
            <a:r>
              <a:rPr lang="en-US" dirty="0"/>
              <a:t>: Writing code in a way that is </a:t>
            </a:r>
            <a:r>
              <a:rPr lang="en-US" b="1" dirty="0"/>
              <a:t>independent</a:t>
            </a:r>
            <a:r>
              <a:rPr lang="en-US" dirty="0"/>
              <a:t> of any particular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800000"/>
                </a:solidFill>
              </a:rPr>
              <a:t>Template</a:t>
            </a:r>
            <a:r>
              <a:rPr lang="en-US" dirty="0"/>
              <a:t>: A blueprint for creating a </a:t>
            </a:r>
            <a:r>
              <a:rPr lang="en-US" dirty="0">
                <a:solidFill>
                  <a:srgbClr val="0000FF"/>
                </a:solidFill>
              </a:rPr>
              <a:t>generic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class </a:t>
            </a:r>
            <a:r>
              <a:rPr lang="en-US" dirty="0"/>
              <a:t>or </a:t>
            </a:r>
            <a:r>
              <a:rPr lang="en-US" dirty="0">
                <a:solidFill>
                  <a:srgbClr val="008000"/>
                </a:solidFill>
              </a:rPr>
              <a:t>function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590800"/>
            <a:ext cx="3643545" cy="4185761"/>
          </a:xfrm>
          <a:prstGeom prst="rect">
            <a:avLst/>
          </a:prstGeom>
          <a:solidFill>
            <a:srgbClr val="C0C3D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46B86"/>
                </a:solidFill>
                <a:latin typeface="Menlo-Regular"/>
              </a:rPr>
              <a:t>#include &lt;</a:t>
            </a:r>
            <a:r>
              <a:rPr lang="en-US" sz="1400" dirty="0" err="1">
                <a:solidFill>
                  <a:srgbClr val="646B86"/>
                </a:solidFill>
                <a:latin typeface="Menlo-Regular"/>
              </a:rPr>
              <a:t>iostream</a:t>
            </a:r>
            <a:r>
              <a:rPr lang="en-US" sz="1400" dirty="0">
                <a:solidFill>
                  <a:srgbClr val="646B86"/>
                </a:solidFill>
                <a:latin typeface="Menlo-Regular"/>
              </a:rPr>
              <a:t>&gt;</a:t>
            </a:r>
          </a:p>
          <a:p>
            <a:r>
              <a:rPr lang="en-US" sz="1400" dirty="0">
                <a:solidFill>
                  <a:srgbClr val="646B86"/>
                </a:solidFill>
                <a:latin typeface="Menlo-Regular"/>
              </a:rPr>
              <a:t>using namespace </a:t>
            </a:r>
            <a:r>
              <a:rPr lang="en-US" sz="1400" dirty="0" err="1">
                <a:solidFill>
                  <a:srgbClr val="646B86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646B86"/>
                </a:solidFill>
                <a:latin typeface="Menlo-Regula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x, </a:t>
            </a:r>
            <a:r>
              <a:rPr lang="en-US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y)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x+y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x,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y)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enlo-Regular"/>
              </a:rPr>
              <a:t>x+y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err="1">
                <a:solidFill>
                  <a:schemeClr val="tx2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chemeClr val="tx2"/>
                </a:solidFill>
                <a:latin typeface="Menlo-Regular"/>
              </a:rPr>
              <a:t> main ()</a:t>
            </a:r>
          </a:p>
          <a:p>
            <a:r>
              <a:rPr lang="en-US" sz="1400" dirty="0">
                <a:solidFill>
                  <a:schemeClr val="tx2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chemeClr val="tx2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chemeClr val="tx2"/>
                </a:solidFill>
                <a:latin typeface="Menlo-Regular"/>
              </a:rPr>
              <a:t>cout</a:t>
            </a:r>
            <a:r>
              <a:rPr lang="en-US" sz="1400" dirty="0">
                <a:solidFill>
                  <a:schemeClr val="tx2"/>
                </a:solidFill>
                <a:latin typeface="Menlo-Regular"/>
              </a:rPr>
              <a:t> &lt;&lt; </a:t>
            </a:r>
            <a:r>
              <a:rPr lang="en-US" sz="1400" b="1" dirty="0">
                <a:solidFill>
                  <a:schemeClr val="tx2"/>
                </a:solidFill>
                <a:latin typeface="Menlo-Regular"/>
              </a:rPr>
              <a:t>sum</a:t>
            </a:r>
            <a:r>
              <a:rPr lang="en-US" sz="1400" dirty="0">
                <a:solidFill>
                  <a:schemeClr val="tx2"/>
                </a:solidFill>
                <a:latin typeface="Menlo-Regular"/>
              </a:rPr>
              <a:t> (3,4) &lt;&lt; '\n';</a:t>
            </a:r>
          </a:p>
          <a:p>
            <a:r>
              <a:rPr lang="ro-RO" sz="1400" dirty="0">
                <a:solidFill>
                  <a:schemeClr val="tx2"/>
                </a:solidFill>
                <a:latin typeface="Menlo-Regular"/>
              </a:rPr>
              <a:t>  cout &lt;&lt; </a:t>
            </a:r>
            <a:r>
              <a:rPr lang="ro-RO" sz="1400" b="1" dirty="0">
                <a:solidFill>
                  <a:schemeClr val="tx2"/>
                </a:solidFill>
                <a:latin typeface="Menlo-Regular"/>
              </a:rPr>
              <a:t>sum</a:t>
            </a:r>
            <a:r>
              <a:rPr lang="ro-RO" sz="1400" dirty="0">
                <a:solidFill>
                  <a:schemeClr val="tx2"/>
                </a:solidFill>
                <a:latin typeface="Menlo-Regular"/>
              </a:rPr>
              <a:t> (1.5,5.0) &lt;&lt; '\n';</a:t>
            </a:r>
          </a:p>
          <a:p>
            <a:r>
              <a:rPr lang="en-US" sz="1400" dirty="0">
                <a:solidFill>
                  <a:schemeClr val="tx2"/>
                </a:solidFill>
                <a:latin typeface="Menlo-Regular"/>
              </a:rPr>
              <a:t>  return 0;</a:t>
            </a:r>
          </a:p>
          <a:p>
            <a:r>
              <a:rPr lang="en-US" sz="1400" dirty="0">
                <a:solidFill>
                  <a:schemeClr val="tx2"/>
                </a:solidFill>
                <a:latin typeface="Menlo-Regular"/>
              </a:rPr>
              <a:t>}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2362200"/>
            <a:ext cx="2162772" cy="4401205"/>
          </a:xfrm>
          <a:prstGeom prst="rect">
            <a:avLst/>
          </a:prstGeom>
          <a:solidFill>
            <a:srgbClr val="C0C3D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46B86"/>
                </a:solidFill>
                <a:latin typeface="Menlo-Regular"/>
              </a:rPr>
              <a:t>#include &lt;</a:t>
            </a:r>
            <a:r>
              <a:rPr lang="en-US" sz="1400" dirty="0" err="1">
                <a:solidFill>
                  <a:srgbClr val="646B86"/>
                </a:solidFill>
                <a:latin typeface="Menlo-Regular"/>
              </a:rPr>
              <a:t>iostream</a:t>
            </a:r>
            <a:r>
              <a:rPr lang="en-US" sz="1400" dirty="0">
                <a:solidFill>
                  <a:srgbClr val="646B86"/>
                </a:solidFill>
                <a:latin typeface="Menlo-Regular"/>
              </a:rPr>
              <a:t>&gt;</a:t>
            </a:r>
          </a:p>
          <a:p>
            <a:r>
              <a:rPr lang="en-US" sz="1400" dirty="0">
                <a:solidFill>
                  <a:srgbClr val="646B86"/>
                </a:solidFill>
                <a:latin typeface="Menlo-Regular"/>
              </a:rPr>
              <a:t>using namespace </a:t>
            </a:r>
            <a:r>
              <a:rPr lang="en-US" sz="1400" dirty="0" err="1">
                <a:solidFill>
                  <a:srgbClr val="646B86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646B86"/>
                </a:solidFill>
                <a:latin typeface="Menlo-Regular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b="1" dirty="0">
                <a:solidFill>
                  <a:srgbClr val="AA0D91"/>
                </a:solidFill>
                <a:latin typeface="Menlo-Regular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sz="1400" b="1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 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&gt;</a:t>
            </a:r>
          </a:p>
          <a:p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sum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x, 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y)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result;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result = x + y;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4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result;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400" dirty="0" err="1">
                <a:solidFill>
                  <a:srgbClr val="646B86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646B86"/>
                </a:solidFill>
                <a:latin typeface="Menlo-Regular"/>
              </a:rPr>
              <a:t> main () {</a:t>
            </a:r>
          </a:p>
          <a:p>
            <a:r>
              <a:rPr lang="hu-HU" sz="1400" dirty="0">
                <a:solidFill>
                  <a:srgbClr val="646B86"/>
                </a:solidFill>
                <a:latin typeface="Menlo-Regular"/>
              </a:rPr>
              <a:t>  int a=1, b=2, u;</a:t>
            </a:r>
          </a:p>
          <a:p>
            <a:r>
              <a:rPr lang="fr-FR" sz="1400" dirty="0">
                <a:solidFill>
                  <a:srgbClr val="646B86"/>
                </a:solidFill>
                <a:latin typeface="Menlo-Regular"/>
              </a:rPr>
              <a:t>  double m=1.0, n=4.5, v;</a:t>
            </a:r>
          </a:p>
          <a:p>
            <a:r>
              <a:rPr lang="ro-RO" sz="1400" dirty="0">
                <a:solidFill>
                  <a:srgbClr val="FF0000"/>
                </a:solidFill>
                <a:latin typeface="Menlo-Regular"/>
              </a:rPr>
              <a:t>  </a:t>
            </a:r>
            <a:r>
              <a:rPr lang="ro-RO" sz="1400" dirty="0" smtClean="0">
                <a:solidFill>
                  <a:srgbClr val="FF0000"/>
                </a:solidFill>
                <a:latin typeface="Menlo-Regular"/>
              </a:rPr>
              <a:t>u=sum</a:t>
            </a:r>
            <a:r>
              <a:rPr lang="en-US" sz="1400" dirty="0" smtClean="0">
                <a:solidFill>
                  <a:srgbClr val="FF0000"/>
                </a:solidFill>
                <a:latin typeface="Menlo-Regular"/>
              </a:rPr>
              <a:t>(</a:t>
            </a:r>
            <a:r>
              <a:rPr lang="ro-RO" sz="1400" dirty="0" smtClean="0">
                <a:solidFill>
                  <a:srgbClr val="FF0000"/>
                </a:solidFill>
                <a:latin typeface="Menlo-Regular"/>
              </a:rPr>
              <a:t>a,b</a:t>
            </a:r>
            <a:r>
              <a:rPr lang="ro-RO" sz="1400" dirty="0">
                <a:solidFill>
                  <a:srgbClr val="FF0000"/>
                </a:solidFill>
                <a:latin typeface="Menlo-Regular"/>
              </a:rPr>
              <a:t>);</a:t>
            </a:r>
          </a:p>
          <a:p>
            <a:r>
              <a:rPr lang="ro-RO" sz="1400">
                <a:solidFill>
                  <a:srgbClr val="FF0000"/>
                </a:solidFill>
                <a:latin typeface="Menlo-Regular"/>
              </a:rPr>
              <a:t>  </a:t>
            </a:r>
            <a:r>
              <a:rPr lang="ro-RO" sz="1400" smtClean="0">
                <a:solidFill>
                  <a:srgbClr val="FF0000"/>
                </a:solidFill>
                <a:latin typeface="Menlo-Regular"/>
              </a:rPr>
              <a:t>v=sum(m,n</a:t>
            </a:r>
            <a:r>
              <a:rPr lang="ro-RO" sz="1400" dirty="0">
                <a:solidFill>
                  <a:srgbClr val="FF0000"/>
                </a:solidFill>
                <a:latin typeface="Menlo-Regular"/>
              </a:rPr>
              <a:t>);</a:t>
            </a:r>
          </a:p>
          <a:p>
            <a:r>
              <a:rPr lang="en-US" sz="1400" dirty="0">
                <a:solidFill>
                  <a:srgbClr val="646B86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646B86"/>
                </a:solidFill>
                <a:latin typeface="Menlo-Regular"/>
              </a:rPr>
              <a:t>cout</a:t>
            </a:r>
            <a:r>
              <a:rPr lang="en-US" sz="1400" dirty="0">
                <a:solidFill>
                  <a:srgbClr val="646B86"/>
                </a:solidFill>
                <a:latin typeface="Menlo-Regular"/>
              </a:rPr>
              <a:t> &lt;&lt; u &lt;&lt; '\n';</a:t>
            </a:r>
          </a:p>
          <a:p>
            <a:r>
              <a:rPr lang="en-US" sz="1400" dirty="0">
                <a:solidFill>
                  <a:srgbClr val="646B86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646B86"/>
                </a:solidFill>
                <a:latin typeface="Menlo-Regular"/>
              </a:rPr>
              <a:t>cout</a:t>
            </a:r>
            <a:r>
              <a:rPr lang="en-US" sz="1400" dirty="0">
                <a:solidFill>
                  <a:srgbClr val="646B86"/>
                </a:solidFill>
                <a:latin typeface="Menlo-Regular"/>
              </a:rPr>
              <a:t> &lt;&lt; v &lt;&lt; '\n';</a:t>
            </a:r>
          </a:p>
          <a:p>
            <a:r>
              <a:rPr lang="en-US" sz="1400" dirty="0">
                <a:solidFill>
                  <a:srgbClr val="646B86"/>
                </a:solidFill>
                <a:latin typeface="Menlo-Regular"/>
              </a:rPr>
              <a:t>  return 0;</a:t>
            </a:r>
          </a:p>
          <a:p>
            <a:r>
              <a:rPr lang="en-US" sz="1400" dirty="0">
                <a:solidFill>
                  <a:srgbClr val="646B86"/>
                </a:solidFill>
                <a:latin typeface="Menlo-Regular"/>
              </a:rPr>
              <a:t>}</a:t>
            </a:r>
            <a:endParaRPr lang="en-US" sz="1400" dirty="0">
              <a:solidFill>
                <a:srgbClr val="646B86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309488" y="3839974"/>
            <a:ext cx="822960" cy="822960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5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4917632" cy="166199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Function template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sz="1600" dirty="0">
                <a:solidFill>
                  <a:srgbClr val="0000FF"/>
                </a:solidFill>
              </a:rPr>
              <a:t>template</a:t>
            </a:r>
            <a:r>
              <a:rPr lang="en-US" sz="1600" dirty="0"/>
              <a:t> &lt;</a:t>
            </a:r>
            <a:r>
              <a:rPr lang="en-US" sz="1600" dirty="0">
                <a:solidFill>
                  <a:srgbClr val="0000FF"/>
                </a:solidFill>
              </a:rPr>
              <a:t>class</a:t>
            </a:r>
            <a:r>
              <a:rPr lang="en-US" sz="1600" dirty="0"/>
              <a:t> type&gt; ret-type </a:t>
            </a:r>
            <a:r>
              <a:rPr lang="en-US" sz="1600" dirty="0" err="1"/>
              <a:t>func</a:t>
            </a:r>
            <a:r>
              <a:rPr lang="en-US" sz="1600" dirty="0"/>
              <a:t>-name(parameter list)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</a:t>
            </a:r>
            <a:r>
              <a:rPr lang="en-US" sz="1600" dirty="0">
                <a:solidFill>
                  <a:srgbClr val="800000"/>
                </a:solidFill>
              </a:rPr>
              <a:t>// body of function</a:t>
            </a:r>
          </a:p>
          <a:p>
            <a:r>
              <a:rPr lang="en-US" sz="1600" dirty="0"/>
              <a:t>}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0" y="1905000"/>
            <a:ext cx="3520014" cy="4278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  <a:latin typeface="Menlo-Regular"/>
              </a:rPr>
              <a:t>#include &lt;</a:t>
            </a:r>
            <a:r>
              <a:rPr lang="en-US" sz="1600" dirty="0" err="1">
                <a:solidFill>
                  <a:srgbClr val="595959"/>
                </a:solidFill>
                <a:latin typeface="Menlo-Regular"/>
              </a:rPr>
              <a:t>iostream</a:t>
            </a:r>
            <a:r>
              <a:rPr lang="en-US" sz="1600" dirty="0">
                <a:solidFill>
                  <a:srgbClr val="595959"/>
                </a:solidFill>
                <a:latin typeface="Menlo-Regular"/>
              </a:rPr>
              <a:t>&gt;</a:t>
            </a:r>
          </a:p>
          <a:p>
            <a:r>
              <a:rPr lang="en-US" sz="1600" dirty="0">
                <a:solidFill>
                  <a:srgbClr val="595959"/>
                </a:solidFill>
                <a:latin typeface="Menlo-Regular"/>
              </a:rPr>
              <a:t>using namespace </a:t>
            </a:r>
            <a:r>
              <a:rPr lang="en-US" sz="1600" dirty="0" err="1">
                <a:solidFill>
                  <a:srgbClr val="595959"/>
                </a:solidFill>
                <a:latin typeface="Menlo-Regular"/>
              </a:rPr>
              <a:t>std</a:t>
            </a:r>
            <a:r>
              <a:rPr lang="en-US" sz="1600" dirty="0">
                <a:solidFill>
                  <a:srgbClr val="595959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AA0D91"/>
                </a:solidFill>
                <a:latin typeface="Menlo-Regular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sz="1600" b="1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-Regular"/>
              </a:rPr>
              <a:t> T, </a:t>
            </a:r>
            <a:r>
              <a:rPr lang="en-US" sz="1600" b="1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Menlo-Regular"/>
              </a:rPr>
              <a:t> U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&gt;</a:t>
            </a:r>
          </a:p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bool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are_equal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(T x, U y)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 return (x==y);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}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Menlo-Regular"/>
            </a:endParaRPr>
          </a:p>
          <a:p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main ()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 if (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are_equal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(5,5.0))</a:t>
            </a:r>
          </a:p>
          <a:p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   </a:t>
            </a:r>
            <a:r>
              <a:rPr lang="it-IT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cout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&lt;&lt; "</a:t>
            </a:r>
            <a:r>
              <a:rPr lang="it-IT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equal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\</a:t>
            </a:r>
            <a:r>
              <a:rPr lang="it-IT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n</a:t>
            </a:r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";</a:t>
            </a:r>
          </a:p>
          <a:p>
            <a:r>
              <a:rPr lang="it-IT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 else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cout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&lt;&lt; "not equal\n";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  return 0;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Menlo-Regular"/>
              </a:rPr>
              <a:t>}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9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70672"/>
            <a:ext cx="3967753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Class template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>
                <a:solidFill>
                  <a:srgbClr val="0000FF"/>
                </a:solidFill>
              </a:rPr>
              <a:t>class</a:t>
            </a:r>
            <a:r>
              <a:rPr lang="en-US" dirty="0"/>
              <a:t> type&gt; class class-name { </a:t>
            </a:r>
          </a:p>
          <a:p>
            <a:r>
              <a:rPr lang="en-US" dirty="0"/>
              <a:t>. . . 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447800"/>
            <a:ext cx="3751635" cy="52629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  <a:latin typeface="Menlo-Regular"/>
              </a:rPr>
              <a:t>#include &lt;</a:t>
            </a:r>
            <a:r>
              <a:rPr lang="en-US" sz="1400" dirty="0" err="1">
                <a:solidFill>
                  <a:srgbClr val="595959"/>
                </a:solidFill>
                <a:latin typeface="Menlo-Regular"/>
              </a:rPr>
              <a:t>iostream</a:t>
            </a:r>
            <a:r>
              <a:rPr lang="en-US" sz="1400" dirty="0">
                <a:solidFill>
                  <a:srgbClr val="595959"/>
                </a:solidFill>
                <a:latin typeface="Menlo-Regular"/>
              </a:rPr>
              <a:t>&gt;</a:t>
            </a:r>
          </a:p>
          <a:p>
            <a:r>
              <a:rPr lang="en-US" sz="1400" dirty="0">
                <a:solidFill>
                  <a:srgbClr val="595959"/>
                </a:solidFill>
                <a:latin typeface="Menlo-Regular"/>
              </a:rPr>
              <a:t>using namespace </a:t>
            </a:r>
            <a:r>
              <a:rPr lang="en-US" sz="1400" dirty="0" err="1">
                <a:solidFill>
                  <a:srgbClr val="595959"/>
                </a:solidFill>
                <a:latin typeface="Menlo-Regular"/>
              </a:rPr>
              <a:t>std</a:t>
            </a:r>
            <a:r>
              <a:rPr lang="en-US" sz="1400" dirty="0">
                <a:solidFill>
                  <a:srgbClr val="595959"/>
                </a:solidFill>
                <a:latin typeface="Menlo-Regular"/>
              </a:rPr>
              <a:t>;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800000"/>
                </a:solidFill>
                <a:latin typeface="Menlo-Regular"/>
              </a:rPr>
              <a:t>template &lt;class T&gt;</a:t>
            </a:r>
          </a:p>
          <a:p>
            <a:r>
              <a:rPr lang="en-US" sz="1400" dirty="0">
                <a:solidFill>
                  <a:srgbClr val="800000"/>
                </a:solidFill>
                <a:latin typeface="Menlo-Regular"/>
              </a:rPr>
              <a:t>class </a:t>
            </a:r>
            <a:r>
              <a:rPr lang="en-US" sz="1400" dirty="0" err="1">
                <a:solidFill>
                  <a:srgbClr val="800000"/>
                </a:solidFill>
                <a:latin typeface="Menlo-Regular"/>
              </a:rPr>
              <a:t>pairT</a:t>
            </a:r>
            <a:r>
              <a:rPr lang="en-US" sz="1400" dirty="0">
                <a:solidFill>
                  <a:srgbClr val="800000"/>
                </a:solidFill>
                <a:latin typeface="Menlo-Regular"/>
              </a:rPr>
              <a:t> {</a:t>
            </a:r>
          </a:p>
          <a:p>
            <a:r>
              <a:rPr lang="en-US" sz="1400" dirty="0">
                <a:solidFill>
                  <a:srgbClr val="404040"/>
                </a:solidFill>
                <a:latin typeface="Menlo-Regular"/>
              </a:rPr>
              <a:t>  T x, y;</a:t>
            </a:r>
          </a:p>
          <a:p>
            <a:r>
              <a:rPr lang="en-US" sz="1400" dirty="0">
                <a:solidFill>
                  <a:srgbClr val="404040"/>
                </a:solidFill>
                <a:latin typeface="Menlo-Regular"/>
              </a:rPr>
              <a:t>public:</a:t>
            </a:r>
          </a:p>
          <a:p>
            <a:r>
              <a:rPr lang="en-US" sz="1400" dirty="0">
                <a:solidFill>
                  <a:srgbClr val="80000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800000"/>
                </a:solidFill>
                <a:latin typeface="Menlo-Regular"/>
              </a:rPr>
              <a:t>pairT</a:t>
            </a:r>
            <a:r>
              <a:rPr lang="en-US" sz="1400" dirty="0">
                <a:solidFill>
                  <a:srgbClr val="800000"/>
                </a:solidFill>
                <a:latin typeface="Menlo-Regular"/>
              </a:rPr>
              <a:t> (T m, T n)</a:t>
            </a:r>
          </a:p>
          <a:p>
            <a:r>
              <a:rPr lang="tr-TR" sz="1400" dirty="0">
                <a:solidFill>
                  <a:srgbClr val="800000"/>
                </a:solidFill>
                <a:latin typeface="Menlo-Regular"/>
              </a:rPr>
              <a:t>  {x=m; y=n;}</a:t>
            </a:r>
          </a:p>
          <a:p>
            <a:r>
              <a:rPr lang="en-US" sz="1400" dirty="0">
                <a:solidFill>
                  <a:srgbClr val="800000"/>
                </a:solidFill>
                <a:latin typeface="Menlo-Regular"/>
              </a:rPr>
              <a:t>  </a:t>
            </a:r>
            <a:r>
              <a:rPr lang="en-US" sz="1400" b="1" dirty="0">
                <a:solidFill>
                  <a:srgbClr val="800000"/>
                </a:solidFill>
                <a:latin typeface="Menlo-Regular"/>
              </a:rPr>
              <a:t>T max ();</a:t>
            </a:r>
          </a:p>
          <a:p>
            <a:r>
              <a:rPr lang="uk-UA" sz="1400" dirty="0">
                <a:solidFill>
                  <a:srgbClr val="800000"/>
                </a:solidFill>
                <a:latin typeface="Menlo-Regular"/>
              </a:rPr>
              <a:t>};</a:t>
            </a:r>
            <a:endParaRPr lang="uk-UA" sz="14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>
                <a:solidFill>
                  <a:srgbClr val="008000"/>
                </a:solidFill>
                <a:latin typeface="Menlo-Regular"/>
              </a:rPr>
              <a:t>template &lt;class T&gt;</a:t>
            </a:r>
          </a:p>
          <a:p>
            <a:r>
              <a:rPr lang="en-US" sz="1400" dirty="0">
                <a:solidFill>
                  <a:srgbClr val="008000"/>
                </a:solidFill>
                <a:latin typeface="Menlo-Regular"/>
              </a:rPr>
              <a:t>T </a:t>
            </a:r>
            <a:r>
              <a:rPr lang="en-US" sz="1400" b="1" dirty="0" err="1">
                <a:solidFill>
                  <a:srgbClr val="008000"/>
                </a:solidFill>
                <a:latin typeface="Menlo-Regular"/>
              </a:rPr>
              <a:t>pairT</a:t>
            </a:r>
            <a:r>
              <a:rPr lang="en-US" sz="1400" b="1" dirty="0">
                <a:solidFill>
                  <a:srgbClr val="008000"/>
                </a:solidFill>
                <a:latin typeface="Menlo-Regular"/>
              </a:rPr>
              <a:t>&lt;T&gt;</a:t>
            </a:r>
            <a:r>
              <a:rPr lang="en-US" sz="1400" dirty="0">
                <a:solidFill>
                  <a:srgbClr val="008000"/>
                </a:solidFill>
                <a:latin typeface="Menlo-Regular"/>
              </a:rPr>
              <a:t>::max ()</a:t>
            </a:r>
          </a:p>
          <a:p>
            <a:r>
              <a:rPr lang="en-US" sz="1400" dirty="0">
                <a:solidFill>
                  <a:srgbClr val="008000"/>
                </a:solidFill>
                <a:latin typeface="Menlo-Regular"/>
              </a:rPr>
              <a:t>{</a:t>
            </a:r>
          </a:p>
          <a:p>
            <a:r>
              <a:rPr lang="en-US" sz="1400" dirty="0">
                <a:solidFill>
                  <a:srgbClr val="008000"/>
                </a:solidFill>
                <a:latin typeface="Menlo-Regular"/>
              </a:rPr>
              <a:t>  T result;</a:t>
            </a:r>
          </a:p>
          <a:p>
            <a:r>
              <a:rPr lang="en-US" sz="1400" dirty="0">
                <a:solidFill>
                  <a:srgbClr val="008000"/>
                </a:solidFill>
                <a:latin typeface="Menlo-Regular"/>
              </a:rPr>
              <a:t>  result = x&gt;y? x : y;</a:t>
            </a:r>
          </a:p>
          <a:p>
            <a:r>
              <a:rPr lang="en-US" sz="1400" dirty="0">
                <a:solidFill>
                  <a:srgbClr val="008000"/>
                </a:solidFill>
                <a:latin typeface="Menlo-Regular"/>
              </a:rPr>
              <a:t>  return result;</a:t>
            </a:r>
          </a:p>
          <a:p>
            <a:r>
              <a:rPr lang="en-US" sz="1400" dirty="0">
                <a:solidFill>
                  <a:srgbClr val="008000"/>
                </a:solidFill>
                <a:latin typeface="Menlo-Regular"/>
              </a:rPr>
              <a:t>}</a:t>
            </a:r>
            <a:endParaRPr lang="en-US" sz="14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400" dirty="0" err="1">
                <a:solidFill>
                  <a:srgbClr val="404040"/>
                </a:solidFill>
                <a:latin typeface="Menlo-Regular"/>
              </a:rPr>
              <a:t>int</a:t>
            </a:r>
            <a:r>
              <a:rPr lang="fr-FR" sz="1400" dirty="0">
                <a:solidFill>
                  <a:srgbClr val="404040"/>
                </a:solidFill>
                <a:latin typeface="Menlo-Regular"/>
              </a:rPr>
              <a:t> main () {</a:t>
            </a:r>
          </a:p>
          <a:p>
            <a:r>
              <a:rPr lang="en-US" sz="1400" dirty="0">
                <a:solidFill>
                  <a:srgbClr val="40404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404040"/>
                </a:solidFill>
                <a:latin typeface="Menlo-Regular"/>
              </a:rPr>
              <a:t>pairT</a:t>
            </a:r>
            <a:r>
              <a:rPr lang="en-US" sz="1400" dirty="0">
                <a:solidFill>
                  <a:srgbClr val="404040"/>
                </a:solidFill>
                <a:latin typeface="Menlo-Regular"/>
              </a:rPr>
              <a:t> &lt;</a:t>
            </a:r>
            <a:r>
              <a:rPr lang="en-US" sz="1400" dirty="0" err="1">
                <a:solidFill>
                  <a:srgbClr val="404040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404040"/>
                </a:solidFill>
                <a:latin typeface="Menlo-Regular"/>
              </a:rPr>
              <a:t>&gt; </a:t>
            </a:r>
            <a:r>
              <a:rPr lang="en-US" sz="1400" dirty="0" err="1">
                <a:solidFill>
                  <a:srgbClr val="404040"/>
                </a:solidFill>
                <a:latin typeface="Menlo-Regular"/>
              </a:rPr>
              <a:t>obj</a:t>
            </a:r>
            <a:r>
              <a:rPr lang="en-US" sz="1400" dirty="0">
                <a:solidFill>
                  <a:srgbClr val="404040"/>
                </a:solidFill>
                <a:latin typeface="Menlo-Regular"/>
              </a:rPr>
              <a:t> (300, 15);</a:t>
            </a:r>
          </a:p>
          <a:p>
            <a:r>
              <a:rPr lang="ro-RO" sz="1400" dirty="0">
                <a:solidFill>
                  <a:srgbClr val="404040"/>
                </a:solidFill>
                <a:latin typeface="Menlo-Regular"/>
              </a:rPr>
              <a:t>  cout &lt;&lt; obj.max();</a:t>
            </a:r>
          </a:p>
          <a:p>
            <a:r>
              <a:rPr lang="en-US" sz="1400" dirty="0">
                <a:solidFill>
                  <a:srgbClr val="404040"/>
                </a:solidFill>
                <a:latin typeface="Menlo-Regular"/>
              </a:rPr>
              <a:t>  </a:t>
            </a:r>
            <a:r>
              <a:rPr lang="en-US" sz="1400" dirty="0" err="1">
                <a:solidFill>
                  <a:srgbClr val="404040"/>
                </a:solidFill>
                <a:latin typeface="Menlo-Regular"/>
              </a:rPr>
              <a:t>pairT</a:t>
            </a:r>
            <a:r>
              <a:rPr lang="en-US" sz="1400" dirty="0">
                <a:solidFill>
                  <a:srgbClr val="404040"/>
                </a:solidFill>
                <a:latin typeface="Menlo-Regular"/>
              </a:rPr>
              <a:t> &lt;double&gt; obj2(5.0, 3.0);</a:t>
            </a:r>
          </a:p>
          <a:p>
            <a:r>
              <a:rPr lang="ro-RO" sz="1400" dirty="0">
                <a:solidFill>
                  <a:srgbClr val="404040"/>
                </a:solidFill>
                <a:latin typeface="Menlo-Regular"/>
              </a:rPr>
              <a:t>  cout &lt;&lt; obj2.max();</a:t>
            </a:r>
          </a:p>
          <a:p>
            <a:r>
              <a:rPr lang="en-US" sz="1400" dirty="0">
                <a:solidFill>
                  <a:srgbClr val="404040"/>
                </a:solidFill>
                <a:latin typeface="Menlo-Regular"/>
              </a:rPr>
              <a:t>  return 0;</a:t>
            </a:r>
          </a:p>
          <a:p>
            <a:r>
              <a:rPr lang="en-US" sz="1400" dirty="0">
                <a:solidFill>
                  <a:srgbClr val="404040"/>
                </a:solidFill>
                <a:latin typeface="Menlo-Regular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 rot="20500044" flipV="1">
            <a:off x="3731901" y="3097403"/>
            <a:ext cx="1783033" cy="9489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26908" y="32004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</a:t>
            </a:r>
          </a:p>
        </p:txBody>
      </p:sp>
      <p:sp>
        <p:nvSpPr>
          <p:cNvPr id="9" name="Right Arrow 8"/>
          <p:cNvSpPr/>
          <p:nvPr/>
        </p:nvSpPr>
        <p:spPr>
          <a:xfrm rot="20382395" flipV="1">
            <a:off x="3740459" y="3582858"/>
            <a:ext cx="1783033" cy="9489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64405" y="3733800"/>
            <a:ext cx="182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1812" y="4126468"/>
            <a:ext cx="235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13" name="Right Arrow 12"/>
          <p:cNvSpPr/>
          <p:nvPr/>
        </p:nvSpPr>
        <p:spPr>
          <a:xfrm rot="20382395" flipV="1">
            <a:off x="3666048" y="4018449"/>
            <a:ext cx="1783033" cy="9489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76400"/>
            <a:ext cx="8229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800000"/>
                </a:solidFill>
              </a:rPr>
              <a:t>type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of the variable in a class or function to be a </a:t>
            </a:r>
            <a:r>
              <a:rPr lang="en-US" b="1" dirty="0">
                <a:solidFill>
                  <a:srgbClr val="800000"/>
                </a:solidFill>
              </a:rPr>
              <a:t>parameter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specified by the programmer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Compiler</a:t>
            </a:r>
            <a:r>
              <a:rPr lang="en-US" dirty="0"/>
              <a:t> generates separate class/</a:t>
            </a:r>
            <a:r>
              <a:rPr lang="en-US" dirty="0" err="1"/>
              <a:t>struct</a:t>
            </a:r>
            <a:r>
              <a:rPr lang="en-US" dirty="0"/>
              <a:t> code versions for any type desired (i.e. instantiated as an object)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b="1" dirty="0" err="1">
                <a:solidFill>
                  <a:srgbClr val="2D961E"/>
                </a:solidFill>
                <a:latin typeface="Menlo-Regular"/>
              </a:rPr>
              <a:t>pairT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sz="1400" b="1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sz="1400" b="1" dirty="0" err="1">
                <a:solidFill>
                  <a:srgbClr val="BA8C1C"/>
                </a:solidFill>
                <a:latin typeface="Menlo-Regular"/>
              </a:rPr>
              <a:t>obj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 (300, 15); 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generates a </a:t>
            </a:r>
            <a:r>
              <a:rPr lang="en-US" sz="14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 version of the object.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solidFill>
                  <a:srgbClr val="2D961E"/>
                </a:solidFill>
                <a:latin typeface="Menlo-Regular"/>
              </a:rPr>
              <a:t> </a:t>
            </a:r>
            <a:r>
              <a:rPr lang="en-US" sz="1400" b="1" dirty="0" err="1">
                <a:solidFill>
                  <a:srgbClr val="2D961E"/>
                </a:solidFill>
                <a:latin typeface="Menlo-Regular"/>
              </a:rPr>
              <a:t>pairT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 &lt;</a:t>
            </a:r>
            <a:r>
              <a:rPr lang="en-US" sz="1400" b="1" dirty="0">
                <a:solidFill>
                  <a:srgbClr val="2D961E"/>
                </a:solidFill>
                <a:latin typeface="Menlo-Regular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en-US" sz="1400" b="1" dirty="0">
                <a:solidFill>
                  <a:srgbClr val="BA8C1C"/>
                </a:solidFill>
                <a:latin typeface="Menlo-Regular"/>
              </a:rPr>
              <a:t>obj2</a:t>
            </a:r>
            <a:r>
              <a:rPr lang="en-US" sz="1400" b="1" dirty="0">
                <a:solidFill>
                  <a:srgbClr val="000000"/>
                </a:solidFill>
                <a:latin typeface="Menlo-Regular"/>
              </a:rPr>
              <a:t>(5.0, 3.0);</a:t>
            </a:r>
            <a:r>
              <a:rPr lang="en-US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Menlo-Regular"/>
              </a:rPr>
              <a:t>generates a double version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16611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Template,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676400"/>
            <a:ext cx="8077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0000FF"/>
                </a:solidFill>
              </a:rPr>
              <a:t>normal class</a:t>
            </a:r>
            <a:r>
              <a:rPr lang="en-US" b="1" dirty="0"/>
              <a:t>,</a:t>
            </a:r>
            <a:r>
              <a:rPr lang="en-US" dirty="0"/>
              <a:t> the class definition should be in a header file (.h file) and implementation should be in a .</a:t>
            </a:r>
            <a:r>
              <a:rPr lang="en-US" dirty="0" err="1"/>
              <a:t>cpp</a:t>
            </a:r>
            <a:r>
              <a:rPr lang="en-US" dirty="0"/>
              <a:t> file.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template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class implementation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in </a:t>
            </a:r>
            <a:r>
              <a:rPr lang="en-US" dirty="0">
                <a:solidFill>
                  <a:srgbClr val="0000FF"/>
                </a:solidFill>
              </a:rPr>
              <a:t>header file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You cannot pre-compile a template file because </a:t>
            </a:r>
            <a:r>
              <a:rPr lang="en-US"/>
              <a:t>compiler has no </a:t>
            </a:r>
            <a:r>
              <a:rPr lang="en-US" dirty="0"/>
              <a:t>idea what data type should be used inside the template class.</a:t>
            </a:r>
          </a:p>
        </p:txBody>
      </p:sp>
    </p:spTree>
    <p:extLst>
      <p:ext uri="{BB962C8B-B14F-4D97-AF65-F5344CB8AC3E}">
        <p14:creationId xmlns:p14="http://schemas.microsoft.com/office/powerpoint/2010/main" val="322824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example: 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object 7"/>
          <p:cNvSpPr txBox="1"/>
          <p:nvPr/>
        </p:nvSpPr>
        <p:spPr>
          <a:xfrm>
            <a:off x="4648200" y="1676400"/>
            <a:ext cx="3200400" cy="323960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14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7630" marR="102616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#i</a:t>
            </a:r>
            <a:r>
              <a:rPr sz="1200" spc="10" dirty="0">
                <a:latin typeface="Courier New"/>
                <a:cs typeface="Courier New"/>
              </a:rPr>
              <a:t>n</a:t>
            </a:r>
            <a:r>
              <a:rPr sz="1200" spc="-5" dirty="0">
                <a:latin typeface="Courier New"/>
                <a:cs typeface="Courier New"/>
              </a:rPr>
              <a:t>cl</a:t>
            </a:r>
            <a:r>
              <a:rPr sz="1200" spc="10" dirty="0">
                <a:latin typeface="Courier New"/>
                <a:cs typeface="Courier New"/>
              </a:rPr>
              <a:t>u</a:t>
            </a:r>
            <a:r>
              <a:rPr sz="1200" spc="-5" dirty="0">
                <a:latin typeface="Courier New"/>
                <a:cs typeface="Courier New"/>
              </a:rPr>
              <a:t>d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dirty="0">
                <a:latin typeface="Courier New"/>
                <a:cs typeface="Courier New"/>
              </a:rPr>
              <a:t>&lt;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os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r</a:t>
            </a:r>
            <a:r>
              <a:rPr sz="1200" spc="10" dirty="0">
                <a:latin typeface="Courier New"/>
                <a:cs typeface="Courier New"/>
              </a:rPr>
              <a:t>ea</a:t>
            </a:r>
            <a:r>
              <a:rPr sz="1200" dirty="0">
                <a:latin typeface="Courier New"/>
                <a:cs typeface="Courier New"/>
              </a:rPr>
              <a:t>m&gt;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us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dirty="0">
                <a:latin typeface="Courier New"/>
                <a:cs typeface="Courier New"/>
              </a:rPr>
              <a:t>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n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m</a:t>
            </a:r>
            <a:r>
              <a:rPr sz="1200" spc="10" dirty="0">
                <a:latin typeface="Courier New"/>
                <a:cs typeface="Courier New"/>
              </a:rPr>
              <a:t>e</a:t>
            </a:r>
            <a:r>
              <a:rPr sz="1200" spc="-5" dirty="0">
                <a:latin typeface="Courier New"/>
                <a:cs typeface="Courier New"/>
              </a:rPr>
              <a:t>sp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c</a:t>
            </a:r>
            <a:r>
              <a:rPr sz="1200" dirty="0">
                <a:latin typeface="Courier New"/>
                <a:cs typeface="Courier New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st</a:t>
            </a:r>
            <a:r>
              <a:rPr sz="1200" spc="10" dirty="0">
                <a:latin typeface="Courier New"/>
                <a:cs typeface="Courier New"/>
              </a:rPr>
              <a:t>d</a:t>
            </a:r>
            <a:r>
              <a:rPr sz="1200" dirty="0">
                <a:latin typeface="Courier New"/>
                <a:cs typeface="Courier New"/>
              </a:rPr>
              <a:t>;</a:t>
            </a:r>
          </a:p>
          <a:p>
            <a:pPr marL="270510" marR="1672589" indent="-182880">
              <a:lnSpc>
                <a:spcPct val="100000"/>
              </a:lnSpc>
              <a:spcBef>
                <a:spcPts val="720"/>
              </a:spcBef>
            </a:pPr>
            <a:r>
              <a:rPr sz="1200" spc="-5" dirty="0">
                <a:latin typeface="Courier New"/>
                <a:cs typeface="Courier New"/>
              </a:rPr>
              <a:t>st</a:t>
            </a:r>
            <a:r>
              <a:rPr sz="1200" spc="10" dirty="0">
                <a:latin typeface="Courier New"/>
                <a:cs typeface="Courier New"/>
              </a:rPr>
              <a:t>r</a:t>
            </a:r>
            <a:r>
              <a:rPr sz="1200" spc="-5" dirty="0">
                <a:latin typeface="Courier New"/>
                <a:cs typeface="Courier New"/>
              </a:rPr>
              <a:t>uc</a:t>
            </a:r>
            <a:r>
              <a:rPr sz="1200" dirty="0">
                <a:latin typeface="Courier New"/>
                <a:cs typeface="Courier New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lang="en-US" sz="1200" spc="10" dirty="0">
                <a:latin typeface="Courier New"/>
                <a:cs typeface="Courier New"/>
              </a:rPr>
              <a:t>Node</a:t>
            </a:r>
            <a:r>
              <a:rPr sz="1200" dirty="0">
                <a:latin typeface="Courier New"/>
                <a:cs typeface="Courier New"/>
              </a:rPr>
              <a:t>{</a:t>
            </a:r>
            <a:endParaRPr lang="en-US" sz="1200" dirty="0">
              <a:latin typeface="Courier New"/>
              <a:cs typeface="Courier New"/>
            </a:endParaRPr>
          </a:p>
          <a:p>
            <a:pPr marL="270510" marR="1672589" indent="-182880">
              <a:lnSpc>
                <a:spcPct val="100000"/>
              </a:lnSpc>
              <a:spcBef>
                <a:spcPts val="720"/>
              </a:spcBef>
            </a:pPr>
            <a:r>
              <a:rPr lang="en-US" sz="1200" dirty="0">
                <a:latin typeface="Courier New"/>
                <a:cs typeface="Courier New"/>
              </a:rPr>
              <a:t>  </a:t>
            </a:r>
            <a:r>
              <a:rPr sz="1200" b="1" spc="10" dirty="0" err="1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b="1" spc="-5" dirty="0" err="1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dirty="0" err="1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dirty="0">
                <a:latin typeface="Courier New"/>
                <a:cs typeface="Courier New"/>
              </a:rPr>
              <a:t>l;</a:t>
            </a:r>
            <a:r>
              <a:rPr sz="1200" dirty="0">
                <a:latin typeface="Times New Roman"/>
                <a:cs typeface="Times New Roman"/>
              </a:rPr>
              <a:t> </a:t>
            </a:r>
            <a:endParaRPr lang="en-US" sz="1200" dirty="0">
              <a:latin typeface="Times New Roman"/>
              <a:cs typeface="Times New Roman"/>
            </a:endParaRPr>
          </a:p>
          <a:p>
            <a:pPr marL="270510" marR="1672589" indent="-182880">
              <a:lnSpc>
                <a:spcPct val="100000"/>
              </a:lnSpc>
              <a:spcBef>
                <a:spcPts val="720"/>
              </a:spcBef>
            </a:pPr>
            <a:r>
              <a:rPr lang="en-US" sz="12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     </a:t>
            </a:r>
            <a:r>
              <a:rPr lang="en-US" sz="1200" b="1" spc="10" dirty="0">
                <a:solidFill>
                  <a:srgbClr val="00AF50"/>
                </a:solidFill>
                <a:latin typeface="Courier New"/>
                <a:cs typeface="Courier New"/>
              </a:rPr>
              <a:t>Node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*</a:t>
            </a:r>
            <a:r>
              <a:rPr sz="12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b="1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Courier New"/>
                <a:cs typeface="Courier New"/>
              </a:rPr>
              <a:t>n</a:t>
            </a:r>
            <a:r>
              <a:rPr sz="1200" b="1" spc="10" dirty="0">
                <a:latin typeface="Courier New"/>
                <a:cs typeface="Courier New"/>
              </a:rPr>
              <a:t>e</a:t>
            </a:r>
            <a:r>
              <a:rPr sz="1200" b="1" spc="-5" dirty="0">
                <a:latin typeface="Courier New"/>
                <a:cs typeface="Courier New"/>
              </a:rPr>
              <a:t>xt</a:t>
            </a:r>
            <a:r>
              <a:rPr sz="1200" spc="-5" dirty="0"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};</a:t>
            </a:r>
            <a:endParaRPr sz="1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cl</a:t>
            </a:r>
            <a:r>
              <a:rPr sz="1200" spc="10" dirty="0">
                <a:latin typeface="Courier New"/>
                <a:cs typeface="Courier New"/>
              </a:rPr>
              <a:t>a</a:t>
            </a:r>
            <a:r>
              <a:rPr sz="1200" spc="-5" dirty="0">
                <a:latin typeface="Courier New"/>
                <a:cs typeface="Courier New"/>
              </a:rPr>
              <a:t>s</a:t>
            </a:r>
            <a:r>
              <a:rPr sz="1200" dirty="0">
                <a:latin typeface="Courier New"/>
                <a:cs typeface="Courier New"/>
              </a:rPr>
              <a:t>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st</a:t>
            </a:r>
            <a:endParaRPr sz="120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{</a:t>
            </a:r>
          </a:p>
          <a:p>
            <a:pPr marL="363220" marR="1948180" indent="-93345">
              <a:lnSpc>
                <a:spcPct val="100000"/>
              </a:lnSpc>
            </a:pP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ub</a:t>
            </a:r>
            <a:r>
              <a:rPr sz="1200" spc="10" dirty="0">
                <a:latin typeface="Courier New"/>
                <a:cs typeface="Courier New"/>
              </a:rPr>
              <a:t>l</a:t>
            </a:r>
            <a:r>
              <a:rPr sz="1200" spc="-5" dirty="0">
                <a:latin typeface="Courier New"/>
                <a:cs typeface="Courier New"/>
              </a:rPr>
              <a:t>i</a:t>
            </a:r>
            <a:r>
              <a:rPr sz="1200" spc="10" dirty="0">
                <a:latin typeface="Courier New"/>
                <a:cs typeface="Courier New"/>
              </a:rPr>
              <a:t>c</a:t>
            </a:r>
            <a:r>
              <a:rPr sz="1200" dirty="0">
                <a:latin typeface="Courier New"/>
                <a:cs typeface="Courier New"/>
              </a:rPr>
              <a:t>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Li</a:t>
            </a:r>
            <a:r>
              <a:rPr sz="1200" spc="10" dirty="0">
                <a:latin typeface="Courier New"/>
                <a:cs typeface="Courier New"/>
              </a:rPr>
              <a:t>s</a:t>
            </a:r>
            <a:r>
              <a:rPr sz="1200" spc="-5" dirty="0">
                <a:latin typeface="Courier New"/>
                <a:cs typeface="Courier New"/>
              </a:rPr>
              <a:t>t</a:t>
            </a:r>
            <a:r>
              <a:rPr sz="1200" spc="10" dirty="0">
                <a:latin typeface="Courier New"/>
                <a:cs typeface="Courier New"/>
              </a:rPr>
              <a:t>(</a:t>
            </a:r>
            <a:r>
              <a:rPr sz="1200" spc="-5" dirty="0">
                <a:latin typeface="Courier New"/>
                <a:cs typeface="Courier New"/>
              </a:rPr>
              <a:t>);</a:t>
            </a:r>
            <a:endParaRPr sz="1200" dirty="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~L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spc="-5" dirty="0">
                <a:latin typeface="Courier New"/>
                <a:cs typeface="Courier New"/>
              </a:rPr>
              <a:t>s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(</a:t>
            </a:r>
            <a:r>
              <a:rPr sz="1200" spc="10" dirty="0">
                <a:latin typeface="Courier New"/>
                <a:cs typeface="Courier New"/>
              </a:rPr>
              <a:t>)</a:t>
            </a:r>
            <a:r>
              <a:rPr sz="1200" dirty="0">
                <a:latin typeface="Courier New"/>
                <a:cs typeface="Courier New"/>
              </a:rPr>
              <a:t>;</a:t>
            </a:r>
          </a:p>
          <a:p>
            <a:pPr marL="270510" marR="198120" indent="9271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vo</a:t>
            </a:r>
            <a:r>
              <a:rPr sz="1200" spc="10" dirty="0">
                <a:latin typeface="Courier New"/>
                <a:cs typeface="Courier New"/>
              </a:rPr>
              <a:t>i</a:t>
            </a:r>
            <a:r>
              <a:rPr sz="1200" dirty="0">
                <a:latin typeface="Courier New"/>
                <a:cs typeface="Courier New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lang="en-US" sz="1200" spc="-5" dirty="0">
                <a:latin typeface="Courier New"/>
                <a:cs typeface="Courier New"/>
              </a:rPr>
              <a:t>append</a:t>
            </a:r>
            <a:r>
              <a:rPr sz="1200" spc="-5" dirty="0">
                <a:latin typeface="Courier New"/>
                <a:cs typeface="Courier New"/>
              </a:rPr>
              <a:t>(</a:t>
            </a:r>
            <a:r>
              <a:rPr sz="1200" b="1" spc="10" dirty="0">
                <a:solidFill>
                  <a:srgbClr val="0000FF"/>
                </a:solidFill>
                <a:latin typeface="Courier New"/>
                <a:cs typeface="Courier New"/>
              </a:rPr>
              <a:t>i</a:t>
            </a:r>
            <a:r>
              <a:rPr sz="1200" b="1" spc="-5" dirty="0">
                <a:solidFill>
                  <a:srgbClr val="0000FF"/>
                </a:solidFill>
                <a:latin typeface="Courier New"/>
                <a:cs typeface="Courier New"/>
              </a:rPr>
              <a:t>n</a:t>
            </a:r>
            <a:r>
              <a:rPr sz="12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sz="1200" b="1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v</a:t>
            </a:r>
            <a:r>
              <a:rPr sz="1200" spc="10" dirty="0">
                <a:latin typeface="Courier New"/>
                <a:cs typeface="Courier New"/>
              </a:rPr>
              <a:t>)</a:t>
            </a:r>
            <a:r>
              <a:rPr sz="1200" dirty="0">
                <a:latin typeface="Courier New"/>
                <a:cs typeface="Courier New"/>
              </a:rPr>
              <a:t>;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...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</a:t>
            </a:r>
            <a:r>
              <a:rPr sz="1200" spc="-5" dirty="0">
                <a:latin typeface="Courier New"/>
                <a:cs typeface="Courier New"/>
              </a:rPr>
              <a:t>ri</a:t>
            </a:r>
            <a:r>
              <a:rPr sz="1200" spc="10" dirty="0">
                <a:latin typeface="Courier New"/>
                <a:cs typeface="Courier New"/>
              </a:rPr>
              <a:t>v</a:t>
            </a:r>
            <a:r>
              <a:rPr sz="1200" spc="-5" dirty="0">
                <a:latin typeface="Courier New"/>
                <a:cs typeface="Courier New"/>
              </a:rPr>
              <a:t>a</a:t>
            </a:r>
            <a:r>
              <a:rPr sz="1200" spc="10" dirty="0">
                <a:latin typeface="Courier New"/>
                <a:cs typeface="Courier New"/>
              </a:rPr>
              <a:t>t</a:t>
            </a:r>
            <a:r>
              <a:rPr sz="1200" spc="-5" dirty="0">
                <a:latin typeface="Courier New"/>
                <a:cs typeface="Courier New"/>
              </a:rPr>
              <a:t>e:</a:t>
            </a:r>
            <a:endParaRPr sz="1200" dirty="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</a:pPr>
            <a:r>
              <a:rPr lang="en-US" sz="1200" b="1" spc="-5" dirty="0">
                <a:solidFill>
                  <a:srgbClr val="00AF50"/>
                </a:solidFill>
                <a:latin typeface="Courier New"/>
                <a:cs typeface="Courier New"/>
              </a:rPr>
              <a:t>Node</a:t>
            </a:r>
            <a:r>
              <a:rPr sz="1200" b="1" dirty="0">
                <a:solidFill>
                  <a:srgbClr val="00AF50"/>
                </a:solidFill>
                <a:latin typeface="Courier New"/>
                <a:cs typeface="Courier New"/>
              </a:rPr>
              <a:t>*</a:t>
            </a:r>
            <a:r>
              <a:rPr sz="12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b="1" spc="1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Courier New"/>
                <a:cs typeface="Courier New"/>
              </a:rPr>
              <a:t>h</a:t>
            </a:r>
            <a:r>
              <a:rPr sz="1200" b="1" spc="-5" dirty="0">
                <a:latin typeface="Courier New"/>
                <a:cs typeface="Courier New"/>
              </a:rPr>
              <a:t>ea</a:t>
            </a:r>
            <a:r>
              <a:rPr sz="1200" b="1" spc="10" dirty="0">
                <a:latin typeface="Courier New"/>
                <a:cs typeface="Courier New"/>
              </a:rPr>
              <a:t>d</a:t>
            </a:r>
            <a:r>
              <a:rPr sz="1200" spc="-5" dirty="0">
                <a:latin typeface="Courier New"/>
                <a:cs typeface="Courier New"/>
              </a:rPr>
              <a:t>;</a:t>
            </a:r>
            <a:endParaRPr sz="1200" dirty="0">
              <a:latin typeface="Courier New"/>
              <a:cs typeface="Courier New"/>
            </a:endParaRPr>
          </a:p>
          <a:p>
            <a:pPr marL="87630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};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6" name="object 8"/>
          <p:cNvSpPr/>
          <p:nvPr/>
        </p:nvSpPr>
        <p:spPr>
          <a:xfrm>
            <a:off x="4758684" y="5312535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304799"/>
                </a:moveTo>
                <a:lnTo>
                  <a:pt x="380999" y="304799"/>
                </a:lnTo>
                <a:lnTo>
                  <a:pt x="3809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1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/>
          <p:cNvSpPr txBox="1"/>
          <p:nvPr/>
        </p:nvSpPr>
        <p:spPr>
          <a:xfrm>
            <a:off x="4851400" y="5318760"/>
            <a:ext cx="195580" cy="320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</a:pPr>
            <a:r>
              <a:rPr sz="1050" b="1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050" b="1" dirty="0">
                <a:solidFill>
                  <a:srgbClr val="0000FF"/>
                </a:solidFill>
                <a:latin typeface="Arial"/>
                <a:cs typeface="Arial"/>
              </a:rPr>
              <a:t>nt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50" spc="-15" dirty="0">
                <a:latin typeface="Arial"/>
                <a:cs typeface="Arial"/>
              </a:rPr>
              <a:t>v</a:t>
            </a:r>
            <a:r>
              <a:rPr sz="1050" dirty="0">
                <a:latin typeface="Arial"/>
                <a:cs typeface="Arial"/>
              </a:rPr>
              <a:t>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10"/>
          <p:cNvSpPr/>
          <p:nvPr/>
        </p:nvSpPr>
        <p:spPr>
          <a:xfrm>
            <a:off x="5139684" y="5312535"/>
            <a:ext cx="727716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799"/>
                </a:moveTo>
                <a:lnTo>
                  <a:pt x="609599" y="304799"/>
                </a:lnTo>
                <a:lnTo>
                  <a:pt x="609599" y="0"/>
                </a:lnTo>
                <a:lnTo>
                  <a:pt x="0" y="0"/>
                </a:lnTo>
                <a:lnTo>
                  <a:pt x="0" y="304799"/>
                </a:lnTo>
                <a:close/>
              </a:path>
            </a:pathLst>
          </a:custGeom>
          <a:ln w="914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1"/>
          <p:cNvSpPr txBox="1"/>
          <p:nvPr/>
        </p:nvSpPr>
        <p:spPr>
          <a:xfrm>
            <a:off x="5270246" y="5318760"/>
            <a:ext cx="520954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b="1" spc="-10" dirty="0">
                <a:solidFill>
                  <a:srgbClr val="00AF50"/>
                </a:solidFill>
                <a:latin typeface="Arial"/>
                <a:cs typeface="Arial"/>
              </a:rPr>
              <a:t>Node</a:t>
            </a:r>
            <a:r>
              <a:rPr sz="1050" b="1" dirty="0">
                <a:solidFill>
                  <a:srgbClr val="00AF50"/>
                </a:solidFill>
                <a:latin typeface="Arial"/>
                <a:cs typeface="Arial"/>
              </a:rPr>
              <a:t>*</a:t>
            </a:r>
            <a:endParaRPr sz="1050" dirty="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</a:pPr>
            <a:r>
              <a:rPr sz="1050" dirty="0">
                <a:latin typeface="Arial"/>
                <a:cs typeface="Arial"/>
              </a:rPr>
              <a:t>next</a:t>
            </a:r>
          </a:p>
        </p:txBody>
      </p:sp>
      <p:sp>
        <p:nvSpPr>
          <p:cNvPr id="10" name="object 12"/>
          <p:cNvSpPr txBox="1"/>
          <p:nvPr/>
        </p:nvSpPr>
        <p:spPr>
          <a:xfrm>
            <a:off x="4648200" y="5091513"/>
            <a:ext cx="90868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Item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26"/>
          <p:cNvSpPr txBox="1"/>
          <p:nvPr/>
        </p:nvSpPr>
        <p:spPr>
          <a:xfrm>
            <a:off x="4114800" y="6019800"/>
            <a:ext cx="376937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3390" algn="l"/>
              </a:tabLst>
            </a:pPr>
            <a:r>
              <a:rPr lang="en-US" sz="1100" b="1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100" b="1" spc="-5" dirty="0">
                <a:solidFill>
                  <a:srgbClr val="0000FF"/>
                </a:solidFill>
                <a:latin typeface="Arial"/>
                <a:cs typeface="Arial"/>
              </a:rPr>
              <a:t>ea</a:t>
            </a:r>
            <a:r>
              <a:rPr sz="1100" b="1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8600" y="6253043"/>
            <a:ext cx="589280" cy="373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>
                <a:solidFill>
                  <a:srgbClr val="0000FF"/>
                </a:solidFill>
              </a:rPr>
              <a:t>0x13a</a:t>
            </a:r>
          </a:p>
        </p:txBody>
      </p:sp>
      <p:cxnSp>
        <p:nvCxnSpPr>
          <p:cNvPr id="13" name="Straight Arrow Connector 12"/>
          <p:cNvCxnSpPr>
            <a:stCxn id="12" idx="3"/>
            <a:endCxn id="14" idx="1"/>
          </p:cNvCxnSpPr>
          <p:nvPr/>
        </p:nvCxnSpPr>
        <p:spPr>
          <a:xfrm>
            <a:off x="4627880" y="6439733"/>
            <a:ext cx="248920" cy="889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11768"/>
              </p:ext>
            </p:extLst>
          </p:nvPr>
        </p:nvGraphicFramePr>
        <p:xfrm>
          <a:off x="4876800" y="6270823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0x2b3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00600" y="6550223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0x13a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02760"/>
              </p:ext>
            </p:extLst>
          </p:nvPr>
        </p:nvGraphicFramePr>
        <p:xfrm>
          <a:off x="6248400" y="6267846"/>
          <a:ext cx="10668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84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0x53a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97405" y="6547246"/>
            <a:ext cx="670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0x2b3</a:t>
            </a:r>
            <a:endParaRPr lang="en-US" sz="1400" b="1" dirty="0"/>
          </a:p>
        </p:txBody>
      </p:sp>
      <p:cxnSp>
        <p:nvCxnSpPr>
          <p:cNvPr id="18" name="Straight Arrow Connector 17"/>
          <p:cNvCxnSpPr>
            <a:stCxn id="14" idx="3"/>
            <a:endCxn id="16" idx="1"/>
          </p:cNvCxnSpPr>
          <p:nvPr/>
        </p:nvCxnSpPr>
        <p:spPr>
          <a:xfrm flipV="1">
            <a:off x="5943600" y="6445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556243"/>
              </p:ext>
            </p:extLst>
          </p:nvPr>
        </p:nvGraphicFramePr>
        <p:xfrm>
          <a:off x="7620000" y="6267846"/>
          <a:ext cx="914400" cy="355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569005" y="6547246"/>
            <a:ext cx="66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0x53a</a:t>
            </a:r>
            <a:endParaRPr lang="en-US" sz="1400" b="1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 flipV="1">
            <a:off x="7315200" y="6445646"/>
            <a:ext cx="304800" cy="29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3400" y="16002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This is our </a:t>
            </a:r>
            <a:r>
              <a:rPr lang="en-US" dirty="0">
                <a:solidFill>
                  <a:srgbClr val="0000FF"/>
                </a:solidFill>
              </a:rPr>
              <a:t>original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List class </a:t>
            </a:r>
            <a:r>
              <a:rPr lang="en-US" dirty="0"/>
              <a:t>definition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Each node has an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value and a next </a:t>
            </a:r>
            <a:r>
              <a:rPr lang="en-US" dirty="0">
                <a:solidFill>
                  <a:srgbClr val="0000FF"/>
                </a:solidFill>
              </a:rPr>
              <a:t>pointer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Do we need to define a different class for </a:t>
            </a:r>
            <a:r>
              <a:rPr lang="en-US" b="1" dirty="0">
                <a:solidFill>
                  <a:srgbClr val="0000FF"/>
                </a:solidFill>
              </a:rPr>
              <a:t>double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value</a:t>
            </a:r>
            <a:r>
              <a:rPr lang="en-US" dirty="0">
                <a:latin typeface="Times New Roman" charset="0"/>
              </a:rPr>
              <a:t>?</a:t>
            </a:r>
            <a:endParaRPr lang="en-US" dirty="0"/>
          </a:p>
        </p:txBody>
      </p:sp>
      <p:pic>
        <p:nvPicPr>
          <p:cNvPr id="24" name="Picture 23" descr="wheel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200"/>
            <a:ext cx="3204896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example: 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15000" y="1752600"/>
            <a:ext cx="2216322" cy="4524314"/>
          </a:xfrm>
          <a:prstGeom prst="rect">
            <a:avLst/>
          </a:prstGeom>
          <a:solidFill>
            <a:srgbClr val="C0C3D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using  </a:t>
            </a:r>
            <a:r>
              <a:rPr lang="en-US" sz="1200" dirty="0">
                <a:solidFill>
                  <a:srgbClr val="2D961E"/>
                </a:solidFill>
                <a:latin typeface="Courier New"/>
                <a:cs typeface="Courier New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dirty="0" err="1">
                <a:solidFill>
                  <a:srgbClr val="BA8C1C"/>
                </a:solidFill>
                <a:latin typeface="Courier New"/>
                <a:cs typeface="Courier New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template &lt;class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U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dirty="0">
                <a:solidFill>
                  <a:srgbClr val="2D961E"/>
                </a:solidFill>
                <a:latin typeface="Courier New"/>
                <a:cs typeface="Courier New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de-DE" sz="1200" b="1" dirty="0">
                <a:solidFill>
                  <a:srgbClr val="2D961E"/>
                </a:solidFill>
                <a:latin typeface="Courier New"/>
                <a:cs typeface="Courier New"/>
              </a:rPr>
              <a:t>U</a:t>
            </a:r>
            <a:r>
              <a:rPr lang="de-DE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de-DE" sz="1200" dirty="0" err="1">
                <a:latin typeface="Courier New"/>
                <a:cs typeface="Courier New"/>
              </a:rPr>
              <a:t>val</a:t>
            </a:r>
            <a:r>
              <a:rPr lang="de-DE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Node&lt;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&gt;* 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next;</a:t>
            </a:r>
          </a:p>
          <a:p>
            <a:r>
              <a:rPr lang="uk-UA" sz="12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endParaRPr lang="uk-UA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template &lt;class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class  List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200" dirty="0"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it-IT" sz="1200" dirty="0">
                <a:solidFill>
                  <a:srgbClr val="000000"/>
                </a:solidFill>
                <a:latin typeface="Courier New"/>
                <a:cs typeface="Courier New"/>
              </a:rPr>
              <a:t>  List();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~List();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void  append(</a:t>
            </a:r>
            <a:r>
              <a:rPr lang="en-US" sz="1200" b="1" dirty="0">
                <a:solidFill>
                  <a:srgbClr val="2D961E"/>
                </a:solidFill>
                <a:latin typeface="Courier New"/>
                <a:cs typeface="Courier New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dirty="0">
                <a:solidFill>
                  <a:srgbClr val="BA8C1C"/>
                </a:solidFill>
                <a:latin typeface="Courier New"/>
                <a:cs typeface="Courier New"/>
              </a:rPr>
              <a:t>v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private: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Node&lt;</a:t>
            </a:r>
            <a:r>
              <a:rPr lang="en-US" sz="1200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sz="1200" dirty="0">
                <a:solidFill>
                  <a:srgbClr val="0000FF"/>
                </a:solidFill>
                <a:latin typeface="Courier New"/>
                <a:cs typeface="Courier New"/>
              </a:rPr>
              <a:t>&gt;*  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head;</a:t>
            </a:r>
          </a:p>
          <a:p>
            <a:r>
              <a:rPr lang="uk-UA" sz="12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endParaRPr lang="uk-UA" sz="1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template &lt;class 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V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List&lt;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V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&gt;::List(){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  head = </a:t>
            </a:r>
            <a:r>
              <a:rPr lang="en-US" sz="1200" dirty="0">
                <a:solidFill>
                  <a:srgbClr val="61B6B4"/>
                </a:solidFill>
                <a:latin typeface="Courier New"/>
                <a:cs typeface="Courier New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is-IS" sz="1200" dirty="0">
                <a:solidFill>
                  <a:srgbClr val="000000"/>
                </a:solidFill>
                <a:latin typeface="Courier New"/>
                <a:cs typeface="Courier New"/>
              </a:rPr>
              <a:t>…...</a:t>
            </a:r>
          </a:p>
        </p:txBody>
      </p:sp>
      <p:sp>
        <p:nvSpPr>
          <p:cNvPr id="6" name="Right Arrow 5"/>
          <p:cNvSpPr/>
          <p:nvPr/>
        </p:nvSpPr>
        <p:spPr>
          <a:xfrm flipV="1">
            <a:off x="3886200" y="1905000"/>
            <a:ext cx="1783033" cy="9489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6510199"/>
            <a:ext cx="68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List.h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752600"/>
            <a:ext cx="2839239" cy="369332"/>
          </a:xfrm>
          <a:prstGeom prst="rect">
            <a:avLst/>
          </a:prstGeom>
          <a:solidFill>
            <a:srgbClr val="BCD0BA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Some function needs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flipV="1">
            <a:off x="3855767" y="2221468"/>
            <a:ext cx="1783033" cy="9489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12567" y="2200870"/>
            <a:ext cx="2773633" cy="923330"/>
          </a:xfrm>
          <a:prstGeom prst="rect">
            <a:avLst/>
          </a:prstGeom>
          <a:solidFill>
            <a:srgbClr val="BCD0BA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dirty="0" err="1"/>
              <a:t>struct</a:t>
            </a:r>
            <a:r>
              <a:rPr lang="en-US" dirty="0"/>
              <a:t> is a template, U is a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dirty="0"/>
              <a:t> for data type</a:t>
            </a:r>
          </a:p>
        </p:txBody>
      </p:sp>
      <p:sp>
        <p:nvSpPr>
          <p:cNvPr id="11" name="Right Arrow 10"/>
          <p:cNvSpPr/>
          <p:nvPr/>
        </p:nvSpPr>
        <p:spPr>
          <a:xfrm rot="499546" flipV="1">
            <a:off x="3883675" y="2419707"/>
            <a:ext cx="1783033" cy="9489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889974" flipV="1">
            <a:off x="3868638" y="2512648"/>
            <a:ext cx="1783033" cy="9489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ight Arrow 13"/>
          <p:cNvSpPr/>
          <p:nvPr/>
        </p:nvSpPr>
        <p:spPr>
          <a:xfrm flipV="1">
            <a:off x="3855767" y="3343870"/>
            <a:ext cx="1783033" cy="9489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2567" y="3191470"/>
            <a:ext cx="2773633" cy="923330"/>
          </a:xfrm>
          <a:prstGeom prst="rect">
            <a:avLst/>
          </a:prstGeom>
          <a:solidFill>
            <a:srgbClr val="BCD0BA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class is a template, T is a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dirty="0"/>
              <a:t> for data type</a:t>
            </a:r>
          </a:p>
        </p:txBody>
      </p:sp>
      <p:sp>
        <p:nvSpPr>
          <p:cNvPr id="16" name="Right Arrow 15"/>
          <p:cNvSpPr/>
          <p:nvPr/>
        </p:nvSpPr>
        <p:spPr>
          <a:xfrm rot="20522566" flipV="1">
            <a:off x="3855767" y="5804757"/>
            <a:ext cx="1783033" cy="9489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112567" y="5706070"/>
            <a:ext cx="2773633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implementation, V is a </a:t>
            </a:r>
            <a:r>
              <a:rPr lang="en-US" b="1" dirty="0">
                <a:solidFill>
                  <a:srgbClr val="0000FF"/>
                </a:solidFill>
              </a:rPr>
              <a:t>placeholder</a:t>
            </a:r>
            <a:r>
              <a:rPr lang="en-US" dirty="0"/>
              <a:t> for data type</a:t>
            </a:r>
          </a:p>
        </p:txBody>
      </p:sp>
      <p:pic>
        <p:nvPicPr>
          <p:cNvPr id="4" name="Picture 3" descr="wheel-clipart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1148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3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example: 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0" y="1752600"/>
            <a:ext cx="3232150" cy="28623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857EA"/>
                </a:solidFill>
                <a:latin typeface="Courier New"/>
                <a:cs typeface="Courier New"/>
              </a:rPr>
              <a:t>#include</a:t>
            </a:r>
            <a:r>
              <a:rPr lang="en-US" dirty="0">
                <a:solidFill>
                  <a:srgbClr val="B7898A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rgbClr val="B7898A"/>
                </a:solidFill>
                <a:latin typeface="Courier New"/>
                <a:cs typeface="Courier New"/>
              </a:rPr>
              <a:t>iostream</a:t>
            </a:r>
            <a:r>
              <a:rPr lang="en-US" dirty="0">
                <a:solidFill>
                  <a:srgbClr val="B7898A"/>
                </a:solidFill>
                <a:latin typeface="Courier New"/>
                <a:cs typeface="Courier New"/>
              </a:rPr>
              <a:t>&gt;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E857EA"/>
                </a:solidFill>
                <a:latin typeface="Courier New"/>
                <a:cs typeface="Courier New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B7898A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B7898A"/>
                </a:solidFill>
                <a:latin typeface="Courier New"/>
                <a:cs typeface="Courier New"/>
              </a:rPr>
              <a:t>List.h</a:t>
            </a:r>
            <a:r>
              <a:rPr lang="en-US" dirty="0">
                <a:solidFill>
                  <a:srgbClr val="B7898A"/>
                </a:solidFill>
                <a:latin typeface="Courier New"/>
                <a:cs typeface="Courier New"/>
              </a:rPr>
              <a:t>"</a:t>
            </a: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C200FF"/>
                </a:solidFill>
                <a:latin typeface="Courier New"/>
                <a:cs typeface="Courier New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 err="1">
                <a:solidFill>
                  <a:srgbClr val="61B6B4"/>
                </a:solidFill>
                <a:latin typeface="Courier New"/>
                <a:cs typeface="Courier New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2D961E"/>
                </a:solidFill>
                <a:latin typeface="Courier New"/>
                <a:cs typeface="Courier New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&lt;</a:t>
            </a:r>
            <a:r>
              <a:rPr lang="en-US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dirty="0">
                <a:solidFill>
                  <a:srgbClr val="BA8C1C"/>
                </a:solidFill>
                <a:latin typeface="Courier New"/>
                <a:cs typeface="Courier New"/>
              </a:rPr>
              <a:t>list1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s-IS" dirty="0">
                <a:solidFill>
                  <a:srgbClr val="000000"/>
                </a:solidFill>
                <a:latin typeface="Courier New"/>
                <a:cs typeface="Courier New"/>
              </a:rPr>
              <a:t>  list1.append(20);</a:t>
            </a:r>
          </a:p>
          <a:p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  list1.append(30);</a:t>
            </a:r>
          </a:p>
          <a:p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  list1.append(40);</a:t>
            </a:r>
          </a:p>
          <a:p>
            <a:r>
              <a:rPr lang="it-IT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Right Arrow 5"/>
          <p:cNvSpPr/>
          <p:nvPr/>
        </p:nvSpPr>
        <p:spPr>
          <a:xfrm flipV="1">
            <a:off x="3581400" y="2145268"/>
            <a:ext cx="1783033" cy="9489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3036" y="1981200"/>
            <a:ext cx="2012164" cy="369332"/>
          </a:xfrm>
          <a:prstGeom prst="rect">
            <a:avLst/>
          </a:prstGeom>
          <a:solidFill>
            <a:srgbClr val="BCD0BA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Import template file</a:t>
            </a:r>
          </a:p>
        </p:txBody>
      </p:sp>
      <p:sp>
        <p:nvSpPr>
          <p:cNvPr id="8" name="Right Arrow 7"/>
          <p:cNvSpPr/>
          <p:nvPr/>
        </p:nvSpPr>
        <p:spPr>
          <a:xfrm flipV="1">
            <a:off x="3581400" y="3299936"/>
            <a:ext cx="1783033" cy="94893"/>
          </a:xfrm>
          <a:prstGeom prst="rightArrow">
            <a:avLst/>
          </a:prstGeom>
          <a:solidFill>
            <a:srgbClr val="33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3135868"/>
            <a:ext cx="2819401" cy="3139321"/>
          </a:xfrm>
          <a:prstGeom prst="rect">
            <a:avLst/>
          </a:prstGeom>
          <a:solidFill>
            <a:srgbClr val="BCD0BA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Create a List </a:t>
            </a:r>
            <a:r>
              <a:rPr lang="en-US" b="1" dirty="0">
                <a:solidFill>
                  <a:srgbClr val="0000FF"/>
                </a:solidFill>
              </a:rPr>
              <a:t>object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as data type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will replace T in the List template, including 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Node&lt;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T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&gt;*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head;</a:t>
            </a:r>
          </a:p>
          <a:p>
            <a:r>
              <a:rPr lang="en-US" dirty="0"/>
              <a:t>After replacement, we have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Node&lt;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urier New"/>
                <a:cs typeface="Courier New"/>
              </a:rPr>
              <a:t>&gt;*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head;</a:t>
            </a:r>
          </a:p>
          <a:p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cs typeface="Courier New"/>
              </a:rPr>
              <a:t>Then, </a:t>
            </a:r>
            <a:r>
              <a:rPr lang="en-US" dirty="0" err="1">
                <a:solidFill>
                  <a:srgbClr val="0000FF"/>
                </a:solidFill>
                <a:cs typeface="Courier New"/>
              </a:rPr>
              <a:t>int</a:t>
            </a:r>
            <a:r>
              <a:rPr lang="en-US" dirty="0">
                <a:solidFill>
                  <a:srgbClr val="0000FF"/>
                </a:solidFill>
                <a:cs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will replace </a:t>
            </a:r>
            <a:r>
              <a:rPr lang="en-US" b="1" dirty="0">
                <a:solidFill>
                  <a:srgbClr val="0000FF"/>
                </a:solidFill>
                <a:cs typeface="Courier New"/>
              </a:rPr>
              <a:t>U</a:t>
            </a:r>
            <a:r>
              <a:rPr lang="en-US" dirty="0">
                <a:solidFill>
                  <a:srgbClr val="0000FF"/>
                </a:solidFill>
                <a:cs typeface="Courier New"/>
              </a:rPr>
              <a:t> </a:t>
            </a:r>
            <a:r>
              <a:rPr lang="en-US" dirty="0">
                <a:cs typeface="Courier New"/>
              </a:rPr>
              <a:t>in Node structure.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47578" y="4724400"/>
            <a:ext cx="89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List.cpp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7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28571</TotalTime>
  <Words>1182</Words>
  <Application>Microsoft Office PowerPoint</Application>
  <PresentationFormat>On-screen Show (4:3)</PresentationFormat>
  <Paragraphs>282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Menlo-Regular</vt:lpstr>
      <vt:lpstr>Times New Roman</vt:lpstr>
      <vt:lpstr>Tw Cen MT</vt:lpstr>
      <vt:lpstr>Wingdings</vt:lpstr>
      <vt:lpstr>Wingdings 2</vt:lpstr>
      <vt:lpstr>Median</vt:lpstr>
      <vt:lpstr>CSC230 </vt:lpstr>
      <vt:lpstr>Template</vt:lpstr>
      <vt:lpstr>Template</vt:lpstr>
      <vt:lpstr>template</vt:lpstr>
      <vt:lpstr>Template</vt:lpstr>
      <vt:lpstr>Template, caveat</vt:lpstr>
      <vt:lpstr>Template example: Linked List</vt:lpstr>
      <vt:lpstr>Template example: Linked List</vt:lpstr>
      <vt:lpstr>Template example: Linked List</vt:lpstr>
      <vt:lpstr>STL</vt:lpstr>
      <vt:lpstr>STL</vt:lpstr>
      <vt:lpstr>Array vs. vector</vt:lpstr>
      <vt:lpstr>Vector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CSC230 </dc:title>
  <dc:subject/>
  <dc:creator/>
  <cp:keywords/>
  <dc:description/>
  <cp:lastModifiedBy>Sharif Mohammad Shahnewaz Ferdous</cp:lastModifiedBy>
  <cp:revision>411</cp:revision>
  <cp:lastPrinted>2013-01-16T16:51:30Z</cp:lastPrinted>
  <dcterms:created xsi:type="dcterms:W3CDTF">2006-08-16T00:00:00Z</dcterms:created>
  <dcterms:modified xsi:type="dcterms:W3CDTF">2020-03-05T01:08:54Z</dcterms:modified>
  <cp:category/>
</cp:coreProperties>
</file>