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handoutMasterIdLst>
    <p:handoutMasterId r:id="rId30"/>
  </p:handoutMasterIdLst>
  <p:sldIdLst>
    <p:sldId id="256" r:id="rId2"/>
    <p:sldId id="310" r:id="rId3"/>
    <p:sldId id="291" r:id="rId4"/>
    <p:sldId id="311" r:id="rId5"/>
    <p:sldId id="290" r:id="rId6"/>
    <p:sldId id="292" r:id="rId7"/>
    <p:sldId id="297" r:id="rId8"/>
    <p:sldId id="298" r:id="rId9"/>
    <p:sldId id="299" r:id="rId10"/>
    <p:sldId id="300" r:id="rId11"/>
    <p:sldId id="301" r:id="rId12"/>
    <p:sldId id="305" r:id="rId13"/>
    <p:sldId id="306" r:id="rId14"/>
    <p:sldId id="307" r:id="rId15"/>
    <p:sldId id="293" r:id="rId16"/>
    <p:sldId id="294" r:id="rId17"/>
    <p:sldId id="313" r:id="rId18"/>
    <p:sldId id="314" r:id="rId19"/>
    <p:sldId id="295" r:id="rId20"/>
    <p:sldId id="302" r:id="rId21"/>
    <p:sldId id="303" r:id="rId22"/>
    <p:sldId id="308" r:id="rId23"/>
    <p:sldId id="309" r:id="rId24"/>
    <p:sldId id="266" r:id="rId25"/>
    <p:sldId id="267" r:id="rId26"/>
    <p:sldId id="268" r:id="rId27"/>
    <p:sldId id="312"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BD"/>
    <a:srgbClr val="FFF7F3"/>
    <a:srgbClr val="F8DFF0"/>
    <a:srgbClr val="800000"/>
    <a:srgbClr val="FFFF8B"/>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2" autoAdjust="0"/>
    <p:restoredTop sz="88690" autoAdjust="0"/>
  </p:normalViewPr>
  <p:slideViewPr>
    <p:cSldViewPr>
      <p:cViewPr>
        <p:scale>
          <a:sx n="76" d="100"/>
          <a:sy n="76" d="100"/>
        </p:scale>
        <p:origin x="496" y="56"/>
      </p:cViewPr>
      <p:guideLst>
        <p:guide orient="horz" pos="2160"/>
        <p:guide pos="2880"/>
      </p:guideLst>
    </p:cSldViewPr>
  </p:slideViewPr>
  <p:outlineViewPr>
    <p:cViewPr>
      <p:scale>
        <a:sx n="33" d="100"/>
        <a:sy n="33" d="100"/>
      </p:scale>
      <p:origin x="0" y="537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BE"/>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E903F6D4-391E-4FD1-832D-082385455723}" type="datetimeFigureOut">
              <a:rPr lang="fr-FR" smtClean="0"/>
              <a:pPr/>
              <a:t>05/03/2020</a:t>
            </a:fld>
            <a:endParaRPr lang="fr-BE"/>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BE"/>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41A836A-809C-4B6B-8F3B-106C7434EABB}" type="slidenum">
              <a:rPr lang="fr-BE" smtClean="0"/>
              <a:pPr/>
              <a:t>‹#›</a:t>
            </a:fld>
            <a:endParaRPr lang="fr-BE"/>
          </a:p>
        </p:txBody>
      </p:sp>
    </p:spTree>
    <p:extLst>
      <p:ext uri="{BB962C8B-B14F-4D97-AF65-F5344CB8AC3E}">
        <p14:creationId xmlns:p14="http://schemas.microsoft.com/office/powerpoint/2010/main" val="2958629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F6AE02B9-FBD2-43C6-9215-2B8038F192E1}" type="datetimeFigureOut">
              <a:rPr lang="fr-FR" smtClean="0"/>
              <a:pPr/>
              <a:t>05/03/2020</a:t>
            </a:fld>
            <a:endParaRPr lang="fr-BE"/>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D3D8F2BC-EAAB-4030-AE40-C7E2573B34D6}" type="slidenum">
              <a:rPr lang="fr-BE" smtClean="0"/>
              <a:pPr/>
              <a:t>‹#›</a:t>
            </a:fld>
            <a:endParaRPr lang="fr-BE"/>
          </a:p>
        </p:txBody>
      </p:sp>
    </p:spTree>
    <p:extLst>
      <p:ext uri="{BB962C8B-B14F-4D97-AF65-F5344CB8AC3E}">
        <p14:creationId xmlns:p14="http://schemas.microsoft.com/office/powerpoint/2010/main" val="517875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8F2BC-EAAB-4030-AE40-C7E2573B34D6}" type="slidenum">
              <a:rPr lang="fr-BE" smtClean="0"/>
              <a:pPr/>
              <a:t>1</a:t>
            </a:fld>
            <a:endParaRPr lang="fr-BE"/>
          </a:p>
        </p:txBody>
      </p:sp>
    </p:spTree>
    <p:extLst>
      <p:ext uri="{BB962C8B-B14F-4D97-AF65-F5344CB8AC3E}">
        <p14:creationId xmlns:p14="http://schemas.microsoft.com/office/powerpoint/2010/main" val="1985462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8F2BC-EAAB-4030-AE40-C7E2573B34D6}" type="slidenum">
              <a:rPr lang="fr-BE" smtClean="0"/>
              <a:pPr/>
              <a:t>19</a:t>
            </a:fld>
            <a:endParaRPr lang="fr-BE"/>
          </a:p>
        </p:txBody>
      </p:sp>
    </p:spTree>
    <p:extLst>
      <p:ext uri="{BB962C8B-B14F-4D97-AF65-F5344CB8AC3E}">
        <p14:creationId xmlns:p14="http://schemas.microsoft.com/office/powerpoint/2010/main" val="3038023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8F2BC-EAAB-4030-AE40-C7E2573B34D6}" type="slidenum">
              <a:rPr lang="fr-BE" smtClean="0"/>
              <a:pPr/>
              <a:t>23</a:t>
            </a:fld>
            <a:endParaRPr lang="fr-BE"/>
          </a:p>
        </p:txBody>
      </p:sp>
    </p:spTree>
    <p:extLst>
      <p:ext uri="{BB962C8B-B14F-4D97-AF65-F5344CB8AC3E}">
        <p14:creationId xmlns:p14="http://schemas.microsoft.com/office/powerpoint/2010/main" val="2536411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CB957DA-E10A-46DE-944B-C6C734ED21F5}" type="datetime1">
              <a:rPr lang="en-US" smtClean="0"/>
              <a:t>3/5/2020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A9DD89-8A4F-4E6F-9DC3-F0E473C3AA45}" type="datetime1">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F2ECB3D4-A814-4106-8EDF-ADA9EB42614F}" type="datetime1">
              <a:rPr lang="en-US" smtClean="0"/>
              <a:t>3/5/2020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1CD9B30-EFC6-4151-A015-9EAB71C0E573}" type="datetime1">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54271C3A-B957-4058-B8ED-99A2523CCA14}" type="datetime1">
              <a:rPr lang="en-US" smtClean="0"/>
              <a:t>3/5/2020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96AAE059-5DFC-41C1-A5FF-E50061B12E66}" type="datetime1">
              <a:rPr lang="en-US" smtClean="0"/>
              <a:t>3/5/2020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FF5C3119-2647-44FC-88D9-3457ED259308}" type="datetime1">
              <a:rPr lang="en-US" smtClean="0"/>
              <a:t>3/5/2020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A9470A9-3555-4D40-AB1C-ED989CE6D46D}" type="datetime1">
              <a:rPr lang="en-US" smtClean="0"/>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CDC299-7110-411E-9EEC-030D6CDB49F9}" type="datetime1">
              <a:rPr lang="en-US" smtClean="0"/>
              <a:t>3/5/2020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8A4DB62C-E330-425B-B2F7-9C20B52F2868}" type="datetime1">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5374623-CFC1-412C-97A4-04D4E59B64C2}" type="datetime1">
              <a:rPr lang="en-US" smtClean="0"/>
              <a:t>3/5/2020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E446779-0DA1-4074-99C1-35A6BC8DD2E8}" type="datetime1">
              <a:rPr lang="en-US" smtClean="0"/>
              <a:t>3/5/2020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r-BE" dirty="0"/>
              <a:t>CSC230</a:t>
            </a:r>
            <a:br>
              <a:rPr lang="fr-BE" dirty="0"/>
            </a:br>
            <a:endParaRPr lang="fr-BE" dirty="0"/>
          </a:p>
        </p:txBody>
      </p:sp>
      <p:sp>
        <p:nvSpPr>
          <p:cNvPr id="3" name="Subtitle 2"/>
          <p:cNvSpPr>
            <a:spLocks noGrp="1"/>
          </p:cNvSpPr>
          <p:nvPr>
            <p:ph type="subTitle" idx="1"/>
          </p:nvPr>
        </p:nvSpPr>
        <p:spPr/>
        <p:txBody>
          <a:bodyPr>
            <a:normAutofit/>
          </a:bodyPr>
          <a:lstStyle/>
          <a:p>
            <a:r>
              <a:rPr lang="en-US" dirty="0"/>
              <a:t>Stack, Queue implementation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ArrayStack</a:t>
            </a:r>
            <a:r>
              <a:rPr lang="en-US" dirty="0"/>
              <a:t>::push()</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
        <p:nvSpPr>
          <p:cNvPr id="5" name="TextBox 4"/>
          <p:cNvSpPr txBox="1"/>
          <p:nvPr/>
        </p:nvSpPr>
        <p:spPr>
          <a:xfrm>
            <a:off x="990600" y="1828800"/>
            <a:ext cx="6545574" cy="2862322"/>
          </a:xfrm>
          <a:prstGeom prst="rect">
            <a:avLst/>
          </a:prstGeom>
          <a:solidFill>
            <a:srgbClr val="C0C3D0"/>
          </a:solidFill>
        </p:spPr>
        <p:txBody>
          <a:bodyPr wrap="none" rtlCol="0">
            <a:spAutoFit/>
          </a:bodyPr>
          <a:lstStyle/>
          <a:p>
            <a:endParaRPr lang="en-US" dirty="0">
              <a:solidFill>
                <a:schemeClr val="tx1">
                  <a:lumMod val="75000"/>
                  <a:lumOff val="25000"/>
                </a:schemeClr>
              </a:solidFill>
              <a:latin typeface="Menlo-Regular"/>
            </a:endParaRPr>
          </a:p>
          <a:p>
            <a:r>
              <a:rPr lang="en-US" dirty="0">
                <a:solidFill>
                  <a:schemeClr val="tx1">
                    <a:lumMod val="75000"/>
                    <a:lumOff val="25000"/>
                  </a:schemeClr>
                </a:solidFill>
                <a:latin typeface="Menlo-Regular"/>
              </a:rPr>
              <a:t>template&lt;class </a:t>
            </a:r>
            <a:r>
              <a:rPr lang="en-US" dirty="0" err="1">
                <a:solidFill>
                  <a:schemeClr val="tx1">
                    <a:lumMod val="75000"/>
                    <a:lumOff val="25000"/>
                  </a:schemeClr>
                </a:solidFill>
                <a:latin typeface="Menlo-Regular"/>
              </a:rPr>
              <a:t>ItemType</a:t>
            </a:r>
            <a:r>
              <a:rPr lang="en-US" dirty="0">
                <a:solidFill>
                  <a:schemeClr val="tx1">
                    <a:lumMod val="75000"/>
                    <a:lumOff val="25000"/>
                  </a:schemeClr>
                </a:solidFill>
                <a:latin typeface="Menlo-Regular"/>
              </a:rPr>
              <a:t>&gt;</a:t>
            </a:r>
          </a:p>
          <a:p>
            <a:r>
              <a:rPr lang="en-US" dirty="0" smtClean="0">
                <a:solidFill>
                  <a:srgbClr val="AA0D91"/>
                </a:solidFill>
                <a:latin typeface="Menlo-Regular"/>
              </a:rPr>
              <a:t>void</a:t>
            </a:r>
            <a:r>
              <a:rPr lang="en-US" dirty="0" smtClean="0">
                <a:solidFill>
                  <a:srgbClr val="000000"/>
                </a:solidFill>
                <a:latin typeface="Menlo-Regular"/>
              </a:rPr>
              <a:t> </a:t>
            </a:r>
            <a:r>
              <a:rPr lang="en-US" dirty="0" err="1">
                <a:solidFill>
                  <a:srgbClr val="000000"/>
                </a:solidFill>
                <a:latin typeface="Menlo-Regular"/>
              </a:rPr>
              <a:t>ArrayStack</a:t>
            </a:r>
            <a:r>
              <a:rPr lang="en-US" dirty="0">
                <a:solidFill>
                  <a:srgbClr val="000000"/>
                </a:solidFill>
                <a:latin typeface="Menlo-Regular"/>
              </a:rPr>
              <a:t>&lt;</a:t>
            </a:r>
            <a:r>
              <a:rPr lang="en-US" dirty="0" err="1">
                <a:solidFill>
                  <a:srgbClr val="000000"/>
                </a:solidFill>
                <a:latin typeface="Menlo-Regular"/>
              </a:rPr>
              <a:t>ItemType</a:t>
            </a:r>
            <a:r>
              <a:rPr lang="en-US" dirty="0">
                <a:solidFill>
                  <a:srgbClr val="000000"/>
                </a:solidFill>
                <a:latin typeface="Menlo-Regular"/>
              </a:rPr>
              <a:t>&gt;::push(</a:t>
            </a:r>
            <a:r>
              <a:rPr lang="en-US" dirty="0" err="1">
                <a:solidFill>
                  <a:srgbClr val="AA0D91"/>
                </a:solidFill>
                <a:latin typeface="Menlo-Regular"/>
              </a:rPr>
              <a:t>const</a:t>
            </a:r>
            <a:r>
              <a:rPr lang="en-US" dirty="0">
                <a:solidFill>
                  <a:srgbClr val="000000"/>
                </a:solidFill>
                <a:latin typeface="Menlo-Regular"/>
              </a:rPr>
              <a:t> </a:t>
            </a:r>
            <a:r>
              <a:rPr lang="en-US" dirty="0" err="1">
                <a:solidFill>
                  <a:srgbClr val="000000"/>
                </a:solidFill>
                <a:latin typeface="Menlo-Regular"/>
              </a:rPr>
              <a:t>ItemType</a:t>
            </a:r>
            <a:r>
              <a:rPr lang="en-US" b="1" dirty="0">
                <a:solidFill>
                  <a:srgbClr val="FF0000"/>
                </a:solidFill>
                <a:latin typeface="Menlo-Regular"/>
              </a:rPr>
              <a:t>&amp;</a:t>
            </a:r>
            <a:r>
              <a:rPr lang="en-US" dirty="0">
                <a:solidFill>
                  <a:srgbClr val="000000"/>
                </a:solidFill>
                <a:latin typeface="Menlo-Regular"/>
              </a:rPr>
              <a:t> </a:t>
            </a:r>
            <a:r>
              <a:rPr lang="en-US" dirty="0" err="1">
                <a:solidFill>
                  <a:srgbClr val="000000"/>
                </a:solidFill>
                <a:latin typeface="Menlo-Regular"/>
              </a:rPr>
              <a:t>newEntry</a:t>
            </a:r>
            <a:r>
              <a:rPr lang="en-US" dirty="0">
                <a:solidFill>
                  <a:srgbClr val="000000"/>
                </a:solidFill>
                <a:latin typeface="Menlo-Regular"/>
              </a:rPr>
              <a:t>)</a:t>
            </a:r>
          </a:p>
          <a:p>
            <a:r>
              <a:rPr lang="en-US" dirty="0">
                <a:solidFill>
                  <a:srgbClr val="000000"/>
                </a:solidFill>
                <a:latin typeface="Menlo-Regular"/>
              </a:rPr>
              <a:t>{</a:t>
            </a:r>
          </a:p>
          <a:p>
            <a:r>
              <a:rPr lang="en-US" dirty="0">
                <a:solidFill>
                  <a:srgbClr val="000000"/>
                </a:solidFill>
                <a:latin typeface="Menlo-Regular"/>
              </a:rPr>
              <a:t>	</a:t>
            </a:r>
            <a:r>
              <a:rPr lang="en-US" dirty="0" smtClean="0">
                <a:solidFill>
                  <a:srgbClr val="AA0D91"/>
                </a:solidFill>
                <a:latin typeface="Menlo-Regular"/>
              </a:rPr>
              <a:t>if</a:t>
            </a:r>
            <a:r>
              <a:rPr lang="en-US" dirty="0" smtClean="0">
                <a:solidFill>
                  <a:srgbClr val="000000"/>
                </a:solidFill>
                <a:latin typeface="Menlo-Regular"/>
              </a:rPr>
              <a:t> </a:t>
            </a:r>
            <a:r>
              <a:rPr lang="en-US" dirty="0">
                <a:solidFill>
                  <a:srgbClr val="000000"/>
                </a:solidFill>
                <a:latin typeface="Menlo-Regular"/>
              </a:rPr>
              <a:t>(top &lt; MAX_STACK - </a:t>
            </a:r>
            <a:r>
              <a:rPr lang="en-US" dirty="0">
                <a:solidFill>
                  <a:srgbClr val="1C00CF"/>
                </a:solidFill>
                <a:latin typeface="Menlo-Regular"/>
              </a:rPr>
              <a:t>1</a:t>
            </a:r>
            <a:r>
              <a:rPr lang="en-US" dirty="0">
                <a:solidFill>
                  <a:srgbClr val="000000"/>
                </a:solidFill>
                <a:latin typeface="Menlo-Regular"/>
              </a:rPr>
              <a:t>)  </a:t>
            </a:r>
            <a:r>
              <a:rPr lang="en-US" dirty="0">
                <a:solidFill>
                  <a:srgbClr val="007400"/>
                </a:solidFill>
                <a:latin typeface="Menlo-Regular"/>
              </a:rPr>
              <a:t>// Enough room?</a:t>
            </a:r>
            <a:endParaRPr lang="en-US" dirty="0">
              <a:solidFill>
                <a:srgbClr val="000000"/>
              </a:solidFill>
              <a:latin typeface="Menlo-Regular"/>
            </a:endParaRPr>
          </a:p>
          <a:p>
            <a:r>
              <a:rPr lang="en-US" dirty="0">
                <a:solidFill>
                  <a:srgbClr val="000000"/>
                </a:solidFill>
                <a:latin typeface="Menlo-Regular"/>
              </a:rPr>
              <a:t>	{</a:t>
            </a:r>
          </a:p>
          <a:p>
            <a:r>
              <a:rPr lang="de-DE" dirty="0">
                <a:solidFill>
                  <a:srgbClr val="000000"/>
                </a:solidFill>
                <a:latin typeface="Menlo-Regular"/>
              </a:rPr>
              <a:t>		top++;</a:t>
            </a:r>
          </a:p>
          <a:p>
            <a:r>
              <a:rPr lang="de-DE" dirty="0">
                <a:solidFill>
                  <a:srgbClr val="000000"/>
                </a:solidFill>
                <a:latin typeface="Menlo-Regular"/>
              </a:rPr>
              <a:t>		</a:t>
            </a:r>
            <a:r>
              <a:rPr lang="de-DE" dirty="0" err="1">
                <a:solidFill>
                  <a:srgbClr val="000000"/>
                </a:solidFill>
                <a:latin typeface="Menlo-Regular"/>
              </a:rPr>
              <a:t>items</a:t>
            </a:r>
            <a:r>
              <a:rPr lang="de-DE" dirty="0">
                <a:solidFill>
                  <a:srgbClr val="000000"/>
                </a:solidFill>
                <a:latin typeface="Menlo-Regular"/>
              </a:rPr>
              <a:t>[top] = </a:t>
            </a:r>
            <a:r>
              <a:rPr lang="de-DE" dirty="0" err="1">
                <a:solidFill>
                  <a:srgbClr val="000000"/>
                </a:solidFill>
                <a:latin typeface="Menlo-Regular"/>
              </a:rPr>
              <a:t>newEntry</a:t>
            </a:r>
            <a:r>
              <a:rPr lang="de-DE" dirty="0">
                <a:solidFill>
                  <a:srgbClr val="000000"/>
                </a:solidFill>
                <a:latin typeface="Menlo-Regular"/>
              </a:rPr>
              <a:t>;</a:t>
            </a:r>
          </a:p>
          <a:p>
            <a:r>
              <a:rPr lang="en-US" dirty="0">
                <a:solidFill>
                  <a:srgbClr val="000000"/>
                </a:solidFill>
                <a:latin typeface="Menlo-Regular"/>
              </a:rPr>
              <a:t>	</a:t>
            </a:r>
            <a:r>
              <a:rPr lang="en-US" dirty="0" smtClean="0">
                <a:solidFill>
                  <a:srgbClr val="000000"/>
                </a:solidFill>
                <a:latin typeface="Menlo-Regular"/>
              </a:rPr>
              <a:t>}</a:t>
            </a:r>
          </a:p>
          <a:p>
            <a:r>
              <a:rPr lang="de-DE" dirty="0" smtClean="0">
                <a:solidFill>
                  <a:srgbClr val="000000"/>
                </a:solidFill>
                <a:latin typeface="Menlo-Regular"/>
              </a:rPr>
              <a:t>} </a:t>
            </a:r>
            <a:endParaRPr lang="en-US" dirty="0"/>
          </a:p>
        </p:txBody>
      </p:sp>
    </p:spTree>
    <p:extLst>
      <p:ext uri="{BB962C8B-B14F-4D97-AF65-F5344CB8AC3E}">
        <p14:creationId xmlns:p14="http://schemas.microsoft.com/office/powerpoint/2010/main" val="125199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isEmpty</a:t>
            </a:r>
            <a:r>
              <a:rPr lang="en-US" dirty="0"/>
              <a:t>() and pop()</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5" name="TextBox 4"/>
          <p:cNvSpPr txBox="1"/>
          <p:nvPr/>
        </p:nvSpPr>
        <p:spPr>
          <a:xfrm>
            <a:off x="609600" y="1676400"/>
            <a:ext cx="5763116" cy="1477328"/>
          </a:xfrm>
          <a:prstGeom prst="rect">
            <a:avLst/>
          </a:prstGeom>
          <a:solidFill>
            <a:srgbClr val="C0C3D0"/>
          </a:solidFill>
        </p:spPr>
        <p:txBody>
          <a:bodyPr wrap="none" rtlCol="0">
            <a:spAutoFit/>
          </a:bodyPr>
          <a:lstStyle/>
          <a:p>
            <a:r>
              <a:rPr lang="en-US" dirty="0">
                <a:solidFill>
                  <a:srgbClr val="AA0D91"/>
                </a:solidFill>
                <a:latin typeface="Menlo-Regular"/>
              </a:rPr>
              <a:t>template</a:t>
            </a:r>
            <a:r>
              <a:rPr lang="en-US" dirty="0">
                <a:solidFill>
                  <a:srgbClr val="000000"/>
                </a:solidFill>
                <a:latin typeface="Menlo-Regular"/>
              </a:rPr>
              <a:t>&lt;</a:t>
            </a:r>
            <a:r>
              <a:rPr lang="en-US" dirty="0">
                <a:solidFill>
                  <a:srgbClr val="AA0D91"/>
                </a:solidFill>
                <a:latin typeface="Menlo-Regular"/>
              </a:rPr>
              <a:t>class</a:t>
            </a:r>
            <a:r>
              <a:rPr lang="en-US" dirty="0">
                <a:solidFill>
                  <a:srgbClr val="000000"/>
                </a:solidFill>
                <a:latin typeface="Menlo-Regular"/>
              </a:rPr>
              <a:t> </a:t>
            </a:r>
            <a:r>
              <a:rPr lang="en-US" dirty="0" err="1">
                <a:solidFill>
                  <a:srgbClr val="000000"/>
                </a:solidFill>
                <a:latin typeface="Menlo-Regular"/>
              </a:rPr>
              <a:t>ItemType</a:t>
            </a:r>
            <a:r>
              <a:rPr lang="en-US" dirty="0">
                <a:solidFill>
                  <a:srgbClr val="000000"/>
                </a:solidFill>
                <a:latin typeface="Menlo-Regular"/>
              </a:rPr>
              <a:t>&gt;</a:t>
            </a:r>
          </a:p>
          <a:p>
            <a:r>
              <a:rPr lang="en-US" dirty="0" err="1">
                <a:solidFill>
                  <a:srgbClr val="AA0D91"/>
                </a:solidFill>
                <a:latin typeface="Menlo-Regular"/>
              </a:rPr>
              <a:t>bool</a:t>
            </a:r>
            <a:r>
              <a:rPr lang="en-US" dirty="0">
                <a:solidFill>
                  <a:srgbClr val="000000"/>
                </a:solidFill>
                <a:latin typeface="Menlo-Regular"/>
              </a:rPr>
              <a:t> </a:t>
            </a:r>
            <a:r>
              <a:rPr lang="en-US" dirty="0" err="1">
                <a:solidFill>
                  <a:srgbClr val="000000"/>
                </a:solidFill>
                <a:latin typeface="Menlo-Regular"/>
              </a:rPr>
              <a:t>ArrayStack</a:t>
            </a:r>
            <a:r>
              <a:rPr lang="en-US" dirty="0">
                <a:solidFill>
                  <a:srgbClr val="000000"/>
                </a:solidFill>
                <a:latin typeface="Menlo-Regular"/>
              </a:rPr>
              <a:t>&lt;</a:t>
            </a:r>
            <a:r>
              <a:rPr lang="en-US" dirty="0" err="1">
                <a:solidFill>
                  <a:srgbClr val="000000"/>
                </a:solidFill>
                <a:latin typeface="Menlo-Regular"/>
              </a:rPr>
              <a:t>ItemType</a:t>
            </a:r>
            <a:r>
              <a:rPr lang="en-US" dirty="0">
                <a:solidFill>
                  <a:srgbClr val="000000"/>
                </a:solidFill>
                <a:latin typeface="Menlo-Regular"/>
              </a:rPr>
              <a:t>&gt;::empty() </a:t>
            </a:r>
            <a:r>
              <a:rPr lang="en-US" b="1" dirty="0" err="1">
                <a:solidFill>
                  <a:srgbClr val="AA0D91"/>
                </a:solidFill>
                <a:latin typeface="Menlo-Regular"/>
              </a:rPr>
              <a:t>const</a:t>
            </a:r>
            <a:endParaRPr lang="en-US" b="1" dirty="0">
              <a:solidFill>
                <a:srgbClr val="000000"/>
              </a:solidFill>
              <a:latin typeface="Menlo-Regular"/>
            </a:endParaRPr>
          </a:p>
          <a:p>
            <a:r>
              <a:rPr lang="en-US" dirty="0">
                <a:solidFill>
                  <a:srgbClr val="000000"/>
                </a:solidFill>
                <a:latin typeface="Menlo-Regular"/>
              </a:rPr>
              <a:t>{</a:t>
            </a:r>
          </a:p>
          <a:p>
            <a:r>
              <a:rPr lang="en-US" dirty="0">
                <a:solidFill>
                  <a:srgbClr val="000000"/>
                </a:solidFill>
                <a:latin typeface="Menlo-Regular"/>
              </a:rPr>
              <a:t>	</a:t>
            </a:r>
            <a:r>
              <a:rPr lang="en-US" dirty="0">
                <a:solidFill>
                  <a:srgbClr val="AA0D91"/>
                </a:solidFill>
                <a:latin typeface="Menlo-Regular"/>
              </a:rPr>
              <a:t>return</a:t>
            </a:r>
            <a:r>
              <a:rPr lang="en-US" dirty="0">
                <a:solidFill>
                  <a:srgbClr val="000000"/>
                </a:solidFill>
                <a:latin typeface="Menlo-Regular"/>
              </a:rPr>
              <a:t> top &lt; </a:t>
            </a:r>
            <a:r>
              <a:rPr lang="en-US" dirty="0">
                <a:solidFill>
                  <a:srgbClr val="1C00CF"/>
                </a:solidFill>
                <a:latin typeface="Menlo-Regular"/>
              </a:rPr>
              <a:t>0</a:t>
            </a:r>
            <a:r>
              <a:rPr lang="en-US" dirty="0">
                <a:solidFill>
                  <a:srgbClr val="000000"/>
                </a:solidFill>
                <a:latin typeface="Menlo-Regular"/>
              </a:rPr>
              <a:t>;	</a:t>
            </a:r>
          </a:p>
          <a:p>
            <a:r>
              <a:rPr lang="en-US" dirty="0">
                <a:solidFill>
                  <a:srgbClr val="000000"/>
                </a:solidFill>
                <a:latin typeface="Menlo-Regular"/>
              </a:rPr>
              <a:t>}</a:t>
            </a:r>
            <a:endParaRPr lang="en-US" dirty="0"/>
          </a:p>
        </p:txBody>
      </p:sp>
      <p:sp>
        <p:nvSpPr>
          <p:cNvPr id="6" name="TextBox 5"/>
          <p:cNvSpPr txBox="1"/>
          <p:nvPr/>
        </p:nvSpPr>
        <p:spPr>
          <a:xfrm>
            <a:off x="609600" y="3352800"/>
            <a:ext cx="3672929" cy="2031325"/>
          </a:xfrm>
          <a:prstGeom prst="rect">
            <a:avLst/>
          </a:prstGeom>
          <a:solidFill>
            <a:srgbClr val="C0C3D0"/>
          </a:solidFill>
        </p:spPr>
        <p:txBody>
          <a:bodyPr wrap="none" rtlCol="0">
            <a:spAutoFit/>
          </a:bodyPr>
          <a:lstStyle/>
          <a:p>
            <a:r>
              <a:rPr lang="en-US" dirty="0">
                <a:solidFill>
                  <a:srgbClr val="AA0D91"/>
                </a:solidFill>
                <a:latin typeface="Menlo-Regular"/>
              </a:rPr>
              <a:t>template</a:t>
            </a:r>
            <a:r>
              <a:rPr lang="en-US" dirty="0">
                <a:solidFill>
                  <a:srgbClr val="000000"/>
                </a:solidFill>
                <a:latin typeface="Menlo-Regular"/>
              </a:rPr>
              <a:t>&lt;</a:t>
            </a:r>
            <a:r>
              <a:rPr lang="en-US" dirty="0">
                <a:solidFill>
                  <a:srgbClr val="AA0D91"/>
                </a:solidFill>
                <a:latin typeface="Menlo-Regular"/>
              </a:rPr>
              <a:t>class</a:t>
            </a:r>
            <a:r>
              <a:rPr lang="en-US" dirty="0">
                <a:solidFill>
                  <a:srgbClr val="000000"/>
                </a:solidFill>
                <a:latin typeface="Menlo-Regular"/>
              </a:rPr>
              <a:t> </a:t>
            </a:r>
            <a:r>
              <a:rPr lang="en-US" dirty="0" err="1">
                <a:solidFill>
                  <a:srgbClr val="000000"/>
                </a:solidFill>
                <a:latin typeface="Menlo-Regular"/>
              </a:rPr>
              <a:t>ItemType</a:t>
            </a:r>
            <a:r>
              <a:rPr lang="en-US" dirty="0">
                <a:solidFill>
                  <a:srgbClr val="000000"/>
                </a:solidFill>
                <a:latin typeface="Menlo-Regular"/>
              </a:rPr>
              <a:t>&gt;</a:t>
            </a:r>
          </a:p>
          <a:p>
            <a:r>
              <a:rPr lang="en-US" dirty="0" smtClean="0">
                <a:solidFill>
                  <a:srgbClr val="AA0D91"/>
                </a:solidFill>
                <a:latin typeface="Menlo-Regular"/>
              </a:rPr>
              <a:t>void</a:t>
            </a:r>
            <a:r>
              <a:rPr lang="en-US" dirty="0" smtClean="0">
                <a:solidFill>
                  <a:srgbClr val="000000"/>
                </a:solidFill>
                <a:latin typeface="Menlo-Regular"/>
              </a:rPr>
              <a:t> </a:t>
            </a:r>
            <a:r>
              <a:rPr lang="en-US" dirty="0" err="1">
                <a:solidFill>
                  <a:srgbClr val="000000"/>
                </a:solidFill>
                <a:latin typeface="Menlo-Regular"/>
              </a:rPr>
              <a:t>ArrayStack</a:t>
            </a:r>
            <a:r>
              <a:rPr lang="en-US" dirty="0">
                <a:solidFill>
                  <a:srgbClr val="000000"/>
                </a:solidFill>
                <a:latin typeface="Menlo-Regular"/>
              </a:rPr>
              <a:t>&lt;</a:t>
            </a:r>
            <a:r>
              <a:rPr lang="en-US" dirty="0" err="1">
                <a:solidFill>
                  <a:srgbClr val="000000"/>
                </a:solidFill>
                <a:latin typeface="Menlo-Regular"/>
              </a:rPr>
              <a:t>ItemType</a:t>
            </a:r>
            <a:r>
              <a:rPr lang="en-US" dirty="0">
                <a:solidFill>
                  <a:srgbClr val="000000"/>
                </a:solidFill>
                <a:latin typeface="Menlo-Regular"/>
              </a:rPr>
              <a:t>&gt;::pop()</a:t>
            </a:r>
          </a:p>
          <a:p>
            <a:r>
              <a:rPr lang="en-US" dirty="0" smtClean="0">
                <a:solidFill>
                  <a:srgbClr val="000000"/>
                </a:solidFill>
                <a:latin typeface="Menlo-Regular"/>
              </a:rPr>
              <a:t>{</a:t>
            </a:r>
            <a:r>
              <a:rPr lang="en-US" dirty="0">
                <a:solidFill>
                  <a:srgbClr val="000000"/>
                </a:solidFill>
                <a:latin typeface="Menlo-Regular"/>
              </a:rPr>
              <a:t>	</a:t>
            </a:r>
            <a:r>
              <a:rPr lang="en-US" dirty="0">
                <a:solidFill>
                  <a:srgbClr val="AA0D91"/>
                </a:solidFill>
                <a:latin typeface="Menlo-Regular"/>
              </a:rPr>
              <a:t>if</a:t>
            </a:r>
            <a:r>
              <a:rPr lang="en-US" dirty="0">
                <a:solidFill>
                  <a:srgbClr val="000000"/>
                </a:solidFill>
                <a:latin typeface="Menlo-Regular"/>
              </a:rPr>
              <a:t> (!empty())</a:t>
            </a:r>
          </a:p>
          <a:p>
            <a:r>
              <a:rPr lang="en-US" dirty="0">
                <a:solidFill>
                  <a:srgbClr val="000000"/>
                </a:solidFill>
                <a:latin typeface="Menlo-Regular"/>
              </a:rPr>
              <a:t>	{</a:t>
            </a:r>
          </a:p>
          <a:p>
            <a:r>
              <a:rPr lang="uk-UA" dirty="0">
                <a:solidFill>
                  <a:srgbClr val="000000"/>
                </a:solidFill>
                <a:latin typeface="Menlo-Regular"/>
              </a:rPr>
              <a:t>		top-</a:t>
            </a:r>
            <a:r>
              <a:rPr lang="uk-UA" dirty="0" smtClean="0">
                <a:solidFill>
                  <a:srgbClr val="000000"/>
                </a:solidFill>
                <a:latin typeface="Menlo-Regular"/>
              </a:rPr>
              <a:t>-;</a:t>
            </a:r>
            <a:endParaRPr lang="en-US" dirty="0" smtClean="0">
              <a:solidFill>
                <a:srgbClr val="000000"/>
              </a:solidFill>
              <a:latin typeface="Menlo-Regular"/>
            </a:endParaRPr>
          </a:p>
          <a:p>
            <a:r>
              <a:rPr lang="uk-UA" dirty="0" smtClean="0">
                <a:solidFill>
                  <a:srgbClr val="000000"/>
                </a:solidFill>
                <a:latin typeface="Menlo-Regular"/>
              </a:rPr>
              <a:t> </a:t>
            </a:r>
            <a:r>
              <a:rPr lang="en-US" dirty="0">
                <a:solidFill>
                  <a:srgbClr val="000000"/>
                </a:solidFill>
                <a:latin typeface="Menlo-Regular"/>
              </a:rPr>
              <a:t>	</a:t>
            </a:r>
            <a:r>
              <a:rPr lang="en-US" dirty="0" smtClean="0">
                <a:solidFill>
                  <a:srgbClr val="000000"/>
                </a:solidFill>
                <a:latin typeface="Menlo-Regular"/>
              </a:rPr>
              <a:t>}</a:t>
            </a:r>
          </a:p>
          <a:p>
            <a:r>
              <a:rPr lang="de-DE" dirty="0" smtClean="0">
                <a:solidFill>
                  <a:srgbClr val="000000"/>
                </a:solidFill>
                <a:latin typeface="Menlo-Regular"/>
              </a:rPr>
              <a:t>}</a:t>
            </a:r>
            <a:endParaRPr lang="en-US" dirty="0"/>
          </a:p>
        </p:txBody>
      </p:sp>
      <p:sp>
        <p:nvSpPr>
          <p:cNvPr id="7" name="Right Arrow 6"/>
          <p:cNvSpPr/>
          <p:nvPr/>
        </p:nvSpPr>
        <p:spPr>
          <a:xfrm rot="10800000">
            <a:off x="6553200" y="2057400"/>
            <a:ext cx="685800" cy="228600"/>
          </a:xfrm>
          <a:prstGeom prst="rightArrow">
            <a:avLst/>
          </a:prstGeom>
          <a:solidFill>
            <a:srgbClr val="3366FF"/>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TextBox 7"/>
          <p:cNvSpPr txBox="1"/>
          <p:nvPr/>
        </p:nvSpPr>
        <p:spPr>
          <a:xfrm>
            <a:off x="7315200" y="1828800"/>
            <a:ext cx="1752600" cy="646331"/>
          </a:xfrm>
          <a:prstGeom prst="rect">
            <a:avLst/>
          </a:prstGeom>
          <a:noFill/>
        </p:spPr>
        <p:txBody>
          <a:bodyPr wrap="square" rtlCol="0">
            <a:spAutoFit/>
          </a:bodyPr>
          <a:lstStyle/>
          <a:p>
            <a:r>
              <a:rPr lang="en-US" dirty="0"/>
              <a:t>Does not change the object</a:t>
            </a:r>
          </a:p>
        </p:txBody>
      </p:sp>
    </p:spTree>
    <p:extLst>
      <p:ext uri="{BB962C8B-B14F-4D97-AF65-F5344CB8AC3E}">
        <p14:creationId xmlns:p14="http://schemas.microsoft.com/office/powerpoint/2010/main" val="400963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Array-based stack considerations</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sp>
        <p:nvSpPr>
          <p:cNvPr id="5" name="TextBox 4"/>
          <p:cNvSpPr txBox="1"/>
          <p:nvPr/>
        </p:nvSpPr>
        <p:spPr>
          <a:xfrm>
            <a:off x="609600" y="1676400"/>
            <a:ext cx="8153400" cy="1569660"/>
          </a:xfrm>
          <a:prstGeom prst="rect">
            <a:avLst/>
          </a:prstGeom>
          <a:noFill/>
        </p:spPr>
        <p:txBody>
          <a:bodyPr wrap="square" rtlCol="0">
            <a:spAutoFit/>
          </a:bodyPr>
          <a:lstStyle/>
          <a:p>
            <a:r>
              <a:rPr lang="en-US" sz="2400" dirty="0">
                <a:solidFill>
                  <a:srgbClr val="FF0000"/>
                </a:solidFill>
              </a:rPr>
              <a:t>Underflow</a:t>
            </a:r>
            <a:r>
              <a:rPr lang="en-US" sz="2400" dirty="0"/>
              <a:t>: </a:t>
            </a:r>
            <a:r>
              <a:rPr lang="en-US" sz="2400" b="1" dirty="0"/>
              <a:t>Peek/pop </a:t>
            </a:r>
            <a:r>
              <a:rPr lang="en-US" sz="2400" dirty="0"/>
              <a:t>an </a:t>
            </a:r>
            <a:r>
              <a:rPr lang="en-US" sz="2400" b="1" dirty="0"/>
              <a:t>empty</a:t>
            </a:r>
            <a:r>
              <a:rPr lang="en-US" sz="2400" dirty="0"/>
              <a:t> stack. The function should throw an exception.</a:t>
            </a:r>
          </a:p>
          <a:p>
            <a:r>
              <a:rPr lang="en-US" sz="2400" dirty="0">
                <a:solidFill>
                  <a:srgbClr val="FF0000"/>
                </a:solidFill>
              </a:rPr>
              <a:t>Overflow</a:t>
            </a:r>
            <a:r>
              <a:rPr lang="en-US" sz="2400" dirty="0"/>
              <a:t>: Push data when the array is full. The function should resize the array.</a:t>
            </a:r>
          </a:p>
        </p:txBody>
      </p:sp>
      <p:sp>
        <p:nvSpPr>
          <p:cNvPr id="6" name="TextBox 5"/>
          <p:cNvSpPr txBox="1"/>
          <p:nvPr/>
        </p:nvSpPr>
        <p:spPr>
          <a:xfrm>
            <a:off x="533400" y="3505200"/>
            <a:ext cx="6345007" cy="2062103"/>
          </a:xfrm>
          <a:prstGeom prst="rect">
            <a:avLst/>
          </a:prstGeom>
          <a:solidFill>
            <a:srgbClr val="C0C3D0"/>
          </a:solidFill>
        </p:spPr>
        <p:txBody>
          <a:bodyPr wrap="none" rtlCol="0">
            <a:spAutoFit/>
          </a:bodyPr>
          <a:lstStyle/>
          <a:p>
            <a:r>
              <a:rPr lang="en-US" sz="1600" dirty="0">
                <a:solidFill>
                  <a:srgbClr val="AA0D91"/>
                </a:solidFill>
                <a:latin typeface="Menlo-Regular"/>
              </a:rPr>
              <a:t>template</a:t>
            </a:r>
            <a:r>
              <a:rPr lang="en-US" sz="1600" dirty="0">
                <a:solidFill>
                  <a:srgbClr val="000000"/>
                </a:solidFill>
                <a:latin typeface="Menlo-Regular"/>
              </a:rPr>
              <a:t>&lt;</a:t>
            </a:r>
            <a:r>
              <a:rPr lang="en-US" sz="1600" dirty="0">
                <a:solidFill>
                  <a:srgbClr val="AA0D91"/>
                </a:solidFill>
                <a:latin typeface="Menlo-Regular"/>
              </a:rPr>
              <a:t>class</a:t>
            </a:r>
            <a:r>
              <a:rPr lang="en-US" sz="1600" dirty="0">
                <a:solidFill>
                  <a:srgbClr val="000000"/>
                </a:solidFill>
                <a:latin typeface="Menlo-Regular"/>
              </a:rPr>
              <a:t> </a:t>
            </a:r>
            <a:r>
              <a:rPr lang="en-US" sz="1600" dirty="0" err="1">
                <a:solidFill>
                  <a:srgbClr val="000000"/>
                </a:solidFill>
                <a:latin typeface="Menlo-Regular"/>
              </a:rPr>
              <a:t>ItemType</a:t>
            </a:r>
            <a:r>
              <a:rPr lang="en-US" sz="1600" dirty="0">
                <a:solidFill>
                  <a:srgbClr val="000000"/>
                </a:solidFill>
                <a:latin typeface="Menlo-Regular"/>
              </a:rPr>
              <a:t>&gt; </a:t>
            </a:r>
          </a:p>
          <a:p>
            <a:r>
              <a:rPr lang="en-US" sz="1600" dirty="0" err="1">
                <a:solidFill>
                  <a:srgbClr val="000000"/>
                </a:solidFill>
                <a:latin typeface="Menlo-Regular"/>
              </a:rPr>
              <a:t>ItemType</a:t>
            </a:r>
            <a:r>
              <a:rPr lang="en-US" sz="1600" dirty="0">
                <a:solidFill>
                  <a:srgbClr val="000000"/>
                </a:solidFill>
                <a:latin typeface="Menlo-Regular"/>
              </a:rPr>
              <a:t> </a:t>
            </a:r>
            <a:r>
              <a:rPr lang="en-US" sz="1600" dirty="0" err="1">
                <a:solidFill>
                  <a:srgbClr val="000000"/>
                </a:solidFill>
                <a:latin typeface="Menlo-Regular"/>
              </a:rPr>
              <a:t>ArrayStack</a:t>
            </a:r>
            <a:r>
              <a:rPr lang="en-US" sz="1600" dirty="0">
                <a:solidFill>
                  <a:srgbClr val="000000"/>
                </a:solidFill>
                <a:latin typeface="Menlo-Regular"/>
              </a:rPr>
              <a:t>&lt;</a:t>
            </a:r>
            <a:r>
              <a:rPr lang="en-US" sz="1600" dirty="0" err="1">
                <a:solidFill>
                  <a:srgbClr val="000000"/>
                </a:solidFill>
                <a:latin typeface="Menlo-Regular"/>
              </a:rPr>
              <a:t>ItemType</a:t>
            </a:r>
            <a:r>
              <a:rPr lang="en-US" sz="1600" dirty="0">
                <a:solidFill>
                  <a:srgbClr val="000000"/>
                </a:solidFill>
                <a:latin typeface="Menlo-Regular"/>
              </a:rPr>
              <a:t>&gt;::peek() </a:t>
            </a:r>
            <a:r>
              <a:rPr lang="en-US" sz="1600" dirty="0" err="1">
                <a:solidFill>
                  <a:srgbClr val="AA0D91"/>
                </a:solidFill>
                <a:latin typeface="Menlo-Regular"/>
              </a:rPr>
              <a:t>const</a:t>
            </a:r>
            <a:r>
              <a:rPr lang="en-US" sz="1600" dirty="0">
                <a:solidFill>
                  <a:srgbClr val="000000"/>
                </a:solidFill>
                <a:latin typeface="Menlo-Regular"/>
              </a:rPr>
              <a:t> </a:t>
            </a:r>
          </a:p>
          <a:p>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AA0D91"/>
                </a:solidFill>
                <a:latin typeface="Menlo-Regular"/>
              </a:rPr>
              <a:t>if</a:t>
            </a:r>
            <a:r>
              <a:rPr lang="en-US" sz="1600" dirty="0">
                <a:solidFill>
                  <a:srgbClr val="000000"/>
                </a:solidFill>
                <a:latin typeface="Menlo-Regular"/>
              </a:rPr>
              <a:t> (empty())</a:t>
            </a:r>
          </a:p>
          <a:p>
            <a:r>
              <a:rPr lang="en-US" sz="1600" dirty="0">
                <a:solidFill>
                  <a:srgbClr val="000000"/>
                </a:solidFill>
                <a:latin typeface="Menlo-Regular"/>
              </a:rPr>
              <a:t>     </a:t>
            </a:r>
            <a:r>
              <a:rPr lang="en-US" sz="1600" dirty="0">
                <a:solidFill>
                  <a:srgbClr val="AA0D91"/>
                </a:solidFill>
                <a:latin typeface="Menlo-Regular"/>
              </a:rPr>
              <a:t>throw</a:t>
            </a:r>
            <a:r>
              <a:rPr lang="en-US" sz="1600" dirty="0">
                <a:solidFill>
                  <a:srgbClr val="000000"/>
                </a:solidFill>
                <a:latin typeface="Menlo-Regular"/>
              </a:rPr>
              <a:t> </a:t>
            </a:r>
            <a:r>
              <a:rPr lang="en-US" sz="1600" dirty="0" smtClean="0">
                <a:solidFill>
                  <a:srgbClr val="000000"/>
                </a:solidFill>
                <a:latin typeface="Menlo-Regular"/>
              </a:rPr>
              <a:t>exception(</a:t>
            </a:r>
            <a:r>
              <a:rPr lang="en-US" sz="1600" dirty="0" smtClean="0">
                <a:solidFill>
                  <a:srgbClr val="C41A16"/>
                </a:solidFill>
                <a:latin typeface="Menlo-Regular"/>
              </a:rPr>
              <a:t>"</a:t>
            </a:r>
            <a:r>
              <a:rPr lang="en-US" sz="1600" dirty="0">
                <a:solidFill>
                  <a:srgbClr val="C41A16"/>
                </a:solidFill>
                <a:latin typeface="Menlo-Regular"/>
              </a:rPr>
              <a:t>peek() called with empty stack"</a:t>
            </a:r>
            <a:r>
              <a:rPr lang="en-US" sz="1600" dirty="0">
                <a:solidFill>
                  <a:srgbClr val="000000"/>
                </a:solidFill>
                <a:latin typeface="Menlo-Regular"/>
              </a:rPr>
              <a:t>); </a:t>
            </a:r>
            <a:r>
              <a:rPr lang="en-US" sz="1600" dirty="0" smtClean="0">
                <a:solidFill>
                  <a:srgbClr val="000000"/>
                </a:solidFill>
                <a:latin typeface="Menlo-Regular"/>
              </a:rPr>
              <a:t> //pseudocode </a:t>
            </a:r>
            <a:endParaRPr lang="en-US" sz="1600" dirty="0">
              <a:solidFill>
                <a:srgbClr val="000000"/>
              </a:solidFill>
              <a:latin typeface="Menlo-Regular"/>
            </a:endParaRPr>
          </a:p>
          <a:p>
            <a:r>
              <a:rPr lang="de-DE" sz="1600" dirty="0">
                <a:solidFill>
                  <a:srgbClr val="000000"/>
                </a:solidFill>
                <a:latin typeface="Menlo-Regular"/>
              </a:rPr>
              <a:t>      </a:t>
            </a:r>
          </a:p>
          <a:p>
            <a:r>
              <a:rPr lang="de-DE" sz="1600" dirty="0">
                <a:solidFill>
                  <a:srgbClr val="000000"/>
                </a:solidFill>
                <a:latin typeface="Menlo-Regular"/>
              </a:rPr>
              <a:t>  </a:t>
            </a:r>
            <a:r>
              <a:rPr lang="de-DE" sz="1600" dirty="0" err="1">
                <a:solidFill>
                  <a:srgbClr val="AA0D91"/>
                </a:solidFill>
                <a:latin typeface="Menlo-Regular"/>
              </a:rPr>
              <a:t>return</a:t>
            </a:r>
            <a:r>
              <a:rPr lang="de-DE" sz="1600" dirty="0">
                <a:solidFill>
                  <a:srgbClr val="000000"/>
                </a:solidFill>
                <a:latin typeface="Menlo-Regular"/>
              </a:rPr>
              <a:t> </a:t>
            </a:r>
            <a:r>
              <a:rPr lang="de-DE" sz="1600" dirty="0" err="1">
                <a:solidFill>
                  <a:srgbClr val="000000"/>
                </a:solidFill>
                <a:latin typeface="Menlo-Regular"/>
              </a:rPr>
              <a:t>items</a:t>
            </a:r>
            <a:r>
              <a:rPr lang="de-DE" sz="1600" dirty="0">
                <a:solidFill>
                  <a:srgbClr val="000000"/>
                </a:solidFill>
                <a:latin typeface="Menlo-Regular"/>
              </a:rPr>
              <a:t>[top];</a:t>
            </a:r>
          </a:p>
          <a:p>
            <a:r>
              <a:rPr lang="de-DE" sz="1600" dirty="0">
                <a:solidFill>
                  <a:srgbClr val="000000"/>
                </a:solidFill>
                <a:latin typeface="Menlo-Regular"/>
              </a:rPr>
              <a:t>}</a:t>
            </a:r>
            <a:endParaRPr lang="en-US" sz="1600" dirty="0"/>
          </a:p>
        </p:txBody>
      </p:sp>
    </p:spTree>
    <p:extLst>
      <p:ext uri="{BB962C8B-B14F-4D97-AF65-F5344CB8AC3E}">
        <p14:creationId xmlns:p14="http://schemas.microsoft.com/office/powerpoint/2010/main" val="127658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Array-based stack: resizing </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
        <p:nvSpPr>
          <p:cNvPr id="5" name="TextBox 4"/>
          <p:cNvSpPr txBox="1"/>
          <p:nvPr/>
        </p:nvSpPr>
        <p:spPr>
          <a:xfrm>
            <a:off x="838200" y="1524000"/>
            <a:ext cx="8153400" cy="5786199"/>
          </a:xfrm>
          <a:prstGeom prst="rect">
            <a:avLst/>
          </a:prstGeom>
          <a:noFill/>
        </p:spPr>
        <p:txBody>
          <a:bodyPr wrap="square" rtlCol="0">
            <a:spAutoFit/>
          </a:bodyPr>
          <a:lstStyle/>
          <a:p>
            <a:r>
              <a:rPr lang="en-US" sz="2000" b="1" dirty="0">
                <a:solidFill>
                  <a:srgbClr val="FF0000"/>
                </a:solidFill>
              </a:rPr>
              <a:t>Q</a:t>
            </a:r>
            <a:r>
              <a:rPr lang="en-US" sz="2000" dirty="0"/>
              <a:t>: How to grow and shrink array</a:t>
            </a:r>
            <a:r>
              <a:rPr lang="en-US" sz="2000" dirty="0">
                <a:latin typeface="Times New Roman" charset="0"/>
              </a:rPr>
              <a:t>?</a:t>
            </a:r>
          </a:p>
          <a:p>
            <a:r>
              <a:rPr lang="en-US" sz="2000" b="1" dirty="0">
                <a:solidFill>
                  <a:srgbClr val="FF0000"/>
                </a:solidFill>
                <a:latin typeface="Times New Roman" charset="0"/>
              </a:rPr>
              <a:t>A</a:t>
            </a:r>
            <a:r>
              <a:rPr lang="en-US" sz="2000" dirty="0">
                <a:latin typeface="Times New Roman" charset="0"/>
              </a:rPr>
              <a:t>: Create new array, copy the data from the existing array to the new array</a:t>
            </a:r>
          </a:p>
          <a:p>
            <a:endParaRPr lang="en-US" sz="2200" dirty="0"/>
          </a:p>
          <a:p>
            <a:r>
              <a:rPr lang="en-US" sz="2200" dirty="0">
                <a:solidFill>
                  <a:srgbClr val="800000"/>
                </a:solidFill>
              </a:rPr>
              <a:t>First try</a:t>
            </a:r>
            <a:r>
              <a:rPr lang="en-US" sz="2200" dirty="0"/>
              <a:t>:</a:t>
            </a:r>
          </a:p>
          <a:p>
            <a:pPr marL="285750" indent="-285750">
              <a:buFont typeface="Arial"/>
              <a:buChar char="•"/>
            </a:pPr>
            <a:r>
              <a:rPr lang="en-US" sz="2000" dirty="0"/>
              <a:t>push(): increase array size by 1</a:t>
            </a:r>
          </a:p>
          <a:p>
            <a:pPr marL="285750" indent="-285750">
              <a:buFont typeface="Arial"/>
              <a:buChar char="•"/>
            </a:pPr>
            <a:r>
              <a:rPr lang="en-US" sz="2000" dirty="0"/>
              <a:t>pop(): decrease array size by 1</a:t>
            </a:r>
          </a:p>
          <a:p>
            <a:endParaRPr lang="en-US" sz="2200" dirty="0"/>
          </a:p>
          <a:p>
            <a:r>
              <a:rPr lang="en-US" sz="2200" dirty="0">
                <a:solidFill>
                  <a:srgbClr val="800000"/>
                </a:solidFill>
              </a:rPr>
              <a:t>Too expensive</a:t>
            </a:r>
          </a:p>
          <a:p>
            <a:pPr marL="285750" indent="-285750">
              <a:buFont typeface="Arial"/>
              <a:buChar char="•"/>
            </a:pPr>
            <a:r>
              <a:rPr lang="en-US" sz="2000" dirty="0"/>
              <a:t>Whenever a new array is created, all items must be copied to the new array</a:t>
            </a:r>
          </a:p>
          <a:p>
            <a:endParaRPr lang="en-US" sz="2000" dirty="0"/>
          </a:p>
          <a:p>
            <a:r>
              <a:rPr lang="en-US" sz="2200" dirty="0"/>
              <a:t>If we push N items to the stack</a:t>
            </a:r>
          </a:p>
          <a:p>
            <a:pPr marL="285750" indent="-285750">
              <a:buFont typeface="Arial"/>
              <a:buChar char="•"/>
            </a:pPr>
            <a:r>
              <a:rPr lang="en-US" sz="2000" dirty="0"/>
              <a:t>Need to push new items N times</a:t>
            </a:r>
          </a:p>
          <a:p>
            <a:pPr marL="285750" indent="-285750">
              <a:buFont typeface="Arial"/>
              <a:buChar char="•"/>
            </a:pPr>
            <a:r>
              <a:rPr lang="en-US" sz="2000" dirty="0"/>
              <a:t>Need to read </a:t>
            </a:r>
            <a:r>
              <a:rPr lang="en-US" sz="2000" dirty="0" smtClean="0"/>
              <a:t>existing </a:t>
            </a:r>
            <a:r>
              <a:rPr lang="en-US" sz="2000" dirty="0"/>
              <a:t>items 1+2+3+4</a:t>
            </a:r>
            <a:r>
              <a:rPr lang="is-IS" sz="2000" dirty="0"/>
              <a:t>…+ (N-1) times</a:t>
            </a:r>
          </a:p>
          <a:p>
            <a:pPr marL="285750" indent="-285750">
              <a:buFont typeface="Arial"/>
              <a:buChar char="•"/>
            </a:pPr>
            <a:r>
              <a:rPr lang="is-IS" sz="2000" dirty="0"/>
              <a:t>Need to write the existing items to the new array </a:t>
            </a:r>
            <a:r>
              <a:rPr lang="en-US" sz="2000" dirty="0"/>
              <a:t>1+2+3+4</a:t>
            </a:r>
            <a:r>
              <a:rPr lang="is-IS" sz="2000" dirty="0"/>
              <a:t>…+ (N-1) times</a:t>
            </a:r>
          </a:p>
          <a:p>
            <a:pPr marL="285750" indent="-285750">
              <a:buFont typeface="Arial"/>
              <a:buChar char="•"/>
            </a:pPr>
            <a:r>
              <a:rPr lang="en-US" sz="2000" dirty="0"/>
              <a:t>Total work = N + (1+2+3+4</a:t>
            </a:r>
            <a:r>
              <a:rPr lang="is-IS" sz="2000" dirty="0"/>
              <a:t>…+ (N-1)) + (</a:t>
            </a:r>
            <a:r>
              <a:rPr lang="en-US" sz="2000" dirty="0"/>
              <a:t>1+2+3+4</a:t>
            </a:r>
            <a:r>
              <a:rPr lang="is-IS" sz="2000" dirty="0"/>
              <a:t>…+ (N-1)) ≈ N</a:t>
            </a:r>
            <a:r>
              <a:rPr lang="is-IS" sz="2000" baseline="30000" dirty="0"/>
              <a:t>2</a:t>
            </a:r>
          </a:p>
          <a:p>
            <a:endParaRPr lang="is-IS" sz="2000" dirty="0"/>
          </a:p>
          <a:p>
            <a:pPr marL="285750" indent="-285750">
              <a:buFont typeface="Arial"/>
              <a:buChar char="•"/>
            </a:pPr>
            <a:endParaRPr lang="en-US" sz="2000" dirty="0"/>
          </a:p>
        </p:txBody>
      </p:sp>
    </p:spTree>
    <p:extLst>
      <p:ext uri="{BB962C8B-B14F-4D97-AF65-F5344CB8AC3E}">
        <p14:creationId xmlns:p14="http://schemas.microsoft.com/office/powerpoint/2010/main" val="2616563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Array-based stack: resizing </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
        <p:nvSpPr>
          <p:cNvPr id="5" name="TextBox 4"/>
          <p:cNvSpPr txBox="1"/>
          <p:nvPr/>
        </p:nvSpPr>
        <p:spPr>
          <a:xfrm>
            <a:off x="762001" y="1676400"/>
            <a:ext cx="8153400" cy="3416320"/>
          </a:xfrm>
          <a:prstGeom prst="rect">
            <a:avLst/>
          </a:prstGeom>
          <a:noFill/>
        </p:spPr>
        <p:txBody>
          <a:bodyPr wrap="square" rtlCol="0">
            <a:spAutoFit/>
          </a:bodyPr>
          <a:lstStyle/>
          <a:p>
            <a:r>
              <a:rPr lang="en-US" sz="2400" b="1" dirty="0">
                <a:solidFill>
                  <a:srgbClr val="FF0000"/>
                </a:solidFill>
              </a:rPr>
              <a:t>Q. </a:t>
            </a:r>
            <a:r>
              <a:rPr lang="en-US" sz="2400" dirty="0"/>
              <a:t>What array size should we use when we grow it</a:t>
            </a:r>
            <a:r>
              <a:rPr lang="en-US" sz="2400" dirty="0">
                <a:latin typeface="Times New Roman" charset="0"/>
              </a:rPr>
              <a:t>?</a:t>
            </a:r>
          </a:p>
          <a:p>
            <a:r>
              <a:rPr lang="en-US" sz="2400" b="1" dirty="0">
                <a:solidFill>
                  <a:srgbClr val="FF0000"/>
                </a:solidFill>
                <a:latin typeface="Times New Roman" charset="0"/>
              </a:rPr>
              <a:t>A</a:t>
            </a:r>
            <a:r>
              <a:rPr lang="en-US" sz="2400" dirty="0">
                <a:latin typeface="Times New Roman" charset="0"/>
              </a:rPr>
              <a:t>. Double the current array size.</a:t>
            </a:r>
          </a:p>
          <a:p>
            <a:pPr marL="342900" indent="-342900">
              <a:buAutoNum type="alphaUcPeriod"/>
            </a:pPr>
            <a:endParaRPr lang="en-US" sz="2400" dirty="0">
              <a:latin typeface="Times New Roman" charset="0"/>
            </a:endParaRPr>
          </a:p>
          <a:p>
            <a:r>
              <a:rPr lang="en-US" sz="2400" dirty="0">
                <a:latin typeface="Times New Roman" charset="0"/>
              </a:rPr>
              <a:t>The array sizes are 1, 2</a:t>
            </a:r>
            <a:r>
              <a:rPr lang="en-US" sz="2400" baseline="30000" dirty="0">
                <a:latin typeface="Times New Roman" charset="0"/>
              </a:rPr>
              <a:t>1</a:t>
            </a:r>
            <a:r>
              <a:rPr lang="en-US" sz="2400" dirty="0">
                <a:latin typeface="Times New Roman" charset="0"/>
              </a:rPr>
              <a:t>, 2</a:t>
            </a:r>
            <a:r>
              <a:rPr lang="en-US" sz="2400" baseline="30000" dirty="0">
                <a:latin typeface="Times New Roman" charset="0"/>
              </a:rPr>
              <a:t>2</a:t>
            </a:r>
            <a:r>
              <a:rPr lang="en-US" sz="2400" dirty="0">
                <a:latin typeface="Times New Roman" charset="0"/>
              </a:rPr>
              <a:t>, 2</a:t>
            </a:r>
            <a:r>
              <a:rPr lang="en-US" sz="2400" baseline="30000" dirty="0">
                <a:latin typeface="Times New Roman" charset="0"/>
              </a:rPr>
              <a:t>3</a:t>
            </a:r>
            <a:r>
              <a:rPr lang="is-IS" sz="2400" dirty="0">
                <a:latin typeface="Times New Roman" charset="0"/>
              </a:rPr>
              <a:t>… (</a:t>
            </a:r>
            <a:r>
              <a:rPr lang="en-US" sz="2400" dirty="0">
                <a:latin typeface="Times New Roman" charset="0"/>
              </a:rPr>
              <a:t>2</a:t>
            </a:r>
            <a:r>
              <a:rPr lang="en-US" sz="2400" baseline="30000" dirty="0">
                <a:latin typeface="Times New Roman" charset="0"/>
              </a:rPr>
              <a:t>i</a:t>
            </a:r>
            <a:r>
              <a:rPr lang="en-US" sz="2400" dirty="0">
                <a:latin typeface="Times New Roman" charset="0"/>
              </a:rPr>
              <a:t> = N)</a:t>
            </a:r>
          </a:p>
          <a:p>
            <a:pPr marL="285750" indent="-285750">
              <a:buFont typeface="Arial"/>
              <a:buChar char="•"/>
            </a:pPr>
            <a:r>
              <a:rPr lang="en-US" sz="2400" dirty="0">
                <a:latin typeface="Times New Roman" charset="0"/>
              </a:rPr>
              <a:t>Need to push the new items N times</a:t>
            </a:r>
          </a:p>
          <a:p>
            <a:pPr marL="285750" indent="-285750">
              <a:buFont typeface="Arial"/>
              <a:buChar char="•"/>
            </a:pPr>
            <a:r>
              <a:rPr lang="en-US" sz="2400" dirty="0">
                <a:latin typeface="Times New Roman" charset="0"/>
              </a:rPr>
              <a:t>Need to read the existing items 1+ 2</a:t>
            </a:r>
            <a:r>
              <a:rPr lang="en-US" sz="2400" baseline="30000" dirty="0">
                <a:latin typeface="Times New Roman" charset="0"/>
              </a:rPr>
              <a:t>1</a:t>
            </a:r>
            <a:r>
              <a:rPr lang="en-US" sz="2400" dirty="0">
                <a:latin typeface="Times New Roman" charset="0"/>
              </a:rPr>
              <a:t>+ 2</a:t>
            </a:r>
            <a:r>
              <a:rPr lang="en-US" sz="2400" baseline="30000" dirty="0">
                <a:latin typeface="Times New Roman" charset="0"/>
              </a:rPr>
              <a:t>2</a:t>
            </a:r>
            <a:r>
              <a:rPr lang="en-US" sz="2400" dirty="0">
                <a:latin typeface="Times New Roman" charset="0"/>
              </a:rPr>
              <a:t>+ 2</a:t>
            </a:r>
            <a:r>
              <a:rPr lang="en-US" sz="2400" baseline="30000" dirty="0">
                <a:latin typeface="Times New Roman" charset="0"/>
              </a:rPr>
              <a:t>3 </a:t>
            </a:r>
            <a:r>
              <a:rPr lang="is-IS" sz="2400" dirty="0">
                <a:latin typeface="Times New Roman" charset="0"/>
              </a:rPr>
              <a:t>… times</a:t>
            </a:r>
          </a:p>
          <a:p>
            <a:pPr marL="285750" indent="-285750">
              <a:buFont typeface="Arial"/>
              <a:buChar char="•"/>
            </a:pPr>
            <a:r>
              <a:rPr lang="is-IS" sz="2400" dirty="0">
                <a:latin typeface="Times New Roman" charset="0"/>
              </a:rPr>
              <a:t>Need to write the existing items </a:t>
            </a:r>
            <a:r>
              <a:rPr lang="en-US" sz="2400" dirty="0">
                <a:latin typeface="Times New Roman" charset="0"/>
              </a:rPr>
              <a:t>1+ 2</a:t>
            </a:r>
            <a:r>
              <a:rPr lang="en-US" sz="2400" baseline="30000" dirty="0">
                <a:latin typeface="Times New Roman" charset="0"/>
              </a:rPr>
              <a:t>1</a:t>
            </a:r>
            <a:r>
              <a:rPr lang="en-US" sz="2400" dirty="0">
                <a:latin typeface="Times New Roman" charset="0"/>
              </a:rPr>
              <a:t>+ 2</a:t>
            </a:r>
            <a:r>
              <a:rPr lang="en-US" sz="2400" baseline="30000" dirty="0">
                <a:latin typeface="Times New Roman" charset="0"/>
              </a:rPr>
              <a:t>2</a:t>
            </a:r>
            <a:r>
              <a:rPr lang="en-US" sz="2400" dirty="0">
                <a:latin typeface="Times New Roman" charset="0"/>
              </a:rPr>
              <a:t>+ 2</a:t>
            </a:r>
            <a:r>
              <a:rPr lang="en-US" sz="2400" baseline="30000" dirty="0">
                <a:latin typeface="Times New Roman" charset="0"/>
              </a:rPr>
              <a:t>3 </a:t>
            </a:r>
            <a:r>
              <a:rPr lang="is-IS" sz="2400" dirty="0">
                <a:latin typeface="Times New Roman" charset="0"/>
              </a:rPr>
              <a:t>… times</a:t>
            </a:r>
            <a:endParaRPr lang="en-US" sz="2400" dirty="0">
              <a:latin typeface="Times New Roman" charset="0"/>
            </a:endParaRPr>
          </a:p>
          <a:p>
            <a:pPr marL="285750" indent="-285750">
              <a:buFont typeface="Arial"/>
              <a:buChar char="•"/>
            </a:pPr>
            <a:r>
              <a:rPr lang="en-US" sz="2400" dirty="0">
                <a:latin typeface="Times New Roman" charset="0"/>
              </a:rPr>
              <a:t>Total work = N + (1+ 2</a:t>
            </a:r>
            <a:r>
              <a:rPr lang="en-US" sz="2400" baseline="30000" dirty="0">
                <a:latin typeface="Times New Roman" charset="0"/>
              </a:rPr>
              <a:t>1</a:t>
            </a:r>
            <a:r>
              <a:rPr lang="en-US" sz="2400" dirty="0">
                <a:latin typeface="Times New Roman" charset="0"/>
              </a:rPr>
              <a:t>+ 2</a:t>
            </a:r>
            <a:r>
              <a:rPr lang="en-US" sz="2400" baseline="30000" dirty="0">
                <a:latin typeface="Times New Roman" charset="0"/>
              </a:rPr>
              <a:t>2</a:t>
            </a:r>
            <a:r>
              <a:rPr lang="en-US" sz="2400" dirty="0">
                <a:latin typeface="Times New Roman" charset="0"/>
              </a:rPr>
              <a:t>+ 2</a:t>
            </a:r>
            <a:r>
              <a:rPr lang="en-US" sz="2400" baseline="30000" dirty="0">
                <a:latin typeface="Times New Roman" charset="0"/>
              </a:rPr>
              <a:t>3 </a:t>
            </a:r>
            <a:r>
              <a:rPr lang="is-IS" sz="2400" dirty="0">
                <a:latin typeface="Times New Roman" charset="0"/>
              </a:rPr>
              <a:t>… ) + (</a:t>
            </a:r>
            <a:r>
              <a:rPr lang="en-US" sz="2400" dirty="0">
                <a:latin typeface="Times New Roman" charset="0"/>
              </a:rPr>
              <a:t>1+ 2</a:t>
            </a:r>
            <a:r>
              <a:rPr lang="en-US" sz="2400" baseline="30000" dirty="0">
                <a:latin typeface="Times New Roman" charset="0"/>
              </a:rPr>
              <a:t>1</a:t>
            </a:r>
            <a:r>
              <a:rPr lang="en-US" sz="2400" dirty="0">
                <a:latin typeface="Times New Roman" charset="0"/>
              </a:rPr>
              <a:t>+ 2</a:t>
            </a:r>
            <a:r>
              <a:rPr lang="en-US" sz="2400" baseline="30000" dirty="0">
                <a:latin typeface="Times New Roman" charset="0"/>
              </a:rPr>
              <a:t>2</a:t>
            </a:r>
            <a:r>
              <a:rPr lang="en-US" sz="2400" dirty="0">
                <a:latin typeface="Times New Roman" charset="0"/>
              </a:rPr>
              <a:t>+ 2</a:t>
            </a:r>
            <a:r>
              <a:rPr lang="en-US" sz="2400" baseline="30000" dirty="0">
                <a:latin typeface="Times New Roman" charset="0"/>
              </a:rPr>
              <a:t>3 </a:t>
            </a:r>
            <a:r>
              <a:rPr lang="is-IS" sz="2400" dirty="0">
                <a:latin typeface="Times New Roman" charset="0"/>
              </a:rPr>
              <a:t>… times) </a:t>
            </a:r>
            <a:r>
              <a:rPr lang="is-IS" sz="2400" dirty="0"/>
              <a:t>≈ 3N</a:t>
            </a:r>
            <a:endParaRPr lang="en-US" sz="2400" dirty="0">
              <a:latin typeface="Times New Roman" charset="0"/>
            </a:endParaRPr>
          </a:p>
        </p:txBody>
      </p:sp>
    </p:spTree>
    <p:extLst>
      <p:ext uri="{BB962C8B-B14F-4D97-AF65-F5344CB8AC3E}">
        <p14:creationId xmlns:p14="http://schemas.microsoft.com/office/powerpoint/2010/main" val="1711589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implementation with linked list</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sp>
        <p:nvSpPr>
          <p:cNvPr id="5" name="Rectangle 4"/>
          <p:cNvSpPr/>
          <p:nvPr/>
        </p:nvSpPr>
        <p:spPr>
          <a:xfrm>
            <a:off x="1676400" y="2133600"/>
            <a:ext cx="589280" cy="373380"/>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200" b="1" dirty="0">
              <a:solidFill>
                <a:srgbClr val="0000FF"/>
              </a:solidFill>
            </a:endParaRPr>
          </a:p>
        </p:txBody>
      </p:sp>
      <p:cxnSp>
        <p:nvCxnSpPr>
          <p:cNvPr id="6" name="Straight Arrow Connector 5"/>
          <p:cNvCxnSpPr>
            <a:stCxn id="5" idx="3"/>
            <a:endCxn id="7" idx="1"/>
          </p:cNvCxnSpPr>
          <p:nvPr/>
        </p:nvCxnSpPr>
        <p:spPr>
          <a:xfrm>
            <a:off x="2265680" y="2320290"/>
            <a:ext cx="248920" cy="889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4108676169"/>
              </p:ext>
            </p:extLst>
          </p:nvPr>
        </p:nvGraphicFramePr>
        <p:xfrm>
          <a:off x="2514600" y="2151380"/>
          <a:ext cx="10668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tblGrid>
              <a:tr h="355600">
                <a:tc>
                  <a:txBody>
                    <a:bodyPr/>
                    <a:lstStyle/>
                    <a:p>
                      <a:pPr algn="ctr"/>
                      <a:r>
                        <a:rPr lang="en-US" sz="1400" dirty="0"/>
                        <a:t>Life</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74756774"/>
              </p:ext>
            </p:extLst>
          </p:nvPr>
        </p:nvGraphicFramePr>
        <p:xfrm>
          <a:off x="3886200" y="2148403"/>
          <a:ext cx="1066800" cy="355600"/>
        </p:xfrm>
        <a:graphic>
          <a:graphicData uri="http://schemas.openxmlformats.org/drawingml/2006/table">
            <a:tbl>
              <a:tblPr firstRow="1" bandRow="1">
                <a:tableStyleId>{BC89EF96-8CEA-46FF-86C4-4CE0E7609802}</a:tableStyleId>
              </a:tblPr>
              <a:tblGrid>
                <a:gridCol w="484909">
                  <a:extLst>
                    <a:ext uri="{9D8B030D-6E8A-4147-A177-3AD203B41FA5}">
                      <a16:colId xmlns:a16="http://schemas.microsoft.com/office/drawing/2014/main" val="20000"/>
                    </a:ext>
                  </a:extLst>
                </a:gridCol>
                <a:gridCol w="581891">
                  <a:extLst>
                    <a:ext uri="{9D8B030D-6E8A-4147-A177-3AD203B41FA5}">
                      <a16:colId xmlns:a16="http://schemas.microsoft.com/office/drawing/2014/main" val="20001"/>
                    </a:ext>
                  </a:extLst>
                </a:gridCol>
              </a:tblGrid>
              <a:tr h="355600">
                <a:tc>
                  <a:txBody>
                    <a:bodyPr/>
                    <a:lstStyle/>
                    <a:p>
                      <a:pPr algn="ctr"/>
                      <a:r>
                        <a:rPr lang="en-US" sz="1400" dirty="0"/>
                        <a:t>is</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11" name="Straight Arrow Connector 10"/>
          <p:cNvCxnSpPr>
            <a:stCxn id="7" idx="3"/>
            <a:endCxn id="9" idx="1"/>
          </p:cNvCxnSpPr>
          <p:nvPr/>
        </p:nvCxnSpPr>
        <p:spPr>
          <a:xfrm flipV="1">
            <a:off x="3581400" y="2326203"/>
            <a:ext cx="304800" cy="29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635638816"/>
              </p:ext>
            </p:extLst>
          </p:nvPr>
        </p:nvGraphicFramePr>
        <p:xfrm>
          <a:off x="5257800" y="2148403"/>
          <a:ext cx="12192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55600">
                <a:tc>
                  <a:txBody>
                    <a:bodyPr/>
                    <a:lstStyle/>
                    <a:p>
                      <a:pPr algn="ctr"/>
                      <a:r>
                        <a:rPr lang="en-US" sz="1400" dirty="0"/>
                        <a:t>good</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14" name="Straight Arrow Connector 13"/>
          <p:cNvCxnSpPr>
            <a:endCxn id="12" idx="1"/>
          </p:cNvCxnSpPr>
          <p:nvPr/>
        </p:nvCxnSpPr>
        <p:spPr>
          <a:xfrm flipV="1">
            <a:off x="4953000" y="2326203"/>
            <a:ext cx="304800" cy="29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2623500850"/>
              </p:ext>
            </p:extLst>
          </p:nvPr>
        </p:nvGraphicFramePr>
        <p:xfrm>
          <a:off x="6858000" y="2151380"/>
          <a:ext cx="914400" cy="355600"/>
        </p:xfrm>
        <a:graphic>
          <a:graphicData uri="http://schemas.openxmlformats.org/drawingml/2006/table">
            <a:tbl>
              <a:tblPr firstRow="1" bandRow="1">
                <a:tableStyleId>{BC89EF96-8CEA-46FF-86C4-4CE0E7609802}</a:tableStyleId>
              </a:tblPr>
              <a:tblGrid>
                <a:gridCol w="415636">
                  <a:extLst>
                    <a:ext uri="{9D8B030D-6E8A-4147-A177-3AD203B41FA5}">
                      <a16:colId xmlns:a16="http://schemas.microsoft.com/office/drawing/2014/main" val="20000"/>
                    </a:ext>
                  </a:extLst>
                </a:gridCol>
                <a:gridCol w="498764">
                  <a:extLst>
                    <a:ext uri="{9D8B030D-6E8A-4147-A177-3AD203B41FA5}">
                      <a16:colId xmlns:a16="http://schemas.microsoft.com/office/drawing/2014/main" val="20001"/>
                    </a:ext>
                  </a:extLst>
                </a:gridCol>
              </a:tblGrid>
              <a:tr h="355600">
                <a:tc>
                  <a:txBody>
                    <a:bodyPr/>
                    <a:lstStyle/>
                    <a:p>
                      <a:pPr algn="ctr"/>
                      <a:r>
                        <a:rPr lang="en-US" sz="1400" dirty="0"/>
                        <a:t>!</a:t>
                      </a:r>
                    </a:p>
                  </a:txBody>
                  <a:tcPr/>
                </a:tc>
                <a:tc>
                  <a:txBody>
                    <a:bodyPr/>
                    <a:lstStyle/>
                    <a:p>
                      <a:r>
                        <a:rPr lang="en-US" sz="1100" dirty="0"/>
                        <a:t>NULL</a:t>
                      </a:r>
                    </a:p>
                  </a:txBody>
                  <a:tcPr/>
                </a:tc>
                <a:extLst>
                  <a:ext uri="{0D108BD9-81ED-4DB2-BD59-A6C34878D82A}">
                    <a16:rowId xmlns:a16="http://schemas.microsoft.com/office/drawing/2014/main" val="10000"/>
                  </a:ext>
                </a:extLst>
              </a:tr>
            </a:tbl>
          </a:graphicData>
        </a:graphic>
      </p:graphicFrame>
      <p:cxnSp>
        <p:nvCxnSpPr>
          <p:cNvPr id="17" name="Straight Arrow Connector 16"/>
          <p:cNvCxnSpPr>
            <a:stCxn id="12" idx="3"/>
            <a:endCxn id="15" idx="1"/>
          </p:cNvCxnSpPr>
          <p:nvPr/>
        </p:nvCxnSpPr>
        <p:spPr>
          <a:xfrm>
            <a:off x="6477000" y="2326203"/>
            <a:ext cx="381000" cy="29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362200" y="1676400"/>
            <a:ext cx="1279542" cy="369332"/>
          </a:xfrm>
          <a:prstGeom prst="rect">
            <a:avLst/>
          </a:prstGeom>
          <a:noFill/>
        </p:spPr>
        <p:txBody>
          <a:bodyPr wrap="none" rtlCol="0">
            <a:spAutoFit/>
          </a:bodyPr>
          <a:lstStyle/>
          <a:p>
            <a:r>
              <a:rPr lang="en-US" dirty="0">
                <a:solidFill>
                  <a:srgbClr val="800000"/>
                </a:solidFill>
              </a:rPr>
              <a:t>Least recent</a:t>
            </a:r>
          </a:p>
        </p:txBody>
      </p:sp>
      <p:sp>
        <p:nvSpPr>
          <p:cNvPr id="21" name="Rectangle 20"/>
          <p:cNvSpPr/>
          <p:nvPr/>
        </p:nvSpPr>
        <p:spPr>
          <a:xfrm>
            <a:off x="1676400" y="5791200"/>
            <a:ext cx="589280" cy="373380"/>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200" b="1" dirty="0">
              <a:solidFill>
                <a:srgbClr val="0000FF"/>
              </a:solidFill>
            </a:endParaRPr>
          </a:p>
        </p:txBody>
      </p:sp>
      <p:cxnSp>
        <p:nvCxnSpPr>
          <p:cNvPr id="22" name="Straight Arrow Connector 21"/>
          <p:cNvCxnSpPr>
            <a:stCxn id="21" idx="3"/>
            <a:endCxn id="23" idx="1"/>
          </p:cNvCxnSpPr>
          <p:nvPr/>
        </p:nvCxnSpPr>
        <p:spPr>
          <a:xfrm>
            <a:off x="2265680" y="5977890"/>
            <a:ext cx="248920" cy="889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3349988922"/>
              </p:ext>
            </p:extLst>
          </p:nvPr>
        </p:nvGraphicFramePr>
        <p:xfrm>
          <a:off x="2514600" y="5808980"/>
          <a:ext cx="10668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tblGrid>
              <a:tr h="355600">
                <a:tc>
                  <a:txBody>
                    <a:bodyPr/>
                    <a:lstStyle/>
                    <a:p>
                      <a:pPr algn="ctr"/>
                      <a:r>
                        <a:rPr lang="en-US" sz="1400" dirty="0"/>
                        <a:t>!</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969630564"/>
              </p:ext>
            </p:extLst>
          </p:nvPr>
        </p:nvGraphicFramePr>
        <p:xfrm>
          <a:off x="3886200" y="5806003"/>
          <a:ext cx="10668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355600">
                <a:tc>
                  <a:txBody>
                    <a:bodyPr/>
                    <a:lstStyle/>
                    <a:p>
                      <a:pPr algn="ctr"/>
                      <a:r>
                        <a:rPr lang="en-US" sz="1400" dirty="0"/>
                        <a:t>good</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25" name="Straight Arrow Connector 24"/>
          <p:cNvCxnSpPr>
            <a:stCxn id="23" idx="3"/>
            <a:endCxn id="24" idx="1"/>
          </p:cNvCxnSpPr>
          <p:nvPr/>
        </p:nvCxnSpPr>
        <p:spPr>
          <a:xfrm flipV="1">
            <a:off x="3581400" y="5983803"/>
            <a:ext cx="304800" cy="29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1764610007"/>
              </p:ext>
            </p:extLst>
          </p:nvPr>
        </p:nvGraphicFramePr>
        <p:xfrm>
          <a:off x="5257800" y="5806003"/>
          <a:ext cx="12192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55600">
                <a:tc>
                  <a:txBody>
                    <a:bodyPr/>
                    <a:lstStyle/>
                    <a:p>
                      <a:pPr algn="ctr"/>
                      <a:r>
                        <a:rPr lang="en-US" sz="1400" dirty="0"/>
                        <a:t>is</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27" name="Straight Arrow Connector 26"/>
          <p:cNvCxnSpPr>
            <a:endCxn id="26" idx="1"/>
          </p:cNvCxnSpPr>
          <p:nvPr/>
        </p:nvCxnSpPr>
        <p:spPr>
          <a:xfrm flipV="1">
            <a:off x="4953000" y="5983803"/>
            <a:ext cx="304800" cy="29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28" name="Table 27"/>
          <p:cNvGraphicFramePr>
            <a:graphicFrameLocks noGrp="1"/>
          </p:cNvGraphicFramePr>
          <p:nvPr>
            <p:extLst>
              <p:ext uri="{D42A27DB-BD31-4B8C-83A1-F6EECF244321}">
                <p14:modId xmlns:p14="http://schemas.microsoft.com/office/powerpoint/2010/main" val="402935489"/>
              </p:ext>
            </p:extLst>
          </p:nvPr>
        </p:nvGraphicFramePr>
        <p:xfrm>
          <a:off x="6858000" y="5808980"/>
          <a:ext cx="13716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55600">
                <a:tc>
                  <a:txBody>
                    <a:bodyPr/>
                    <a:lstStyle/>
                    <a:p>
                      <a:pPr algn="ctr"/>
                      <a:r>
                        <a:rPr lang="en-US" sz="1400" dirty="0"/>
                        <a:t>Life</a:t>
                      </a:r>
                    </a:p>
                  </a:txBody>
                  <a:tcPr/>
                </a:tc>
                <a:tc>
                  <a:txBody>
                    <a:bodyPr/>
                    <a:lstStyle/>
                    <a:p>
                      <a:r>
                        <a:rPr lang="en-US" sz="1100" dirty="0"/>
                        <a:t>NULL</a:t>
                      </a:r>
                    </a:p>
                  </a:txBody>
                  <a:tcPr/>
                </a:tc>
                <a:extLst>
                  <a:ext uri="{0D108BD9-81ED-4DB2-BD59-A6C34878D82A}">
                    <a16:rowId xmlns:a16="http://schemas.microsoft.com/office/drawing/2014/main" val="10000"/>
                  </a:ext>
                </a:extLst>
              </a:tr>
            </a:tbl>
          </a:graphicData>
        </a:graphic>
      </p:graphicFrame>
      <p:cxnSp>
        <p:nvCxnSpPr>
          <p:cNvPr id="29" name="Straight Arrow Connector 28"/>
          <p:cNvCxnSpPr>
            <a:stCxn id="26" idx="3"/>
            <a:endCxn id="28" idx="1"/>
          </p:cNvCxnSpPr>
          <p:nvPr/>
        </p:nvCxnSpPr>
        <p:spPr>
          <a:xfrm>
            <a:off x="6477000" y="5983803"/>
            <a:ext cx="381000" cy="29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362200" y="5334000"/>
            <a:ext cx="1249060" cy="369332"/>
          </a:xfrm>
          <a:prstGeom prst="rect">
            <a:avLst/>
          </a:prstGeom>
          <a:noFill/>
        </p:spPr>
        <p:txBody>
          <a:bodyPr wrap="none" rtlCol="0">
            <a:spAutoFit/>
          </a:bodyPr>
          <a:lstStyle/>
          <a:p>
            <a:r>
              <a:rPr lang="en-US" dirty="0">
                <a:solidFill>
                  <a:srgbClr val="800000"/>
                </a:solidFill>
              </a:rPr>
              <a:t>Most recent</a:t>
            </a:r>
          </a:p>
        </p:txBody>
      </p:sp>
      <p:sp>
        <p:nvSpPr>
          <p:cNvPr id="32" name="Rectangle 31"/>
          <p:cNvSpPr/>
          <p:nvPr/>
        </p:nvSpPr>
        <p:spPr>
          <a:xfrm>
            <a:off x="8153400" y="3124200"/>
            <a:ext cx="589280" cy="373380"/>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200" b="1" dirty="0">
              <a:solidFill>
                <a:srgbClr val="0000FF"/>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2871823641"/>
              </p:ext>
            </p:extLst>
          </p:nvPr>
        </p:nvGraphicFramePr>
        <p:xfrm>
          <a:off x="2514600" y="3125464"/>
          <a:ext cx="10668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tblGrid>
              <a:tr h="355600">
                <a:tc>
                  <a:txBody>
                    <a:bodyPr/>
                    <a:lstStyle/>
                    <a:p>
                      <a:pPr algn="ctr"/>
                      <a:r>
                        <a:rPr lang="en-US" sz="1400" dirty="0"/>
                        <a:t>Life</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2664180031"/>
              </p:ext>
            </p:extLst>
          </p:nvPr>
        </p:nvGraphicFramePr>
        <p:xfrm>
          <a:off x="3886200" y="3122487"/>
          <a:ext cx="1066800" cy="355600"/>
        </p:xfrm>
        <a:graphic>
          <a:graphicData uri="http://schemas.openxmlformats.org/drawingml/2006/table">
            <a:tbl>
              <a:tblPr firstRow="1" bandRow="1">
                <a:tableStyleId>{BC89EF96-8CEA-46FF-86C4-4CE0E7609802}</a:tableStyleId>
              </a:tblPr>
              <a:tblGrid>
                <a:gridCol w="484909">
                  <a:extLst>
                    <a:ext uri="{9D8B030D-6E8A-4147-A177-3AD203B41FA5}">
                      <a16:colId xmlns:a16="http://schemas.microsoft.com/office/drawing/2014/main" val="20000"/>
                    </a:ext>
                  </a:extLst>
                </a:gridCol>
                <a:gridCol w="581891">
                  <a:extLst>
                    <a:ext uri="{9D8B030D-6E8A-4147-A177-3AD203B41FA5}">
                      <a16:colId xmlns:a16="http://schemas.microsoft.com/office/drawing/2014/main" val="20001"/>
                    </a:ext>
                  </a:extLst>
                </a:gridCol>
              </a:tblGrid>
              <a:tr h="355600">
                <a:tc>
                  <a:txBody>
                    <a:bodyPr/>
                    <a:lstStyle/>
                    <a:p>
                      <a:pPr algn="ctr"/>
                      <a:r>
                        <a:rPr lang="en-US" sz="1400" dirty="0"/>
                        <a:t>is</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36" name="Straight Arrow Connector 35"/>
          <p:cNvCxnSpPr>
            <a:stCxn id="34" idx="3"/>
            <a:endCxn id="35" idx="1"/>
          </p:cNvCxnSpPr>
          <p:nvPr/>
        </p:nvCxnSpPr>
        <p:spPr>
          <a:xfrm flipV="1">
            <a:off x="3581400" y="3300287"/>
            <a:ext cx="304800" cy="29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2685420599"/>
              </p:ext>
            </p:extLst>
          </p:nvPr>
        </p:nvGraphicFramePr>
        <p:xfrm>
          <a:off x="5257800" y="3122487"/>
          <a:ext cx="12192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55600">
                <a:tc>
                  <a:txBody>
                    <a:bodyPr/>
                    <a:lstStyle/>
                    <a:p>
                      <a:pPr algn="ctr"/>
                      <a:r>
                        <a:rPr lang="en-US" sz="1400" dirty="0"/>
                        <a:t>good</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38" name="Straight Arrow Connector 37"/>
          <p:cNvCxnSpPr>
            <a:endCxn id="37" idx="1"/>
          </p:cNvCxnSpPr>
          <p:nvPr/>
        </p:nvCxnSpPr>
        <p:spPr>
          <a:xfrm flipV="1">
            <a:off x="4953000" y="3300287"/>
            <a:ext cx="304800" cy="543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9" name="Table 38"/>
          <p:cNvGraphicFramePr>
            <a:graphicFrameLocks noGrp="1"/>
          </p:cNvGraphicFramePr>
          <p:nvPr>
            <p:extLst>
              <p:ext uri="{D42A27DB-BD31-4B8C-83A1-F6EECF244321}">
                <p14:modId xmlns:p14="http://schemas.microsoft.com/office/powerpoint/2010/main" val="4074425928"/>
              </p:ext>
            </p:extLst>
          </p:nvPr>
        </p:nvGraphicFramePr>
        <p:xfrm>
          <a:off x="6858000" y="3125464"/>
          <a:ext cx="914400" cy="355600"/>
        </p:xfrm>
        <a:graphic>
          <a:graphicData uri="http://schemas.openxmlformats.org/drawingml/2006/table">
            <a:tbl>
              <a:tblPr firstRow="1" bandRow="1">
                <a:tableStyleId>{BC89EF96-8CEA-46FF-86C4-4CE0E7609802}</a:tableStyleId>
              </a:tblPr>
              <a:tblGrid>
                <a:gridCol w="415636">
                  <a:extLst>
                    <a:ext uri="{9D8B030D-6E8A-4147-A177-3AD203B41FA5}">
                      <a16:colId xmlns:a16="http://schemas.microsoft.com/office/drawing/2014/main" val="20000"/>
                    </a:ext>
                  </a:extLst>
                </a:gridCol>
                <a:gridCol w="498764">
                  <a:extLst>
                    <a:ext uri="{9D8B030D-6E8A-4147-A177-3AD203B41FA5}">
                      <a16:colId xmlns:a16="http://schemas.microsoft.com/office/drawing/2014/main" val="20001"/>
                    </a:ext>
                  </a:extLst>
                </a:gridCol>
              </a:tblGrid>
              <a:tr h="355600">
                <a:tc>
                  <a:txBody>
                    <a:bodyPr/>
                    <a:lstStyle/>
                    <a:p>
                      <a:pPr algn="ctr"/>
                      <a:r>
                        <a:rPr lang="en-US" sz="1400" dirty="0"/>
                        <a:t>!</a:t>
                      </a:r>
                    </a:p>
                  </a:txBody>
                  <a:tcPr/>
                </a:tc>
                <a:tc>
                  <a:txBody>
                    <a:bodyPr/>
                    <a:lstStyle/>
                    <a:p>
                      <a:r>
                        <a:rPr lang="en-US" sz="1100" dirty="0"/>
                        <a:t>NULL</a:t>
                      </a:r>
                    </a:p>
                  </a:txBody>
                  <a:tcPr/>
                </a:tc>
                <a:extLst>
                  <a:ext uri="{0D108BD9-81ED-4DB2-BD59-A6C34878D82A}">
                    <a16:rowId xmlns:a16="http://schemas.microsoft.com/office/drawing/2014/main" val="10000"/>
                  </a:ext>
                </a:extLst>
              </a:tr>
            </a:tbl>
          </a:graphicData>
        </a:graphic>
      </p:graphicFrame>
      <p:cxnSp>
        <p:nvCxnSpPr>
          <p:cNvPr id="40" name="Straight Arrow Connector 39"/>
          <p:cNvCxnSpPr>
            <a:stCxn id="37" idx="3"/>
            <a:endCxn id="39" idx="1"/>
          </p:cNvCxnSpPr>
          <p:nvPr/>
        </p:nvCxnSpPr>
        <p:spPr>
          <a:xfrm>
            <a:off x="6477000" y="3300287"/>
            <a:ext cx="381000" cy="29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362200" y="2743200"/>
            <a:ext cx="1279542" cy="369332"/>
          </a:xfrm>
          <a:prstGeom prst="rect">
            <a:avLst/>
          </a:prstGeom>
          <a:noFill/>
        </p:spPr>
        <p:txBody>
          <a:bodyPr wrap="none" rtlCol="0">
            <a:spAutoFit/>
          </a:bodyPr>
          <a:lstStyle/>
          <a:p>
            <a:r>
              <a:rPr lang="en-US" dirty="0">
                <a:solidFill>
                  <a:srgbClr val="800000"/>
                </a:solidFill>
              </a:rPr>
              <a:t>Least recent</a:t>
            </a:r>
          </a:p>
        </p:txBody>
      </p:sp>
      <p:cxnSp>
        <p:nvCxnSpPr>
          <p:cNvPr id="49" name="Elbow Connector 48"/>
          <p:cNvCxnSpPr/>
          <p:nvPr/>
        </p:nvCxnSpPr>
        <p:spPr>
          <a:xfrm rot="10800000">
            <a:off x="6858000" y="3429000"/>
            <a:ext cx="1066800" cy="152400"/>
          </a:xfrm>
          <a:prstGeom prst="bentConnector3">
            <a:avLst>
              <a:gd name="adj1" fmla="val 111355"/>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72" name="Elbow Connector 71"/>
          <p:cNvCxnSpPr>
            <a:stCxn id="32" idx="1"/>
          </p:cNvCxnSpPr>
          <p:nvPr/>
        </p:nvCxnSpPr>
        <p:spPr>
          <a:xfrm rot="10800000" flipV="1">
            <a:off x="7848600" y="3310890"/>
            <a:ext cx="304800" cy="270510"/>
          </a:xfrm>
          <a:prstGeom prst="bentConnector3">
            <a:avLst>
              <a:gd name="adj1" fmla="val 50000"/>
            </a:avLst>
          </a:prstGeom>
          <a:ln>
            <a:solidFill>
              <a:srgbClr val="3366FF"/>
            </a:solidFill>
          </a:ln>
        </p:spPr>
        <p:style>
          <a:lnRef idx="2">
            <a:schemeClr val="accent1"/>
          </a:lnRef>
          <a:fillRef idx="0">
            <a:schemeClr val="accent1"/>
          </a:fillRef>
          <a:effectRef idx="1">
            <a:schemeClr val="accent1"/>
          </a:effectRef>
          <a:fontRef idx="minor">
            <a:schemeClr val="tx1"/>
          </a:fontRef>
        </p:style>
      </p:cxnSp>
      <p:sp>
        <p:nvSpPr>
          <p:cNvPr id="90" name="Rectangle 89"/>
          <p:cNvSpPr/>
          <p:nvPr/>
        </p:nvSpPr>
        <p:spPr>
          <a:xfrm>
            <a:off x="8153400" y="4419600"/>
            <a:ext cx="589280" cy="373380"/>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200" b="1" dirty="0">
              <a:solidFill>
                <a:srgbClr val="0000FF"/>
              </a:solidFill>
            </a:endParaRPr>
          </a:p>
        </p:txBody>
      </p:sp>
      <p:graphicFrame>
        <p:nvGraphicFramePr>
          <p:cNvPr id="91" name="Table 90"/>
          <p:cNvGraphicFramePr>
            <a:graphicFrameLocks noGrp="1"/>
          </p:cNvGraphicFramePr>
          <p:nvPr>
            <p:extLst>
              <p:ext uri="{D42A27DB-BD31-4B8C-83A1-F6EECF244321}">
                <p14:modId xmlns:p14="http://schemas.microsoft.com/office/powerpoint/2010/main" val="3033471506"/>
              </p:ext>
            </p:extLst>
          </p:nvPr>
        </p:nvGraphicFramePr>
        <p:xfrm>
          <a:off x="2514600" y="4420864"/>
          <a:ext cx="10668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tblGrid>
              <a:tr h="355600">
                <a:tc>
                  <a:txBody>
                    <a:bodyPr/>
                    <a:lstStyle/>
                    <a:p>
                      <a:pPr algn="ctr"/>
                      <a:r>
                        <a:rPr lang="en-US" sz="1400" dirty="0"/>
                        <a:t>Life</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graphicFrame>
        <p:nvGraphicFramePr>
          <p:cNvPr id="92" name="Table 91"/>
          <p:cNvGraphicFramePr>
            <a:graphicFrameLocks noGrp="1"/>
          </p:cNvGraphicFramePr>
          <p:nvPr>
            <p:extLst>
              <p:ext uri="{D42A27DB-BD31-4B8C-83A1-F6EECF244321}">
                <p14:modId xmlns:p14="http://schemas.microsoft.com/office/powerpoint/2010/main" val="2116202736"/>
              </p:ext>
            </p:extLst>
          </p:nvPr>
        </p:nvGraphicFramePr>
        <p:xfrm>
          <a:off x="3886200" y="4417887"/>
          <a:ext cx="1066800" cy="355600"/>
        </p:xfrm>
        <a:graphic>
          <a:graphicData uri="http://schemas.openxmlformats.org/drawingml/2006/table">
            <a:tbl>
              <a:tblPr firstRow="1" bandRow="1">
                <a:tableStyleId>{BC89EF96-8CEA-46FF-86C4-4CE0E7609802}</a:tableStyleId>
              </a:tblPr>
              <a:tblGrid>
                <a:gridCol w="484909">
                  <a:extLst>
                    <a:ext uri="{9D8B030D-6E8A-4147-A177-3AD203B41FA5}">
                      <a16:colId xmlns:a16="http://schemas.microsoft.com/office/drawing/2014/main" val="20000"/>
                    </a:ext>
                  </a:extLst>
                </a:gridCol>
                <a:gridCol w="581891">
                  <a:extLst>
                    <a:ext uri="{9D8B030D-6E8A-4147-A177-3AD203B41FA5}">
                      <a16:colId xmlns:a16="http://schemas.microsoft.com/office/drawing/2014/main" val="20001"/>
                    </a:ext>
                  </a:extLst>
                </a:gridCol>
              </a:tblGrid>
              <a:tr h="355600">
                <a:tc>
                  <a:txBody>
                    <a:bodyPr/>
                    <a:lstStyle/>
                    <a:p>
                      <a:pPr algn="ctr"/>
                      <a:r>
                        <a:rPr lang="en-US" sz="1400" dirty="0"/>
                        <a:t>is</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93" name="Straight Arrow Connector 92"/>
          <p:cNvCxnSpPr>
            <a:stCxn id="91" idx="3"/>
            <a:endCxn id="92" idx="1"/>
          </p:cNvCxnSpPr>
          <p:nvPr/>
        </p:nvCxnSpPr>
        <p:spPr>
          <a:xfrm flipV="1">
            <a:off x="3581400" y="4595687"/>
            <a:ext cx="304800" cy="29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94" name="Table 93"/>
          <p:cNvGraphicFramePr>
            <a:graphicFrameLocks noGrp="1"/>
          </p:cNvGraphicFramePr>
          <p:nvPr>
            <p:extLst>
              <p:ext uri="{D42A27DB-BD31-4B8C-83A1-F6EECF244321}">
                <p14:modId xmlns:p14="http://schemas.microsoft.com/office/powerpoint/2010/main" val="960732171"/>
              </p:ext>
            </p:extLst>
          </p:nvPr>
        </p:nvGraphicFramePr>
        <p:xfrm>
          <a:off x="5257800" y="4417887"/>
          <a:ext cx="12192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55600">
                <a:tc>
                  <a:txBody>
                    <a:bodyPr/>
                    <a:lstStyle/>
                    <a:p>
                      <a:pPr algn="ctr"/>
                      <a:r>
                        <a:rPr lang="en-US" sz="1400" dirty="0"/>
                        <a:t>good</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95" name="Straight Arrow Connector 94"/>
          <p:cNvCxnSpPr>
            <a:endCxn id="94" idx="1"/>
          </p:cNvCxnSpPr>
          <p:nvPr/>
        </p:nvCxnSpPr>
        <p:spPr>
          <a:xfrm flipV="1">
            <a:off x="4953000" y="4595687"/>
            <a:ext cx="304800" cy="543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96" name="Table 95"/>
          <p:cNvGraphicFramePr>
            <a:graphicFrameLocks noGrp="1"/>
          </p:cNvGraphicFramePr>
          <p:nvPr>
            <p:extLst>
              <p:ext uri="{D42A27DB-BD31-4B8C-83A1-F6EECF244321}">
                <p14:modId xmlns:p14="http://schemas.microsoft.com/office/powerpoint/2010/main" val="267742567"/>
              </p:ext>
            </p:extLst>
          </p:nvPr>
        </p:nvGraphicFramePr>
        <p:xfrm>
          <a:off x="6858000" y="4420864"/>
          <a:ext cx="914400" cy="355600"/>
        </p:xfrm>
        <a:graphic>
          <a:graphicData uri="http://schemas.openxmlformats.org/drawingml/2006/table">
            <a:tbl>
              <a:tblPr firstRow="1" bandRow="1">
                <a:tableStyleId>{BC89EF96-8CEA-46FF-86C4-4CE0E7609802}</a:tableStyleId>
              </a:tblPr>
              <a:tblGrid>
                <a:gridCol w="415636">
                  <a:extLst>
                    <a:ext uri="{9D8B030D-6E8A-4147-A177-3AD203B41FA5}">
                      <a16:colId xmlns:a16="http://schemas.microsoft.com/office/drawing/2014/main" val="20000"/>
                    </a:ext>
                  </a:extLst>
                </a:gridCol>
                <a:gridCol w="498764">
                  <a:extLst>
                    <a:ext uri="{9D8B030D-6E8A-4147-A177-3AD203B41FA5}">
                      <a16:colId xmlns:a16="http://schemas.microsoft.com/office/drawing/2014/main" val="20001"/>
                    </a:ext>
                  </a:extLst>
                </a:gridCol>
              </a:tblGrid>
              <a:tr h="355600">
                <a:tc>
                  <a:txBody>
                    <a:bodyPr/>
                    <a:lstStyle/>
                    <a:p>
                      <a:pPr algn="ctr"/>
                      <a:r>
                        <a:rPr lang="en-US" sz="1400" dirty="0"/>
                        <a:t>!</a:t>
                      </a:r>
                    </a:p>
                  </a:txBody>
                  <a:tcPr/>
                </a:tc>
                <a:tc>
                  <a:txBody>
                    <a:bodyPr/>
                    <a:lstStyle/>
                    <a:p>
                      <a:r>
                        <a:rPr lang="en-US" sz="1100" dirty="0"/>
                        <a:t>NULL</a:t>
                      </a:r>
                    </a:p>
                  </a:txBody>
                  <a:tcPr/>
                </a:tc>
                <a:extLst>
                  <a:ext uri="{0D108BD9-81ED-4DB2-BD59-A6C34878D82A}">
                    <a16:rowId xmlns:a16="http://schemas.microsoft.com/office/drawing/2014/main" val="10000"/>
                  </a:ext>
                </a:extLst>
              </a:tr>
            </a:tbl>
          </a:graphicData>
        </a:graphic>
      </p:graphicFrame>
      <p:cxnSp>
        <p:nvCxnSpPr>
          <p:cNvPr id="97" name="Straight Arrow Connector 96"/>
          <p:cNvCxnSpPr>
            <a:stCxn id="94" idx="3"/>
            <a:endCxn id="96" idx="1"/>
          </p:cNvCxnSpPr>
          <p:nvPr/>
        </p:nvCxnSpPr>
        <p:spPr>
          <a:xfrm>
            <a:off x="6477000" y="4595687"/>
            <a:ext cx="381000" cy="29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2362200" y="4038600"/>
            <a:ext cx="1279542" cy="369332"/>
          </a:xfrm>
          <a:prstGeom prst="rect">
            <a:avLst/>
          </a:prstGeom>
          <a:noFill/>
        </p:spPr>
        <p:txBody>
          <a:bodyPr wrap="none" rtlCol="0">
            <a:spAutoFit/>
          </a:bodyPr>
          <a:lstStyle/>
          <a:p>
            <a:r>
              <a:rPr lang="en-US" dirty="0">
                <a:solidFill>
                  <a:srgbClr val="800000"/>
                </a:solidFill>
              </a:rPr>
              <a:t>Least recent</a:t>
            </a:r>
          </a:p>
        </p:txBody>
      </p:sp>
      <p:cxnSp>
        <p:nvCxnSpPr>
          <p:cNvPr id="99" name="Elbow Connector 98"/>
          <p:cNvCxnSpPr/>
          <p:nvPr/>
        </p:nvCxnSpPr>
        <p:spPr>
          <a:xfrm rot="10800000">
            <a:off x="6858000" y="4724400"/>
            <a:ext cx="1066800" cy="152400"/>
          </a:xfrm>
          <a:prstGeom prst="bentConnector3">
            <a:avLst>
              <a:gd name="adj1" fmla="val 111355"/>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100" name="Elbow Connector 99"/>
          <p:cNvCxnSpPr>
            <a:stCxn id="90" idx="1"/>
          </p:cNvCxnSpPr>
          <p:nvPr/>
        </p:nvCxnSpPr>
        <p:spPr>
          <a:xfrm rot="10800000" flipV="1">
            <a:off x="7848600" y="4606290"/>
            <a:ext cx="304800" cy="270510"/>
          </a:xfrm>
          <a:prstGeom prst="bentConnector3">
            <a:avLst>
              <a:gd name="adj1" fmla="val 50000"/>
            </a:avLst>
          </a:prstGeom>
          <a:ln>
            <a:solidFill>
              <a:srgbClr val="3366FF"/>
            </a:solidFill>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1676400" y="4427220"/>
            <a:ext cx="589280" cy="373380"/>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200" b="1" dirty="0">
              <a:solidFill>
                <a:srgbClr val="0000FF"/>
              </a:solidFill>
            </a:endParaRPr>
          </a:p>
        </p:txBody>
      </p:sp>
      <p:cxnSp>
        <p:nvCxnSpPr>
          <p:cNvPr id="102" name="Straight Arrow Connector 101"/>
          <p:cNvCxnSpPr>
            <a:stCxn id="101" idx="3"/>
          </p:cNvCxnSpPr>
          <p:nvPr/>
        </p:nvCxnSpPr>
        <p:spPr>
          <a:xfrm>
            <a:off x="2265680" y="4613910"/>
            <a:ext cx="248920" cy="889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838200" y="2133600"/>
            <a:ext cx="403438" cy="369332"/>
          </a:xfrm>
          <a:prstGeom prst="rect">
            <a:avLst/>
          </a:prstGeom>
          <a:noFill/>
        </p:spPr>
        <p:txBody>
          <a:bodyPr wrap="none" rtlCol="0">
            <a:spAutoFit/>
          </a:bodyPr>
          <a:lstStyle/>
          <a:p>
            <a:r>
              <a:rPr lang="en-US" b="1" dirty="0">
                <a:solidFill>
                  <a:srgbClr val="FF0000"/>
                </a:solidFill>
              </a:rPr>
              <a:t>A.</a:t>
            </a:r>
          </a:p>
        </p:txBody>
      </p:sp>
      <p:sp>
        <p:nvSpPr>
          <p:cNvPr id="104" name="TextBox 103"/>
          <p:cNvSpPr txBox="1"/>
          <p:nvPr/>
        </p:nvSpPr>
        <p:spPr>
          <a:xfrm>
            <a:off x="838200" y="3048000"/>
            <a:ext cx="366920" cy="369332"/>
          </a:xfrm>
          <a:prstGeom prst="rect">
            <a:avLst/>
          </a:prstGeom>
          <a:noFill/>
        </p:spPr>
        <p:txBody>
          <a:bodyPr wrap="none" rtlCol="0">
            <a:spAutoFit/>
          </a:bodyPr>
          <a:lstStyle/>
          <a:p>
            <a:r>
              <a:rPr lang="en-US" b="1" dirty="0">
                <a:solidFill>
                  <a:srgbClr val="FF0000"/>
                </a:solidFill>
              </a:rPr>
              <a:t>B.</a:t>
            </a:r>
          </a:p>
        </p:txBody>
      </p:sp>
      <p:sp>
        <p:nvSpPr>
          <p:cNvPr id="105" name="TextBox 104"/>
          <p:cNvSpPr txBox="1"/>
          <p:nvPr/>
        </p:nvSpPr>
        <p:spPr>
          <a:xfrm>
            <a:off x="838200" y="4431268"/>
            <a:ext cx="379205" cy="369332"/>
          </a:xfrm>
          <a:prstGeom prst="rect">
            <a:avLst/>
          </a:prstGeom>
          <a:noFill/>
        </p:spPr>
        <p:txBody>
          <a:bodyPr wrap="none" rtlCol="0">
            <a:spAutoFit/>
          </a:bodyPr>
          <a:lstStyle/>
          <a:p>
            <a:r>
              <a:rPr lang="en-US" b="1" dirty="0">
                <a:solidFill>
                  <a:srgbClr val="FF0000"/>
                </a:solidFill>
              </a:rPr>
              <a:t>C.</a:t>
            </a:r>
          </a:p>
        </p:txBody>
      </p:sp>
      <p:sp>
        <p:nvSpPr>
          <p:cNvPr id="106" name="TextBox 105"/>
          <p:cNvSpPr txBox="1"/>
          <p:nvPr/>
        </p:nvSpPr>
        <p:spPr>
          <a:xfrm>
            <a:off x="838200" y="5791200"/>
            <a:ext cx="379656" cy="369332"/>
          </a:xfrm>
          <a:prstGeom prst="rect">
            <a:avLst/>
          </a:prstGeom>
          <a:noFill/>
        </p:spPr>
        <p:txBody>
          <a:bodyPr wrap="none" rtlCol="0">
            <a:spAutoFit/>
          </a:bodyPr>
          <a:lstStyle/>
          <a:p>
            <a:r>
              <a:rPr lang="en-US" b="1" dirty="0">
                <a:solidFill>
                  <a:srgbClr val="FF0000"/>
                </a:solidFill>
              </a:rPr>
              <a:t>D.</a:t>
            </a:r>
          </a:p>
        </p:txBody>
      </p:sp>
    </p:spTree>
    <p:extLst>
      <p:ext uri="{BB962C8B-B14F-4D97-AF65-F5344CB8AC3E}">
        <p14:creationId xmlns:p14="http://schemas.microsoft.com/office/powerpoint/2010/main" val="370385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900" decel="100000" fill="hold"/>
                                        <p:tgtEl>
                                          <p:spTgt spid="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900" decel="100000" fill="hold"/>
                                        <p:tgtEl>
                                          <p:spTgt spid="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900" decel="100000" fill="hold"/>
                                        <p:tgtEl>
                                          <p:spTgt spid="9"/>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900" decel="100000" fill="hold"/>
                                        <p:tgtEl>
                                          <p:spTgt spid="11"/>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900" decel="100000" fill="hold"/>
                                        <p:tgtEl>
                                          <p:spTgt spid="12"/>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41" presetID="37"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900" decel="100000" fill="hold"/>
                                        <p:tgtEl>
                                          <p:spTgt spid="14"/>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900" decel="100000" fill="hold"/>
                                        <p:tgtEl>
                                          <p:spTgt spid="15"/>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900" decel="100000" fill="hold"/>
                                        <p:tgtEl>
                                          <p:spTgt spid="17"/>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1000"/>
                                        <p:tgtEl>
                                          <p:spTgt spid="20"/>
                                        </p:tgtEl>
                                      </p:cBhvr>
                                    </p:animEffect>
                                    <p:anim calcmode="lin" valueType="num">
                                      <p:cBhvr>
                                        <p:cTn id="62" dur="1000" fill="hold"/>
                                        <p:tgtEl>
                                          <p:spTgt spid="20"/>
                                        </p:tgtEl>
                                        <p:attrNameLst>
                                          <p:attrName>ppt_x</p:attrName>
                                        </p:attrNameLst>
                                      </p:cBhvr>
                                      <p:tavLst>
                                        <p:tav tm="0">
                                          <p:val>
                                            <p:strVal val="#ppt_x"/>
                                          </p:val>
                                        </p:tav>
                                        <p:tav tm="100000">
                                          <p:val>
                                            <p:strVal val="#ppt_x"/>
                                          </p:val>
                                        </p:tav>
                                      </p:tavLst>
                                    </p:anim>
                                    <p:anim calcmode="lin" valueType="num">
                                      <p:cBhvr>
                                        <p:cTn id="63" dur="900" decel="100000" fill="hold"/>
                                        <p:tgtEl>
                                          <p:spTgt spid="20"/>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fade">
                                      <p:cBhvr>
                                        <p:cTn id="67" dur="1000"/>
                                        <p:tgtEl>
                                          <p:spTgt spid="103"/>
                                        </p:tgtEl>
                                      </p:cBhvr>
                                    </p:animEffect>
                                    <p:anim calcmode="lin" valueType="num">
                                      <p:cBhvr>
                                        <p:cTn id="68" dur="1000" fill="hold"/>
                                        <p:tgtEl>
                                          <p:spTgt spid="103"/>
                                        </p:tgtEl>
                                        <p:attrNameLst>
                                          <p:attrName>ppt_x</p:attrName>
                                        </p:attrNameLst>
                                      </p:cBhvr>
                                      <p:tavLst>
                                        <p:tav tm="0">
                                          <p:val>
                                            <p:strVal val="#ppt_x"/>
                                          </p:val>
                                        </p:tav>
                                        <p:tav tm="100000">
                                          <p:val>
                                            <p:strVal val="#ppt_x"/>
                                          </p:val>
                                        </p:tav>
                                      </p:tavLst>
                                    </p:anim>
                                    <p:anim calcmode="lin" valueType="num">
                                      <p:cBhvr>
                                        <p:cTn id="69" dur="900" decel="100000" fill="hold"/>
                                        <p:tgtEl>
                                          <p:spTgt spid="103"/>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103"/>
                                        </p:tgtEl>
                                        <p:attrNameLst>
                                          <p:attrName>ppt_y</p:attrName>
                                        </p:attrNameLst>
                                      </p:cBhvr>
                                      <p:tavLst>
                                        <p:tav tm="0">
                                          <p:val>
                                            <p:strVal val="#ppt_y-.03"/>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37"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1000"/>
                                        <p:tgtEl>
                                          <p:spTgt spid="32"/>
                                        </p:tgtEl>
                                      </p:cBhvr>
                                    </p:animEffect>
                                    <p:anim calcmode="lin" valueType="num">
                                      <p:cBhvr>
                                        <p:cTn id="76" dur="1000" fill="hold"/>
                                        <p:tgtEl>
                                          <p:spTgt spid="32"/>
                                        </p:tgtEl>
                                        <p:attrNameLst>
                                          <p:attrName>ppt_x</p:attrName>
                                        </p:attrNameLst>
                                      </p:cBhvr>
                                      <p:tavLst>
                                        <p:tav tm="0">
                                          <p:val>
                                            <p:strVal val="#ppt_x"/>
                                          </p:val>
                                        </p:tav>
                                        <p:tav tm="100000">
                                          <p:val>
                                            <p:strVal val="#ppt_x"/>
                                          </p:val>
                                        </p:tav>
                                      </p:tavLst>
                                    </p:anim>
                                    <p:anim calcmode="lin" valueType="num">
                                      <p:cBhvr>
                                        <p:cTn id="77" dur="900" decel="100000" fill="hold"/>
                                        <p:tgtEl>
                                          <p:spTgt spid="32"/>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79" presetID="37" presetClass="entr" presetSubtype="0"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1000"/>
                                        <p:tgtEl>
                                          <p:spTgt spid="34"/>
                                        </p:tgtEl>
                                      </p:cBhvr>
                                    </p:animEffect>
                                    <p:anim calcmode="lin" valueType="num">
                                      <p:cBhvr>
                                        <p:cTn id="82" dur="1000" fill="hold"/>
                                        <p:tgtEl>
                                          <p:spTgt spid="34"/>
                                        </p:tgtEl>
                                        <p:attrNameLst>
                                          <p:attrName>ppt_x</p:attrName>
                                        </p:attrNameLst>
                                      </p:cBhvr>
                                      <p:tavLst>
                                        <p:tav tm="0">
                                          <p:val>
                                            <p:strVal val="#ppt_x"/>
                                          </p:val>
                                        </p:tav>
                                        <p:tav tm="100000">
                                          <p:val>
                                            <p:strVal val="#ppt_x"/>
                                          </p:val>
                                        </p:tav>
                                      </p:tavLst>
                                    </p:anim>
                                    <p:anim calcmode="lin" valueType="num">
                                      <p:cBhvr>
                                        <p:cTn id="83" dur="900" decel="100000" fill="hold"/>
                                        <p:tgtEl>
                                          <p:spTgt spid="34"/>
                                        </p:tgtEl>
                                        <p:attrNameLst>
                                          <p:attrName>ppt_y</p:attrName>
                                        </p:attrNameLst>
                                      </p:cBhvr>
                                      <p:tavLst>
                                        <p:tav tm="0">
                                          <p:val>
                                            <p:strVal val="#ppt_y+1"/>
                                          </p:val>
                                        </p:tav>
                                        <p:tav tm="100000">
                                          <p:val>
                                            <p:strVal val="#ppt_y-.03"/>
                                          </p:val>
                                        </p:tav>
                                      </p:tavLst>
                                    </p:anim>
                                    <p:anim calcmode="lin" valueType="num">
                                      <p:cBhvr>
                                        <p:cTn id="84"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par>
                                <p:cTn id="85" presetID="37"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1000"/>
                                        <p:tgtEl>
                                          <p:spTgt spid="35"/>
                                        </p:tgtEl>
                                      </p:cBhvr>
                                    </p:animEffect>
                                    <p:anim calcmode="lin" valueType="num">
                                      <p:cBhvr>
                                        <p:cTn id="88" dur="1000" fill="hold"/>
                                        <p:tgtEl>
                                          <p:spTgt spid="35"/>
                                        </p:tgtEl>
                                        <p:attrNameLst>
                                          <p:attrName>ppt_x</p:attrName>
                                        </p:attrNameLst>
                                      </p:cBhvr>
                                      <p:tavLst>
                                        <p:tav tm="0">
                                          <p:val>
                                            <p:strVal val="#ppt_x"/>
                                          </p:val>
                                        </p:tav>
                                        <p:tav tm="100000">
                                          <p:val>
                                            <p:strVal val="#ppt_x"/>
                                          </p:val>
                                        </p:tav>
                                      </p:tavLst>
                                    </p:anim>
                                    <p:anim calcmode="lin" valueType="num">
                                      <p:cBhvr>
                                        <p:cTn id="89" dur="900" decel="100000" fill="hold"/>
                                        <p:tgtEl>
                                          <p:spTgt spid="35"/>
                                        </p:tgtEl>
                                        <p:attrNameLst>
                                          <p:attrName>ppt_y</p:attrName>
                                        </p:attrNameLst>
                                      </p:cBhvr>
                                      <p:tavLst>
                                        <p:tav tm="0">
                                          <p:val>
                                            <p:strVal val="#ppt_y+1"/>
                                          </p:val>
                                        </p:tav>
                                        <p:tav tm="100000">
                                          <p:val>
                                            <p:strVal val="#ppt_y-.03"/>
                                          </p:val>
                                        </p:tav>
                                      </p:tavLst>
                                    </p:anim>
                                    <p:anim calcmode="lin" valueType="num">
                                      <p:cBhvr>
                                        <p:cTn id="90"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par>
                                <p:cTn id="91" presetID="37" presetClass="entr" presetSubtype="0" fill="hold" nodeType="with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fade">
                                      <p:cBhvr>
                                        <p:cTn id="93" dur="1000"/>
                                        <p:tgtEl>
                                          <p:spTgt spid="36"/>
                                        </p:tgtEl>
                                      </p:cBhvr>
                                    </p:animEffect>
                                    <p:anim calcmode="lin" valueType="num">
                                      <p:cBhvr>
                                        <p:cTn id="94" dur="1000" fill="hold"/>
                                        <p:tgtEl>
                                          <p:spTgt spid="36"/>
                                        </p:tgtEl>
                                        <p:attrNameLst>
                                          <p:attrName>ppt_x</p:attrName>
                                        </p:attrNameLst>
                                      </p:cBhvr>
                                      <p:tavLst>
                                        <p:tav tm="0">
                                          <p:val>
                                            <p:strVal val="#ppt_x"/>
                                          </p:val>
                                        </p:tav>
                                        <p:tav tm="100000">
                                          <p:val>
                                            <p:strVal val="#ppt_x"/>
                                          </p:val>
                                        </p:tav>
                                      </p:tavLst>
                                    </p:anim>
                                    <p:anim calcmode="lin" valueType="num">
                                      <p:cBhvr>
                                        <p:cTn id="95" dur="900" decel="100000" fill="hold"/>
                                        <p:tgtEl>
                                          <p:spTgt spid="36"/>
                                        </p:tgtEl>
                                        <p:attrNameLst>
                                          <p:attrName>ppt_y</p:attrName>
                                        </p:attrNameLst>
                                      </p:cBhvr>
                                      <p:tavLst>
                                        <p:tav tm="0">
                                          <p:val>
                                            <p:strVal val="#ppt_y+1"/>
                                          </p:val>
                                        </p:tav>
                                        <p:tav tm="100000">
                                          <p:val>
                                            <p:strVal val="#ppt_y-.03"/>
                                          </p:val>
                                        </p:tav>
                                      </p:tavLst>
                                    </p:anim>
                                    <p:anim calcmode="lin" valueType="num">
                                      <p:cBhvr>
                                        <p:cTn id="96"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par>
                                <p:cTn id="97" presetID="37" presetClass="entr" presetSubtype="0" fill="hold" nodeType="with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fade">
                                      <p:cBhvr>
                                        <p:cTn id="99" dur="1000"/>
                                        <p:tgtEl>
                                          <p:spTgt spid="37"/>
                                        </p:tgtEl>
                                      </p:cBhvr>
                                    </p:animEffect>
                                    <p:anim calcmode="lin" valueType="num">
                                      <p:cBhvr>
                                        <p:cTn id="100" dur="1000" fill="hold"/>
                                        <p:tgtEl>
                                          <p:spTgt spid="37"/>
                                        </p:tgtEl>
                                        <p:attrNameLst>
                                          <p:attrName>ppt_x</p:attrName>
                                        </p:attrNameLst>
                                      </p:cBhvr>
                                      <p:tavLst>
                                        <p:tav tm="0">
                                          <p:val>
                                            <p:strVal val="#ppt_x"/>
                                          </p:val>
                                        </p:tav>
                                        <p:tav tm="100000">
                                          <p:val>
                                            <p:strVal val="#ppt_x"/>
                                          </p:val>
                                        </p:tav>
                                      </p:tavLst>
                                    </p:anim>
                                    <p:anim calcmode="lin" valueType="num">
                                      <p:cBhvr>
                                        <p:cTn id="101" dur="900" decel="100000" fill="hold"/>
                                        <p:tgtEl>
                                          <p:spTgt spid="37"/>
                                        </p:tgtEl>
                                        <p:attrNameLst>
                                          <p:attrName>ppt_y</p:attrName>
                                        </p:attrNameLst>
                                      </p:cBhvr>
                                      <p:tavLst>
                                        <p:tav tm="0">
                                          <p:val>
                                            <p:strVal val="#ppt_y+1"/>
                                          </p:val>
                                        </p:tav>
                                        <p:tav tm="100000">
                                          <p:val>
                                            <p:strVal val="#ppt_y-.03"/>
                                          </p:val>
                                        </p:tav>
                                      </p:tavLst>
                                    </p:anim>
                                    <p:anim calcmode="lin" valueType="num">
                                      <p:cBhvr>
                                        <p:cTn id="102" dur="100" accel="100000" fill="hold">
                                          <p:stCondLst>
                                            <p:cond delay="900"/>
                                          </p:stCondLst>
                                        </p:cTn>
                                        <p:tgtEl>
                                          <p:spTgt spid="37"/>
                                        </p:tgtEl>
                                        <p:attrNameLst>
                                          <p:attrName>ppt_y</p:attrName>
                                        </p:attrNameLst>
                                      </p:cBhvr>
                                      <p:tavLst>
                                        <p:tav tm="0">
                                          <p:val>
                                            <p:strVal val="#ppt_y-.03"/>
                                          </p:val>
                                        </p:tav>
                                        <p:tav tm="100000">
                                          <p:val>
                                            <p:strVal val="#ppt_y"/>
                                          </p:val>
                                        </p:tav>
                                      </p:tavLst>
                                    </p:anim>
                                  </p:childTnLst>
                                </p:cTn>
                              </p:par>
                              <p:par>
                                <p:cTn id="103" presetID="37" presetClass="entr" presetSubtype="0"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fade">
                                      <p:cBhvr>
                                        <p:cTn id="105" dur="1000"/>
                                        <p:tgtEl>
                                          <p:spTgt spid="38"/>
                                        </p:tgtEl>
                                      </p:cBhvr>
                                    </p:animEffect>
                                    <p:anim calcmode="lin" valueType="num">
                                      <p:cBhvr>
                                        <p:cTn id="106" dur="1000" fill="hold"/>
                                        <p:tgtEl>
                                          <p:spTgt spid="38"/>
                                        </p:tgtEl>
                                        <p:attrNameLst>
                                          <p:attrName>ppt_x</p:attrName>
                                        </p:attrNameLst>
                                      </p:cBhvr>
                                      <p:tavLst>
                                        <p:tav tm="0">
                                          <p:val>
                                            <p:strVal val="#ppt_x"/>
                                          </p:val>
                                        </p:tav>
                                        <p:tav tm="100000">
                                          <p:val>
                                            <p:strVal val="#ppt_x"/>
                                          </p:val>
                                        </p:tav>
                                      </p:tavLst>
                                    </p:anim>
                                    <p:anim calcmode="lin" valueType="num">
                                      <p:cBhvr>
                                        <p:cTn id="107" dur="900" decel="100000" fill="hold"/>
                                        <p:tgtEl>
                                          <p:spTgt spid="38"/>
                                        </p:tgtEl>
                                        <p:attrNameLst>
                                          <p:attrName>ppt_y</p:attrName>
                                        </p:attrNameLst>
                                      </p:cBhvr>
                                      <p:tavLst>
                                        <p:tav tm="0">
                                          <p:val>
                                            <p:strVal val="#ppt_y+1"/>
                                          </p:val>
                                        </p:tav>
                                        <p:tav tm="100000">
                                          <p:val>
                                            <p:strVal val="#ppt_y-.03"/>
                                          </p:val>
                                        </p:tav>
                                      </p:tavLst>
                                    </p:anim>
                                    <p:anim calcmode="lin" valueType="num">
                                      <p:cBhvr>
                                        <p:cTn id="108"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par>
                                <p:cTn id="109" presetID="37" presetClass="entr" presetSubtype="0" fill="hold" nodeType="with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1000"/>
                                        <p:tgtEl>
                                          <p:spTgt spid="39"/>
                                        </p:tgtEl>
                                      </p:cBhvr>
                                    </p:animEffect>
                                    <p:anim calcmode="lin" valueType="num">
                                      <p:cBhvr>
                                        <p:cTn id="112" dur="1000" fill="hold"/>
                                        <p:tgtEl>
                                          <p:spTgt spid="39"/>
                                        </p:tgtEl>
                                        <p:attrNameLst>
                                          <p:attrName>ppt_x</p:attrName>
                                        </p:attrNameLst>
                                      </p:cBhvr>
                                      <p:tavLst>
                                        <p:tav tm="0">
                                          <p:val>
                                            <p:strVal val="#ppt_x"/>
                                          </p:val>
                                        </p:tav>
                                        <p:tav tm="100000">
                                          <p:val>
                                            <p:strVal val="#ppt_x"/>
                                          </p:val>
                                        </p:tav>
                                      </p:tavLst>
                                    </p:anim>
                                    <p:anim calcmode="lin" valueType="num">
                                      <p:cBhvr>
                                        <p:cTn id="113" dur="900" decel="100000" fill="hold"/>
                                        <p:tgtEl>
                                          <p:spTgt spid="39"/>
                                        </p:tgtEl>
                                        <p:attrNameLst>
                                          <p:attrName>ppt_y</p:attrName>
                                        </p:attrNameLst>
                                      </p:cBhvr>
                                      <p:tavLst>
                                        <p:tav tm="0">
                                          <p:val>
                                            <p:strVal val="#ppt_y+1"/>
                                          </p:val>
                                        </p:tav>
                                        <p:tav tm="100000">
                                          <p:val>
                                            <p:strVal val="#ppt_y-.03"/>
                                          </p:val>
                                        </p:tav>
                                      </p:tavLst>
                                    </p:anim>
                                    <p:anim calcmode="lin" valueType="num">
                                      <p:cBhvr>
                                        <p:cTn id="114"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par>
                                <p:cTn id="115" presetID="37" presetClass="entr" presetSubtype="0" fill="hold"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1000"/>
                                        <p:tgtEl>
                                          <p:spTgt spid="40"/>
                                        </p:tgtEl>
                                      </p:cBhvr>
                                    </p:animEffect>
                                    <p:anim calcmode="lin" valueType="num">
                                      <p:cBhvr>
                                        <p:cTn id="118" dur="1000" fill="hold"/>
                                        <p:tgtEl>
                                          <p:spTgt spid="40"/>
                                        </p:tgtEl>
                                        <p:attrNameLst>
                                          <p:attrName>ppt_x</p:attrName>
                                        </p:attrNameLst>
                                      </p:cBhvr>
                                      <p:tavLst>
                                        <p:tav tm="0">
                                          <p:val>
                                            <p:strVal val="#ppt_x"/>
                                          </p:val>
                                        </p:tav>
                                        <p:tav tm="100000">
                                          <p:val>
                                            <p:strVal val="#ppt_x"/>
                                          </p:val>
                                        </p:tav>
                                      </p:tavLst>
                                    </p:anim>
                                    <p:anim calcmode="lin" valueType="num">
                                      <p:cBhvr>
                                        <p:cTn id="119" dur="900" decel="100000" fill="hold"/>
                                        <p:tgtEl>
                                          <p:spTgt spid="40"/>
                                        </p:tgtEl>
                                        <p:attrNameLst>
                                          <p:attrName>ppt_y</p:attrName>
                                        </p:attrNameLst>
                                      </p:cBhvr>
                                      <p:tavLst>
                                        <p:tav tm="0">
                                          <p:val>
                                            <p:strVal val="#ppt_y+1"/>
                                          </p:val>
                                        </p:tav>
                                        <p:tav tm="100000">
                                          <p:val>
                                            <p:strVal val="#ppt_y-.03"/>
                                          </p:val>
                                        </p:tav>
                                      </p:tavLst>
                                    </p:anim>
                                    <p:anim calcmode="lin" valueType="num">
                                      <p:cBhvr>
                                        <p:cTn id="120"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par>
                                <p:cTn id="121" presetID="37" presetClass="entr" presetSubtype="0" fill="hold" grpId="0" nodeType="with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fade">
                                      <p:cBhvr>
                                        <p:cTn id="123" dur="1000"/>
                                        <p:tgtEl>
                                          <p:spTgt spid="41"/>
                                        </p:tgtEl>
                                      </p:cBhvr>
                                    </p:animEffect>
                                    <p:anim calcmode="lin" valueType="num">
                                      <p:cBhvr>
                                        <p:cTn id="124" dur="1000" fill="hold"/>
                                        <p:tgtEl>
                                          <p:spTgt spid="41"/>
                                        </p:tgtEl>
                                        <p:attrNameLst>
                                          <p:attrName>ppt_x</p:attrName>
                                        </p:attrNameLst>
                                      </p:cBhvr>
                                      <p:tavLst>
                                        <p:tav tm="0">
                                          <p:val>
                                            <p:strVal val="#ppt_x"/>
                                          </p:val>
                                        </p:tav>
                                        <p:tav tm="100000">
                                          <p:val>
                                            <p:strVal val="#ppt_x"/>
                                          </p:val>
                                        </p:tav>
                                      </p:tavLst>
                                    </p:anim>
                                    <p:anim calcmode="lin" valueType="num">
                                      <p:cBhvr>
                                        <p:cTn id="125" dur="900" decel="100000" fill="hold"/>
                                        <p:tgtEl>
                                          <p:spTgt spid="41"/>
                                        </p:tgtEl>
                                        <p:attrNameLst>
                                          <p:attrName>ppt_y</p:attrName>
                                        </p:attrNameLst>
                                      </p:cBhvr>
                                      <p:tavLst>
                                        <p:tav tm="0">
                                          <p:val>
                                            <p:strVal val="#ppt_y+1"/>
                                          </p:val>
                                        </p:tav>
                                        <p:tav tm="100000">
                                          <p:val>
                                            <p:strVal val="#ppt_y-.03"/>
                                          </p:val>
                                        </p:tav>
                                      </p:tavLst>
                                    </p:anim>
                                    <p:anim calcmode="lin" valueType="num">
                                      <p:cBhvr>
                                        <p:cTn id="126"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par>
                                <p:cTn id="127" presetID="37" presetClass="entr" presetSubtype="0" fill="hold" nodeType="withEffect">
                                  <p:stCondLst>
                                    <p:cond delay="0"/>
                                  </p:stCondLst>
                                  <p:childTnLst>
                                    <p:set>
                                      <p:cBhvr>
                                        <p:cTn id="128" dur="1" fill="hold">
                                          <p:stCondLst>
                                            <p:cond delay="0"/>
                                          </p:stCondLst>
                                        </p:cTn>
                                        <p:tgtEl>
                                          <p:spTgt spid="49"/>
                                        </p:tgtEl>
                                        <p:attrNameLst>
                                          <p:attrName>style.visibility</p:attrName>
                                        </p:attrNameLst>
                                      </p:cBhvr>
                                      <p:to>
                                        <p:strVal val="visible"/>
                                      </p:to>
                                    </p:set>
                                    <p:animEffect transition="in" filter="fade">
                                      <p:cBhvr>
                                        <p:cTn id="129" dur="1000"/>
                                        <p:tgtEl>
                                          <p:spTgt spid="49"/>
                                        </p:tgtEl>
                                      </p:cBhvr>
                                    </p:animEffect>
                                    <p:anim calcmode="lin" valueType="num">
                                      <p:cBhvr>
                                        <p:cTn id="130" dur="1000" fill="hold"/>
                                        <p:tgtEl>
                                          <p:spTgt spid="49"/>
                                        </p:tgtEl>
                                        <p:attrNameLst>
                                          <p:attrName>ppt_x</p:attrName>
                                        </p:attrNameLst>
                                      </p:cBhvr>
                                      <p:tavLst>
                                        <p:tav tm="0">
                                          <p:val>
                                            <p:strVal val="#ppt_x"/>
                                          </p:val>
                                        </p:tav>
                                        <p:tav tm="100000">
                                          <p:val>
                                            <p:strVal val="#ppt_x"/>
                                          </p:val>
                                        </p:tav>
                                      </p:tavLst>
                                    </p:anim>
                                    <p:anim calcmode="lin" valueType="num">
                                      <p:cBhvr>
                                        <p:cTn id="131" dur="900" decel="100000" fill="hold"/>
                                        <p:tgtEl>
                                          <p:spTgt spid="49"/>
                                        </p:tgtEl>
                                        <p:attrNameLst>
                                          <p:attrName>ppt_y</p:attrName>
                                        </p:attrNameLst>
                                      </p:cBhvr>
                                      <p:tavLst>
                                        <p:tav tm="0">
                                          <p:val>
                                            <p:strVal val="#ppt_y+1"/>
                                          </p:val>
                                        </p:tav>
                                        <p:tav tm="100000">
                                          <p:val>
                                            <p:strVal val="#ppt_y-.03"/>
                                          </p:val>
                                        </p:tav>
                                      </p:tavLst>
                                    </p:anim>
                                    <p:anim calcmode="lin" valueType="num">
                                      <p:cBhvr>
                                        <p:cTn id="132" dur="100" accel="100000" fill="hold">
                                          <p:stCondLst>
                                            <p:cond delay="900"/>
                                          </p:stCondLst>
                                        </p:cTn>
                                        <p:tgtEl>
                                          <p:spTgt spid="49"/>
                                        </p:tgtEl>
                                        <p:attrNameLst>
                                          <p:attrName>ppt_y</p:attrName>
                                        </p:attrNameLst>
                                      </p:cBhvr>
                                      <p:tavLst>
                                        <p:tav tm="0">
                                          <p:val>
                                            <p:strVal val="#ppt_y-.03"/>
                                          </p:val>
                                        </p:tav>
                                        <p:tav tm="100000">
                                          <p:val>
                                            <p:strVal val="#ppt_y"/>
                                          </p:val>
                                        </p:tav>
                                      </p:tavLst>
                                    </p:anim>
                                  </p:childTnLst>
                                </p:cTn>
                              </p:par>
                              <p:par>
                                <p:cTn id="133" presetID="37" presetClass="entr" presetSubtype="0" fill="hold" nodeType="withEffect">
                                  <p:stCondLst>
                                    <p:cond delay="0"/>
                                  </p:stCondLst>
                                  <p:childTnLst>
                                    <p:set>
                                      <p:cBhvr>
                                        <p:cTn id="134" dur="1" fill="hold">
                                          <p:stCondLst>
                                            <p:cond delay="0"/>
                                          </p:stCondLst>
                                        </p:cTn>
                                        <p:tgtEl>
                                          <p:spTgt spid="72"/>
                                        </p:tgtEl>
                                        <p:attrNameLst>
                                          <p:attrName>style.visibility</p:attrName>
                                        </p:attrNameLst>
                                      </p:cBhvr>
                                      <p:to>
                                        <p:strVal val="visible"/>
                                      </p:to>
                                    </p:set>
                                    <p:animEffect transition="in" filter="fade">
                                      <p:cBhvr>
                                        <p:cTn id="135" dur="1000"/>
                                        <p:tgtEl>
                                          <p:spTgt spid="72"/>
                                        </p:tgtEl>
                                      </p:cBhvr>
                                    </p:animEffect>
                                    <p:anim calcmode="lin" valueType="num">
                                      <p:cBhvr>
                                        <p:cTn id="136" dur="1000" fill="hold"/>
                                        <p:tgtEl>
                                          <p:spTgt spid="72"/>
                                        </p:tgtEl>
                                        <p:attrNameLst>
                                          <p:attrName>ppt_x</p:attrName>
                                        </p:attrNameLst>
                                      </p:cBhvr>
                                      <p:tavLst>
                                        <p:tav tm="0">
                                          <p:val>
                                            <p:strVal val="#ppt_x"/>
                                          </p:val>
                                        </p:tav>
                                        <p:tav tm="100000">
                                          <p:val>
                                            <p:strVal val="#ppt_x"/>
                                          </p:val>
                                        </p:tav>
                                      </p:tavLst>
                                    </p:anim>
                                    <p:anim calcmode="lin" valueType="num">
                                      <p:cBhvr>
                                        <p:cTn id="137" dur="900" decel="100000" fill="hold"/>
                                        <p:tgtEl>
                                          <p:spTgt spid="72"/>
                                        </p:tgtEl>
                                        <p:attrNameLst>
                                          <p:attrName>ppt_y</p:attrName>
                                        </p:attrNameLst>
                                      </p:cBhvr>
                                      <p:tavLst>
                                        <p:tav tm="0">
                                          <p:val>
                                            <p:strVal val="#ppt_y+1"/>
                                          </p:val>
                                        </p:tav>
                                        <p:tav tm="100000">
                                          <p:val>
                                            <p:strVal val="#ppt_y-.03"/>
                                          </p:val>
                                        </p:tav>
                                      </p:tavLst>
                                    </p:anim>
                                    <p:anim calcmode="lin" valueType="num">
                                      <p:cBhvr>
                                        <p:cTn id="138" dur="100" accel="100000" fill="hold">
                                          <p:stCondLst>
                                            <p:cond delay="900"/>
                                          </p:stCondLst>
                                        </p:cTn>
                                        <p:tgtEl>
                                          <p:spTgt spid="72"/>
                                        </p:tgtEl>
                                        <p:attrNameLst>
                                          <p:attrName>ppt_y</p:attrName>
                                        </p:attrNameLst>
                                      </p:cBhvr>
                                      <p:tavLst>
                                        <p:tav tm="0">
                                          <p:val>
                                            <p:strVal val="#ppt_y-.03"/>
                                          </p:val>
                                        </p:tav>
                                        <p:tav tm="100000">
                                          <p:val>
                                            <p:strVal val="#ppt_y"/>
                                          </p:val>
                                        </p:tav>
                                      </p:tavLst>
                                    </p:anim>
                                  </p:childTnLst>
                                </p:cTn>
                              </p:par>
                              <p:par>
                                <p:cTn id="139" presetID="37" presetClass="entr" presetSubtype="0" fill="hold" grpId="0" nodeType="withEffect">
                                  <p:stCondLst>
                                    <p:cond delay="0"/>
                                  </p:stCondLst>
                                  <p:childTnLst>
                                    <p:set>
                                      <p:cBhvr>
                                        <p:cTn id="140" dur="1" fill="hold">
                                          <p:stCondLst>
                                            <p:cond delay="0"/>
                                          </p:stCondLst>
                                        </p:cTn>
                                        <p:tgtEl>
                                          <p:spTgt spid="104"/>
                                        </p:tgtEl>
                                        <p:attrNameLst>
                                          <p:attrName>style.visibility</p:attrName>
                                        </p:attrNameLst>
                                      </p:cBhvr>
                                      <p:to>
                                        <p:strVal val="visible"/>
                                      </p:to>
                                    </p:set>
                                    <p:animEffect transition="in" filter="fade">
                                      <p:cBhvr>
                                        <p:cTn id="141" dur="1000"/>
                                        <p:tgtEl>
                                          <p:spTgt spid="104"/>
                                        </p:tgtEl>
                                      </p:cBhvr>
                                    </p:animEffect>
                                    <p:anim calcmode="lin" valueType="num">
                                      <p:cBhvr>
                                        <p:cTn id="142" dur="1000" fill="hold"/>
                                        <p:tgtEl>
                                          <p:spTgt spid="104"/>
                                        </p:tgtEl>
                                        <p:attrNameLst>
                                          <p:attrName>ppt_x</p:attrName>
                                        </p:attrNameLst>
                                      </p:cBhvr>
                                      <p:tavLst>
                                        <p:tav tm="0">
                                          <p:val>
                                            <p:strVal val="#ppt_x"/>
                                          </p:val>
                                        </p:tav>
                                        <p:tav tm="100000">
                                          <p:val>
                                            <p:strVal val="#ppt_x"/>
                                          </p:val>
                                        </p:tav>
                                      </p:tavLst>
                                    </p:anim>
                                    <p:anim calcmode="lin" valueType="num">
                                      <p:cBhvr>
                                        <p:cTn id="143" dur="900" decel="100000" fill="hold"/>
                                        <p:tgtEl>
                                          <p:spTgt spid="104"/>
                                        </p:tgtEl>
                                        <p:attrNameLst>
                                          <p:attrName>ppt_y</p:attrName>
                                        </p:attrNameLst>
                                      </p:cBhvr>
                                      <p:tavLst>
                                        <p:tav tm="0">
                                          <p:val>
                                            <p:strVal val="#ppt_y+1"/>
                                          </p:val>
                                        </p:tav>
                                        <p:tav tm="100000">
                                          <p:val>
                                            <p:strVal val="#ppt_y-.03"/>
                                          </p:val>
                                        </p:tav>
                                      </p:tavLst>
                                    </p:anim>
                                    <p:anim calcmode="lin" valueType="num">
                                      <p:cBhvr>
                                        <p:cTn id="144" dur="100" accel="100000" fill="hold">
                                          <p:stCondLst>
                                            <p:cond delay="900"/>
                                          </p:stCondLst>
                                        </p:cTn>
                                        <p:tgtEl>
                                          <p:spTgt spid="104"/>
                                        </p:tgtEl>
                                        <p:attrNameLst>
                                          <p:attrName>ppt_y</p:attrName>
                                        </p:attrNameLst>
                                      </p:cBhvr>
                                      <p:tavLst>
                                        <p:tav tm="0">
                                          <p:val>
                                            <p:strVal val="#ppt_y-.03"/>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37" presetClass="entr" presetSubtype="0" fill="hold" grpId="0" nodeType="clickEffect">
                                  <p:stCondLst>
                                    <p:cond delay="0"/>
                                  </p:stCondLst>
                                  <p:childTnLst>
                                    <p:set>
                                      <p:cBhvr>
                                        <p:cTn id="148" dur="1" fill="hold">
                                          <p:stCondLst>
                                            <p:cond delay="0"/>
                                          </p:stCondLst>
                                        </p:cTn>
                                        <p:tgtEl>
                                          <p:spTgt spid="90"/>
                                        </p:tgtEl>
                                        <p:attrNameLst>
                                          <p:attrName>style.visibility</p:attrName>
                                        </p:attrNameLst>
                                      </p:cBhvr>
                                      <p:to>
                                        <p:strVal val="visible"/>
                                      </p:to>
                                    </p:set>
                                    <p:animEffect transition="in" filter="fade">
                                      <p:cBhvr>
                                        <p:cTn id="149" dur="1000"/>
                                        <p:tgtEl>
                                          <p:spTgt spid="90"/>
                                        </p:tgtEl>
                                      </p:cBhvr>
                                    </p:animEffect>
                                    <p:anim calcmode="lin" valueType="num">
                                      <p:cBhvr>
                                        <p:cTn id="150" dur="1000" fill="hold"/>
                                        <p:tgtEl>
                                          <p:spTgt spid="90"/>
                                        </p:tgtEl>
                                        <p:attrNameLst>
                                          <p:attrName>ppt_x</p:attrName>
                                        </p:attrNameLst>
                                      </p:cBhvr>
                                      <p:tavLst>
                                        <p:tav tm="0">
                                          <p:val>
                                            <p:strVal val="#ppt_x"/>
                                          </p:val>
                                        </p:tav>
                                        <p:tav tm="100000">
                                          <p:val>
                                            <p:strVal val="#ppt_x"/>
                                          </p:val>
                                        </p:tav>
                                      </p:tavLst>
                                    </p:anim>
                                    <p:anim calcmode="lin" valueType="num">
                                      <p:cBhvr>
                                        <p:cTn id="151" dur="900" decel="100000" fill="hold"/>
                                        <p:tgtEl>
                                          <p:spTgt spid="90"/>
                                        </p:tgtEl>
                                        <p:attrNameLst>
                                          <p:attrName>ppt_y</p:attrName>
                                        </p:attrNameLst>
                                      </p:cBhvr>
                                      <p:tavLst>
                                        <p:tav tm="0">
                                          <p:val>
                                            <p:strVal val="#ppt_y+1"/>
                                          </p:val>
                                        </p:tav>
                                        <p:tav tm="100000">
                                          <p:val>
                                            <p:strVal val="#ppt_y-.03"/>
                                          </p:val>
                                        </p:tav>
                                      </p:tavLst>
                                    </p:anim>
                                    <p:anim calcmode="lin" valueType="num">
                                      <p:cBhvr>
                                        <p:cTn id="152" dur="100" accel="100000" fill="hold">
                                          <p:stCondLst>
                                            <p:cond delay="900"/>
                                          </p:stCondLst>
                                        </p:cTn>
                                        <p:tgtEl>
                                          <p:spTgt spid="90"/>
                                        </p:tgtEl>
                                        <p:attrNameLst>
                                          <p:attrName>ppt_y</p:attrName>
                                        </p:attrNameLst>
                                      </p:cBhvr>
                                      <p:tavLst>
                                        <p:tav tm="0">
                                          <p:val>
                                            <p:strVal val="#ppt_y-.03"/>
                                          </p:val>
                                        </p:tav>
                                        <p:tav tm="100000">
                                          <p:val>
                                            <p:strVal val="#ppt_y"/>
                                          </p:val>
                                        </p:tav>
                                      </p:tavLst>
                                    </p:anim>
                                  </p:childTnLst>
                                </p:cTn>
                              </p:par>
                              <p:par>
                                <p:cTn id="153" presetID="37" presetClass="entr" presetSubtype="0" fill="hold" nodeType="withEffect">
                                  <p:stCondLst>
                                    <p:cond delay="0"/>
                                  </p:stCondLst>
                                  <p:childTnLst>
                                    <p:set>
                                      <p:cBhvr>
                                        <p:cTn id="154" dur="1" fill="hold">
                                          <p:stCondLst>
                                            <p:cond delay="0"/>
                                          </p:stCondLst>
                                        </p:cTn>
                                        <p:tgtEl>
                                          <p:spTgt spid="91"/>
                                        </p:tgtEl>
                                        <p:attrNameLst>
                                          <p:attrName>style.visibility</p:attrName>
                                        </p:attrNameLst>
                                      </p:cBhvr>
                                      <p:to>
                                        <p:strVal val="visible"/>
                                      </p:to>
                                    </p:set>
                                    <p:animEffect transition="in" filter="fade">
                                      <p:cBhvr>
                                        <p:cTn id="155" dur="1000"/>
                                        <p:tgtEl>
                                          <p:spTgt spid="91"/>
                                        </p:tgtEl>
                                      </p:cBhvr>
                                    </p:animEffect>
                                    <p:anim calcmode="lin" valueType="num">
                                      <p:cBhvr>
                                        <p:cTn id="156" dur="1000" fill="hold"/>
                                        <p:tgtEl>
                                          <p:spTgt spid="91"/>
                                        </p:tgtEl>
                                        <p:attrNameLst>
                                          <p:attrName>ppt_x</p:attrName>
                                        </p:attrNameLst>
                                      </p:cBhvr>
                                      <p:tavLst>
                                        <p:tav tm="0">
                                          <p:val>
                                            <p:strVal val="#ppt_x"/>
                                          </p:val>
                                        </p:tav>
                                        <p:tav tm="100000">
                                          <p:val>
                                            <p:strVal val="#ppt_x"/>
                                          </p:val>
                                        </p:tav>
                                      </p:tavLst>
                                    </p:anim>
                                    <p:anim calcmode="lin" valueType="num">
                                      <p:cBhvr>
                                        <p:cTn id="157" dur="900" decel="100000" fill="hold"/>
                                        <p:tgtEl>
                                          <p:spTgt spid="91"/>
                                        </p:tgtEl>
                                        <p:attrNameLst>
                                          <p:attrName>ppt_y</p:attrName>
                                        </p:attrNameLst>
                                      </p:cBhvr>
                                      <p:tavLst>
                                        <p:tav tm="0">
                                          <p:val>
                                            <p:strVal val="#ppt_y+1"/>
                                          </p:val>
                                        </p:tav>
                                        <p:tav tm="100000">
                                          <p:val>
                                            <p:strVal val="#ppt_y-.03"/>
                                          </p:val>
                                        </p:tav>
                                      </p:tavLst>
                                    </p:anim>
                                    <p:anim calcmode="lin" valueType="num">
                                      <p:cBhvr>
                                        <p:cTn id="158" dur="100" accel="100000" fill="hold">
                                          <p:stCondLst>
                                            <p:cond delay="900"/>
                                          </p:stCondLst>
                                        </p:cTn>
                                        <p:tgtEl>
                                          <p:spTgt spid="91"/>
                                        </p:tgtEl>
                                        <p:attrNameLst>
                                          <p:attrName>ppt_y</p:attrName>
                                        </p:attrNameLst>
                                      </p:cBhvr>
                                      <p:tavLst>
                                        <p:tav tm="0">
                                          <p:val>
                                            <p:strVal val="#ppt_y-.03"/>
                                          </p:val>
                                        </p:tav>
                                        <p:tav tm="100000">
                                          <p:val>
                                            <p:strVal val="#ppt_y"/>
                                          </p:val>
                                        </p:tav>
                                      </p:tavLst>
                                    </p:anim>
                                  </p:childTnLst>
                                </p:cTn>
                              </p:par>
                              <p:par>
                                <p:cTn id="159" presetID="37" presetClass="entr" presetSubtype="0" fill="hold" nodeType="withEffect">
                                  <p:stCondLst>
                                    <p:cond delay="0"/>
                                  </p:stCondLst>
                                  <p:childTnLst>
                                    <p:set>
                                      <p:cBhvr>
                                        <p:cTn id="160" dur="1" fill="hold">
                                          <p:stCondLst>
                                            <p:cond delay="0"/>
                                          </p:stCondLst>
                                        </p:cTn>
                                        <p:tgtEl>
                                          <p:spTgt spid="92"/>
                                        </p:tgtEl>
                                        <p:attrNameLst>
                                          <p:attrName>style.visibility</p:attrName>
                                        </p:attrNameLst>
                                      </p:cBhvr>
                                      <p:to>
                                        <p:strVal val="visible"/>
                                      </p:to>
                                    </p:set>
                                    <p:animEffect transition="in" filter="fade">
                                      <p:cBhvr>
                                        <p:cTn id="161" dur="1000"/>
                                        <p:tgtEl>
                                          <p:spTgt spid="92"/>
                                        </p:tgtEl>
                                      </p:cBhvr>
                                    </p:animEffect>
                                    <p:anim calcmode="lin" valueType="num">
                                      <p:cBhvr>
                                        <p:cTn id="162" dur="1000" fill="hold"/>
                                        <p:tgtEl>
                                          <p:spTgt spid="92"/>
                                        </p:tgtEl>
                                        <p:attrNameLst>
                                          <p:attrName>ppt_x</p:attrName>
                                        </p:attrNameLst>
                                      </p:cBhvr>
                                      <p:tavLst>
                                        <p:tav tm="0">
                                          <p:val>
                                            <p:strVal val="#ppt_x"/>
                                          </p:val>
                                        </p:tav>
                                        <p:tav tm="100000">
                                          <p:val>
                                            <p:strVal val="#ppt_x"/>
                                          </p:val>
                                        </p:tav>
                                      </p:tavLst>
                                    </p:anim>
                                    <p:anim calcmode="lin" valueType="num">
                                      <p:cBhvr>
                                        <p:cTn id="163" dur="900" decel="100000" fill="hold"/>
                                        <p:tgtEl>
                                          <p:spTgt spid="92"/>
                                        </p:tgtEl>
                                        <p:attrNameLst>
                                          <p:attrName>ppt_y</p:attrName>
                                        </p:attrNameLst>
                                      </p:cBhvr>
                                      <p:tavLst>
                                        <p:tav tm="0">
                                          <p:val>
                                            <p:strVal val="#ppt_y+1"/>
                                          </p:val>
                                        </p:tav>
                                        <p:tav tm="100000">
                                          <p:val>
                                            <p:strVal val="#ppt_y-.03"/>
                                          </p:val>
                                        </p:tav>
                                      </p:tavLst>
                                    </p:anim>
                                    <p:anim calcmode="lin" valueType="num">
                                      <p:cBhvr>
                                        <p:cTn id="164" dur="100" accel="100000" fill="hold">
                                          <p:stCondLst>
                                            <p:cond delay="900"/>
                                          </p:stCondLst>
                                        </p:cTn>
                                        <p:tgtEl>
                                          <p:spTgt spid="92"/>
                                        </p:tgtEl>
                                        <p:attrNameLst>
                                          <p:attrName>ppt_y</p:attrName>
                                        </p:attrNameLst>
                                      </p:cBhvr>
                                      <p:tavLst>
                                        <p:tav tm="0">
                                          <p:val>
                                            <p:strVal val="#ppt_y-.03"/>
                                          </p:val>
                                        </p:tav>
                                        <p:tav tm="100000">
                                          <p:val>
                                            <p:strVal val="#ppt_y"/>
                                          </p:val>
                                        </p:tav>
                                      </p:tavLst>
                                    </p:anim>
                                  </p:childTnLst>
                                </p:cTn>
                              </p:par>
                              <p:par>
                                <p:cTn id="165" presetID="37" presetClass="entr" presetSubtype="0" fill="hold" nodeType="withEffect">
                                  <p:stCondLst>
                                    <p:cond delay="0"/>
                                  </p:stCondLst>
                                  <p:childTnLst>
                                    <p:set>
                                      <p:cBhvr>
                                        <p:cTn id="166" dur="1" fill="hold">
                                          <p:stCondLst>
                                            <p:cond delay="0"/>
                                          </p:stCondLst>
                                        </p:cTn>
                                        <p:tgtEl>
                                          <p:spTgt spid="93"/>
                                        </p:tgtEl>
                                        <p:attrNameLst>
                                          <p:attrName>style.visibility</p:attrName>
                                        </p:attrNameLst>
                                      </p:cBhvr>
                                      <p:to>
                                        <p:strVal val="visible"/>
                                      </p:to>
                                    </p:set>
                                    <p:animEffect transition="in" filter="fade">
                                      <p:cBhvr>
                                        <p:cTn id="167" dur="1000"/>
                                        <p:tgtEl>
                                          <p:spTgt spid="93"/>
                                        </p:tgtEl>
                                      </p:cBhvr>
                                    </p:animEffect>
                                    <p:anim calcmode="lin" valueType="num">
                                      <p:cBhvr>
                                        <p:cTn id="168" dur="1000" fill="hold"/>
                                        <p:tgtEl>
                                          <p:spTgt spid="93"/>
                                        </p:tgtEl>
                                        <p:attrNameLst>
                                          <p:attrName>ppt_x</p:attrName>
                                        </p:attrNameLst>
                                      </p:cBhvr>
                                      <p:tavLst>
                                        <p:tav tm="0">
                                          <p:val>
                                            <p:strVal val="#ppt_x"/>
                                          </p:val>
                                        </p:tav>
                                        <p:tav tm="100000">
                                          <p:val>
                                            <p:strVal val="#ppt_x"/>
                                          </p:val>
                                        </p:tav>
                                      </p:tavLst>
                                    </p:anim>
                                    <p:anim calcmode="lin" valueType="num">
                                      <p:cBhvr>
                                        <p:cTn id="169" dur="900" decel="100000" fill="hold"/>
                                        <p:tgtEl>
                                          <p:spTgt spid="93"/>
                                        </p:tgtEl>
                                        <p:attrNameLst>
                                          <p:attrName>ppt_y</p:attrName>
                                        </p:attrNameLst>
                                      </p:cBhvr>
                                      <p:tavLst>
                                        <p:tav tm="0">
                                          <p:val>
                                            <p:strVal val="#ppt_y+1"/>
                                          </p:val>
                                        </p:tav>
                                        <p:tav tm="100000">
                                          <p:val>
                                            <p:strVal val="#ppt_y-.03"/>
                                          </p:val>
                                        </p:tav>
                                      </p:tavLst>
                                    </p:anim>
                                    <p:anim calcmode="lin" valueType="num">
                                      <p:cBhvr>
                                        <p:cTn id="170" dur="100" accel="100000" fill="hold">
                                          <p:stCondLst>
                                            <p:cond delay="900"/>
                                          </p:stCondLst>
                                        </p:cTn>
                                        <p:tgtEl>
                                          <p:spTgt spid="93"/>
                                        </p:tgtEl>
                                        <p:attrNameLst>
                                          <p:attrName>ppt_y</p:attrName>
                                        </p:attrNameLst>
                                      </p:cBhvr>
                                      <p:tavLst>
                                        <p:tav tm="0">
                                          <p:val>
                                            <p:strVal val="#ppt_y-.03"/>
                                          </p:val>
                                        </p:tav>
                                        <p:tav tm="100000">
                                          <p:val>
                                            <p:strVal val="#ppt_y"/>
                                          </p:val>
                                        </p:tav>
                                      </p:tavLst>
                                    </p:anim>
                                  </p:childTnLst>
                                </p:cTn>
                              </p:par>
                              <p:par>
                                <p:cTn id="171" presetID="37" presetClass="entr" presetSubtype="0" fill="hold" nodeType="withEffect">
                                  <p:stCondLst>
                                    <p:cond delay="0"/>
                                  </p:stCondLst>
                                  <p:childTnLst>
                                    <p:set>
                                      <p:cBhvr>
                                        <p:cTn id="172" dur="1" fill="hold">
                                          <p:stCondLst>
                                            <p:cond delay="0"/>
                                          </p:stCondLst>
                                        </p:cTn>
                                        <p:tgtEl>
                                          <p:spTgt spid="94"/>
                                        </p:tgtEl>
                                        <p:attrNameLst>
                                          <p:attrName>style.visibility</p:attrName>
                                        </p:attrNameLst>
                                      </p:cBhvr>
                                      <p:to>
                                        <p:strVal val="visible"/>
                                      </p:to>
                                    </p:set>
                                    <p:animEffect transition="in" filter="fade">
                                      <p:cBhvr>
                                        <p:cTn id="173" dur="1000"/>
                                        <p:tgtEl>
                                          <p:spTgt spid="94"/>
                                        </p:tgtEl>
                                      </p:cBhvr>
                                    </p:animEffect>
                                    <p:anim calcmode="lin" valueType="num">
                                      <p:cBhvr>
                                        <p:cTn id="174" dur="1000" fill="hold"/>
                                        <p:tgtEl>
                                          <p:spTgt spid="94"/>
                                        </p:tgtEl>
                                        <p:attrNameLst>
                                          <p:attrName>ppt_x</p:attrName>
                                        </p:attrNameLst>
                                      </p:cBhvr>
                                      <p:tavLst>
                                        <p:tav tm="0">
                                          <p:val>
                                            <p:strVal val="#ppt_x"/>
                                          </p:val>
                                        </p:tav>
                                        <p:tav tm="100000">
                                          <p:val>
                                            <p:strVal val="#ppt_x"/>
                                          </p:val>
                                        </p:tav>
                                      </p:tavLst>
                                    </p:anim>
                                    <p:anim calcmode="lin" valueType="num">
                                      <p:cBhvr>
                                        <p:cTn id="175" dur="900" decel="100000" fill="hold"/>
                                        <p:tgtEl>
                                          <p:spTgt spid="94"/>
                                        </p:tgtEl>
                                        <p:attrNameLst>
                                          <p:attrName>ppt_y</p:attrName>
                                        </p:attrNameLst>
                                      </p:cBhvr>
                                      <p:tavLst>
                                        <p:tav tm="0">
                                          <p:val>
                                            <p:strVal val="#ppt_y+1"/>
                                          </p:val>
                                        </p:tav>
                                        <p:tav tm="100000">
                                          <p:val>
                                            <p:strVal val="#ppt_y-.03"/>
                                          </p:val>
                                        </p:tav>
                                      </p:tavLst>
                                    </p:anim>
                                    <p:anim calcmode="lin" valueType="num">
                                      <p:cBhvr>
                                        <p:cTn id="176" dur="100" accel="100000" fill="hold">
                                          <p:stCondLst>
                                            <p:cond delay="900"/>
                                          </p:stCondLst>
                                        </p:cTn>
                                        <p:tgtEl>
                                          <p:spTgt spid="94"/>
                                        </p:tgtEl>
                                        <p:attrNameLst>
                                          <p:attrName>ppt_y</p:attrName>
                                        </p:attrNameLst>
                                      </p:cBhvr>
                                      <p:tavLst>
                                        <p:tav tm="0">
                                          <p:val>
                                            <p:strVal val="#ppt_y-.03"/>
                                          </p:val>
                                        </p:tav>
                                        <p:tav tm="100000">
                                          <p:val>
                                            <p:strVal val="#ppt_y"/>
                                          </p:val>
                                        </p:tav>
                                      </p:tavLst>
                                    </p:anim>
                                  </p:childTnLst>
                                </p:cTn>
                              </p:par>
                              <p:par>
                                <p:cTn id="177" presetID="37" presetClass="entr" presetSubtype="0" fill="hold" nodeType="withEffect">
                                  <p:stCondLst>
                                    <p:cond delay="0"/>
                                  </p:stCondLst>
                                  <p:childTnLst>
                                    <p:set>
                                      <p:cBhvr>
                                        <p:cTn id="178" dur="1" fill="hold">
                                          <p:stCondLst>
                                            <p:cond delay="0"/>
                                          </p:stCondLst>
                                        </p:cTn>
                                        <p:tgtEl>
                                          <p:spTgt spid="95"/>
                                        </p:tgtEl>
                                        <p:attrNameLst>
                                          <p:attrName>style.visibility</p:attrName>
                                        </p:attrNameLst>
                                      </p:cBhvr>
                                      <p:to>
                                        <p:strVal val="visible"/>
                                      </p:to>
                                    </p:set>
                                    <p:animEffect transition="in" filter="fade">
                                      <p:cBhvr>
                                        <p:cTn id="179" dur="1000"/>
                                        <p:tgtEl>
                                          <p:spTgt spid="95"/>
                                        </p:tgtEl>
                                      </p:cBhvr>
                                    </p:animEffect>
                                    <p:anim calcmode="lin" valueType="num">
                                      <p:cBhvr>
                                        <p:cTn id="180" dur="1000" fill="hold"/>
                                        <p:tgtEl>
                                          <p:spTgt spid="95"/>
                                        </p:tgtEl>
                                        <p:attrNameLst>
                                          <p:attrName>ppt_x</p:attrName>
                                        </p:attrNameLst>
                                      </p:cBhvr>
                                      <p:tavLst>
                                        <p:tav tm="0">
                                          <p:val>
                                            <p:strVal val="#ppt_x"/>
                                          </p:val>
                                        </p:tav>
                                        <p:tav tm="100000">
                                          <p:val>
                                            <p:strVal val="#ppt_x"/>
                                          </p:val>
                                        </p:tav>
                                      </p:tavLst>
                                    </p:anim>
                                    <p:anim calcmode="lin" valueType="num">
                                      <p:cBhvr>
                                        <p:cTn id="181" dur="900" decel="100000" fill="hold"/>
                                        <p:tgtEl>
                                          <p:spTgt spid="95"/>
                                        </p:tgtEl>
                                        <p:attrNameLst>
                                          <p:attrName>ppt_y</p:attrName>
                                        </p:attrNameLst>
                                      </p:cBhvr>
                                      <p:tavLst>
                                        <p:tav tm="0">
                                          <p:val>
                                            <p:strVal val="#ppt_y+1"/>
                                          </p:val>
                                        </p:tav>
                                        <p:tav tm="100000">
                                          <p:val>
                                            <p:strVal val="#ppt_y-.03"/>
                                          </p:val>
                                        </p:tav>
                                      </p:tavLst>
                                    </p:anim>
                                    <p:anim calcmode="lin" valueType="num">
                                      <p:cBhvr>
                                        <p:cTn id="182" dur="100" accel="100000" fill="hold">
                                          <p:stCondLst>
                                            <p:cond delay="900"/>
                                          </p:stCondLst>
                                        </p:cTn>
                                        <p:tgtEl>
                                          <p:spTgt spid="95"/>
                                        </p:tgtEl>
                                        <p:attrNameLst>
                                          <p:attrName>ppt_y</p:attrName>
                                        </p:attrNameLst>
                                      </p:cBhvr>
                                      <p:tavLst>
                                        <p:tav tm="0">
                                          <p:val>
                                            <p:strVal val="#ppt_y-.03"/>
                                          </p:val>
                                        </p:tav>
                                        <p:tav tm="100000">
                                          <p:val>
                                            <p:strVal val="#ppt_y"/>
                                          </p:val>
                                        </p:tav>
                                      </p:tavLst>
                                    </p:anim>
                                  </p:childTnLst>
                                </p:cTn>
                              </p:par>
                              <p:par>
                                <p:cTn id="183" presetID="37" presetClass="entr" presetSubtype="0" fill="hold" nodeType="withEffect">
                                  <p:stCondLst>
                                    <p:cond delay="0"/>
                                  </p:stCondLst>
                                  <p:childTnLst>
                                    <p:set>
                                      <p:cBhvr>
                                        <p:cTn id="184" dur="1" fill="hold">
                                          <p:stCondLst>
                                            <p:cond delay="0"/>
                                          </p:stCondLst>
                                        </p:cTn>
                                        <p:tgtEl>
                                          <p:spTgt spid="96"/>
                                        </p:tgtEl>
                                        <p:attrNameLst>
                                          <p:attrName>style.visibility</p:attrName>
                                        </p:attrNameLst>
                                      </p:cBhvr>
                                      <p:to>
                                        <p:strVal val="visible"/>
                                      </p:to>
                                    </p:set>
                                    <p:animEffect transition="in" filter="fade">
                                      <p:cBhvr>
                                        <p:cTn id="185" dur="1000"/>
                                        <p:tgtEl>
                                          <p:spTgt spid="96"/>
                                        </p:tgtEl>
                                      </p:cBhvr>
                                    </p:animEffect>
                                    <p:anim calcmode="lin" valueType="num">
                                      <p:cBhvr>
                                        <p:cTn id="186" dur="1000" fill="hold"/>
                                        <p:tgtEl>
                                          <p:spTgt spid="96"/>
                                        </p:tgtEl>
                                        <p:attrNameLst>
                                          <p:attrName>ppt_x</p:attrName>
                                        </p:attrNameLst>
                                      </p:cBhvr>
                                      <p:tavLst>
                                        <p:tav tm="0">
                                          <p:val>
                                            <p:strVal val="#ppt_x"/>
                                          </p:val>
                                        </p:tav>
                                        <p:tav tm="100000">
                                          <p:val>
                                            <p:strVal val="#ppt_x"/>
                                          </p:val>
                                        </p:tav>
                                      </p:tavLst>
                                    </p:anim>
                                    <p:anim calcmode="lin" valueType="num">
                                      <p:cBhvr>
                                        <p:cTn id="187" dur="900" decel="100000" fill="hold"/>
                                        <p:tgtEl>
                                          <p:spTgt spid="96"/>
                                        </p:tgtEl>
                                        <p:attrNameLst>
                                          <p:attrName>ppt_y</p:attrName>
                                        </p:attrNameLst>
                                      </p:cBhvr>
                                      <p:tavLst>
                                        <p:tav tm="0">
                                          <p:val>
                                            <p:strVal val="#ppt_y+1"/>
                                          </p:val>
                                        </p:tav>
                                        <p:tav tm="100000">
                                          <p:val>
                                            <p:strVal val="#ppt_y-.03"/>
                                          </p:val>
                                        </p:tav>
                                      </p:tavLst>
                                    </p:anim>
                                    <p:anim calcmode="lin" valueType="num">
                                      <p:cBhvr>
                                        <p:cTn id="188" dur="100" accel="100000" fill="hold">
                                          <p:stCondLst>
                                            <p:cond delay="900"/>
                                          </p:stCondLst>
                                        </p:cTn>
                                        <p:tgtEl>
                                          <p:spTgt spid="96"/>
                                        </p:tgtEl>
                                        <p:attrNameLst>
                                          <p:attrName>ppt_y</p:attrName>
                                        </p:attrNameLst>
                                      </p:cBhvr>
                                      <p:tavLst>
                                        <p:tav tm="0">
                                          <p:val>
                                            <p:strVal val="#ppt_y-.03"/>
                                          </p:val>
                                        </p:tav>
                                        <p:tav tm="100000">
                                          <p:val>
                                            <p:strVal val="#ppt_y"/>
                                          </p:val>
                                        </p:tav>
                                      </p:tavLst>
                                    </p:anim>
                                  </p:childTnLst>
                                </p:cTn>
                              </p:par>
                              <p:par>
                                <p:cTn id="189" presetID="37" presetClass="entr" presetSubtype="0" fill="hold" nodeType="withEffect">
                                  <p:stCondLst>
                                    <p:cond delay="0"/>
                                  </p:stCondLst>
                                  <p:childTnLst>
                                    <p:set>
                                      <p:cBhvr>
                                        <p:cTn id="190" dur="1" fill="hold">
                                          <p:stCondLst>
                                            <p:cond delay="0"/>
                                          </p:stCondLst>
                                        </p:cTn>
                                        <p:tgtEl>
                                          <p:spTgt spid="97"/>
                                        </p:tgtEl>
                                        <p:attrNameLst>
                                          <p:attrName>style.visibility</p:attrName>
                                        </p:attrNameLst>
                                      </p:cBhvr>
                                      <p:to>
                                        <p:strVal val="visible"/>
                                      </p:to>
                                    </p:set>
                                    <p:animEffect transition="in" filter="fade">
                                      <p:cBhvr>
                                        <p:cTn id="191" dur="1000"/>
                                        <p:tgtEl>
                                          <p:spTgt spid="97"/>
                                        </p:tgtEl>
                                      </p:cBhvr>
                                    </p:animEffect>
                                    <p:anim calcmode="lin" valueType="num">
                                      <p:cBhvr>
                                        <p:cTn id="192" dur="1000" fill="hold"/>
                                        <p:tgtEl>
                                          <p:spTgt spid="97"/>
                                        </p:tgtEl>
                                        <p:attrNameLst>
                                          <p:attrName>ppt_x</p:attrName>
                                        </p:attrNameLst>
                                      </p:cBhvr>
                                      <p:tavLst>
                                        <p:tav tm="0">
                                          <p:val>
                                            <p:strVal val="#ppt_x"/>
                                          </p:val>
                                        </p:tav>
                                        <p:tav tm="100000">
                                          <p:val>
                                            <p:strVal val="#ppt_x"/>
                                          </p:val>
                                        </p:tav>
                                      </p:tavLst>
                                    </p:anim>
                                    <p:anim calcmode="lin" valueType="num">
                                      <p:cBhvr>
                                        <p:cTn id="193" dur="900" decel="100000" fill="hold"/>
                                        <p:tgtEl>
                                          <p:spTgt spid="97"/>
                                        </p:tgtEl>
                                        <p:attrNameLst>
                                          <p:attrName>ppt_y</p:attrName>
                                        </p:attrNameLst>
                                      </p:cBhvr>
                                      <p:tavLst>
                                        <p:tav tm="0">
                                          <p:val>
                                            <p:strVal val="#ppt_y+1"/>
                                          </p:val>
                                        </p:tav>
                                        <p:tav tm="100000">
                                          <p:val>
                                            <p:strVal val="#ppt_y-.03"/>
                                          </p:val>
                                        </p:tav>
                                      </p:tavLst>
                                    </p:anim>
                                    <p:anim calcmode="lin" valueType="num">
                                      <p:cBhvr>
                                        <p:cTn id="194" dur="100" accel="100000" fill="hold">
                                          <p:stCondLst>
                                            <p:cond delay="900"/>
                                          </p:stCondLst>
                                        </p:cTn>
                                        <p:tgtEl>
                                          <p:spTgt spid="97"/>
                                        </p:tgtEl>
                                        <p:attrNameLst>
                                          <p:attrName>ppt_y</p:attrName>
                                        </p:attrNameLst>
                                      </p:cBhvr>
                                      <p:tavLst>
                                        <p:tav tm="0">
                                          <p:val>
                                            <p:strVal val="#ppt_y-.03"/>
                                          </p:val>
                                        </p:tav>
                                        <p:tav tm="100000">
                                          <p:val>
                                            <p:strVal val="#ppt_y"/>
                                          </p:val>
                                        </p:tav>
                                      </p:tavLst>
                                    </p:anim>
                                  </p:childTnLst>
                                </p:cTn>
                              </p:par>
                              <p:par>
                                <p:cTn id="195" presetID="37" presetClass="entr" presetSubtype="0" fill="hold" grpId="0" nodeType="withEffect">
                                  <p:stCondLst>
                                    <p:cond delay="0"/>
                                  </p:stCondLst>
                                  <p:childTnLst>
                                    <p:set>
                                      <p:cBhvr>
                                        <p:cTn id="196" dur="1" fill="hold">
                                          <p:stCondLst>
                                            <p:cond delay="0"/>
                                          </p:stCondLst>
                                        </p:cTn>
                                        <p:tgtEl>
                                          <p:spTgt spid="98"/>
                                        </p:tgtEl>
                                        <p:attrNameLst>
                                          <p:attrName>style.visibility</p:attrName>
                                        </p:attrNameLst>
                                      </p:cBhvr>
                                      <p:to>
                                        <p:strVal val="visible"/>
                                      </p:to>
                                    </p:set>
                                    <p:animEffect transition="in" filter="fade">
                                      <p:cBhvr>
                                        <p:cTn id="197" dur="1000"/>
                                        <p:tgtEl>
                                          <p:spTgt spid="98"/>
                                        </p:tgtEl>
                                      </p:cBhvr>
                                    </p:animEffect>
                                    <p:anim calcmode="lin" valueType="num">
                                      <p:cBhvr>
                                        <p:cTn id="198" dur="1000" fill="hold"/>
                                        <p:tgtEl>
                                          <p:spTgt spid="98"/>
                                        </p:tgtEl>
                                        <p:attrNameLst>
                                          <p:attrName>ppt_x</p:attrName>
                                        </p:attrNameLst>
                                      </p:cBhvr>
                                      <p:tavLst>
                                        <p:tav tm="0">
                                          <p:val>
                                            <p:strVal val="#ppt_x"/>
                                          </p:val>
                                        </p:tav>
                                        <p:tav tm="100000">
                                          <p:val>
                                            <p:strVal val="#ppt_x"/>
                                          </p:val>
                                        </p:tav>
                                      </p:tavLst>
                                    </p:anim>
                                    <p:anim calcmode="lin" valueType="num">
                                      <p:cBhvr>
                                        <p:cTn id="199" dur="900" decel="100000" fill="hold"/>
                                        <p:tgtEl>
                                          <p:spTgt spid="98"/>
                                        </p:tgtEl>
                                        <p:attrNameLst>
                                          <p:attrName>ppt_y</p:attrName>
                                        </p:attrNameLst>
                                      </p:cBhvr>
                                      <p:tavLst>
                                        <p:tav tm="0">
                                          <p:val>
                                            <p:strVal val="#ppt_y+1"/>
                                          </p:val>
                                        </p:tav>
                                        <p:tav tm="100000">
                                          <p:val>
                                            <p:strVal val="#ppt_y-.03"/>
                                          </p:val>
                                        </p:tav>
                                      </p:tavLst>
                                    </p:anim>
                                    <p:anim calcmode="lin" valueType="num">
                                      <p:cBhvr>
                                        <p:cTn id="200" dur="100" accel="100000" fill="hold">
                                          <p:stCondLst>
                                            <p:cond delay="900"/>
                                          </p:stCondLst>
                                        </p:cTn>
                                        <p:tgtEl>
                                          <p:spTgt spid="98"/>
                                        </p:tgtEl>
                                        <p:attrNameLst>
                                          <p:attrName>ppt_y</p:attrName>
                                        </p:attrNameLst>
                                      </p:cBhvr>
                                      <p:tavLst>
                                        <p:tav tm="0">
                                          <p:val>
                                            <p:strVal val="#ppt_y-.03"/>
                                          </p:val>
                                        </p:tav>
                                        <p:tav tm="100000">
                                          <p:val>
                                            <p:strVal val="#ppt_y"/>
                                          </p:val>
                                        </p:tav>
                                      </p:tavLst>
                                    </p:anim>
                                  </p:childTnLst>
                                </p:cTn>
                              </p:par>
                              <p:par>
                                <p:cTn id="201" presetID="37" presetClass="entr" presetSubtype="0" fill="hold" nodeType="withEffect">
                                  <p:stCondLst>
                                    <p:cond delay="0"/>
                                  </p:stCondLst>
                                  <p:childTnLst>
                                    <p:set>
                                      <p:cBhvr>
                                        <p:cTn id="202" dur="1" fill="hold">
                                          <p:stCondLst>
                                            <p:cond delay="0"/>
                                          </p:stCondLst>
                                        </p:cTn>
                                        <p:tgtEl>
                                          <p:spTgt spid="99"/>
                                        </p:tgtEl>
                                        <p:attrNameLst>
                                          <p:attrName>style.visibility</p:attrName>
                                        </p:attrNameLst>
                                      </p:cBhvr>
                                      <p:to>
                                        <p:strVal val="visible"/>
                                      </p:to>
                                    </p:set>
                                    <p:animEffect transition="in" filter="fade">
                                      <p:cBhvr>
                                        <p:cTn id="203" dur="1000"/>
                                        <p:tgtEl>
                                          <p:spTgt spid="99"/>
                                        </p:tgtEl>
                                      </p:cBhvr>
                                    </p:animEffect>
                                    <p:anim calcmode="lin" valueType="num">
                                      <p:cBhvr>
                                        <p:cTn id="204" dur="1000" fill="hold"/>
                                        <p:tgtEl>
                                          <p:spTgt spid="99"/>
                                        </p:tgtEl>
                                        <p:attrNameLst>
                                          <p:attrName>ppt_x</p:attrName>
                                        </p:attrNameLst>
                                      </p:cBhvr>
                                      <p:tavLst>
                                        <p:tav tm="0">
                                          <p:val>
                                            <p:strVal val="#ppt_x"/>
                                          </p:val>
                                        </p:tav>
                                        <p:tav tm="100000">
                                          <p:val>
                                            <p:strVal val="#ppt_x"/>
                                          </p:val>
                                        </p:tav>
                                      </p:tavLst>
                                    </p:anim>
                                    <p:anim calcmode="lin" valueType="num">
                                      <p:cBhvr>
                                        <p:cTn id="205" dur="900" decel="100000" fill="hold"/>
                                        <p:tgtEl>
                                          <p:spTgt spid="99"/>
                                        </p:tgtEl>
                                        <p:attrNameLst>
                                          <p:attrName>ppt_y</p:attrName>
                                        </p:attrNameLst>
                                      </p:cBhvr>
                                      <p:tavLst>
                                        <p:tav tm="0">
                                          <p:val>
                                            <p:strVal val="#ppt_y+1"/>
                                          </p:val>
                                        </p:tav>
                                        <p:tav tm="100000">
                                          <p:val>
                                            <p:strVal val="#ppt_y-.03"/>
                                          </p:val>
                                        </p:tav>
                                      </p:tavLst>
                                    </p:anim>
                                    <p:anim calcmode="lin" valueType="num">
                                      <p:cBhvr>
                                        <p:cTn id="206" dur="100" accel="100000" fill="hold">
                                          <p:stCondLst>
                                            <p:cond delay="900"/>
                                          </p:stCondLst>
                                        </p:cTn>
                                        <p:tgtEl>
                                          <p:spTgt spid="99"/>
                                        </p:tgtEl>
                                        <p:attrNameLst>
                                          <p:attrName>ppt_y</p:attrName>
                                        </p:attrNameLst>
                                      </p:cBhvr>
                                      <p:tavLst>
                                        <p:tav tm="0">
                                          <p:val>
                                            <p:strVal val="#ppt_y-.03"/>
                                          </p:val>
                                        </p:tav>
                                        <p:tav tm="100000">
                                          <p:val>
                                            <p:strVal val="#ppt_y"/>
                                          </p:val>
                                        </p:tav>
                                      </p:tavLst>
                                    </p:anim>
                                  </p:childTnLst>
                                </p:cTn>
                              </p:par>
                              <p:par>
                                <p:cTn id="207" presetID="37" presetClass="entr" presetSubtype="0" fill="hold" nodeType="withEffect">
                                  <p:stCondLst>
                                    <p:cond delay="0"/>
                                  </p:stCondLst>
                                  <p:childTnLst>
                                    <p:set>
                                      <p:cBhvr>
                                        <p:cTn id="208" dur="1" fill="hold">
                                          <p:stCondLst>
                                            <p:cond delay="0"/>
                                          </p:stCondLst>
                                        </p:cTn>
                                        <p:tgtEl>
                                          <p:spTgt spid="100"/>
                                        </p:tgtEl>
                                        <p:attrNameLst>
                                          <p:attrName>style.visibility</p:attrName>
                                        </p:attrNameLst>
                                      </p:cBhvr>
                                      <p:to>
                                        <p:strVal val="visible"/>
                                      </p:to>
                                    </p:set>
                                    <p:animEffect transition="in" filter="fade">
                                      <p:cBhvr>
                                        <p:cTn id="209" dur="1000"/>
                                        <p:tgtEl>
                                          <p:spTgt spid="100"/>
                                        </p:tgtEl>
                                      </p:cBhvr>
                                    </p:animEffect>
                                    <p:anim calcmode="lin" valueType="num">
                                      <p:cBhvr>
                                        <p:cTn id="210" dur="1000" fill="hold"/>
                                        <p:tgtEl>
                                          <p:spTgt spid="100"/>
                                        </p:tgtEl>
                                        <p:attrNameLst>
                                          <p:attrName>ppt_x</p:attrName>
                                        </p:attrNameLst>
                                      </p:cBhvr>
                                      <p:tavLst>
                                        <p:tav tm="0">
                                          <p:val>
                                            <p:strVal val="#ppt_x"/>
                                          </p:val>
                                        </p:tav>
                                        <p:tav tm="100000">
                                          <p:val>
                                            <p:strVal val="#ppt_x"/>
                                          </p:val>
                                        </p:tav>
                                      </p:tavLst>
                                    </p:anim>
                                    <p:anim calcmode="lin" valueType="num">
                                      <p:cBhvr>
                                        <p:cTn id="211" dur="900" decel="100000" fill="hold"/>
                                        <p:tgtEl>
                                          <p:spTgt spid="100"/>
                                        </p:tgtEl>
                                        <p:attrNameLst>
                                          <p:attrName>ppt_y</p:attrName>
                                        </p:attrNameLst>
                                      </p:cBhvr>
                                      <p:tavLst>
                                        <p:tav tm="0">
                                          <p:val>
                                            <p:strVal val="#ppt_y+1"/>
                                          </p:val>
                                        </p:tav>
                                        <p:tav tm="100000">
                                          <p:val>
                                            <p:strVal val="#ppt_y-.03"/>
                                          </p:val>
                                        </p:tav>
                                      </p:tavLst>
                                    </p:anim>
                                    <p:anim calcmode="lin" valueType="num">
                                      <p:cBhvr>
                                        <p:cTn id="212" dur="100" accel="100000" fill="hold">
                                          <p:stCondLst>
                                            <p:cond delay="900"/>
                                          </p:stCondLst>
                                        </p:cTn>
                                        <p:tgtEl>
                                          <p:spTgt spid="100"/>
                                        </p:tgtEl>
                                        <p:attrNameLst>
                                          <p:attrName>ppt_y</p:attrName>
                                        </p:attrNameLst>
                                      </p:cBhvr>
                                      <p:tavLst>
                                        <p:tav tm="0">
                                          <p:val>
                                            <p:strVal val="#ppt_y-.03"/>
                                          </p:val>
                                        </p:tav>
                                        <p:tav tm="100000">
                                          <p:val>
                                            <p:strVal val="#ppt_y"/>
                                          </p:val>
                                        </p:tav>
                                      </p:tavLst>
                                    </p:anim>
                                  </p:childTnLst>
                                </p:cTn>
                              </p:par>
                              <p:par>
                                <p:cTn id="213" presetID="37" presetClass="entr" presetSubtype="0" fill="hold" grpId="0" nodeType="withEffect">
                                  <p:stCondLst>
                                    <p:cond delay="0"/>
                                  </p:stCondLst>
                                  <p:childTnLst>
                                    <p:set>
                                      <p:cBhvr>
                                        <p:cTn id="214" dur="1" fill="hold">
                                          <p:stCondLst>
                                            <p:cond delay="0"/>
                                          </p:stCondLst>
                                        </p:cTn>
                                        <p:tgtEl>
                                          <p:spTgt spid="101"/>
                                        </p:tgtEl>
                                        <p:attrNameLst>
                                          <p:attrName>style.visibility</p:attrName>
                                        </p:attrNameLst>
                                      </p:cBhvr>
                                      <p:to>
                                        <p:strVal val="visible"/>
                                      </p:to>
                                    </p:set>
                                    <p:animEffect transition="in" filter="fade">
                                      <p:cBhvr>
                                        <p:cTn id="215" dur="1000"/>
                                        <p:tgtEl>
                                          <p:spTgt spid="101"/>
                                        </p:tgtEl>
                                      </p:cBhvr>
                                    </p:animEffect>
                                    <p:anim calcmode="lin" valueType="num">
                                      <p:cBhvr>
                                        <p:cTn id="216" dur="1000" fill="hold"/>
                                        <p:tgtEl>
                                          <p:spTgt spid="101"/>
                                        </p:tgtEl>
                                        <p:attrNameLst>
                                          <p:attrName>ppt_x</p:attrName>
                                        </p:attrNameLst>
                                      </p:cBhvr>
                                      <p:tavLst>
                                        <p:tav tm="0">
                                          <p:val>
                                            <p:strVal val="#ppt_x"/>
                                          </p:val>
                                        </p:tav>
                                        <p:tav tm="100000">
                                          <p:val>
                                            <p:strVal val="#ppt_x"/>
                                          </p:val>
                                        </p:tav>
                                      </p:tavLst>
                                    </p:anim>
                                    <p:anim calcmode="lin" valueType="num">
                                      <p:cBhvr>
                                        <p:cTn id="217" dur="900" decel="100000" fill="hold"/>
                                        <p:tgtEl>
                                          <p:spTgt spid="101"/>
                                        </p:tgtEl>
                                        <p:attrNameLst>
                                          <p:attrName>ppt_y</p:attrName>
                                        </p:attrNameLst>
                                      </p:cBhvr>
                                      <p:tavLst>
                                        <p:tav tm="0">
                                          <p:val>
                                            <p:strVal val="#ppt_y+1"/>
                                          </p:val>
                                        </p:tav>
                                        <p:tav tm="100000">
                                          <p:val>
                                            <p:strVal val="#ppt_y-.03"/>
                                          </p:val>
                                        </p:tav>
                                      </p:tavLst>
                                    </p:anim>
                                    <p:anim calcmode="lin" valueType="num">
                                      <p:cBhvr>
                                        <p:cTn id="218" dur="100" accel="100000" fill="hold">
                                          <p:stCondLst>
                                            <p:cond delay="900"/>
                                          </p:stCondLst>
                                        </p:cTn>
                                        <p:tgtEl>
                                          <p:spTgt spid="101"/>
                                        </p:tgtEl>
                                        <p:attrNameLst>
                                          <p:attrName>ppt_y</p:attrName>
                                        </p:attrNameLst>
                                      </p:cBhvr>
                                      <p:tavLst>
                                        <p:tav tm="0">
                                          <p:val>
                                            <p:strVal val="#ppt_y-.03"/>
                                          </p:val>
                                        </p:tav>
                                        <p:tav tm="100000">
                                          <p:val>
                                            <p:strVal val="#ppt_y"/>
                                          </p:val>
                                        </p:tav>
                                      </p:tavLst>
                                    </p:anim>
                                  </p:childTnLst>
                                </p:cTn>
                              </p:par>
                              <p:par>
                                <p:cTn id="219" presetID="37"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animEffect transition="in" filter="fade">
                                      <p:cBhvr>
                                        <p:cTn id="221" dur="1000"/>
                                        <p:tgtEl>
                                          <p:spTgt spid="102"/>
                                        </p:tgtEl>
                                      </p:cBhvr>
                                    </p:animEffect>
                                    <p:anim calcmode="lin" valueType="num">
                                      <p:cBhvr>
                                        <p:cTn id="222" dur="1000" fill="hold"/>
                                        <p:tgtEl>
                                          <p:spTgt spid="102"/>
                                        </p:tgtEl>
                                        <p:attrNameLst>
                                          <p:attrName>ppt_x</p:attrName>
                                        </p:attrNameLst>
                                      </p:cBhvr>
                                      <p:tavLst>
                                        <p:tav tm="0">
                                          <p:val>
                                            <p:strVal val="#ppt_x"/>
                                          </p:val>
                                        </p:tav>
                                        <p:tav tm="100000">
                                          <p:val>
                                            <p:strVal val="#ppt_x"/>
                                          </p:val>
                                        </p:tav>
                                      </p:tavLst>
                                    </p:anim>
                                    <p:anim calcmode="lin" valueType="num">
                                      <p:cBhvr>
                                        <p:cTn id="223" dur="900" decel="100000" fill="hold"/>
                                        <p:tgtEl>
                                          <p:spTgt spid="102"/>
                                        </p:tgtEl>
                                        <p:attrNameLst>
                                          <p:attrName>ppt_y</p:attrName>
                                        </p:attrNameLst>
                                      </p:cBhvr>
                                      <p:tavLst>
                                        <p:tav tm="0">
                                          <p:val>
                                            <p:strVal val="#ppt_y+1"/>
                                          </p:val>
                                        </p:tav>
                                        <p:tav tm="100000">
                                          <p:val>
                                            <p:strVal val="#ppt_y-.03"/>
                                          </p:val>
                                        </p:tav>
                                      </p:tavLst>
                                    </p:anim>
                                    <p:anim calcmode="lin" valueType="num">
                                      <p:cBhvr>
                                        <p:cTn id="224" dur="100" accel="100000" fill="hold">
                                          <p:stCondLst>
                                            <p:cond delay="900"/>
                                          </p:stCondLst>
                                        </p:cTn>
                                        <p:tgtEl>
                                          <p:spTgt spid="102"/>
                                        </p:tgtEl>
                                        <p:attrNameLst>
                                          <p:attrName>ppt_y</p:attrName>
                                        </p:attrNameLst>
                                      </p:cBhvr>
                                      <p:tavLst>
                                        <p:tav tm="0">
                                          <p:val>
                                            <p:strVal val="#ppt_y-.03"/>
                                          </p:val>
                                        </p:tav>
                                        <p:tav tm="100000">
                                          <p:val>
                                            <p:strVal val="#ppt_y"/>
                                          </p:val>
                                        </p:tav>
                                      </p:tavLst>
                                    </p:anim>
                                  </p:childTnLst>
                                </p:cTn>
                              </p:par>
                              <p:par>
                                <p:cTn id="225" presetID="37" presetClass="entr" presetSubtype="0" fill="hold" grpId="0" nodeType="withEffect">
                                  <p:stCondLst>
                                    <p:cond delay="0"/>
                                  </p:stCondLst>
                                  <p:childTnLst>
                                    <p:set>
                                      <p:cBhvr>
                                        <p:cTn id="226" dur="1" fill="hold">
                                          <p:stCondLst>
                                            <p:cond delay="0"/>
                                          </p:stCondLst>
                                        </p:cTn>
                                        <p:tgtEl>
                                          <p:spTgt spid="105"/>
                                        </p:tgtEl>
                                        <p:attrNameLst>
                                          <p:attrName>style.visibility</p:attrName>
                                        </p:attrNameLst>
                                      </p:cBhvr>
                                      <p:to>
                                        <p:strVal val="visible"/>
                                      </p:to>
                                    </p:set>
                                    <p:animEffect transition="in" filter="fade">
                                      <p:cBhvr>
                                        <p:cTn id="227" dur="1000"/>
                                        <p:tgtEl>
                                          <p:spTgt spid="105"/>
                                        </p:tgtEl>
                                      </p:cBhvr>
                                    </p:animEffect>
                                    <p:anim calcmode="lin" valueType="num">
                                      <p:cBhvr>
                                        <p:cTn id="228" dur="1000" fill="hold"/>
                                        <p:tgtEl>
                                          <p:spTgt spid="105"/>
                                        </p:tgtEl>
                                        <p:attrNameLst>
                                          <p:attrName>ppt_x</p:attrName>
                                        </p:attrNameLst>
                                      </p:cBhvr>
                                      <p:tavLst>
                                        <p:tav tm="0">
                                          <p:val>
                                            <p:strVal val="#ppt_x"/>
                                          </p:val>
                                        </p:tav>
                                        <p:tav tm="100000">
                                          <p:val>
                                            <p:strVal val="#ppt_x"/>
                                          </p:val>
                                        </p:tav>
                                      </p:tavLst>
                                    </p:anim>
                                    <p:anim calcmode="lin" valueType="num">
                                      <p:cBhvr>
                                        <p:cTn id="229" dur="900" decel="100000" fill="hold"/>
                                        <p:tgtEl>
                                          <p:spTgt spid="105"/>
                                        </p:tgtEl>
                                        <p:attrNameLst>
                                          <p:attrName>ppt_y</p:attrName>
                                        </p:attrNameLst>
                                      </p:cBhvr>
                                      <p:tavLst>
                                        <p:tav tm="0">
                                          <p:val>
                                            <p:strVal val="#ppt_y+1"/>
                                          </p:val>
                                        </p:tav>
                                        <p:tav tm="100000">
                                          <p:val>
                                            <p:strVal val="#ppt_y-.03"/>
                                          </p:val>
                                        </p:tav>
                                      </p:tavLst>
                                    </p:anim>
                                    <p:anim calcmode="lin" valueType="num">
                                      <p:cBhvr>
                                        <p:cTn id="230" dur="100" accel="100000" fill="hold">
                                          <p:stCondLst>
                                            <p:cond delay="900"/>
                                          </p:stCondLst>
                                        </p:cTn>
                                        <p:tgtEl>
                                          <p:spTgt spid="105"/>
                                        </p:tgtEl>
                                        <p:attrNameLst>
                                          <p:attrName>ppt_y</p:attrName>
                                        </p:attrNameLst>
                                      </p:cBhvr>
                                      <p:tavLst>
                                        <p:tav tm="0">
                                          <p:val>
                                            <p:strVal val="#ppt_y-.03"/>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37" presetClass="entr" presetSubtype="0" fill="hold" grpId="0" nodeType="clickEffect">
                                  <p:stCondLst>
                                    <p:cond delay="0"/>
                                  </p:stCondLst>
                                  <p:childTnLst>
                                    <p:set>
                                      <p:cBhvr>
                                        <p:cTn id="234" dur="1" fill="hold">
                                          <p:stCondLst>
                                            <p:cond delay="0"/>
                                          </p:stCondLst>
                                        </p:cTn>
                                        <p:tgtEl>
                                          <p:spTgt spid="21"/>
                                        </p:tgtEl>
                                        <p:attrNameLst>
                                          <p:attrName>style.visibility</p:attrName>
                                        </p:attrNameLst>
                                      </p:cBhvr>
                                      <p:to>
                                        <p:strVal val="visible"/>
                                      </p:to>
                                    </p:set>
                                    <p:animEffect transition="in" filter="fade">
                                      <p:cBhvr>
                                        <p:cTn id="235" dur="1000"/>
                                        <p:tgtEl>
                                          <p:spTgt spid="21"/>
                                        </p:tgtEl>
                                      </p:cBhvr>
                                    </p:animEffect>
                                    <p:anim calcmode="lin" valueType="num">
                                      <p:cBhvr>
                                        <p:cTn id="236" dur="1000" fill="hold"/>
                                        <p:tgtEl>
                                          <p:spTgt spid="21"/>
                                        </p:tgtEl>
                                        <p:attrNameLst>
                                          <p:attrName>ppt_x</p:attrName>
                                        </p:attrNameLst>
                                      </p:cBhvr>
                                      <p:tavLst>
                                        <p:tav tm="0">
                                          <p:val>
                                            <p:strVal val="#ppt_x"/>
                                          </p:val>
                                        </p:tav>
                                        <p:tav tm="100000">
                                          <p:val>
                                            <p:strVal val="#ppt_x"/>
                                          </p:val>
                                        </p:tav>
                                      </p:tavLst>
                                    </p:anim>
                                    <p:anim calcmode="lin" valueType="num">
                                      <p:cBhvr>
                                        <p:cTn id="237" dur="900" decel="100000" fill="hold"/>
                                        <p:tgtEl>
                                          <p:spTgt spid="21"/>
                                        </p:tgtEl>
                                        <p:attrNameLst>
                                          <p:attrName>ppt_y</p:attrName>
                                        </p:attrNameLst>
                                      </p:cBhvr>
                                      <p:tavLst>
                                        <p:tav tm="0">
                                          <p:val>
                                            <p:strVal val="#ppt_y+1"/>
                                          </p:val>
                                        </p:tav>
                                        <p:tav tm="100000">
                                          <p:val>
                                            <p:strVal val="#ppt_y-.03"/>
                                          </p:val>
                                        </p:tav>
                                      </p:tavLst>
                                    </p:anim>
                                    <p:anim calcmode="lin" valueType="num">
                                      <p:cBhvr>
                                        <p:cTn id="238"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239" presetID="37" presetClass="entr" presetSubtype="0" fill="hold" nodeType="withEffect">
                                  <p:stCondLst>
                                    <p:cond delay="0"/>
                                  </p:stCondLst>
                                  <p:childTnLst>
                                    <p:set>
                                      <p:cBhvr>
                                        <p:cTn id="240" dur="1" fill="hold">
                                          <p:stCondLst>
                                            <p:cond delay="0"/>
                                          </p:stCondLst>
                                        </p:cTn>
                                        <p:tgtEl>
                                          <p:spTgt spid="22"/>
                                        </p:tgtEl>
                                        <p:attrNameLst>
                                          <p:attrName>style.visibility</p:attrName>
                                        </p:attrNameLst>
                                      </p:cBhvr>
                                      <p:to>
                                        <p:strVal val="visible"/>
                                      </p:to>
                                    </p:set>
                                    <p:animEffect transition="in" filter="fade">
                                      <p:cBhvr>
                                        <p:cTn id="241" dur="1000"/>
                                        <p:tgtEl>
                                          <p:spTgt spid="22"/>
                                        </p:tgtEl>
                                      </p:cBhvr>
                                    </p:animEffect>
                                    <p:anim calcmode="lin" valueType="num">
                                      <p:cBhvr>
                                        <p:cTn id="242" dur="1000" fill="hold"/>
                                        <p:tgtEl>
                                          <p:spTgt spid="22"/>
                                        </p:tgtEl>
                                        <p:attrNameLst>
                                          <p:attrName>ppt_x</p:attrName>
                                        </p:attrNameLst>
                                      </p:cBhvr>
                                      <p:tavLst>
                                        <p:tav tm="0">
                                          <p:val>
                                            <p:strVal val="#ppt_x"/>
                                          </p:val>
                                        </p:tav>
                                        <p:tav tm="100000">
                                          <p:val>
                                            <p:strVal val="#ppt_x"/>
                                          </p:val>
                                        </p:tav>
                                      </p:tavLst>
                                    </p:anim>
                                    <p:anim calcmode="lin" valueType="num">
                                      <p:cBhvr>
                                        <p:cTn id="243" dur="900" decel="100000" fill="hold"/>
                                        <p:tgtEl>
                                          <p:spTgt spid="22"/>
                                        </p:tgtEl>
                                        <p:attrNameLst>
                                          <p:attrName>ppt_y</p:attrName>
                                        </p:attrNameLst>
                                      </p:cBhvr>
                                      <p:tavLst>
                                        <p:tav tm="0">
                                          <p:val>
                                            <p:strVal val="#ppt_y+1"/>
                                          </p:val>
                                        </p:tav>
                                        <p:tav tm="100000">
                                          <p:val>
                                            <p:strVal val="#ppt_y-.03"/>
                                          </p:val>
                                        </p:tav>
                                      </p:tavLst>
                                    </p:anim>
                                    <p:anim calcmode="lin" valueType="num">
                                      <p:cBhvr>
                                        <p:cTn id="244"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245" presetID="37" presetClass="entr" presetSubtype="0" fill="hold" nodeType="withEffect">
                                  <p:stCondLst>
                                    <p:cond delay="0"/>
                                  </p:stCondLst>
                                  <p:childTnLst>
                                    <p:set>
                                      <p:cBhvr>
                                        <p:cTn id="246" dur="1" fill="hold">
                                          <p:stCondLst>
                                            <p:cond delay="0"/>
                                          </p:stCondLst>
                                        </p:cTn>
                                        <p:tgtEl>
                                          <p:spTgt spid="23"/>
                                        </p:tgtEl>
                                        <p:attrNameLst>
                                          <p:attrName>style.visibility</p:attrName>
                                        </p:attrNameLst>
                                      </p:cBhvr>
                                      <p:to>
                                        <p:strVal val="visible"/>
                                      </p:to>
                                    </p:set>
                                    <p:animEffect transition="in" filter="fade">
                                      <p:cBhvr>
                                        <p:cTn id="247" dur="1000"/>
                                        <p:tgtEl>
                                          <p:spTgt spid="23"/>
                                        </p:tgtEl>
                                      </p:cBhvr>
                                    </p:animEffect>
                                    <p:anim calcmode="lin" valueType="num">
                                      <p:cBhvr>
                                        <p:cTn id="248" dur="1000" fill="hold"/>
                                        <p:tgtEl>
                                          <p:spTgt spid="23"/>
                                        </p:tgtEl>
                                        <p:attrNameLst>
                                          <p:attrName>ppt_x</p:attrName>
                                        </p:attrNameLst>
                                      </p:cBhvr>
                                      <p:tavLst>
                                        <p:tav tm="0">
                                          <p:val>
                                            <p:strVal val="#ppt_x"/>
                                          </p:val>
                                        </p:tav>
                                        <p:tav tm="100000">
                                          <p:val>
                                            <p:strVal val="#ppt_x"/>
                                          </p:val>
                                        </p:tav>
                                      </p:tavLst>
                                    </p:anim>
                                    <p:anim calcmode="lin" valueType="num">
                                      <p:cBhvr>
                                        <p:cTn id="249" dur="900" decel="100000" fill="hold"/>
                                        <p:tgtEl>
                                          <p:spTgt spid="23"/>
                                        </p:tgtEl>
                                        <p:attrNameLst>
                                          <p:attrName>ppt_y</p:attrName>
                                        </p:attrNameLst>
                                      </p:cBhvr>
                                      <p:tavLst>
                                        <p:tav tm="0">
                                          <p:val>
                                            <p:strVal val="#ppt_y+1"/>
                                          </p:val>
                                        </p:tav>
                                        <p:tav tm="100000">
                                          <p:val>
                                            <p:strVal val="#ppt_y-.03"/>
                                          </p:val>
                                        </p:tav>
                                      </p:tavLst>
                                    </p:anim>
                                    <p:anim calcmode="lin" valueType="num">
                                      <p:cBhvr>
                                        <p:cTn id="250"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par>
                                <p:cTn id="251" presetID="37" presetClass="entr" presetSubtype="0" fill="hold" nodeType="withEffect">
                                  <p:stCondLst>
                                    <p:cond delay="0"/>
                                  </p:stCondLst>
                                  <p:childTnLst>
                                    <p:set>
                                      <p:cBhvr>
                                        <p:cTn id="252" dur="1" fill="hold">
                                          <p:stCondLst>
                                            <p:cond delay="0"/>
                                          </p:stCondLst>
                                        </p:cTn>
                                        <p:tgtEl>
                                          <p:spTgt spid="24"/>
                                        </p:tgtEl>
                                        <p:attrNameLst>
                                          <p:attrName>style.visibility</p:attrName>
                                        </p:attrNameLst>
                                      </p:cBhvr>
                                      <p:to>
                                        <p:strVal val="visible"/>
                                      </p:to>
                                    </p:set>
                                    <p:animEffect transition="in" filter="fade">
                                      <p:cBhvr>
                                        <p:cTn id="253" dur="1000"/>
                                        <p:tgtEl>
                                          <p:spTgt spid="24"/>
                                        </p:tgtEl>
                                      </p:cBhvr>
                                    </p:animEffect>
                                    <p:anim calcmode="lin" valueType="num">
                                      <p:cBhvr>
                                        <p:cTn id="254" dur="1000" fill="hold"/>
                                        <p:tgtEl>
                                          <p:spTgt spid="24"/>
                                        </p:tgtEl>
                                        <p:attrNameLst>
                                          <p:attrName>ppt_x</p:attrName>
                                        </p:attrNameLst>
                                      </p:cBhvr>
                                      <p:tavLst>
                                        <p:tav tm="0">
                                          <p:val>
                                            <p:strVal val="#ppt_x"/>
                                          </p:val>
                                        </p:tav>
                                        <p:tav tm="100000">
                                          <p:val>
                                            <p:strVal val="#ppt_x"/>
                                          </p:val>
                                        </p:tav>
                                      </p:tavLst>
                                    </p:anim>
                                    <p:anim calcmode="lin" valueType="num">
                                      <p:cBhvr>
                                        <p:cTn id="255" dur="900" decel="100000" fill="hold"/>
                                        <p:tgtEl>
                                          <p:spTgt spid="24"/>
                                        </p:tgtEl>
                                        <p:attrNameLst>
                                          <p:attrName>ppt_y</p:attrName>
                                        </p:attrNameLst>
                                      </p:cBhvr>
                                      <p:tavLst>
                                        <p:tav tm="0">
                                          <p:val>
                                            <p:strVal val="#ppt_y+1"/>
                                          </p:val>
                                        </p:tav>
                                        <p:tav tm="100000">
                                          <p:val>
                                            <p:strVal val="#ppt_y-.03"/>
                                          </p:val>
                                        </p:tav>
                                      </p:tavLst>
                                    </p:anim>
                                    <p:anim calcmode="lin" valueType="num">
                                      <p:cBhvr>
                                        <p:cTn id="256"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257" presetID="37" presetClass="entr" presetSubtype="0" fill="hold" nodeType="withEffect">
                                  <p:stCondLst>
                                    <p:cond delay="0"/>
                                  </p:stCondLst>
                                  <p:childTnLst>
                                    <p:set>
                                      <p:cBhvr>
                                        <p:cTn id="258" dur="1" fill="hold">
                                          <p:stCondLst>
                                            <p:cond delay="0"/>
                                          </p:stCondLst>
                                        </p:cTn>
                                        <p:tgtEl>
                                          <p:spTgt spid="25"/>
                                        </p:tgtEl>
                                        <p:attrNameLst>
                                          <p:attrName>style.visibility</p:attrName>
                                        </p:attrNameLst>
                                      </p:cBhvr>
                                      <p:to>
                                        <p:strVal val="visible"/>
                                      </p:to>
                                    </p:set>
                                    <p:animEffect transition="in" filter="fade">
                                      <p:cBhvr>
                                        <p:cTn id="259" dur="1000"/>
                                        <p:tgtEl>
                                          <p:spTgt spid="25"/>
                                        </p:tgtEl>
                                      </p:cBhvr>
                                    </p:animEffect>
                                    <p:anim calcmode="lin" valueType="num">
                                      <p:cBhvr>
                                        <p:cTn id="260" dur="1000" fill="hold"/>
                                        <p:tgtEl>
                                          <p:spTgt spid="25"/>
                                        </p:tgtEl>
                                        <p:attrNameLst>
                                          <p:attrName>ppt_x</p:attrName>
                                        </p:attrNameLst>
                                      </p:cBhvr>
                                      <p:tavLst>
                                        <p:tav tm="0">
                                          <p:val>
                                            <p:strVal val="#ppt_x"/>
                                          </p:val>
                                        </p:tav>
                                        <p:tav tm="100000">
                                          <p:val>
                                            <p:strVal val="#ppt_x"/>
                                          </p:val>
                                        </p:tav>
                                      </p:tavLst>
                                    </p:anim>
                                    <p:anim calcmode="lin" valueType="num">
                                      <p:cBhvr>
                                        <p:cTn id="261" dur="900" decel="100000" fill="hold"/>
                                        <p:tgtEl>
                                          <p:spTgt spid="25"/>
                                        </p:tgtEl>
                                        <p:attrNameLst>
                                          <p:attrName>ppt_y</p:attrName>
                                        </p:attrNameLst>
                                      </p:cBhvr>
                                      <p:tavLst>
                                        <p:tav tm="0">
                                          <p:val>
                                            <p:strVal val="#ppt_y+1"/>
                                          </p:val>
                                        </p:tav>
                                        <p:tav tm="100000">
                                          <p:val>
                                            <p:strVal val="#ppt_y-.03"/>
                                          </p:val>
                                        </p:tav>
                                      </p:tavLst>
                                    </p:anim>
                                    <p:anim calcmode="lin" valueType="num">
                                      <p:cBhvr>
                                        <p:cTn id="262"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263" presetID="37" presetClass="entr" presetSubtype="0" fill="hold" nodeType="withEffect">
                                  <p:stCondLst>
                                    <p:cond delay="0"/>
                                  </p:stCondLst>
                                  <p:childTnLst>
                                    <p:set>
                                      <p:cBhvr>
                                        <p:cTn id="264" dur="1" fill="hold">
                                          <p:stCondLst>
                                            <p:cond delay="0"/>
                                          </p:stCondLst>
                                        </p:cTn>
                                        <p:tgtEl>
                                          <p:spTgt spid="26"/>
                                        </p:tgtEl>
                                        <p:attrNameLst>
                                          <p:attrName>style.visibility</p:attrName>
                                        </p:attrNameLst>
                                      </p:cBhvr>
                                      <p:to>
                                        <p:strVal val="visible"/>
                                      </p:to>
                                    </p:set>
                                    <p:animEffect transition="in" filter="fade">
                                      <p:cBhvr>
                                        <p:cTn id="265" dur="1000"/>
                                        <p:tgtEl>
                                          <p:spTgt spid="26"/>
                                        </p:tgtEl>
                                      </p:cBhvr>
                                    </p:animEffect>
                                    <p:anim calcmode="lin" valueType="num">
                                      <p:cBhvr>
                                        <p:cTn id="266" dur="1000" fill="hold"/>
                                        <p:tgtEl>
                                          <p:spTgt spid="26"/>
                                        </p:tgtEl>
                                        <p:attrNameLst>
                                          <p:attrName>ppt_x</p:attrName>
                                        </p:attrNameLst>
                                      </p:cBhvr>
                                      <p:tavLst>
                                        <p:tav tm="0">
                                          <p:val>
                                            <p:strVal val="#ppt_x"/>
                                          </p:val>
                                        </p:tav>
                                        <p:tav tm="100000">
                                          <p:val>
                                            <p:strVal val="#ppt_x"/>
                                          </p:val>
                                        </p:tav>
                                      </p:tavLst>
                                    </p:anim>
                                    <p:anim calcmode="lin" valueType="num">
                                      <p:cBhvr>
                                        <p:cTn id="267" dur="900" decel="100000" fill="hold"/>
                                        <p:tgtEl>
                                          <p:spTgt spid="26"/>
                                        </p:tgtEl>
                                        <p:attrNameLst>
                                          <p:attrName>ppt_y</p:attrName>
                                        </p:attrNameLst>
                                      </p:cBhvr>
                                      <p:tavLst>
                                        <p:tav tm="0">
                                          <p:val>
                                            <p:strVal val="#ppt_y+1"/>
                                          </p:val>
                                        </p:tav>
                                        <p:tav tm="100000">
                                          <p:val>
                                            <p:strVal val="#ppt_y-.03"/>
                                          </p:val>
                                        </p:tav>
                                      </p:tavLst>
                                    </p:anim>
                                    <p:anim calcmode="lin" valueType="num">
                                      <p:cBhvr>
                                        <p:cTn id="268"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par>
                                <p:cTn id="269" presetID="37" presetClass="entr" presetSubtype="0" fill="hold" nodeType="withEffect">
                                  <p:stCondLst>
                                    <p:cond delay="0"/>
                                  </p:stCondLst>
                                  <p:childTnLst>
                                    <p:set>
                                      <p:cBhvr>
                                        <p:cTn id="270" dur="1" fill="hold">
                                          <p:stCondLst>
                                            <p:cond delay="0"/>
                                          </p:stCondLst>
                                        </p:cTn>
                                        <p:tgtEl>
                                          <p:spTgt spid="27"/>
                                        </p:tgtEl>
                                        <p:attrNameLst>
                                          <p:attrName>style.visibility</p:attrName>
                                        </p:attrNameLst>
                                      </p:cBhvr>
                                      <p:to>
                                        <p:strVal val="visible"/>
                                      </p:to>
                                    </p:set>
                                    <p:animEffect transition="in" filter="fade">
                                      <p:cBhvr>
                                        <p:cTn id="271" dur="1000"/>
                                        <p:tgtEl>
                                          <p:spTgt spid="27"/>
                                        </p:tgtEl>
                                      </p:cBhvr>
                                    </p:animEffect>
                                    <p:anim calcmode="lin" valueType="num">
                                      <p:cBhvr>
                                        <p:cTn id="272" dur="1000" fill="hold"/>
                                        <p:tgtEl>
                                          <p:spTgt spid="27"/>
                                        </p:tgtEl>
                                        <p:attrNameLst>
                                          <p:attrName>ppt_x</p:attrName>
                                        </p:attrNameLst>
                                      </p:cBhvr>
                                      <p:tavLst>
                                        <p:tav tm="0">
                                          <p:val>
                                            <p:strVal val="#ppt_x"/>
                                          </p:val>
                                        </p:tav>
                                        <p:tav tm="100000">
                                          <p:val>
                                            <p:strVal val="#ppt_x"/>
                                          </p:val>
                                        </p:tav>
                                      </p:tavLst>
                                    </p:anim>
                                    <p:anim calcmode="lin" valueType="num">
                                      <p:cBhvr>
                                        <p:cTn id="273" dur="900" decel="100000" fill="hold"/>
                                        <p:tgtEl>
                                          <p:spTgt spid="27"/>
                                        </p:tgtEl>
                                        <p:attrNameLst>
                                          <p:attrName>ppt_y</p:attrName>
                                        </p:attrNameLst>
                                      </p:cBhvr>
                                      <p:tavLst>
                                        <p:tav tm="0">
                                          <p:val>
                                            <p:strVal val="#ppt_y+1"/>
                                          </p:val>
                                        </p:tav>
                                        <p:tav tm="100000">
                                          <p:val>
                                            <p:strVal val="#ppt_y-.03"/>
                                          </p:val>
                                        </p:tav>
                                      </p:tavLst>
                                    </p:anim>
                                    <p:anim calcmode="lin" valueType="num">
                                      <p:cBhvr>
                                        <p:cTn id="274"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275" presetID="37" presetClass="entr" presetSubtype="0" fill="hold" nodeType="withEffect">
                                  <p:stCondLst>
                                    <p:cond delay="0"/>
                                  </p:stCondLst>
                                  <p:childTnLst>
                                    <p:set>
                                      <p:cBhvr>
                                        <p:cTn id="276" dur="1" fill="hold">
                                          <p:stCondLst>
                                            <p:cond delay="0"/>
                                          </p:stCondLst>
                                        </p:cTn>
                                        <p:tgtEl>
                                          <p:spTgt spid="28"/>
                                        </p:tgtEl>
                                        <p:attrNameLst>
                                          <p:attrName>style.visibility</p:attrName>
                                        </p:attrNameLst>
                                      </p:cBhvr>
                                      <p:to>
                                        <p:strVal val="visible"/>
                                      </p:to>
                                    </p:set>
                                    <p:animEffect transition="in" filter="fade">
                                      <p:cBhvr>
                                        <p:cTn id="277" dur="1000"/>
                                        <p:tgtEl>
                                          <p:spTgt spid="28"/>
                                        </p:tgtEl>
                                      </p:cBhvr>
                                    </p:animEffect>
                                    <p:anim calcmode="lin" valueType="num">
                                      <p:cBhvr>
                                        <p:cTn id="278" dur="1000" fill="hold"/>
                                        <p:tgtEl>
                                          <p:spTgt spid="28"/>
                                        </p:tgtEl>
                                        <p:attrNameLst>
                                          <p:attrName>ppt_x</p:attrName>
                                        </p:attrNameLst>
                                      </p:cBhvr>
                                      <p:tavLst>
                                        <p:tav tm="0">
                                          <p:val>
                                            <p:strVal val="#ppt_x"/>
                                          </p:val>
                                        </p:tav>
                                        <p:tav tm="100000">
                                          <p:val>
                                            <p:strVal val="#ppt_x"/>
                                          </p:val>
                                        </p:tav>
                                      </p:tavLst>
                                    </p:anim>
                                    <p:anim calcmode="lin" valueType="num">
                                      <p:cBhvr>
                                        <p:cTn id="279" dur="900" decel="100000" fill="hold"/>
                                        <p:tgtEl>
                                          <p:spTgt spid="28"/>
                                        </p:tgtEl>
                                        <p:attrNameLst>
                                          <p:attrName>ppt_y</p:attrName>
                                        </p:attrNameLst>
                                      </p:cBhvr>
                                      <p:tavLst>
                                        <p:tav tm="0">
                                          <p:val>
                                            <p:strVal val="#ppt_y+1"/>
                                          </p:val>
                                        </p:tav>
                                        <p:tav tm="100000">
                                          <p:val>
                                            <p:strVal val="#ppt_y-.03"/>
                                          </p:val>
                                        </p:tav>
                                      </p:tavLst>
                                    </p:anim>
                                    <p:anim calcmode="lin" valueType="num">
                                      <p:cBhvr>
                                        <p:cTn id="28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281" presetID="37" presetClass="entr" presetSubtype="0" fill="hold" nodeType="withEffect">
                                  <p:stCondLst>
                                    <p:cond delay="0"/>
                                  </p:stCondLst>
                                  <p:childTnLst>
                                    <p:set>
                                      <p:cBhvr>
                                        <p:cTn id="282" dur="1" fill="hold">
                                          <p:stCondLst>
                                            <p:cond delay="0"/>
                                          </p:stCondLst>
                                        </p:cTn>
                                        <p:tgtEl>
                                          <p:spTgt spid="29"/>
                                        </p:tgtEl>
                                        <p:attrNameLst>
                                          <p:attrName>style.visibility</p:attrName>
                                        </p:attrNameLst>
                                      </p:cBhvr>
                                      <p:to>
                                        <p:strVal val="visible"/>
                                      </p:to>
                                    </p:set>
                                    <p:animEffect transition="in" filter="fade">
                                      <p:cBhvr>
                                        <p:cTn id="283" dur="1000"/>
                                        <p:tgtEl>
                                          <p:spTgt spid="29"/>
                                        </p:tgtEl>
                                      </p:cBhvr>
                                    </p:animEffect>
                                    <p:anim calcmode="lin" valueType="num">
                                      <p:cBhvr>
                                        <p:cTn id="284" dur="1000" fill="hold"/>
                                        <p:tgtEl>
                                          <p:spTgt spid="29"/>
                                        </p:tgtEl>
                                        <p:attrNameLst>
                                          <p:attrName>ppt_x</p:attrName>
                                        </p:attrNameLst>
                                      </p:cBhvr>
                                      <p:tavLst>
                                        <p:tav tm="0">
                                          <p:val>
                                            <p:strVal val="#ppt_x"/>
                                          </p:val>
                                        </p:tav>
                                        <p:tav tm="100000">
                                          <p:val>
                                            <p:strVal val="#ppt_x"/>
                                          </p:val>
                                        </p:tav>
                                      </p:tavLst>
                                    </p:anim>
                                    <p:anim calcmode="lin" valueType="num">
                                      <p:cBhvr>
                                        <p:cTn id="285" dur="900" decel="100000" fill="hold"/>
                                        <p:tgtEl>
                                          <p:spTgt spid="29"/>
                                        </p:tgtEl>
                                        <p:attrNameLst>
                                          <p:attrName>ppt_y</p:attrName>
                                        </p:attrNameLst>
                                      </p:cBhvr>
                                      <p:tavLst>
                                        <p:tav tm="0">
                                          <p:val>
                                            <p:strVal val="#ppt_y+1"/>
                                          </p:val>
                                        </p:tav>
                                        <p:tav tm="100000">
                                          <p:val>
                                            <p:strVal val="#ppt_y-.03"/>
                                          </p:val>
                                        </p:tav>
                                      </p:tavLst>
                                    </p:anim>
                                    <p:anim calcmode="lin" valueType="num">
                                      <p:cBhvr>
                                        <p:cTn id="286"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287" presetID="37" presetClass="entr" presetSubtype="0" fill="hold" grpId="0" nodeType="withEffect">
                                  <p:stCondLst>
                                    <p:cond delay="0"/>
                                  </p:stCondLst>
                                  <p:childTnLst>
                                    <p:set>
                                      <p:cBhvr>
                                        <p:cTn id="288" dur="1" fill="hold">
                                          <p:stCondLst>
                                            <p:cond delay="0"/>
                                          </p:stCondLst>
                                        </p:cTn>
                                        <p:tgtEl>
                                          <p:spTgt spid="30"/>
                                        </p:tgtEl>
                                        <p:attrNameLst>
                                          <p:attrName>style.visibility</p:attrName>
                                        </p:attrNameLst>
                                      </p:cBhvr>
                                      <p:to>
                                        <p:strVal val="visible"/>
                                      </p:to>
                                    </p:set>
                                    <p:animEffect transition="in" filter="fade">
                                      <p:cBhvr>
                                        <p:cTn id="289" dur="1000"/>
                                        <p:tgtEl>
                                          <p:spTgt spid="30"/>
                                        </p:tgtEl>
                                      </p:cBhvr>
                                    </p:animEffect>
                                    <p:anim calcmode="lin" valueType="num">
                                      <p:cBhvr>
                                        <p:cTn id="290" dur="1000" fill="hold"/>
                                        <p:tgtEl>
                                          <p:spTgt spid="30"/>
                                        </p:tgtEl>
                                        <p:attrNameLst>
                                          <p:attrName>ppt_x</p:attrName>
                                        </p:attrNameLst>
                                      </p:cBhvr>
                                      <p:tavLst>
                                        <p:tav tm="0">
                                          <p:val>
                                            <p:strVal val="#ppt_x"/>
                                          </p:val>
                                        </p:tav>
                                        <p:tav tm="100000">
                                          <p:val>
                                            <p:strVal val="#ppt_x"/>
                                          </p:val>
                                        </p:tav>
                                      </p:tavLst>
                                    </p:anim>
                                    <p:anim calcmode="lin" valueType="num">
                                      <p:cBhvr>
                                        <p:cTn id="291" dur="900" decel="100000" fill="hold"/>
                                        <p:tgtEl>
                                          <p:spTgt spid="30"/>
                                        </p:tgtEl>
                                        <p:attrNameLst>
                                          <p:attrName>ppt_y</p:attrName>
                                        </p:attrNameLst>
                                      </p:cBhvr>
                                      <p:tavLst>
                                        <p:tav tm="0">
                                          <p:val>
                                            <p:strVal val="#ppt_y+1"/>
                                          </p:val>
                                        </p:tav>
                                        <p:tav tm="100000">
                                          <p:val>
                                            <p:strVal val="#ppt_y-.03"/>
                                          </p:val>
                                        </p:tav>
                                      </p:tavLst>
                                    </p:anim>
                                    <p:anim calcmode="lin" valueType="num">
                                      <p:cBhvr>
                                        <p:cTn id="292"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293" presetID="37" presetClass="entr" presetSubtype="0" fill="hold" grpId="0" nodeType="withEffect">
                                  <p:stCondLst>
                                    <p:cond delay="0"/>
                                  </p:stCondLst>
                                  <p:childTnLst>
                                    <p:set>
                                      <p:cBhvr>
                                        <p:cTn id="294" dur="1" fill="hold">
                                          <p:stCondLst>
                                            <p:cond delay="0"/>
                                          </p:stCondLst>
                                        </p:cTn>
                                        <p:tgtEl>
                                          <p:spTgt spid="106"/>
                                        </p:tgtEl>
                                        <p:attrNameLst>
                                          <p:attrName>style.visibility</p:attrName>
                                        </p:attrNameLst>
                                      </p:cBhvr>
                                      <p:to>
                                        <p:strVal val="visible"/>
                                      </p:to>
                                    </p:set>
                                    <p:animEffect transition="in" filter="fade">
                                      <p:cBhvr>
                                        <p:cTn id="295" dur="1000"/>
                                        <p:tgtEl>
                                          <p:spTgt spid="106"/>
                                        </p:tgtEl>
                                      </p:cBhvr>
                                    </p:animEffect>
                                    <p:anim calcmode="lin" valueType="num">
                                      <p:cBhvr>
                                        <p:cTn id="296" dur="1000" fill="hold"/>
                                        <p:tgtEl>
                                          <p:spTgt spid="106"/>
                                        </p:tgtEl>
                                        <p:attrNameLst>
                                          <p:attrName>ppt_x</p:attrName>
                                        </p:attrNameLst>
                                      </p:cBhvr>
                                      <p:tavLst>
                                        <p:tav tm="0">
                                          <p:val>
                                            <p:strVal val="#ppt_x"/>
                                          </p:val>
                                        </p:tav>
                                        <p:tav tm="100000">
                                          <p:val>
                                            <p:strVal val="#ppt_x"/>
                                          </p:val>
                                        </p:tav>
                                      </p:tavLst>
                                    </p:anim>
                                    <p:anim calcmode="lin" valueType="num">
                                      <p:cBhvr>
                                        <p:cTn id="297" dur="900" decel="100000" fill="hold"/>
                                        <p:tgtEl>
                                          <p:spTgt spid="106"/>
                                        </p:tgtEl>
                                        <p:attrNameLst>
                                          <p:attrName>ppt_y</p:attrName>
                                        </p:attrNameLst>
                                      </p:cBhvr>
                                      <p:tavLst>
                                        <p:tav tm="0">
                                          <p:val>
                                            <p:strVal val="#ppt_y+1"/>
                                          </p:val>
                                        </p:tav>
                                        <p:tav tm="100000">
                                          <p:val>
                                            <p:strVal val="#ppt_y-.03"/>
                                          </p:val>
                                        </p:tav>
                                      </p:tavLst>
                                    </p:anim>
                                    <p:anim calcmode="lin" valueType="num">
                                      <p:cBhvr>
                                        <p:cTn id="298" dur="100" accel="100000" fill="hold">
                                          <p:stCondLst>
                                            <p:cond delay="900"/>
                                          </p:stCondLst>
                                        </p:cTn>
                                        <p:tgtEl>
                                          <p:spTgt spid="10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21" grpId="0" animBg="1"/>
      <p:bldP spid="30" grpId="0"/>
      <p:bldP spid="32" grpId="0" animBg="1"/>
      <p:bldP spid="41" grpId="0"/>
      <p:bldP spid="90" grpId="0" animBg="1"/>
      <p:bldP spid="98" grpId="0"/>
      <p:bldP spid="101" grpId="0" animBg="1"/>
      <p:bldP spid="103" grpId="0"/>
      <p:bldP spid="104" grpId="0"/>
      <p:bldP spid="105" grpId="0"/>
      <p:bldP spid="10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singly-linked list</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sp>
        <p:nvSpPr>
          <p:cNvPr id="5" name="TextBox 4"/>
          <p:cNvSpPr txBox="1"/>
          <p:nvPr/>
        </p:nvSpPr>
        <p:spPr>
          <a:xfrm>
            <a:off x="762000" y="1600200"/>
            <a:ext cx="7772400" cy="1200329"/>
          </a:xfrm>
          <a:prstGeom prst="rect">
            <a:avLst/>
          </a:prstGeom>
          <a:noFill/>
        </p:spPr>
        <p:txBody>
          <a:bodyPr wrap="square" rtlCol="0">
            <a:spAutoFit/>
          </a:bodyPr>
          <a:lstStyle/>
          <a:p>
            <a:pPr marL="285750" indent="-285750">
              <a:buFont typeface="Arial"/>
              <a:buChar char="•"/>
            </a:pPr>
            <a:r>
              <a:rPr lang="en-US" sz="2400" dirty="0">
                <a:solidFill>
                  <a:srgbClr val="800000"/>
                </a:solidFill>
              </a:rPr>
              <a:t>Head pointer </a:t>
            </a:r>
            <a:r>
              <a:rPr lang="en-US" sz="2400" dirty="0"/>
              <a:t>points to the </a:t>
            </a:r>
            <a:r>
              <a:rPr lang="en-US" sz="2400" dirty="0">
                <a:solidFill>
                  <a:srgbClr val="800000"/>
                </a:solidFill>
              </a:rPr>
              <a:t>most recently </a:t>
            </a:r>
            <a:r>
              <a:rPr lang="en-US" sz="2400" dirty="0"/>
              <a:t>added node</a:t>
            </a:r>
          </a:p>
          <a:p>
            <a:pPr marL="285750" indent="-285750">
              <a:buFont typeface="Arial"/>
              <a:buChar char="•"/>
            </a:pPr>
            <a:r>
              <a:rPr lang="en-US" sz="2400" dirty="0">
                <a:solidFill>
                  <a:srgbClr val="800000"/>
                </a:solidFill>
              </a:rPr>
              <a:t>Push</a:t>
            </a:r>
            <a:r>
              <a:rPr lang="en-US" sz="2400" dirty="0"/>
              <a:t> new node before the first node</a:t>
            </a:r>
          </a:p>
          <a:p>
            <a:pPr marL="285750" indent="-285750">
              <a:buFont typeface="Arial"/>
              <a:buChar char="•"/>
            </a:pPr>
            <a:r>
              <a:rPr lang="en-US" sz="2400" dirty="0">
                <a:solidFill>
                  <a:srgbClr val="800000"/>
                </a:solidFill>
              </a:rPr>
              <a:t>Pop</a:t>
            </a:r>
            <a:r>
              <a:rPr lang="en-US" sz="2400" dirty="0"/>
              <a:t> the first node from the list </a:t>
            </a:r>
          </a:p>
        </p:txBody>
      </p:sp>
      <p:sp>
        <p:nvSpPr>
          <p:cNvPr id="6" name="Rectangle 5"/>
          <p:cNvSpPr/>
          <p:nvPr/>
        </p:nvSpPr>
        <p:spPr>
          <a:xfrm>
            <a:off x="1676400" y="5791200"/>
            <a:ext cx="589280" cy="373380"/>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200" b="1" dirty="0">
              <a:solidFill>
                <a:srgbClr val="0000FF"/>
              </a:solidFill>
            </a:endParaRPr>
          </a:p>
        </p:txBody>
      </p:sp>
      <p:cxnSp>
        <p:nvCxnSpPr>
          <p:cNvPr id="7" name="Straight Arrow Connector 6"/>
          <p:cNvCxnSpPr>
            <a:stCxn id="6" idx="3"/>
            <a:endCxn id="8" idx="1"/>
          </p:cNvCxnSpPr>
          <p:nvPr/>
        </p:nvCxnSpPr>
        <p:spPr>
          <a:xfrm>
            <a:off x="2265680" y="5977890"/>
            <a:ext cx="248920" cy="889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332653703"/>
              </p:ext>
            </p:extLst>
          </p:nvPr>
        </p:nvGraphicFramePr>
        <p:xfrm>
          <a:off x="2514600" y="5808980"/>
          <a:ext cx="10668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tblGrid>
              <a:tr h="355600">
                <a:tc>
                  <a:txBody>
                    <a:bodyPr/>
                    <a:lstStyle/>
                    <a:p>
                      <a:pPr algn="ctr"/>
                      <a:r>
                        <a:rPr lang="en-US" sz="1400" dirty="0"/>
                        <a:t>!</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92027108"/>
              </p:ext>
            </p:extLst>
          </p:nvPr>
        </p:nvGraphicFramePr>
        <p:xfrm>
          <a:off x="3886200" y="5806003"/>
          <a:ext cx="10668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355600">
                <a:tc>
                  <a:txBody>
                    <a:bodyPr/>
                    <a:lstStyle/>
                    <a:p>
                      <a:pPr algn="ctr"/>
                      <a:r>
                        <a:rPr lang="en-US" sz="1400" dirty="0"/>
                        <a:t>good</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10" name="Straight Arrow Connector 9"/>
          <p:cNvCxnSpPr>
            <a:stCxn id="8" idx="3"/>
            <a:endCxn id="9" idx="1"/>
          </p:cNvCxnSpPr>
          <p:nvPr/>
        </p:nvCxnSpPr>
        <p:spPr>
          <a:xfrm flipV="1">
            <a:off x="3581400" y="5983803"/>
            <a:ext cx="304800" cy="29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2699280230"/>
              </p:ext>
            </p:extLst>
          </p:nvPr>
        </p:nvGraphicFramePr>
        <p:xfrm>
          <a:off x="5257800" y="5806003"/>
          <a:ext cx="12192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55600">
                <a:tc>
                  <a:txBody>
                    <a:bodyPr/>
                    <a:lstStyle/>
                    <a:p>
                      <a:pPr algn="ctr"/>
                      <a:r>
                        <a:rPr lang="en-US" sz="1400" dirty="0"/>
                        <a:t>is</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12" name="Straight Arrow Connector 11"/>
          <p:cNvCxnSpPr>
            <a:endCxn id="11" idx="1"/>
          </p:cNvCxnSpPr>
          <p:nvPr/>
        </p:nvCxnSpPr>
        <p:spPr>
          <a:xfrm flipV="1">
            <a:off x="4953000" y="5983803"/>
            <a:ext cx="304800" cy="29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3632337464"/>
              </p:ext>
            </p:extLst>
          </p:nvPr>
        </p:nvGraphicFramePr>
        <p:xfrm>
          <a:off x="6858000" y="5808980"/>
          <a:ext cx="13716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55600">
                <a:tc>
                  <a:txBody>
                    <a:bodyPr/>
                    <a:lstStyle/>
                    <a:p>
                      <a:pPr algn="ctr"/>
                      <a:r>
                        <a:rPr lang="en-US" sz="1400" dirty="0"/>
                        <a:t>Life</a:t>
                      </a:r>
                    </a:p>
                  </a:txBody>
                  <a:tcPr/>
                </a:tc>
                <a:tc>
                  <a:txBody>
                    <a:bodyPr/>
                    <a:lstStyle/>
                    <a:p>
                      <a:r>
                        <a:rPr lang="en-US" sz="1100" dirty="0"/>
                        <a:t>NULL</a:t>
                      </a:r>
                    </a:p>
                  </a:txBody>
                  <a:tcPr/>
                </a:tc>
                <a:extLst>
                  <a:ext uri="{0D108BD9-81ED-4DB2-BD59-A6C34878D82A}">
                    <a16:rowId xmlns:a16="http://schemas.microsoft.com/office/drawing/2014/main" val="10000"/>
                  </a:ext>
                </a:extLst>
              </a:tr>
            </a:tbl>
          </a:graphicData>
        </a:graphic>
      </p:graphicFrame>
      <p:cxnSp>
        <p:nvCxnSpPr>
          <p:cNvPr id="14" name="Straight Arrow Connector 13"/>
          <p:cNvCxnSpPr>
            <a:stCxn id="11" idx="3"/>
            <a:endCxn id="13" idx="1"/>
          </p:cNvCxnSpPr>
          <p:nvPr/>
        </p:nvCxnSpPr>
        <p:spPr>
          <a:xfrm>
            <a:off x="6477000" y="5983803"/>
            <a:ext cx="381000" cy="29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362200" y="5334000"/>
            <a:ext cx="1249060" cy="369332"/>
          </a:xfrm>
          <a:prstGeom prst="rect">
            <a:avLst/>
          </a:prstGeom>
          <a:noFill/>
        </p:spPr>
        <p:txBody>
          <a:bodyPr wrap="none" rtlCol="0">
            <a:spAutoFit/>
          </a:bodyPr>
          <a:lstStyle/>
          <a:p>
            <a:r>
              <a:rPr lang="en-US" dirty="0">
                <a:solidFill>
                  <a:srgbClr val="800000"/>
                </a:solidFill>
              </a:rPr>
              <a:t>Most recent</a:t>
            </a:r>
          </a:p>
        </p:txBody>
      </p:sp>
      <p:sp>
        <p:nvSpPr>
          <p:cNvPr id="16" name="TextBox 15"/>
          <p:cNvSpPr txBox="1"/>
          <p:nvPr/>
        </p:nvSpPr>
        <p:spPr>
          <a:xfrm>
            <a:off x="838200" y="5791200"/>
            <a:ext cx="379656" cy="369332"/>
          </a:xfrm>
          <a:prstGeom prst="rect">
            <a:avLst/>
          </a:prstGeom>
          <a:noFill/>
        </p:spPr>
        <p:txBody>
          <a:bodyPr wrap="none" rtlCol="0">
            <a:spAutoFit/>
          </a:bodyPr>
          <a:lstStyle/>
          <a:p>
            <a:r>
              <a:rPr lang="en-US" b="1" dirty="0">
                <a:solidFill>
                  <a:srgbClr val="FF0000"/>
                </a:solidFill>
              </a:rPr>
              <a:t>D.</a:t>
            </a:r>
          </a:p>
        </p:txBody>
      </p:sp>
    </p:spTree>
    <p:extLst>
      <p:ext uri="{BB962C8B-B14F-4D97-AF65-F5344CB8AC3E}">
        <p14:creationId xmlns:p14="http://schemas.microsoft.com/office/powerpoint/2010/main" val="1750435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push: Linked-list implementation</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17</a:t>
            </a:fld>
            <a:endParaRPr lang="en-US"/>
          </a:p>
        </p:txBody>
      </p:sp>
      <p:sp>
        <p:nvSpPr>
          <p:cNvPr id="61" name="Rounded Rectangle 60"/>
          <p:cNvSpPr/>
          <p:nvPr/>
        </p:nvSpPr>
        <p:spPr>
          <a:xfrm>
            <a:off x="2362200" y="1524000"/>
            <a:ext cx="6781800" cy="990600"/>
          </a:xfrm>
          <a:prstGeom prst="round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Rounded Rectangle 62"/>
          <p:cNvSpPr/>
          <p:nvPr/>
        </p:nvSpPr>
        <p:spPr>
          <a:xfrm>
            <a:off x="2362200" y="4038600"/>
            <a:ext cx="6781800" cy="1219200"/>
          </a:xfrm>
          <a:prstGeom prst="round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Rounded Rectangle 61"/>
          <p:cNvSpPr/>
          <p:nvPr/>
        </p:nvSpPr>
        <p:spPr>
          <a:xfrm>
            <a:off x="2362200" y="2590800"/>
            <a:ext cx="6781800" cy="1371600"/>
          </a:xfrm>
          <a:prstGeom prst="round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 name="Rounded Rectangle 63"/>
          <p:cNvSpPr/>
          <p:nvPr/>
        </p:nvSpPr>
        <p:spPr>
          <a:xfrm>
            <a:off x="2362200" y="5486400"/>
            <a:ext cx="6781800" cy="1219200"/>
          </a:xfrm>
          <a:prstGeom prst="round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Rectangle 4"/>
          <p:cNvSpPr/>
          <p:nvPr/>
        </p:nvSpPr>
        <p:spPr>
          <a:xfrm>
            <a:off x="2515835" y="1905000"/>
            <a:ext cx="589280" cy="373380"/>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200" b="1" dirty="0">
              <a:solidFill>
                <a:srgbClr val="0000FF"/>
              </a:solidFill>
            </a:endParaRPr>
          </a:p>
        </p:txBody>
      </p:sp>
      <p:cxnSp>
        <p:nvCxnSpPr>
          <p:cNvPr id="6" name="Straight Arrow Connector 5"/>
          <p:cNvCxnSpPr>
            <a:stCxn id="5" idx="3"/>
            <a:endCxn id="8" idx="1"/>
          </p:cNvCxnSpPr>
          <p:nvPr/>
        </p:nvCxnSpPr>
        <p:spPr>
          <a:xfrm>
            <a:off x="3105115" y="2091690"/>
            <a:ext cx="1620520" cy="5913"/>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extLst/>
          </p:nvPr>
        </p:nvGraphicFramePr>
        <p:xfrm>
          <a:off x="3276600" y="1600200"/>
          <a:ext cx="10668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tblGrid>
              <a:tr h="355600">
                <a:tc>
                  <a:txBody>
                    <a:bodyPr/>
                    <a:lstStyle/>
                    <a:p>
                      <a:pPr algn="ctr"/>
                      <a:r>
                        <a:rPr lang="en-US" sz="1400" dirty="0"/>
                        <a:t>!</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nvPr>
        </p:nvGraphicFramePr>
        <p:xfrm>
          <a:off x="4725635" y="1919803"/>
          <a:ext cx="10668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355600">
                <a:tc>
                  <a:txBody>
                    <a:bodyPr/>
                    <a:lstStyle/>
                    <a:p>
                      <a:pPr algn="ctr"/>
                      <a:r>
                        <a:rPr lang="en-US" sz="1400" dirty="0"/>
                        <a:t>good</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nvPr>
        </p:nvGraphicFramePr>
        <p:xfrm>
          <a:off x="6097235" y="1919803"/>
          <a:ext cx="12192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55600">
                <a:tc>
                  <a:txBody>
                    <a:bodyPr/>
                    <a:lstStyle/>
                    <a:p>
                      <a:pPr algn="ctr"/>
                      <a:r>
                        <a:rPr lang="en-US" sz="1400" dirty="0"/>
                        <a:t>is</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11" name="Straight Arrow Connector 10"/>
          <p:cNvCxnSpPr>
            <a:endCxn id="10" idx="1"/>
          </p:cNvCxnSpPr>
          <p:nvPr/>
        </p:nvCxnSpPr>
        <p:spPr>
          <a:xfrm flipV="1">
            <a:off x="5792435" y="2097603"/>
            <a:ext cx="304800" cy="29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2" name="Table 11"/>
          <p:cNvGraphicFramePr>
            <a:graphicFrameLocks noGrp="1"/>
          </p:cNvGraphicFramePr>
          <p:nvPr>
            <p:extLst/>
          </p:nvPr>
        </p:nvGraphicFramePr>
        <p:xfrm>
          <a:off x="7697435" y="1922780"/>
          <a:ext cx="13716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55600">
                <a:tc>
                  <a:txBody>
                    <a:bodyPr/>
                    <a:lstStyle/>
                    <a:p>
                      <a:pPr algn="ctr"/>
                      <a:r>
                        <a:rPr lang="en-US" sz="1400" dirty="0"/>
                        <a:t>Life</a:t>
                      </a:r>
                    </a:p>
                  </a:txBody>
                  <a:tcPr/>
                </a:tc>
                <a:tc>
                  <a:txBody>
                    <a:bodyPr/>
                    <a:lstStyle/>
                    <a:p>
                      <a:r>
                        <a:rPr lang="en-US" sz="1100" dirty="0"/>
                        <a:t>NULL</a:t>
                      </a:r>
                    </a:p>
                  </a:txBody>
                  <a:tcPr/>
                </a:tc>
                <a:extLst>
                  <a:ext uri="{0D108BD9-81ED-4DB2-BD59-A6C34878D82A}">
                    <a16:rowId xmlns:a16="http://schemas.microsoft.com/office/drawing/2014/main" val="10000"/>
                  </a:ext>
                </a:extLst>
              </a:tr>
            </a:tbl>
          </a:graphicData>
        </a:graphic>
      </p:graphicFrame>
      <p:cxnSp>
        <p:nvCxnSpPr>
          <p:cNvPr id="13" name="Straight Arrow Connector 12"/>
          <p:cNvCxnSpPr>
            <a:stCxn id="10" idx="3"/>
            <a:endCxn id="12" idx="1"/>
          </p:cNvCxnSpPr>
          <p:nvPr/>
        </p:nvCxnSpPr>
        <p:spPr>
          <a:xfrm>
            <a:off x="7316435" y="2097603"/>
            <a:ext cx="381000" cy="29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439635" y="2209800"/>
            <a:ext cx="915635" cy="369332"/>
          </a:xfrm>
          <a:prstGeom prst="rect">
            <a:avLst/>
          </a:prstGeom>
          <a:noFill/>
        </p:spPr>
        <p:txBody>
          <a:bodyPr wrap="none" rtlCol="0">
            <a:spAutoFit/>
          </a:bodyPr>
          <a:lstStyle/>
          <a:p>
            <a:r>
              <a:rPr lang="en-US" dirty="0" err="1">
                <a:solidFill>
                  <a:srgbClr val="800000"/>
                </a:solidFill>
              </a:rPr>
              <a:t>headPtr</a:t>
            </a:r>
            <a:endParaRPr lang="en-US" dirty="0">
              <a:solidFill>
                <a:srgbClr val="800000"/>
              </a:solidFill>
            </a:endParaRPr>
          </a:p>
        </p:txBody>
      </p:sp>
      <p:sp>
        <p:nvSpPr>
          <p:cNvPr id="15" name="Rectangle 14"/>
          <p:cNvSpPr/>
          <p:nvPr/>
        </p:nvSpPr>
        <p:spPr>
          <a:xfrm>
            <a:off x="2515835" y="3352800"/>
            <a:ext cx="589280" cy="373380"/>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200" b="1" dirty="0">
              <a:solidFill>
                <a:srgbClr val="0000FF"/>
              </a:solidFill>
            </a:endParaRPr>
          </a:p>
        </p:txBody>
      </p:sp>
      <p:cxnSp>
        <p:nvCxnSpPr>
          <p:cNvPr id="16" name="Straight Arrow Connector 15"/>
          <p:cNvCxnSpPr>
            <a:stCxn id="15" idx="3"/>
            <a:endCxn id="18" idx="1"/>
          </p:cNvCxnSpPr>
          <p:nvPr/>
        </p:nvCxnSpPr>
        <p:spPr>
          <a:xfrm>
            <a:off x="3105115" y="3539490"/>
            <a:ext cx="1620520" cy="17581"/>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extLst/>
          </p:nvPr>
        </p:nvGraphicFramePr>
        <p:xfrm>
          <a:off x="3352800" y="2921000"/>
          <a:ext cx="10668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tblGrid>
              <a:tr h="355600">
                <a:tc>
                  <a:txBody>
                    <a:bodyPr/>
                    <a:lstStyle/>
                    <a:p>
                      <a:pPr algn="ctr"/>
                      <a:r>
                        <a:rPr lang="en-US" sz="1400" dirty="0"/>
                        <a:t>!</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nvPr>
        </p:nvGraphicFramePr>
        <p:xfrm>
          <a:off x="4725635" y="3379271"/>
          <a:ext cx="10668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355600">
                <a:tc>
                  <a:txBody>
                    <a:bodyPr/>
                    <a:lstStyle/>
                    <a:p>
                      <a:pPr algn="ctr"/>
                      <a:r>
                        <a:rPr lang="en-US" sz="1400" dirty="0"/>
                        <a:t>good</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nvPr>
        </p:nvGraphicFramePr>
        <p:xfrm>
          <a:off x="6097235" y="3379271"/>
          <a:ext cx="12192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55600">
                <a:tc>
                  <a:txBody>
                    <a:bodyPr/>
                    <a:lstStyle/>
                    <a:p>
                      <a:pPr algn="ctr"/>
                      <a:r>
                        <a:rPr lang="en-US" sz="1400" dirty="0"/>
                        <a:t>is</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21" name="Straight Arrow Connector 20"/>
          <p:cNvCxnSpPr>
            <a:endCxn id="20" idx="1"/>
          </p:cNvCxnSpPr>
          <p:nvPr/>
        </p:nvCxnSpPr>
        <p:spPr>
          <a:xfrm flipV="1">
            <a:off x="5792435" y="3557071"/>
            <a:ext cx="304800" cy="29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22" name="Table 21"/>
          <p:cNvGraphicFramePr>
            <a:graphicFrameLocks noGrp="1"/>
          </p:cNvGraphicFramePr>
          <p:nvPr>
            <p:extLst/>
          </p:nvPr>
        </p:nvGraphicFramePr>
        <p:xfrm>
          <a:off x="7697435" y="3382248"/>
          <a:ext cx="13716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55600">
                <a:tc>
                  <a:txBody>
                    <a:bodyPr/>
                    <a:lstStyle/>
                    <a:p>
                      <a:pPr algn="ctr"/>
                      <a:r>
                        <a:rPr lang="en-US" sz="1400" dirty="0"/>
                        <a:t>Life</a:t>
                      </a:r>
                    </a:p>
                  </a:txBody>
                  <a:tcPr/>
                </a:tc>
                <a:tc>
                  <a:txBody>
                    <a:bodyPr/>
                    <a:lstStyle/>
                    <a:p>
                      <a:r>
                        <a:rPr lang="en-US" sz="1100" dirty="0"/>
                        <a:t>NULL</a:t>
                      </a:r>
                    </a:p>
                  </a:txBody>
                  <a:tcPr/>
                </a:tc>
                <a:extLst>
                  <a:ext uri="{0D108BD9-81ED-4DB2-BD59-A6C34878D82A}">
                    <a16:rowId xmlns:a16="http://schemas.microsoft.com/office/drawing/2014/main" val="10000"/>
                  </a:ext>
                </a:extLst>
              </a:tr>
            </a:tbl>
          </a:graphicData>
        </a:graphic>
      </p:graphicFrame>
      <p:cxnSp>
        <p:nvCxnSpPr>
          <p:cNvPr id="23" name="Straight Arrow Connector 22"/>
          <p:cNvCxnSpPr>
            <a:stCxn id="20" idx="3"/>
            <a:endCxn id="22" idx="1"/>
          </p:cNvCxnSpPr>
          <p:nvPr/>
        </p:nvCxnSpPr>
        <p:spPr>
          <a:xfrm>
            <a:off x="7316435" y="3557071"/>
            <a:ext cx="381000" cy="29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439635" y="3657600"/>
            <a:ext cx="915635" cy="369332"/>
          </a:xfrm>
          <a:prstGeom prst="rect">
            <a:avLst/>
          </a:prstGeom>
          <a:noFill/>
        </p:spPr>
        <p:txBody>
          <a:bodyPr wrap="none" rtlCol="0">
            <a:spAutoFit/>
          </a:bodyPr>
          <a:lstStyle/>
          <a:p>
            <a:r>
              <a:rPr lang="en-US" dirty="0" err="1">
                <a:solidFill>
                  <a:srgbClr val="800000"/>
                </a:solidFill>
              </a:rPr>
              <a:t>headPtr</a:t>
            </a:r>
            <a:endParaRPr lang="en-US" dirty="0">
              <a:solidFill>
                <a:srgbClr val="800000"/>
              </a:solidFill>
            </a:endParaRPr>
          </a:p>
        </p:txBody>
      </p:sp>
      <p:sp>
        <p:nvSpPr>
          <p:cNvPr id="25" name="Rectangle 24"/>
          <p:cNvSpPr/>
          <p:nvPr/>
        </p:nvSpPr>
        <p:spPr>
          <a:xfrm>
            <a:off x="2514600" y="2743200"/>
            <a:ext cx="589280" cy="373380"/>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200" b="1" dirty="0">
              <a:solidFill>
                <a:srgbClr val="0000FF"/>
              </a:solidFill>
            </a:endParaRPr>
          </a:p>
        </p:txBody>
      </p:sp>
      <p:sp>
        <p:nvSpPr>
          <p:cNvPr id="26" name="TextBox 25"/>
          <p:cNvSpPr txBox="1"/>
          <p:nvPr/>
        </p:nvSpPr>
        <p:spPr>
          <a:xfrm>
            <a:off x="2438400" y="3048000"/>
            <a:ext cx="643964" cy="369332"/>
          </a:xfrm>
          <a:prstGeom prst="rect">
            <a:avLst/>
          </a:prstGeom>
          <a:noFill/>
        </p:spPr>
        <p:txBody>
          <a:bodyPr wrap="none" rtlCol="0">
            <a:spAutoFit/>
          </a:bodyPr>
          <a:lstStyle/>
          <a:p>
            <a:r>
              <a:rPr lang="en-US" dirty="0">
                <a:solidFill>
                  <a:srgbClr val="800000"/>
                </a:solidFill>
              </a:rPr>
              <a:t>temp</a:t>
            </a:r>
          </a:p>
        </p:txBody>
      </p:sp>
      <p:cxnSp>
        <p:nvCxnSpPr>
          <p:cNvPr id="27" name="Straight Arrow Connector 26"/>
          <p:cNvCxnSpPr>
            <a:stCxn id="25" idx="3"/>
            <a:endCxn id="17" idx="1"/>
          </p:cNvCxnSpPr>
          <p:nvPr/>
        </p:nvCxnSpPr>
        <p:spPr>
          <a:xfrm>
            <a:off x="3103880" y="2929890"/>
            <a:ext cx="248920" cy="16891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2517070" y="4648200"/>
            <a:ext cx="589280" cy="373380"/>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200" b="1" dirty="0">
              <a:solidFill>
                <a:srgbClr val="0000FF"/>
              </a:solidFill>
            </a:endParaRPr>
          </a:p>
        </p:txBody>
      </p:sp>
      <p:cxnSp>
        <p:nvCxnSpPr>
          <p:cNvPr id="29" name="Straight Arrow Connector 28"/>
          <p:cNvCxnSpPr>
            <a:stCxn id="28" idx="3"/>
            <a:endCxn id="31" idx="1"/>
          </p:cNvCxnSpPr>
          <p:nvPr/>
        </p:nvCxnSpPr>
        <p:spPr>
          <a:xfrm flipV="1">
            <a:off x="3106350" y="4536003"/>
            <a:ext cx="1620520" cy="298887"/>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0" name="Table 29"/>
          <p:cNvGraphicFramePr>
            <a:graphicFrameLocks noGrp="1"/>
          </p:cNvGraphicFramePr>
          <p:nvPr>
            <p:extLst/>
          </p:nvPr>
        </p:nvGraphicFramePr>
        <p:xfrm>
          <a:off x="3355270" y="4361180"/>
          <a:ext cx="10668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tblGrid>
              <a:tr h="355600">
                <a:tc>
                  <a:txBody>
                    <a:bodyPr/>
                    <a:lstStyle/>
                    <a:p>
                      <a:pPr algn="ctr"/>
                      <a:r>
                        <a:rPr lang="en-US" sz="1400" dirty="0"/>
                        <a:t>!</a:t>
                      </a:r>
                    </a:p>
                  </a:txBody>
                  <a:tcPr>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tcPr>
                </a:tc>
                <a:tc>
                  <a:txBody>
                    <a:bodyPr/>
                    <a:lstStyle/>
                    <a:p>
                      <a:endParaRPr lang="en-US" sz="1100" dirty="0">
                        <a:solidFill>
                          <a:srgbClr val="0000FF"/>
                        </a:solidFill>
                      </a:endParaRPr>
                    </a:p>
                  </a:txBody>
                  <a:tcPr>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1" name="Table 30"/>
          <p:cNvGraphicFramePr>
            <a:graphicFrameLocks noGrp="1"/>
          </p:cNvGraphicFramePr>
          <p:nvPr>
            <p:extLst/>
          </p:nvPr>
        </p:nvGraphicFramePr>
        <p:xfrm>
          <a:off x="4726870" y="4358203"/>
          <a:ext cx="10668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355600">
                <a:tc>
                  <a:txBody>
                    <a:bodyPr/>
                    <a:lstStyle/>
                    <a:p>
                      <a:pPr algn="ctr"/>
                      <a:r>
                        <a:rPr lang="en-US" sz="1400" dirty="0"/>
                        <a:t>good</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32" name="Straight Arrow Connector 31"/>
          <p:cNvCxnSpPr>
            <a:stCxn id="30" idx="3"/>
            <a:endCxn id="31" idx="1"/>
          </p:cNvCxnSpPr>
          <p:nvPr/>
        </p:nvCxnSpPr>
        <p:spPr>
          <a:xfrm flipV="1">
            <a:off x="4422070" y="4536003"/>
            <a:ext cx="304800" cy="2977"/>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3" name="Table 32"/>
          <p:cNvGraphicFramePr>
            <a:graphicFrameLocks noGrp="1"/>
          </p:cNvGraphicFramePr>
          <p:nvPr>
            <p:extLst/>
          </p:nvPr>
        </p:nvGraphicFramePr>
        <p:xfrm>
          <a:off x="6098470" y="4358203"/>
          <a:ext cx="12192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55600">
                <a:tc>
                  <a:txBody>
                    <a:bodyPr/>
                    <a:lstStyle/>
                    <a:p>
                      <a:pPr algn="ctr"/>
                      <a:r>
                        <a:rPr lang="en-US" sz="1400" dirty="0"/>
                        <a:t>is</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34" name="Straight Arrow Connector 33"/>
          <p:cNvCxnSpPr>
            <a:endCxn id="33" idx="1"/>
          </p:cNvCxnSpPr>
          <p:nvPr/>
        </p:nvCxnSpPr>
        <p:spPr>
          <a:xfrm flipV="1">
            <a:off x="5793670" y="4536003"/>
            <a:ext cx="304800" cy="29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5" name="Table 34"/>
          <p:cNvGraphicFramePr>
            <a:graphicFrameLocks noGrp="1"/>
          </p:cNvGraphicFramePr>
          <p:nvPr>
            <p:extLst/>
          </p:nvPr>
        </p:nvGraphicFramePr>
        <p:xfrm>
          <a:off x="7698670" y="4361180"/>
          <a:ext cx="13716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55600">
                <a:tc>
                  <a:txBody>
                    <a:bodyPr/>
                    <a:lstStyle/>
                    <a:p>
                      <a:pPr algn="ctr"/>
                      <a:r>
                        <a:rPr lang="en-US" sz="1400" dirty="0"/>
                        <a:t>Life</a:t>
                      </a:r>
                    </a:p>
                  </a:txBody>
                  <a:tcPr/>
                </a:tc>
                <a:tc>
                  <a:txBody>
                    <a:bodyPr/>
                    <a:lstStyle/>
                    <a:p>
                      <a:r>
                        <a:rPr lang="en-US" sz="1100" dirty="0"/>
                        <a:t>NULL</a:t>
                      </a:r>
                    </a:p>
                  </a:txBody>
                  <a:tcPr/>
                </a:tc>
                <a:extLst>
                  <a:ext uri="{0D108BD9-81ED-4DB2-BD59-A6C34878D82A}">
                    <a16:rowId xmlns:a16="http://schemas.microsoft.com/office/drawing/2014/main" val="10000"/>
                  </a:ext>
                </a:extLst>
              </a:tr>
            </a:tbl>
          </a:graphicData>
        </a:graphic>
      </p:graphicFrame>
      <p:cxnSp>
        <p:nvCxnSpPr>
          <p:cNvPr id="36" name="Straight Arrow Connector 35"/>
          <p:cNvCxnSpPr>
            <a:stCxn id="33" idx="3"/>
            <a:endCxn id="35" idx="1"/>
          </p:cNvCxnSpPr>
          <p:nvPr/>
        </p:nvCxnSpPr>
        <p:spPr>
          <a:xfrm>
            <a:off x="7317670" y="4536003"/>
            <a:ext cx="381000" cy="29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362200" y="4964668"/>
            <a:ext cx="915635" cy="369332"/>
          </a:xfrm>
          <a:prstGeom prst="rect">
            <a:avLst/>
          </a:prstGeom>
          <a:noFill/>
        </p:spPr>
        <p:txBody>
          <a:bodyPr wrap="none" rtlCol="0">
            <a:spAutoFit/>
          </a:bodyPr>
          <a:lstStyle/>
          <a:p>
            <a:r>
              <a:rPr lang="en-US" dirty="0" err="1">
                <a:solidFill>
                  <a:srgbClr val="800000"/>
                </a:solidFill>
              </a:rPr>
              <a:t>headPtr</a:t>
            </a:r>
            <a:endParaRPr lang="en-US" dirty="0">
              <a:solidFill>
                <a:srgbClr val="800000"/>
              </a:solidFill>
            </a:endParaRPr>
          </a:p>
        </p:txBody>
      </p:sp>
      <p:sp>
        <p:nvSpPr>
          <p:cNvPr id="38" name="Rectangle 37"/>
          <p:cNvSpPr/>
          <p:nvPr/>
        </p:nvSpPr>
        <p:spPr>
          <a:xfrm>
            <a:off x="2515835" y="4050268"/>
            <a:ext cx="589280" cy="373380"/>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200" b="1" dirty="0">
              <a:solidFill>
                <a:srgbClr val="0000FF"/>
              </a:solidFill>
            </a:endParaRPr>
          </a:p>
        </p:txBody>
      </p:sp>
      <p:sp>
        <p:nvSpPr>
          <p:cNvPr id="39" name="TextBox 38"/>
          <p:cNvSpPr txBox="1"/>
          <p:nvPr/>
        </p:nvSpPr>
        <p:spPr>
          <a:xfrm>
            <a:off x="2439635" y="4355068"/>
            <a:ext cx="643964" cy="369332"/>
          </a:xfrm>
          <a:prstGeom prst="rect">
            <a:avLst/>
          </a:prstGeom>
          <a:noFill/>
        </p:spPr>
        <p:txBody>
          <a:bodyPr wrap="none" rtlCol="0">
            <a:spAutoFit/>
          </a:bodyPr>
          <a:lstStyle/>
          <a:p>
            <a:r>
              <a:rPr lang="en-US" dirty="0">
                <a:solidFill>
                  <a:srgbClr val="800000"/>
                </a:solidFill>
              </a:rPr>
              <a:t>temp</a:t>
            </a:r>
          </a:p>
        </p:txBody>
      </p:sp>
      <p:cxnSp>
        <p:nvCxnSpPr>
          <p:cNvPr id="40" name="Straight Arrow Connector 39"/>
          <p:cNvCxnSpPr>
            <a:stCxn id="38" idx="3"/>
            <a:endCxn id="30" idx="1"/>
          </p:cNvCxnSpPr>
          <p:nvPr/>
        </p:nvCxnSpPr>
        <p:spPr>
          <a:xfrm>
            <a:off x="3105115" y="4236958"/>
            <a:ext cx="250155" cy="302022"/>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152400" y="2057400"/>
            <a:ext cx="1390675" cy="369332"/>
          </a:xfrm>
          <a:prstGeom prst="rect">
            <a:avLst/>
          </a:prstGeom>
          <a:solidFill>
            <a:srgbClr val="D2DFD1"/>
          </a:solidFill>
        </p:spPr>
        <p:txBody>
          <a:bodyPr wrap="none" rtlCol="0">
            <a:spAutoFit/>
          </a:bodyPr>
          <a:lstStyle/>
          <a:p>
            <a:r>
              <a:rPr lang="en-US" dirty="0"/>
              <a:t>Before push()</a:t>
            </a:r>
          </a:p>
        </p:txBody>
      </p:sp>
      <p:sp>
        <p:nvSpPr>
          <p:cNvPr id="47" name="Rectangle 46"/>
          <p:cNvSpPr/>
          <p:nvPr/>
        </p:nvSpPr>
        <p:spPr>
          <a:xfrm>
            <a:off x="2514600" y="6084332"/>
            <a:ext cx="589280" cy="373380"/>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200" b="1" dirty="0">
              <a:solidFill>
                <a:srgbClr val="0000FF"/>
              </a:solidFill>
            </a:endParaRPr>
          </a:p>
        </p:txBody>
      </p:sp>
      <p:cxnSp>
        <p:nvCxnSpPr>
          <p:cNvPr id="48" name="Straight Arrow Connector 47"/>
          <p:cNvCxnSpPr>
            <a:stCxn id="47" idx="3"/>
            <a:endCxn id="49" idx="1"/>
          </p:cNvCxnSpPr>
          <p:nvPr/>
        </p:nvCxnSpPr>
        <p:spPr>
          <a:xfrm>
            <a:off x="3103880" y="6271022"/>
            <a:ext cx="248920" cy="5755"/>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49" name="Table 48"/>
          <p:cNvGraphicFramePr>
            <a:graphicFrameLocks noGrp="1"/>
          </p:cNvGraphicFramePr>
          <p:nvPr>
            <p:extLst/>
          </p:nvPr>
        </p:nvGraphicFramePr>
        <p:xfrm>
          <a:off x="3352800" y="6098977"/>
          <a:ext cx="10668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tblGrid>
              <a:tr h="355600">
                <a:tc>
                  <a:txBody>
                    <a:bodyPr/>
                    <a:lstStyle/>
                    <a:p>
                      <a:pPr algn="ctr"/>
                      <a:r>
                        <a:rPr lang="en-US" sz="1400" dirty="0"/>
                        <a:t>!</a:t>
                      </a:r>
                    </a:p>
                  </a:txBody>
                  <a:tcPr>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tcPr>
                </a:tc>
                <a:tc>
                  <a:txBody>
                    <a:bodyPr/>
                    <a:lstStyle/>
                    <a:p>
                      <a:endParaRPr lang="en-US" sz="1100" dirty="0">
                        <a:solidFill>
                          <a:srgbClr val="0000FF"/>
                        </a:solidFill>
                      </a:endParaRPr>
                    </a:p>
                  </a:txBody>
                  <a:tcPr>
                    <a:lnL w="12700" cap="flat" cmpd="sng" algn="ctr">
                      <a:solidFill>
                        <a:srgbClr val="D16349"/>
                      </a:solidFill>
                      <a:prstDash val="solid"/>
                      <a:round/>
                      <a:headEnd type="none" w="med" len="med"/>
                      <a:tailEnd type="none" w="med" len="med"/>
                    </a:lnL>
                    <a:lnR w="12700" cap="flat" cmpd="sng" algn="ctr">
                      <a:solidFill>
                        <a:srgbClr val="D16349"/>
                      </a:solidFill>
                      <a:prstDash val="solid"/>
                      <a:round/>
                      <a:headEnd type="none" w="med" len="med"/>
                      <a:tailEnd type="none" w="med" len="med"/>
                    </a:lnR>
                    <a:lnT w="12700" cap="flat" cmpd="sng" algn="ctr">
                      <a:solidFill>
                        <a:srgbClr val="D16349"/>
                      </a:solidFill>
                      <a:prstDash val="solid"/>
                      <a:round/>
                      <a:headEnd type="none" w="med" len="med"/>
                      <a:tailEnd type="none" w="med" len="med"/>
                    </a:lnT>
                    <a:lnB w="12700" cap="flat" cmpd="sng" algn="ctr">
                      <a:solidFill>
                        <a:srgbClr val="D16349"/>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0" name="Table 49"/>
          <p:cNvGraphicFramePr>
            <a:graphicFrameLocks noGrp="1"/>
          </p:cNvGraphicFramePr>
          <p:nvPr>
            <p:extLst/>
          </p:nvPr>
        </p:nvGraphicFramePr>
        <p:xfrm>
          <a:off x="4724400" y="6096000"/>
          <a:ext cx="10668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355600">
                <a:tc>
                  <a:txBody>
                    <a:bodyPr/>
                    <a:lstStyle/>
                    <a:p>
                      <a:pPr algn="ctr"/>
                      <a:r>
                        <a:rPr lang="en-US" sz="1400" dirty="0"/>
                        <a:t>good</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51" name="Straight Arrow Connector 50"/>
          <p:cNvCxnSpPr>
            <a:stCxn id="49" idx="3"/>
            <a:endCxn id="50" idx="1"/>
          </p:cNvCxnSpPr>
          <p:nvPr/>
        </p:nvCxnSpPr>
        <p:spPr>
          <a:xfrm flipV="1">
            <a:off x="4419600" y="6273800"/>
            <a:ext cx="304800" cy="2977"/>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52" name="Table 51"/>
          <p:cNvGraphicFramePr>
            <a:graphicFrameLocks noGrp="1"/>
          </p:cNvGraphicFramePr>
          <p:nvPr>
            <p:extLst/>
          </p:nvPr>
        </p:nvGraphicFramePr>
        <p:xfrm>
          <a:off x="6096000" y="6096000"/>
          <a:ext cx="12192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55600">
                <a:tc>
                  <a:txBody>
                    <a:bodyPr/>
                    <a:lstStyle/>
                    <a:p>
                      <a:pPr algn="ctr"/>
                      <a:r>
                        <a:rPr lang="en-US" sz="1400" dirty="0"/>
                        <a:t>is</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53" name="Straight Arrow Connector 52"/>
          <p:cNvCxnSpPr>
            <a:endCxn id="52" idx="1"/>
          </p:cNvCxnSpPr>
          <p:nvPr/>
        </p:nvCxnSpPr>
        <p:spPr>
          <a:xfrm flipV="1">
            <a:off x="5791200" y="6273800"/>
            <a:ext cx="304800" cy="29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54" name="Table 53"/>
          <p:cNvGraphicFramePr>
            <a:graphicFrameLocks noGrp="1"/>
          </p:cNvGraphicFramePr>
          <p:nvPr>
            <p:extLst/>
          </p:nvPr>
        </p:nvGraphicFramePr>
        <p:xfrm>
          <a:off x="7696200" y="6098977"/>
          <a:ext cx="13716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55600">
                <a:tc>
                  <a:txBody>
                    <a:bodyPr/>
                    <a:lstStyle/>
                    <a:p>
                      <a:pPr algn="ctr"/>
                      <a:r>
                        <a:rPr lang="en-US" sz="1400" dirty="0"/>
                        <a:t>Life</a:t>
                      </a:r>
                    </a:p>
                  </a:txBody>
                  <a:tcPr/>
                </a:tc>
                <a:tc>
                  <a:txBody>
                    <a:bodyPr/>
                    <a:lstStyle/>
                    <a:p>
                      <a:r>
                        <a:rPr lang="en-US" sz="1100" dirty="0"/>
                        <a:t>NULL</a:t>
                      </a:r>
                    </a:p>
                  </a:txBody>
                  <a:tcPr/>
                </a:tc>
                <a:extLst>
                  <a:ext uri="{0D108BD9-81ED-4DB2-BD59-A6C34878D82A}">
                    <a16:rowId xmlns:a16="http://schemas.microsoft.com/office/drawing/2014/main" val="10000"/>
                  </a:ext>
                </a:extLst>
              </a:tr>
            </a:tbl>
          </a:graphicData>
        </a:graphic>
      </p:graphicFrame>
      <p:cxnSp>
        <p:nvCxnSpPr>
          <p:cNvPr id="55" name="Straight Arrow Connector 54"/>
          <p:cNvCxnSpPr>
            <a:stCxn id="52" idx="3"/>
            <a:endCxn id="54" idx="1"/>
          </p:cNvCxnSpPr>
          <p:nvPr/>
        </p:nvCxnSpPr>
        <p:spPr>
          <a:xfrm>
            <a:off x="7315200" y="6273800"/>
            <a:ext cx="381000" cy="29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2359730" y="6400800"/>
            <a:ext cx="915635" cy="369332"/>
          </a:xfrm>
          <a:prstGeom prst="rect">
            <a:avLst/>
          </a:prstGeom>
          <a:noFill/>
        </p:spPr>
        <p:txBody>
          <a:bodyPr wrap="none" rtlCol="0">
            <a:spAutoFit/>
          </a:bodyPr>
          <a:lstStyle/>
          <a:p>
            <a:r>
              <a:rPr lang="en-US" dirty="0" err="1">
                <a:solidFill>
                  <a:srgbClr val="800000"/>
                </a:solidFill>
              </a:rPr>
              <a:t>headPtr</a:t>
            </a:r>
            <a:endParaRPr lang="en-US" dirty="0">
              <a:solidFill>
                <a:srgbClr val="800000"/>
              </a:solidFill>
            </a:endParaRPr>
          </a:p>
        </p:txBody>
      </p:sp>
      <p:sp>
        <p:nvSpPr>
          <p:cNvPr id="57" name="Rectangle 56"/>
          <p:cNvSpPr/>
          <p:nvPr/>
        </p:nvSpPr>
        <p:spPr>
          <a:xfrm>
            <a:off x="2514600" y="5486666"/>
            <a:ext cx="589280" cy="373380"/>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r>
              <a:rPr lang="en-US" sz="1200" b="1" dirty="0" err="1">
                <a:solidFill>
                  <a:srgbClr val="0000FF"/>
                </a:solidFill>
              </a:rPr>
              <a:t>nullptr</a:t>
            </a:r>
            <a:endParaRPr lang="en-US" sz="1200" b="1" dirty="0">
              <a:solidFill>
                <a:srgbClr val="0000FF"/>
              </a:solidFill>
            </a:endParaRPr>
          </a:p>
        </p:txBody>
      </p:sp>
      <p:sp>
        <p:nvSpPr>
          <p:cNvPr id="58" name="TextBox 57"/>
          <p:cNvSpPr txBox="1"/>
          <p:nvPr/>
        </p:nvSpPr>
        <p:spPr>
          <a:xfrm>
            <a:off x="2437165" y="5791200"/>
            <a:ext cx="643964" cy="369332"/>
          </a:xfrm>
          <a:prstGeom prst="rect">
            <a:avLst/>
          </a:prstGeom>
          <a:noFill/>
        </p:spPr>
        <p:txBody>
          <a:bodyPr wrap="none" rtlCol="0">
            <a:spAutoFit/>
          </a:bodyPr>
          <a:lstStyle/>
          <a:p>
            <a:r>
              <a:rPr lang="en-US" dirty="0">
                <a:solidFill>
                  <a:srgbClr val="800000"/>
                </a:solidFill>
              </a:rPr>
              <a:t>temp</a:t>
            </a:r>
          </a:p>
        </p:txBody>
      </p:sp>
      <p:sp>
        <p:nvSpPr>
          <p:cNvPr id="65" name="TextBox 64"/>
          <p:cNvSpPr txBox="1"/>
          <p:nvPr/>
        </p:nvSpPr>
        <p:spPr>
          <a:xfrm>
            <a:off x="838200" y="3124200"/>
            <a:ext cx="403438" cy="369332"/>
          </a:xfrm>
          <a:prstGeom prst="rect">
            <a:avLst/>
          </a:prstGeom>
          <a:noFill/>
        </p:spPr>
        <p:txBody>
          <a:bodyPr wrap="none" rtlCol="0">
            <a:spAutoFit/>
          </a:bodyPr>
          <a:lstStyle/>
          <a:p>
            <a:r>
              <a:rPr lang="en-US" b="1" dirty="0">
                <a:solidFill>
                  <a:srgbClr val="FF0000"/>
                </a:solidFill>
              </a:rPr>
              <a:t>A.</a:t>
            </a:r>
          </a:p>
        </p:txBody>
      </p:sp>
      <p:sp>
        <p:nvSpPr>
          <p:cNvPr id="66" name="TextBox 65"/>
          <p:cNvSpPr txBox="1"/>
          <p:nvPr/>
        </p:nvSpPr>
        <p:spPr>
          <a:xfrm>
            <a:off x="838200" y="4278868"/>
            <a:ext cx="366920" cy="369332"/>
          </a:xfrm>
          <a:prstGeom prst="rect">
            <a:avLst/>
          </a:prstGeom>
          <a:noFill/>
        </p:spPr>
        <p:txBody>
          <a:bodyPr wrap="none" rtlCol="0">
            <a:spAutoFit/>
          </a:bodyPr>
          <a:lstStyle/>
          <a:p>
            <a:r>
              <a:rPr lang="en-US" b="1" dirty="0">
                <a:solidFill>
                  <a:srgbClr val="FF0000"/>
                </a:solidFill>
              </a:rPr>
              <a:t>B.</a:t>
            </a:r>
          </a:p>
        </p:txBody>
      </p:sp>
      <p:sp>
        <p:nvSpPr>
          <p:cNvPr id="67" name="TextBox 66"/>
          <p:cNvSpPr txBox="1"/>
          <p:nvPr/>
        </p:nvSpPr>
        <p:spPr>
          <a:xfrm>
            <a:off x="838200" y="5726668"/>
            <a:ext cx="379205" cy="369332"/>
          </a:xfrm>
          <a:prstGeom prst="rect">
            <a:avLst/>
          </a:prstGeom>
          <a:noFill/>
        </p:spPr>
        <p:txBody>
          <a:bodyPr wrap="none" rtlCol="0">
            <a:spAutoFit/>
          </a:bodyPr>
          <a:lstStyle/>
          <a:p>
            <a:r>
              <a:rPr lang="en-US" b="1" dirty="0">
                <a:solidFill>
                  <a:srgbClr val="FF0000"/>
                </a:solidFill>
              </a:rPr>
              <a:t>C.</a:t>
            </a:r>
          </a:p>
        </p:txBody>
      </p:sp>
    </p:spTree>
    <p:extLst>
      <p:ext uri="{BB962C8B-B14F-4D97-AF65-F5344CB8AC3E}">
        <p14:creationId xmlns:p14="http://schemas.microsoft.com/office/powerpoint/2010/main" val="159522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900" decel="100000" fill="hold"/>
                                        <p:tgtEl>
                                          <p:spTgt spid="6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5"/>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fade">
                                      <p:cBhvr>
                                        <p:cTn id="13" dur="1000"/>
                                        <p:tgtEl>
                                          <p:spTgt spid="66"/>
                                        </p:tgtEl>
                                      </p:cBhvr>
                                    </p:animEffect>
                                    <p:anim calcmode="lin" valueType="num">
                                      <p:cBhvr>
                                        <p:cTn id="14" dur="1000" fill="hold"/>
                                        <p:tgtEl>
                                          <p:spTgt spid="66"/>
                                        </p:tgtEl>
                                        <p:attrNameLst>
                                          <p:attrName>ppt_x</p:attrName>
                                        </p:attrNameLst>
                                      </p:cBhvr>
                                      <p:tavLst>
                                        <p:tav tm="0">
                                          <p:val>
                                            <p:strVal val="#ppt_x"/>
                                          </p:val>
                                        </p:tav>
                                        <p:tav tm="100000">
                                          <p:val>
                                            <p:strVal val="#ppt_x"/>
                                          </p:val>
                                        </p:tav>
                                      </p:tavLst>
                                    </p:anim>
                                    <p:anim calcmode="lin" valueType="num">
                                      <p:cBhvr>
                                        <p:cTn id="15" dur="900" decel="100000" fill="hold"/>
                                        <p:tgtEl>
                                          <p:spTgt spid="6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66"/>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1000"/>
                                        <p:tgtEl>
                                          <p:spTgt spid="67"/>
                                        </p:tgtEl>
                                      </p:cBhvr>
                                    </p:animEffect>
                                    <p:anim calcmode="lin" valueType="num">
                                      <p:cBhvr>
                                        <p:cTn id="20" dur="1000" fill="hold"/>
                                        <p:tgtEl>
                                          <p:spTgt spid="67"/>
                                        </p:tgtEl>
                                        <p:attrNameLst>
                                          <p:attrName>ppt_x</p:attrName>
                                        </p:attrNameLst>
                                      </p:cBhvr>
                                      <p:tavLst>
                                        <p:tav tm="0">
                                          <p:val>
                                            <p:strVal val="#ppt_x"/>
                                          </p:val>
                                        </p:tav>
                                        <p:tav tm="100000">
                                          <p:val>
                                            <p:strVal val="#ppt_x"/>
                                          </p:val>
                                        </p:tav>
                                      </p:tavLst>
                                    </p:anim>
                                    <p:anim calcmode="lin" valueType="num">
                                      <p:cBhvr>
                                        <p:cTn id="21" dur="900" decel="100000" fill="hold"/>
                                        <p:tgtEl>
                                          <p:spTgt spid="6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push: Linked-list implementation</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18</a:t>
            </a:fld>
            <a:endParaRPr lang="en-US"/>
          </a:p>
        </p:txBody>
      </p:sp>
      <p:sp>
        <p:nvSpPr>
          <p:cNvPr id="5" name="TextBox 4"/>
          <p:cNvSpPr txBox="1"/>
          <p:nvPr/>
        </p:nvSpPr>
        <p:spPr>
          <a:xfrm>
            <a:off x="609600" y="1905000"/>
            <a:ext cx="7391399" cy="2554545"/>
          </a:xfrm>
          <a:prstGeom prst="rect">
            <a:avLst/>
          </a:prstGeom>
          <a:solidFill>
            <a:srgbClr val="C0C3D0"/>
          </a:solidFill>
        </p:spPr>
        <p:txBody>
          <a:bodyPr wrap="square" rtlCol="0">
            <a:spAutoFit/>
          </a:bodyPr>
          <a:lstStyle/>
          <a:p>
            <a:r>
              <a:rPr lang="en-US" sz="2000" dirty="0">
                <a:solidFill>
                  <a:srgbClr val="AA0D91"/>
                </a:solidFill>
                <a:latin typeface="Menlo-Regular"/>
              </a:rPr>
              <a:t>template</a:t>
            </a:r>
            <a:r>
              <a:rPr lang="en-US" sz="2000" dirty="0">
                <a:solidFill>
                  <a:srgbClr val="000000"/>
                </a:solidFill>
                <a:latin typeface="Menlo-Regular"/>
              </a:rPr>
              <a:t>&lt;</a:t>
            </a:r>
            <a:r>
              <a:rPr lang="en-US" sz="2000" dirty="0">
                <a:solidFill>
                  <a:srgbClr val="AA0D91"/>
                </a:solidFill>
                <a:latin typeface="Menlo-Regular"/>
              </a:rPr>
              <a:t>class</a:t>
            </a:r>
            <a:r>
              <a:rPr lang="en-US" sz="2000" dirty="0">
                <a:solidFill>
                  <a:srgbClr val="000000"/>
                </a:solidFill>
                <a:latin typeface="Menlo-Regular"/>
              </a:rPr>
              <a:t> </a:t>
            </a:r>
            <a:r>
              <a:rPr lang="en-US" sz="2000" dirty="0" err="1">
                <a:solidFill>
                  <a:srgbClr val="000000"/>
                </a:solidFill>
                <a:latin typeface="Menlo-Regular"/>
              </a:rPr>
              <a:t>ItemType</a:t>
            </a:r>
            <a:r>
              <a:rPr lang="en-US" sz="2000" dirty="0">
                <a:solidFill>
                  <a:srgbClr val="000000"/>
                </a:solidFill>
                <a:latin typeface="Menlo-Regular"/>
              </a:rPr>
              <a:t>&gt;</a:t>
            </a:r>
          </a:p>
          <a:p>
            <a:r>
              <a:rPr lang="en-US" sz="2000" dirty="0" smtClean="0">
                <a:solidFill>
                  <a:srgbClr val="AA0D91"/>
                </a:solidFill>
                <a:latin typeface="Menlo-Regular"/>
              </a:rPr>
              <a:t>void</a:t>
            </a:r>
            <a:r>
              <a:rPr lang="en-US" sz="2000" dirty="0" smtClean="0">
                <a:solidFill>
                  <a:srgbClr val="000000"/>
                </a:solidFill>
                <a:latin typeface="Menlo-Regular"/>
              </a:rPr>
              <a:t> </a:t>
            </a:r>
            <a:r>
              <a:rPr lang="en-US" sz="2000" dirty="0" err="1">
                <a:solidFill>
                  <a:srgbClr val="000000"/>
                </a:solidFill>
                <a:latin typeface="Menlo-Regular"/>
              </a:rPr>
              <a:t>LinkedStack</a:t>
            </a:r>
            <a:r>
              <a:rPr lang="en-US" sz="2000" dirty="0">
                <a:solidFill>
                  <a:srgbClr val="000000"/>
                </a:solidFill>
                <a:latin typeface="Menlo-Regular"/>
              </a:rPr>
              <a:t>&lt;</a:t>
            </a:r>
            <a:r>
              <a:rPr lang="en-US" sz="2000" dirty="0" err="1">
                <a:solidFill>
                  <a:srgbClr val="000000"/>
                </a:solidFill>
                <a:latin typeface="Menlo-Regular"/>
              </a:rPr>
              <a:t>ItemType</a:t>
            </a:r>
            <a:r>
              <a:rPr lang="en-US" sz="2000" dirty="0">
                <a:solidFill>
                  <a:srgbClr val="000000"/>
                </a:solidFill>
                <a:latin typeface="Menlo-Regular"/>
              </a:rPr>
              <a:t>&gt;::push(</a:t>
            </a:r>
            <a:r>
              <a:rPr lang="en-US" sz="2000" dirty="0" err="1">
                <a:solidFill>
                  <a:srgbClr val="AA0D91"/>
                </a:solidFill>
                <a:latin typeface="Menlo-Regular"/>
              </a:rPr>
              <a:t>const</a:t>
            </a:r>
            <a:r>
              <a:rPr lang="en-US" sz="2000" dirty="0">
                <a:solidFill>
                  <a:srgbClr val="000000"/>
                </a:solidFill>
                <a:latin typeface="Menlo-Regular"/>
              </a:rPr>
              <a:t> </a:t>
            </a:r>
            <a:r>
              <a:rPr lang="en-US" sz="2000" dirty="0" err="1">
                <a:solidFill>
                  <a:srgbClr val="000000"/>
                </a:solidFill>
                <a:latin typeface="Menlo-Regular"/>
              </a:rPr>
              <a:t>ItemType</a:t>
            </a:r>
            <a:r>
              <a:rPr lang="en-US" sz="2000" dirty="0">
                <a:solidFill>
                  <a:srgbClr val="000000"/>
                </a:solidFill>
                <a:latin typeface="Menlo-Regular"/>
              </a:rPr>
              <a:t>&amp; </a:t>
            </a:r>
            <a:r>
              <a:rPr lang="en-US" sz="2000" dirty="0" err="1">
                <a:solidFill>
                  <a:srgbClr val="000000"/>
                </a:solidFill>
                <a:latin typeface="Menlo-Regular"/>
              </a:rPr>
              <a:t>newItem</a:t>
            </a:r>
            <a:r>
              <a:rPr lang="en-US" sz="2000" dirty="0">
                <a:solidFill>
                  <a:srgbClr val="000000"/>
                </a:solidFill>
                <a:latin typeface="Menlo-Regular"/>
              </a:rPr>
              <a:t>)</a:t>
            </a:r>
          </a:p>
          <a:p>
            <a:r>
              <a:rPr lang="en-US" sz="2000" dirty="0">
                <a:solidFill>
                  <a:srgbClr val="000000"/>
                </a:solidFill>
                <a:latin typeface="Menlo-Regular"/>
              </a:rPr>
              <a:t>{</a:t>
            </a:r>
          </a:p>
          <a:p>
            <a:r>
              <a:rPr lang="en-US" sz="2000" dirty="0">
                <a:solidFill>
                  <a:srgbClr val="000000"/>
                </a:solidFill>
                <a:latin typeface="Menlo-Regular"/>
              </a:rPr>
              <a:t>  Node&lt;</a:t>
            </a:r>
            <a:r>
              <a:rPr lang="en-US" sz="2000" dirty="0" err="1">
                <a:solidFill>
                  <a:srgbClr val="000000"/>
                </a:solidFill>
                <a:latin typeface="Menlo-Regular"/>
              </a:rPr>
              <a:t>ItemType</a:t>
            </a:r>
            <a:r>
              <a:rPr lang="en-US" sz="2000" dirty="0">
                <a:solidFill>
                  <a:srgbClr val="000000"/>
                </a:solidFill>
                <a:latin typeface="Menlo-Regular"/>
              </a:rPr>
              <a:t>&gt;* temp = </a:t>
            </a:r>
            <a:r>
              <a:rPr lang="en-US" sz="2000" dirty="0">
                <a:solidFill>
                  <a:srgbClr val="AA0D91"/>
                </a:solidFill>
                <a:latin typeface="Menlo-Regular"/>
              </a:rPr>
              <a:t>new</a:t>
            </a:r>
            <a:r>
              <a:rPr lang="en-US" sz="2000" dirty="0">
                <a:solidFill>
                  <a:srgbClr val="000000"/>
                </a:solidFill>
                <a:latin typeface="Menlo-Regular"/>
              </a:rPr>
              <a:t> Node&lt;</a:t>
            </a:r>
            <a:r>
              <a:rPr lang="en-US" sz="2000" dirty="0" err="1">
                <a:solidFill>
                  <a:srgbClr val="000000"/>
                </a:solidFill>
                <a:latin typeface="Menlo-Regular"/>
              </a:rPr>
              <a:t>ItemType</a:t>
            </a:r>
            <a:r>
              <a:rPr lang="en-US" sz="2000" dirty="0">
                <a:solidFill>
                  <a:srgbClr val="000000"/>
                </a:solidFill>
                <a:latin typeface="Menlo-Regular"/>
              </a:rPr>
              <a:t>&gt;(</a:t>
            </a:r>
            <a:r>
              <a:rPr lang="en-US" sz="2000" dirty="0" err="1" smtClean="0">
                <a:solidFill>
                  <a:srgbClr val="000000"/>
                </a:solidFill>
                <a:latin typeface="Menlo-Regular"/>
              </a:rPr>
              <a:t>newItem</a:t>
            </a:r>
            <a:r>
              <a:rPr lang="en-US" sz="2000" dirty="0" smtClean="0">
                <a:solidFill>
                  <a:srgbClr val="000000"/>
                </a:solidFill>
                <a:latin typeface="Menlo-Regular"/>
              </a:rPr>
              <a:t>);</a:t>
            </a:r>
          </a:p>
          <a:p>
            <a:r>
              <a:rPr lang="en-US" sz="2000" dirty="0">
                <a:solidFill>
                  <a:srgbClr val="000000"/>
                </a:solidFill>
                <a:latin typeface="Menlo-Regular"/>
              </a:rPr>
              <a:t> </a:t>
            </a:r>
            <a:r>
              <a:rPr lang="en-US" sz="2000" dirty="0" smtClean="0">
                <a:solidFill>
                  <a:srgbClr val="000000"/>
                </a:solidFill>
                <a:latin typeface="Menlo-Regular"/>
              </a:rPr>
              <a:t> temp-&gt;next = </a:t>
            </a:r>
            <a:r>
              <a:rPr lang="en-US" sz="2000" dirty="0" err="1" smtClean="0">
                <a:solidFill>
                  <a:srgbClr val="000000"/>
                </a:solidFill>
                <a:latin typeface="Menlo-Regular"/>
              </a:rPr>
              <a:t>headPtr</a:t>
            </a:r>
            <a:r>
              <a:rPr lang="en-US" sz="2000" dirty="0" smtClean="0">
                <a:solidFill>
                  <a:srgbClr val="000000"/>
                </a:solidFill>
                <a:latin typeface="Menlo-Regular"/>
              </a:rPr>
              <a:t>;</a:t>
            </a:r>
            <a:endParaRPr lang="en-US" sz="2000" dirty="0">
              <a:solidFill>
                <a:srgbClr val="000000"/>
              </a:solidFill>
              <a:latin typeface="Menlo-Regular"/>
            </a:endParaRPr>
          </a:p>
          <a:p>
            <a:r>
              <a:rPr lang="en-US" sz="2000" dirty="0">
                <a:solidFill>
                  <a:srgbClr val="000000"/>
                </a:solidFill>
                <a:latin typeface="Menlo-Regular"/>
              </a:rPr>
              <a:t>  </a:t>
            </a:r>
            <a:r>
              <a:rPr lang="en-US" sz="2000" dirty="0" err="1">
                <a:solidFill>
                  <a:srgbClr val="000000"/>
                </a:solidFill>
                <a:latin typeface="Menlo-Regular"/>
              </a:rPr>
              <a:t>headPtr</a:t>
            </a:r>
            <a:r>
              <a:rPr lang="en-US" sz="2000" dirty="0">
                <a:solidFill>
                  <a:srgbClr val="000000"/>
                </a:solidFill>
                <a:latin typeface="Menlo-Regular"/>
              </a:rPr>
              <a:t> = temp</a:t>
            </a:r>
            <a:r>
              <a:rPr lang="en-US" sz="2000" dirty="0" smtClean="0">
                <a:solidFill>
                  <a:srgbClr val="000000"/>
                </a:solidFill>
                <a:latin typeface="Menlo-Regular"/>
              </a:rPr>
              <a:t>;</a:t>
            </a:r>
          </a:p>
          <a:p>
            <a:r>
              <a:rPr lang="en-US" sz="2000" dirty="0">
                <a:solidFill>
                  <a:srgbClr val="000000"/>
                </a:solidFill>
                <a:latin typeface="Menlo-Regular"/>
              </a:rPr>
              <a:t> </a:t>
            </a:r>
            <a:r>
              <a:rPr lang="en-US" sz="2000" dirty="0" smtClean="0">
                <a:solidFill>
                  <a:srgbClr val="000000"/>
                </a:solidFill>
                <a:latin typeface="Menlo-Regular"/>
              </a:rPr>
              <a:t> temp = NULL;</a:t>
            </a:r>
            <a:endParaRPr lang="en-US" sz="2000" dirty="0" smtClean="0">
              <a:solidFill>
                <a:srgbClr val="000000"/>
              </a:solidFill>
              <a:latin typeface="Menlo-Regular"/>
            </a:endParaRPr>
          </a:p>
          <a:p>
            <a:r>
              <a:rPr lang="de-DE" sz="2000" dirty="0" smtClean="0">
                <a:solidFill>
                  <a:srgbClr val="000000"/>
                </a:solidFill>
                <a:latin typeface="Menlo-Regular"/>
              </a:rPr>
              <a:t>}</a:t>
            </a:r>
            <a:endParaRPr lang="en-US" sz="2000" dirty="0"/>
          </a:p>
        </p:txBody>
      </p:sp>
      <p:sp>
        <p:nvSpPr>
          <p:cNvPr id="6" name="TextBox 5"/>
          <p:cNvSpPr txBox="1"/>
          <p:nvPr/>
        </p:nvSpPr>
        <p:spPr>
          <a:xfrm>
            <a:off x="0" y="2514600"/>
            <a:ext cx="403438" cy="369332"/>
          </a:xfrm>
          <a:prstGeom prst="rect">
            <a:avLst/>
          </a:prstGeom>
          <a:noFill/>
        </p:spPr>
        <p:txBody>
          <a:bodyPr wrap="none" rtlCol="0">
            <a:spAutoFit/>
          </a:bodyPr>
          <a:lstStyle/>
          <a:p>
            <a:r>
              <a:rPr lang="en-US" b="1" dirty="0">
                <a:solidFill>
                  <a:srgbClr val="FF0000"/>
                </a:solidFill>
              </a:rPr>
              <a:t>A.</a:t>
            </a:r>
          </a:p>
        </p:txBody>
      </p:sp>
      <p:sp>
        <p:nvSpPr>
          <p:cNvPr id="7" name="TextBox 6"/>
          <p:cNvSpPr txBox="1"/>
          <p:nvPr/>
        </p:nvSpPr>
        <p:spPr>
          <a:xfrm>
            <a:off x="381000" y="2514600"/>
            <a:ext cx="366920" cy="369332"/>
          </a:xfrm>
          <a:prstGeom prst="rect">
            <a:avLst/>
          </a:prstGeom>
          <a:noFill/>
        </p:spPr>
        <p:txBody>
          <a:bodyPr wrap="none" rtlCol="0">
            <a:spAutoFit/>
          </a:bodyPr>
          <a:lstStyle/>
          <a:p>
            <a:r>
              <a:rPr lang="en-US" b="1" dirty="0">
                <a:solidFill>
                  <a:srgbClr val="FF0000"/>
                </a:solidFill>
              </a:rPr>
              <a:t>B.</a:t>
            </a:r>
          </a:p>
        </p:txBody>
      </p:sp>
      <p:sp>
        <p:nvSpPr>
          <p:cNvPr id="8" name="TextBox 7"/>
          <p:cNvSpPr txBox="1"/>
          <p:nvPr/>
        </p:nvSpPr>
        <p:spPr>
          <a:xfrm>
            <a:off x="152400" y="2819400"/>
            <a:ext cx="379205" cy="369332"/>
          </a:xfrm>
          <a:prstGeom prst="rect">
            <a:avLst/>
          </a:prstGeom>
          <a:noFill/>
        </p:spPr>
        <p:txBody>
          <a:bodyPr wrap="none" rtlCol="0">
            <a:spAutoFit/>
          </a:bodyPr>
          <a:lstStyle/>
          <a:p>
            <a:r>
              <a:rPr lang="en-US" b="1" dirty="0">
                <a:solidFill>
                  <a:srgbClr val="FF0000"/>
                </a:solidFill>
              </a:rPr>
              <a:t>C.</a:t>
            </a:r>
          </a:p>
        </p:txBody>
      </p:sp>
    </p:spTree>
    <p:extLst>
      <p:ext uri="{BB962C8B-B14F-4D97-AF65-F5344CB8AC3E}">
        <p14:creationId xmlns:p14="http://schemas.microsoft.com/office/powerpoint/2010/main" val="413660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900" decel="100000" fill="hold"/>
                                        <p:tgtEl>
                                          <p:spTgt spid="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900" decel="100000" fill="hold"/>
                                        <p:tgtEl>
                                          <p:spTgt spid="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pop: Linked-list implementation</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19</a:t>
            </a:fld>
            <a:endParaRPr lang="en-US"/>
          </a:p>
        </p:txBody>
      </p:sp>
      <p:sp>
        <p:nvSpPr>
          <p:cNvPr id="47" name="Rounded Rectangle 46"/>
          <p:cNvSpPr/>
          <p:nvPr/>
        </p:nvSpPr>
        <p:spPr>
          <a:xfrm>
            <a:off x="2362200" y="1600200"/>
            <a:ext cx="6781800" cy="1219200"/>
          </a:xfrm>
          <a:prstGeom prst="round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Rounded Rectangle 47"/>
          <p:cNvSpPr/>
          <p:nvPr/>
        </p:nvSpPr>
        <p:spPr>
          <a:xfrm>
            <a:off x="2362200" y="2971800"/>
            <a:ext cx="6781800" cy="1524000"/>
          </a:xfrm>
          <a:prstGeom prst="round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Rounded Rectangle 48"/>
          <p:cNvSpPr/>
          <p:nvPr/>
        </p:nvSpPr>
        <p:spPr>
          <a:xfrm>
            <a:off x="2362200" y="5029200"/>
            <a:ext cx="6781800" cy="1524000"/>
          </a:xfrm>
          <a:prstGeom prst="round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Rectangle 4"/>
          <p:cNvSpPr/>
          <p:nvPr/>
        </p:nvSpPr>
        <p:spPr>
          <a:xfrm>
            <a:off x="2515835" y="1905000"/>
            <a:ext cx="589280" cy="373380"/>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200" b="1" dirty="0">
              <a:solidFill>
                <a:srgbClr val="0000FF"/>
              </a:solidFill>
            </a:endParaRPr>
          </a:p>
        </p:txBody>
      </p:sp>
      <p:cxnSp>
        <p:nvCxnSpPr>
          <p:cNvPr id="6" name="Straight Arrow Connector 5"/>
          <p:cNvCxnSpPr>
            <a:stCxn id="5" idx="3"/>
            <a:endCxn id="7" idx="1"/>
          </p:cNvCxnSpPr>
          <p:nvPr/>
        </p:nvCxnSpPr>
        <p:spPr>
          <a:xfrm>
            <a:off x="3105115" y="2091690"/>
            <a:ext cx="248920" cy="889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2779092983"/>
              </p:ext>
            </p:extLst>
          </p:nvPr>
        </p:nvGraphicFramePr>
        <p:xfrm>
          <a:off x="3354035" y="1922780"/>
          <a:ext cx="10668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tblGrid>
              <a:tr h="355600">
                <a:tc>
                  <a:txBody>
                    <a:bodyPr/>
                    <a:lstStyle/>
                    <a:p>
                      <a:pPr algn="ctr"/>
                      <a:r>
                        <a:rPr lang="en-US" sz="1400" dirty="0"/>
                        <a:t>!</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09928291"/>
              </p:ext>
            </p:extLst>
          </p:nvPr>
        </p:nvGraphicFramePr>
        <p:xfrm>
          <a:off x="4725635" y="1919803"/>
          <a:ext cx="10668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355600">
                <a:tc>
                  <a:txBody>
                    <a:bodyPr/>
                    <a:lstStyle/>
                    <a:p>
                      <a:pPr algn="ctr"/>
                      <a:r>
                        <a:rPr lang="en-US" sz="1400" dirty="0"/>
                        <a:t>good</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9" name="Straight Arrow Connector 8"/>
          <p:cNvCxnSpPr>
            <a:stCxn id="7" idx="3"/>
            <a:endCxn id="8" idx="1"/>
          </p:cNvCxnSpPr>
          <p:nvPr/>
        </p:nvCxnSpPr>
        <p:spPr>
          <a:xfrm flipV="1">
            <a:off x="4420835" y="2097603"/>
            <a:ext cx="304800" cy="29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390685582"/>
              </p:ext>
            </p:extLst>
          </p:nvPr>
        </p:nvGraphicFramePr>
        <p:xfrm>
          <a:off x="6097235" y="1919803"/>
          <a:ext cx="12192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55600">
                <a:tc>
                  <a:txBody>
                    <a:bodyPr/>
                    <a:lstStyle/>
                    <a:p>
                      <a:pPr algn="ctr"/>
                      <a:r>
                        <a:rPr lang="en-US" sz="1400" dirty="0"/>
                        <a:t>is</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11" name="Straight Arrow Connector 10"/>
          <p:cNvCxnSpPr>
            <a:endCxn id="10" idx="1"/>
          </p:cNvCxnSpPr>
          <p:nvPr/>
        </p:nvCxnSpPr>
        <p:spPr>
          <a:xfrm flipV="1">
            <a:off x="5792435" y="2097603"/>
            <a:ext cx="304800" cy="29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2169803236"/>
              </p:ext>
            </p:extLst>
          </p:nvPr>
        </p:nvGraphicFramePr>
        <p:xfrm>
          <a:off x="7697435" y="1922780"/>
          <a:ext cx="13716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55600">
                <a:tc>
                  <a:txBody>
                    <a:bodyPr/>
                    <a:lstStyle/>
                    <a:p>
                      <a:pPr algn="ctr"/>
                      <a:r>
                        <a:rPr lang="en-US" sz="1400" dirty="0"/>
                        <a:t>Life</a:t>
                      </a:r>
                    </a:p>
                  </a:txBody>
                  <a:tcPr/>
                </a:tc>
                <a:tc>
                  <a:txBody>
                    <a:bodyPr/>
                    <a:lstStyle/>
                    <a:p>
                      <a:r>
                        <a:rPr lang="en-US" sz="1100" dirty="0"/>
                        <a:t>NULL</a:t>
                      </a:r>
                    </a:p>
                  </a:txBody>
                  <a:tcPr/>
                </a:tc>
                <a:extLst>
                  <a:ext uri="{0D108BD9-81ED-4DB2-BD59-A6C34878D82A}">
                    <a16:rowId xmlns:a16="http://schemas.microsoft.com/office/drawing/2014/main" val="10000"/>
                  </a:ext>
                </a:extLst>
              </a:tr>
            </a:tbl>
          </a:graphicData>
        </a:graphic>
      </p:graphicFrame>
      <p:cxnSp>
        <p:nvCxnSpPr>
          <p:cNvPr id="13" name="Straight Arrow Connector 12"/>
          <p:cNvCxnSpPr>
            <a:stCxn id="10" idx="3"/>
            <a:endCxn id="12" idx="1"/>
          </p:cNvCxnSpPr>
          <p:nvPr/>
        </p:nvCxnSpPr>
        <p:spPr>
          <a:xfrm>
            <a:off x="7316435" y="2097603"/>
            <a:ext cx="381000" cy="29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439635" y="2209800"/>
            <a:ext cx="915635" cy="369332"/>
          </a:xfrm>
          <a:prstGeom prst="rect">
            <a:avLst/>
          </a:prstGeom>
          <a:noFill/>
        </p:spPr>
        <p:txBody>
          <a:bodyPr wrap="none" rtlCol="0">
            <a:spAutoFit/>
          </a:bodyPr>
          <a:lstStyle/>
          <a:p>
            <a:r>
              <a:rPr lang="en-US" dirty="0" err="1">
                <a:solidFill>
                  <a:srgbClr val="800000"/>
                </a:solidFill>
              </a:rPr>
              <a:t>headPtr</a:t>
            </a:r>
            <a:endParaRPr lang="en-US" dirty="0">
              <a:solidFill>
                <a:srgbClr val="800000"/>
              </a:solidFill>
            </a:endParaRPr>
          </a:p>
        </p:txBody>
      </p:sp>
      <p:sp>
        <p:nvSpPr>
          <p:cNvPr id="15" name="Rectangle 14"/>
          <p:cNvSpPr/>
          <p:nvPr/>
        </p:nvSpPr>
        <p:spPr>
          <a:xfrm>
            <a:off x="2515835" y="3821668"/>
            <a:ext cx="589280" cy="373380"/>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200" b="1" dirty="0">
              <a:solidFill>
                <a:srgbClr val="0000FF"/>
              </a:solidFill>
            </a:endParaRPr>
          </a:p>
        </p:txBody>
      </p:sp>
      <p:cxnSp>
        <p:nvCxnSpPr>
          <p:cNvPr id="16" name="Straight Arrow Connector 15"/>
          <p:cNvCxnSpPr>
            <a:stCxn id="15" idx="3"/>
            <a:endCxn id="17" idx="1"/>
          </p:cNvCxnSpPr>
          <p:nvPr/>
        </p:nvCxnSpPr>
        <p:spPr>
          <a:xfrm flipV="1">
            <a:off x="3105115" y="3712448"/>
            <a:ext cx="248920" cy="29591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3014261595"/>
              </p:ext>
            </p:extLst>
          </p:nvPr>
        </p:nvGraphicFramePr>
        <p:xfrm>
          <a:off x="3354035" y="3534648"/>
          <a:ext cx="10668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tblGrid>
              <a:tr h="355600">
                <a:tc>
                  <a:txBody>
                    <a:bodyPr/>
                    <a:lstStyle/>
                    <a:p>
                      <a:pPr algn="ctr"/>
                      <a:r>
                        <a:rPr lang="en-US" sz="1400" dirty="0"/>
                        <a:t>!</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021413429"/>
              </p:ext>
            </p:extLst>
          </p:nvPr>
        </p:nvGraphicFramePr>
        <p:xfrm>
          <a:off x="4725635" y="3531671"/>
          <a:ext cx="10668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355600">
                <a:tc>
                  <a:txBody>
                    <a:bodyPr/>
                    <a:lstStyle/>
                    <a:p>
                      <a:pPr algn="ctr"/>
                      <a:r>
                        <a:rPr lang="en-US" sz="1400" dirty="0"/>
                        <a:t>good</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19" name="Straight Arrow Connector 18"/>
          <p:cNvCxnSpPr>
            <a:stCxn id="17" idx="3"/>
            <a:endCxn id="18" idx="1"/>
          </p:cNvCxnSpPr>
          <p:nvPr/>
        </p:nvCxnSpPr>
        <p:spPr>
          <a:xfrm flipV="1">
            <a:off x="4420835" y="3709471"/>
            <a:ext cx="304800" cy="29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717971627"/>
              </p:ext>
            </p:extLst>
          </p:nvPr>
        </p:nvGraphicFramePr>
        <p:xfrm>
          <a:off x="6097235" y="3531671"/>
          <a:ext cx="12192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55600">
                <a:tc>
                  <a:txBody>
                    <a:bodyPr/>
                    <a:lstStyle/>
                    <a:p>
                      <a:pPr algn="ctr"/>
                      <a:r>
                        <a:rPr lang="en-US" sz="1400" dirty="0"/>
                        <a:t>is</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21" name="Straight Arrow Connector 20"/>
          <p:cNvCxnSpPr>
            <a:endCxn id="20" idx="1"/>
          </p:cNvCxnSpPr>
          <p:nvPr/>
        </p:nvCxnSpPr>
        <p:spPr>
          <a:xfrm flipV="1">
            <a:off x="5792435" y="3709471"/>
            <a:ext cx="304800" cy="29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527043371"/>
              </p:ext>
            </p:extLst>
          </p:nvPr>
        </p:nvGraphicFramePr>
        <p:xfrm>
          <a:off x="7697435" y="3534648"/>
          <a:ext cx="13716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55600">
                <a:tc>
                  <a:txBody>
                    <a:bodyPr/>
                    <a:lstStyle/>
                    <a:p>
                      <a:pPr algn="ctr"/>
                      <a:r>
                        <a:rPr lang="en-US" sz="1400" dirty="0"/>
                        <a:t>Life</a:t>
                      </a:r>
                    </a:p>
                  </a:txBody>
                  <a:tcPr/>
                </a:tc>
                <a:tc>
                  <a:txBody>
                    <a:bodyPr/>
                    <a:lstStyle/>
                    <a:p>
                      <a:r>
                        <a:rPr lang="en-US" sz="1100" dirty="0"/>
                        <a:t>NULL</a:t>
                      </a:r>
                    </a:p>
                  </a:txBody>
                  <a:tcPr/>
                </a:tc>
                <a:extLst>
                  <a:ext uri="{0D108BD9-81ED-4DB2-BD59-A6C34878D82A}">
                    <a16:rowId xmlns:a16="http://schemas.microsoft.com/office/drawing/2014/main" val="10000"/>
                  </a:ext>
                </a:extLst>
              </a:tr>
            </a:tbl>
          </a:graphicData>
        </a:graphic>
      </p:graphicFrame>
      <p:cxnSp>
        <p:nvCxnSpPr>
          <p:cNvPr id="23" name="Straight Arrow Connector 22"/>
          <p:cNvCxnSpPr>
            <a:stCxn id="20" idx="3"/>
            <a:endCxn id="22" idx="1"/>
          </p:cNvCxnSpPr>
          <p:nvPr/>
        </p:nvCxnSpPr>
        <p:spPr>
          <a:xfrm>
            <a:off x="7316435" y="3709471"/>
            <a:ext cx="381000" cy="29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439635" y="4126468"/>
            <a:ext cx="915635" cy="369332"/>
          </a:xfrm>
          <a:prstGeom prst="rect">
            <a:avLst/>
          </a:prstGeom>
          <a:noFill/>
        </p:spPr>
        <p:txBody>
          <a:bodyPr wrap="none" rtlCol="0">
            <a:spAutoFit/>
          </a:bodyPr>
          <a:lstStyle/>
          <a:p>
            <a:r>
              <a:rPr lang="en-US" dirty="0" err="1">
                <a:solidFill>
                  <a:srgbClr val="800000"/>
                </a:solidFill>
              </a:rPr>
              <a:t>headPtr</a:t>
            </a:r>
            <a:endParaRPr lang="en-US" dirty="0">
              <a:solidFill>
                <a:srgbClr val="800000"/>
              </a:solidFill>
            </a:endParaRPr>
          </a:p>
        </p:txBody>
      </p:sp>
      <p:sp>
        <p:nvSpPr>
          <p:cNvPr id="25" name="Rectangle 24"/>
          <p:cNvSpPr/>
          <p:nvPr/>
        </p:nvSpPr>
        <p:spPr>
          <a:xfrm>
            <a:off x="2514600" y="3059668"/>
            <a:ext cx="589280" cy="373380"/>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200" b="1" dirty="0">
              <a:solidFill>
                <a:srgbClr val="0000FF"/>
              </a:solidFill>
            </a:endParaRPr>
          </a:p>
        </p:txBody>
      </p:sp>
      <p:sp>
        <p:nvSpPr>
          <p:cNvPr id="26" name="TextBox 25"/>
          <p:cNvSpPr txBox="1"/>
          <p:nvPr/>
        </p:nvSpPr>
        <p:spPr>
          <a:xfrm>
            <a:off x="2438400" y="3364468"/>
            <a:ext cx="643964" cy="369332"/>
          </a:xfrm>
          <a:prstGeom prst="rect">
            <a:avLst/>
          </a:prstGeom>
          <a:noFill/>
        </p:spPr>
        <p:txBody>
          <a:bodyPr wrap="none" rtlCol="0">
            <a:spAutoFit/>
          </a:bodyPr>
          <a:lstStyle/>
          <a:p>
            <a:r>
              <a:rPr lang="en-US" dirty="0">
                <a:solidFill>
                  <a:srgbClr val="800000"/>
                </a:solidFill>
              </a:rPr>
              <a:t>temp</a:t>
            </a:r>
          </a:p>
        </p:txBody>
      </p:sp>
      <p:cxnSp>
        <p:nvCxnSpPr>
          <p:cNvPr id="27" name="Straight Arrow Connector 26"/>
          <p:cNvCxnSpPr>
            <a:stCxn id="25" idx="3"/>
            <a:endCxn id="17" idx="1"/>
          </p:cNvCxnSpPr>
          <p:nvPr/>
        </p:nvCxnSpPr>
        <p:spPr>
          <a:xfrm>
            <a:off x="3103880" y="3246358"/>
            <a:ext cx="250155" cy="46609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2517070" y="5802868"/>
            <a:ext cx="589280" cy="373380"/>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200" b="1" dirty="0">
              <a:solidFill>
                <a:srgbClr val="0000FF"/>
              </a:solidFill>
            </a:endParaRPr>
          </a:p>
        </p:txBody>
      </p:sp>
      <p:cxnSp>
        <p:nvCxnSpPr>
          <p:cNvPr id="31" name="Straight Arrow Connector 30"/>
          <p:cNvCxnSpPr>
            <a:stCxn id="30" idx="3"/>
            <a:endCxn id="33" idx="1"/>
          </p:cNvCxnSpPr>
          <p:nvPr/>
        </p:nvCxnSpPr>
        <p:spPr>
          <a:xfrm flipV="1">
            <a:off x="3106350" y="5614471"/>
            <a:ext cx="1620520" cy="375087"/>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2454425958"/>
              </p:ext>
            </p:extLst>
          </p:nvPr>
        </p:nvGraphicFramePr>
        <p:xfrm>
          <a:off x="3355270" y="5439648"/>
          <a:ext cx="10668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tblGrid>
              <a:tr h="355600">
                <a:tc>
                  <a:txBody>
                    <a:bodyPr/>
                    <a:lstStyle/>
                    <a:p>
                      <a:pPr algn="ctr"/>
                      <a:r>
                        <a:rPr lang="en-US" sz="1400" dirty="0"/>
                        <a:t>!</a:t>
                      </a:r>
                    </a:p>
                  </a:txBody>
                  <a:tcPr>
                    <a:lnL w="12700" cap="flat" cmpd="sng" algn="ctr">
                      <a:solidFill>
                        <a:srgbClr val="646B86"/>
                      </a:solidFill>
                      <a:prstDash val="solid"/>
                      <a:round/>
                      <a:headEnd type="none" w="med" len="med"/>
                      <a:tailEnd type="none" w="med" len="med"/>
                    </a:lnL>
                    <a:lnR w="12700" cap="flat" cmpd="sng" algn="ctr">
                      <a:solidFill>
                        <a:srgbClr val="646B86"/>
                      </a:solidFill>
                      <a:prstDash val="solid"/>
                      <a:round/>
                      <a:headEnd type="none" w="med" len="med"/>
                      <a:tailEnd type="none" w="med" len="med"/>
                    </a:lnR>
                    <a:lnT w="12700" cap="flat" cmpd="sng" algn="ctr">
                      <a:solidFill>
                        <a:srgbClr val="646B86"/>
                      </a:solidFill>
                      <a:prstDash val="solid"/>
                      <a:round/>
                      <a:headEnd type="none" w="med" len="med"/>
                      <a:tailEnd type="none" w="med" len="med"/>
                    </a:lnT>
                    <a:lnB w="12700" cap="flat" cmpd="sng" algn="ctr">
                      <a:solidFill>
                        <a:srgbClr val="646B86"/>
                      </a:solidFill>
                      <a:prstDash val="solid"/>
                      <a:round/>
                      <a:headEnd type="none" w="med" len="med"/>
                      <a:tailEnd type="none" w="med" len="med"/>
                    </a:lnB>
                  </a:tcPr>
                </a:tc>
                <a:tc>
                  <a:txBody>
                    <a:bodyPr/>
                    <a:lstStyle/>
                    <a:p>
                      <a:endParaRPr lang="en-US" sz="1100" dirty="0">
                        <a:solidFill>
                          <a:srgbClr val="0000FF"/>
                        </a:solidFill>
                      </a:endParaRPr>
                    </a:p>
                  </a:txBody>
                  <a:tcPr>
                    <a:lnL w="12700" cap="flat" cmpd="sng" algn="ctr">
                      <a:solidFill>
                        <a:srgbClr val="646B86"/>
                      </a:solidFill>
                      <a:prstDash val="solid"/>
                      <a:round/>
                      <a:headEnd type="none" w="med" len="med"/>
                      <a:tailEnd type="none" w="med" len="med"/>
                    </a:lnL>
                    <a:lnR w="12700" cap="flat" cmpd="sng" algn="ctr">
                      <a:solidFill>
                        <a:srgbClr val="646B86"/>
                      </a:solidFill>
                      <a:prstDash val="solid"/>
                      <a:round/>
                      <a:headEnd type="none" w="med" len="med"/>
                      <a:tailEnd type="none" w="med" len="med"/>
                    </a:lnR>
                    <a:lnT w="12700" cap="flat" cmpd="sng" algn="ctr">
                      <a:solidFill>
                        <a:srgbClr val="646B86"/>
                      </a:solidFill>
                      <a:prstDash val="solid"/>
                      <a:round/>
                      <a:headEnd type="none" w="med" len="med"/>
                      <a:tailEnd type="none" w="med" len="med"/>
                    </a:lnT>
                    <a:lnB w="12700" cap="flat" cmpd="sng" algn="ctr">
                      <a:solidFill>
                        <a:srgbClr val="646B86"/>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2799095517"/>
              </p:ext>
            </p:extLst>
          </p:nvPr>
        </p:nvGraphicFramePr>
        <p:xfrm>
          <a:off x="4726870" y="5436671"/>
          <a:ext cx="10668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355600">
                <a:tc>
                  <a:txBody>
                    <a:bodyPr/>
                    <a:lstStyle/>
                    <a:p>
                      <a:pPr algn="ctr"/>
                      <a:r>
                        <a:rPr lang="en-US" sz="1400" dirty="0"/>
                        <a:t>good</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489330264"/>
              </p:ext>
            </p:extLst>
          </p:nvPr>
        </p:nvGraphicFramePr>
        <p:xfrm>
          <a:off x="6098470" y="5436671"/>
          <a:ext cx="1219200" cy="3556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55600">
                <a:tc>
                  <a:txBody>
                    <a:bodyPr/>
                    <a:lstStyle/>
                    <a:p>
                      <a:pPr algn="ctr"/>
                      <a:r>
                        <a:rPr lang="en-US" sz="1400" dirty="0"/>
                        <a:t>is</a:t>
                      </a:r>
                    </a:p>
                  </a:txBody>
                  <a:tcPr/>
                </a:tc>
                <a:tc>
                  <a:txBody>
                    <a:bodyPr/>
                    <a:lstStyle/>
                    <a:p>
                      <a:endParaRPr lang="en-US" sz="1100" dirty="0">
                        <a:solidFill>
                          <a:srgbClr val="0000FF"/>
                        </a:solidFill>
                      </a:endParaRPr>
                    </a:p>
                  </a:txBody>
                  <a:tcPr/>
                </a:tc>
                <a:extLst>
                  <a:ext uri="{0D108BD9-81ED-4DB2-BD59-A6C34878D82A}">
                    <a16:rowId xmlns:a16="http://schemas.microsoft.com/office/drawing/2014/main" val="10000"/>
                  </a:ext>
                </a:extLst>
              </a:tr>
            </a:tbl>
          </a:graphicData>
        </a:graphic>
      </p:graphicFrame>
      <p:cxnSp>
        <p:nvCxnSpPr>
          <p:cNvPr id="36" name="Straight Arrow Connector 35"/>
          <p:cNvCxnSpPr>
            <a:endCxn id="35" idx="1"/>
          </p:cNvCxnSpPr>
          <p:nvPr/>
        </p:nvCxnSpPr>
        <p:spPr>
          <a:xfrm flipV="1">
            <a:off x="5793670" y="5614471"/>
            <a:ext cx="304800" cy="297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1922492902"/>
              </p:ext>
            </p:extLst>
          </p:nvPr>
        </p:nvGraphicFramePr>
        <p:xfrm>
          <a:off x="7698670" y="5439648"/>
          <a:ext cx="1371600" cy="355600"/>
        </p:xfrm>
        <a:graphic>
          <a:graphicData uri="http://schemas.openxmlformats.org/drawingml/2006/table">
            <a:tbl>
              <a:tblPr firstRow="1" bandRow="1">
                <a:tableStyleId>{BC89EF96-8CEA-46FF-86C4-4CE0E7609802}</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55600">
                <a:tc>
                  <a:txBody>
                    <a:bodyPr/>
                    <a:lstStyle/>
                    <a:p>
                      <a:pPr algn="ctr"/>
                      <a:r>
                        <a:rPr lang="en-US" sz="1400" dirty="0"/>
                        <a:t>Life</a:t>
                      </a:r>
                    </a:p>
                  </a:txBody>
                  <a:tcPr/>
                </a:tc>
                <a:tc>
                  <a:txBody>
                    <a:bodyPr/>
                    <a:lstStyle/>
                    <a:p>
                      <a:r>
                        <a:rPr lang="en-US" sz="1100" dirty="0"/>
                        <a:t>NULL</a:t>
                      </a:r>
                    </a:p>
                  </a:txBody>
                  <a:tcPr/>
                </a:tc>
                <a:extLst>
                  <a:ext uri="{0D108BD9-81ED-4DB2-BD59-A6C34878D82A}">
                    <a16:rowId xmlns:a16="http://schemas.microsoft.com/office/drawing/2014/main" val="10000"/>
                  </a:ext>
                </a:extLst>
              </a:tr>
            </a:tbl>
          </a:graphicData>
        </a:graphic>
      </p:graphicFrame>
      <p:cxnSp>
        <p:nvCxnSpPr>
          <p:cNvPr id="38" name="Straight Arrow Connector 37"/>
          <p:cNvCxnSpPr>
            <a:stCxn id="35" idx="3"/>
            <a:endCxn id="37" idx="1"/>
          </p:cNvCxnSpPr>
          <p:nvPr/>
        </p:nvCxnSpPr>
        <p:spPr>
          <a:xfrm>
            <a:off x="7317670" y="5614471"/>
            <a:ext cx="381000" cy="29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440870" y="6107668"/>
            <a:ext cx="915635" cy="369332"/>
          </a:xfrm>
          <a:prstGeom prst="rect">
            <a:avLst/>
          </a:prstGeom>
          <a:noFill/>
        </p:spPr>
        <p:txBody>
          <a:bodyPr wrap="none" rtlCol="0">
            <a:spAutoFit/>
          </a:bodyPr>
          <a:lstStyle/>
          <a:p>
            <a:r>
              <a:rPr lang="en-US" dirty="0" err="1">
                <a:solidFill>
                  <a:srgbClr val="800000"/>
                </a:solidFill>
              </a:rPr>
              <a:t>headPtr</a:t>
            </a:r>
            <a:endParaRPr lang="en-US" dirty="0">
              <a:solidFill>
                <a:srgbClr val="800000"/>
              </a:solidFill>
            </a:endParaRPr>
          </a:p>
        </p:txBody>
      </p:sp>
      <p:sp>
        <p:nvSpPr>
          <p:cNvPr id="40" name="Rectangle 39"/>
          <p:cNvSpPr/>
          <p:nvPr/>
        </p:nvSpPr>
        <p:spPr>
          <a:xfrm>
            <a:off x="2515835" y="5040868"/>
            <a:ext cx="589280" cy="373380"/>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sz="1200" b="1" dirty="0">
              <a:solidFill>
                <a:srgbClr val="0000FF"/>
              </a:solidFill>
            </a:endParaRPr>
          </a:p>
        </p:txBody>
      </p:sp>
      <p:sp>
        <p:nvSpPr>
          <p:cNvPr id="41" name="TextBox 40"/>
          <p:cNvSpPr txBox="1"/>
          <p:nvPr/>
        </p:nvSpPr>
        <p:spPr>
          <a:xfrm>
            <a:off x="2439635" y="5345668"/>
            <a:ext cx="643964" cy="369332"/>
          </a:xfrm>
          <a:prstGeom prst="rect">
            <a:avLst/>
          </a:prstGeom>
          <a:noFill/>
        </p:spPr>
        <p:txBody>
          <a:bodyPr wrap="none" rtlCol="0">
            <a:spAutoFit/>
          </a:bodyPr>
          <a:lstStyle/>
          <a:p>
            <a:r>
              <a:rPr lang="en-US" dirty="0">
                <a:solidFill>
                  <a:srgbClr val="800000"/>
                </a:solidFill>
              </a:rPr>
              <a:t>temp</a:t>
            </a:r>
          </a:p>
        </p:txBody>
      </p:sp>
      <p:cxnSp>
        <p:nvCxnSpPr>
          <p:cNvPr id="42" name="Straight Arrow Connector 41"/>
          <p:cNvCxnSpPr>
            <a:stCxn id="40" idx="3"/>
            <a:endCxn id="32" idx="1"/>
          </p:cNvCxnSpPr>
          <p:nvPr/>
        </p:nvCxnSpPr>
        <p:spPr>
          <a:xfrm>
            <a:off x="3105115" y="5227558"/>
            <a:ext cx="250155" cy="38989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52400" y="2057400"/>
            <a:ext cx="1354382" cy="369332"/>
          </a:xfrm>
          <a:prstGeom prst="rect">
            <a:avLst/>
          </a:prstGeom>
          <a:solidFill>
            <a:srgbClr val="D2DFD1"/>
          </a:solidFill>
        </p:spPr>
        <p:txBody>
          <a:bodyPr wrap="none" rtlCol="0">
            <a:spAutoFit/>
          </a:bodyPr>
          <a:lstStyle/>
          <a:p>
            <a:r>
              <a:rPr lang="en-US" dirty="0"/>
              <a:t>Before pop()</a:t>
            </a:r>
          </a:p>
        </p:txBody>
      </p:sp>
      <p:sp>
        <p:nvSpPr>
          <p:cNvPr id="45" name="TextBox 44"/>
          <p:cNvSpPr txBox="1"/>
          <p:nvPr/>
        </p:nvSpPr>
        <p:spPr>
          <a:xfrm>
            <a:off x="0" y="3516868"/>
            <a:ext cx="2383999" cy="369332"/>
          </a:xfrm>
          <a:prstGeom prst="rect">
            <a:avLst/>
          </a:prstGeom>
          <a:solidFill>
            <a:srgbClr val="D2DFD1"/>
          </a:solidFill>
        </p:spPr>
        <p:txBody>
          <a:bodyPr wrap="none" rtlCol="0">
            <a:spAutoFit/>
          </a:bodyPr>
          <a:lstStyle/>
          <a:p>
            <a:r>
              <a:rPr lang="en-US" dirty="0"/>
              <a:t>Node *temp = </a:t>
            </a:r>
            <a:r>
              <a:rPr lang="en-US" dirty="0" err="1"/>
              <a:t>headPtr</a:t>
            </a:r>
            <a:r>
              <a:rPr lang="en-US" dirty="0"/>
              <a:t>;</a:t>
            </a:r>
          </a:p>
        </p:txBody>
      </p:sp>
      <p:sp>
        <p:nvSpPr>
          <p:cNvPr id="46" name="TextBox 45"/>
          <p:cNvSpPr txBox="1"/>
          <p:nvPr/>
        </p:nvSpPr>
        <p:spPr>
          <a:xfrm>
            <a:off x="-1489" y="5498068"/>
            <a:ext cx="2516089" cy="615553"/>
          </a:xfrm>
          <a:prstGeom prst="rect">
            <a:avLst/>
          </a:prstGeom>
          <a:solidFill>
            <a:srgbClr val="D2DFD1"/>
          </a:solidFill>
        </p:spPr>
        <p:txBody>
          <a:bodyPr wrap="square" rtlCol="0">
            <a:spAutoFit/>
          </a:bodyPr>
          <a:lstStyle/>
          <a:p>
            <a:r>
              <a:rPr lang="en-US" sz="1700" dirty="0" err="1"/>
              <a:t>headPtr</a:t>
            </a:r>
            <a:r>
              <a:rPr lang="en-US" sz="1700" dirty="0"/>
              <a:t> = </a:t>
            </a:r>
            <a:r>
              <a:rPr lang="en-US" sz="1700" dirty="0" err="1"/>
              <a:t>headPtr</a:t>
            </a:r>
            <a:r>
              <a:rPr lang="en-US" sz="1700" dirty="0"/>
              <a:t>-&gt;next;</a:t>
            </a:r>
          </a:p>
          <a:p>
            <a:r>
              <a:rPr lang="en-US" sz="1700" dirty="0" smtClean="0"/>
              <a:t>delete temp;</a:t>
            </a:r>
            <a:endParaRPr lang="en-US" sz="1700" dirty="0"/>
          </a:p>
        </p:txBody>
      </p:sp>
    </p:spTree>
    <p:extLst>
      <p:ext uri="{BB962C8B-B14F-4D97-AF65-F5344CB8AC3E}">
        <p14:creationId xmlns:p14="http://schemas.microsoft.com/office/powerpoint/2010/main" val="3215098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612775" y="228600"/>
            <a:ext cx="8153400" cy="990600"/>
          </a:xfrm>
        </p:spPr>
        <p:txBody>
          <a:bodyPr rIns="132080"/>
          <a:lstStyle/>
          <a:p>
            <a:pPr eaLnBrk="1" hangingPunct="1"/>
            <a:r>
              <a:rPr lang="en-US">
                <a:latin typeface="Tw Cen MT" charset="0"/>
              </a:rPr>
              <a:t>Data Structure Building Blocks</a:t>
            </a:r>
          </a:p>
        </p:txBody>
      </p:sp>
      <p:sp>
        <p:nvSpPr>
          <p:cNvPr id="4" name="Slide Number Placeholder 3"/>
          <p:cNvSpPr>
            <a:spLocks noGrp="1"/>
          </p:cNvSpPr>
          <p:nvPr>
            <p:ph type="sldNum" sz="quarter" idx="12"/>
          </p:nvPr>
        </p:nvSpPr>
        <p:spPr/>
        <p:txBody>
          <a:bodyPr/>
          <a:lstStyle>
            <a:lvl1pPr eaLnBrk="0" hangingPunct="0">
              <a:defRPr sz="2400">
                <a:solidFill>
                  <a:srgbClr val="000000"/>
                </a:solidFill>
                <a:latin typeface="Times New Roman" charset="0"/>
                <a:ea typeface="ヒラギノ明朝 ProN W3" charset="0"/>
                <a:cs typeface="ヒラギノ明朝 ProN W3" charset="0"/>
                <a:sym typeface="Times New Roman" charset="0"/>
              </a:defRPr>
            </a:lvl1pPr>
            <a:lvl2pPr marL="742950" indent="-285750" eaLnBrk="0" hangingPunct="0">
              <a:defRPr sz="2400">
                <a:solidFill>
                  <a:srgbClr val="000000"/>
                </a:solidFill>
                <a:latin typeface="Times New Roman" charset="0"/>
                <a:ea typeface="ヒラギノ明朝 ProN W3" charset="0"/>
                <a:cs typeface="ヒラギノ明朝 ProN W3" charset="0"/>
                <a:sym typeface="Times New Roman" charset="0"/>
              </a:defRPr>
            </a:lvl2pPr>
            <a:lvl3pPr marL="1143000" indent="-228600" eaLnBrk="0" hangingPunct="0">
              <a:defRPr sz="2400">
                <a:solidFill>
                  <a:srgbClr val="000000"/>
                </a:solidFill>
                <a:latin typeface="Times New Roman" charset="0"/>
                <a:ea typeface="ヒラギノ明朝 ProN W3" charset="0"/>
                <a:cs typeface="ヒラギノ明朝 ProN W3" charset="0"/>
                <a:sym typeface="Times New Roman" charset="0"/>
              </a:defRPr>
            </a:lvl3pPr>
            <a:lvl4pPr marL="1600200" indent="-228600" eaLnBrk="0" hangingPunct="0">
              <a:defRPr sz="2400">
                <a:solidFill>
                  <a:srgbClr val="000000"/>
                </a:solidFill>
                <a:latin typeface="Times New Roman" charset="0"/>
                <a:ea typeface="ヒラギノ明朝 ProN W3" charset="0"/>
                <a:cs typeface="ヒラギノ明朝 ProN W3" charset="0"/>
                <a:sym typeface="Times New Roman" charset="0"/>
              </a:defRPr>
            </a:lvl4pPr>
            <a:lvl5pPr marL="2057400" indent="-228600" eaLnBrk="0" hangingPunct="0">
              <a:defRPr sz="2400">
                <a:solidFill>
                  <a:srgbClr val="000000"/>
                </a:solidFill>
                <a:latin typeface="Times New Roman" charset="0"/>
                <a:ea typeface="ヒラギノ明朝 ProN W3" charset="0"/>
                <a:cs typeface="ヒラギノ明朝 ProN W3" charset="0"/>
                <a:sym typeface="Times New Roman" charset="0"/>
              </a:defRPr>
            </a:lvl5pPr>
            <a:lvl6pPr marL="25146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6pPr>
            <a:lvl7pPr marL="29718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7pPr>
            <a:lvl8pPr marL="34290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8pPr>
            <a:lvl9pPr marL="38862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9pPr>
          </a:lstStyle>
          <a:p>
            <a:pPr eaLnBrk="1" hangingPunct="1">
              <a:lnSpc>
                <a:spcPct val="80000"/>
              </a:lnSpc>
            </a:pPr>
            <a:fld id="{0FC5EEF5-AD94-EB46-A724-00261F5A4859}" type="slidenum">
              <a:rPr lang="en-US" sz="1200">
                <a:solidFill>
                  <a:srgbClr val="FFFFFF"/>
                </a:solidFill>
              </a:rPr>
              <a:pPr eaLnBrk="1" hangingPunct="1">
                <a:lnSpc>
                  <a:spcPct val="80000"/>
                </a:lnSpc>
              </a:pPr>
              <a:t>2</a:t>
            </a:fld>
            <a:endParaRPr lang="en-US" sz="1200">
              <a:solidFill>
                <a:srgbClr val="FFFFFF"/>
              </a:solidFill>
            </a:endParaRPr>
          </a:p>
        </p:txBody>
      </p:sp>
      <p:sp>
        <p:nvSpPr>
          <p:cNvPr id="8194" name="Rectangle 2"/>
          <p:cNvSpPr>
            <a:spLocks noGrp="1" noChangeArrowheads="1"/>
          </p:cNvSpPr>
          <p:nvPr>
            <p:ph sz="quarter" idx="1"/>
          </p:nvPr>
        </p:nvSpPr>
        <p:spPr>
          <a:xfrm>
            <a:off x="612775" y="1600200"/>
            <a:ext cx="8153400" cy="4495800"/>
          </a:xfrm>
        </p:spPr>
        <p:txBody>
          <a:bodyPr rIns="132080">
            <a:normAutofit/>
          </a:bodyPr>
          <a:lstStyle/>
          <a:p>
            <a:pPr eaLnBrk="1" hangingPunct="1"/>
            <a:r>
              <a:rPr lang="en-US" sz="2700">
                <a:latin typeface="Tw Cen MT" charset="0"/>
              </a:rPr>
              <a:t>These are </a:t>
            </a:r>
            <a:r>
              <a:rPr lang="en-US" sz="2700" i="1">
                <a:latin typeface="Tw Cen MT" charset="0"/>
              </a:rPr>
              <a:t>implementation</a:t>
            </a:r>
            <a:r>
              <a:rPr lang="en-US" sz="2700">
                <a:latin typeface="Tw Cen MT" charset="0"/>
              </a:rPr>
              <a:t> </a:t>
            </a:r>
            <a:r>
              <a:rPr lang="ja-JP" altLang="en-US" sz="2700">
                <a:latin typeface="Tw Cen MT" charset="0"/>
              </a:rPr>
              <a:t>“</a:t>
            </a:r>
            <a:r>
              <a:rPr lang="en-US" sz="2700">
                <a:latin typeface="Tw Cen MT" charset="0"/>
              </a:rPr>
              <a:t>building blocks</a:t>
            </a:r>
            <a:r>
              <a:rPr lang="ja-JP" altLang="en-US" sz="2700">
                <a:latin typeface="Tw Cen MT" charset="0"/>
              </a:rPr>
              <a:t>”</a:t>
            </a:r>
            <a:r>
              <a:rPr lang="en-US" sz="2700">
                <a:latin typeface="Tw Cen MT" charset="0"/>
              </a:rPr>
              <a:t> that are often used to build more-complicated data structures</a:t>
            </a:r>
          </a:p>
          <a:p>
            <a:pPr marL="728663" lvl="1" eaLnBrk="1" hangingPunct="1"/>
            <a:r>
              <a:rPr lang="en-US" sz="2400">
                <a:latin typeface="Tw Cen MT" charset="0"/>
              </a:rPr>
              <a:t>Arrays</a:t>
            </a:r>
          </a:p>
          <a:p>
            <a:pPr marL="728663" lvl="1" eaLnBrk="1" hangingPunct="1"/>
            <a:r>
              <a:rPr lang="en-US" sz="2400">
                <a:latin typeface="Tw Cen MT" charset="0"/>
              </a:rPr>
              <a:t>Linked Lists</a:t>
            </a:r>
          </a:p>
          <a:p>
            <a:pPr marL="1182688" lvl="2" eaLnBrk="1" hangingPunct="1"/>
            <a:r>
              <a:rPr lang="en-US" sz="2100">
                <a:latin typeface="Tw Cen MT" charset="0"/>
              </a:rPr>
              <a:t>Singly linked</a:t>
            </a:r>
          </a:p>
          <a:p>
            <a:pPr marL="1182688" lvl="2" eaLnBrk="1" hangingPunct="1"/>
            <a:r>
              <a:rPr lang="en-US" sz="2100">
                <a:latin typeface="Tw Cen MT" charset="0"/>
              </a:rPr>
              <a:t>Doubly linked</a:t>
            </a:r>
          </a:p>
          <a:p>
            <a:pPr marL="728663" lvl="1" eaLnBrk="1" hangingPunct="1"/>
            <a:r>
              <a:rPr lang="en-US" sz="2400">
                <a:latin typeface="Tw Cen MT" charset="0"/>
              </a:rPr>
              <a:t>Binary Trees</a:t>
            </a:r>
          </a:p>
          <a:p>
            <a:pPr marL="728663" lvl="1" eaLnBrk="1" hangingPunct="1"/>
            <a:r>
              <a:rPr lang="en-US" sz="2400">
                <a:latin typeface="Tw Cen MT" charset="0"/>
              </a:rPr>
              <a:t>Graphs</a:t>
            </a:r>
          </a:p>
          <a:p>
            <a:pPr marL="1182688" lvl="2" eaLnBrk="1" hangingPunct="1"/>
            <a:r>
              <a:rPr lang="en-US" sz="2100">
                <a:latin typeface="Tw Cen MT" charset="0"/>
              </a:rPr>
              <a:t>Adjacency matrix</a:t>
            </a:r>
          </a:p>
          <a:p>
            <a:pPr marL="1182688" lvl="2" eaLnBrk="1" hangingPunct="1"/>
            <a:r>
              <a:rPr lang="en-US" sz="2100">
                <a:latin typeface="Tw Cen MT" charset="0"/>
              </a:rPr>
              <a:t>Adjacency list</a:t>
            </a:r>
          </a:p>
        </p:txBody>
      </p:sp>
    </p:spTree>
    <p:extLst>
      <p:ext uri="{BB962C8B-B14F-4D97-AF65-F5344CB8AC3E}">
        <p14:creationId xmlns:p14="http://schemas.microsoft.com/office/powerpoint/2010/main" val="34620020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pop: Linked-list implementation</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20</a:t>
            </a:fld>
            <a:endParaRPr lang="en-US"/>
          </a:p>
        </p:txBody>
      </p:sp>
      <p:sp>
        <p:nvSpPr>
          <p:cNvPr id="5" name="TextBox 4"/>
          <p:cNvSpPr txBox="1"/>
          <p:nvPr/>
        </p:nvSpPr>
        <p:spPr>
          <a:xfrm>
            <a:off x="838200" y="1752600"/>
            <a:ext cx="3653436" cy="3293209"/>
          </a:xfrm>
          <a:prstGeom prst="rect">
            <a:avLst/>
          </a:prstGeom>
          <a:solidFill>
            <a:schemeClr val="tx2">
              <a:lumMod val="40000"/>
              <a:lumOff val="60000"/>
            </a:schemeClr>
          </a:solidFill>
        </p:spPr>
        <p:txBody>
          <a:bodyPr wrap="none" rtlCol="0">
            <a:spAutoFit/>
          </a:bodyPr>
          <a:lstStyle/>
          <a:p>
            <a:r>
              <a:rPr lang="en-US" sz="1600" dirty="0">
                <a:solidFill>
                  <a:srgbClr val="AA0D91"/>
                </a:solidFill>
                <a:latin typeface="Menlo-Regular"/>
              </a:rPr>
              <a:t>template</a:t>
            </a:r>
            <a:r>
              <a:rPr lang="en-US" sz="1600" dirty="0">
                <a:solidFill>
                  <a:srgbClr val="000000"/>
                </a:solidFill>
                <a:latin typeface="Menlo-Regular"/>
              </a:rPr>
              <a:t>&lt;</a:t>
            </a:r>
            <a:r>
              <a:rPr lang="en-US" sz="1600" dirty="0">
                <a:solidFill>
                  <a:srgbClr val="AA0D91"/>
                </a:solidFill>
                <a:latin typeface="Menlo-Regular"/>
              </a:rPr>
              <a:t>class</a:t>
            </a:r>
            <a:r>
              <a:rPr lang="en-US" sz="1600" dirty="0">
                <a:solidFill>
                  <a:srgbClr val="000000"/>
                </a:solidFill>
                <a:latin typeface="Menlo-Regular"/>
              </a:rPr>
              <a:t> </a:t>
            </a:r>
            <a:r>
              <a:rPr lang="en-US" sz="1600" dirty="0" err="1">
                <a:solidFill>
                  <a:srgbClr val="000000"/>
                </a:solidFill>
                <a:latin typeface="Menlo-Regular"/>
              </a:rPr>
              <a:t>ItemType</a:t>
            </a:r>
            <a:r>
              <a:rPr lang="en-US" sz="1600" dirty="0">
                <a:solidFill>
                  <a:srgbClr val="000000"/>
                </a:solidFill>
                <a:latin typeface="Menlo-Regular"/>
              </a:rPr>
              <a:t>&gt;</a:t>
            </a:r>
          </a:p>
          <a:p>
            <a:r>
              <a:rPr lang="en-US" sz="1600" dirty="0" smtClean="0">
                <a:solidFill>
                  <a:srgbClr val="AA0D91"/>
                </a:solidFill>
                <a:latin typeface="Menlo-Regular"/>
              </a:rPr>
              <a:t>void</a:t>
            </a:r>
            <a:r>
              <a:rPr lang="en-US" sz="1600" dirty="0" smtClean="0">
                <a:solidFill>
                  <a:srgbClr val="000000"/>
                </a:solidFill>
                <a:latin typeface="Menlo-Regular"/>
              </a:rPr>
              <a:t> </a:t>
            </a:r>
            <a:r>
              <a:rPr lang="en-US" sz="1600" dirty="0" err="1">
                <a:solidFill>
                  <a:srgbClr val="000000"/>
                </a:solidFill>
                <a:latin typeface="Menlo-Regular"/>
              </a:rPr>
              <a:t>LinkedStack</a:t>
            </a:r>
            <a:r>
              <a:rPr lang="en-US" sz="1600" dirty="0">
                <a:solidFill>
                  <a:srgbClr val="000000"/>
                </a:solidFill>
                <a:latin typeface="Menlo-Regular"/>
              </a:rPr>
              <a:t>&lt;</a:t>
            </a:r>
            <a:r>
              <a:rPr lang="en-US" sz="1600" dirty="0" err="1">
                <a:solidFill>
                  <a:srgbClr val="000000"/>
                </a:solidFill>
                <a:latin typeface="Menlo-Regular"/>
              </a:rPr>
              <a:t>ItemType</a:t>
            </a:r>
            <a:r>
              <a:rPr lang="en-US" sz="1600" dirty="0">
                <a:solidFill>
                  <a:srgbClr val="000000"/>
                </a:solidFill>
                <a:latin typeface="Menlo-Regular"/>
              </a:rPr>
              <a:t>&gt;::pop()</a:t>
            </a:r>
          </a:p>
          <a:p>
            <a:r>
              <a:rPr lang="en-US" sz="1600" dirty="0" smtClean="0">
                <a:solidFill>
                  <a:srgbClr val="000000"/>
                </a:solidFill>
                <a:latin typeface="Menlo-Regular"/>
              </a:rPr>
              <a:t>{</a:t>
            </a:r>
          </a:p>
          <a:p>
            <a:r>
              <a:rPr lang="en-US" sz="1600" dirty="0" smtClean="0">
                <a:solidFill>
                  <a:srgbClr val="000000"/>
                </a:solidFill>
                <a:latin typeface="Menlo-Regular"/>
              </a:rPr>
              <a:t>  </a:t>
            </a:r>
            <a:r>
              <a:rPr lang="en-US" sz="1600" dirty="0" smtClean="0">
                <a:solidFill>
                  <a:srgbClr val="AA0D91"/>
                </a:solidFill>
                <a:latin typeface="Menlo-Regular"/>
              </a:rPr>
              <a:t>if</a:t>
            </a:r>
            <a:r>
              <a:rPr lang="en-US" sz="1600" dirty="0" smtClean="0">
                <a:solidFill>
                  <a:srgbClr val="000000"/>
                </a:solidFill>
                <a:latin typeface="Menlo-Regular"/>
              </a:rPr>
              <a:t> (!empty())</a:t>
            </a:r>
          </a:p>
          <a:p>
            <a:r>
              <a:rPr lang="en-US" sz="1600" dirty="0" smtClean="0">
                <a:solidFill>
                  <a:srgbClr val="000000"/>
                </a:solidFill>
                <a:latin typeface="Menlo-Regular"/>
              </a:rPr>
              <a:t>  </a:t>
            </a:r>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007400"/>
                </a:solidFill>
                <a:latin typeface="Menlo-Regular"/>
              </a:rPr>
              <a:t>// Stack is not empty; delete top</a:t>
            </a:r>
            <a:endParaRPr lang="en-US" sz="1600" dirty="0">
              <a:solidFill>
                <a:srgbClr val="000000"/>
              </a:solidFill>
              <a:latin typeface="Menlo-Regular"/>
            </a:endParaRPr>
          </a:p>
          <a:p>
            <a:r>
              <a:rPr lang="en-US" sz="1600" dirty="0">
                <a:solidFill>
                  <a:srgbClr val="000000"/>
                </a:solidFill>
                <a:latin typeface="Menlo-Regular"/>
              </a:rPr>
              <a:t>     Node&lt;</a:t>
            </a:r>
            <a:r>
              <a:rPr lang="en-US" sz="1600" dirty="0" err="1">
                <a:solidFill>
                  <a:srgbClr val="000000"/>
                </a:solidFill>
                <a:latin typeface="Menlo-Regular"/>
              </a:rPr>
              <a:t>ItemType</a:t>
            </a:r>
            <a:r>
              <a:rPr lang="en-US" sz="1600" dirty="0">
                <a:solidFill>
                  <a:srgbClr val="000000"/>
                </a:solidFill>
                <a:latin typeface="Menlo-Regular"/>
              </a:rPr>
              <a:t>&gt;* temp = </a:t>
            </a:r>
            <a:r>
              <a:rPr lang="en-US" sz="1600" dirty="0" err="1">
                <a:solidFill>
                  <a:srgbClr val="000000"/>
                </a:solidFill>
                <a:latin typeface="Menlo-Regular"/>
              </a:rPr>
              <a:t>headPtr</a:t>
            </a:r>
            <a:r>
              <a:rPr lang="en-US" sz="1600" dirty="0">
                <a:solidFill>
                  <a:srgbClr val="000000"/>
                </a:solidFill>
                <a:latin typeface="Menlo-Regular"/>
              </a:rPr>
              <a:t>;</a:t>
            </a:r>
          </a:p>
          <a:p>
            <a:r>
              <a:rPr lang="en-US" sz="1600" dirty="0">
                <a:solidFill>
                  <a:srgbClr val="000000"/>
                </a:solidFill>
                <a:latin typeface="Menlo-Regular"/>
              </a:rPr>
              <a:t>     </a:t>
            </a:r>
            <a:r>
              <a:rPr lang="en-US" sz="1600" dirty="0" err="1">
                <a:solidFill>
                  <a:srgbClr val="000000"/>
                </a:solidFill>
                <a:latin typeface="Menlo-Regular"/>
              </a:rPr>
              <a:t>headPtr</a:t>
            </a:r>
            <a:r>
              <a:rPr lang="en-US" sz="1600" dirty="0">
                <a:solidFill>
                  <a:srgbClr val="000000"/>
                </a:solidFill>
                <a:latin typeface="Menlo-Regular"/>
              </a:rPr>
              <a:t> = </a:t>
            </a:r>
            <a:r>
              <a:rPr lang="en-US" sz="1600" dirty="0" err="1">
                <a:solidFill>
                  <a:srgbClr val="000000"/>
                </a:solidFill>
                <a:latin typeface="Menlo-Regular"/>
              </a:rPr>
              <a:t>headPtr</a:t>
            </a:r>
            <a:r>
              <a:rPr lang="en-US" sz="1600" dirty="0">
                <a:solidFill>
                  <a:srgbClr val="000000"/>
                </a:solidFill>
                <a:latin typeface="Menlo-Regular"/>
              </a:rPr>
              <a:t>-&gt;</a:t>
            </a:r>
            <a:r>
              <a:rPr lang="en-US" sz="1600" dirty="0" err="1">
                <a:solidFill>
                  <a:srgbClr val="000000"/>
                </a:solidFill>
                <a:latin typeface="Menlo-Regular"/>
              </a:rPr>
              <a:t>getNext</a:t>
            </a:r>
            <a:r>
              <a:rPr lang="en-US" sz="1600" dirty="0">
                <a:solidFill>
                  <a:srgbClr val="000000"/>
                </a:solidFill>
                <a:latin typeface="Menlo-Regular"/>
              </a:rPr>
              <a:t>();</a:t>
            </a:r>
          </a:p>
          <a:p>
            <a:r>
              <a:rPr lang="en-US" sz="1600" dirty="0" smtClean="0">
                <a:solidFill>
                  <a:srgbClr val="000000"/>
                </a:solidFill>
                <a:latin typeface="Menlo-Regular"/>
              </a:rPr>
              <a:t>     temp-&gt;</a:t>
            </a:r>
            <a:r>
              <a:rPr lang="en-US" sz="1600" dirty="0" err="1" smtClean="0">
                <a:solidFill>
                  <a:srgbClr val="000000"/>
                </a:solidFill>
                <a:latin typeface="Menlo-Regular"/>
              </a:rPr>
              <a:t>setNext</a:t>
            </a:r>
            <a:r>
              <a:rPr lang="en-US" sz="1600" dirty="0" smtClean="0">
                <a:solidFill>
                  <a:srgbClr val="000000"/>
                </a:solidFill>
                <a:latin typeface="Menlo-Regular"/>
              </a:rPr>
              <a:t>(</a:t>
            </a:r>
            <a:r>
              <a:rPr lang="en-US" sz="1600" dirty="0" err="1" smtClean="0">
                <a:solidFill>
                  <a:srgbClr val="AA0D91"/>
                </a:solidFill>
                <a:latin typeface="Menlo-Regular"/>
              </a:rPr>
              <a:t>nullptr</a:t>
            </a:r>
            <a:r>
              <a:rPr lang="en-US" sz="1600" dirty="0" smtClean="0">
                <a:solidFill>
                  <a:srgbClr val="000000"/>
                </a:solidFill>
                <a:latin typeface="Menlo-Regular"/>
              </a:rPr>
              <a:t>);</a:t>
            </a:r>
          </a:p>
          <a:p>
            <a:r>
              <a:rPr lang="en-US" sz="1600" dirty="0" smtClean="0">
                <a:solidFill>
                  <a:srgbClr val="000000"/>
                </a:solidFill>
                <a:latin typeface="Menlo-Regular"/>
              </a:rPr>
              <a:t>     </a:t>
            </a:r>
            <a:r>
              <a:rPr lang="en-US" sz="1600" dirty="0">
                <a:solidFill>
                  <a:srgbClr val="AA0D91"/>
                </a:solidFill>
                <a:latin typeface="Menlo-Regular"/>
              </a:rPr>
              <a:t>delete</a:t>
            </a:r>
            <a:r>
              <a:rPr lang="en-US" sz="1600" dirty="0">
                <a:solidFill>
                  <a:srgbClr val="000000"/>
                </a:solidFill>
                <a:latin typeface="Menlo-Regular"/>
              </a:rPr>
              <a:t> temp;</a:t>
            </a:r>
          </a:p>
          <a:p>
            <a:r>
              <a:rPr lang="en-US" sz="1600" dirty="0">
                <a:solidFill>
                  <a:srgbClr val="000000"/>
                </a:solidFill>
                <a:latin typeface="Menlo-Regular"/>
              </a:rPr>
              <a:t>    </a:t>
            </a:r>
            <a:r>
              <a:rPr lang="en-US" sz="1600" dirty="0" smtClean="0">
                <a:solidFill>
                  <a:srgbClr val="000000"/>
                </a:solidFill>
                <a:latin typeface="Menlo-Regular"/>
              </a:rPr>
              <a:t> </a:t>
            </a:r>
            <a:r>
              <a:rPr lang="en-US" sz="1600" dirty="0">
                <a:solidFill>
                  <a:srgbClr val="000000"/>
                </a:solidFill>
                <a:latin typeface="Menlo-Regular"/>
              </a:rPr>
              <a:t>temp = </a:t>
            </a:r>
            <a:r>
              <a:rPr lang="en-US" sz="1600" dirty="0" err="1">
                <a:solidFill>
                  <a:srgbClr val="AA0D91"/>
                </a:solidFill>
                <a:latin typeface="Menlo-Regular"/>
              </a:rPr>
              <a:t>nullptr</a:t>
            </a:r>
            <a:r>
              <a:rPr lang="en-US" sz="1600" dirty="0" smtClean="0">
                <a:solidFill>
                  <a:srgbClr val="000000"/>
                </a:solidFill>
                <a:latin typeface="Menlo-Regular"/>
              </a:rPr>
              <a:t>;</a:t>
            </a:r>
          </a:p>
          <a:p>
            <a:r>
              <a:rPr lang="en-US" sz="1600" dirty="0">
                <a:solidFill>
                  <a:srgbClr val="000000"/>
                </a:solidFill>
                <a:latin typeface="Menlo-Regular"/>
              </a:rPr>
              <a:t> </a:t>
            </a:r>
            <a:r>
              <a:rPr lang="en-US" sz="1600" dirty="0" smtClean="0">
                <a:solidFill>
                  <a:srgbClr val="000000"/>
                </a:solidFill>
                <a:latin typeface="Menlo-Regular"/>
              </a:rPr>
              <a:t> }  </a:t>
            </a:r>
            <a:r>
              <a:rPr lang="en-US" sz="1600" dirty="0" smtClean="0">
                <a:solidFill>
                  <a:srgbClr val="007400"/>
                </a:solidFill>
                <a:latin typeface="Menlo-Regular"/>
              </a:rPr>
              <a:t>// end if</a:t>
            </a:r>
            <a:r>
              <a:rPr lang="de-DE" sz="1600" dirty="0">
                <a:solidFill>
                  <a:srgbClr val="000000"/>
                </a:solidFill>
                <a:latin typeface="Menlo-Regular"/>
              </a:rPr>
              <a:t>	</a:t>
            </a:r>
          </a:p>
          <a:p>
            <a:r>
              <a:rPr lang="de-DE" sz="1600" dirty="0">
                <a:solidFill>
                  <a:srgbClr val="000000"/>
                </a:solidFill>
                <a:latin typeface="Menlo-Regular"/>
              </a:rPr>
              <a:t>} </a:t>
            </a:r>
            <a:endParaRPr lang="en-US" sz="1600" dirty="0"/>
          </a:p>
        </p:txBody>
      </p:sp>
    </p:spTree>
    <p:extLst>
      <p:ext uri="{BB962C8B-B14F-4D97-AF65-F5344CB8AC3E}">
        <p14:creationId xmlns:p14="http://schemas.microsoft.com/office/powerpoint/2010/main" val="27822876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peek: linked-list implementation</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21</a:t>
            </a:fld>
            <a:endParaRPr lang="en-US"/>
          </a:p>
        </p:txBody>
      </p:sp>
      <p:sp>
        <p:nvSpPr>
          <p:cNvPr id="5" name="TextBox 4"/>
          <p:cNvSpPr txBox="1"/>
          <p:nvPr/>
        </p:nvSpPr>
        <p:spPr>
          <a:xfrm>
            <a:off x="1219200" y="1752600"/>
            <a:ext cx="6965368" cy="2308324"/>
          </a:xfrm>
          <a:prstGeom prst="rect">
            <a:avLst/>
          </a:prstGeom>
          <a:solidFill>
            <a:srgbClr val="C0C3D0"/>
          </a:solidFill>
        </p:spPr>
        <p:txBody>
          <a:bodyPr wrap="none" rtlCol="0">
            <a:spAutoFit/>
          </a:bodyPr>
          <a:lstStyle/>
          <a:p>
            <a:r>
              <a:rPr lang="en-US" dirty="0">
                <a:solidFill>
                  <a:srgbClr val="AA0D91"/>
                </a:solidFill>
                <a:latin typeface="Menlo-Regular"/>
              </a:rPr>
              <a:t>template</a:t>
            </a:r>
            <a:r>
              <a:rPr lang="en-US" dirty="0">
                <a:solidFill>
                  <a:srgbClr val="000000"/>
                </a:solidFill>
                <a:latin typeface="Menlo-Regular"/>
              </a:rPr>
              <a:t>&lt;</a:t>
            </a:r>
            <a:r>
              <a:rPr lang="en-US" dirty="0">
                <a:solidFill>
                  <a:srgbClr val="AA0D91"/>
                </a:solidFill>
                <a:latin typeface="Menlo-Regular"/>
              </a:rPr>
              <a:t>class</a:t>
            </a:r>
            <a:r>
              <a:rPr lang="en-US" dirty="0">
                <a:solidFill>
                  <a:srgbClr val="000000"/>
                </a:solidFill>
                <a:latin typeface="Menlo-Regular"/>
              </a:rPr>
              <a:t> </a:t>
            </a:r>
            <a:r>
              <a:rPr lang="en-US" dirty="0" err="1">
                <a:solidFill>
                  <a:srgbClr val="000000"/>
                </a:solidFill>
                <a:latin typeface="Menlo-Regular"/>
              </a:rPr>
              <a:t>ItemType</a:t>
            </a:r>
            <a:r>
              <a:rPr lang="en-US" dirty="0">
                <a:solidFill>
                  <a:srgbClr val="000000"/>
                </a:solidFill>
                <a:latin typeface="Menlo-Regular"/>
              </a:rPr>
              <a:t>&gt;	</a:t>
            </a:r>
          </a:p>
          <a:p>
            <a:r>
              <a:rPr lang="en-US" dirty="0" err="1">
                <a:solidFill>
                  <a:srgbClr val="000000"/>
                </a:solidFill>
                <a:latin typeface="Menlo-Regular"/>
              </a:rPr>
              <a:t>ItemType</a:t>
            </a:r>
            <a:r>
              <a:rPr lang="en-US" dirty="0">
                <a:solidFill>
                  <a:srgbClr val="000000"/>
                </a:solidFill>
                <a:latin typeface="Menlo-Regular"/>
              </a:rPr>
              <a:t> </a:t>
            </a:r>
            <a:r>
              <a:rPr lang="en-US" dirty="0" err="1">
                <a:solidFill>
                  <a:srgbClr val="000000"/>
                </a:solidFill>
                <a:latin typeface="Menlo-Regular"/>
              </a:rPr>
              <a:t>LinkedStack</a:t>
            </a:r>
            <a:r>
              <a:rPr lang="en-US" dirty="0">
                <a:solidFill>
                  <a:srgbClr val="000000"/>
                </a:solidFill>
                <a:latin typeface="Menlo-Regular"/>
              </a:rPr>
              <a:t>&lt;</a:t>
            </a:r>
            <a:r>
              <a:rPr lang="en-US" dirty="0" err="1">
                <a:solidFill>
                  <a:srgbClr val="000000"/>
                </a:solidFill>
                <a:latin typeface="Menlo-Regular"/>
              </a:rPr>
              <a:t>ItemType</a:t>
            </a:r>
            <a:r>
              <a:rPr lang="en-US" dirty="0">
                <a:solidFill>
                  <a:srgbClr val="000000"/>
                </a:solidFill>
                <a:latin typeface="Menlo-Regular"/>
              </a:rPr>
              <a:t>&gt;::peek() </a:t>
            </a:r>
            <a:r>
              <a:rPr lang="en-US" dirty="0" err="1">
                <a:solidFill>
                  <a:srgbClr val="AA0D91"/>
                </a:solidFill>
                <a:latin typeface="Menlo-Regular"/>
              </a:rPr>
              <a:t>const</a:t>
            </a:r>
            <a:endParaRPr lang="en-US" dirty="0">
              <a:solidFill>
                <a:srgbClr val="000000"/>
              </a:solidFill>
              <a:latin typeface="Menlo-Regular"/>
            </a:endParaRPr>
          </a:p>
          <a:p>
            <a:r>
              <a:rPr lang="en-US" dirty="0">
                <a:solidFill>
                  <a:srgbClr val="000000"/>
                </a:solidFill>
                <a:latin typeface="Menlo-Regular"/>
              </a:rPr>
              <a:t>{</a:t>
            </a:r>
          </a:p>
          <a:p>
            <a:r>
              <a:rPr lang="en-US" dirty="0">
                <a:solidFill>
                  <a:srgbClr val="000000"/>
                </a:solidFill>
                <a:latin typeface="Menlo-Regular"/>
              </a:rPr>
              <a:t>	assert(!empty());  </a:t>
            </a:r>
            <a:r>
              <a:rPr lang="en-US" dirty="0">
                <a:solidFill>
                  <a:srgbClr val="007400"/>
                </a:solidFill>
                <a:latin typeface="Menlo-Regular"/>
              </a:rPr>
              <a:t>// Enforce precondition</a:t>
            </a:r>
            <a:endParaRPr lang="en-US" dirty="0">
              <a:solidFill>
                <a:srgbClr val="000000"/>
              </a:solidFill>
              <a:latin typeface="Menlo-Regular"/>
            </a:endParaRPr>
          </a:p>
          <a:p>
            <a:r>
              <a:rPr lang="de-DE" dirty="0">
                <a:solidFill>
                  <a:srgbClr val="000000"/>
                </a:solidFill>
                <a:latin typeface="Menlo-Regular"/>
              </a:rPr>
              <a:t>   </a:t>
            </a:r>
          </a:p>
          <a:p>
            <a:r>
              <a:rPr lang="de-DE" dirty="0">
                <a:solidFill>
                  <a:srgbClr val="000000"/>
                </a:solidFill>
                <a:latin typeface="Menlo-Regular"/>
              </a:rPr>
              <a:t>	</a:t>
            </a:r>
            <a:r>
              <a:rPr lang="de-DE" dirty="0">
                <a:solidFill>
                  <a:srgbClr val="007400"/>
                </a:solidFill>
                <a:latin typeface="Menlo-Regular"/>
              </a:rPr>
              <a:t>// </a:t>
            </a:r>
            <a:r>
              <a:rPr lang="de-DE" dirty="0" err="1">
                <a:solidFill>
                  <a:srgbClr val="007400"/>
                </a:solidFill>
                <a:latin typeface="Menlo-Regular"/>
              </a:rPr>
              <a:t>Stack</a:t>
            </a:r>
            <a:r>
              <a:rPr lang="de-DE" dirty="0">
                <a:solidFill>
                  <a:srgbClr val="007400"/>
                </a:solidFill>
                <a:latin typeface="Menlo-Regular"/>
              </a:rPr>
              <a:t> </a:t>
            </a:r>
            <a:r>
              <a:rPr lang="de-DE" dirty="0" err="1">
                <a:solidFill>
                  <a:srgbClr val="007400"/>
                </a:solidFill>
                <a:latin typeface="Menlo-Regular"/>
              </a:rPr>
              <a:t>is</a:t>
            </a:r>
            <a:r>
              <a:rPr lang="de-DE" dirty="0">
                <a:solidFill>
                  <a:srgbClr val="007400"/>
                </a:solidFill>
                <a:latin typeface="Menlo-Regular"/>
              </a:rPr>
              <a:t> not </a:t>
            </a:r>
            <a:r>
              <a:rPr lang="de-DE" dirty="0" err="1">
                <a:solidFill>
                  <a:srgbClr val="007400"/>
                </a:solidFill>
                <a:latin typeface="Menlo-Regular"/>
              </a:rPr>
              <a:t>empty</a:t>
            </a:r>
            <a:r>
              <a:rPr lang="de-DE" dirty="0">
                <a:solidFill>
                  <a:srgbClr val="007400"/>
                </a:solidFill>
                <a:latin typeface="Menlo-Regular"/>
              </a:rPr>
              <a:t>; </a:t>
            </a:r>
            <a:r>
              <a:rPr lang="de-DE" dirty="0" err="1">
                <a:solidFill>
                  <a:srgbClr val="007400"/>
                </a:solidFill>
                <a:latin typeface="Menlo-Regular"/>
              </a:rPr>
              <a:t>return</a:t>
            </a:r>
            <a:r>
              <a:rPr lang="de-DE" dirty="0">
                <a:solidFill>
                  <a:srgbClr val="007400"/>
                </a:solidFill>
                <a:latin typeface="Menlo-Regular"/>
              </a:rPr>
              <a:t> top</a:t>
            </a:r>
            <a:endParaRPr lang="de-DE" dirty="0">
              <a:solidFill>
                <a:srgbClr val="000000"/>
              </a:solidFill>
              <a:latin typeface="Menlo-Regular"/>
            </a:endParaRPr>
          </a:p>
          <a:p>
            <a:r>
              <a:rPr lang="de-DE" dirty="0">
                <a:solidFill>
                  <a:srgbClr val="000000"/>
                </a:solidFill>
                <a:latin typeface="Menlo-Regular"/>
              </a:rPr>
              <a:t>	</a:t>
            </a:r>
            <a:r>
              <a:rPr lang="de-DE" dirty="0" err="1">
                <a:solidFill>
                  <a:srgbClr val="AA0D91"/>
                </a:solidFill>
                <a:latin typeface="Menlo-Regular"/>
              </a:rPr>
              <a:t>return</a:t>
            </a:r>
            <a:r>
              <a:rPr lang="de-DE" dirty="0">
                <a:solidFill>
                  <a:srgbClr val="000000"/>
                </a:solidFill>
                <a:latin typeface="Menlo-Regular"/>
              </a:rPr>
              <a:t> </a:t>
            </a:r>
            <a:r>
              <a:rPr lang="de-DE" dirty="0" err="1">
                <a:solidFill>
                  <a:srgbClr val="000000"/>
                </a:solidFill>
                <a:latin typeface="Menlo-Regular"/>
              </a:rPr>
              <a:t>headPtr</a:t>
            </a:r>
            <a:r>
              <a:rPr lang="de-DE" dirty="0">
                <a:solidFill>
                  <a:srgbClr val="000000"/>
                </a:solidFill>
                <a:latin typeface="Menlo-Regular"/>
              </a:rPr>
              <a:t>-&gt;</a:t>
            </a:r>
            <a:r>
              <a:rPr lang="de-DE" dirty="0" err="1">
                <a:solidFill>
                  <a:srgbClr val="000000"/>
                </a:solidFill>
                <a:latin typeface="Menlo-Regular"/>
              </a:rPr>
              <a:t>getItem</a:t>
            </a:r>
            <a:r>
              <a:rPr lang="de-DE" dirty="0">
                <a:solidFill>
                  <a:srgbClr val="000000"/>
                </a:solidFill>
                <a:latin typeface="Menlo-Regular"/>
              </a:rPr>
              <a:t>();</a:t>
            </a:r>
          </a:p>
          <a:p>
            <a:r>
              <a:rPr lang="de-DE" dirty="0">
                <a:solidFill>
                  <a:srgbClr val="000000"/>
                </a:solidFill>
                <a:latin typeface="Menlo-Regular"/>
              </a:rPr>
              <a:t>} </a:t>
            </a:r>
            <a:endParaRPr lang="en-US" dirty="0"/>
          </a:p>
        </p:txBody>
      </p:sp>
    </p:spTree>
    <p:extLst>
      <p:ext uri="{BB962C8B-B14F-4D97-AF65-F5344CB8AC3E}">
        <p14:creationId xmlns:p14="http://schemas.microsoft.com/office/powerpoint/2010/main" val="3517068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implementation: Array vs. Linked-list</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22</a:t>
            </a:fld>
            <a:endParaRPr lang="en-US"/>
          </a:p>
        </p:txBody>
      </p:sp>
      <p:sp>
        <p:nvSpPr>
          <p:cNvPr id="5" name="TextBox 4"/>
          <p:cNvSpPr txBox="1"/>
          <p:nvPr/>
        </p:nvSpPr>
        <p:spPr>
          <a:xfrm>
            <a:off x="762000" y="1752600"/>
            <a:ext cx="7924800" cy="3693319"/>
          </a:xfrm>
          <a:prstGeom prst="rect">
            <a:avLst/>
          </a:prstGeom>
          <a:noFill/>
        </p:spPr>
        <p:txBody>
          <a:bodyPr wrap="square" rtlCol="0">
            <a:spAutoFit/>
          </a:bodyPr>
          <a:lstStyle/>
          <a:p>
            <a:r>
              <a:rPr lang="en-US" dirty="0">
                <a:solidFill>
                  <a:srgbClr val="FF0000"/>
                </a:solidFill>
              </a:rPr>
              <a:t>Which one is better</a:t>
            </a:r>
            <a:r>
              <a:rPr lang="en-US" dirty="0">
                <a:solidFill>
                  <a:srgbClr val="FF0000"/>
                </a:solidFill>
                <a:latin typeface="Times New Roman" charset="0"/>
              </a:rPr>
              <a:t>?</a:t>
            </a:r>
          </a:p>
          <a:p>
            <a:pPr marL="285750" indent="-285750">
              <a:buFont typeface="Arial"/>
              <a:buChar char="•"/>
            </a:pPr>
            <a:r>
              <a:rPr lang="en-US" dirty="0">
                <a:latin typeface="Times New Roman" charset="0"/>
              </a:rPr>
              <a:t>Both resizing array and linked-list can implement stack. The user can use them interchangeably.</a:t>
            </a:r>
          </a:p>
          <a:p>
            <a:pPr marL="285750" indent="-285750">
              <a:buFont typeface="Arial"/>
              <a:buChar char="•"/>
            </a:pPr>
            <a:endParaRPr lang="en-US" dirty="0">
              <a:latin typeface="Times New Roman" charset="0"/>
            </a:endParaRPr>
          </a:p>
          <a:p>
            <a:r>
              <a:rPr lang="en-US" dirty="0">
                <a:solidFill>
                  <a:srgbClr val="FF0000"/>
                </a:solidFill>
                <a:latin typeface="Times New Roman" charset="0"/>
              </a:rPr>
              <a:t>Linked-list implementation</a:t>
            </a:r>
          </a:p>
          <a:p>
            <a:pPr marL="285750" indent="-285750">
              <a:buFont typeface="Arial"/>
              <a:buChar char="•"/>
            </a:pPr>
            <a:r>
              <a:rPr lang="en-US" dirty="0">
                <a:latin typeface="Times New Roman" charset="0"/>
              </a:rPr>
              <a:t>Every operation takes constant time to finish</a:t>
            </a:r>
          </a:p>
          <a:p>
            <a:pPr marL="285750" indent="-285750">
              <a:buFont typeface="Arial"/>
              <a:buChar char="•"/>
            </a:pPr>
            <a:r>
              <a:rPr lang="en-US" dirty="0">
                <a:latin typeface="Times New Roman" charset="0"/>
              </a:rPr>
              <a:t>Need extra time and space to handle pointers</a:t>
            </a:r>
          </a:p>
          <a:p>
            <a:pPr marL="285750" indent="-285750">
              <a:buFont typeface="Arial"/>
              <a:buChar char="•"/>
            </a:pPr>
            <a:endParaRPr lang="en-US" dirty="0">
              <a:latin typeface="Times New Roman" charset="0"/>
            </a:endParaRPr>
          </a:p>
          <a:p>
            <a:r>
              <a:rPr lang="en-US" dirty="0">
                <a:solidFill>
                  <a:srgbClr val="FF0000"/>
                </a:solidFill>
                <a:latin typeface="Times New Roman" charset="0"/>
              </a:rPr>
              <a:t>Resizing-array implementation</a:t>
            </a:r>
          </a:p>
          <a:p>
            <a:pPr marL="285750" indent="-285750">
              <a:buFont typeface="Arial"/>
              <a:buChar char="•"/>
            </a:pPr>
            <a:r>
              <a:rPr lang="en-US" dirty="0">
                <a:latin typeface="Times New Roman"/>
                <a:cs typeface="Times New Roman"/>
              </a:rPr>
              <a:t>Need extra time to copy data from existing array to the new array</a:t>
            </a:r>
          </a:p>
          <a:p>
            <a:pPr marL="285750" indent="-285750">
              <a:buFont typeface="Arial"/>
              <a:buChar char="•"/>
            </a:pPr>
            <a:r>
              <a:rPr lang="en-US" dirty="0">
                <a:latin typeface="Times New Roman"/>
                <a:cs typeface="Times New Roman"/>
              </a:rPr>
              <a:t>Cannot guarantee constant time to finish the operations</a:t>
            </a:r>
          </a:p>
          <a:p>
            <a:pPr marL="285750" indent="-285750">
              <a:buFont typeface="Arial"/>
              <a:buChar char="•"/>
            </a:pPr>
            <a:r>
              <a:rPr lang="en-US" dirty="0">
                <a:latin typeface="Times New Roman"/>
                <a:cs typeface="Times New Roman"/>
              </a:rPr>
              <a:t>On average, performance is good</a:t>
            </a:r>
          </a:p>
          <a:p>
            <a:pPr marL="285750" indent="-285750">
              <a:buFont typeface="Arial"/>
              <a:buChar char="•"/>
            </a:pPr>
            <a:r>
              <a:rPr lang="en-US" dirty="0">
                <a:latin typeface="Times New Roman"/>
                <a:cs typeface="Times New Roman"/>
              </a:rPr>
              <a:t>Take less space </a:t>
            </a:r>
          </a:p>
        </p:txBody>
      </p:sp>
    </p:spTree>
    <p:extLst>
      <p:ext uri="{BB962C8B-B14F-4D97-AF65-F5344CB8AC3E}">
        <p14:creationId xmlns:p14="http://schemas.microsoft.com/office/powerpoint/2010/main" val="3507765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ln/>
        </p:spPr>
        <p:txBody>
          <a:bodyPr rIns="132080"/>
          <a:lstStyle/>
          <a:p>
            <a:r>
              <a:rPr lang="en-US" dirty="0"/>
              <a:t>ADT Example: Queue</a:t>
            </a:r>
          </a:p>
        </p:txBody>
      </p:sp>
      <p:sp>
        <p:nvSpPr>
          <p:cNvPr id="41" name="Slide Number Placeholder 3"/>
          <p:cNvSpPr>
            <a:spLocks noGrp="1"/>
          </p:cNvSpPr>
          <p:nvPr>
            <p:ph type="sldNum" sz="quarter" idx="16"/>
          </p:nvPr>
        </p:nvSpPr>
        <p:spPr/>
        <p:txBody>
          <a:bodyPr>
            <a:normAutofit fontScale="85000" lnSpcReduction="20000"/>
          </a:bodyPr>
          <a:lstStyle/>
          <a:p>
            <a:fld id="{16AEA541-66C6-4BFD-8F62-7DDF909443B2}" type="slidenum">
              <a:rPr lang="en-US"/>
              <a:pPr/>
              <a:t>23</a:t>
            </a:fld>
            <a:endParaRPr lang="en-US"/>
          </a:p>
        </p:txBody>
      </p:sp>
      <p:sp>
        <p:nvSpPr>
          <p:cNvPr id="4" name="TextBox 3"/>
          <p:cNvSpPr txBox="1"/>
          <p:nvPr/>
        </p:nvSpPr>
        <p:spPr>
          <a:xfrm>
            <a:off x="685800" y="1524000"/>
            <a:ext cx="5339923" cy="2031325"/>
          </a:xfrm>
          <a:prstGeom prst="rect">
            <a:avLst/>
          </a:prstGeom>
          <a:noFill/>
        </p:spPr>
        <p:txBody>
          <a:bodyPr wrap="none" rtlCol="0">
            <a:spAutoFit/>
          </a:bodyPr>
          <a:lstStyle/>
          <a:p>
            <a:r>
              <a:rPr lang="en-US" dirty="0">
                <a:solidFill>
                  <a:srgbClr val="800000"/>
                </a:solidFill>
              </a:rPr>
              <a:t>Queue: </a:t>
            </a:r>
          </a:p>
          <a:p>
            <a:pPr marL="285750" indent="-285750">
              <a:buFont typeface="Arial"/>
              <a:buChar char="•"/>
            </a:pPr>
            <a:r>
              <a:rPr lang="en-US" dirty="0"/>
              <a:t>A group of elements</a:t>
            </a:r>
          </a:p>
          <a:p>
            <a:pPr marL="285750" indent="-285750">
              <a:buFont typeface="Arial"/>
              <a:buChar char="•"/>
            </a:pPr>
            <a:r>
              <a:rPr lang="en-US" dirty="0"/>
              <a:t>The elements follow the rule of FIFO (First in, first out)</a:t>
            </a:r>
          </a:p>
          <a:p>
            <a:r>
              <a:rPr lang="en-US" dirty="0">
                <a:solidFill>
                  <a:srgbClr val="800000"/>
                </a:solidFill>
                <a:latin typeface="Tw Cen MT" charset="0"/>
              </a:rPr>
              <a:t>Where used:</a:t>
            </a:r>
          </a:p>
          <a:p>
            <a:pPr marL="285750" indent="-285750">
              <a:buFont typeface="Arial"/>
              <a:buChar char="•"/>
            </a:pPr>
            <a:r>
              <a:rPr lang="en-US" dirty="0">
                <a:latin typeface="Tw Cen MT" charset="0"/>
              </a:rPr>
              <a:t>Simple job scheduler (e.g., print queue)</a:t>
            </a:r>
          </a:p>
          <a:p>
            <a:pPr marL="285750" indent="-285750">
              <a:buFont typeface="Arial"/>
              <a:buChar char="•"/>
            </a:pPr>
            <a:r>
              <a:rPr lang="en-US" dirty="0">
                <a:latin typeface="Tw Cen MT" charset="0"/>
              </a:rPr>
              <a:t>Wide use within other algorithms</a:t>
            </a:r>
          </a:p>
          <a:p>
            <a:pPr marL="285750" indent="-285750">
              <a:buFont typeface="Arial"/>
              <a:buChar char="•"/>
            </a:pPr>
            <a:endParaRPr lang="en-US" b="1" dirty="0"/>
          </a:p>
        </p:txBody>
      </p:sp>
      <p:graphicFrame>
        <p:nvGraphicFramePr>
          <p:cNvPr id="39" name="object 3"/>
          <p:cNvGraphicFramePr>
            <a:graphicFrameLocks noGrp="1"/>
          </p:cNvGraphicFramePr>
          <p:nvPr>
            <p:extLst>
              <p:ext uri="{D42A27DB-BD31-4B8C-83A1-F6EECF244321}">
                <p14:modId xmlns:p14="http://schemas.microsoft.com/office/powerpoint/2010/main" val="2120171796"/>
              </p:ext>
            </p:extLst>
          </p:nvPr>
        </p:nvGraphicFramePr>
        <p:xfrm>
          <a:off x="990600" y="3352800"/>
          <a:ext cx="6377640" cy="2364716"/>
        </p:xfrm>
        <a:graphic>
          <a:graphicData uri="http://schemas.openxmlformats.org/drawingml/2006/table">
            <a:tbl>
              <a:tblPr firstRow="1" bandRow="1">
                <a:tableStyleId>{3B4B98B0-60AC-42C2-AFA5-B58CD77FA1E5}</a:tableStyleId>
              </a:tblPr>
              <a:tblGrid>
                <a:gridCol w="1334830">
                  <a:extLst>
                    <a:ext uri="{9D8B030D-6E8A-4147-A177-3AD203B41FA5}">
                      <a16:colId xmlns:a16="http://schemas.microsoft.com/office/drawing/2014/main" val="20000"/>
                    </a:ext>
                  </a:extLst>
                </a:gridCol>
                <a:gridCol w="3114681">
                  <a:extLst>
                    <a:ext uri="{9D8B030D-6E8A-4147-A177-3AD203B41FA5}">
                      <a16:colId xmlns:a16="http://schemas.microsoft.com/office/drawing/2014/main" val="20001"/>
                    </a:ext>
                  </a:extLst>
                </a:gridCol>
                <a:gridCol w="1928129">
                  <a:extLst>
                    <a:ext uri="{9D8B030D-6E8A-4147-A177-3AD203B41FA5}">
                      <a16:colId xmlns:a16="http://schemas.microsoft.com/office/drawing/2014/main" val="20002"/>
                    </a:ext>
                  </a:extLst>
                </a:gridCol>
              </a:tblGrid>
              <a:tr h="263038">
                <a:tc>
                  <a:txBody>
                    <a:bodyPr/>
                    <a:lstStyle/>
                    <a:p>
                      <a:pPr marL="85090">
                        <a:lnSpc>
                          <a:spcPct val="100000"/>
                        </a:lnSpc>
                      </a:pPr>
                      <a:r>
                        <a:rPr sz="1400" spc="-10" dirty="0"/>
                        <a:t>O</a:t>
                      </a:r>
                      <a:r>
                        <a:rPr sz="1400" dirty="0"/>
                        <a:t>perati</a:t>
                      </a:r>
                      <a:r>
                        <a:rPr sz="1400" spc="-5" dirty="0"/>
                        <a:t>o</a:t>
                      </a:r>
                      <a:r>
                        <a:rPr sz="1400" dirty="0"/>
                        <a:t>n</a:t>
                      </a:r>
                      <a:endParaRPr sz="1400">
                        <a:latin typeface="Arial"/>
                        <a:cs typeface="Arial"/>
                      </a:endParaRPr>
                    </a:p>
                  </a:txBody>
                  <a:tcPr marL="0" marR="0" marT="0" marB="0"/>
                </a:tc>
                <a:tc>
                  <a:txBody>
                    <a:bodyPr/>
                    <a:lstStyle/>
                    <a:p>
                      <a:pPr marL="85090">
                        <a:lnSpc>
                          <a:spcPct val="100000"/>
                        </a:lnSpc>
                      </a:pPr>
                      <a:r>
                        <a:rPr sz="1400" dirty="0"/>
                        <a:t>Descrip</a:t>
                      </a:r>
                      <a:r>
                        <a:rPr sz="1400" spc="-10" dirty="0"/>
                        <a:t>t</a:t>
                      </a:r>
                      <a:r>
                        <a:rPr sz="1400" dirty="0"/>
                        <a:t>ion</a:t>
                      </a:r>
                      <a:endParaRPr sz="1400">
                        <a:latin typeface="Arial"/>
                        <a:cs typeface="Arial"/>
                      </a:endParaRPr>
                    </a:p>
                  </a:txBody>
                  <a:tcPr marL="0" marR="0" marT="0" marB="0"/>
                </a:tc>
                <a:tc>
                  <a:txBody>
                    <a:bodyPr/>
                    <a:lstStyle/>
                    <a:p>
                      <a:pPr marL="85725">
                        <a:lnSpc>
                          <a:spcPct val="100000"/>
                        </a:lnSpc>
                      </a:pPr>
                      <a:r>
                        <a:rPr sz="1400" dirty="0"/>
                        <a:t>Inpu</a:t>
                      </a:r>
                      <a:r>
                        <a:rPr sz="1400" spc="-5" dirty="0"/>
                        <a:t>t</a:t>
                      </a:r>
                      <a:r>
                        <a:rPr sz="1400" dirty="0"/>
                        <a:t>(s)</a:t>
                      </a:r>
                      <a:endParaRPr sz="1400">
                        <a:latin typeface="Arial"/>
                        <a:cs typeface="Arial"/>
                      </a:endParaRPr>
                    </a:p>
                  </a:txBody>
                  <a:tcPr marL="0" marR="0" marT="0" marB="0"/>
                </a:tc>
                <a:extLst>
                  <a:ext uri="{0D108BD9-81ED-4DB2-BD59-A6C34878D82A}">
                    <a16:rowId xmlns:a16="http://schemas.microsoft.com/office/drawing/2014/main" val="10000"/>
                  </a:ext>
                </a:extLst>
              </a:tr>
              <a:tr h="410759">
                <a:tc>
                  <a:txBody>
                    <a:bodyPr/>
                    <a:lstStyle/>
                    <a:p>
                      <a:pPr marL="85090" marR="208279">
                        <a:lnSpc>
                          <a:spcPct val="100000"/>
                        </a:lnSpc>
                      </a:pPr>
                      <a:r>
                        <a:rPr lang="en-US" sz="1400" dirty="0" err="1">
                          <a:latin typeface="+mn-lt"/>
                        </a:rPr>
                        <a:t>enQueue</a:t>
                      </a:r>
                      <a:endParaRPr sz="1400" dirty="0">
                        <a:latin typeface="+mn-lt"/>
                        <a:cs typeface="Arial"/>
                      </a:endParaRPr>
                    </a:p>
                  </a:txBody>
                  <a:tcPr marL="0" marR="0" marT="0" marB="0"/>
                </a:tc>
                <a:tc>
                  <a:txBody>
                    <a:bodyPr/>
                    <a:lstStyle/>
                    <a:p>
                      <a:pPr marL="85090" marR="153035">
                        <a:lnSpc>
                          <a:spcPct val="100000"/>
                        </a:lnSpc>
                      </a:pPr>
                      <a:r>
                        <a:rPr lang="en-US" sz="1400" dirty="0">
                          <a:latin typeface="+mn-lt"/>
                        </a:rPr>
                        <a:t>Adds one</a:t>
                      </a:r>
                      <a:r>
                        <a:rPr lang="en-US" sz="1400" baseline="0" dirty="0">
                          <a:latin typeface="+mn-lt"/>
                        </a:rPr>
                        <a:t> element to the queue</a:t>
                      </a:r>
                      <a:endParaRPr sz="1400" dirty="0">
                        <a:latin typeface="+mn-lt"/>
                        <a:cs typeface="Arial"/>
                      </a:endParaRPr>
                    </a:p>
                  </a:txBody>
                  <a:tcPr marL="0" marR="0" marT="0" marB="0"/>
                </a:tc>
                <a:tc>
                  <a:txBody>
                    <a:bodyPr/>
                    <a:lstStyle/>
                    <a:p>
                      <a:pPr marL="85725">
                        <a:lnSpc>
                          <a:spcPct val="100000"/>
                        </a:lnSpc>
                      </a:pPr>
                      <a:r>
                        <a:rPr lang="en-US" sz="1400" dirty="0">
                          <a:latin typeface="Arial"/>
                          <a:cs typeface="Arial"/>
                        </a:rPr>
                        <a:t>item</a:t>
                      </a:r>
                      <a:endParaRPr sz="1400" dirty="0">
                        <a:latin typeface="Arial"/>
                        <a:cs typeface="Arial"/>
                      </a:endParaRPr>
                    </a:p>
                  </a:txBody>
                  <a:tcPr marL="0" marR="0" marT="0" marB="0"/>
                </a:tc>
                <a:extLst>
                  <a:ext uri="{0D108BD9-81ED-4DB2-BD59-A6C34878D82A}">
                    <a16:rowId xmlns:a16="http://schemas.microsoft.com/office/drawing/2014/main" val="10001"/>
                  </a:ext>
                </a:extLst>
              </a:tr>
              <a:tr h="410759">
                <a:tc>
                  <a:txBody>
                    <a:bodyPr/>
                    <a:lstStyle/>
                    <a:p>
                      <a:pPr marL="85090">
                        <a:lnSpc>
                          <a:spcPct val="100000"/>
                        </a:lnSpc>
                      </a:pPr>
                      <a:r>
                        <a:rPr lang="en-US" sz="1400" dirty="0" err="1">
                          <a:latin typeface="+mn-lt"/>
                          <a:cs typeface="+mn-cs"/>
                        </a:rPr>
                        <a:t>deQueue</a:t>
                      </a:r>
                      <a:endParaRPr sz="1400" dirty="0">
                        <a:latin typeface="+mn-lt"/>
                        <a:cs typeface="Arial"/>
                      </a:endParaRPr>
                    </a:p>
                  </a:txBody>
                  <a:tcPr marL="0" marR="0" marT="0" marB="0"/>
                </a:tc>
                <a:tc>
                  <a:txBody>
                    <a:bodyPr/>
                    <a:lstStyle/>
                    <a:p>
                      <a:pPr marL="8509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rPr>
                        <a:t>Removes</a:t>
                      </a:r>
                      <a:r>
                        <a:rPr lang="en-US" sz="1400" baseline="0" dirty="0">
                          <a:latin typeface="+mn-lt"/>
                        </a:rPr>
                        <a:t> (also returns)</a:t>
                      </a:r>
                      <a:r>
                        <a:rPr lang="en-US" sz="1400" dirty="0">
                          <a:latin typeface="+mn-lt"/>
                        </a:rPr>
                        <a:t> the first</a:t>
                      </a:r>
                      <a:r>
                        <a:rPr lang="en-US" sz="1400" baseline="0" dirty="0">
                          <a:latin typeface="+mn-lt"/>
                        </a:rPr>
                        <a:t> </a:t>
                      </a:r>
                      <a:r>
                        <a:rPr lang="en-US" sz="1400" dirty="0">
                          <a:latin typeface="+mn-lt"/>
                        </a:rPr>
                        <a:t>element that was added </a:t>
                      </a:r>
                      <a:endParaRPr lang="en-US" sz="1400" dirty="0">
                        <a:latin typeface="+mn-lt"/>
                        <a:cs typeface="Arial"/>
                      </a:endParaRPr>
                    </a:p>
                  </a:txBody>
                  <a:tcPr marL="0" marR="0" marT="0" marB="0"/>
                </a:tc>
                <a:tc>
                  <a:txBody>
                    <a:bodyPr/>
                    <a:lstStyle/>
                    <a:p>
                      <a:pPr marL="85725">
                        <a:lnSpc>
                          <a:spcPct val="100000"/>
                        </a:lnSpc>
                      </a:pPr>
                      <a:endParaRPr sz="1400" dirty="0"/>
                    </a:p>
                  </a:txBody>
                  <a:tcPr marL="0" marR="0" marT="0" marB="0"/>
                </a:tc>
                <a:extLst>
                  <a:ext uri="{0D108BD9-81ED-4DB2-BD59-A6C34878D82A}">
                    <a16:rowId xmlns:a16="http://schemas.microsoft.com/office/drawing/2014/main" val="10002"/>
                  </a:ext>
                </a:extLst>
              </a:tr>
              <a:tr h="410759">
                <a:tc>
                  <a:txBody>
                    <a:bodyPr/>
                    <a:lstStyle/>
                    <a:p>
                      <a:pPr marL="85090">
                        <a:lnSpc>
                          <a:spcPct val="100000"/>
                        </a:lnSpc>
                      </a:pPr>
                      <a:r>
                        <a:rPr lang="en-US" sz="1400" dirty="0">
                          <a:latin typeface="+mn-lt"/>
                        </a:rPr>
                        <a:t>front</a:t>
                      </a:r>
                      <a:endParaRPr sz="1400" dirty="0">
                        <a:latin typeface="+mn-lt"/>
                        <a:cs typeface="Arial"/>
                      </a:endParaRPr>
                    </a:p>
                  </a:txBody>
                  <a:tcPr marL="0" marR="0" marT="0" marB="0"/>
                </a:tc>
                <a:tc>
                  <a:txBody>
                    <a:bodyPr/>
                    <a:lstStyle/>
                    <a:p>
                      <a:pPr marL="85090" marR="774700">
                        <a:lnSpc>
                          <a:spcPct val="100000"/>
                        </a:lnSpc>
                      </a:pPr>
                      <a:r>
                        <a:rPr lang="en-US" sz="1400" dirty="0">
                          <a:latin typeface="+mn-lt"/>
                        </a:rPr>
                        <a:t>Returns (without removal) the first element that was added    </a:t>
                      </a:r>
                      <a:endParaRPr sz="1400" dirty="0">
                        <a:latin typeface="+mn-lt"/>
                        <a:cs typeface="Arial"/>
                      </a:endParaRPr>
                    </a:p>
                  </a:txBody>
                  <a:tcPr marL="0" marR="0" marT="0" marB="0"/>
                </a:tc>
                <a:tc>
                  <a:txBody>
                    <a:bodyPr/>
                    <a:lstStyle/>
                    <a:p>
                      <a:pPr marL="85725">
                        <a:lnSpc>
                          <a:spcPct val="100000"/>
                        </a:lnSpc>
                      </a:pPr>
                      <a:endParaRPr sz="1400" dirty="0">
                        <a:latin typeface="Arial"/>
                        <a:cs typeface="Arial"/>
                      </a:endParaRPr>
                    </a:p>
                  </a:txBody>
                  <a:tcPr marL="0" marR="0" marT="0" marB="0"/>
                </a:tc>
                <a:extLst>
                  <a:ext uri="{0D108BD9-81ED-4DB2-BD59-A6C34878D82A}">
                    <a16:rowId xmlns:a16="http://schemas.microsoft.com/office/drawing/2014/main" val="10003"/>
                  </a:ext>
                </a:extLst>
              </a:tr>
              <a:tr h="410759">
                <a:tc>
                  <a:txBody>
                    <a:bodyPr/>
                    <a:lstStyle/>
                    <a:p>
                      <a:pPr marL="85090">
                        <a:lnSpc>
                          <a:spcPct val="100000"/>
                        </a:lnSpc>
                      </a:pPr>
                      <a:r>
                        <a:rPr lang="en-US" sz="1400" dirty="0">
                          <a:latin typeface="+mn-lt"/>
                          <a:cs typeface="Arial"/>
                        </a:rPr>
                        <a:t>size</a:t>
                      </a:r>
                      <a:endParaRPr sz="1400" dirty="0">
                        <a:latin typeface="+mn-lt"/>
                        <a:cs typeface="Arial"/>
                      </a:endParaRPr>
                    </a:p>
                  </a:txBody>
                  <a:tcPr marL="0" marR="0" marT="0" marB="0"/>
                </a:tc>
                <a:tc>
                  <a:txBody>
                    <a:bodyPr/>
                    <a:lstStyle/>
                    <a:p>
                      <a:pPr marL="85090" marR="774700">
                        <a:lnSpc>
                          <a:spcPct val="100000"/>
                        </a:lnSpc>
                      </a:pPr>
                      <a:r>
                        <a:rPr lang="en-US" sz="1400" dirty="0">
                          <a:latin typeface="+mn-lt"/>
                          <a:cs typeface="Arial"/>
                        </a:rPr>
                        <a:t>Returns the size of the queue</a:t>
                      </a:r>
                      <a:endParaRPr sz="1400" dirty="0">
                        <a:latin typeface="+mn-lt"/>
                        <a:cs typeface="Arial"/>
                      </a:endParaRPr>
                    </a:p>
                  </a:txBody>
                  <a:tcPr marL="0" marR="0" marT="0" marB="0"/>
                </a:tc>
                <a:tc>
                  <a:txBody>
                    <a:bodyPr/>
                    <a:lstStyle/>
                    <a:p>
                      <a:pPr marL="85725">
                        <a:lnSpc>
                          <a:spcPct val="100000"/>
                        </a:lnSpc>
                      </a:pPr>
                      <a:endParaRPr sz="1400" dirty="0">
                        <a:latin typeface="Arial"/>
                        <a:cs typeface="Arial"/>
                      </a:endParaRPr>
                    </a:p>
                  </a:txBody>
                  <a:tcPr marL="0" marR="0" marT="0" marB="0"/>
                </a:tc>
                <a:extLst>
                  <a:ext uri="{0D108BD9-81ED-4DB2-BD59-A6C34878D82A}">
                    <a16:rowId xmlns:a16="http://schemas.microsoft.com/office/drawing/2014/main" val="10004"/>
                  </a:ext>
                </a:extLst>
              </a:tr>
              <a:tr h="410759">
                <a:tc>
                  <a:txBody>
                    <a:bodyPr/>
                    <a:lstStyle/>
                    <a:p>
                      <a:pPr marL="85090">
                        <a:lnSpc>
                          <a:spcPct val="100000"/>
                        </a:lnSpc>
                      </a:pPr>
                      <a:r>
                        <a:rPr lang="en-US" sz="1400" dirty="0">
                          <a:latin typeface="+mn-lt"/>
                          <a:cs typeface="Arial"/>
                        </a:rPr>
                        <a:t>empty</a:t>
                      </a:r>
                      <a:endParaRPr sz="1400" dirty="0">
                        <a:latin typeface="+mn-lt"/>
                        <a:cs typeface="Arial"/>
                      </a:endParaRPr>
                    </a:p>
                  </a:txBody>
                  <a:tcPr marL="0" marR="0" marT="0" marB="0"/>
                </a:tc>
                <a:tc>
                  <a:txBody>
                    <a:bodyPr/>
                    <a:lstStyle/>
                    <a:p>
                      <a:pPr marL="85090" marR="774700">
                        <a:lnSpc>
                          <a:spcPct val="100000"/>
                        </a:lnSpc>
                      </a:pPr>
                      <a:r>
                        <a:rPr lang="en-US" sz="1400" dirty="0">
                          <a:latin typeface="+mn-lt"/>
                          <a:cs typeface="Arial"/>
                        </a:rPr>
                        <a:t>Return whether the queue is empty or</a:t>
                      </a:r>
                      <a:r>
                        <a:rPr lang="en-US" sz="1400" baseline="0" dirty="0">
                          <a:latin typeface="+mn-lt"/>
                          <a:cs typeface="Arial"/>
                        </a:rPr>
                        <a:t> not</a:t>
                      </a:r>
                      <a:endParaRPr sz="1400" dirty="0">
                        <a:latin typeface="+mn-lt"/>
                        <a:cs typeface="Arial"/>
                      </a:endParaRPr>
                    </a:p>
                  </a:txBody>
                  <a:tcPr marL="0" marR="0" marT="0" marB="0"/>
                </a:tc>
                <a:tc>
                  <a:txBody>
                    <a:bodyPr/>
                    <a:lstStyle/>
                    <a:p>
                      <a:pPr marL="85725">
                        <a:lnSpc>
                          <a:spcPct val="100000"/>
                        </a:lnSpc>
                      </a:pPr>
                      <a:endParaRPr sz="1400" dirty="0">
                        <a:latin typeface="Arial"/>
                        <a:cs typeface="Arial"/>
                      </a:endParaRPr>
                    </a:p>
                  </a:txBody>
                  <a:tcPr marL="0" marR="0" marT="0" marB="0"/>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74683598"/>
              </p:ext>
            </p:extLst>
          </p:nvPr>
        </p:nvGraphicFramePr>
        <p:xfrm>
          <a:off x="1752600" y="6119336"/>
          <a:ext cx="3962400" cy="370840"/>
        </p:xfrm>
        <a:graphic>
          <a:graphicData uri="http://schemas.openxmlformats.org/drawingml/2006/table">
            <a:tbl>
              <a:tblPr firstRow="1" bandRow="1">
                <a:tableStyleId>{5C22544A-7EE6-4342-B048-85BDC9FD1C3A}</a:tableStyleId>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gridCol w="495300">
                  <a:extLst>
                    <a:ext uri="{9D8B030D-6E8A-4147-A177-3AD203B41FA5}">
                      <a16:colId xmlns:a16="http://schemas.microsoft.com/office/drawing/2014/main" val="20004"/>
                    </a:ext>
                  </a:extLst>
                </a:gridCol>
                <a:gridCol w="495300">
                  <a:extLst>
                    <a:ext uri="{9D8B030D-6E8A-4147-A177-3AD203B41FA5}">
                      <a16:colId xmlns:a16="http://schemas.microsoft.com/office/drawing/2014/main" val="20005"/>
                    </a:ext>
                  </a:extLst>
                </a:gridCol>
                <a:gridCol w="495300">
                  <a:extLst>
                    <a:ext uri="{9D8B030D-6E8A-4147-A177-3AD203B41FA5}">
                      <a16:colId xmlns:a16="http://schemas.microsoft.com/office/drawing/2014/main" val="20006"/>
                    </a:ext>
                  </a:extLst>
                </a:gridCol>
                <a:gridCol w="495300">
                  <a:extLst>
                    <a:ext uri="{9D8B030D-6E8A-4147-A177-3AD203B41FA5}">
                      <a16:colId xmlns:a16="http://schemas.microsoft.com/office/drawing/2014/main" val="20007"/>
                    </a:ext>
                  </a:extLst>
                </a:gridCol>
              </a:tblGrid>
              <a:tr h="370840">
                <a:tc>
                  <a:txBody>
                    <a:bodyPr/>
                    <a:lstStyle/>
                    <a:p>
                      <a:endParaRPr lang="en-US" dirty="0"/>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023098840"/>
              </p:ext>
            </p:extLst>
          </p:nvPr>
        </p:nvGraphicFramePr>
        <p:xfrm>
          <a:off x="5715000" y="6119336"/>
          <a:ext cx="495300" cy="370840"/>
        </p:xfrm>
        <a:graphic>
          <a:graphicData uri="http://schemas.openxmlformats.org/drawingml/2006/table">
            <a:tbl>
              <a:tblPr firstRow="1" bandRow="1">
                <a:tableStyleId>{5C22544A-7EE6-4342-B048-85BDC9FD1C3A}</a:tableStyleId>
              </a:tblPr>
              <a:tblGrid>
                <a:gridCol w="495300">
                  <a:extLst>
                    <a:ext uri="{9D8B030D-6E8A-4147-A177-3AD203B41FA5}">
                      <a16:colId xmlns:a16="http://schemas.microsoft.com/office/drawing/2014/main" val="20000"/>
                    </a:ext>
                  </a:extLst>
                </a:gridCol>
              </a:tblGrid>
              <a:tr h="370840">
                <a:tc>
                  <a:txBody>
                    <a:bodyPr/>
                    <a:lstStyle/>
                    <a:p>
                      <a:endParaRPr lang="en-US" dirty="0"/>
                    </a:p>
                  </a:txBody>
                  <a:tcP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2" name="Right Arrow 11"/>
          <p:cNvSpPr/>
          <p:nvPr/>
        </p:nvSpPr>
        <p:spPr>
          <a:xfrm rot="10800000">
            <a:off x="6335024" y="6183868"/>
            <a:ext cx="667434" cy="247357"/>
          </a:xfrm>
          <a:prstGeom prst="rightArrow">
            <a:avLst/>
          </a:prstGeom>
          <a:solidFill>
            <a:srgbClr val="3366FF"/>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TextBox 12"/>
          <p:cNvSpPr txBox="1"/>
          <p:nvPr/>
        </p:nvSpPr>
        <p:spPr>
          <a:xfrm>
            <a:off x="7028898" y="6347936"/>
            <a:ext cx="961584" cy="369332"/>
          </a:xfrm>
          <a:prstGeom prst="rect">
            <a:avLst/>
          </a:prstGeom>
          <a:noFill/>
        </p:spPr>
        <p:txBody>
          <a:bodyPr wrap="none" rtlCol="0">
            <a:spAutoFit/>
          </a:bodyPr>
          <a:lstStyle/>
          <a:p>
            <a:r>
              <a:rPr lang="en-US" dirty="0" err="1"/>
              <a:t>enqueue</a:t>
            </a:r>
            <a:endParaRPr lang="en-US" dirty="0"/>
          </a:p>
        </p:txBody>
      </p:sp>
      <p:sp>
        <p:nvSpPr>
          <p:cNvPr id="14" name="TextBox 13"/>
          <p:cNvSpPr txBox="1"/>
          <p:nvPr/>
        </p:nvSpPr>
        <p:spPr>
          <a:xfrm>
            <a:off x="609600" y="6488668"/>
            <a:ext cx="987846" cy="369332"/>
          </a:xfrm>
          <a:prstGeom prst="rect">
            <a:avLst/>
          </a:prstGeom>
          <a:noFill/>
        </p:spPr>
        <p:txBody>
          <a:bodyPr wrap="none" rtlCol="0">
            <a:spAutoFit/>
          </a:bodyPr>
          <a:lstStyle/>
          <a:p>
            <a:r>
              <a:rPr lang="en-US" dirty="0" err="1"/>
              <a:t>dequeue</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1365277960"/>
              </p:ext>
            </p:extLst>
          </p:nvPr>
        </p:nvGraphicFramePr>
        <p:xfrm>
          <a:off x="1257300" y="6117828"/>
          <a:ext cx="495300" cy="370840"/>
        </p:xfrm>
        <a:graphic>
          <a:graphicData uri="http://schemas.openxmlformats.org/drawingml/2006/table">
            <a:tbl>
              <a:tblPr firstRow="1" bandRow="1">
                <a:tableStyleId>{5C22544A-7EE6-4342-B048-85BDC9FD1C3A}</a:tableStyleId>
              </a:tblPr>
              <a:tblGrid>
                <a:gridCol w="495300">
                  <a:extLst>
                    <a:ext uri="{9D8B030D-6E8A-4147-A177-3AD203B41FA5}">
                      <a16:colId xmlns:a16="http://schemas.microsoft.com/office/drawing/2014/main" val="20000"/>
                    </a:ext>
                  </a:extLst>
                </a:gridCol>
              </a:tblGrid>
              <a:tr h="370840">
                <a:tc>
                  <a:txBody>
                    <a:bodyPr/>
                    <a:lstStyle/>
                    <a:p>
                      <a:endParaRPr lang="en-US" dirty="0"/>
                    </a:p>
                  </a:txBody>
                  <a:tcP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6" name="Right Arrow 15"/>
          <p:cNvSpPr/>
          <p:nvPr/>
        </p:nvSpPr>
        <p:spPr>
          <a:xfrm rot="10800000">
            <a:off x="533400" y="6183868"/>
            <a:ext cx="667434" cy="247357"/>
          </a:xfrm>
          <a:prstGeom prst="rightArrow">
            <a:avLst/>
          </a:prstGeom>
          <a:solidFill>
            <a:srgbClr val="3366FF"/>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8934444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612775" y="228600"/>
            <a:ext cx="8153400" cy="990600"/>
          </a:xfrm>
        </p:spPr>
        <p:txBody>
          <a:bodyPr rIns="132080"/>
          <a:lstStyle/>
          <a:p>
            <a:pPr eaLnBrk="1" hangingPunct="1"/>
            <a:r>
              <a:rPr lang="en-US">
                <a:latin typeface="Tw Cen MT" charset="0"/>
              </a:rPr>
              <a:t>Queue Implementations</a:t>
            </a:r>
          </a:p>
        </p:txBody>
      </p:sp>
      <p:sp>
        <p:nvSpPr>
          <p:cNvPr id="59" name="Slide Number Placeholder 3"/>
          <p:cNvSpPr>
            <a:spLocks noGrp="1"/>
          </p:cNvSpPr>
          <p:nvPr>
            <p:ph type="sldNum" sz="quarter" idx="12"/>
          </p:nvPr>
        </p:nvSpPr>
        <p:spPr/>
        <p:txBody>
          <a:bodyPr/>
          <a:lstStyle>
            <a:lvl1pPr eaLnBrk="0" hangingPunct="0">
              <a:defRPr sz="2400">
                <a:solidFill>
                  <a:srgbClr val="000000"/>
                </a:solidFill>
                <a:latin typeface="Times New Roman" charset="0"/>
                <a:ea typeface="ヒラギノ明朝 ProN W3" charset="0"/>
                <a:cs typeface="ヒラギノ明朝 ProN W3" charset="0"/>
                <a:sym typeface="Times New Roman" charset="0"/>
              </a:defRPr>
            </a:lvl1pPr>
            <a:lvl2pPr marL="742950" indent="-285750" eaLnBrk="0" hangingPunct="0">
              <a:defRPr sz="2400">
                <a:solidFill>
                  <a:srgbClr val="000000"/>
                </a:solidFill>
                <a:latin typeface="Times New Roman" charset="0"/>
                <a:ea typeface="ヒラギノ明朝 ProN W3" charset="0"/>
                <a:cs typeface="ヒラギノ明朝 ProN W3" charset="0"/>
                <a:sym typeface="Times New Roman" charset="0"/>
              </a:defRPr>
            </a:lvl2pPr>
            <a:lvl3pPr marL="1143000" indent="-228600" eaLnBrk="0" hangingPunct="0">
              <a:defRPr sz="2400">
                <a:solidFill>
                  <a:srgbClr val="000000"/>
                </a:solidFill>
                <a:latin typeface="Times New Roman" charset="0"/>
                <a:ea typeface="ヒラギノ明朝 ProN W3" charset="0"/>
                <a:cs typeface="ヒラギノ明朝 ProN W3" charset="0"/>
                <a:sym typeface="Times New Roman" charset="0"/>
              </a:defRPr>
            </a:lvl3pPr>
            <a:lvl4pPr marL="1600200" indent="-228600" eaLnBrk="0" hangingPunct="0">
              <a:defRPr sz="2400">
                <a:solidFill>
                  <a:srgbClr val="000000"/>
                </a:solidFill>
                <a:latin typeface="Times New Roman" charset="0"/>
                <a:ea typeface="ヒラギノ明朝 ProN W3" charset="0"/>
                <a:cs typeface="ヒラギノ明朝 ProN W3" charset="0"/>
                <a:sym typeface="Times New Roman" charset="0"/>
              </a:defRPr>
            </a:lvl4pPr>
            <a:lvl5pPr marL="2057400" indent="-228600" eaLnBrk="0" hangingPunct="0">
              <a:defRPr sz="2400">
                <a:solidFill>
                  <a:srgbClr val="000000"/>
                </a:solidFill>
                <a:latin typeface="Times New Roman" charset="0"/>
                <a:ea typeface="ヒラギノ明朝 ProN W3" charset="0"/>
                <a:cs typeface="ヒラギノ明朝 ProN W3" charset="0"/>
                <a:sym typeface="Times New Roman" charset="0"/>
              </a:defRPr>
            </a:lvl5pPr>
            <a:lvl6pPr marL="25146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6pPr>
            <a:lvl7pPr marL="29718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7pPr>
            <a:lvl8pPr marL="34290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8pPr>
            <a:lvl9pPr marL="38862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9pPr>
          </a:lstStyle>
          <a:p>
            <a:pPr eaLnBrk="1" hangingPunct="1">
              <a:lnSpc>
                <a:spcPct val="80000"/>
              </a:lnSpc>
            </a:pPr>
            <a:fld id="{A1E11197-B793-344A-8D56-89106454F70B}" type="slidenum">
              <a:rPr lang="en-US" sz="1200">
                <a:solidFill>
                  <a:srgbClr val="FFFFFF"/>
                </a:solidFill>
              </a:rPr>
              <a:pPr eaLnBrk="1" hangingPunct="1">
                <a:lnSpc>
                  <a:spcPct val="80000"/>
                </a:lnSpc>
              </a:pPr>
              <a:t>24</a:t>
            </a:fld>
            <a:endParaRPr lang="en-US" sz="1200">
              <a:solidFill>
                <a:srgbClr val="FFFFFF"/>
              </a:solidFill>
            </a:endParaRPr>
          </a:p>
        </p:txBody>
      </p:sp>
      <p:sp>
        <p:nvSpPr>
          <p:cNvPr id="19460" name="Rectangle 2"/>
          <p:cNvSpPr>
            <a:spLocks noGrp="1" noChangeArrowheads="1"/>
          </p:cNvSpPr>
          <p:nvPr>
            <p:ph sz="quarter" idx="1"/>
          </p:nvPr>
        </p:nvSpPr>
        <p:spPr>
          <a:xfrm>
            <a:off x="612775" y="1600200"/>
            <a:ext cx="8153400" cy="4495800"/>
          </a:xfrm>
        </p:spPr>
        <p:txBody>
          <a:bodyPr rIns="132080"/>
          <a:lstStyle/>
          <a:p>
            <a:pPr eaLnBrk="1" hangingPunct="1"/>
            <a:r>
              <a:rPr lang="en-US" dirty="0">
                <a:latin typeface="Tw Cen MT" charset="0"/>
              </a:rPr>
              <a:t>Possible implementations</a:t>
            </a:r>
          </a:p>
        </p:txBody>
      </p:sp>
      <p:sp>
        <p:nvSpPr>
          <p:cNvPr id="19461" name="Rectangle 3"/>
          <p:cNvSpPr>
            <a:spLocks/>
          </p:cNvSpPr>
          <p:nvPr/>
        </p:nvSpPr>
        <p:spPr bwMode="auto">
          <a:xfrm>
            <a:off x="5334000" y="1917700"/>
            <a:ext cx="3810000" cy="425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40639" bIns="0"/>
          <a:lstStyle/>
          <a:p>
            <a:pPr marL="269875" indent="-230188">
              <a:spcBef>
                <a:spcPts val="413"/>
              </a:spcBef>
              <a:buClr>
                <a:srgbClr val="0033CC"/>
              </a:buClr>
              <a:buSzPct val="100000"/>
              <a:buFont typeface="Wingdings" charset="0"/>
              <a:buChar char=""/>
            </a:pPr>
            <a:r>
              <a:rPr lang="en-US" sz="1800" dirty="0">
                <a:solidFill>
                  <a:srgbClr val="0033CC"/>
                </a:solidFill>
                <a:latin typeface="Arial" charset="0"/>
                <a:cs typeface="Arial" charset="0"/>
                <a:sym typeface="Arial" charset="0"/>
              </a:rPr>
              <a:t>Recall: operations are </a:t>
            </a:r>
            <a:r>
              <a:rPr lang="en-US" sz="1800" b="1" dirty="0" err="1">
                <a:solidFill>
                  <a:srgbClr val="C00000"/>
                </a:solidFill>
                <a:latin typeface="Courier New" charset="0"/>
                <a:cs typeface="Courier New" charset="0"/>
                <a:sym typeface="Courier New" charset="0"/>
              </a:rPr>
              <a:t>enQueue</a:t>
            </a:r>
            <a:r>
              <a:rPr lang="en-US" sz="1800" b="1" dirty="0">
                <a:solidFill>
                  <a:srgbClr val="C00000"/>
                </a:solidFill>
                <a:latin typeface="Courier New" charset="0"/>
                <a:cs typeface="Courier New" charset="0"/>
                <a:sym typeface="Courier New" charset="0"/>
              </a:rPr>
              <a:t>, </a:t>
            </a:r>
            <a:r>
              <a:rPr lang="en-US" sz="1800" b="1" dirty="0" err="1">
                <a:solidFill>
                  <a:srgbClr val="C00000"/>
                </a:solidFill>
                <a:latin typeface="Courier New" charset="0"/>
                <a:cs typeface="Courier New" charset="0"/>
                <a:sym typeface="Courier New" charset="0"/>
              </a:rPr>
              <a:t>deQueue</a:t>
            </a:r>
            <a:r>
              <a:rPr lang="en-US" sz="1800" b="1" dirty="0">
                <a:solidFill>
                  <a:srgbClr val="C00000"/>
                </a:solidFill>
                <a:latin typeface="Courier New" charset="0"/>
                <a:cs typeface="Courier New" charset="0"/>
                <a:sym typeface="Courier New" charset="0"/>
              </a:rPr>
              <a:t>, peek,…</a:t>
            </a:r>
            <a:r>
              <a:rPr lang="en-US" sz="2000" dirty="0">
                <a:solidFill>
                  <a:srgbClr val="C00000"/>
                </a:solidFill>
                <a:latin typeface="Arial" charset="0"/>
                <a:cs typeface="Arial" charset="0"/>
                <a:sym typeface="Arial" charset="0"/>
              </a:rPr>
              <a:t> </a:t>
            </a:r>
          </a:p>
          <a:p>
            <a:pPr marL="269875" indent="-230188">
              <a:spcBef>
                <a:spcPts val="413"/>
              </a:spcBef>
              <a:buClr>
                <a:srgbClr val="9900CC"/>
              </a:buClr>
              <a:buSzPct val="100000"/>
              <a:buFont typeface="Wingdings" charset="0"/>
              <a:buChar char="§"/>
            </a:pPr>
            <a:endParaRPr lang="en-US" sz="1800" dirty="0">
              <a:solidFill>
                <a:srgbClr val="9900CC"/>
              </a:solidFill>
              <a:latin typeface="Arial" charset="0"/>
              <a:cs typeface="Arial" charset="0"/>
              <a:sym typeface="Arial" charset="0"/>
            </a:endParaRPr>
          </a:p>
          <a:p>
            <a:pPr marL="269875" indent="-230188">
              <a:spcBef>
                <a:spcPts val="413"/>
              </a:spcBef>
              <a:buClr>
                <a:srgbClr val="9900CC"/>
              </a:buClr>
              <a:buSzPct val="100000"/>
              <a:buFont typeface="Wingdings" charset="0"/>
              <a:buChar char="§"/>
            </a:pPr>
            <a:r>
              <a:rPr lang="en-US" sz="1800" dirty="0">
                <a:solidFill>
                  <a:srgbClr val="9900CC"/>
                </a:solidFill>
                <a:latin typeface="Arial" charset="0"/>
                <a:cs typeface="Arial" charset="0"/>
                <a:sym typeface="Arial" charset="0"/>
              </a:rPr>
              <a:t>For linked-list</a:t>
            </a:r>
          </a:p>
          <a:p>
            <a:pPr marL="269875" indent="-230188">
              <a:spcBef>
                <a:spcPts val="350"/>
              </a:spcBef>
              <a:buClr>
                <a:srgbClr val="009900"/>
              </a:buClr>
              <a:buSzPct val="100000"/>
              <a:buFont typeface="Wingdings" charset="0"/>
              <a:buChar char="w"/>
            </a:pPr>
            <a:r>
              <a:rPr lang="en-US" sz="1600" dirty="0">
                <a:solidFill>
                  <a:srgbClr val="009900"/>
                </a:solidFill>
                <a:latin typeface="Arial" charset="0"/>
                <a:cs typeface="Arial" charset="0"/>
                <a:sym typeface="Arial" charset="0"/>
              </a:rPr>
              <a:t>All operations are O(1)</a:t>
            </a:r>
          </a:p>
          <a:p>
            <a:pPr marL="269875" indent="-230188">
              <a:spcBef>
                <a:spcPts val="413"/>
              </a:spcBef>
              <a:buClr>
                <a:srgbClr val="9900CC"/>
              </a:buClr>
              <a:buSzPct val="100000"/>
              <a:buFont typeface="Wingdings" charset="0"/>
              <a:buChar char="§"/>
            </a:pPr>
            <a:endParaRPr lang="en-US" sz="1800" dirty="0">
              <a:solidFill>
                <a:srgbClr val="9900CC"/>
              </a:solidFill>
              <a:latin typeface="Arial" charset="0"/>
              <a:cs typeface="Arial" charset="0"/>
              <a:sym typeface="Arial" charset="0"/>
            </a:endParaRPr>
          </a:p>
          <a:p>
            <a:pPr marL="269875" indent="-230188">
              <a:spcBef>
                <a:spcPts val="413"/>
              </a:spcBef>
              <a:buClr>
                <a:srgbClr val="9900CC"/>
              </a:buClr>
              <a:buSzPct val="100000"/>
              <a:buFont typeface="Wingdings" charset="0"/>
              <a:buChar char="§"/>
            </a:pPr>
            <a:r>
              <a:rPr lang="en-US" sz="1800" dirty="0">
                <a:solidFill>
                  <a:srgbClr val="9900CC"/>
                </a:solidFill>
                <a:latin typeface="Arial" charset="0"/>
                <a:cs typeface="Arial" charset="0"/>
                <a:sym typeface="Arial" charset="0"/>
              </a:rPr>
              <a:t>For array with head at A[0]</a:t>
            </a:r>
          </a:p>
          <a:p>
            <a:pPr marL="269875" indent="-230188">
              <a:spcBef>
                <a:spcPts val="350"/>
              </a:spcBef>
              <a:buClr>
                <a:srgbClr val="009900"/>
              </a:buClr>
              <a:buSzPct val="100000"/>
              <a:buFont typeface="Wingdings" charset="0"/>
              <a:buChar char="w"/>
            </a:pPr>
            <a:r>
              <a:rPr lang="en-US" sz="1600" dirty="0" err="1">
                <a:solidFill>
                  <a:srgbClr val="009900"/>
                </a:solidFill>
                <a:latin typeface="Arial" charset="0"/>
                <a:cs typeface="Arial" charset="0"/>
                <a:sym typeface="Arial" charset="0"/>
              </a:rPr>
              <a:t>deQueue</a:t>
            </a:r>
            <a:r>
              <a:rPr lang="en-US" sz="1600" dirty="0">
                <a:solidFill>
                  <a:srgbClr val="009900"/>
                </a:solidFill>
                <a:latin typeface="Arial" charset="0"/>
                <a:cs typeface="Arial" charset="0"/>
                <a:sym typeface="Arial" charset="0"/>
              </a:rPr>
              <a:t> takes time O(n)</a:t>
            </a:r>
          </a:p>
          <a:p>
            <a:pPr marL="269875" indent="-230188">
              <a:spcBef>
                <a:spcPts val="350"/>
              </a:spcBef>
              <a:buClr>
                <a:srgbClr val="009900"/>
              </a:buClr>
              <a:buSzPct val="100000"/>
              <a:buFont typeface="Wingdings" charset="0"/>
              <a:buChar char="w"/>
            </a:pPr>
            <a:r>
              <a:rPr lang="en-US" sz="1600" dirty="0">
                <a:solidFill>
                  <a:srgbClr val="009900"/>
                </a:solidFill>
                <a:latin typeface="Arial" charset="0"/>
                <a:cs typeface="Arial" charset="0"/>
                <a:sym typeface="Arial" charset="0"/>
              </a:rPr>
              <a:t>Other ops are O(1)</a:t>
            </a:r>
          </a:p>
          <a:p>
            <a:pPr marL="269875" indent="-230188">
              <a:spcBef>
                <a:spcPts val="350"/>
              </a:spcBef>
              <a:buClr>
                <a:srgbClr val="009900"/>
              </a:buClr>
              <a:buSzPct val="100000"/>
              <a:buFont typeface="Wingdings" charset="0"/>
              <a:buChar char="w"/>
            </a:pPr>
            <a:r>
              <a:rPr lang="en-US" sz="1600" dirty="0">
                <a:solidFill>
                  <a:srgbClr val="009900"/>
                </a:solidFill>
                <a:latin typeface="Arial" charset="0"/>
                <a:cs typeface="Arial" charset="0"/>
                <a:sym typeface="Arial" charset="0"/>
              </a:rPr>
              <a:t>Can overflow</a:t>
            </a:r>
          </a:p>
          <a:p>
            <a:pPr marL="269875" indent="-230188">
              <a:spcBef>
                <a:spcPts val="413"/>
              </a:spcBef>
              <a:buClr>
                <a:srgbClr val="9900CC"/>
              </a:buClr>
              <a:buSzPct val="100000"/>
              <a:buFont typeface="Wingdings" charset="0"/>
              <a:buChar char="§"/>
            </a:pPr>
            <a:endParaRPr lang="en-US" sz="1800" dirty="0">
              <a:solidFill>
                <a:srgbClr val="9900CC"/>
              </a:solidFill>
              <a:latin typeface="Arial" charset="0"/>
              <a:cs typeface="Arial" charset="0"/>
              <a:sym typeface="Arial" charset="0"/>
            </a:endParaRPr>
          </a:p>
          <a:p>
            <a:pPr marL="269875" indent="-230188">
              <a:spcBef>
                <a:spcPts val="413"/>
              </a:spcBef>
              <a:buClr>
                <a:srgbClr val="9900CC"/>
              </a:buClr>
              <a:buSzPct val="100000"/>
              <a:buFont typeface="Wingdings" charset="0"/>
              <a:buChar char="§"/>
            </a:pPr>
            <a:r>
              <a:rPr lang="en-US" sz="1800" dirty="0">
                <a:solidFill>
                  <a:srgbClr val="9900CC"/>
                </a:solidFill>
                <a:latin typeface="Arial" charset="0"/>
                <a:cs typeface="Arial" charset="0"/>
                <a:sym typeface="Arial" charset="0"/>
              </a:rPr>
              <a:t>For array with wraparound</a:t>
            </a:r>
          </a:p>
          <a:p>
            <a:pPr marL="269875" indent="-230188">
              <a:spcBef>
                <a:spcPts val="350"/>
              </a:spcBef>
              <a:buClr>
                <a:srgbClr val="009900"/>
              </a:buClr>
              <a:buSzPct val="100000"/>
              <a:buFont typeface="Wingdings" charset="0"/>
              <a:buChar char="w"/>
            </a:pPr>
            <a:r>
              <a:rPr lang="en-US" sz="1600" dirty="0">
                <a:solidFill>
                  <a:srgbClr val="009900"/>
                </a:solidFill>
                <a:latin typeface="Arial" charset="0"/>
                <a:cs typeface="Arial" charset="0"/>
                <a:sym typeface="Arial" charset="0"/>
              </a:rPr>
              <a:t>All operations are O(1)</a:t>
            </a:r>
          </a:p>
          <a:p>
            <a:pPr marL="269875" indent="-230188">
              <a:spcBef>
                <a:spcPts val="350"/>
              </a:spcBef>
              <a:buClr>
                <a:srgbClr val="009900"/>
              </a:buClr>
              <a:buSzPct val="100000"/>
              <a:buFont typeface="Wingdings" charset="0"/>
              <a:buChar char="w"/>
            </a:pPr>
            <a:r>
              <a:rPr lang="en-US" sz="1600" dirty="0">
                <a:solidFill>
                  <a:srgbClr val="009900"/>
                </a:solidFill>
                <a:latin typeface="Arial" charset="0"/>
                <a:cs typeface="Arial" charset="0"/>
                <a:sym typeface="Arial" charset="0"/>
              </a:rPr>
              <a:t>Can overflow</a:t>
            </a:r>
          </a:p>
        </p:txBody>
      </p:sp>
      <p:sp>
        <p:nvSpPr>
          <p:cNvPr id="19462" name="Rectangle 4"/>
          <p:cNvSpPr>
            <a:spLocks/>
          </p:cNvSpPr>
          <p:nvPr/>
        </p:nvSpPr>
        <p:spPr bwMode="auto">
          <a:xfrm>
            <a:off x="1638300" y="2336800"/>
            <a:ext cx="1127125" cy="31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40639" bIns="0" anchor="ctr">
            <a:spAutoFit/>
          </a:bodyPr>
          <a:lstStyle/>
          <a:p>
            <a:pPr marL="39688" algn="ctr">
              <a:spcBef>
                <a:spcPts val="900"/>
              </a:spcBef>
            </a:pPr>
            <a:r>
              <a:rPr lang="en-US" sz="1600">
                <a:solidFill>
                  <a:schemeClr val="tx1"/>
                </a:solidFill>
                <a:latin typeface="Arial" charset="0"/>
                <a:cs typeface="Arial" charset="0"/>
                <a:sym typeface="Arial" charset="0"/>
              </a:rPr>
              <a:t>Linked List</a:t>
            </a:r>
          </a:p>
        </p:txBody>
      </p:sp>
      <p:grpSp>
        <p:nvGrpSpPr>
          <p:cNvPr id="19463" name="Group 5"/>
          <p:cNvGrpSpPr>
            <a:grpSpLocks/>
          </p:cNvGrpSpPr>
          <p:nvPr/>
        </p:nvGrpSpPr>
        <p:grpSpPr bwMode="auto">
          <a:xfrm>
            <a:off x="1016000" y="3035300"/>
            <a:ext cx="685800" cy="304800"/>
            <a:chOff x="0" y="0"/>
            <a:chExt cx="432" cy="192"/>
          </a:xfrm>
        </p:grpSpPr>
        <p:sp>
          <p:nvSpPr>
            <p:cNvPr id="19514" name="Rectangle 6"/>
            <p:cNvSpPr>
              <a:spLocks/>
            </p:cNvSpPr>
            <p:nvPr/>
          </p:nvSpPr>
          <p:spPr bwMode="auto">
            <a:xfrm>
              <a:off x="0" y="0"/>
              <a:ext cx="432"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9515" name="Line 7"/>
            <p:cNvSpPr>
              <a:spLocks noChangeShapeType="1"/>
            </p:cNvSpPr>
            <p:nvPr/>
          </p:nvSpPr>
          <p:spPr bwMode="auto">
            <a:xfrm>
              <a:off x="240" y="0"/>
              <a:ext cx="0" cy="19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9464" name="Group 8"/>
          <p:cNvGrpSpPr>
            <a:grpSpLocks/>
          </p:cNvGrpSpPr>
          <p:nvPr/>
        </p:nvGrpSpPr>
        <p:grpSpPr bwMode="auto">
          <a:xfrm>
            <a:off x="1930400" y="3035300"/>
            <a:ext cx="685800" cy="304800"/>
            <a:chOff x="0" y="0"/>
            <a:chExt cx="432" cy="192"/>
          </a:xfrm>
        </p:grpSpPr>
        <p:sp>
          <p:nvSpPr>
            <p:cNvPr id="19512" name="Rectangle 9"/>
            <p:cNvSpPr>
              <a:spLocks/>
            </p:cNvSpPr>
            <p:nvPr/>
          </p:nvSpPr>
          <p:spPr bwMode="auto">
            <a:xfrm>
              <a:off x="0" y="0"/>
              <a:ext cx="432"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9513" name="Line 10"/>
            <p:cNvSpPr>
              <a:spLocks noChangeShapeType="1"/>
            </p:cNvSpPr>
            <p:nvPr/>
          </p:nvSpPr>
          <p:spPr bwMode="auto">
            <a:xfrm>
              <a:off x="240" y="0"/>
              <a:ext cx="0" cy="19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9465" name="Group 11"/>
          <p:cNvGrpSpPr>
            <a:grpSpLocks/>
          </p:cNvGrpSpPr>
          <p:nvPr/>
        </p:nvGrpSpPr>
        <p:grpSpPr bwMode="auto">
          <a:xfrm>
            <a:off x="2844800" y="3035300"/>
            <a:ext cx="685800" cy="304800"/>
            <a:chOff x="0" y="0"/>
            <a:chExt cx="432" cy="192"/>
          </a:xfrm>
        </p:grpSpPr>
        <p:sp>
          <p:nvSpPr>
            <p:cNvPr id="19510" name="Rectangle 12"/>
            <p:cNvSpPr>
              <a:spLocks/>
            </p:cNvSpPr>
            <p:nvPr/>
          </p:nvSpPr>
          <p:spPr bwMode="auto">
            <a:xfrm>
              <a:off x="0" y="0"/>
              <a:ext cx="432"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9511" name="Line 13"/>
            <p:cNvSpPr>
              <a:spLocks noChangeShapeType="1"/>
            </p:cNvSpPr>
            <p:nvPr/>
          </p:nvSpPr>
          <p:spPr bwMode="auto">
            <a:xfrm>
              <a:off x="240" y="0"/>
              <a:ext cx="0" cy="19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9466" name="Line 14"/>
          <p:cNvSpPr>
            <a:spLocks noChangeShapeType="1"/>
          </p:cNvSpPr>
          <p:nvPr/>
        </p:nvSpPr>
        <p:spPr bwMode="auto">
          <a:xfrm>
            <a:off x="1549400" y="3187700"/>
            <a:ext cx="381000" cy="1588"/>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467" name="Line 15"/>
          <p:cNvSpPr>
            <a:spLocks noChangeShapeType="1"/>
          </p:cNvSpPr>
          <p:nvPr/>
        </p:nvSpPr>
        <p:spPr bwMode="auto">
          <a:xfrm>
            <a:off x="2463800" y="3187700"/>
            <a:ext cx="381000" cy="1588"/>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468" name="Line 16"/>
          <p:cNvSpPr>
            <a:spLocks noChangeShapeType="1"/>
          </p:cNvSpPr>
          <p:nvPr/>
        </p:nvSpPr>
        <p:spPr bwMode="auto">
          <a:xfrm>
            <a:off x="1244600" y="2806700"/>
            <a:ext cx="1588" cy="22860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469" name="Line 17"/>
          <p:cNvSpPr>
            <a:spLocks noChangeShapeType="1"/>
          </p:cNvSpPr>
          <p:nvPr/>
        </p:nvSpPr>
        <p:spPr bwMode="auto">
          <a:xfrm>
            <a:off x="2997200" y="2806700"/>
            <a:ext cx="1588" cy="22860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470" name="Rectangle 18"/>
          <p:cNvSpPr>
            <a:spLocks/>
          </p:cNvSpPr>
          <p:nvPr/>
        </p:nvSpPr>
        <p:spPr bwMode="auto">
          <a:xfrm>
            <a:off x="1016000" y="2479675"/>
            <a:ext cx="5492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1400">
                <a:solidFill>
                  <a:schemeClr val="tx1"/>
                </a:solidFill>
                <a:latin typeface="Arial" charset="0"/>
                <a:cs typeface="Arial" charset="0"/>
                <a:sym typeface="Arial" charset="0"/>
              </a:rPr>
              <a:t>head</a:t>
            </a:r>
          </a:p>
        </p:txBody>
      </p:sp>
      <p:sp>
        <p:nvSpPr>
          <p:cNvPr id="19471" name="Rectangle 19"/>
          <p:cNvSpPr>
            <a:spLocks/>
          </p:cNvSpPr>
          <p:nvPr/>
        </p:nvSpPr>
        <p:spPr bwMode="auto">
          <a:xfrm>
            <a:off x="2768600" y="2501900"/>
            <a:ext cx="609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40639" bIns="0"/>
          <a:lstStyle/>
          <a:p>
            <a:pPr marL="39688">
              <a:spcBef>
                <a:spcPts val="800"/>
              </a:spcBef>
            </a:pPr>
            <a:r>
              <a:rPr lang="en-US" sz="1400">
                <a:solidFill>
                  <a:schemeClr val="tx1"/>
                </a:solidFill>
                <a:latin typeface="Arial" charset="0"/>
                <a:cs typeface="Arial" charset="0"/>
                <a:sym typeface="Arial" charset="0"/>
              </a:rPr>
              <a:t>last</a:t>
            </a:r>
          </a:p>
        </p:txBody>
      </p:sp>
      <p:grpSp>
        <p:nvGrpSpPr>
          <p:cNvPr id="19472" name="Group 20"/>
          <p:cNvGrpSpPr>
            <a:grpSpLocks/>
          </p:cNvGrpSpPr>
          <p:nvPr/>
        </p:nvGrpSpPr>
        <p:grpSpPr bwMode="auto">
          <a:xfrm>
            <a:off x="927100" y="5303838"/>
            <a:ext cx="3200400" cy="1401762"/>
            <a:chOff x="0" y="0"/>
            <a:chExt cx="2016" cy="883"/>
          </a:xfrm>
        </p:grpSpPr>
        <p:sp>
          <p:nvSpPr>
            <p:cNvPr id="19491" name="Rectangle 21"/>
            <p:cNvSpPr>
              <a:spLocks/>
            </p:cNvSpPr>
            <p:nvPr/>
          </p:nvSpPr>
          <p:spPr bwMode="auto">
            <a:xfrm>
              <a:off x="0" y="336"/>
              <a:ext cx="144"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9492" name="Rectangle 22"/>
            <p:cNvSpPr>
              <a:spLocks/>
            </p:cNvSpPr>
            <p:nvPr/>
          </p:nvSpPr>
          <p:spPr bwMode="auto">
            <a:xfrm>
              <a:off x="144" y="336"/>
              <a:ext cx="144"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9493" name="Rectangle 23"/>
            <p:cNvSpPr>
              <a:spLocks/>
            </p:cNvSpPr>
            <p:nvPr/>
          </p:nvSpPr>
          <p:spPr bwMode="auto">
            <a:xfrm>
              <a:off x="288" y="336"/>
              <a:ext cx="144"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9494" name="Rectangle 24"/>
            <p:cNvSpPr>
              <a:spLocks/>
            </p:cNvSpPr>
            <p:nvPr/>
          </p:nvSpPr>
          <p:spPr bwMode="auto">
            <a:xfrm>
              <a:off x="432" y="336"/>
              <a:ext cx="144"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9495" name="Rectangle 25"/>
            <p:cNvSpPr>
              <a:spLocks/>
            </p:cNvSpPr>
            <p:nvPr/>
          </p:nvSpPr>
          <p:spPr bwMode="auto">
            <a:xfrm>
              <a:off x="576" y="336"/>
              <a:ext cx="144" cy="192"/>
            </a:xfrm>
            <a:prstGeom prst="rect">
              <a:avLst/>
            </a:prstGeom>
            <a:solidFill>
              <a:srgbClr val="FFFF99"/>
            </a:solidFill>
            <a:ln w="25400">
              <a:solidFill>
                <a:schemeClr val="tx1"/>
              </a:solidFill>
              <a:miter lim="800000"/>
              <a:headEnd/>
              <a:tailEnd/>
            </a:ln>
          </p:spPr>
          <p:txBody>
            <a:bodyPr lIns="0" tIns="0" rIns="0" bIns="0"/>
            <a:lstStyle/>
            <a:p>
              <a:endParaRPr lang="fr-FR"/>
            </a:p>
          </p:txBody>
        </p:sp>
        <p:sp>
          <p:nvSpPr>
            <p:cNvPr id="19496" name="Rectangle 26"/>
            <p:cNvSpPr>
              <a:spLocks/>
            </p:cNvSpPr>
            <p:nvPr/>
          </p:nvSpPr>
          <p:spPr bwMode="auto">
            <a:xfrm>
              <a:off x="720" y="336"/>
              <a:ext cx="144" cy="192"/>
            </a:xfrm>
            <a:prstGeom prst="rect">
              <a:avLst/>
            </a:prstGeom>
            <a:solidFill>
              <a:srgbClr val="FFFF99"/>
            </a:solidFill>
            <a:ln w="25400">
              <a:solidFill>
                <a:schemeClr val="tx1"/>
              </a:solidFill>
              <a:miter lim="800000"/>
              <a:headEnd/>
              <a:tailEnd/>
            </a:ln>
          </p:spPr>
          <p:txBody>
            <a:bodyPr lIns="0" tIns="0" rIns="0" bIns="0"/>
            <a:lstStyle/>
            <a:p>
              <a:endParaRPr lang="fr-FR"/>
            </a:p>
          </p:txBody>
        </p:sp>
        <p:sp>
          <p:nvSpPr>
            <p:cNvPr id="19497" name="Rectangle 27"/>
            <p:cNvSpPr>
              <a:spLocks/>
            </p:cNvSpPr>
            <p:nvPr/>
          </p:nvSpPr>
          <p:spPr bwMode="auto">
            <a:xfrm>
              <a:off x="864" y="336"/>
              <a:ext cx="144" cy="192"/>
            </a:xfrm>
            <a:prstGeom prst="rect">
              <a:avLst/>
            </a:prstGeom>
            <a:solidFill>
              <a:srgbClr val="FFFF99"/>
            </a:solidFill>
            <a:ln w="25400">
              <a:solidFill>
                <a:schemeClr val="tx1"/>
              </a:solidFill>
              <a:miter lim="800000"/>
              <a:headEnd/>
              <a:tailEnd/>
            </a:ln>
          </p:spPr>
          <p:txBody>
            <a:bodyPr lIns="0" tIns="0" rIns="0" bIns="0"/>
            <a:lstStyle/>
            <a:p>
              <a:endParaRPr lang="fr-FR"/>
            </a:p>
          </p:txBody>
        </p:sp>
        <p:sp>
          <p:nvSpPr>
            <p:cNvPr id="19498" name="Rectangle 28"/>
            <p:cNvSpPr>
              <a:spLocks/>
            </p:cNvSpPr>
            <p:nvPr/>
          </p:nvSpPr>
          <p:spPr bwMode="auto">
            <a:xfrm>
              <a:off x="1008" y="336"/>
              <a:ext cx="144" cy="192"/>
            </a:xfrm>
            <a:prstGeom prst="rect">
              <a:avLst/>
            </a:prstGeom>
            <a:solidFill>
              <a:srgbClr val="FFFF99"/>
            </a:solidFill>
            <a:ln w="25400">
              <a:solidFill>
                <a:schemeClr val="tx1"/>
              </a:solidFill>
              <a:miter lim="800000"/>
              <a:headEnd/>
              <a:tailEnd/>
            </a:ln>
          </p:spPr>
          <p:txBody>
            <a:bodyPr lIns="0" tIns="0" rIns="0" bIns="0"/>
            <a:lstStyle/>
            <a:p>
              <a:endParaRPr lang="fr-FR"/>
            </a:p>
          </p:txBody>
        </p:sp>
        <p:sp>
          <p:nvSpPr>
            <p:cNvPr id="19499" name="Rectangle 29"/>
            <p:cNvSpPr>
              <a:spLocks/>
            </p:cNvSpPr>
            <p:nvPr/>
          </p:nvSpPr>
          <p:spPr bwMode="auto">
            <a:xfrm>
              <a:off x="1152" y="336"/>
              <a:ext cx="144" cy="192"/>
            </a:xfrm>
            <a:prstGeom prst="rect">
              <a:avLst/>
            </a:prstGeom>
            <a:solidFill>
              <a:srgbClr val="FFFF99"/>
            </a:solidFill>
            <a:ln w="25400">
              <a:solidFill>
                <a:schemeClr val="tx1"/>
              </a:solidFill>
              <a:miter lim="800000"/>
              <a:headEnd/>
              <a:tailEnd/>
            </a:ln>
          </p:spPr>
          <p:txBody>
            <a:bodyPr lIns="0" tIns="0" rIns="0" bIns="0"/>
            <a:lstStyle/>
            <a:p>
              <a:endParaRPr lang="fr-FR"/>
            </a:p>
          </p:txBody>
        </p:sp>
        <p:sp>
          <p:nvSpPr>
            <p:cNvPr id="19500" name="Rectangle 30"/>
            <p:cNvSpPr>
              <a:spLocks/>
            </p:cNvSpPr>
            <p:nvPr/>
          </p:nvSpPr>
          <p:spPr bwMode="auto">
            <a:xfrm>
              <a:off x="1296" y="336"/>
              <a:ext cx="144" cy="192"/>
            </a:xfrm>
            <a:prstGeom prst="rect">
              <a:avLst/>
            </a:prstGeom>
            <a:solidFill>
              <a:srgbClr val="FFFF99"/>
            </a:solidFill>
            <a:ln w="25400">
              <a:solidFill>
                <a:schemeClr val="tx1"/>
              </a:solidFill>
              <a:miter lim="800000"/>
              <a:headEnd/>
              <a:tailEnd/>
            </a:ln>
          </p:spPr>
          <p:txBody>
            <a:bodyPr lIns="0" tIns="0" rIns="0" bIns="0"/>
            <a:lstStyle/>
            <a:p>
              <a:endParaRPr lang="fr-FR"/>
            </a:p>
          </p:txBody>
        </p:sp>
        <p:sp>
          <p:nvSpPr>
            <p:cNvPr id="19501" name="Rectangle 31"/>
            <p:cNvSpPr>
              <a:spLocks/>
            </p:cNvSpPr>
            <p:nvPr/>
          </p:nvSpPr>
          <p:spPr bwMode="auto">
            <a:xfrm>
              <a:off x="1440" y="336"/>
              <a:ext cx="144" cy="192"/>
            </a:xfrm>
            <a:prstGeom prst="rect">
              <a:avLst/>
            </a:prstGeom>
            <a:solidFill>
              <a:srgbClr val="FFFF99"/>
            </a:solidFill>
            <a:ln w="25400">
              <a:solidFill>
                <a:schemeClr val="tx1"/>
              </a:solidFill>
              <a:miter lim="800000"/>
              <a:headEnd/>
              <a:tailEnd/>
            </a:ln>
          </p:spPr>
          <p:txBody>
            <a:bodyPr lIns="0" tIns="0" rIns="0" bIns="0"/>
            <a:lstStyle/>
            <a:p>
              <a:endParaRPr lang="fr-FR"/>
            </a:p>
          </p:txBody>
        </p:sp>
        <p:sp>
          <p:nvSpPr>
            <p:cNvPr id="19502" name="Rectangle 32"/>
            <p:cNvSpPr>
              <a:spLocks/>
            </p:cNvSpPr>
            <p:nvPr/>
          </p:nvSpPr>
          <p:spPr bwMode="auto">
            <a:xfrm>
              <a:off x="1584" y="336"/>
              <a:ext cx="144" cy="192"/>
            </a:xfrm>
            <a:prstGeom prst="rect">
              <a:avLst/>
            </a:prstGeom>
            <a:solidFill>
              <a:srgbClr val="FFFF99"/>
            </a:solidFill>
            <a:ln w="25400">
              <a:solidFill>
                <a:schemeClr val="tx1"/>
              </a:solidFill>
              <a:miter lim="800000"/>
              <a:headEnd/>
              <a:tailEnd/>
            </a:ln>
          </p:spPr>
          <p:txBody>
            <a:bodyPr lIns="0" tIns="0" rIns="0" bIns="0"/>
            <a:lstStyle/>
            <a:p>
              <a:endParaRPr lang="fr-FR"/>
            </a:p>
          </p:txBody>
        </p:sp>
        <p:sp>
          <p:nvSpPr>
            <p:cNvPr id="19503" name="Rectangle 33"/>
            <p:cNvSpPr>
              <a:spLocks/>
            </p:cNvSpPr>
            <p:nvPr/>
          </p:nvSpPr>
          <p:spPr bwMode="auto">
            <a:xfrm>
              <a:off x="1728" y="336"/>
              <a:ext cx="144"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9504" name="Rectangle 34"/>
            <p:cNvSpPr>
              <a:spLocks/>
            </p:cNvSpPr>
            <p:nvPr/>
          </p:nvSpPr>
          <p:spPr bwMode="auto">
            <a:xfrm>
              <a:off x="1872" y="336"/>
              <a:ext cx="144"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9505" name="Rectangle 35"/>
            <p:cNvSpPr>
              <a:spLocks/>
            </p:cNvSpPr>
            <p:nvPr/>
          </p:nvSpPr>
          <p:spPr bwMode="auto">
            <a:xfrm>
              <a:off x="152" y="539"/>
              <a:ext cx="1576" cy="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40639" bIns="0" anchor="ctr"/>
            <a:lstStyle/>
            <a:p>
              <a:pPr marL="39688" algn="ctr">
                <a:spcBef>
                  <a:spcPts val="900"/>
                </a:spcBef>
              </a:pPr>
              <a:r>
                <a:rPr lang="en-US" sz="1600">
                  <a:solidFill>
                    <a:schemeClr val="tx1"/>
                  </a:solidFill>
                  <a:latin typeface="Arial" charset="0"/>
                  <a:cs typeface="Arial" charset="0"/>
                  <a:sym typeface="Arial" charset="0"/>
                </a:rPr>
                <a:t>Array with wraparound</a:t>
              </a:r>
              <a:br>
                <a:rPr lang="en-US" sz="1600">
                  <a:solidFill>
                    <a:schemeClr val="tx1"/>
                  </a:solidFill>
                  <a:latin typeface="Arial" charset="0"/>
                  <a:cs typeface="Arial" charset="0"/>
                  <a:sym typeface="Arial" charset="0"/>
                </a:rPr>
              </a:br>
              <a:r>
                <a:rPr lang="en-US" sz="1600">
                  <a:solidFill>
                    <a:schemeClr val="tx1"/>
                  </a:solidFill>
                  <a:latin typeface="Arial" charset="0"/>
                  <a:cs typeface="Arial" charset="0"/>
                  <a:sym typeface="Arial" charset="0"/>
                </a:rPr>
                <a:t>(can overflow)</a:t>
              </a:r>
            </a:p>
          </p:txBody>
        </p:sp>
        <p:sp>
          <p:nvSpPr>
            <p:cNvPr id="19506" name="Line 36"/>
            <p:cNvSpPr>
              <a:spLocks noChangeShapeType="1"/>
            </p:cNvSpPr>
            <p:nvPr/>
          </p:nvSpPr>
          <p:spPr bwMode="auto">
            <a:xfrm>
              <a:off x="632" y="206"/>
              <a:ext cx="1" cy="144"/>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507" name="Rectangle 37"/>
            <p:cNvSpPr>
              <a:spLocks/>
            </p:cNvSpPr>
            <p:nvPr/>
          </p:nvSpPr>
          <p:spPr bwMode="auto">
            <a:xfrm>
              <a:off x="488" y="0"/>
              <a:ext cx="34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1400">
                  <a:solidFill>
                    <a:schemeClr val="tx1"/>
                  </a:solidFill>
                  <a:latin typeface="Arial" charset="0"/>
                  <a:cs typeface="Arial" charset="0"/>
                  <a:sym typeface="Arial" charset="0"/>
                </a:rPr>
                <a:t>head</a:t>
              </a:r>
            </a:p>
          </p:txBody>
        </p:sp>
        <p:sp>
          <p:nvSpPr>
            <p:cNvPr id="19508" name="Line 38"/>
            <p:cNvSpPr>
              <a:spLocks noChangeShapeType="1"/>
            </p:cNvSpPr>
            <p:nvPr/>
          </p:nvSpPr>
          <p:spPr bwMode="auto">
            <a:xfrm>
              <a:off x="1640" y="192"/>
              <a:ext cx="1" cy="144"/>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509" name="Rectangle 39"/>
            <p:cNvSpPr>
              <a:spLocks/>
            </p:cNvSpPr>
            <p:nvPr/>
          </p:nvSpPr>
          <p:spPr bwMode="auto">
            <a:xfrm>
              <a:off x="1496" y="0"/>
              <a:ext cx="38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40639" bIns="0"/>
            <a:lstStyle/>
            <a:p>
              <a:pPr marL="39688">
                <a:spcBef>
                  <a:spcPts val="800"/>
                </a:spcBef>
              </a:pPr>
              <a:r>
                <a:rPr lang="en-US" sz="1400">
                  <a:solidFill>
                    <a:schemeClr val="tx1"/>
                  </a:solidFill>
                  <a:latin typeface="Arial" charset="0"/>
                  <a:cs typeface="Arial" charset="0"/>
                  <a:sym typeface="Arial" charset="0"/>
                </a:rPr>
                <a:t>last</a:t>
              </a:r>
            </a:p>
          </p:txBody>
        </p:sp>
      </p:grpSp>
      <p:grpSp>
        <p:nvGrpSpPr>
          <p:cNvPr id="19473" name="Group 40"/>
          <p:cNvGrpSpPr>
            <a:grpSpLocks/>
          </p:cNvGrpSpPr>
          <p:nvPr/>
        </p:nvGrpSpPr>
        <p:grpSpPr bwMode="auto">
          <a:xfrm>
            <a:off x="927100" y="3511550"/>
            <a:ext cx="3289300" cy="1638300"/>
            <a:chOff x="0" y="0"/>
            <a:chExt cx="2072" cy="1032"/>
          </a:xfrm>
        </p:grpSpPr>
        <p:sp>
          <p:nvSpPr>
            <p:cNvPr id="19474" name="Rectangle 41"/>
            <p:cNvSpPr>
              <a:spLocks/>
            </p:cNvSpPr>
            <p:nvPr/>
          </p:nvSpPr>
          <p:spPr bwMode="auto">
            <a:xfrm>
              <a:off x="0" y="336"/>
              <a:ext cx="144" cy="192"/>
            </a:xfrm>
            <a:prstGeom prst="rect">
              <a:avLst/>
            </a:prstGeom>
            <a:solidFill>
              <a:srgbClr val="FFFF99"/>
            </a:solidFill>
            <a:ln w="25400">
              <a:solidFill>
                <a:schemeClr val="tx1"/>
              </a:solidFill>
              <a:miter lim="800000"/>
              <a:headEnd/>
              <a:tailEnd/>
            </a:ln>
          </p:spPr>
          <p:txBody>
            <a:bodyPr lIns="0" tIns="0" rIns="0" bIns="0"/>
            <a:lstStyle/>
            <a:p>
              <a:endParaRPr lang="fr-FR"/>
            </a:p>
          </p:txBody>
        </p:sp>
        <p:sp>
          <p:nvSpPr>
            <p:cNvPr id="19475" name="Rectangle 42"/>
            <p:cNvSpPr>
              <a:spLocks/>
            </p:cNvSpPr>
            <p:nvPr/>
          </p:nvSpPr>
          <p:spPr bwMode="auto">
            <a:xfrm>
              <a:off x="144" y="336"/>
              <a:ext cx="144" cy="192"/>
            </a:xfrm>
            <a:prstGeom prst="rect">
              <a:avLst/>
            </a:prstGeom>
            <a:solidFill>
              <a:srgbClr val="FFFF99"/>
            </a:solidFill>
            <a:ln w="25400">
              <a:solidFill>
                <a:schemeClr val="tx1"/>
              </a:solidFill>
              <a:miter lim="800000"/>
              <a:headEnd/>
              <a:tailEnd/>
            </a:ln>
          </p:spPr>
          <p:txBody>
            <a:bodyPr lIns="0" tIns="0" rIns="0" bIns="0"/>
            <a:lstStyle/>
            <a:p>
              <a:endParaRPr lang="fr-FR"/>
            </a:p>
          </p:txBody>
        </p:sp>
        <p:sp>
          <p:nvSpPr>
            <p:cNvPr id="19476" name="Rectangle 43"/>
            <p:cNvSpPr>
              <a:spLocks/>
            </p:cNvSpPr>
            <p:nvPr/>
          </p:nvSpPr>
          <p:spPr bwMode="auto">
            <a:xfrm>
              <a:off x="288" y="336"/>
              <a:ext cx="144" cy="192"/>
            </a:xfrm>
            <a:prstGeom prst="rect">
              <a:avLst/>
            </a:prstGeom>
            <a:solidFill>
              <a:srgbClr val="FFFF99"/>
            </a:solidFill>
            <a:ln w="25400">
              <a:solidFill>
                <a:schemeClr val="tx1"/>
              </a:solidFill>
              <a:miter lim="800000"/>
              <a:headEnd/>
              <a:tailEnd/>
            </a:ln>
          </p:spPr>
          <p:txBody>
            <a:bodyPr lIns="0" tIns="0" rIns="0" bIns="0"/>
            <a:lstStyle/>
            <a:p>
              <a:endParaRPr lang="fr-FR"/>
            </a:p>
          </p:txBody>
        </p:sp>
        <p:sp>
          <p:nvSpPr>
            <p:cNvPr id="19477" name="Rectangle 44"/>
            <p:cNvSpPr>
              <a:spLocks/>
            </p:cNvSpPr>
            <p:nvPr/>
          </p:nvSpPr>
          <p:spPr bwMode="auto">
            <a:xfrm>
              <a:off x="432" y="336"/>
              <a:ext cx="144" cy="192"/>
            </a:xfrm>
            <a:prstGeom prst="rect">
              <a:avLst/>
            </a:prstGeom>
            <a:solidFill>
              <a:srgbClr val="FFFF99"/>
            </a:solidFill>
            <a:ln w="25400">
              <a:solidFill>
                <a:schemeClr val="tx1"/>
              </a:solidFill>
              <a:miter lim="800000"/>
              <a:headEnd/>
              <a:tailEnd/>
            </a:ln>
          </p:spPr>
          <p:txBody>
            <a:bodyPr lIns="0" tIns="0" rIns="0" bIns="0"/>
            <a:lstStyle/>
            <a:p>
              <a:endParaRPr lang="fr-FR"/>
            </a:p>
          </p:txBody>
        </p:sp>
        <p:sp>
          <p:nvSpPr>
            <p:cNvPr id="19478" name="Rectangle 45"/>
            <p:cNvSpPr>
              <a:spLocks/>
            </p:cNvSpPr>
            <p:nvPr/>
          </p:nvSpPr>
          <p:spPr bwMode="auto">
            <a:xfrm>
              <a:off x="576" y="336"/>
              <a:ext cx="144" cy="192"/>
            </a:xfrm>
            <a:prstGeom prst="rect">
              <a:avLst/>
            </a:prstGeom>
            <a:solidFill>
              <a:srgbClr val="FFFF99"/>
            </a:solidFill>
            <a:ln w="25400">
              <a:solidFill>
                <a:schemeClr val="tx1"/>
              </a:solidFill>
              <a:miter lim="800000"/>
              <a:headEnd/>
              <a:tailEnd/>
            </a:ln>
          </p:spPr>
          <p:txBody>
            <a:bodyPr lIns="0" tIns="0" rIns="0" bIns="0"/>
            <a:lstStyle/>
            <a:p>
              <a:endParaRPr lang="fr-FR"/>
            </a:p>
          </p:txBody>
        </p:sp>
        <p:sp>
          <p:nvSpPr>
            <p:cNvPr id="19479" name="Rectangle 46"/>
            <p:cNvSpPr>
              <a:spLocks/>
            </p:cNvSpPr>
            <p:nvPr/>
          </p:nvSpPr>
          <p:spPr bwMode="auto">
            <a:xfrm>
              <a:off x="720" y="336"/>
              <a:ext cx="144" cy="192"/>
            </a:xfrm>
            <a:prstGeom prst="rect">
              <a:avLst/>
            </a:prstGeom>
            <a:solidFill>
              <a:srgbClr val="FFFF99"/>
            </a:solidFill>
            <a:ln w="25400">
              <a:solidFill>
                <a:schemeClr val="tx1"/>
              </a:solidFill>
              <a:miter lim="800000"/>
              <a:headEnd/>
              <a:tailEnd/>
            </a:ln>
          </p:spPr>
          <p:txBody>
            <a:bodyPr lIns="0" tIns="0" rIns="0" bIns="0"/>
            <a:lstStyle/>
            <a:p>
              <a:endParaRPr lang="fr-FR"/>
            </a:p>
          </p:txBody>
        </p:sp>
        <p:sp>
          <p:nvSpPr>
            <p:cNvPr id="19480" name="Rectangle 47"/>
            <p:cNvSpPr>
              <a:spLocks/>
            </p:cNvSpPr>
            <p:nvPr/>
          </p:nvSpPr>
          <p:spPr bwMode="auto">
            <a:xfrm>
              <a:off x="864" y="336"/>
              <a:ext cx="144" cy="192"/>
            </a:xfrm>
            <a:prstGeom prst="rect">
              <a:avLst/>
            </a:prstGeom>
            <a:solidFill>
              <a:srgbClr val="FFFF99"/>
            </a:solidFill>
            <a:ln w="25400">
              <a:solidFill>
                <a:schemeClr val="tx1"/>
              </a:solidFill>
              <a:miter lim="800000"/>
              <a:headEnd/>
              <a:tailEnd/>
            </a:ln>
          </p:spPr>
          <p:txBody>
            <a:bodyPr lIns="0" tIns="0" rIns="0" bIns="0"/>
            <a:lstStyle/>
            <a:p>
              <a:endParaRPr lang="fr-FR"/>
            </a:p>
          </p:txBody>
        </p:sp>
        <p:sp>
          <p:nvSpPr>
            <p:cNvPr id="19481" name="Rectangle 48"/>
            <p:cNvSpPr>
              <a:spLocks/>
            </p:cNvSpPr>
            <p:nvPr/>
          </p:nvSpPr>
          <p:spPr bwMode="auto">
            <a:xfrm>
              <a:off x="1008" y="336"/>
              <a:ext cx="144"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9482" name="Rectangle 49"/>
            <p:cNvSpPr>
              <a:spLocks/>
            </p:cNvSpPr>
            <p:nvPr/>
          </p:nvSpPr>
          <p:spPr bwMode="auto">
            <a:xfrm>
              <a:off x="1152" y="336"/>
              <a:ext cx="144"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9483" name="Rectangle 50"/>
            <p:cNvSpPr>
              <a:spLocks/>
            </p:cNvSpPr>
            <p:nvPr/>
          </p:nvSpPr>
          <p:spPr bwMode="auto">
            <a:xfrm>
              <a:off x="1296" y="336"/>
              <a:ext cx="144"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9484" name="Rectangle 51"/>
            <p:cNvSpPr>
              <a:spLocks/>
            </p:cNvSpPr>
            <p:nvPr/>
          </p:nvSpPr>
          <p:spPr bwMode="auto">
            <a:xfrm>
              <a:off x="1440" y="336"/>
              <a:ext cx="144"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9485" name="Rectangle 52"/>
            <p:cNvSpPr>
              <a:spLocks/>
            </p:cNvSpPr>
            <p:nvPr/>
          </p:nvSpPr>
          <p:spPr bwMode="auto">
            <a:xfrm>
              <a:off x="1584" y="336"/>
              <a:ext cx="144"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9486" name="Rectangle 53"/>
            <p:cNvSpPr>
              <a:spLocks/>
            </p:cNvSpPr>
            <p:nvPr/>
          </p:nvSpPr>
          <p:spPr bwMode="auto">
            <a:xfrm>
              <a:off x="1728" y="336"/>
              <a:ext cx="144"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9487" name="Rectangle 54"/>
            <p:cNvSpPr>
              <a:spLocks/>
            </p:cNvSpPr>
            <p:nvPr/>
          </p:nvSpPr>
          <p:spPr bwMode="auto">
            <a:xfrm>
              <a:off x="1872" y="336"/>
              <a:ext cx="144" cy="19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fr-FR"/>
            </a:p>
          </p:txBody>
        </p:sp>
        <p:sp>
          <p:nvSpPr>
            <p:cNvPr id="19488" name="Rectangle 55"/>
            <p:cNvSpPr>
              <a:spLocks/>
            </p:cNvSpPr>
            <p:nvPr/>
          </p:nvSpPr>
          <p:spPr bwMode="auto">
            <a:xfrm>
              <a:off x="56" y="544"/>
              <a:ext cx="2016" cy="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40639" bIns="0" anchor="ctr"/>
            <a:lstStyle/>
            <a:p>
              <a:pPr marL="39688" algn="ctr">
                <a:spcBef>
                  <a:spcPts val="900"/>
                </a:spcBef>
              </a:pPr>
              <a:r>
                <a:rPr lang="en-US" sz="1600">
                  <a:solidFill>
                    <a:schemeClr val="tx1"/>
                  </a:solidFill>
                  <a:latin typeface="Arial" charset="0"/>
                  <a:cs typeface="Arial" charset="0"/>
                  <a:sym typeface="Arial" charset="0"/>
                </a:rPr>
                <a:t>Array with head always at A[0]</a:t>
              </a:r>
              <a:br>
                <a:rPr lang="en-US" sz="1600">
                  <a:solidFill>
                    <a:schemeClr val="tx1"/>
                  </a:solidFill>
                  <a:latin typeface="Arial" charset="0"/>
                  <a:cs typeface="Arial" charset="0"/>
                  <a:sym typeface="Arial" charset="0"/>
                </a:rPr>
              </a:br>
              <a:r>
                <a:rPr lang="en-US" sz="1600">
                  <a:solidFill>
                    <a:schemeClr val="tx1"/>
                  </a:solidFill>
                  <a:latin typeface="Arial" charset="0"/>
                  <a:cs typeface="Arial" charset="0"/>
                  <a:sym typeface="Arial" charset="0"/>
                </a:rPr>
                <a:t>(poll( ) becomes expensive) </a:t>
              </a:r>
              <a:br>
                <a:rPr lang="en-US" sz="1600">
                  <a:solidFill>
                    <a:schemeClr val="tx1"/>
                  </a:solidFill>
                  <a:latin typeface="Arial" charset="0"/>
                  <a:cs typeface="Arial" charset="0"/>
                  <a:sym typeface="Arial" charset="0"/>
                </a:rPr>
              </a:br>
              <a:r>
                <a:rPr lang="en-US" sz="1600">
                  <a:solidFill>
                    <a:schemeClr val="tx1"/>
                  </a:solidFill>
                  <a:latin typeface="Arial" charset="0"/>
                  <a:cs typeface="Arial" charset="0"/>
                  <a:sym typeface="Arial" charset="0"/>
                </a:rPr>
                <a:t>(can overflow)</a:t>
              </a:r>
            </a:p>
          </p:txBody>
        </p:sp>
        <p:sp>
          <p:nvSpPr>
            <p:cNvPr id="19489" name="Line 56"/>
            <p:cNvSpPr>
              <a:spLocks noChangeShapeType="1"/>
            </p:cNvSpPr>
            <p:nvPr/>
          </p:nvSpPr>
          <p:spPr bwMode="auto">
            <a:xfrm>
              <a:off x="920" y="192"/>
              <a:ext cx="1" cy="144"/>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490" name="Rectangle 57"/>
            <p:cNvSpPr>
              <a:spLocks/>
            </p:cNvSpPr>
            <p:nvPr/>
          </p:nvSpPr>
          <p:spPr bwMode="auto">
            <a:xfrm>
              <a:off x="776" y="0"/>
              <a:ext cx="38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40639" bIns="0"/>
            <a:lstStyle/>
            <a:p>
              <a:pPr marL="39688">
                <a:spcBef>
                  <a:spcPts val="800"/>
                </a:spcBef>
              </a:pPr>
              <a:r>
                <a:rPr lang="en-US" sz="1400">
                  <a:solidFill>
                    <a:schemeClr val="tx1"/>
                  </a:solidFill>
                  <a:latin typeface="Arial" charset="0"/>
                  <a:cs typeface="Arial" charset="0"/>
                  <a:sym typeface="Arial" charset="0"/>
                </a:rPr>
                <a:t>last</a:t>
              </a:r>
            </a:p>
          </p:txBody>
        </p:sp>
      </p:grpSp>
    </p:spTree>
    <p:extLst>
      <p:ext uri="{BB962C8B-B14F-4D97-AF65-F5344CB8AC3E}">
        <p14:creationId xmlns:p14="http://schemas.microsoft.com/office/powerpoint/2010/main" val="251920041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612775" y="228600"/>
            <a:ext cx="8153400" cy="990600"/>
          </a:xfrm>
        </p:spPr>
        <p:txBody>
          <a:bodyPr rIns="132080"/>
          <a:lstStyle/>
          <a:p>
            <a:pPr eaLnBrk="1" hangingPunct="1"/>
            <a:r>
              <a:rPr lang="en-US">
                <a:latin typeface="Tw Cen MT" charset="0"/>
              </a:rPr>
              <a:t>A Queue From 2 Stacks</a:t>
            </a:r>
          </a:p>
        </p:txBody>
      </p:sp>
      <p:sp>
        <p:nvSpPr>
          <p:cNvPr id="4" name="Slide Number Placeholder 3"/>
          <p:cNvSpPr>
            <a:spLocks noGrp="1"/>
          </p:cNvSpPr>
          <p:nvPr>
            <p:ph type="sldNum" sz="quarter" idx="12"/>
          </p:nvPr>
        </p:nvSpPr>
        <p:spPr/>
        <p:txBody>
          <a:bodyPr/>
          <a:lstStyle>
            <a:lvl1pPr eaLnBrk="0" hangingPunct="0">
              <a:defRPr sz="2400">
                <a:solidFill>
                  <a:srgbClr val="000000"/>
                </a:solidFill>
                <a:latin typeface="Times New Roman" charset="0"/>
                <a:ea typeface="ヒラギノ明朝 ProN W3" charset="0"/>
                <a:cs typeface="ヒラギノ明朝 ProN W3" charset="0"/>
                <a:sym typeface="Times New Roman" charset="0"/>
              </a:defRPr>
            </a:lvl1pPr>
            <a:lvl2pPr marL="742950" indent="-285750" eaLnBrk="0" hangingPunct="0">
              <a:defRPr sz="2400">
                <a:solidFill>
                  <a:srgbClr val="000000"/>
                </a:solidFill>
                <a:latin typeface="Times New Roman" charset="0"/>
                <a:ea typeface="ヒラギノ明朝 ProN W3" charset="0"/>
                <a:cs typeface="ヒラギノ明朝 ProN W3" charset="0"/>
                <a:sym typeface="Times New Roman" charset="0"/>
              </a:defRPr>
            </a:lvl2pPr>
            <a:lvl3pPr marL="1143000" indent="-228600" eaLnBrk="0" hangingPunct="0">
              <a:defRPr sz="2400">
                <a:solidFill>
                  <a:srgbClr val="000000"/>
                </a:solidFill>
                <a:latin typeface="Times New Roman" charset="0"/>
                <a:ea typeface="ヒラギノ明朝 ProN W3" charset="0"/>
                <a:cs typeface="ヒラギノ明朝 ProN W3" charset="0"/>
                <a:sym typeface="Times New Roman" charset="0"/>
              </a:defRPr>
            </a:lvl3pPr>
            <a:lvl4pPr marL="1600200" indent="-228600" eaLnBrk="0" hangingPunct="0">
              <a:defRPr sz="2400">
                <a:solidFill>
                  <a:srgbClr val="000000"/>
                </a:solidFill>
                <a:latin typeface="Times New Roman" charset="0"/>
                <a:ea typeface="ヒラギノ明朝 ProN W3" charset="0"/>
                <a:cs typeface="ヒラギノ明朝 ProN W3" charset="0"/>
                <a:sym typeface="Times New Roman" charset="0"/>
              </a:defRPr>
            </a:lvl4pPr>
            <a:lvl5pPr marL="2057400" indent="-228600" eaLnBrk="0" hangingPunct="0">
              <a:defRPr sz="2400">
                <a:solidFill>
                  <a:srgbClr val="000000"/>
                </a:solidFill>
                <a:latin typeface="Times New Roman" charset="0"/>
                <a:ea typeface="ヒラギノ明朝 ProN W3" charset="0"/>
                <a:cs typeface="ヒラギノ明朝 ProN W3" charset="0"/>
                <a:sym typeface="Times New Roman" charset="0"/>
              </a:defRPr>
            </a:lvl5pPr>
            <a:lvl6pPr marL="25146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6pPr>
            <a:lvl7pPr marL="29718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7pPr>
            <a:lvl8pPr marL="34290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8pPr>
            <a:lvl9pPr marL="38862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9pPr>
          </a:lstStyle>
          <a:p>
            <a:pPr eaLnBrk="1" hangingPunct="1">
              <a:lnSpc>
                <a:spcPct val="80000"/>
              </a:lnSpc>
            </a:pPr>
            <a:fld id="{BEBC5370-F4BB-CD4F-9B1B-5BCE69D8A7FC}" type="slidenum">
              <a:rPr lang="en-US" sz="1200">
                <a:solidFill>
                  <a:srgbClr val="FFFFFF"/>
                </a:solidFill>
              </a:rPr>
              <a:pPr eaLnBrk="1" hangingPunct="1">
                <a:lnSpc>
                  <a:spcPct val="80000"/>
                </a:lnSpc>
              </a:pPr>
              <a:t>25</a:t>
            </a:fld>
            <a:endParaRPr lang="en-US" sz="1200">
              <a:solidFill>
                <a:srgbClr val="FFFFFF"/>
              </a:solidFill>
            </a:endParaRPr>
          </a:p>
        </p:txBody>
      </p:sp>
      <p:sp>
        <p:nvSpPr>
          <p:cNvPr id="20484" name="Rectangle 2"/>
          <p:cNvSpPr>
            <a:spLocks noGrp="1" noChangeArrowheads="1"/>
          </p:cNvSpPr>
          <p:nvPr>
            <p:ph sz="quarter" idx="1"/>
          </p:nvPr>
        </p:nvSpPr>
        <p:spPr>
          <a:xfrm>
            <a:off x="612775" y="1600200"/>
            <a:ext cx="8153400" cy="4495800"/>
          </a:xfrm>
        </p:spPr>
        <p:txBody>
          <a:bodyPr rIns="132080"/>
          <a:lstStyle/>
          <a:p>
            <a:pPr eaLnBrk="1" hangingPunct="1"/>
            <a:r>
              <a:rPr lang="en-US">
                <a:latin typeface="Tw Cen MT" charset="0"/>
              </a:rPr>
              <a:t>Add pushes onto stack A</a:t>
            </a:r>
          </a:p>
          <a:p>
            <a:pPr eaLnBrk="1" hangingPunct="1"/>
            <a:r>
              <a:rPr lang="en-US">
                <a:latin typeface="Tw Cen MT" charset="0"/>
              </a:rPr>
              <a:t>Poll pops from stack B</a:t>
            </a:r>
          </a:p>
          <a:p>
            <a:pPr eaLnBrk="1" hangingPunct="1"/>
            <a:r>
              <a:rPr lang="en-US">
                <a:latin typeface="Tw Cen MT" charset="0"/>
              </a:rPr>
              <a:t>If B is empty, move all elements from stack A to stack B</a:t>
            </a:r>
          </a:p>
          <a:p>
            <a:pPr eaLnBrk="1" hangingPunct="1"/>
            <a:r>
              <a:rPr lang="en-US">
                <a:latin typeface="Tw Cen MT" charset="0"/>
              </a:rPr>
              <a:t>Some individual operations are costly, but still O(1) time per operations over the long run</a:t>
            </a:r>
          </a:p>
        </p:txBody>
      </p:sp>
    </p:spTree>
    <p:extLst>
      <p:ext uri="{BB962C8B-B14F-4D97-AF65-F5344CB8AC3E}">
        <p14:creationId xmlns:p14="http://schemas.microsoft.com/office/powerpoint/2010/main" val="263167467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612775" y="228600"/>
            <a:ext cx="8153400" cy="990600"/>
          </a:xfrm>
        </p:spPr>
        <p:txBody>
          <a:bodyPr rIns="132080"/>
          <a:lstStyle/>
          <a:p>
            <a:pPr eaLnBrk="1" hangingPunct="1"/>
            <a:r>
              <a:rPr lang="en-US">
                <a:latin typeface="Tw Cen MT" charset="0"/>
              </a:rPr>
              <a:t>Dealing with Overflow</a:t>
            </a:r>
          </a:p>
        </p:txBody>
      </p:sp>
      <p:sp>
        <p:nvSpPr>
          <p:cNvPr id="4" name="Slide Number Placeholder 3"/>
          <p:cNvSpPr>
            <a:spLocks noGrp="1"/>
          </p:cNvSpPr>
          <p:nvPr>
            <p:ph type="sldNum" sz="quarter" idx="12"/>
          </p:nvPr>
        </p:nvSpPr>
        <p:spPr/>
        <p:txBody>
          <a:bodyPr/>
          <a:lstStyle>
            <a:lvl1pPr eaLnBrk="0" hangingPunct="0">
              <a:defRPr sz="2400">
                <a:solidFill>
                  <a:srgbClr val="000000"/>
                </a:solidFill>
                <a:latin typeface="Times New Roman" charset="0"/>
                <a:ea typeface="ヒラギノ明朝 ProN W3" charset="0"/>
                <a:cs typeface="ヒラギノ明朝 ProN W3" charset="0"/>
                <a:sym typeface="Times New Roman" charset="0"/>
              </a:defRPr>
            </a:lvl1pPr>
            <a:lvl2pPr marL="742950" indent="-285750" eaLnBrk="0" hangingPunct="0">
              <a:defRPr sz="2400">
                <a:solidFill>
                  <a:srgbClr val="000000"/>
                </a:solidFill>
                <a:latin typeface="Times New Roman" charset="0"/>
                <a:ea typeface="ヒラギノ明朝 ProN W3" charset="0"/>
                <a:cs typeface="ヒラギノ明朝 ProN W3" charset="0"/>
                <a:sym typeface="Times New Roman" charset="0"/>
              </a:defRPr>
            </a:lvl2pPr>
            <a:lvl3pPr marL="1143000" indent="-228600" eaLnBrk="0" hangingPunct="0">
              <a:defRPr sz="2400">
                <a:solidFill>
                  <a:srgbClr val="000000"/>
                </a:solidFill>
                <a:latin typeface="Times New Roman" charset="0"/>
                <a:ea typeface="ヒラギノ明朝 ProN W3" charset="0"/>
                <a:cs typeface="ヒラギノ明朝 ProN W3" charset="0"/>
                <a:sym typeface="Times New Roman" charset="0"/>
              </a:defRPr>
            </a:lvl3pPr>
            <a:lvl4pPr marL="1600200" indent="-228600" eaLnBrk="0" hangingPunct="0">
              <a:defRPr sz="2400">
                <a:solidFill>
                  <a:srgbClr val="000000"/>
                </a:solidFill>
                <a:latin typeface="Times New Roman" charset="0"/>
                <a:ea typeface="ヒラギノ明朝 ProN W3" charset="0"/>
                <a:cs typeface="ヒラギノ明朝 ProN W3" charset="0"/>
                <a:sym typeface="Times New Roman" charset="0"/>
              </a:defRPr>
            </a:lvl4pPr>
            <a:lvl5pPr marL="2057400" indent="-228600" eaLnBrk="0" hangingPunct="0">
              <a:defRPr sz="2400">
                <a:solidFill>
                  <a:srgbClr val="000000"/>
                </a:solidFill>
                <a:latin typeface="Times New Roman" charset="0"/>
                <a:ea typeface="ヒラギノ明朝 ProN W3" charset="0"/>
                <a:cs typeface="ヒラギノ明朝 ProN W3" charset="0"/>
                <a:sym typeface="Times New Roman" charset="0"/>
              </a:defRPr>
            </a:lvl5pPr>
            <a:lvl6pPr marL="25146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6pPr>
            <a:lvl7pPr marL="29718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7pPr>
            <a:lvl8pPr marL="34290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8pPr>
            <a:lvl9pPr marL="38862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9pPr>
          </a:lstStyle>
          <a:p>
            <a:pPr eaLnBrk="1" hangingPunct="1">
              <a:lnSpc>
                <a:spcPct val="80000"/>
              </a:lnSpc>
            </a:pPr>
            <a:fld id="{559430AB-EE06-ED44-9E7E-F69D964F3635}" type="slidenum">
              <a:rPr lang="en-US" sz="1200">
                <a:solidFill>
                  <a:srgbClr val="FFFFFF"/>
                </a:solidFill>
              </a:rPr>
              <a:pPr eaLnBrk="1" hangingPunct="1">
                <a:lnSpc>
                  <a:spcPct val="80000"/>
                </a:lnSpc>
              </a:pPr>
              <a:t>26</a:t>
            </a:fld>
            <a:endParaRPr lang="en-US" sz="1200">
              <a:solidFill>
                <a:srgbClr val="FFFFFF"/>
              </a:solidFill>
            </a:endParaRPr>
          </a:p>
        </p:txBody>
      </p:sp>
      <p:sp>
        <p:nvSpPr>
          <p:cNvPr id="13314" name="Rectangle 2"/>
          <p:cNvSpPr>
            <a:spLocks noGrp="1" noChangeArrowheads="1"/>
          </p:cNvSpPr>
          <p:nvPr>
            <p:ph sz="quarter" idx="1"/>
          </p:nvPr>
        </p:nvSpPr>
        <p:spPr>
          <a:xfrm>
            <a:off x="612775" y="1600200"/>
            <a:ext cx="8153400" cy="4495800"/>
          </a:xfrm>
        </p:spPr>
        <p:txBody>
          <a:bodyPr rIns="132080">
            <a:normAutofit lnSpcReduction="10000"/>
          </a:bodyPr>
          <a:lstStyle/>
          <a:p>
            <a:pPr marL="320040" indent="-320040" eaLnBrk="1" fontAlgn="auto" hangingPunct="1">
              <a:spcAft>
                <a:spcPts val="0"/>
              </a:spcAft>
              <a:buFont typeface="Wingdings"/>
              <a:buChar char=""/>
              <a:defRPr/>
            </a:pPr>
            <a:endParaRPr lang="en-US" dirty="0">
              <a:ea typeface="+mn-ea"/>
            </a:endParaRPr>
          </a:p>
          <a:p>
            <a:pPr marL="320040" indent="-320040" eaLnBrk="1" fontAlgn="auto" hangingPunct="1">
              <a:spcAft>
                <a:spcPts val="0"/>
              </a:spcAft>
              <a:buFont typeface="Wingdings"/>
              <a:buChar char=""/>
              <a:defRPr/>
            </a:pPr>
            <a:r>
              <a:rPr lang="en-US" dirty="0">
                <a:ea typeface="+mn-ea"/>
              </a:rPr>
              <a:t>For array implementations of </a:t>
            </a:r>
            <a:r>
              <a:rPr lang="en-US" b="1" dirty="0">
                <a:solidFill>
                  <a:srgbClr val="FF0000"/>
                </a:solidFill>
                <a:ea typeface="+mn-ea"/>
              </a:rPr>
              <a:t>stacks</a:t>
            </a:r>
            <a:r>
              <a:rPr lang="en-US" dirty="0">
                <a:solidFill>
                  <a:srgbClr val="FF0000"/>
                </a:solidFill>
                <a:ea typeface="+mn-ea"/>
              </a:rPr>
              <a:t> </a:t>
            </a:r>
            <a:r>
              <a:rPr lang="en-US" dirty="0">
                <a:ea typeface="+mn-ea"/>
              </a:rPr>
              <a:t>and </a:t>
            </a:r>
            <a:r>
              <a:rPr lang="en-US" b="1" dirty="0">
                <a:solidFill>
                  <a:srgbClr val="FF0000"/>
                </a:solidFill>
                <a:ea typeface="+mn-ea"/>
              </a:rPr>
              <a:t>queues</a:t>
            </a:r>
            <a:r>
              <a:rPr lang="en-US" dirty="0">
                <a:ea typeface="+mn-ea"/>
              </a:rPr>
              <a:t>, use </a:t>
            </a:r>
            <a:r>
              <a:rPr lang="en-US" i="1" dirty="0">
                <a:solidFill>
                  <a:srgbClr val="FF0000"/>
                </a:solidFill>
                <a:ea typeface="+mn-ea"/>
              </a:rPr>
              <a:t>table doubling</a:t>
            </a:r>
            <a:endParaRPr lang="en-US" dirty="0">
              <a:solidFill>
                <a:srgbClr val="FF0000"/>
              </a:solidFill>
              <a:ea typeface="+mn-ea"/>
            </a:endParaRPr>
          </a:p>
          <a:p>
            <a:pPr marL="320040" indent="-320040" eaLnBrk="1" fontAlgn="auto" hangingPunct="1">
              <a:spcAft>
                <a:spcPts val="0"/>
              </a:spcAft>
              <a:buFont typeface="Wingdings"/>
              <a:buChar char=""/>
              <a:defRPr/>
            </a:pPr>
            <a:r>
              <a:rPr lang="en-US" dirty="0">
                <a:ea typeface="+mn-ea"/>
              </a:rPr>
              <a:t>Check for overflow with each insert op</a:t>
            </a:r>
          </a:p>
          <a:p>
            <a:pPr marL="320040" indent="-320040" eaLnBrk="1" fontAlgn="auto" hangingPunct="1">
              <a:spcAft>
                <a:spcPts val="0"/>
              </a:spcAft>
              <a:buFont typeface="Wingdings"/>
              <a:buChar char=""/>
              <a:defRPr/>
            </a:pPr>
            <a:r>
              <a:rPr lang="en-US" dirty="0">
                <a:ea typeface="+mn-ea"/>
              </a:rPr>
              <a:t>If table will overflow,</a:t>
            </a:r>
          </a:p>
          <a:p>
            <a:pPr marL="728663" lvl="1" indent="-274320" eaLnBrk="1" fontAlgn="auto" hangingPunct="1">
              <a:spcAft>
                <a:spcPts val="0"/>
              </a:spcAft>
              <a:buFont typeface="Wingdings 2"/>
              <a:buChar char=""/>
              <a:defRPr/>
            </a:pPr>
            <a:r>
              <a:rPr lang="en-US" dirty="0">
                <a:ea typeface="+mn-ea"/>
              </a:rPr>
              <a:t>Allocate a new table twice the size</a:t>
            </a:r>
          </a:p>
          <a:p>
            <a:pPr marL="728663" lvl="1" indent="-274320" eaLnBrk="1" fontAlgn="auto" hangingPunct="1">
              <a:spcAft>
                <a:spcPts val="0"/>
              </a:spcAft>
              <a:buFont typeface="Wingdings 2"/>
              <a:buChar char=""/>
              <a:defRPr/>
            </a:pPr>
            <a:r>
              <a:rPr lang="en-US" dirty="0">
                <a:ea typeface="+mn-ea"/>
              </a:rPr>
              <a:t>Copy everything over</a:t>
            </a:r>
          </a:p>
          <a:p>
            <a:pPr marL="320040" indent="-320040" eaLnBrk="1" fontAlgn="auto" hangingPunct="1">
              <a:spcAft>
                <a:spcPts val="0"/>
              </a:spcAft>
              <a:buFont typeface="Wingdings"/>
              <a:buChar char=""/>
              <a:defRPr/>
            </a:pPr>
            <a:r>
              <a:rPr lang="en-US" dirty="0">
                <a:ea typeface="+mn-ea"/>
              </a:rPr>
              <a:t>The operations that cause overflow are expensive, but still constant time per operation over the long run (proof later)</a:t>
            </a:r>
          </a:p>
        </p:txBody>
      </p:sp>
    </p:spTree>
    <p:extLst>
      <p:ext uri="{BB962C8B-B14F-4D97-AF65-F5344CB8AC3E}">
        <p14:creationId xmlns:p14="http://schemas.microsoft.com/office/powerpoint/2010/main" val="128187609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12775" y="228600"/>
            <a:ext cx="8153400" cy="990600"/>
          </a:xfrm>
        </p:spPr>
        <p:txBody>
          <a:bodyPr/>
          <a:lstStyle/>
          <a:p>
            <a:endParaRPr lang="en-US" dirty="0">
              <a:latin typeface="Tw Cen MT" charset="0"/>
            </a:endParaRPr>
          </a:p>
        </p:txBody>
      </p:sp>
      <p:sp>
        <p:nvSpPr>
          <p:cNvPr id="10243" name="Content Placeholder 2"/>
          <p:cNvSpPr>
            <a:spLocks noGrp="1"/>
          </p:cNvSpPr>
          <p:nvPr>
            <p:ph sz="quarter" idx="1"/>
          </p:nvPr>
        </p:nvSpPr>
        <p:spPr>
          <a:xfrm>
            <a:off x="304800" y="1600200"/>
            <a:ext cx="8686800" cy="4495800"/>
          </a:xfrm>
        </p:spPr>
        <p:txBody>
          <a:bodyPr/>
          <a:lstStyle/>
          <a:p>
            <a:endParaRPr lang="en-US" dirty="0">
              <a:latin typeface="Tw Cen MT" charset="0"/>
            </a:endParaRPr>
          </a:p>
          <a:p>
            <a:r>
              <a:rPr lang="en-US" dirty="0">
                <a:latin typeface="Tw Cen MT" charset="0"/>
              </a:rPr>
              <a:t>Self-test problem: Suppose that you are given a list of integers.  Using a for loop you run down the list, pushing each element onto a stack.  Now, you create a new stack of integers, and add item by item, pop items from the first stack and push them to the end of your new stack.  What will the second stack contain when you are done?</a:t>
            </a:r>
          </a:p>
        </p:txBody>
      </p:sp>
      <p:sp>
        <p:nvSpPr>
          <p:cNvPr id="4" name="Slide Number Placeholder 3"/>
          <p:cNvSpPr>
            <a:spLocks noGrp="1"/>
          </p:cNvSpPr>
          <p:nvPr>
            <p:ph type="sldNum" sz="quarter" idx="12"/>
          </p:nvPr>
        </p:nvSpPr>
        <p:spPr/>
        <p:txBody>
          <a:bodyPr/>
          <a:lstStyle>
            <a:lvl1pPr eaLnBrk="0" hangingPunct="0">
              <a:defRPr sz="2400">
                <a:solidFill>
                  <a:srgbClr val="000000"/>
                </a:solidFill>
                <a:latin typeface="Times New Roman" charset="0"/>
                <a:ea typeface="ヒラギノ明朝 ProN W3" charset="0"/>
                <a:cs typeface="ヒラギノ明朝 ProN W3" charset="0"/>
                <a:sym typeface="Times New Roman" charset="0"/>
              </a:defRPr>
            </a:lvl1pPr>
            <a:lvl2pPr marL="742950" indent="-285750" eaLnBrk="0" hangingPunct="0">
              <a:defRPr sz="2400">
                <a:solidFill>
                  <a:srgbClr val="000000"/>
                </a:solidFill>
                <a:latin typeface="Times New Roman" charset="0"/>
                <a:ea typeface="ヒラギノ明朝 ProN W3" charset="0"/>
                <a:cs typeface="ヒラギノ明朝 ProN W3" charset="0"/>
                <a:sym typeface="Times New Roman" charset="0"/>
              </a:defRPr>
            </a:lvl2pPr>
            <a:lvl3pPr marL="1143000" indent="-228600" eaLnBrk="0" hangingPunct="0">
              <a:defRPr sz="2400">
                <a:solidFill>
                  <a:srgbClr val="000000"/>
                </a:solidFill>
                <a:latin typeface="Times New Roman" charset="0"/>
                <a:ea typeface="ヒラギノ明朝 ProN W3" charset="0"/>
                <a:cs typeface="ヒラギノ明朝 ProN W3" charset="0"/>
                <a:sym typeface="Times New Roman" charset="0"/>
              </a:defRPr>
            </a:lvl3pPr>
            <a:lvl4pPr marL="1600200" indent="-228600" eaLnBrk="0" hangingPunct="0">
              <a:defRPr sz="2400">
                <a:solidFill>
                  <a:srgbClr val="000000"/>
                </a:solidFill>
                <a:latin typeface="Times New Roman" charset="0"/>
                <a:ea typeface="ヒラギノ明朝 ProN W3" charset="0"/>
                <a:cs typeface="ヒラギノ明朝 ProN W3" charset="0"/>
                <a:sym typeface="Times New Roman" charset="0"/>
              </a:defRPr>
            </a:lvl4pPr>
            <a:lvl5pPr marL="2057400" indent="-228600" eaLnBrk="0" hangingPunct="0">
              <a:defRPr sz="2400">
                <a:solidFill>
                  <a:srgbClr val="000000"/>
                </a:solidFill>
                <a:latin typeface="Times New Roman" charset="0"/>
                <a:ea typeface="ヒラギノ明朝 ProN W3" charset="0"/>
                <a:cs typeface="ヒラギノ明朝 ProN W3" charset="0"/>
                <a:sym typeface="Times New Roman" charset="0"/>
              </a:defRPr>
            </a:lvl5pPr>
            <a:lvl6pPr marL="25146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6pPr>
            <a:lvl7pPr marL="29718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7pPr>
            <a:lvl8pPr marL="34290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8pPr>
            <a:lvl9pPr marL="38862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9pPr>
          </a:lstStyle>
          <a:p>
            <a:pPr eaLnBrk="1" hangingPunct="1">
              <a:lnSpc>
                <a:spcPct val="80000"/>
              </a:lnSpc>
            </a:pPr>
            <a:fld id="{CD45F9E7-F8A1-1C4D-A705-69BBBAFDE2F0}" type="slidenum">
              <a:rPr lang="en-US" sz="1200">
                <a:solidFill>
                  <a:srgbClr val="FFFFFF"/>
                </a:solidFill>
              </a:rPr>
              <a:pPr eaLnBrk="1" hangingPunct="1">
                <a:lnSpc>
                  <a:spcPct val="80000"/>
                </a:lnSpc>
              </a:pPr>
              <a:t>27</a:t>
            </a:fld>
            <a:endParaRPr lang="en-US" sz="1200">
              <a:solidFill>
                <a:srgbClr val="FFFFFF"/>
              </a:solidFill>
            </a:endParaRPr>
          </a:p>
        </p:txBody>
      </p:sp>
    </p:spTree>
    <p:extLst>
      <p:ext uri="{BB962C8B-B14F-4D97-AF65-F5344CB8AC3E}">
        <p14:creationId xmlns:p14="http://schemas.microsoft.com/office/powerpoint/2010/main" val="3852632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Client, implementation, interface</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a:p>
        </p:txBody>
      </p:sp>
      <p:sp>
        <p:nvSpPr>
          <p:cNvPr id="5" name="TextBox 4"/>
          <p:cNvSpPr txBox="1"/>
          <p:nvPr/>
        </p:nvSpPr>
        <p:spPr>
          <a:xfrm>
            <a:off x="1143000" y="2286000"/>
            <a:ext cx="1447800" cy="1754327"/>
          </a:xfrm>
          <a:prstGeom prst="rect">
            <a:avLst/>
          </a:prstGeom>
          <a:solidFill>
            <a:schemeClr val="accent5">
              <a:lumMod val="60000"/>
              <a:lumOff val="40000"/>
            </a:schemeClr>
          </a:solidFill>
        </p:spPr>
        <p:txBody>
          <a:bodyPr wrap="square" rtlCol="0">
            <a:spAutoFit/>
          </a:bodyPr>
          <a:lstStyle/>
          <a:p>
            <a:r>
              <a:rPr lang="en-US" b="1" dirty="0"/>
              <a:t>Client</a:t>
            </a:r>
            <a:r>
              <a:rPr lang="en-US" dirty="0"/>
              <a:t>: the program using the functionality defined by interface  </a:t>
            </a:r>
          </a:p>
        </p:txBody>
      </p:sp>
      <p:sp>
        <p:nvSpPr>
          <p:cNvPr id="6" name="TextBox 5"/>
          <p:cNvSpPr txBox="1"/>
          <p:nvPr/>
        </p:nvSpPr>
        <p:spPr>
          <a:xfrm>
            <a:off x="3810000" y="2286000"/>
            <a:ext cx="1447800" cy="1200329"/>
          </a:xfrm>
          <a:prstGeom prst="rect">
            <a:avLst/>
          </a:prstGeom>
          <a:solidFill>
            <a:srgbClr val="BCD0BA"/>
          </a:solidFill>
        </p:spPr>
        <p:txBody>
          <a:bodyPr wrap="square" rtlCol="0">
            <a:spAutoFit/>
          </a:bodyPr>
          <a:lstStyle/>
          <a:p>
            <a:r>
              <a:rPr lang="en-US" b="1" dirty="0"/>
              <a:t>Interface</a:t>
            </a:r>
            <a:r>
              <a:rPr lang="en-US" dirty="0"/>
              <a:t>: Description of data types, operations</a:t>
            </a:r>
          </a:p>
        </p:txBody>
      </p:sp>
      <p:sp>
        <p:nvSpPr>
          <p:cNvPr id="7" name="TextBox 6"/>
          <p:cNvSpPr txBox="1"/>
          <p:nvPr/>
        </p:nvSpPr>
        <p:spPr>
          <a:xfrm>
            <a:off x="6781800" y="2286000"/>
            <a:ext cx="1676400" cy="1477328"/>
          </a:xfrm>
          <a:prstGeom prst="rect">
            <a:avLst/>
          </a:prstGeom>
          <a:solidFill>
            <a:srgbClr val="BCD0BA"/>
          </a:solidFill>
        </p:spPr>
        <p:txBody>
          <a:bodyPr wrap="square" rtlCol="0">
            <a:spAutoFit/>
          </a:bodyPr>
          <a:lstStyle/>
          <a:p>
            <a:r>
              <a:rPr lang="en-US" b="1" dirty="0"/>
              <a:t>Implementation</a:t>
            </a:r>
            <a:r>
              <a:rPr lang="en-US" dirty="0"/>
              <a:t>: Actual code implementing the functionalities</a:t>
            </a:r>
          </a:p>
        </p:txBody>
      </p:sp>
      <p:sp>
        <p:nvSpPr>
          <p:cNvPr id="8" name="Left-Right Arrow 7"/>
          <p:cNvSpPr/>
          <p:nvPr/>
        </p:nvSpPr>
        <p:spPr>
          <a:xfrm>
            <a:off x="2590800" y="2667000"/>
            <a:ext cx="1210603" cy="246966"/>
          </a:xfrm>
          <a:prstGeom prst="leftRightArrow">
            <a:avLst/>
          </a:prstGeom>
          <a:solidFill>
            <a:srgbClr val="3366FF"/>
          </a:solidFill>
          <a:ln>
            <a:solidFill>
              <a:srgbClr val="FFFFFF"/>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Left-Right Arrow 8"/>
          <p:cNvSpPr/>
          <p:nvPr/>
        </p:nvSpPr>
        <p:spPr>
          <a:xfrm>
            <a:off x="5257800" y="2667000"/>
            <a:ext cx="1523999" cy="246966"/>
          </a:xfrm>
          <a:prstGeom prst="leftRightArrow">
            <a:avLst/>
          </a:prstGeom>
          <a:solidFill>
            <a:srgbClr val="3366FF"/>
          </a:solidFill>
          <a:ln>
            <a:solidFill>
              <a:srgbClr val="FFFFFF"/>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Left-Right Arrow 9"/>
          <p:cNvSpPr/>
          <p:nvPr/>
        </p:nvSpPr>
        <p:spPr>
          <a:xfrm>
            <a:off x="2590800" y="3486834"/>
            <a:ext cx="4191000" cy="246966"/>
          </a:xfrm>
          <a:prstGeom prst="leftRightArrow">
            <a:avLst/>
          </a:prstGeom>
          <a:solidFill>
            <a:srgbClr val="3366FF"/>
          </a:solidFill>
          <a:ln>
            <a:solidFill>
              <a:srgbClr val="FFFFFF"/>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quot;No&quot; Symbol 10"/>
          <p:cNvSpPr/>
          <p:nvPr/>
        </p:nvSpPr>
        <p:spPr>
          <a:xfrm>
            <a:off x="5410200" y="3276600"/>
            <a:ext cx="914400" cy="762000"/>
          </a:xfrm>
          <a:prstGeom prst="noSmoking">
            <a:avLst/>
          </a:prstGeom>
          <a:solidFill>
            <a:srgbClr val="FF0000">
              <a:alpha val="37000"/>
            </a:srgbClr>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F0000"/>
              </a:solidFill>
            </a:endParaRPr>
          </a:p>
        </p:txBody>
      </p:sp>
      <p:sp>
        <p:nvSpPr>
          <p:cNvPr id="12" name="TextBox 11"/>
          <p:cNvSpPr txBox="1"/>
          <p:nvPr/>
        </p:nvSpPr>
        <p:spPr>
          <a:xfrm>
            <a:off x="1143000" y="4419600"/>
            <a:ext cx="7543800" cy="2308324"/>
          </a:xfrm>
          <a:prstGeom prst="rect">
            <a:avLst/>
          </a:prstGeom>
          <a:noFill/>
        </p:spPr>
        <p:txBody>
          <a:bodyPr wrap="square" rtlCol="0">
            <a:spAutoFit/>
          </a:bodyPr>
          <a:lstStyle/>
          <a:p>
            <a:pPr marL="285750" indent="-285750">
              <a:buFont typeface="Arial"/>
              <a:buChar char="•"/>
            </a:pPr>
            <a:r>
              <a:rPr lang="en-US" sz="2400" dirty="0"/>
              <a:t>Client just need to know interface, which specify how to use the data type</a:t>
            </a:r>
          </a:p>
          <a:p>
            <a:pPr marL="285750" indent="-285750">
              <a:buFont typeface="Arial"/>
              <a:buChar char="•"/>
            </a:pPr>
            <a:r>
              <a:rPr lang="en-US" sz="2400" dirty="0"/>
              <a:t>Client does not have to know the implementation details, which can be changed </a:t>
            </a:r>
          </a:p>
          <a:p>
            <a:pPr marL="285750" indent="-285750">
              <a:buFont typeface="Arial"/>
              <a:buChar char="•"/>
            </a:pPr>
            <a:r>
              <a:rPr lang="en-US" sz="2400" dirty="0"/>
              <a:t>Implementation does not have to know who is the client, which may change</a:t>
            </a:r>
          </a:p>
        </p:txBody>
      </p:sp>
    </p:spTree>
    <p:extLst>
      <p:ext uri="{BB962C8B-B14F-4D97-AF65-F5344CB8AC3E}">
        <p14:creationId xmlns:p14="http://schemas.microsoft.com/office/powerpoint/2010/main" val="114242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12775" y="228600"/>
            <a:ext cx="8153400" cy="990600"/>
          </a:xfrm>
        </p:spPr>
        <p:txBody>
          <a:bodyPr/>
          <a:lstStyle/>
          <a:p>
            <a:r>
              <a:rPr lang="en-US" sz="4000">
                <a:latin typeface="Tw Cen MT" charset="0"/>
              </a:rPr>
              <a:t>From interface to implementation</a:t>
            </a:r>
            <a:endParaRPr lang="fr-BE" sz="4000">
              <a:latin typeface="Tw Cen MT" charset="0"/>
            </a:endParaRPr>
          </a:p>
        </p:txBody>
      </p:sp>
      <p:sp>
        <p:nvSpPr>
          <p:cNvPr id="16387" name="Content Placeholder 2"/>
          <p:cNvSpPr>
            <a:spLocks noGrp="1"/>
          </p:cNvSpPr>
          <p:nvPr>
            <p:ph sz="quarter" idx="1"/>
          </p:nvPr>
        </p:nvSpPr>
        <p:spPr>
          <a:xfrm>
            <a:off x="612775" y="1600200"/>
            <a:ext cx="8153400" cy="4495800"/>
          </a:xfrm>
        </p:spPr>
        <p:txBody>
          <a:bodyPr>
            <a:normAutofit lnSpcReduction="10000"/>
          </a:bodyPr>
          <a:lstStyle/>
          <a:p>
            <a:r>
              <a:rPr lang="en-US" dirty="0">
                <a:latin typeface="Tw Cen MT" charset="0"/>
              </a:rPr>
              <a:t>Given that we want to support some interface, the designer still faces a choice</a:t>
            </a:r>
          </a:p>
          <a:p>
            <a:pPr lvl="1"/>
            <a:r>
              <a:rPr lang="en-US" dirty="0">
                <a:latin typeface="Tw Cen MT" charset="0"/>
              </a:rPr>
              <a:t>What will be the best way to implement this interface for my expected type of use?</a:t>
            </a:r>
          </a:p>
          <a:p>
            <a:pPr lvl="1"/>
            <a:r>
              <a:rPr lang="en-US" dirty="0">
                <a:latin typeface="Tw Cen MT" charset="0"/>
              </a:rPr>
              <a:t>Choice of implementation can reflect many considerations</a:t>
            </a:r>
          </a:p>
          <a:p>
            <a:pPr lvl="1"/>
            <a:endParaRPr lang="en-US" dirty="0">
              <a:latin typeface="Tw Cen MT" charset="0"/>
            </a:endParaRPr>
          </a:p>
          <a:p>
            <a:r>
              <a:rPr lang="en-US" dirty="0">
                <a:latin typeface="Tw Cen MT" charset="0"/>
              </a:rPr>
              <a:t>Major factors we think about</a:t>
            </a:r>
          </a:p>
          <a:p>
            <a:pPr lvl="1"/>
            <a:r>
              <a:rPr lang="en-US" b="1" dirty="0">
                <a:solidFill>
                  <a:srgbClr val="FF0000"/>
                </a:solidFill>
                <a:latin typeface="Tw Cen MT" charset="0"/>
              </a:rPr>
              <a:t>Speed</a:t>
            </a:r>
            <a:r>
              <a:rPr lang="en-US" dirty="0">
                <a:solidFill>
                  <a:srgbClr val="FF0000"/>
                </a:solidFill>
                <a:latin typeface="Tw Cen MT" charset="0"/>
              </a:rPr>
              <a:t> </a:t>
            </a:r>
            <a:r>
              <a:rPr lang="en-US" dirty="0">
                <a:latin typeface="Tw Cen MT" charset="0"/>
              </a:rPr>
              <a:t>for typical use case</a:t>
            </a:r>
          </a:p>
          <a:p>
            <a:pPr lvl="1"/>
            <a:r>
              <a:rPr lang="en-US" b="1" dirty="0">
                <a:solidFill>
                  <a:srgbClr val="FF0000"/>
                </a:solidFill>
                <a:latin typeface="Tw Cen MT" charset="0"/>
              </a:rPr>
              <a:t>Storage</a:t>
            </a:r>
            <a:r>
              <a:rPr lang="en-US" dirty="0">
                <a:latin typeface="Tw Cen MT" charset="0"/>
              </a:rPr>
              <a:t> </a:t>
            </a:r>
            <a:r>
              <a:rPr lang="en-US" b="1" dirty="0">
                <a:solidFill>
                  <a:srgbClr val="FF0000"/>
                </a:solidFill>
                <a:latin typeface="Tw Cen MT" charset="0"/>
              </a:rPr>
              <a:t>space</a:t>
            </a:r>
            <a:r>
              <a:rPr lang="en-US" dirty="0">
                <a:latin typeface="Tw Cen MT" charset="0"/>
              </a:rPr>
              <a:t> required</a:t>
            </a:r>
            <a:endParaRPr lang="fr-BE" dirty="0">
              <a:latin typeface="Tw Cen MT" charset="0"/>
            </a:endParaRPr>
          </a:p>
        </p:txBody>
      </p:sp>
      <p:sp>
        <p:nvSpPr>
          <p:cNvPr id="4" name="Slide Number Placeholder 3"/>
          <p:cNvSpPr>
            <a:spLocks noGrp="1"/>
          </p:cNvSpPr>
          <p:nvPr>
            <p:ph type="sldNum" sz="quarter" idx="12"/>
          </p:nvPr>
        </p:nvSpPr>
        <p:spPr/>
        <p:txBody>
          <a:bodyPr/>
          <a:lstStyle>
            <a:lvl1pPr eaLnBrk="0" hangingPunct="0">
              <a:defRPr sz="2400">
                <a:solidFill>
                  <a:srgbClr val="000000"/>
                </a:solidFill>
                <a:latin typeface="Times New Roman" charset="0"/>
                <a:ea typeface="ヒラギノ明朝 ProN W3" charset="0"/>
                <a:cs typeface="ヒラギノ明朝 ProN W3" charset="0"/>
                <a:sym typeface="Times New Roman" charset="0"/>
              </a:defRPr>
            </a:lvl1pPr>
            <a:lvl2pPr marL="742950" indent="-285750" eaLnBrk="0" hangingPunct="0">
              <a:defRPr sz="2400">
                <a:solidFill>
                  <a:srgbClr val="000000"/>
                </a:solidFill>
                <a:latin typeface="Times New Roman" charset="0"/>
                <a:ea typeface="ヒラギノ明朝 ProN W3" charset="0"/>
                <a:cs typeface="ヒラギノ明朝 ProN W3" charset="0"/>
                <a:sym typeface="Times New Roman" charset="0"/>
              </a:defRPr>
            </a:lvl2pPr>
            <a:lvl3pPr marL="1143000" indent="-228600" eaLnBrk="0" hangingPunct="0">
              <a:defRPr sz="2400">
                <a:solidFill>
                  <a:srgbClr val="000000"/>
                </a:solidFill>
                <a:latin typeface="Times New Roman" charset="0"/>
                <a:ea typeface="ヒラギノ明朝 ProN W3" charset="0"/>
                <a:cs typeface="ヒラギノ明朝 ProN W3" charset="0"/>
                <a:sym typeface="Times New Roman" charset="0"/>
              </a:defRPr>
            </a:lvl3pPr>
            <a:lvl4pPr marL="1600200" indent="-228600" eaLnBrk="0" hangingPunct="0">
              <a:defRPr sz="2400">
                <a:solidFill>
                  <a:srgbClr val="000000"/>
                </a:solidFill>
                <a:latin typeface="Times New Roman" charset="0"/>
                <a:ea typeface="ヒラギノ明朝 ProN W3" charset="0"/>
                <a:cs typeface="ヒラギノ明朝 ProN W3" charset="0"/>
                <a:sym typeface="Times New Roman" charset="0"/>
              </a:defRPr>
            </a:lvl4pPr>
            <a:lvl5pPr marL="2057400" indent="-228600" eaLnBrk="0" hangingPunct="0">
              <a:defRPr sz="2400">
                <a:solidFill>
                  <a:srgbClr val="000000"/>
                </a:solidFill>
                <a:latin typeface="Times New Roman" charset="0"/>
                <a:ea typeface="ヒラギノ明朝 ProN W3" charset="0"/>
                <a:cs typeface="ヒラギノ明朝 ProN W3" charset="0"/>
                <a:sym typeface="Times New Roman" charset="0"/>
              </a:defRPr>
            </a:lvl5pPr>
            <a:lvl6pPr marL="25146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6pPr>
            <a:lvl7pPr marL="29718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7pPr>
            <a:lvl8pPr marL="34290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8pPr>
            <a:lvl9pPr marL="3886200" indent="-228600" eaLnBrk="0" fontAlgn="base" hangingPunct="0">
              <a:spcBef>
                <a:spcPct val="0"/>
              </a:spcBef>
              <a:spcAft>
                <a:spcPct val="0"/>
              </a:spcAft>
              <a:defRPr sz="2400">
                <a:solidFill>
                  <a:srgbClr val="000000"/>
                </a:solidFill>
                <a:latin typeface="Times New Roman" charset="0"/>
                <a:ea typeface="ヒラギノ明朝 ProN W3" charset="0"/>
                <a:cs typeface="ヒラギノ明朝 ProN W3" charset="0"/>
                <a:sym typeface="Times New Roman" charset="0"/>
              </a:defRPr>
            </a:lvl9pPr>
          </a:lstStyle>
          <a:p>
            <a:pPr eaLnBrk="1" hangingPunct="1">
              <a:lnSpc>
                <a:spcPct val="80000"/>
              </a:lnSpc>
            </a:pPr>
            <a:fld id="{945813BC-5557-BD48-8AAB-CCF94A2EDE26}" type="slidenum">
              <a:rPr lang="en-US" sz="1200">
                <a:solidFill>
                  <a:srgbClr val="FFFFFF"/>
                </a:solidFill>
              </a:rPr>
              <a:pPr eaLnBrk="1" hangingPunct="1">
                <a:lnSpc>
                  <a:spcPct val="80000"/>
                </a:lnSpc>
              </a:pPr>
              <a:t>4</a:t>
            </a:fld>
            <a:endParaRPr lang="en-US" sz="1200">
              <a:solidFill>
                <a:srgbClr val="FFFFFF"/>
              </a:solidFill>
            </a:endParaRPr>
          </a:p>
        </p:txBody>
      </p:sp>
    </p:spTree>
    <p:extLst>
      <p:ext uri="{BB962C8B-B14F-4D97-AF65-F5344CB8AC3E}">
        <p14:creationId xmlns:p14="http://schemas.microsoft.com/office/powerpoint/2010/main" val="250511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5" name="TextBox 4"/>
          <p:cNvSpPr txBox="1"/>
          <p:nvPr/>
        </p:nvSpPr>
        <p:spPr>
          <a:xfrm>
            <a:off x="685800" y="1524000"/>
            <a:ext cx="6885218" cy="1261884"/>
          </a:xfrm>
          <a:prstGeom prst="rect">
            <a:avLst/>
          </a:prstGeom>
          <a:noFill/>
        </p:spPr>
        <p:txBody>
          <a:bodyPr wrap="none" rtlCol="0">
            <a:spAutoFit/>
          </a:bodyPr>
          <a:lstStyle/>
          <a:p>
            <a:r>
              <a:rPr lang="en-US" sz="2800" dirty="0">
                <a:solidFill>
                  <a:srgbClr val="800000"/>
                </a:solidFill>
              </a:rPr>
              <a:t>Stack</a:t>
            </a:r>
            <a:r>
              <a:rPr lang="en-US" dirty="0">
                <a:solidFill>
                  <a:srgbClr val="800000"/>
                </a:solidFill>
              </a:rPr>
              <a:t>: </a:t>
            </a:r>
          </a:p>
          <a:p>
            <a:pPr marL="285750" indent="-285750">
              <a:buFont typeface="Arial"/>
              <a:buChar char="•"/>
            </a:pPr>
            <a:r>
              <a:rPr lang="en-US" sz="2400" dirty="0"/>
              <a:t>A group of elements</a:t>
            </a:r>
          </a:p>
          <a:p>
            <a:pPr marL="285750" indent="-285750">
              <a:buFont typeface="Arial"/>
              <a:buChar char="•"/>
            </a:pPr>
            <a:r>
              <a:rPr lang="en-US" sz="2400" dirty="0"/>
              <a:t>The elements follow the rule of LIFO (last in, first out)</a:t>
            </a:r>
            <a:endParaRPr lang="en-US" sz="2400" b="1" dirty="0"/>
          </a:p>
        </p:txBody>
      </p:sp>
      <p:sp>
        <p:nvSpPr>
          <p:cNvPr id="6" name="TextBox 5"/>
          <p:cNvSpPr txBox="1"/>
          <p:nvPr/>
        </p:nvSpPr>
        <p:spPr>
          <a:xfrm>
            <a:off x="685800" y="4105870"/>
            <a:ext cx="6968574" cy="1261884"/>
          </a:xfrm>
          <a:prstGeom prst="rect">
            <a:avLst/>
          </a:prstGeom>
          <a:noFill/>
        </p:spPr>
        <p:txBody>
          <a:bodyPr wrap="none" rtlCol="0">
            <a:spAutoFit/>
          </a:bodyPr>
          <a:lstStyle/>
          <a:p>
            <a:r>
              <a:rPr lang="en-US" sz="2800" dirty="0">
                <a:solidFill>
                  <a:srgbClr val="800000"/>
                </a:solidFill>
              </a:rPr>
              <a:t>Queue: </a:t>
            </a:r>
          </a:p>
          <a:p>
            <a:pPr marL="285750" indent="-285750">
              <a:buFont typeface="Arial"/>
              <a:buChar char="•"/>
            </a:pPr>
            <a:r>
              <a:rPr lang="en-US" sz="2400" dirty="0"/>
              <a:t>A group of elements</a:t>
            </a:r>
          </a:p>
          <a:p>
            <a:pPr marL="285750" indent="-285750">
              <a:buFont typeface="Arial"/>
              <a:buChar char="•"/>
            </a:pPr>
            <a:r>
              <a:rPr lang="en-US" sz="2400" dirty="0"/>
              <a:t>The elements follow the rule of FIFO (First in, first out)</a:t>
            </a: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4182761293"/>
              </p:ext>
            </p:extLst>
          </p:nvPr>
        </p:nvGraphicFramePr>
        <p:xfrm>
          <a:off x="1828800" y="3200400"/>
          <a:ext cx="3962400" cy="370840"/>
        </p:xfrm>
        <a:graphic>
          <a:graphicData uri="http://schemas.openxmlformats.org/drawingml/2006/table">
            <a:tbl>
              <a:tblPr firstRow="1" bandRow="1">
                <a:tableStyleId>{5C22544A-7EE6-4342-B048-85BDC9FD1C3A}</a:tableStyleId>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gridCol w="495300">
                  <a:extLst>
                    <a:ext uri="{9D8B030D-6E8A-4147-A177-3AD203B41FA5}">
                      <a16:colId xmlns:a16="http://schemas.microsoft.com/office/drawing/2014/main" val="20004"/>
                    </a:ext>
                  </a:extLst>
                </a:gridCol>
                <a:gridCol w="495300">
                  <a:extLst>
                    <a:ext uri="{9D8B030D-6E8A-4147-A177-3AD203B41FA5}">
                      <a16:colId xmlns:a16="http://schemas.microsoft.com/office/drawing/2014/main" val="20005"/>
                    </a:ext>
                  </a:extLst>
                </a:gridCol>
                <a:gridCol w="495300">
                  <a:extLst>
                    <a:ext uri="{9D8B030D-6E8A-4147-A177-3AD203B41FA5}">
                      <a16:colId xmlns:a16="http://schemas.microsoft.com/office/drawing/2014/main" val="20006"/>
                    </a:ext>
                  </a:extLst>
                </a:gridCol>
                <a:gridCol w="495300">
                  <a:extLst>
                    <a:ext uri="{9D8B030D-6E8A-4147-A177-3AD203B41FA5}">
                      <a16:colId xmlns:a16="http://schemas.microsoft.com/office/drawing/2014/main" val="20007"/>
                    </a:ext>
                  </a:extLst>
                </a:gridCol>
              </a:tblGrid>
              <a:tr h="370840">
                <a:tc>
                  <a:txBody>
                    <a:bodyPr/>
                    <a:lstStyle/>
                    <a:p>
                      <a:endParaRPr lang="en-US" dirty="0"/>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9465041"/>
              </p:ext>
            </p:extLst>
          </p:nvPr>
        </p:nvGraphicFramePr>
        <p:xfrm>
          <a:off x="5791200" y="3200400"/>
          <a:ext cx="495300" cy="370840"/>
        </p:xfrm>
        <a:graphic>
          <a:graphicData uri="http://schemas.openxmlformats.org/drawingml/2006/table">
            <a:tbl>
              <a:tblPr firstRow="1" bandRow="1">
                <a:tableStyleId>{5C22544A-7EE6-4342-B048-85BDC9FD1C3A}</a:tableStyleId>
              </a:tblPr>
              <a:tblGrid>
                <a:gridCol w="495300">
                  <a:extLst>
                    <a:ext uri="{9D8B030D-6E8A-4147-A177-3AD203B41FA5}">
                      <a16:colId xmlns:a16="http://schemas.microsoft.com/office/drawing/2014/main" val="20000"/>
                    </a:ext>
                  </a:extLst>
                </a:gridCol>
              </a:tblGrid>
              <a:tr h="370840">
                <a:tc>
                  <a:txBody>
                    <a:bodyPr/>
                    <a:lstStyle/>
                    <a:p>
                      <a:endParaRPr lang="en-US" dirty="0"/>
                    </a:p>
                  </a:txBody>
                  <a:tcP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8" name="Right Arrow 7"/>
          <p:cNvSpPr/>
          <p:nvPr/>
        </p:nvSpPr>
        <p:spPr>
          <a:xfrm rot="20086753">
            <a:off x="6400800" y="2975033"/>
            <a:ext cx="667434" cy="247357"/>
          </a:xfrm>
          <a:prstGeom prst="rightArrow">
            <a:avLst/>
          </a:prstGeom>
          <a:solidFill>
            <a:srgbClr val="3366FF"/>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Right Arrow 8"/>
          <p:cNvSpPr/>
          <p:nvPr/>
        </p:nvSpPr>
        <p:spPr>
          <a:xfrm rot="11133992">
            <a:off x="6411224" y="3454655"/>
            <a:ext cx="667434" cy="247357"/>
          </a:xfrm>
          <a:prstGeom prst="rightArrow">
            <a:avLst/>
          </a:prstGeom>
          <a:solidFill>
            <a:srgbClr val="3366FF"/>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TextBox 9"/>
          <p:cNvSpPr txBox="1"/>
          <p:nvPr/>
        </p:nvSpPr>
        <p:spPr>
          <a:xfrm>
            <a:off x="7105098" y="3429000"/>
            <a:ext cx="726481" cy="461665"/>
          </a:xfrm>
          <a:prstGeom prst="rect">
            <a:avLst/>
          </a:prstGeom>
          <a:noFill/>
        </p:spPr>
        <p:txBody>
          <a:bodyPr wrap="none" rtlCol="0">
            <a:spAutoFit/>
          </a:bodyPr>
          <a:lstStyle/>
          <a:p>
            <a:r>
              <a:rPr lang="en-US" sz="2400" dirty="0"/>
              <a:t>push</a:t>
            </a:r>
          </a:p>
        </p:txBody>
      </p:sp>
      <p:sp>
        <p:nvSpPr>
          <p:cNvPr id="11" name="TextBox 10"/>
          <p:cNvSpPr txBox="1"/>
          <p:nvPr/>
        </p:nvSpPr>
        <p:spPr>
          <a:xfrm>
            <a:off x="7065191" y="2819400"/>
            <a:ext cx="678391" cy="461665"/>
          </a:xfrm>
          <a:prstGeom prst="rect">
            <a:avLst/>
          </a:prstGeom>
          <a:noFill/>
        </p:spPr>
        <p:txBody>
          <a:bodyPr wrap="none" rtlCol="0">
            <a:spAutoFit/>
          </a:bodyPr>
          <a:lstStyle/>
          <a:p>
            <a:r>
              <a:rPr lang="en-US" sz="2400" dirty="0"/>
              <a:t>pop</a:t>
            </a:r>
          </a:p>
        </p:txBody>
      </p:sp>
      <p:graphicFrame>
        <p:nvGraphicFramePr>
          <p:cNvPr id="12" name="Table 11"/>
          <p:cNvGraphicFramePr>
            <a:graphicFrameLocks noGrp="1"/>
          </p:cNvGraphicFramePr>
          <p:nvPr>
            <p:extLst>
              <p:ext uri="{D42A27DB-BD31-4B8C-83A1-F6EECF244321}">
                <p14:modId xmlns:p14="http://schemas.microsoft.com/office/powerpoint/2010/main" val="1403202921"/>
              </p:ext>
            </p:extLst>
          </p:nvPr>
        </p:nvGraphicFramePr>
        <p:xfrm>
          <a:off x="1752600" y="5345668"/>
          <a:ext cx="3962400" cy="370840"/>
        </p:xfrm>
        <a:graphic>
          <a:graphicData uri="http://schemas.openxmlformats.org/drawingml/2006/table">
            <a:tbl>
              <a:tblPr firstRow="1" bandRow="1">
                <a:tableStyleId>{5C22544A-7EE6-4342-B048-85BDC9FD1C3A}</a:tableStyleId>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gridCol w="495300">
                  <a:extLst>
                    <a:ext uri="{9D8B030D-6E8A-4147-A177-3AD203B41FA5}">
                      <a16:colId xmlns:a16="http://schemas.microsoft.com/office/drawing/2014/main" val="20004"/>
                    </a:ext>
                  </a:extLst>
                </a:gridCol>
                <a:gridCol w="495300">
                  <a:extLst>
                    <a:ext uri="{9D8B030D-6E8A-4147-A177-3AD203B41FA5}">
                      <a16:colId xmlns:a16="http://schemas.microsoft.com/office/drawing/2014/main" val="20005"/>
                    </a:ext>
                  </a:extLst>
                </a:gridCol>
                <a:gridCol w="495300">
                  <a:extLst>
                    <a:ext uri="{9D8B030D-6E8A-4147-A177-3AD203B41FA5}">
                      <a16:colId xmlns:a16="http://schemas.microsoft.com/office/drawing/2014/main" val="20006"/>
                    </a:ext>
                  </a:extLst>
                </a:gridCol>
                <a:gridCol w="495300">
                  <a:extLst>
                    <a:ext uri="{9D8B030D-6E8A-4147-A177-3AD203B41FA5}">
                      <a16:colId xmlns:a16="http://schemas.microsoft.com/office/drawing/2014/main" val="20007"/>
                    </a:ext>
                  </a:extLst>
                </a:gridCol>
              </a:tblGrid>
              <a:tr h="370840">
                <a:tc>
                  <a:txBody>
                    <a:bodyPr/>
                    <a:lstStyle/>
                    <a:p>
                      <a:endParaRPr lang="en-US" dirty="0"/>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844639449"/>
              </p:ext>
            </p:extLst>
          </p:nvPr>
        </p:nvGraphicFramePr>
        <p:xfrm>
          <a:off x="5715000" y="5345668"/>
          <a:ext cx="495300" cy="370840"/>
        </p:xfrm>
        <a:graphic>
          <a:graphicData uri="http://schemas.openxmlformats.org/drawingml/2006/table">
            <a:tbl>
              <a:tblPr firstRow="1" bandRow="1">
                <a:tableStyleId>{5C22544A-7EE6-4342-B048-85BDC9FD1C3A}</a:tableStyleId>
              </a:tblPr>
              <a:tblGrid>
                <a:gridCol w="495300">
                  <a:extLst>
                    <a:ext uri="{9D8B030D-6E8A-4147-A177-3AD203B41FA5}">
                      <a16:colId xmlns:a16="http://schemas.microsoft.com/office/drawing/2014/main" val="20000"/>
                    </a:ext>
                  </a:extLst>
                </a:gridCol>
              </a:tblGrid>
              <a:tr h="370840">
                <a:tc>
                  <a:txBody>
                    <a:bodyPr/>
                    <a:lstStyle/>
                    <a:p>
                      <a:endParaRPr lang="en-US" dirty="0"/>
                    </a:p>
                  </a:txBody>
                  <a:tcP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5" name="Right Arrow 14"/>
          <p:cNvSpPr/>
          <p:nvPr/>
        </p:nvSpPr>
        <p:spPr>
          <a:xfrm rot="10800000">
            <a:off x="6335024" y="5410200"/>
            <a:ext cx="667434" cy="247357"/>
          </a:xfrm>
          <a:prstGeom prst="rightArrow">
            <a:avLst/>
          </a:prstGeom>
          <a:solidFill>
            <a:srgbClr val="3366FF"/>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TextBox 15"/>
          <p:cNvSpPr txBox="1"/>
          <p:nvPr/>
        </p:nvSpPr>
        <p:spPr>
          <a:xfrm>
            <a:off x="7028898" y="5574268"/>
            <a:ext cx="1220206" cy="461665"/>
          </a:xfrm>
          <a:prstGeom prst="rect">
            <a:avLst/>
          </a:prstGeom>
          <a:noFill/>
        </p:spPr>
        <p:txBody>
          <a:bodyPr wrap="none" rtlCol="0">
            <a:spAutoFit/>
          </a:bodyPr>
          <a:lstStyle/>
          <a:p>
            <a:r>
              <a:rPr lang="en-US" sz="2400" dirty="0" err="1"/>
              <a:t>enqueue</a:t>
            </a:r>
            <a:endParaRPr lang="en-US" sz="2400" dirty="0"/>
          </a:p>
        </p:txBody>
      </p:sp>
      <p:sp>
        <p:nvSpPr>
          <p:cNvPr id="17" name="TextBox 16"/>
          <p:cNvSpPr txBox="1"/>
          <p:nvPr/>
        </p:nvSpPr>
        <p:spPr>
          <a:xfrm>
            <a:off x="609600" y="5715000"/>
            <a:ext cx="1255472" cy="461665"/>
          </a:xfrm>
          <a:prstGeom prst="rect">
            <a:avLst/>
          </a:prstGeom>
          <a:noFill/>
        </p:spPr>
        <p:txBody>
          <a:bodyPr wrap="none" rtlCol="0">
            <a:spAutoFit/>
          </a:bodyPr>
          <a:lstStyle/>
          <a:p>
            <a:r>
              <a:rPr lang="en-US" sz="2400" dirty="0" err="1"/>
              <a:t>dequeue</a:t>
            </a:r>
            <a:endParaRPr lang="en-US" sz="2400" dirty="0"/>
          </a:p>
        </p:txBody>
      </p:sp>
      <p:graphicFrame>
        <p:nvGraphicFramePr>
          <p:cNvPr id="18" name="Table 17"/>
          <p:cNvGraphicFramePr>
            <a:graphicFrameLocks noGrp="1"/>
          </p:cNvGraphicFramePr>
          <p:nvPr>
            <p:extLst>
              <p:ext uri="{D42A27DB-BD31-4B8C-83A1-F6EECF244321}">
                <p14:modId xmlns:p14="http://schemas.microsoft.com/office/powerpoint/2010/main" val="1108511236"/>
              </p:ext>
            </p:extLst>
          </p:nvPr>
        </p:nvGraphicFramePr>
        <p:xfrm>
          <a:off x="1257300" y="5344160"/>
          <a:ext cx="495300" cy="370840"/>
        </p:xfrm>
        <a:graphic>
          <a:graphicData uri="http://schemas.openxmlformats.org/drawingml/2006/table">
            <a:tbl>
              <a:tblPr firstRow="1" bandRow="1">
                <a:tableStyleId>{5C22544A-7EE6-4342-B048-85BDC9FD1C3A}</a:tableStyleId>
              </a:tblPr>
              <a:tblGrid>
                <a:gridCol w="495300">
                  <a:extLst>
                    <a:ext uri="{9D8B030D-6E8A-4147-A177-3AD203B41FA5}">
                      <a16:colId xmlns:a16="http://schemas.microsoft.com/office/drawing/2014/main" val="20000"/>
                    </a:ext>
                  </a:extLst>
                </a:gridCol>
              </a:tblGrid>
              <a:tr h="370840">
                <a:tc>
                  <a:txBody>
                    <a:bodyPr/>
                    <a:lstStyle/>
                    <a:p>
                      <a:endParaRPr lang="en-US" dirty="0"/>
                    </a:p>
                  </a:txBody>
                  <a:tcP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Right Arrow 18"/>
          <p:cNvSpPr/>
          <p:nvPr/>
        </p:nvSpPr>
        <p:spPr>
          <a:xfrm rot="10800000">
            <a:off x="533400" y="5410200"/>
            <a:ext cx="667434" cy="247357"/>
          </a:xfrm>
          <a:prstGeom prst="rightArrow">
            <a:avLst/>
          </a:prstGeom>
          <a:solidFill>
            <a:srgbClr val="3366FF"/>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09655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ADT</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graphicFrame>
        <p:nvGraphicFramePr>
          <p:cNvPr id="5" name="object 3"/>
          <p:cNvGraphicFramePr>
            <a:graphicFrameLocks noGrp="1"/>
          </p:cNvGraphicFramePr>
          <p:nvPr>
            <p:extLst>
              <p:ext uri="{D42A27DB-BD31-4B8C-83A1-F6EECF244321}">
                <p14:modId xmlns:p14="http://schemas.microsoft.com/office/powerpoint/2010/main" val="1415537413"/>
              </p:ext>
            </p:extLst>
          </p:nvPr>
        </p:nvGraphicFramePr>
        <p:xfrm>
          <a:off x="612648" y="1981200"/>
          <a:ext cx="7848600" cy="3442798"/>
        </p:xfrm>
        <a:graphic>
          <a:graphicData uri="http://schemas.openxmlformats.org/drawingml/2006/table">
            <a:tbl>
              <a:tblPr firstRow="1" bandRow="1">
                <a:tableStyleId>{3B4B98B0-60AC-42C2-AFA5-B58CD77FA1E5}</a:tableStyleId>
              </a:tblPr>
              <a:tblGrid>
                <a:gridCol w="1639630">
                  <a:extLst>
                    <a:ext uri="{9D8B030D-6E8A-4147-A177-3AD203B41FA5}">
                      <a16:colId xmlns:a16="http://schemas.microsoft.com/office/drawing/2014/main" val="20000"/>
                    </a:ext>
                  </a:extLst>
                </a:gridCol>
                <a:gridCol w="453257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263038">
                <a:tc>
                  <a:txBody>
                    <a:bodyPr/>
                    <a:lstStyle/>
                    <a:p>
                      <a:pPr marL="85090">
                        <a:lnSpc>
                          <a:spcPct val="100000"/>
                        </a:lnSpc>
                      </a:pPr>
                      <a:r>
                        <a:rPr sz="2800" spc="-10" dirty="0"/>
                        <a:t>O</a:t>
                      </a:r>
                      <a:r>
                        <a:rPr sz="2800" dirty="0"/>
                        <a:t>perati</a:t>
                      </a:r>
                      <a:r>
                        <a:rPr sz="2800" spc="-5" dirty="0"/>
                        <a:t>o</a:t>
                      </a:r>
                      <a:r>
                        <a:rPr sz="2800" dirty="0"/>
                        <a:t>n</a:t>
                      </a:r>
                      <a:endParaRPr sz="2800" dirty="0">
                        <a:latin typeface="Arial"/>
                        <a:cs typeface="Arial"/>
                      </a:endParaRPr>
                    </a:p>
                  </a:txBody>
                  <a:tcPr marL="0" marR="0" marT="0" marB="0"/>
                </a:tc>
                <a:tc>
                  <a:txBody>
                    <a:bodyPr/>
                    <a:lstStyle/>
                    <a:p>
                      <a:pPr marL="85090">
                        <a:lnSpc>
                          <a:spcPct val="100000"/>
                        </a:lnSpc>
                      </a:pPr>
                      <a:r>
                        <a:rPr sz="2800" dirty="0"/>
                        <a:t>Descrip</a:t>
                      </a:r>
                      <a:r>
                        <a:rPr sz="2800" spc="-10" dirty="0"/>
                        <a:t>t</a:t>
                      </a:r>
                      <a:r>
                        <a:rPr sz="2800" dirty="0"/>
                        <a:t>ion</a:t>
                      </a:r>
                      <a:endParaRPr sz="2800" dirty="0">
                        <a:latin typeface="Arial"/>
                        <a:cs typeface="Arial"/>
                      </a:endParaRPr>
                    </a:p>
                  </a:txBody>
                  <a:tcPr marL="0" marR="0" marT="0" marB="0"/>
                </a:tc>
                <a:tc>
                  <a:txBody>
                    <a:bodyPr/>
                    <a:lstStyle/>
                    <a:p>
                      <a:pPr marL="85725">
                        <a:lnSpc>
                          <a:spcPct val="100000"/>
                        </a:lnSpc>
                      </a:pPr>
                      <a:r>
                        <a:rPr sz="2800" dirty="0"/>
                        <a:t>Inpu</a:t>
                      </a:r>
                      <a:r>
                        <a:rPr sz="2800" spc="-5" dirty="0"/>
                        <a:t>t</a:t>
                      </a:r>
                      <a:r>
                        <a:rPr sz="2800" dirty="0"/>
                        <a:t>(s)</a:t>
                      </a:r>
                      <a:endParaRPr sz="2800" dirty="0">
                        <a:latin typeface="Arial"/>
                        <a:cs typeface="Arial"/>
                      </a:endParaRPr>
                    </a:p>
                  </a:txBody>
                  <a:tcPr marL="0" marR="0" marT="0" marB="0"/>
                </a:tc>
                <a:extLst>
                  <a:ext uri="{0D108BD9-81ED-4DB2-BD59-A6C34878D82A}">
                    <a16:rowId xmlns:a16="http://schemas.microsoft.com/office/drawing/2014/main" val="10000"/>
                  </a:ext>
                </a:extLst>
              </a:tr>
              <a:tr h="410759">
                <a:tc>
                  <a:txBody>
                    <a:bodyPr/>
                    <a:lstStyle/>
                    <a:p>
                      <a:pPr marL="85090" marR="208279">
                        <a:lnSpc>
                          <a:spcPct val="100000"/>
                        </a:lnSpc>
                      </a:pPr>
                      <a:r>
                        <a:rPr lang="en-US" sz="2400" dirty="0">
                          <a:latin typeface="+mn-lt"/>
                        </a:rPr>
                        <a:t>push</a:t>
                      </a:r>
                      <a:endParaRPr sz="2400" dirty="0">
                        <a:latin typeface="+mn-lt"/>
                        <a:cs typeface="Arial"/>
                      </a:endParaRPr>
                    </a:p>
                  </a:txBody>
                  <a:tcPr marL="0" marR="0" marT="0" marB="0"/>
                </a:tc>
                <a:tc>
                  <a:txBody>
                    <a:bodyPr/>
                    <a:lstStyle/>
                    <a:p>
                      <a:pPr marL="85090" marR="153035">
                        <a:lnSpc>
                          <a:spcPct val="100000"/>
                        </a:lnSpc>
                      </a:pPr>
                      <a:r>
                        <a:rPr lang="en-US" sz="2400" dirty="0">
                          <a:latin typeface="+mn-lt"/>
                        </a:rPr>
                        <a:t>Adds one</a:t>
                      </a:r>
                      <a:r>
                        <a:rPr lang="en-US" sz="2400" baseline="0" dirty="0">
                          <a:latin typeface="+mn-lt"/>
                        </a:rPr>
                        <a:t> element to the stack</a:t>
                      </a:r>
                      <a:endParaRPr sz="2400" dirty="0">
                        <a:latin typeface="+mn-lt"/>
                        <a:cs typeface="Arial"/>
                      </a:endParaRPr>
                    </a:p>
                  </a:txBody>
                  <a:tcPr marL="0" marR="0" marT="0" marB="0"/>
                </a:tc>
                <a:tc>
                  <a:txBody>
                    <a:bodyPr/>
                    <a:lstStyle/>
                    <a:p>
                      <a:pPr marL="85725">
                        <a:lnSpc>
                          <a:spcPct val="100000"/>
                        </a:lnSpc>
                      </a:pPr>
                      <a:r>
                        <a:rPr lang="en-US" sz="2400" dirty="0">
                          <a:latin typeface="Arial"/>
                          <a:cs typeface="Arial"/>
                        </a:rPr>
                        <a:t>item</a:t>
                      </a:r>
                      <a:endParaRPr sz="2400" dirty="0">
                        <a:latin typeface="Arial"/>
                        <a:cs typeface="Arial"/>
                      </a:endParaRPr>
                    </a:p>
                  </a:txBody>
                  <a:tcPr marL="0" marR="0" marT="0" marB="0"/>
                </a:tc>
                <a:extLst>
                  <a:ext uri="{0D108BD9-81ED-4DB2-BD59-A6C34878D82A}">
                    <a16:rowId xmlns:a16="http://schemas.microsoft.com/office/drawing/2014/main" val="10001"/>
                  </a:ext>
                </a:extLst>
              </a:tr>
              <a:tr h="410759">
                <a:tc>
                  <a:txBody>
                    <a:bodyPr/>
                    <a:lstStyle/>
                    <a:p>
                      <a:pPr marL="85090">
                        <a:lnSpc>
                          <a:spcPct val="100000"/>
                        </a:lnSpc>
                      </a:pPr>
                      <a:r>
                        <a:rPr lang="en-US" sz="2400" dirty="0">
                          <a:latin typeface="+mn-lt"/>
                          <a:cs typeface="+mn-cs"/>
                        </a:rPr>
                        <a:t>pop</a:t>
                      </a:r>
                      <a:endParaRPr sz="2400" dirty="0">
                        <a:latin typeface="+mn-lt"/>
                        <a:cs typeface="Arial"/>
                      </a:endParaRPr>
                    </a:p>
                  </a:txBody>
                  <a:tcPr marL="0" marR="0" marT="0" marB="0"/>
                </a:tc>
                <a:tc>
                  <a:txBody>
                    <a:bodyPr/>
                    <a:lstStyle/>
                    <a:p>
                      <a:pPr marL="8509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mn-lt"/>
                        </a:rPr>
                        <a:t>Removes</a:t>
                      </a:r>
                      <a:r>
                        <a:rPr lang="en-US" sz="2400" baseline="0" dirty="0">
                          <a:latin typeface="+mn-lt"/>
                        </a:rPr>
                        <a:t> </a:t>
                      </a:r>
                      <a:r>
                        <a:rPr lang="en-US" sz="2400" dirty="0" smtClean="0">
                          <a:latin typeface="+mn-lt"/>
                        </a:rPr>
                        <a:t>the </a:t>
                      </a:r>
                      <a:r>
                        <a:rPr lang="en-US" sz="2400" dirty="0">
                          <a:latin typeface="+mn-lt"/>
                        </a:rPr>
                        <a:t>last element that was added </a:t>
                      </a:r>
                      <a:endParaRPr lang="en-US" sz="2400" dirty="0">
                        <a:latin typeface="+mn-lt"/>
                        <a:cs typeface="Arial"/>
                      </a:endParaRPr>
                    </a:p>
                  </a:txBody>
                  <a:tcPr marL="0" marR="0" marT="0" marB="0"/>
                </a:tc>
                <a:tc>
                  <a:txBody>
                    <a:bodyPr/>
                    <a:lstStyle/>
                    <a:p>
                      <a:pPr marL="85725">
                        <a:lnSpc>
                          <a:spcPct val="100000"/>
                        </a:lnSpc>
                      </a:pPr>
                      <a:endParaRPr sz="2400" dirty="0"/>
                    </a:p>
                  </a:txBody>
                  <a:tcPr marL="0" marR="0" marT="0" marB="0"/>
                </a:tc>
                <a:extLst>
                  <a:ext uri="{0D108BD9-81ED-4DB2-BD59-A6C34878D82A}">
                    <a16:rowId xmlns:a16="http://schemas.microsoft.com/office/drawing/2014/main" val="10002"/>
                  </a:ext>
                </a:extLst>
              </a:tr>
              <a:tr h="410759">
                <a:tc>
                  <a:txBody>
                    <a:bodyPr/>
                    <a:lstStyle/>
                    <a:p>
                      <a:pPr marL="85090">
                        <a:lnSpc>
                          <a:spcPct val="100000"/>
                        </a:lnSpc>
                      </a:pPr>
                      <a:r>
                        <a:rPr lang="en-US" sz="2400" dirty="0" smtClean="0">
                          <a:latin typeface="+mn-lt"/>
                        </a:rPr>
                        <a:t>top/peek</a:t>
                      </a:r>
                      <a:endParaRPr sz="2400" dirty="0">
                        <a:latin typeface="+mn-lt"/>
                        <a:cs typeface="Arial"/>
                      </a:endParaRPr>
                    </a:p>
                  </a:txBody>
                  <a:tcPr marL="0" marR="0" marT="0" marB="0"/>
                </a:tc>
                <a:tc>
                  <a:txBody>
                    <a:bodyPr/>
                    <a:lstStyle/>
                    <a:p>
                      <a:pPr marL="85090" marR="774700">
                        <a:lnSpc>
                          <a:spcPct val="100000"/>
                        </a:lnSpc>
                      </a:pPr>
                      <a:r>
                        <a:rPr lang="en-US" sz="2400" dirty="0">
                          <a:latin typeface="+mn-lt"/>
                        </a:rPr>
                        <a:t>Returns (without removal) the last element that was added    </a:t>
                      </a:r>
                      <a:endParaRPr sz="2400" dirty="0">
                        <a:latin typeface="+mn-lt"/>
                        <a:cs typeface="Arial"/>
                      </a:endParaRPr>
                    </a:p>
                  </a:txBody>
                  <a:tcPr marL="0" marR="0" marT="0" marB="0"/>
                </a:tc>
                <a:tc>
                  <a:txBody>
                    <a:bodyPr/>
                    <a:lstStyle/>
                    <a:p>
                      <a:pPr marL="85725">
                        <a:lnSpc>
                          <a:spcPct val="100000"/>
                        </a:lnSpc>
                      </a:pPr>
                      <a:endParaRPr sz="2400" dirty="0">
                        <a:latin typeface="Arial"/>
                        <a:cs typeface="Arial"/>
                      </a:endParaRPr>
                    </a:p>
                  </a:txBody>
                  <a:tcPr marL="0" marR="0" marT="0" marB="0"/>
                </a:tc>
                <a:extLst>
                  <a:ext uri="{0D108BD9-81ED-4DB2-BD59-A6C34878D82A}">
                    <a16:rowId xmlns:a16="http://schemas.microsoft.com/office/drawing/2014/main" val="10003"/>
                  </a:ext>
                </a:extLst>
              </a:tr>
              <a:tr h="410759">
                <a:tc>
                  <a:txBody>
                    <a:bodyPr/>
                    <a:lstStyle/>
                    <a:p>
                      <a:pPr marL="85090">
                        <a:lnSpc>
                          <a:spcPct val="100000"/>
                        </a:lnSpc>
                      </a:pPr>
                      <a:r>
                        <a:rPr lang="en-US" sz="2400" dirty="0">
                          <a:latin typeface="+mn-lt"/>
                          <a:cs typeface="Arial"/>
                        </a:rPr>
                        <a:t>size</a:t>
                      </a:r>
                      <a:endParaRPr sz="2400" dirty="0">
                        <a:latin typeface="+mn-lt"/>
                        <a:cs typeface="Arial"/>
                      </a:endParaRPr>
                    </a:p>
                  </a:txBody>
                  <a:tcPr marL="0" marR="0" marT="0" marB="0"/>
                </a:tc>
                <a:tc>
                  <a:txBody>
                    <a:bodyPr/>
                    <a:lstStyle/>
                    <a:p>
                      <a:pPr marL="85090" marR="774700">
                        <a:lnSpc>
                          <a:spcPct val="100000"/>
                        </a:lnSpc>
                      </a:pPr>
                      <a:r>
                        <a:rPr lang="en-US" sz="2400" dirty="0">
                          <a:latin typeface="+mn-lt"/>
                          <a:cs typeface="Arial"/>
                        </a:rPr>
                        <a:t>Returns the size of the stack</a:t>
                      </a:r>
                      <a:endParaRPr sz="2400" dirty="0">
                        <a:latin typeface="+mn-lt"/>
                        <a:cs typeface="Arial"/>
                      </a:endParaRPr>
                    </a:p>
                  </a:txBody>
                  <a:tcPr marL="0" marR="0" marT="0" marB="0"/>
                </a:tc>
                <a:tc>
                  <a:txBody>
                    <a:bodyPr/>
                    <a:lstStyle/>
                    <a:p>
                      <a:pPr marL="85725">
                        <a:lnSpc>
                          <a:spcPct val="100000"/>
                        </a:lnSpc>
                      </a:pPr>
                      <a:endParaRPr sz="2400" dirty="0">
                        <a:latin typeface="Arial"/>
                        <a:cs typeface="Arial"/>
                      </a:endParaRPr>
                    </a:p>
                  </a:txBody>
                  <a:tcPr marL="0" marR="0" marT="0" marB="0"/>
                </a:tc>
                <a:extLst>
                  <a:ext uri="{0D108BD9-81ED-4DB2-BD59-A6C34878D82A}">
                    <a16:rowId xmlns:a16="http://schemas.microsoft.com/office/drawing/2014/main" val="10004"/>
                  </a:ext>
                </a:extLst>
              </a:tr>
              <a:tr h="410759">
                <a:tc>
                  <a:txBody>
                    <a:bodyPr/>
                    <a:lstStyle/>
                    <a:p>
                      <a:pPr marL="85090">
                        <a:lnSpc>
                          <a:spcPct val="100000"/>
                        </a:lnSpc>
                      </a:pPr>
                      <a:r>
                        <a:rPr lang="en-US" sz="2400" dirty="0">
                          <a:latin typeface="+mn-lt"/>
                          <a:cs typeface="Arial"/>
                        </a:rPr>
                        <a:t>empty</a:t>
                      </a:r>
                      <a:endParaRPr sz="2400" dirty="0">
                        <a:latin typeface="+mn-lt"/>
                        <a:cs typeface="Arial"/>
                      </a:endParaRPr>
                    </a:p>
                  </a:txBody>
                  <a:tcPr marL="0" marR="0" marT="0" marB="0"/>
                </a:tc>
                <a:tc>
                  <a:txBody>
                    <a:bodyPr/>
                    <a:lstStyle/>
                    <a:p>
                      <a:pPr marL="85090" marR="774700">
                        <a:lnSpc>
                          <a:spcPct val="100000"/>
                        </a:lnSpc>
                      </a:pPr>
                      <a:r>
                        <a:rPr lang="en-US" sz="2400" dirty="0">
                          <a:latin typeface="+mn-lt"/>
                          <a:cs typeface="Arial"/>
                        </a:rPr>
                        <a:t>Return whether the stack is empty or</a:t>
                      </a:r>
                      <a:r>
                        <a:rPr lang="en-US" sz="2400" baseline="0" dirty="0">
                          <a:latin typeface="+mn-lt"/>
                          <a:cs typeface="Arial"/>
                        </a:rPr>
                        <a:t> not</a:t>
                      </a:r>
                      <a:endParaRPr sz="2400" dirty="0">
                        <a:latin typeface="+mn-lt"/>
                        <a:cs typeface="Arial"/>
                      </a:endParaRPr>
                    </a:p>
                  </a:txBody>
                  <a:tcPr marL="0" marR="0" marT="0" marB="0"/>
                </a:tc>
                <a:tc>
                  <a:txBody>
                    <a:bodyPr/>
                    <a:lstStyle/>
                    <a:p>
                      <a:pPr marL="85725">
                        <a:lnSpc>
                          <a:spcPct val="100000"/>
                        </a:lnSpc>
                      </a:pPr>
                      <a:endParaRPr sz="2400" dirty="0">
                        <a:latin typeface="Arial"/>
                        <a:cs typeface="Arial"/>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6837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Array-based stack</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778815390"/>
              </p:ext>
            </p:extLst>
          </p:nvPr>
        </p:nvGraphicFramePr>
        <p:xfrm>
          <a:off x="4247146" y="2057400"/>
          <a:ext cx="758825" cy="2595880"/>
        </p:xfrm>
        <a:graphic>
          <a:graphicData uri="http://schemas.openxmlformats.org/drawingml/2006/table">
            <a:tbl>
              <a:tblPr firstRow="1" bandRow="1">
                <a:tableStyleId>{5C22544A-7EE6-4342-B048-85BDC9FD1C3A}</a:tableStyleId>
              </a:tblPr>
              <a:tblGrid>
                <a:gridCol w="7588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370840">
                <a:tc>
                  <a:txBody>
                    <a:bodyPr/>
                    <a:lstStyle/>
                    <a:p>
                      <a:r>
                        <a:rPr lang="is-IS" dirty="0"/>
                        <a:t>…</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370840">
                <a:tc>
                  <a:txBody>
                    <a:bodyPr/>
                    <a:lstStyle/>
                    <a:p>
                      <a:pPr algn="ctr"/>
                      <a:r>
                        <a:rPr lang="en-US" dirty="0"/>
                        <a:t>50</a:t>
                      </a: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40</a:t>
                      </a: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30</a:t>
                      </a: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dirty="0"/>
                        <a:t>20</a:t>
                      </a: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dirty="0"/>
                        <a:t>10</a:t>
                      </a:r>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TextBox 5"/>
          <p:cNvSpPr txBox="1"/>
          <p:nvPr/>
        </p:nvSpPr>
        <p:spPr>
          <a:xfrm>
            <a:off x="4247146" y="4572000"/>
            <a:ext cx="710451" cy="369332"/>
          </a:xfrm>
          <a:prstGeom prst="rect">
            <a:avLst/>
          </a:prstGeom>
          <a:noFill/>
        </p:spPr>
        <p:txBody>
          <a:bodyPr wrap="none" rtlCol="0">
            <a:spAutoFit/>
          </a:bodyPr>
          <a:lstStyle/>
          <a:p>
            <a:r>
              <a:rPr lang="en-US" b="1" dirty="0"/>
              <a:t>array</a:t>
            </a:r>
          </a:p>
        </p:txBody>
      </p:sp>
      <p:sp>
        <p:nvSpPr>
          <p:cNvPr id="7" name="TextBox 6"/>
          <p:cNvSpPr txBox="1"/>
          <p:nvPr/>
        </p:nvSpPr>
        <p:spPr>
          <a:xfrm>
            <a:off x="5009146" y="4343400"/>
            <a:ext cx="312030" cy="369332"/>
          </a:xfrm>
          <a:prstGeom prst="rect">
            <a:avLst/>
          </a:prstGeom>
          <a:noFill/>
        </p:spPr>
        <p:txBody>
          <a:bodyPr wrap="none" rtlCol="0">
            <a:spAutoFit/>
          </a:bodyPr>
          <a:lstStyle/>
          <a:p>
            <a:r>
              <a:rPr lang="en-US" dirty="0"/>
              <a:t>0</a:t>
            </a:r>
          </a:p>
        </p:txBody>
      </p:sp>
      <p:sp>
        <p:nvSpPr>
          <p:cNvPr id="8" name="TextBox 7"/>
          <p:cNvSpPr txBox="1"/>
          <p:nvPr/>
        </p:nvSpPr>
        <p:spPr>
          <a:xfrm>
            <a:off x="5009146" y="3886200"/>
            <a:ext cx="312030" cy="369332"/>
          </a:xfrm>
          <a:prstGeom prst="rect">
            <a:avLst/>
          </a:prstGeom>
          <a:noFill/>
        </p:spPr>
        <p:txBody>
          <a:bodyPr wrap="none" rtlCol="0">
            <a:spAutoFit/>
          </a:bodyPr>
          <a:lstStyle/>
          <a:p>
            <a:r>
              <a:rPr lang="en-US" dirty="0"/>
              <a:t>1</a:t>
            </a:r>
          </a:p>
        </p:txBody>
      </p:sp>
      <p:sp>
        <p:nvSpPr>
          <p:cNvPr id="9" name="TextBox 8"/>
          <p:cNvSpPr txBox="1"/>
          <p:nvPr/>
        </p:nvSpPr>
        <p:spPr>
          <a:xfrm>
            <a:off x="5009146" y="3505200"/>
            <a:ext cx="312030" cy="369332"/>
          </a:xfrm>
          <a:prstGeom prst="rect">
            <a:avLst/>
          </a:prstGeom>
          <a:noFill/>
        </p:spPr>
        <p:txBody>
          <a:bodyPr wrap="none" rtlCol="0">
            <a:spAutoFit/>
          </a:bodyPr>
          <a:lstStyle/>
          <a:p>
            <a:r>
              <a:rPr lang="en-US" dirty="0"/>
              <a:t>2</a:t>
            </a:r>
          </a:p>
        </p:txBody>
      </p:sp>
      <p:sp>
        <p:nvSpPr>
          <p:cNvPr id="10" name="TextBox 9"/>
          <p:cNvSpPr txBox="1"/>
          <p:nvPr/>
        </p:nvSpPr>
        <p:spPr>
          <a:xfrm>
            <a:off x="5009146" y="3200400"/>
            <a:ext cx="312030" cy="369332"/>
          </a:xfrm>
          <a:prstGeom prst="rect">
            <a:avLst/>
          </a:prstGeom>
          <a:noFill/>
        </p:spPr>
        <p:txBody>
          <a:bodyPr wrap="none" rtlCol="0">
            <a:spAutoFit/>
          </a:bodyPr>
          <a:lstStyle/>
          <a:p>
            <a:r>
              <a:rPr lang="en-US" dirty="0"/>
              <a:t>3</a:t>
            </a:r>
          </a:p>
        </p:txBody>
      </p:sp>
      <p:sp>
        <p:nvSpPr>
          <p:cNvPr id="11" name="TextBox 10"/>
          <p:cNvSpPr txBox="1"/>
          <p:nvPr/>
        </p:nvSpPr>
        <p:spPr>
          <a:xfrm>
            <a:off x="5009146" y="2831068"/>
            <a:ext cx="324854" cy="369332"/>
          </a:xfrm>
          <a:prstGeom prst="rect">
            <a:avLst/>
          </a:prstGeom>
          <a:noFill/>
        </p:spPr>
        <p:txBody>
          <a:bodyPr wrap="none" rtlCol="0">
            <a:spAutoFit/>
          </a:bodyPr>
          <a:lstStyle/>
          <a:p>
            <a:r>
              <a:rPr lang="en-US" dirty="0"/>
              <a:t>4</a:t>
            </a:r>
          </a:p>
        </p:txBody>
      </p:sp>
      <p:cxnSp>
        <p:nvCxnSpPr>
          <p:cNvPr id="12" name="Straight Connector 11"/>
          <p:cNvCxnSpPr/>
          <p:nvPr/>
        </p:nvCxnSpPr>
        <p:spPr>
          <a:xfrm>
            <a:off x="3581400" y="2971800"/>
            <a:ext cx="650991" cy="0"/>
          </a:xfrm>
          <a:prstGeom prst="line">
            <a:avLst/>
          </a:prstGeom>
          <a:ln>
            <a:prstDash val="sysDash"/>
            <a:tailEnd type="triangle" w="lg"/>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971800" y="3124200"/>
            <a:ext cx="762000" cy="369332"/>
          </a:xfrm>
          <a:prstGeom prst="rect">
            <a:avLst/>
          </a:prstGeom>
          <a:noFill/>
        </p:spPr>
        <p:txBody>
          <a:bodyPr wrap="square" rtlCol="0">
            <a:spAutoFit/>
          </a:bodyPr>
          <a:lstStyle/>
          <a:p>
            <a:r>
              <a:rPr lang="en-US" b="1" dirty="0"/>
              <a:t>top</a:t>
            </a:r>
          </a:p>
        </p:txBody>
      </p:sp>
      <p:sp>
        <p:nvSpPr>
          <p:cNvPr id="15" name="Rectangle 14"/>
          <p:cNvSpPr/>
          <p:nvPr/>
        </p:nvSpPr>
        <p:spPr>
          <a:xfrm>
            <a:off x="2895600" y="2819400"/>
            <a:ext cx="589280" cy="373380"/>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2400" b="1" dirty="0">
                <a:solidFill>
                  <a:srgbClr val="0000FF"/>
                </a:solidFill>
              </a:rPr>
              <a:t>4</a:t>
            </a:r>
          </a:p>
        </p:txBody>
      </p:sp>
      <p:sp>
        <p:nvSpPr>
          <p:cNvPr id="17" name="TextBox 16"/>
          <p:cNvSpPr txBox="1"/>
          <p:nvPr/>
        </p:nvSpPr>
        <p:spPr>
          <a:xfrm>
            <a:off x="4953000" y="2057400"/>
            <a:ext cx="1519391" cy="369332"/>
          </a:xfrm>
          <a:prstGeom prst="rect">
            <a:avLst/>
          </a:prstGeom>
          <a:noFill/>
        </p:spPr>
        <p:txBody>
          <a:bodyPr wrap="none" rtlCol="0">
            <a:spAutoFit/>
          </a:bodyPr>
          <a:lstStyle/>
          <a:p>
            <a:r>
              <a:rPr lang="en-US" dirty="0"/>
              <a:t>MAX-STACK-1</a:t>
            </a:r>
          </a:p>
        </p:txBody>
      </p:sp>
      <p:sp>
        <p:nvSpPr>
          <p:cNvPr id="18" name="TextBox 17"/>
          <p:cNvSpPr txBox="1"/>
          <p:nvPr/>
        </p:nvSpPr>
        <p:spPr>
          <a:xfrm>
            <a:off x="1066800" y="5181600"/>
            <a:ext cx="6657848" cy="830997"/>
          </a:xfrm>
          <a:prstGeom prst="rect">
            <a:avLst/>
          </a:prstGeom>
          <a:noFill/>
        </p:spPr>
        <p:txBody>
          <a:bodyPr wrap="none" rtlCol="0">
            <a:spAutoFit/>
          </a:bodyPr>
          <a:lstStyle/>
          <a:p>
            <a:pPr marL="285750" indent="-285750">
              <a:buFont typeface="Arial"/>
              <a:buChar char="•"/>
            </a:pPr>
            <a:r>
              <a:rPr lang="en-US" sz="2400" dirty="0"/>
              <a:t>Array size is fixed</a:t>
            </a:r>
          </a:p>
          <a:p>
            <a:pPr marL="285750" indent="-285750">
              <a:buFont typeface="Arial"/>
              <a:buChar char="•"/>
            </a:pPr>
            <a:r>
              <a:rPr lang="en-US" sz="2400" dirty="0"/>
              <a:t>Variable top indicates the top position of the stack</a:t>
            </a:r>
          </a:p>
        </p:txBody>
      </p:sp>
    </p:spTree>
    <p:extLst>
      <p:ext uri="{BB962C8B-B14F-4D97-AF65-F5344CB8AC3E}">
        <p14:creationId xmlns:p14="http://schemas.microsoft.com/office/powerpoint/2010/main" val="22313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900" decel="100000" fill="hold"/>
                                        <p:tgtEl>
                                          <p:spTgt spid="1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stackInterface.h</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
        <p:nvSpPr>
          <p:cNvPr id="5" name="TextBox 4"/>
          <p:cNvSpPr txBox="1"/>
          <p:nvPr/>
        </p:nvSpPr>
        <p:spPr>
          <a:xfrm>
            <a:off x="762000" y="1752600"/>
            <a:ext cx="5397696" cy="3416320"/>
          </a:xfrm>
          <a:prstGeom prst="rect">
            <a:avLst/>
          </a:prstGeom>
          <a:solidFill>
            <a:schemeClr val="tx2">
              <a:lumMod val="40000"/>
              <a:lumOff val="60000"/>
            </a:schemeClr>
          </a:solidFill>
        </p:spPr>
        <p:txBody>
          <a:bodyPr wrap="none" rtlCol="0">
            <a:spAutoFit/>
          </a:bodyPr>
          <a:lstStyle/>
          <a:p>
            <a:r>
              <a:rPr lang="en-US" b="1" dirty="0">
                <a:solidFill>
                  <a:srgbClr val="AA0D91"/>
                </a:solidFill>
                <a:latin typeface="Menlo-Regular"/>
              </a:rPr>
              <a:t>template</a:t>
            </a:r>
            <a:r>
              <a:rPr lang="en-US" dirty="0">
                <a:solidFill>
                  <a:srgbClr val="000000"/>
                </a:solidFill>
                <a:latin typeface="Menlo-Regular"/>
              </a:rPr>
              <a:t>&lt;</a:t>
            </a:r>
            <a:r>
              <a:rPr lang="en-US" dirty="0">
                <a:solidFill>
                  <a:srgbClr val="AA0D91"/>
                </a:solidFill>
                <a:latin typeface="Menlo-Regular"/>
              </a:rPr>
              <a:t>class</a:t>
            </a:r>
            <a:r>
              <a:rPr lang="en-US" dirty="0">
                <a:solidFill>
                  <a:srgbClr val="000000"/>
                </a:solidFill>
                <a:latin typeface="Menlo-Regular"/>
              </a:rPr>
              <a:t> </a:t>
            </a:r>
            <a:r>
              <a:rPr lang="en-US" dirty="0" err="1">
                <a:solidFill>
                  <a:srgbClr val="000000"/>
                </a:solidFill>
                <a:latin typeface="Menlo-Regular"/>
              </a:rPr>
              <a:t>ItemType</a:t>
            </a:r>
            <a:r>
              <a:rPr lang="en-US" dirty="0">
                <a:solidFill>
                  <a:srgbClr val="000000"/>
                </a:solidFill>
                <a:latin typeface="Menlo-Regular"/>
              </a:rPr>
              <a:t>&gt;</a:t>
            </a:r>
          </a:p>
          <a:p>
            <a:r>
              <a:rPr lang="en-US" dirty="0">
                <a:solidFill>
                  <a:srgbClr val="AA0D91"/>
                </a:solidFill>
                <a:latin typeface="Menlo-Regular"/>
              </a:rPr>
              <a:t>class</a:t>
            </a:r>
            <a:r>
              <a:rPr lang="en-US" dirty="0">
                <a:solidFill>
                  <a:srgbClr val="000000"/>
                </a:solidFill>
                <a:latin typeface="Menlo-Regular"/>
              </a:rPr>
              <a:t> </a:t>
            </a:r>
            <a:r>
              <a:rPr lang="en-US" dirty="0" err="1">
                <a:solidFill>
                  <a:srgbClr val="000000"/>
                </a:solidFill>
                <a:latin typeface="Menlo-Regular"/>
              </a:rPr>
              <a:t>StackInterface</a:t>
            </a:r>
            <a:endParaRPr lang="en-US" dirty="0">
              <a:solidFill>
                <a:srgbClr val="000000"/>
              </a:solidFill>
              <a:latin typeface="Menlo-Regular"/>
            </a:endParaRPr>
          </a:p>
          <a:p>
            <a:r>
              <a:rPr lang="en-US" dirty="0">
                <a:solidFill>
                  <a:srgbClr val="000000"/>
                </a:solidFill>
                <a:latin typeface="Menlo-Regular"/>
              </a:rPr>
              <a:t>{</a:t>
            </a:r>
          </a:p>
          <a:p>
            <a:r>
              <a:rPr lang="en-US" dirty="0">
                <a:solidFill>
                  <a:srgbClr val="AA0D91"/>
                </a:solidFill>
                <a:latin typeface="Menlo-Regular"/>
              </a:rPr>
              <a:t>public</a:t>
            </a:r>
            <a:r>
              <a:rPr lang="en-US" dirty="0">
                <a:solidFill>
                  <a:srgbClr val="000000"/>
                </a:solidFill>
                <a:latin typeface="Menlo-Regular"/>
              </a:rPr>
              <a:t>:</a:t>
            </a:r>
          </a:p>
          <a:p>
            <a:r>
              <a:rPr lang="en-US" dirty="0">
                <a:solidFill>
                  <a:srgbClr val="AA0D91"/>
                </a:solidFill>
                <a:latin typeface="Menlo-Regular"/>
              </a:rPr>
              <a:t>   virtual</a:t>
            </a:r>
            <a:r>
              <a:rPr lang="en-US" dirty="0">
                <a:solidFill>
                  <a:srgbClr val="000000"/>
                </a:solidFill>
                <a:latin typeface="Menlo-Regular"/>
              </a:rPr>
              <a:t> </a:t>
            </a:r>
            <a:r>
              <a:rPr lang="en-US" dirty="0" err="1">
                <a:solidFill>
                  <a:srgbClr val="AA0D91"/>
                </a:solidFill>
                <a:latin typeface="Menlo-Regular"/>
              </a:rPr>
              <a:t>bool</a:t>
            </a:r>
            <a:r>
              <a:rPr lang="en-US" dirty="0">
                <a:solidFill>
                  <a:srgbClr val="000000"/>
                </a:solidFill>
                <a:latin typeface="Menlo-Regular"/>
              </a:rPr>
              <a:t> empty() </a:t>
            </a:r>
            <a:r>
              <a:rPr lang="en-US" dirty="0" err="1">
                <a:solidFill>
                  <a:srgbClr val="AA0D91"/>
                </a:solidFill>
                <a:latin typeface="Menlo-Regular"/>
              </a:rPr>
              <a:t>const</a:t>
            </a:r>
            <a:r>
              <a:rPr lang="en-US" dirty="0">
                <a:solidFill>
                  <a:srgbClr val="000000"/>
                </a:solidFill>
                <a:latin typeface="Menlo-Regular"/>
              </a:rPr>
              <a:t> = </a:t>
            </a:r>
            <a:r>
              <a:rPr lang="en-US" dirty="0">
                <a:solidFill>
                  <a:srgbClr val="1C00CF"/>
                </a:solidFill>
                <a:latin typeface="Menlo-Regular"/>
              </a:rPr>
              <a:t>0</a:t>
            </a:r>
            <a:r>
              <a:rPr lang="en-US" dirty="0">
                <a:solidFill>
                  <a:srgbClr val="000000"/>
                </a:solidFill>
                <a:latin typeface="Menlo-Regular"/>
              </a:rPr>
              <a:t>;</a:t>
            </a:r>
          </a:p>
          <a:p>
            <a:r>
              <a:rPr lang="de-DE" dirty="0">
                <a:solidFill>
                  <a:srgbClr val="000000"/>
                </a:solidFill>
                <a:latin typeface="Menlo-Regular"/>
              </a:rPr>
              <a:t>   </a:t>
            </a:r>
          </a:p>
          <a:p>
            <a:r>
              <a:rPr lang="de-DE" dirty="0">
                <a:solidFill>
                  <a:srgbClr val="AA0D91"/>
                </a:solidFill>
                <a:latin typeface="Menlo-Regular"/>
              </a:rPr>
              <a:t>   virtual</a:t>
            </a:r>
            <a:r>
              <a:rPr lang="de-DE" dirty="0">
                <a:solidFill>
                  <a:srgbClr val="000000"/>
                </a:solidFill>
                <a:latin typeface="Menlo-Regular"/>
              </a:rPr>
              <a:t> </a:t>
            </a:r>
            <a:r>
              <a:rPr lang="de-DE" dirty="0" smtClean="0">
                <a:solidFill>
                  <a:srgbClr val="AA0D91"/>
                </a:solidFill>
                <a:latin typeface="Menlo-Regular"/>
              </a:rPr>
              <a:t>void</a:t>
            </a:r>
            <a:r>
              <a:rPr lang="de-DE" dirty="0" smtClean="0">
                <a:solidFill>
                  <a:srgbClr val="000000"/>
                </a:solidFill>
                <a:latin typeface="Menlo-Regular"/>
              </a:rPr>
              <a:t> </a:t>
            </a:r>
            <a:r>
              <a:rPr lang="de-DE" dirty="0">
                <a:solidFill>
                  <a:srgbClr val="000000"/>
                </a:solidFill>
                <a:latin typeface="Menlo-Regular"/>
              </a:rPr>
              <a:t>push(</a:t>
            </a:r>
            <a:r>
              <a:rPr lang="de-DE" dirty="0">
                <a:solidFill>
                  <a:srgbClr val="AA0D91"/>
                </a:solidFill>
                <a:latin typeface="Menlo-Regular"/>
              </a:rPr>
              <a:t>const</a:t>
            </a:r>
            <a:r>
              <a:rPr lang="de-DE" dirty="0">
                <a:solidFill>
                  <a:srgbClr val="000000"/>
                </a:solidFill>
                <a:latin typeface="Menlo-Regular"/>
              </a:rPr>
              <a:t> ItemType&amp; newEntry) = </a:t>
            </a:r>
            <a:r>
              <a:rPr lang="de-DE" dirty="0">
                <a:solidFill>
                  <a:srgbClr val="1C00CF"/>
                </a:solidFill>
                <a:latin typeface="Menlo-Regular"/>
              </a:rPr>
              <a:t>0</a:t>
            </a:r>
            <a:r>
              <a:rPr lang="de-DE" dirty="0">
                <a:solidFill>
                  <a:srgbClr val="000000"/>
                </a:solidFill>
                <a:latin typeface="Menlo-Regular"/>
              </a:rPr>
              <a:t>;</a:t>
            </a:r>
          </a:p>
          <a:p>
            <a:r>
              <a:rPr lang="de-DE" dirty="0">
                <a:solidFill>
                  <a:srgbClr val="000000"/>
                </a:solidFill>
                <a:latin typeface="Menlo-Regular"/>
              </a:rPr>
              <a:t>   </a:t>
            </a:r>
          </a:p>
          <a:p>
            <a:r>
              <a:rPr lang="de-DE" dirty="0">
                <a:solidFill>
                  <a:srgbClr val="000000"/>
                </a:solidFill>
                <a:latin typeface="Menlo-Regular"/>
              </a:rPr>
              <a:t>   </a:t>
            </a:r>
            <a:r>
              <a:rPr lang="de-DE" dirty="0">
                <a:solidFill>
                  <a:srgbClr val="AA0D91"/>
                </a:solidFill>
                <a:latin typeface="Menlo-Regular"/>
              </a:rPr>
              <a:t>virtual</a:t>
            </a:r>
            <a:r>
              <a:rPr lang="de-DE" dirty="0">
                <a:solidFill>
                  <a:srgbClr val="000000"/>
                </a:solidFill>
                <a:latin typeface="Menlo-Regular"/>
              </a:rPr>
              <a:t> </a:t>
            </a:r>
            <a:r>
              <a:rPr lang="de-DE" dirty="0" smtClean="0">
                <a:solidFill>
                  <a:srgbClr val="AA0D91"/>
                </a:solidFill>
                <a:latin typeface="Menlo-Regular"/>
              </a:rPr>
              <a:t>void</a:t>
            </a:r>
            <a:r>
              <a:rPr lang="de-DE" dirty="0" smtClean="0">
                <a:solidFill>
                  <a:srgbClr val="000000"/>
                </a:solidFill>
                <a:latin typeface="Menlo-Regular"/>
              </a:rPr>
              <a:t> </a:t>
            </a:r>
            <a:r>
              <a:rPr lang="de-DE" dirty="0">
                <a:solidFill>
                  <a:srgbClr val="000000"/>
                </a:solidFill>
                <a:latin typeface="Menlo-Regular"/>
              </a:rPr>
              <a:t>pop() = </a:t>
            </a:r>
            <a:r>
              <a:rPr lang="de-DE" dirty="0">
                <a:solidFill>
                  <a:srgbClr val="1C00CF"/>
                </a:solidFill>
                <a:latin typeface="Menlo-Regular"/>
              </a:rPr>
              <a:t>0</a:t>
            </a:r>
            <a:r>
              <a:rPr lang="de-DE" dirty="0">
                <a:solidFill>
                  <a:srgbClr val="000000"/>
                </a:solidFill>
                <a:latin typeface="Menlo-Regular"/>
              </a:rPr>
              <a:t>;</a:t>
            </a:r>
          </a:p>
          <a:p>
            <a:r>
              <a:rPr lang="de-DE" dirty="0">
                <a:solidFill>
                  <a:srgbClr val="AA0D91"/>
                </a:solidFill>
                <a:latin typeface="Menlo-Regular"/>
              </a:rPr>
              <a:t>   </a:t>
            </a:r>
          </a:p>
          <a:p>
            <a:r>
              <a:rPr lang="de-DE" dirty="0">
                <a:solidFill>
                  <a:srgbClr val="AA0D91"/>
                </a:solidFill>
                <a:latin typeface="Menlo-Regular"/>
              </a:rPr>
              <a:t>   </a:t>
            </a:r>
            <a:r>
              <a:rPr lang="de-DE" dirty="0" err="1">
                <a:solidFill>
                  <a:srgbClr val="AA0D91"/>
                </a:solidFill>
                <a:latin typeface="Menlo-Regular"/>
              </a:rPr>
              <a:t>virtual</a:t>
            </a:r>
            <a:r>
              <a:rPr lang="de-DE" dirty="0">
                <a:solidFill>
                  <a:srgbClr val="000000"/>
                </a:solidFill>
                <a:latin typeface="Menlo-Regular"/>
              </a:rPr>
              <a:t> </a:t>
            </a:r>
            <a:r>
              <a:rPr lang="de-DE" dirty="0" err="1">
                <a:solidFill>
                  <a:srgbClr val="000000"/>
                </a:solidFill>
                <a:latin typeface="Menlo-Regular"/>
              </a:rPr>
              <a:t>ItemType</a:t>
            </a:r>
            <a:r>
              <a:rPr lang="de-DE" dirty="0">
                <a:solidFill>
                  <a:srgbClr val="000000"/>
                </a:solidFill>
                <a:latin typeface="Menlo-Regular"/>
              </a:rPr>
              <a:t> </a:t>
            </a:r>
            <a:r>
              <a:rPr lang="de-DE" dirty="0" err="1">
                <a:solidFill>
                  <a:srgbClr val="000000"/>
                </a:solidFill>
                <a:latin typeface="Menlo-Regular"/>
              </a:rPr>
              <a:t>peek</a:t>
            </a:r>
            <a:r>
              <a:rPr lang="de-DE" dirty="0">
                <a:solidFill>
                  <a:srgbClr val="000000"/>
                </a:solidFill>
                <a:latin typeface="Menlo-Regular"/>
              </a:rPr>
              <a:t>() </a:t>
            </a:r>
            <a:r>
              <a:rPr lang="de-DE" dirty="0" err="1">
                <a:solidFill>
                  <a:srgbClr val="AA0D91"/>
                </a:solidFill>
                <a:latin typeface="Menlo-Regular"/>
              </a:rPr>
              <a:t>const</a:t>
            </a:r>
            <a:r>
              <a:rPr lang="de-DE" dirty="0">
                <a:solidFill>
                  <a:srgbClr val="000000"/>
                </a:solidFill>
                <a:latin typeface="Menlo-Regular"/>
              </a:rPr>
              <a:t> = </a:t>
            </a:r>
            <a:r>
              <a:rPr lang="de-DE" dirty="0">
                <a:solidFill>
                  <a:srgbClr val="1C00CF"/>
                </a:solidFill>
                <a:latin typeface="Menlo-Regular"/>
              </a:rPr>
              <a:t>0</a:t>
            </a:r>
            <a:r>
              <a:rPr lang="de-DE" dirty="0">
                <a:solidFill>
                  <a:srgbClr val="000000"/>
                </a:solidFill>
                <a:latin typeface="Menlo-Regular"/>
              </a:rPr>
              <a:t>;</a:t>
            </a:r>
          </a:p>
          <a:p>
            <a:r>
              <a:rPr lang="de-DE" dirty="0">
                <a:solidFill>
                  <a:srgbClr val="000000"/>
                </a:solidFill>
                <a:latin typeface="Menlo-Regular"/>
              </a:rPr>
              <a:t>}; </a:t>
            </a:r>
            <a:endParaRPr lang="en-US" dirty="0"/>
          </a:p>
        </p:txBody>
      </p:sp>
      <p:sp>
        <p:nvSpPr>
          <p:cNvPr id="6" name="TextBox 5"/>
          <p:cNvSpPr txBox="1"/>
          <p:nvPr/>
        </p:nvSpPr>
        <p:spPr>
          <a:xfrm>
            <a:off x="762000" y="5334000"/>
            <a:ext cx="8001000" cy="1477328"/>
          </a:xfrm>
          <a:prstGeom prst="rect">
            <a:avLst/>
          </a:prstGeom>
          <a:solidFill>
            <a:schemeClr val="accent5">
              <a:lumMod val="40000"/>
              <a:lumOff val="60000"/>
            </a:schemeClr>
          </a:solidFill>
        </p:spPr>
        <p:txBody>
          <a:bodyPr wrap="square" rtlCol="0">
            <a:spAutoFit/>
          </a:bodyPr>
          <a:lstStyle/>
          <a:p>
            <a:r>
              <a:rPr lang="en-US" dirty="0"/>
              <a:t>empty(), push(), pop(), peek() are </a:t>
            </a:r>
            <a:r>
              <a:rPr lang="en-US" b="1" dirty="0"/>
              <a:t>pure virtual functions</a:t>
            </a:r>
            <a:r>
              <a:rPr lang="en-US" dirty="0"/>
              <a:t>, which must be implemented by the derived classes. </a:t>
            </a:r>
          </a:p>
          <a:p>
            <a:endParaRPr lang="en-US" dirty="0"/>
          </a:p>
          <a:p>
            <a:r>
              <a:rPr lang="en-US" b="1" dirty="0">
                <a:solidFill>
                  <a:srgbClr val="000000"/>
                </a:solidFill>
                <a:latin typeface="Menlo-Regular"/>
              </a:rPr>
              <a:t>empty() </a:t>
            </a:r>
            <a:r>
              <a:rPr lang="en-US" b="1" dirty="0" err="1">
                <a:solidFill>
                  <a:srgbClr val="AA0D91"/>
                </a:solidFill>
                <a:latin typeface="Menlo-Regular"/>
              </a:rPr>
              <a:t>const</a:t>
            </a:r>
            <a:r>
              <a:rPr lang="en-US" b="1" dirty="0">
                <a:solidFill>
                  <a:srgbClr val="000000"/>
                </a:solidFill>
                <a:latin typeface="Menlo-Regular"/>
              </a:rPr>
              <a:t> = </a:t>
            </a:r>
            <a:r>
              <a:rPr lang="en-US" b="1" dirty="0">
                <a:solidFill>
                  <a:srgbClr val="1C00CF"/>
                </a:solidFill>
                <a:latin typeface="Menlo-Regular"/>
              </a:rPr>
              <a:t>0 </a:t>
            </a:r>
          </a:p>
          <a:p>
            <a:pPr marL="285750" indent="-285750">
              <a:buFont typeface="Arial"/>
              <a:buChar char="•"/>
            </a:pPr>
            <a:r>
              <a:rPr lang="en-US" dirty="0"/>
              <a:t>means empty() will not change the object.</a:t>
            </a:r>
          </a:p>
        </p:txBody>
      </p:sp>
    </p:spTree>
    <p:extLst>
      <p:ext uri="{BB962C8B-B14F-4D97-AF65-F5344CB8AC3E}">
        <p14:creationId xmlns:p14="http://schemas.microsoft.com/office/powerpoint/2010/main" val="1047902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ArrayStack.h</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sp>
        <p:nvSpPr>
          <p:cNvPr id="5" name="TextBox 4"/>
          <p:cNvSpPr txBox="1"/>
          <p:nvPr/>
        </p:nvSpPr>
        <p:spPr>
          <a:xfrm>
            <a:off x="685800" y="1676400"/>
            <a:ext cx="6515566" cy="4524315"/>
          </a:xfrm>
          <a:prstGeom prst="rect">
            <a:avLst/>
          </a:prstGeom>
          <a:solidFill>
            <a:srgbClr val="C0C3D0"/>
          </a:solidFill>
        </p:spPr>
        <p:txBody>
          <a:bodyPr wrap="none" rtlCol="0">
            <a:spAutoFit/>
          </a:bodyPr>
          <a:lstStyle/>
          <a:p>
            <a:r>
              <a:rPr lang="en-US" dirty="0" err="1">
                <a:solidFill>
                  <a:srgbClr val="000000"/>
                </a:solidFill>
                <a:latin typeface="Menlo-Regular"/>
              </a:rPr>
              <a:t>const</a:t>
            </a:r>
            <a:r>
              <a:rPr lang="en-US" dirty="0">
                <a:solidFill>
                  <a:srgbClr val="000000"/>
                </a:solidFill>
                <a:latin typeface="Menlo-Regular"/>
              </a:rPr>
              <a:t> </a:t>
            </a:r>
            <a:r>
              <a:rPr lang="en-US" dirty="0" err="1">
                <a:solidFill>
                  <a:srgbClr val="000000"/>
                </a:solidFill>
                <a:latin typeface="Menlo-Regular"/>
              </a:rPr>
              <a:t>int</a:t>
            </a:r>
            <a:r>
              <a:rPr lang="en-US" dirty="0">
                <a:solidFill>
                  <a:srgbClr val="000000"/>
                </a:solidFill>
                <a:latin typeface="Menlo-Regular"/>
              </a:rPr>
              <a:t> MAX_STACK = 1000;</a:t>
            </a:r>
          </a:p>
          <a:p>
            <a:endParaRPr lang="en-US" dirty="0">
              <a:solidFill>
                <a:srgbClr val="000000"/>
              </a:solidFill>
              <a:latin typeface="Menlo-Regular"/>
            </a:endParaRPr>
          </a:p>
          <a:p>
            <a:r>
              <a:rPr lang="en-US" dirty="0">
                <a:solidFill>
                  <a:srgbClr val="000000"/>
                </a:solidFill>
                <a:latin typeface="Menlo-Regular"/>
              </a:rPr>
              <a:t>template&lt;class </a:t>
            </a:r>
            <a:r>
              <a:rPr lang="en-US" dirty="0" err="1">
                <a:solidFill>
                  <a:srgbClr val="000000"/>
                </a:solidFill>
                <a:latin typeface="Menlo-Regular"/>
              </a:rPr>
              <a:t>ItemType</a:t>
            </a:r>
            <a:r>
              <a:rPr lang="en-US" dirty="0">
                <a:solidFill>
                  <a:srgbClr val="000000"/>
                </a:solidFill>
                <a:latin typeface="Menlo-Regular"/>
              </a:rPr>
              <a:t>&gt;</a:t>
            </a:r>
          </a:p>
          <a:p>
            <a:r>
              <a:rPr lang="en-US" b="1" dirty="0">
                <a:solidFill>
                  <a:srgbClr val="AA0D91"/>
                </a:solidFill>
                <a:latin typeface="Menlo-Regular"/>
              </a:rPr>
              <a:t>class</a:t>
            </a:r>
            <a:r>
              <a:rPr lang="en-US" b="1" dirty="0">
                <a:solidFill>
                  <a:srgbClr val="000000"/>
                </a:solidFill>
                <a:latin typeface="Menlo-Regular"/>
              </a:rPr>
              <a:t> </a:t>
            </a:r>
            <a:r>
              <a:rPr lang="en-US" b="1" dirty="0" err="1">
                <a:solidFill>
                  <a:srgbClr val="FF0000"/>
                </a:solidFill>
                <a:latin typeface="Menlo-Regular"/>
              </a:rPr>
              <a:t>ArrayStack</a:t>
            </a:r>
            <a:r>
              <a:rPr lang="en-US" b="1" dirty="0">
                <a:solidFill>
                  <a:srgbClr val="FF0000"/>
                </a:solidFill>
                <a:latin typeface="Menlo-Regular"/>
              </a:rPr>
              <a:t> </a:t>
            </a:r>
            <a:r>
              <a:rPr lang="en-US" b="1" dirty="0">
                <a:solidFill>
                  <a:srgbClr val="000000"/>
                </a:solidFill>
                <a:latin typeface="Menlo-Regular"/>
              </a:rPr>
              <a:t>: </a:t>
            </a:r>
            <a:r>
              <a:rPr lang="en-US" b="1" dirty="0">
                <a:solidFill>
                  <a:srgbClr val="AA0D91"/>
                </a:solidFill>
                <a:latin typeface="Menlo-Regular"/>
              </a:rPr>
              <a:t>public</a:t>
            </a:r>
            <a:r>
              <a:rPr lang="en-US" b="1" dirty="0">
                <a:solidFill>
                  <a:srgbClr val="000000"/>
                </a:solidFill>
                <a:latin typeface="Menlo-Regular"/>
              </a:rPr>
              <a:t> </a:t>
            </a:r>
            <a:r>
              <a:rPr lang="en-US" b="1" dirty="0" err="1">
                <a:solidFill>
                  <a:srgbClr val="FF0000"/>
                </a:solidFill>
                <a:latin typeface="Menlo-Regular"/>
              </a:rPr>
              <a:t>StackInterface</a:t>
            </a:r>
            <a:r>
              <a:rPr lang="en-US" b="1" dirty="0">
                <a:solidFill>
                  <a:srgbClr val="000000"/>
                </a:solidFill>
                <a:latin typeface="Menlo-Regular"/>
              </a:rPr>
              <a:t>&lt;</a:t>
            </a:r>
            <a:r>
              <a:rPr lang="en-US" b="1" dirty="0" err="1">
                <a:solidFill>
                  <a:srgbClr val="000000"/>
                </a:solidFill>
                <a:latin typeface="Menlo-Regular"/>
              </a:rPr>
              <a:t>ItemType</a:t>
            </a:r>
            <a:r>
              <a:rPr lang="en-US" b="1" dirty="0">
                <a:solidFill>
                  <a:srgbClr val="000000"/>
                </a:solidFill>
                <a:latin typeface="Menlo-Regular"/>
              </a:rPr>
              <a:t>&gt;</a:t>
            </a:r>
          </a:p>
          <a:p>
            <a:r>
              <a:rPr lang="en-US" dirty="0">
                <a:solidFill>
                  <a:srgbClr val="000000"/>
                </a:solidFill>
                <a:latin typeface="Menlo-Regular"/>
              </a:rPr>
              <a:t>{</a:t>
            </a:r>
          </a:p>
          <a:p>
            <a:r>
              <a:rPr lang="en-US" dirty="0">
                <a:solidFill>
                  <a:srgbClr val="000000"/>
                </a:solidFill>
                <a:latin typeface="Menlo-Regular"/>
              </a:rPr>
              <a:t>private:	</a:t>
            </a:r>
          </a:p>
          <a:p>
            <a:r>
              <a:rPr lang="en-US" dirty="0">
                <a:solidFill>
                  <a:srgbClr val="000000"/>
                </a:solidFill>
                <a:latin typeface="Menlo-Regular"/>
              </a:rPr>
              <a:t>	</a:t>
            </a:r>
            <a:r>
              <a:rPr lang="en-US" dirty="0" err="1">
                <a:solidFill>
                  <a:srgbClr val="000000"/>
                </a:solidFill>
                <a:latin typeface="Menlo-Regular"/>
              </a:rPr>
              <a:t>ItemType</a:t>
            </a:r>
            <a:r>
              <a:rPr lang="en-US" dirty="0">
                <a:solidFill>
                  <a:srgbClr val="000000"/>
                </a:solidFill>
                <a:latin typeface="Menlo-Regular"/>
              </a:rPr>
              <a:t> items[MAX_STACK]; </a:t>
            </a:r>
            <a:r>
              <a:rPr lang="en-US" dirty="0">
                <a:solidFill>
                  <a:srgbClr val="007400"/>
                </a:solidFill>
                <a:latin typeface="Menlo-Regular"/>
              </a:rPr>
              <a:t>// Array of stack items</a:t>
            </a:r>
            <a:endParaRPr lang="en-US" dirty="0">
              <a:solidFill>
                <a:srgbClr val="000000"/>
              </a:solidFill>
              <a:latin typeface="Menlo-Regular"/>
            </a:endParaRPr>
          </a:p>
          <a:p>
            <a:r>
              <a:rPr lang="en-US" dirty="0">
                <a:solidFill>
                  <a:srgbClr val="000000"/>
                </a:solidFill>
                <a:latin typeface="Menlo-Regular"/>
              </a:rPr>
              <a:t>	</a:t>
            </a:r>
            <a:r>
              <a:rPr lang="en-US" dirty="0" err="1">
                <a:solidFill>
                  <a:srgbClr val="000000"/>
                </a:solidFill>
                <a:latin typeface="Menlo-Regular"/>
              </a:rPr>
              <a:t>int</a:t>
            </a:r>
            <a:r>
              <a:rPr lang="en-US" dirty="0">
                <a:solidFill>
                  <a:srgbClr val="000000"/>
                </a:solidFill>
                <a:latin typeface="Menlo-Regular"/>
              </a:rPr>
              <a:t>      top;              </a:t>
            </a:r>
            <a:r>
              <a:rPr lang="en-US" dirty="0">
                <a:solidFill>
                  <a:srgbClr val="007400"/>
                </a:solidFill>
                <a:latin typeface="Menlo-Regular"/>
              </a:rPr>
              <a:t>// Index to top of stack</a:t>
            </a:r>
            <a:endParaRPr lang="en-US" dirty="0">
              <a:solidFill>
                <a:srgbClr val="000000"/>
              </a:solidFill>
              <a:latin typeface="Menlo-Regular"/>
            </a:endParaRPr>
          </a:p>
          <a:p>
            <a:r>
              <a:rPr lang="en-US" dirty="0">
                <a:solidFill>
                  <a:srgbClr val="000000"/>
                </a:solidFill>
                <a:latin typeface="Menlo-Regular"/>
              </a:rPr>
              <a:t>	</a:t>
            </a:r>
          </a:p>
          <a:p>
            <a:r>
              <a:rPr lang="en-US" dirty="0">
                <a:solidFill>
                  <a:srgbClr val="000000"/>
                </a:solidFill>
                <a:latin typeface="Menlo-Regular"/>
              </a:rPr>
              <a:t>public:</a:t>
            </a:r>
          </a:p>
          <a:p>
            <a:r>
              <a:rPr lang="en-US" dirty="0">
                <a:solidFill>
                  <a:srgbClr val="000000"/>
                </a:solidFill>
                <a:latin typeface="Menlo-Regular"/>
              </a:rPr>
              <a:t>	 </a:t>
            </a:r>
            <a:r>
              <a:rPr lang="en-US" dirty="0" err="1">
                <a:solidFill>
                  <a:srgbClr val="000000"/>
                </a:solidFill>
                <a:latin typeface="Menlo-Regular"/>
              </a:rPr>
              <a:t>ArrayStack</a:t>
            </a:r>
            <a:r>
              <a:rPr lang="en-US" dirty="0">
                <a:solidFill>
                  <a:srgbClr val="000000"/>
                </a:solidFill>
                <a:latin typeface="Menlo-Regular"/>
              </a:rPr>
              <a:t>();             </a:t>
            </a:r>
            <a:r>
              <a:rPr lang="en-US" dirty="0">
                <a:solidFill>
                  <a:srgbClr val="007400"/>
                </a:solidFill>
                <a:latin typeface="Menlo-Regular"/>
              </a:rPr>
              <a:t>// Default constructor</a:t>
            </a:r>
            <a:endParaRPr lang="en-US" dirty="0">
              <a:solidFill>
                <a:srgbClr val="000000"/>
              </a:solidFill>
              <a:latin typeface="Menlo-Regular"/>
            </a:endParaRPr>
          </a:p>
          <a:p>
            <a:r>
              <a:rPr lang="en-US" dirty="0">
                <a:solidFill>
                  <a:srgbClr val="000000"/>
                </a:solidFill>
                <a:latin typeface="Menlo-Regular"/>
              </a:rPr>
              <a:t>	 </a:t>
            </a:r>
            <a:r>
              <a:rPr lang="en-US" dirty="0" err="1">
                <a:solidFill>
                  <a:srgbClr val="000000"/>
                </a:solidFill>
                <a:latin typeface="Menlo-Regular"/>
              </a:rPr>
              <a:t>bool</a:t>
            </a:r>
            <a:r>
              <a:rPr lang="en-US" dirty="0">
                <a:solidFill>
                  <a:srgbClr val="000000"/>
                </a:solidFill>
                <a:latin typeface="Menlo-Regular"/>
              </a:rPr>
              <a:t> empty() </a:t>
            </a:r>
            <a:r>
              <a:rPr lang="en-US" dirty="0" err="1">
                <a:solidFill>
                  <a:srgbClr val="000000"/>
                </a:solidFill>
                <a:latin typeface="Menlo-Regular"/>
              </a:rPr>
              <a:t>const</a:t>
            </a:r>
            <a:r>
              <a:rPr lang="en-US" dirty="0">
                <a:solidFill>
                  <a:srgbClr val="000000"/>
                </a:solidFill>
                <a:latin typeface="Menlo-Regular"/>
              </a:rPr>
              <a:t>;</a:t>
            </a:r>
          </a:p>
          <a:p>
            <a:r>
              <a:rPr lang="en-US" dirty="0">
                <a:solidFill>
                  <a:srgbClr val="000000"/>
                </a:solidFill>
                <a:latin typeface="Menlo-Regular"/>
              </a:rPr>
              <a:t>	 </a:t>
            </a:r>
            <a:r>
              <a:rPr lang="en-US" dirty="0" smtClean="0">
                <a:solidFill>
                  <a:srgbClr val="000000"/>
                </a:solidFill>
                <a:latin typeface="Menlo-Regular"/>
              </a:rPr>
              <a:t>void </a:t>
            </a:r>
            <a:r>
              <a:rPr lang="en-US" dirty="0">
                <a:solidFill>
                  <a:srgbClr val="000000"/>
                </a:solidFill>
                <a:latin typeface="Menlo-Regular"/>
              </a:rPr>
              <a:t>push(</a:t>
            </a:r>
            <a:r>
              <a:rPr lang="en-US" dirty="0" err="1">
                <a:solidFill>
                  <a:srgbClr val="000000"/>
                </a:solidFill>
                <a:latin typeface="Menlo-Regular"/>
              </a:rPr>
              <a:t>const</a:t>
            </a:r>
            <a:r>
              <a:rPr lang="en-US" dirty="0">
                <a:solidFill>
                  <a:srgbClr val="000000"/>
                </a:solidFill>
                <a:latin typeface="Menlo-Regular"/>
              </a:rPr>
              <a:t> </a:t>
            </a:r>
            <a:r>
              <a:rPr lang="en-US" dirty="0" err="1">
                <a:solidFill>
                  <a:srgbClr val="000000"/>
                </a:solidFill>
                <a:latin typeface="Menlo-Regular"/>
              </a:rPr>
              <a:t>ItemType</a:t>
            </a:r>
            <a:r>
              <a:rPr lang="en-US" dirty="0">
                <a:solidFill>
                  <a:srgbClr val="000000"/>
                </a:solidFill>
                <a:latin typeface="Menlo-Regular"/>
              </a:rPr>
              <a:t>&amp; </a:t>
            </a:r>
            <a:r>
              <a:rPr lang="en-US" dirty="0" err="1">
                <a:solidFill>
                  <a:srgbClr val="000000"/>
                </a:solidFill>
                <a:latin typeface="Menlo-Regular"/>
              </a:rPr>
              <a:t>newEntry</a:t>
            </a:r>
            <a:r>
              <a:rPr lang="en-US" dirty="0">
                <a:solidFill>
                  <a:srgbClr val="000000"/>
                </a:solidFill>
                <a:latin typeface="Menlo-Regular"/>
              </a:rPr>
              <a:t>);</a:t>
            </a:r>
          </a:p>
          <a:p>
            <a:r>
              <a:rPr lang="en-US" dirty="0">
                <a:solidFill>
                  <a:srgbClr val="000000"/>
                </a:solidFill>
                <a:latin typeface="Menlo-Regular"/>
              </a:rPr>
              <a:t>	 </a:t>
            </a:r>
            <a:r>
              <a:rPr lang="en-US" dirty="0" smtClean="0">
                <a:solidFill>
                  <a:srgbClr val="000000"/>
                </a:solidFill>
                <a:latin typeface="Menlo-Regular"/>
              </a:rPr>
              <a:t>void </a:t>
            </a:r>
            <a:r>
              <a:rPr lang="en-US" dirty="0">
                <a:solidFill>
                  <a:srgbClr val="000000"/>
                </a:solidFill>
                <a:latin typeface="Menlo-Regular"/>
              </a:rPr>
              <a:t>pop();</a:t>
            </a:r>
          </a:p>
          <a:p>
            <a:r>
              <a:rPr lang="en-US" dirty="0">
                <a:solidFill>
                  <a:srgbClr val="000000"/>
                </a:solidFill>
                <a:latin typeface="Menlo-Regular"/>
              </a:rPr>
              <a:t>	 </a:t>
            </a:r>
            <a:r>
              <a:rPr lang="en-US" dirty="0" err="1">
                <a:solidFill>
                  <a:srgbClr val="000000"/>
                </a:solidFill>
                <a:latin typeface="Menlo-Regular"/>
              </a:rPr>
              <a:t>ItemType</a:t>
            </a:r>
            <a:r>
              <a:rPr lang="en-US" dirty="0">
                <a:solidFill>
                  <a:srgbClr val="000000"/>
                </a:solidFill>
                <a:latin typeface="Menlo-Regular"/>
              </a:rPr>
              <a:t> peek() </a:t>
            </a:r>
            <a:r>
              <a:rPr lang="en-US" dirty="0" err="1">
                <a:solidFill>
                  <a:srgbClr val="000000"/>
                </a:solidFill>
                <a:latin typeface="Menlo-Regular"/>
              </a:rPr>
              <a:t>const</a:t>
            </a:r>
            <a:r>
              <a:rPr lang="en-US" dirty="0">
                <a:solidFill>
                  <a:srgbClr val="000000"/>
                </a:solidFill>
                <a:latin typeface="Menlo-Regular"/>
              </a:rPr>
              <a:t>;	</a:t>
            </a:r>
          </a:p>
          <a:p>
            <a:r>
              <a:rPr lang="en-US" dirty="0">
                <a:solidFill>
                  <a:srgbClr val="000000"/>
                </a:solidFill>
                <a:latin typeface="Menlo-Regular"/>
              </a:rPr>
              <a:t>}; </a:t>
            </a:r>
            <a:endParaRPr lang="en-US" dirty="0"/>
          </a:p>
        </p:txBody>
      </p:sp>
    </p:spTree>
    <p:extLst>
      <p:ext uri="{BB962C8B-B14F-4D97-AF65-F5344CB8AC3E}">
        <p14:creationId xmlns:p14="http://schemas.microsoft.com/office/powerpoint/2010/main" val="22379801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18322</TotalTime>
  <Words>1645</Words>
  <Application>Microsoft Office PowerPoint</Application>
  <PresentationFormat>On-screen Show (4:3)</PresentationFormat>
  <Paragraphs>403</Paragraphs>
  <Slides>27</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Courier New</vt:lpstr>
      <vt:lpstr>HGPｺﾞｼｯｸE</vt:lpstr>
      <vt:lpstr>Menlo-Regular</vt:lpstr>
      <vt:lpstr>Times New Roman</vt:lpstr>
      <vt:lpstr>Tw Cen MT</vt:lpstr>
      <vt:lpstr>Wingdings</vt:lpstr>
      <vt:lpstr>Wingdings 2</vt:lpstr>
      <vt:lpstr>ヒラギノ明朝 ProN W3</vt:lpstr>
      <vt:lpstr>Median</vt:lpstr>
      <vt:lpstr>CSC230 </vt:lpstr>
      <vt:lpstr>Data Structure Building Blocks</vt:lpstr>
      <vt:lpstr>Client, implementation, interface</vt:lpstr>
      <vt:lpstr>From interface to implementation</vt:lpstr>
      <vt:lpstr>Data types</vt:lpstr>
      <vt:lpstr>Stack ADT</vt:lpstr>
      <vt:lpstr>Array-based stack</vt:lpstr>
      <vt:lpstr>stackInterface.h</vt:lpstr>
      <vt:lpstr>ArrayStack.h</vt:lpstr>
      <vt:lpstr>ArrayStack::push()</vt:lpstr>
      <vt:lpstr>isEmpty() and pop()</vt:lpstr>
      <vt:lpstr>Array-based stack considerations</vt:lpstr>
      <vt:lpstr>Array-based stack: resizing </vt:lpstr>
      <vt:lpstr>Array-based stack: resizing </vt:lpstr>
      <vt:lpstr>Stack implementation with linked list</vt:lpstr>
      <vt:lpstr>Stack: singly-linked list</vt:lpstr>
      <vt:lpstr>Stack push: Linked-list implementation</vt:lpstr>
      <vt:lpstr>Stack push: Linked-list implementation</vt:lpstr>
      <vt:lpstr>Stack pop: Linked-list implementation</vt:lpstr>
      <vt:lpstr>Stack pop: Linked-list implementation</vt:lpstr>
      <vt:lpstr>Stack peek: linked-list implementation</vt:lpstr>
      <vt:lpstr>Stack implementation: Array vs. Linked-list</vt:lpstr>
      <vt:lpstr>ADT Example: Queue</vt:lpstr>
      <vt:lpstr>Queue Implementations</vt:lpstr>
      <vt:lpstr>A Queue From 2 Stacks</vt:lpstr>
      <vt:lpstr>Dealing with Overflow</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CSC230 </dc:title>
  <dc:subject/>
  <dc:creator/>
  <cp:keywords/>
  <dc:description/>
  <cp:lastModifiedBy>Sharif Mohammad Shahnewaz Ferdous</cp:lastModifiedBy>
  <cp:revision>344</cp:revision>
  <cp:lastPrinted>2017-03-30T02:45:05Z</cp:lastPrinted>
  <dcterms:created xsi:type="dcterms:W3CDTF">2006-08-16T00:00:00Z</dcterms:created>
  <dcterms:modified xsi:type="dcterms:W3CDTF">2020-03-05T21:42:58Z</dcterms:modified>
  <cp:category/>
</cp:coreProperties>
</file>