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88845" autoAdjust="0"/>
  </p:normalViewPr>
  <p:slideViewPr>
    <p:cSldViewPr>
      <p:cViewPr varScale="1">
        <p:scale>
          <a:sx n="107" d="100"/>
          <a:sy n="107" d="100"/>
        </p:scale>
        <p:origin x="14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22/03/2020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22/03/2020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3/22/2020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3/22/2020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3/22/2020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3/22/2020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3/22/2020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CSC230</a:t>
            </a:r>
            <a:br>
              <a:rPr lang="fr-BE" dirty="0" smtClean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Searching and Asymptotic </a:t>
            </a:r>
            <a:r>
              <a:rPr lang="en-US" sz="2000" dirty="0"/>
              <a:t>Complexity</a:t>
            </a:r>
            <a:endParaRPr lang="fr-BE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Big-O Examples</a:t>
            </a:r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B6B131F-BA23-364C-ABB2-5E2CC5B4D28B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4419600" cy="4651375"/>
          </a:xfrm>
        </p:spPr>
        <p:txBody>
          <a:bodyPr rIns="132080"/>
          <a:lstStyle/>
          <a:p>
            <a:pPr marL="211138" indent="-171450" eaLnBrk="1" hangingPunct="1">
              <a:buFont typeface="Wingdings" charset="0"/>
              <a:buNone/>
            </a:pPr>
            <a:r>
              <a:rPr lang="en-US" sz="2400">
                <a:solidFill>
                  <a:srgbClr val="FF0000"/>
                </a:solidFill>
                <a:latin typeface="Tw Cen MT" charset="0"/>
                <a:ea typeface="MS PGothic" charset="0"/>
              </a:rPr>
              <a:t>Claim: </a:t>
            </a:r>
            <a:r>
              <a:rPr lang="en-US" sz="2400">
                <a:latin typeface="Tw Cen MT" charset="0"/>
                <a:ea typeface="MS PGothic" charset="0"/>
              </a:rPr>
              <a:t>100 n + log n is O(n)</a:t>
            </a:r>
          </a:p>
          <a:p>
            <a:pPr marL="339725" lvl="1" indent="-161925" eaLnBrk="1" hangingPunct="1">
              <a:spcBef>
                <a:spcPts val="1750"/>
              </a:spcBef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We know log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≤</a:t>
            </a:r>
            <a:r>
              <a:rPr lang="en-US" sz="2400">
                <a:latin typeface="Tw Cen MT" charset="0"/>
                <a:ea typeface="MS PGothic" charset="0"/>
              </a:rPr>
              <a:t> n for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≥</a:t>
            </a:r>
            <a:r>
              <a:rPr lang="en-US" sz="2400">
                <a:latin typeface="Tw Cen MT" charset="0"/>
                <a:ea typeface="MS PGothic" charset="0"/>
              </a:rPr>
              <a:t> 1</a:t>
            </a:r>
          </a:p>
          <a:p>
            <a:pPr marL="339725" lvl="1" indent="-161925" eaLnBrk="1" hangingPunct="1">
              <a:buFont typeface="Wingdings 2" charset="0"/>
              <a:buNone/>
            </a:pPr>
            <a:endParaRPr lang="en-US" sz="2400">
              <a:latin typeface="Tw Cen MT" charset="0"/>
              <a:ea typeface="MS PGothic" charset="0"/>
            </a:endParaRPr>
          </a:p>
          <a:p>
            <a:pPr marL="339725" lvl="1" indent="-161925" eaLnBrk="1" hangingPunct="1"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So 100 n + log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≤</a:t>
            </a:r>
            <a:r>
              <a:rPr lang="en-US" sz="2400">
                <a:latin typeface="Tw Cen MT" charset="0"/>
                <a:ea typeface="MS PGothic" charset="0"/>
              </a:rPr>
              <a:t> 101 n </a:t>
            </a:r>
          </a:p>
          <a:p>
            <a:pPr marL="339725" lvl="1" indent="-161925" eaLnBrk="1" hangingPunct="1"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			for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≥</a:t>
            </a:r>
            <a:r>
              <a:rPr lang="en-US" sz="2400">
                <a:latin typeface="Tw Cen MT" charset="0"/>
                <a:ea typeface="MS PGothic" charset="0"/>
              </a:rPr>
              <a:t> 1</a:t>
            </a:r>
          </a:p>
          <a:p>
            <a:pPr marL="339725" lvl="1" indent="-161925" eaLnBrk="1" hangingPunct="1"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So by definition,</a:t>
            </a:r>
          </a:p>
          <a:p>
            <a:pPr marL="339725" lvl="1" indent="-161925" eaLnBrk="1" hangingPunct="1"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	100 n + log n is O(n)</a:t>
            </a:r>
          </a:p>
          <a:p>
            <a:pPr marL="339725" lvl="1" indent="-161925" eaLnBrk="1" hangingPunct="1">
              <a:buFont typeface="Wingdings 2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		    for c = 101 and N = 1</a:t>
            </a:r>
          </a:p>
        </p:txBody>
      </p:sp>
      <p:sp>
        <p:nvSpPr>
          <p:cNvPr id="25604" name="Rectangle 3"/>
          <p:cNvSpPr>
            <a:spLocks/>
          </p:cNvSpPr>
          <p:nvPr/>
        </p:nvSpPr>
        <p:spPr bwMode="auto">
          <a:xfrm>
            <a:off x="4876800" y="2057400"/>
            <a:ext cx="3733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spcBef>
                <a:spcPts val="45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Claim:</a:t>
            </a:r>
            <a:r>
              <a:rPr lang="en-US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log</a:t>
            </a:r>
            <a:r>
              <a:rPr lang="en-US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n is O(log</a:t>
            </a:r>
            <a:r>
              <a:rPr lang="en-US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n)</a:t>
            </a:r>
          </a:p>
          <a:p>
            <a:pPr marL="211138" indent="-171450">
              <a:spcBef>
                <a:spcPts val="450"/>
              </a:spcBef>
            </a:pPr>
            <a:endParaRPr lang="en-US">
              <a:solidFill>
                <a:schemeClr val="tx1"/>
              </a:solidFill>
              <a:cs typeface="Times New Roman" charset="0"/>
            </a:endParaRPr>
          </a:p>
          <a:p>
            <a:pPr marL="211138" indent="-171450">
              <a:spcBef>
                <a:spcPts val="450"/>
              </a:spcBef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since </a:t>
            </a:r>
            <a:b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log</a:t>
            </a:r>
            <a:r>
              <a:rPr lang="en-US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n =  (log</a:t>
            </a:r>
            <a:r>
              <a:rPr lang="en-US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A)(log</a:t>
            </a:r>
            <a:r>
              <a:rPr lang="en-US" baseline="-25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n)</a:t>
            </a:r>
          </a:p>
          <a:p>
            <a:pPr marL="211138" indent="-171450">
              <a:spcBef>
                <a:spcPts val="450"/>
              </a:spcBef>
            </a:pPr>
            <a:endParaRPr lang="en-US">
              <a:solidFill>
                <a:srgbClr val="009900"/>
              </a:solidFill>
              <a:latin typeface="Arial" charset="0"/>
              <a:cs typeface="Arial" charset="0"/>
              <a:sym typeface="Arial" charset="0"/>
            </a:endParaRPr>
          </a:p>
          <a:p>
            <a:pPr marL="211138" indent="-171450">
              <a:spcBef>
                <a:spcPts val="45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Question:</a:t>
            </a:r>
            <a:r>
              <a:rPr lang="en-US">
                <a:solidFill>
                  <a:srgbClr val="0099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Which grows faster: n or log n?</a:t>
            </a:r>
          </a:p>
        </p:txBody>
      </p:sp>
    </p:spTree>
    <p:extLst>
      <p:ext uri="{BB962C8B-B14F-4D97-AF65-F5344CB8AC3E}">
        <p14:creationId xmlns:p14="http://schemas.microsoft.com/office/powerpoint/2010/main" val="1716276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Big-O Examples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B3DD064-D393-A544-9CE4-07BF269209D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 rIns="132080"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Let f(n) = 3n</a:t>
            </a:r>
            <a:r>
              <a:rPr lang="en-US" sz="2400" baseline="30000">
                <a:latin typeface="Tw Cen MT" charset="0"/>
                <a:ea typeface="MS PGothic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</a:rPr>
              <a:t> + 6n – 7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f(n) is O(n</a:t>
            </a:r>
            <a:r>
              <a:rPr lang="en-US" sz="2400" baseline="30000">
                <a:solidFill>
                  <a:srgbClr val="800000"/>
                </a:solidFill>
                <a:latin typeface="Tw Cen MT" charset="0"/>
                <a:ea typeface="MS PGothic" charset="0"/>
              </a:rPr>
              <a:t>2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)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f(n) is O(n</a:t>
            </a:r>
            <a:r>
              <a:rPr lang="en-US" sz="2400" baseline="30000">
                <a:solidFill>
                  <a:srgbClr val="800000"/>
                </a:solidFill>
                <a:latin typeface="Tw Cen MT" charset="0"/>
                <a:ea typeface="MS PGothic" charset="0"/>
              </a:rPr>
              <a:t>3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)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f(n) is O(n</a:t>
            </a:r>
            <a:r>
              <a:rPr lang="en-US" sz="2400" baseline="30000">
                <a:solidFill>
                  <a:srgbClr val="800000"/>
                </a:solidFill>
                <a:latin typeface="Tw Cen MT" charset="0"/>
                <a:ea typeface="MS PGothic" charset="0"/>
              </a:rPr>
              <a:t>4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)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…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g(n) = 4 n log n + 34 n – 89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g(n) is O(n log n)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g(n) is O(n</a:t>
            </a:r>
            <a:r>
              <a:rPr lang="en-US" sz="2400" baseline="30000">
                <a:solidFill>
                  <a:srgbClr val="800000"/>
                </a:solidFill>
                <a:latin typeface="Tw Cen MT" charset="0"/>
                <a:ea typeface="MS PGothic" charset="0"/>
              </a:rPr>
              <a:t>2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h(n) = 20·2</a:t>
            </a:r>
            <a:r>
              <a:rPr lang="en-US" sz="2400" baseline="30000">
                <a:latin typeface="Tw Cen MT" charset="0"/>
                <a:ea typeface="MS PGothic" charset="0"/>
              </a:rPr>
              <a:t>n</a:t>
            </a:r>
            <a:r>
              <a:rPr lang="en-US" sz="2400">
                <a:latin typeface="Tw Cen MT" charset="0"/>
                <a:ea typeface="MS PGothic" charset="0"/>
              </a:rPr>
              <a:t> + 40n</a:t>
            </a:r>
          </a:p>
          <a:p>
            <a:pPr marL="457200" lvl="1" indent="-234950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h(n) is O(2</a:t>
            </a:r>
            <a:r>
              <a:rPr lang="en-US" sz="2400" baseline="30000">
                <a:solidFill>
                  <a:srgbClr val="800000"/>
                </a:solidFill>
                <a:latin typeface="Tw Cen MT" charset="0"/>
                <a:ea typeface="MS PGothic" charset="0"/>
              </a:rPr>
              <a:t>n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Tw Cen MT" charset="0"/>
                <a:ea typeface="MS PGothic" charset="0"/>
              </a:rPr>
              <a:t>a(n) = 34</a:t>
            </a:r>
          </a:p>
          <a:p>
            <a:pPr marL="457200" lvl="1" indent="-234950" eaLnBrk="1" hangingPunct="1">
              <a:lnSpc>
                <a:spcPct val="80000"/>
              </a:lnSpc>
            </a:pP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a(n) is O(1)</a:t>
            </a:r>
          </a:p>
        </p:txBody>
      </p:sp>
      <p:sp>
        <p:nvSpPr>
          <p:cNvPr id="26628" name="Rectangle 3"/>
          <p:cNvSpPr>
            <a:spLocks/>
          </p:cNvSpPr>
          <p:nvPr/>
        </p:nvSpPr>
        <p:spPr bwMode="auto">
          <a:xfrm>
            <a:off x="4572000" y="2209800"/>
            <a:ext cx="3810000" cy="1219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8100">
              <a:spcBef>
                <a:spcPts val="450"/>
              </a:spcBef>
              <a:buClr>
                <a:srgbClr val="0033CC"/>
              </a:buClr>
              <a:buSzPct val="100000"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Only the </a:t>
            </a:r>
            <a:r>
              <a:rPr lang="en-US" b="1" i="1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leading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term (the term that grows most rapidly) matters</a:t>
            </a:r>
          </a:p>
        </p:txBody>
      </p:sp>
    </p:spTree>
    <p:extLst>
      <p:ext uri="{BB962C8B-B14F-4D97-AF65-F5344CB8AC3E}">
        <p14:creationId xmlns:p14="http://schemas.microsoft.com/office/powerpoint/2010/main" val="3828245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Problem-Size Examples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ADEE776-3CFA-AD41-987F-800F3981C353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Consisider a computing device that can execute 1000 operations per second; how large a problem can we solve?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990600" y="3048000"/>
          <a:ext cx="7391400" cy="3344892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056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ヒラギノ角ゴ ProN W3" charset="0"/>
                        <a:cs typeface="ヒラギノ角ゴ ProN W3" charset="0"/>
                        <a:sym typeface="Arial" charset="0"/>
                      </a:endParaRP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 second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 minute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 hour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1000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60,000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3,600,000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 log n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140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4893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200,000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31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244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1897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18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144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1096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10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39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153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</a:t>
                      </a:r>
                    </a:p>
                  </a:txBody>
                  <a:tcPr marL="50800" marR="50800" marT="50773" marB="5077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9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15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21</a:t>
                      </a:r>
                    </a:p>
                  </a:txBody>
                  <a:tcPr marL="50800" marR="50800" marT="50773" marB="507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9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Commonly Seen Time Bounds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2844D28-F989-9447-88B3-F2C7E4F656D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13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16386" name="Group 2"/>
          <p:cNvGraphicFramePr>
            <a:graphicFrameLocks noGrp="1"/>
          </p:cNvGraphicFramePr>
          <p:nvPr/>
        </p:nvGraphicFramePr>
        <p:xfrm>
          <a:off x="685800" y="1933575"/>
          <a:ext cx="7772400" cy="335280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O(1)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constant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excellent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O(log n)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logarithmic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excellent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O(n)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linear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good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O(n log n)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 log n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pretty good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quadratic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OK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O(n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cubic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maybe OK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O(2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)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exponential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Pct val="10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too slow</a:t>
                      </a:r>
                    </a:p>
                  </a:txBody>
                  <a:tcPr marL="50800" marR="50800" marT="50800" marB="50800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456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  <a:cs typeface="+mj-cs"/>
              </a:rPr>
              <a:t>Worst-Case/Expected-Case Bounds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8B5AFBC-2FEB-9548-A884-790DAD8B40CC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4035425" cy="4495800"/>
          </a:xfrm>
        </p:spPr>
        <p:txBody>
          <a:bodyPr rIns="132080"/>
          <a:lstStyle/>
          <a:p>
            <a:pPr marL="39688" indent="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May be difficult to </a:t>
            </a:r>
            <a:r>
              <a:rPr lang="en-US" altLang="ja-JP" sz="2400" dirty="0">
                <a:latin typeface="Times New Roman" charset="0"/>
                <a:ea typeface="MS PGothic" charset="0"/>
                <a:cs typeface="Times New Roman" charset="0"/>
              </a:rPr>
              <a:t>determine time bounds for all imaginable inputs of size n</a:t>
            </a:r>
          </a:p>
          <a:p>
            <a:pPr marL="39688" indent="0" eaLnBrk="1" hangingPunct="1">
              <a:lnSpc>
                <a:spcPct val="90000"/>
              </a:lnSpc>
            </a:pPr>
            <a:endParaRPr lang="en-US" sz="2400" dirty="0">
              <a:latin typeface="Times New Roman" charset="0"/>
              <a:ea typeface="MS PGothic" charset="0"/>
              <a:cs typeface="Times New Roman" charset="0"/>
            </a:endParaRPr>
          </a:p>
          <a:p>
            <a:pPr marL="39688" indent="0" eaLnBrk="1" hangingPunct="1">
              <a:lnSpc>
                <a:spcPct val="90000"/>
              </a:lnSpc>
              <a:buClr>
                <a:srgbClr val="FF9900"/>
              </a:buClr>
              <a:buFont typeface="Wingdings" charset="0"/>
              <a:buNone/>
            </a:pPr>
            <a:r>
              <a:rPr lang="en-US" sz="2400" dirty="0">
                <a:solidFill>
                  <a:srgbClr val="FF9900"/>
                </a:solidFill>
                <a:latin typeface="Times New Roman" charset="0"/>
                <a:ea typeface="MS PGothic" charset="0"/>
                <a:cs typeface="Times New Roman" charset="0"/>
              </a:rPr>
              <a:t>Simplifying assumption #4: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 Determine number of steps for either</a:t>
            </a:r>
          </a:p>
          <a:p>
            <a:pPr marL="498475" lvl="1" indent="-173038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worst-case </a:t>
            </a: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or</a:t>
            </a:r>
          </a:p>
          <a:p>
            <a:pPr marL="498475" lvl="1" indent="-173038" eaLnBrk="1" hangingPunct="1">
              <a:lnSpc>
                <a:spcPct val="90000"/>
              </a:lnSpc>
            </a:pPr>
            <a:endParaRPr lang="en-US" sz="2400" dirty="0">
              <a:latin typeface="Times New Roman" charset="0"/>
              <a:ea typeface="ＭＳ Ｐゴシック" charset="0"/>
              <a:cs typeface="Times New Roman" charset="0"/>
            </a:endParaRPr>
          </a:p>
          <a:p>
            <a:pPr marL="498475" lvl="1" indent="-173038" eaLnBrk="1" hangingPunct="1">
              <a:lnSpc>
                <a:spcPct val="9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expected-case or</a:t>
            </a:r>
            <a:b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</a:b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Times New Roman" charset="0"/>
              </a:rPr>
              <a:t>average case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4800600" y="1752600"/>
            <a:ext cx="3810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Worst-case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Determine how much time is needed for the </a:t>
            </a:r>
            <a:r>
              <a:rPr lang="en-US" i="1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worst possible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input of size n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endParaRPr lang="en-US" dirty="0">
              <a:solidFill>
                <a:srgbClr val="9900CC"/>
              </a:solidFill>
              <a:latin typeface="Arial" charset="0"/>
              <a:cs typeface="Arial" charset="0"/>
              <a:sym typeface="Arial" charset="0"/>
            </a:endParaRPr>
          </a:p>
          <a:p>
            <a:pPr marL="211138" indent="-171450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Expected-case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Determine how much time is needed </a:t>
            </a:r>
            <a:r>
              <a:rPr lang="en-US" i="1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on average</a:t>
            </a: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for all inputs of size n</a:t>
            </a:r>
          </a:p>
        </p:txBody>
      </p:sp>
    </p:spTree>
    <p:extLst>
      <p:ext uri="{BB962C8B-B14F-4D97-AF65-F5344CB8AC3E}">
        <p14:creationId xmlns:p14="http://schemas.microsoft.com/office/powerpoint/2010/main" val="1448081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Simplifying Assumptions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87AE26CB-D03E-8847-95FE-F67244E3C5E6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15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/>
          <a:lstStyle/>
          <a:p>
            <a:pPr marL="39688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Use the 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size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 of the </a:t>
            </a:r>
            <a:r>
              <a:rPr lang="en-US" sz="2400" b="1" dirty="0">
                <a:latin typeface="Times New Roman" charset="0"/>
                <a:ea typeface="MS PGothic" charset="0"/>
                <a:cs typeface="Times New Roman" charset="0"/>
              </a:rPr>
              <a:t>input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 rather than the input itself –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n</a:t>
            </a:r>
            <a:endParaRPr lang="en-US" sz="2400" dirty="0">
              <a:latin typeface="Times New Roman" charset="0"/>
              <a:ea typeface="MS PGothic" charset="0"/>
              <a:cs typeface="Times New Roman" charset="0"/>
            </a:endParaRPr>
          </a:p>
          <a:p>
            <a:pPr marL="39688" indent="0" eaLnBrk="1" hangingPunct="1">
              <a:lnSpc>
                <a:spcPct val="80000"/>
              </a:lnSpc>
              <a:spcBef>
                <a:spcPts val="250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Count the number of </a:t>
            </a:r>
            <a:r>
              <a:rPr lang="ja-JP" altLang="en-US" sz="2400" dirty="0">
                <a:latin typeface="Times New Roman" charset="0"/>
                <a:ea typeface="MS PGothic" charset="0"/>
                <a:cs typeface="Times New Roman" charset="0"/>
              </a:rPr>
              <a:t>“</a:t>
            </a:r>
            <a:r>
              <a:rPr lang="en-US" altLang="ja-JP" sz="2400" dirty="0">
                <a:solidFill>
                  <a:srgbClr val="008000"/>
                </a:solidFill>
                <a:latin typeface="Times New Roman" charset="0"/>
                <a:ea typeface="MS PGothic" charset="0"/>
                <a:cs typeface="Times New Roman" charset="0"/>
              </a:rPr>
              <a:t>basic steps</a:t>
            </a:r>
            <a:r>
              <a:rPr lang="ja-JP" altLang="en-US" sz="2400" dirty="0">
                <a:latin typeface="Times New Roman" charset="0"/>
                <a:ea typeface="MS PGothic" charset="0"/>
                <a:cs typeface="Times New Roman" charset="0"/>
              </a:rPr>
              <a:t>”</a:t>
            </a:r>
            <a:r>
              <a:rPr lang="en-US" altLang="ja-JP" sz="2400" dirty="0">
                <a:latin typeface="Times New Roman" charset="0"/>
                <a:ea typeface="MS PGothic" charset="0"/>
                <a:cs typeface="Times New Roman" charset="0"/>
              </a:rPr>
              <a:t> rather than computing exact time</a:t>
            </a:r>
          </a:p>
          <a:p>
            <a:pPr marL="39688" indent="0" eaLnBrk="1" hangingPunct="1">
              <a:lnSpc>
                <a:spcPct val="80000"/>
              </a:lnSpc>
              <a:spcBef>
                <a:spcPts val="250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Ignore multiplicative constants and small inputs </a:t>
            </a:r>
            <a:b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</a:b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(order-of, big-O)</a:t>
            </a:r>
          </a:p>
          <a:p>
            <a:pPr marL="39688" indent="0" eaLnBrk="1" hangingPunct="1">
              <a:lnSpc>
                <a:spcPct val="80000"/>
              </a:lnSpc>
              <a:spcBef>
                <a:spcPts val="250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</a:rPr>
              <a:t>Determine number of steps for either</a:t>
            </a:r>
          </a:p>
          <a:p>
            <a:pPr marL="552450" lvl="1" indent="-171450"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worst-case</a:t>
            </a:r>
          </a:p>
          <a:p>
            <a:pPr marL="552450" lvl="1" indent="-171450" eaLnBrk="1" hangingPunct="1">
              <a:lnSpc>
                <a:spcPct val="80000"/>
              </a:lnSpc>
            </a:pPr>
            <a:r>
              <a:rPr lang="en-US" sz="2400" dirty="0">
                <a:latin typeface="Times New Roman" charset="0"/>
                <a:ea typeface="ＭＳ Ｐゴシック" charset="0"/>
                <a:cs typeface="Times New Roman" charset="0"/>
              </a:rPr>
              <a:t>expected-case</a:t>
            </a:r>
          </a:p>
          <a:p>
            <a:pPr marL="39688" indent="0" eaLnBrk="1" hangingPunct="1">
              <a:lnSpc>
                <a:spcPct val="80000"/>
              </a:lnSpc>
              <a:spcBef>
                <a:spcPts val="19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  <a:ea typeface="MS PGothic" charset="0"/>
                <a:cs typeface="Times New Roman" charset="0"/>
              </a:rPr>
              <a:t>These assumptions allow us to analyze algorithms effectively</a:t>
            </a:r>
          </a:p>
        </p:txBody>
      </p:sp>
    </p:spTree>
    <p:extLst>
      <p:ext uri="{BB962C8B-B14F-4D97-AF65-F5344CB8AC3E}">
        <p14:creationId xmlns:p14="http://schemas.microsoft.com/office/powerpoint/2010/main" val="2100162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Worst-Case Analysis of Searching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3465CD1-C4FD-BF4F-9A22-17F921DE88E7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1600200"/>
            <a:ext cx="4191000" cy="3352800"/>
          </a:xfrm>
          <a:prstGeom prst="rect">
            <a:avLst/>
          </a:prstGeom>
          <a:solidFill>
            <a:srgbClr val="BCD0BA"/>
          </a:solidFill>
          <a:ln>
            <a:solidFill>
              <a:schemeClr val="tx1"/>
            </a:solidFill>
          </a:ln>
        </p:spPr>
        <p:txBody>
          <a:bodyPr rIns="132080"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Linear Search 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return true </a:t>
            </a:r>
            <a:r>
              <a:rPr lang="en-US" dirty="0" err="1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iff</a:t>
            </a:r>
            <a:r>
              <a:rPr lang="en-US" dirty="0">
                <a:solidFill>
                  <a:srgbClr val="008000"/>
                </a:solidFill>
                <a:latin typeface="Times New Roman"/>
                <a:cs typeface="Times New Roman"/>
                <a:sym typeface="Courier New" charset="0"/>
              </a:rPr>
              <a:t> v is in b </a:t>
            </a:r>
          </a:p>
          <a:p>
            <a:pPr>
              <a:spcBef>
                <a:spcPts val="100"/>
              </a:spcBef>
              <a:defRPr/>
            </a:pPr>
            <a:r>
              <a:rPr lang="en-US" b="1" dirty="0" err="1">
                <a:latin typeface="Times New Roman"/>
                <a:cs typeface="Times New Roman"/>
                <a:sym typeface="Courier New" charset="0"/>
              </a:rPr>
              <a:t>bool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find(</a:t>
            </a:r>
            <a:r>
              <a:rPr lang="en-US" b="1" dirty="0" err="1"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* b, </a:t>
            </a:r>
            <a:r>
              <a:rPr lang="en-US" b="1" dirty="0" err="1"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length, </a:t>
            </a:r>
            <a:r>
              <a:rPr lang="en-US" b="1" dirty="0" err="1"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v) {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for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(</a:t>
            </a:r>
            <a:r>
              <a:rPr lang="en-US" b="1" dirty="0" err="1">
                <a:latin typeface="Times New Roman"/>
                <a:cs typeface="Times New Roman"/>
                <a:sym typeface="Courier New" charset="0"/>
              </a:rPr>
              <a:t>int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Courier New" charset="0"/>
              </a:rPr>
              <a:t>i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= 0; </a:t>
            </a:r>
            <a:r>
              <a:rPr lang="en-US" dirty="0" err="1">
                <a:latin typeface="Times New Roman"/>
                <a:cs typeface="Times New Roman"/>
                <a:sym typeface="Courier New" charset="0"/>
              </a:rPr>
              <a:t>i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&lt; length; </a:t>
            </a:r>
            <a:r>
              <a:rPr lang="en-US" dirty="0" err="1">
                <a:latin typeface="Times New Roman"/>
                <a:cs typeface="Times New Roman"/>
                <a:sym typeface="Courier New" charset="0"/>
              </a:rPr>
              <a:t>i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++) {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  <a:sym typeface="Courier New" charset="0"/>
              </a:rPr>
              <a:t>     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if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(b[</a:t>
            </a:r>
            <a:r>
              <a:rPr lang="en-US" dirty="0" err="1">
                <a:latin typeface="Times New Roman"/>
                <a:cs typeface="Times New Roman"/>
                <a:sym typeface="Courier New" charset="0"/>
              </a:rPr>
              <a:t>i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] == v)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true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;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  <a:sym typeface="Courier New" charset="0"/>
              </a:rPr>
              <a:t>   }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  <a:sym typeface="Courier New" charset="0"/>
              </a:rPr>
              <a:t>  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return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 </a:t>
            </a:r>
            <a:r>
              <a:rPr lang="en-US" b="1" dirty="0">
                <a:latin typeface="Times New Roman"/>
                <a:cs typeface="Times New Roman"/>
                <a:sym typeface="Courier New" charset="0"/>
              </a:rPr>
              <a:t>false</a:t>
            </a:r>
            <a:r>
              <a:rPr lang="en-US" dirty="0">
                <a:latin typeface="Times New Roman"/>
                <a:cs typeface="Times New Roman"/>
                <a:sym typeface="Courier New" charset="0"/>
              </a:rPr>
              <a:t>;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>
              <a:defRPr/>
            </a:pPr>
            <a:r>
              <a:rPr lang="en-US" dirty="0">
                <a:latin typeface="Times New Roman"/>
                <a:cs typeface="Times New Roman"/>
                <a:sym typeface="Courier New" charset="0"/>
              </a:rPr>
              <a:t>}</a:t>
            </a:r>
            <a:endParaRPr lang="en-US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b="1" dirty="0" smtClean="0">
                <a:solidFill>
                  <a:srgbClr val="009900"/>
                </a:solidFill>
                <a:latin typeface="Courier New" charset="0"/>
                <a:ea typeface="ヒラギノ角ゴ ProN W6" charset="0"/>
                <a:cs typeface="ヒラギノ角ゴ ProN W6" charset="0"/>
                <a:sym typeface="Courier New" charset="0"/>
              </a:rPr>
              <a:t>  </a:t>
            </a:r>
            <a:endParaRPr 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4572000" y="1143000"/>
            <a:ext cx="4267200" cy="4989513"/>
          </a:xfrm>
          <a:prstGeom prst="rect">
            <a:avLst/>
          </a:prstGeom>
          <a:solidFill>
            <a:srgbClr val="BCD0B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269875" indent="-230188">
              <a:spcBef>
                <a:spcPts val="450"/>
              </a:spcBef>
              <a:defRPr/>
            </a:pPr>
            <a:r>
              <a:rPr lang="en-US" dirty="0">
                <a:solidFill>
                  <a:srgbClr val="800000"/>
                </a:solidFill>
                <a:latin typeface="Arial" charset="0"/>
                <a:cs typeface="Arial" charset="0"/>
                <a:sym typeface="Arial" charset="0"/>
              </a:rPr>
              <a:t>Binary Search</a:t>
            </a:r>
          </a:p>
          <a:p>
            <a:pPr marL="269875" indent="-230188">
              <a:spcBef>
                <a:spcPts val="450"/>
              </a:spcBef>
              <a:defRPr/>
            </a:pP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// Return h that satisfies</a:t>
            </a:r>
          </a:p>
          <a:p>
            <a:pPr marL="269875" indent="-230188">
              <a:spcBef>
                <a:spcPts val="450"/>
              </a:spcBef>
              <a:defRPr/>
            </a:pPr>
            <a:r>
              <a:rPr lang="en-US" dirty="0">
                <a:solidFill>
                  <a:srgbClr val="008000"/>
                </a:solidFill>
                <a:latin typeface="Arial" charset="0"/>
                <a:cs typeface="Arial" charset="0"/>
                <a:sym typeface="Arial" charset="0"/>
              </a:rPr>
              <a:t>//      b[0..h] &lt;= v &lt; b[h+1..]</a:t>
            </a:r>
          </a:p>
          <a:p>
            <a:pPr>
              <a:defRPr/>
            </a:pPr>
            <a:r>
              <a:rPr lang="en-US" b="1" dirty="0" err="1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bool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charset="0"/>
                <a:sym typeface="Courier New" charset="0"/>
              </a:rPr>
              <a:t>bsearch</a:t>
            </a:r>
            <a:r>
              <a:rPr lang="en-US" dirty="0">
                <a:solidFill>
                  <a:schemeClr val="tx1"/>
                </a:solidFill>
                <a:cs typeface="Times New Roman" charset="0"/>
                <a:sym typeface="Courier New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int</a:t>
            </a:r>
            <a:r>
              <a:rPr lang="en-US" dirty="0">
                <a:cs typeface="Times New Roman" charset="0"/>
                <a:sym typeface="Courier New" charset="0"/>
              </a:rPr>
              <a:t>*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 </a:t>
            </a:r>
            <a:r>
              <a:rPr lang="en-US" dirty="0">
                <a:solidFill>
                  <a:schemeClr val="tx1"/>
                </a:solidFill>
                <a:cs typeface="Times New Roman" charset="0"/>
                <a:sym typeface="Courier New" charset="0"/>
              </a:rPr>
              <a:t>b, </a:t>
            </a:r>
            <a:r>
              <a:rPr lang="en-US" b="1" dirty="0" err="1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 length, </a:t>
            </a:r>
            <a:r>
              <a:rPr lang="en-US" b="1" dirty="0" err="1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  <a:sym typeface="Courier New" charset="0"/>
              </a:rPr>
              <a:t> v){ </a:t>
            </a:r>
            <a:endParaRPr lang="en-US" dirty="0">
              <a:solidFill>
                <a:schemeClr val="tx1"/>
              </a:solidFill>
              <a:cs typeface="Times New Roman" charset="0"/>
              <a:sym typeface="Courier New" charset="0"/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Times New Roman" charset="0"/>
                <a:sym typeface="Courier New" charset="0"/>
              </a:rPr>
              <a:t>   </a:t>
            </a:r>
            <a:r>
              <a:rPr lang="en-US" b="1" dirty="0" err="1">
                <a:solidFill>
                  <a:schemeClr val="tx1"/>
                </a:solidFill>
                <a:cs typeface="Times New Roman" charset="0"/>
                <a:sym typeface="Courier New" charset="0"/>
              </a:rPr>
              <a:t>int</a:t>
            </a:r>
            <a:r>
              <a:rPr lang="en-US" dirty="0">
                <a:solidFill>
                  <a:schemeClr val="tx1"/>
                </a:solidFill>
                <a:cs typeface="Times New Roman" charset="0"/>
                <a:sym typeface="Courier New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h= -1; 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t= </a:t>
            </a:r>
            <a:r>
              <a:rPr lang="en-US" dirty="0" smtClean="0">
                <a:solidFill>
                  <a:schemeClr val="tx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   while</a:t>
            </a:r>
            <a:r>
              <a:rPr lang="en-US" dirty="0">
                <a:solidFill>
                  <a:schemeClr val="tx1"/>
                </a:solidFill>
              </a:rPr>
              <a:t> ( h != t-1 ) 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 e= (</a:t>
            </a:r>
            <a:r>
              <a:rPr lang="en-US" dirty="0" err="1">
                <a:solidFill>
                  <a:schemeClr val="tx1"/>
                </a:solidFill>
              </a:rPr>
              <a:t>h+t</a:t>
            </a:r>
            <a:r>
              <a:rPr lang="en-US" dirty="0">
                <a:solidFill>
                  <a:schemeClr val="tx1"/>
                </a:solidFill>
              </a:rPr>
              <a:t>)/2;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        if</a:t>
            </a:r>
            <a:r>
              <a:rPr lang="en-US" dirty="0">
                <a:solidFill>
                  <a:schemeClr val="tx1"/>
                </a:solidFill>
              </a:rPr>
              <a:t> (b[e] &lt;= v)  h= 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        else</a:t>
            </a:r>
            <a:r>
              <a:rPr lang="en-US" dirty="0">
                <a:solidFill>
                  <a:schemeClr val="tx1"/>
                </a:solidFill>
              </a:rPr>
              <a:t> t= e;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}</a:t>
            </a:r>
          </a:p>
          <a:p>
            <a:pPr marL="269875" indent="-230188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chemeClr val="tx1"/>
                </a:solidFill>
                <a:sym typeface="Courier New" charset="0"/>
              </a:rPr>
              <a:t>} </a:t>
            </a:r>
            <a:r>
              <a:rPr lang="en-US" dirty="0">
                <a:solidFill>
                  <a:schemeClr val="tx1"/>
                </a:solidFill>
                <a:ea typeface="ヒラギノ角ゴ ProN W6" charset="0"/>
                <a:cs typeface="ヒラギノ角ゴ ProN W6" charset="0"/>
                <a:sym typeface="Courier New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5334000"/>
            <a:ext cx="5003800" cy="1354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pPr marL="269875" indent="-230188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ヒラギノ角ゴ ProN W6" charset="0"/>
                <a:cs typeface="ヒラギノ角ゴ ProN W6" charset="0"/>
                <a:sym typeface="Courier New" charset="0"/>
              </a:rPr>
              <a:t>Always takes ~(log n+1) iterations.</a:t>
            </a:r>
          </a:p>
          <a:p>
            <a:pPr marL="269875" indent="-230188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ヒラギノ角ゴ ProN W6" charset="0"/>
                <a:cs typeface="ヒラギノ角ゴ ProN W6" charset="0"/>
                <a:sym typeface="Courier New" charset="0"/>
              </a:rPr>
              <a:t>Worst-case and expected times:</a:t>
            </a:r>
          </a:p>
          <a:p>
            <a:pPr marL="269875" indent="-230188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ヒラギノ角ゴ ProN W6" charset="0"/>
                <a:cs typeface="ヒラギノ角ゴ ProN W6" charset="0"/>
                <a:sym typeface="Courier New" charset="0"/>
              </a:rPr>
              <a:t>O(log n)</a:t>
            </a:r>
            <a:endParaRPr lang="en-US" dirty="0">
              <a:solidFill>
                <a:srgbClr val="FF0000"/>
              </a:solidFill>
              <a:latin typeface="Arial" charset="0"/>
              <a:sym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4724400"/>
            <a:ext cx="2868613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defRPr/>
            </a:pPr>
            <a:r>
              <a:rPr lang="en-US" dirty="0">
                <a:solidFill>
                  <a:srgbClr val="FF0000"/>
                </a:solidFill>
              </a:rPr>
              <a:t>worst-case time: O(n)</a:t>
            </a:r>
          </a:p>
        </p:txBody>
      </p:sp>
    </p:spTree>
    <p:extLst>
      <p:ext uri="{BB962C8B-B14F-4D97-AF65-F5344CB8AC3E}">
        <p14:creationId xmlns:p14="http://schemas.microsoft.com/office/powerpoint/2010/main" val="66974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Comparison of linear and binary search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0240943C-4E16-2147-8C46-F3EFE944AAE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17</a:t>
            </a:fld>
            <a:endParaRPr lang="en-US" sz="1200">
              <a:solidFill>
                <a:srgbClr val="FFFFFF"/>
              </a:solidFill>
            </a:endParaRPr>
          </a:p>
        </p:txBody>
      </p:sp>
      <p:graphicFrame>
        <p:nvGraphicFramePr>
          <p:cNvPr id="33795" name="Object 2"/>
          <p:cNvGraphicFramePr>
            <a:graphicFrameLocks/>
          </p:cNvGraphicFramePr>
          <p:nvPr/>
        </p:nvGraphicFramePr>
        <p:xfrm>
          <a:off x="622300" y="1516063"/>
          <a:ext cx="7678738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Chart" r:id="rId3" imgW="0" imgH="0" progId="MSGraph.Chart.8">
                  <p:embed/>
                </p:oleObj>
              </mc:Choice>
              <mc:Fallback>
                <p:oleObj name="Chart" r:id="rId3" imgW="0" imgH="0" progId="MSGraph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516063"/>
                        <a:ext cx="7678738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803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Analysis of Matrix Multiplication</a:t>
            </a:r>
          </a:p>
        </p:txBody>
      </p:sp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0C2EAC0-1861-1C45-92E9-AE41DC6A874A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/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Tw Cen MT" charset="0"/>
                <a:ea typeface="MS PGothic" charset="0"/>
              </a:rPr>
              <a:t>Multiply n-by-n  matrices A and B:</a:t>
            </a:r>
          </a:p>
        </p:txBody>
      </p:sp>
      <p:sp>
        <p:nvSpPr>
          <p:cNvPr id="34820" name="Rectangle 3"/>
          <p:cNvSpPr>
            <a:spLocks/>
          </p:cNvSpPr>
          <p:nvPr/>
        </p:nvSpPr>
        <p:spPr bwMode="auto">
          <a:xfrm>
            <a:off x="685800" y="2438400"/>
            <a:ext cx="7213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50"/>
              </a:spcBef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Convention, matrix problems measured in terms of n, the number of rows, columns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 dirty="0" smtClean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Worst-case 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time: O(n</a:t>
            </a:r>
            <a:r>
              <a:rPr lang="en-US" baseline="30000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3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Expected-case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time:O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(n</a:t>
            </a:r>
            <a:r>
              <a:rPr lang="en-US" baseline="30000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3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)</a:t>
            </a:r>
          </a:p>
        </p:txBody>
      </p:sp>
      <p:sp>
        <p:nvSpPr>
          <p:cNvPr id="34821" name="Rectangle 4"/>
          <p:cNvSpPr>
            <a:spLocks/>
          </p:cNvSpPr>
          <p:nvPr/>
        </p:nvSpPr>
        <p:spPr bwMode="auto">
          <a:xfrm>
            <a:off x="4572000" y="3733800"/>
            <a:ext cx="4135438" cy="25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for (i = 0; i &lt; n; i++)</a:t>
            </a:r>
          </a:p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   for (j = 0; j &lt; n; j++) {</a:t>
            </a:r>
          </a:p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       c[i][j] = 0;</a:t>
            </a:r>
          </a:p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       for (k = 0; k &lt; n; k++)</a:t>
            </a:r>
          </a:p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	c[i][j] += a[i][k]*b[k][j];</a:t>
            </a:r>
          </a:p>
          <a:p>
            <a:pPr marL="39688">
              <a:spcBef>
                <a:spcPts val="400"/>
              </a:spcBef>
            </a:pPr>
            <a:r>
              <a:rPr lang="en-US">
                <a:solidFill>
                  <a:schemeClr val="tx1"/>
                </a:solidFill>
                <a:cs typeface="Times New Roman" charset="0"/>
                <a:sym typeface="Courier New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69721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Remarks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FF1AA57-46D7-1749-A89C-F21FE863EA5C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19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/>
          <a:lstStyle/>
          <a:p>
            <a:pPr marL="39688" indent="0" eaLnBrk="1" hangingPunct="1">
              <a:buFont typeface="Wingdings" charset="0"/>
              <a:buNone/>
            </a:pPr>
            <a:r>
              <a:rPr lang="en-US" sz="2400" dirty="0">
                <a:latin typeface="Tw Cen MT" charset="0"/>
                <a:ea typeface="MS PGothic" charset="0"/>
              </a:rPr>
              <a:t>Once you get the hang of this, you can quickly zero in on what is relevant for determining asymptotic complexity</a:t>
            </a:r>
            <a:endParaRPr lang="en-US" sz="2400" dirty="0">
              <a:solidFill>
                <a:srgbClr val="800000"/>
              </a:solidFill>
              <a:latin typeface="Tw Cen MT" charset="0"/>
              <a:ea typeface="MS PGothic" charset="0"/>
            </a:endParaRPr>
          </a:p>
          <a:p>
            <a:pPr marL="552450" lvl="1" indent="-171450" eaLnBrk="1" hangingPunct="1"/>
            <a:r>
              <a:rPr lang="en-US" sz="2400" dirty="0">
                <a:solidFill>
                  <a:srgbClr val="800000"/>
                </a:solidFill>
                <a:latin typeface="Tw Cen MT" charset="0"/>
                <a:ea typeface="MS PGothic" charset="0"/>
              </a:rPr>
              <a:t> Example: you can </a:t>
            </a:r>
            <a:r>
              <a:rPr lang="en-US" sz="2400" dirty="0">
                <a:solidFill>
                  <a:srgbClr val="FF0000"/>
                </a:solidFill>
                <a:latin typeface="Tw Cen MT" charset="0"/>
                <a:ea typeface="MS PGothic" charset="0"/>
              </a:rPr>
              <a:t>usually</a:t>
            </a:r>
            <a:r>
              <a:rPr lang="en-US" sz="2400" dirty="0">
                <a:solidFill>
                  <a:srgbClr val="800000"/>
                </a:solidFill>
                <a:latin typeface="Tw Cen MT" charset="0"/>
                <a:ea typeface="MS PGothic" charset="0"/>
              </a:rPr>
              <a:t> ignore everything that is not in the innermost loop.  Why?</a:t>
            </a:r>
          </a:p>
          <a:p>
            <a:pPr marL="1639888" lvl="3" eaLnBrk="1" hangingPunct="1"/>
            <a:endParaRPr lang="en-US" sz="2400" dirty="0">
              <a:latin typeface="Tw Cen MT" charset="0"/>
              <a:ea typeface="MS PGothic" charset="0"/>
            </a:endParaRPr>
          </a:p>
          <a:p>
            <a:pPr marL="39688" indent="0" eaLnBrk="1" hangingPunct="1">
              <a:buFont typeface="Wingdings" charset="0"/>
              <a:buNone/>
            </a:pPr>
            <a:r>
              <a:rPr lang="en-US" sz="2400" dirty="0">
                <a:latin typeface="Tw Cen MT" charset="0"/>
                <a:ea typeface="MS PGothic" charset="0"/>
              </a:rPr>
              <a:t>One difficulty:</a:t>
            </a:r>
            <a:endParaRPr lang="en-US" sz="2400" dirty="0">
              <a:solidFill>
                <a:srgbClr val="800000"/>
              </a:solidFill>
              <a:latin typeface="Tw Cen MT" charset="0"/>
              <a:ea typeface="MS PGothic" charset="0"/>
            </a:endParaRPr>
          </a:p>
          <a:p>
            <a:pPr marL="552450" lvl="1" indent="-171450" eaLnBrk="1" hangingPunct="1"/>
            <a:r>
              <a:rPr lang="en-US" sz="2400" dirty="0">
                <a:solidFill>
                  <a:srgbClr val="800000"/>
                </a:solidFill>
                <a:latin typeface="Tw Cen MT" charset="0"/>
                <a:ea typeface="MS PGothic" charset="0"/>
              </a:rPr>
              <a:t> Determining runtime for recursive programs</a:t>
            </a:r>
            <a:br>
              <a:rPr lang="en-US" sz="2400" dirty="0">
                <a:solidFill>
                  <a:srgbClr val="800000"/>
                </a:solidFill>
                <a:latin typeface="Tw Cen MT" charset="0"/>
                <a:ea typeface="MS PGothic" charset="0"/>
              </a:rPr>
            </a:br>
            <a:r>
              <a:rPr lang="en-US" sz="2400" dirty="0">
                <a:solidFill>
                  <a:srgbClr val="800000"/>
                </a:solidFill>
                <a:latin typeface="Tw Cen MT" charset="0"/>
                <a:ea typeface="MS PGothic" charset="0"/>
              </a:rPr>
              <a:t>  Depends on the depth of recursion</a:t>
            </a:r>
          </a:p>
          <a:p>
            <a:pPr marL="552450" lvl="1" indent="-171450" eaLnBrk="1" hangingPunct="1"/>
            <a:endParaRPr lang="en-US" sz="2400" dirty="0">
              <a:solidFill>
                <a:srgbClr val="800000"/>
              </a:solidFill>
              <a:latin typeface="Tw Cen MT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79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What Makes a Good Algorithm?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26A3F6E8-991B-6642-92D9-8C722271C8EB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/>
          <a:lstStyle/>
          <a:p>
            <a:pPr>
              <a:lnSpc>
                <a:spcPct val="80000"/>
              </a:lnSpc>
            </a:pPr>
            <a:r>
              <a:rPr lang="en-US" sz="2700" dirty="0">
                <a:latin typeface="Tw Cen MT" charset="0"/>
                <a:ea typeface="MS PGothic" charset="0"/>
              </a:rPr>
              <a:t>Suppose you have two possible algorithms or data structures that basically do the same thing; which is </a:t>
            </a:r>
            <a:r>
              <a:rPr lang="en-US" sz="2700" i="1" dirty="0" smtClean="0">
                <a:latin typeface="Tw Cen MT" charset="0"/>
                <a:ea typeface="MS PGothic" charset="0"/>
              </a:rPr>
              <a:t>better</a:t>
            </a:r>
            <a:r>
              <a:rPr lang="en-US" sz="28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700" dirty="0">
              <a:latin typeface="Tw Cen MT" charset="0"/>
              <a:ea typeface="MS PGothic" charset="0"/>
            </a:endParaRPr>
          </a:p>
          <a:p>
            <a:pPr>
              <a:lnSpc>
                <a:spcPct val="80000"/>
              </a:lnSpc>
              <a:spcBef>
                <a:spcPts val="1900"/>
              </a:spcBef>
            </a:pPr>
            <a:r>
              <a:rPr lang="en-US" sz="2700" dirty="0">
                <a:latin typeface="Tw Cen MT" charset="0"/>
                <a:ea typeface="MS PGothic" charset="0"/>
              </a:rPr>
              <a:t>Well… what do we mean by </a:t>
            </a:r>
            <a:r>
              <a:rPr lang="en-US" sz="2700" i="1" dirty="0" smtClean="0">
                <a:latin typeface="Tw Cen MT" charset="0"/>
                <a:ea typeface="MS PGothic" charset="0"/>
              </a:rPr>
              <a:t>better</a:t>
            </a:r>
            <a:r>
              <a:rPr lang="en-US" sz="28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700" dirty="0">
              <a:latin typeface="Tw Cen MT" charset="0"/>
              <a:ea typeface="MS PGothic" charset="0"/>
            </a:endParaRPr>
          </a:p>
          <a:p>
            <a:pPr marL="728663" lvl="1">
              <a:lnSpc>
                <a:spcPct val="80000"/>
              </a:lnSpc>
            </a:pPr>
            <a:r>
              <a:rPr lang="en-US" sz="2400" dirty="0" smtClean="0">
                <a:latin typeface="Tw Cen MT" charset="0"/>
                <a:ea typeface="MS PGothic" charset="0"/>
              </a:rPr>
              <a:t>Faster</a:t>
            </a:r>
            <a:r>
              <a:rPr lang="en-US" sz="24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728663" lvl="1">
              <a:lnSpc>
                <a:spcPct val="80000"/>
              </a:lnSpc>
            </a:pPr>
            <a:r>
              <a:rPr lang="en-US" sz="2400" dirty="0">
                <a:latin typeface="Tw Cen MT" charset="0"/>
                <a:ea typeface="MS PGothic" charset="0"/>
              </a:rPr>
              <a:t>Less </a:t>
            </a:r>
            <a:r>
              <a:rPr lang="en-US" sz="2400" dirty="0" smtClean="0">
                <a:latin typeface="Tw Cen MT" charset="0"/>
                <a:ea typeface="MS PGothic" charset="0"/>
              </a:rPr>
              <a:t>space</a:t>
            </a:r>
            <a:r>
              <a:rPr lang="en-US" sz="24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728663" lvl="1">
              <a:lnSpc>
                <a:spcPct val="80000"/>
              </a:lnSpc>
            </a:pPr>
            <a:r>
              <a:rPr lang="en-US" sz="2400" dirty="0">
                <a:latin typeface="Tw Cen MT" charset="0"/>
                <a:ea typeface="MS PGothic" charset="0"/>
              </a:rPr>
              <a:t>Easier to </a:t>
            </a:r>
            <a:r>
              <a:rPr lang="en-US" sz="2400" dirty="0" smtClean="0">
                <a:latin typeface="Tw Cen MT" charset="0"/>
                <a:ea typeface="MS PGothic" charset="0"/>
              </a:rPr>
              <a:t>code</a:t>
            </a:r>
            <a:r>
              <a:rPr lang="en-US" sz="24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728663" lvl="1">
              <a:lnSpc>
                <a:spcPct val="80000"/>
              </a:lnSpc>
            </a:pPr>
            <a:r>
              <a:rPr lang="en-US" sz="2400" dirty="0">
                <a:latin typeface="Tw Cen MT" charset="0"/>
                <a:ea typeface="MS PGothic" charset="0"/>
              </a:rPr>
              <a:t>Easier to </a:t>
            </a:r>
            <a:r>
              <a:rPr lang="en-US" sz="2400" dirty="0" smtClean="0">
                <a:latin typeface="Tw Cen MT" charset="0"/>
                <a:ea typeface="MS PGothic" charset="0"/>
              </a:rPr>
              <a:t>maintain</a:t>
            </a:r>
            <a:r>
              <a:rPr lang="en-US" sz="24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728663" lvl="1">
              <a:lnSpc>
                <a:spcPct val="80000"/>
              </a:lnSpc>
            </a:pPr>
            <a:r>
              <a:rPr lang="en-US" sz="2400" dirty="0">
                <a:latin typeface="Tw Cen MT" charset="0"/>
                <a:ea typeface="MS PGothic" charset="0"/>
              </a:rPr>
              <a:t>Required for </a:t>
            </a:r>
            <a:r>
              <a:rPr lang="en-US" sz="2400" dirty="0" smtClean="0">
                <a:latin typeface="Tw Cen MT" charset="0"/>
                <a:ea typeface="MS PGothic" charset="0"/>
              </a:rPr>
              <a:t>homework</a:t>
            </a:r>
            <a:r>
              <a:rPr lang="en-US" sz="2400" dirty="0">
                <a:latin typeface="Abadi MT Condensed Light"/>
                <a:ea typeface="MS PGothic" charset="0"/>
                <a:cs typeface="Abadi MT Condensed Light"/>
              </a:rPr>
              <a:t>?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728663" lvl="1" eaLnBrk="1" hangingPunct="1">
              <a:lnSpc>
                <a:spcPct val="80000"/>
              </a:lnSpc>
            </a:pPr>
            <a:endParaRPr lang="en-US" sz="1700" dirty="0">
              <a:latin typeface="Tw Cen MT" charset="0"/>
              <a:ea typeface="MS PGothic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700" dirty="0">
                <a:latin typeface="Tw Cen MT" charset="0"/>
                <a:ea typeface="MS PGothic" charset="0"/>
              </a:rPr>
              <a:t>How do we measure time and space for an algorithm?</a:t>
            </a:r>
          </a:p>
        </p:txBody>
      </p:sp>
    </p:spTree>
    <p:extLst>
      <p:ext uri="{BB962C8B-B14F-4D97-AF65-F5344CB8AC3E}">
        <p14:creationId xmlns:p14="http://schemas.microsoft.com/office/powerpoint/2010/main" val="2302219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Why Bother with Runtime Analysis?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98283F9-BEA3-1748-85CD-3C37803BBE90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4035425" cy="4495800"/>
          </a:xfrm>
        </p:spPr>
        <p:txBody>
          <a:bodyPr rIns="132080"/>
          <a:lstStyle/>
          <a:p>
            <a:pPr marL="39688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500">
                <a:latin typeface="Tw Cen MT" charset="0"/>
                <a:ea typeface="MS PGothic" charset="0"/>
              </a:rPr>
              <a:t>Computers so fast that we can do whatever we want using simple algorithms and data structures, right?</a:t>
            </a:r>
          </a:p>
          <a:p>
            <a:pPr marL="39688" indent="0" eaLnBrk="1" hangingPunct="1">
              <a:lnSpc>
                <a:spcPct val="80000"/>
              </a:lnSpc>
              <a:spcBef>
                <a:spcPts val="1300"/>
              </a:spcBef>
              <a:buFont typeface="Wingdings" charset="0"/>
              <a:buNone/>
            </a:pPr>
            <a:r>
              <a:rPr lang="en-US" sz="2500">
                <a:latin typeface="Tw Cen MT" charset="0"/>
                <a:ea typeface="MS PGothic" charset="0"/>
              </a:rPr>
              <a:t>Not really – data-structure/algorithm improvements can be a </a:t>
            </a:r>
            <a:r>
              <a:rPr lang="en-US" sz="2500" i="1">
                <a:latin typeface="Tw Cen MT" charset="0"/>
                <a:ea typeface="MS PGothic" charset="0"/>
              </a:rPr>
              <a:t>very</a:t>
            </a:r>
            <a:r>
              <a:rPr lang="en-US" sz="2500">
                <a:latin typeface="Tw Cen MT" charset="0"/>
                <a:ea typeface="MS PGothic" charset="0"/>
              </a:rPr>
              <a:t> </a:t>
            </a:r>
            <a:r>
              <a:rPr lang="en-US" sz="2500" i="1">
                <a:latin typeface="Tw Cen MT" charset="0"/>
                <a:ea typeface="MS PGothic" charset="0"/>
              </a:rPr>
              <a:t>big</a:t>
            </a:r>
            <a:r>
              <a:rPr lang="en-US" sz="2500">
                <a:latin typeface="Tw Cen MT" charset="0"/>
                <a:ea typeface="MS PGothic" charset="0"/>
              </a:rPr>
              <a:t> win</a:t>
            </a:r>
          </a:p>
          <a:p>
            <a:pPr marL="39688" indent="0" eaLnBrk="1" hangingPunct="1">
              <a:lnSpc>
                <a:spcPct val="80000"/>
              </a:lnSpc>
              <a:spcBef>
                <a:spcPts val="1300"/>
              </a:spcBef>
              <a:buFont typeface="Wingdings" charset="0"/>
              <a:buNone/>
            </a:pPr>
            <a:r>
              <a:rPr lang="en-US" sz="2500">
                <a:latin typeface="Tw Cen MT" charset="0"/>
                <a:ea typeface="MS PGothic" charset="0"/>
              </a:rPr>
              <a:t>Scenario:</a:t>
            </a:r>
          </a:p>
          <a:p>
            <a:pPr marL="498475" lvl="1" indent="-171450" eaLnBrk="1" hangingPunct="1">
              <a:lnSpc>
                <a:spcPct val="80000"/>
              </a:lnSpc>
            </a:pPr>
            <a:r>
              <a:rPr lang="en-US" sz="2400">
                <a:latin typeface="Tw Cen MT" charset="0"/>
                <a:ea typeface="MS PGothic" charset="0"/>
              </a:rPr>
              <a:t>A runs in n</a:t>
            </a:r>
            <a:r>
              <a:rPr lang="en-US" sz="2400" baseline="30000">
                <a:latin typeface="Tw Cen MT" charset="0"/>
                <a:ea typeface="MS PGothic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</a:rPr>
              <a:t> msec</a:t>
            </a:r>
          </a:p>
          <a:p>
            <a:pPr marL="498475" lvl="1" indent="-171450" eaLnBrk="1" hangingPunct="1">
              <a:lnSpc>
                <a:spcPct val="80000"/>
              </a:lnSpc>
            </a:pPr>
            <a:r>
              <a:rPr lang="en-US" sz="2400">
                <a:latin typeface="Tw Cen MT" charset="0"/>
                <a:ea typeface="MS PGothic" charset="0"/>
              </a:rPr>
              <a:t>A' runs in n</a:t>
            </a:r>
            <a:r>
              <a:rPr lang="en-US" sz="2400" baseline="30000">
                <a:latin typeface="Tw Cen MT" charset="0"/>
                <a:ea typeface="MS PGothic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</a:rPr>
              <a:t>/10 msec</a:t>
            </a:r>
          </a:p>
          <a:p>
            <a:pPr marL="498475" lvl="1" indent="-171450" eaLnBrk="1" hangingPunct="1">
              <a:lnSpc>
                <a:spcPct val="80000"/>
              </a:lnSpc>
            </a:pPr>
            <a:r>
              <a:rPr lang="en-US" sz="2400">
                <a:latin typeface="Tw Cen MT" charset="0"/>
                <a:ea typeface="MS PGothic" charset="0"/>
              </a:rPr>
              <a:t>B runs in 10 n log n msec</a:t>
            </a:r>
          </a:p>
        </p:txBody>
      </p:sp>
      <p:sp>
        <p:nvSpPr>
          <p:cNvPr id="36868" name="Rectangle 3"/>
          <p:cNvSpPr>
            <a:spLocks/>
          </p:cNvSpPr>
          <p:nvPr/>
        </p:nvSpPr>
        <p:spPr bwMode="auto">
          <a:xfrm>
            <a:off x="4800600" y="1828800"/>
            <a:ext cx="36449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50"/>
              </a:spcBef>
              <a:buClr>
                <a:srgbClr val="0033CC"/>
              </a:buClr>
              <a:buSzPct val="100000"/>
            </a:pPr>
            <a:r>
              <a:rPr lang="en-US">
                <a:solidFill>
                  <a:srgbClr val="0033CC"/>
                </a:solidFill>
                <a:cs typeface="Times New Roman" charset="0"/>
                <a:sym typeface="Arial" charset="0"/>
              </a:rPr>
              <a:t>Problem of size n=10</a:t>
            </a:r>
            <a:r>
              <a:rPr lang="en-US" baseline="30000">
                <a:solidFill>
                  <a:srgbClr val="0033CC"/>
                </a:solidFill>
                <a:cs typeface="Times New Roman" charset="0"/>
                <a:sym typeface="Arial" charset="0"/>
              </a:rPr>
              <a:t>3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A: 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3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17 minutes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A': 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2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1.7 minutes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B: 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2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1.7 minutes</a:t>
            </a:r>
            <a:endParaRPr lang="en-US">
              <a:solidFill>
                <a:schemeClr val="tx1"/>
              </a:solidFill>
              <a:cs typeface="Times New Roman" charset="0"/>
            </a:endParaRPr>
          </a:p>
          <a:p>
            <a:pPr marL="39688">
              <a:spcBef>
                <a:spcPts val="1050"/>
              </a:spcBef>
              <a:buClr>
                <a:srgbClr val="0033CC"/>
              </a:buClr>
              <a:buSzPct val="100000"/>
            </a:pPr>
            <a:r>
              <a:rPr lang="en-US">
                <a:solidFill>
                  <a:srgbClr val="0033CC"/>
                </a:solidFill>
                <a:cs typeface="Times New Roman" charset="0"/>
                <a:sym typeface="Arial" charset="0"/>
              </a:rPr>
              <a:t>Problem of size n=10</a:t>
            </a:r>
            <a:r>
              <a:rPr lang="en-US" baseline="30000">
                <a:solidFill>
                  <a:srgbClr val="0033CC"/>
                </a:solidFill>
                <a:cs typeface="Times New Roman" charset="0"/>
                <a:sym typeface="Arial" charset="0"/>
              </a:rPr>
              <a:t>6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A: 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9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30 years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A': 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8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3 years</a:t>
            </a:r>
          </a:p>
          <a:p>
            <a:pPr marL="39688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B: 2·10</a:t>
            </a:r>
            <a:r>
              <a:rPr lang="en-US" baseline="30000">
                <a:solidFill>
                  <a:srgbClr val="9900CC"/>
                </a:solidFill>
                <a:cs typeface="Times New Roman" charset="0"/>
                <a:sym typeface="Arial" charset="0"/>
              </a:rPr>
              <a:t>5</a:t>
            </a:r>
            <a:r>
              <a:rPr lang="en-US">
                <a:solidFill>
                  <a:srgbClr val="9900CC"/>
                </a:solidFill>
                <a:cs typeface="Times New Roman" charset="0"/>
                <a:sym typeface="Arial" charset="0"/>
              </a:rPr>
              <a:t> sec ≈ 2 days</a:t>
            </a:r>
          </a:p>
          <a:p>
            <a:pPr marL="39688">
              <a:spcBef>
                <a:spcPts val="1650"/>
              </a:spcBef>
            </a:pPr>
            <a:r>
              <a:rPr lang="en-US">
                <a:solidFill>
                  <a:srgbClr val="00B050"/>
                </a:solidFill>
                <a:cs typeface="Times New Roman" charset="0"/>
                <a:sym typeface="Arial" charset="0"/>
              </a:rPr>
              <a:t>1 day = 86,400 sec ≈ 10</a:t>
            </a:r>
            <a:r>
              <a:rPr lang="en-US" baseline="30000">
                <a:solidFill>
                  <a:srgbClr val="00B050"/>
                </a:solidFill>
                <a:cs typeface="Times New Roman" charset="0"/>
                <a:sym typeface="Arial" charset="0"/>
              </a:rPr>
              <a:t>5</a:t>
            </a:r>
            <a:r>
              <a:rPr lang="en-US">
                <a:solidFill>
                  <a:srgbClr val="00B050"/>
                </a:solidFill>
                <a:cs typeface="Times New Roman" charset="0"/>
                <a:sym typeface="Arial" charset="0"/>
              </a:rPr>
              <a:t> sec</a:t>
            </a:r>
          </a:p>
          <a:p>
            <a:pPr marL="39688">
              <a:spcBef>
                <a:spcPts val="450"/>
              </a:spcBef>
            </a:pPr>
            <a:r>
              <a:rPr lang="en-US">
                <a:solidFill>
                  <a:srgbClr val="00B050"/>
                </a:solidFill>
                <a:cs typeface="Times New Roman" charset="0"/>
                <a:sym typeface="Arial" charset="0"/>
              </a:rPr>
              <a:t>1,000 days ≈ 3 years</a:t>
            </a:r>
          </a:p>
        </p:txBody>
      </p:sp>
    </p:spTree>
    <p:extLst>
      <p:ext uri="{BB962C8B-B14F-4D97-AF65-F5344CB8AC3E}">
        <p14:creationId xmlns:p14="http://schemas.microsoft.com/office/powerpoint/2010/main" val="237510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979988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Algorithms for the Human Genome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EF8D7BD4-CC6D-1046-B9D6-94360A2507B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21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3657600" cy="4495800"/>
          </a:xfrm>
        </p:spPr>
        <p:txBody>
          <a:bodyPr rIns="132080">
            <a:normAutofit lnSpcReduction="10000"/>
          </a:bodyPr>
          <a:lstStyle/>
          <a:p>
            <a:pPr marL="39688" indent="0" eaLnBrk="1" hangingPunct="1">
              <a:buFont typeface="Wingdings" charset="0"/>
              <a:buNone/>
            </a:pPr>
            <a:r>
              <a:rPr lang="en-US" sz="2800">
                <a:latin typeface="Tw Cen MT" charset="0"/>
                <a:ea typeface="MS PGothic" charset="0"/>
              </a:rPr>
              <a:t>Human genome </a:t>
            </a:r>
            <a:br>
              <a:rPr lang="en-US" sz="2800">
                <a:latin typeface="Tw Cen MT" charset="0"/>
                <a:ea typeface="MS PGothic" charset="0"/>
              </a:rPr>
            </a:br>
            <a:r>
              <a:rPr lang="en-US" sz="2800">
                <a:latin typeface="Tw Cen MT" charset="0"/>
                <a:ea typeface="MS PGothic" charset="0"/>
              </a:rPr>
              <a:t>= 3.5 billion nucleotides </a:t>
            </a:r>
            <a:br>
              <a:rPr lang="en-US" sz="2800">
                <a:latin typeface="Tw Cen MT" charset="0"/>
                <a:ea typeface="MS PGothic" charset="0"/>
              </a:rPr>
            </a:br>
            <a:r>
              <a:rPr lang="en-US" sz="2800">
                <a:latin typeface="Tw Cen MT" charset="0"/>
                <a:ea typeface="MS PGothic" charset="0"/>
              </a:rPr>
              <a:t>~ 1 Gb</a:t>
            </a:r>
          </a:p>
          <a:p>
            <a:pPr marL="39688" indent="0" eaLnBrk="1" hangingPunct="1"/>
            <a:endParaRPr lang="en-US">
              <a:latin typeface="Tw Cen MT" charset="0"/>
              <a:ea typeface="MS PGothic" charset="0"/>
            </a:endParaRPr>
          </a:p>
          <a:p>
            <a:pPr marL="39688" indent="0" eaLnBrk="1" hangingPunct="1">
              <a:buFont typeface="Wingdings" charset="0"/>
              <a:buNone/>
            </a:pPr>
            <a:r>
              <a:rPr lang="en-US">
                <a:latin typeface="Tw Cen MT" charset="0"/>
                <a:ea typeface="MS PGothic" charset="0"/>
              </a:rPr>
              <a:t>@1 base-pair instruction/</a:t>
            </a:r>
            <a:r>
              <a:rPr lang="en-US">
                <a:latin typeface="Symbol" charset="0"/>
                <a:ea typeface="MS PGothic" charset="0"/>
                <a:sym typeface="Symbol" charset="0"/>
              </a:rPr>
              <a:t>μ</a:t>
            </a:r>
            <a:r>
              <a:rPr lang="en-US">
                <a:latin typeface="Tw Cen MT" charset="0"/>
                <a:ea typeface="MS PGothic" charset="0"/>
              </a:rPr>
              <a:t>sec</a:t>
            </a:r>
          </a:p>
          <a:p>
            <a:pPr marL="222250" lvl="1" indent="-222250" eaLnBrk="1" hangingPunct="1"/>
            <a:r>
              <a:rPr lang="en-US" sz="2400">
                <a:latin typeface="Tw Cen MT" charset="0"/>
                <a:ea typeface="MS PGothic" charset="0"/>
              </a:rPr>
              <a:t> n</a:t>
            </a:r>
            <a:r>
              <a:rPr lang="en-US" sz="3200" baseline="30000">
                <a:latin typeface="Tw Cen MT" charset="0"/>
                <a:ea typeface="MS PGothic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</a:rPr>
              <a:t> → 388445 years</a:t>
            </a:r>
          </a:p>
          <a:p>
            <a:pPr marL="222250" lvl="1" indent="-222250" eaLnBrk="1" hangingPunct="1"/>
            <a:r>
              <a:rPr lang="en-US" sz="2400">
                <a:latin typeface="Tw Cen MT" charset="0"/>
                <a:ea typeface="MS PGothic" charset="0"/>
              </a:rPr>
              <a:t> n log n → 30.824 hours</a:t>
            </a:r>
          </a:p>
          <a:p>
            <a:pPr marL="222250" lvl="1" indent="-222250" eaLnBrk="1" hangingPunct="1"/>
            <a:r>
              <a:rPr lang="en-US" sz="2400">
                <a:latin typeface="Tw Cen MT" charset="0"/>
                <a:ea typeface="MS PGothic" charset="0"/>
              </a:rPr>
              <a:t> n → 1 hour</a:t>
            </a:r>
          </a:p>
        </p:txBody>
      </p:sp>
      <p:sp>
        <p:nvSpPr>
          <p:cNvPr id="37893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600" dirty="0">
                <a:latin typeface="Tw Cen MT" charset="0"/>
                <a:ea typeface="MS PGothic" charset="0"/>
              </a:rPr>
              <a:t>Limitations of Runtime Analysis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86200" cy="4572000"/>
          </a:xfrm>
        </p:spPr>
        <p:txBody>
          <a:bodyPr rIns="132080">
            <a:normAutofit fontScale="92500"/>
          </a:bodyPr>
          <a:lstStyle/>
          <a:p>
            <a:pPr marL="39688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+mn-ea"/>
                <a:cs typeface="+mn-cs"/>
              </a:rPr>
              <a:t>Big-O can hide a very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large constant</a:t>
            </a:r>
          </a:p>
          <a:p>
            <a:pPr marL="498475" lvl="1" indent="-173038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Example: selection</a:t>
            </a:r>
          </a:p>
          <a:p>
            <a:pPr marL="498475" lvl="1" indent="-173038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Example: small problems</a:t>
            </a:r>
          </a:p>
          <a:p>
            <a:pPr marL="211138" indent="-17145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>
              <a:ea typeface="+mn-ea"/>
              <a:cs typeface="+mn-cs"/>
            </a:endParaRPr>
          </a:p>
          <a:p>
            <a:pPr marL="39688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+mn-ea"/>
                <a:cs typeface="+mn-cs"/>
              </a:rPr>
              <a:t>The specific problem you want to solve may not be the worst case</a:t>
            </a:r>
          </a:p>
          <a:p>
            <a:pPr marL="498475" lvl="1" indent="-173038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Example: Simplex method for linear programming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800600" y="1752600"/>
            <a:ext cx="3886200" cy="4572000"/>
          </a:xfrm>
        </p:spPr>
        <p:txBody>
          <a:bodyPr>
            <a:normAutofit fontScale="92500"/>
          </a:bodyPr>
          <a:lstStyle/>
          <a:p>
            <a:pPr marL="39688" indent="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FFC000"/>
              </a:buClr>
              <a:buSzPct val="80000"/>
              <a:buFont typeface="Wingdings" charset="0"/>
              <a:buNone/>
              <a:defRPr/>
            </a:pPr>
            <a:r>
              <a:rPr lang="en-US" dirty="0" smtClean="0">
                <a:ea typeface="+mn-ea"/>
                <a:cs typeface="+mn-cs"/>
                <a:sym typeface="Arial" charset="0"/>
              </a:rPr>
              <a:t> Your program may not be run often enough to make analysis worthwhile</a:t>
            </a:r>
          </a:p>
          <a:p>
            <a:pPr marL="531178" lvl="1" indent="-17145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"/>
              <a:defRPr/>
            </a:pPr>
            <a:r>
              <a:rPr lang="en-US" dirty="0" smtClean="0">
                <a:ea typeface="+mn-ea"/>
                <a:cs typeface="+mn-cs"/>
                <a:sym typeface="Arial" charset="0"/>
              </a:rPr>
              <a:t> Example: </a:t>
            </a:r>
            <a:br>
              <a:rPr lang="en-US" dirty="0" smtClean="0">
                <a:ea typeface="+mn-ea"/>
                <a:cs typeface="+mn-cs"/>
                <a:sym typeface="Arial" charset="0"/>
              </a:rPr>
            </a:br>
            <a:r>
              <a:rPr lang="en-US" dirty="0" smtClean="0">
                <a:ea typeface="+mn-ea"/>
                <a:cs typeface="+mn-cs"/>
                <a:sym typeface="Arial" charset="0"/>
              </a:rPr>
              <a:t>one-shot vs. every day</a:t>
            </a:r>
          </a:p>
          <a:p>
            <a:pPr marL="531178" lvl="1" indent="-171450" eaLnBrk="1" fontAlgn="auto" hangingPunct="1">
              <a:spcBef>
                <a:spcPts val="45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"/>
              <a:defRPr/>
            </a:pPr>
            <a:r>
              <a:rPr lang="en-US" dirty="0" smtClean="0">
                <a:ea typeface="+mn-ea"/>
                <a:cs typeface="+mn-cs"/>
                <a:sym typeface="Arial" charset="0"/>
              </a:rPr>
              <a:t> You may be analyzing and improving the wrong part of the program</a:t>
            </a:r>
          </a:p>
          <a:p>
            <a:pPr marL="211138" indent="-171450" eaLnBrk="1" fontAlgn="auto" hangingPunct="1">
              <a:spcBef>
                <a:spcPts val="413"/>
              </a:spcBef>
              <a:spcAft>
                <a:spcPts val="0"/>
              </a:spcAft>
              <a:buClr>
                <a:srgbClr val="FFC000"/>
              </a:buClr>
              <a:buSzPct val="80000"/>
              <a:buFont typeface="Wingdings" pitchFamily="2" charset="2"/>
              <a:buChar char="¨"/>
              <a:defRPr/>
            </a:pPr>
            <a:r>
              <a:rPr lang="en-US" dirty="0" smtClean="0">
                <a:ea typeface="+mn-ea"/>
                <a:cs typeface="+mn-cs"/>
                <a:sym typeface="Arial" charset="0"/>
              </a:rPr>
              <a:t>Very common situation</a:t>
            </a:r>
          </a:p>
          <a:p>
            <a:pPr marL="211138" indent="-171450" eaLnBrk="1" fontAlgn="auto" hangingPunct="1">
              <a:spcBef>
                <a:spcPts val="413"/>
              </a:spcBef>
              <a:spcAft>
                <a:spcPts val="0"/>
              </a:spcAft>
              <a:buClr>
                <a:srgbClr val="FFC000"/>
              </a:buClr>
              <a:buSzPct val="80000"/>
              <a:buFont typeface="Wingdings" pitchFamily="2" charset="2"/>
              <a:buChar char="¨"/>
              <a:defRPr/>
            </a:pPr>
            <a:r>
              <a:rPr lang="en-US" dirty="0" smtClean="0">
                <a:ea typeface="+mn-ea"/>
                <a:cs typeface="+mn-cs"/>
                <a:sym typeface="Arial" charset="0"/>
              </a:rPr>
              <a:t>Should use profiling tools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F1AC79A-81E0-C643-81D6-E6734278BA7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38917" name="Rectangle 3"/>
          <p:cNvSpPr>
            <a:spLocks/>
          </p:cNvSpPr>
          <p:nvPr/>
        </p:nvSpPr>
        <p:spPr bwMode="auto">
          <a:xfrm>
            <a:off x="4645025" y="1506538"/>
            <a:ext cx="38100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endParaRPr lang="en-US" sz="1800">
              <a:solidFill>
                <a:srgbClr val="9900CC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5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Summary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89F88D5-DE5B-8340-8E77-C93247E49984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 rIns="132080">
            <a:normAutofit fontScale="92500" lnSpcReduction="20000"/>
          </a:bodyPr>
          <a:lstStyle/>
          <a:p>
            <a:pPr marL="382588" indent="-34290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ea typeface="+mn-ea"/>
                <a:cs typeface="+mn-cs"/>
              </a:rPr>
              <a:t>Asymptotic complexity 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Used to measure of time (or space) required by an algorithm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Measure of the </a:t>
            </a:r>
            <a:r>
              <a:rPr lang="en-US" i="1" dirty="0">
                <a:ea typeface="+mn-ea"/>
                <a:cs typeface="+mn-cs"/>
              </a:rPr>
              <a:t>algorithm</a:t>
            </a:r>
            <a:r>
              <a:rPr lang="en-US" dirty="0">
                <a:ea typeface="+mn-ea"/>
                <a:cs typeface="+mn-cs"/>
              </a:rPr>
              <a:t>, not the </a:t>
            </a:r>
            <a:r>
              <a:rPr lang="en-US" i="1" dirty="0">
                <a:ea typeface="+mn-ea"/>
                <a:cs typeface="+mn-cs"/>
              </a:rPr>
              <a:t>problem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marL="382588" indent="-342900" eaLnBrk="1" fontAlgn="auto" hangingPunct="1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ea typeface="+mn-ea"/>
                <a:cs typeface="+mn-cs"/>
              </a:rPr>
              <a:t>Searching a sorted array 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Linear search: O(n) worst-case time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Binary search: O(log n) worst-case time</a:t>
            </a:r>
          </a:p>
          <a:p>
            <a:pPr marL="382588" indent="-342900" eaLnBrk="1" fontAlgn="auto" hangingPunct="1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ea typeface="+mn-ea"/>
                <a:cs typeface="+mn-cs"/>
              </a:rPr>
              <a:t>Matrix operations: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Note: n = number-of-rows = number-of-columns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Matrix-vector product: O(n</a:t>
            </a:r>
            <a:r>
              <a:rPr lang="en-US" baseline="30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) worst-case time</a:t>
            </a:r>
          </a:p>
          <a:p>
            <a:pPr marL="782638" lvl="1" indent="-28575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>
                <a:ea typeface="+mn-ea"/>
                <a:cs typeface="+mn-cs"/>
              </a:rPr>
              <a:t>Matrix-matrix multiplication: O(n</a:t>
            </a:r>
            <a:r>
              <a:rPr lang="en-US" baseline="30000" dirty="0">
                <a:ea typeface="+mn-ea"/>
                <a:cs typeface="+mn-cs"/>
              </a:rPr>
              <a:t>3</a:t>
            </a:r>
            <a:r>
              <a:rPr lang="en-US" dirty="0">
                <a:ea typeface="+mn-ea"/>
                <a:cs typeface="+mn-cs"/>
              </a:rPr>
              <a:t>) worst-case time</a:t>
            </a:r>
          </a:p>
          <a:p>
            <a:pPr marL="382588" indent="-342900" eaLnBrk="1" fontAlgn="auto" hangingPunct="1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>
                <a:ea typeface="+mn-ea"/>
                <a:cs typeface="+mn-cs"/>
              </a:rPr>
              <a:t>More later with sorting and graph algorithms</a:t>
            </a:r>
          </a:p>
        </p:txBody>
      </p:sp>
    </p:spTree>
    <p:extLst>
      <p:ext uri="{BB962C8B-B14F-4D97-AF65-F5344CB8AC3E}">
        <p14:creationId xmlns:p14="http://schemas.microsoft.com/office/powerpoint/2010/main" val="1058330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600">
                <a:latin typeface="Tw Cen MT" charset="0"/>
                <a:ea typeface="MS PGothic" charset="0"/>
              </a:rPr>
              <a:t>Sample Problem: Searching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65FF3CF-F72D-8541-ACBE-6162266C917F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362200"/>
            <a:ext cx="4800600" cy="358140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Ins="13208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/** return true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  <a:sym typeface="Courier New" charset="0"/>
              </a:rPr>
              <a:t>iff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 v is in b */</a:t>
            </a:r>
          </a:p>
          <a:p>
            <a:pPr marL="0" indent="0" eaLnBrk="1" fontAlgn="auto" hangingPunct="1">
              <a:spcBef>
                <a:spcPts val="10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b="1" dirty="0" err="1" smtClean="0">
                <a:latin typeface="Times New Roman"/>
                <a:ea typeface="+mn-ea"/>
                <a:cs typeface="Times New Roman"/>
                <a:sym typeface="Courier New" charset="0"/>
              </a:rPr>
              <a:t>bool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 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find(</a:t>
            </a:r>
            <a:r>
              <a:rPr lang="en-US" sz="2400" b="1" dirty="0" err="1" smtClean="0">
                <a:latin typeface="Times New Roman"/>
                <a:ea typeface="+mn-ea"/>
                <a:cs typeface="Times New Roman"/>
                <a:sym typeface="Courier New" charset="0"/>
              </a:rPr>
              <a:t>int</a:t>
            </a:r>
            <a:r>
              <a:rPr lang="en-US" sz="2400" dirty="0">
                <a:latin typeface="Times New Roman"/>
                <a:cs typeface="Times New Roman"/>
                <a:sym typeface="Courier New" charset="0"/>
              </a:rPr>
              <a:t>*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 b, </a:t>
            </a:r>
            <a:r>
              <a:rPr lang="en-US" sz="2400" b="1" dirty="0" err="1" smtClean="0">
                <a:latin typeface="Times New Roman"/>
                <a:ea typeface="+mn-ea"/>
                <a:cs typeface="Times New Roman"/>
                <a:sym typeface="Courier New" charset="0"/>
              </a:rPr>
              <a:t>int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 length, </a:t>
            </a:r>
            <a:r>
              <a:rPr lang="en-US" sz="2400" b="1" dirty="0" err="1" smtClean="0">
                <a:latin typeface="Times New Roman"/>
                <a:ea typeface="+mn-ea"/>
                <a:cs typeface="Times New Roman"/>
                <a:sym typeface="Courier New" charset="0"/>
              </a:rPr>
              <a:t>int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 v) 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{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 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for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(</a:t>
            </a:r>
            <a:r>
              <a:rPr lang="en-US" sz="2400" b="1" dirty="0" err="1">
                <a:latin typeface="Times New Roman"/>
                <a:ea typeface="+mn-ea"/>
                <a:cs typeface="Times New Roman"/>
                <a:sym typeface="Courier New" charset="0"/>
              </a:rPr>
              <a:t>int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</a:t>
            </a:r>
            <a:r>
              <a:rPr lang="en-US" sz="2400" dirty="0" err="1">
                <a:latin typeface="Times New Roman"/>
                <a:ea typeface="+mn-ea"/>
                <a:cs typeface="Times New Roman"/>
                <a:sym typeface="Courier New" charset="0"/>
              </a:rPr>
              <a:t>i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= 0; </a:t>
            </a:r>
            <a:r>
              <a:rPr lang="en-US" sz="2400" dirty="0" err="1">
                <a:latin typeface="Times New Roman"/>
                <a:ea typeface="+mn-ea"/>
                <a:cs typeface="Times New Roman"/>
                <a:sym typeface="Courier New" charset="0"/>
              </a:rPr>
              <a:t>i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&lt; 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length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; </a:t>
            </a:r>
            <a:r>
              <a:rPr lang="en-US" sz="2400" dirty="0" err="1">
                <a:latin typeface="Times New Roman"/>
                <a:ea typeface="+mn-ea"/>
                <a:cs typeface="Times New Roman"/>
                <a:sym typeface="Courier New" charset="0"/>
              </a:rPr>
              <a:t>i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++) {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    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if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(b[</a:t>
            </a:r>
            <a:r>
              <a:rPr lang="en-US" sz="2400" dirty="0" err="1">
                <a:latin typeface="Times New Roman"/>
                <a:ea typeface="+mn-ea"/>
                <a:cs typeface="Times New Roman"/>
                <a:sym typeface="Courier New" charset="0"/>
              </a:rPr>
              <a:t>i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] == </a:t>
            </a:r>
            <a:r>
              <a:rPr lang="en-US" sz="2400" dirty="0" smtClean="0">
                <a:latin typeface="Times New Roman"/>
                <a:ea typeface="+mn-ea"/>
                <a:cs typeface="Times New Roman"/>
                <a:sym typeface="Courier New" charset="0"/>
              </a:rPr>
              <a:t>v)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return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true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;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  }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 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return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 </a:t>
            </a:r>
            <a:r>
              <a:rPr lang="en-US" sz="2400" b="1" dirty="0">
                <a:latin typeface="Times New Roman"/>
                <a:ea typeface="+mn-ea"/>
                <a:cs typeface="Times New Roman"/>
                <a:sym typeface="Courier New" charset="0"/>
              </a:rPr>
              <a:t>false</a:t>
            </a: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;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  <a:sym typeface="Courier New" charset="0"/>
              </a:rPr>
              <a:t>}</a:t>
            </a:r>
            <a:endParaRPr lang="en-US" sz="2400" dirty="0">
              <a:latin typeface="Times New Roman"/>
              <a:ea typeface="ヒラギノ角ゴ ProN W6" charset="0"/>
              <a:cs typeface="Times New Roman"/>
              <a:sym typeface="Courier New" charset="0"/>
            </a:endParaRPr>
          </a:p>
        </p:txBody>
      </p:sp>
      <p:sp>
        <p:nvSpPr>
          <p:cNvPr id="18436" name="Rectangle 3"/>
          <p:cNvSpPr>
            <a:spLocks/>
          </p:cNvSpPr>
          <p:nvPr/>
        </p:nvSpPr>
        <p:spPr bwMode="auto">
          <a:xfrm>
            <a:off x="838200" y="1465263"/>
            <a:ext cx="74803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Determine if </a:t>
            </a:r>
            <a:r>
              <a:rPr lang="en-US" sz="2400" b="1" i="1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sorted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array 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Arial" charset="0"/>
                <a:sym typeface="Arial" charset="0"/>
              </a:rPr>
              <a:t>b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contains integer </a:t>
            </a:r>
            <a:r>
              <a:rPr lang="en-US" dirty="0">
                <a:solidFill>
                  <a:srgbClr val="800000"/>
                </a:solidFill>
                <a:latin typeface="Arial" charset="0"/>
                <a:cs typeface="Arial" charset="0"/>
                <a:sym typeface="Arial" charset="0"/>
              </a:rPr>
              <a:t>v</a:t>
            </a:r>
          </a:p>
          <a:p>
            <a:pPr marL="269875" indent="-230188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First solution: Linear Search (check each element)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2514600"/>
            <a:ext cx="3581400" cy="830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Doesn’t make use of fact that b is sorted.</a:t>
            </a:r>
          </a:p>
        </p:txBody>
      </p:sp>
    </p:spTree>
    <p:extLst>
      <p:ext uri="{BB962C8B-B14F-4D97-AF65-F5344CB8AC3E}">
        <p14:creationId xmlns:p14="http://schemas.microsoft.com/office/powerpoint/2010/main" val="2732772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>
                <a:latin typeface="Tw Cen MT" charset="0"/>
                <a:ea typeface="MS PGothic" charset="0"/>
              </a:rPr>
              <a:t>Sample Problem: Searching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6F1D15A9-4C69-8B4D-A45D-13F23109ED3C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29000" y="1524000"/>
            <a:ext cx="5486400" cy="5105400"/>
          </a:xfrm>
          <a:solidFill>
            <a:srgbClr val="BCD0B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rIns="132080"/>
          <a:lstStyle/>
          <a:p>
            <a:pPr eaLnBrk="1" hangingPunct="1">
              <a:buFont typeface="Wingdings" charset="0"/>
              <a:buNone/>
            </a:pPr>
            <a:r>
              <a:rPr lang="en-US" sz="2400" b="1" dirty="0" err="1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bool</a:t>
            </a:r>
            <a:r>
              <a:rPr lang="en-US" sz="2400" dirty="0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find (</a:t>
            </a:r>
            <a:r>
              <a:rPr lang="en-US" sz="2400" b="1" dirty="0" err="1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*</a:t>
            </a:r>
            <a:r>
              <a:rPr lang="en-US" sz="2400" dirty="0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a, </a:t>
            </a:r>
            <a:r>
              <a:rPr lang="en-US" sz="2400" b="1" dirty="0" err="1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length, </a:t>
            </a:r>
            <a:r>
              <a:rPr lang="en-US" sz="2400" b="1" dirty="0" err="1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v) {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</a:t>
            </a:r>
            <a:r>
              <a:rPr lang="en-US" sz="2400" b="1" dirty="0" err="1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low= 0;</a:t>
            </a: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     </a:t>
            </a:r>
            <a:r>
              <a:rPr lang="en-US" sz="2400" b="1" dirty="0" err="1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high= </a:t>
            </a:r>
            <a:r>
              <a:rPr lang="en-US" sz="2400" dirty="0" smtClean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length 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- 1;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</a:t>
            </a:r>
            <a:r>
              <a:rPr lang="en-US" sz="2400" b="1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while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(low &lt;= high) {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      </a:t>
            </a:r>
            <a:r>
              <a:rPr lang="en-US" sz="2400" b="1" dirty="0" err="1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int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mid = (low + high)/2;</a:t>
            </a:r>
          </a:p>
          <a:p>
            <a:pPr eaLnBrk="1" hangingPunct="1">
              <a:buFont typeface="Wingdings" charset="0"/>
              <a:buNone/>
            </a:pPr>
            <a:r>
              <a:rPr lang="en-US" sz="2400" b="1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           if</a:t>
            </a: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 (a[mid] == v) </a:t>
            </a:r>
            <a:r>
              <a:rPr lang="en-US" sz="2400" b="1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return true;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      </a:t>
            </a:r>
            <a:r>
              <a:rPr lang="en-US" sz="2400" b="1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if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(a[mid] &lt; v)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              low= mid + 1;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     </a:t>
            </a:r>
            <a:r>
              <a:rPr lang="en-US" sz="2400" b="1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else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high= mid - 1;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}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    </a:t>
            </a:r>
            <a:r>
              <a:rPr lang="en-US" sz="2400" b="1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return</a:t>
            </a: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 false;</a:t>
            </a:r>
            <a:endParaRPr lang="en-US" sz="2400" dirty="0">
              <a:latin typeface="Times New Roman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imes New Roman" charset="0"/>
                <a:ea typeface="MS PGothic" charset="0"/>
                <a:cs typeface="Times New Roman" charset="0"/>
                <a:sym typeface="Courier New" charset="0"/>
              </a:rPr>
              <a:t>} </a:t>
            </a:r>
            <a:r>
              <a:rPr lang="en-US" sz="2400" dirty="0">
                <a:latin typeface="Times New Roman" charset="0"/>
                <a:ea typeface="ヒラギノ角ゴ ProN W6" charset="0"/>
                <a:cs typeface="ヒラギノ角ゴ ProN W6" charset="0"/>
                <a:sym typeface="Courier New" charset="0"/>
              </a:rPr>
              <a:t>	</a:t>
            </a:r>
          </a:p>
        </p:txBody>
      </p:sp>
      <p:sp>
        <p:nvSpPr>
          <p:cNvPr id="19460" name="Rectangle 3"/>
          <p:cNvSpPr>
            <a:spLocks/>
          </p:cNvSpPr>
          <p:nvPr/>
        </p:nvSpPr>
        <p:spPr bwMode="auto">
          <a:xfrm>
            <a:off x="533400" y="1600200"/>
            <a:ext cx="28194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50"/>
              </a:spcBef>
            </a:pPr>
            <a:r>
              <a:rPr lang="en-US" sz="280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Second solution: </a:t>
            </a:r>
            <a:r>
              <a:rPr lang="en-US" sz="2800" i="1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Binary Search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533400" y="4038600"/>
            <a:ext cx="2438400" cy="16922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 sz="2600"/>
              <a:t>Keep true: all occurrences of</a:t>
            </a:r>
          </a:p>
          <a:p>
            <a:pPr eaLnBrk="1" hangingPunct="1"/>
            <a:r>
              <a:rPr lang="en-US" sz="2600">
                <a:solidFill>
                  <a:srgbClr val="800000"/>
                </a:solidFill>
              </a:rPr>
              <a:t>v</a:t>
            </a:r>
            <a:r>
              <a:rPr lang="en-US" sz="2600"/>
              <a:t> are in</a:t>
            </a:r>
          </a:p>
          <a:p>
            <a:pPr eaLnBrk="1" hangingPunct="1"/>
            <a:r>
              <a:rPr lang="en-US" sz="2600"/>
              <a:t>b</a:t>
            </a:r>
            <a:r>
              <a:rPr lang="en-US" sz="2600">
                <a:solidFill>
                  <a:srgbClr val="800000"/>
                </a:solidFill>
              </a:rPr>
              <a:t>[low..high]</a:t>
            </a:r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533400" y="2667000"/>
            <a:ext cx="2362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r>
              <a:rPr lang="en-US"/>
              <a:t>Still returning true iff v is in a</a:t>
            </a:r>
          </a:p>
        </p:txBody>
      </p:sp>
    </p:spTree>
    <p:extLst>
      <p:ext uri="{BB962C8B-B14F-4D97-AF65-F5344CB8AC3E}">
        <p14:creationId xmlns:p14="http://schemas.microsoft.com/office/powerpoint/2010/main" val="26970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Linear Search vs Binary Search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1BCB6D4-1209-E641-9B6B-7FAF68456380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5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762000" y="1716088"/>
            <a:ext cx="392906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339725" indent="-280988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Which one is better?</a:t>
            </a:r>
          </a:p>
          <a:p>
            <a:pPr lvl="1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0"/>
              <a:buChar char="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Linear: easier to program </a:t>
            </a:r>
          </a:p>
          <a:p>
            <a:pPr lvl="1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0"/>
              <a:buChar char="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Binary: faster… isn</a:t>
            </a:r>
            <a:r>
              <a:rPr lang="ja-JP" altLang="en-US">
                <a:solidFill>
                  <a:schemeClr val="tx1"/>
                </a:solidFill>
                <a:cs typeface="Times New Roman" charset="0"/>
              </a:rPr>
              <a:t>’</a:t>
            </a:r>
            <a:r>
              <a:rPr lang="en-US" altLang="ja-JP">
                <a:solidFill>
                  <a:schemeClr val="tx1"/>
                </a:solidFill>
                <a:cs typeface="Times New Roman" charset="0"/>
              </a:rPr>
              <a:t>t it?</a:t>
            </a:r>
          </a:p>
          <a:p>
            <a:pPr eaLnBrk="1" hangingPunct="1">
              <a:spcBef>
                <a:spcPts val="1900"/>
              </a:spcBef>
              <a:buClr>
                <a:schemeClr val="accent2"/>
              </a:buClr>
              <a:buSzPct val="60000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How do we measure speed?</a:t>
            </a:r>
          </a:p>
          <a:p>
            <a:pPr lvl="1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0"/>
              <a:buChar char="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 Experiment?</a:t>
            </a:r>
          </a:p>
          <a:p>
            <a:pPr lvl="1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0"/>
              <a:buChar char="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 Proof?</a:t>
            </a:r>
          </a:p>
          <a:p>
            <a:pPr lvl="1" ea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charset="0"/>
              <a:buChar char=""/>
            </a:pPr>
            <a:r>
              <a:rPr lang="en-US">
                <a:solidFill>
                  <a:schemeClr val="tx1"/>
                </a:solidFill>
                <a:cs typeface="Times New Roman" charset="0"/>
              </a:rPr>
              <a:t> What inputs do we use?</a:t>
            </a:r>
          </a:p>
        </p:txBody>
      </p:sp>
      <p:sp>
        <p:nvSpPr>
          <p:cNvPr id="20484" name="Rectangle 3"/>
          <p:cNvSpPr>
            <a:spLocks/>
          </p:cNvSpPr>
          <p:nvPr/>
        </p:nvSpPr>
        <p:spPr bwMode="auto">
          <a:xfrm>
            <a:off x="4648200" y="1752600"/>
            <a:ext cx="4038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spcBef>
                <a:spcPts val="450"/>
              </a:spcBef>
              <a:buClr>
                <a:srgbClr val="FF9900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  <a:sym typeface="Arial" charset="0"/>
              </a:rPr>
              <a:t>Simplifying assumption #1: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Use </a:t>
            </a:r>
            <a:r>
              <a:rPr lang="en-US" b="1" i="1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size</a:t>
            </a:r>
            <a:r>
              <a:rPr lang="en-US" b="1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 of input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rather than input itself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</a:pP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For </a:t>
            </a:r>
            <a:r>
              <a:rPr lang="en-US" dirty="0" smtClean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search 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problem, input size is n where n is array size</a:t>
            </a:r>
          </a:p>
          <a:p>
            <a:pPr marL="211138" indent="-171450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endParaRPr lang="en-US" dirty="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  <a:p>
            <a:pPr marL="211138" indent="-171450">
              <a:spcBef>
                <a:spcPts val="450"/>
              </a:spcBef>
              <a:buClr>
                <a:srgbClr val="FF9900"/>
              </a:buClr>
              <a:buSzPct val="100000"/>
              <a:buFont typeface="Wingdings" charset="0"/>
              <a:buChar char=""/>
            </a:pPr>
            <a:r>
              <a:rPr lang="en-US" dirty="0">
                <a:solidFill>
                  <a:srgbClr val="FF9900"/>
                </a:solidFill>
                <a:latin typeface="Arial" charset="0"/>
                <a:cs typeface="Arial" charset="0"/>
                <a:sym typeface="Arial" charset="0"/>
              </a:rPr>
              <a:t>Simplifying assumption #2:</a:t>
            </a:r>
            <a:r>
              <a:rPr 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Count number of </a:t>
            </a:r>
            <a:r>
              <a:rPr lang="ja-JP" alt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“</a:t>
            </a:r>
            <a:r>
              <a:rPr lang="en-US" altLang="ja-JP" b="1" i="1" dirty="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basic steps</a:t>
            </a:r>
            <a:r>
              <a:rPr lang="ja-JP" altLang="en-US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”</a:t>
            </a:r>
            <a:r>
              <a:rPr lang="en-US" altLang="ja-JP" dirty="0">
                <a:solidFill>
                  <a:srgbClr val="0033CC"/>
                </a:solidFill>
                <a:latin typeface="Arial" charset="0"/>
                <a:cs typeface="Arial" charset="0"/>
                <a:sym typeface="Arial" charset="0"/>
              </a:rPr>
              <a:t> rather than computing exact times</a:t>
            </a:r>
            <a:endParaRPr lang="en-US" dirty="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98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One Basic Step = One Time Unit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5DE81BC2-55C8-344D-8B6F-0F580EC11019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4267200" cy="4419600"/>
          </a:xfrm>
        </p:spPr>
        <p:txBody>
          <a:bodyPr rIns="132080">
            <a:normAutofit fontScale="92500"/>
          </a:bodyPr>
          <a:lstStyle/>
          <a:p>
            <a:pPr marL="39688" indent="0" eaLnBrk="1" fontAlgn="auto" hangingPunct="1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b="1" dirty="0">
                <a:solidFill>
                  <a:srgbClr val="800000"/>
                </a:solidFill>
                <a:latin typeface="Times New Roman"/>
                <a:ea typeface="+mn-ea"/>
                <a:cs typeface="Times New Roman"/>
              </a:rPr>
              <a:t>Basic step:</a:t>
            </a:r>
          </a:p>
          <a:p>
            <a:pPr marL="339725" lvl="1" indent="-339725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Input/outpu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t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of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scalar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value</a:t>
            </a:r>
          </a:p>
          <a:p>
            <a:pPr marL="339725" lvl="1" indent="-339725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b="1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Access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value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of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scalar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variable, array element,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or object field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  <a:p>
            <a:pPr marL="339725" lvl="1" indent="-339725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b="1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assign</a:t>
            </a:r>
            <a:r>
              <a:rPr lang="en-US" sz="2400" dirty="0" smtClean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to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variable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, array element, or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object field </a:t>
            </a:r>
            <a:endParaRPr lang="en-US" sz="2400" dirty="0">
              <a:latin typeface="Times New Roman"/>
              <a:ea typeface="+mn-ea"/>
              <a:cs typeface="Times New Roman"/>
            </a:endParaRPr>
          </a:p>
          <a:p>
            <a:pPr marL="339725" lvl="1" indent="-339725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>
                <a:latin typeface="Times New Roman"/>
                <a:ea typeface="+mn-ea"/>
                <a:cs typeface="Times New Roman"/>
              </a:rPr>
              <a:t>do one arithmetic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or logical </a:t>
            </a:r>
            <a:r>
              <a:rPr lang="en-US" sz="2400" b="1" dirty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operation</a:t>
            </a:r>
          </a:p>
          <a:p>
            <a:pPr marL="339725" lvl="1" indent="-339725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method </a:t>
            </a:r>
            <a:r>
              <a:rPr lang="en-US" sz="2400" b="1" dirty="0">
                <a:solidFill>
                  <a:srgbClr val="008000"/>
                </a:solidFill>
                <a:latin typeface="Times New Roman"/>
                <a:ea typeface="+mn-ea"/>
                <a:cs typeface="Times New Roman"/>
              </a:rPr>
              <a:t>invocation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 (not counting </a:t>
            </a:r>
            <a:r>
              <a:rPr lang="en-US" sz="2400" dirty="0" err="1" smtClean="0">
                <a:latin typeface="Times New Roman"/>
                <a:ea typeface="+mn-ea"/>
                <a:cs typeface="Times New Roman"/>
              </a:rPr>
              <a:t>arg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evaluation and execution </a:t>
            </a:r>
            <a:r>
              <a:rPr lang="en-US" sz="2400" dirty="0" smtClean="0">
                <a:latin typeface="Times New Roman"/>
                <a:ea typeface="+mn-ea"/>
                <a:cs typeface="Times New Roman"/>
              </a:rPr>
              <a:t>of </a:t>
            </a:r>
            <a:r>
              <a:rPr lang="en-US" sz="2400" dirty="0">
                <a:latin typeface="Times New Roman"/>
                <a:ea typeface="+mn-ea"/>
                <a:cs typeface="Times New Roman"/>
              </a:rPr>
              <a:t>method body)</a:t>
            </a:r>
          </a:p>
        </p:txBody>
      </p:sp>
      <p:sp>
        <p:nvSpPr>
          <p:cNvPr id="21508" name="Rectangle 3"/>
          <p:cNvSpPr>
            <a:spLocks/>
          </p:cNvSpPr>
          <p:nvPr/>
        </p:nvSpPr>
        <p:spPr bwMode="auto">
          <a:xfrm>
            <a:off x="4724400" y="1905000"/>
            <a:ext cx="396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spcBef>
                <a:spcPts val="4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>
                <a:solidFill>
                  <a:srgbClr val="800000"/>
                </a:solidFill>
                <a:cs typeface="Times New Roman" charset="0"/>
                <a:sym typeface="Arial" charset="0"/>
              </a:rPr>
              <a:t>For conditional: </a:t>
            </a:r>
            <a:r>
              <a:rPr lang="en-US">
                <a:solidFill>
                  <a:srgbClr val="0033CC"/>
                </a:solidFill>
                <a:cs typeface="Times New Roman" charset="0"/>
                <a:sym typeface="Arial" charset="0"/>
              </a:rPr>
              <a:t>number of basic steps on branch that is executed</a:t>
            </a:r>
          </a:p>
          <a:p>
            <a:pPr marL="269875" indent="-230188">
              <a:spcBef>
                <a:spcPts val="16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>
                <a:solidFill>
                  <a:srgbClr val="800000"/>
                </a:solidFill>
                <a:cs typeface="Times New Roman" charset="0"/>
                <a:sym typeface="Arial" charset="0"/>
              </a:rPr>
              <a:t>For loop: </a:t>
            </a:r>
            <a:r>
              <a:rPr lang="en-US">
                <a:solidFill>
                  <a:srgbClr val="0033CC"/>
                </a:solidFill>
                <a:cs typeface="Times New Roman" charset="0"/>
                <a:sym typeface="Arial" charset="0"/>
              </a:rPr>
              <a:t>(number of basic steps in loop body) * (number of iterations)</a:t>
            </a:r>
          </a:p>
          <a:p>
            <a:pPr marL="269875" indent="-230188">
              <a:spcBef>
                <a:spcPts val="1650"/>
              </a:spcBef>
              <a:buClr>
                <a:srgbClr val="0033CC"/>
              </a:buClr>
              <a:buSzPct val="100000"/>
              <a:buFont typeface="Wingdings" charset="0"/>
              <a:buChar char=""/>
            </a:pPr>
            <a:r>
              <a:rPr lang="en-US">
                <a:solidFill>
                  <a:srgbClr val="800000"/>
                </a:solidFill>
                <a:cs typeface="Times New Roman" charset="0"/>
                <a:sym typeface="Arial" charset="0"/>
              </a:rPr>
              <a:t>For method: </a:t>
            </a:r>
            <a:r>
              <a:rPr lang="en-US">
                <a:solidFill>
                  <a:srgbClr val="0033CC"/>
                </a:solidFill>
                <a:cs typeface="Times New Roman" charset="0"/>
                <a:sym typeface="Arial" charset="0"/>
              </a:rPr>
              <a:t>number of basic steps in method body (include steps needed to prepare stack-frame)</a:t>
            </a:r>
          </a:p>
        </p:txBody>
      </p:sp>
    </p:spTree>
    <p:extLst>
      <p:ext uri="{BB962C8B-B14F-4D97-AF65-F5344CB8AC3E}">
        <p14:creationId xmlns:p14="http://schemas.microsoft.com/office/powerpoint/2010/main" val="3503016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Runtime vs Number of Basic Steps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BB3084A2-421A-F747-A562-B314C50FBADA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7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3883025" cy="4495800"/>
          </a:xfrm>
        </p:spPr>
        <p:txBody>
          <a:bodyPr rIns="132080"/>
          <a:lstStyle/>
          <a:p>
            <a:pPr marL="39688" indent="0" eaLnBrk="1" hangingPunct="1">
              <a:buFont typeface="Wingdings" charset="0"/>
              <a:buNone/>
            </a:pPr>
            <a:r>
              <a:rPr lang="en-US" dirty="0">
                <a:latin typeface="Tw Cen MT" charset="0"/>
                <a:ea typeface="MS PGothic" charset="0"/>
              </a:rPr>
              <a:t>Is this cheating?</a:t>
            </a:r>
          </a:p>
          <a:p>
            <a:pPr marL="280988" lvl="1" indent="-280988" eaLnBrk="1" hangingPunct="1"/>
            <a:r>
              <a:rPr lang="en-US" sz="2400" dirty="0">
                <a:latin typeface="Tw Cen MT" charset="0"/>
                <a:ea typeface="MS PGothic" charset="0"/>
              </a:rPr>
              <a:t>The runtime is not the same as number of basic steps</a:t>
            </a:r>
          </a:p>
          <a:p>
            <a:pPr marL="280988" lvl="1" indent="-280988" eaLnBrk="1" hangingPunct="1"/>
            <a:r>
              <a:rPr lang="en-US" sz="2400" dirty="0">
                <a:latin typeface="Tw Cen MT" charset="0"/>
                <a:ea typeface="MS PGothic" charset="0"/>
              </a:rPr>
              <a:t>Time per basic step varies depending on computer, compiler, details of code…</a:t>
            </a:r>
            <a:endParaRPr lang="en-US" sz="1800" dirty="0">
              <a:latin typeface="Tw Cen MT" charset="0"/>
              <a:ea typeface="MS PGothic" charset="0"/>
            </a:endParaRPr>
          </a:p>
          <a:p>
            <a:pPr marL="39688" indent="0" eaLnBrk="1" hangingPunct="1">
              <a:spcBef>
                <a:spcPts val="1300"/>
              </a:spcBef>
              <a:buFont typeface="Wingdings" charset="0"/>
              <a:buNone/>
            </a:pPr>
            <a:r>
              <a:rPr lang="en-US" dirty="0">
                <a:latin typeface="Tw Cen MT" charset="0"/>
                <a:ea typeface="MS PGothic" charset="0"/>
              </a:rPr>
              <a:t>Well … yes, in a way</a:t>
            </a:r>
          </a:p>
          <a:p>
            <a:pPr marL="280988" lvl="1" indent="-280988" eaLnBrk="1" hangingPunct="1"/>
            <a:r>
              <a:rPr lang="en-US" sz="2400" dirty="0">
                <a:latin typeface="Tw Cen MT" charset="0"/>
                <a:ea typeface="MS PGothic" charset="0"/>
              </a:rPr>
              <a:t>But the number of basic steps is </a:t>
            </a:r>
            <a:r>
              <a:rPr lang="en-US" sz="2400" i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proportional</a:t>
            </a:r>
            <a:r>
              <a:rPr lang="en-US" sz="24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2400" dirty="0">
                <a:latin typeface="Tw Cen MT" charset="0"/>
                <a:ea typeface="MS PGothic" charset="0"/>
              </a:rPr>
              <a:t>to the actual runtime</a:t>
            </a:r>
          </a:p>
        </p:txBody>
      </p:sp>
      <p:sp>
        <p:nvSpPr>
          <p:cNvPr id="18437" name="Rectangle 3"/>
          <p:cNvSpPr>
            <a:spLocks/>
          </p:cNvSpPr>
          <p:nvPr/>
        </p:nvSpPr>
        <p:spPr bwMode="auto">
          <a:xfrm>
            <a:off x="4876800" y="1676400"/>
            <a:ext cx="3810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50"/>
              </a:spcBef>
              <a:buClr>
                <a:srgbClr val="0033CC"/>
              </a:buClr>
              <a:buSzPct val="100000"/>
              <a:defRPr/>
            </a:pP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Arial" charset="0"/>
              </a:rPr>
              <a:t>Which is better?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  <a:defRPr/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n or n</a:t>
            </a:r>
            <a:r>
              <a:rPr lang="en-US" baseline="300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2</a:t>
            </a: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 time?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  <a:defRPr/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100 n or n</a:t>
            </a:r>
            <a:r>
              <a:rPr lang="en-US" baseline="300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2</a:t>
            </a: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 time?</a:t>
            </a:r>
          </a:p>
          <a:p>
            <a:pPr marL="211138" indent="-171450">
              <a:spcBef>
                <a:spcPts val="413"/>
              </a:spcBef>
              <a:buClr>
                <a:srgbClr val="9900CC"/>
              </a:buClr>
              <a:buSzPct val="100000"/>
              <a:buFont typeface="Wingdings" charset="0"/>
              <a:buChar char="§"/>
              <a:defRPr/>
            </a:pP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10,000 n or n</a:t>
            </a:r>
            <a:r>
              <a:rPr lang="en-US" baseline="30000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2</a:t>
            </a:r>
            <a:r>
              <a:rPr lang="en-US" dirty="0">
                <a:solidFill>
                  <a:srgbClr val="9900CC"/>
                </a:solidFill>
                <a:latin typeface="Times New Roman"/>
                <a:cs typeface="Times New Roman"/>
                <a:sym typeface="Arial" charset="0"/>
              </a:rPr>
              <a:t> time?</a:t>
            </a:r>
          </a:p>
          <a:p>
            <a:pPr marL="39688">
              <a:spcBef>
                <a:spcPts val="1050"/>
              </a:spcBef>
              <a:buClr>
                <a:srgbClr val="0033CC"/>
              </a:buClr>
              <a:buSzPct val="100000"/>
              <a:defRPr/>
            </a:pP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Arial" charset="0"/>
              </a:rPr>
              <a:t>As n gets large, multiplicative constants become less important</a:t>
            </a:r>
          </a:p>
          <a:p>
            <a:pPr marL="39688">
              <a:spcBef>
                <a:spcPts val="1050"/>
              </a:spcBef>
              <a:buClr>
                <a:srgbClr val="FF9900"/>
              </a:buClr>
              <a:buSzPct val="100000"/>
              <a:defRPr/>
            </a:pP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  <a:sym typeface="Arial" charset="0"/>
              </a:rPr>
              <a:t>Simplifying assumption #3: </a:t>
            </a:r>
            <a:r>
              <a:rPr lang="en-US" dirty="0">
                <a:solidFill>
                  <a:srgbClr val="0033CC"/>
                </a:solidFill>
                <a:latin typeface="Times New Roman"/>
                <a:cs typeface="Times New Roman"/>
                <a:sym typeface="Arial" charset="0"/>
              </a:rPr>
              <a:t>Ignore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2227347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 dirty="0">
                <a:latin typeface="Tw Cen MT" charset="0"/>
                <a:ea typeface="MS PGothic" charset="0"/>
              </a:rPr>
              <a:t>Using Big-O to Hide Constants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 rIns="132080"/>
          <a:lstStyle/>
          <a:p>
            <a:pPr marL="211138" indent="-171450" eaLnBrk="1" hangingPunct="1"/>
            <a:r>
              <a:rPr lang="en-US" sz="2400" dirty="0">
                <a:latin typeface="Tw Cen MT" charset="0"/>
                <a:ea typeface="MS PGothic" charset="0"/>
              </a:rPr>
              <a:t>We say </a:t>
            </a:r>
            <a:r>
              <a:rPr lang="en-US" sz="2400" dirty="0">
                <a:solidFill>
                  <a:srgbClr val="FF3300"/>
                </a:solidFill>
                <a:latin typeface="Tw Cen MT" charset="0"/>
                <a:ea typeface="MS PGothic" charset="0"/>
              </a:rPr>
              <a:t>f(n) is </a:t>
            </a:r>
            <a:r>
              <a:rPr lang="en-US" sz="2400" b="1" i="1" dirty="0">
                <a:solidFill>
                  <a:srgbClr val="FF3300"/>
                </a:solidFill>
                <a:latin typeface="Tw Cen MT" charset="0"/>
                <a:ea typeface="MS PGothic" charset="0"/>
              </a:rPr>
              <a:t>order</a:t>
            </a:r>
            <a:r>
              <a:rPr lang="en-US" sz="2400" i="1" dirty="0">
                <a:solidFill>
                  <a:srgbClr val="FF3300"/>
                </a:solidFill>
                <a:latin typeface="Tw Cen MT" charset="0"/>
                <a:ea typeface="MS PGothic" charset="0"/>
              </a:rPr>
              <a:t> of</a:t>
            </a:r>
            <a:r>
              <a:rPr lang="en-US" sz="2400" dirty="0">
                <a:solidFill>
                  <a:srgbClr val="FF3300"/>
                </a:solidFill>
                <a:latin typeface="Tw Cen MT" charset="0"/>
                <a:ea typeface="MS PGothic" charset="0"/>
              </a:rPr>
              <a:t> g(n)</a:t>
            </a:r>
            <a:r>
              <a:rPr lang="en-US" sz="2400" dirty="0">
                <a:latin typeface="Tw Cen MT" charset="0"/>
                <a:ea typeface="MS PGothic" charset="0"/>
              </a:rPr>
              <a:t> if f(n) is </a:t>
            </a:r>
            <a:r>
              <a:rPr lang="en-US" sz="24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bounded</a:t>
            </a:r>
            <a:r>
              <a:rPr lang="en-US" sz="24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2400" dirty="0">
                <a:latin typeface="Tw Cen MT" charset="0"/>
                <a:ea typeface="MS PGothic" charset="0"/>
              </a:rPr>
              <a:t>by a </a:t>
            </a:r>
            <a:r>
              <a:rPr lang="en-US" sz="2400" b="1" dirty="0">
                <a:solidFill>
                  <a:srgbClr val="008000"/>
                </a:solidFill>
                <a:latin typeface="Tw Cen MT" charset="0"/>
                <a:ea typeface="MS PGothic" charset="0"/>
              </a:rPr>
              <a:t>constant</a:t>
            </a:r>
            <a:r>
              <a:rPr lang="en-US" sz="2400" dirty="0">
                <a:solidFill>
                  <a:srgbClr val="008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2400" dirty="0">
                <a:latin typeface="Tw Cen MT" charset="0"/>
                <a:ea typeface="MS PGothic" charset="0"/>
              </a:rPr>
              <a:t>times g(n)</a:t>
            </a:r>
          </a:p>
          <a:p>
            <a:pPr marL="211138" indent="-171450" eaLnBrk="1" hangingPunct="1">
              <a:buClr>
                <a:srgbClr val="FF0000"/>
              </a:buClr>
            </a:pPr>
            <a:r>
              <a:rPr lang="en-US" sz="2400" dirty="0">
                <a:solidFill>
                  <a:srgbClr val="FF0000"/>
                </a:solidFill>
                <a:latin typeface="Tw Cen MT" charset="0"/>
                <a:ea typeface="MS PGothic" charset="0"/>
              </a:rPr>
              <a:t>Notation: f(n) is O(g(n))</a:t>
            </a:r>
            <a:endParaRPr lang="en-US" sz="2400" dirty="0">
              <a:latin typeface="Tw Cen MT" charset="0"/>
              <a:ea typeface="MS PGothic" charset="0"/>
            </a:endParaRPr>
          </a:p>
          <a:p>
            <a:pPr marL="211138" indent="-171450" eaLnBrk="1" hangingPunct="1"/>
            <a:r>
              <a:rPr lang="en-US" sz="2400" dirty="0">
                <a:latin typeface="Tw Cen MT" charset="0"/>
                <a:ea typeface="MS PGothic" charset="0"/>
              </a:rPr>
              <a:t>Roughly, </a:t>
            </a:r>
            <a:r>
              <a:rPr lang="en-US" sz="2400" dirty="0">
                <a:solidFill>
                  <a:srgbClr val="FF0000"/>
                </a:solidFill>
                <a:latin typeface="Tw Cen MT" charset="0"/>
                <a:ea typeface="MS PGothic" charset="0"/>
              </a:rPr>
              <a:t>f(n) is O(g(n))</a:t>
            </a:r>
            <a:r>
              <a:rPr lang="en-US" sz="2400" dirty="0">
                <a:latin typeface="Tw Cen MT" charset="0"/>
                <a:ea typeface="MS PGothic" charset="0"/>
              </a:rPr>
              <a:t> means that f(n) grows like g(n) or slower, to within a constant factor</a:t>
            </a:r>
          </a:p>
          <a:p>
            <a:pPr marL="211138" indent="-171450" eaLnBrk="1" hangingPunct="1"/>
            <a:r>
              <a:rPr lang="en-US" sz="2400" dirty="0">
                <a:latin typeface="Tw Cen MT" charset="0"/>
                <a:ea typeface="MS PGothic" charset="0"/>
              </a:rPr>
              <a:t>"Constant" means fixed and independent of n</a:t>
            </a:r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pPr marL="211138" indent="-171450" eaLnBrk="1" hangingPunct="1">
              <a:spcBef>
                <a:spcPts val="413"/>
              </a:spcBef>
            </a:pP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Example: (n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+ n) is O(n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)</a:t>
            </a:r>
          </a:p>
          <a:p>
            <a:pPr marL="211138" indent="-171450" eaLnBrk="1" hangingPunct="1">
              <a:spcBef>
                <a:spcPts val="413"/>
              </a:spcBef>
            </a:pPr>
            <a:endParaRPr lang="en-US" sz="2400">
              <a:latin typeface="Tw Cen MT" charset="0"/>
              <a:ea typeface="MS PGothic" charset="0"/>
              <a:sym typeface="Arial" charset="0"/>
            </a:endParaRPr>
          </a:p>
          <a:p>
            <a:pPr marL="211138" indent="-171450" eaLnBrk="1" hangingPunct="1">
              <a:spcBef>
                <a:spcPts val="413"/>
              </a:spcBef>
              <a:buClr>
                <a:srgbClr val="C00000"/>
              </a:buClr>
              <a:buSzPct val="80000"/>
              <a:buFont typeface="Wingdings" charset="0"/>
              <a:buChar char="q"/>
            </a:pP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We know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≤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for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≥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1</a:t>
            </a:r>
          </a:p>
          <a:p>
            <a:pPr marL="211138" indent="-171450" eaLnBrk="1" hangingPunct="1">
              <a:spcBef>
                <a:spcPts val="413"/>
              </a:spcBef>
              <a:buClr>
                <a:srgbClr val="C00000"/>
              </a:buClr>
              <a:buSzPct val="80000"/>
              <a:buFont typeface="Wingdings" charset="0"/>
              <a:buChar char="q"/>
            </a:pPr>
            <a:endParaRPr lang="en-US" sz="2400">
              <a:latin typeface="Tw Cen MT" charset="0"/>
              <a:ea typeface="MS PGothic" charset="0"/>
            </a:endParaRPr>
          </a:p>
          <a:p>
            <a:pPr marL="211138" indent="-171450" eaLnBrk="1" hangingPunct="1">
              <a:spcBef>
                <a:spcPts val="413"/>
              </a:spcBef>
              <a:buClr>
                <a:srgbClr val="C00000"/>
              </a:buClr>
              <a:buSzPct val="80000"/>
              <a:buFont typeface="Wingdings" charset="0"/>
              <a:buChar char="q"/>
            </a:pP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 So 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+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≤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2 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for n </a:t>
            </a:r>
            <a:r>
              <a:rPr lang="en-US" sz="2400">
                <a:latin typeface="Tw Cen MT" charset="0"/>
                <a:ea typeface="MS PGothic" charset="0"/>
                <a:sym typeface="Symbol" charset="0"/>
              </a:rPr>
              <a:t>≥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1</a:t>
            </a:r>
          </a:p>
          <a:p>
            <a:pPr marL="211138" indent="-171450" eaLnBrk="1" hangingPunct="1">
              <a:spcBef>
                <a:spcPts val="413"/>
              </a:spcBef>
              <a:buClr>
                <a:srgbClr val="C00000"/>
              </a:buClr>
              <a:buSzPct val="80000"/>
              <a:buFont typeface="Wingdings" charset="0"/>
              <a:buChar char="q"/>
            </a:pPr>
            <a:endParaRPr lang="en-US" sz="2400">
              <a:latin typeface="Tw Cen MT" charset="0"/>
              <a:ea typeface="MS PGothic" charset="0"/>
              <a:sym typeface="Arial" charset="0"/>
            </a:endParaRPr>
          </a:p>
          <a:p>
            <a:pPr marL="211138" indent="-171450" eaLnBrk="1" hangingPunct="1">
              <a:spcBef>
                <a:spcPts val="413"/>
              </a:spcBef>
              <a:buClr>
                <a:srgbClr val="C00000"/>
              </a:buClr>
              <a:buSzPct val="80000"/>
              <a:buFont typeface="Wingdings" charset="0"/>
              <a:buChar char="q"/>
            </a:pP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 So by definition, 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 + n is O(n</a:t>
            </a:r>
            <a:r>
              <a:rPr lang="en-US" sz="2400" baseline="30000">
                <a:latin typeface="Tw Cen MT" charset="0"/>
                <a:ea typeface="MS PGothic" charset="0"/>
                <a:sym typeface="Arial" charset="0"/>
              </a:rPr>
              <a:t>2</a:t>
            </a:r>
            <a:r>
              <a:rPr lang="en-US" sz="2400">
                <a:latin typeface="Tw Cen MT" charset="0"/>
                <a:ea typeface="MS PGothic" charset="0"/>
                <a:sym typeface="Arial" charset="0"/>
              </a:rPr>
              <a:t>)     for c=2 and N=1</a:t>
            </a:r>
          </a:p>
          <a:p>
            <a:pPr marL="211138" indent="-171450" eaLnBrk="1" hangingPunct="1"/>
            <a:endParaRPr lang="en-US" sz="2400">
              <a:latin typeface="Tw Cen MT" charset="0"/>
              <a:ea typeface="MS PGothic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53C7F7B-A14E-E34A-801C-B74ADFFC87BD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557" name="Rectangle 3"/>
          <p:cNvSpPr>
            <a:spLocks/>
          </p:cNvSpPr>
          <p:nvPr/>
        </p:nvSpPr>
        <p:spPr bwMode="auto">
          <a:xfrm>
            <a:off x="4792663" y="1287463"/>
            <a:ext cx="36703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211138" indent="-171450">
              <a:spcBef>
                <a:spcPts val="413"/>
              </a:spcBef>
            </a:pPr>
            <a:endParaRPr lang="en-US" sz="1800">
              <a:solidFill>
                <a:srgbClr val="0033CC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3558" name="Rectangle 4"/>
          <p:cNvSpPr>
            <a:spLocks/>
          </p:cNvSpPr>
          <p:nvPr/>
        </p:nvSpPr>
        <p:spPr bwMode="auto">
          <a:xfrm>
            <a:off x="838200" y="5791200"/>
            <a:ext cx="7696200" cy="7239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9" bIns="0"/>
          <a:lstStyle/>
          <a:p>
            <a:pPr marL="39688">
              <a:spcBef>
                <a:spcPts val="450"/>
              </a:spcBef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Formal definition:</a:t>
            </a: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f(n) is O(g(n)) if there exist constants c and N such that for all n ≥ N,   f(n) ≤ c·g(n)</a:t>
            </a:r>
          </a:p>
        </p:txBody>
      </p:sp>
    </p:spTree>
    <p:extLst>
      <p:ext uri="{BB962C8B-B14F-4D97-AF65-F5344CB8AC3E}">
        <p14:creationId xmlns:p14="http://schemas.microsoft.com/office/powerpoint/2010/main" val="220498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sz="3200">
                <a:latin typeface="Tw Cen MT" charset="0"/>
                <a:ea typeface="MS PGothic" charset="0"/>
              </a:rPr>
              <a:t>A Graphical View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6200" y="1804988"/>
            <a:ext cx="533400" cy="2444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7BF070E5-CF4E-D44E-AC95-D79DD1D48DEB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181600"/>
            <a:ext cx="7772400" cy="1392238"/>
          </a:xfrm>
        </p:spPr>
        <p:txBody>
          <a:bodyPr rIns="132080">
            <a:normAutofit lnSpcReduction="10000"/>
          </a:bodyPr>
          <a:lstStyle/>
          <a:p>
            <a:pPr marL="0" indent="0" eaLnBrk="1" hangingPunct="1">
              <a:buFont typeface="Wingdings" charset="0"/>
              <a:buNone/>
            </a:pPr>
            <a:r>
              <a:rPr lang="en-US">
                <a:latin typeface="Tw Cen MT" charset="0"/>
                <a:ea typeface="MS PGothic" charset="0"/>
              </a:rPr>
              <a:t>To prove that f(n) is O(g(n)):</a:t>
            </a:r>
          </a:p>
          <a:p>
            <a:pPr marL="280988" lvl="1" indent="-280988" eaLnBrk="1" hangingPunct="1"/>
            <a:r>
              <a:rPr lang="en-US" sz="2400">
                <a:latin typeface="Tw Cen MT" charset="0"/>
                <a:ea typeface="MS PGothic" charset="0"/>
              </a:rPr>
              <a:t>Find N and c such that </a:t>
            </a:r>
            <a:r>
              <a:rPr lang="en-US" sz="2400">
                <a:solidFill>
                  <a:srgbClr val="FF0000"/>
                </a:solidFill>
                <a:latin typeface="Tw Cen MT" charset="0"/>
                <a:ea typeface="MS PGothic" charset="0"/>
              </a:rPr>
              <a:t>f(n) </a:t>
            </a:r>
            <a:r>
              <a:rPr lang="en-US" sz="240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rPr>
              <a:t>≤</a:t>
            </a:r>
            <a:r>
              <a:rPr lang="en-US" sz="2400">
                <a:solidFill>
                  <a:srgbClr val="FF0000"/>
                </a:solidFill>
                <a:latin typeface="Tw Cen MT" charset="0"/>
                <a:ea typeface="MS PGothic" charset="0"/>
              </a:rPr>
              <a:t> c g(n)</a:t>
            </a:r>
            <a:r>
              <a:rPr lang="en-US" sz="2400">
                <a:latin typeface="Tw Cen MT" charset="0"/>
                <a:ea typeface="MS PGothic" charset="0"/>
              </a:rPr>
              <a:t> for all n</a:t>
            </a:r>
            <a:r>
              <a:rPr lang="en-US" sz="2400">
                <a:latin typeface="Symbol" charset="0"/>
                <a:ea typeface="MS PGothic" charset="0"/>
                <a:sym typeface="Symbol" charset="0"/>
              </a:rPr>
              <a:t> &gt; </a:t>
            </a:r>
            <a:r>
              <a:rPr lang="en-US" sz="2400">
                <a:latin typeface="Tw Cen MT" charset="0"/>
                <a:ea typeface="MS PGothic" charset="0"/>
              </a:rPr>
              <a:t>N</a:t>
            </a:r>
          </a:p>
          <a:p>
            <a:pPr marL="280988" lvl="1" indent="-280988" eaLnBrk="1" hangingPunct="1"/>
            <a:r>
              <a:rPr lang="en-US" sz="2400">
                <a:latin typeface="Tw Cen MT" charset="0"/>
                <a:ea typeface="MS PGothic" charset="0"/>
              </a:rPr>
              <a:t>Pair (c, N) is a </a:t>
            </a:r>
            <a:r>
              <a:rPr lang="en-US" sz="2400" i="1">
                <a:solidFill>
                  <a:srgbClr val="800000"/>
                </a:solidFill>
                <a:latin typeface="Tw Cen MT" charset="0"/>
                <a:ea typeface="MS PGothic" charset="0"/>
              </a:rPr>
              <a:t>witness pair</a:t>
            </a:r>
            <a:r>
              <a:rPr lang="en-US" sz="2400">
                <a:solidFill>
                  <a:srgbClr val="800000"/>
                </a:solidFill>
                <a:latin typeface="Tw Cen MT" charset="0"/>
                <a:ea typeface="MS PGothic" charset="0"/>
              </a:rPr>
              <a:t> </a:t>
            </a:r>
            <a:r>
              <a:rPr lang="en-US" sz="2400">
                <a:latin typeface="Tw Cen MT" charset="0"/>
                <a:ea typeface="MS PGothic" charset="0"/>
              </a:rPr>
              <a:t>for proving that f(n) is O(g(n))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447800" y="1666875"/>
            <a:ext cx="6096000" cy="3556000"/>
            <a:chOff x="0" y="0"/>
            <a:chExt cx="3840" cy="2240"/>
          </a:xfrm>
        </p:grpSpPr>
        <p:sp>
          <p:nvSpPr>
            <p:cNvPr id="24583" name="Line 4"/>
            <p:cNvSpPr>
              <a:spLocks noChangeShapeType="1"/>
            </p:cNvSpPr>
            <p:nvPr/>
          </p:nvSpPr>
          <p:spPr bwMode="auto">
            <a:xfrm rot="10800000" flipH="1">
              <a:off x="0" y="176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5"/>
            <p:cNvSpPr>
              <a:spLocks noChangeShapeType="1"/>
            </p:cNvSpPr>
            <p:nvPr/>
          </p:nvSpPr>
          <p:spPr bwMode="auto">
            <a:xfrm>
              <a:off x="0" y="2016"/>
              <a:ext cx="336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AutoShape 6"/>
            <p:cNvSpPr>
              <a:spLocks/>
            </p:cNvSpPr>
            <p:nvPr/>
          </p:nvSpPr>
          <p:spPr bwMode="auto">
            <a:xfrm>
              <a:off x="0" y="0"/>
              <a:ext cx="3456" cy="1600"/>
            </a:xfrm>
            <a:custGeom>
              <a:avLst/>
              <a:gdLst>
                <a:gd name="T0" fmla="*/ 0 w 21600"/>
                <a:gd name="T1" fmla="*/ 0 h 21075"/>
                <a:gd name="T2" fmla="*/ 0 w 21600"/>
                <a:gd name="T3" fmla="*/ 0 h 21075"/>
                <a:gd name="T4" fmla="*/ 0 w 21600"/>
                <a:gd name="T5" fmla="*/ 0 h 21075"/>
                <a:gd name="T6" fmla="*/ 0 w 21600"/>
                <a:gd name="T7" fmla="*/ 0 h 21075"/>
                <a:gd name="T8" fmla="*/ 0 w 21600"/>
                <a:gd name="T9" fmla="*/ 0 h 21075"/>
                <a:gd name="T10" fmla="*/ 0 w 21600"/>
                <a:gd name="T11" fmla="*/ 0 h 21075"/>
                <a:gd name="T12" fmla="*/ 0 w 21600"/>
                <a:gd name="T13" fmla="*/ 0 h 21075"/>
                <a:gd name="T14" fmla="*/ 0 w 21600"/>
                <a:gd name="T15" fmla="*/ 0 h 210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075"/>
                <a:gd name="T26" fmla="*/ 21600 w 21600"/>
                <a:gd name="T27" fmla="*/ 21075 h 210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075">
                  <a:moveTo>
                    <a:pt x="0" y="18966"/>
                  </a:moveTo>
                  <a:cubicBezTo>
                    <a:pt x="1125" y="20283"/>
                    <a:pt x="2250" y="21600"/>
                    <a:pt x="3300" y="20862"/>
                  </a:cubicBezTo>
                  <a:cubicBezTo>
                    <a:pt x="4350" y="20125"/>
                    <a:pt x="5150" y="15383"/>
                    <a:pt x="6300" y="14540"/>
                  </a:cubicBezTo>
                  <a:cubicBezTo>
                    <a:pt x="7450" y="13698"/>
                    <a:pt x="8750" y="17069"/>
                    <a:pt x="10200" y="15805"/>
                  </a:cubicBezTo>
                  <a:cubicBezTo>
                    <a:pt x="11650" y="14540"/>
                    <a:pt x="13850" y="8745"/>
                    <a:pt x="15000" y="6954"/>
                  </a:cubicBezTo>
                  <a:cubicBezTo>
                    <a:pt x="16150" y="5163"/>
                    <a:pt x="16300" y="6006"/>
                    <a:pt x="17100" y="5058"/>
                  </a:cubicBezTo>
                  <a:cubicBezTo>
                    <a:pt x="17900" y="4109"/>
                    <a:pt x="19050" y="2107"/>
                    <a:pt x="19800" y="1264"/>
                  </a:cubicBezTo>
                  <a:cubicBezTo>
                    <a:pt x="20550" y="421"/>
                    <a:pt x="21075" y="211"/>
                    <a:pt x="21600" y="0"/>
                  </a:cubicBezTo>
                </a:path>
              </a:pathLst>
            </a:custGeom>
            <a:noFill/>
            <a:ln w="12700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6" name="AutoShape 7"/>
            <p:cNvSpPr>
              <a:spLocks/>
            </p:cNvSpPr>
            <p:nvPr/>
          </p:nvSpPr>
          <p:spPr bwMode="auto">
            <a:xfrm>
              <a:off x="0" y="192"/>
              <a:ext cx="3840" cy="1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21600"/>
                  </a:moveTo>
                  <a:cubicBezTo>
                    <a:pt x="630" y="20265"/>
                    <a:pt x="1260" y="18929"/>
                    <a:pt x="2160" y="18116"/>
                  </a:cubicBezTo>
                  <a:cubicBezTo>
                    <a:pt x="3060" y="17303"/>
                    <a:pt x="4680" y="17652"/>
                    <a:pt x="5400" y="16723"/>
                  </a:cubicBezTo>
                  <a:cubicBezTo>
                    <a:pt x="6120" y="15794"/>
                    <a:pt x="5580" y="13239"/>
                    <a:pt x="6480" y="12542"/>
                  </a:cubicBezTo>
                  <a:cubicBezTo>
                    <a:pt x="7380" y="11845"/>
                    <a:pt x="9315" y="13239"/>
                    <a:pt x="10800" y="12542"/>
                  </a:cubicBezTo>
                  <a:cubicBezTo>
                    <a:pt x="12285" y="11845"/>
                    <a:pt x="13905" y="10103"/>
                    <a:pt x="15390" y="8361"/>
                  </a:cubicBezTo>
                  <a:cubicBezTo>
                    <a:pt x="16875" y="6619"/>
                    <a:pt x="18675" y="3484"/>
                    <a:pt x="19710" y="2090"/>
                  </a:cubicBezTo>
                  <a:cubicBezTo>
                    <a:pt x="20745" y="697"/>
                    <a:pt x="21173" y="348"/>
                    <a:pt x="21600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>
              <a:off x="1824" y="1056"/>
              <a:ext cx="1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Rectangle 9"/>
            <p:cNvSpPr>
              <a:spLocks/>
            </p:cNvSpPr>
            <p:nvPr/>
          </p:nvSpPr>
          <p:spPr bwMode="auto">
            <a:xfrm>
              <a:off x="1838" y="384"/>
              <a:ext cx="5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050"/>
                </a:spcBef>
              </a:pPr>
              <a:r>
                <a:rPr lang="en-US">
                  <a:solidFill>
                    <a:srgbClr val="009900"/>
                  </a:solidFill>
                  <a:latin typeface="Arial" charset="0"/>
                  <a:cs typeface="Arial" charset="0"/>
                  <a:sym typeface="Arial" charset="0"/>
                </a:rPr>
                <a:t>c·g(n)</a:t>
              </a:r>
            </a:p>
          </p:txBody>
        </p:sp>
        <p:sp>
          <p:nvSpPr>
            <p:cNvPr id="24589" name="Rectangle 10"/>
            <p:cNvSpPr>
              <a:spLocks/>
            </p:cNvSpPr>
            <p:nvPr/>
          </p:nvSpPr>
          <p:spPr bwMode="auto">
            <a:xfrm>
              <a:off x="2640" y="720"/>
              <a:ext cx="5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050"/>
                </a:spcBef>
              </a:pP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  <a:sym typeface="Arial" charset="0"/>
                </a:rPr>
                <a:t>f(n)</a:t>
              </a:r>
            </a:p>
          </p:txBody>
        </p:sp>
        <p:sp>
          <p:nvSpPr>
            <p:cNvPr id="24590" name="Rectangle 11"/>
            <p:cNvSpPr>
              <a:spLocks/>
            </p:cNvSpPr>
            <p:nvPr/>
          </p:nvSpPr>
          <p:spPr bwMode="auto">
            <a:xfrm>
              <a:off x="1584" y="2016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050"/>
                </a:spcBef>
              </a:pPr>
              <a:r>
                <a:rPr lang="en-US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N</a:t>
              </a:r>
            </a:p>
          </p:txBody>
        </p:sp>
      </p:grpSp>
      <p:sp>
        <p:nvSpPr>
          <p:cNvPr id="24582" name="Slide Number Placeholder 3"/>
          <p:cNvSpPr txBox="1"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fld id="{36DD14F8-7551-D043-961F-6BB29EF4A3BA}" type="slidenum">
              <a:rPr 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</a:pPr>
              <a:t>9</a:t>
            </a:fld>
            <a:endParaRPr lang="en-US" sz="1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3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12463</TotalTime>
  <Words>1799</Words>
  <Application>Microsoft Office PowerPoint</Application>
  <PresentationFormat>On-screen Show (4:3)</PresentationFormat>
  <Paragraphs>310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ＭＳ Ｐゴシック</vt:lpstr>
      <vt:lpstr>ＭＳ Ｐゴシック</vt:lpstr>
      <vt:lpstr>Abadi MT Condensed Light</vt:lpstr>
      <vt:lpstr>Arial</vt:lpstr>
      <vt:lpstr>Calibri</vt:lpstr>
      <vt:lpstr>Courier New</vt:lpstr>
      <vt:lpstr>HGPｺﾞｼｯｸE</vt:lpstr>
      <vt:lpstr>Symbol</vt:lpstr>
      <vt:lpstr>Times New Roman</vt:lpstr>
      <vt:lpstr>Tw Cen MT</vt:lpstr>
      <vt:lpstr>Wingdings</vt:lpstr>
      <vt:lpstr>Wingdings 2</vt:lpstr>
      <vt:lpstr>ヒラギノ明朝 ProN W3</vt:lpstr>
      <vt:lpstr>ヒラギノ角ゴ ProN W3</vt:lpstr>
      <vt:lpstr>ヒラギノ角ゴ ProN W6</vt:lpstr>
      <vt:lpstr>Median</vt:lpstr>
      <vt:lpstr>Chart</vt:lpstr>
      <vt:lpstr>CSC230 </vt:lpstr>
      <vt:lpstr>What Makes a Good Algorithm?</vt:lpstr>
      <vt:lpstr>Sample Problem: Searching</vt:lpstr>
      <vt:lpstr>Sample Problem: Searching</vt:lpstr>
      <vt:lpstr>Linear Search vs Binary Search</vt:lpstr>
      <vt:lpstr>One Basic Step = One Time Unit</vt:lpstr>
      <vt:lpstr>Runtime vs Number of Basic Steps</vt:lpstr>
      <vt:lpstr>Using Big-O to Hide Constants</vt:lpstr>
      <vt:lpstr>A Graphical View</vt:lpstr>
      <vt:lpstr>Big-O Examples</vt:lpstr>
      <vt:lpstr>Big-O Examples</vt:lpstr>
      <vt:lpstr>Problem-Size Examples</vt:lpstr>
      <vt:lpstr>Commonly Seen Time Bounds</vt:lpstr>
      <vt:lpstr>Worst-Case/Expected-Case Bounds</vt:lpstr>
      <vt:lpstr>Simplifying Assumptions</vt:lpstr>
      <vt:lpstr>Worst-Case Analysis of Searching</vt:lpstr>
      <vt:lpstr>Comparison of linear and binary search</vt:lpstr>
      <vt:lpstr>Analysis of Matrix Multiplication</vt:lpstr>
      <vt:lpstr>Remarks</vt:lpstr>
      <vt:lpstr>Why Bother with Runtime Analysis?</vt:lpstr>
      <vt:lpstr>Algorithms for the Human Genome</vt:lpstr>
      <vt:lpstr>Limitations of Runtime Analysis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271</cp:revision>
  <cp:lastPrinted>2013-01-16T16:51:30Z</cp:lastPrinted>
  <dcterms:created xsi:type="dcterms:W3CDTF">2006-08-16T00:00:00Z</dcterms:created>
  <dcterms:modified xsi:type="dcterms:W3CDTF">2020-03-22T23:04:04Z</dcterms:modified>
  <cp:category/>
</cp:coreProperties>
</file>