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8" r:id="rId10"/>
    <p:sldId id="294" r:id="rId11"/>
    <p:sldId id="295" r:id="rId12"/>
    <p:sldId id="308" r:id="rId13"/>
    <p:sldId id="296" r:id="rId14"/>
    <p:sldId id="297" r:id="rId15"/>
    <p:sldId id="299" r:id="rId16"/>
    <p:sldId id="300" r:id="rId17"/>
    <p:sldId id="302" r:id="rId18"/>
    <p:sldId id="303" r:id="rId19"/>
    <p:sldId id="304" r:id="rId20"/>
    <p:sldId id="305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1FF"/>
    <a:srgbClr val="FFF2BD"/>
    <a:srgbClr val="FFF7F3"/>
    <a:srgbClr val="F8DFF0"/>
    <a:srgbClr val="800000"/>
    <a:srgbClr val="FFFF8B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4" autoAdjust="0"/>
    <p:restoredTop sz="92317" autoAdjust="0"/>
  </p:normalViewPr>
  <p:slideViewPr>
    <p:cSldViewPr>
      <p:cViewPr varScale="1">
        <p:scale>
          <a:sx n="111" d="100"/>
          <a:sy n="111" d="100"/>
        </p:scale>
        <p:origin x="159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903F6D4-391E-4FD1-832D-082385455723}" type="datetimeFigureOut">
              <a:rPr lang="fr-FR" smtClean="0"/>
              <a:pPr/>
              <a:t>06/04/2020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1A836A-809C-4B6B-8F3B-106C7434EABB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862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E02B9-FBD2-43C6-9215-2B8038F192E1}" type="datetimeFigureOut">
              <a:rPr lang="fr-FR" smtClean="0"/>
              <a:pPr/>
              <a:t>06/04/2020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8F2BC-EAAB-4030-AE40-C7E2573B34D6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787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546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518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CB957DA-E10A-46DE-944B-C6C734ED21F5}" type="datetime1">
              <a:rPr lang="en-US" smtClean="0"/>
              <a:t>4/6/2020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DD89-8A4F-4E6F-9DC3-F0E473C3AA45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2ECB3D4-A814-4106-8EDF-ADA9EB42614F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9B30-EFC6-4151-A015-9EAB71C0E573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1C3A-B957-4058-B8ED-99A2523CCA14}" type="datetime1">
              <a:rPr lang="en-US" smtClean="0"/>
              <a:t>4/6/2020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AAE059-5DFC-41C1-A5FF-E50061B12E66}" type="datetime1">
              <a:rPr lang="en-US" smtClean="0"/>
              <a:t>4/6/2020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5C3119-2647-44FC-88D9-3457ED259308}" type="datetime1">
              <a:rPr lang="en-US" smtClean="0"/>
              <a:t>4/6/2020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70A9-3555-4D40-AB1C-ED989CE6D46D}" type="datetime1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C299-7110-411E-9EEC-030D6CDB49F9}" type="datetime1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62C-E330-425B-B2F7-9C20B52F2868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5374623-CFC1-412C-97A4-04D4E59B64C2}" type="datetime1">
              <a:rPr lang="en-US" smtClean="0"/>
              <a:t>4/6/2020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446779-0DA1-4074-99C1-35A6BC8DD2E8}" type="datetime1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CSC230</a:t>
            </a:r>
            <a:br>
              <a:rPr lang="fr-BE" dirty="0" smtClean="0"/>
            </a:b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Hashing Tables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Collision resolution: </a:t>
            </a:r>
            <a:br>
              <a:rPr lang="en-US" dirty="0" smtClean="0"/>
            </a:br>
            <a:r>
              <a:rPr lang="en-US" dirty="0" smtClean="0"/>
              <a:t>open addressing/closed hashing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7526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Open addressing.</a:t>
            </a: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[Amdahl-Boehme-</a:t>
            </a:r>
            <a:r>
              <a:rPr lang="en-US" dirty="0" err="1">
                <a:solidFill>
                  <a:srgbClr val="0070C0"/>
                </a:solidFill>
              </a:rPr>
              <a:t>Rocherster</a:t>
            </a:r>
            <a:r>
              <a:rPr lang="en-US" dirty="0">
                <a:solidFill>
                  <a:srgbClr val="0070C0"/>
                </a:solidFill>
              </a:rPr>
              <a:t>-Samuel, IBM 1953] 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・</a:t>
            </a:r>
            <a:r>
              <a:rPr lang="en-US" dirty="0"/>
              <a:t>When a new key collides, find </a:t>
            </a:r>
            <a:r>
              <a:rPr lang="en-US" dirty="0" smtClean="0"/>
              <a:t>alternate location in the array, </a:t>
            </a:r>
            <a:r>
              <a:rPr lang="en-US" dirty="0"/>
              <a:t>and put it </a:t>
            </a:r>
            <a:r>
              <a:rPr lang="en-US" dirty="0" smtClean="0"/>
              <a:t>there</a:t>
            </a:r>
          </a:p>
          <a:p>
            <a:pPr lvl="1"/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Linear probing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The Interval between probes is fixed – often at 1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Quadratic probing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The interval between probes increases linearly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Double hashing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The interval between probes is fixed, calculated by another hash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91885"/>
              </p:ext>
            </p:extLst>
          </p:nvPr>
        </p:nvGraphicFramePr>
        <p:xfrm>
          <a:off x="6842760" y="1981200"/>
          <a:ext cx="1066800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occupied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occupied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occupied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occupied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occupied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 smtClean="0"/>
                        <a:t>…</a:t>
                      </a: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161993"/>
              </p:ext>
            </p:extLst>
          </p:nvPr>
        </p:nvGraphicFramePr>
        <p:xfrm>
          <a:off x="6461760" y="1981200"/>
          <a:ext cx="3048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42760" y="1611868"/>
            <a:ext cx="112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Key, value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bject 7"/>
          <p:cNvSpPr/>
          <p:nvPr/>
        </p:nvSpPr>
        <p:spPr>
          <a:xfrm>
            <a:off x="7909560" y="2895600"/>
            <a:ext cx="243840" cy="377825"/>
          </a:xfrm>
          <a:custGeom>
            <a:avLst/>
            <a:gdLst/>
            <a:ahLst/>
            <a:cxnLst/>
            <a:rect l="l" t="t" r="r" b="b"/>
            <a:pathLst>
              <a:path w="243840" h="377825">
                <a:moveTo>
                  <a:pt x="122300" y="245237"/>
                </a:moveTo>
                <a:lnTo>
                  <a:pt x="13334" y="319024"/>
                </a:lnTo>
                <a:lnTo>
                  <a:pt x="124078" y="374141"/>
                </a:lnTo>
                <a:lnTo>
                  <a:pt x="131190" y="377571"/>
                </a:lnTo>
                <a:lnTo>
                  <a:pt x="139826" y="374776"/>
                </a:lnTo>
                <a:lnTo>
                  <a:pt x="143255" y="367664"/>
                </a:lnTo>
                <a:lnTo>
                  <a:pt x="146811" y="360552"/>
                </a:lnTo>
                <a:lnTo>
                  <a:pt x="143890" y="352044"/>
                </a:lnTo>
                <a:lnTo>
                  <a:pt x="136905" y="348488"/>
                </a:lnTo>
                <a:lnTo>
                  <a:pt x="102418" y="331343"/>
                </a:lnTo>
                <a:lnTo>
                  <a:pt x="43433" y="331343"/>
                </a:lnTo>
                <a:lnTo>
                  <a:pt x="39750" y="303022"/>
                </a:lnTo>
                <a:lnTo>
                  <a:pt x="87629" y="292608"/>
                </a:lnTo>
                <a:lnTo>
                  <a:pt x="132540" y="272813"/>
                </a:lnTo>
                <a:lnTo>
                  <a:pt x="140080" y="260096"/>
                </a:lnTo>
                <a:lnTo>
                  <a:pt x="135635" y="253491"/>
                </a:lnTo>
                <a:lnTo>
                  <a:pt x="131190" y="247014"/>
                </a:lnTo>
                <a:lnTo>
                  <a:pt x="122300" y="245237"/>
                </a:lnTo>
                <a:close/>
              </a:path>
              <a:path w="243840" h="377825">
                <a:moveTo>
                  <a:pt x="132540" y="272813"/>
                </a:moveTo>
                <a:lnTo>
                  <a:pt x="87629" y="292608"/>
                </a:lnTo>
                <a:lnTo>
                  <a:pt x="39750" y="303022"/>
                </a:lnTo>
                <a:lnTo>
                  <a:pt x="43433" y="331343"/>
                </a:lnTo>
                <a:lnTo>
                  <a:pt x="56514" y="329564"/>
                </a:lnTo>
                <a:lnTo>
                  <a:pt x="59577" y="328929"/>
                </a:lnTo>
                <a:lnTo>
                  <a:pt x="49656" y="328929"/>
                </a:lnTo>
                <a:lnTo>
                  <a:pt x="48005" y="304291"/>
                </a:lnTo>
                <a:lnTo>
                  <a:pt x="86051" y="304291"/>
                </a:lnTo>
                <a:lnTo>
                  <a:pt x="132540" y="272813"/>
                </a:lnTo>
                <a:close/>
              </a:path>
              <a:path w="243840" h="377825">
                <a:moveTo>
                  <a:pt x="85461" y="322912"/>
                </a:moveTo>
                <a:lnTo>
                  <a:pt x="77342" y="325247"/>
                </a:lnTo>
                <a:lnTo>
                  <a:pt x="56514" y="329564"/>
                </a:lnTo>
                <a:lnTo>
                  <a:pt x="43433" y="331343"/>
                </a:lnTo>
                <a:lnTo>
                  <a:pt x="102418" y="331343"/>
                </a:lnTo>
                <a:lnTo>
                  <a:pt x="85461" y="322912"/>
                </a:lnTo>
                <a:close/>
              </a:path>
              <a:path w="243840" h="377825">
                <a:moveTo>
                  <a:pt x="48005" y="304291"/>
                </a:moveTo>
                <a:lnTo>
                  <a:pt x="49656" y="328929"/>
                </a:lnTo>
                <a:lnTo>
                  <a:pt x="69942" y="315197"/>
                </a:lnTo>
                <a:lnTo>
                  <a:pt x="48005" y="304291"/>
                </a:lnTo>
                <a:close/>
              </a:path>
              <a:path w="243840" h="377825">
                <a:moveTo>
                  <a:pt x="69942" y="315197"/>
                </a:moveTo>
                <a:lnTo>
                  <a:pt x="49656" y="328929"/>
                </a:lnTo>
                <a:lnTo>
                  <a:pt x="59577" y="328929"/>
                </a:lnTo>
                <a:lnTo>
                  <a:pt x="77342" y="325247"/>
                </a:lnTo>
                <a:lnTo>
                  <a:pt x="85461" y="322912"/>
                </a:lnTo>
                <a:lnTo>
                  <a:pt x="69942" y="315197"/>
                </a:lnTo>
                <a:close/>
              </a:path>
              <a:path w="243840" h="377825">
                <a:moveTo>
                  <a:pt x="1142" y="0"/>
                </a:moveTo>
                <a:lnTo>
                  <a:pt x="0" y="28448"/>
                </a:lnTo>
                <a:lnTo>
                  <a:pt x="21462" y="29337"/>
                </a:lnTo>
                <a:lnTo>
                  <a:pt x="41528" y="31876"/>
                </a:lnTo>
                <a:lnTo>
                  <a:pt x="80771" y="41148"/>
                </a:lnTo>
                <a:lnTo>
                  <a:pt x="117601" y="55499"/>
                </a:lnTo>
                <a:lnTo>
                  <a:pt x="164718" y="84582"/>
                </a:lnTo>
                <a:lnTo>
                  <a:pt x="198374" y="119507"/>
                </a:lnTo>
                <a:lnTo>
                  <a:pt x="213994" y="155575"/>
                </a:lnTo>
                <a:lnTo>
                  <a:pt x="215010" y="167132"/>
                </a:lnTo>
                <a:lnTo>
                  <a:pt x="214629" y="173227"/>
                </a:lnTo>
                <a:lnTo>
                  <a:pt x="198246" y="215519"/>
                </a:lnTo>
                <a:lnTo>
                  <a:pt x="166624" y="249682"/>
                </a:lnTo>
                <a:lnTo>
                  <a:pt x="132540" y="272813"/>
                </a:lnTo>
                <a:lnTo>
                  <a:pt x="69942" y="315197"/>
                </a:lnTo>
                <a:lnTo>
                  <a:pt x="85461" y="322912"/>
                </a:lnTo>
                <a:lnTo>
                  <a:pt x="97662" y="319404"/>
                </a:lnTo>
                <a:lnTo>
                  <a:pt x="117093" y="312038"/>
                </a:lnTo>
                <a:lnTo>
                  <a:pt x="153796" y="293624"/>
                </a:lnTo>
                <a:lnTo>
                  <a:pt x="185927" y="270890"/>
                </a:lnTo>
                <a:lnTo>
                  <a:pt x="223011" y="229743"/>
                </a:lnTo>
                <a:lnTo>
                  <a:pt x="240438" y="190881"/>
                </a:lnTo>
                <a:lnTo>
                  <a:pt x="243458" y="166115"/>
                </a:lnTo>
                <a:lnTo>
                  <a:pt x="243077" y="157352"/>
                </a:lnTo>
                <a:lnTo>
                  <a:pt x="230124" y="116712"/>
                </a:lnTo>
                <a:lnTo>
                  <a:pt x="196341" y="74040"/>
                </a:lnTo>
                <a:lnTo>
                  <a:pt x="165353" y="49657"/>
                </a:lnTo>
                <a:lnTo>
                  <a:pt x="128777" y="29210"/>
                </a:lnTo>
                <a:lnTo>
                  <a:pt x="88391" y="13588"/>
                </a:lnTo>
                <a:lnTo>
                  <a:pt x="45084" y="3428"/>
                </a:lnTo>
                <a:lnTo>
                  <a:pt x="22605" y="762"/>
                </a:lnTo>
                <a:lnTo>
                  <a:pt x="1142" y="0"/>
                </a:lnTo>
                <a:close/>
              </a:path>
              <a:path w="243840" h="377825">
                <a:moveTo>
                  <a:pt x="86051" y="304291"/>
                </a:moveTo>
                <a:lnTo>
                  <a:pt x="48005" y="304291"/>
                </a:lnTo>
                <a:lnTo>
                  <a:pt x="69942" y="315197"/>
                </a:lnTo>
                <a:lnTo>
                  <a:pt x="86051" y="3042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7909560" y="3276600"/>
            <a:ext cx="243840" cy="377825"/>
          </a:xfrm>
          <a:custGeom>
            <a:avLst/>
            <a:gdLst/>
            <a:ahLst/>
            <a:cxnLst/>
            <a:rect l="l" t="t" r="r" b="b"/>
            <a:pathLst>
              <a:path w="243840" h="377825">
                <a:moveTo>
                  <a:pt x="122300" y="245237"/>
                </a:moveTo>
                <a:lnTo>
                  <a:pt x="13334" y="319024"/>
                </a:lnTo>
                <a:lnTo>
                  <a:pt x="124078" y="374141"/>
                </a:lnTo>
                <a:lnTo>
                  <a:pt x="131190" y="377571"/>
                </a:lnTo>
                <a:lnTo>
                  <a:pt x="139826" y="374776"/>
                </a:lnTo>
                <a:lnTo>
                  <a:pt x="143255" y="367664"/>
                </a:lnTo>
                <a:lnTo>
                  <a:pt x="146811" y="360552"/>
                </a:lnTo>
                <a:lnTo>
                  <a:pt x="143890" y="352044"/>
                </a:lnTo>
                <a:lnTo>
                  <a:pt x="136905" y="348488"/>
                </a:lnTo>
                <a:lnTo>
                  <a:pt x="102418" y="331343"/>
                </a:lnTo>
                <a:lnTo>
                  <a:pt x="43433" y="331343"/>
                </a:lnTo>
                <a:lnTo>
                  <a:pt x="39750" y="303022"/>
                </a:lnTo>
                <a:lnTo>
                  <a:pt x="87629" y="292608"/>
                </a:lnTo>
                <a:lnTo>
                  <a:pt x="132540" y="272813"/>
                </a:lnTo>
                <a:lnTo>
                  <a:pt x="140080" y="260096"/>
                </a:lnTo>
                <a:lnTo>
                  <a:pt x="135635" y="253491"/>
                </a:lnTo>
                <a:lnTo>
                  <a:pt x="131190" y="247014"/>
                </a:lnTo>
                <a:lnTo>
                  <a:pt x="122300" y="245237"/>
                </a:lnTo>
                <a:close/>
              </a:path>
              <a:path w="243840" h="377825">
                <a:moveTo>
                  <a:pt x="132540" y="272813"/>
                </a:moveTo>
                <a:lnTo>
                  <a:pt x="87629" y="292608"/>
                </a:lnTo>
                <a:lnTo>
                  <a:pt x="39750" y="303022"/>
                </a:lnTo>
                <a:lnTo>
                  <a:pt x="43433" y="331343"/>
                </a:lnTo>
                <a:lnTo>
                  <a:pt x="56514" y="329564"/>
                </a:lnTo>
                <a:lnTo>
                  <a:pt x="59577" y="328929"/>
                </a:lnTo>
                <a:lnTo>
                  <a:pt x="49656" y="328929"/>
                </a:lnTo>
                <a:lnTo>
                  <a:pt x="48005" y="304291"/>
                </a:lnTo>
                <a:lnTo>
                  <a:pt x="86051" y="304291"/>
                </a:lnTo>
                <a:lnTo>
                  <a:pt x="132540" y="272813"/>
                </a:lnTo>
                <a:close/>
              </a:path>
              <a:path w="243840" h="377825">
                <a:moveTo>
                  <a:pt x="85461" y="322912"/>
                </a:moveTo>
                <a:lnTo>
                  <a:pt x="77342" y="325247"/>
                </a:lnTo>
                <a:lnTo>
                  <a:pt x="56514" y="329564"/>
                </a:lnTo>
                <a:lnTo>
                  <a:pt x="43433" y="331343"/>
                </a:lnTo>
                <a:lnTo>
                  <a:pt x="102418" y="331343"/>
                </a:lnTo>
                <a:lnTo>
                  <a:pt x="85461" y="322912"/>
                </a:lnTo>
                <a:close/>
              </a:path>
              <a:path w="243840" h="377825">
                <a:moveTo>
                  <a:pt x="48005" y="304291"/>
                </a:moveTo>
                <a:lnTo>
                  <a:pt x="49656" y="328929"/>
                </a:lnTo>
                <a:lnTo>
                  <a:pt x="69942" y="315197"/>
                </a:lnTo>
                <a:lnTo>
                  <a:pt x="48005" y="304291"/>
                </a:lnTo>
                <a:close/>
              </a:path>
              <a:path w="243840" h="377825">
                <a:moveTo>
                  <a:pt x="69942" y="315197"/>
                </a:moveTo>
                <a:lnTo>
                  <a:pt x="49656" y="328929"/>
                </a:lnTo>
                <a:lnTo>
                  <a:pt x="59577" y="328929"/>
                </a:lnTo>
                <a:lnTo>
                  <a:pt x="77342" y="325247"/>
                </a:lnTo>
                <a:lnTo>
                  <a:pt x="85461" y="322912"/>
                </a:lnTo>
                <a:lnTo>
                  <a:pt x="69942" y="315197"/>
                </a:lnTo>
                <a:close/>
              </a:path>
              <a:path w="243840" h="377825">
                <a:moveTo>
                  <a:pt x="1142" y="0"/>
                </a:moveTo>
                <a:lnTo>
                  <a:pt x="0" y="28448"/>
                </a:lnTo>
                <a:lnTo>
                  <a:pt x="21462" y="29337"/>
                </a:lnTo>
                <a:lnTo>
                  <a:pt x="41528" y="31876"/>
                </a:lnTo>
                <a:lnTo>
                  <a:pt x="80771" y="41148"/>
                </a:lnTo>
                <a:lnTo>
                  <a:pt x="117601" y="55499"/>
                </a:lnTo>
                <a:lnTo>
                  <a:pt x="164718" y="84582"/>
                </a:lnTo>
                <a:lnTo>
                  <a:pt x="198374" y="119507"/>
                </a:lnTo>
                <a:lnTo>
                  <a:pt x="213994" y="155575"/>
                </a:lnTo>
                <a:lnTo>
                  <a:pt x="215010" y="167132"/>
                </a:lnTo>
                <a:lnTo>
                  <a:pt x="214629" y="173227"/>
                </a:lnTo>
                <a:lnTo>
                  <a:pt x="198246" y="215519"/>
                </a:lnTo>
                <a:lnTo>
                  <a:pt x="166624" y="249682"/>
                </a:lnTo>
                <a:lnTo>
                  <a:pt x="132540" y="272813"/>
                </a:lnTo>
                <a:lnTo>
                  <a:pt x="69942" y="315197"/>
                </a:lnTo>
                <a:lnTo>
                  <a:pt x="85461" y="322912"/>
                </a:lnTo>
                <a:lnTo>
                  <a:pt x="97662" y="319404"/>
                </a:lnTo>
                <a:lnTo>
                  <a:pt x="117093" y="312038"/>
                </a:lnTo>
                <a:lnTo>
                  <a:pt x="153796" y="293624"/>
                </a:lnTo>
                <a:lnTo>
                  <a:pt x="185927" y="270890"/>
                </a:lnTo>
                <a:lnTo>
                  <a:pt x="223011" y="229743"/>
                </a:lnTo>
                <a:lnTo>
                  <a:pt x="240438" y="190881"/>
                </a:lnTo>
                <a:lnTo>
                  <a:pt x="243458" y="166115"/>
                </a:lnTo>
                <a:lnTo>
                  <a:pt x="243077" y="157352"/>
                </a:lnTo>
                <a:lnTo>
                  <a:pt x="230124" y="116712"/>
                </a:lnTo>
                <a:lnTo>
                  <a:pt x="196341" y="74040"/>
                </a:lnTo>
                <a:lnTo>
                  <a:pt x="165353" y="49657"/>
                </a:lnTo>
                <a:lnTo>
                  <a:pt x="128777" y="29210"/>
                </a:lnTo>
                <a:lnTo>
                  <a:pt x="88391" y="13588"/>
                </a:lnTo>
                <a:lnTo>
                  <a:pt x="45084" y="3428"/>
                </a:lnTo>
                <a:lnTo>
                  <a:pt x="22605" y="762"/>
                </a:lnTo>
                <a:lnTo>
                  <a:pt x="1142" y="0"/>
                </a:lnTo>
                <a:close/>
              </a:path>
              <a:path w="243840" h="377825">
                <a:moveTo>
                  <a:pt x="86051" y="304291"/>
                </a:moveTo>
                <a:lnTo>
                  <a:pt x="48005" y="304291"/>
                </a:lnTo>
                <a:lnTo>
                  <a:pt x="69942" y="315197"/>
                </a:lnTo>
                <a:lnTo>
                  <a:pt x="86051" y="3042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533400" y="1752600"/>
            <a:ext cx="417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Primary clustering</a:t>
            </a:r>
          </a:p>
          <a:p>
            <a:r>
              <a:rPr lang="en-US" dirty="0" smtClean="0"/>
              <a:t>Certain data patterns lead to many collisions, linear probing leads to clusters of occupied areas in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36264"/>
              </p:ext>
            </p:extLst>
          </p:nvPr>
        </p:nvGraphicFramePr>
        <p:xfrm>
          <a:off x="6842760" y="1981200"/>
          <a:ext cx="1066800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occupied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occupied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occupied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occupied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occupied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 smtClean="0"/>
                        <a:t>…</a:t>
                      </a: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191334"/>
              </p:ext>
            </p:extLst>
          </p:nvPr>
        </p:nvGraphicFramePr>
        <p:xfrm>
          <a:off x="6461760" y="1981200"/>
          <a:ext cx="3048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42760" y="1611868"/>
            <a:ext cx="112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Key, value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bject 7"/>
          <p:cNvSpPr/>
          <p:nvPr/>
        </p:nvSpPr>
        <p:spPr>
          <a:xfrm>
            <a:off x="7909560" y="2895600"/>
            <a:ext cx="243840" cy="377825"/>
          </a:xfrm>
          <a:custGeom>
            <a:avLst/>
            <a:gdLst/>
            <a:ahLst/>
            <a:cxnLst/>
            <a:rect l="l" t="t" r="r" b="b"/>
            <a:pathLst>
              <a:path w="243840" h="377825">
                <a:moveTo>
                  <a:pt x="122300" y="245237"/>
                </a:moveTo>
                <a:lnTo>
                  <a:pt x="13334" y="319024"/>
                </a:lnTo>
                <a:lnTo>
                  <a:pt x="124078" y="374141"/>
                </a:lnTo>
                <a:lnTo>
                  <a:pt x="131190" y="377571"/>
                </a:lnTo>
                <a:lnTo>
                  <a:pt x="139826" y="374776"/>
                </a:lnTo>
                <a:lnTo>
                  <a:pt x="143255" y="367664"/>
                </a:lnTo>
                <a:lnTo>
                  <a:pt x="146811" y="360552"/>
                </a:lnTo>
                <a:lnTo>
                  <a:pt x="143890" y="352044"/>
                </a:lnTo>
                <a:lnTo>
                  <a:pt x="136905" y="348488"/>
                </a:lnTo>
                <a:lnTo>
                  <a:pt x="102418" y="331343"/>
                </a:lnTo>
                <a:lnTo>
                  <a:pt x="43433" y="331343"/>
                </a:lnTo>
                <a:lnTo>
                  <a:pt x="39750" y="303022"/>
                </a:lnTo>
                <a:lnTo>
                  <a:pt x="87629" y="292608"/>
                </a:lnTo>
                <a:lnTo>
                  <a:pt x="132540" y="272813"/>
                </a:lnTo>
                <a:lnTo>
                  <a:pt x="140080" y="260096"/>
                </a:lnTo>
                <a:lnTo>
                  <a:pt x="135635" y="253491"/>
                </a:lnTo>
                <a:lnTo>
                  <a:pt x="131190" y="247014"/>
                </a:lnTo>
                <a:lnTo>
                  <a:pt x="122300" y="245237"/>
                </a:lnTo>
                <a:close/>
              </a:path>
              <a:path w="243840" h="377825">
                <a:moveTo>
                  <a:pt x="132540" y="272813"/>
                </a:moveTo>
                <a:lnTo>
                  <a:pt x="87629" y="292608"/>
                </a:lnTo>
                <a:lnTo>
                  <a:pt x="39750" y="303022"/>
                </a:lnTo>
                <a:lnTo>
                  <a:pt x="43433" y="331343"/>
                </a:lnTo>
                <a:lnTo>
                  <a:pt x="56514" y="329564"/>
                </a:lnTo>
                <a:lnTo>
                  <a:pt x="59577" y="328929"/>
                </a:lnTo>
                <a:lnTo>
                  <a:pt x="49656" y="328929"/>
                </a:lnTo>
                <a:lnTo>
                  <a:pt x="48005" y="304291"/>
                </a:lnTo>
                <a:lnTo>
                  <a:pt x="86051" y="304291"/>
                </a:lnTo>
                <a:lnTo>
                  <a:pt x="132540" y="272813"/>
                </a:lnTo>
                <a:close/>
              </a:path>
              <a:path w="243840" h="377825">
                <a:moveTo>
                  <a:pt x="85461" y="322912"/>
                </a:moveTo>
                <a:lnTo>
                  <a:pt x="77342" y="325247"/>
                </a:lnTo>
                <a:lnTo>
                  <a:pt x="56514" y="329564"/>
                </a:lnTo>
                <a:lnTo>
                  <a:pt x="43433" y="331343"/>
                </a:lnTo>
                <a:lnTo>
                  <a:pt x="102418" y="331343"/>
                </a:lnTo>
                <a:lnTo>
                  <a:pt x="85461" y="322912"/>
                </a:lnTo>
                <a:close/>
              </a:path>
              <a:path w="243840" h="377825">
                <a:moveTo>
                  <a:pt x="48005" y="304291"/>
                </a:moveTo>
                <a:lnTo>
                  <a:pt x="49656" y="328929"/>
                </a:lnTo>
                <a:lnTo>
                  <a:pt x="69942" y="315197"/>
                </a:lnTo>
                <a:lnTo>
                  <a:pt x="48005" y="304291"/>
                </a:lnTo>
                <a:close/>
              </a:path>
              <a:path w="243840" h="377825">
                <a:moveTo>
                  <a:pt x="69942" y="315197"/>
                </a:moveTo>
                <a:lnTo>
                  <a:pt x="49656" y="328929"/>
                </a:lnTo>
                <a:lnTo>
                  <a:pt x="59577" y="328929"/>
                </a:lnTo>
                <a:lnTo>
                  <a:pt x="77342" y="325247"/>
                </a:lnTo>
                <a:lnTo>
                  <a:pt x="85461" y="322912"/>
                </a:lnTo>
                <a:lnTo>
                  <a:pt x="69942" y="315197"/>
                </a:lnTo>
                <a:close/>
              </a:path>
              <a:path w="243840" h="377825">
                <a:moveTo>
                  <a:pt x="1142" y="0"/>
                </a:moveTo>
                <a:lnTo>
                  <a:pt x="0" y="28448"/>
                </a:lnTo>
                <a:lnTo>
                  <a:pt x="21462" y="29337"/>
                </a:lnTo>
                <a:lnTo>
                  <a:pt x="41528" y="31876"/>
                </a:lnTo>
                <a:lnTo>
                  <a:pt x="80771" y="41148"/>
                </a:lnTo>
                <a:lnTo>
                  <a:pt x="117601" y="55499"/>
                </a:lnTo>
                <a:lnTo>
                  <a:pt x="164718" y="84582"/>
                </a:lnTo>
                <a:lnTo>
                  <a:pt x="198374" y="119507"/>
                </a:lnTo>
                <a:lnTo>
                  <a:pt x="213994" y="155575"/>
                </a:lnTo>
                <a:lnTo>
                  <a:pt x="215010" y="167132"/>
                </a:lnTo>
                <a:lnTo>
                  <a:pt x="214629" y="173227"/>
                </a:lnTo>
                <a:lnTo>
                  <a:pt x="198246" y="215519"/>
                </a:lnTo>
                <a:lnTo>
                  <a:pt x="166624" y="249682"/>
                </a:lnTo>
                <a:lnTo>
                  <a:pt x="132540" y="272813"/>
                </a:lnTo>
                <a:lnTo>
                  <a:pt x="69942" y="315197"/>
                </a:lnTo>
                <a:lnTo>
                  <a:pt x="85461" y="322912"/>
                </a:lnTo>
                <a:lnTo>
                  <a:pt x="97662" y="319404"/>
                </a:lnTo>
                <a:lnTo>
                  <a:pt x="117093" y="312038"/>
                </a:lnTo>
                <a:lnTo>
                  <a:pt x="153796" y="293624"/>
                </a:lnTo>
                <a:lnTo>
                  <a:pt x="185927" y="270890"/>
                </a:lnTo>
                <a:lnTo>
                  <a:pt x="223011" y="229743"/>
                </a:lnTo>
                <a:lnTo>
                  <a:pt x="240438" y="190881"/>
                </a:lnTo>
                <a:lnTo>
                  <a:pt x="243458" y="166115"/>
                </a:lnTo>
                <a:lnTo>
                  <a:pt x="243077" y="157352"/>
                </a:lnTo>
                <a:lnTo>
                  <a:pt x="230124" y="116712"/>
                </a:lnTo>
                <a:lnTo>
                  <a:pt x="196341" y="74040"/>
                </a:lnTo>
                <a:lnTo>
                  <a:pt x="165353" y="49657"/>
                </a:lnTo>
                <a:lnTo>
                  <a:pt x="128777" y="29210"/>
                </a:lnTo>
                <a:lnTo>
                  <a:pt x="88391" y="13588"/>
                </a:lnTo>
                <a:lnTo>
                  <a:pt x="45084" y="3428"/>
                </a:lnTo>
                <a:lnTo>
                  <a:pt x="22605" y="762"/>
                </a:lnTo>
                <a:lnTo>
                  <a:pt x="1142" y="0"/>
                </a:lnTo>
                <a:close/>
              </a:path>
              <a:path w="243840" h="377825">
                <a:moveTo>
                  <a:pt x="86051" y="304291"/>
                </a:moveTo>
                <a:lnTo>
                  <a:pt x="48005" y="304291"/>
                </a:lnTo>
                <a:lnTo>
                  <a:pt x="69942" y="315197"/>
                </a:lnTo>
                <a:lnTo>
                  <a:pt x="86051" y="3042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7909560" y="3276600"/>
            <a:ext cx="243840" cy="1295400"/>
          </a:xfrm>
          <a:custGeom>
            <a:avLst/>
            <a:gdLst/>
            <a:ahLst/>
            <a:cxnLst/>
            <a:rect l="l" t="t" r="r" b="b"/>
            <a:pathLst>
              <a:path w="243840" h="377825">
                <a:moveTo>
                  <a:pt x="122300" y="245237"/>
                </a:moveTo>
                <a:lnTo>
                  <a:pt x="13334" y="319024"/>
                </a:lnTo>
                <a:lnTo>
                  <a:pt x="124078" y="374141"/>
                </a:lnTo>
                <a:lnTo>
                  <a:pt x="131190" y="377571"/>
                </a:lnTo>
                <a:lnTo>
                  <a:pt x="139826" y="374776"/>
                </a:lnTo>
                <a:lnTo>
                  <a:pt x="143255" y="367664"/>
                </a:lnTo>
                <a:lnTo>
                  <a:pt x="146811" y="360552"/>
                </a:lnTo>
                <a:lnTo>
                  <a:pt x="143890" y="352044"/>
                </a:lnTo>
                <a:lnTo>
                  <a:pt x="136905" y="348488"/>
                </a:lnTo>
                <a:lnTo>
                  <a:pt x="102418" y="331343"/>
                </a:lnTo>
                <a:lnTo>
                  <a:pt x="43433" y="331343"/>
                </a:lnTo>
                <a:lnTo>
                  <a:pt x="39750" y="303022"/>
                </a:lnTo>
                <a:lnTo>
                  <a:pt x="87629" y="292608"/>
                </a:lnTo>
                <a:lnTo>
                  <a:pt x="132540" y="272813"/>
                </a:lnTo>
                <a:lnTo>
                  <a:pt x="140080" y="260096"/>
                </a:lnTo>
                <a:lnTo>
                  <a:pt x="135635" y="253491"/>
                </a:lnTo>
                <a:lnTo>
                  <a:pt x="131190" y="247014"/>
                </a:lnTo>
                <a:lnTo>
                  <a:pt x="122300" y="245237"/>
                </a:lnTo>
                <a:close/>
              </a:path>
              <a:path w="243840" h="377825">
                <a:moveTo>
                  <a:pt x="132540" y="272813"/>
                </a:moveTo>
                <a:lnTo>
                  <a:pt x="87629" y="292608"/>
                </a:lnTo>
                <a:lnTo>
                  <a:pt x="39750" y="303022"/>
                </a:lnTo>
                <a:lnTo>
                  <a:pt x="43433" y="331343"/>
                </a:lnTo>
                <a:lnTo>
                  <a:pt x="56514" y="329564"/>
                </a:lnTo>
                <a:lnTo>
                  <a:pt x="59577" y="328929"/>
                </a:lnTo>
                <a:lnTo>
                  <a:pt x="49656" y="328929"/>
                </a:lnTo>
                <a:lnTo>
                  <a:pt x="48005" y="304291"/>
                </a:lnTo>
                <a:lnTo>
                  <a:pt x="86051" y="304291"/>
                </a:lnTo>
                <a:lnTo>
                  <a:pt x="132540" y="272813"/>
                </a:lnTo>
                <a:close/>
              </a:path>
              <a:path w="243840" h="377825">
                <a:moveTo>
                  <a:pt x="85461" y="322912"/>
                </a:moveTo>
                <a:lnTo>
                  <a:pt x="77342" y="325247"/>
                </a:lnTo>
                <a:lnTo>
                  <a:pt x="56514" y="329564"/>
                </a:lnTo>
                <a:lnTo>
                  <a:pt x="43433" y="331343"/>
                </a:lnTo>
                <a:lnTo>
                  <a:pt x="102418" y="331343"/>
                </a:lnTo>
                <a:lnTo>
                  <a:pt x="85461" y="322912"/>
                </a:lnTo>
                <a:close/>
              </a:path>
              <a:path w="243840" h="377825">
                <a:moveTo>
                  <a:pt x="48005" y="304291"/>
                </a:moveTo>
                <a:lnTo>
                  <a:pt x="49656" y="328929"/>
                </a:lnTo>
                <a:lnTo>
                  <a:pt x="69942" y="315197"/>
                </a:lnTo>
                <a:lnTo>
                  <a:pt x="48005" y="304291"/>
                </a:lnTo>
                <a:close/>
              </a:path>
              <a:path w="243840" h="377825">
                <a:moveTo>
                  <a:pt x="69942" y="315197"/>
                </a:moveTo>
                <a:lnTo>
                  <a:pt x="49656" y="328929"/>
                </a:lnTo>
                <a:lnTo>
                  <a:pt x="59577" y="328929"/>
                </a:lnTo>
                <a:lnTo>
                  <a:pt x="77342" y="325247"/>
                </a:lnTo>
                <a:lnTo>
                  <a:pt x="85461" y="322912"/>
                </a:lnTo>
                <a:lnTo>
                  <a:pt x="69942" y="315197"/>
                </a:lnTo>
                <a:close/>
              </a:path>
              <a:path w="243840" h="377825">
                <a:moveTo>
                  <a:pt x="1142" y="0"/>
                </a:moveTo>
                <a:lnTo>
                  <a:pt x="0" y="28448"/>
                </a:lnTo>
                <a:lnTo>
                  <a:pt x="21462" y="29337"/>
                </a:lnTo>
                <a:lnTo>
                  <a:pt x="41528" y="31876"/>
                </a:lnTo>
                <a:lnTo>
                  <a:pt x="80771" y="41148"/>
                </a:lnTo>
                <a:lnTo>
                  <a:pt x="117601" y="55499"/>
                </a:lnTo>
                <a:lnTo>
                  <a:pt x="164718" y="84582"/>
                </a:lnTo>
                <a:lnTo>
                  <a:pt x="198374" y="119507"/>
                </a:lnTo>
                <a:lnTo>
                  <a:pt x="213994" y="155575"/>
                </a:lnTo>
                <a:lnTo>
                  <a:pt x="215010" y="167132"/>
                </a:lnTo>
                <a:lnTo>
                  <a:pt x="214629" y="173227"/>
                </a:lnTo>
                <a:lnTo>
                  <a:pt x="198246" y="215519"/>
                </a:lnTo>
                <a:lnTo>
                  <a:pt x="166624" y="249682"/>
                </a:lnTo>
                <a:lnTo>
                  <a:pt x="132540" y="272813"/>
                </a:lnTo>
                <a:lnTo>
                  <a:pt x="69942" y="315197"/>
                </a:lnTo>
                <a:lnTo>
                  <a:pt x="85461" y="322912"/>
                </a:lnTo>
                <a:lnTo>
                  <a:pt x="97662" y="319404"/>
                </a:lnTo>
                <a:lnTo>
                  <a:pt x="117093" y="312038"/>
                </a:lnTo>
                <a:lnTo>
                  <a:pt x="153796" y="293624"/>
                </a:lnTo>
                <a:lnTo>
                  <a:pt x="185927" y="270890"/>
                </a:lnTo>
                <a:lnTo>
                  <a:pt x="223011" y="229743"/>
                </a:lnTo>
                <a:lnTo>
                  <a:pt x="240438" y="190881"/>
                </a:lnTo>
                <a:lnTo>
                  <a:pt x="243458" y="166115"/>
                </a:lnTo>
                <a:lnTo>
                  <a:pt x="243077" y="157352"/>
                </a:lnTo>
                <a:lnTo>
                  <a:pt x="230124" y="116712"/>
                </a:lnTo>
                <a:lnTo>
                  <a:pt x="196341" y="74040"/>
                </a:lnTo>
                <a:lnTo>
                  <a:pt x="165353" y="49657"/>
                </a:lnTo>
                <a:lnTo>
                  <a:pt x="128777" y="29210"/>
                </a:lnTo>
                <a:lnTo>
                  <a:pt x="88391" y="13588"/>
                </a:lnTo>
                <a:lnTo>
                  <a:pt x="45084" y="3428"/>
                </a:lnTo>
                <a:lnTo>
                  <a:pt x="22605" y="762"/>
                </a:lnTo>
                <a:lnTo>
                  <a:pt x="1142" y="0"/>
                </a:lnTo>
                <a:close/>
              </a:path>
              <a:path w="243840" h="377825">
                <a:moveTo>
                  <a:pt x="86051" y="304291"/>
                </a:moveTo>
                <a:lnTo>
                  <a:pt x="48005" y="304291"/>
                </a:lnTo>
                <a:lnTo>
                  <a:pt x="69942" y="315197"/>
                </a:lnTo>
                <a:lnTo>
                  <a:pt x="86051" y="3042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533400" y="1752600"/>
            <a:ext cx="417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Primary clustering</a:t>
            </a:r>
          </a:p>
          <a:p>
            <a:r>
              <a:rPr lang="en-US" dirty="0" smtClean="0"/>
              <a:t>Quadratic probing takes larger and larger steps, which tends to spread out the data across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find/remove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701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Given linear or quadratic clustering, how to find a (key, value) pair?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Hash the key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If the (key, value) pair is not at hash(key), search linearly or </a:t>
            </a:r>
            <a:r>
              <a:rPr lang="en-US" dirty="0" err="1" smtClean="0"/>
              <a:t>quadratically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Find it or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An empty location or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Search the whole array</a:t>
            </a:r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to remove the pair 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First find the pair in the array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Mark the location as “removed”. You must use a special thing to label it; otherwise, the insertion will be messed up, why?</a:t>
            </a:r>
          </a:p>
        </p:txBody>
      </p:sp>
    </p:spTree>
    <p:extLst>
      <p:ext uri="{BB962C8B-B14F-4D97-AF65-F5344CB8AC3E}">
        <p14:creationId xmlns:p14="http://schemas.microsoft.com/office/powerpoint/2010/main" val="20166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hashing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701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Two hashing functions, h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(k) maps key k to an array location,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(k) is the interval between probes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First check </a:t>
            </a:r>
            <a:r>
              <a:rPr lang="en-US" dirty="0">
                <a:solidFill>
                  <a:srgbClr val="C00000"/>
                </a:solidFill>
              </a:rPr>
              <a:t>h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(k) </a:t>
            </a:r>
            <a:endParaRPr lang="en-US" dirty="0" smtClean="0">
              <a:solidFill>
                <a:srgbClr val="C00000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If occupied, then check </a:t>
            </a:r>
            <a:r>
              <a:rPr lang="en-US" dirty="0">
                <a:solidFill>
                  <a:srgbClr val="C00000"/>
                </a:solidFill>
              </a:rPr>
              <a:t>h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(k) </a:t>
            </a:r>
            <a:r>
              <a:rPr lang="en-US" dirty="0" smtClean="0">
                <a:solidFill>
                  <a:srgbClr val="C00000"/>
                </a:solidFill>
              </a:rPr>
              <a:t>+ 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(k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If occupied, then check </a:t>
            </a:r>
            <a:r>
              <a:rPr lang="en-US" dirty="0">
                <a:solidFill>
                  <a:srgbClr val="C00000"/>
                </a:solidFill>
              </a:rPr>
              <a:t>h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(k) + </a:t>
            </a:r>
            <a:r>
              <a:rPr lang="en-US" dirty="0" smtClean="0">
                <a:solidFill>
                  <a:srgbClr val="FF0000"/>
                </a:solidFill>
              </a:rPr>
              <a:t>2*h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(k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If occupied, then check </a:t>
            </a:r>
            <a:r>
              <a:rPr lang="en-US" dirty="0">
                <a:solidFill>
                  <a:srgbClr val="C00000"/>
                </a:solidFill>
              </a:rPr>
              <a:t>h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(k) + </a:t>
            </a:r>
            <a:r>
              <a:rPr lang="en-US" dirty="0" smtClean="0">
                <a:solidFill>
                  <a:srgbClr val="FF0000"/>
                </a:solidFill>
              </a:rPr>
              <a:t>3*h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(k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970" y="1790358"/>
            <a:ext cx="8296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An ideal hash function should map each given key to a unique location in the table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Practically, it is unattainable most of the times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“</a:t>
            </a:r>
            <a:r>
              <a:rPr lang="en-US" dirty="0" smtClean="0">
                <a:solidFill>
                  <a:srgbClr val="FF0000"/>
                </a:solidFill>
              </a:rPr>
              <a:t>good</a:t>
            </a:r>
            <a:r>
              <a:rPr lang="en-US" dirty="0" smtClean="0"/>
              <a:t>” hash function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Simple and fast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Scramble data evenly across the array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Scatter </a:t>
            </a:r>
            <a:r>
              <a:rPr lang="en-US" dirty="0" smtClean="0">
                <a:solidFill>
                  <a:srgbClr val="0070C0"/>
                </a:solidFill>
              </a:rPr>
              <a:t>random keys</a:t>
            </a:r>
            <a:r>
              <a:rPr lang="en-US" dirty="0" smtClean="0"/>
              <a:t> evenly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Table size is 5, keys = [0..14], h(k) = k % 5 does not scatter data randomly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Scatter </a:t>
            </a:r>
            <a:r>
              <a:rPr lang="en-US" dirty="0" smtClean="0">
                <a:solidFill>
                  <a:srgbClr val="0070C0"/>
                </a:solidFill>
              </a:rPr>
              <a:t>clustered keys </a:t>
            </a:r>
            <a:r>
              <a:rPr lang="en-US" dirty="0" smtClean="0"/>
              <a:t>evenly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Rules of thumb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Hash function should use the whole key, not a portion of it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Whenever use modulo hashing, the base should be prime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Modulo Arithmetic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970" y="1790358"/>
            <a:ext cx="8296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Simple hash function can be h(k) = k mod m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m is NOT a prime. Let m be 10</a:t>
            </a:r>
            <a:r>
              <a:rPr lang="en-US" baseline="30000" dirty="0" smtClean="0"/>
              <a:t>d</a:t>
            </a:r>
            <a:r>
              <a:rPr lang="en-US" dirty="0" smtClean="0"/>
              <a:t> or 2</a:t>
            </a:r>
            <a:r>
              <a:rPr lang="en-US" baseline="30000" dirty="0" smtClean="0"/>
              <a:t>d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The keys clustered in the lower order digits will cause collisions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For example, 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h(k) = k mod 100, k is the birth year</a:t>
            </a:r>
          </a:p>
        </p:txBody>
      </p:sp>
    </p:spTree>
    <p:extLst>
      <p:ext uri="{BB962C8B-B14F-4D97-AF65-F5344CB8AC3E}">
        <p14:creationId xmlns:p14="http://schemas.microsoft.com/office/powerpoint/2010/main" val="19594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size should be prime, why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970" y="1790358"/>
            <a:ext cx="82964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Assume a set of numbers K = {k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 k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, k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is-IS" dirty="0" smtClean="0">
                <a:solidFill>
                  <a:srgbClr val="C00000"/>
                </a:solidFill>
              </a:rPr>
              <a:t>…</a:t>
            </a:r>
            <a:r>
              <a:rPr lang="en-US" dirty="0" smtClean="0">
                <a:solidFill>
                  <a:srgbClr val="C00000"/>
                </a:solidFill>
              </a:rPr>
              <a:t> }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They all have the same hash result, which is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 mod 10</a:t>
            </a:r>
            <a:r>
              <a:rPr lang="en-US" baseline="30000" dirty="0" smtClean="0"/>
              <a:t>d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For example, 99, 199, 299, 4399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tableSize</a:t>
            </a:r>
            <a:r>
              <a:rPr lang="en-US" dirty="0" smtClean="0"/>
              <a:t> is prime, and we use </a:t>
            </a:r>
            <a:r>
              <a:rPr lang="en-US" dirty="0" smtClean="0">
                <a:solidFill>
                  <a:srgbClr val="0070C0"/>
                </a:solidFill>
              </a:rPr>
              <a:t>k mod </a:t>
            </a:r>
            <a:r>
              <a:rPr lang="en-US" dirty="0" err="1" smtClean="0">
                <a:solidFill>
                  <a:srgbClr val="0070C0"/>
                </a:solidFill>
              </a:rPr>
              <a:t>tableSize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to hash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What is the chance these numbers hash to the same locations?  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size should be prime, why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648" y="1828800"/>
            <a:ext cx="8296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If k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and k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hash to the same value and table size is 10</a:t>
            </a:r>
            <a:r>
              <a:rPr lang="en-US" baseline="30000" dirty="0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 we have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 smtClean="0"/>
              <a:t> mod </a:t>
            </a:r>
            <a:r>
              <a:rPr lang="en-US" dirty="0"/>
              <a:t>10</a:t>
            </a:r>
            <a:r>
              <a:rPr lang="en-US" baseline="30000" dirty="0"/>
              <a:t>d</a:t>
            </a:r>
            <a:r>
              <a:rPr lang="en-US" dirty="0"/>
              <a:t> </a:t>
            </a:r>
            <a:r>
              <a:rPr lang="en-US" dirty="0" smtClean="0"/>
              <a:t>= k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mod 10</a:t>
            </a:r>
            <a:r>
              <a:rPr lang="en-US" baseline="30000" dirty="0"/>
              <a:t>d</a:t>
            </a:r>
            <a:r>
              <a:rPr lang="en-US" dirty="0"/>
              <a:t> </a:t>
            </a:r>
            <a:r>
              <a:rPr lang="en-US" dirty="0" smtClean="0"/>
              <a:t>= r (same remainder)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We have</a:t>
            </a:r>
            <a:r>
              <a:rPr lang="en-US" dirty="0"/>
              <a:t> </a:t>
            </a:r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= x * 10</a:t>
            </a:r>
            <a:r>
              <a:rPr lang="en-US" baseline="30000" dirty="0" smtClean="0"/>
              <a:t>d </a:t>
            </a:r>
            <a:r>
              <a:rPr lang="en-US" dirty="0" smtClean="0"/>
              <a:t> + r, k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y </a:t>
            </a:r>
            <a:r>
              <a:rPr lang="en-US" dirty="0"/>
              <a:t>* 10</a:t>
            </a:r>
            <a:r>
              <a:rPr lang="en-US" baseline="30000" dirty="0"/>
              <a:t>d </a:t>
            </a:r>
            <a:r>
              <a:rPr lang="en-US" dirty="0"/>
              <a:t> + r,  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Thus, </a:t>
            </a:r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k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= (x -y) * </a:t>
            </a:r>
            <a:r>
              <a:rPr lang="en-US" dirty="0"/>
              <a:t>10</a:t>
            </a:r>
            <a:r>
              <a:rPr lang="en-US" baseline="30000" dirty="0"/>
              <a:t>d 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In other words, all the keys </a:t>
            </a:r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- k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equals to some multiple of 10</a:t>
            </a:r>
            <a:r>
              <a:rPr lang="en-US" baseline="30000" dirty="0" smtClean="0"/>
              <a:t>d</a:t>
            </a:r>
            <a:r>
              <a:rPr lang="en-US" dirty="0" smtClean="0"/>
              <a:t> hash to the same value, </a:t>
            </a:r>
            <a:r>
              <a:rPr lang="en-US" b="1" dirty="0" smtClean="0"/>
              <a:t>collision</a:t>
            </a:r>
            <a:r>
              <a:rPr lang="en-US" dirty="0" smtClean="0"/>
              <a:t>!</a:t>
            </a:r>
            <a:r>
              <a:rPr lang="en-US" baseline="30000" dirty="0" smtClean="0"/>
              <a:t> 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For example, 199 -99 = 100, 299 -99 = 200, 4399 – 299 = 4200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hashing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648" y="1828800"/>
            <a:ext cx="8296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If the table size is a prime number p instead of 10</a:t>
            </a:r>
            <a:r>
              <a:rPr lang="en-US" baseline="30000" dirty="0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 , the hash function map the key to “k mod p”.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If k</a:t>
            </a:r>
            <a:r>
              <a:rPr lang="en-US" baseline="-25000" dirty="0" smtClean="0"/>
              <a:t>1</a:t>
            </a:r>
            <a:r>
              <a:rPr lang="en-US" dirty="0" smtClean="0"/>
              <a:t> and k</a:t>
            </a:r>
            <a:r>
              <a:rPr lang="en-US" baseline="-25000" dirty="0" smtClean="0"/>
              <a:t>2</a:t>
            </a:r>
            <a:r>
              <a:rPr lang="en-US" dirty="0" smtClean="0"/>
              <a:t> were to map to the same place, </a:t>
            </a:r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- k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(we know is a power of </a:t>
            </a:r>
            <a:r>
              <a:rPr lang="en-US" dirty="0"/>
              <a:t>10</a:t>
            </a:r>
            <a:r>
              <a:rPr lang="en-US" baseline="30000" dirty="0"/>
              <a:t>d </a:t>
            </a:r>
            <a:r>
              <a:rPr lang="en-US" dirty="0" smtClean="0"/>
              <a:t>) would also have to be divisible by p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and k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 to map to the same place, k</a:t>
            </a:r>
            <a:r>
              <a:rPr lang="en-US" baseline="-25000" dirty="0" smtClean="0"/>
              <a:t>1</a:t>
            </a:r>
            <a:r>
              <a:rPr lang="en-US" dirty="0" smtClean="0"/>
              <a:t> - k</a:t>
            </a:r>
            <a:r>
              <a:rPr lang="en-US" baseline="-25000" dirty="0" smtClean="0"/>
              <a:t>2</a:t>
            </a:r>
            <a:r>
              <a:rPr lang="en-US" dirty="0" smtClean="0"/>
              <a:t> would be some multiple p * </a:t>
            </a:r>
            <a:r>
              <a:rPr lang="en-US" dirty="0"/>
              <a:t>10</a:t>
            </a:r>
            <a:r>
              <a:rPr lang="en-US" baseline="30000" dirty="0"/>
              <a:t>d 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For example, if p = 13 and d =2, k</a:t>
            </a:r>
            <a:r>
              <a:rPr lang="en-US" baseline="-25000" dirty="0" smtClean="0"/>
              <a:t>1</a:t>
            </a:r>
            <a:r>
              <a:rPr lang="en-US" dirty="0" smtClean="0"/>
              <a:t>- k</a:t>
            </a:r>
            <a:r>
              <a:rPr lang="en-US" baseline="-25000" dirty="0" smtClean="0"/>
              <a:t>2 </a:t>
            </a:r>
            <a:r>
              <a:rPr lang="en-US" dirty="0" smtClean="0"/>
              <a:t> would have to be 1200, 2600, 3900</a:t>
            </a:r>
            <a:endParaRPr lang="en-US" baseline="-25000" dirty="0" smtClean="0"/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stuff?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524000"/>
            <a:ext cx="343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Array: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Given an index value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Retrieve the corresponding item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49178"/>
              </p:ext>
            </p:extLst>
          </p:nvPr>
        </p:nvGraphicFramePr>
        <p:xfrm>
          <a:off x="4724400" y="1850644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 rot="5400000">
            <a:off x="6368287" y="1327912"/>
            <a:ext cx="446024" cy="228601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92564" y="222146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1.2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30393"/>
              </p:ext>
            </p:extLst>
          </p:nvPr>
        </p:nvGraphicFramePr>
        <p:xfrm>
          <a:off x="4724400" y="1479804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5105400" y="3124200"/>
            <a:ext cx="4038600" cy="3657600"/>
          </a:xfrm>
          <a:prstGeom prst="ellipse">
            <a:avLst/>
          </a:prstGeom>
          <a:solidFill>
            <a:srgbClr val="BCD0B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endParaRPr lang="is-IS" dirty="0"/>
          </a:p>
          <a:p>
            <a:r>
              <a:rPr lang="is-IS" dirty="0" smtClean="0"/>
              <a:t>                   </a:t>
            </a:r>
            <a:r>
              <a:rPr lang="is-IS" dirty="0" smtClean="0">
                <a:solidFill>
                  <a:srgbClr val="800000"/>
                </a:solidFill>
              </a:rPr>
              <a:t>…</a:t>
            </a:r>
            <a:endParaRPr lang="en-US" dirty="0">
              <a:solidFill>
                <a:srgbClr val="80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49584"/>
              </p:ext>
            </p:extLst>
          </p:nvPr>
        </p:nvGraphicFramePr>
        <p:xfrm>
          <a:off x="5638800" y="3810000"/>
          <a:ext cx="2819400" cy="274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</a:t>
                      </a:r>
                      <a:r>
                        <a:rPr lang="en-US" sz="1200" dirty="0" err="1" smtClean="0"/>
                        <a:t>Shawshank</a:t>
                      </a:r>
                      <a:r>
                        <a:rPr lang="en-US" sz="1200" dirty="0" smtClean="0"/>
                        <a:t> redemption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3909"/>
              </p:ext>
            </p:extLst>
          </p:nvPr>
        </p:nvGraphicFramePr>
        <p:xfrm>
          <a:off x="5486400" y="4292600"/>
          <a:ext cx="1981200" cy="279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85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Godfather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28611"/>
              </p:ext>
            </p:extLst>
          </p:nvPr>
        </p:nvGraphicFramePr>
        <p:xfrm>
          <a:off x="6172200" y="4826000"/>
          <a:ext cx="2286000" cy="279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93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Godfather: Part</a:t>
                      </a:r>
                      <a:r>
                        <a:rPr lang="en-US" sz="1200" baseline="0" dirty="0" smtClean="0"/>
                        <a:t> II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18404"/>
              </p:ext>
            </p:extLst>
          </p:nvPr>
        </p:nvGraphicFramePr>
        <p:xfrm>
          <a:off x="5257800" y="5359400"/>
          <a:ext cx="2209800" cy="279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33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Dark</a:t>
                      </a:r>
                      <a:r>
                        <a:rPr lang="en-US" sz="1200" baseline="0" dirty="0" smtClean="0"/>
                        <a:t> Knight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97473"/>
              </p:ext>
            </p:extLst>
          </p:nvPr>
        </p:nvGraphicFramePr>
        <p:xfrm>
          <a:off x="6248400" y="5892800"/>
          <a:ext cx="2209800" cy="279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33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Pulp Fiction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75909" y="2862350"/>
            <a:ext cx="50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19361" y="2850227"/>
            <a:ext cx="7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3068606">
            <a:off x="5734976" y="3378722"/>
            <a:ext cx="776653" cy="164174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7087947">
            <a:off x="7812676" y="3385670"/>
            <a:ext cx="757648" cy="19976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2566" y="3348335"/>
            <a:ext cx="3326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Map/Dictionary: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Given an key value 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Return associated map[k]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648" y="1828800"/>
            <a:ext cx="8296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When we build hash table, hash function usually has two steps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First, convert the original data to a new value, which should be scattered (not clustered)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For example, JAVA use the following function to calculate the hash code for a given string, please note prime number 31 is carefully selected.</a:t>
            </a:r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Once the new value is calculated, use a prime number to do module operation, convert it to an index value of array. 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505200"/>
            <a:ext cx="2819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How to organize the data of Map/dictionary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1" y="14478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Array?</a:t>
            </a:r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Entries are </a:t>
            </a:r>
            <a:r>
              <a:rPr lang="en-US" dirty="0" smtClean="0">
                <a:solidFill>
                  <a:srgbClr val="FF0000"/>
                </a:solidFill>
              </a:rPr>
              <a:t>ordered </a:t>
            </a:r>
            <a:r>
              <a:rPr lang="en-US" dirty="0" smtClean="0"/>
              <a:t>by Key values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In </a:t>
            </a:r>
            <a:r>
              <a:rPr lang="en-US" b="1" dirty="0" smtClean="0"/>
              <a:t>worst</a:t>
            </a:r>
            <a:r>
              <a:rPr lang="en-US" dirty="0" smtClean="0"/>
              <a:t> case, after (log n) comparisons, we will find the entries.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Entries are </a:t>
            </a:r>
            <a:r>
              <a:rPr lang="en-US" dirty="0" smtClean="0">
                <a:solidFill>
                  <a:srgbClr val="FF0000"/>
                </a:solidFill>
              </a:rPr>
              <a:t>not ordered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On </a:t>
            </a:r>
            <a:r>
              <a:rPr lang="en-US" b="1" dirty="0" smtClean="0"/>
              <a:t>average</a:t>
            </a:r>
            <a:r>
              <a:rPr lang="en-US" dirty="0" smtClean="0"/>
              <a:t>, need to compare n/2 entries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In worst case, need to compare n entries</a:t>
            </a:r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Linked list?</a:t>
            </a:r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Entries are ordered by key values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In worst case, needs n comparisons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On average, needs n/2 comparisons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Entries are not ordered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In worst case, needs n comparisons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On average, needs n/2 comparisons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95800"/>
            <a:ext cx="17678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64296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Idea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Save items in a key-indexed table (index is a function of the key)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Hash Function: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Computing array index from the key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57677"/>
              </p:ext>
            </p:extLst>
          </p:nvPr>
        </p:nvGraphicFramePr>
        <p:xfrm>
          <a:off x="7848600" y="1981200"/>
          <a:ext cx="1066800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life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good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!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but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isn’t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cafe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6729"/>
              </p:ext>
            </p:extLst>
          </p:nvPr>
        </p:nvGraphicFramePr>
        <p:xfrm>
          <a:off x="7467600" y="1981200"/>
          <a:ext cx="3048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" name="object 29"/>
          <p:cNvSpPr txBox="1"/>
          <p:nvPr/>
        </p:nvSpPr>
        <p:spPr>
          <a:xfrm>
            <a:off x="5410200" y="3238500"/>
            <a:ext cx="19526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D3124"/>
                </a:solidFill>
                <a:latin typeface="Lucida Console"/>
                <a:cs typeface="Lucida Console"/>
              </a:rPr>
              <a:t>hash</a:t>
            </a:r>
            <a:r>
              <a:rPr sz="1400" spc="-5">
                <a:solidFill>
                  <a:srgbClr val="8D3124"/>
                </a:solidFill>
                <a:latin typeface="Lucida Console"/>
                <a:cs typeface="Lucida Console"/>
              </a:rPr>
              <a:t>("</a:t>
            </a:r>
            <a:r>
              <a:rPr sz="1400" spc="-5" smtClean="0">
                <a:solidFill>
                  <a:srgbClr val="8D3124"/>
                </a:solidFill>
                <a:latin typeface="Lucida Console"/>
                <a:cs typeface="Lucida Console"/>
              </a:rPr>
              <a:t>i</a:t>
            </a:r>
            <a:r>
              <a:rPr lang="en-US" sz="1400" spc="-5" smtClean="0">
                <a:solidFill>
                  <a:srgbClr val="8D3124"/>
                </a:solidFill>
                <a:latin typeface="Lucida Console"/>
                <a:cs typeface="Lucida Console"/>
              </a:rPr>
              <a:t>s</a:t>
            </a:r>
            <a:r>
              <a:rPr sz="1400" spc="-5" smtClean="0">
                <a:solidFill>
                  <a:srgbClr val="8D3124"/>
                </a:solidFill>
                <a:latin typeface="Lucida Console"/>
                <a:cs typeface="Lucida Console"/>
              </a:rPr>
              <a:t>") </a:t>
            </a:r>
            <a:r>
              <a:rPr sz="1400" spc="-5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sz="1400" spc="-6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lang="en-US" sz="1400" spc="-5" dirty="0">
                <a:solidFill>
                  <a:srgbClr val="8D3124"/>
                </a:solidFill>
                <a:latin typeface="Lucida Console"/>
                <a:cs typeface="Lucida Console"/>
              </a:rPr>
              <a:t>1</a:t>
            </a:r>
            <a:endParaRPr sz="1400" dirty="0">
              <a:latin typeface="Lucida Console"/>
              <a:cs typeface="Lucida Console"/>
            </a:endParaRPr>
          </a:p>
        </p:txBody>
      </p:sp>
      <p:sp>
        <p:nvSpPr>
          <p:cNvPr id="39" name="object 29"/>
          <p:cNvSpPr txBox="1"/>
          <p:nvPr/>
        </p:nvSpPr>
        <p:spPr>
          <a:xfrm>
            <a:off x="5334000" y="3823156"/>
            <a:ext cx="19526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D3124"/>
                </a:solidFill>
                <a:latin typeface="Lucida Console"/>
                <a:cs typeface="Lucida Console"/>
              </a:rPr>
              <a:t>hash</a:t>
            </a:r>
            <a:r>
              <a:rPr sz="1400" spc="-5" dirty="0" smtClean="0">
                <a:solidFill>
                  <a:srgbClr val="8D3124"/>
                </a:solidFill>
                <a:latin typeface="Lucida Console"/>
                <a:cs typeface="Lucida Console"/>
              </a:rPr>
              <a:t>("</a:t>
            </a:r>
            <a:r>
              <a:rPr lang="en-US" sz="1400" spc="-5" dirty="0" smtClean="0">
                <a:solidFill>
                  <a:srgbClr val="8D3124"/>
                </a:solidFill>
                <a:latin typeface="Lucida Console"/>
                <a:cs typeface="Lucida Console"/>
              </a:rPr>
              <a:t>but</a:t>
            </a:r>
            <a:r>
              <a:rPr sz="1400" spc="-5" dirty="0" smtClean="0">
                <a:solidFill>
                  <a:srgbClr val="8D3124"/>
                </a:solidFill>
                <a:latin typeface="Lucida Console"/>
                <a:cs typeface="Lucida Console"/>
              </a:rPr>
              <a:t>") </a:t>
            </a:r>
            <a:r>
              <a:rPr sz="1400" spc="-5" dirty="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sz="1400" spc="-60" dirty="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lang="en-US" sz="1400" spc="-5" dirty="0">
                <a:solidFill>
                  <a:srgbClr val="8D3124"/>
                </a:solidFill>
                <a:latin typeface="Lucida Console"/>
                <a:cs typeface="Lucida Console"/>
              </a:rPr>
              <a:t>5</a:t>
            </a:r>
            <a:endParaRPr sz="1400" dirty="0">
              <a:latin typeface="Lucida Console"/>
              <a:cs typeface="Lucida Console"/>
            </a:endParaRPr>
          </a:p>
        </p:txBody>
      </p:sp>
      <p:sp>
        <p:nvSpPr>
          <p:cNvPr id="40" name="Right Arrow 39"/>
          <p:cNvSpPr/>
          <p:nvPr/>
        </p:nvSpPr>
        <p:spPr>
          <a:xfrm rot="18433927">
            <a:off x="6769986" y="2835664"/>
            <a:ext cx="776653" cy="164174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724848">
            <a:off x="7048190" y="3903378"/>
            <a:ext cx="413658" cy="124471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3400" y="4847272"/>
            <a:ext cx="56065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Issues with Hash Function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Time complexity: trivial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Space complexity: trivial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Collision</a:t>
            </a:r>
            <a:r>
              <a:rPr lang="en-US" dirty="0" smtClean="0"/>
              <a:t>: two different keys mapped to the same index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Need Algorithms and data structure to handle it</a:t>
            </a:r>
          </a:p>
        </p:txBody>
      </p:sp>
      <p:sp>
        <p:nvSpPr>
          <p:cNvPr id="43" name="object 29"/>
          <p:cNvSpPr txBox="1"/>
          <p:nvPr/>
        </p:nvSpPr>
        <p:spPr>
          <a:xfrm>
            <a:off x="5105400" y="4737556"/>
            <a:ext cx="19526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D3124"/>
                </a:solidFill>
                <a:latin typeface="Lucida Console"/>
                <a:cs typeface="Lucida Console"/>
              </a:rPr>
              <a:t>hash</a:t>
            </a:r>
            <a:r>
              <a:rPr sz="1400" spc="-5" dirty="0" smtClean="0">
                <a:solidFill>
                  <a:srgbClr val="8D3124"/>
                </a:solidFill>
                <a:latin typeface="Lucida Console"/>
                <a:cs typeface="Lucida Console"/>
              </a:rPr>
              <a:t>("</a:t>
            </a:r>
            <a:r>
              <a:rPr lang="en-US" sz="1400" spc="-5" dirty="0" smtClean="0">
                <a:solidFill>
                  <a:srgbClr val="8D3124"/>
                </a:solidFill>
                <a:latin typeface="Lucida Console"/>
                <a:cs typeface="Lucida Console"/>
              </a:rPr>
              <a:t>this</a:t>
            </a:r>
            <a:r>
              <a:rPr sz="1400" spc="-5" dirty="0" smtClean="0">
                <a:solidFill>
                  <a:srgbClr val="8D3124"/>
                </a:solidFill>
                <a:latin typeface="Lucida Console"/>
                <a:cs typeface="Lucida Console"/>
              </a:rPr>
              <a:t>") </a:t>
            </a:r>
            <a:r>
              <a:rPr sz="1400" spc="-5" dirty="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sz="1400" spc="-60" dirty="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lang="en-US" sz="1400" spc="-5" dirty="0">
                <a:solidFill>
                  <a:srgbClr val="8D3124"/>
                </a:solidFill>
                <a:latin typeface="Lucida Console"/>
                <a:cs typeface="Lucida Console"/>
              </a:rPr>
              <a:t>5</a:t>
            </a:r>
            <a:endParaRPr sz="1400" dirty="0">
              <a:latin typeface="Lucida Console"/>
              <a:cs typeface="Lucida Console"/>
            </a:endParaRPr>
          </a:p>
        </p:txBody>
      </p:sp>
      <p:sp>
        <p:nvSpPr>
          <p:cNvPr id="44" name="Right Arrow 43"/>
          <p:cNvSpPr/>
          <p:nvPr/>
        </p:nvSpPr>
        <p:spPr>
          <a:xfrm rot="18433927">
            <a:off x="6769986" y="4435864"/>
            <a:ext cx="776653" cy="164174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935" y="5726284"/>
            <a:ext cx="3009900" cy="112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41712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Goals</a:t>
            </a:r>
            <a:r>
              <a:rPr lang="en-US" dirty="0" smtClean="0"/>
              <a:t>: scramble the keys uniformly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index is equally likely for each key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Time complexity is low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Ex. Phone number: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First three digits.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Last three digits.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about the middle three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igits?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4251FF"/>
                </a:solidFill>
              </a:rPr>
              <a:t>Ex. Social Security Number: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3124200"/>
            <a:ext cx="369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609 = </a:t>
            </a:r>
            <a:r>
              <a:rPr lang="en-US" dirty="0" err="1" smtClean="0"/>
              <a:t>trenton</a:t>
            </a:r>
            <a:r>
              <a:rPr lang="en-US" dirty="0" smtClean="0"/>
              <a:t> area, 732 = central NJ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3694221" y="3182298"/>
            <a:ext cx="1411178" cy="170502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3374571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08056" y="3093422"/>
            <a:ext cx="137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09338"/>
              </p:ext>
            </p:extLst>
          </p:nvPr>
        </p:nvGraphicFramePr>
        <p:xfrm>
          <a:off x="3493856" y="3633950"/>
          <a:ext cx="4873626" cy="311394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36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3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SSN Area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94">
                <a:tc>
                  <a:txBody>
                    <a:bodyPr/>
                    <a:lstStyle/>
                    <a:p>
                      <a:pPr algn="ctr"/>
                      <a:r>
                        <a:rPr lang="fi-FI" sz="1200" dirty="0"/>
                        <a:t>001-003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New Hampshire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94">
                <a:tc>
                  <a:txBody>
                    <a:bodyPr/>
                    <a:lstStyle/>
                    <a:p>
                      <a:pPr algn="ctr"/>
                      <a:r>
                        <a:rPr lang="is-IS" sz="1200" dirty="0"/>
                        <a:t>004-007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Maine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94">
                <a:tc>
                  <a:txBody>
                    <a:bodyPr/>
                    <a:lstStyle/>
                    <a:p>
                      <a:pPr algn="ctr"/>
                      <a:r>
                        <a:rPr lang="is-IS" sz="1200" dirty="0"/>
                        <a:t>008-009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Vermont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394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010-034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Massachusetts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394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/>
                        <a:t>035-039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Rhode Island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394">
                <a:tc>
                  <a:txBody>
                    <a:bodyPr/>
                    <a:lstStyle/>
                    <a:p>
                      <a:pPr algn="ctr"/>
                      <a:r>
                        <a:rPr lang="is-IS" sz="1200" dirty="0"/>
                        <a:t>040-049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Connecticut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394">
                <a:tc>
                  <a:txBody>
                    <a:bodyPr/>
                    <a:lstStyle/>
                    <a:p>
                      <a:pPr algn="ctr"/>
                      <a:r>
                        <a:rPr lang="is-IS" sz="1200"/>
                        <a:t>050-134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New York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394">
                <a:tc>
                  <a:txBody>
                    <a:bodyPr/>
                    <a:lstStyle/>
                    <a:p>
                      <a:pPr algn="ctr"/>
                      <a:r>
                        <a:rPr lang="is-IS" sz="1200"/>
                        <a:t>135-158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New Jersey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394">
                <a:tc>
                  <a:txBody>
                    <a:bodyPr/>
                    <a:lstStyle/>
                    <a:p>
                      <a:pPr algn="ctr"/>
                      <a:r>
                        <a:rPr lang="cs-CZ" sz="1200"/>
                        <a:t>159-211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Pennsylvania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06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7467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Hash Function </a:t>
            </a:r>
            <a:r>
              <a:rPr lang="en-US" dirty="0" smtClean="0"/>
              <a:t>scrambles the keys uniformly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Map the key value to an integer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integer is in the range of [0, </a:t>
            </a:r>
            <a:r>
              <a:rPr lang="en-US" dirty="0" err="1" smtClean="0"/>
              <a:t>tableSize</a:t>
            </a:r>
            <a:r>
              <a:rPr lang="en-US" dirty="0" smtClean="0"/>
              <a:t> - 1]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Usually, hash function is provided by user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4251FF"/>
                </a:solidFill>
              </a:rPr>
              <a:t>Ex. Strings</a:t>
            </a:r>
          </a:p>
          <a:p>
            <a:endParaRPr lang="en-US" dirty="0">
              <a:solidFill>
                <a:srgbClr val="4251FF"/>
              </a:solidFill>
            </a:endParaRPr>
          </a:p>
          <a:p>
            <a:endParaRPr lang="en-US" dirty="0" smtClean="0">
              <a:solidFill>
                <a:srgbClr val="4251FF"/>
              </a:solidFill>
            </a:endParaRPr>
          </a:p>
          <a:p>
            <a:endParaRPr lang="en-US" dirty="0">
              <a:solidFill>
                <a:srgbClr val="4251FF"/>
              </a:solidFill>
            </a:endParaRPr>
          </a:p>
          <a:p>
            <a:endParaRPr lang="en-US" dirty="0" smtClean="0">
              <a:solidFill>
                <a:srgbClr val="4251FF"/>
              </a:solidFill>
            </a:endParaRPr>
          </a:p>
          <a:p>
            <a:endParaRPr lang="en-US" dirty="0">
              <a:solidFill>
                <a:srgbClr val="4251FF"/>
              </a:solidFill>
            </a:endParaRPr>
          </a:p>
          <a:p>
            <a:endParaRPr lang="en-US" dirty="0" smtClean="0">
              <a:solidFill>
                <a:srgbClr val="4251FF"/>
              </a:solidFill>
            </a:endParaRPr>
          </a:p>
          <a:p>
            <a:endParaRPr lang="en-US" dirty="0">
              <a:solidFill>
                <a:srgbClr val="4251FF"/>
              </a:solidFill>
            </a:endParaRPr>
          </a:p>
          <a:p>
            <a:r>
              <a:rPr lang="en-US" dirty="0" smtClean="0">
                <a:solidFill>
                  <a:srgbClr val="4251FF"/>
                </a:solidFill>
              </a:rPr>
              <a:t>Keeping hash(k) within the range of table size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ash(k) % </a:t>
            </a:r>
            <a:r>
              <a:rPr lang="en-US" dirty="0" err="1" smtClean="0"/>
              <a:t>tableSize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457532"/>
            <a:ext cx="4368800" cy="22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Size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Ideal Situation: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Each pair of (key, value) has its own entry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Example: New Jersey Vehicle Plates: AZY 55M,  CCA T23 would require how many table entries?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At least 36</a:t>
            </a:r>
            <a:r>
              <a:rPr lang="en-US" baseline="30000" dirty="0" smtClean="0"/>
              <a:t>6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Not all the plate numbers used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We often need a (small) subset of keys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r>
              <a:rPr lang="en-US" dirty="0" smtClean="0">
                <a:solidFill>
                  <a:srgbClr val="4251FF"/>
                </a:solidFill>
              </a:rPr>
              <a:t>Practical Situation: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Table size is larger than the </a:t>
            </a:r>
            <a:r>
              <a:rPr lang="en-US" dirty="0" smtClean="0">
                <a:solidFill>
                  <a:srgbClr val="FF0000"/>
                </a:solidFill>
              </a:rPr>
              <a:t>expected entries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it is smaller than the number of </a:t>
            </a:r>
            <a:r>
              <a:rPr lang="en-US" dirty="0" smtClean="0">
                <a:solidFill>
                  <a:srgbClr val="FF0000"/>
                </a:solidFill>
              </a:rPr>
              <a:t>key values</a:t>
            </a:r>
            <a:r>
              <a:rPr lang="en-US" dirty="0" smtClean="0"/>
              <a:t>, </a:t>
            </a:r>
            <a:r>
              <a:rPr lang="en-US" b="1" dirty="0" smtClean="0"/>
              <a:t>COLLISION </a:t>
            </a:r>
            <a:endParaRPr lang="en-US" b="1" dirty="0"/>
          </a:p>
          <a:p>
            <a:endParaRPr lang="en-US" dirty="0" smtClean="0">
              <a:solidFill>
                <a:srgbClr val="4251FF"/>
              </a:solidFill>
            </a:endParaRPr>
          </a:p>
          <a:p>
            <a:endParaRPr lang="en-US" dirty="0">
              <a:solidFill>
                <a:srgbClr val="4251FF"/>
              </a:solidFill>
            </a:endParaRPr>
          </a:p>
          <a:p>
            <a:r>
              <a:rPr lang="en-US" dirty="0" smtClean="0">
                <a:solidFill>
                  <a:srgbClr val="4251FF"/>
                </a:solidFill>
              </a:rPr>
              <a:t>Make the table size be </a:t>
            </a:r>
            <a:r>
              <a:rPr lang="en-US" b="1" dirty="0" smtClean="0">
                <a:solidFill>
                  <a:srgbClr val="4251FF"/>
                </a:solidFill>
              </a:rPr>
              <a:t>Prime number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discussion later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resolve collision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?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746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Table Size &lt; the number of Key Values: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According to pigeonhole principle, collision is unavoidable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Table Size &gt;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the number of Key Values: 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hash function is well designed, no collision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otherwise, </a:t>
            </a:r>
            <a:r>
              <a:rPr lang="en-US" b="1" dirty="0" smtClean="0"/>
              <a:t>COLLISION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Phone number example: first three digits, last three digits</a:t>
            </a:r>
            <a:endParaRPr lang="en-US" dirty="0"/>
          </a:p>
          <a:p>
            <a:endParaRPr lang="en-US" dirty="0" smtClean="0">
              <a:solidFill>
                <a:srgbClr val="4251FF"/>
              </a:solidFill>
            </a:endParaRPr>
          </a:p>
          <a:p>
            <a:endParaRPr lang="en-US" dirty="0">
              <a:solidFill>
                <a:srgbClr val="4251FF"/>
              </a:solidFill>
            </a:endParaRPr>
          </a:p>
          <a:p>
            <a:r>
              <a:rPr lang="en-US" dirty="0" smtClean="0">
                <a:solidFill>
                  <a:srgbClr val="4251FF"/>
                </a:solidFill>
              </a:rPr>
              <a:t>Make the table size be </a:t>
            </a:r>
            <a:r>
              <a:rPr lang="en-US" b="1" dirty="0" smtClean="0">
                <a:solidFill>
                  <a:srgbClr val="4251FF"/>
                </a:solidFill>
              </a:rPr>
              <a:t>Prime number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 </a:t>
            </a:r>
            <a:r>
              <a:rPr lang="en-US" dirty="0" smtClean="0">
                <a:solidFill>
                  <a:srgbClr val="FF0000"/>
                </a:solidFill>
              </a:rPr>
              <a:t>may</a:t>
            </a:r>
            <a:r>
              <a:rPr lang="en-US" dirty="0" smtClean="0"/>
              <a:t> </a:t>
            </a:r>
            <a:r>
              <a:rPr lang="en-US" b="1" dirty="0" smtClean="0"/>
              <a:t>reduce</a:t>
            </a:r>
            <a:r>
              <a:rPr lang="en-US" dirty="0" smtClean="0"/>
              <a:t> collision chance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More discussion later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8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Buckets/chains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971" y="1790358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Each entry </a:t>
            </a:r>
            <a:r>
              <a:rPr lang="en-US" dirty="0" smtClean="0"/>
              <a:t>of the array is </a:t>
            </a:r>
            <a:r>
              <a:rPr lang="en-US" dirty="0" smtClean="0">
                <a:solidFill>
                  <a:srgbClr val="C00000"/>
                </a:solidFill>
              </a:rPr>
              <a:t>an ARRAY (bucket) </a:t>
            </a:r>
            <a:r>
              <a:rPr lang="en-US" dirty="0" smtClean="0"/>
              <a:t>or a </a:t>
            </a:r>
            <a:r>
              <a:rPr lang="en-US" dirty="0" smtClean="0">
                <a:solidFill>
                  <a:srgbClr val="C00000"/>
                </a:solidFill>
              </a:rPr>
              <a:t>LINKED LIST (chain)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Buckets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What is the array size?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Too much wasted space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Chaining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Each entry is a linked list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102523"/>
              </p:ext>
            </p:extLst>
          </p:nvPr>
        </p:nvGraphicFramePr>
        <p:xfrm>
          <a:off x="6842760" y="1981200"/>
          <a:ext cx="2148840" cy="2331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5533"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25453"/>
              </p:ext>
            </p:extLst>
          </p:nvPr>
        </p:nvGraphicFramePr>
        <p:xfrm>
          <a:off x="6461760" y="1981201"/>
          <a:ext cx="309154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70914" y="1719590"/>
            <a:ext cx="1137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Key, value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4081790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tableSize</a:t>
            </a:r>
            <a:r>
              <a:rPr lang="en-US" sz="1100" dirty="0" smtClean="0"/>
              <a:t> -1</a:t>
            </a:r>
            <a:endParaRPr lang="en-US" sz="11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964323"/>
              </p:ext>
            </p:extLst>
          </p:nvPr>
        </p:nvGraphicFramePr>
        <p:xfrm>
          <a:off x="5234028" y="4495800"/>
          <a:ext cx="497767" cy="2331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7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33"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11337"/>
              </p:ext>
            </p:extLst>
          </p:nvPr>
        </p:nvGraphicFramePr>
        <p:xfrm>
          <a:off x="4853028" y="4495801"/>
          <a:ext cx="309154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62182" y="4234190"/>
            <a:ext cx="1137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Key, value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46701" y="6596390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tableSize</a:t>
            </a:r>
            <a:r>
              <a:rPr lang="en-US" sz="1100" dirty="0" smtClean="0"/>
              <a:t> -1</a:t>
            </a:r>
            <a:endParaRPr lang="en-US" sz="11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847336"/>
              </p:ext>
            </p:extLst>
          </p:nvPr>
        </p:nvGraphicFramePr>
        <p:xfrm>
          <a:off x="6046901" y="5029200"/>
          <a:ext cx="745205" cy="304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82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43380"/>
              </p:ext>
            </p:extLst>
          </p:nvPr>
        </p:nvGraphicFramePr>
        <p:xfrm>
          <a:off x="7086600" y="5009075"/>
          <a:ext cx="821405" cy="30777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3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9326"/>
              </p:ext>
            </p:extLst>
          </p:nvPr>
        </p:nvGraphicFramePr>
        <p:xfrm>
          <a:off x="8229600" y="5012052"/>
          <a:ext cx="762000" cy="304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6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5752407" y="5165942"/>
            <a:ext cx="304800" cy="2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908005" y="5163189"/>
            <a:ext cx="3215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781800" y="5162964"/>
            <a:ext cx="304800" cy="2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776290"/>
              </p:ext>
            </p:extLst>
          </p:nvPr>
        </p:nvGraphicFramePr>
        <p:xfrm>
          <a:off x="6009494" y="6324600"/>
          <a:ext cx="745205" cy="304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82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18869"/>
              </p:ext>
            </p:extLst>
          </p:nvPr>
        </p:nvGraphicFramePr>
        <p:xfrm>
          <a:off x="7049193" y="6304475"/>
          <a:ext cx="821405" cy="30777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3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44014"/>
              </p:ext>
            </p:extLst>
          </p:nvPr>
        </p:nvGraphicFramePr>
        <p:xfrm>
          <a:off x="8192193" y="6307452"/>
          <a:ext cx="762000" cy="304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6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5715000" y="6461342"/>
            <a:ext cx="304800" cy="2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70598" y="6458589"/>
            <a:ext cx="3215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744393" y="6458364"/>
            <a:ext cx="304800" cy="2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81070"/>
              </p:ext>
            </p:extLst>
          </p:nvPr>
        </p:nvGraphicFramePr>
        <p:xfrm>
          <a:off x="6009494" y="5791200"/>
          <a:ext cx="745205" cy="304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82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1406"/>
              </p:ext>
            </p:extLst>
          </p:nvPr>
        </p:nvGraphicFramePr>
        <p:xfrm>
          <a:off x="7049193" y="5771075"/>
          <a:ext cx="821405" cy="30777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3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 flipV="1">
            <a:off x="5715000" y="5927942"/>
            <a:ext cx="304800" cy="2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744393" y="5924964"/>
            <a:ext cx="304800" cy="2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21970"/>
              </p:ext>
            </p:extLst>
          </p:nvPr>
        </p:nvGraphicFramePr>
        <p:xfrm>
          <a:off x="6009494" y="4495800"/>
          <a:ext cx="745205" cy="304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82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Straight Arrow Connector 44"/>
          <p:cNvCxnSpPr/>
          <p:nvPr/>
        </p:nvCxnSpPr>
        <p:spPr>
          <a:xfrm flipV="1">
            <a:off x="5715000" y="4632542"/>
            <a:ext cx="304800" cy="2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2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37804</TotalTime>
  <Words>1460</Words>
  <Application>Microsoft Office PowerPoint</Application>
  <PresentationFormat>On-screen Show (4:3)</PresentationFormat>
  <Paragraphs>342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Lucida Console</vt:lpstr>
      <vt:lpstr>Tw Cen MT</vt:lpstr>
      <vt:lpstr>Wingdings</vt:lpstr>
      <vt:lpstr>Wingdings 2</vt:lpstr>
      <vt:lpstr>Zapf Dingbats</vt:lpstr>
      <vt:lpstr>Median</vt:lpstr>
      <vt:lpstr>CSC230 </vt:lpstr>
      <vt:lpstr>How to find stuff?</vt:lpstr>
      <vt:lpstr>How to organize the data of Map/dictionary ?</vt:lpstr>
      <vt:lpstr>Hashing</vt:lpstr>
      <vt:lpstr>Hash Function</vt:lpstr>
      <vt:lpstr>Hash Function </vt:lpstr>
      <vt:lpstr>Table Size ?</vt:lpstr>
      <vt:lpstr>How to resolve collision ?</vt:lpstr>
      <vt:lpstr>Buckets/chains</vt:lpstr>
      <vt:lpstr>Collision resolution:  open addressing/closed hashing</vt:lpstr>
      <vt:lpstr>Linear probing</vt:lpstr>
      <vt:lpstr>Quadratic probing</vt:lpstr>
      <vt:lpstr>How to find/remove?</vt:lpstr>
      <vt:lpstr>Double hashing</vt:lpstr>
      <vt:lpstr>Hash Function</vt:lpstr>
      <vt:lpstr>Modulo Arithmetic</vt:lpstr>
      <vt:lpstr>Table size should be prime, why ?</vt:lpstr>
      <vt:lpstr>Table size should be prime, why ?</vt:lpstr>
      <vt:lpstr>Module hashing</vt:lpstr>
      <vt:lpstr>Hash Function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CSC230 </dc:title>
  <dc:subject/>
  <dc:creator/>
  <cp:keywords/>
  <dc:description/>
  <cp:lastModifiedBy>Sharif Mohammad Shahnewaz Ferdous</cp:lastModifiedBy>
  <cp:revision>461</cp:revision>
  <cp:lastPrinted>2019-04-12T13:08:18Z</cp:lastPrinted>
  <dcterms:created xsi:type="dcterms:W3CDTF">2006-08-16T00:00:00Z</dcterms:created>
  <dcterms:modified xsi:type="dcterms:W3CDTF">2020-04-06T15:20:37Z</dcterms:modified>
  <cp:category/>
</cp:coreProperties>
</file>