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8"/>
  </p:notesMasterIdLst>
  <p:handoutMasterIdLst>
    <p:handoutMasterId r:id="rId29"/>
  </p:handout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88" r:id="rId16"/>
    <p:sldId id="289" r:id="rId17"/>
    <p:sldId id="290" r:id="rId18"/>
    <p:sldId id="272" r:id="rId19"/>
    <p:sldId id="273" r:id="rId20"/>
    <p:sldId id="287" r:id="rId21"/>
    <p:sldId id="274" r:id="rId22"/>
    <p:sldId id="275" r:id="rId23"/>
    <p:sldId id="276" r:id="rId24"/>
    <p:sldId id="277" r:id="rId25"/>
    <p:sldId id="281" r:id="rId26"/>
    <p:sldId id="286" r:id="rId27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showAnimation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2BD"/>
    <a:srgbClr val="FFF7F3"/>
    <a:srgbClr val="F8DFF0"/>
    <a:srgbClr val="800000"/>
    <a:srgbClr val="FFFF8B"/>
    <a:srgbClr val="FF33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29" autoAdjust="0"/>
    <p:restoredTop sz="88908" autoAdjust="0"/>
  </p:normalViewPr>
  <p:slideViewPr>
    <p:cSldViewPr>
      <p:cViewPr varScale="1">
        <p:scale>
          <a:sx n="107" d="100"/>
          <a:sy n="107" d="100"/>
        </p:scale>
        <p:origin x="1470" y="1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37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fr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E903F6D4-391E-4FD1-832D-082385455723}" type="datetimeFigureOut">
              <a:rPr lang="fr-FR" smtClean="0"/>
              <a:pPr/>
              <a:t>16/04/2020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541A836A-809C-4B6B-8F3B-106C7434EABB}" type="slidenum">
              <a:rPr lang="fr-BE" smtClean="0"/>
              <a:pPr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9586295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AE02B9-FBD2-43C6-9215-2B8038F192E1}" type="datetimeFigureOut">
              <a:rPr lang="fr-FR" smtClean="0"/>
              <a:pPr/>
              <a:t>16/04/2020</a:t>
            </a:fld>
            <a:endParaRPr lang="fr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D8F2BC-EAAB-4030-AE40-C7E2573B34D6}" type="slidenum">
              <a:rPr lang="fr-BE" smtClean="0"/>
              <a:pPr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17875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leetcode.com/problems/trim-a-binary-search-tree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leetcode.com/problems/same-tree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D8F2BC-EAAB-4030-AE40-C7E2573B34D6}" type="slidenum">
              <a:rPr lang="fr-BE" smtClean="0"/>
              <a:pPr/>
              <a:t>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9854623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D8F2BC-EAAB-4030-AE40-C7E2573B34D6}" type="slidenum">
              <a:rPr lang="fr-BE" smtClean="0"/>
              <a:pPr/>
              <a:t>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8948391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https://leetcode.com/problems/trim-a-binary-search-tree/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D8F2BC-EAAB-4030-AE40-C7E2573B34D6}" type="slidenum">
              <a:rPr lang="fr-BE" smtClean="0"/>
              <a:pPr/>
              <a:t>16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788403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https://leetcode.com/problems/same-tree/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D8F2BC-EAAB-4030-AE40-C7E2573B34D6}" type="slidenum">
              <a:rPr lang="fr-BE" smtClean="0"/>
              <a:pPr/>
              <a:t>17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14064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4CB957DA-E10A-46DE-944B-C6C734ED21F5}" type="datetime1">
              <a:rPr lang="en-US" smtClean="0"/>
              <a:t>4/16/2020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9DD89-8A4F-4E6F-9DC3-F0E473C3AA45}" type="datetime1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F2ECB3D4-A814-4106-8EDF-ADA9EB42614F}" type="datetime1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D9B30-EFC6-4151-A015-9EAB71C0E573}" type="datetime1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71C3A-B957-4058-B8ED-99A2523CCA14}" type="datetime1">
              <a:rPr lang="en-US" smtClean="0"/>
              <a:t>4/16/2020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96AAE059-5DFC-41C1-A5FF-E50061B12E66}" type="datetime1">
              <a:rPr lang="en-US" smtClean="0"/>
              <a:t>4/16/2020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FF5C3119-2647-44FC-88D9-3457ED259308}" type="datetime1">
              <a:rPr lang="en-US" smtClean="0"/>
              <a:t>4/16/2020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470A9-3555-4D40-AB1C-ED989CE6D46D}" type="datetime1">
              <a:rPr lang="en-US" smtClean="0"/>
              <a:t>4/16/2020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DC299-7110-411E-9EEC-030D6CDB49F9}" type="datetime1">
              <a:rPr lang="en-US" smtClean="0"/>
              <a:t>4/16/2020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DB62C-E330-425B-B2F7-9C20B52F2868}" type="datetime1">
              <a:rPr lang="en-US" smtClean="0"/>
              <a:t>4/16/2020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05374623-CFC1-412C-97A4-04D4E59B64C2}" type="datetime1">
              <a:rPr lang="en-US" smtClean="0"/>
              <a:t>4/16/2020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E446779-0DA1-4074-99C1-35A6BC8DD2E8}" type="datetime1">
              <a:rPr lang="en-US" smtClean="0"/>
              <a:t>4/16/2020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BE" dirty="0" smtClean="0"/>
              <a:t>CSC230</a:t>
            </a:r>
            <a:br>
              <a:rPr lang="fr-BE" dirty="0" smtClean="0"/>
            </a:br>
            <a:endParaRPr lang="fr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/>
          </p:nvPr>
        </p:nvSpPr>
        <p:spPr/>
        <p:txBody>
          <a:bodyPr rIns="132080"/>
          <a:lstStyle/>
          <a:p>
            <a:pPr eaLnBrk="1" hangingPunct="1"/>
            <a:r>
              <a:rPr lang="en-US">
                <a:latin typeface="Tw Cen MT" charset="0"/>
                <a:ea typeface="MS PGothic" charset="0"/>
              </a:rPr>
              <a:t>Searching in a Binary Tree</a:t>
            </a:r>
          </a:p>
        </p:txBody>
      </p:sp>
      <p:sp>
        <p:nvSpPr>
          <p:cNvPr id="2560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fld id="{90090A82-FE0E-D747-8BDD-29A43CC0B0D2}" type="slidenum">
              <a:rPr lang="en-US" sz="1200">
                <a:solidFill>
                  <a:srgbClr val="FFFFFF"/>
                </a:solidFill>
              </a:rPr>
              <a:pPr eaLnBrk="1" hangingPunct="1">
                <a:lnSpc>
                  <a:spcPct val="80000"/>
                </a:lnSpc>
              </a:pPr>
              <a:t>10</a:t>
            </a:fld>
            <a:endParaRPr lang="en-US" sz="1200">
              <a:solidFill>
                <a:srgbClr val="FFFFFF"/>
              </a:solidFill>
            </a:endParaRP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524000"/>
            <a:ext cx="8077200" cy="2590800"/>
          </a:xfr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 smtClean="0">
                <a:solidFill>
                  <a:srgbClr val="008000"/>
                </a:solidFill>
                <a:latin typeface="Times New Roman"/>
                <a:cs typeface="Times New Roman"/>
                <a:sym typeface="Courier New" charset="0"/>
              </a:rPr>
              <a:t>/** Return true </a:t>
            </a:r>
            <a:r>
              <a:rPr lang="en-US" sz="1400" dirty="0" err="1" smtClean="0">
                <a:solidFill>
                  <a:srgbClr val="008000"/>
                </a:solidFill>
                <a:latin typeface="Times New Roman"/>
                <a:cs typeface="Times New Roman"/>
                <a:sym typeface="Courier New" charset="0"/>
              </a:rPr>
              <a:t>iff</a:t>
            </a:r>
            <a:r>
              <a:rPr lang="en-US" sz="1400" dirty="0" smtClean="0">
                <a:solidFill>
                  <a:srgbClr val="008000"/>
                </a:solidFill>
                <a:latin typeface="Times New Roman"/>
                <a:cs typeface="Times New Roman"/>
                <a:sym typeface="Courier New" charset="0"/>
              </a:rPr>
              <a:t> x is the datum in a node of tree  t*/</a:t>
            </a:r>
            <a:br>
              <a:rPr lang="en-US" sz="1400" dirty="0" smtClean="0">
                <a:solidFill>
                  <a:srgbClr val="008000"/>
                </a:solidFill>
                <a:latin typeface="Times New Roman"/>
                <a:cs typeface="Times New Roman"/>
                <a:sym typeface="Courier New" charset="0"/>
              </a:rPr>
            </a:br>
            <a:r>
              <a:rPr lang="en-US" sz="1400" dirty="0">
                <a:solidFill>
                  <a:srgbClr val="C200FF"/>
                </a:solidFill>
                <a:latin typeface="Menlo-Regular"/>
              </a:rPr>
              <a:t>template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 &lt;</a:t>
            </a:r>
            <a:r>
              <a:rPr lang="en-US" sz="1400" dirty="0">
                <a:solidFill>
                  <a:srgbClr val="C200FF"/>
                </a:solidFill>
                <a:latin typeface="Menlo-Regular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400" dirty="0">
                <a:solidFill>
                  <a:srgbClr val="2D961E"/>
                </a:solidFill>
                <a:latin typeface="Menlo-Regular"/>
              </a:rPr>
              <a:t>T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&gt;</a:t>
            </a:r>
          </a:p>
          <a:p>
            <a:pPr marL="0" indent="0">
              <a:buNone/>
            </a:pPr>
            <a:r>
              <a:rPr lang="en-US" sz="1400" dirty="0" err="1">
                <a:solidFill>
                  <a:srgbClr val="2D961E"/>
                </a:solidFill>
                <a:latin typeface="Menlo-Regular"/>
              </a:rPr>
              <a:t>bool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400" dirty="0" err="1">
                <a:solidFill>
                  <a:srgbClr val="4A00FF"/>
                </a:solidFill>
                <a:latin typeface="Menlo-Regular"/>
              </a:rPr>
              <a:t>treeSearch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400" dirty="0">
                <a:solidFill>
                  <a:srgbClr val="2D961E"/>
                </a:solidFill>
                <a:latin typeface="Menlo-Regular"/>
              </a:rPr>
              <a:t>T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400" dirty="0">
                <a:solidFill>
                  <a:srgbClr val="BA8C1C"/>
                </a:solidFill>
                <a:latin typeface="Menlo-Regular"/>
              </a:rPr>
              <a:t>x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400" dirty="0" err="1">
                <a:solidFill>
                  <a:srgbClr val="2D961E"/>
                </a:solidFill>
                <a:latin typeface="Menlo-Regular"/>
              </a:rPr>
              <a:t>TreeNode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&lt;</a:t>
            </a:r>
            <a:r>
              <a:rPr lang="en-US" sz="1400" dirty="0">
                <a:solidFill>
                  <a:srgbClr val="2D961E"/>
                </a:solidFill>
                <a:latin typeface="Menlo-Regular"/>
              </a:rPr>
              <a:t>T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&gt;* </a:t>
            </a:r>
            <a:r>
              <a:rPr lang="en-US" sz="1400" dirty="0">
                <a:solidFill>
                  <a:srgbClr val="BA8C1C"/>
                </a:solidFill>
                <a:latin typeface="Menlo-Regular"/>
              </a:rPr>
              <a:t>t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){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Menlo-Regular"/>
              </a:rPr>
              <a:t>  </a:t>
            </a:r>
            <a:r>
              <a:rPr lang="en-US" sz="1400" dirty="0">
                <a:solidFill>
                  <a:srgbClr val="C200FF"/>
                </a:solidFill>
                <a:latin typeface="Menlo-Regular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(t == </a:t>
            </a:r>
            <a:r>
              <a:rPr lang="en-US" sz="1400" dirty="0" err="1">
                <a:solidFill>
                  <a:srgbClr val="000000"/>
                </a:solidFill>
                <a:latin typeface="Menlo-Regular"/>
              </a:rPr>
              <a:t>nullptr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) </a:t>
            </a:r>
            <a:r>
              <a:rPr lang="en-US" sz="1400" dirty="0">
                <a:solidFill>
                  <a:srgbClr val="C200FF"/>
                </a:solidFill>
                <a:latin typeface="Menlo-Regular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400" dirty="0">
                <a:solidFill>
                  <a:srgbClr val="61B6B4"/>
                </a:solidFill>
                <a:latin typeface="Menlo-Regular"/>
              </a:rPr>
              <a:t>false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Menlo-Regular"/>
              </a:rPr>
              <a:t>  </a:t>
            </a:r>
            <a:r>
              <a:rPr lang="en-US" sz="1400" dirty="0">
                <a:solidFill>
                  <a:srgbClr val="C200FF"/>
                </a:solidFill>
                <a:latin typeface="Menlo-Regular"/>
              </a:rPr>
              <a:t>if</a:t>
            </a:r>
            <a:r>
              <a:rPr lang="en-US" sz="1400" dirty="0" smtClean="0">
                <a:solidFill>
                  <a:srgbClr val="000000"/>
                </a:solidFill>
                <a:latin typeface="Menlo-Regular"/>
              </a:rPr>
              <a:t>(t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-&gt;</a:t>
            </a:r>
            <a:r>
              <a:rPr lang="en-US" sz="1400" dirty="0" err="1">
                <a:solidFill>
                  <a:srgbClr val="000000"/>
                </a:solidFill>
                <a:latin typeface="Menlo-Regular"/>
              </a:rPr>
              <a:t>getDatum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400" dirty="0" smtClean="0">
                <a:solidFill>
                  <a:srgbClr val="000000"/>
                </a:solidFill>
                <a:latin typeface="Menlo-Regular"/>
              </a:rPr>
              <a:t>) == x) </a:t>
            </a:r>
            <a:r>
              <a:rPr lang="en-US" sz="1400" dirty="0">
                <a:solidFill>
                  <a:srgbClr val="C200FF"/>
                </a:solidFill>
                <a:latin typeface="Menlo-Regular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400" dirty="0">
                <a:solidFill>
                  <a:srgbClr val="61B6B4"/>
                </a:solidFill>
                <a:latin typeface="Menlo-Regular"/>
              </a:rPr>
              <a:t>true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Menlo-Regular"/>
              </a:rPr>
              <a:t>  </a:t>
            </a:r>
            <a:r>
              <a:rPr lang="en-US" sz="1400" dirty="0">
                <a:solidFill>
                  <a:srgbClr val="C200FF"/>
                </a:solidFill>
                <a:latin typeface="Menlo-Regular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Menlo-Regular"/>
              </a:rPr>
              <a:t>treeSearch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(x, t-&gt;</a:t>
            </a:r>
            <a:r>
              <a:rPr lang="en-US" sz="1400" dirty="0" err="1">
                <a:solidFill>
                  <a:srgbClr val="000000"/>
                </a:solidFill>
                <a:latin typeface="Menlo-Regular"/>
              </a:rPr>
              <a:t>getLeft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()) || </a:t>
            </a:r>
            <a:r>
              <a:rPr lang="en-US" sz="1400" dirty="0" err="1">
                <a:solidFill>
                  <a:srgbClr val="000000"/>
                </a:solidFill>
                <a:latin typeface="Menlo-Regular"/>
              </a:rPr>
              <a:t>treeSearch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(x, t-&gt;</a:t>
            </a:r>
            <a:r>
              <a:rPr lang="en-US" sz="1400" dirty="0" err="1">
                <a:solidFill>
                  <a:srgbClr val="000000"/>
                </a:solidFill>
                <a:latin typeface="Menlo-Regular"/>
              </a:rPr>
              <a:t>getRight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());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Menlo-Regular"/>
              </a:rPr>
              <a:t>}</a:t>
            </a:r>
            <a:endParaRPr lang="en-US" sz="1400" dirty="0">
              <a:latin typeface="Times New Roman"/>
              <a:ea typeface="ヒラギノ角ゴ ProN W6" charset="0"/>
              <a:cs typeface="Times New Roman"/>
              <a:sym typeface="Courier New" charset="0"/>
            </a:endParaRPr>
          </a:p>
        </p:txBody>
      </p:sp>
      <p:sp>
        <p:nvSpPr>
          <p:cNvPr id="25604" name="Oval 3"/>
          <p:cNvSpPr>
            <a:spLocks/>
          </p:cNvSpPr>
          <p:nvPr/>
        </p:nvSpPr>
        <p:spPr bwMode="auto">
          <a:xfrm>
            <a:off x="6248400" y="4938713"/>
            <a:ext cx="381000" cy="381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25605" name="Oval 4"/>
          <p:cNvSpPr>
            <a:spLocks/>
          </p:cNvSpPr>
          <p:nvPr/>
        </p:nvSpPr>
        <p:spPr bwMode="auto">
          <a:xfrm>
            <a:off x="5791200" y="5562600"/>
            <a:ext cx="381000" cy="381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25606" name="Oval 5"/>
          <p:cNvSpPr>
            <a:spLocks/>
          </p:cNvSpPr>
          <p:nvPr/>
        </p:nvSpPr>
        <p:spPr bwMode="auto">
          <a:xfrm>
            <a:off x="6724650" y="5562600"/>
            <a:ext cx="381000" cy="381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25607" name="Rectangle 6"/>
          <p:cNvSpPr>
            <a:spLocks/>
          </p:cNvSpPr>
          <p:nvPr/>
        </p:nvSpPr>
        <p:spPr bwMode="auto">
          <a:xfrm>
            <a:off x="6276975" y="4967288"/>
            <a:ext cx="280988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/>
            <a:r>
              <a:rPr lang="en-US" sz="180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9</a:t>
            </a:r>
          </a:p>
        </p:txBody>
      </p:sp>
      <p:sp>
        <p:nvSpPr>
          <p:cNvPr id="25608" name="Rectangle 7"/>
          <p:cNvSpPr>
            <a:spLocks/>
          </p:cNvSpPr>
          <p:nvPr/>
        </p:nvSpPr>
        <p:spPr bwMode="auto">
          <a:xfrm>
            <a:off x="5819775" y="5576888"/>
            <a:ext cx="280988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/>
            <a:r>
              <a:rPr lang="en-US" sz="180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8</a:t>
            </a:r>
          </a:p>
        </p:txBody>
      </p:sp>
      <p:sp>
        <p:nvSpPr>
          <p:cNvPr id="25609" name="Rectangle 8"/>
          <p:cNvSpPr>
            <a:spLocks/>
          </p:cNvSpPr>
          <p:nvPr/>
        </p:nvSpPr>
        <p:spPr bwMode="auto">
          <a:xfrm>
            <a:off x="6775450" y="5576888"/>
            <a:ext cx="280988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/>
            <a:r>
              <a:rPr lang="en-US" sz="180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3</a:t>
            </a:r>
          </a:p>
        </p:txBody>
      </p:sp>
      <p:sp>
        <p:nvSpPr>
          <p:cNvPr id="25610" name="Line 9"/>
          <p:cNvSpPr>
            <a:spLocks noChangeShapeType="1"/>
          </p:cNvSpPr>
          <p:nvPr/>
        </p:nvSpPr>
        <p:spPr bwMode="auto">
          <a:xfrm flipH="1">
            <a:off x="6096000" y="5272088"/>
            <a:ext cx="228600" cy="3524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1" name="Line 10"/>
          <p:cNvSpPr>
            <a:spLocks noChangeShapeType="1"/>
          </p:cNvSpPr>
          <p:nvPr/>
        </p:nvSpPr>
        <p:spPr bwMode="auto">
          <a:xfrm>
            <a:off x="6600825" y="5262563"/>
            <a:ext cx="228600" cy="333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2" name="Oval 11"/>
          <p:cNvSpPr>
            <a:spLocks/>
          </p:cNvSpPr>
          <p:nvPr/>
        </p:nvSpPr>
        <p:spPr bwMode="auto">
          <a:xfrm>
            <a:off x="7670800" y="4953000"/>
            <a:ext cx="381000" cy="381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25613" name="Oval 12"/>
          <p:cNvSpPr>
            <a:spLocks/>
          </p:cNvSpPr>
          <p:nvPr/>
        </p:nvSpPr>
        <p:spPr bwMode="auto">
          <a:xfrm>
            <a:off x="7213600" y="5562600"/>
            <a:ext cx="381000" cy="381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25614" name="Oval 13"/>
          <p:cNvSpPr>
            <a:spLocks/>
          </p:cNvSpPr>
          <p:nvPr/>
        </p:nvSpPr>
        <p:spPr bwMode="auto">
          <a:xfrm>
            <a:off x="8147050" y="5562600"/>
            <a:ext cx="381000" cy="381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25615" name="Rectangle 14"/>
          <p:cNvSpPr>
            <a:spLocks/>
          </p:cNvSpPr>
          <p:nvPr/>
        </p:nvSpPr>
        <p:spPr bwMode="auto">
          <a:xfrm>
            <a:off x="7242175" y="5576888"/>
            <a:ext cx="280988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/>
            <a:r>
              <a:rPr lang="en-US" sz="180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5</a:t>
            </a:r>
          </a:p>
        </p:txBody>
      </p:sp>
      <p:sp>
        <p:nvSpPr>
          <p:cNvPr id="25616" name="Rectangle 15"/>
          <p:cNvSpPr>
            <a:spLocks/>
          </p:cNvSpPr>
          <p:nvPr/>
        </p:nvSpPr>
        <p:spPr bwMode="auto">
          <a:xfrm>
            <a:off x="8197850" y="5576888"/>
            <a:ext cx="280988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/>
            <a:r>
              <a:rPr lang="en-US" sz="180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7</a:t>
            </a:r>
          </a:p>
        </p:txBody>
      </p:sp>
      <p:sp>
        <p:nvSpPr>
          <p:cNvPr id="25617" name="Line 16"/>
          <p:cNvSpPr>
            <a:spLocks noChangeShapeType="1"/>
          </p:cNvSpPr>
          <p:nvPr/>
        </p:nvSpPr>
        <p:spPr bwMode="auto">
          <a:xfrm flipH="1">
            <a:off x="7518400" y="5287963"/>
            <a:ext cx="198438" cy="3508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8" name="Line 17"/>
          <p:cNvSpPr>
            <a:spLocks noChangeShapeType="1"/>
          </p:cNvSpPr>
          <p:nvPr/>
        </p:nvSpPr>
        <p:spPr bwMode="auto">
          <a:xfrm>
            <a:off x="8023225" y="5276850"/>
            <a:ext cx="2286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9" name="Oval 18"/>
          <p:cNvSpPr>
            <a:spLocks/>
          </p:cNvSpPr>
          <p:nvPr/>
        </p:nvSpPr>
        <p:spPr bwMode="auto">
          <a:xfrm>
            <a:off x="6880225" y="4267200"/>
            <a:ext cx="381000" cy="381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25620" name="Line 19"/>
          <p:cNvSpPr>
            <a:spLocks noChangeShapeType="1"/>
          </p:cNvSpPr>
          <p:nvPr/>
        </p:nvSpPr>
        <p:spPr bwMode="auto">
          <a:xfrm flipH="1">
            <a:off x="6546850" y="4572000"/>
            <a:ext cx="3810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21" name="Line 20"/>
          <p:cNvSpPr>
            <a:spLocks noChangeShapeType="1"/>
          </p:cNvSpPr>
          <p:nvPr/>
        </p:nvSpPr>
        <p:spPr bwMode="auto">
          <a:xfrm>
            <a:off x="7232650" y="4572000"/>
            <a:ext cx="503238" cy="4095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22" name="Rectangle 21"/>
          <p:cNvSpPr>
            <a:spLocks/>
          </p:cNvSpPr>
          <p:nvPr/>
        </p:nvSpPr>
        <p:spPr bwMode="auto">
          <a:xfrm>
            <a:off x="6924675" y="4267200"/>
            <a:ext cx="280988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/>
            <a:r>
              <a:rPr lang="en-US" sz="180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2</a:t>
            </a:r>
          </a:p>
        </p:txBody>
      </p:sp>
      <p:sp>
        <p:nvSpPr>
          <p:cNvPr id="25623" name="Rectangle 22"/>
          <p:cNvSpPr>
            <a:spLocks/>
          </p:cNvSpPr>
          <p:nvPr/>
        </p:nvSpPr>
        <p:spPr bwMode="auto">
          <a:xfrm>
            <a:off x="7689850" y="4967288"/>
            <a:ext cx="280988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/>
            <a:r>
              <a:rPr lang="en-US" sz="180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0</a:t>
            </a:r>
          </a:p>
        </p:txBody>
      </p:sp>
      <p:sp>
        <p:nvSpPr>
          <p:cNvPr id="25624" name="Rectangle 23"/>
          <p:cNvSpPr>
            <a:spLocks/>
          </p:cNvSpPr>
          <p:nvPr/>
        </p:nvSpPr>
        <p:spPr bwMode="auto">
          <a:xfrm>
            <a:off x="693738" y="4267200"/>
            <a:ext cx="5041900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/>
          <a:p>
            <a:pPr marL="269875" indent="-230188">
              <a:spcBef>
                <a:spcPts val="550"/>
              </a:spcBef>
              <a:buClr>
                <a:srgbClr val="0033CC"/>
              </a:buClr>
              <a:buSzPct val="100000"/>
              <a:buFont typeface="Wingdings" charset="0"/>
              <a:buChar char=""/>
            </a:pPr>
            <a:r>
              <a:rPr lang="en-US">
                <a:solidFill>
                  <a:srgbClr val="0033CC"/>
                </a:solidFill>
                <a:latin typeface="Arial" charset="0"/>
                <a:cs typeface="Arial" charset="0"/>
                <a:sym typeface="Arial" charset="0"/>
              </a:rPr>
              <a:t>Analog of linear search in lists: given tree and an object, find out if object is stored in tree</a:t>
            </a:r>
          </a:p>
          <a:p>
            <a:pPr marL="269875" indent="-230188">
              <a:spcBef>
                <a:spcPts val="550"/>
              </a:spcBef>
              <a:buClr>
                <a:srgbClr val="0033CC"/>
              </a:buClr>
              <a:buSzPct val="100000"/>
              <a:buFont typeface="Wingdings" charset="0"/>
              <a:buChar char=""/>
            </a:pPr>
            <a:r>
              <a:rPr lang="en-US">
                <a:solidFill>
                  <a:srgbClr val="0033CC"/>
                </a:solidFill>
                <a:latin typeface="Arial" charset="0"/>
                <a:cs typeface="Arial" charset="0"/>
                <a:sym typeface="Arial" charset="0"/>
              </a:rPr>
              <a:t>Easy to write recursively, harder to write iteratively</a:t>
            </a:r>
          </a:p>
        </p:txBody>
      </p:sp>
    </p:spTree>
    <p:extLst>
      <p:ext uri="{BB962C8B-B14F-4D97-AF65-F5344CB8AC3E}">
        <p14:creationId xmlns:p14="http://schemas.microsoft.com/office/powerpoint/2010/main" val="29450796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Grp="1" noChangeArrowheads="1"/>
          </p:cNvSpPr>
          <p:nvPr>
            <p:ph type="title"/>
          </p:nvPr>
        </p:nvSpPr>
        <p:spPr/>
        <p:txBody>
          <a:bodyPr rIns="132080"/>
          <a:lstStyle/>
          <a:p>
            <a:pPr eaLnBrk="1" hangingPunct="1"/>
            <a:r>
              <a:rPr lang="en-US">
                <a:latin typeface="Tw Cen MT" charset="0"/>
                <a:ea typeface="MS PGothic" charset="0"/>
              </a:rPr>
              <a:t>Searching in a Binary Tree</a:t>
            </a:r>
          </a:p>
        </p:txBody>
      </p:sp>
      <p:sp>
        <p:nvSpPr>
          <p:cNvPr id="2662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fld id="{A56A071B-C3A5-C847-AA6F-19387F88509E}" type="slidenum">
              <a:rPr lang="en-US" sz="1200">
                <a:solidFill>
                  <a:srgbClr val="FFFFFF"/>
                </a:solidFill>
              </a:rPr>
              <a:pPr eaLnBrk="1" hangingPunct="1">
                <a:lnSpc>
                  <a:spcPct val="80000"/>
                </a:lnSpc>
              </a:pPr>
              <a:t>11</a:t>
            </a:fld>
            <a:endParaRPr lang="en-US" sz="1200">
              <a:solidFill>
                <a:srgbClr val="FFFFFF"/>
              </a:solidFill>
            </a:endParaRPr>
          </a:p>
        </p:txBody>
      </p:sp>
      <p:sp>
        <p:nvSpPr>
          <p:cNvPr id="26628" name="Oval 3"/>
          <p:cNvSpPr>
            <a:spLocks/>
          </p:cNvSpPr>
          <p:nvPr/>
        </p:nvSpPr>
        <p:spPr bwMode="auto">
          <a:xfrm>
            <a:off x="6248400" y="4938713"/>
            <a:ext cx="381000" cy="381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26629" name="Oval 4"/>
          <p:cNvSpPr>
            <a:spLocks/>
          </p:cNvSpPr>
          <p:nvPr/>
        </p:nvSpPr>
        <p:spPr bwMode="auto">
          <a:xfrm>
            <a:off x="5791200" y="5562600"/>
            <a:ext cx="381000" cy="381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26630" name="Oval 5"/>
          <p:cNvSpPr>
            <a:spLocks/>
          </p:cNvSpPr>
          <p:nvPr/>
        </p:nvSpPr>
        <p:spPr bwMode="auto">
          <a:xfrm>
            <a:off x="6724650" y="5562600"/>
            <a:ext cx="381000" cy="381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26631" name="Rectangle 6"/>
          <p:cNvSpPr>
            <a:spLocks/>
          </p:cNvSpPr>
          <p:nvPr/>
        </p:nvSpPr>
        <p:spPr bwMode="auto">
          <a:xfrm>
            <a:off x="6276975" y="4967288"/>
            <a:ext cx="280988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/>
            <a:r>
              <a:rPr lang="en-US" sz="180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9</a:t>
            </a:r>
          </a:p>
        </p:txBody>
      </p:sp>
      <p:sp>
        <p:nvSpPr>
          <p:cNvPr id="26632" name="Rectangle 7"/>
          <p:cNvSpPr>
            <a:spLocks/>
          </p:cNvSpPr>
          <p:nvPr/>
        </p:nvSpPr>
        <p:spPr bwMode="auto">
          <a:xfrm>
            <a:off x="5819775" y="5576888"/>
            <a:ext cx="280988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/>
            <a:r>
              <a:rPr lang="en-US" sz="180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8</a:t>
            </a:r>
          </a:p>
        </p:txBody>
      </p:sp>
      <p:sp>
        <p:nvSpPr>
          <p:cNvPr id="26633" name="Rectangle 8"/>
          <p:cNvSpPr>
            <a:spLocks/>
          </p:cNvSpPr>
          <p:nvPr/>
        </p:nvSpPr>
        <p:spPr bwMode="auto">
          <a:xfrm>
            <a:off x="6775450" y="5576888"/>
            <a:ext cx="280988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/>
            <a:r>
              <a:rPr lang="en-US" sz="180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3</a:t>
            </a:r>
          </a:p>
        </p:txBody>
      </p:sp>
      <p:sp>
        <p:nvSpPr>
          <p:cNvPr id="26634" name="Line 9"/>
          <p:cNvSpPr>
            <a:spLocks noChangeShapeType="1"/>
          </p:cNvSpPr>
          <p:nvPr/>
        </p:nvSpPr>
        <p:spPr bwMode="auto">
          <a:xfrm flipH="1">
            <a:off x="6096000" y="5272088"/>
            <a:ext cx="228600" cy="3524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5" name="Line 10"/>
          <p:cNvSpPr>
            <a:spLocks noChangeShapeType="1"/>
          </p:cNvSpPr>
          <p:nvPr/>
        </p:nvSpPr>
        <p:spPr bwMode="auto">
          <a:xfrm>
            <a:off x="6600825" y="5262563"/>
            <a:ext cx="228600" cy="333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6" name="Oval 11"/>
          <p:cNvSpPr>
            <a:spLocks/>
          </p:cNvSpPr>
          <p:nvPr/>
        </p:nvSpPr>
        <p:spPr bwMode="auto">
          <a:xfrm>
            <a:off x="7670800" y="4953000"/>
            <a:ext cx="381000" cy="381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26637" name="Oval 12"/>
          <p:cNvSpPr>
            <a:spLocks/>
          </p:cNvSpPr>
          <p:nvPr/>
        </p:nvSpPr>
        <p:spPr bwMode="auto">
          <a:xfrm>
            <a:off x="7213600" y="5562600"/>
            <a:ext cx="381000" cy="381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26638" name="Oval 13"/>
          <p:cNvSpPr>
            <a:spLocks/>
          </p:cNvSpPr>
          <p:nvPr/>
        </p:nvSpPr>
        <p:spPr bwMode="auto">
          <a:xfrm>
            <a:off x="8147050" y="5562600"/>
            <a:ext cx="381000" cy="381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26639" name="Rectangle 14"/>
          <p:cNvSpPr>
            <a:spLocks/>
          </p:cNvSpPr>
          <p:nvPr/>
        </p:nvSpPr>
        <p:spPr bwMode="auto">
          <a:xfrm>
            <a:off x="7242175" y="5576888"/>
            <a:ext cx="280988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/>
            <a:r>
              <a:rPr lang="en-US" sz="180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5</a:t>
            </a:r>
          </a:p>
        </p:txBody>
      </p:sp>
      <p:sp>
        <p:nvSpPr>
          <p:cNvPr id="26640" name="Rectangle 15"/>
          <p:cNvSpPr>
            <a:spLocks/>
          </p:cNvSpPr>
          <p:nvPr/>
        </p:nvSpPr>
        <p:spPr bwMode="auto">
          <a:xfrm>
            <a:off x="8197850" y="5576888"/>
            <a:ext cx="280988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/>
            <a:r>
              <a:rPr lang="en-US" sz="180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7</a:t>
            </a:r>
          </a:p>
        </p:txBody>
      </p:sp>
      <p:sp>
        <p:nvSpPr>
          <p:cNvPr id="26641" name="Line 16"/>
          <p:cNvSpPr>
            <a:spLocks noChangeShapeType="1"/>
          </p:cNvSpPr>
          <p:nvPr/>
        </p:nvSpPr>
        <p:spPr bwMode="auto">
          <a:xfrm flipH="1">
            <a:off x="7518400" y="5287963"/>
            <a:ext cx="198438" cy="3508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2" name="Line 17"/>
          <p:cNvSpPr>
            <a:spLocks noChangeShapeType="1"/>
          </p:cNvSpPr>
          <p:nvPr/>
        </p:nvSpPr>
        <p:spPr bwMode="auto">
          <a:xfrm>
            <a:off x="8023225" y="5276850"/>
            <a:ext cx="2286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3" name="Oval 18"/>
          <p:cNvSpPr>
            <a:spLocks/>
          </p:cNvSpPr>
          <p:nvPr/>
        </p:nvSpPr>
        <p:spPr bwMode="auto">
          <a:xfrm>
            <a:off x="6880225" y="4267200"/>
            <a:ext cx="381000" cy="381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26644" name="Line 19"/>
          <p:cNvSpPr>
            <a:spLocks noChangeShapeType="1"/>
          </p:cNvSpPr>
          <p:nvPr/>
        </p:nvSpPr>
        <p:spPr bwMode="auto">
          <a:xfrm flipH="1">
            <a:off x="6546850" y="4572000"/>
            <a:ext cx="3810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5" name="Line 20"/>
          <p:cNvSpPr>
            <a:spLocks noChangeShapeType="1"/>
          </p:cNvSpPr>
          <p:nvPr/>
        </p:nvSpPr>
        <p:spPr bwMode="auto">
          <a:xfrm>
            <a:off x="7232650" y="4572000"/>
            <a:ext cx="503238" cy="4095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6" name="Rectangle 21"/>
          <p:cNvSpPr>
            <a:spLocks/>
          </p:cNvSpPr>
          <p:nvPr/>
        </p:nvSpPr>
        <p:spPr bwMode="auto">
          <a:xfrm>
            <a:off x="6924675" y="4267200"/>
            <a:ext cx="280988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/>
            <a:r>
              <a:rPr lang="en-US" sz="180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2</a:t>
            </a:r>
          </a:p>
        </p:txBody>
      </p:sp>
      <p:sp>
        <p:nvSpPr>
          <p:cNvPr id="26647" name="Rectangle 22"/>
          <p:cNvSpPr>
            <a:spLocks/>
          </p:cNvSpPr>
          <p:nvPr/>
        </p:nvSpPr>
        <p:spPr bwMode="auto">
          <a:xfrm>
            <a:off x="7689850" y="4967288"/>
            <a:ext cx="280988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/>
            <a:r>
              <a:rPr lang="en-US" sz="180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0</a:t>
            </a:r>
          </a:p>
        </p:txBody>
      </p:sp>
      <p:sp>
        <p:nvSpPr>
          <p:cNvPr id="20505" name="Rectangle 23"/>
          <p:cNvSpPr>
            <a:spLocks/>
          </p:cNvSpPr>
          <p:nvPr/>
        </p:nvSpPr>
        <p:spPr bwMode="auto">
          <a:xfrm>
            <a:off x="693738" y="4267200"/>
            <a:ext cx="5041900" cy="19431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lIns="0" tIns="0" rIns="40639" bIns="0"/>
          <a:lstStyle/>
          <a:p>
            <a:pPr marL="39687">
              <a:spcBef>
                <a:spcPts val="550"/>
              </a:spcBef>
              <a:buClr>
                <a:srgbClr val="0033CC"/>
              </a:buClr>
              <a:buSzPct val="100000"/>
              <a:defRPr/>
            </a:pPr>
            <a:r>
              <a:rPr lang="en-US" dirty="0">
                <a:solidFill>
                  <a:srgbClr val="0033CC"/>
                </a:solidFill>
                <a:latin typeface="Arial" charset="0"/>
                <a:cs typeface="Arial" charset="0"/>
                <a:sym typeface="Arial" charset="0"/>
              </a:rPr>
              <a:t>Important point about t. We can think of it either as</a:t>
            </a:r>
          </a:p>
          <a:p>
            <a:pPr marL="496887" indent="-457200">
              <a:spcBef>
                <a:spcPts val="550"/>
              </a:spcBef>
              <a:buClr>
                <a:srgbClr val="0033CC"/>
              </a:buClr>
              <a:buSzPct val="100000"/>
              <a:buFontTx/>
              <a:buAutoNum type="arabicParenBoth"/>
              <a:defRPr/>
            </a:pPr>
            <a:r>
              <a:rPr lang="en-US" dirty="0">
                <a:solidFill>
                  <a:srgbClr val="0033CC"/>
                </a:solidFill>
                <a:latin typeface="Arial" charset="0"/>
                <a:cs typeface="Arial" charset="0"/>
                <a:sym typeface="Arial" charset="0"/>
              </a:rPr>
              <a:t>One </a:t>
            </a:r>
            <a:r>
              <a:rPr lang="en-US" dirty="0">
                <a:solidFill>
                  <a:srgbClr val="FF0000"/>
                </a:solidFill>
                <a:latin typeface="Arial" charset="0"/>
                <a:cs typeface="Arial" charset="0"/>
                <a:sym typeface="Arial" charset="0"/>
              </a:rPr>
              <a:t>node</a:t>
            </a:r>
            <a:r>
              <a:rPr lang="en-US" dirty="0">
                <a:solidFill>
                  <a:srgbClr val="0033CC"/>
                </a:solidFill>
                <a:latin typeface="Arial" charset="0"/>
                <a:cs typeface="Arial" charset="0"/>
                <a:sym typeface="Arial" charset="0"/>
              </a:rPr>
              <a:t> of the tree OR</a:t>
            </a:r>
          </a:p>
          <a:p>
            <a:pPr marL="496887" indent="-457200">
              <a:spcBef>
                <a:spcPts val="550"/>
              </a:spcBef>
              <a:buClr>
                <a:srgbClr val="0033CC"/>
              </a:buClr>
              <a:buSzPct val="100000"/>
              <a:buFontTx/>
              <a:buAutoNum type="arabicParenBoth"/>
              <a:defRPr/>
            </a:pPr>
            <a:r>
              <a:rPr lang="en-US" dirty="0">
                <a:solidFill>
                  <a:srgbClr val="0033CC"/>
                </a:solidFill>
                <a:latin typeface="Arial" charset="0"/>
                <a:cs typeface="Arial" charset="0"/>
                <a:sym typeface="Arial" charset="0"/>
              </a:rPr>
              <a:t>The </a:t>
            </a:r>
            <a:r>
              <a:rPr lang="en-US" dirty="0" err="1">
                <a:solidFill>
                  <a:srgbClr val="FF0000"/>
                </a:solidFill>
                <a:latin typeface="Arial" charset="0"/>
                <a:cs typeface="Arial" charset="0"/>
                <a:sym typeface="Arial" charset="0"/>
              </a:rPr>
              <a:t>subtree</a:t>
            </a:r>
            <a:r>
              <a:rPr lang="en-US" dirty="0">
                <a:solidFill>
                  <a:srgbClr val="FF0000"/>
                </a:solidFill>
                <a:latin typeface="Arial" charset="0"/>
                <a:cs typeface="Arial" charset="0"/>
                <a:sym typeface="Arial" charset="0"/>
              </a:rPr>
              <a:t> </a:t>
            </a:r>
            <a:r>
              <a:rPr lang="en-US" dirty="0">
                <a:solidFill>
                  <a:srgbClr val="0033CC"/>
                </a:solidFill>
                <a:latin typeface="Arial" charset="0"/>
                <a:cs typeface="Arial" charset="0"/>
                <a:sym typeface="Arial" charset="0"/>
              </a:rPr>
              <a:t>that is </a:t>
            </a:r>
            <a:r>
              <a:rPr lang="en-US" b="1" dirty="0">
                <a:solidFill>
                  <a:srgbClr val="FF0000"/>
                </a:solidFill>
                <a:latin typeface="Arial" charset="0"/>
                <a:cs typeface="Arial" charset="0"/>
                <a:sym typeface="Arial" charset="0"/>
              </a:rPr>
              <a:t>rooted</a:t>
            </a:r>
            <a:r>
              <a:rPr lang="en-US" dirty="0">
                <a:solidFill>
                  <a:srgbClr val="0033CC"/>
                </a:solidFill>
                <a:latin typeface="Arial" charset="0"/>
                <a:cs typeface="Arial" charset="0"/>
                <a:sym typeface="Arial" charset="0"/>
              </a:rPr>
              <a:t> at t</a:t>
            </a:r>
          </a:p>
        </p:txBody>
      </p:sp>
      <p:sp>
        <p:nvSpPr>
          <p:cNvPr id="26" name="Rectangle 2"/>
          <p:cNvSpPr txBox="1">
            <a:spLocks noChangeArrowheads="1"/>
          </p:cNvSpPr>
          <p:nvPr/>
        </p:nvSpPr>
        <p:spPr>
          <a:xfrm>
            <a:off x="685800" y="1524000"/>
            <a:ext cx="8077200" cy="2590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vert="horz">
            <a:no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en-US" sz="1400" smtClean="0">
                <a:solidFill>
                  <a:srgbClr val="008000"/>
                </a:solidFill>
                <a:latin typeface="Times New Roman"/>
                <a:cs typeface="Times New Roman"/>
                <a:sym typeface="Courier New" charset="0"/>
              </a:rPr>
              <a:t>/** Return true iff x is the datum in a node of tree  t*/</a:t>
            </a:r>
            <a:br>
              <a:rPr lang="en-US" sz="1400" smtClean="0">
                <a:solidFill>
                  <a:srgbClr val="008000"/>
                </a:solidFill>
                <a:latin typeface="Times New Roman"/>
                <a:cs typeface="Times New Roman"/>
                <a:sym typeface="Courier New" charset="0"/>
              </a:rPr>
            </a:br>
            <a:r>
              <a:rPr lang="en-US" sz="1400" smtClean="0">
                <a:solidFill>
                  <a:srgbClr val="C200FF"/>
                </a:solidFill>
                <a:latin typeface="Menlo-Regular"/>
              </a:rPr>
              <a:t>template</a:t>
            </a:r>
            <a:r>
              <a:rPr lang="en-US" sz="1400" smtClean="0">
                <a:solidFill>
                  <a:srgbClr val="000000"/>
                </a:solidFill>
                <a:latin typeface="Menlo-Regular"/>
              </a:rPr>
              <a:t> &lt;</a:t>
            </a:r>
            <a:r>
              <a:rPr lang="en-US" sz="1400" smtClean="0">
                <a:solidFill>
                  <a:srgbClr val="C200FF"/>
                </a:solidFill>
                <a:latin typeface="Menlo-Regular"/>
              </a:rPr>
              <a:t>class</a:t>
            </a:r>
            <a:r>
              <a:rPr lang="en-US" sz="140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400" smtClean="0">
                <a:solidFill>
                  <a:srgbClr val="2D961E"/>
                </a:solidFill>
                <a:latin typeface="Menlo-Regular"/>
              </a:rPr>
              <a:t>T</a:t>
            </a:r>
            <a:r>
              <a:rPr lang="en-US" sz="1400" smtClean="0">
                <a:solidFill>
                  <a:srgbClr val="000000"/>
                </a:solidFill>
                <a:latin typeface="Menlo-Regular"/>
              </a:rPr>
              <a:t>&gt;</a:t>
            </a:r>
          </a:p>
          <a:p>
            <a:pPr marL="0" indent="0">
              <a:buFont typeface="Wingdings"/>
              <a:buNone/>
            </a:pPr>
            <a:r>
              <a:rPr lang="en-US" sz="1400" smtClean="0">
                <a:solidFill>
                  <a:srgbClr val="2D961E"/>
                </a:solidFill>
                <a:latin typeface="Menlo-Regular"/>
              </a:rPr>
              <a:t>bool</a:t>
            </a:r>
            <a:r>
              <a:rPr lang="en-US" sz="140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400" smtClean="0">
                <a:solidFill>
                  <a:srgbClr val="4A00FF"/>
                </a:solidFill>
                <a:latin typeface="Menlo-Regular"/>
              </a:rPr>
              <a:t>treeSearch</a:t>
            </a:r>
            <a:r>
              <a:rPr lang="en-US" sz="1400" smtClean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400" smtClean="0">
                <a:solidFill>
                  <a:srgbClr val="2D961E"/>
                </a:solidFill>
                <a:latin typeface="Menlo-Regular"/>
              </a:rPr>
              <a:t>T</a:t>
            </a:r>
            <a:r>
              <a:rPr lang="en-US" sz="140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400" smtClean="0">
                <a:solidFill>
                  <a:srgbClr val="BA8C1C"/>
                </a:solidFill>
                <a:latin typeface="Menlo-Regular"/>
              </a:rPr>
              <a:t>x</a:t>
            </a:r>
            <a:r>
              <a:rPr lang="en-US" sz="1400" smtClean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400" smtClean="0">
                <a:solidFill>
                  <a:srgbClr val="2D961E"/>
                </a:solidFill>
                <a:latin typeface="Menlo-Regular"/>
              </a:rPr>
              <a:t>TreeNode</a:t>
            </a:r>
            <a:r>
              <a:rPr lang="en-US" sz="1400" smtClean="0">
                <a:solidFill>
                  <a:srgbClr val="000000"/>
                </a:solidFill>
                <a:latin typeface="Menlo-Regular"/>
              </a:rPr>
              <a:t>&lt;</a:t>
            </a:r>
            <a:r>
              <a:rPr lang="en-US" sz="1400" smtClean="0">
                <a:solidFill>
                  <a:srgbClr val="2D961E"/>
                </a:solidFill>
                <a:latin typeface="Menlo-Regular"/>
              </a:rPr>
              <a:t>T</a:t>
            </a:r>
            <a:r>
              <a:rPr lang="en-US" sz="1400" smtClean="0">
                <a:solidFill>
                  <a:srgbClr val="000000"/>
                </a:solidFill>
                <a:latin typeface="Menlo-Regular"/>
              </a:rPr>
              <a:t>&gt;* </a:t>
            </a:r>
            <a:r>
              <a:rPr lang="en-US" sz="1400" smtClean="0">
                <a:solidFill>
                  <a:srgbClr val="BA8C1C"/>
                </a:solidFill>
                <a:latin typeface="Menlo-Regular"/>
              </a:rPr>
              <a:t>t</a:t>
            </a:r>
            <a:r>
              <a:rPr lang="en-US" sz="1400" smtClean="0">
                <a:solidFill>
                  <a:srgbClr val="000000"/>
                </a:solidFill>
                <a:latin typeface="Menlo-Regular"/>
              </a:rPr>
              <a:t>){</a:t>
            </a:r>
          </a:p>
          <a:p>
            <a:pPr marL="0" indent="0">
              <a:buFont typeface="Wingdings"/>
              <a:buNone/>
            </a:pPr>
            <a:r>
              <a:rPr lang="en-US" sz="1400" smtClean="0">
                <a:solidFill>
                  <a:srgbClr val="000000"/>
                </a:solidFill>
                <a:latin typeface="Menlo-Regular"/>
              </a:rPr>
              <a:t>  </a:t>
            </a:r>
            <a:r>
              <a:rPr lang="en-US" sz="1400" smtClean="0">
                <a:solidFill>
                  <a:srgbClr val="C200FF"/>
                </a:solidFill>
                <a:latin typeface="Menlo-Regular"/>
              </a:rPr>
              <a:t>if</a:t>
            </a:r>
            <a:r>
              <a:rPr lang="en-US" sz="1400" smtClean="0">
                <a:solidFill>
                  <a:srgbClr val="000000"/>
                </a:solidFill>
                <a:latin typeface="Menlo-Regular"/>
              </a:rPr>
              <a:t>(t == nullptr) </a:t>
            </a:r>
            <a:r>
              <a:rPr lang="en-US" sz="1400" smtClean="0">
                <a:solidFill>
                  <a:srgbClr val="C200FF"/>
                </a:solidFill>
                <a:latin typeface="Menlo-Regular"/>
              </a:rPr>
              <a:t>return</a:t>
            </a:r>
            <a:r>
              <a:rPr lang="en-US" sz="140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400" smtClean="0">
                <a:solidFill>
                  <a:srgbClr val="61B6B4"/>
                </a:solidFill>
                <a:latin typeface="Menlo-Regular"/>
              </a:rPr>
              <a:t>false</a:t>
            </a:r>
            <a:r>
              <a:rPr lang="en-US" sz="140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Font typeface="Wingdings"/>
              <a:buNone/>
            </a:pPr>
            <a:r>
              <a:rPr lang="en-US" sz="1400" smtClean="0">
                <a:solidFill>
                  <a:srgbClr val="000000"/>
                </a:solidFill>
                <a:latin typeface="Menlo-Regular"/>
              </a:rPr>
              <a:t>  </a:t>
            </a:r>
            <a:r>
              <a:rPr lang="en-US" sz="1400" smtClean="0">
                <a:solidFill>
                  <a:srgbClr val="C200FF"/>
                </a:solidFill>
                <a:latin typeface="Menlo-Regular"/>
              </a:rPr>
              <a:t>if</a:t>
            </a:r>
            <a:r>
              <a:rPr lang="en-US" sz="1400" smtClean="0">
                <a:solidFill>
                  <a:srgbClr val="000000"/>
                </a:solidFill>
                <a:latin typeface="Menlo-Regular"/>
              </a:rPr>
              <a:t>(t-&gt;getDatum() == x) </a:t>
            </a:r>
            <a:r>
              <a:rPr lang="en-US" sz="1400" smtClean="0">
                <a:solidFill>
                  <a:srgbClr val="C200FF"/>
                </a:solidFill>
                <a:latin typeface="Menlo-Regular"/>
              </a:rPr>
              <a:t>return</a:t>
            </a:r>
            <a:r>
              <a:rPr lang="en-US" sz="140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400" smtClean="0">
                <a:solidFill>
                  <a:srgbClr val="61B6B4"/>
                </a:solidFill>
                <a:latin typeface="Menlo-Regular"/>
              </a:rPr>
              <a:t>true</a:t>
            </a:r>
            <a:r>
              <a:rPr lang="en-US" sz="140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Font typeface="Wingdings"/>
              <a:buNone/>
            </a:pPr>
            <a:r>
              <a:rPr lang="en-US" sz="1400" smtClean="0">
                <a:solidFill>
                  <a:srgbClr val="000000"/>
                </a:solidFill>
                <a:latin typeface="Menlo-Regular"/>
              </a:rPr>
              <a:t>  </a:t>
            </a:r>
            <a:r>
              <a:rPr lang="en-US" sz="1400" smtClean="0">
                <a:solidFill>
                  <a:srgbClr val="C200FF"/>
                </a:solidFill>
                <a:latin typeface="Menlo-Regular"/>
              </a:rPr>
              <a:t>return</a:t>
            </a:r>
            <a:r>
              <a:rPr lang="en-US" sz="1400" smtClean="0">
                <a:solidFill>
                  <a:srgbClr val="000000"/>
                </a:solidFill>
                <a:latin typeface="Menlo-Regular"/>
              </a:rPr>
              <a:t> treeSearch(x, t-&gt;getLeft()) || treeSearch(x, t-&gt;getRight());</a:t>
            </a:r>
          </a:p>
          <a:p>
            <a:pPr marL="0" indent="0">
              <a:buFont typeface="Wingdings"/>
              <a:buNone/>
            </a:pPr>
            <a:r>
              <a:rPr lang="en-US" sz="1400" smtClean="0">
                <a:solidFill>
                  <a:srgbClr val="000000"/>
                </a:solidFill>
                <a:latin typeface="Menlo-Regular"/>
              </a:rPr>
              <a:t>}</a:t>
            </a:r>
            <a:endParaRPr lang="en-US" sz="1400" dirty="0">
              <a:latin typeface="Times New Roman"/>
              <a:ea typeface="ヒラギノ角ゴ ProN W6" charset="0"/>
              <a:cs typeface="Times New Roman"/>
              <a:sym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92757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/>
          </p:nvPr>
        </p:nvSpPr>
        <p:spPr/>
        <p:txBody>
          <a:bodyPr rIns="132080"/>
          <a:lstStyle/>
          <a:p>
            <a:pPr eaLnBrk="1" hangingPunct="1"/>
            <a:r>
              <a:rPr lang="en-US" dirty="0">
                <a:latin typeface="Tw Cen MT" charset="0"/>
                <a:ea typeface="MS PGothic" charset="0"/>
              </a:rPr>
              <a:t>Binary Search Tree (BST)</a:t>
            </a:r>
          </a:p>
        </p:txBody>
      </p:sp>
      <p:sp>
        <p:nvSpPr>
          <p:cNvPr id="2765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fld id="{F8FDE4F2-F886-5B4E-A89A-62DDFE65C44E}" type="slidenum">
              <a:rPr lang="en-US" sz="1200">
                <a:solidFill>
                  <a:srgbClr val="FFFFFF"/>
                </a:solidFill>
              </a:rPr>
              <a:pPr eaLnBrk="1" hangingPunct="1">
                <a:lnSpc>
                  <a:spcPct val="80000"/>
                </a:lnSpc>
              </a:pPr>
              <a:t>12</a:t>
            </a:fld>
            <a:endParaRPr lang="en-US" sz="1200">
              <a:solidFill>
                <a:srgbClr val="FFFFFF"/>
              </a:solidFill>
            </a:endParaRP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1676400"/>
            <a:ext cx="6172200" cy="1536700"/>
          </a:xfrm>
        </p:spPr>
        <p:txBody>
          <a:bodyPr rIns="132080">
            <a:normAutofit/>
          </a:bodyPr>
          <a:lstStyle/>
          <a:p>
            <a:pPr marL="0" indent="0" eaLnBrk="1" hangingPunct="1">
              <a:lnSpc>
                <a:spcPct val="70000"/>
              </a:lnSpc>
              <a:buFont typeface="Wingdings" charset="0"/>
              <a:buNone/>
            </a:pPr>
            <a:r>
              <a:rPr lang="en-US" sz="2000" dirty="0">
                <a:latin typeface="Tw Cen MT" charset="0"/>
                <a:ea typeface="MS PGothic" charset="0"/>
              </a:rPr>
              <a:t>If the tree data are </a:t>
            </a:r>
            <a:r>
              <a:rPr lang="en-US" sz="2000" b="1" i="1" dirty="0">
                <a:solidFill>
                  <a:srgbClr val="008000"/>
                </a:solidFill>
                <a:latin typeface="Tw Cen MT" charset="0"/>
                <a:ea typeface="MS PGothic" charset="0"/>
              </a:rPr>
              <a:t>ordered</a:t>
            </a:r>
            <a:r>
              <a:rPr lang="en-US" sz="2000" dirty="0">
                <a:latin typeface="Tw Cen MT" charset="0"/>
                <a:ea typeface="MS PGothic" charset="0"/>
              </a:rPr>
              <a:t>: in </a:t>
            </a:r>
            <a:r>
              <a:rPr lang="en-US" sz="2000" b="1" dirty="0">
                <a:solidFill>
                  <a:srgbClr val="FF0000"/>
                </a:solidFill>
                <a:latin typeface="Tw Cen MT" charset="0"/>
                <a:ea typeface="MS PGothic" charset="0"/>
              </a:rPr>
              <a:t>every</a:t>
            </a:r>
            <a:r>
              <a:rPr lang="en-US" sz="2000" dirty="0">
                <a:latin typeface="Tw Cen MT" charset="0"/>
                <a:ea typeface="MS PGothic" charset="0"/>
              </a:rPr>
              <a:t> </a:t>
            </a:r>
            <a:r>
              <a:rPr lang="en-US" sz="2000" dirty="0" err="1">
                <a:solidFill>
                  <a:srgbClr val="008000"/>
                </a:solidFill>
                <a:latin typeface="Tw Cen MT" charset="0"/>
                <a:ea typeface="MS PGothic" charset="0"/>
              </a:rPr>
              <a:t>subtree</a:t>
            </a:r>
            <a:r>
              <a:rPr lang="en-US" sz="2000" dirty="0">
                <a:latin typeface="Tw Cen MT" charset="0"/>
                <a:ea typeface="MS PGothic" charset="0"/>
              </a:rPr>
              <a:t>,</a:t>
            </a:r>
          </a:p>
          <a:p>
            <a:pPr marL="455613" lvl="1" indent="0" eaLnBrk="1" hangingPunct="1">
              <a:lnSpc>
                <a:spcPct val="70000"/>
              </a:lnSpc>
              <a:buFont typeface="Wingdings 2" charset="0"/>
              <a:buNone/>
            </a:pPr>
            <a:r>
              <a:rPr lang="en-US" sz="2000" dirty="0">
                <a:latin typeface="Tw Cen MT" charset="0"/>
                <a:ea typeface="MS PGothic" charset="0"/>
              </a:rPr>
              <a:t>All </a:t>
            </a:r>
            <a:r>
              <a:rPr lang="en-US" sz="2000" b="1" i="1" dirty="0">
                <a:solidFill>
                  <a:srgbClr val="0000FF"/>
                </a:solidFill>
                <a:latin typeface="Tw Cen MT" charset="0"/>
                <a:ea typeface="MS PGothic" charset="0"/>
              </a:rPr>
              <a:t>left</a:t>
            </a:r>
            <a:r>
              <a:rPr lang="en-US" sz="2000" dirty="0">
                <a:solidFill>
                  <a:srgbClr val="0000FF"/>
                </a:solidFill>
                <a:latin typeface="Tw Cen MT" charset="0"/>
                <a:ea typeface="MS PGothic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w Cen MT" charset="0"/>
                <a:ea typeface="MS PGothic" charset="0"/>
              </a:rPr>
              <a:t>descendents</a:t>
            </a:r>
            <a:r>
              <a:rPr lang="en-US" sz="2000" dirty="0">
                <a:solidFill>
                  <a:srgbClr val="0000FF"/>
                </a:solidFill>
                <a:latin typeface="Tw Cen MT" charset="0"/>
                <a:ea typeface="MS PGothic" charset="0"/>
              </a:rPr>
              <a:t> </a:t>
            </a:r>
            <a:r>
              <a:rPr lang="en-US" sz="2000" dirty="0">
                <a:latin typeface="Tw Cen MT" charset="0"/>
                <a:ea typeface="MS PGothic" charset="0"/>
              </a:rPr>
              <a:t>of node come </a:t>
            </a:r>
            <a:r>
              <a:rPr lang="en-US" sz="2000" i="1" dirty="0">
                <a:solidFill>
                  <a:srgbClr val="0000FF"/>
                </a:solidFill>
                <a:latin typeface="Tw Cen MT" charset="0"/>
                <a:ea typeface="MS PGothic" charset="0"/>
              </a:rPr>
              <a:t>before</a:t>
            </a:r>
            <a:r>
              <a:rPr lang="en-US" sz="2000" dirty="0">
                <a:solidFill>
                  <a:srgbClr val="0000FF"/>
                </a:solidFill>
                <a:latin typeface="Tw Cen MT" charset="0"/>
                <a:ea typeface="MS PGothic" charset="0"/>
              </a:rPr>
              <a:t> </a:t>
            </a:r>
            <a:r>
              <a:rPr lang="en-US" sz="2000" dirty="0">
                <a:latin typeface="Tw Cen MT" charset="0"/>
                <a:ea typeface="MS PGothic" charset="0"/>
              </a:rPr>
              <a:t>node</a:t>
            </a:r>
          </a:p>
          <a:p>
            <a:pPr marL="455613" lvl="1" indent="0" eaLnBrk="1" hangingPunct="1">
              <a:lnSpc>
                <a:spcPct val="70000"/>
              </a:lnSpc>
              <a:buFont typeface="Wingdings 2" charset="0"/>
              <a:buNone/>
            </a:pPr>
            <a:r>
              <a:rPr lang="en-US" sz="2000" dirty="0">
                <a:latin typeface="Tw Cen MT" charset="0"/>
                <a:ea typeface="MS PGothic" charset="0"/>
              </a:rPr>
              <a:t>All </a:t>
            </a:r>
            <a:r>
              <a:rPr lang="en-US" sz="2000" b="1" i="1" dirty="0">
                <a:solidFill>
                  <a:srgbClr val="0000FF"/>
                </a:solidFill>
                <a:latin typeface="Tw Cen MT" charset="0"/>
                <a:ea typeface="MS PGothic" charset="0"/>
              </a:rPr>
              <a:t>right</a:t>
            </a:r>
            <a:r>
              <a:rPr lang="en-US" sz="2000" dirty="0">
                <a:solidFill>
                  <a:srgbClr val="0000FF"/>
                </a:solidFill>
                <a:latin typeface="Tw Cen MT" charset="0"/>
                <a:ea typeface="MS PGothic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w Cen MT" charset="0"/>
                <a:ea typeface="MS PGothic" charset="0"/>
              </a:rPr>
              <a:t>descendents</a:t>
            </a:r>
            <a:r>
              <a:rPr lang="en-US" sz="2000" dirty="0">
                <a:solidFill>
                  <a:srgbClr val="0000FF"/>
                </a:solidFill>
                <a:latin typeface="Tw Cen MT" charset="0"/>
                <a:ea typeface="MS PGothic" charset="0"/>
              </a:rPr>
              <a:t> </a:t>
            </a:r>
            <a:r>
              <a:rPr lang="en-US" sz="2000" dirty="0">
                <a:latin typeface="Tw Cen MT" charset="0"/>
                <a:ea typeface="MS PGothic" charset="0"/>
              </a:rPr>
              <a:t>of node come </a:t>
            </a:r>
            <a:r>
              <a:rPr lang="en-US" sz="2000" i="1" dirty="0">
                <a:solidFill>
                  <a:srgbClr val="0000FF"/>
                </a:solidFill>
                <a:latin typeface="Tw Cen MT" charset="0"/>
                <a:ea typeface="MS PGothic" charset="0"/>
              </a:rPr>
              <a:t>after</a:t>
            </a:r>
            <a:r>
              <a:rPr lang="en-US" sz="2000" dirty="0">
                <a:solidFill>
                  <a:srgbClr val="0000FF"/>
                </a:solidFill>
                <a:latin typeface="Tw Cen MT" charset="0"/>
                <a:ea typeface="MS PGothic" charset="0"/>
              </a:rPr>
              <a:t> </a:t>
            </a:r>
            <a:r>
              <a:rPr lang="en-US" sz="2000" dirty="0">
                <a:latin typeface="Tw Cen MT" charset="0"/>
                <a:ea typeface="MS PGothic" charset="0"/>
              </a:rPr>
              <a:t>node</a:t>
            </a:r>
          </a:p>
          <a:p>
            <a:pPr marL="0" indent="0" eaLnBrk="1" hangingPunct="1">
              <a:lnSpc>
                <a:spcPct val="70000"/>
              </a:lnSpc>
              <a:buFont typeface="Wingdings" charset="0"/>
              <a:buNone/>
            </a:pPr>
            <a:r>
              <a:rPr lang="en-US" sz="2000" dirty="0">
                <a:latin typeface="Tw Cen MT" charset="0"/>
                <a:ea typeface="MS PGothic" charset="0"/>
              </a:rPr>
              <a:t>Search is MUCH faster</a:t>
            </a:r>
          </a:p>
        </p:txBody>
      </p:sp>
      <p:grpSp>
        <p:nvGrpSpPr>
          <p:cNvPr id="27652" name="Group 3"/>
          <p:cNvGrpSpPr>
            <a:grpSpLocks/>
          </p:cNvGrpSpPr>
          <p:nvPr/>
        </p:nvGrpSpPr>
        <p:grpSpPr bwMode="auto">
          <a:xfrm>
            <a:off x="5791200" y="1457325"/>
            <a:ext cx="2736850" cy="1676400"/>
            <a:chOff x="0" y="0"/>
            <a:chExt cx="1724" cy="1056"/>
          </a:xfrm>
        </p:grpSpPr>
        <p:sp>
          <p:nvSpPr>
            <p:cNvPr id="27654" name="Oval 4"/>
            <p:cNvSpPr>
              <a:spLocks/>
            </p:cNvSpPr>
            <p:nvPr/>
          </p:nvSpPr>
          <p:spPr bwMode="auto">
            <a:xfrm>
              <a:off x="306" y="423"/>
              <a:ext cx="240" cy="24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27655" name="Oval 5"/>
            <p:cNvSpPr>
              <a:spLocks/>
            </p:cNvSpPr>
            <p:nvPr/>
          </p:nvSpPr>
          <p:spPr bwMode="auto">
            <a:xfrm>
              <a:off x="0" y="807"/>
              <a:ext cx="240" cy="24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27656" name="Oval 6"/>
            <p:cNvSpPr>
              <a:spLocks/>
            </p:cNvSpPr>
            <p:nvPr/>
          </p:nvSpPr>
          <p:spPr bwMode="auto">
            <a:xfrm>
              <a:off x="588" y="807"/>
              <a:ext cx="240" cy="24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27657" name="Rectangle 7"/>
            <p:cNvSpPr>
              <a:spLocks/>
            </p:cNvSpPr>
            <p:nvPr/>
          </p:nvSpPr>
          <p:spPr bwMode="auto">
            <a:xfrm>
              <a:off x="324" y="441"/>
              <a:ext cx="177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40639" bIns="0">
              <a:spAutoFit/>
            </a:bodyPr>
            <a:lstStyle/>
            <a:p>
              <a:pPr marL="39688"/>
              <a:r>
                <a:rPr lang="en-US" sz="180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2</a:t>
              </a:r>
            </a:p>
          </p:txBody>
        </p:sp>
        <p:sp>
          <p:nvSpPr>
            <p:cNvPr id="27658" name="Rectangle 8"/>
            <p:cNvSpPr>
              <a:spLocks/>
            </p:cNvSpPr>
            <p:nvPr/>
          </p:nvSpPr>
          <p:spPr bwMode="auto">
            <a:xfrm>
              <a:off x="18" y="807"/>
              <a:ext cx="177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40639" bIns="0">
              <a:spAutoFit/>
            </a:bodyPr>
            <a:lstStyle/>
            <a:p>
              <a:pPr marL="39688"/>
              <a:r>
                <a:rPr lang="en-US" sz="180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0</a:t>
              </a:r>
            </a:p>
          </p:txBody>
        </p:sp>
        <p:sp>
          <p:nvSpPr>
            <p:cNvPr id="27659" name="Rectangle 9"/>
            <p:cNvSpPr>
              <a:spLocks/>
            </p:cNvSpPr>
            <p:nvPr/>
          </p:nvSpPr>
          <p:spPr bwMode="auto">
            <a:xfrm>
              <a:off x="620" y="816"/>
              <a:ext cx="177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40639" bIns="0">
              <a:spAutoFit/>
            </a:bodyPr>
            <a:lstStyle/>
            <a:p>
              <a:pPr marL="39688"/>
              <a:r>
                <a:rPr lang="en-US" sz="180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3</a:t>
              </a:r>
            </a:p>
          </p:txBody>
        </p:sp>
        <p:sp>
          <p:nvSpPr>
            <p:cNvPr id="27660" name="Line 10"/>
            <p:cNvSpPr>
              <a:spLocks noChangeShapeType="1"/>
            </p:cNvSpPr>
            <p:nvPr/>
          </p:nvSpPr>
          <p:spPr bwMode="auto">
            <a:xfrm flipH="1">
              <a:off x="192" y="615"/>
              <a:ext cx="144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61" name="Line 11"/>
            <p:cNvSpPr>
              <a:spLocks noChangeShapeType="1"/>
            </p:cNvSpPr>
            <p:nvPr/>
          </p:nvSpPr>
          <p:spPr bwMode="auto">
            <a:xfrm>
              <a:off x="510" y="627"/>
              <a:ext cx="144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62" name="Oval 12"/>
            <p:cNvSpPr>
              <a:spLocks/>
            </p:cNvSpPr>
            <p:nvPr/>
          </p:nvSpPr>
          <p:spPr bwMode="auto">
            <a:xfrm>
              <a:off x="1202" y="432"/>
              <a:ext cx="240" cy="24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27663" name="Oval 13"/>
            <p:cNvSpPr>
              <a:spLocks/>
            </p:cNvSpPr>
            <p:nvPr/>
          </p:nvSpPr>
          <p:spPr bwMode="auto">
            <a:xfrm>
              <a:off x="896" y="816"/>
              <a:ext cx="240" cy="24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27664" name="Oval 14"/>
            <p:cNvSpPr>
              <a:spLocks/>
            </p:cNvSpPr>
            <p:nvPr/>
          </p:nvSpPr>
          <p:spPr bwMode="auto">
            <a:xfrm>
              <a:off x="1484" y="816"/>
              <a:ext cx="240" cy="24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27665" name="Rectangle 15"/>
            <p:cNvSpPr>
              <a:spLocks/>
            </p:cNvSpPr>
            <p:nvPr/>
          </p:nvSpPr>
          <p:spPr bwMode="auto">
            <a:xfrm>
              <a:off x="914" y="816"/>
              <a:ext cx="177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40639" bIns="0">
              <a:spAutoFit/>
            </a:bodyPr>
            <a:lstStyle/>
            <a:p>
              <a:pPr marL="39688"/>
              <a:r>
                <a:rPr lang="en-US" sz="180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7</a:t>
              </a:r>
            </a:p>
          </p:txBody>
        </p:sp>
        <p:sp>
          <p:nvSpPr>
            <p:cNvPr id="27666" name="Rectangle 16"/>
            <p:cNvSpPr>
              <a:spLocks/>
            </p:cNvSpPr>
            <p:nvPr/>
          </p:nvSpPr>
          <p:spPr bwMode="auto">
            <a:xfrm>
              <a:off x="1516" y="825"/>
              <a:ext cx="177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40639" bIns="0">
              <a:spAutoFit/>
            </a:bodyPr>
            <a:lstStyle/>
            <a:p>
              <a:pPr marL="39688"/>
              <a:r>
                <a:rPr lang="en-US" sz="180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9</a:t>
              </a:r>
            </a:p>
          </p:txBody>
        </p:sp>
        <p:sp>
          <p:nvSpPr>
            <p:cNvPr id="27667" name="Line 17"/>
            <p:cNvSpPr>
              <a:spLocks noChangeShapeType="1"/>
            </p:cNvSpPr>
            <p:nvPr/>
          </p:nvSpPr>
          <p:spPr bwMode="auto">
            <a:xfrm flipH="1">
              <a:off x="1088" y="624"/>
              <a:ext cx="144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68" name="Line 18"/>
            <p:cNvSpPr>
              <a:spLocks noChangeShapeType="1"/>
            </p:cNvSpPr>
            <p:nvPr/>
          </p:nvSpPr>
          <p:spPr bwMode="auto">
            <a:xfrm>
              <a:off x="1406" y="636"/>
              <a:ext cx="144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69" name="Oval 19"/>
            <p:cNvSpPr>
              <a:spLocks/>
            </p:cNvSpPr>
            <p:nvPr/>
          </p:nvSpPr>
          <p:spPr bwMode="auto">
            <a:xfrm>
              <a:off x="704" y="0"/>
              <a:ext cx="240" cy="24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27670" name="Line 20"/>
            <p:cNvSpPr>
              <a:spLocks noChangeShapeType="1"/>
            </p:cNvSpPr>
            <p:nvPr/>
          </p:nvSpPr>
          <p:spPr bwMode="auto">
            <a:xfrm flipH="1">
              <a:off x="494" y="192"/>
              <a:ext cx="24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71" name="Line 21"/>
            <p:cNvSpPr>
              <a:spLocks noChangeShapeType="1"/>
            </p:cNvSpPr>
            <p:nvPr/>
          </p:nvSpPr>
          <p:spPr bwMode="auto">
            <a:xfrm>
              <a:off x="926" y="191"/>
              <a:ext cx="336" cy="2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72" name="Rectangle 22"/>
            <p:cNvSpPr>
              <a:spLocks/>
            </p:cNvSpPr>
            <p:nvPr/>
          </p:nvSpPr>
          <p:spPr bwMode="auto">
            <a:xfrm>
              <a:off x="732" y="0"/>
              <a:ext cx="177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40639" bIns="0">
              <a:spAutoFit/>
            </a:bodyPr>
            <a:lstStyle/>
            <a:p>
              <a:pPr marL="39688"/>
              <a:r>
                <a:rPr lang="en-US" sz="180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5</a:t>
              </a:r>
            </a:p>
          </p:txBody>
        </p:sp>
        <p:sp>
          <p:nvSpPr>
            <p:cNvPr id="27673" name="Rectangle 23"/>
            <p:cNvSpPr>
              <a:spLocks/>
            </p:cNvSpPr>
            <p:nvPr/>
          </p:nvSpPr>
          <p:spPr bwMode="auto">
            <a:xfrm>
              <a:off x="1214" y="441"/>
              <a:ext cx="177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40639" bIns="0">
              <a:spAutoFit/>
            </a:bodyPr>
            <a:lstStyle/>
            <a:p>
              <a:pPr marL="39688"/>
              <a:r>
                <a:rPr lang="en-US" sz="180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8</a:t>
              </a:r>
            </a:p>
          </p:txBody>
        </p:sp>
      </p:grpSp>
      <p:sp>
        <p:nvSpPr>
          <p:cNvPr id="27653" name="Rectangle 24"/>
          <p:cNvSpPr>
            <a:spLocks/>
          </p:cNvSpPr>
          <p:nvPr/>
        </p:nvSpPr>
        <p:spPr bwMode="auto">
          <a:xfrm>
            <a:off x="330200" y="3200400"/>
            <a:ext cx="6908800" cy="2590800"/>
          </a:xfrm>
          <a:prstGeom prst="rect">
            <a:avLst/>
          </a:prstGeom>
          <a:solidFill>
            <a:srgbClr val="C0C3D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>
              <a:spcBef>
                <a:spcPts val="400"/>
              </a:spcBef>
            </a:pPr>
            <a:r>
              <a:rPr lang="en-US" sz="1600" dirty="0">
                <a:solidFill>
                  <a:srgbClr val="008000"/>
                </a:solidFill>
                <a:latin typeface="Courier New" charset="0"/>
                <a:cs typeface="Courier New" charset="0"/>
                <a:sym typeface="Courier New" charset="0"/>
              </a:rPr>
              <a:t>/** Return true </a:t>
            </a:r>
            <a:r>
              <a:rPr lang="en-US" sz="1600" dirty="0" err="1">
                <a:solidFill>
                  <a:srgbClr val="008000"/>
                </a:solidFill>
                <a:latin typeface="Courier New" charset="0"/>
                <a:cs typeface="Courier New" charset="0"/>
                <a:sym typeface="Courier New" charset="0"/>
              </a:rPr>
              <a:t>iff</a:t>
            </a:r>
            <a:r>
              <a:rPr lang="en-US" sz="1600" dirty="0">
                <a:solidFill>
                  <a:srgbClr val="008000"/>
                </a:solidFill>
                <a:latin typeface="Courier New" charset="0"/>
                <a:cs typeface="Courier New" charset="0"/>
                <a:sym typeface="Courier New" charset="0"/>
              </a:rPr>
              <a:t> x if the datum in a node of tree t.</a:t>
            </a:r>
          </a:p>
          <a:p>
            <a:r>
              <a:rPr lang="en-US" sz="1600" dirty="0" smtClean="0">
                <a:solidFill>
                  <a:srgbClr val="008000"/>
                </a:solidFill>
                <a:latin typeface="Courier New" charset="0"/>
                <a:cs typeface="Courier New" charset="0"/>
                <a:sym typeface="Courier New" charset="0"/>
              </a:rPr>
              <a:t>    Precondition: node is a BST */</a:t>
            </a:r>
            <a:br>
              <a:rPr lang="en-US" sz="1600" dirty="0" smtClean="0">
                <a:solidFill>
                  <a:srgbClr val="008000"/>
                </a:solidFill>
                <a:latin typeface="Courier New" charset="0"/>
                <a:cs typeface="Courier New" charset="0"/>
                <a:sym typeface="Courier New" charset="0"/>
              </a:rPr>
            </a:br>
            <a:r>
              <a:rPr lang="en-US" sz="1400" dirty="0">
                <a:solidFill>
                  <a:srgbClr val="C200FF"/>
                </a:solidFill>
                <a:latin typeface="Menlo-Regular"/>
              </a:rPr>
              <a:t>template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 &lt;</a:t>
            </a:r>
            <a:r>
              <a:rPr lang="en-US" sz="1400" dirty="0">
                <a:solidFill>
                  <a:srgbClr val="C200FF"/>
                </a:solidFill>
                <a:latin typeface="Menlo-Regular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400" dirty="0">
                <a:solidFill>
                  <a:srgbClr val="2D961E"/>
                </a:solidFill>
                <a:latin typeface="Menlo-Regular"/>
              </a:rPr>
              <a:t>T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&gt;</a:t>
            </a:r>
          </a:p>
          <a:p>
            <a:r>
              <a:rPr lang="en-US" sz="1400" dirty="0" err="1">
                <a:solidFill>
                  <a:srgbClr val="2D961E"/>
                </a:solidFill>
                <a:latin typeface="Menlo-Regular"/>
              </a:rPr>
              <a:t>bool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400" dirty="0" err="1">
                <a:solidFill>
                  <a:srgbClr val="4A00FF"/>
                </a:solidFill>
                <a:latin typeface="Menlo-Regular"/>
              </a:rPr>
              <a:t>treeBSearch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400" dirty="0">
                <a:solidFill>
                  <a:srgbClr val="2D961E"/>
                </a:solidFill>
                <a:latin typeface="Menlo-Regular"/>
              </a:rPr>
              <a:t>T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400" dirty="0">
                <a:solidFill>
                  <a:srgbClr val="BA8C1C"/>
                </a:solidFill>
                <a:latin typeface="Menlo-Regular"/>
              </a:rPr>
              <a:t>x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400" dirty="0" err="1">
                <a:solidFill>
                  <a:srgbClr val="2D961E"/>
                </a:solidFill>
                <a:latin typeface="Menlo-Regular"/>
              </a:rPr>
              <a:t>TreeNode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&lt;</a:t>
            </a:r>
            <a:r>
              <a:rPr lang="en-US" sz="1400" dirty="0">
                <a:solidFill>
                  <a:srgbClr val="2D961E"/>
                </a:solidFill>
                <a:latin typeface="Menlo-Regular"/>
              </a:rPr>
              <a:t>T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&gt;* </a:t>
            </a:r>
            <a:r>
              <a:rPr lang="en-US" sz="1400" dirty="0">
                <a:solidFill>
                  <a:srgbClr val="BA8C1C"/>
                </a:solidFill>
                <a:latin typeface="Menlo-Regular"/>
              </a:rPr>
              <a:t>t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){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</a:t>
            </a:r>
            <a:r>
              <a:rPr lang="en-US" sz="1400" dirty="0">
                <a:solidFill>
                  <a:srgbClr val="C200FF"/>
                </a:solidFill>
                <a:latin typeface="Menlo-Regular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(t == </a:t>
            </a:r>
            <a:r>
              <a:rPr lang="en-US" sz="1400" dirty="0" err="1">
                <a:solidFill>
                  <a:srgbClr val="000000"/>
                </a:solidFill>
                <a:latin typeface="Menlo-Regular"/>
              </a:rPr>
              <a:t>nullptr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) </a:t>
            </a:r>
            <a:r>
              <a:rPr lang="en-US" sz="1400" dirty="0">
                <a:solidFill>
                  <a:srgbClr val="C200FF"/>
                </a:solidFill>
                <a:latin typeface="Menlo-Regular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400" dirty="0">
                <a:solidFill>
                  <a:srgbClr val="61B6B4"/>
                </a:solidFill>
                <a:latin typeface="Menlo-Regular"/>
              </a:rPr>
              <a:t>false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</a:t>
            </a:r>
            <a:r>
              <a:rPr lang="en-US" sz="1400" dirty="0">
                <a:solidFill>
                  <a:srgbClr val="C200FF"/>
                </a:solidFill>
                <a:latin typeface="Menlo-Regular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(t-&gt;</a:t>
            </a:r>
            <a:r>
              <a:rPr lang="en-US" sz="1400" dirty="0" err="1">
                <a:solidFill>
                  <a:srgbClr val="000000"/>
                </a:solidFill>
                <a:latin typeface="Menlo-Regular"/>
              </a:rPr>
              <a:t>getDatum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() == x) </a:t>
            </a:r>
            <a:r>
              <a:rPr lang="en-US" sz="1400" dirty="0">
                <a:solidFill>
                  <a:srgbClr val="C200FF"/>
                </a:solidFill>
                <a:latin typeface="Menlo-Regular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400" dirty="0">
                <a:solidFill>
                  <a:srgbClr val="61B6B4"/>
                </a:solidFill>
                <a:latin typeface="Menlo-Regular"/>
              </a:rPr>
              <a:t>true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</a:t>
            </a:r>
            <a:r>
              <a:rPr lang="en-US" sz="1400" dirty="0">
                <a:solidFill>
                  <a:srgbClr val="C200FF"/>
                </a:solidFill>
                <a:latin typeface="Menlo-Regular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(t-&gt;</a:t>
            </a:r>
            <a:r>
              <a:rPr lang="en-US" sz="1400" dirty="0" err="1">
                <a:solidFill>
                  <a:srgbClr val="000000"/>
                </a:solidFill>
                <a:latin typeface="Menlo-Regular"/>
              </a:rPr>
              <a:t>getDatum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() &gt; x)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400" dirty="0">
                <a:solidFill>
                  <a:srgbClr val="C200FF"/>
                </a:solidFill>
                <a:latin typeface="Menlo-Regular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Menlo-Regular"/>
              </a:rPr>
              <a:t>treeBSearch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(x, t-&gt;</a:t>
            </a:r>
            <a:r>
              <a:rPr lang="en-US" sz="1400" dirty="0" err="1">
                <a:solidFill>
                  <a:srgbClr val="000000"/>
                </a:solidFill>
                <a:latin typeface="Menlo-Regular"/>
              </a:rPr>
              <a:t>getLeft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());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</a:t>
            </a:r>
            <a:r>
              <a:rPr lang="en-US" sz="1400" dirty="0">
                <a:solidFill>
                  <a:srgbClr val="C200FF"/>
                </a:solidFill>
                <a:latin typeface="Menlo-Regular"/>
              </a:rPr>
              <a:t>else</a:t>
            </a:r>
            <a:endParaRPr lang="en-US" sz="14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</a:t>
            </a:r>
            <a:r>
              <a:rPr lang="en-US" sz="1400" dirty="0">
                <a:solidFill>
                  <a:srgbClr val="C200FF"/>
                </a:solidFill>
                <a:latin typeface="Menlo-Regular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Menlo-Regular"/>
              </a:rPr>
              <a:t>treeBSearch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(x, t-&gt;</a:t>
            </a:r>
            <a:r>
              <a:rPr lang="en-US" sz="1400" dirty="0" err="1">
                <a:solidFill>
                  <a:srgbClr val="000000"/>
                </a:solidFill>
                <a:latin typeface="Menlo-Regular"/>
              </a:rPr>
              <a:t>getRight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());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}</a:t>
            </a:r>
            <a:endParaRPr lang="en-US" sz="1400" dirty="0">
              <a:solidFill>
                <a:schemeClr val="tx1"/>
              </a:solidFill>
              <a:latin typeface="Courier New" charset="0"/>
              <a:cs typeface="Courier New" charset="0"/>
              <a:sym typeface="Courier New" charset="0"/>
            </a:endParaRPr>
          </a:p>
        </p:txBody>
      </p:sp>
      <p:pic>
        <p:nvPicPr>
          <p:cNvPr id="2" name="Picture 1" descr="remember?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000" y="5080000"/>
            <a:ext cx="1778000" cy="177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352800" y="6019800"/>
            <a:ext cx="38138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Remember the binary search for array?</a:t>
            </a:r>
          </a:p>
          <a:p>
            <a:r>
              <a:rPr lang="en-US" dirty="0" smtClean="0"/>
              <a:t>Are they similar?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7778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800" decel="100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ChangeArrowheads="1"/>
          </p:cNvSpPr>
          <p:nvPr>
            <p:ph type="title"/>
          </p:nvPr>
        </p:nvSpPr>
        <p:spPr/>
        <p:txBody>
          <a:bodyPr rIns="132080"/>
          <a:lstStyle/>
          <a:p>
            <a:pPr eaLnBrk="1" hangingPunct="1"/>
            <a:r>
              <a:rPr lang="en-US">
                <a:latin typeface="Tw Cen MT" charset="0"/>
                <a:ea typeface="MS PGothic" charset="0"/>
              </a:rPr>
              <a:t>Building a BST</a:t>
            </a:r>
          </a:p>
        </p:txBody>
      </p:sp>
      <p:sp>
        <p:nvSpPr>
          <p:cNvPr id="2867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fld id="{00A0CA81-35DE-6949-A08A-D01A2D9BD537}" type="slidenum">
              <a:rPr lang="en-US" sz="1200">
                <a:solidFill>
                  <a:srgbClr val="FFFFFF"/>
                </a:solidFill>
              </a:rPr>
              <a:pPr eaLnBrk="1" hangingPunct="1">
                <a:lnSpc>
                  <a:spcPct val="80000"/>
                </a:lnSpc>
              </a:pPr>
              <a:t>13</a:t>
            </a:fld>
            <a:endParaRPr lang="en-US" sz="1200">
              <a:solidFill>
                <a:srgbClr val="FFFFFF"/>
              </a:solidFill>
            </a:endParaRP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371600"/>
            <a:ext cx="4419600" cy="5029200"/>
          </a:xfrm>
        </p:spPr>
        <p:txBody>
          <a:bodyPr rIns="132080">
            <a:normAutofit/>
          </a:bodyPr>
          <a:lstStyle/>
          <a:p>
            <a:pPr eaLnBrk="1" hangingPunct="1"/>
            <a:r>
              <a:rPr lang="en-US" sz="2000" dirty="0">
                <a:latin typeface="Tw Cen MT" charset="0"/>
                <a:ea typeface="MS PGothic" charset="0"/>
              </a:rPr>
              <a:t>To </a:t>
            </a:r>
            <a:r>
              <a:rPr lang="en-US" sz="2000" b="1" dirty="0">
                <a:solidFill>
                  <a:srgbClr val="008000"/>
                </a:solidFill>
                <a:latin typeface="Tw Cen MT" charset="0"/>
                <a:ea typeface="MS PGothic" charset="0"/>
              </a:rPr>
              <a:t>insert</a:t>
            </a:r>
            <a:r>
              <a:rPr lang="en-US" sz="2000" dirty="0">
                <a:solidFill>
                  <a:srgbClr val="008000"/>
                </a:solidFill>
                <a:latin typeface="Tw Cen MT" charset="0"/>
                <a:ea typeface="MS PGothic" charset="0"/>
              </a:rPr>
              <a:t> </a:t>
            </a:r>
            <a:r>
              <a:rPr lang="en-US" sz="2000" dirty="0">
                <a:latin typeface="Tw Cen MT" charset="0"/>
                <a:ea typeface="MS PGothic" charset="0"/>
              </a:rPr>
              <a:t>a new item</a:t>
            </a:r>
          </a:p>
          <a:p>
            <a:pPr marL="728663" lvl="1" eaLnBrk="1" hangingPunct="1"/>
            <a:r>
              <a:rPr lang="en-US" sz="2000" dirty="0">
                <a:solidFill>
                  <a:srgbClr val="FF0000"/>
                </a:solidFill>
                <a:latin typeface="Tw Cen MT" charset="0"/>
                <a:ea typeface="MS PGothic" charset="0"/>
              </a:rPr>
              <a:t>Pretend</a:t>
            </a:r>
            <a:r>
              <a:rPr lang="en-US" sz="2000" dirty="0">
                <a:latin typeface="Tw Cen MT" charset="0"/>
                <a:ea typeface="MS PGothic" charset="0"/>
              </a:rPr>
              <a:t> to </a:t>
            </a:r>
            <a:r>
              <a:rPr lang="en-US" sz="2000" b="1" dirty="0">
                <a:solidFill>
                  <a:srgbClr val="008000"/>
                </a:solidFill>
                <a:latin typeface="Tw Cen MT" charset="0"/>
                <a:ea typeface="MS PGothic" charset="0"/>
              </a:rPr>
              <a:t>look for </a:t>
            </a:r>
            <a:r>
              <a:rPr lang="en-US" sz="2000" dirty="0">
                <a:latin typeface="Tw Cen MT" charset="0"/>
                <a:ea typeface="MS PGothic" charset="0"/>
              </a:rPr>
              <a:t>the item</a:t>
            </a:r>
          </a:p>
          <a:p>
            <a:pPr marL="728663" lvl="1" eaLnBrk="1" hangingPunct="1"/>
            <a:r>
              <a:rPr lang="en-US" sz="2000" dirty="0">
                <a:solidFill>
                  <a:srgbClr val="FF0000"/>
                </a:solidFill>
                <a:latin typeface="Tw Cen MT" charset="0"/>
                <a:ea typeface="MS PGothic" charset="0"/>
              </a:rPr>
              <a:t>Put</a:t>
            </a:r>
            <a:r>
              <a:rPr lang="en-US" sz="2000" dirty="0">
                <a:latin typeface="Tw Cen MT" charset="0"/>
                <a:ea typeface="MS PGothic" charset="0"/>
              </a:rPr>
              <a:t> the new node in the place where you </a:t>
            </a:r>
            <a:r>
              <a:rPr lang="en-US" sz="2000" b="1" dirty="0">
                <a:solidFill>
                  <a:srgbClr val="008000"/>
                </a:solidFill>
                <a:latin typeface="Tw Cen MT" charset="0"/>
                <a:ea typeface="MS PGothic" charset="0"/>
              </a:rPr>
              <a:t>fall off </a:t>
            </a:r>
            <a:r>
              <a:rPr lang="en-US" sz="2000" dirty="0">
                <a:latin typeface="Tw Cen MT" charset="0"/>
                <a:ea typeface="MS PGothic" charset="0"/>
              </a:rPr>
              <a:t>the tree</a:t>
            </a:r>
          </a:p>
          <a:p>
            <a:pPr eaLnBrk="1" hangingPunct="1"/>
            <a:r>
              <a:rPr lang="en-US" sz="2000" dirty="0">
                <a:latin typeface="Tw Cen MT" charset="0"/>
                <a:ea typeface="MS PGothic" charset="0"/>
              </a:rPr>
              <a:t>This can be done using either recursion or iteration</a:t>
            </a:r>
          </a:p>
          <a:p>
            <a:pPr eaLnBrk="1" hangingPunct="1"/>
            <a:r>
              <a:rPr lang="en-US" sz="2000" dirty="0">
                <a:latin typeface="Tw Cen MT" charset="0"/>
                <a:ea typeface="MS PGothic" charset="0"/>
              </a:rPr>
              <a:t>Example</a:t>
            </a:r>
          </a:p>
          <a:p>
            <a:pPr marL="728663" lvl="1" eaLnBrk="1" hangingPunct="1"/>
            <a:r>
              <a:rPr lang="en-US" sz="2000" dirty="0">
                <a:latin typeface="Tw Cen MT" charset="0"/>
                <a:ea typeface="MS PGothic" charset="0"/>
              </a:rPr>
              <a:t>Tree uses </a:t>
            </a:r>
            <a:r>
              <a:rPr lang="en-US" sz="2000" b="1" i="1" dirty="0">
                <a:latin typeface="Tw Cen MT" charset="0"/>
                <a:ea typeface="MS PGothic" charset="0"/>
              </a:rPr>
              <a:t>alphabetical</a:t>
            </a:r>
            <a:r>
              <a:rPr lang="en-US" sz="2000" i="1" dirty="0">
                <a:latin typeface="Tw Cen MT" charset="0"/>
                <a:ea typeface="MS PGothic" charset="0"/>
              </a:rPr>
              <a:t> order</a:t>
            </a:r>
          </a:p>
          <a:p>
            <a:pPr marL="728663" lvl="1" eaLnBrk="1" hangingPunct="1"/>
            <a:r>
              <a:rPr lang="en-US" sz="2000" dirty="0">
                <a:latin typeface="Tw Cen MT" charset="0"/>
                <a:ea typeface="MS PGothic" charset="0"/>
              </a:rPr>
              <a:t>Months appear for insertion in </a:t>
            </a:r>
            <a:r>
              <a:rPr lang="en-US" sz="2000" i="1" dirty="0">
                <a:latin typeface="Tw Cen MT" charset="0"/>
                <a:ea typeface="MS PGothic" charset="0"/>
              </a:rPr>
              <a:t>calendar order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6400800" y="1828800"/>
            <a:ext cx="609600" cy="304800"/>
            <a:chOff x="0" y="0"/>
            <a:chExt cx="384" cy="192"/>
          </a:xfrm>
        </p:grpSpPr>
        <p:sp>
          <p:nvSpPr>
            <p:cNvPr id="28701" name="AutoShape 4"/>
            <p:cNvSpPr>
              <a:spLocks/>
            </p:cNvSpPr>
            <p:nvPr/>
          </p:nvSpPr>
          <p:spPr bwMode="auto">
            <a:xfrm>
              <a:off x="0" y="0"/>
              <a:ext cx="384" cy="19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1600"/>
                <a:gd name="T28" fmla="*/ 0 h 21600"/>
                <a:gd name="T29" fmla="*/ 21600 w 21600"/>
                <a:gd name="T30" fmla="*/ 21600 h 2160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1600" h="21600">
                  <a:moveTo>
                    <a:pt x="1350" y="0"/>
                  </a:moveTo>
                  <a:cubicBezTo>
                    <a:pt x="604" y="0"/>
                    <a:pt x="0" y="1209"/>
                    <a:pt x="0" y="2700"/>
                  </a:cubicBezTo>
                  <a:lnTo>
                    <a:pt x="0" y="18900"/>
                  </a:lnTo>
                  <a:cubicBezTo>
                    <a:pt x="0" y="20391"/>
                    <a:pt x="604" y="21600"/>
                    <a:pt x="1350" y="21600"/>
                  </a:cubicBezTo>
                  <a:lnTo>
                    <a:pt x="20250" y="21600"/>
                  </a:lnTo>
                  <a:cubicBezTo>
                    <a:pt x="20996" y="21600"/>
                    <a:pt x="21600" y="20391"/>
                    <a:pt x="21600" y="18900"/>
                  </a:cubicBezTo>
                  <a:lnTo>
                    <a:pt x="21600" y="2700"/>
                  </a:lnTo>
                  <a:cubicBezTo>
                    <a:pt x="21600" y="1209"/>
                    <a:pt x="20996" y="0"/>
                    <a:pt x="20250" y="0"/>
                  </a:cubicBezTo>
                  <a:lnTo>
                    <a:pt x="1350" y="0"/>
                  </a:lnTo>
                  <a:close/>
                  <a:moveTo>
                    <a:pt x="1350" y="0"/>
                  </a:moveTo>
                </a:path>
              </a:pathLst>
            </a:custGeom>
            <a:noFill/>
            <a:ln w="12700">
              <a:solidFill>
                <a:srgbClr val="FF99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8702" name="Rectangle 5"/>
            <p:cNvSpPr>
              <a:spLocks/>
            </p:cNvSpPr>
            <p:nvPr/>
          </p:nvSpPr>
          <p:spPr bwMode="auto">
            <a:xfrm>
              <a:off x="69" y="4"/>
              <a:ext cx="245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89767" bIns="38100" anchor="ctr">
              <a:spAutoFit/>
            </a:bodyPr>
            <a:lstStyle/>
            <a:p>
              <a:pPr marL="12700" algn="ctr"/>
              <a:r>
                <a:rPr lang="en-US" sz="1600">
                  <a:solidFill>
                    <a:schemeClr val="tx1"/>
                  </a:solidFill>
                  <a:cs typeface="Times New Roman" charset="0"/>
                </a:rPr>
                <a:t>jan</a:t>
              </a:r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5791200" y="2514600"/>
            <a:ext cx="609600" cy="304800"/>
            <a:chOff x="0" y="0"/>
            <a:chExt cx="384" cy="192"/>
          </a:xfrm>
        </p:grpSpPr>
        <p:sp>
          <p:nvSpPr>
            <p:cNvPr id="28699" name="AutoShape 7"/>
            <p:cNvSpPr>
              <a:spLocks/>
            </p:cNvSpPr>
            <p:nvPr/>
          </p:nvSpPr>
          <p:spPr bwMode="auto">
            <a:xfrm>
              <a:off x="0" y="0"/>
              <a:ext cx="384" cy="19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1600"/>
                <a:gd name="T28" fmla="*/ 0 h 21600"/>
                <a:gd name="T29" fmla="*/ 21600 w 21600"/>
                <a:gd name="T30" fmla="*/ 21600 h 2160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1600" h="21600">
                  <a:moveTo>
                    <a:pt x="1350" y="0"/>
                  </a:moveTo>
                  <a:cubicBezTo>
                    <a:pt x="604" y="0"/>
                    <a:pt x="0" y="1209"/>
                    <a:pt x="0" y="2700"/>
                  </a:cubicBezTo>
                  <a:lnTo>
                    <a:pt x="0" y="18900"/>
                  </a:lnTo>
                  <a:cubicBezTo>
                    <a:pt x="0" y="20391"/>
                    <a:pt x="604" y="21600"/>
                    <a:pt x="1350" y="21600"/>
                  </a:cubicBezTo>
                  <a:lnTo>
                    <a:pt x="20250" y="21600"/>
                  </a:lnTo>
                  <a:cubicBezTo>
                    <a:pt x="20996" y="21600"/>
                    <a:pt x="21600" y="20391"/>
                    <a:pt x="21600" y="18900"/>
                  </a:cubicBezTo>
                  <a:lnTo>
                    <a:pt x="21600" y="2700"/>
                  </a:lnTo>
                  <a:cubicBezTo>
                    <a:pt x="21600" y="1209"/>
                    <a:pt x="20996" y="0"/>
                    <a:pt x="20250" y="0"/>
                  </a:cubicBezTo>
                  <a:lnTo>
                    <a:pt x="1350" y="0"/>
                  </a:lnTo>
                  <a:close/>
                  <a:moveTo>
                    <a:pt x="1350" y="0"/>
                  </a:moveTo>
                </a:path>
              </a:pathLst>
            </a:custGeom>
            <a:noFill/>
            <a:ln w="12700">
              <a:solidFill>
                <a:srgbClr val="FF99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8700" name="Rectangle 8"/>
            <p:cNvSpPr>
              <a:spLocks/>
            </p:cNvSpPr>
            <p:nvPr/>
          </p:nvSpPr>
          <p:spPr bwMode="auto">
            <a:xfrm>
              <a:off x="66" y="4"/>
              <a:ext cx="251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89767" bIns="38100" anchor="ctr">
              <a:spAutoFit/>
            </a:bodyPr>
            <a:lstStyle/>
            <a:p>
              <a:pPr marL="12700" algn="ctr"/>
              <a:r>
                <a:rPr lang="en-US" sz="1600">
                  <a:solidFill>
                    <a:schemeClr val="tx1"/>
                  </a:solidFill>
                  <a:cs typeface="Times New Roman" charset="0"/>
                </a:rPr>
                <a:t>feb</a:t>
              </a:r>
            </a:p>
          </p:txBody>
        </p:sp>
      </p:grp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7010400" y="2514600"/>
            <a:ext cx="609600" cy="304800"/>
            <a:chOff x="0" y="0"/>
            <a:chExt cx="384" cy="192"/>
          </a:xfrm>
        </p:grpSpPr>
        <p:sp>
          <p:nvSpPr>
            <p:cNvPr id="28697" name="AutoShape 10"/>
            <p:cNvSpPr>
              <a:spLocks/>
            </p:cNvSpPr>
            <p:nvPr/>
          </p:nvSpPr>
          <p:spPr bwMode="auto">
            <a:xfrm>
              <a:off x="0" y="0"/>
              <a:ext cx="384" cy="19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1600"/>
                <a:gd name="T28" fmla="*/ 0 h 21600"/>
                <a:gd name="T29" fmla="*/ 21600 w 21600"/>
                <a:gd name="T30" fmla="*/ 21600 h 2160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1600" h="21600">
                  <a:moveTo>
                    <a:pt x="1350" y="0"/>
                  </a:moveTo>
                  <a:cubicBezTo>
                    <a:pt x="604" y="0"/>
                    <a:pt x="0" y="1209"/>
                    <a:pt x="0" y="2700"/>
                  </a:cubicBezTo>
                  <a:lnTo>
                    <a:pt x="0" y="18900"/>
                  </a:lnTo>
                  <a:cubicBezTo>
                    <a:pt x="0" y="20391"/>
                    <a:pt x="604" y="21600"/>
                    <a:pt x="1350" y="21600"/>
                  </a:cubicBezTo>
                  <a:lnTo>
                    <a:pt x="20250" y="21600"/>
                  </a:lnTo>
                  <a:cubicBezTo>
                    <a:pt x="20996" y="21600"/>
                    <a:pt x="21600" y="20391"/>
                    <a:pt x="21600" y="18900"/>
                  </a:cubicBezTo>
                  <a:lnTo>
                    <a:pt x="21600" y="2700"/>
                  </a:lnTo>
                  <a:cubicBezTo>
                    <a:pt x="21600" y="1209"/>
                    <a:pt x="20996" y="0"/>
                    <a:pt x="20250" y="0"/>
                  </a:cubicBezTo>
                  <a:lnTo>
                    <a:pt x="1350" y="0"/>
                  </a:lnTo>
                  <a:close/>
                  <a:moveTo>
                    <a:pt x="1350" y="0"/>
                  </a:moveTo>
                </a:path>
              </a:pathLst>
            </a:custGeom>
            <a:noFill/>
            <a:ln w="12700">
              <a:solidFill>
                <a:srgbClr val="FF99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8698" name="Rectangle 11"/>
            <p:cNvSpPr>
              <a:spLocks/>
            </p:cNvSpPr>
            <p:nvPr/>
          </p:nvSpPr>
          <p:spPr bwMode="auto">
            <a:xfrm>
              <a:off x="48" y="4"/>
              <a:ext cx="2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89767" bIns="38100" anchor="ctr">
              <a:spAutoFit/>
            </a:bodyPr>
            <a:lstStyle/>
            <a:p>
              <a:pPr marL="12700" algn="ctr"/>
              <a:r>
                <a:rPr lang="en-US" sz="1600">
                  <a:solidFill>
                    <a:schemeClr val="tx1"/>
                  </a:solidFill>
                  <a:cs typeface="Times New Roman" charset="0"/>
                </a:rPr>
                <a:t>mar</a:t>
              </a:r>
            </a:p>
          </p:txBody>
        </p:sp>
      </p:grpSp>
      <p:grpSp>
        <p:nvGrpSpPr>
          <p:cNvPr id="5" name="Group 12"/>
          <p:cNvGrpSpPr>
            <a:grpSpLocks/>
          </p:cNvGrpSpPr>
          <p:nvPr/>
        </p:nvGrpSpPr>
        <p:grpSpPr bwMode="auto">
          <a:xfrm>
            <a:off x="5181600" y="3276600"/>
            <a:ext cx="609600" cy="304800"/>
            <a:chOff x="0" y="0"/>
            <a:chExt cx="384" cy="192"/>
          </a:xfrm>
        </p:grpSpPr>
        <p:sp>
          <p:nvSpPr>
            <p:cNvPr id="28695" name="AutoShape 13"/>
            <p:cNvSpPr>
              <a:spLocks/>
            </p:cNvSpPr>
            <p:nvPr/>
          </p:nvSpPr>
          <p:spPr bwMode="auto">
            <a:xfrm>
              <a:off x="0" y="0"/>
              <a:ext cx="384" cy="19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1600"/>
                <a:gd name="T28" fmla="*/ 0 h 21600"/>
                <a:gd name="T29" fmla="*/ 21600 w 21600"/>
                <a:gd name="T30" fmla="*/ 21600 h 2160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1600" h="21600">
                  <a:moveTo>
                    <a:pt x="1350" y="0"/>
                  </a:moveTo>
                  <a:cubicBezTo>
                    <a:pt x="604" y="0"/>
                    <a:pt x="0" y="1209"/>
                    <a:pt x="0" y="2700"/>
                  </a:cubicBezTo>
                  <a:lnTo>
                    <a:pt x="0" y="18900"/>
                  </a:lnTo>
                  <a:cubicBezTo>
                    <a:pt x="0" y="20391"/>
                    <a:pt x="604" y="21600"/>
                    <a:pt x="1350" y="21600"/>
                  </a:cubicBezTo>
                  <a:lnTo>
                    <a:pt x="20250" y="21600"/>
                  </a:lnTo>
                  <a:cubicBezTo>
                    <a:pt x="20996" y="21600"/>
                    <a:pt x="21600" y="20391"/>
                    <a:pt x="21600" y="18900"/>
                  </a:cubicBezTo>
                  <a:lnTo>
                    <a:pt x="21600" y="2700"/>
                  </a:lnTo>
                  <a:cubicBezTo>
                    <a:pt x="21600" y="1209"/>
                    <a:pt x="20996" y="0"/>
                    <a:pt x="20250" y="0"/>
                  </a:cubicBezTo>
                  <a:lnTo>
                    <a:pt x="1350" y="0"/>
                  </a:lnTo>
                  <a:close/>
                  <a:moveTo>
                    <a:pt x="1350" y="0"/>
                  </a:moveTo>
                </a:path>
              </a:pathLst>
            </a:custGeom>
            <a:noFill/>
            <a:ln w="12700">
              <a:solidFill>
                <a:srgbClr val="FF99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8696" name="Rectangle 14"/>
            <p:cNvSpPr>
              <a:spLocks/>
            </p:cNvSpPr>
            <p:nvPr/>
          </p:nvSpPr>
          <p:spPr bwMode="auto">
            <a:xfrm>
              <a:off x="66" y="4"/>
              <a:ext cx="251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89767" bIns="38100" anchor="ctr">
              <a:spAutoFit/>
            </a:bodyPr>
            <a:lstStyle/>
            <a:p>
              <a:pPr marL="12700" algn="ctr"/>
              <a:r>
                <a:rPr lang="en-US" sz="1600">
                  <a:solidFill>
                    <a:schemeClr val="tx1"/>
                  </a:solidFill>
                  <a:cs typeface="Times New Roman" charset="0"/>
                </a:rPr>
                <a:t>apr</a:t>
              </a:r>
            </a:p>
          </p:txBody>
        </p:sp>
      </p:grpSp>
      <p:grpSp>
        <p:nvGrpSpPr>
          <p:cNvPr id="6" name="Group 15"/>
          <p:cNvGrpSpPr>
            <a:grpSpLocks/>
          </p:cNvGrpSpPr>
          <p:nvPr/>
        </p:nvGrpSpPr>
        <p:grpSpPr bwMode="auto">
          <a:xfrm>
            <a:off x="7620000" y="3276600"/>
            <a:ext cx="609600" cy="304800"/>
            <a:chOff x="0" y="0"/>
            <a:chExt cx="384" cy="192"/>
          </a:xfrm>
        </p:grpSpPr>
        <p:sp>
          <p:nvSpPr>
            <p:cNvPr id="28693" name="AutoShape 16"/>
            <p:cNvSpPr>
              <a:spLocks/>
            </p:cNvSpPr>
            <p:nvPr/>
          </p:nvSpPr>
          <p:spPr bwMode="auto">
            <a:xfrm>
              <a:off x="0" y="0"/>
              <a:ext cx="384" cy="19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1600"/>
                <a:gd name="T28" fmla="*/ 0 h 21600"/>
                <a:gd name="T29" fmla="*/ 21600 w 21600"/>
                <a:gd name="T30" fmla="*/ 21600 h 2160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1600" h="21600">
                  <a:moveTo>
                    <a:pt x="1350" y="0"/>
                  </a:moveTo>
                  <a:cubicBezTo>
                    <a:pt x="604" y="0"/>
                    <a:pt x="0" y="1209"/>
                    <a:pt x="0" y="2700"/>
                  </a:cubicBezTo>
                  <a:lnTo>
                    <a:pt x="0" y="18900"/>
                  </a:lnTo>
                  <a:cubicBezTo>
                    <a:pt x="0" y="20391"/>
                    <a:pt x="604" y="21600"/>
                    <a:pt x="1350" y="21600"/>
                  </a:cubicBezTo>
                  <a:lnTo>
                    <a:pt x="20250" y="21600"/>
                  </a:lnTo>
                  <a:cubicBezTo>
                    <a:pt x="20996" y="21600"/>
                    <a:pt x="21600" y="20391"/>
                    <a:pt x="21600" y="18900"/>
                  </a:cubicBezTo>
                  <a:lnTo>
                    <a:pt x="21600" y="2700"/>
                  </a:lnTo>
                  <a:cubicBezTo>
                    <a:pt x="21600" y="1209"/>
                    <a:pt x="20996" y="0"/>
                    <a:pt x="20250" y="0"/>
                  </a:cubicBezTo>
                  <a:lnTo>
                    <a:pt x="1350" y="0"/>
                  </a:lnTo>
                  <a:close/>
                  <a:moveTo>
                    <a:pt x="1350" y="0"/>
                  </a:moveTo>
                </a:path>
              </a:pathLst>
            </a:custGeom>
            <a:noFill/>
            <a:ln w="12700">
              <a:solidFill>
                <a:srgbClr val="FF99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8694" name="Rectangle 17"/>
            <p:cNvSpPr>
              <a:spLocks/>
            </p:cNvSpPr>
            <p:nvPr/>
          </p:nvSpPr>
          <p:spPr bwMode="auto">
            <a:xfrm>
              <a:off x="37" y="4"/>
              <a:ext cx="309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89767" bIns="38100" anchor="ctr">
              <a:spAutoFit/>
            </a:bodyPr>
            <a:lstStyle/>
            <a:p>
              <a:pPr marL="12700" algn="ctr"/>
              <a:r>
                <a:rPr lang="en-US" sz="1600">
                  <a:solidFill>
                    <a:schemeClr val="tx1"/>
                  </a:solidFill>
                  <a:cs typeface="Times New Roman" charset="0"/>
                </a:rPr>
                <a:t>may</a:t>
              </a:r>
            </a:p>
          </p:txBody>
        </p:sp>
      </p:grpSp>
      <p:grpSp>
        <p:nvGrpSpPr>
          <p:cNvPr id="7" name="Group 18"/>
          <p:cNvGrpSpPr>
            <a:grpSpLocks/>
          </p:cNvGrpSpPr>
          <p:nvPr/>
        </p:nvGrpSpPr>
        <p:grpSpPr bwMode="auto">
          <a:xfrm>
            <a:off x="6553200" y="3276600"/>
            <a:ext cx="609600" cy="304800"/>
            <a:chOff x="0" y="0"/>
            <a:chExt cx="384" cy="192"/>
          </a:xfrm>
        </p:grpSpPr>
        <p:sp>
          <p:nvSpPr>
            <p:cNvPr id="28691" name="AutoShape 19"/>
            <p:cNvSpPr>
              <a:spLocks/>
            </p:cNvSpPr>
            <p:nvPr/>
          </p:nvSpPr>
          <p:spPr bwMode="auto">
            <a:xfrm>
              <a:off x="0" y="0"/>
              <a:ext cx="384" cy="19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1600"/>
                <a:gd name="T28" fmla="*/ 0 h 21600"/>
                <a:gd name="T29" fmla="*/ 21600 w 21600"/>
                <a:gd name="T30" fmla="*/ 21600 h 2160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1600" h="21600">
                  <a:moveTo>
                    <a:pt x="1350" y="0"/>
                  </a:moveTo>
                  <a:cubicBezTo>
                    <a:pt x="604" y="0"/>
                    <a:pt x="0" y="1209"/>
                    <a:pt x="0" y="2700"/>
                  </a:cubicBezTo>
                  <a:lnTo>
                    <a:pt x="0" y="18900"/>
                  </a:lnTo>
                  <a:cubicBezTo>
                    <a:pt x="0" y="20391"/>
                    <a:pt x="604" y="21600"/>
                    <a:pt x="1350" y="21600"/>
                  </a:cubicBezTo>
                  <a:lnTo>
                    <a:pt x="20250" y="21600"/>
                  </a:lnTo>
                  <a:cubicBezTo>
                    <a:pt x="20996" y="21600"/>
                    <a:pt x="21600" y="20391"/>
                    <a:pt x="21600" y="18900"/>
                  </a:cubicBezTo>
                  <a:lnTo>
                    <a:pt x="21600" y="2700"/>
                  </a:lnTo>
                  <a:cubicBezTo>
                    <a:pt x="21600" y="1209"/>
                    <a:pt x="20996" y="0"/>
                    <a:pt x="20250" y="0"/>
                  </a:cubicBezTo>
                  <a:lnTo>
                    <a:pt x="1350" y="0"/>
                  </a:lnTo>
                  <a:close/>
                  <a:moveTo>
                    <a:pt x="1350" y="0"/>
                  </a:moveTo>
                </a:path>
              </a:pathLst>
            </a:custGeom>
            <a:noFill/>
            <a:ln w="12700">
              <a:solidFill>
                <a:srgbClr val="FF99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8692" name="Rectangle 20"/>
            <p:cNvSpPr>
              <a:spLocks/>
            </p:cNvSpPr>
            <p:nvPr/>
          </p:nvSpPr>
          <p:spPr bwMode="auto">
            <a:xfrm>
              <a:off x="65" y="4"/>
              <a:ext cx="253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89767" bIns="38100" anchor="ctr">
              <a:spAutoFit/>
            </a:bodyPr>
            <a:lstStyle/>
            <a:p>
              <a:pPr marL="12700" algn="ctr"/>
              <a:r>
                <a:rPr lang="en-US" sz="1600">
                  <a:solidFill>
                    <a:schemeClr val="tx1"/>
                  </a:solidFill>
                  <a:cs typeface="Times New Roman" charset="0"/>
                </a:rPr>
                <a:t>jun</a:t>
              </a:r>
            </a:p>
          </p:txBody>
        </p:sp>
      </p:grpSp>
      <p:grpSp>
        <p:nvGrpSpPr>
          <p:cNvPr id="8" name="Group 21"/>
          <p:cNvGrpSpPr>
            <a:grpSpLocks/>
          </p:cNvGrpSpPr>
          <p:nvPr/>
        </p:nvGrpSpPr>
        <p:grpSpPr bwMode="auto">
          <a:xfrm>
            <a:off x="6096000" y="4038600"/>
            <a:ext cx="609600" cy="304800"/>
            <a:chOff x="0" y="0"/>
            <a:chExt cx="384" cy="192"/>
          </a:xfrm>
        </p:grpSpPr>
        <p:sp>
          <p:nvSpPr>
            <p:cNvPr id="28689" name="AutoShape 22"/>
            <p:cNvSpPr>
              <a:spLocks/>
            </p:cNvSpPr>
            <p:nvPr/>
          </p:nvSpPr>
          <p:spPr bwMode="auto">
            <a:xfrm>
              <a:off x="0" y="0"/>
              <a:ext cx="384" cy="19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1600"/>
                <a:gd name="T28" fmla="*/ 0 h 21600"/>
                <a:gd name="T29" fmla="*/ 21600 w 21600"/>
                <a:gd name="T30" fmla="*/ 21600 h 2160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1600" h="21600">
                  <a:moveTo>
                    <a:pt x="1350" y="0"/>
                  </a:moveTo>
                  <a:cubicBezTo>
                    <a:pt x="604" y="0"/>
                    <a:pt x="0" y="1209"/>
                    <a:pt x="0" y="2700"/>
                  </a:cubicBezTo>
                  <a:lnTo>
                    <a:pt x="0" y="18900"/>
                  </a:lnTo>
                  <a:cubicBezTo>
                    <a:pt x="0" y="20391"/>
                    <a:pt x="604" y="21600"/>
                    <a:pt x="1350" y="21600"/>
                  </a:cubicBezTo>
                  <a:lnTo>
                    <a:pt x="20250" y="21600"/>
                  </a:lnTo>
                  <a:cubicBezTo>
                    <a:pt x="20996" y="21600"/>
                    <a:pt x="21600" y="20391"/>
                    <a:pt x="21600" y="18900"/>
                  </a:cubicBezTo>
                  <a:lnTo>
                    <a:pt x="21600" y="2700"/>
                  </a:lnTo>
                  <a:cubicBezTo>
                    <a:pt x="21600" y="1209"/>
                    <a:pt x="20996" y="0"/>
                    <a:pt x="20250" y="0"/>
                  </a:cubicBezTo>
                  <a:lnTo>
                    <a:pt x="1350" y="0"/>
                  </a:lnTo>
                  <a:close/>
                  <a:moveTo>
                    <a:pt x="1350" y="0"/>
                  </a:moveTo>
                </a:path>
              </a:pathLst>
            </a:custGeom>
            <a:noFill/>
            <a:ln w="12700">
              <a:solidFill>
                <a:srgbClr val="FF99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8690" name="Rectangle 23"/>
            <p:cNvSpPr>
              <a:spLocks/>
            </p:cNvSpPr>
            <p:nvPr/>
          </p:nvSpPr>
          <p:spPr bwMode="auto">
            <a:xfrm>
              <a:off x="80" y="4"/>
              <a:ext cx="223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89767" bIns="38100" anchor="ctr">
              <a:spAutoFit/>
            </a:bodyPr>
            <a:lstStyle/>
            <a:p>
              <a:pPr marL="12700" algn="ctr"/>
              <a:r>
                <a:rPr lang="en-US" sz="1600">
                  <a:solidFill>
                    <a:schemeClr val="tx1"/>
                  </a:solidFill>
                  <a:cs typeface="Times New Roman" charset="0"/>
                </a:rPr>
                <a:t>jul</a:t>
              </a:r>
            </a:p>
          </p:txBody>
        </p:sp>
      </p:grpSp>
      <p:sp>
        <p:nvSpPr>
          <p:cNvPr id="14360" name="AutoShape 24"/>
          <p:cNvSpPr>
            <a:spLocks/>
          </p:cNvSpPr>
          <p:nvPr/>
        </p:nvSpPr>
        <p:spPr bwMode="auto">
          <a:xfrm flipH="1">
            <a:off x="6096000" y="2133600"/>
            <a:ext cx="609600" cy="3810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rgbClr val="FF99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1" name="AutoShape 25"/>
          <p:cNvSpPr>
            <a:spLocks/>
          </p:cNvSpPr>
          <p:nvPr/>
        </p:nvSpPr>
        <p:spPr bwMode="auto">
          <a:xfrm>
            <a:off x="6705600" y="2133600"/>
            <a:ext cx="609600" cy="3810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rgbClr val="FF99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2" name="AutoShape 26"/>
          <p:cNvSpPr>
            <a:spLocks/>
          </p:cNvSpPr>
          <p:nvPr/>
        </p:nvSpPr>
        <p:spPr bwMode="auto">
          <a:xfrm flipH="1">
            <a:off x="5486400" y="2819400"/>
            <a:ext cx="609600" cy="4572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rgbClr val="FF99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3" name="AutoShape 27"/>
          <p:cNvSpPr>
            <a:spLocks/>
          </p:cNvSpPr>
          <p:nvPr/>
        </p:nvSpPr>
        <p:spPr bwMode="auto">
          <a:xfrm>
            <a:off x="7315200" y="2819400"/>
            <a:ext cx="609600" cy="4572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rgbClr val="FF99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4" name="AutoShape 28"/>
          <p:cNvSpPr>
            <a:spLocks/>
          </p:cNvSpPr>
          <p:nvPr/>
        </p:nvSpPr>
        <p:spPr bwMode="auto">
          <a:xfrm flipH="1">
            <a:off x="6858000" y="2819400"/>
            <a:ext cx="457200" cy="4572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rgbClr val="FF99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5" name="AutoShape 29"/>
          <p:cNvSpPr>
            <a:spLocks/>
          </p:cNvSpPr>
          <p:nvPr/>
        </p:nvSpPr>
        <p:spPr bwMode="auto">
          <a:xfrm flipH="1">
            <a:off x="6400800" y="3581400"/>
            <a:ext cx="457200" cy="4572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rgbClr val="FF99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5556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8656256" presetClass="entr" presetSubtype="5686536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58656256" presetClass="entr" presetSubtype="568661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58656256" presetClass="entr" presetSubtype="5685175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8656256" presetClass="entr" presetSubtype="6056204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58656256" presetClass="entr" presetSubtype="5685166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8656256" presetClass="entr" presetSubtype="5686596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58656256" presetClass="entr" presetSubtype="5685153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8656256" presetClass="entr" presetSubtype="6056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58656256" presetClass="entr" presetSubtype="5685140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58656256" presetClass="entr" presetSubtype="547100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58656256" presetClass="entr" presetSubtype="5685128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58656256" presetClass="entr" presetSubtype="6056217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58656256" presetClass="entr" presetSubtype="568511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60" grpId="0" animBg="1"/>
      <p:bldP spid="14361" grpId="0" animBg="1"/>
      <p:bldP spid="14362" grpId="0" animBg="1"/>
      <p:bldP spid="14363" grpId="0" animBg="1"/>
      <p:bldP spid="14364" grpId="0" animBg="1"/>
      <p:bldP spid="1436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/>
        <p:txBody>
          <a:bodyPr rIns="132080"/>
          <a:lstStyle/>
          <a:p>
            <a:pPr eaLnBrk="1" hangingPunct="1"/>
            <a:r>
              <a:rPr lang="en-US">
                <a:latin typeface="Tw Cen MT" charset="0"/>
                <a:ea typeface="MS PGothic" charset="0"/>
              </a:rPr>
              <a:t>What Can Go Wrong?</a:t>
            </a:r>
          </a:p>
        </p:txBody>
      </p:sp>
      <p:sp>
        <p:nvSpPr>
          <p:cNvPr id="2969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fld id="{CA28C6D5-C438-4C42-9388-4FA770CB8B9D}" type="slidenum">
              <a:rPr lang="en-US" sz="1200">
                <a:solidFill>
                  <a:srgbClr val="FFFFFF"/>
                </a:solidFill>
              </a:rPr>
              <a:pPr eaLnBrk="1" hangingPunct="1">
                <a:lnSpc>
                  <a:spcPct val="80000"/>
                </a:lnSpc>
              </a:pPr>
              <a:t>14</a:t>
            </a:fld>
            <a:endParaRPr lang="en-US" sz="1200">
              <a:solidFill>
                <a:srgbClr val="FFFFFF"/>
              </a:solidFill>
            </a:endParaRP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905000"/>
            <a:ext cx="4495800" cy="3848100"/>
          </a:xfrm>
        </p:spPr>
        <p:txBody>
          <a:bodyPr rIns="132080"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000" dirty="0">
                <a:latin typeface="Tw Cen MT" charset="0"/>
                <a:ea typeface="MS PGothic" charset="0"/>
              </a:rPr>
              <a:t>A BST makes searches very fast, </a:t>
            </a:r>
            <a:r>
              <a:rPr lang="en-US" sz="2000" i="1" dirty="0">
                <a:latin typeface="Tw Cen MT" charset="0"/>
                <a:ea typeface="MS PGothic" charset="0"/>
              </a:rPr>
              <a:t>unless</a:t>
            </a:r>
            <a:r>
              <a:rPr lang="en-US" sz="2000" dirty="0">
                <a:latin typeface="Tw Cen MT" charset="0"/>
                <a:ea typeface="MS PGothic" charset="0"/>
              </a:rPr>
              <a:t>…</a:t>
            </a:r>
          </a:p>
          <a:p>
            <a:pPr marL="728663" lvl="1" eaLnBrk="1" hangingPunct="1">
              <a:lnSpc>
                <a:spcPct val="80000"/>
              </a:lnSpc>
            </a:pPr>
            <a:r>
              <a:rPr lang="en-US" sz="2000" dirty="0">
                <a:latin typeface="Tw Cen MT" charset="0"/>
                <a:ea typeface="MS PGothic" charset="0"/>
              </a:rPr>
              <a:t>Nodes are inserted in alphabetical order</a:t>
            </a:r>
          </a:p>
          <a:p>
            <a:pPr marL="728663" lvl="1" eaLnBrk="1" hangingPunct="1">
              <a:lnSpc>
                <a:spcPct val="80000"/>
              </a:lnSpc>
            </a:pPr>
            <a:r>
              <a:rPr lang="en-US" sz="2000" dirty="0">
                <a:latin typeface="Tw Cen MT" charset="0"/>
                <a:ea typeface="MS PGothic" charset="0"/>
              </a:rPr>
              <a:t>In this case, we’re basically building a linked list (with some extra wasted space for the </a:t>
            </a:r>
            <a:r>
              <a:rPr lang="en-US" sz="2000" b="1" dirty="0">
                <a:solidFill>
                  <a:srgbClr val="009900"/>
                </a:solidFill>
                <a:latin typeface="Courier New" charset="0"/>
                <a:ea typeface="ＭＳ Ｐゴシック" charset="0"/>
                <a:cs typeface="ＭＳ Ｐゴシック" charset="0"/>
                <a:sym typeface="Courier New" charset="0"/>
              </a:rPr>
              <a:t>left</a:t>
            </a:r>
            <a:r>
              <a:rPr lang="en-US" sz="2000" dirty="0">
                <a:latin typeface="Tw Cen MT" charset="0"/>
                <a:ea typeface="MS PGothic" charset="0"/>
              </a:rPr>
              <a:t> fields that </a:t>
            </a:r>
            <a:r>
              <a:rPr lang="en-US" sz="2000" dirty="0" err="1">
                <a:latin typeface="Tw Cen MT" charset="0"/>
                <a:ea typeface="MS PGothic" charset="0"/>
              </a:rPr>
              <a:t>aren</a:t>
            </a:r>
            <a:r>
              <a:rPr lang="ja-JP" altLang="en-US" sz="2000" dirty="0">
                <a:latin typeface="Tw Cen MT" charset="0"/>
                <a:ea typeface="MS PGothic" charset="0"/>
              </a:rPr>
              <a:t>’</a:t>
            </a:r>
            <a:r>
              <a:rPr lang="en-US" altLang="ja-JP" sz="2000" dirty="0">
                <a:latin typeface="Tw Cen MT" charset="0"/>
                <a:ea typeface="MS PGothic" charset="0"/>
              </a:rPr>
              <a:t>t being used)</a:t>
            </a:r>
          </a:p>
          <a:p>
            <a:pPr marL="728663" lvl="1" eaLnBrk="1" hangingPunct="1">
              <a:lnSpc>
                <a:spcPct val="80000"/>
              </a:lnSpc>
            </a:pPr>
            <a:endParaRPr lang="en-US" sz="2000" dirty="0">
              <a:latin typeface="Tw Cen MT" charset="0"/>
              <a:ea typeface="MS PGothic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dirty="0">
                <a:latin typeface="Tw Cen MT" charset="0"/>
                <a:ea typeface="MS PGothic" charset="0"/>
              </a:rPr>
              <a:t>BST works </a:t>
            </a:r>
            <a:r>
              <a:rPr lang="en-US" sz="2000" dirty="0">
                <a:solidFill>
                  <a:srgbClr val="008000"/>
                </a:solidFill>
                <a:latin typeface="Tw Cen MT" charset="0"/>
                <a:ea typeface="MS PGothic" charset="0"/>
              </a:rPr>
              <a:t>great</a:t>
            </a:r>
            <a:r>
              <a:rPr lang="en-US" sz="2000" dirty="0">
                <a:latin typeface="Tw Cen MT" charset="0"/>
                <a:ea typeface="MS PGothic" charset="0"/>
              </a:rPr>
              <a:t> if data arrives in </a:t>
            </a:r>
            <a:r>
              <a:rPr lang="en-US" sz="2000" b="1" dirty="0">
                <a:solidFill>
                  <a:srgbClr val="008000"/>
                </a:solidFill>
                <a:latin typeface="Tw Cen MT" charset="0"/>
                <a:ea typeface="MS PGothic" charset="0"/>
              </a:rPr>
              <a:t>random order</a:t>
            </a:r>
          </a:p>
        </p:txBody>
      </p:sp>
      <p:grpSp>
        <p:nvGrpSpPr>
          <p:cNvPr id="29700" name="Group 3"/>
          <p:cNvGrpSpPr>
            <a:grpSpLocks/>
          </p:cNvGrpSpPr>
          <p:nvPr/>
        </p:nvGrpSpPr>
        <p:grpSpPr bwMode="auto">
          <a:xfrm>
            <a:off x="5724525" y="2873375"/>
            <a:ext cx="609600" cy="304800"/>
            <a:chOff x="0" y="0"/>
            <a:chExt cx="384" cy="192"/>
          </a:xfrm>
        </p:grpSpPr>
        <p:sp>
          <p:nvSpPr>
            <p:cNvPr id="29725" name="AutoShape 4"/>
            <p:cNvSpPr>
              <a:spLocks/>
            </p:cNvSpPr>
            <p:nvPr/>
          </p:nvSpPr>
          <p:spPr bwMode="auto">
            <a:xfrm>
              <a:off x="0" y="0"/>
              <a:ext cx="384" cy="19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1600"/>
                <a:gd name="T28" fmla="*/ 0 h 21600"/>
                <a:gd name="T29" fmla="*/ 21600 w 21600"/>
                <a:gd name="T30" fmla="*/ 21600 h 2160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1600" h="21600">
                  <a:moveTo>
                    <a:pt x="1350" y="0"/>
                  </a:moveTo>
                  <a:cubicBezTo>
                    <a:pt x="604" y="0"/>
                    <a:pt x="0" y="1209"/>
                    <a:pt x="0" y="2700"/>
                  </a:cubicBezTo>
                  <a:lnTo>
                    <a:pt x="0" y="18900"/>
                  </a:lnTo>
                  <a:cubicBezTo>
                    <a:pt x="0" y="20391"/>
                    <a:pt x="604" y="21600"/>
                    <a:pt x="1350" y="21600"/>
                  </a:cubicBezTo>
                  <a:lnTo>
                    <a:pt x="20250" y="21600"/>
                  </a:lnTo>
                  <a:cubicBezTo>
                    <a:pt x="20996" y="21600"/>
                    <a:pt x="21600" y="20391"/>
                    <a:pt x="21600" y="18900"/>
                  </a:cubicBezTo>
                  <a:lnTo>
                    <a:pt x="21600" y="2700"/>
                  </a:lnTo>
                  <a:cubicBezTo>
                    <a:pt x="21600" y="1209"/>
                    <a:pt x="20996" y="0"/>
                    <a:pt x="20250" y="0"/>
                  </a:cubicBezTo>
                  <a:lnTo>
                    <a:pt x="1350" y="0"/>
                  </a:lnTo>
                  <a:close/>
                  <a:moveTo>
                    <a:pt x="1350" y="0"/>
                  </a:moveTo>
                </a:path>
              </a:pathLst>
            </a:custGeom>
            <a:noFill/>
            <a:ln w="12700">
              <a:solidFill>
                <a:srgbClr val="FF99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9726" name="Rectangle 5"/>
            <p:cNvSpPr>
              <a:spLocks/>
            </p:cNvSpPr>
            <p:nvPr/>
          </p:nvSpPr>
          <p:spPr bwMode="auto">
            <a:xfrm>
              <a:off x="69" y="4"/>
              <a:ext cx="245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89767" bIns="38100" anchor="ctr">
              <a:spAutoFit/>
            </a:bodyPr>
            <a:lstStyle/>
            <a:p>
              <a:pPr marL="12700" algn="ctr"/>
              <a:r>
                <a:rPr lang="en-US" sz="1600">
                  <a:solidFill>
                    <a:schemeClr val="tx1"/>
                  </a:solidFill>
                  <a:cs typeface="Times New Roman" charset="0"/>
                </a:rPr>
                <a:t>jan</a:t>
              </a:r>
            </a:p>
          </p:txBody>
        </p:sp>
      </p:grpSp>
      <p:grpSp>
        <p:nvGrpSpPr>
          <p:cNvPr id="29701" name="Group 6"/>
          <p:cNvGrpSpPr>
            <a:grpSpLocks/>
          </p:cNvGrpSpPr>
          <p:nvPr/>
        </p:nvGrpSpPr>
        <p:grpSpPr bwMode="auto">
          <a:xfrm>
            <a:off x="5267325" y="2174875"/>
            <a:ext cx="609600" cy="304800"/>
            <a:chOff x="0" y="0"/>
            <a:chExt cx="384" cy="192"/>
          </a:xfrm>
        </p:grpSpPr>
        <p:sp>
          <p:nvSpPr>
            <p:cNvPr id="29723" name="AutoShape 7"/>
            <p:cNvSpPr>
              <a:spLocks/>
            </p:cNvSpPr>
            <p:nvPr/>
          </p:nvSpPr>
          <p:spPr bwMode="auto">
            <a:xfrm>
              <a:off x="0" y="0"/>
              <a:ext cx="384" cy="19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1600"/>
                <a:gd name="T28" fmla="*/ 0 h 21600"/>
                <a:gd name="T29" fmla="*/ 21600 w 21600"/>
                <a:gd name="T30" fmla="*/ 21600 h 2160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1600" h="21600">
                  <a:moveTo>
                    <a:pt x="1350" y="0"/>
                  </a:moveTo>
                  <a:cubicBezTo>
                    <a:pt x="604" y="0"/>
                    <a:pt x="0" y="1209"/>
                    <a:pt x="0" y="2700"/>
                  </a:cubicBezTo>
                  <a:lnTo>
                    <a:pt x="0" y="18900"/>
                  </a:lnTo>
                  <a:cubicBezTo>
                    <a:pt x="0" y="20391"/>
                    <a:pt x="604" y="21600"/>
                    <a:pt x="1350" y="21600"/>
                  </a:cubicBezTo>
                  <a:lnTo>
                    <a:pt x="20250" y="21600"/>
                  </a:lnTo>
                  <a:cubicBezTo>
                    <a:pt x="20996" y="21600"/>
                    <a:pt x="21600" y="20391"/>
                    <a:pt x="21600" y="18900"/>
                  </a:cubicBezTo>
                  <a:lnTo>
                    <a:pt x="21600" y="2700"/>
                  </a:lnTo>
                  <a:cubicBezTo>
                    <a:pt x="21600" y="1209"/>
                    <a:pt x="20996" y="0"/>
                    <a:pt x="20250" y="0"/>
                  </a:cubicBezTo>
                  <a:lnTo>
                    <a:pt x="1350" y="0"/>
                  </a:lnTo>
                  <a:close/>
                  <a:moveTo>
                    <a:pt x="1350" y="0"/>
                  </a:moveTo>
                </a:path>
              </a:pathLst>
            </a:custGeom>
            <a:noFill/>
            <a:ln w="12700">
              <a:solidFill>
                <a:srgbClr val="FF99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9724" name="Rectangle 8"/>
            <p:cNvSpPr>
              <a:spLocks/>
            </p:cNvSpPr>
            <p:nvPr/>
          </p:nvSpPr>
          <p:spPr bwMode="auto">
            <a:xfrm>
              <a:off x="66" y="4"/>
              <a:ext cx="251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89767" bIns="38100" anchor="ctr">
              <a:spAutoFit/>
            </a:bodyPr>
            <a:lstStyle/>
            <a:p>
              <a:pPr marL="12700" algn="ctr"/>
              <a:r>
                <a:rPr lang="en-US" sz="1600">
                  <a:solidFill>
                    <a:schemeClr val="tx1"/>
                  </a:solidFill>
                  <a:cs typeface="Times New Roman" charset="0"/>
                </a:rPr>
                <a:t>feb</a:t>
              </a:r>
            </a:p>
          </p:txBody>
        </p:sp>
      </p:grpSp>
      <p:grpSp>
        <p:nvGrpSpPr>
          <p:cNvPr id="29702" name="Group 9"/>
          <p:cNvGrpSpPr>
            <a:grpSpLocks/>
          </p:cNvGrpSpPr>
          <p:nvPr/>
        </p:nvGrpSpPr>
        <p:grpSpPr bwMode="auto">
          <a:xfrm>
            <a:off x="7096125" y="4968875"/>
            <a:ext cx="609600" cy="304800"/>
            <a:chOff x="0" y="0"/>
            <a:chExt cx="384" cy="192"/>
          </a:xfrm>
        </p:grpSpPr>
        <p:sp>
          <p:nvSpPr>
            <p:cNvPr id="29721" name="AutoShape 10"/>
            <p:cNvSpPr>
              <a:spLocks/>
            </p:cNvSpPr>
            <p:nvPr/>
          </p:nvSpPr>
          <p:spPr bwMode="auto">
            <a:xfrm>
              <a:off x="0" y="0"/>
              <a:ext cx="384" cy="19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1600"/>
                <a:gd name="T28" fmla="*/ 0 h 21600"/>
                <a:gd name="T29" fmla="*/ 21600 w 21600"/>
                <a:gd name="T30" fmla="*/ 21600 h 2160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1600" h="21600">
                  <a:moveTo>
                    <a:pt x="1350" y="0"/>
                  </a:moveTo>
                  <a:cubicBezTo>
                    <a:pt x="604" y="0"/>
                    <a:pt x="0" y="1209"/>
                    <a:pt x="0" y="2700"/>
                  </a:cubicBezTo>
                  <a:lnTo>
                    <a:pt x="0" y="18900"/>
                  </a:lnTo>
                  <a:cubicBezTo>
                    <a:pt x="0" y="20391"/>
                    <a:pt x="604" y="21600"/>
                    <a:pt x="1350" y="21600"/>
                  </a:cubicBezTo>
                  <a:lnTo>
                    <a:pt x="20250" y="21600"/>
                  </a:lnTo>
                  <a:cubicBezTo>
                    <a:pt x="20996" y="21600"/>
                    <a:pt x="21600" y="20391"/>
                    <a:pt x="21600" y="18900"/>
                  </a:cubicBezTo>
                  <a:lnTo>
                    <a:pt x="21600" y="2700"/>
                  </a:lnTo>
                  <a:cubicBezTo>
                    <a:pt x="21600" y="1209"/>
                    <a:pt x="20996" y="0"/>
                    <a:pt x="20250" y="0"/>
                  </a:cubicBezTo>
                  <a:lnTo>
                    <a:pt x="1350" y="0"/>
                  </a:lnTo>
                  <a:close/>
                  <a:moveTo>
                    <a:pt x="1350" y="0"/>
                  </a:moveTo>
                </a:path>
              </a:pathLst>
            </a:custGeom>
            <a:noFill/>
            <a:ln w="12700">
              <a:solidFill>
                <a:srgbClr val="FF99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9722" name="Rectangle 11"/>
            <p:cNvSpPr>
              <a:spLocks/>
            </p:cNvSpPr>
            <p:nvPr/>
          </p:nvSpPr>
          <p:spPr bwMode="auto">
            <a:xfrm>
              <a:off x="48" y="4"/>
              <a:ext cx="2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89767" bIns="38100" anchor="ctr">
              <a:spAutoFit/>
            </a:bodyPr>
            <a:lstStyle/>
            <a:p>
              <a:pPr marL="12700" algn="ctr"/>
              <a:r>
                <a:rPr lang="en-US" sz="1600">
                  <a:solidFill>
                    <a:schemeClr val="tx1"/>
                  </a:solidFill>
                  <a:cs typeface="Times New Roman" charset="0"/>
                </a:rPr>
                <a:t>mar</a:t>
              </a:r>
            </a:p>
          </p:txBody>
        </p:sp>
      </p:grpSp>
      <p:grpSp>
        <p:nvGrpSpPr>
          <p:cNvPr id="29703" name="Group 12"/>
          <p:cNvGrpSpPr>
            <a:grpSpLocks/>
          </p:cNvGrpSpPr>
          <p:nvPr/>
        </p:nvGrpSpPr>
        <p:grpSpPr bwMode="auto">
          <a:xfrm>
            <a:off x="4810125" y="1476375"/>
            <a:ext cx="609600" cy="304800"/>
            <a:chOff x="0" y="0"/>
            <a:chExt cx="384" cy="192"/>
          </a:xfrm>
        </p:grpSpPr>
        <p:sp>
          <p:nvSpPr>
            <p:cNvPr id="29719" name="AutoShape 13"/>
            <p:cNvSpPr>
              <a:spLocks/>
            </p:cNvSpPr>
            <p:nvPr/>
          </p:nvSpPr>
          <p:spPr bwMode="auto">
            <a:xfrm>
              <a:off x="0" y="0"/>
              <a:ext cx="384" cy="19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1600"/>
                <a:gd name="T28" fmla="*/ 0 h 21600"/>
                <a:gd name="T29" fmla="*/ 21600 w 21600"/>
                <a:gd name="T30" fmla="*/ 21600 h 2160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1600" h="21600">
                  <a:moveTo>
                    <a:pt x="1350" y="0"/>
                  </a:moveTo>
                  <a:cubicBezTo>
                    <a:pt x="604" y="0"/>
                    <a:pt x="0" y="1209"/>
                    <a:pt x="0" y="2700"/>
                  </a:cubicBezTo>
                  <a:lnTo>
                    <a:pt x="0" y="18900"/>
                  </a:lnTo>
                  <a:cubicBezTo>
                    <a:pt x="0" y="20391"/>
                    <a:pt x="604" y="21600"/>
                    <a:pt x="1350" y="21600"/>
                  </a:cubicBezTo>
                  <a:lnTo>
                    <a:pt x="20250" y="21600"/>
                  </a:lnTo>
                  <a:cubicBezTo>
                    <a:pt x="20996" y="21600"/>
                    <a:pt x="21600" y="20391"/>
                    <a:pt x="21600" y="18900"/>
                  </a:cubicBezTo>
                  <a:lnTo>
                    <a:pt x="21600" y="2700"/>
                  </a:lnTo>
                  <a:cubicBezTo>
                    <a:pt x="21600" y="1209"/>
                    <a:pt x="20996" y="0"/>
                    <a:pt x="20250" y="0"/>
                  </a:cubicBezTo>
                  <a:lnTo>
                    <a:pt x="1350" y="0"/>
                  </a:lnTo>
                  <a:close/>
                  <a:moveTo>
                    <a:pt x="1350" y="0"/>
                  </a:moveTo>
                </a:path>
              </a:pathLst>
            </a:custGeom>
            <a:noFill/>
            <a:ln w="12700">
              <a:solidFill>
                <a:srgbClr val="FF99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9720" name="Rectangle 14"/>
            <p:cNvSpPr>
              <a:spLocks/>
            </p:cNvSpPr>
            <p:nvPr/>
          </p:nvSpPr>
          <p:spPr bwMode="auto">
            <a:xfrm>
              <a:off x="66" y="4"/>
              <a:ext cx="251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89767" bIns="38100" anchor="ctr">
              <a:spAutoFit/>
            </a:bodyPr>
            <a:lstStyle/>
            <a:p>
              <a:pPr marL="12700" algn="ctr"/>
              <a:r>
                <a:rPr lang="en-US" sz="1600">
                  <a:solidFill>
                    <a:schemeClr val="tx1"/>
                  </a:solidFill>
                  <a:cs typeface="Times New Roman" charset="0"/>
                </a:rPr>
                <a:t>apr</a:t>
              </a:r>
            </a:p>
          </p:txBody>
        </p:sp>
      </p:grpSp>
      <p:grpSp>
        <p:nvGrpSpPr>
          <p:cNvPr id="29704" name="Group 15"/>
          <p:cNvGrpSpPr>
            <a:grpSpLocks/>
          </p:cNvGrpSpPr>
          <p:nvPr/>
        </p:nvGrpSpPr>
        <p:grpSpPr bwMode="auto">
          <a:xfrm>
            <a:off x="7553325" y="5667375"/>
            <a:ext cx="609600" cy="304800"/>
            <a:chOff x="0" y="0"/>
            <a:chExt cx="384" cy="192"/>
          </a:xfrm>
        </p:grpSpPr>
        <p:sp>
          <p:nvSpPr>
            <p:cNvPr id="29717" name="AutoShape 16"/>
            <p:cNvSpPr>
              <a:spLocks/>
            </p:cNvSpPr>
            <p:nvPr/>
          </p:nvSpPr>
          <p:spPr bwMode="auto">
            <a:xfrm>
              <a:off x="0" y="0"/>
              <a:ext cx="384" cy="19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1600"/>
                <a:gd name="T28" fmla="*/ 0 h 21600"/>
                <a:gd name="T29" fmla="*/ 21600 w 21600"/>
                <a:gd name="T30" fmla="*/ 21600 h 2160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1600" h="21600">
                  <a:moveTo>
                    <a:pt x="1350" y="0"/>
                  </a:moveTo>
                  <a:cubicBezTo>
                    <a:pt x="604" y="0"/>
                    <a:pt x="0" y="1209"/>
                    <a:pt x="0" y="2700"/>
                  </a:cubicBezTo>
                  <a:lnTo>
                    <a:pt x="0" y="18900"/>
                  </a:lnTo>
                  <a:cubicBezTo>
                    <a:pt x="0" y="20391"/>
                    <a:pt x="604" y="21600"/>
                    <a:pt x="1350" y="21600"/>
                  </a:cubicBezTo>
                  <a:lnTo>
                    <a:pt x="20250" y="21600"/>
                  </a:lnTo>
                  <a:cubicBezTo>
                    <a:pt x="20996" y="21600"/>
                    <a:pt x="21600" y="20391"/>
                    <a:pt x="21600" y="18900"/>
                  </a:cubicBezTo>
                  <a:lnTo>
                    <a:pt x="21600" y="2700"/>
                  </a:lnTo>
                  <a:cubicBezTo>
                    <a:pt x="21600" y="1209"/>
                    <a:pt x="20996" y="0"/>
                    <a:pt x="20250" y="0"/>
                  </a:cubicBezTo>
                  <a:lnTo>
                    <a:pt x="1350" y="0"/>
                  </a:lnTo>
                  <a:close/>
                  <a:moveTo>
                    <a:pt x="1350" y="0"/>
                  </a:moveTo>
                </a:path>
              </a:pathLst>
            </a:custGeom>
            <a:noFill/>
            <a:ln w="12700">
              <a:solidFill>
                <a:srgbClr val="FF99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9718" name="Rectangle 17"/>
            <p:cNvSpPr>
              <a:spLocks/>
            </p:cNvSpPr>
            <p:nvPr/>
          </p:nvSpPr>
          <p:spPr bwMode="auto">
            <a:xfrm>
              <a:off x="37" y="4"/>
              <a:ext cx="309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89767" bIns="38100" anchor="ctr">
              <a:spAutoFit/>
            </a:bodyPr>
            <a:lstStyle/>
            <a:p>
              <a:pPr marL="12700" algn="ctr"/>
              <a:r>
                <a:rPr lang="en-US" sz="1600">
                  <a:solidFill>
                    <a:schemeClr val="tx1"/>
                  </a:solidFill>
                  <a:cs typeface="Times New Roman" charset="0"/>
                </a:rPr>
                <a:t>may</a:t>
              </a:r>
            </a:p>
          </p:txBody>
        </p:sp>
      </p:grpSp>
      <p:grpSp>
        <p:nvGrpSpPr>
          <p:cNvPr id="29705" name="Group 18"/>
          <p:cNvGrpSpPr>
            <a:grpSpLocks/>
          </p:cNvGrpSpPr>
          <p:nvPr/>
        </p:nvGrpSpPr>
        <p:grpSpPr bwMode="auto">
          <a:xfrm>
            <a:off x="6638925" y="4270375"/>
            <a:ext cx="609600" cy="304800"/>
            <a:chOff x="0" y="0"/>
            <a:chExt cx="384" cy="192"/>
          </a:xfrm>
        </p:grpSpPr>
        <p:sp>
          <p:nvSpPr>
            <p:cNvPr id="29715" name="AutoShape 19"/>
            <p:cNvSpPr>
              <a:spLocks/>
            </p:cNvSpPr>
            <p:nvPr/>
          </p:nvSpPr>
          <p:spPr bwMode="auto">
            <a:xfrm>
              <a:off x="0" y="0"/>
              <a:ext cx="384" cy="19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1600"/>
                <a:gd name="T28" fmla="*/ 0 h 21600"/>
                <a:gd name="T29" fmla="*/ 21600 w 21600"/>
                <a:gd name="T30" fmla="*/ 21600 h 2160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1600" h="21600">
                  <a:moveTo>
                    <a:pt x="1350" y="0"/>
                  </a:moveTo>
                  <a:cubicBezTo>
                    <a:pt x="604" y="0"/>
                    <a:pt x="0" y="1209"/>
                    <a:pt x="0" y="2700"/>
                  </a:cubicBezTo>
                  <a:lnTo>
                    <a:pt x="0" y="18900"/>
                  </a:lnTo>
                  <a:cubicBezTo>
                    <a:pt x="0" y="20391"/>
                    <a:pt x="604" y="21600"/>
                    <a:pt x="1350" y="21600"/>
                  </a:cubicBezTo>
                  <a:lnTo>
                    <a:pt x="20250" y="21600"/>
                  </a:lnTo>
                  <a:cubicBezTo>
                    <a:pt x="20996" y="21600"/>
                    <a:pt x="21600" y="20391"/>
                    <a:pt x="21600" y="18900"/>
                  </a:cubicBezTo>
                  <a:lnTo>
                    <a:pt x="21600" y="2700"/>
                  </a:lnTo>
                  <a:cubicBezTo>
                    <a:pt x="21600" y="1209"/>
                    <a:pt x="20996" y="0"/>
                    <a:pt x="20250" y="0"/>
                  </a:cubicBezTo>
                  <a:lnTo>
                    <a:pt x="1350" y="0"/>
                  </a:lnTo>
                  <a:close/>
                  <a:moveTo>
                    <a:pt x="1350" y="0"/>
                  </a:moveTo>
                </a:path>
              </a:pathLst>
            </a:custGeom>
            <a:noFill/>
            <a:ln w="12700">
              <a:solidFill>
                <a:srgbClr val="FF99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9716" name="Rectangle 20"/>
            <p:cNvSpPr>
              <a:spLocks/>
            </p:cNvSpPr>
            <p:nvPr/>
          </p:nvSpPr>
          <p:spPr bwMode="auto">
            <a:xfrm>
              <a:off x="65" y="4"/>
              <a:ext cx="253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89767" bIns="38100" anchor="ctr">
              <a:spAutoFit/>
            </a:bodyPr>
            <a:lstStyle/>
            <a:p>
              <a:pPr marL="12700" algn="ctr"/>
              <a:r>
                <a:rPr lang="en-US" sz="1600">
                  <a:solidFill>
                    <a:schemeClr val="tx1"/>
                  </a:solidFill>
                  <a:cs typeface="Times New Roman" charset="0"/>
                </a:rPr>
                <a:t>jun</a:t>
              </a:r>
            </a:p>
          </p:txBody>
        </p:sp>
      </p:grpSp>
      <p:grpSp>
        <p:nvGrpSpPr>
          <p:cNvPr id="29706" name="Group 21"/>
          <p:cNvGrpSpPr>
            <a:grpSpLocks/>
          </p:cNvGrpSpPr>
          <p:nvPr/>
        </p:nvGrpSpPr>
        <p:grpSpPr bwMode="auto">
          <a:xfrm>
            <a:off x="6181725" y="3571875"/>
            <a:ext cx="609600" cy="304800"/>
            <a:chOff x="0" y="0"/>
            <a:chExt cx="384" cy="192"/>
          </a:xfrm>
        </p:grpSpPr>
        <p:sp>
          <p:nvSpPr>
            <p:cNvPr id="29713" name="AutoShape 22"/>
            <p:cNvSpPr>
              <a:spLocks/>
            </p:cNvSpPr>
            <p:nvPr/>
          </p:nvSpPr>
          <p:spPr bwMode="auto">
            <a:xfrm>
              <a:off x="0" y="0"/>
              <a:ext cx="384" cy="19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1600"/>
                <a:gd name="T28" fmla="*/ 0 h 21600"/>
                <a:gd name="T29" fmla="*/ 21600 w 21600"/>
                <a:gd name="T30" fmla="*/ 21600 h 2160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1600" h="21600">
                  <a:moveTo>
                    <a:pt x="1350" y="0"/>
                  </a:moveTo>
                  <a:cubicBezTo>
                    <a:pt x="604" y="0"/>
                    <a:pt x="0" y="1209"/>
                    <a:pt x="0" y="2700"/>
                  </a:cubicBezTo>
                  <a:lnTo>
                    <a:pt x="0" y="18900"/>
                  </a:lnTo>
                  <a:cubicBezTo>
                    <a:pt x="0" y="20391"/>
                    <a:pt x="604" y="21600"/>
                    <a:pt x="1350" y="21600"/>
                  </a:cubicBezTo>
                  <a:lnTo>
                    <a:pt x="20250" y="21600"/>
                  </a:lnTo>
                  <a:cubicBezTo>
                    <a:pt x="20996" y="21600"/>
                    <a:pt x="21600" y="20391"/>
                    <a:pt x="21600" y="18900"/>
                  </a:cubicBezTo>
                  <a:lnTo>
                    <a:pt x="21600" y="2700"/>
                  </a:lnTo>
                  <a:cubicBezTo>
                    <a:pt x="21600" y="1209"/>
                    <a:pt x="20996" y="0"/>
                    <a:pt x="20250" y="0"/>
                  </a:cubicBezTo>
                  <a:lnTo>
                    <a:pt x="1350" y="0"/>
                  </a:lnTo>
                  <a:close/>
                  <a:moveTo>
                    <a:pt x="1350" y="0"/>
                  </a:moveTo>
                </a:path>
              </a:pathLst>
            </a:custGeom>
            <a:noFill/>
            <a:ln w="12700">
              <a:solidFill>
                <a:srgbClr val="FF99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9714" name="Rectangle 23"/>
            <p:cNvSpPr>
              <a:spLocks/>
            </p:cNvSpPr>
            <p:nvPr/>
          </p:nvSpPr>
          <p:spPr bwMode="auto">
            <a:xfrm>
              <a:off x="80" y="4"/>
              <a:ext cx="223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89767" bIns="38100" anchor="ctr">
              <a:spAutoFit/>
            </a:bodyPr>
            <a:lstStyle/>
            <a:p>
              <a:pPr marL="12700" algn="ctr"/>
              <a:r>
                <a:rPr lang="en-US" sz="1600">
                  <a:solidFill>
                    <a:schemeClr val="tx1"/>
                  </a:solidFill>
                  <a:cs typeface="Times New Roman" charset="0"/>
                </a:rPr>
                <a:t>jul</a:t>
              </a:r>
            </a:p>
          </p:txBody>
        </p:sp>
      </p:grpSp>
      <p:sp>
        <p:nvSpPr>
          <p:cNvPr id="29707" name="AutoShape 24"/>
          <p:cNvSpPr>
            <a:spLocks/>
          </p:cNvSpPr>
          <p:nvPr/>
        </p:nvSpPr>
        <p:spPr bwMode="auto">
          <a:xfrm>
            <a:off x="5114925" y="1781175"/>
            <a:ext cx="457200" cy="3937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rgbClr val="FF99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9708" name="AutoShape 25"/>
          <p:cNvSpPr>
            <a:spLocks/>
          </p:cNvSpPr>
          <p:nvPr/>
        </p:nvSpPr>
        <p:spPr bwMode="auto">
          <a:xfrm>
            <a:off x="5572125" y="2479675"/>
            <a:ext cx="457200" cy="3937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rgbClr val="FF99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9709" name="AutoShape 26"/>
          <p:cNvSpPr>
            <a:spLocks/>
          </p:cNvSpPr>
          <p:nvPr/>
        </p:nvSpPr>
        <p:spPr bwMode="auto">
          <a:xfrm>
            <a:off x="6029325" y="3178175"/>
            <a:ext cx="457200" cy="3937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rgbClr val="FF99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9710" name="AutoShape 27"/>
          <p:cNvSpPr>
            <a:spLocks/>
          </p:cNvSpPr>
          <p:nvPr/>
        </p:nvSpPr>
        <p:spPr bwMode="auto">
          <a:xfrm>
            <a:off x="6486525" y="3876675"/>
            <a:ext cx="457200" cy="3937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rgbClr val="FF99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9711" name="AutoShape 28"/>
          <p:cNvSpPr>
            <a:spLocks/>
          </p:cNvSpPr>
          <p:nvPr/>
        </p:nvSpPr>
        <p:spPr bwMode="auto">
          <a:xfrm>
            <a:off x="6943725" y="4575175"/>
            <a:ext cx="457200" cy="3937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rgbClr val="FF99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9712" name="AutoShape 29"/>
          <p:cNvSpPr>
            <a:spLocks/>
          </p:cNvSpPr>
          <p:nvPr/>
        </p:nvSpPr>
        <p:spPr bwMode="auto">
          <a:xfrm>
            <a:off x="7400925" y="5273675"/>
            <a:ext cx="457200" cy="3937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rgbClr val="FF99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6865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 from BST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i="1" dirty="0"/>
              <a:t>Remove a leaf </a:t>
            </a:r>
            <a:r>
              <a:rPr lang="en-US" i="1" dirty="0" smtClean="0"/>
              <a:t>node</a:t>
            </a:r>
            <a:endParaRPr lang="en-US" i="1" dirty="0"/>
          </a:p>
          <a:p>
            <a:r>
              <a:rPr lang="en-US" i="1" dirty="0"/>
              <a:t>Remove an internal node </a:t>
            </a:r>
            <a:endParaRPr lang="en-US" i="1" dirty="0" smtClean="0"/>
          </a:p>
          <a:p>
            <a:pPr lvl="1"/>
            <a:r>
              <a:rPr lang="en-US" i="1" dirty="0" smtClean="0"/>
              <a:t>With </a:t>
            </a:r>
            <a:r>
              <a:rPr lang="en-US" i="1" dirty="0"/>
              <a:t>single </a:t>
            </a:r>
            <a:r>
              <a:rPr lang="en-US" i="1" dirty="0" smtClean="0"/>
              <a:t>child</a:t>
            </a:r>
          </a:p>
          <a:p>
            <a:pPr lvl="1"/>
            <a:r>
              <a:rPr lang="en-US" i="1" dirty="0"/>
              <a:t>W</a:t>
            </a:r>
            <a:r>
              <a:rPr lang="en-US" i="1" dirty="0" smtClean="0"/>
              <a:t>ith two children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0492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Trim </a:t>
            </a:r>
            <a:r>
              <a:rPr lang="en-US" smtClean="0"/>
              <a:t>a BST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Input: </a:t>
            </a:r>
          </a:p>
          <a:p>
            <a:pPr marL="0" indent="0">
              <a:buNone/>
            </a:pPr>
            <a:r>
              <a:rPr lang="en-US" dirty="0"/>
              <a:t>    3</a:t>
            </a:r>
          </a:p>
          <a:p>
            <a:pPr marL="0" indent="0">
              <a:buNone/>
            </a:pPr>
            <a:r>
              <a:rPr lang="en-US" dirty="0"/>
              <a:t>   / \</a:t>
            </a:r>
          </a:p>
          <a:p>
            <a:pPr marL="0" indent="0">
              <a:buNone/>
            </a:pPr>
            <a:r>
              <a:rPr lang="en-US" dirty="0"/>
              <a:t>  0   4</a:t>
            </a:r>
          </a:p>
          <a:p>
            <a:pPr marL="0" indent="0">
              <a:buNone/>
            </a:pPr>
            <a:r>
              <a:rPr lang="en-US" dirty="0"/>
              <a:t>   \</a:t>
            </a:r>
          </a:p>
          <a:p>
            <a:pPr marL="0" indent="0">
              <a:buNone/>
            </a:pPr>
            <a:r>
              <a:rPr lang="en-US" dirty="0"/>
              <a:t>    2</a:t>
            </a:r>
          </a:p>
          <a:p>
            <a:pPr marL="0" indent="0">
              <a:buNone/>
            </a:pPr>
            <a:r>
              <a:rPr lang="en-US" dirty="0"/>
              <a:t>   /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smtClean="0"/>
              <a:t>1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L </a:t>
            </a:r>
            <a:r>
              <a:rPr lang="en-US" dirty="0"/>
              <a:t>= 1</a:t>
            </a:r>
          </a:p>
          <a:p>
            <a:pPr marL="0" indent="0">
              <a:buNone/>
            </a:pPr>
            <a:r>
              <a:rPr lang="en-US" dirty="0" smtClean="0"/>
              <a:t>R </a:t>
            </a:r>
            <a:r>
              <a:rPr lang="en-US" dirty="0"/>
              <a:t>= 3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2"/>
          </p:nvPr>
        </p:nvSpPr>
        <p:spPr>
          <a:xfrm>
            <a:off x="2667000" y="1589567"/>
            <a:ext cx="3886200" cy="45720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Output</a:t>
            </a:r>
            <a:r>
              <a:rPr lang="en-US" dirty="0"/>
              <a:t>: </a:t>
            </a:r>
          </a:p>
          <a:p>
            <a:pPr marL="0" indent="0">
              <a:buNone/>
            </a:pPr>
            <a:r>
              <a:rPr lang="en-US" dirty="0"/>
              <a:t>      3</a:t>
            </a:r>
          </a:p>
          <a:p>
            <a:pPr marL="0" indent="0">
              <a:buNone/>
            </a:pPr>
            <a:r>
              <a:rPr lang="en-US" dirty="0"/>
              <a:t>     / </a:t>
            </a:r>
          </a:p>
          <a:p>
            <a:pPr marL="0" indent="0">
              <a:buNone/>
            </a:pPr>
            <a:r>
              <a:rPr lang="en-US" dirty="0"/>
              <a:t>   2   </a:t>
            </a:r>
          </a:p>
          <a:p>
            <a:pPr marL="0" indent="0">
              <a:buNone/>
            </a:pPr>
            <a:r>
              <a:rPr lang="en-US" dirty="0"/>
              <a:t>  /</a:t>
            </a:r>
          </a:p>
          <a:p>
            <a:pPr marL="0" indent="0">
              <a:buNone/>
            </a:pPr>
            <a:r>
              <a:rPr lang="en-US" dirty="0"/>
              <a:t> 1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0" y="1271588"/>
            <a:ext cx="533400" cy="244475"/>
          </a:xfrm>
        </p:spPr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029200" y="1676400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AA0D91"/>
                </a:solidFill>
                <a:latin typeface="Menlo-Regular" charset="0"/>
              </a:rPr>
              <a:t>template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&lt;</a:t>
            </a:r>
            <a:r>
              <a:rPr lang="en-US" b="1" dirty="0">
                <a:solidFill>
                  <a:srgbClr val="FF0000"/>
                </a:solidFill>
                <a:latin typeface="Menlo-Regular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T&gt;</a:t>
            </a: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class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TreeNode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T datum;</a:t>
            </a: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TreeNode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&lt;T&gt;* left, * right</a:t>
            </a:r>
            <a:r>
              <a:rPr lang="en-US" dirty="0" smtClean="0">
                <a:solidFill>
                  <a:srgbClr val="000000"/>
                </a:solidFill>
                <a:latin typeface="Menlo-Regular" charset="0"/>
              </a:rPr>
              <a:t>;</a:t>
            </a:r>
          </a:p>
          <a:p>
            <a:r>
              <a:rPr lang="en-US" dirty="0" smtClean="0">
                <a:solidFill>
                  <a:srgbClr val="000000"/>
                </a:solidFill>
                <a:latin typeface="Menlo-Regular" charset="0"/>
              </a:rPr>
              <a:t>};</a:t>
            </a:r>
            <a:endParaRPr lang="en-US" dirty="0">
              <a:solidFill>
                <a:srgbClr val="000000"/>
              </a:solidFill>
              <a:latin typeface="Menlo-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37951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Same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Input:     1         1</a:t>
            </a:r>
          </a:p>
          <a:p>
            <a:pPr marL="0" indent="0">
              <a:buNone/>
            </a:pPr>
            <a:r>
              <a:rPr lang="en-US" dirty="0"/>
              <a:t>          / \       / \</a:t>
            </a:r>
          </a:p>
          <a:p>
            <a:pPr marL="0" indent="0">
              <a:buNone/>
            </a:pPr>
            <a:r>
              <a:rPr lang="en-US" dirty="0"/>
              <a:t>         2   3     2   3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[1,2,3],   [1,2,3]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Output: true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Input:     1         1</a:t>
            </a:r>
          </a:p>
          <a:p>
            <a:pPr marL="0" indent="0">
              <a:buNone/>
            </a:pPr>
            <a:r>
              <a:rPr lang="en-US" dirty="0"/>
              <a:t>          / \       / \</a:t>
            </a:r>
          </a:p>
          <a:p>
            <a:pPr marL="0" indent="0">
              <a:buNone/>
            </a:pPr>
            <a:r>
              <a:rPr lang="en-US" dirty="0"/>
              <a:t>         2   1     1   2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[1,2,1],   [1,1,2]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Output: false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0026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ChangeArrowheads="1"/>
          </p:cNvSpPr>
          <p:nvPr>
            <p:ph type="title"/>
          </p:nvPr>
        </p:nvSpPr>
        <p:spPr/>
        <p:txBody>
          <a:bodyPr rIns="132080"/>
          <a:lstStyle/>
          <a:p>
            <a:pPr eaLnBrk="1" hangingPunct="1"/>
            <a:r>
              <a:rPr lang="en-US" dirty="0">
                <a:latin typeface="Tw Cen MT" charset="0"/>
                <a:ea typeface="MS PGothic" charset="0"/>
              </a:rPr>
              <a:t>Printing Contents of BST</a:t>
            </a:r>
          </a:p>
        </p:txBody>
      </p:sp>
      <p:sp>
        <p:nvSpPr>
          <p:cNvPr id="3072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fld id="{B817409B-E530-EC42-9F98-B3C7524EEEFE}" type="slidenum">
              <a:rPr lang="en-US" sz="1200">
                <a:solidFill>
                  <a:srgbClr val="FFFFFF"/>
                </a:solidFill>
              </a:rPr>
              <a:pPr eaLnBrk="1" hangingPunct="1">
                <a:lnSpc>
                  <a:spcPct val="80000"/>
                </a:lnSpc>
              </a:pPr>
              <a:t>18</a:t>
            </a:fld>
            <a:endParaRPr lang="en-US" sz="1200">
              <a:solidFill>
                <a:srgbClr val="FFFFFF"/>
              </a:solidFill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1620838"/>
            <a:ext cx="3276600" cy="4932362"/>
          </a:xfrm>
        </p:spPr>
        <p:txBody>
          <a:bodyPr rIns="132080">
            <a:normAutofit/>
          </a:bodyPr>
          <a:lstStyle/>
          <a:p>
            <a:pPr marL="39688" indent="0" eaLnBrk="1" hangingPunct="1">
              <a:buFont typeface="Wingdings" charset="0"/>
              <a:buNone/>
            </a:pPr>
            <a:r>
              <a:rPr lang="en-US" sz="2000" dirty="0">
                <a:latin typeface="Times New Roman" charset="0"/>
                <a:ea typeface="MS PGothic" charset="0"/>
                <a:cs typeface="Times New Roman" charset="0"/>
              </a:rPr>
              <a:t>Because of ordering rules for a BST, it’s easy to print the items in alphabetical order</a:t>
            </a:r>
          </a:p>
          <a:p>
            <a:pPr marL="530225" lvl="1" indent="-171450" eaLnBrk="1" hangingPunct="1"/>
            <a:r>
              <a:rPr lang="en-US" sz="2000" dirty="0">
                <a:solidFill>
                  <a:srgbClr val="008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Recursively</a:t>
            </a:r>
            <a:r>
              <a:rPr lang="en-US" sz="2000" dirty="0">
                <a:latin typeface="Times New Roman" charset="0"/>
                <a:ea typeface="ＭＳ Ｐゴシック" charset="0"/>
                <a:cs typeface="ＭＳ Ｐゴシック" charset="0"/>
              </a:rPr>
              <a:t> print </a:t>
            </a:r>
            <a:br>
              <a:rPr lang="en-US" sz="2000" dirty="0">
                <a:latin typeface="Times New Roman" charset="0"/>
                <a:ea typeface="ＭＳ Ｐゴシック" charset="0"/>
                <a:cs typeface="ＭＳ Ｐゴシック" charset="0"/>
              </a:rPr>
            </a:br>
            <a:r>
              <a:rPr lang="en-US" sz="2000" dirty="0">
                <a:latin typeface="Times New Roman" charset="0"/>
                <a:ea typeface="ＭＳ Ｐゴシック" charset="0"/>
                <a:cs typeface="ＭＳ Ｐゴシック" charset="0"/>
              </a:rPr>
              <a:t>left </a:t>
            </a:r>
            <a:r>
              <a:rPr lang="en-US" sz="2000" dirty="0" err="1">
                <a:latin typeface="Times New Roman" charset="0"/>
                <a:ea typeface="ＭＳ Ｐゴシック" charset="0"/>
                <a:cs typeface="ＭＳ Ｐゴシック" charset="0"/>
              </a:rPr>
              <a:t>subtree</a:t>
            </a:r>
            <a:endParaRPr lang="en-US" sz="2000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 marL="530225" lvl="1" indent="-171450" eaLnBrk="1" hangingPunct="1"/>
            <a:r>
              <a:rPr lang="en-US" sz="2000" dirty="0">
                <a:solidFill>
                  <a:srgbClr val="008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Print</a:t>
            </a:r>
            <a:r>
              <a:rPr lang="en-US" sz="2000" dirty="0">
                <a:latin typeface="Times New Roman" charset="0"/>
                <a:ea typeface="ＭＳ Ｐゴシック" charset="0"/>
                <a:cs typeface="ＭＳ Ｐゴシック" charset="0"/>
              </a:rPr>
              <a:t> the node</a:t>
            </a:r>
          </a:p>
          <a:p>
            <a:pPr marL="530225" lvl="1" indent="-171450" eaLnBrk="1" hangingPunct="1"/>
            <a:r>
              <a:rPr lang="en-US" sz="2000" dirty="0">
                <a:solidFill>
                  <a:srgbClr val="008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Recursively</a:t>
            </a:r>
            <a:r>
              <a:rPr lang="en-US" sz="2000" dirty="0">
                <a:latin typeface="Times New Roman" charset="0"/>
                <a:ea typeface="ＭＳ Ｐゴシック" charset="0"/>
                <a:cs typeface="ＭＳ Ｐゴシック" charset="0"/>
              </a:rPr>
              <a:t> print </a:t>
            </a:r>
            <a:br>
              <a:rPr lang="en-US" sz="2000" dirty="0">
                <a:latin typeface="Times New Roman" charset="0"/>
                <a:ea typeface="ＭＳ Ｐゴシック" charset="0"/>
                <a:cs typeface="ＭＳ Ｐゴシック" charset="0"/>
              </a:rPr>
            </a:br>
            <a:r>
              <a:rPr lang="en-US" sz="2000" dirty="0">
                <a:latin typeface="Times New Roman" charset="0"/>
                <a:ea typeface="ＭＳ Ｐゴシック" charset="0"/>
                <a:cs typeface="ＭＳ Ｐゴシック" charset="0"/>
              </a:rPr>
              <a:t>right </a:t>
            </a:r>
            <a:r>
              <a:rPr lang="en-US" sz="2000" dirty="0" err="1">
                <a:latin typeface="Times New Roman" charset="0"/>
                <a:ea typeface="ＭＳ Ｐゴシック" charset="0"/>
                <a:cs typeface="ＭＳ Ｐゴシック" charset="0"/>
              </a:rPr>
              <a:t>subtree</a:t>
            </a:r>
            <a:endParaRPr lang="en-US" sz="2000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24" name="Rectangle 3"/>
          <p:cNvSpPr>
            <a:spLocks/>
          </p:cNvSpPr>
          <p:nvPr/>
        </p:nvSpPr>
        <p:spPr bwMode="auto">
          <a:xfrm>
            <a:off x="3352800" y="1506538"/>
            <a:ext cx="4038600" cy="1846262"/>
          </a:xfrm>
          <a:prstGeom prst="rect">
            <a:avLst/>
          </a:prstGeom>
          <a:solidFill>
            <a:srgbClr val="C0C3D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40639" bIns="0"/>
          <a:lstStyle/>
          <a:p>
            <a:pPr marL="39688">
              <a:spcBef>
                <a:spcPts val="313"/>
              </a:spcBef>
            </a:pPr>
            <a:r>
              <a:rPr lang="en-US" sz="1400" dirty="0" smtClean="0">
                <a:solidFill>
                  <a:srgbClr val="008000"/>
                </a:solidFill>
                <a:cs typeface="Times New Roman" charset="0"/>
                <a:sym typeface="Courier New" charset="0"/>
              </a:rPr>
              <a:t>/</a:t>
            </a:r>
            <a:r>
              <a:rPr lang="en-US" sz="1400" dirty="0">
                <a:solidFill>
                  <a:srgbClr val="008000"/>
                </a:solidFill>
                <a:cs typeface="Times New Roman" charset="0"/>
                <a:sym typeface="Courier New" charset="0"/>
              </a:rPr>
              <a:t>** Print BST </a:t>
            </a:r>
            <a:r>
              <a:rPr lang="en-US" sz="1400" dirty="0" smtClean="0">
                <a:solidFill>
                  <a:srgbClr val="008000"/>
                </a:solidFill>
                <a:cs typeface="Times New Roman" charset="0"/>
                <a:sym typeface="Courier New" charset="0"/>
              </a:rPr>
              <a:t>root </a:t>
            </a:r>
            <a:r>
              <a:rPr lang="en-US" sz="1400" dirty="0">
                <a:solidFill>
                  <a:srgbClr val="008000"/>
                </a:solidFill>
                <a:cs typeface="Times New Roman" charset="0"/>
                <a:sym typeface="Courier New" charset="0"/>
              </a:rPr>
              <a:t>in </a:t>
            </a:r>
            <a:r>
              <a:rPr lang="en-US" sz="1400" dirty="0" smtClean="0">
                <a:solidFill>
                  <a:srgbClr val="008000"/>
                </a:solidFill>
                <a:cs typeface="Times New Roman" charset="0"/>
                <a:sym typeface="Courier New" charset="0"/>
              </a:rPr>
              <a:t>alphabetic </a:t>
            </a:r>
            <a:r>
              <a:rPr lang="en-US" sz="1400" dirty="0">
                <a:solidFill>
                  <a:srgbClr val="008000"/>
                </a:solidFill>
                <a:cs typeface="Times New Roman" charset="0"/>
                <a:sym typeface="Courier New" charset="0"/>
              </a:rPr>
              <a:t>order */</a:t>
            </a:r>
          </a:p>
          <a:p>
            <a:r>
              <a:rPr lang="en-US" sz="1400" dirty="0">
                <a:solidFill>
                  <a:srgbClr val="C200FF"/>
                </a:solidFill>
                <a:latin typeface="Menlo-Regular"/>
              </a:rPr>
              <a:t>template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 &lt;</a:t>
            </a:r>
            <a:r>
              <a:rPr lang="en-US" sz="1400" dirty="0">
                <a:solidFill>
                  <a:srgbClr val="C200FF"/>
                </a:solidFill>
                <a:latin typeface="Menlo-Regular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400" dirty="0">
                <a:solidFill>
                  <a:srgbClr val="2D961E"/>
                </a:solidFill>
                <a:latin typeface="Menlo-Regular"/>
              </a:rPr>
              <a:t>T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&gt;</a:t>
            </a:r>
          </a:p>
          <a:p>
            <a:r>
              <a:rPr lang="en-US" sz="14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400" dirty="0">
                <a:solidFill>
                  <a:srgbClr val="4A00FF"/>
                </a:solidFill>
                <a:latin typeface="Menlo-Regular"/>
              </a:rPr>
              <a:t>show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400" dirty="0" err="1">
                <a:solidFill>
                  <a:srgbClr val="2D961E"/>
                </a:solidFill>
                <a:latin typeface="Menlo-Regular"/>
              </a:rPr>
              <a:t>TreeNode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&lt;</a:t>
            </a:r>
            <a:r>
              <a:rPr lang="en-US" sz="1400" dirty="0">
                <a:solidFill>
                  <a:srgbClr val="2D961E"/>
                </a:solidFill>
                <a:latin typeface="Menlo-Regular"/>
              </a:rPr>
              <a:t>T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&gt;* </a:t>
            </a:r>
            <a:r>
              <a:rPr lang="en-US" sz="1400" dirty="0">
                <a:solidFill>
                  <a:srgbClr val="BA8C1C"/>
                </a:solidFill>
                <a:latin typeface="Menlo-Regular"/>
              </a:rPr>
              <a:t>root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){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</a:t>
            </a:r>
            <a:r>
              <a:rPr lang="en-US" sz="1400" dirty="0">
                <a:solidFill>
                  <a:srgbClr val="C200FF"/>
                </a:solidFill>
                <a:latin typeface="Menlo-Regular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(root == </a:t>
            </a:r>
            <a:r>
              <a:rPr lang="en-US" sz="1400" dirty="0" err="1">
                <a:solidFill>
                  <a:srgbClr val="000000"/>
                </a:solidFill>
                <a:latin typeface="Menlo-Regular"/>
              </a:rPr>
              <a:t>nullptr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) </a:t>
            </a:r>
            <a:r>
              <a:rPr lang="en-US" sz="1400" dirty="0">
                <a:solidFill>
                  <a:srgbClr val="C200FF"/>
                </a:solidFill>
                <a:latin typeface="Menlo-Regular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show(root-&gt;</a:t>
            </a:r>
            <a:r>
              <a:rPr lang="en-US" sz="1400" dirty="0" err="1">
                <a:solidFill>
                  <a:srgbClr val="000000"/>
                </a:solidFill>
                <a:latin typeface="Menlo-Regular"/>
              </a:rPr>
              <a:t>getLeft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());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Menlo-Regular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 &lt;&lt; root-&gt;</a:t>
            </a:r>
            <a:r>
              <a:rPr lang="en-US" sz="1400" dirty="0" err="1">
                <a:solidFill>
                  <a:srgbClr val="000000"/>
                </a:solidFill>
                <a:latin typeface="Menlo-Regular"/>
              </a:rPr>
              <a:t>getDatum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() &lt;&lt; </a:t>
            </a:r>
            <a:r>
              <a:rPr lang="en-US" sz="1400" dirty="0" err="1">
                <a:solidFill>
                  <a:srgbClr val="000000"/>
                </a:solidFill>
                <a:latin typeface="Menlo-Regular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show(root-&gt;</a:t>
            </a:r>
            <a:r>
              <a:rPr lang="en-US" sz="1400" dirty="0" err="1">
                <a:solidFill>
                  <a:srgbClr val="000000"/>
                </a:solidFill>
                <a:latin typeface="Menlo-Regular"/>
              </a:rPr>
              <a:t>getRight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());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}</a:t>
            </a:r>
            <a:endParaRPr lang="en-US" sz="1400" dirty="0">
              <a:solidFill>
                <a:schemeClr val="tx1"/>
              </a:solidFill>
              <a:cs typeface="Times New Roman" charset="0"/>
              <a:sym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42414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ChangeArrowheads="1"/>
          </p:cNvSpPr>
          <p:nvPr>
            <p:ph type="title"/>
          </p:nvPr>
        </p:nvSpPr>
        <p:spPr/>
        <p:txBody>
          <a:bodyPr rIns="132080"/>
          <a:lstStyle/>
          <a:p>
            <a:pPr eaLnBrk="1" hangingPunct="1"/>
            <a:r>
              <a:rPr lang="en-US">
                <a:latin typeface="Tw Cen MT" charset="0"/>
                <a:ea typeface="MS PGothic" charset="0"/>
              </a:rPr>
              <a:t>Tree Traversals</a:t>
            </a:r>
          </a:p>
        </p:txBody>
      </p:sp>
      <p:sp>
        <p:nvSpPr>
          <p:cNvPr id="31746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381000" y="1589088"/>
            <a:ext cx="4038600" cy="4572000"/>
          </a:xfrm>
        </p:spPr>
        <p:txBody>
          <a:bodyPr rIns="132080">
            <a:normAutofit/>
          </a:bodyPr>
          <a:lstStyle/>
          <a:p>
            <a:pPr marL="211138" indent="-171450" eaLnBrk="1" hangingPunct="1">
              <a:spcBef>
                <a:spcPts val="600"/>
              </a:spcBef>
            </a:pPr>
            <a:r>
              <a:rPr lang="ja-JP" altLang="en-US" sz="2000" dirty="0">
                <a:latin typeface="Tw Cen MT" charset="0"/>
                <a:ea typeface="MS PGothic" charset="0"/>
              </a:rPr>
              <a:t>“</a:t>
            </a:r>
            <a:r>
              <a:rPr lang="en-US" altLang="ja-JP" sz="2000" dirty="0">
                <a:latin typeface="Tw Cen MT" charset="0"/>
                <a:ea typeface="MS PGothic" charset="0"/>
              </a:rPr>
              <a:t>Walking</a:t>
            </a:r>
            <a:r>
              <a:rPr lang="ja-JP" altLang="en-US" sz="2000" dirty="0">
                <a:latin typeface="Tw Cen MT" charset="0"/>
                <a:ea typeface="MS PGothic" charset="0"/>
              </a:rPr>
              <a:t>”</a:t>
            </a:r>
            <a:r>
              <a:rPr lang="en-US" altLang="ja-JP" sz="2000" dirty="0">
                <a:latin typeface="Tw Cen MT" charset="0"/>
                <a:ea typeface="MS PGothic" charset="0"/>
              </a:rPr>
              <a:t> over whole tree is a tree </a:t>
            </a:r>
            <a:r>
              <a:rPr lang="en-US" altLang="ja-JP" sz="2000" b="1" dirty="0">
                <a:solidFill>
                  <a:srgbClr val="008000"/>
                </a:solidFill>
                <a:latin typeface="Tw Cen MT" charset="0"/>
                <a:ea typeface="MS PGothic" charset="0"/>
              </a:rPr>
              <a:t>traversal</a:t>
            </a:r>
          </a:p>
          <a:p>
            <a:pPr marL="530225" lvl="1" indent="-171450" eaLnBrk="1" hangingPunct="1">
              <a:spcBef>
                <a:spcPts val="600"/>
              </a:spcBef>
            </a:pPr>
            <a:r>
              <a:rPr lang="en-US" sz="2000" dirty="0">
                <a:latin typeface="Tw Cen MT" charset="0"/>
                <a:ea typeface="MS PGothic" charset="0"/>
              </a:rPr>
              <a:t> </a:t>
            </a:r>
            <a:r>
              <a:rPr lang="en-US" sz="1800" dirty="0">
                <a:latin typeface="Tw Cen MT" charset="0"/>
                <a:ea typeface="MS PGothic" charset="0"/>
              </a:rPr>
              <a:t>Done often enough that there are standard names</a:t>
            </a:r>
          </a:p>
          <a:p>
            <a:pPr marL="530225" lvl="1" indent="-171450" eaLnBrk="1" hangingPunct="1">
              <a:spcBef>
                <a:spcPts val="600"/>
              </a:spcBef>
            </a:pPr>
            <a:r>
              <a:rPr lang="en-US" sz="1800" dirty="0">
                <a:latin typeface="Tw Cen MT" charset="0"/>
                <a:ea typeface="MS PGothic" charset="0"/>
              </a:rPr>
              <a:t> Previous example: </a:t>
            </a:r>
            <a:r>
              <a:rPr lang="en-US" sz="1800" dirty="0" err="1">
                <a:latin typeface="Tw Cen MT" charset="0"/>
                <a:ea typeface="MS PGothic" charset="0"/>
              </a:rPr>
              <a:t>inorder</a:t>
            </a:r>
            <a:r>
              <a:rPr lang="en-US" sz="1800" dirty="0">
                <a:latin typeface="Tw Cen MT" charset="0"/>
                <a:ea typeface="MS PGothic" charset="0"/>
              </a:rPr>
              <a:t> traversal</a:t>
            </a:r>
          </a:p>
          <a:p>
            <a:pPr marL="804863" lvl="2" indent="-171450" eaLnBrk="1" hangingPunct="1">
              <a:spcBef>
                <a:spcPts val="600"/>
              </a:spcBef>
            </a:pPr>
            <a:r>
              <a:rPr lang="en-US" sz="2000" dirty="0">
                <a:latin typeface="Tw Cen MT" charset="0"/>
                <a:ea typeface="MS PGothic" charset="0"/>
              </a:rPr>
              <a:t>Process left </a:t>
            </a:r>
            <a:r>
              <a:rPr lang="en-US" sz="2000" dirty="0" err="1">
                <a:latin typeface="Tw Cen MT" charset="0"/>
                <a:ea typeface="MS PGothic" charset="0"/>
              </a:rPr>
              <a:t>subtree</a:t>
            </a:r>
            <a:endParaRPr lang="en-US" sz="2000" dirty="0">
              <a:latin typeface="Tw Cen MT" charset="0"/>
              <a:ea typeface="MS PGothic" charset="0"/>
            </a:endParaRPr>
          </a:p>
          <a:p>
            <a:pPr marL="804863" lvl="2" indent="-171450" eaLnBrk="1" hangingPunct="1">
              <a:spcBef>
                <a:spcPts val="600"/>
              </a:spcBef>
            </a:pPr>
            <a:r>
              <a:rPr lang="en-US" sz="2000" dirty="0">
                <a:latin typeface="Tw Cen MT" charset="0"/>
                <a:ea typeface="MS PGothic" charset="0"/>
              </a:rPr>
              <a:t>Process node</a:t>
            </a:r>
          </a:p>
          <a:p>
            <a:pPr marL="804863" lvl="2" indent="-171450" eaLnBrk="1" hangingPunct="1">
              <a:spcBef>
                <a:spcPts val="600"/>
              </a:spcBef>
            </a:pPr>
            <a:r>
              <a:rPr lang="en-US" sz="2000" dirty="0">
                <a:latin typeface="Tw Cen MT" charset="0"/>
                <a:ea typeface="MS PGothic" charset="0"/>
              </a:rPr>
              <a:t>Process right </a:t>
            </a:r>
            <a:r>
              <a:rPr lang="en-US" sz="2000" dirty="0" err="1">
                <a:latin typeface="Tw Cen MT" charset="0"/>
                <a:ea typeface="MS PGothic" charset="0"/>
              </a:rPr>
              <a:t>subtree</a:t>
            </a:r>
            <a:endParaRPr lang="en-US" sz="2000" dirty="0">
              <a:latin typeface="Tw Cen MT" charset="0"/>
              <a:ea typeface="MS PGothic" charset="0"/>
            </a:endParaRPr>
          </a:p>
          <a:p>
            <a:pPr marL="211138" indent="-171450" eaLnBrk="1" hangingPunct="1">
              <a:spcBef>
                <a:spcPts val="600"/>
              </a:spcBef>
            </a:pPr>
            <a:r>
              <a:rPr lang="en-US" sz="2000" dirty="0">
                <a:latin typeface="Tw Cen MT" charset="0"/>
                <a:ea typeface="MS PGothic" charset="0"/>
              </a:rPr>
              <a:t>Note: Can do other processing besides printing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2"/>
          </p:nvPr>
        </p:nvSpPr>
        <p:spPr>
          <a:xfrm>
            <a:off x="4648200" y="1589088"/>
            <a:ext cx="4083050" cy="4572000"/>
          </a:xfrm>
        </p:spPr>
        <p:txBody>
          <a:bodyPr>
            <a:noAutofit/>
          </a:bodyPr>
          <a:lstStyle/>
          <a:p>
            <a:pPr marL="39688" indent="0" eaLnBrk="1" fontAlgn="auto" hangingPunct="1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0033CC"/>
              </a:buClr>
              <a:buSzPct val="100000"/>
              <a:buFont typeface="Wingdings" charset="0"/>
              <a:buNone/>
              <a:defRPr/>
            </a:pPr>
            <a:r>
              <a:rPr lang="en-US" sz="1800" dirty="0">
                <a:solidFill>
                  <a:srgbClr val="0033CC"/>
                </a:solidFill>
                <a:latin typeface="Times New Roman"/>
                <a:ea typeface="+mn-ea"/>
                <a:cs typeface="Times New Roman"/>
                <a:sym typeface="Arial" charset="0"/>
              </a:rPr>
              <a:t>O</a:t>
            </a:r>
            <a:r>
              <a:rPr lang="en-US" sz="1800" dirty="0" smtClean="0">
                <a:solidFill>
                  <a:srgbClr val="0033CC"/>
                </a:solidFill>
                <a:latin typeface="Times New Roman"/>
                <a:ea typeface="+mn-ea"/>
                <a:cs typeface="Times New Roman"/>
                <a:sym typeface="Arial" charset="0"/>
              </a:rPr>
              <a:t>ther standard kinds of traversals</a:t>
            </a:r>
            <a:endParaRPr lang="en-US" sz="1800" dirty="0" smtClean="0">
              <a:solidFill>
                <a:srgbClr val="9900CC"/>
              </a:solidFill>
              <a:latin typeface="Times New Roman"/>
              <a:ea typeface="+mn-ea"/>
              <a:cs typeface="Times New Roman"/>
              <a:sym typeface="Arial" charset="0"/>
            </a:endParaRPr>
          </a:p>
          <a:p>
            <a:pPr marL="211138" indent="-171450" eaLnBrk="1" fontAlgn="auto" hangingPunct="1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rgbClr val="9900CC"/>
              </a:buClr>
              <a:buSzPct val="100000"/>
              <a:buFont typeface="Wingdings" charset="2"/>
              <a:buChar char="§"/>
              <a:defRPr/>
            </a:pPr>
            <a:r>
              <a:rPr lang="en-US" sz="1800" dirty="0" smtClean="0">
                <a:solidFill>
                  <a:srgbClr val="9900CC"/>
                </a:solidFill>
                <a:latin typeface="Times New Roman"/>
                <a:ea typeface="+mn-ea"/>
                <a:cs typeface="Times New Roman"/>
                <a:sym typeface="Arial" charset="0"/>
              </a:rPr>
              <a:t>Preorder traversal</a:t>
            </a:r>
          </a:p>
          <a:p>
            <a:pPr marL="531813" lvl="1" indent="-171450" eaLnBrk="1" fontAlgn="auto" hangingPunct="1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Clr>
                <a:srgbClr val="009900"/>
              </a:buClr>
              <a:buSzPct val="100000"/>
              <a:buFont typeface="Wingdings" charset="2"/>
              <a:buChar char="w"/>
              <a:defRPr/>
            </a:pPr>
            <a:r>
              <a:rPr lang="en-US" sz="1800" dirty="0" smtClean="0">
                <a:solidFill>
                  <a:srgbClr val="009900"/>
                </a:solidFill>
                <a:latin typeface="Times New Roman"/>
                <a:ea typeface="+mn-ea"/>
                <a:cs typeface="Times New Roman"/>
                <a:sym typeface="Arial" charset="0"/>
              </a:rPr>
              <a:t>Process node</a:t>
            </a:r>
          </a:p>
          <a:p>
            <a:pPr marL="531813" lvl="1" indent="-171450" eaLnBrk="1" fontAlgn="auto" hangingPunct="1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Clr>
                <a:srgbClr val="009900"/>
              </a:buClr>
              <a:buSzPct val="100000"/>
              <a:buFont typeface="Wingdings" charset="2"/>
              <a:buChar char="w"/>
              <a:defRPr/>
            </a:pPr>
            <a:r>
              <a:rPr lang="en-US" sz="1800" dirty="0" smtClean="0">
                <a:solidFill>
                  <a:srgbClr val="009900"/>
                </a:solidFill>
                <a:latin typeface="Times New Roman"/>
                <a:ea typeface="+mn-ea"/>
                <a:cs typeface="Times New Roman"/>
                <a:sym typeface="Arial" charset="0"/>
              </a:rPr>
              <a:t>Process left </a:t>
            </a:r>
            <a:r>
              <a:rPr lang="en-US" sz="1800" dirty="0" err="1" smtClean="0">
                <a:solidFill>
                  <a:srgbClr val="009900"/>
                </a:solidFill>
                <a:latin typeface="Times New Roman"/>
                <a:ea typeface="+mn-ea"/>
                <a:cs typeface="Times New Roman"/>
                <a:sym typeface="Arial" charset="0"/>
              </a:rPr>
              <a:t>subtree</a:t>
            </a:r>
            <a:endParaRPr lang="en-US" sz="1800" dirty="0" smtClean="0">
              <a:solidFill>
                <a:srgbClr val="009900"/>
              </a:solidFill>
              <a:latin typeface="Times New Roman"/>
              <a:ea typeface="+mn-ea"/>
              <a:cs typeface="Times New Roman"/>
              <a:sym typeface="Arial" charset="0"/>
            </a:endParaRPr>
          </a:p>
          <a:p>
            <a:pPr marL="531813" lvl="1" indent="-171450" eaLnBrk="1" fontAlgn="auto" hangingPunct="1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Clr>
                <a:srgbClr val="009900"/>
              </a:buClr>
              <a:buSzPct val="100000"/>
              <a:buFont typeface="Wingdings" charset="2"/>
              <a:buChar char="w"/>
              <a:defRPr/>
            </a:pPr>
            <a:r>
              <a:rPr lang="en-US" sz="1800" dirty="0" smtClean="0">
                <a:solidFill>
                  <a:srgbClr val="009900"/>
                </a:solidFill>
                <a:latin typeface="Times New Roman"/>
                <a:ea typeface="+mn-ea"/>
                <a:cs typeface="Times New Roman"/>
                <a:sym typeface="Arial" charset="0"/>
              </a:rPr>
              <a:t>Process right </a:t>
            </a:r>
            <a:r>
              <a:rPr lang="en-US" sz="1800" dirty="0" err="1" smtClean="0">
                <a:solidFill>
                  <a:srgbClr val="009900"/>
                </a:solidFill>
                <a:latin typeface="Times New Roman"/>
                <a:ea typeface="+mn-ea"/>
                <a:cs typeface="Times New Roman"/>
                <a:sym typeface="Arial" charset="0"/>
              </a:rPr>
              <a:t>subtree</a:t>
            </a:r>
            <a:endParaRPr lang="en-US" sz="1800" dirty="0" smtClean="0">
              <a:solidFill>
                <a:srgbClr val="9900CC"/>
              </a:solidFill>
              <a:latin typeface="Times New Roman"/>
              <a:ea typeface="+mn-ea"/>
              <a:cs typeface="Times New Roman"/>
              <a:sym typeface="Arial" charset="0"/>
            </a:endParaRPr>
          </a:p>
          <a:p>
            <a:pPr marL="211138" indent="-171450" eaLnBrk="1" fontAlgn="auto" hangingPunct="1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rgbClr val="9900CC"/>
              </a:buClr>
              <a:buSzPct val="100000"/>
              <a:buFont typeface="Wingdings" charset="2"/>
              <a:buChar char="§"/>
              <a:defRPr/>
            </a:pPr>
            <a:r>
              <a:rPr lang="en-US" sz="1800" dirty="0" err="1" smtClean="0">
                <a:solidFill>
                  <a:srgbClr val="9900CC"/>
                </a:solidFill>
                <a:latin typeface="Times New Roman"/>
                <a:ea typeface="+mn-ea"/>
                <a:cs typeface="Times New Roman"/>
                <a:sym typeface="Arial" charset="0"/>
              </a:rPr>
              <a:t>Postorder</a:t>
            </a:r>
            <a:r>
              <a:rPr lang="en-US" sz="1800" dirty="0" smtClean="0">
                <a:solidFill>
                  <a:srgbClr val="9900CC"/>
                </a:solidFill>
                <a:latin typeface="Times New Roman"/>
                <a:ea typeface="+mn-ea"/>
                <a:cs typeface="Times New Roman"/>
                <a:sym typeface="Arial" charset="0"/>
              </a:rPr>
              <a:t> traversal</a:t>
            </a:r>
          </a:p>
          <a:p>
            <a:pPr marL="531813" lvl="1" indent="-171450" eaLnBrk="1" fontAlgn="auto" hangingPunct="1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Clr>
                <a:srgbClr val="009900"/>
              </a:buClr>
              <a:buSzPct val="100000"/>
              <a:buFont typeface="Wingdings" charset="2"/>
              <a:buChar char="w"/>
              <a:defRPr/>
            </a:pPr>
            <a:r>
              <a:rPr lang="en-US" sz="1800" dirty="0" smtClean="0">
                <a:solidFill>
                  <a:srgbClr val="009900"/>
                </a:solidFill>
                <a:latin typeface="Times New Roman"/>
                <a:ea typeface="+mn-ea"/>
                <a:cs typeface="Times New Roman"/>
                <a:sym typeface="Arial" charset="0"/>
              </a:rPr>
              <a:t>Process left </a:t>
            </a:r>
            <a:r>
              <a:rPr lang="en-US" sz="1800" dirty="0" err="1" smtClean="0">
                <a:solidFill>
                  <a:srgbClr val="009900"/>
                </a:solidFill>
                <a:latin typeface="Times New Roman"/>
                <a:ea typeface="+mn-ea"/>
                <a:cs typeface="Times New Roman"/>
                <a:sym typeface="Arial" charset="0"/>
              </a:rPr>
              <a:t>subtree</a:t>
            </a:r>
            <a:endParaRPr lang="en-US" sz="1800" dirty="0" smtClean="0">
              <a:solidFill>
                <a:srgbClr val="009900"/>
              </a:solidFill>
              <a:latin typeface="Times New Roman"/>
              <a:ea typeface="+mn-ea"/>
              <a:cs typeface="Times New Roman"/>
              <a:sym typeface="Arial" charset="0"/>
            </a:endParaRPr>
          </a:p>
          <a:p>
            <a:pPr marL="531813" lvl="1" indent="-171450" eaLnBrk="1" fontAlgn="auto" hangingPunct="1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Clr>
                <a:srgbClr val="009900"/>
              </a:buClr>
              <a:buSzPct val="100000"/>
              <a:buFont typeface="Wingdings" charset="2"/>
              <a:buChar char="w"/>
              <a:defRPr/>
            </a:pPr>
            <a:r>
              <a:rPr lang="en-US" sz="1800" dirty="0" smtClean="0">
                <a:solidFill>
                  <a:srgbClr val="009900"/>
                </a:solidFill>
                <a:latin typeface="Times New Roman"/>
                <a:ea typeface="+mn-ea"/>
                <a:cs typeface="Times New Roman"/>
                <a:sym typeface="Arial" charset="0"/>
              </a:rPr>
              <a:t>Process right </a:t>
            </a:r>
            <a:r>
              <a:rPr lang="en-US" sz="1800" dirty="0" err="1" smtClean="0">
                <a:solidFill>
                  <a:srgbClr val="009900"/>
                </a:solidFill>
                <a:latin typeface="Times New Roman"/>
                <a:ea typeface="+mn-ea"/>
                <a:cs typeface="Times New Roman"/>
                <a:sym typeface="Arial" charset="0"/>
              </a:rPr>
              <a:t>subtree</a:t>
            </a:r>
            <a:endParaRPr lang="en-US" sz="1800" dirty="0" smtClean="0">
              <a:solidFill>
                <a:srgbClr val="009900"/>
              </a:solidFill>
              <a:latin typeface="Times New Roman"/>
              <a:ea typeface="+mn-ea"/>
              <a:cs typeface="Times New Roman"/>
              <a:sym typeface="Arial" charset="0"/>
            </a:endParaRPr>
          </a:p>
          <a:p>
            <a:pPr marL="531813" lvl="1" indent="-171450" eaLnBrk="1" fontAlgn="auto" hangingPunct="1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Clr>
                <a:srgbClr val="009900"/>
              </a:buClr>
              <a:buSzPct val="100000"/>
              <a:buFont typeface="Wingdings" charset="2"/>
              <a:buChar char="w"/>
              <a:defRPr/>
            </a:pPr>
            <a:r>
              <a:rPr lang="en-US" sz="1800" dirty="0" smtClean="0">
                <a:solidFill>
                  <a:srgbClr val="009900"/>
                </a:solidFill>
                <a:latin typeface="Times New Roman"/>
                <a:ea typeface="+mn-ea"/>
                <a:cs typeface="Times New Roman"/>
                <a:sym typeface="Arial" charset="0"/>
              </a:rPr>
              <a:t>Process node</a:t>
            </a:r>
          </a:p>
          <a:p>
            <a:pPr marL="211138" indent="-171450" eaLnBrk="1" fontAlgn="auto" hangingPunct="1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rgbClr val="9900CC"/>
              </a:buClr>
              <a:buSzPct val="100000"/>
              <a:buFont typeface="Wingdings" charset="2"/>
              <a:buChar char="§"/>
              <a:defRPr/>
            </a:pPr>
            <a:r>
              <a:rPr lang="en-US" sz="1800" dirty="0" smtClean="0">
                <a:solidFill>
                  <a:srgbClr val="9900CC"/>
                </a:solidFill>
                <a:latin typeface="Times New Roman"/>
                <a:ea typeface="+mn-ea"/>
                <a:cs typeface="Times New Roman"/>
                <a:sym typeface="Arial" charset="0"/>
              </a:rPr>
              <a:t>Level-order traversal</a:t>
            </a:r>
          </a:p>
          <a:p>
            <a:pPr marL="531813" lvl="1" indent="-171450" eaLnBrk="1" fontAlgn="auto" hangingPunct="1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Clr>
                <a:srgbClr val="009900"/>
              </a:buClr>
              <a:buSzPct val="100000"/>
              <a:buFont typeface="Wingdings" charset="2"/>
              <a:buChar char="w"/>
              <a:defRPr/>
            </a:pPr>
            <a:r>
              <a:rPr lang="en-US" sz="1800" dirty="0" smtClean="0">
                <a:solidFill>
                  <a:srgbClr val="009900"/>
                </a:solidFill>
                <a:latin typeface="Times New Roman"/>
                <a:ea typeface="+mn-ea"/>
                <a:cs typeface="Times New Roman"/>
                <a:sym typeface="Arial" charset="0"/>
              </a:rPr>
              <a:t>Not recursive uses a queue</a:t>
            </a: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0" y="1271588"/>
            <a:ext cx="533400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fld id="{02984858-3236-D847-89A7-FC06A982EF50}" type="slidenum">
              <a:rPr lang="en-US" sz="1200">
                <a:solidFill>
                  <a:srgbClr val="FFFFFF"/>
                </a:solidFill>
              </a:rPr>
              <a:pPr eaLnBrk="1" hangingPunct="1">
                <a:lnSpc>
                  <a:spcPct val="80000"/>
                </a:lnSpc>
              </a:pPr>
              <a:t>19</a:t>
            </a:fld>
            <a:endParaRPr lang="en-US" sz="1200">
              <a:solidFill>
                <a:srgbClr val="FFFFFF"/>
              </a:solidFill>
            </a:endParaRPr>
          </a:p>
        </p:txBody>
      </p:sp>
      <p:sp>
        <p:nvSpPr>
          <p:cNvPr id="31749" name="Rectangle 3"/>
          <p:cNvSpPr>
            <a:spLocks/>
          </p:cNvSpPr>
          <p:nvPr/>
        </p:nvSpPr>
        <p:spPr bwMode="auto">
          <a:xfrm>
            <a:off x="4648200" y="1287463"/>
            <a:ext cx="3810000" cy="439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/>
          <a:p>
            <a:pPr marL="211138" indent="-171450">
              <a:lnSpc>
                <a:spcPct val="90000"/>
              </a:lnSpc>
              <a:spcBef>
                <a:spcPts val="450"/>
              </a:spcBef>
              <a:buClr>
                <a:srgbClr val="0033CC"/>
              </a:buClr>
              <a:buSzPct val="100000"/>
              <a:buFont typeface="Wingdings" charset="0"/>
              <a:buChar char=""/>
            </a:pPr>
            <a:endParaRPr lang="fr-FR" sz="1600">
              <a:solidFill>
                <a:srgbClr val="009900"/>
              </a:solidFill>
              <a:latin typeface="Arial" charset="0"/>
              <a:cs typeface="Arial" charset="0"/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33717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/>
          </p:nvPr>
        </p:nvSpPr>
        <p:spPr/>
        <p:txBody>
          <a:bodyPr rIns="132080"/>
          <a:lstStyle/>
          <a:p>
            <a:pPr eaLnBrk="1" hangingPunct="1"/>
            <a:r>
              <a:rPr lang="en-US" dirty="0">
                <a:latin typeface="Tw Cen MT" charset="0"/>
                <a:ea typeface="MS PGothic" charset="0"/>
              </a:rPr>
              <a:t>Tree Overview</a:t>
            </a:r>
          </a:p>
        </p:txBody>
      </p:sp>
      <p:sp>
        <p:nvSpPr>
          <p:cNvPr id="1638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fld id="{7730FD82-A420-1142-B070-233BAF8ACD54}" type="slidenum">
              <a:rPr lang="en-US" sz="1200">
                <a:solidFill>
                  <a:srgbClr val="FFFFFF"/>
                </a:solidFill>
              </a:rPr>
              <a:pPr eaLnBrk="1" hangingPunct="1">
                <a:lnSpc>
                  <a:spcPct val="80000"/>
                </a:lnSpc>
              </a:pPr>
              <a:t>2</a:t>
            </a:fld>
            <a:endParaRPr lang="en-US" sz="1200">
              <a:solidFill>
                <a:srgbClr val="FFFFFF"/>
              </a:solidFill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752600"/>
            <a:ext cx="4114800" cy="4851400"/>
          </a:xfrm>
        </p:spPr>
        <p:txBody>
          <a:bodyPr rIns="13208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Font typeface="Wingdings" charset="0"/>
              <a:buNone/>
              <a:defRPr/>
            </a:pPr>
            <a:r>
              <a:rPr lang="en-US" sz="2000" i="1" dirty="0">
                <a:ea typeface="+mn-ea"/>
                <a:cs typeface="+mn-cs"/>
              </a:rPr>
              <a:t>Tree</a:t>
            </a:r>
            <a:r>
              <a:rPr lang="en-US" sz="2000" dirty="0">
                <a:ea typeface="+mn-ea"/>
                <a:cs typeface="+mn-cs"/>
              </a:rPr>
              <a:t>: </a:t>
            </a:r>
            <a:r>
              <a:rPr lang="en-US" sz="2000" b="1" dirty="0">
                <a:ea typeface="+mn-ea"/>
                <a:cs typeface="+mn-cs"/>
              </a:rPr>
              <a:t>recursive</a:t>
            </a:r>
            <a:r>
              <a:rPr lang="en-US" sz="2000" dirty="0">
                <a:ea typeface="+mn-ea"/>
                <a:cs typeface="+mn-cs"/>
              </a:rPr>
              <a:t> data structure (similar to list)</a:t>
            </a:r>
          </a:p>
          <a:p>
            <a:pPr marL="728663" lvl="1" indent="-274320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r>
              <a:rPr lang="en-US" sz="1800" dirty="0">
                <a:ea typeface="+mn-ea"/>
                <a:cs typeface="+mn-cs"/>
              </a:rPr>
              <a:t>Each </a:t>
            </a:r>
            <a:r>
              <a:rPr lang="en-US" sz="1800" dirty="0" smtClean="0">
                <a:ea typeface="+mn-ea"/>
                <a:cs typeface="+mn-cs"/>
              </a:rPr>
              <a:t>node may </a:t>
            </a:r>
            <a:r>
              <a:rPr lang="en-US" sz="1800" dirty="0">
                <a:ea typeface="+mn-ea"/>
                <a:cs typeface="+mn-cs"/>
              </a:rPr>
              <a:t>have zero or more </a:t>
            </a:r>
            <a:r>
              <a:rPr lang="en-US" sz="1800" i="1" dirty="0">
                <a:ea typeface="+mn-ea"/>
                <a:cs typeface="+mn-cs"/>
              </a:rPr>
              <a:t>successors</a:t>
            </a:r>
            <a:r>
              <a:rPr lang="en-US" sz="1800" dirty="0">
                <a:ea typeface="+mn-ea"/>
                <a:cs typeface="+mn-cs"/>
              </a:rPr>
              <a:t> (children)</a:t>
            </a:r>
          </a:p>
          <a:p>
            <a:pPr marL="728663" lvl="1" indent="-274320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r>
              <a:rPr lang="en-US" sz="1800" dirty="0">
                <a:ea typeface="+mn-ea"/>
                <a:cs typeface="+mn-cs"/>
              </a:rPr>
              <a:t>Each </a:t>
            </a:r>
            <a:r>
              <a:rPr lang="en-US" sz="1800" dirty="0" smtClean="0">
                <a:ea typeface="+mn-ea"/>
                <a:cs typeface="+mn-cs"/>
              </a:rPr>
              <a:t>node has </a:t>
            </a:r>
            <a:r>
              <a:rPr lang="en-US" sz="1800" b="1" dirty="0">
                <a:solidFill>
                  <a:srgbClr val="FF0000"/>
                </a:solidFill>
                <a:ea typeface="+mn-ea"/>
                <a:cs typeface="+mn-cs"/>
              </a:rPr>
              <a:t>exactly one </a:t>
            </a:r>
            <a:r>
              <a:rPr lang="en-US" sz="1800" i="1" dirty="0">
                <a:solidFill>
                  <a:srgbClr val="008000"/>
                </a:solidFill>
                <a:ea typeface="+mn-ea"/>
                <a:cs typeface="+mn-cs"/>
              </a:rPr>
              <a:t>predecessor</a:t>
            </a:r>
            <a:r>
              <a:rPr lang="en-US" sz="1800" dirty="0">
                <a:solidFill>
                  <a:srgbClr val="008000"/>
                </a:solidFill>
                <a:ea typeface="+mn-ea"/>
                <a:cs typeface="+mn-cs"/>
              </a:rPr>
              <a:t> </a:t>
            </a:r>
            <a:r>
              <a:rPr lang="en-US" sz="1800" dirty="0">
                <a:ea typeface="+mn-ea"/>
                <a:cs typeface="+mn-cs"/>
              </a:rPr>
              <a:t>(parent) except the </a:t>
            </a:r>
            <a:r>
              <a:rPr lang="en-US" sz="1800" i="1" dirty="0">
                <a:solidFill>
                  <a:srgbClr val="008000"/>
                </a:solidFill>
                <a:ea typeface="+mn-ea"/>
                <a:cs typeface="+mn-cs"/>
              </a:rPr>
              <a:t>root</a:t>
            </a:r>
            <a:r>
              <a:rPr lang="en-US" sz="1800" dirty="0">
                <a:ea typeface="+mn-ea"/>
                <a:cs typeface="+mn-cs"/>
              </a:rPr>
              <a:t>, which has </a:t>
            </a:r>
            <a:r>
              <a:rPr lang="en-US" sz="1800" dirty="0">
                <a:solidFill>
                  <a:srgbClr val="008000"/>
                </a:solidFill>
                <a:ea typeface="+mn-ea"/>
                <a:cs typeface="+mn-cs"/>
              </a:rPr>
              <a:t>none</a:t>
            </a:r>
          </a:p>
          <a:p>
            <a:pPr marL="728663" lvl="1" indent="-274320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r>
              <a:rPr lang="en-US" sz="1800" dirty="0">
                <a:ea typeface="+mn-ea"/>
                <a:cs typeface="+mn-cs"/>
              </a:rPr>
              <a:t>All </a:t>
            </a:r>
            <a:r>
              <a:rPr lang="en-US" sz="1800" dirty="0" smtClean="0">
                <a:ea typeface="+mn-ea"/>
                <a:cs typeface="+mn-cs"/>
              </a:rPr>
              <a:t>nodes are </a:t>
            </a:r>
            <a:r>
              <a:rPr lang="en-US" sz="1800" dirty="0">
                <a:solidFill>
                  <a:srgbClr val="008000"/>
                </a:solidFill>
                <a:ea typeface="+mn-ea"/>
                <a:cs typeface="+mn-cs"/>
              </a:rPr>
              <a:t>reachable</a:t>
            </a:r>
            <a:r>
              <a:rPr lang="en-US" sz="1800" dirty="0">
                <a:ea typeface="+mn-ea"/>
                <a:cs typeface="+mn-cs"/>
              </a:rPr>
              <a:t> from </a:t>
            </a:r>
            <a:r>
              <a:rPr lang="en-US" sz="1800" i="1" dirty="0">
                <a:ea typeface="+mn-ea"/>
                <a:cs typeface="+mn-cs"/>
              </a:rPr>
              <a:t>root</a:t>
            </a:r>
          </a:p>
          <a:p>
            <a:pPr marL="0" indent="0" eaLnBrk="1" fontAlgn="auto" hangingPunct="1">
              <a:spcAft>
                <a:spcPts val="0"/>
              </a:spcAft>
              <a:buFont typeface="Wingdings" charset="0"/>
              <a:buNone/>
              <a:defRPr/>
            </a:pPr>
            <a:r>
              <a:rPr lang="en-US" sz="2000" i="1" dirty="0">
                <a:solidFill>
                  <a:srgbClr val="FF0000"/>
                </a:solidFill>
                <a:ea typeface="+mn-ea"/>
                <a:cs typeface="+mn-cs"/>
              </a:rPr>
              <a:t>Binary</a:t>
            </a:r>
            <a:r>
              <a:rPr lang="en-US" sz="2000" i="1" dirty="0">
                <a:ea typeface="+mn-ea"/>
                <a:cs typeface="+mn-cs"/>
              </a:rPr>
              <a:t> tree</a:t>
            </a:r>
            <a:r>
              <a:rPr lang="en-US" sz="2000" dirty="0">
                <a:ea typeface="+mn-ea"/>
                <a:cs typeface="+mn-cs"/>
              </a:rPr>
              <a:t>: tree in which each </a:t>
            </a:r>
            <a:r>
              <a:rPr lang="en-US" sz="2000" dirty="0" smtClean="0">
                <a:ea typeface="+mn-ea"/>
                <a:cs typeface="+mn-cs"/>
              </a:rPr>
              <a:t>node can </a:t>
            </a:r>
            <a:r>
              <a:rPr lang="en-US" sz="2000" dirty="0">
                <a:ea typeface="+mn-ea"/>
                <a:cs typeface="+mn-cs"/>
              </a:rPr>
              <a:t>have </a:t>
            </a:r>
            <a:r>
              <a:rPr lang="en-US" sz="2000" dirty="0">
                <a:solidFill>
                  <a:srgbClr val="008000"/>
                </a:solidFill>
                <a:ea typeface="+mn-ea"/>
                <a:cs typeface="+mn-cs"/>
              </a:rPr>
              <a:t>at most </a:t>
            </a:r>
            <a:r>
              <a:rPr lang="en-US" sz="2000" b="1" dirty="0">
                <a:ea typeface="+mn-ea"/>
                <a:cs typeface="+mn-cs"/>
              </a:rPr>
              <a:t>two</a:t>
            </a:r>
            <a:r>
              <a:rPr lang="en-US" sz="2000" dirty="0">
                <a:ea typeface="+mn-ea"/>
                <a:cs typeface="+mn-cs"/>
              </a:rPr>
              <a:t> children: a left child and a right child</a:t>
            </a:r>
          </a:p>
        </p:txBody>
      </p:sp>
      <p:grpSp>
        <p:nvGrpSpPr>
          <p:cNvPr id="16388" name="Group 3"/>
          <p:cNvGrpSpPr>
            <a:grpSpLocks/>
          </p:cNvGrpSpPr>
          <p:nvPr/>
        </p:nvGrpSpPr>
        <p:grpSpPr bwMode="auto">
          <a:xfrm>
            <a:off x="4789488" y="1568450"/>
            <a:ext cx="1600200" cy="2238375"/>
            <a:chOff x="0" y="0"/>
            <a:chExt cx="1008" cy="1410"/>
          </a:xfrm>
        </p:grpSpPr>
        <p:grpSp>
          <p:nvGrpSpPr>
            <p:cNvPr id="16429" name="Group 4"/>
            <p:cNvGrpSpPr>
              <a:grpSpLocks/>
            </p:cNvGrpSpPr>
            <p:nvPr/>
          </p:nvGrpSpPr>
          <p:grpSpPr bwMode="auto">
            <a:xfrm>
              <a:off x="0" y="26"/>
              <a:ext cx="1008" cy="1007"/>
              <a:chOff x="0" y="0"/>
              <a:chExt cx="1008" cy="1007"/>
            </a:xfrm>
          </p:grpSpPr>
          <p:sp>
            <p:nvSpPr>
              <p:cNvPr id="16437" name="Oval 5"/>
              <p:cNvSpPr>
                <a:spLocks/>
              </p:cNvSpPr>
              <p:nvPr/>
            </p:nvSpPr>
            <p:spPr bwMode="auto">
              <a:xfrm>
                <a:off x="503" y="0"/>
                <a:ext cx="219" cy="21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fr-FR"/>
              </a:p>
            </p:txBody>
          </p:sp>
          <p:sp>
            <p:nvSpPr>
              <p:cNvPr id="16438" name="Oval 6"/>
              <p:cNvSpPr>
                <a:spLocks/>
              </p:cNvSpPr>
              <p:nvPr/>
            </p:nvSpPr>
            <p:spPr bwMode="auto">
              <a:xfrm>
                <a:off x="220" y="304"/>
                <a:ext cx="219" cy="213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fr-FR"/>
              </a:p>
            </p:txBody>
          </p:sp>
          <p:sp>
            <p:nvSpPr>
              <p:cNvPr id="16439" name="Oval 7"/>
              <p:cNvSpPr>
                <a:spLocks/>
              </p:cNvSpPr>
              <p:nvPr/>
            </p:nvSpPr>
            <p:spPr bwMode="auto">
              <a:xfrm>
                <a:off x="788" y="304"/>
                <a:ext cx="220" cy="213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fr-FR"/>
              </a:p>
            </p:txBody>
          </p:sp>
          <p:sp>
            <p:nvSpPr>
              <p:cNvPr id="16440" name="Oval 8"/>
              <p:cNvSpPr>
                <a:spLocks/>
              </p:cNvSpPr>
              <p:nvPr/>
            </p:nvSpPr>
            <p:spPr bwMode="auto">
              <a:xfrm>
                <a:off x="0" y="794"/>
                <a:ext cx="219" cy="213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fr-FR"/>
              </a:p>
            </p:txBody>
          </p:sp>
          <p:sp>
            <p:nvSpPr>
              <p:cNvPr id="16441" name="Oval 9"/>
              <p:cNvSpPr>
                <a:spLocks/>
              </p:cNvSpPr>
              <p:nvPr/>
            </p:nvSpPr>
            <p:spPr bwMode="auto">
              <a:xfrm>
                <a:off x="346" y="794"/>
                <a:ext cx="219" cy="213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fr-FR"/>
              </a:p>
            </p:txBody>
          </p:sp>
          <p:sp>
            <p:nvSpPr>
              <p:cNvPr id="16442" name="Oval 10"/>
              <p:cNvSpPr>
                <a:spLocks/>
              </p:cNvSpPr>
              <p:nvPr/>
            </p:nvSpPr>
            <p:spPr bwMode="auto">
              <a:xfrm>
                <a:off x="693" y="793"/>
                <a:ext cx="219" cy="21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fr-FR"/>
              </a:p>
            </p:txBody>
          </p:sp>
          <p:sp>
            <p:nvSpPr>
              <p:cNvPr id="16443" name="Line 11"/>
              <p:cNvSpPr>
                <a:spLocks noChangeShapeType="1"/>
              </p:cNvSpPr>
              <p:nvPr/>
            </p:nvSpPr>
            <p:spPr bwMode="auto">
              <a:xfrm flipH="1">
                <a:off x="378" y="152"/>
                <a:ext cx="157" cy="1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44" name="Line 12"/>
              <p:cNvSpPr>
                <a:spLocks noChangeShapeType="1"/>
              </p:cNvSpPr>
              <p:nvPr/>
            </p:nvSpPr>
            <p:spPr bwMode="auto">
              <a:xfrm>
                <a:off x="693" y="152"/>
                <a:ext cx="157" cy="1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45" name="Line 13"/>
              <p:cNvSpPr>
                <a:spLocks noChangeShapeType="1"/>
              </p:cNvSpPr>
              <p:nvPr/>
            </p:nvSpPr>
            <p:spPr bwMode="auto">
              <a:xfrm flipH="1">
                <a:off x="94" y="518"/>
                <a:ext cx="189" cy="30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46" name="Line 14"/>
              <p:cNvSpPr>
                <a:spLocks noChangeShapeType="1"/>
              </p:cNvSpPr>
              <p:nvPr/>
            </p:nvSpPr>
            <p:spPr bwMode="auto">
              <a:xfrm>
                <a:off x="346" y="518"/>
                <a:ext cx="94" cy="30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47" name="Line 15"/>
              <p:cNvSpPr>
                <a:spLocks noChangeShapeType="1"/>
              </p:cNvSpPr>
              <p:nvPr/>
            </p:nvSpPr>
            <p:spPr bwMode="auto">
              <a:xfrm>
                <a:off x="409" y="487"/>
                <a:ext cx="315" cy="3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430" name="Rectangle 16"/>
            <p:cNvSpPr>
              <a:spLocks/>
            </p:cNvSpPr>
            <p:nvPr/>
          </p:nvSpPr>
          <p:spPr bwMode="auto">
            <a:xfrm>
              <a:off x="518" y="0"/>
              <a:ext cx="177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40639" bIns="0">
              <a:spAutoFit/>
            </a:bodyPr>
            <a:lstStyle/>
            <a:p>
              <a:pPr marL="39688"/>
              <a:r>
                <a:rPr lang="en-US" sz="180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5</a:t>
              </a:r>
            </a:p>
          </p:txBody>
        </p:sp>
        <p:sp>
          <p:nvSpPr>
            <p:cNvPr id="16431" name="Rectangle 17"/>
            <p:cNvSpPr>
              <a:spLocks/>
            </p:cNvSpPr>
            <p:nvPr/>
          </p:nvSpPr>
          <p:spPr bwMode="auto">
            <a:xfrm>
              <a:off x="229" y="322"/>
              <a:ext cx="178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40639" bIns="0">
              <a:spAutoFit/>
            </a:bodyPr>
            <a:lstStyle/>
            <a:p>
              <a:pPr marL="39688"/>
              <a:r>
                <a:rPr lang="en-US" sz="180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4</a:t>
              </a:r>
            </a:p>
          </p:txBody>
        </p:sp>
        <p:sp>
          <p:nvSpPr>
            <p:cNvPr id="16432" name="Rectangle 18"/>
            <p:cNvSpPr>
              <a:spLocks/>
            </p:cNvSpPr>
            <p:nvPr/>
          </p:nvSpPr>
          <p:spPr bwMode="auto">
            <a:xfrm>
              <a:off x="23" y="820"/>
              <a:ext cx="177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40639" bIns="0">
              <a:spAutoFit/>
            </a:bodyPr>
            <a:lstStyle/>
            <a:p>
              <a:pPr marL="39688"/>
              <a:r>
                <a:rPr lang="en-US" sz="180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7</a:t>
              </a:r>
            </a:p>
          </p:txBody>
        </p:sp>
        <p:sp>
          <p:nvSpPr>
            <p:cNvPr id="16433" name="Rectangle 19"/>
            <p:cNvSpPr>
              <a:spLocks/>
            </p:cNvSpPr>
            <p:nvPr/>
          </p:nvSpPr>
          <p:spPr bwMode="auto">
            <a:xfrm>
              <a:off x="374" y="816"/>
              <a:ext cx="177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40639" bIns="0">
              <a:spAutoFit/>
            </a:bodyPr>
            <a:lstStyle/>
            <a:p>
              <a:pPr marL="39688"/>
              <a:r>
                <a:rPr lang="en-US" sz="180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8</a:t>
              </a:r>
            </a:p>
          </p:txBody>
        </p:sp>
        <p:sp>
          <p:nvSpPr>
            <p:cNvPr id="16434" name="Rectangle 20"/>
            <p:cNvSpPr>
              <a:spLocks/>
            </p:cNvSpPr>
            <p:nvPr/>
          </p:nvSpPr>
          <p:spPr bwMode="auto">
            <a:xfrm>
              <a:off x="710" y="816"/>
              <a:ext cx="177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40639" bIns="0">
              <a:spAutoFit/>
            </a:bodyPr>
            <a:lstStyle/>
            <a:p>
              <a:pPr marL="39688"/>
              <a:r>
                <a:rPr lang="en-US" sz="180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9</a:t>
              </a:r>
            </a:p>
          </p:txBody>
        </p:sp>
        <p:sp>
          <p:nvSpPr>
            <p:cNvPr id="16435" name="Rectangle 21"/>
            <p:cNvSpPr>
              <a:spLocks/>
            </p:cNvSpPr>
            <p:nvPr/>
          </p:nvSpPr>
          <p:spPr bwMode="auto">
            <a:xfrm>
              <a:off x="806" y="322"/>
              <a:ext cx="177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40639" bIns="0">
              <a:spAutoFit/>
            </a:bodyPr>
            <a:lstStyle/>
            <a:p>
              <a:pPr marL="39688"/>
              <a:r>
                <a:rPr lang="en-US" sz="180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2</a:t>
              </a:r>
            </a:p>
          </p:txBody>
        </p:sp>
        <p:sp>
          <p:nvSpPr>
            <p:cNvPr id="16436" name="Rectangle 22"/>
            <p:cNvSpPr>
              <a:spLocks/>
            </p:cNvSpPr>
            <p:nvPr/>
          </p:nvSpPr>
          <p:spPr bwMode="auto">
            <a:xfrm>
              <a:off x="28" y="1186"/>
              <a:ext cx="898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40639" bIns="0">
              <a:spAutoFit/>
            </a:bodyPr>
            <a:lstStyle/>
            <a:p>
              <a:pPr marL="39688"/>
              <a:r>
                <a:rPr lang="en-US" sz="180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General tree</a:t>
              </a:r>
            </a:p>
          </p:txBody>
        </p:sp>
      </p:grpSp>
      <p:grpSp>
        <p:nvGrpSpPr>
          <p:cNvPr id="16389" name="Group 23"/>
          <p:cNvGrpSpPr>
            <a:grpSpLocks/>
          </p:cNvGrpSpPr>
          <p:nvPr/>
        </p:nvGrpSpPr>
        <p:grpSpPr bwMode="auto">
          <a:xfrm>
            <a:off x="6648450" y="1554163"/>
            <a:ext cx="1706563" cy="2252662"/>
            <a:chOff x="0" y="0"/>
            <a:chExt cx="1075" cy="1419"/>
          </a:xfrm>
        </p:grpSpPr>
        <p:sp>
          <p:nvSpPr>
            <p:cNvPr id="16414" name="Oval 24"/>
            <p:cNvSpPr>
              <a:spLocks/>
            </p:cNvSpPr>
            <p:nvPr/>
          </p:nvSpPr>
          <p:spPr bwMode="auto">
            <a:xfrm>
              <a:off x="503" y="26"/>
              <a:ext cx="220" cy="21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16415" name="Oval 25"/>
            <p:cNvSpPr>
              <a:spLocks/>
            </p:cNvSpPr>
            <p:nvPr/>
          </p:nvSpPr>
          <p:spPr bwMode="auto">
            <a:xfrm>
              <a:off x="221" y="331"/>
              <a:ext cx="219" cy="21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16416" name="Oval 26"/>
            <p:cNvSpPr>
              <a:spLocks/>
            </p:cNvSpPr>
            <p:nvPr/>
          </p:nvSpPr>
          <p:spPr bwMode="auto">
            <a:xfrm>
              <a:off x="789" y="331"/>
              <a:ext cx="219" cy="21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16417" name="Oval 27"/>
            <p:cNvSpPr>
              <a:spLocks/>
            </p:cNvSpPr>
            <p:nvPr/>
          </p:nvSpPr>
          <p:spPr bwMode="auto">
            <a:xfrm>
              <a:off x="0" y="821"/>
              <a:ext cx="219" cy="21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16418" name="Oval 28"/>
            <p:cNvSpPr>
              <a:spLocks/>
            </p:cNvSpPr>
            <p:nvPr/>
          </p:nvSpPr>
          <p:spPr bwMode="auto">
            <a:xfrm>
              <a:off x="347" y="821"/>
              <a:ext cx="219" cy="21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16419" name="Line 29"/>
            <p:cNvSpPr>
              <a:spLocks noChangeShapeType="1"/>
            </p:cNvSpPr>
            <p:nvPr/>
          </p:nvSpPr>
          <p:spPr bwMode="auto">
            <a:xfrm flipH="1">
              <a:off x="378" y="178"/>
              <a:ext cx="158" cy="1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20" name="Line 30"/>
            <p:cNvSpPr>
              <a:spLocks noChangeShapeType="1"/>
            </p:cNvSpPr>
            <p:nvPr/>
          </p:nvSpPr>
          <p:spPr bwMode="auto">
            <a:xfrm>
              <a:off x="693" y="178"/>
              <a:ext cx="158" cy="1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21" name="Line 31"/>
            <p:cNvSpPr>
              <a:spLocks noChangeShapeType="1"/>
            </p:cNvSpPr>
            <p:nvPr/>
          </p:nvSpPr>
          <p:spPr bwMode="auto">
            <a:xfrm flipH="1">
              <a:off x="94" y="544"/>
              <a:ext cx="189" cy="30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22" name="Line 32"/>
            <p:cNvSpPr>
              <a:spLocks noChangeShapeType="1"/>
            </p:cNvSpPr>
            <p:nvPr/>
          </p:nvSpPr>
          <p:spPr bwMode="auto">
            <a:xfrm>
              <a:off x="347" y="544"/>
              <a:ext cx="93" cy="30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23" name="Rectangle 33"/>
            <p:cNvSpPr>
              <a:spLocks/>
            </p:cNvSpPr>
            <p:nvPr/>
          </p:nvSpPr>
          <p:spPr bwMode="auto">
            <a:xfrm>
              <a:off x="518" y="0"/>
              <a:ext cx="177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40639" bIns="0">
              <a:spAutoFit/>
            </a:bodyPr>
            <a:lstStyle/>
            <a:p>
              <a:pPr marL="39688"/>
              <a:r>
                <a:rPr lang="en-US" sz="180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5</a:t>
              </a:r>
            </a:p>
          </p:txBody>
        </p:sp>
        <p:sp>
          <p:nvSpPr>
            <p:cNvPr id="16424" name="Rectangle 34"/>
            <p:cNvSpPr>
              <a:spLocks/>
            </p:cNvSpPr>
            <p:nvPr/>
          </p:nvSpPr>
          <p:spPr bwMode="auto">
            <a:xfrm>
              <a:off x="229" y="322"/>
              <a:ext cx="178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40639" bIns="0">
              <a:spAutoFit/>
            </a:bodyPr>
            <a:lstStyle/>
            <a:p>
              <a:pPr marL="39688"/>
              <a:r>
                <a:rPr lang="en-US" sz="180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4</a:t>
              </a:r>
            </a:p>
          </p:txBody>
        </p:sp>
        <p:sp>
          <p:nvSpPr>
            <p:cNvPr id="16425" name="Rectangle 35"/>
            <p:cNvSpPr>
              <a:spLocks/>
            </p:cNvSpPr>
            <p:nvPr/>
          </p:nvSpPr>
          <p:spPr bwMode="auto">
            <a:xfrm>
              <a:off x="23" y="820"/>
              <a:ext cx="177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40639" bIns="0">
              <a:spAutoFit/>
            </a:bodyPr>
            <a:lstStyle/>
            <a:p>
              <a:pPr marL="39688"/>
              <a:r>
                <a:rPr lang="en-US" sz="180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7</a:t>
              </a:r>
            </a:p>
          </p:txBody>
        </p:sp>
        <p:sp>
          <p:nvSpPr>
            <p:cNvPr id="16426" name="Rectangle 36"/>
            <p:cNvSpPr>
              <a:spLocks/>
            </p:cNvSpPr>
            <p:nvPr/>
          </p:nvSpPr>
          <p:spPr bwMode="auto">
            <a:xfrm>
              <a:off x="374" y="816"/>
              <a:ext cx="177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40639" bIns="0">
              <a:spAutoFit/>
            </a:bodyPr>
            <a:lstStyle/>
            <a:p>
              <a:pPr marL="39688"/>
              <a:r>
                <a:rPr lang="en-US" sz="180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8</a:t>
              </a:r>
            </a:p>
          </p:txBody>
        </p:sp>
        <p:sp>
          <p:nvSpPr>
            <p:cNvPr id="16427" name="Rectangle 37"/>
            <p:cNvSpPr>
              <a:spLocks/>
            </p:cNvSpPr>
            <p:nvPr/>
          </p:nvSpPr>
          <p:spPr bwMode="auto">
            <a:xfrm>
              <a:off x="806" y="322"/>
              <a:ext cx="177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40639" bIns="0">
              <a:spAutoFit/>
            </a:bodyPr>
            <a:lstStyle/>
            <a:p>
              <a:pPr marL="39688"/>
              <a:r>
                <a:rPr lang="en-US" sz="180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2</a:t>
              </a:r>
            </a:p>
          </p:txBody>
        </p:sp>
        <p:sp>
          <p:nvSpPr>
            <p:cNvPr id="16428" name="Rectangle 38"/>
            <p:cNvSpPr>
              <a:spLocks/>
            </p:cNvSpPr>
            <p:nvPr/>
          </p:nvSpPr>
          <p:spPr bwMode="auto">
            <a:xfrm>
              <a:off x="282" y="1195"/>
              <a:ext cx="793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40639" bIns="0">
              <a:spAutoFit/>
            </a:bodyPr>
            <a:lstStyle/>
            <a:p>
              <a:pPr marL="39688"/>
              <a:r>
                <a:rPr lang="en-US" sz="180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Binary tree</a:t>
              </a:r>
            </a:p>
          </p:txBody>
        </p:sp>
      </p:grpSp>
      <p:grpSp>
        <p:nvGrpSpPr>
          <p:cNvPr id="16390" name="Group 39"/>
          <p:cNvGrpSpPr>
            <a:grpSpLocks/>
          </p:cNvGrpSpPr>
          <p:nvPr/>
        </p:nvGrpSpPr>
        <p:grpSpPr bwMode="auto">
          <a:xfrm>
            <a:off x="4902200" y="4133850"/>
            <a:ext cx="1328738" cy="2144713"/>
            <a:chOff x="0" y="0"/>
            <a:chExt cx="837" cy="1351"/>
          </a:xfrm>
        </p:grpSpPr>
        <p:sp>
          <p:nvSpPr>
            <p:cNvPr id="16401" name="Oval 40"/>
            <p:cNvSpPr>
              <a:spLocks/>
            </p:cNvSpPr>
            <p:nvPr/>
          </p:nvSpPr>
          <p:spPr bwMode="auto">
            <a:xfrm>
              <a:off x="513" y="26"/>
              <a:ext cx="220" cy="21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16402" name="Oval 41"/>
            <p:cNvSpPr>
              <a:spLocks/>
            </p:cNvSpPr>
            <p:nvPr/>
          </p:nvSpPr>
          <p:spPr bwMode="auto">
            <a:xfrm>
              <a:off x="231" y="331"/>
              <a:ext cx="219" cy="21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16403" name="Oval 42"/>
            <p:cNvSpPr>
              <a:spLocks/>
            </p:cNvSpPr>
            <p:nvPr/>
          </p:nvSpPr>
          <p:spPr bwMode="auto">
            <a:xfrm>
              <a:off x="10" y="821"/>
              <a:ext cx="219" cy="21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16404" name="Oval 43"/>
            <p:cNvSpPr>
              <a:spLocks/>
            </p:cNvSpPr>
            <p:nvPr/>
          </p:nvSpPr>
          <p:spPr bwMode="auto">
            <a:xfrm>
              <a:off x="357" y="821"/>
              <a:ext cx="219" cy="21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16405" name="Line 44"/>
            <p:cNvSpPr>
              <a:spLocks noChangeShapeType="1"/>
            </p:cNvSpPr>
            <p:nvPr/>
          </p:nvSpPr>
          <p:spPr bwMode="auto">
            <a:xfrm flipH="1">
              <a:off x="388" y="178"/>
              <a:ext cx="158" cy="1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06" name="Line 45"/>
            <p:cNvSpPr>
              <a:spLocks noChangeShapeType="1"/>
            </p:cNvSpPr>
            <p:nvPr/>
          </p:nvSpPr>
          <p:spPr bwMode="auto">
            <a:xfrm flipH="1">
              <a:off x="104" y="544"/>
              <a:ext cx="189" cy="30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07" name="Line 46"/>
            <p:cNvSpPr>
              <a:spLocks noChangeShapeType="1"/>
            </p:cNvSpPr>
            <p:nvPr/>
          </p:nvSpPr>
          <p:spPr bwMode="auto">
            <a:xfrm>
              <a:off x="357" y="544"/>
              <a:ext cx="93" cy="30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08" name="AutoShape 47"/>
            <p:cNvSpPr>
              <a:spLocks/>
            </p:cNvSpPr>
            <p:nvPr/>
          </p:nvSpPr>
          <p:spPr bwMode="auto">
            <a:xfrm>
              <a:off x="490" y="169"/>
              <a:ext cx="347" cy="672"/>
            </a:xfrm>
            <a:custGeom>
              <a:avLst/>
              <a:gdLst>
                <a:gd name="T0" fmla="*/ 0 w 19987"/>
                <a:gd name="T1" fmla="*/ 0 h 21600"/>
                <a:gd name="T2" fmla="*/ 0 w 19987"/>
                <a:gd name="T3" fmla="*/ 0 h 21600"/>
                <a:gd name="T4" fmla="*/ 0 w 19987"/>
                <a:gd name="T5" fmla="*/ 0 h 21600"/>
                <a:gd name="T6" fmla="*/ 0 60000 65536"/>
                <a:gd name="T7" fmla="*/ 0 60000 65536"/>
                <a:gd name="T8" fmla="*/ 0 60000 65536"/>
                <a:gd name="T9" fmla="*/ 0 w 19987"/>
                <a:gd name="T10" fmla="*/ 0 h 21600"/>
                <a:gd name="T11" fmla="*/ 19987 w 19987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987" h="21600">
                  <a:moveTo>
                    <a:pt x="13787" y="0"/>
                  </a:moveTo>
                  <a:cubicBezTo>
                    <a:pt x="17694" y="4371"/>
                    <a:pt x="21600" y="8743"/>
                    <a:pt x="19302" y="12343"/>
                  </a:cubicBezTo>
                  <a:cubicBezTo>
                    <a:pt x="17004" y="15943"/>
                    <a:pt x="8502" y="18771"/>
                    <a:pt x="0" y="2160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409" name="Rectangle 48"/>
            <p:cNvSpPr>
              <a:spLocks/>
            </p:cNvSpPr>
            <p:nvPr/>
          </p:nvSpPr>
          <p:spPr bwMode="auto">
            <a:xfrm>
              <a:off x="528" y="0"/>
              <a:ext cx="177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40639" bIns="0">
              <a:spAutoFit/>
            </a:bodyPr>
            <a:lstStyle/>
            <a:p>
              <a:pPr marL="39688"/>
              <a:r>
                <a:rPr lang="en-US" sz="180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5</a:t>
              </a:r>
            </a:p>
          </p:txBody>
        </p:sp>
        <p:sp>
          <p:nvSpPr>
            <p:cNvPr id="16410" name="Rectangle 49"/>
            <p:cNvSpPr>
              <a:spLocks/>
            </p:cNvSpPr>
            <p:nvPr/>
          </p:nvSpPr>
          <p:spPr bwMode="auto">
            <a:xfrm>
              <a:off x="239" y="336"/>
              <a:ext cx="178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40639" bIns="0">
              <a:spAutoFit/>
            </a:bodyPr>
            <a:lstStyle/>
            <a:p>
              <a:pPr marL="39688"/>
              <a:r>
                <a:rPr lang="en-US" sz="180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4</a:t>
              </a:r>
            </a:p>
          </p:txBody>
        </p:sp>
        <p:sp>
          <p:nvSpPr>
            <p:cNvPr id="16411" name="Rectangle 50"/>
            <p:cNvSpPr>
              <a:spLocks/>
            </p:cNvSpPr>
            <p:nvPr/>
          </p:nvSpPr>
          <p:spPr bwMode="auto">
            <a:xfrm>
              <a:off x="0" y="816"/>
              <a:ext cx="177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40639" bIns="0">
              <a:spAutoFit/>
            </a:bodyPr>
            <a:lstStyle/>
            <a:p>
              <a:pPr marL="39688"/>
              <a:r>
                <a:rPr lang="en-US" sz="180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7</a:t>
              </a:r>
            </a:p>
          </p:txBody>
        </p:sp>
        <p:sp>
          <p:nvSpPr>
            <p:cNvPr id="16412" name="Rectangle 51"/>
            <p:cNvSpPr>
              <a:spLocks/>
            </p:cNvSpPr>
            <p:nvPr/>
          </p:nvSpPr>
          <p:spPr bwMode="auto">
            <a:xfrm>
              <a:off x="336" y="816"/>
              <a:ext cx="177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40639" bIns="0">
              <a:spAutoFit/>
            </a:bodyPr>
            <a:lstStyle/>
            <a:p>
              <a:pPr marL="39688"/>
              <a:r>
                <a:rPr lang="en-US" sz="180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8</a:t>
              </a:r>
            </a:p>
          </p:txBody>
        </p:sp>
        <p:sp>
          <p:nvSpPr>
            <p:cNvPr id="16413" name="Rectangle 52"/>
            <p:cNvSpPr>
              <a:spLocks/>
            </p:cNvSpPr>
            <p:nvPr/>
          </p:nvSpPr>
          <p:spPr bwMode="auto">
            <a:xfrm>
              <a:off x="38" y="1127"/>
              <a:ext cx="729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40639" bIns="0">
              <a:spAutoFit/>
            </a:bodyPr>
            <a:lstStyle/>
            <a:p>
              <a:pPr marL="39688"/>
              <a:r>
                <a:rPr lang="en-US" sz="180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Not a tree</a:t>
              </a:r>
            </a:p>
          </p:txBody>
        </p:sp>
      </p:grpSp>
      <p:grpSp>
        <p:nvGrpSpPr>
          <p:cNvPr id="16391" name="Group 53"/>
          <p:cNvGrpSpPr>
            <a:grpSpLocks/>
          </p:cNvGrpSpPr>
          <p:nvPr/>
        </p:nvGrpSpPr>
        <p:grpSpPr bwMode="auto">
          <a:xfrm>
            <a:off x="6778625" y="4268788"/>
            <a:ext cx="1449388" cy="2009775"/>
            <a:chOff x="0" y="0"/>
            <a:chExt cx="913" cy="1266"/>
          </a:xfrm>
        </p:grpSpPr>
        <p:sp>
          <p:nvSpPr>
            <p:cNvPr id="16392" name="Oval 54"/>
            <p:cNvSpPr>
              <a:spLocks/>
            </p:cNvSpPr>
            <p:nvPr/>
          </p:nvSpPr>
          <p:spPr bwMode="auto">
            <a:xfrm>
              <a:off x="503" y="26"/>
              <a:ext cx="220" cy="21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16393" name="Oval 55"/>
            <p:cNvSpPr>
              <a:spLocks/>
            </p:cNvSpPr>
            <p:nvPr/>
          </p:nvSpPr>
          <p:spPr bwMode="auto">
            <a:xfrm>
              <a:off x="221" y="331"/>
              <a:ext cx="219" cy="21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16394" name="Oval 56"/>
            <p:cNvSpPr>
              <a:spLocks/>
            </p:cNvSpPr>
            <p:nvPr/>
          </p:nvSpPr>
          <p:spPr bwMode="auto">
            <a:xfrm>
              <a:off x="0" y="821"/>
              <a:ext cx="219" cy="21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16395" name="Line 57"/>
            <p:cNvSpPr>
              <a:spLocks noChangeShapeType="1"/>
            </p:cNvSpPr>
            <p:nvPr/>
          </p:nvSpPr>
          <p:spPr bwMode="auto">
            <a:xfrm flipH="1">
              <a:off x="378" y="178"/>
              <a:ext cx="158" cy="1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96" name="Line 58"/>
            <p:cNvSpPr>
              <a:spLocks noChangeShapeType="1"/>
            </p:cNvSpPr>
            <p:nvPr/>
          </p:nvSpPr>
          <p:spPr bwMode="auto">
            <a:xfrm flipH="1">
              <a:off x="94" y="544"/>
              <a:ext cx="189" cy="30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97" name="Rectangle 59"/>
            <p:cNvSpPr>
              <a:spLocks/>
            </p:cNvSpPr>
            <p:nvPr/>
          </p:nvSpPr>
          <p:spPr bwMode="auto">
            <a:xfrm>
              <a:off x="510" y="0"/>
              <a:ext cx="177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40639" bIns="0">
              <a:spAutoFit/>
            </a:bodyPr>
            <a:lstStyle/>
            <a:p>
              <a:pPr marL="39688"/>
              <a:r>
                <a:rPr lang="en-US" sz="180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5</a:t>
              </a:r>
            </a:p>
          </p:txBody>
        </p:sp>
        <p:sp>
          <p:nvSpPr>
            <p:cNvPr id="16398" name="Rectangle 60"/>
            <p:cNvSpPr>
              <a:spLocks/>
            </p:cNvSpPr>
            <p:nvPr/>
          </p:nvSpPr>
          <p:spPr bwMode="auto">
            <a:xfrm>
              <a:off x="221" y="336"/>
              <a:ext cx="178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40639" bIns="0">
              <a:spAutoFit/>
            </a:bodyPr>
            <a:lstStyle/>
            <a:p>
              <a:pPr marL="39688"/>
              <a:r>
                <a:rPr lang="en-US" sz="180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6</a:t>
              </a:r>
            </a:p>
          </p:txBody>
        </p:sp>
        <p:sp>
          <p:nvSpPr>
            <p:cNvPr id="16399" name="Rectangle 61"/>
            <p:cNvSpPr>
              <a:spLocks/>
            </p:cNvSpPr>
            <p:nvPr/>
          </p:nvSpPr>
          <p:spPr bwMode="auto">
            <a:xfrm>
              <a:off x="30" y="816"/>
              <a:ext cx="177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40639" bIns="0">
              <a:spAutoFit/>
            </a:bodyPr>
            <a:lstStyle/>
            <a:p>
              <a:pPr marL="39688"/>
              <a:r>
                <a:rPr lang="en-US" sz="180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8</a:t>
              </a:r>
            </a:p>
          </p:txBody>
        </p:sp>
        <p:sp>
          <p:nvSpPr>
            <p:cNvPr id="16400" name="Rectangle 62"/>
            <p:cNvSpPr>
              <a:spLocks/>
            </p:cNvSpPr>
            <p:nvPr/>
          </p:nvSpPr>
          <p:spPr bwMode="auto">
            <a:xfrm>
              <a:off x="40" y="1042"/>
              <a:ext cx="873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40639" bIns="0">
              <a:spAutoFit/>
            </a:bodyPr>
            <a:lstStyle/>
            <a:p>
              <a:pPr marL="39688"/>
              <a:r>
                <a:rPr lang="en-US" sz="180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List-like tree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143387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Traversal Example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403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/>
          </p:nvPr>
        </p:nvSpPr>
        <p:spPr/>
        <p:txBody>
          <a:bodyPr rIns="132080"/>
          <a:lstStyle/>
          <a:p>
            <a:pPr eaLnBrk="1" hangingPunct="1"/>
            <a:r>
              <a:rPr lang="en-US" sz="3200">
                <a:latin typeface="Tw Cen MT" charset="0"/>
                <a:ea typeface="MS PGothic" charset="0"/>
              </a:rPr>
              <a:t>Some Useful Methods</a:t>
            </a:r>
          </a:p>
        </p:txBody>
      </p:sp>
      <p:sp>
        <p:nvSpPr>
          <p:cNvPr id="3277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fld id="{7F621D90-7192-F945-8862-A21CB1E1B22F}" type="slidenum">
              <a:rPr lang="en-US" sz="1200">
                <a:solidFill>
                  <a:srgbClr val="FFFFFF"/>
                </a:solidFill>
              </a:rPr>
              <a:pPr eaLnBrk="1" hangingPunct="1">
                <a:lnSpc>
                  <a:spcPct val="80000"/>
                </a:lnSpc>
              </a:pPr>
              <a:t>21</a:t>
            </a:fld>
            <a:endParaRPr lang="en-US" sz="1200">
              <a:solidFill>
                <a:srgbClr val="FFFFFF"/>
              </a:solidFill>
            </a:endParaRPr>
          </a:p>
        </p:txBody>
      </p:sp>
      <p:sp>
        <p:nvSpPr>
          <p:cNvPr id="32771" name="Rectangle 2"/>
          <p:cNvSpPr>
            <a:spLocks/>
          </p:cNvSpPr>
          <p:nvPr/>
        </p:nvSpPr>
        <p:spPr bwMode="auto">
          <a:xfrm>
            <a:off x="228600" y="1600200"/>
            <a:ext cx="8382000" cy="4572000"/>
          </a:xfrm>
          <a:prstGeom prst="rect">
            <a:avLst/>
          </a:prstGeom>
          <a:solidFill>
            <a:srgbClr val="C0C3D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en-US" dirty="0">
                <a:solidFill>
                  <a:srgbClr val="3F7F5F"/>
                </a:solidFill>
                <a:cs typeface="Times New Roman" charset="0"/>
                <a:sym typeface="Courier New" charset="0"/>
              </a:rPr>
              <a:t>/</a:t>
            </a:r>
            <a:r>
              <a:rPr lang="en-US" dirty="0" smtClean="0">
                <a:solidFill>
                  <a:srgbClr val="3F7F5F"/>
                </a:solidFill>
                <a:cs typeface="Times New Roman" charset="0"/>
                <a:sym typeface="Courier New" charset="0"/>
              </a:rPr>
              <a:t>* </a:t>
            </a:r>
            <a:r>
              <a:rPr lang="en-US" dirty="0">
                <a:solidFill>
                  <a:srgbClr val="3F7F5F"/>
                </a:solidFill>
                <a:cs typeface="Times New Roman" charset="0"/>
                <a:sym typeface="Courier New" charset="0"/>
              </a:rPr>
              <a:t>Return true </a:t>
            </a:r>
            <a:r>
              <a:rPr lang="en-US" dirty="0" err="1">
                <a:solidFill>
                  <a:srgbClr val="3F7F5F"/>
                </a:solidFill>
                <a:cs typeface="Times New Roman" charset="0"/>
                <a:sym typeface="Courier New" charset="0"/>
              </a:rPr>
              <a:t>iff</a:t>
            </a:r>
            <a:r>
              <a:rPr lang="en-US" dirty="0">
                <a:solidFill>
                  <a:srgbClr val="3F7F5F"/>
                </a:solidFill>
                <a:cs typeface="Times New Roman" charset="0"/>
                <a:sym typeface="Courier New" charset="0"/>
              </a:rPr>
              <a:t> node t is a leaf */</a:t>
            </a:r>
            <a:endParaRPr lang="en-US" dirty="0">
              <a:solidFill>
                <a:schemeClr val="tx1"/>
              </a:solidFill>
              <a:cs typeface="Times New Roman" charset="0"/>
              <a:sym typeface="Courier New" charset="0"/>
            </a:endParaRPr>
          </a:p>
          <a:p>
            <a:r>
              <a:rPr lang="en-US" sz="1400" dirty="0">
                <a:solidFill>
                  <a:srgbClr val="AA0D91"/>
                </a:solidFill>
                <a:latin typeface="Menlo-Regular"/>
              </a:rPr>
              <a:t>template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 &lt;</a:t>
            </a:r>
            <a:r>
              <a:rPr lang="en-US" sz="1400" dirty="0">
                <a:solidFill>
                  <a:srgbClr val="AA0D91"/>
                </a:solidFill>
                <a:latin typeface="Menlo-Regular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 T&gt;</a:t>
            </a:r>
          </a:p>
          <a:p>
            <a:r>
              <a:rPr lang="en-US" sz="1400" dirty="0" err="1">
                <a:solidFill>
                  <a:srgbClr val="AA0D91"/>
                </a:solidFill>
                <a:latin typeface="Menlo-Regular"/>
              </a:rPr>
              <a:t>bool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Menlo-Regular"/>
              </a:rPr>
              <a:t>isLeaf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Menlo-Regular"/>
              </a:rPr>
              <a:t>TreeNode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&lt;T&gt;* t){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</a:t>
            </a:r>
            <a:r>
              <a:rPr lang="en-US" sz="1400" dirty="0">
                <a:solidFill>
                  <a:srgbClr val="AA0D91"/>
                </a:solidFill>
                <a:latin typeface="Menlo-Regular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 t!= </a:t>
            </a:r>
            <a:r>
              <a:rPr lang="en-US" sz="1400" dirty="0" err="1">
                <a:solidFill>
                  <a:srgbClr val="AA0D91"/>
                </a:solidFill>
                <a:latin typeface="Menlo-Regular"/>
              </a:rPr>
              <a:t>nullptr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 &amp;&amp; t-&gt;</a:t>
            </a:r>
            <a:r>
              <a:rPr lang="en-US" sz="1400" dirty="0" err="1">
                <a:solidFill>
                  <a:srgbClr val="000000"/>
                </a:solidFill>
                <a:latin typeface="Menlo-Regular"/>
              </a:rPr>
              <a:t>getLeft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() == </a:t>
            </a:r>
            <a:r>
              <a:rPr lang="en-US" sz="1400" dirty="0" err="1">
                <a:solidFill>
                  <a:srgbClr val="AA0D91"/>
                </a:solidFill>
                <a:latin typeface="Menlo-Regular"/>
              </a:rPr>
              <a:t>nullptr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 &amp;&amp; t-&gt;</a:t>
            </a:r>
            <a:r>
              <a:rPr lang="en-US" sz="1400" dirty="0" err="1">
                <a:solidFill>
                  <a:srgbClr val="000000"/>
                </a:solidFill>
                <a:latin typeface="Menlo-Regular"/>
              </a:rPr>
              <a:t>getRight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() == </a:t>
            </a:r>
            <a:r>
              <a:rPr lang="en-US" sz="1400" dirty="0" err="1">
                <a:solidFill>
                  <a:srgbClr val="AA0D91"/>
                </a:solidFill>
                <a:latin typeface="Menlo-Regular"/>
              </a:rPr>
              <a:t>nullptr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}</a:t>
            </a:r>
          </a:p>
          <a:p>
            <a:endParaRPr lang="en-US" sz="1400" dirty="0" smtClean="0">
              <a:solidFill>
                <a:srgbClr val="000000"/>
              </a:solidFill>
              <a:latin typeface="Menlo-Regular"/>
            </a:endParaRPr>
          </a:p>
          <a:p>
            <a:r>
              <a:rPr lang="en-US" dirty="0" smtClean="0">
                <a:solidFill>
                  <a:srgbClr val="3F7F5F"/>
                </a:solidFill>
                <a:cs typeface="Times New Roman" charset="0"/>
                <a:sym typeface="Courier New" charset="0"/>
              </a:rPr>
              <a:t>/* </a:t>
            </a:r>
            <a:r>
              <a:rPr lang="en-US" dirty="0">
                <a:solidFill>
                  <a:srgbClr val="3F7F5F"/>
                </a:solidFill>
                <a:cs typeface="Times New Roman" charset="0"/>
                <a:sym typeface="Courier New" charset="0"/>
              </a:rPr>
              <a:t>Return height of node t using </a:t>
            </a:r>
            <a:r>
              <a:rPr lang="en-US" dirty="0" err="1">
                <a:solidFill>
                  <a:srgbClr val="3F7F5F"/>
                </a:solidFill>
                <a:cs typeface="Times New Roman" charset="0"/>
                <a:sym typeface="Courier New" charset="0"/>
              </a:rPr>
              <a:t>postorder</a:t>
            </a:r>
            <a:r>
              <a:rPr lang="en-US" dirty="0">
                <a:solidFill>
                  <a:srgbClr val="3F7F5F"/>
                </a:solidFill>
                <a:cs typeface="Times New Roman" charset="0"/>
                <a:sym typeface="Courier New" charset="0"/>
              </a:rPr>
              <a:t> traversal</a:t>
            </a:r>
            <a:endParaRPr lang="en-US" dirty="0">
              <a:solidFill>
                <a:schemeClr val="tx1"/>
              </a:solidFill>
              <a:cs typeface="Times New Roman" charset="0"/>
              <a:sym typeface="Courier New" charset="0"/>
            </a:endParaRPr>
          </a:p>
          <a:p>
            <a:r>
              <a:rPr lang="en-US" sz="1400" dirty="0">
                <a:solidFill>
                  <a:srgbClr val="AA0D91"/>
                </a:solidFill>
                <a:latin typeface="Menlo-Regular"/>
              </a:rPr>
              <a:t>template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 &lt;</a:t>
            </a:r>
            <a:r>
              <a:rPr lang="en-US" sz="1400" dirty="0">
                <a:solidFill>
                  <a:srgbClr val="AA0D91"/>
                </a:solidFill>
                <a:latin typeface="Menlo-Regular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 T&gt;</a:t>
            </a:r>
          </a:p>
          <a:p>
            <a:r>
              <a:rPr lang="en-US" sz="1400" dirty="0" err="1">
                <a:solidFill>
                  <a:srgbClr val="AA0D91"/>
                </a:solidFill>
                <a:latin typeface="Menlo-Regular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 height(</a:t>
            </a:r>
            <a:r>
              <a:rPr lang="en-US" sz="1400" dirty="0" err="1">
                <a:solidFill>
                  <a:srgbClr val="000000"/>
                </a:solidFill>
                <a:latin typeface="Menlo-Regular"/>
              </a:rPr>
              <a:t>TreeNode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&lt;T&gt;* t){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</a:t>
            </a:r>
            <a:r>
              <a:rPr lang="en-US" sz="1400" dirty="0">
                <a:solidFill>
                  <a:srgbClr val="AA0D91"/>
                </a:solidFill>
                <a:latin typeface="Menlo-Regular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(t == </a:t>
            </a:r>
            <a:r>
              <a:rPr lang="en-US" sz="1400" dirty="0" err="1">
                <a:solidFill>
                  <a:srgbClr val="AA0D91"/>
                </a:solidFill>
                <a:latin typeface="Menlo-Regular"/>
              </a:rPr>
              <a:t>nullptr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) </a:t>
            </a:r>
            <a:r>
              <a:rPr lang="en-US" sz="1400" dirty="0">
                <a:solidFill>
                  <a:srgbClr val="AA0D91"/>
                </a:solidFill>
                <a:latin typeface="Menlo-Regular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 -</a:t>
            </a:r>
            <a:r>
              <a:rPr lang="en-US" sz="1400" dirty="0">
                <a:solidFill>
                  <a:srgbClr val="1C00CF"/>
                </a:solidFill>
                <a:latin typeface="Menlo-Regular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; </a:t>
            </a:r>
            <a:r>
              <a:rPr lang="en-US" sz="1400" dirty="0">
                <a:solidFill>
                  <a:srgbClr val="007400"/>
                </a:solidFill>
                <a:latin typeface="Menlo-Regular"/>
              </a:rPr>
              <a:t>// empty tree</a:t>
            </a:r>
            <a:endParaRPr lang="en-US" sz="14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</a:t>
            </a:r>
            <a:r>
              <a:rPr lang="en-US" sz="1400" dirty="0">
                <a:solidFill>
                  <a:srgbClr val="AA0D91"/>
                </a:solidFill>
                <a:latin typeface="Menlo-Regular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Menlo-Regular"/>
              </a:rPr>
              <a:t>isLeaf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(t)) </a:t>
            </a:r>
            <a:r>
              <a:rPr lang="en-US" sz="1400" dirty="0">
                <a:solidFill>
                  <a:srgbClr val="AA0D91"/>
                </a:solidFill>
                <a:latin typeface="Menlo-Regular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400" dirty="0">
                <a:solidFill>
                  <a:srgbClr val="1C00CF"/>
                </a:solidFill>
                <a:latin typeface="Menlo-Regular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</a:t>
            </a:r>
            <a:r>
              <a:rPr lang="en-US" sz="1400" dirty="0">
                <a:solidFill>
                  <a:srgbClr val="AA0D91"/>
                </a:solidFill>
                <a:latin typeface="Menlo-Regular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400" dirty="0">
                <a:solidFill>
                  <a:srgbClr val="1C00CF"/>
                </a:solidFill>
                <a:latin typeface="Menlo-Regular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 + </a:t>
            </a:r>
            <a:r>
              <a:rPr lang="en-US" sz="1400" dirty="0" err="1">
                <a:solidFill>
                  <a:srgbClr val="000000"/>
                </a:solidFill>
                <a:latin typeface="Menlo-Regular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::max(height(t-&gt;</a:t>
            </a:r>
            <a:r>
              <a:rPr lang="en-US" sz="1400" dirty="0" err="1">
                <a:solidFill>
                  <a:srgbClr val="000000"/>
                </a:solidFill>
                <a:latin typeface="Menlo-Regular"/>
              </a:rPr>
              <a:t>getLeft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()),height(t-&gt;</a:t>
            </a:r>
            <a:r>
              <a:rPr lang="en-US" sz="1400" dirty="0" err="1">
                <a:solidFill>
                  <a:srgbClr val="000000"/>
                </a:solidFill>
                <a:latin typeface="Menlo-Regular"/>
              </a:rPr>
              <a:t>getRight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()));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Menlo-Regular"/>
              </a:rPr>
              <a:t>}</a:t>
            </a:r>
          </a:p>
          <a:p>
            <a:endParaRPr lang="en-US" sz="1400" dirty="0" smtClean="0">
              <a:solidFill>
                <a:srgbClr val="000000"/>
              </a:solidFill>
              <a:latin typeface="Menlo-Regular"/>
            </a:endParaRPr>
          </a:p>
          <a:p>
            <a:r>
              <a:rPr lang="en-US" dirty="0" smtClean="0">
                <a:solidFill>
                  <a:srgbClr val="3F7F5F"/>
                </a:solidFill>
                <a:cs typeface="Times New Roman" charset="0"/>
                <a:sym typeface="Courier New" charset="0"/>
              </a:rPr>
              <a:t>/* </a:t>
            </a:r>
            <a:r>
              <a:rPr lang="en-US" dirty="0">
                <a:solidFill>
                  <a:srgbClr val="3F7F5F"/>
                </a:solidFill>
                <a:cs typeface="Times New Roman" charset="0"/>
                <a:sym typeface="Courier New" charset="0"/>
              </a:rPr>
              <a:t>Return number of nodes  in t using </a:t>
            </a:r>
            <a:r>
              <a:rPr lang="en-US" dirty="0" err="1">
                <a:solidFill>
                  <a:srgbClr val="3F7F5F"/>
                </a:solidFill>
                <a:cs typeface="Times New Roman" charset="0"/>
                <a:sym typeface="Courier New" charset="0"/>
              </a:rPr>
              <a:t>postorder</a:t>
            </a:r>
            <a:r>
              <a:rPr lang="en-US" dirty="0">
                <a:solidFill>
                  <a:srgbClr val="3F7F5F"/>
                </a:solidFill>
                <a:cs typeface="Times New Roman" charset="0"/>
                <a:sym typeface="Courier New" charset="0"/>
              </a:rPr>
              <a:t> traversal */</a:t>
            </a:r>
            <a:endParaRPr lang="en-US" dirty="0">
              <a:solidFill>
                <a:schemeClr val="tx1"/>
              </a:solidFill>
              <a:cs typeface="Times New Roman" charset="0"/>
              <a:sym typeface="Courier New" charset="0"/>
            </a:endParaRPr>
          </a:p>
          <a:p>
            <a:r>
              <a:rPr lang="en-US" sz="1400" dirty="0">
                <a:solidFill>
                  <a:srgbClr val="AA0D91"/>
                </a:solidFill>
                <a:latin typeface="Menlo-Regular"/>
              </a:rPr>
              <a:t>template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 &lt;</a:t>
            </a:r>
            <a:r>
              <a:rPr lang="en-US" sz="1400" dirty="0">
                <a:solidFill>
                  <a:srgbClr val="AA0D91"/>
                </a:solidFill>
                <a:latin typeface="Menlo-Regular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 T&gt;</a:t>
            </a:r>
          </a:p>
          <a:p>
            <a:r>
              <a:rPr lang="en-US" sz="1400" dirty="0" err="1">
                <a:solidFill>
                  <a:srgbClr val="AA0D91"/>
                </a:solidFill>
                <a:latin typeface="Menlo-Regular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Menlo-Regular"/>
              </a:rPr>
              <a:t>nNodes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Menlo-Regular"/>
              </a:rPr>
              <a:t>TreeNode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&lt;T&gt;* t){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</a:t>
            </a:r>
            <a:r>
              <a:rPr lang="en-US" sz="1400" dirty="0">
                <a:solidFill>
                  <a:srgbClr val="AA0D91"/>
                </a:solidFill>
                <a:latin typeface="Menlo-Regular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(t == </a:t>
            </a:r>
            <a:r>
              <a:rPr lang="en-US" sz="1400" dirty="0" err="1">
                <a:solidFill>
                  <a:srgbClr val="AA0D91"/>
                </a:solidFill>
                <a:latin typeface="Menlo-Regular"/>
              </a:rPr>
              <a:t>nullptr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)</a:t>
            </a:r>
            <a:r>
              <a:rPr lang="en-US" sz="1400" dirty="0">
                <a:solidFill>
                  <a:srgbClr val="AA0D91"/>
                </a:solidFill>
                <a:latin typeface="Menlo-Regular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400" dirty="0">
                <a:solidFill>
                  <a:srgbClr val="1C00CF"/>
                </a:solidFill>
                <a:latin typeface="Menlo-Regular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</a:t>
            </a:r>
            <a:r>
              <a:rPr lang="en-US" sz="1400" dirty="0">
                <a:solidFill>
                  <a:srgbClr val="AA0D91"/>
                </a:solidFill>
                <a:latin typeface="Menlo-Regular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400" dirty="0">
                <a:solidFill>
                  <a:srgbClr val="1C00CF"/>
                </a:solidFill>
                <a:latin typeface="Menlo-Regular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 + </a:t>
            </a:r>
            <a:r>
              <a:rPr lang="en-US" sz="1400" dirty="0" err="1">
                <a:solidFill>
                  <a:srgbClr val="000000"/>
                </a:solidFill>
                <a:latin typeface="Menlo-Regular"/>
              </a:rPr>
              <a:t>nNodes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(t-&gt;</a:t>
            </a:r>
            <a:r>
              <a:rPr lang="en-US" sz="1400" dirty="0" err="1">
                <a:solidFill>
                  <a:srgbClr val="000000"/>
                </a:solidFill>
                <a:latin typeface="Menlo-Regular"/>
              </a:rPr>
              <a:t>getLeft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()) + </a:t>
            </a:r>
            <a:r>
              <a:rPr lang="en-US" sz="1400" dirty="0" err="1">
                <a:solidFill>
                  <a:srgbClr val="000000"/>
                </a:solidFill>
                <a:latin typeface="Menlo-Regular"/>
              </a:rPr>
              <a:t>nNodes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(t-&gt;</a:t>
            </a:r>
            <a:r>
              <a:rPr lang="en-US" sz="1400" dirty="0" err="1">
                <a:solidFill>
                  <a:srgbClr val="000000"/>
                </a:solidFill>
                <a:latin typeface="Menlo-Regular"/>
              </a:rPr>
              <a:t>getRight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());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}</a:t>
            </a:r>
            <a:endParaRPr lang="en-US" sz="1400" dirty="0">
              <a:solidFill>
                <a:schemeClr val="tx1"/>
              </a:solidFill>
              <a:cs typeface="Times New Roman" charset="0"/>
              <a:sym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29393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 rIns="132080"/>
          <a:lstStyle/>
          <a:p>
            <a:pPr eaLnBrk="1" hangingPunct="1"/>
            <a:r>
              <a:rPr lang="en-US">
                <a:latin typeface="Tw Cen MT" charset="0"/>
                <a:ea typeface="MS PGothic" charset="0"/>
              </a:rPr>
              <a:t>Useful Facts about Binary Trees</a:t>
            </a:r>
          </a:p>
        </p:txBody>
      </p:sp>
      <p:sp>
        <p:nvSpPr>
          <p:cNvPr id="3379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fld id="{1D8FDF2A-2E20-5641-B81B-AE3C3B364752}" type="slidenum">
              <a:rPr lang="en-US" sz="1200">
                <a:solidFill>
                  <a:srgbClr val="FFFFFF"/>
                </a:solidFill>
              </a:rPr>
              <a:pPr eaLnBrk="1" hangingPunct="1">
                <a:lnSpc>
                  <a:spcPct val="80000"/>
                </a:lnSpc>
              </a:pPr>
              <a:t>22</a:t>
            </a:fld>
            <a:endParaRPr lang="en-US" sz="1200">
              <a:solidFill>
                <a:srgbClr val="FFFFFF"/>
              </a:solidFill>
            </a:endParaRPr>
          </a:p>
        </p:txBody>
      </p:sp>
      <p:sp>
        <p:nvSpPr>
          <p:cNvPr id="2765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612775" y="1600200"/>
            <a:ext cx="4035425" cy="4495800"/>
          </a:xfrm>
        </p:spPr>
        <p:txBody>
          <a:bodyPr rIns="132080">
            <a:normAutofit lnSpcReduction="10000"/>
          </a:bodyPr>
          <a:lstStyle/>
          <a:p>
            <a:pPr marL="39688" indent="0"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2400" dirty="0">
                <a:latin typeface="Times New Roman" charset="0"/>
                <a:ea typeface="MS PGothic" charset="0"/>
                <a:cs typeface="Times New Roman" charset="0"/>
              </a:rPr>
              <a:t>Max number of nodes at depth d</a:t>
            </a:r>
            <a:r>
              <a:rPr lang="en-US" sz="2400" dirty="0">
                <a:solidFill>
                  <a:srgbClr val="008000"/>
                </a:solidFill>
                <a:latin typeface="Times New Roman" charset="0"/>
                <a:ea typeface="MS PGothic" charset="0"/>
                <a:cs typeface="Times New Roman" charset="0"/>
              </a:rPr>
              <a:t>: 2</a:t>
            </a:r>
            <a:r>
              <a:rPr lang="en-US" sz="2400" baseline="30000" dirty="0">
                <a:solidFill>
                  <a:srgbClr val="008000"/>
                </a:solidFill>
                <a:latin typeface="Times New Roman" charset="0"/>
                <a:ea typeface="MS PGothic" charset="0"/>
                <a:cs typeface="Times New Roman" charset="0"/>
              </a:rPr>
              <a:t>d</a:t>
            </a:r>
            <a:endParaRPr lang="en-US" sz="2400" dirty="0">
              <a:solidFill>
                <a:srgbClr val="008000"/>
              </a:solidFill>
              <a:latin typeface="Times New Roman" charset="0"/>
              <a:ea typeface="MS PGothic" charset="0"/>
              <a:cs typeface="Times New Roman" charset="0"/>
            </a:endParaRPr>
          </a:p>
          <a:p>
            <a:pPr marL="211138" indent="-171450" eaLnBrk="1" hangingPunct="1">
              <a:lnSpc>
                <a:spcPct val="80000"/>
              </a:lnSpc>
              <a:defRPr/>
            </a:pPr>
            <a:endParaRPr lang="en-US" sz="2400" dirty="0">
              <a:latin typeface="Times New Roman" charset="0"/>
              <a:ea typeface="MS PGothic" charset="0"/>
              <a:cs typeface="Times New Roman" charset="0"/>
            </a:endParaRPr>
          </a:p>
          <a:p>
            <a:pPr marL="39688" indent="0"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2400" dirty="0">
                <a:latin typeface="Times New Roman" charset="0"/>
                <a:ea typeface="MS PGothic" charset="0"/>
                <a:cs typeface="Times New Roman" charset="0"/>
              </a:rPr>
              <a:t>If height of tree is h</a:t>
            </a:r>
          </a:p>
          <a:p>
            <a:pPr marL="496888" lvl="1" indent="-171450" eaLnBrk="1" hangingPunct="1">
              <a:lnSpc>
                <a:spcPct val="80000"/>
              </a:lnSpc>
              <a:defRPr/>
            </a:pPr>
            <a:r>
              <a:rPr lang="en-US" sz="2400" dirty="0">
                <a:latin typeface="Times New Roman" charset="0"/>
                <a:ea typeface="ＭＳ Ｐゴシック" charset="0"/>
                <a:cs typeface="Times New Roman" charset="0"/>
              </a:rPr>
              <a:t>min number of nodes in tree: </a:t>
            </a:r>
            <a:r>
              <a:rPr lang="en-US" sz="2400" dirty="0">
                <a:solidFill>
                  <a:srgbClr val="009900"/>
                </a:solidFill>
                <a:latin typeface="Times New Roman" charset="0"/>
                <a:ea typeface="ＭＳ Ｐゴシック" charset="0"/>
                <a:cs typeface="Times New Roman" charset="0"/>
              </a:rPr>
              <a:t>h + 1</a:t>
            </a:r>
          </a:p>
          <a:p>
            <a:pPr marL="496888" lvl="1" indent="-171450" eaLnBrk="1" hangingPunct="1">
              <a:lnSpc>
                <a:spcPct val="80000"/>
              </a:lnSpc>
              <a:defRPr/>
            </a:pPr>
            <a:r>
              <a:rPr lang="en-US" sz="2400" dirty="0">
                <a:latin typeface="Times New Roman" charset="0"/>
                <a:ea typeface="ＭＳ Ｐゴシック" charset="0"/>
                <a:cs typeface="Times New Roman" charset="0"/>
              </a:rPr>
              <a:t>Max number of nodes in tree:</a:t>
            </a:r>
          </a:p>
          <a:p>
            <a:pPr marL="496888" lvl="1" indent="-171450" eaLnBrk="1" hangingPunct="1">
              <a:lnSpc>
                <a:spcPct val="80000"/>
              </a:lnSpc>
              <a:defRPr/>
            </a:pPr>
            <a:r>
              <a:rPr lang="en-US" sz="2400" dirty="0">
                <a:solidFill>
                  <a:srgbClr val="009900"/>
                </a:solidFill>
                <a:latin typeface="Times New Roman" charset="0"/>
                <a:ea typeface="ＭＳ Ｐゴシック" charset="0"/>
                <a:cs typeface="Times New Roman" charset="0"/>
              </a:rPr>
              <a:t>2</a:t>
            </a:r>
            <a:r>
              <a:rPr lang="en-US" sz="2400" baseline="30000" dirty="0">
                <a:solidFill>
                  <a:srgbClr val="009900"/>
                </a:solidFill>
                <a:latin typeface="Times New Roman" charset="0"/>
                <a:ea typeface="ＭＳ Ｐゴシック" charset="0"/>
                <a:cs typeface="Times New Roman" charset="0"/>
              </a:rPr>
              <a:t>0</a:t>
            </a:r>
            <a:r>
              <a:rPr lang="en-US" sz="2400" dirty="0">
                <a:solidFill>
                  <a:srgbClr val="009900"/>
                </a:solidFill>
                <a:latin typeface="Times New Roman" charset="0"/>
                <a:ea typeface="ＭＳ Ｐゴシック" charset="0"/>
                <a:cs typeface="Times New Roman" charset="0"/>
              </a:rPr>
              <a:t> + … + 2</a:t>
            </a:r>
            <a:r>
              <a:rPr lang="en-US" sz="2400" baseline="30000" dirty="0">
                <a:solidFill>
                  <a:srgbClr val="009900"/>
                </a:solidFill>
                <a:latin typeface="Times New Roman" charset="0"/>
                <a:ea typeface="ＭＳ Ｐゴシック" charset="0"/>
                <a:cs typeface="Times New Roman" charset="0"/>
              </a:rPr>
              <a:t>h</a:t>
            </a:r>
            <a:r>
              <a:rPr lang="en-US" sz="2400" dirty="0">
                <a:solidFill>
                  <a:srgbClr val="009900"/>
                </a:solidFill>
                <a:latin typeface="Times New Roman" charset="0"/>
                <a:ea typeface="ＭＳ Ｐゴシック" charset="0"/>
                <a:cs typeface="Times New Roman" charset="0"/>
              </a:rPr>
              <a:t>  =  2</a:t>
            </a:r>
            <a:r>
              <a:rPr lang="en-US" sz="2400" baseline="30000" dirty="0">
                <a:solidFill>
                  <a:srgbClr val="009900"/>
                </a:solidFill>
                <a:latin typeface="Times New Roman" charset="0"/>
                <a:ea typeface="ＭＳ Ｐゴシック" charset="0"/>
                <a:cs typeface="Times New Roman" charset="0"/>
              </a:rPr>
              <a:t>h+1</a:t>
            </a:r>
            <a:r>
              <a:rPr lang="en-US" sz="2400" dirty="0">
                <a:solidFill>
                  <a:srgbClr val="009900"/>
                </a:solidFill>
                <a:latin typeface="Times New Roman" charset="0"/>
                <a:ea typeface="ＭＳ Ｐゴシック" charset="0"/>
                <a:cs typeface="Times New Roman" charset="0"/>
              </a:rPr>
              <a:t> – 1</a:t>
            </a:r>
            <a:r>
              <a:rPr lang="en-US" sz="2400" dirty="0">
                <a:latin typeface="Times New Roman" charset="0"/>
                <a:ea typeface="ＭＳ Ｐゴシック" charset="0"/>
                <a:cs typeface="Times New Roman" charset="0"/>
              </a:rPr>
              <a:t> </a:t>
            </a:r>
          </a:p>
          <a:p>
            <a:pPr marL="211138" indent="-171450" eaLnBrk="1" hangingPunct="1">
              <a:lnSpc>
                <a:spcPct val="80000"/>
              </a:lnSpc>
              <a:defRPr/>
            </a:pPr>
            <a:endParaRPr lang="en-US" sz="2400" i="1" dirty="0">
              <a:latin typeface="Times New Roman" charset="0"/>
              <a:ea typeface="MS PGothic" charset="0"/>
              <a:cs typeface="Times New Roman" charset="0"/>
            </a:endParaRPr>
          </a:p>
          <a:p>
            <a:pPr marL="39688" indent="0"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2400" b="1" dirty="0">
                <a:solidFill>
                  <a:srgbClr val="008000"/>
                </a:solidFill>
                <a:latin typeface="Times New Roman" charset="0"/>
                <a:ea typeface="MS PGothic" charset="0"/>
                <a:cs typeface="Times New Roman" charset="0"/>
              </a:rPr>
              <a:t>Complete</a:t>
            </a:r>
            <a:r>
              <a:rPr lang="en-US" sz="2400" dirty="0">
                <a:solidFill>
                  <a:srgbClr val="008000"/>
                </a:solidFill>
                <a:latin typeface="Times New Roman" charset="0"/>
                <a:ea typeface="MS PGothic" charset="0"/>
                <a:cs typeface="Times New Roman" charset="0"/>
              </a:rPr>
              <a:t> </a:t>
            </a:r>
            <a:r>
              <a:rPr lang="en-US" sz="2400" dirty="0">
                <a:latin typeface="Times New Roman" charset="0"/>
                <a:ea typeface="MS PGothic" charset="0"/>
                <a:cs typeface="Times New Roman" charset="0"/>
              </a:rPr>
              <a:t>binary tree</a:t>
            </a:r>
          </a:p>
          <a:p>
            <a:pPr marL="496888" lvl="1" indent="-171450" eaLnBrk="1" hangingPunct="1">
              <a:lnSpc>
                <a:spcPct val="80000"/>
              </a:lnSpc>
              <a:defRPr/>
            </a:pPr>
            <a:r>
              <a:rPr lang="en-US" sz="2400" dirty="0">
                <a:latin typeface="Times New Roman" charset="0"/>
                <a:ea typeface="ＭＳ Ｐゴシック" charset="0"/>
                <a:cs typeface="Times New Roman" charset="0"/>
              </a:rPr>
              <a:t>All levels of tree down to a certain depth are completely filled</a:t>
            </a:r>
          </a:p>
        </p:txBody>
      </p:sp>
      <p:grpSp>
        <p:nvGrpSpPr>
          <p:cNvPr id="33796" name="Group 3"/>
          <p:cNvGrpSpPr>
            <a:grpSpLocks/>
          </p:cNvGrpSpPr>
          <p:nvPr/>
        </p:nvGrpSpPr>
        <p:grpSpPr bwMode="auto">
          <a:xfrm>
            <a:off x="4651375" y="1511300"/>
            <a:ext cx="3354388" cy="5270500"/>
            <a:chOff x="0" y="0"/>
            <a:chExt cx="2112" cy="3320"/>
          </a:xfrm>
        </p:grpSpPr>
        <p:sp>
          <p:nvSpPr>
            <p:cNvPr id="33797" name="Oval 4"/>
            <p:cNvSpPr>
              <a:spLocks/>
            </p:cNvSpPr>
            <p:nvPr/>
          </p:nvSpPr>
          <p:spPr bwMode="auto">
            <a:xfrm>
              <a:off x="1181" y="387"/>
              <a:ext cx="210" cy="21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33798" name="Oval 5"/>
            <p:cNvSpPr>
              <a:spLocks/>
            </p:cNvSpPr>
            <p:nvPr/>
          </p:nvSpPr>
          <p:spPr bwMode="auto">
            <a:xfrm>
              <a:off x="911" y="692"/>
              <a:ext cx="210" cy="21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33799" name="Oval 6"/>
            <p:cNvSpPr>
              <a:spLocks/>
            </p:cNvSpPr>
            <p:nvPr/>
          </p:nvSpPr>
          <p:spPr bwMode="auto">
            <a:xfrm>
              <a:off x="1454" y="692"/>
              <a:ext cx="210" cy="21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33800" name="Oval 7"/>
            <p:cNvSpPr>
              <a:spLocks/>
            </p:cNvSpPr>
            <p:nvPr/>
          </p:nvSpPr>
          <p:spPr bwMode="auto">
            <a:xfrm>
              <a:off x="700" y="1182"/>
              <a:ext cx="209" cy="21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33801" name="Oval 8"/>
            <p:cNvSpPr>
              <a:spLocks/>
            </p:cNvSpPr>
            <p:nvPr/>
          </p:nvSpPr>
          <p:spPr bwMode="auto">
            <a:xfrm>
              <a:off x="1032" y="1182"/>
              <a:ext cx="209" cy="21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33802" name="Line 9"/>
            <p:cNvSpPr>
              <a:spLocks noChangeShapeType="1"/>
            </p:cNvSpPr>
            <p:nvPr/>
          </p:nvSpPr>
          <p:spPr bwMode="auto">
            <a:xfrm flipH="1">
              <a:off x="1061" y="539"/>
              <a:ext cx="151" cy="15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03" name="Line 10"/>
            <p:cNvSpPr>
              <a:spLocks noChangeShapeType="1"/>
            </p:cNvSpPr>
            <p:nvPr/>
          </p:nvSpPr>
          <p:spPr bwMode="auto">
            <a:xfrm>
              <a:off x="1363" y="539"/>
              <a:ext cx="151" cy="15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04" name="Line 11"/>
            <p:cNvSpPr>
              <a:spLocks noChangeShapeType="1"/>
            </p:cNvSpPr>
            <p:nvPr/>
          </p:nvSpPr>
          <p:spPr bwMode="auto">
            <a:xfrm flipH="1">
              <a:off x="791" y="905"/>
              <a:ext cx="180" cy="30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05" name="Line 12"/>
            <p:cNvSpPr>
              <a:spLocks noChangeShapeType="1"/>
            </p:cNvSpPr>
            <p:nvPr/>
          </p:nvSpPr>
          <p:spPr bwMode="auto">
            <a:xfrm>
              <a:off x="1032" y="905"/>
              <a:ext cx="90" cy="30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06" name="Rectangle 13"/>
            <p:cNvSpPr>
              <a:spLocks/>
            </p:cNvSpPr>
            <p:nvPr/>
          </p:nvSpPr>
          <p:spPr bwMode="auto">
            <a:xfrm>
              <a:off x="1195" y="361"/>
              <a:ext cx="178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40639" bIns="0">
              <a:spAutoFit/>
            </a:bodyPr>
            <a:lstStyle/>
            <a:p>
              <a:pPr marL="39688"/>
              <a:r>
                <a:rPr lang="en-US" sz="180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5</a:t>
              </a:r>
            </a:p>
          </p:txBody>
        </p:sp>
        <p:sp>
          <p:nvSpPr>
            <p:cNvPr id="33807" name="Rectangle 14"/>
            <p:cNvSpPr>
              <a:spLocks/>
            </p:cNvSpPr>
            <p:nvPr/>
          </p:nvSpPr>
          <p:spPr bwMode="auto">
            <a:xfrm>
              <a:off x="920" y="683"/>
              <a:ext cx="177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40639" bIns="0">
              <a:spAutoFit/>
            </a:bodyPr>
            <a:lstStyle/>
            <a:p>
              <a:pPr marL="39688"/>
              <a:r>
                <a:rPr lang="en-US" sz="180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4</a:t>
              </a:r>
            </a:p>
          </p:txBody>
        </p:sp>
        <p:sp>
          <p:nvSpPr>
            <p:cNvPr id="33808" name="Rectangle 15"/>
            <p:cNvSpPr>
              <a:spLocks/>
            </p:cNvSpPr>
            <p:nvPr/>
          </p:nvSpPr>
          <p:spPr bwMode="auto">
            <a:xfrm>
              <a:off x="722" y="1181"/>
              <a:ext cx="177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40639" bIns="0">
              <a:spAutoFit/>
            </a:bodyPr>
            <a:lstStyle/>
            <a:p>
              <a:pPr marL="39688"/>
              <a:r>
                <a:rPr lang="en-US" sz="180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7</a:t>
              </a:r>
            </a:p>
          </p:txBody>
        </p:sp>
        <p:sp>
          <p:nvSpPr>
            <p:cNvPr id="33809" name="Rectangle 16"/>
            <p:cNvSpPr>
              <a:spLocks/>
            </p:cNvSpPr>
            <p:nvPr/>
          </p:nvSpPr>
          <p:spPr bwMode="auto">
            <a:xfrm>
              <a:off x="1057" y="1177"/>
              <a:ext cx="178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40639" bIns="0">
              <a:spAutoFit/>
            </a:bodyPr>
            <a:lstStyle/>
            <a:p>
              <a:pPr marL="39688"/>
              <a:r>
                <a:rPr lang="en-US" sz="180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8</a:t>
              </a:r>
            </a:p>
          </p:txBody>
        </p:sp>
        <p:sp>
          <p:nvSpPr>
            <p:cNvPr id="33810" name="Rectangle 17"/>
            <p:cNvSpPr>
              <a:spLocks/>
            </p:cNvSpPr>
            <p:nvPr/>
          </p:nvSpPr>
          <p:spPr bwMode="auto">
            <a:xfrm>
              <a:off x="1471" y="683"/>
              <a:ext cx="177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40639" bIns="0">
              <a:spAutoFit/>
            </a:bodyPr>
            <a:lstStyle/>
            <a:p>
              <a:pPr marL="39688"/>
              <a:r>
                <a:rPr lang="en-US" sz="180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2</a:t>
              </a:r>
            </a:p>
          </p:txBody>
        </p:sp>
        <p:sp>
          <p:nvSpPr>
            <p:cNvPr id="33811" name="Oval 18"/>
            <p:cNvSpPr>
              <a:spLocks/>
            </p:cNvSpPr>
            <p:nvPr/>
          </p:nvSpPr>
          <p:spPr bwMode="auto">
            <a:xfrm>
              <a:off x="1291" y="1182"/>
              <a:ext cx="209" cy="21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33812" name="Oval 19"/>
            <p:cNvSpPr>
              <a:spLocks/>
            </p:cNvSpPr>
            <p:nvPr/>
          </p:nvSpPr>
          <p:spPr bwMode="auto">
            <a:xfrm>
              <a:off x="1623" y="1182"/>
              <a:ext cx="209" cy="21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33813" name="Line 20"/>
            <p:cNvSpPr>
              <a:spLocks noChangeShapeType="1"/>
            </p:cNvSpPr>
            <p:nvPr/>
          </p:nvSpPr>
          <p:spPr bwMode="auto">
            <a:xfrm flipH="1">
              <a:off x="1382" y="884"/>
              <a:ext cx="180" cy="30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14" name="Line 21"/>
            <p:cNvSpPr>
              <a:spLocks noChangeShapeType="1"/>
            </p:cNvSpPr>
            <p:nvPr/>
          </p:nvSpPr>
          <p:spPr bwMode="auto">
            <a:xfrm>
              <a:off x="1623" y="884"/>
              <a:ext cx="90" cy="30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15" name="Rectangle 22"/>
            <p:cNvSpPr>
              <a:spLocks/>
            </p:cNvSpPr>
            <p:nvPr/>
          </p:nvSpPr>
          <p:spPr bwMode="auto">
            <a:xfrm>
              <a:off x="1313" y="1181"/>
              <a:ext cx="177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40639" bIns="0">
              <a:spAutoFit/>
            </a:bodyPr>
            <a:lstStyle/>
            <a:p>
              <a:pPr marL="39688"/>
              <a:r>
                <a:rPr lang="en-US" sz="180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0</a:t>
              </a:r>
            </a:p>
          </p:txBody>
        </p:sp>
        <p:sp>
          <p:nvSpPr>
            <p:cNvPr id="33816" name="Rectangle 23"/>
            <p:cNvSpPr>
              <a:spLocks/>
            </p:cNvSpPr>
            <p:nvPr/>
          </p:nvSpPr>
          <p:spPr bwMode="auto">
            <a:xfrm>
              <a:off x="1649" y="1177"/>
              <a:ext cx="177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40639" bIns="0">
              <a:spAutoFit/>
            </a:bodyPr>
            <a:lstStyle/>
            <a:p>
              <a:pPr marL="39688"/>
              <a:r>
                <a:rPr lang="en-US" sz="180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4</a:t>
              </a:r>
            </a:p>
          </p:txBody>
        </p:sp>
        <p:sp>
          <p:nvSpPr>
            <p:cNvPr id="33817" name="Line 24"/>
            <p:cNvSpPr>
              <a:spLocks noChangeShapeType="1"/>
            </p:cNvSpPr>
            <p:nvPr/>
          </p:nvSpPr>
          <p:spPr bwMode="auto">
            <a:xfrm>
              <a:off x="275" y="457"/>
              <a:ext cx="36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18" name="Line 25"/>
            <p:cNvSpPr>
              <a:spLocks noChangeShapeType="1"/>
            </p:cNvSpPr>
            <p:nvPr/>
          </p:nvSpPr>
          <p:spPr bwMode="auto">
            <a:xfrm>
              <a:off x="275" y="793"/>
              <a:ext cx="36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19" name="Line 26"/>
            <p:cNvSpPr>
              <a:spLocks noChangeShapeType="1"/>
            </p:cNvSpPr>
            <p:nvPr/>
          </p:nvSpPr>
          <p:spPr bwMode="auto">
            <a:xfrm>
              <a:off x="275" y="1225"/>
              <a:ext cx="36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20" name="Rectangle 27"/>
            <p:cNvSpPr>
              <a:spLocks/>
            </p:cNvSpPr>
            <p:nvPr/>
          </p:nvSpPr>
          <p:spPr bwMode="auto">
            <a:xfrm>
              <a:off x="82" y="48"/>
              <a:ext cx="458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40639" bIns="0">
              <a:spAutoFit/>
            </a:bodyPr>
            <a:lstStyle/>
            <a:p>
              <a:pPr marL="39688"/>
              <a:r>
                <a:rPr lang="en-US" sz="180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depth</a:t>
              </a:r>
            </a:p>
          </p:txBody>
        </p:sp>
        <p:sp>
          <p:nvSpPr>
            <p:cNvPr id="33821" name="Rectangle 28"/>
            <p:cNvSpPr>
              <a:spLocks/>
            </p:cNvSpPr>
            <p:nvPr/>
          </p:nvSpPr>
          <p:spPr bwMode="auto">
            <a:xfrm>
              <a:off x="82" y="288"/>
              <a:ext cx="177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40639" bIns="0">
              <a:spAutoFit/>
            </a:bodyPr>
            <a:lstStyle/>
            <a:p>
              <a:pPr marL="39688"/>
              <a:r>
                <a:rPr lang="en-US" sz="180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0</a:t>
              </a:r>
            </a:p>
          </p:txBody>
        </p:sp>
        <p:sp>
          <p:nvSpPr>
            <p:cNvPr id="33822" name="Rectangle 29"/>
            <p:cNvSpPr>
              <a:spLocks/>
            </p:cNvSpPr>
            <p:nvPr/>
          </p:nvSpPr>
          <p:spPr bwMode="auto">
            <a:xfrm>
              <a:off x="82" y="672"/>
              <a:ext cx="177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40639" bIns="0">
              <a:spAutoFit/>
            </a:bodyPr>
            <a:lstStyle/>
            <a:p>
              <a:pPr marL="39688"/>
              <a:r>
                <a:rPr lang="en-US" sz="180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1</a:t>
              </a:r>
            </a:p>
          </p:txBody>
        </p:sp>
        <p:sp>
          <p:nvSpPr>
            <p:cNvPr id="33823" name="Rectangle 30"/>
            <p:cNvSpPr>
              <a:spLocks/>
            </p:cNvSpPr>
            <p:nvPr/>
          </p:nvSpPr>
          <p:spPr bwMode="auto">
            <a:xfrm>
              <a:off x="82" y="1104"/>
              <a:ext cx="177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40639" bIns="0">
              <a:spAutoFit/>
            </a:bodyPr>
            <a:lstStyle/>
            <a:p>
              <a:pPr marL="39688"/>
              <a:r>
                <a:rPr lang="en-US" sz="180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2</a:t>
              </a:r>
            </a:p>
          </p:txBody>
        </p:sp>
        <p:sp>
          <p:nvSpPr>
            <p:cNvPr id="33824" name="Oval 31"/>
            <p:cNvSpPr>
              <a:spLocks/>
            </p:cNvSpPr>
            <p:nvPr/>
          </p:nvSpPr>
          <p:spPr bwMode="auto">
            <a:xfrm>
              <a:off x="1010" y="1994"/>
              <a:ext cx="210" cy="21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33825" name="Oval 32"/>
            <p:cNvSpPr>
              <a:spLocks/>
            </p:cNvSpPr>
            <p:nvPr/>
          </p:nvSpPr>
          <p:spPr bwMode="auto">
            <a:xfrm>
              <a:off x="1283" y="2299"/>
              <a:ext cx="210" cy="21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33826" name="Line 33"/>
            <p:cNvSpPr>
              <a:spLocks noChangeShapeType="1"/>
            </p:cNvSpPr>
            <p:nvPr/>
          </p:nvSpPr>
          <p:spPr bwMode="auto">
            <a:xfrm>
              <a:off x="1191" y="2146"/>
              <a:ext cx="151" cy="15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27" name="Rectangle 34"/>
            <p:cNvSpPr>
              <a:spLocks/>
            </p:cNvSpPr>
            <p:nvPr/>
          </p:nvSpPr>
          <p:spPr bwMode="auto">
            <a:xfrm>
              <a:off x="1024" y="1968"/>
              <a:ext cx="178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40639" bIns="0">
              <a:spAutoFit/>
            </a:bodyPr>
            <a:lstStyle/>
            <a:p>
              <a:pPr marL="39688"/>
              <a:r>
                <a:rPr lang="en-US" sz="180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5</a:t>
              </a:r>
            </a:p>
          </p:txBody>
        </p:sp>
        <p:sp>
          <p:nvSpPr>
            <p:cNvPr id="33828" name="Rectangle 35"/>
            <p:cNvSpPr>
              <a:spLocks/>
            </p:cNvSpPr>
            <p:nvPr/>
          </p:nvSpPr>
          <p:spPr bwMode="auto">
            <a:xfrm>
              <a:off x="1299" y="2290"/>
              <a:ext cx="178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40639" bIns="0">
              <a:spAutoFit/>
            </a:bodyPr>
            <a:lstStyle/>
            <a:p>
              <a:pPr marL="39688"/>
              <a:r>
                <a:rPr lang="en-US" sz="180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2</a:t>
              </a:r>
            </a:p>
          </p:txBody>
        </p:sp>
        <p:sp>
          <p:nvSpPr>
            <p:cNvPr id="33829" name="Oval 36"/>
            <p:cNvSpPr>
              <a:spLocks/>
            </p:cNvSpPr>
            <p:nvPr/>
          </p:nvSpPr>
          <p:spPr bwMode="auto">
            <a:xfrm>
              <a:off x="1056" y="2741"/>
              <a:ext cx="209" cy="21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33830" name="Rectangle 37"/>
            <p:cNvSpPr>
              <a:spLocks/>
            </p:cNvSpPr>
            <p:nvPr/>
          </p:nvSpPr>
          <p:spPr bwMode="auto">
            <a:xfrm>
              <a:off x="1081" y="2736"/>
              <a:ext cx="178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40639" bIns="0">
              <a:spAutoFit/>
            </a:bodyPr>
            <a:lstStyle/>
            <a:p>
              <a:pPr marL="39688"/>
              <a:r>
                <a:rPr lang="en-US" sz="180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4</a:t>
              </a:r>
            </a:p>
          </p:txBody>
        </p:sp>
        <p:sp>
          <p:nvSpPr>
            <p:cNvPr id="33831" name="Line 38"/>
            <p:cNvSpPr>
              <a:spLocks noChangeShapeType="1"/>
            </p:cNvSpPr>
            <p:nvPr/>
          </p:nvSpPr>
          <p:spPr bwMode="auto">
            <a:xfrm flipH="1">
              <a:off x="1193" y="2496"/>
              <a:ext cx="184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32" name="Rectangle 39"/>
            <p:cNvSpPr>
              <a:spLocks/>
            </p:cNvSpPr>
            <p:nvPr/>
          </p:nvSpPr>
          <p:spPr bwMode="auto">
            <a:xfrm>
              <a:off x="183" y="2928"/>
              <a:ext cx="1802" cy="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40639" bIns="0">
              <a:spAutoFit/>
            </a:bodyPr>
            <a:lstStyle/>
            <a:p>
              <a:pPr marL="39688"/>
              <a:r>
                <a:rPr lang="en-US" sz="180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Height 2, </a:t>
              </a:r>
            </a:p>
            <a:p>
              <a:pPr marL="39688"/>
              <a:r>
                <a:rPr lang="en-US" sz="180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minimum number of nodes</a:t>
              </a:r>
            </a:p>
          </p:txBody>
        </p:sp>
        <p:sp>
          <p:nvSpPr>
            <p:cNvPr id="33833" name="Rectangle 40"/>
            <p:cNvSpPr>
              <a:spLocks/>
            </p:cNvSpPr>
            <p:nvPr/>
          </p:nvSpPr>
          <p:spPr bwMode="auto">
            <a:xfrm>
              <a:off x="183" y="1440"/>
              <a:ext cx="1842" cy="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40639" bIns="0">
              <a:spAutoFit/>
            </a:bodyPr>
            <a:lstStyle/>
            <a:p>
              <a:pPr marL="39688"/>
              <a:r>
                <a:rPr lang="en-US" sz="180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Height 2, </a:t>
              </a:r>
            </a:p>
            <a:p>
              <a:pPr marL="39688"/>
              <a:r>
                <a:rPr lang="en-US" sz="180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maximum number of nodes</a:t>
              </a:r>
            </a:p>
          </p:txBody>
        </p:sp>
        <p:sp>
          <p:nvSpPr>
            <p:cNvPr id="33834" name="Rectangle 41"/>
            <p:cNvSpPr>
              <a:spLocks/>
            </p:cNvSpPr>
            <p:nvPr/>
          </p:nvSpPr>
          <p:spPr bwMode="auto">
            <a:xfrm>
              <a:off x="0" y="0"/>
              <a:ext cx="2112" cy="183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33835" name="Rectangle 42"/>
            <p:cNvSpPr>
              <a:spLocks/>
            </p:cNvSpPr>
            <p:nvPr/>
          </p:nvSpPr>
          <p:spPr bwMode="auto">
            <a:xfrm>
              <a:off x="0" y="1898"/>
              <a:ext cx="2107" cy="141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375558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 rIns="132080"/>
          <a:lstStyle/>
          <a:p>
            <a:pPr eaLnBrk="1" hangingPunct="1"/>
            <a:r>
              <a:rPr lang="en-US">
                <a:latin typeface="Tw Cen MT" charset="0"/>
                <a:ea typeface="MS PGothic" charset="0"/>
              </a:rPr>
              <a:t>Tree with Parent Pointers</a:t>
            </a:r>
          </a:p>
        </p:txBody>
      </p:sp>
      <p:sp>
        <p:nvSpPr>
          <p:cNvPr id="3481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fld id="{7079D95E-EE6B-2349-A40D-2C1AA5182000}" type="slidenum">
              <a:rPr lang="en-US" sz="1200">
                <a:solidFill>
                  <a:srgbClr val="FFFFFF"/>
                </a:solidFill>
              </a:rPr>
              <a:pPr eaLnBrk="1" hangingPunct="1">
                <a:lnSpc>
                  <a:spcPct val="80000"/>
                </a:lnSpc>
              </a:pPr>
              <a:t>23</a:t>
            </a:fld>
            <a:endParaRPr lang="en-US" sz="1200">
              <a:solidFill>
                <a:srgbClr val="FFFFFF"/>
              </a:solidFill>
            </a:endParaRPr>
          </a:p>
        </p:txBody>
      </p:sp>
      <p:sp>
        <p:nvSpPr>
          <p:cNvPr id="34819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612775" y="1600200"/>
            <a:ext cx="5102225" cy="4495800"/>
          </a:xfrm>
        </p:spPr>
        <p:txBody>
          <a:bodyPr rIns="132080"/>
          <a:lstStyle/>
          <a:p>
            <a:pPr eaLnBrk="1" hangingPunct="1"/>
            <a:r>
              <a:rPr lang="en-US">
                <a:latin typeface="Tw Cen MT" charset="0"/>
                <a:ea typeface="MS PGothic" charset="0"/>
              </a:rPr>
              <a:t>In some applications, it is useful to have trees in which nodes can reference their parents</a:t>
            </a:r>
          </a:p>
          <a:p>
            <a:pPr eaLnBrk="1" hangingPunct="1"/>
            <a:endParaRPr lang="en-US">
              <a:latin typeface="Tw Cen MT" charset="0"/>
              <a:ea typeface="MS PGothic" charset="0"/>
            </a:endParaRPr>
          </a:p>
          <a:p>
            <a:pPr eaLnBrk="1" hangingPunct="1"/>
            <a:r>
              <a:rPr lang="en-US">
                <a:latin typeface="Tw Cen MT" charset="0"/>
                <a:ea typeface="MS PGothic" charset="0"/>
              </a:rPr>
              <a:t>Analog of doubly-linked lists</a:t>
            </a:r>
          </a:p>
        </p:txBody>
      </p:sp>
      <p:sp>
        <p:nvSpPr>
          <p:cNvPr id="34820" name="Oval 3"/>
          <p:cNvSpPr>
            <a:spLocks/>
          </p:cNvSpPr>
          <p:nvPr/>
        </p:nvSpPr>
        <p:spPr bwMode="auto">
          <a:xfrm>
            <a:off x="6757988" y="2746375"/>
            <a:ext cx="349250" cy="3365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34821" name="Oval 4"/>
          <p:cNvSpPr>
            <a:spLocks/>
          </p:cNvSpPr>
          <p:nvPr/>
        </p:nvSpPr>
        <p:spPr bwMode="auto">
          <a:xfrm>
            <a:off x="6310313" y="3230563"/>
            <a:ext cx="347662" cy="3365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34822" name="Oval 5"/>
          <p:cNvSpPr>
            <a:spLocks/>
          </p:cNvSpPr>
          <p:nvPr/>
        </p:nvSpPr>
        <p:spPr bwMode="auto">
          <a:xfrm>
            <a:off x="7212013" y="3230563"/>
            <a:ext cx="347662" cy="3365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34823" name="Oval 6"/>
          <p:cNvSpPr>
            <a:spLocks/>
          </p:cNvSpPr>
          <p:nvPr/>
        </p:nvSpPr>
        <p:spPr bwMode="auto">
          <a:xfrm>
            <a:off x="5959475" y="4008438"/>
            <a:ext cx="347663" cy="3365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34824" name="Oval 7"/>
          <p:cNvSpPr>
            <a:spLocks/>
          </p:cNvSpPr>
          <p:nvPr/>
        </p:nvSpPr>
        <p:spPr bwMode="auto">
          <a:xfrm>
            <a:off x="6510338" y="4008438"/>
            <a:ext cx="347662" cy="3365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34825" name="Line 8"/>
          <p:cNvSpPr>
            <a:spLocks noChangeShapeType="1"/>
          </p:cNvSpPr>
          <p:nvPr/>
        </p:nvSpPr>
        <p:spPr bwMode="auto">
          <a:xfrm flipH="1">
            <a:off x="6559550" y="2987675"/>
            <a:ext cx="250825" cy="2428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6" name="Line 9"/>
          <p:cNvSpPr>
            <a:spLocks noChangeShapeType="1"/>
          </p:cNvSpPr>
          <p:nvPr/>
        </p:nvSpPr>
        <p:spPr bwMode="auto">
          <a:xfrm>
            <a:off x="7059613" y="2987675"/>
            <a:ext cx="250825" cy="2428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7" name="Line 10"/>
          <p:cNvSpPr>
            <a:spLocks noChangeShapeType="1"/>
          </p:cNvSpPr>
          <p:nvPr/>
        </p:nvSpPr>
        <p:spPr bwMode="auto">
          <a:xfrm flipH="1">
            <a:off x="6110288" y="3568700"/>
            <a:ext cx="300037" cy="4857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8" name="Line 11"/>
          <p:cNvSpPr>
            <a:spLocks noChangeShapeType="1"/>
          </p:cNvSpPr>
          <p:nvPr/>
        </p:nvSpPr>
        <p:spPr bwMode="auto">
          <a:xfrm>
            <a:off x="6510338" y="3568700"/>
            <a:ext cx="149225" cy="4857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9" name="Rectangle 12"/>
          <p:cNvSpPr>
            <a:spLocks/>
          </p:cNvSpPr>
          <p:nvPr/>
        </p:nvSpPr>
        <p:spPr bwMode="auto">
          <a:xfrm>
            <a:off x="6781800" y="2705100"/>
            <a:ext cx="280988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/>
            <a:r>
              <a:rPr lang="en-US" sz="180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5</a:t>
            </a:r>
          </a:p>
        </p:txBody>
      </p:sp>
      <p:sp>
        <p:nvSpPr>
          <p:cNvPr id="34830" name="Rectangle 13"/>
          <p:cNvSpPr>
            <a:spLocks/>
          </p:cNvSpPr>
          <p:nvPr/>
        </p:nvSpPr>
        <p:spPr bwMode="auto">
          <a:xfrm>
            <a:off x="6324600" y="3216275"/>
            <a:ext cx="280988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/>
            <a:r>
              <a:rPr lang="en-US" sz="180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4</a:t>
            </a:r>
          </a:p>
        </p:txBody>
      </p:sp>
      <p:sp>
        <p:nvSpPr>
          <p:cNvPr id="34831" name="Rectangle 14"/>
          <p:cNvSpPr>
            <a:spLocks/>
          </p:cNvSpPr>
          <p:nvPr/>
        </p:nvSpPr>
        <p:spPr bwMode="auto">
          <a:xfrm>
            <a:off x="5995988" y="4006850"/>
            <a:ext cx="280987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/>
            <a:r>
              <a:rPr lang="en-US" sz="180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7</a:t>
            </a:r>
          </a:p>
        </p:txBody>
      </p:sp>
      <p:sp>
        <p:nvSpPr>
          <p:cNvPr id="34832" name="Rectangle 15"/>
          <p:cNvSpPr>
            <a:spLocks/>
          </p:cNvSpPr>
          <p:nvPr/>
        </p:nvSpPr>
        <p:spPr bwMode="auto">
          <a:xfrm>
            <a:off x="6553200" y="4000500"/>
            <a:ext cx="280988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/>
            <a:r>
              <a:rPr lang="en-US" sz="180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8</a:t>
            </a:r>
          </a:p>
        </p:txBody>
      </p:sp>
      <p:sp>
        <p:nvSpPr>
          <p:cNvPr id="34833" name="Rectangle 16"/>
          <p:cNvSpPr>
            <a:spLocks/>
          </p:cNvSpPr>
          <p:nvPr/>
        </p:nvSpPr>
        <p:spPr bwMode="auto">
          <a:xfrm>
            <a:off x="7239000" y="3216275"/>
            <a:ext cx="280988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/>
            <a:r>
              <a:rPr lang="en-US" sz="180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2</a:t>
            </a:r>
          </a:p>
        </p:txBody>
      </p:sp>
      <p:sp>
        <p:nvSpPr>
          <p:cNvPr id="34834" name="AutoShape 17"/>
          <p:cNvSpPr>
            <a:spLocks/>
          </p:cNvSpPr>
          <p:nvPr/>
        </p:nvSpPr>
        <p:spPr bwMode="auto">
          <a:xfrm>
            <a:off x="5924550" y="3390900"/>
            <a:ext cx="400050" cy="685800"/>
          </a:xfrm>
          <a:custGeom>
            <a:avLst/>
            <a:gdLst>
              <a:gd name="T0" fmla="*/ 2147483647 w 19982"/>
              <a:gd name="T1" fmla="*/ 2147483647 h 21600"/>
              <a:gd name="T2" fmla="*/ 2147483647 w 19982"/>
              <a:gd name="T3" fmla="*/ 2147483647 h 21600"/>
              <a:gd name="T4" fmla="*/ 2147483647 w 19982"/>
              <a:gd name="T5" fmla="*/ 0 h 21600"/>
              <a:gd name="T6" fmla="*/ 0 60000 65536"/>
              <a:gd name="T7" fmla="*/ 0 60000 65536"/>
              <a:gd name="T8" fmla="*/ 0 60000 65536"/>
              <a:gd name="T9" fmla="*/ 0 w 19982"/>
              <a:gd name="T10" fmla="*/ 0 h 21600"/>
              <a:gd name="T11" fmla="*/ 19982 w 19982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982" h="21600">
                <a:moveTo>
                  <a:pt x="4735" y="21600"/>
                </a:moveTo>
                <a:cubicBezTo>
                  <a:pt x="1558" y="17400"/>
                  <a:pt x="-1618" y="13200"/>
                  <a:pt x="923" y="9600"/>
                </a:cubicBezTo>
                <a:cubicBezTo>
                  <a:pt x="3464" y="6000"/>
                  <a:pt x="11723" y="3000"/>
                  <a:pt x="19982" y="0"/>
                </a:cubicBezTo>
              </a:path>
            </a:pathLst>
          </a:custGeom>
          <a:noFill/>
          <a:ln w="12700">
            <a:solidFill>
              <a:schemeClr val="tx1"/>
            </a:solidFill>
            <a:miter lim="800000"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4835" name="AutoShape 18"/>
          <p:cNvSpPr>
            <a:spLocks/>
          </p:cNvSpPr>
          <p:nvPr/>
        </p:nvSpPr>
        <p:spPr bwMode="auto">
          <a:xfrm>
            <a:off x="6299200" y="2781300"/>
            <a:ext cx="482600" cy="457200"/>
          </a:xfrm>
          <a:custGeom>
            <a:avLst/>
            <a:gdLst>
              <a:gd name="T0" fmla="*/ 2147483647 w 19999"/>
              <a:gd name="T1" fmla="*/ 2147483647 h 21600"/>
              <a:gd name="T2" fmla="*/ 2147483647 w 19999"/>
              <a:gd name="T3" fmla="*/ 2147483647 h 21600"/>
              <a:gd name="T4" fmla="*/ 2147483647 w 19999"/>
              <a:gd name="T5" fmla="*/ 0 h 21600"/>
              <a:gd name="T6" fmla="*/ 0 60000 65536"/>
              <a:gd name="T7" fmla="*/ 0 60000 65536"/>
              <a:gd name="T8" fmla="*/ 0 60000 65536"/>
              <a:gd name="T9" fmla="*/ 0 w 19999"/>
              <a:gd name="T10" fmla="*/ 0 h 21600"/>
              <a:gd name="T11" fmla="*/ 19999 w 19999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999" h="21600">
                <a:moveTo>
                  <a:pt x="4194" y="21600"/>
                </a:moveTo>
                <a:cubicBezTo>
                  <a:pt x="1297" y="16200"/>
                  <a:pt x="-1601" y="10800"/>
                  <a:pt x="1033" y="7200"/>
                </a:cubicBezTo>
                <a:cubicBezTo>
                  <a:pt x="3667" y="3600"/>
                  <a:pt x="11833" y="1800"/>
                  <a:pt x="19999" y="0"/>
                </a:cubicBezTo>
              </a:path>
            </a:pathLst>
          </a:custGeom>
          <a:noFill/>
          <a:ln w="12700">
            <a:solidFill>
              <a:schemeClr val="tx1"/>
            </a:solidFill>
            <a:miter lim="800000"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4836" name="AutoShape 19"/>
          <p:cNvSpPr>
            <a:spLocks/>
          </p:cNvSpPr>
          <p:nvPr/>
        </p:nvSpPr>
        <p:spPr bwMode="auto">
          <a:xfrm>
            <a:off x="6629400" y="3467100"/>
            <a:ext cx="307975" cy="609600"/>
          </a:xfrm>
          <a:custGeom>
            <a:avLst/>
            <a:gdLst>
              <a:gd name="T0" fmla="*/ 2147483647 w 20227"/>
              <a:gd name="T1" fmla="*/ 2147483647 h 21600"/>
              <a:gd name="T2" fmla="*/ 2147483647 w 20227"/>
              <a:gd name="T3" fmla="*/ 2147483647 h 21600"/>
              <a:gd name="T4" fmla="*/ 0 w 20227"/>
              <a:gd name="T5" fmla="*/ 0 h 21600"/>
              <a:gd name="T6" fmla="*/ 0 60000 65536"/>
              <a:gd name="T7" fmla="*/ 0 60000 65536"/>
              <a:gd name="T8" fmla="*/ 0 60000 65536"/>
              <a:gd name="T9" fmla="*/ 0 w 20227"/>
              <a:gd name="T10" fmla="*/ 0 h 21600"/>
              <a:gd name="T11" fmla="*/ 20227 w 20227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227" h="21600">
                <a:moveTo>
                  <a:pt x="9969" y="21600"/>
                </a:moveTo>
                <a:cubicBezTo>
                  <a:pt x="15785" y="18000"/>
                  <a:pt x="21600" y="14400"/>
                  <a:pt x="19938" y="10800"/>
                </a:cubicBezTo>
                <a:cubicBezTo>
                  <a:pt x="18277" y="7200"/>
                  <a:pt x="9138" y="3600"/>
                  <a:pt x="0" y="0"/>
                </a:cubicBezTo>
              </a:path>
            </a:pathLst>
          </a:custGeom>
          <a:noFill/>
          <a:ln w="12700">
            <a:solidFill>
              <a:schemeClr val="tx1"/>
            </a:solidFill>
            <a:miter lim="800000"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4837" name="AutoShape 20"/>
          <p:cNvSpPr>
            <a:spLocks/>
          </p:cNvSpPr>
          <p:nvPr/>
        </p:nvSpPr>
        <p:spPr bwMode="auto">
          <a:xfrm>
            <a:off x="7086600" y="2781300"/>
            <a:ext cx="417513" cy="457200"/>
          </a:xfrm>
          <a:custGeom>
            <a:avLst/>
            <a:gdLst>
              <a:gd name="T0" fmla="*/ 2147483647 w 20296"/>
              <a:gd name="T1" fmla="*/ 2147483647 h 21600"/>
              <a:gd name="T2" fmla="*/ 2147483647 w 20296"/>
              <a:gd name="T3" fmla="*/ 2147483647 h 21600"/>
              <a:gd name="T4" fmla="*/ 0 w 20296"/>
              <a:gd name="T5" fmla="*/ 0 h 21600"/>
              <a:gd name="T6" fmla="*/ 0 60000 65536"/>
              <a:gd name="T7" fmla="*/ 0 60000 65536"/>
              <a:gd name="T8" fmla="*/ 0 60000 65536"/>
              <a:gd name="T9" fmla="*/ 0 w 20296"/>
              <a:gd name="T10" fmla="*/ 0 h 21600"/>
              <a:gd name="T11" fmla="*/ 20296 w 20296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296" h="21600">
                <a:moveTo>
                  <a:pt x="18514" y="21600"/>
                </a:moveTo>
                <a:cubicBezTo>
                  <a:pt x="20057" y="16200"/>
                  <a:pt x="21600" y="10800"/>
                  <a:pt x="18514" y="7200"/>
                </a:cubicBezTo>
                <a:cubicBezTo>
                  <a:pt x="15429" y="3600"/>
                  <a:pt x="7714" y="1800"/>
                  <a:pt x="0" y="0"/>
                </a:cubicBezTo>
              </a:path>
            </a:pathLst>
          </a:custGeom>
          <a:noFill/>
          <a:ln w="12700">
            <a:solidFill>
              <a:schemeClr val="tx1"/>
            </a:solidFill>
            <a:miter lim="800000"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4838" name="Line 21"/>
          <p:cNvSpPr>
            <a:spLocks noChangeShapeType="1"/>
          </p:cNvSpPr>
          <p:nvPr/>
        </p:nvSpPr>
        <p:spPr bwMode="auto">
          <a:xfrm>
            <a:off x="6629400" y="2171700"/>
            <a:ext cx="3048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5603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 rIns="132080"/>
          <a:lstStyle/>
          <a:p>
            <a:pPr eaLnBrk="1" hangingPunct="1"/>
            <a:r>
              <a:rPr lang="en-US">
                <a:latin typeface="Tw Cen MT" charset="0"/>
                <a:ea typeface="MS PGothic" charset="0"/>
              </a:rPr>
              <a:t>Things to Think About</a:t>
            </a:r>
          </a:p>
        </p:txBody>
      </p:sp>
      <p:sp>
        <p:nvSpPr>
          <p:cNvPr id="3584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fld id="{4004BD59-39F2-AA44-A485-4FBD2BB0CE5D}" type="slidenum">
              <a:rPr lang="en-US" sz="1200">
                <a:solidFill>
                  <a:srgbClr val="FFFFFF"/>
                </a:solidFill>
              </a:rPr>
              <a:pPr eaLnBrk="1" hangingPunct="1">
                <a:lnSpc>
                  <a:spcPct val="80000"/>
                </a:lnSpc>
              </a:pPr>
              <a:t>24</a:t>
            </a:fld>
            <a:endParaRPr lang="en-US" sz="1200">
              <a:solidFill>
                <a:srgbClr val="FFFFFF"/>
              </a:solidFill>
            </a:endParaRPr>
          </a:p>
        </p:txBody>
      </p:sp>
      <p:sp>
        <p:nvSpPr>
          <p:cNvPr id="29700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571625"/>
            <a:ext cx="4772025" cy="4495800"/>
          </a:xfrm>
        </p:spPr>
        <p:txBody>
          <a:bodyPr rIns="132080">
            <a:normAutofit lnSpcReduction="10000"/>
          </a:bodyPr>
          <a:lstStyle/>
          <a:p>
            <a:pPr marL="0" indent="0" eaLnBrk="1" hangingPunct="1">
              <a:buFont typeface="Wingdings" charset="0"/>
              <a:buNone/>
              <a:defRPr/>
            </a:pPr>
            <a:r>
              <a:rPr lang="en-US" dirty="0">
                <a:latin typeface="Tw Cen MT" charset="0"/>
                <a:ea typeface="MS PGothic" charset="0"/>
              </a:rPr>
              <a:t>What if we want to </a:t>
            </a:r>
            <a:r>
              <a:rPr lang="en-US" i="1" dirty="0">
                <a:latin typeface="Tw Cen MT" charset="0"/>
                <a:ea typeface="MS PGothic" charset="0"/>
              </a:rPr>
              <a:t>delete</a:t>
            </a:r>
            <a:r>
              <a:rPr lang="en-US" dirty="0">
                <a:latin typeface="Tw Cen MT" charset="0"/>
                <a:ea typeface="MS PGothic" charset="0"/>
              </a:rPr>
              <a:t> data from a BST?</a:t>
            </a:r>
          </a:p>
          <a:p>
            <a:pPr eaLnBrk="1" hangingPunct="1">
              <a:defRPr/>
            </a:pPr>
            <a:endParaRPr lang="en-US" dirty="0">
              <a:latin typeface="Tw Cen MT" charset="0"/>
              <a:ea typeface="MS PGothic" charset="0"/>
            </a:endParaRPr>
          </a:p>
          <a:p>
            <a:pPr marL="0" indent="0" eaLnBrk="1" hangingPunct="1">
              <a:buFont typeface="Wingdings" charset="0"/>
              <a:buNone/>
              <a:defRPr/>
            </a:pPr>
            <a:r>
              <a:rPr lang="en-US" dirty="0">
                <a:latin typeface="Tw Cen MT" charset="0"/>
                <a:ea typeface="MS PGothic" charset="0"/>
              </a:rPr>
              <a:t>A BST works great as long as it’s </a:t>
            </a:r>
            <a:r>
              <a:rPr lang="en-US" i="1" dirty="0">
                <a:latin typeface="Tw Cen MT" charset="0"/>
                <a:ea typeface="MS PGothic" charset="0"/>
              </a:rPr>
              <a:t>balanced</a:t>
            </a:r>
          </a:p>
          <a:p>
            <a:pPr marL="455613" lvl="1" indent="0" eaLnBrk="1" hangingPunct="1">
              <a:buFont typeface="Wingdings 2" charset="0"/>
              <a:buNone/>
              <a:defRPr/>
            </a:pPr>
            <a:r>
              <a:rPr lang="en-US" sz="2800" dirty="0">
                <a:latin typeface="Tw Cen MT" charset="0"/>
                <a:ea typeface="MS PGothic" charset="0"/>
              </a:rPr>
              <a:t>How can we keep it balanced?  </a:t>
            </a:r>
            <a:r>
              <a:rPr lang="en-US" sz="2800" i="1" dirty="0">
                <a:solidFill>
                  <a:srgbClr val="C00000"/>
                </a:solidFill>
                <a:latin typeface="Tw Cen MT" charset="0"/>
                <a:ea typeface="MS PGothic" charset="0"/>
              </a:rPr>
              <a:t>This turns out to be hard enough to motivate us to create other kinds of trees</a:t>
            </a:r>
            <a:endParaRPr lang="en-US" sz="1800" i="1" dirty="0">
              <a:solidFill>
                <a:srgbClr val="C00000"/>
              </a:solidFill>
              <a:latin typeface="Tw Cen MT" charset="0"/>
              <a:ea typeface="MS PGothic" charset="0"/>
            </a:endParaRPr>
          </a:p>
        </p:txBody>
      </p:sp>
      <p:grpSp>
        <p:nvGrpSpPr>
          <p:cNvPr id="35844" name="Group 3"/>
          <p:cNvGrpSpPr>
            <a:grpSpLocks/>
          </p:cNvGrpSpPr>
          <p:nvPr/>
        </p:nvGrpSpPr>
        <p:grpSpPr bwMode="auto">
          <a:xfrm>
            <a:off x="6343650" y="2219325"/>
            <a:ext cx="609600" cy="304800"/>
            <a:chOff x="0" y="0"/>
            <a:chExt cx="384" cy="192"/>
          </a:xfrm>
        </p:grpSpPr>
        <p:sp>
          <p:nvSpPr>
            <p:cNvPr id="35869" name="AutoShape 4"/>
            <p:cNvSpPr>
              <a:spLocks/>
            </p:cNvSpPr>
            <p:nvPr/>
          </p:nvSpPr>
          <p:spPr bwMode="auto">
            <a:xfrm>
              <a:off x="0" y="0"/>
              <a:ext cx="384" cy="19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1600"/>
                <a:gd name="T28" fmla="*/ 0 h 21600"/>
                <a:gd name="T29" fmla="*/ 21600 w 21600"/>
                <a:gd name="T30" fmla="*/ 21600 h 2160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1600" h="21600">
                  <a:moveTo>
                    <a:pt x="1350" y="0"/>
                  </a:moveTo>
                  <a:cubicBezTo>
                    <a:pt x="604" y="0"/>
                    <a:pt x="0" y="1209"/>
                    <a:pt x="0" y="2700"/>
                  </a:cubicBezTo>
                  <a:lnTo>
                    <a:pt x="0" y="18900"/>
                  </a:lnTo>
                  <a:cubicBezTo>
                    <a:pt x="0" y="20391"/>
                    <a:pt x="604" y="21600"/>
                    <a:pt x="1350" y="21600"/>
                  </a:cubicBezTo>
                  <a:lnTo>
                    <a:pt x="20250" y="21600"/>
                  </a:lnTo>
                  <a:cubicBezTo>
                    <a:pt x="20996" y="21600"/>
                    <a:pt x="21600" y="20391"/>
                    <a:pt x="21600" y="18900"/>
                  </a:cubicBezTo>
                  <a:lnTo>
                    <a:pt x="21600" y="2700"/>
                  </a:lnTo>
                  <a:cubicBezTo>
                    <a:pt x="21600" y="1209"/>
                    <a:pt x="20996" y="0"/>
                    <a:pt x="20250" y="0"/>
                  </a:cubicBezTo>
                  <a:lnTo>
                    <a:pt x="1350" y="0"/>
                  </a:lnTo>
                  <a:close/>
                  <a:moveTo>
                    <a:pt x="1350" y="0"/>
                  </a:moveTo>
                </a:path>
              </a:pathLst>
            </a:custGeom>
            <a:noFill/>
            <a:ln w="12700">
              <a:solidFill>
                <a:srgbClr val="FF99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5870" name="Rectangle 5"/>
            <p:cNvSpPr>
              <a:spLocks/>
            </p:cNvSpPr>
            <p:nvPr/>
          </p:nvSpPr>
          <p:spPr bwMode="auto">
            <a:xfrm>
              <a:off x="69" y="4"/>
              <a:ext cx="245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89767" bIns="38100" anchor="ctr">
              <a:spAutoFit/>
            </a:bodyPr>
            <a:lstStyle/>
            <a:p>
              <a:pPr marL="12700" algn="ctr"/>
              <a:r>
                <a:rPr lang="en-US" sz="1600">
                  <a:solidFill>
                    <a:schemeClr val="tx1"/>
                  </a:solidFill>
                  <a:cs typeface="Times New Roman" charset="0"/>
                </a:rPr>
                <a:t>jan</a:t>
              </a:r>
            </a:p>
          </p:txBody>
        </p:sp>
      </p:grpSp>
      <p:grpSp>
        <p:nvGrpSpPr>
          <p:cNvPr id="35845" name="Group 6"/>
          <p:cNvGrpSpPr>
            <a:grpSpLocks/>
          </p:cNvGrpSpPr>
          <p:nvPr/>
        </p:nvGrpSpPr>
        <p:grpSpPr bwMode="auto">
          <a:xfrm>
            <a:off x="5734050" y="2905125"/>
            <a:ext cx="609600" cy="304800"/>
            <a:chOff x="0" y="0"/>
            <a:chExt cx="384" cy="192"/>
          </a:xfrm>
        </p:grpSpPr>
        <p:sp>
          <p:nvSpPr>
            <p:cNvPr id="35867" name="AutoShape 7"/>
            <p:cNvSpPr>
              <a:spLocks/>
            </p:cNvSpPr>
            <p:nvPr/>
          </p:nvSpPr>
          <p:spPr bwMode="auto">
            <a:xfrm>
              <a:off x="0" y="0"/>
              <a:ext cx="384" cy="19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1600"/>
                <a:gd name="T28" fmla="*/ 0 h 21600"/>
                <a:gd name="T29" fmla="*/ 21600 w 21600"/>
                <a:gd name="T30" fmla="*/ 21600 h 2160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1600" h="21600">
                  <a:moveTo>
                    <a:pt x="1350" y="0"/>
                  </a:moveTo>
                  <a:cubicBezTo>
                    <a:pt x="604" y="0"/>
                    <a:pt x="0" y="1209"/>
                    <a:pt x="0" y="2700"/>
                  </a:cubicBezTo>
                  <a:lnTo>
                    <a:pt x="0" y="18900"/>
                  </a:lnTo>
                  <a:cubicBezTo>
                    <a:pt x="0" y="20391"/>
                    <a:pt x="604" y="21600"/>
                    <a:pt x="1350" y="21600"/>
                  </a:cubicBezTo>
                  <a:lnTo>
                    <a:pt x="20250" y="21600"/>
                  </a:lnTo>
                  <a:cubicBezTo>
                    <a:pt x="20996" y="21600"/>
                    <a:pt x="21600" y="20391"/>
                    <a:pt x="21600" y="18900"/>
                  </a:cubicBezTo>
                  <a:lnTo>
                    <a:pt x="21600" y="2700"/>
                  </a:lnTo>
                  <a:cubicBezTo>
                    <a:pt x="21600" y="1209"/>
                    <a:pt x="20996" y="0"/>
                    <a:pt x="20250" y="0"/>
                  </a:cubicBezTo>
                  <a:lnTo>
                    <a:pt x="1350" y="0"/>
                  </a:lnTo>
                  <a:close/>
                  <a:moveTo>
                    <a:pt x="1350" y="0"/>
                  </a:moveTo>
                </a:path>
              </a:pathLst>
            </a:custGeom>
            <a:noFill/>
            <a:ln w="12700">
              <a:solidFill>
                <a:srgbClr val="FF99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5868" name="Rectangle 8"/>
            <p:cNvSpPr>
              <a:spLocks/>
            </p:cNvSpPr>
            <p:nvPr/>
          </p:nvSpPr>
          <p:spPr bwMode="auto">
            <a:xfrm>
              <a:off x="66" y="4"/>
              <a:ext cx="251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89767" bIns="38100" anchor="ctr">
              <a:spAutoFit/>
            </a:bodyPr>
            <a:lstStyle/>
            <a:p>
              <a:pPr marL="12700" algn="ctr"/>
              <a:r>
                <a:rPr lang="en-US" sz="1600">
                  <a:solidFill>
                    <a:schemeClr val="tx1"/>
                  </a:solidFill>
                  <a:cs typeface="Times New Roman" charset="0"/>
                </a:rPr>
                <a:t>feb</a:t>
              </a:r>
            </a:p>
          </p:txBody>
        </p:sp>
      </p:grpSp>
      <p:grpSp>
        <p:nvGrpSpPr>
          <p:cNvPr id="35846" name="Group 9"/>
          <p:cNvGrpSpPr>
            <a:grpSpLocks/>
          </p:cNvGrpSpPr>
          <p:nvPr/>
        </p:nvGrpSpPr>
        <p:grpSpPr bwMode="auto">
          <a:xfrm>
            <a:off x="6953250" y="2905125"/>
            <a:ext cx="609600" cy="304800"/>
            <a:chOff x="0" y="0"/>
            <a:chExt cx="384" cy="192"/>
          </a:xfrm>
        </p:grpSpPr>
        <p:sp>
          <p:nvSpPr>
            <p:cNvPr id="35865" name="AutoShape 10"/>
            <p:cNvSpPr>
              <a:spLocks/>
            </p:cNvSpPr>
            <p:nvPr/>
          </p:nvSpPr>
          <p:spPr bwMode="auto">
            <a:xfrm>
              <a:off x="0" y="0"/>
              <a:ext cx="384" cy="19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1600"/>
                <a:gd name="T28" fmla="*/ 0 h 21600"/>
                <a:gd name="T29" fmla="*/ 21600 w 21600"/>
                <a:gd name="T30" fmla="*/ 21600 h 2160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1600" h="21600">
                  <a:moveTo>
                    <a:pt x="1350" y="0"/>
                  </a:moveTo>
                  <a:cubicBezTo>
                    <a:pt x="604" y="0"/>
                    <a:pt x="0" y="1209"/>
                    <a:pt x="0" y="2700"/>
                  </a:cubicBezTo>
                  <a:lnTo>
                    <a:pt x="0" y="18900"/>
                  </a:lnTo>
                  <a:cubicBezTo>
                    <a:pt x="0" y="20391"/>
                    <a:pt x="604" y="21600"/>
                    <a:pt x="1350" y="21600"/>
                  </a:cubicBezTo>
                  <a:lnTo>
                    <a:pt x="20250" y="21600"/>
                  </a:lnTo>
                  <a:cubicBezTo>
                    <a:pt x="20996" y="21600"/>
                    <a:pt x="21600" y="20391"/>
                    <a:pt x="21600" y="18900"/>
                  </a:cubicBezTo>
                  <a:lnTo>
                    <a:pt x="21600" y="2700"/>
                  </a:lnTo>
                  <a:cubicBezTo>
                    <a:pt x="21600" y="1209"/>
                    <a:pt x="20996" y="0"/>
                    <a:pt x="20250" y="0"/>
                  </a:cubicBezTo>
                  <a:lnTo>
                    <a:pt x="1350" y="0"/>
                  </a:lnTo>
                  <a:close/>
                  <a:moveTo>
                    <a:pt x="1350" y="0"/>
                  </a:moveTo>
                </a:path>
              </a:pathLst>
            </a:custGeom>
            <a:noFill/>
            <a:ln w="12700">
              <a:solidFill>
                <a:srgbClr val="FF99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5866" name="Rectangle 11"/>
            <p:cNvSpPr>
              <a:spLocks/>
            </p:cNvSpPr>
            <p:nvPr/>
          </p:nvSpPr>
          <p:spPr bwMode="auto">
            <a:xfrm>
              <a:off x="48" y="4"/>
              <a:ext cx="2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89767" bIns="38100" anchor="ctr">
              <a:spAutoFit/>
            </a:bodyPr>
            <a:lstStyle/>
            <a:p>
              <a:pPr marL="12700" algn="ctr"/>
              <a:r>
                <a:rPr lang="en-US" sz="1600">
                  <a:solidFill>
                    <a:schemeClr val="tx1"/>
                  </a:solidFill>
                  <a:cs typeface="Times New Roman" charset="0"/>
                </a:rPr>
                <a:t>mar</a:t>
              </a:r>
            </a:p>
          </p:txBody>
        </p:sp>
      </p:grpSp>
      <p:grpSp>
        <p:nvGrpSpPr>
          <p:cNvPr id="35847" name="Group 12"/>
          <p:cNvGrpSpPr>
            <a:grpSpLocks/>
          </p:cNvGrpSpPr>
          <p:nvPr/>
        </p:nvGrpSpPr>
        <p:grpSpPr bwMode="auto">
          <a:xfrm>
            <a:off x="5124450" y="3667125"/>
            <a:ext cx="609600" cy="304800"/>
            <a:chOff x="0" y="0"/>
            <a:chExt cx="384" cy="192"/>
          </a:xfrm>
        </p:grpSpPr>
        <p:sp>
          <p:nvSpPr>
            <p:cNvPr id="35863" name="AutoShape 13"/>
            <p:cNvSpPr>
              <a:spLocks/>
            </p:cNvSpPr>
            <p:nvPr/>
          </p:nvSpPr>
          <p:spPr bwMode="auto">
            <a:xfrm>
              <a:off x="0" y="0"/>
              <a:ext cx="384" cy="19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1600"/>
                <a:gd name="T28" fmla="*/ 0 h 21600"/>
                <a:gd name="T29" fmla="*/ 21600 w 21600"/>
                <a:gd name="T30" fmla="*/ 21600 h 2160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1600" h="21600">
                  <a:moveTo>
                    <a:pt x="1350" y="0"/>
                  </a:moveTo>
                  <a:cubicBezTo>
                    <a:pt x="604" y="0"/>
                    <a:pt x="0" y="1209"/>
                    <a:pt x="0" y="2700"/>
                  </a:cubicBezTo>
                  <a:lnTo>
                    <a:pt x="0" y="18900"/>
                  </a:lnTo>
                  <a:cubicBezTo>
                    <a:pt x="0" y="20391"/>
                    <a:pt x="604" y="21600"/>
                    <a:pt x="1350" y="21600"/>
                  </a:cubicBezTo>
                  <a:lnTo>
                    <a:pt x="20250" y="21600"/>
                  </a:lnTo>
                  <a:cubicBezTo>
                    <a:pt x="20996" y="21600"/>
                    <a:pt x="21600" y="20391"/>
                    <a:pt x="21600" y="18900"/>
                  </a:cubicBezTo>
                  <a:lnTo>
                    <a:pt x="21600" y="2700"/>
                  </a:lnTo>
                  <a:cubicBezTo>
                    <a:pt x="21600" y="1209"/>
                    <a:pt x="20996" y="0"/>
                    <a:pt x="20250" y="0"/>
                  </a:cubicBezTo>
                  <a:lnTo>
                    <a:pt x="1350" y="0"/>
                  </a:lnTo>
                  <a:close/>
                  <a:moveTo>
                    <a:pt x="1350" y="0"/>
                  </a:moveTo>
                </a:path>
              </a:pathLst>
            </a:custGeom>
            <a:noFill/>
            <a:ln w="12700">
              <a:solidFill>
                <a:srgbClr val="FF99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5864" name="Rectangle 14"/>
            <p:cNvSpPr>
              <a:spLocks/>
            </p:cNvSpPr>
            <p:nvPr/>
          </p:nvSpPr>
          <p:spPr bwMode="auto">
            <a:xfrm>
              <a:off x="66" y="4"/>
              <a:ext cx="251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89767" bIns="38100" anchor="ctr">
              <a:spAutoFit/>
            </a:bodyPr>
            <a:lstStyle/>
            <a:p>
              <a:pPr marL="12700" algn="ctr"/>
              <a:r>
                <a:rPr lang="en-US" sz="1600">
                  <a:solidFill>
                    <a:schemeClr val="tx1"/>
                  </a:solidFill>
                  <a:cs typeface="Times New Roman" charset="0"/>
                </a:rPr>
                <a:t>apr</a:t>
              </a:r>
            </a:p>
          </p:txBody>
        </p:sp>
      </p:grpSp>
      <p:grpSp>
        <p:nvGrpSpPr>
          <p:cNvPr id="35848" name="Group 15"/>
          <p:cNvGrpSpPr>
            <a:grpSpLocks/>
          </p:cNvGrpSpPr>
          <p:nvPr/>
        </p:nvGrpSpPr>
        <p:grpSpPr bwMode="auto">
          <a:xfrm>
            <a:off x="7562850" y="3667125"/>
            <a:ext cx="609600" cy="304800"/>
            <a:chOff x="0" y="0"/>
            <a:chExt cx="384" cy="192"/>
          </a:xfrm>
        </p:grpSpPr>
        <p:sp>
          <p:nvSpPr>
            <p:cNvPr id="35861" name="AutoShape 16"/>
            <p:cNvSpPr>
              <a:spLocks/>
            </p:cNvSpPr>
            <p:nvPr/>
          </p:nvSpPr>
          <p:spPr bwMode="auto">
            <a:xfrm>
              <a:off x="0" y="0"/>
              <a:ext cx="384" cy="19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1600"/>
                <a:gd name="T28" fmla="*/ 0 h 21600"/>
                <a:gd name="T29" fmla="*/ 21600 w 21600"/>
                <a:gd name="T30" fmla="*/ 21600 h 2160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1600" h="21600">
                  <a:moveTo>
                    <a:pt x="1350" y="0"/>
                  </a:moveTo>
                  <a:cubicBezTo>
                    <a:pt x="604" y="0"/>
                    <a:pt x="0" y="1209"/>
                    <a:pt x="0" y="2700"/>
                  </a:cubicBezTo>
                  <a:lnTo>
                    <a:pt x="0" y="18900"/>
                  </a:lnTo>
                  <a:cubicBezTo>
                    <a:pt x="0" y="20391"/>
                    <a:pt x="604" y="21600"/>
                    <a:pt x="1350" y="21600"/>
                  </a:cubicBezTo>
                  <a:lnTo>
                    <a:pt x="20250" y="21600"/>
                  </a:lnTo>
                  <a:cubicBezTo>
                    <a:pt x="20996" y="21600"/>
                    <a:pt x="21600" y="20391"/>
                    <a:pt x="21600" y="18900"/>
                  </a:cubicBezTo>
                  <a:lnTo>
                    <a:pt x="21600" y="2700"/>
                  </a:lnTo>
                  <a:cubicBezTo>
                    <a:pt x="21600" y="1209"/>
                    <a:pt x="20996" y="0"/>
                    <a:pt x="20250" y="0"/>
                  </a:cubicBezTo>
                  <a:lnTo>
                    <a:pt x="1350" y="0"/>
                  </a:lnTo>
                  <a:close/>
                  <a:moveTo>
                    <a:pt x="1350" y="0"/>
                  </a:moveTo>
                </a:path>
              </a:pathLst>
            </a:custGeom>
            <a:noFill/>
            <a:ln w="12700">
              <a:solidFill>
                <a:srgbClr val="FF99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5862" name="Rectangle 17"/>
            <p:cNvSpPr>
              <a:spLocks/>
            </p:cNvSpPr>
            <p:nvPr/>
          </p:nvSpPr>
          <p:spPr bwMode="auto">
            <a:xfrm>
              <a:off x="37" y="4"/>
              <a:ext cx="309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89767" bIns="38100" anchor="ctr">
              <a:spAutoFit/>
            </a:bodyPr>
            <a:lstStyle/>
            <a:p>
              <a:pPr marL="12700" algn="ctr"/>
              <a:r>
                <a:rPr lang="en-US" sz="1600">
                  <a:solidFill>
                    <a:schemeClr val="tx1"/>
                  </a:solidFill>
                  <a:cs typeface="Times New Roman" charset="0"/>
                </a:rPr>
                <a:t>may</a:t>
              </a:r>
            </a:p>
          </p:txBody>
        </p:sp>
      </p:grpSp>
      <p:grpSp>
        <p:nvGrpSpPr>
          <p:cNvPr id="35849" name="Group 18"/>
          <p:cNvGrpSpPr>
            <a:grpSpLocks/>
          </p:cNvGrpSpPr>
          <p:nvPr/>
        </p:nvGrpSpPr>
        <p:grpSpPr bwMode="auto">
          <a:xfrm>
            <a:off x="6496050" y="3667125"/>
            <a:ext cx="609600" cy="304800"/>
            <a:chOff x="0" y="0"/>
            <a:chExt cx="384" cy="192"/>
          </a:xfrm>
        </p:grpSpPr>
        <p:sp>
          <p:nvSpPr>
            <p:cNvPr id="35859" name="AutoShape 19"/>
            <p:cNvSpPr>
              <a:spLocks/>
            </p:cNvSpPr>
            <p:nvPr/>
          </p:nvSpPr>
          <p:spPr bwMode="auto">
            <a:xfrm>
              <a:off x="0" y="0"/>
              <a:ext cx="384" cy="19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1600"/>
                <a:gd name="T28" fmla="*/ 0 h 21600"/>
                <a:gd name="T29" fmla="*/ 21600 w 21600"/>
                <a:gd name="T30" fmla="*/ 21600 h 2160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1600" h="21600">
                  <a:moveTo>
                    <a:pt x="1350" y="0"/>
                  </a:moveTo>
                  <a:cubicBezTo>
                    <a:pt x="604" y="0"/>
                    <a:pt x="0" y="1209"/>
                    <a:pt x="0" y="2700"/>
                  </a:cubicBezTo>
                  <a:lnTo>
                    <a:pt x="0" y="18900"/>
                  </a:lnTo>
                  <a:cubicBezTo>
                    <a:pt x="0" y="20391"/>
                    <a:pt x="604" y="21600"/>
                    <a:pt x="1350" y="21600"/>
                  </a:cubicBezTo>
                  <a:lnTo>
                    <a:pt x="20250" y="21600"/>
                  </a:lnTo>
                  <a:cubicBezTo>
                    <a:pt x="20996" y="21600"/>
                    <a:pt x="21600" y="20391"/>
                    <a:pt x="21600" y="18900"/>
                  </a:cubicBezTo>
                  <a:lnTo>
                    <a:pt x="21600" y="2700"/>
                  </a:lnTo>
                  <a:cubicBezTo>
                    <a:pt x="21600" y="1209"/>
                    <a:pt x="20996" y="0"/>
                    <a:pt x="20250" y="0"/>
                  </a:cubicBezTo>
                  <a:lnTo>
                    <a:pt x="1350" y="0"/>
                  </a:lnTo>
                  <a:close/>
                  <a:moveTo>
                    <a:pt x="1350" y="0"/>
                  </a:moveTo>
                </a:path>
              </a:pathLst>
            </a:custGeom>
            <a:noFill/>
            <a:ln w="12700">
              <a:solidFill>
                <a:srgbClr val="FF99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5860" name="Rectangle 20"/>
            <p:cNvSpPr>
              <a:spLocks/>
            </p:cNvSpPr>
            <p:nvPr/>
          </p:nvSpPr>
          <p:spPr bwMode="auto">
            <a:xfrm>
              <a:off x="65" y="4"/>
              <a:ext cx="253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89767" bIns="38100" anchor="ctr">
              <a:spAutoFit/>
            </a:bodyPr>
            <a:lstStyle/>
            <a:p>
              <a:pPr marL="12700" algn="ctr"/>
              <a:r>
                <a:rPr lang="en-US" sz="1600">
                  <a:solidFill>
                    <a:schemeClr val="tx1"/>
                  </a:solidFill>
                  <a:cs typeface="Times New Roman" charset="0"/>
                </a:rPr>
                <a:t>jun</a:t>
              </a:r>
            </a:p>
          </p:txBody>
        </p:sp>
      </p:grpSp>
      <p:grpSp>
        <p:nvGrpSpPr>
          <p:cNvPr id="35850" name="Group 21"/>
          <p:cNvGrpSpPr>
            <a:grpSpLocks/>
          </p:cNvGrpSpPr>
          <p:nvPr/>
        </p:nvGrpSpPr>
        <p:grpSpPr bwMode="auto">
          <a:xfrm>
            <a:off x="6038850" y="4429125"/>
            <a:ext cx="609600" cy="304800"/>
            <a:chOff x="0" y="0"/>
            <a:chExt cx="384" cy="192"/>
          </a:xfrm>
        </p:grpSpPr>
        <p:sp>
          <p:nvSpPr>
            <p:cNvPr id="35857" name="AutoShape 22"/>
            <p:cNvSpPr>
              <a:spLocks/>
            </p:cNvSpPr>
            <p:nvPr/>
          </p:nvSpPr>
          <p:spPr bwMode="auto">
            <a:xfrm>
              <a:off x="0" y="0"/>
              <a:ext cx="384" cy="19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1600"/>
                <a:gd name="T28" fmla="*/ 0 h 21600"/>
                <a:gd name="T29" fmla="*/ 21600 w 21600"/>
                <a:gd name="T30" fmla="*/ 21600 h 2160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1600" h="21600">
                  <a:moveTo>
                    <a:pt x="1350" y="0"/>
                  </a:moveTo>
                  <a:cubicBezTo>
                    <a:pt x="604" y="0"/>
                    <a:pt x="0" y="1209"/>
                    <a:pt x="0" y="2700"/>
                  </a:cubicBezTo>
                  <a:lnTo>
                    <a:pt x="0" y="18900"/>
                  </a:lnTo>
                  <a:cubicBezTo>
                    <a:pt x="0" y="20391"/>
                    <a:pt x="604" y="21600"/>
                    <a:pt x="1350" y="21600"/>
                  </a:cubicBezTo>
                  <a:lnTo>
                    <a:pt x="20250" y="21600"/>
                  </a:lnTo>
                  <a:cubicBezTo>
                    <a:pt x="20996" y="21600"/>
                    <a:pt x="21600" y="20391"/>
                    <a:pt x="21600" y="18900"/>
                  </a:cubicBezTo>
                  <a:lnTo>
                    <a:pt x="21600" y="2700"/>
                  </a:lnTo>
                  <a:cubicBezTo>
                    <a:pt x="21600" y="1209"/>
                    <a:pt x="20996" y="0"/>
                    <a:pt x="20250" y="0"/>
                  </a:cubicBezTo>
                  <a:lnTo>
                    <a:pt x="1350" y="0"/>
                  </a:lnTo>
                  <a:close/>
                  <a:moveTo>
                    <a:pt x="1350" y="0"/>
                  </a:moveTo>
                </a:path>
              </a:pathLst>
            </a:custGeom>
            <a:noFill/>
            <a:ln w="12700">
              <a:solidFill>
                <a:srgbClr val="FF99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5858" name="Rectangle 23"/>
            <p:cNvSpPr>
              <a:spLocks/>
            </p:cNvSpPr>
            <p:nvPr/>
          </p:nvSpPr>
          <p:spPr bwMode="auto">
            <a:xfrm>
              <a:off x="80" y="4"/>
              <a:ext cx="223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89767" bIns="38100" anchor="ctr">
              <a:spAutoFit/>
            </a:bodyPr>
            <a:lstStyle/>
            <a:p>
              <a:pPr marL="12700" algn="ctr"/>
              <a:r>
                <a:rPr lang="en-US" sz="1600">
                  <a:solidFill>
                    <a:schemeClr val="tx1"/>
                  </a:solidFill>
                  <a:cs typeface="Times New Roman" charset="0"/>
                </a:rPr>
                <a:t>jul</a:t>
              </a:r>
            </a:p>
          </p:txBody>
        </p:sp>
      </p:grpSp>
      <p:sp>
        <p:nvSpPr>
          <p:cNvPr id="35851" name="AutoShape 24"/>
          <p:cNvSpPr>
            <a:spLocks/>
          </p:cNvSpPr>
          <p:nvPr/>
        </p:nvSpPr>
        <p:spPr bwMode="auto">
          <a:xfrm flipH="1">
            <a:off x="6038850" y="2524125"/>
            <a:ext cx="609600" cy="3810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rgbClr val="FF99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5852" name="AutoShape 25"/>
          <p:cNvSpPr>
            <a:spLocks/>
          </p:cNvSpPr>
          <p:nvPr/>
        </p:nvSpPr>
        <p:spPr bwMode="auto">
          <a:xfrm>
            <a:off x="6648450" y="2524125"/>
            <a:ext cx="609600" cy="3810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rgbClr val="FF99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5853" name="AutoShape 26"/>
          <p:cNvSpPr>
            <a:spLocks/>
          </p:cNvSpPr>
          <p:nvPr/>
        </p:nvSpPr>
        <p:spPr bwMode="auto">
          <a:xfrm flipH="1">
            <a:off x="5429250" y="3209925"/>
            <a:ext cx="609600" cy="4572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rgbClr val="FF99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5854" name="AutoShape 27"/>
          <p:cNvSpPr>
            <a:spLocks/>
          </p:cNvSpPr>
          <p:nvPr/>
        </p:nvSpPr>
        <p:spPr bwMode="auto">
          <a:xfrm>
            <a:off x="7258050" y="3209925"/>
            <a:ext cx="609600" cy="4572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rgbClr val="FF99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5855" name="AutoShape 28"/>
          <p:cNvSpPr>
            <a:spLocks/>
          </p:cNvSpPr>
          <p:nvPr/>
        </p:nvSpPr>
        <p:spPr bwMode="auto">
          <a:xfrm flipH="1">
            <a:off x="6800850" y="3209925"/>
            <a:ext cx="457200" cy="4572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rgbClr val="FF99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5856" name="AutoShape 29"/>
          <p:cNvSpPr>
            <a:spLocks/>
          </p:cNvSpPr>
          <p:nvPr/>
        </p:nvSpPr>
        <p:spPr bwMode="auto">
          <a:xfrm flipH="1">
            <a:off x="6343650" y="3971925"/>
            <a:ext cx="457200" cy="4572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rgbClr val="FF99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0998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w Cen MT" charset="0"/>
                <a:ea typeface="MS PGothic" charset="0"/>
              </a:rPr>
              <a:t>Decision Trees</a:t>
            </a:r>
          </a:p>
        </p:txBody>
      </p:sp>
      <p:sp>
        <p:nvSpPr>
          <p:cNvPr id="52226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810000" cy="4525963"/>
          </a:xfrm>
        </p:spPr>
        <p:txBody>
          <a:bodyPr/>
          <a:lstStyle/>
          <a:p>
            <a:r>
              <a:rPr lang="en-US">
                <a:latin typeface="Tw Cen MT" charset="0"/>
                <a:ea typeface="MS PGothic" charset="0"/>
              </a:rPr>
              <a:t>Classification:</a:t>
            </a:r>
          </a:p>
          <a:p>
            <a:pPr lvl="1"/>
            <a:r>
              <a:rPr lang="en-US">
                <a:latin typeface="Tw Cen MT" charset="0"/>
                <a:ea typeface="MS PGothic" charset="0"/>
              </a:rPr>
              <a:t>Attributes (e.g. is CC used more than 200 miles from home?) </a:t>
            </a:r>
          </a:p>
          <a:p>
            <a:pPr lvl="1"/>
            <a:r>
              <a:rPr lang="en-US">
                <a:latin typeface="Tw Cen MT" charset="0"/>
                <a:ea typeface="MS PGothic" charset="0"/>
              </a:rPr>
              <a:t>Values (e.g. yes/no)</a:t>
            </a:r>
          </a:p>
          <a:p>
            <a:pPr lvl="1"/>
            <a:r>
              <a:rPr lang="en-US">
                <a:latin typeface="Tw Cen MT" charset="0"/>
                <a:ea typeface="MS PGothic" charset="0"/>
              </a:rPr>
              <a:t>Follow branch of tree based on value of attribute.</a:t>
            </a:r>
          </a:p>
          <a:p>
            <a:pPr lvl="1"/>
            <a:r>
              <a:rPr lang="en-US">
                <a:latin typeface="Tw Cen MT" charset="0"/>
                <a:ea typeface="MS PGothic" charset="0"/>
              </a:rPr>
              <a:t>Leaves provide decision.</a:t>
            </a:r>
          </a:p>
        </p:txBody>
      </p:sp>
      <p:sp>
        <p:nvSpPr>
          <p:cNvPr id="52227" name="Content Placeholder 68"/>
          <p:cNvSpPr>
            <a:spLocks noGrp="1"/>
          </p:cNvSpPr>
          <p:nvPr>
            <p:ph sz="half" idx="2"/>
          </p:nvPr>
        </p:nvSpPr>
        <p:spPr>
          <a:xfrm>
            <a:off x="4845050" y="1589088"/>
            <a:ext cx="3886200" cy="4572000"/>
          </a:xfrm>
        </p:spPr>
        <p:txBody>
          <a:bodyPr/>
          <a:lstStyle/>
          <a:p>
            <a:r>
              <a:rPr lang="en-US">
                <a:latin typeface="Tw Cen MT" charset="0"/>
                <a:ea typeface="MS PGothic" charset="0"/>
              </a:rPr>
              <a:t>Example:</a:t>
            </a:r>
          </a:p>
          <a:p>
            <a:pPr lvl="1"/>
            <a:r>
              <a:rPr lang="en-US">
                <a:latin typeface="Tw Cen MT" charset="0"/>
                <a:ea typeface="MS PGothic" charset="0"/>
              </a:rPr>
              <a:t>Should credit card transaction be denied?</a:t>
            </a:r>
          </a:p>
          <a:p>
            <a:endParaRPr lang="en-US">
              <a:latin typeface="Tw Cen MT" charset="0"/>
              <a:ea typeface="MS PGothic" charset="0"/>
            </a:endParaRPr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09600" y="6248400"/>
            <a:ext cx="5421313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9pPr>
          </a:lstStyle>
          <a:p>
            <a:pPr algn="r" eaLnBrk="1" hangingPunct="1"/>
            <a:fld id="{8EB0E8EA-64CA-DD44-8CB6-75C952814EA2}" type="slidenum">
              <a:rPr lang="en-US" sz="1400" b="0">
                <a:solidFill>
                  <a:schemeClr val="tx2"/>
                </a:solidFill>
              </a:rPr>
              <a:pPr algn="r" eaLnBrk="1" hangingPunct="1"/>
              <a:t>25</a:t>
            </a:fld>
            <a:endParaRPr lang="en-US" sz="1400" b="0">
              <a:solidFill>
                <a:schemeClr val="tx2"/>
              </a:solidFill>
            </a:endParaRPr>
          </a:p>
        </p:txBody>
      </p:sp>
      <p:sp>
        <p:nvSpPr>
          <p:cNvPr id="52229" name="TextBox 4"/>
          <p:cNvSpPr txBox="1">
            <a:spLocks noChangeArrowheads="1"/>
          </p:cNvSpPr>
          <p:nvPr/>
        </p:nvSpPr>
        <p:spPr bwMode="auto">
          <a:xfrm>
            <a:off x="5486400" y="3200400"/>
            <a:ext cx="1905000" cy="400050"/>
          </a:xfrm>
          <a:prstGeom prst="rect">
            <a:avLst/>
          </a:prstGeom>
          <a:noFill/>
          <a:ln w="38100">
            <a:solidFill>
              <a:srgbClr val="FFC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9pPr>
          </a:lstStyle>
          <a:p>
            <a:pPr eaLnBrk="1" hangingPunct="1"/>
            <a:r>
              <a:rPr lang="en-US" sz="2000" b="1">
                <a:solidFill>
                  <a:schemeClr val="tx1"/>
                </a:solidFill>
                <a:latin typeface="Courier New" charset="0"/>
                <a:cs typeface="Courier New" charset="0"/>
              </a:rPr>
              <a:t>Remote Use?</a:t>
            </a:r>
          </a:p>
        </p:txBody>
      </p:sp>
      <p:sp>
        <p:nvSpPr>
          <p:cNvPr id="52230" name="TextBox 5"/>
          <p:cNvSpPr txBox="1">
            <a:spLocks noChangeArrowheads="1"/>
          </p:cNvSpPr>
          <p:nvPr/>
        </p:nvSpPr>
        <p:spPr bwMode="auto">
          <a:xfrm>
            <a:off x="5181600" y="5105400"/>
            <a:ext cx="1143000" cy="400050"/>
          </a:xfrm>
          <a:prstGeom prst="rect">
            <a:avLst/>
          </a:prstGeom>
          <a:noFill/>
          <a:ln w="38100">
            <a:solidFill>
              <a:srgbClr val="FFC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9pPr>
          </a:lstStyle>
          <a:p>
            <a:pPr eaLnBrk="1" hangingPunct="1"/>
            <a:r>
              <a:rPr lang="en-US" sz="2000" b="1">
                <a:solidFill>
                  <a:schemeClr val="tx1"/>
                </a:solidFill>
                <a:latin typeface="Courier New" charset="0"/>
                <a:cs typeface="Courier New" charset="0"/>
              </a:rPr>
              <a:t>Hotel?</a:t>
            </a:r>
          </a:p>
        </p:txBody>
      </p:sp>
      <p:sp>
        <p:nvSpPr>
          <p:cNvPr id="52231" name="TextBox 6"/>
          <p:cNvSpPr txBox="1">
            <a:spLocks noChangeArrowheads="1"/>
          </p:cNvSpPr>
          <p:nvPr/>
        </p:nvSpPr>
        <p:spPr bwMode="auto">
          <a:xfrm>
            <a:off x="6934200" y="4191000"/>
            <a:ext cx="1752600" cy="400050"/>
          </a:xfrm>
          <a:prstGeom prst="rect">
            <a:avLst/>
          </a:prstGeom>
          <a:noFill/>
          <a:ln w="38100">
            <a:solidFill>
              <a:srgbClr val="FFC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9pPr>
          </a:lstStyle>
          <a:p>
            <a:pPr eaLnBrk="1" hangingPunct="1"/>
            <a:r>
              <a:rPr lang="en-US" sz="2000" b="1">
                <a:solidFill>
                  <a:schemeClr val="tx1"/>
                </a:solidFill>
                <a:latin typeface="Courier New" charset="0"/>
                <a:cs typeface="Courier New" charset="0"/>
              </a:rPr>
              <a:t>&gt; $10,000?</a:t>
            </a:r>
          </a:p>
        </p:txBody>
      </p:sp>
      <p:sp>
        <p:nvSpPr>
          <p:cNvPr id="52232" name="TextBox 7"/>
          <p:cNvSpPr txBox="1">
            <a:spLocks noChangeArrowheads="1"/>
          </p:cNvSpPr>
          <p:nvPr/>
        </p:nvSpPr>
        <p:spPr bwMode="auto">
          <a:xfrm>
            <a:off x="4267200" y="4191000"/>
            <a:ext cx="1752600" cy="400050"/>
          </a:xfrm>
          <a:prstGeom prst="rect">
            <a:avLst/>
          </a:prstGeom>
          <a:noFill/>
          <a:ln w="38100">
            <a:solidFill>
              <a:srgbClr val="FFC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9pPr>
          </a:lstStyle>
          <a:p>
            <a:pPr eaLnBrk="1" hangingPunct="1"/>
            <a:r>
              <a:rPr lang="en-US" sz="2000" b="1">
                <a:solidFill>
                  <a:schemeClr val="tx1"/>
                </a:solidFill>
                <a:latin typeface="Courier New" charset="0"/>
                <a:cs typeface="Courier New" charset="0"/>
              </a:rPr>
              <a:t>Freq Trav?</a:t>
            </a:r>
          </a:p>
        </p:txBody>
      </p:sp>
      <p:sp>
        <p:nvSpPr>
          <p:cNvPr id="9" name="Oval 8"/>
          <p:cNvSpPr/>
          <p:nvPr/>
        </p:nvSpPr>
        <p:spPr>
          <a:xfrm>
            <a:off x="4495800" y="5943600"/>
            <a:ext cx="1295400" cy="38100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Allow</a:t>
            </a:r>
          </a:p>
        </p:txBody>
      </p:sp>
      <p:sp>
        <p:nvSpPr>
          <p:cNvPr id="10" name="Oval 9"/>
          <p:cNvSpPr/>
          <p:nvPr/>
        </p:nvSpPr>
        <p:spPr>
          <a:xfrm>
            <a:off x="3810000" y="5105400"/>
            <a:ext cx="1295400" cy="38100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Allow</a:t>
            </a:r>
          </a:p>
        </p:txBody>
      </p:sp>
      <p:sp>
        <p:nvSpPr>
          <p:cNvPr id="11" name="Oval 10"/>
          <p:cNvSpPr/>
          <p:nvPr/>
        </p:nvSpPr>
        <p:spPr>
          <a:xfrm>
            <a:off x="5943600" y="5943600"/>
            <a:ext cx="1295400" cy="38100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Deny</a:t>
            </a:r>
          </a:p>
        </p:txBody>
      </p:sp>
      <p:sp>
        <p:nvSpPr>
          <p:cNvPr id="12" name="Oval 11"/>
          <p:cNvSpPr/>
          <p:nvPr/>
        </p:nvSpPr>
        <p:spPr>
          <a:xfrm>
            <a:off x="6477000" y="5105400"/>
            <a:ext cx="1295400" cy="38100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Deny</a:t>
            </a:r>
          </a:p>
        </p:txBody>
      </p:sp>
      <p:sp>
        <p:nvSpPr>
          <p:cNvPr id="13" name="Oval 12"/>
          <p:cNvSpPr/>
          <p:nvPr/>
        </p:nvSpPr>
        <p:spPr>
          <a:xfrm>
            <a:off x="7848600" y="5105400"/>
            <a:ext cx="1295400" cy="38100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Deny</a:t>
            </a:r>
          </a:p>
        </p:txBody>
      </p:sp>
      <p:cxnSp>
        <p:nvCxnSpPr>
          <p:cNvPr id="15" name="Straight Arrow Connector 14"/>
          <p:cNvCxnSpPr>
            <a:stCxn id="52229" idx="2"/>
            <a:endCxn id="52232" idx="0"/>
          </p:cNvCxnSpPr>
          <p:nvPr/>
        </p:nvCxnSpPr>
        <p:spPr>
          <a:xfrm rot="5400000">
            <a:off x="5495925" y="3248025"/>
            <a:ext cx="590550" cy="1295400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2229" idx="2"/>
            <a:endCxn id="52231" idx="0"/>
          </p:cNvCxnSpPr>
          <p:nvPr/>
        </p:nvCxnSpPr>
        <p:spPr>
          <a:xfrm rot="16200000" flipH="1">
            <a:off x="6829425" y="3209925"/>
            <a:ext cx="590550" cy="1371600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2232" idx="2"/>
            <a:endCxn id="10" idx="0"/>
          </p:cNvCxnSpPr>
          <p:nvPr/>
        </p:nvCxnSpPr>
        <p:spPr>
          <a:xfrm rot="5400000">
            <a:off x="4543425" y="4505325"/>
            <a:ext cx="514350" cy="685800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52232" idx="2"/>
            <a:endCxn id="52230" idx="0"/>
          </p:cNvCxnSpPr>
          <p:nvPr/>
        </p:nvCxnSpPr>
        <p:spPr>
          <a:xfrm rot="16200000" flipH="1">
            <a:off x="5191125" y="4543425"/>
            <a:ext cx="514350" cy="609600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52231" idx="2"/>
            <a:endCxn id="12" idx="0"/>
          </p:cNvCxnSpPr>
          <p:nvPr/>
        </p:nvCxnSpPr>
        <p:spPr>
          <a:xfrm rot="5400000">
            <a:off x="7210425" y="4505325"/>
            <a:ext cx="514350" cy="685800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52231" idx="2"/>
            <a:endCxn id="13" idx="0"/>
          </p:cNvCxnSpPr>
          <p:nvPr/>
        </p:nvCxnSpPr>
        <p:spPr>
          <a:xfrm rot="16200000" flipH="1">
            <a:off x="7896225" y="4505325"/>
            <a:ext cx="514350" cy="685800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52230" idx="2"/>
            <a:endCxn id="11" idx="0"/>
          </p:cNvCxnSpPr>
          <p:nvPr/>
        </p:nvCxnSpPr>
        <p:spPr>
          <a:xfrm rot="16200000" flipH="1">
            <a:off x="5953125" y="5305425"/>
            <a:ext cx="438150" cy="838200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52230" idx="2"/>
            <a:endCxn id="9" idx="0"/>
          </p:cNvCxnSpPr>
          <p:nvPr/>
        </p:nvCxnSpPr>
        <p:spPr>
          <a:xfrm rot="5400000">
            <a:off x="5229225" y="5419725"/>
            <a:ext cx="438150" cy="609600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246" name="TextBox 51"/>
          <p:cNvSpPr txBox="1">
            <a:spLocks noChangeArrowheads="1"/>
          </p:cNvSpPr>
          <p:nvPr/>
        </p:nvSpPr>
        <p:spPr bwMode="auto">
          <a:xfrm>
            <a:off x="5181600" y="3668713"/>
            <a:ext cx="5984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1"/>
                </a:solidFill>
                <a:latin typeface="Courier New" charset="0"/>
                <a:cs typeface="Courier New" charset="0"/>
              </a:rPr>
              <a:t>yes</a:t>
            </a:r>
          </a:p>
        </p:txBody>
      </p:sp>
      <p:sp>
        <p:nvSpPr>
          <p:cNvPr id="52247" name="TextBox 52"/>
          <p:cNvSpPr txBox="1">
            <a:spLocks noChangeArrowheads="1"/>
          </p:cNvSpPr>
          <p:nvPr/>
        </p:nvSpPr>
        <p:spPr bwMode="auto">
          <a:xfrm>
            <a:off x="4191000" y="4648200"/>
            <a:ext cx="5984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1"/>
                </a:solidFill>
                <a:latin typeface="Courier New" charset="0"/>
                <a:cs typeface="Courier New" charset="0"/>
              </a:rPr>
              <a:t>yes</a:t>
            </a:r>
          </a:p>
        </p:txBody>
      </p:sp>
      <p:sp>
        <p:nvSpPr>
          <p:cNvPr id="52248" name="TextBox 53"/>
          <p:cNvSpPr txBox="1">
            <a:spLocks noChangeArrowheads="1"/>
          </p:cNvSpPr>
          <p:nvPr/>
        </p:nvSpPr>
        <p:spPr bwMode="auto">
          <a:xfrm>
            <a:off x="4876800" y="5497513"/>
            <a:ext cx="5984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1"/>
                </a:solidFill>
                <a:latin typeface="Courier New" charset="0"/>
                <a:cs typeface="Courier New" charset="0"/>
              </a:rPr>
              <a:t>yes</a:t>
            </a:r>
          </a:p>
        </p:txBody>
      </p:sp>
      <p:sp>
        <p:nvSpPr>
          <p:cNvPr id="52249" name="TextBox 54"/>
          <p:cNvSpPr txBox="1">
            <a:spLocks noChangeArrowheads="1"/>
          </p:cNvSpPr>
          <p:nvPr/>
        </p:nvSpPr>
        <p:spPr bwMode="auto">
          <a:xfrm>
            <a:off x="6869113" y="4648200"/>
            <a:ext cx="5984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1"/>
                </a:solidFill>
                <a:latin typeface="Courier New" charset="0"/>
                <a:cs typeface="Courier New" charset="0"/>
              </a:rPr>
              <a:t>yes</a:t>
            </a:r>
          </a:p>
        </p:txBody>
      </p:sp>
      <p:sp>
        <p:nvSpPr>
          <p:cNvPr id="52250" name="TextBox 64"/>
          <p:cNvSpPr txBox="1">
            <a:spLocks noChangeArrowheads="1"/>
          </p:cNvSpPr>
          <p:nvPr/>
        </p:nvSpPr>
        <p:spPr bwMode="auto">
          <a:xfrm>
            <a:off x="7162800" y="3657600"/>
            <a:ext cx="4603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1"/>
                </a:solidFill>
                <a:latin typeface="Courier New" charset="0"/>
                <a:cs typeface="Courier New" charset="0"/>
              </a:rPr>
              <a:t>no</a:t>
            </a:r>
          </a:p>
        </p:txBody>
      </p:sp>
      <p:sp>
        <p:nvSpPr>
          <p:cNvPr id="52251" name="TextBox 65"/>
          <p:cNvSpPr txBox="1">
            <a:spLocks noChangeArrowheads="1"/>
          </p:cNvSpPr>
          <p:nvPr/>
        </p:nvSpPr>
        <p:spPr bwMode="auto">
          <a:xfrm>
            <a:off x="8150225" y="4648200"/>
            <a:ext cx="4603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1"/>
                </a:solidFill>
                <a:latin typeface="Courier New" charset="0"/>
                <a:cs typeface="Courier New" charset="0"/>
              </a:rPr>
              <a:t>no</a:t>
            </a:r>
          </a:p>
        </p:txBody>
      </p:sp>
      <p:sp>
        <p:nvSpPr>
          <p:cNvPr id="52252" name="TextBox 66"/>
          <p:cNvSpPr txBox="1">
            <a:spLocks noChangeArrowheads="1"/>
          </p:cNvSpPr>
          <p:nvPr/>
        </p:nvSpPr>
        <p:spPr bwMode="auto">
          <a:xfrm>
            <a:off x="5486400" y="4659313"/>
            <a:ext cx="4603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1"/>
                </a:solidFill>
                <a:latin typeface="Courier New" charset="0"/>
                <a:cs typeface="Courier New" charset="0"/>
              </a:rPr>
              <a:t>no</a:t>
            </a:r>
          </a:p>
        </p:txBody>
      </p:sp>
      <p:sp>
        <p:nvSpPr>
          <p:cNvPr id="52253" name="TextBox 67"/>
          <p:cNvSpPr txBox="1">
            <a:spLocks noChangeArrowheads="1"/>
          </p:cNvSpPr>
          <p:nvPr/>
        </p:nvSpPr>
        <p:spPr bwMode="auto">
          <a:xfrm>
            <a:off x="6169025" y="5486400"/>
            <a:ext cx="4603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1"/>
                </a:solidFill>
                <a:latin typeface="Courier New" charset="0"/>
                <a:cs typeface="Courier New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259208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 rIns="132080"/>
          <a:lstStyle/>
          <a:p>
            <a:pPr eaLnBrk="1" hangingPunct="1"/>
            <a:r>
              <a:rPr lang="en-US">
                <a:latin typeface="Tw Cen MT" charset="0"/>
                <a:ea typeface="MS PGothic" charset="0"/>
              </a:rPr>
              <a:t>Tree Summary</a:t>
            </a:r>
          </a:p>
        </p:txBody>
      </p:sp>
      <p:sp>
        <p:nvSpPr>
          <p:cNvPr id="4403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fld id="{4B90FB66-E7DF-F541-9205-F3750FB275AE}" type="slidenum">
              <a:rPr lang="en-US" sz="1200">
                <a:solidFill>
                  <a:srgbClr val="FFFFFF"/>
                </a:solidFill>
              </a:rPr>
              <a:pPr eaLnBrk="1" hangingPunct="1">
                <a:lnSpc>
                  <a:spcPct val="80000"/>
                </a:lnSpc>
              </a:pPr>
              <a:t>26</a:t>
            </a:fld>
            <a:endParaRPr lang="en-US" sz="1200">
              <a:solidFill>
                <a:srgbClr val="FFFFFF"/>
              </a:solidFill>
            </a:endParaRPr>
          </a:p>
        </p:txBody>
      </p:sp>
      <p:sp>
        <p:nvSpPr>
          <p:cNvPr id="28674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 rIns="132080">
            <a:normAutofit fontScale="92500" lnSpcReduction="20000"/>
          </a:bodyPr>
          <a:lstStyle/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>
                <a:ea typeface="+mn-ea"/>
                <a:cs typeface="+mn-cs"/>
              </a:rPr>
              <a:t>A </a:t>
            </a:r>
            <a:r>
              <a:rPr lang="en-US" i="1">
                <a:ea typeface="+mn-ea"/>
                <a:cs typeface="+mn-cs"/>
              </a:rPr>
              <a:t>tree</a:t>
            </a:r>
            <a:r>
              <a:rPr lang="en-US">
                <a:ea typeface="+mn-ea"/>
                <a:cs typeface="+mn-cs"/>
              </a:rPr>
              <a:t> is a recursive data structure</a:t>
            </a:r>
          </a:p>
          <a:p>
            <a:pPr marL="728663" lvl="1" indent="-274320" eaLnBrk="1" fontAlgn="auto" hangingPunct="1">
              <a:spcBef>
                <a:spcPts val="900"/>
              </a:spcBef>
              <a:spcAft>
                <a:spcPts val="0"/>
              </a:spcAft>
              <a:buFont typeface="Wingdings 2"/>
              <a:buChar char=""/>
              <a:defRPr/>
            </a:pPr>
            <a:r>
              <a:rPr lang="en-US">
                <a:ea typeface="+mn-ea"/>
                <a:cs typeface="+mn-cs"/>
              </a:rPr>
              <a:t>Each cell has 0 or more successors (</a:t>
            </a:r>
            <a:r>
              <a:rPr lang="en-US" i="1">
                <a:ea typeface="+mn-ea"/>
                <a:cs typeface="+mn-cs"/>
              </a:rPr>
              <a:t>children</a:t>
            </a:r>
            <a:r>
              <a:rPr lang="en-US">
                <a:ea typeface="+mn-ea"/>
                <a:cs typeface="+mn-cs"/>
              </a:rPr>
              <a:t>)</a:t>
            </a:r>
          </a:p>
          <a:p>
            <a:pPr marL="728663" lvl="1" indent="-274320" eaLnBrk="1" fontAlgn="auto" hangingPunct="1">
              <a:spcBef>
                <a:spcPts val="900"/>
              </a:spcBef>
              <a:spcAft>
                <a:spcPts val="0"/>
              </a:spcAft>
              <a:buFont typeface="Wingdings 2"/>
              <a:buChar char=""/>
              <a:defRPr/>
            </a:pPr>
            <a:r>
              <a:rPr lang="en-US">
                <a:ea typeface="+mn-ea"/>
                <a:cs typeface="+mn-cs"/>
              </a:rPr>
              <a:t>Each cell except the </a:t>
            </a:r>
            <a:r>
              <a:rPr lang="en-US" i="1">
                <a:ea typeface="+mn-ea"/>
                <a:cs typeface="+mn-cs"/>
              </a:rPr>
              <a:t>root</a:t>
            </a:r>
            <a:r>
              <a:rPr lang="en-US">
                <a:ea typeface="+mn-ea"/>
                <a:cs typeface="+mn-cs"/>
              </a:rPr>
              <a:t> has at exactly one predecessor (</a:t>
            </a:r>
            <a:r>
              <a:rPr lang="en-US" i="1">
                <a:ea typeface="+mn-ea"/>
                <a:cs typeface="+mn-cs"/>
              </a:rPr>
              <a:t>parent</a:t>
            </a:r>
            <a:r>
              <a:rPr lang="en-US">
                <a:ea typeface="+mn-ea"/>
                <a:cs typeface="+mn-cs"/>
              </a:rPr>
              <a:t>)</a:t>
            </a:r>
          </a:p>
          <a:p>
            <a:pPr marL="728663" lvl="1" indent="-274320" eaLnBrk="1" fontAlgn="auto" hangingPunct="1">
              <a:spcBef>
                <a:spcPts val="900"/>
              </a:spcBef>
              <a:spcAft>
                <a:spcPts val="0"/>
              </a:spcAft>
              <a:buFont typeface="Wingdings 2"/>
              <a:buChar char=""/>
              <a:defRPr/>
            </a:pPr>
            <a:r>
              <a:rPr lang="en-US">
                <a:ea typeface="+mn-ea"/>
                <a:cs typeface="+mn-cs"/>
              </a:rPr>
              <a:t>All cells are reachable from the </a:t>
            </a:r>
            <a:r>
              <a:rPr lang="en-US" i="1">
                <a:ea typeface="+mn-ea"/>
                <a:cs typeface="+mn-cs"/>
              </a:rPr>
              <a:t>root</a:t>
            </a:r>
          </a:p>
          <a:p>
            <a:pPr marL="728663" lvl="1" indent="-274320" eaLnBrk="1" fontAlgn="auto" hangingPunct="1">
              <a:spcBef>
                <a:spcPts val="900"/>
              </a:spcBef>
              <a:spcAft>
                <a:spcPts val="0"/>
              </a:spcAft>
              <a:buFont typeface="Wingdings 2"/>
              <a:buChar char=""/>
              <a:defRPr/>
            </a:pPr>
            <a:r>
              <a:rPr lang="en-US">
                <a:ea typeface="+mn-ea"/>
                <a:cs typeface="+mn-cs"/>
              </a:rPr>
              <a:t>A cell with no children is called a </a:t>
            </a:r>
            <a:r>
              <a:rPr lang="en-US" i="1">
                <a:ea typeface="+mn-ea"/>
                <a:cs typeface="+mn-cs"/>
              </a:rPr>
              <a:t>leaf</a:t>
            </a:r>
            <a:endParaRPr lang="en-US" sz="2400">
              <a:ea typeface="+mn-ea"/>
              <a:cs typeface="+mn-cs"/>
            </a:endParaRPr>
          </a:p>
          <a:p>
            <a:pPr marL="320040" indent="-320040" eaLnBrk="1" fontAlgn="auto" hangingPunct="1">
              <a:spcBef>
                <a:spcPts val="900"/>
              </a:spcBef>
              <a:spcAft>
                <a:spcPts val="0"/>
              </a:spcAft>
              <a:buFont typeface="Wingdings"/>
              <a:buChar char=""/>
              <a:defRPr/>
            </a:pPr>
            <a:r>
              <a:rPr lang="en-US">
                <a:ea typeface="+mn-ea"/>
                <a:cs typeface="+mn-cs"/>
              </a:rPr>
              <a:t>Special case: </a:t>
            </a:r>
            <a:r>
              <a:rPr lang="en-US" i="1">
                <a:ea typeface="+mn-ea"/>
                <a:cs typeface="+mn-cs"/>
              </a:rPr>
              <a:t>binary tree</a:t>
            </a:r>
          </a:p>
          <a:p>
            <a:pPr marL="728663" lvl="1" indent="-274320" eaLnBrk="1" fontAlgn="auto" hangingPunct="1">
              <a:spcBef>
                <a:spcPts val="900"/>
              </a:spcBef>
              <a:spcAft>
                <a:spcPts val="0"/>
              </a:spcAft>
              <a:buFont typeface="Wingdings 2"/>
              <a:buChar char=""/>
              <a:defRPr/>
            </a:pPr>
            <a:r>
              <a:rPr lang="en-US">
                <a:ea typeface="+mn-ea"/>
                <a:cs typeface="+mn-cs"/>
              </a:rPr>
              <a:t>Binary tree cells have a left and a right child</a:t>
            </a:r>
          </a:p>
          <a:p>
            <a:pPr marL="728663" lvl="1" indent="-274320" eaLnBrk="1" fontAlgn="auto" hangingPunct="1">
              <a:spcBef>
                <a:spcPts val="900"/>
              </a:spcBef>
              <a:spcAft>
                <a:spcPts val="0"/>
              </a:spcAft>
              <a:buFont typeface="Wingdings 2"/>
              <a:buChar char=""/>
              <a:defRPr/>
            </a:pPr>
            <a:r>
              <a:rPr lang="en-US">
                <a:ea typeface="+mn-ea"/>
                <a:cs typeface="+mn-cs"/>
              </a:rPr>
              <a:t>Either or both children can be null</a:t>
            </a:r>
            <a:endParaRPr lang="en-US" sz="2400">
              <a:ea typeface="+mn-ea"/>
              <a:cs typeface="+mn-cs"/>
            </a:endParaRPr>
          </a:p>
          <a:p>
            <a:pPr marL="320040" indent="-320040" eaLnBrk="1" fontAlgn="auto" hangingPunct="1">
              <a:spcBef>
                <a:spcPts val="900"/>
              </a:spcBef>
              <a:spcAft>
                <a:spcPts val="0"/>
              </a:spcAft>
              <a:buFont typeface="Wingdings"/>
              <a:buChar char=""/>
              <a:defRPr/>
            </a:pPr>
            <a:r>
              <a:rPr lang="en-US">
                <a:ea typeface="+mn-ea"/>
                <a:cs typeface="+mn-cs"/>
              </a:rPr>
              <a:t>Trees are useful for exposing the recursive structure of natural language and computer programs</a:t>
            </a:r>
          </a:p>
        </p:txBody>
      </p:sp>
    </p:spTree>
    <p:extLst>
      <p:ext uri="{BB962C8B-B14F-4D97-AF65-F5344CB8AC3E}">
        <p14:creationId xmlns:p14="http://schemas.microsoft.com/office/powerpoint/2010/main" val="14162525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/>
        <p:txBody>
          <a:bodyPr rIns="132080"/>
          <a:lstStyle/>
          <a:p>
            <a:pPr eaLnBrk="1" hangingPunct="1"/>
            <a:r>
              <a:rPr lang="en-US">
                <a:latin typeface="Tw Cen MT" charset="0"/>
                <a:ea typeface="MS PGothic" charset="0"/>
              </a:rPr>
              <a:t>Tree Terminology</a:t>
            </a:r>
          </a:p>
        </p:txBody>
      </p:sp>
      <p:sp>
        <p:nvSpPr>
          <p:cNvPr id="1843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fld id="{1B07690D-2002-2C41-96FC-6634D6746469}" type="slidenum">
              <a:rPr lang="en-US" sz="1200">
                <a:solidFill>
                  <a:srgbClr val="FFFFFF"/>
                </a:solidFill>
              </a:rPr>
              <a:pPr eaLnBrk="1" hangingPunct="1">
                <a:lnSpc>
                  <a:spcPct val="80000"/>
                </a:lnSpc>
              </a:pPr>
              <a:t>3</a:t>
            </a:fld>
            <a:endParaRPr lang="en-US" sz="1200">
              <a:solidFill>
                <a:srgbClr val="FFFFFF"/>
              </a:solidFill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676400"/>
            <a:ext cx="7620000" cy="4851400"/>
          </a:xfrm>
        </p:spPr>
        <p:txBody>
          <a:bodyPr rIns="132080">
            <a:normAutofit/>
          </a:bodyPr>
          <a:lstStyle/>
          <a:p>
            <a:pPr marL="0" indent="0" eaLnBrk="1" hangingPunct="1">
              <a:spcBef>
                <a:spcPts val="600"/>
              </a:spcBef>
              <a:buFont typeface="Wingdings" charset="0"/>
              <a:buNone/>
            </a:pPr>
            <a:r>
              <a:rPr lang="en-US" sz="2000" i="1" dirty="0">
                <a:latin typeface="Times New Roman" charset="0"/>
                <a:ea typeface="MS PGothic" charset="0"/>
                <a:cs typeface="Times New Roman" charset="0"/>
              </a:rPr>
              <a:t>M: </a:t>
            </a:r>
            <a:r>
              <a:rPr lang="en-US" sz="2000" i="1" dirty="0">
                <a:solidFill>
                  <a:srgbClr val="FF0000"/>
                </a:solidFill>
                <a:latin typeface="Times New Roman" charset="0"/>
                <a:ea typeface="MS PGothic" charset="0"/>
                <a:cs typeface="Times New Roman" charset="0"/>
              </a:rPr>
              <a:t>root</a:t>
            </a:r>
            <a:r>
              <a:rPr lang="en-US" sz="2000" dirty="0">
                <a:latin typeface="Times New Roman" charset="0"/>
                <a:ea typeface="MS PGothic" charset="0"/>
                <a:cs typeface="Times New Roman" charset="0"/>
              </a:rPr>
              <a:t> of this tree</a:t>
            </a:r>
          </a:p>
          <a:p>
            <a:pPr marL="0" indent="0" eaLnBrk="1" hangingPunct="1">
              <a:spcBef>
                <a:spcPts val="600"/>
              </a:spcBef>
              <a:buFont typeface="Wingdings" charset="0"/>
              <a:buNone/>
            </a:pPr>
            <a:r>
              <a:rPr lang="en-US" sz="2000" dirty="0">
                <a:latin typeface="Times New Roman" charset="0"/>
                <a:ea typeface="MS PGothic" charset="0"/>
                <a:cs typeface="Times New Roman" charset="0"/>
              </a:rPr>
              <a:t>G: </a:t>
            </a:r>
            <a:r>
              <a:rPr lang="en-US" sz="2000" i="1" dirty="0">
                <a:solidFill>
                  <a:srgbClr val="FF0000"/>
                </a:solidFill>
                <a:latin typeface="Times New Roman" charset="0"/>
                <a:ea typeface="MS PGothic" charset="0"/>
                <a:cs typeface="Times New Roman" charset="0"/>
              </a:rPr>
              <a:t>root</a:t>
            </a:r>
            <a:r>
              <a:rPr lang="en-US" sz="2000" dirty="0">
                <a:latin typeface="Times New Roman" charset="0"/>
                <a:ea typeface="MS PGothic" charset="0"/>
                <a:cs typeface="Times New Roman" charset="0"/>
              </a:rPr>
              <a:t> of the </a:t>
            </a:r>
            <a:r>
              <a:rPr lang="en-US" sz="2000" i="1" dirty="0">
                <a:solidFill>
                  <a:srgbClr val="FF0000"/>
                </a:solidFill>
                <a:latin typeface="Times New Roman" charset="0"/>
                <a:ea typeface="MS PGothic" charset="0"/>
                <a:cs typeface="Times New Roman" charset="0"/>
              </a:rPr>
              <a:t>left </a:t>
            </a:r>
            <a:r>
              <a:rPr lang="en-US" sz="2000" i="1" dirty="0" err="1">
                <a:solidFill>
                  <a:srgbClr val="FF0000"/>
                </a:solidFill>
                <a:latin typeface="Times New Roman" charset="0"/>
                <a:ea typeface="MS PGothic" charset="0"/>
                <a:cs typeface="Times New Roman" charset="0"/>
              </a:rPr>
              <a:t>subtree</a:t>
            </a:r>
            <a:r>
              <a:rPr lang="en-US" sz="2000" dirty="0">
                <a:latin typeface="Times New Roman" charset="0"/>
                <a:ea typeface="MS PGothic" charset="0"/>
                <a:cs typeface="Times New Roman" charset="0"/>
              </a:rPr>
              <a:t> of M</a:t>
            </a:r>
          </a:p>
          <a:p>
            <a:pPr marL="0" indent="0" eaLnBrk="1" hangingPunct="1">
              <a:spcBef>
                <a:spcPts val="600"/>
              </a:spcBef>
              <a:buFont typeface="Wingdings" charset="0"/>
              <a:buNone/>
            </a:pPr>
            <a:r>
              <a:rPr lang="en-US" sz="2000" dirty="0">
                <a:latin typeface="Times New Roman" charset="0"/>
                <a:ea typeface="MS PGothic" charset="0"/>
                <a:cs typeface="Times New Roman" charset="0"/>
              </a:rPr>
              <a:t>B, H, J, N, S:  </a:t>
            </a:r>
            <a:r>
              <a:rPr lang="en-US" sz="2000" i="1" dirty="0">
                <a:solidFill>
                  <a:srgbClr val="FF0000"/>
                </a:solidFill>
                <a:latin typeface="Times New Roman" charset="0"/>
                <a:ea typeface="MS PGothic" charset="0"/>
                <a:cs typeface="Times New Roman" charset="0"/>
              </a:rPr>
              <a:t>leaves</a:t>
            </a:r>
          </a:p>
          <a:p>
            <a:pPr marL="0" indent="0" eaLnBrk="1" hangingPunct="1">
              <a:spcBef>
                <a:spcPts val="600"/>
              </a:spcBef>
              <a:buFont typeface="Wingdings" charset="0"/>
              <a:buNone/>
            </a:pPr>
            <a:r>
              <a:rPr lang="en-US" sz="2000" dirty="0">
                <a:latin typeface="Times New Roman" charset="0"/>
                <a:ea typeface="MS PGothic" charset="0"/>
                <a:cs typeface="Times New Roman" charset="0"/>
              </a:rPr>
              <a:t>N: </a:t>
            </a:r>
            <a:r>
              <a:rPr lang="en-US" sz="2000" i="1" dirty="0">
                <a:solidFill>
                  <a:srgbClr val="FF0000"/>
                </a:solidFill>
                <a:latin typeface="Times New Roman" charset="0"/>
                <a:ea typeface="MS PGothic" charset="0"/>
                <a:cs typeface="Times New Roman" charset="0"/>
              </a:rPr>
              <a:t>left child</a:t>
            </a:r>
            <a:r>
              <a:rPr lang="en-US" sz="2000" dirty="0">
                <a:latin typeface="Times New Roman" charset="0"/>
                <a:ea typeface="MS PGothic" charset="0"/>
                <a:cs typeface="Times New Roman" charset="0"/>
              </a:rPr>
              <a:t> of P; S: </a:t>
            </a:r>
            <a:r>
              <a:rPr lang="en-US" sz="2000" dirty="0">
                <a:solidFill>
                  <a:srgbClr val="FF0000"/>
                </a:solidFill>
                <a:latin typeface="Times New Roman" charset="0"/>
                <a:ea typeface="MS PGothic" charset="0"/>
                <a:cs typeface="Times New Roman" charset="0"/>
              </a:rPr>
              <a:t>right</a:t>
            </a:r>
            <a:r>
              <a:rPr lang="en-US" sz="2000" i="1" dirty="0">
                <a:solidFill>
                  <a:srgbClr val="FF0000"/>
                </a:solidFill>
                <a:latin typeface="Times New Roman" charset="0"/>
                <a:ea typeface="MS PGothic" charset="0"/>
                <a:cs typeface="Times New Roman" charset="0"/>
              </a:rPr>
              <a:t> child</a:t>
            </a:r>
          </a:p>
          <a:p>
            <a:pPr marL="0" indent="0" eaLnBrk="1" hangingPunct="1">
              <a:spcBef>
                <a:spcPts val="600"/>
              </a:spcBef>
              <a:buFont typeface="Wingdings" charset="0"/>
              <a:buNone/>
            </a:pPr>
            <a:r>
              <a:rPr lang="en-US" sz="2000" dirty="0">
                <a:latin typeface="Times New Roman" charset="0"/>
                <a:ea typeface="MS PGothic" charset="0"/>
                <a:cs typeface="Times New Roman" charset="0"/>
              </a:rPr>
              <a:t>P: </a:t>
            </a:r>
            <a:r>
              <a:rPr lang="en-US" sz="2000" dirty="0">
                <a:solidFill>
                  <a:srgbClr val="FF0000"/>
                </a:solidFill>
                <a:latin typeface="Times New Roman" charset="0"/>
                <a:ea typeface="MS PGothic" charset="0"/>
                <a:cs typeface="Times New Roman" charset="0"/>
              </a:rPr>
              <a:t>parent</a:t>
            </a:r>
            <a:r>
              <a:rPr lang="en-US" sz="2000" dirty="0">
                <a:latin typeface="Times New Roman" charset="0"/>
                <a:ea typeface="MS PGothic" charset="0"/>
                <a:cs typeface="Times New Roman" charset="0"/>
              </a:rPr>
              <a:t> of N</a:t>
            </a:r>
          </a:p>
          <a:p>
            <a:pPr marL="0" indent="0" eaLnBrk="1" hangingPunct="1">
              <a:spcBef>
                <a:spcPts val="600"/>
              </a:spcBef>
              <a:buFont typeface="Wingdings" charset="0"/>
              <a:buNone/>
            </a:pPr>
            <a:r>
              <a:rPr lang="en-US" sz="2000" dirty="0">
                <a:latin typeface="Times New Roman" charset="0"/>
                <a:ea typeface="MS PGothic" charset="0"/>
                <a:cs typeface="Times New Roman" charset="0"/>
              </a:rPr>
              <a:t>M and G: </a:t>
            </a:r>
            <a:r>
              <a:rPr lang="en-US" sz="2000" i="1" dirty="0">
                <a:solidFill>
                  <a:srgbClr val="FF0000"/>
                </a:solidFill>
                <a:latin typeface="Times New Roman" charset="0"/>
                <a:ea typeface="MS PGothic" charset="0"/>
                <a:cs typeface="Times New Roman" charset="0"/>
              </a:rPr>
              <a:t>ancestors</a:t>
            </a:r>
            <a:r>
              <a:rPr lang="en-US" sz="2000" dirty="0">
                <a:latin typeface="Times New Roman" charset="0"/>
                <a:ea typeface="MS PGothic" charset="0"/>
                <a:cs typeface="Times New Roman" charset="0"/>
              </a:rPr>
              <a:t> of D</a:t>
            </a:r>
          </a:p>
          <a:p>
            <a:pPr marL="0" indent="0" eaLnBrk="1" hangingPunct="1">
              <a:spcBef>
                <a:spcPts val="600"/>
              </a:spcBef>
              <a:buFont typeface="Wingdings" charset="0"/>
              <a:buNone/>
            </a:pPr>
            <a:r>
              <a:rPr lang="en-US" sz="2000" dirty="0">
                <a:latin typeface="Times New Roman" charset="0"/>
                <a:ea typeface="MS PGothic" charset="0"/>
                <a:cs typeface="Times New Roman" charset="0"/>
              </a:rPr>
              <a:t>P, N, S: </a:t>
            </a:r>
            <a:r>
              <a:rPr lang="en-US" sz="2000" i="1" dirty="0" err="1">
                <a:solidFill>
                  <a:srgbClr val="FF0000"/>
                </a:solidFill>
                <a:latin typeface="Times New Roman" charset="0"/>
                <a:ea typeface="MS PGothic" charset="0"/>
                <a:cs typeface="Times New Roman" charset="0"/>
              </a:rPr>
              <a:t>descendents</a:t>
            </a:r>
            <a:r>
              <a:rPr lang="en-US" sz="2000" dirty="0">
                <a:latin typeface="Times New Roman" charset="0"/>
                <a:ea typeface="MS PGothic" charset="0"/>
                <a:cs typeface="Times New Roman" charset="0"/>
              </a:rPr>
              <a:t> of W</a:t>
            </a:r>
          </a:p>
          <a:p>
            <a:pPr marL="0" indent="0" eaLnBrk="1" hangingPunct="1">
              <a:spcBef>
                <a:spcPts val="600"/>
              </a:spcBef>
              <a:buFont typeface="Wingdings" charset="0"/>
              <a:buNone/>
            </a:pPr>
            <a:r>
              <a:rPr lang="en-US" sz="2000" dirty="0">
                <a:latin typeface="Times New Roman" charset="0"/>
                <a:ea typeface="MS PGothic" charset="0"/>
                <a:cs typeface="Times New Roman" charset="0"/>
              </a:rPr>
              <a:t>J is at </a:t>
            </a:r>
            <a:r>
              <a:rPr lang="en-US" sz="2000" i="1" dirty="0">
                <a:solidFill>
                  <a:srgbClr val="FF0000"/>
                </a:solidFill>
                <a:latin typeface="Times New Roman" charset="0"/>
                <a:ea typeface="MS PGothic" charset="0"/>
                <a:cs typeface="Times New Roman" charset="0"/>
              </a:rPr>
              <a:t>depth</a:t>
            </a:r>
            <a:r>
              <a:rPr lang="en-US" sz="2000" dirty="0">
                <a:latin typeface="Times New Roman" charset="0"/>
                <a:ea typeface="MS PGothic" charset="0"/>
                <a:cs typeface="Times New Roman" charset="0"/>
              </a:rPr>
              <a:t> 2 (i.e. length of path from </a:t>
            </a:r>
            <a:r>
              <a:rPr lang="en-US" sz="2000" b="1" dirty="0">
                <a:solidFill>
                  <a:srgbClr val="008000"/>
                </a:solidFill>
                <a:latin typeface="Times New Roman" charset="0"/>
                <a:ea typeface="MS PGothic" charset="0"/>
                <a:cs typeface="Times New Roman" charset="0"/>
              </a:rPr>
              <a:t>root</a:t>
            </a:r>
            <a:r>
              <a:rPr lang="en-US" sz="2000" dirty="0">
                <a:latin typeface="Times New Roman" charset="0"/>
                <a:ea typeface="MS PGothic" charset="0"/>
                <a:cs typeface="Times New Roman" charset="0"/>
              </a:rPr>
              <a:t> = no. of edges)</a:t>
            </a:r>
          </a:p>
          <a:p>
            <a:pPr marL="0" indent="0" eaLnBrk="1" hangingPunct="1">
              <a:buFont typeface="Wingdings" charset="0"/>
              <a:buNone/>
            </a:pPr>
            <a:r>
              <a:rPr lang="en-US" sz="2000" dirty="0">
                <a:latin typeface="Times New Roman" charset="0"/>
                <a:ea typeface="MS PGothic" charset="0"/>
                <a:cs typeface="Times New Roman" charset="0"/>
              </a:rPr>
              <a:t>W is at </a:t>
            </a:r>
            <a:r>
              <a:rPr lang="en-US" sz="2000" i="1" dirty="0">
                <a:solidFill>
                  <a:srgbClr val="FF0000"/>
                </a:solidFill>
                <a:latin typeface="Times New Roman" charset="0"/>
                <a:ea typeface="MS PGothic" charset="0"/>
                <a:cs typeface="Times New Roman" charset="0"/>
              </a:rPr>
              <a:t>height</a:t>
            </a:r>
            <a:r>
              <a:rPr lang="en-US" sz="2000" dirty="0">
                <a:latin typeface="Times New Roman" charset="0"/>
                <a:ea typeface="MS PGothic" charset="0"/>
                <a:cs typeface="Times New Roman" charset="0"/>
              </a:rPr>
              <a:t> 2 (i.e. length of </a:t>
            </a:r>
            <a:r>
              <a:rPr lang="en-US" sz="2000" u="sng" dirty="0">
                <a:latin typeface="Times New Roman" charset="0"/>
                <a:ea typeface="MS PGothic" charset="0"/>
                <a:cs typeface="Times New Roman" charset="0"/>
              </a:rPr>
              <a:t>longest</a:t>
            </a:r>
            <a:r>
              <a:rPr lang="en-US" sz="2000" dirty="0">
                <a:latin typeface="Times New Roman" charset="0"/>
                <a:ea typeface="MS PGothic" charset="0"/>
                <a:cs typeface="Times New Roman" charset="0"/>
              </a:rPr>
              <a:t> path to a </a:t>
            </a:r>
            <a:r>
              <a:rPr lang="en-US" sz="2000" b="1" dirty="0">
                <a:solidFill>
                  <a:srgbClr val="008000"/>
                </a:solidFill>
                <a:latin typeface="Times New Roman" charset="0"/>
                <a:ea typeface="MS PGothic" charset="0"/>
                <a:cs typeface="Times New Roman" charset="0"/>
              </a:rPr>
              <a:t>leaf</a:t>
            </a:r>
            <a:r>
              <a:rPr lang="en-US" sz="2000" dirty="0">
                <a:latin typeface="Times New Roman" charset="0"/>
                <a:ea typeface="MS PGothic" charset="0"/>
                <a:cs typeface="Times New Roman" charset="0"/>
              </a:rPr>
              <a:t>)</a:t>
            </a:r>
          </a:p>
          <a:p>
            <a:pPr marL="0" indent="0" eaLnBrk="1" hangingPunct="1">
              <a:buFont typeface="Wingdings" charset="0"/>
              <a:buNone/>
            </a:pPr>
            <a:r>
              <a:rPr lang="en-US" sz="2000" dirty="0">
                <a:latin typeface="Times New Roman" charset="0"/>
                <a:ea typeface="MS PGothic" charset="0"/>
                <a:cs typeface="Times New Roman" charset="0"/>
              </a:rPr>
              <a:t>A collection of several trees is called a ...?  </a:t>
            </a:r>
          </a:p>
        </p:txBody>
      </p:sp>
      <p:grpSp>
        <p:nvGrpSpPr>
          <p:cNvPr id="18436" name="Group 3"/>
          <p:cNvGrpSpPr>
            <a:grpSpLocks/>
          </p:cNvGrpSpPr>
          <p:nvPr/>
        </p:nvGrpSpPr>
        <p:grpSpPr bwMode="auto">
          <a:xfrm>
            <a:off x="6980238" y="1524000"/>
            <a:ext cx="436562" cy="447675"/>
            <a:chOff x="0" y="0"/>
            <a:chExt cx="275" cy="281"/>
          </a:xfrm>
        </p:grpSpPr>
        <p:sp>
          <p:nvSpPr>
            <p:cNvPr id="18473" name="Oval 4"/>
            <p:cNvSpPr>
              <a:spLocks/>
            </p:cNvSpPr>
            <p:nvPr/>
          </p:nvSpPr>
          <p:spPr bwMode="auto">
            <a:xfrm>
              <a:off x="0" y="0"/>
              <a:ext cx="275" cy="281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fr-FR">
                <a:solidFill>
                  <a:srgbClr val="C00000"/>
                </a:solidFill>
              </a:endParaRPr>
            </a:p>
          </p:txBody>
        </p:sp>
        <p:sp>
          <p:nvSpPr>
            <p:cNvPr id="18474" name="Rectangle 5"/>
            <p:cNvSpPr>
              <a:spLocks/>
            </p:cNvSpPr>
            <p:nvPr/>
          </p:nvSpPr>
          <p:spPr bwMode="auto">
            <a:xfrm>
              <a:off x="45" y="40"/>
              <a:ext cx="183" cy="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78049" bIns="38100" anchor="ctr">
              <a:spAutoFit/>
            </a:bodyPr>
            <a:lstStyle/>
            <a:p>
              <a:pPr marL="1588" algn="ctr">
                <a:spcBef>
                  <a:spcPts val="900"/>
                </a:spcBef>
              </a:pPr>
              <a:r>
                <a:rPr lang="en-US" sz="1600" b="1">
                  <a:solidFill>
                    <a:srgbClr val="C00000"/>
                  </a:solidFill>
                  <a:latin typeface="Arial" charset="0"/>
                  <a:cs typeface="Arial" charset="0"/>
                  <a:sym typeface="Arial" charset="0"/>
                </a:rPr>
                <a:t>M</a:t>
              </a:r>
            </a:p>
          </p:txBody>
        </p:sp>
      </p:grpSp>
      <p:grpSp>
        <p:nvGrpSpPr>
          <p:cNvPr id="18437" name="Group 6"/>
          <p:cNvGrpSpPr>
            <a:grpSpLocks/>
          </p:cNvGrpSpPr>
          <p:nvPr/>
        </p:nvGrpSpPr>
        <p:grpSpPr bwMode="auto">
          <a:xfrm>
            <a:off x="6302375" y="2209800"/>
            <a:ext cx="419100" cy="447675"/>
            <a:chOff x="0" y="0"/>
            <a:chExt cx="264" cy="281"/>
          </a:xfrm>
        </p:grpSpPr>
        <p:sp>
          <p:nvSpPr>
            <p:cNvPr id="18471" name="Oval 7"/>
            <p:cNvSpPr>
              <a:spLocks/>
            </p:cNvSpPr>
            <p:nvPr/>
          </p:nvSpPr>
          <p:spPr bwMode="auto">
            <a:xfrm>
              <a:off x="0" y="0"/>
              <a:ext cx="264" cy="281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fr-FR">
                <a:solidFill>
                  <a:srgbClr val="C00000"/>
                </a:solidFill>
              </a:endParaRPr>
            </a:p>
          </p:txBody>
        </p:sp>
        <p:sp>
          <p:nvSpPr>
            <p:cNvPr id="18472" name="Rectangle 8"/>
            <p:cNvSpPr>
              <a:spLocks/>
            </p:cNvSpPr>
            <p:nvPr/>
          </p:nvSpPr>
          <p:spPr bwMode="auto">
            <a:xfrm>
              <a:off x="43" y="40"/>
              <a:ext cx="176" cy="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78049" bIns="38100" anchor="ctr">
              <a:spAutoFit/>
            </a:bodyPr>
            <a:lstStyle/>
            <a:p>
              <a:pPr marL="1588" algn="ctr">
                <a:spcBef>
                  <a:spcPts val="900"/>
                </a:spcBef>
              </a:pPr>
              <a:r>
                <a:rPr lang="en-US" sz="1600" b="1">
                  <a:solidFill>
                    <a:srgbClr val="C00000"/>
                  </a:solidFill>
                  <a:latin typeface="Arial" charset="0"/>
                  <a:cs typeface="Arial" charset="0"/>
                  <a:sym typeface="Arial" charset="0"/>
                </a:rPr>
                <a:t>G</a:t>
              </a:r>
            </a:p>
          </p:txBody>
        </p:sp>
      </p:grpSp>
      <p:grpSp>
        <p:nvGrpSpPr>
          <p:cNvPr id="18438" name="Group 9"/>
          <p:cNvGrpSpPr>
            <a:grpSpLocks/>
          </p:cNvGrpSpPr>
          <p:nvPr/>
        </p:nvGrpSpPr>
        <p:grpSpPr bwMode="auto">
          <a:xfrm>
            <a:off x="7650163" y="2209800"/>
            <a:ext cx="468312" cy="447675"/>
            <a:chOff x="0" y="0"/>
            <a:chExt cx="295" cy="281"/>
          </a:xfrm>
        </p:grpSpPr>
        <p:sp>
          <p:nvSpPr>
            <p:cNvPr id="18469" name="Oval 10"/>
            <p:cNvSpPr>
              <a:spLocks/>
            </p:cNvSpPr>
            <p:nvPr/>
          </p:nvSpPr>
          <p:spPr bwMode="auto">
            <a:xfrm>
              <a:off x="0" y="0"/>
              <a:ext cx="295" cy="281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fr-FR">
                <a:solidFill>
                  <a:srgbClr val="C00000"/>
                </a:solidFill>
              </a:endParaRPr>
            </a:p>
          </p:txBody>
        </p:sp>
        <p:sp>
          <p:nvSpPr>
            <p:cNvPr id="18470" name="Rectangle 11"/>
            <p:cNvSpPr>
              <a:spLocks/>
            </p:cNvSpPr>
            <p:nvPr/>
          </p:nvSpPr>
          <p:spPr bwMode="auto">
            <a:xfrm>
              <a:off x="48" y="40"/>
              <a:ext cx="197" cy="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78049" bIns="38100" anchor="ctr">
              <a:spAutoFit/>
            </a:bodyPr>
            <a:lstStyle/>
            <a:p>
              <a:pPr marL="1588" algn="ctr">
                <a:spcBef>
                  <a:spcPts val="900"/>
                </a:spcBef>
              </a:pPr>
              <a:r>
                <a:rPr lang="en-US" sz="1600" b="1">
                  <a:solidFill>
                    <a:srgbClr val="C00000"/>
                  </a:solidFill>
                  <a:latin typeface="Arial" charset="0"/>
                  <a:cs typeface="Arial" charset="0"/>
                  <a:sym typeface="Arial" charset="0"/>
                </a:rPr>
                <a:t>W</a:t>
              </a:r>
            </a:p>
          </p:txBody>
        </p:sp>
      </p:grpSp>
      <p:grpSp>
        <p:nvGrpSpPr>
          <p:cNvPr id="18439" name="Group 12"/>
          <p:cNvGrpSpPr>
            <a:grpSpLocks/>
          </p:cNvGrpSpPr>
          <p:nvPr/>
        </p:nvGrpSpPr>
        <p:grpSpPr bwMode="auto">
          <a:xfrm>
            <a:off x="7470775" y="3124200"/>
            <a:ext cx="385763" cy="447675"/>
            <a:chOff x="0" y="0"/>
            <a:chExt cx="242" cy="281"/>
          </a:xfrm>
        </p:grpSpPr>
        <p:sp>
          <p:nvSpPr>
            <p:cNvPr id="18467" name="Oval 13"/>
            <p:cNvSpPr>
              <a:spLocks/>
            </p:cNvSpPr>
            <p:nvPr/>
          </p:nvSpPr>
          <p:spPr bwMode="auto">
            <a:xfrm>
              <a:off x="0" y="0"/>
              <a:ext cx="242" cy="281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fr-FR">
                <a:solidFill>
                  <a:srgbClr val="C00000"/>
                </a:solidFill>
              </a:endParaRPr>
            </a:p>
          </p:txBody>
        </p:sp>
        <p:sp>
          <p:nvSpPr>
            <p:cNvPr id="18468" name="Rectangle 14"/>
            <p:cNvSpPr>
              <a:spLocks/>
            </p:cNvSpPr>
            <p:nvPr/>
          </p:nvSpPr>
          <p:spPr bwMode="auto">
            <a:xfrm>
              <a:off x="41" y="40"/>
              <a:ext cx="160" cy="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78049" bIns="38100" anchor="ctr">
              <a:spAutoFit/>
            </a:bodyPr>
            <a:lstStyle/>
            <a:p>
              <a:pPr marL="1588" algn="ctr">
                <a:spcBef>
                  <a:spcPts val="900"/>
                </a:spcBef>
              </a:pPr>
              <a:r>
                <a:rPr lang="en-US" sz="1600" b="1">
                  <a:solidFill>
                    <a:srgbClr val="C00000"/>
                  </a:solidFill>
                  <a:latin typeface="Arial" charset="0"/>
                  <a:cs typeface="Arial" charset="0"/>
                  <a:sym typeface="Arial" charset="0"/>
                </a:rPr>
                <a:t>P</a:t>
              </a:r>
            </a:p>
          </p:txBody>
        </p:sp>
      </p:grpSp>
      <p:grpSp>
        <p:nvGrpSpPr>
          <p:cNvPr id="18440" name="Group 15"/>
          <p:cNvGrpSpPr>
            <a:grpSpLocks/>
          </p:cNvGrpSpPr>
          <p:nvPr/>
        </p:nvGrpSpPr>
        <p:grpSpPr bwMode="auto">
          <a:xfrm>
            <a:off x="6792913" y="3124200"/>
            <a:ext cx="354012" cy="447675"/>
            <a:chOff x="0" y="0"/>
            <a:chExt cx="223" cy="281"/>
          </a:xfrm>
        </p:grpSpPr>
        <p:sp>
          <p:nvSpPr>
            <p:cNvPr id="18465" name="Oval 16"/>
            <p:cNvSpPr>
              <a:spLocks/>
            </p:cNvSpPr>
            <p:nvPr/>
          </p:nvSpPr>
          <p:spPr bwMode="auto">
            <a:xfrm>
              <a:off x="0" y="0"/>
              <a:ext cx="223" cy="281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fr-FR">
                <a:solidFill>
                  <a:srgbClr val="C00000"/>
                </a:solidFill>
              </a:endParaRPr>
            </a:p>
          </p:txBody>
        </p:sp>
        <p:sp>
          <p:nvSpPr>
            <p:cNvPr id="18466" name="Rectangle 17"/>
            <p:cNvSpPr>
              <a:spLocks/>
            </p:cNvSpPr>
            <p:nvPr/>
          </p:nvSpPr>
          <p:spPr bwMode="auto">
            <a:xfrm>
              <a:off x="38" y="40"/>
              <a:ext cx="147" cy="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78049" bIns="38100" anchor="ctr">
              <a:spAutoFit/>
            </a:bodyPr>
            <a:lstStyle/>
            <a:p>
              <a:pPr marL="1588" algn="ctr">
                <a:spcBef>
                  <a:spcPts val="900"/>
                </a:spcBef>
              </a:pPr>
              <a:r>
                <a:rPr lang="en-US" sz="1600" b="1">
                  <a:solidFill>
                    <a:srgbClr val="C00000"/>
                  </a:solidFill>
                  <a:latin typeface="Arial" charset="0"/>
                  <a:cs typeface="Arial" charset="0"/>
                  <a:sym typeface="Arial" charset="0"/>
                </a:rPr>
                <a:t>J</a:t>
              </a:r>
            </a:p>
          </p:txBody>
        </p:sp>
      </p:grpSp>
      <p:grpSp>
        <p:nvGrpSpPr>
          <p:cNvPr id="18441" name="Group 18"/>
          <p:cNvGrpSpPr>
            <a:grpSpLocks/>
          </p:cNvGrpSpPr>
          <p:nvPr/>
        </p:nvGrpSpPr>
        <p:grpSpPr bwMode="auto">
          <a:xfrm>
            <a:off x="5929313" y="3124200"/>
            <a:ext cx="403225" cy="447675"/>
            <a:chOff x="0" y="0"/>
            <a:chExt cx="254" cy="281"/>
          </a:xfrm>
        </p:grpSpPr>
        <p:sp>
          <p:nvSpPr>
            <p:cNvPr id="18463" name="Oval 19"/>
            <p:cNvSpPr>
              <a:spLocks/>
            </p:cNvSpPr>
            <p:nvPr/>
          </p:nvSpPr>
          <p:spPr bwMode="auto">
            <a:xfrm>
              <a:off x="0" y="0"/>
              <a:ext cx="254" cy="281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fr-FR">
                <a:solidFill>
                  <a:srgbClr val="C00000"/>
                </a:solidFill>
              </a:endParaRPr>
            </a:p>
          </p:txBody>
        </p:sp>
        <p:sp>
          <p:nvSpPr>
            <p:cNvPr id="18464" name="Rectangle 20"/>
            <p:cNvSpPr>
              <a:spLocks/>
            </p:cNvSpPr>
            <p:nvPr/>
          </p:nvSpPr>
          <p:spPr bwMode="auto">
            <a:xfrm>
              <a:off x="43" y="40"/>
              <a:ext cx="168" cy="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78049" bIns="38100" anchor="ctr">
              <a:spAutoFit/>
            </a:bodyPr>
            <a:lstStyle/>
            <a:p>
              <a:pPr marL="1588" algn="ctr">
                <a:spcBef>
                  <a:spcPts val="900"/>
                </a:spcBef>
              </a:pPr>
              <a:r>
                <a:rPr lang="en-US" sz="1600" b="1">
                  <a:solidFill>
                    <a:srgbClr val="C00000"/>
                  </a:solidFill>
                  <a:latin typeface="Arial" charset="0"/>
                  <a:cs typeface="Arial" charset="0"/>
                  <a:sym typeface="Arial" charset="0"/>
                </a:rPr>
                <a:t>D</a:t>
              </a:r>
            </a:p>
          </p:txBody>
        </p:sp>
      </p:grpSp>
      <p:grpSp>
        <p:nvGrpSpPr>
          <p:cNvPr id="18442" name="Group 21"/>
          <p:cNvGrpSpPr>
            <a:grpSpLocks/>
          </p:cNvGrpSpPr>
          <p:nvPr/>
        </p:nvGrpSpPr>
        <p:grpSpPr bwMode="auto">
          <a:xfrm>
            <a:off x="7453313" y="3962400"/>
            <a:ext cx="403225" cy="447675"/>
            <a:chOff x="0" y="0"/>
            <a:chExt cx="254" cy="281"/>
          </a:xfrm>
        </p:grpSpPr>
        <p:sp>
          <p:nvSpPr>
            <p:cNvPr id="18461" name="Oval 22"/>
            <p:cNvSpPr>
              <a:spLocks/>
            </p:cNvSpPr>
            <p:nvPr/>
          </p:nvSpPr>
          <p:spPr bwMode="auto">
            <a:xfrm>
              <a:off x="0" y="0"/>
              <a:ext cx="254" cy="281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fr-FR">
                <a:solidFill>
                  <a:srgbClr val="C00000"/>
                </a:solidFill>
              </a:endParaRPr>
            </a:p>
          </p:txBody>
        </p:sp>
        <p:sp>
          <p:nvSpPr>
            <p:cNvPr id="18462" name="Rectangle 23"/>
            <p:cNvSpPr>
              <a:spLocks/>
            </p:cNvSpPr>
            <p:nvPr/>
          </p:nvSpPr>
          <p:spPr bwMode="auto">
            <a:xfrm>
              <a:off x="43" y="40"/>
              <a:ext cx="168" cy="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78049" bIns="38100" anchor="ctr">
              <a:spAutoFit/>
            </a:bodyPr>
            <a:lstStyle/>
            <a:p>
              <a:pPr marL="1588" algn="ctr">
                <a:spcBef>
                  <a:spcPts val="900"/>
                </a:spcBef>
              </a:pPr>
              <a:r>
                <a:rPr lang="en-US" sz="1600" b="1">
                  <a:solidFill>
                    <a:srgbClr val="C00000"/>
                  </a:solidFill>
                  <a:latin typeface="Arial" charset="0"/>
                  <a:cs typeface="Arial" charset="0"/>
                  <a:sym typeface="Arial" charset="0"/>
                </a:rPr>
                <a:t>N</a:t>
              </a:r>
            </a:p>
          </p:txBody>
        </p:sp>
      </p:grpSp>
      <p:grpSp>
        <p:nvGrpSpPr>
          <p:cNvPr id="18443" name="Group 24"/>
          <p:cNvGrpSpPr>
            <a:grpSpLocks/>
          </p:cNvGrpSpPr>
          <p:nvPr/>
        </p:nvGrpSpPr>
        <p:grpSpPr bwMode="auto">
          <a:xfrm>
            <a:off x="6462713" y="3962400"/>
            <a:ext cx="403225" cy="447675"/>
            <a:chOff x="0" y="0"/>
            <a:chExt cx="254" cy="281"/>
          </a:xfrm>
        </p:grpSpPr>
        <p:sp>
          <p:nvSpPr>
            <p:cNvPr id="18459" name="Oval 25"/>
            <p:cNvSpPr>
              <a:spLocks/>
            </p:cNvSpPr>
            <p:nvPr/>
          </p:nvSpPr>
          <p:spPr bwMode="auto">
            <a:xfrm>
              <a:off x="0" y="0"/>
              <a:ext cx="254" cy="281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fr-FR">
                <a:solidFill>
                  <a:srgbClr val="C00000"/>
                </a:solidFill>
              </a:endParaRPr>
            </a:p>
          </p:txBody>
        </p:sp>
        <p:sp>
          <p:nvSpPr>
            <p:cNvPr id="18460" name="Rectangle 26"/>
            <p:cNvSpPr>
              <a:spLocks/>
            </p:cNvSpPr>
            <p:nvPr/>
          </p:nvSpPr>
          <p:spPr bwMode="auto">
            <a:xfrm>
              <a:off x="43" y="40"/>
              <a:ext cx="168" cy="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78049" bIns="38100" anchor="ctr">
              <a:spAutoFit/>
            </a:bodyPr>
            <a:lstStyle/>
            <a:p>
              <a:pPr marL="1588" algn="ctr">
                <a:spcBef>
                  <a:spcPts val="900"/>
                </a:spcBef>
              </a:pPr>
              <a:r>
                <a:rPr lang="en-US" sz="1600" b="1">
                  <a:solidFill>
                    <a:srgbClr val="C00000"/>
                  </a:solidFill>
                  <a:latin typeface="Arial" charset="0"/>
                  <a:cs typeface="Arial" charset="0"/>
                  <a:sym typeface="Arial" charset="0"/>
                </a:rPr>
                <a:t>H</a:t>
              </a:r>
            </a:p>
          </p:txBody>
        </p:sp>
      </p:grpSp>
      <p:grpSp>
        <p:nvGrpSpPr>
          <p:cNvPr id="18444" name="Group 27"/>
          <p:cNvGrpSpPr>
            <a:grpSpLocks/>
          </p:cNvGrpSpPr>
          <p:nvPr/>
        </p:nvGrpSpPr>
        <p:grpSpPr bwMode="auto">
          <a:xfrm>
            <a:off x="5548313" y="3962400"/>
            <a:ext cx="403225" cy="447675"/>
            <a:chOff x="0" y="0"/>
            <a:chExt cx="254" cy="281"/>
          </a:xfrm>
        </p:grpSpPr>
        <p:sp>
          <p:nvSpPr>
            <p:cNvPr id="18457" name="Oval 28"/>
            <p:cNvSpPr>
              <a:spLocks/>
            </p:cNvSpPr>
            <p:nvPr/>
          </p:nvSpPr>
          <p:spPr bwMode="auto">
            <a:xfrm>
              <a:off x="0" y="0"/>
              <a:ext cx="254" cy="281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fr-FR">
                <a:solidFill>
                  <a:srgbClr val="C00000"/>
                </a:solidFill>
              </a:endParaRPr>
            </a:p>
          </p:txBody>
        </p:sp>
        <p:sp>
          <p:nvSpPr>
            <p:cNvPr id="18458" name="Rectangle 29"/>
            <p:cNvSpPr>
              <a:spLocks/>
            </p:cNvSpPr>
            <p:nvPr/>
          </p:nvSpPr>
          <p:spPr bwMode="auto">
            <a:xfrm>
              <a:off x="43" y="40"/>
              <a:ext cx="168" cy="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78049" bIns="38100" anchor="ctr">
              <a:spAutoFit/>
            </a:bodyPr>
            <a:lstStyle/>
            <a:p>
              <a:pPr marL="1588" algn="ctr">
                <a:spcBef>
                  <a:spcPts val="900"/>
                </a:spcBef>
              </a:pPr>
              <a:r>
                <a:rPr lang="en-US" sz="1600" b="1">
                  <a:solidFill>
                    <a:srgbClr val="C00000"/>
                  </a:solidFill>
                  <a:latin typeface="Arial" charset="0"/>
                  <a:cs typeface="Arial" charset="0"/>
                  <a:sym typeface="Arial" charset="0"/>
                </a:rPr>
                <a:t>B</a:t>
              </a:r>
            </a:p>
          </p:txBody>
        </p:sp>
      </p:grpSp>
      <p:grpSp>
        <p:nvGrpSpPr>
          <p:cNvPr id="18445" name="Group 30"/>
          <p:cNvGrpSpPr>
            <a:grpSpLocks/>
          </p:cNvGrpSpPr>
          <p:nvPr/>
        </p:nvGrpSpPr>
        <p:grpSpPr bwMode="auto">
          <a:xfrm>
            <a:off x="8224838" y="3962400"/>
            <a:ext cx="385762" cy="447675"/>
            <a:chOff x="0" y="0"/>
            <a:chExt cx="242" cy="281"/>
          </a:xfrm>
        </p:grpSpPr>
        <p:sp>
          <p:nvSpPr>
            <p:cNvPr id="18455" name="Oval 31"/>
            <p:cNvSpPr>
              <a:spLocks/>
            </p:cNvSpPr>
            <p:nvPr/>
          </p:nvSpPr>
          <p:spPr bwMode="auto">
            <a:xfrm>
              <a:off x="0" y="0"/>
              <a:ext cx="242" cy="281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fr-FR">
                <a:solidFill>
                  <a:srgbClr val="C00000"/>
                </a:solidFill>
              </a:endParaRPr>
            </a:p>
          </p:txBody>
        </p:sp>
        <p:sp>
          <p:nvSpPr>
            <p:cNvPr id="18456" name="Rectangle 32"/>
            <p:cNvSpPr>
              <a:spLocks/>
            </p:cNvSpPr>
            <p:nvPr/>
          </p:nvSpPr>
          <p:spPr bwMode="auto">
            <a:xfrm>
              <a:off x="41" y="40"/>
              <a:ext cx="160" cy="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78049" bIns="38100" anchor="ctr">
              <a:spAutoFit/>
            </a:bodyPr>
            <a:lstStyle/>
            <a:p>
              <a:pPr marL="1588" algn="ctr">
                <a:spcBef>
                  <a:spcPts val="900"/>
                </a:spcBef>
              </a:pPr>
              <a:r>
                <a:rPr lang="en-US" sz="1600" b="1">
                  <a:solidFill>
                    <a:srgbClr val="C00000"/>
                  </a:solidFill>
                  <a:latin typeface="Arial" charset="0"/>
                  <a:cs typeface="Arial" charset="0"/>
                  <a:sym typeface="Arial" charset="0"/>
                </a:rPr>
                <a:t>S</a:t>
              </a:r>
            </a:p>
          </p:txBody>
        </p:sp>
      </p:grpSp>
      <p:sp>
        <p:nvSpPr>
          <p:cNvPr id="18446" name="Line 33"/>
          <p:cNvSpPr>
            <a:spLocks noChangeShapeType="1"/>
          </p:cNvSpPr>
          <p:nvPr/>
        </p:nvSpPr>
        <p:spPr bwMode="auto">
          <a:xfrm flipH="1">
            <a:off x="6462713" y="1971675"/>
            <a:ext cx="684212" cy="238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7" name="Line 34"/>
          <p:cNvSpPr>
            <a:spLocks noChangeShapeType="1"/>
          </p:cNvSpPr>
          <p:nvPr/>
        </p:nvSpPr>
        <p:spPr bwMode="auto">
          <a:xfrm>
            <a:off x="7146925" y="1971675"/>
            <a:ext cx="709613" cy="238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8" name="Line 35"/>
          <p:cNvSpPr>
            <a:spLocks noChangeShapeType="1"/>
          </p:cNvSpPr>
          <p:nvPr/>
        </p:nvSpPr>
        <p:spPr bwMode="auto">
          <a:xfrm flipH="1">
            <a:off x="6092825" y="2657475"/>
            <a:ext cx="369888" cy="4667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9" name="Line 36"/>
          <p:cNvSpPr>
            <a:spLocks noChangeShapeType="1"/>
          </p:cNvSpPr>
          <p:nvPr/>
        </p:nvSpPr>
        <p:spPr bwMode="auto">
          <a:xfrm>
            <a:off x="6462713" y="2657475"/>
            <a:ext cx="517525" cy="4667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0" name="Line 37"/>
          <p:cNvSpPr>
            <a:spLocks noChangeShapeType="1"/>
          </p:cNvSpPr>
          <p:nvPr/>
        </p:nvSpPr>
        <p:spPr bwMode="auto">
          <a:xfrm flipH="1">
            <a:off x="7650163" y="2657475"/>
            <a:ext cx="274637" cy="4667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1" name="Line 38"/>
          <p:cNvSpPr>
            <a:spLocks noChangeShapeType="1"/>
          </p:cNvSpPr>
          <p:nvPr/>
        </p:nvSpPr>
        <p:spPr bwMode="auto">
          <a:xfrm flipH="1">
            <a:off x="5751513" y="3571875"/>
            <a:ext cx="341312" cy="390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2" name="Line 39"/>
          <p:cNvSpPr>
            <a:spLocks noChangeShapeType="1"/>
          </p:cNvSpPr>
          <p:nvPr/>
        </p:nvSpPr>
        <p:spPr bwMode="auto">
          <a:xfrm>
            <a:off x="6092825" y="3571875"/>
            <a:ext cx="628650" cy="390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3" name="Line 40"/>
          <p:cNvSpPr>
            <a:spLocks noChangeShapeType="1"/>
          </p:cNvSpPr>
          <p:nvPr/>
        </p:nvSpPr>
        <p:spPr bwMode="auto">
          <a:xfrm flipH="1">
            <a:off x="7650163" y="3571875"/>
            <a:ext cx="1587" cy="390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4" name="Line 41"/>
          <p:cNvSpPr>
            <a:spLocks noChangeShapeType="1"/>
          </p:cNvSpPr>
          <p:nvPr/>
        </p:nvSpPr>
        <p:spPr bwMode="auto">
          <a:xfrm>
            <a:off x="7650163" y="3571875"/>
            <a:ext cx="762000" cy="390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9284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 rIns="132080"/>
          <a:lstStyle/>
          <a:p>
            <a:pPr eaLnBrk="1" hangingPunct="1"/>
            <a:r>
              <a:rPr lang="en-US">
                <a:latin typeface="Tw Cen MT" charset="0"/>
                <a:ea typeface="MS PGothic" charset="0"/>
              </a:rPr>
              <a:t>Class for Binary Tree Node</a:t>
            </a:r>
          </a:p>
        </p:txBody>
      </p:sp>
      <p:sp>
        <p:nvSpPr>
          <p:cNvPr id="1945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fld id="{3440994A-A6BC-CF4C-8811-C7E8DACA822F}" type="slidenum">
              <a:rPr lang="en-US" sz="1200">
                <a:solidFill>
                  <a:srgbClr val="FFFFFF"/>
                </a:solidFill>
              </a:rPr>
              <a:pPr eaLnBrk="1" hangingPunct="1">
                <a:lnSpc>
                  <a:spcPct val="80000"/>
                </a:lnSpc>
              </a:pPr>
              <a:t>4</a:t>
            </a:fld>
            <a:endParaRPr lang="en-US" sz="1200">
              <a:solidFill>
                <a:srgbClr val="FFFFFF"/>
              </a:solidFill>
            </a:endParaRPr>
          </a:p>
        </p:txBody>
      </p:sp>
      <p:sp>
        <p:nvSpPr>
          <p:cNvPr id="7170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381000" y="1524000"/>
            <a:ext cx="8153400" cy="4648200"/>
          </a:xfr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AA0D91"/>
                </a:solidFill>
                <a:latin typeface="Menlo-Regular" charset="0"/>
              </a:rPr>
              <a:t>template</a:t>
            </a:r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 &lt;</a:t>
            </a:r>
            <a:r>
              <a:rPr lang="en-US" sz="1400" b="1" dirty="0">
                <a:solidFill>
                  <a:srgbClr val="FF0000"/>
                </a:solidFill>
                <a:latin typeface="Menlo-Regular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 T&gt;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class </a:t>
            </a:r>
            <a:r>
              <a:rPr lang="en-US" sz="1400" dirty="0" err="1">
                <a:solidFill>
                  <a:srgbClr val="000000"/>
                </a:solidFill>
                <a:latin typeface="Menlo-Regular" charset="0"/>
              </a:rPr>
              <a:t>TreeNode</a:t>
            </a:r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  T datum;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Menlo-Regular" charset="0"/>
              </a:rPr>
              <a:t>TreeNode</a:t>
            </a:r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&lt;T&gt;* left, * right;</a:t>
            </a:r>
          </a:p>
          <a:p>
            <a:pPr marL="0" indent="0">
              <a:buNone/>
            </a:pPr>
            <a:endParaRPr lang="en-US" sz="1400" dirty="0">
              <a:solidFill>
                <a:srgbClr val="000000"/>
              </a:solidFill>
              <a:latin typeface="Menlo-Regular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public: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Menlo-Regular" charset="0"/>
              </a:rPr>
              <a:t>TreeNode</a:t>
            </a:r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(T x){datum=x; left = </a:t>
            </a:r>
            <a:r>
              <a:rPr lang="en-US" sz="1400" dirty="0" err="1">
                <a:solidFill>
                  <a:srgbClr val="AA0D91"/>
                </a:solidFill>
                <a:latin typeface="Menlo-Regular" charset="0"/>
              </a:rPr>
              <a:t>nullptr</a:t>
            </a:r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; right = </a:t>
            </a:r>
            <a:r>
              <a:rPr lang="en-US" sz="1400" dirty="0" err="1">
                <a:solidFill>
                  <a:srgbClr val="AA0D91"/>
                </a:solidFill>
                <a:latin typeface="Menlo-Regular" charset="0"/>
              </a:rPr>
              <a:t>nullptr</a:t>
            </a:r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;} 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Menlo-Regular" charset="0"/>
              </a:rPr>
              <a:t>TreeNode</a:t>
            </a:r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(T x, </a:t>
            </a:r>
            <a:r>
              <a:rPr lang="en-US" sz="1400" dirty="0" err="1">
                <a:solidFill>
                  <a:srgbClr val="000000"/>
                </a:solidFill>
                <a:latin typeface="Menlo-Regular" charset="0"/>
              </a:rPr>
              <a:t>TreeNode</a:t>
            </a:r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&lt;T&gt;* </a:t>
            </a:r>
            <a:r>
              <a:rPr lang="en-US" sz="1400" dirty="0" err="1">
                <a:solidFill>
                  <a:srgbClr val="000000"/>
                </a:solidFill>
                <a:latin typeface="Menlo-Regular" charset="0"/>
              </a:rPr>
              <a:t>lft</a:t>
            </a:r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Menlo-Regular" charset="0"/>
              </a:rPr>
              <a:t>TreeNode</a:t>
            </a:r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&lt;T&gt;* </a:t>
            </a:r>
            <a:r>
              <a:rPr lang="en-US" sz="1400" dirty="0" err="1">
                <a:solidFill>
                  <a:srgbClr val="000000"/>
                </a:solidFill>
                <a:latin typeface="Menlo-Regular" charset="0"/>
              </a:rPr>
              <a:t>rgt</a:t>
            </a:r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){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    datum = x; left = </a:t>
            </a:r>
            <a:r>
              <a:rPr lang="en-US" sz="1400" dirty="0" err="1">
                <a:solidFill>
                  <a:srgbClr val="000000"/>
                </a:solidFill>
                <a:latin typeface="Menlo-Regular" charset="0"/>
              </a:rPr>
              <a:t>lft</a:t>
            </a:r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; right = </a:t>
            </a:r>
            <a:r>
              <a:rPr lang="en-US" sz="1400" dirty="0" err="1">
                <a:solidFill>
                  <a:srgbClr val="000000"/>
                </a:solidFill>
                <a:latin typeface="Menlo-Regular" charset="0"/>
              </a:rPr>
              <a:t>rgt</a:t>
            </a:r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;</a:t>
            </a:r>
          </a:p>
          <a:p>
            <a:pPr marL="0" indent="0">
              <a:buNone/>
            </a:pPr>
            <a:r>
              <a:rPr lang="de-DE" sz="1400" dirty="0">
                <a:solidFill>
                  <a:srgbClr val="000000"/>
                </a:solidFill>
                <a:latin typeface="Menlo-Regular" charset="0"/>
              </a:rPr>
              <a:t>  </a:t>
            </a:r>
            <a:r>
              <a:rPr lang="de-DE" sz="1400" dirty="0" smtClean="0">
                <a:solidFill>
                  <a:srgbClr val="000000"/>
                </a:solidFill>
                <a:latin typeface="Menlo-Regular" charset="0"/>
              </a:rPr>
              <a:t>}</a:t>
            </a:r>
            <a:endParaRPr lang="de-DE" sz="1400" dirty="0">
              <a:solidFill>
                <a:srgbClr val="000000"/>
              </a:solidFill>
              <a:latin typeface="Menlo-Regular" charset="0"/>
            </a:endParaRPr>
          </a:p>
          <a:p>
            <a:pPr marL="0" indent="0">
              <a:buNone/>
            </a:pPr>
            <a:r>
              <a:rPr lang="uk-UA" sz="1400" dirty="0">
                <a:solidFill>
                  <a:srgbClr val="000000"/>
                </a:solidFill>
                <a:latin typeface="Menlo-Regular" charset="0"/>
              </a:rPr>
              <a:t>};</a:t>
            </a:r>
            <a:endParaRPr lang="en-US" sz="1400" dirty="0">
              <a:latin typeface="Times New Roman"/>
              <a:ea typeface="ヒラギノ角ゴ ProN W6" charset="0"/>
              <a:cs typeface="Times New Roman"/>
              <a:sym typeface="Courier New" charset="0"/>
            </a:endParaRPr>
          </a:p>
        </p:txBody>
      </p:sp>
      <p:sp>
        <p:nvSpPr>
          <p:cNvPr id="2" name="Line Callout 1 1"/>
          <p:cNvSpPr/>
          <p:nvPr/>
        </p:nvSpPr>
        <p:spPr>
          <a:xfrm>
            <a:off x="4695571" y="1177925"/>
            <a:ext cx="2819400" cy="612775"/>
          </a:xfrm>
          <a:prstGeom prst="borderCallout1">
            <a:avLst>
              <a:gd name="adj1" fmla="val 27244"/>
              <a:gd name="adj2" fmla="val -474"/>
              <a:gd name="adj3" fmla="val 216507"/>
              <a:gd name="adj4" fmla="val -82243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C00000"/>
                </a:solidFill>
              </a:rPr>
              <a:t>Points to left subtree</a:t>
            </a:r>
          </a:p>
        </p:txBody>
      </p:sp>
      <p:sp>
        <p:nvSpPr>
          <p:cNvPr id="7" name="Line Callout 1 6"/>
          <p:cNvSpPr/>
          <p:nvPr/>
        </p:nvSpPr>
        <p:spPr>
          <a:xfrm>
            <a:off x="4876800" y="1862137"/>
            <a:ext cx="2819400" cy="612775"/>
          </a:xfrm>
          <a:prstGeom prst="borderCallout1">
            <a:avLst>
              <a:gd name="adj1" fmla="val 27244"/>
              <a:gd name="adj2" fmla="val -474"/>
              <a:gd name="adj3" fmla="val 104825"/>
              <a:gd name="adj4" fmla="val -50724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C00000"/>
                </a:solidFill>
              </a:rPr>
              <a:t>Points to right subtree</a:t>
            </a:r>
          </a:p>
        </p:txBody>
      </p:sp>
      <p:sp>
        <p:nvSpPr>
          <p:cNvPr id="3" name="Rectangle 2"/>
          <p:cNvSpPr/>
          <p:nvPr/>
        </p:nvSpPr>
        <p:spPr>
          <a:xfrm>
            <a:off x="3733800" y="5113338"/>
            <a:ext cx="4572000" cy="83026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558E28"/>
                </a:solidFill>
                <a:latin typeface="Times New Roman"/>
                <a:cs typeface="Times New Roman"/>
                <a:sym typeface="Courier New" charset="0"/>
              </a:rPr>
              <a:t>more methods: </a:t>
            </a:r>
            <a:r>
              <a:rPr lang="en-US" dirty="0" err="1">
                <a:solidFill>
                  <a:srgbClr val="558E28"/>
                </a:solidFill>
                <a:latin typeface="Times New Roman"/>
                <a:cs typeface="Times New Roman"/>
                <a:sym typeface="Courier New" charset="0"/>
              </a:rPr>
              <a:t>getDatum</a:t>
            </a:r>
            <a:r>
              <a:rPr lang="en-US" dirty="0">
                <a:solidFill>
                  <a:srgbClr val="558E28"/>
                </a:solidFill>
                <a:latin typeface="Times New Roman"/>
                <a:cs typeface="Times New Roman"/>
                <a:sym typeface="Courier New" charset="0"/>
              </a:rPr>
              <a:t>, </a:t>
            </a:r>
            <a:r>
              <a:rPr lang="en-US" dirty="0" err="1">
                <a:solidFill>
                  <a:srgbClr val="558E28"/>
                </a:solidFill>
                <a:latin typeface="Times New Roman"/>
                <a:cs typeface="Times New Roman"/>
                <a:sym typeface="Courier New" charset="0"/>
              </a:rPr>
              <a:t>setDatum</a:t>
            </a:r>
            <a:r>
              <a:rPr lang="en-US" dirty="0">
                <a:solidFill>
                  <a:srgbClr val="558E28"/>
                </a:solidFill>
                <a:latin typeface="Times New Roman"/>
                <a:cs typeface="Times New Roman"/>
                <a:sym typeface="Courier New" charset="0"/>
              </a:rPr>
              <a:t>,</a:t>
            </a:r>
            <a:r>
              <a:rPr lang="en-US" dirty="0">
                <a:solidFill>
                  <a:srgbClr val="558E28"/>
                </a:solidFill>
                <a:latin typeface="Times New Roman"/>
                <a:ea typeface="ヒラギノ角ゴ ProN W6" charset="0"/>
                <a:cs typeface="Times New Roman"/>
                <a:sym typeface="Courier New" charset="0"/>
              </a:rPr>
              <a:t> </a:t>
            </a:r>
            <a:r>
              <a:rPr lang="en-US" dirty="0" err="1">
                <a:solidFill>
                  <a:srgbClr val="558E28"/>
                </a:solidFill>
                <a:latin typeface="Times New Roman"/>
                <a:cs typeface="Times New Roman"/>
                <a:sym typeface="Courier New" charset="0"/>
              </a:rPr>
              <a:t>getLeft</a:t>
            </a:r>
            <a:r>
              <a:rPr lang="en-US" dirty="0">
                <a:solidFill>
                  <a:srgbClr val="558E28"/>
                </a:solidFill>
                <a:latin typeface="Times New Roman"/>
                <a:cs typeface="Times New Roman"/>
                <a:sym typeface="Courier New" charset="0"/>
              </a:rPr>
              <a:t>, </a:t>
            </a:r>
            <a:r>
              <a:rPr lang="en-US" dirty="0" err="1">
                <a:solidFill>
                  <a:srgbClr val="558E28"/>
                </a:solidFill>
                <a:latin typeface="Times New Roman"/>
                <a:cs typeface="Times New Roman"/>
                <a:sym typeface="Courier New" charset="0"/>
              </a:rPr>
              <a:t>setLeft</a:t>
            </a:r>
            <a:r>
              <a:rPr lang="en-US" dirty="0">
                <a:solidFill>
                  <a:srgbClr val="558E28"/>
                </a:solidFill>
                <a:latin typeface="Times New Roman"/>
                <a:cs typeface="Times New Roman"/>
                <a:sym typeface="Courier New" charset="0"/>
              </a:rPr>
              <a:t>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0122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>
                <a:latin typeface="Tw Cen MT" charset="0"/>
                <a:ea typeface="MS PGothic" charset="0"/>
              </a:rPr>
              <a:t>Binary versus general tree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/>
          </a:bodyPr>
          <a:lstStyle/>
          <a:p>
            <a:pPr marL="0" indent="0">
              <a:buFont typeface="Wingdings" charset="0"/>
              <a:buNone/>
              <a:defRPr/>
            </a:pPr>
            <a:r>
              <a:rPr lang="en-US" sz="1800" dirty="0">
                <a:latin typeface="Tw Cen MT" charset="0"/>
                <a:ea typeface="MS PGothic" charset="0"/>
              </a:rPr>
              <a:t>In a binary tree each node has exactly two pointers: to the </a:t>
            </a:r>
            <a:r>
              <a:rPr lang="en-US" sz="1800" dirty="0">
                <a:solidFill>
                  <a:srgbClr val="008000"/>
                </a:solidFill>
                <a:latin typeface="Tw Cen MT" charset="0"/>
                <a:ea typeface="MS PGothic" charset="0"/>
              </a:rPr>
              <a:t>left </a:t>
            </a:r>
            <a:r>
              <a:rPr lang="en-US" sz="1800" dirty="0" err="1">
                <a:solidFill>
                  <a:srgbClr val="008000"/>
                </a:solidFill>
                <a:latin typeface="Tw Cen MT" charset="0"/>
                <a:ea typeface="MS PGothic" charset="0"/>
              </a:rPr>
              <a:t>subtree</a:t>
            </a:r>
            <a:r>
              <a:rPr lang="en-US" sz="1800" dirty="0">
                <a:solidFill>
                  <a:srgbClr val="008000"/>
                </a:solidFill>
                <a:latin typeface="Tw Cen MT" charset="0"/>
                <a:ea typeface="MS PGothic" charset="0"/>
              </a:rPr>
              <a:t> </a:t>
            </a:r>
            <a:r>
              <a:rPr lang="en-US" sz="1800" dirty="0">
                <a:latin typeface="Tw Cen MT" charset="0"/>
                <a:ea typeface="MS PGothic" charset="0"/>
              </a:rPr>
              <a:t>and to the </a:t>
            </a:r>
            <a:r>
              <a:rPr lang="en-US" sz="1800" dirty="0">
                <a:solidFill>
                  <a:srgbClr val="008000"/>
                </a:solidFill>
                <a:latin typeface="Tw Cen MT" charset="0"/>
                <a:ea typeface="MS PGothic" charset="0"/>
              </a:rPr>
              <a:t>right </a:t>
            </a:r>
            <a:r>
              <a:rPr lang="en-US" sz="1800" dirty="0" err="1" smtClean="0">
                <a:solidFill>
                  <a:srgbClr val="008000"/>
                </a:solidFill>
                <a:latin typeface="Tw Cen MT" charset="0"/>
                <a:ea typeface="MS PGothic" charset="0"/>
              </a:rPr>
              <a:t>subtree</a:t>
            </a:r>
            <a:endParaRPr lang="en-US" sz="1800" dirty="0">
              <a:solidFill>
                <a:srgbClr val="008000"/>
              </a:solidFill>
              <a:latin typeface="Tw Cen MT" charset="0"/>
              <a:ea typeface="MS PGothic" charset="0"/>
            </a:endParaRPr>
          </a:p>
          <a:p>
            <a:pPr lvl="1">
              <a:defRPr/>
            </a:pPr>
            <a:r>
              <a:rPr lang="en-US" sz="1800" dirty="0">
                <a:latin typeface="Tw Cen MT" charset="0"/>
                <a:ea typeface="MS PGothic" charset="0"/>
              </a:rPr>
              <a:t>Of course one or both </a:t>
            </a:r>
            <a:r>
              <a:rPr lang="en-US" sz="1800" dirty="0">
                <a:solidFill>
                  <a:srgbClr val="008000"/>
                </a:solidFill>
                <a:latin typeface="Tw Cen MT" charset="0"/>
                <a:ea typeface="MS PGothic" charset="0"/>
              </a:rPr>
              <a:t>could be </a:t>
            </a:r>
            <a:r>
              <a:rPr lang="en-US" sz="1800" b="1" i="1" dirty="0" err="1" smtClean="0">
                <a:solidFill>
                  <a:srgbClr val="008000"/>
                </a:solidFill>
                <a:latin typeface="Tw Cen MT" charset="0"/>
                <a:ea typeface="MS PGothic" charset="0"/>
              </a:rPr>
              <a:t>nullptr</a:t>
            </a:r>
            <a:endParaRPr lang="en-US" sz="1800" b="1" dirty="0">
              <a:solidFill>
                <a:srgbClr val="008000"/>
              </a:solidFill>
              <a:latin typeface="Tw Cen MT" charset="0"/>
              <a:ea typeface="MS PGothic" charset="0"/>
            </a:endParaRPr>
          </a:p>
          <a:p>
            <a:pPr>
              <a:defRPr/>
            </a:pPr>
            <a:endParaRPr lang="en-US" sz="1800" dirty="0">
              <a:latin typeface="Tw Cen MT" charset="0"/>
              <a:ea typeface="MS PGothic" charset="0"/>
            </a:endParaRPr>
          </a:p>
          <a:p>
            <a:pPr marL="0" indent="0">
              <a:buFont typeface="Wingdings" charset="0"/>
              <a:buNone/>
              <a:defRPr/>
            </a:pPr>
            <a:r>
              <a:rPr lang="en-US" sz="1800" dirty="0">
                <a:latin typeface="Tw Cen MT" charset="0"/>
                <a:ea typeface="MS PGothic" charset="0"/>
              </a:rPr>
              <a:t>In a </a:t>
            </a:r>
            <a:r>
              <a:rPr lang="en-US" sz="1800" dirty="0">
                <a:solidFill>
                  <a:srgbClr val="008000"/>
                </a:solidFill>
                <a:latin typeface="Tw Cen MT" charset="0"/>
                <a:ea typeface="MS PGothic" charset="0"/>
              </a:rPr>
              <a:t>general </a:t>
            </a:r>
            <a:r>
              <a:rPr lang="en-US" sz="1800" dirty="0" smtClean="0">
                <a:solidFill>
                  <a:srgbClr val="008000"/>
                </a:solidFill>
                <a:latin typeface="Tw Cen MT" charset="0"/>
                <a:ea typeface="MS PGothic" charset="0"/>
              </a:rPr>
              <a:t>tree</a:t>
            </a:r>
            <a:r>
              <a:rPr lang="en-US" sz="1800" dirty="0" smtClean="0">
                <a:latin typeface="Tw Cen MT" charset="0"/>
                <a:ea typeface="MS PGothic" charset="0"/>
              </a:rPr>
              <a:t>, </a:t>
            </a:r>
            <a:r>
              <a:rPr lang="en-US" sz="1800" dirty="0">
                <a:latin typeface="Tw Cen MT" charset="0"/>
                <a:ea typeface="MS PGothic" charset="0"/>
              </a:rPr>
              <a:t>a node can have </a:t>
            </a:r>
            <a:r>
              <a:rPr lang="en-US" sz="1800" dirty="0">
                <a:solidFill>
                  <a:srgbClr val="008000"/>
                </a:solidFill>
                <a:latin typeface="Tw Cen MT" charset="0"/>
                <a:ea typeface="MS PGothic" charset="0"/>
              </a:rPr>
              <a:t>any</a:t>
            </a:r>
            <a:r>
              <a:rPr lang="en-US" sz="1800" dirty="0">
                <a:latin typeface="Tw Cen MT" charset="0"/>
                <a:ea typeface="MS PGothic" charset="0"/>
              </a:rPr>
              <a:t> number of child nodes</a:t>
            </a:r>
          </a:p>
          <a:p>
            <a:pPr lvl="1">
              <a:defRPr/>
            </a:pPr>
            <a:r>
              <a:rPr lang="en-US" sz="1800" dirty="0">
                <a:latin typeface="Tw Cen MT" charset="0"/>
                <a:ea typeface="MS PGothic" charset="0"/>
              </a:rPr>
              <a:t>Very useful in some situations </a:t>
            </a:r>
            <a:r>
              <a:rPr lang="en-US" sz="1800" dirty="0" smtClean="0">
                <a:latin typeface="Tw Cen MT" charset="0"/>
                <a:ea typeface="MS PGothic" charset="0"/>
              </a:rPr>
              <a:t>…</a:t>
            </a:r>
            <a:endParaRPr lang="en-US" sz="1800" dirty="0">
              <a:latin typeface="Tw Cen MT" charset="0"/>
              <a:ea typeface="MS PGothic" charset="0"/>
            </a:endParaRPr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fld id="{966E108A-07E6-2D43-B354-7EE326681653}" type="slidenum">
              <a:rPr lang="en-US" sz="1200">
                <a:solidFill>
                  <a:srgbClr val="FFFFFF"/>
                </a:solidFill>
              </a:rPr>
              <a:pPr eaLnBrk="1" hangingPunct="1">
                <a:lnSpc>
                  <a:spcPct val="80000"/>
                </a:lnSpc>
              </a:pPr>
              <a:t>5</a:t>
            </a:fld>
            <a:endParaRPr lang="en-US" sz="12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5298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/>
        <p:txBody>
          <a:bodyPr rIns="132080"/>
          <a:lstStyle/>
          <a:p>
            <a:pPr eaLnBrk="1" hangingPunct="1"/>
            <a:r>
              <a:rPr lang="en-US">
                <a:latin typeface="Tw Cen MT" charset="0"/>
                <a:ea typeface="MS PGothic" charset="0"/>
              </a:rPr>
              <a:t>Class for General Tree nodes</a:t>
            </a:r>
          </a:p>
        </p:txBody>
      </p:sp>
      <p:sp>
        <p:nvSpPr>
          <p:cNvPr id="2150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fld id="{FE972C2B-298C-BF4B-8F25-C8F69308BC02}" type="slidenum">
              <a:rPr lang="en-US" sz="1200">
                <a:solidFill>
                  <a:srgbClr val="FFFFFF"/>
                </a:solidFill>
              </a:rPr>
              <a:pPr eaLnBrk="1" hangingPunct="1">
                <a:lnSpc>
                  <a:spcPct val="80000"/>
                </a:lnSpc>
              </a:pPr>
              <a:t>6</a:t>
            </a:fld>
            <a:endParaRPr lang="en-US" sz="1200">
              <a:solidFill>
                <a:srgbClr val="FFFFFF"/>
              </a:solidFill>
            </a:endParaRP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600200"/>
            <a:ext cx="4343400" cy="2743200"/>
          </a:xfr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AA0D91"/>
                </a:solidFill>
                <a:latin typeface="Menlo-Regular" charset="0"/>
              </a:rPr>
              <a:t>template</a:t>
            </a:r>
            <a:r>
              <a:rPr lang="en-US" sz="1600" dirty="0">
                <a:solidFill>
                  <a:srgbClr val="000000"/>
                </a:solidFill>
                <a:latin typeface="Menlo-Regular" charset="0"/>
              </a:rPr>
              <a:t> &lt;class T&gt;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enlo-Regular" charset="0"/>
              </a:rPr>
              <a:t>class </a:t>
            </a:r>
            <a:r>
              <a:rPr lang="en-US" sz="1600" dirty="0" err="1" smtClean="0">
                <a:solidFill>
                  <a:srgbClr val="000000"/>
                </a:solidFill>
                <a:latin typeface="Menlo-Regular" charset="0"/>
              </a:rPr>
              <a:t>GTreeNode</a:t>
            </a:r>
            <a:r>
              <a:rPr lang="en-US" sz="1600" dirty="0">
                <a:solidFill>
                  <a:srgbClr val="000000"/>
                </a:solidFill>
                <a:latin typeface="Menlo-Regular" charset="0"/>
              </a:rPr>
              <a:t>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enlo-Regular" charset="0"/>
              </a:rPr>
              <a:t>  T datum;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enlo-Regular" charset="0"/>
              </a:rPr>
              <a:t>  </a:t>
            </a:r>
            <a:r>
              <a:rPr lang="en-US" sz="1600" dirty="0" err="1" smtClean="0">
                <a:solidFill>
                  <a:srgbClr val="000000"/>
                </a:solidFill>
                <a:latin typeface="Menlo-Regular" charset="0"/>
              </a:rPr>
              <a:t>GTreeNode</a:t>
            </a:r>
            <a:r>
              <a:rPr lang="en-US" sz="1600" dirty="0" smtClean="0">
                <a:solidFill>
                  <a:srgbClr val="000000"/>
                </a:solidFill>
                <a:latin typeface="Menlo-Regular" charset="0"/>
              </a:rPr>
              <a:t>&lt;T</a:t>
            </a:r>
            <a:r>
              <a:rPr lang="en-US" sz="1600" dirty="0">
                <a:solidFill>
                  <a:srgbClr val="000000"/>
                </a:solidFill>
                <a:latin typeface="Menlo-Regular" charset="0"/>
              </a:rPr>
              <a:t>&gt;* left, * </a:t>
            </a:r>
            <a:r>
              <a:rPr lang="en-US" sz="1600" dirty="0" smtClean="0">
                <a:solidFill>
                  <a:srgbClr val="000000"/>
                </a:solidFill>
                <a:latin typeface="Menlo-Regular" charset="0"/>
              </a:rPr>
              <a:t>sibling;</a:t>
            </a:r>
            <a:endParaRPr lang="en-US" sz="1600" dirty="0">
              <a:solidFill>
                <a:srgbClr val="000000"/>
              </a:solidFill>
              <a:latin typeface="Menlo-Regular" charset="0"/>
            </a:endParaRPr>
          </a:p>
          <a:p>
            <a:pPr marL="0" indent="0">
              <a:buNone/>
              <a:defRPr/>
            </a:pPr>
            <a:r>
              <a:rPr lang="en-US" sz="1600" b="1" dirty="0" smtClean="0">
                <a:solidFill>
                  <a:srgbClr val="3F7F5F"/>
                </a:solidFill>
                <a:latin typeface="Times New Roman"/>
                <a:cs typeface="Times New Roman"/>
                <a:sym typeface="Courier New" charset="0"/>
              </a:rPr>
              <a:t>     appropriate getters/setters</a:t>
            </a:r>
          </a:p>
          <a:p>
            <a:pPr marL="0" indent="0">
              <a:buNone/>
              <a:defRPr/>
            </a:pPr>
            <a:r>
              <a:rPr lang="en-US" sz="1600" b="1" dirty="0" smtClean="0">
                <a:latin typeface="Times New Roman"/>
                <a:cs typeface="Times New Roman"/>
                <a:sym typeface="Courier New" charset="0"/>
              </a:rPr>
              <a:t>};</a:t>
            </a:r>
          </a:p>
        </p:txBody>
      </p:sp>
      <p:sp>
        <p:nvSpPr>
          <p:cNvPr id="21508" name="Oval 3"/>
          <p:cNvSpPr>
            <a:spLocks/>
          </p:cNvSpPr>
          <p:nvPr/>
        </p:nvSpPr>
        <p:spPr bwMode="auto">
          <a:xfrm>
            <a:off x="6161088" y="1225550"/>
            <a:ext cx="349250" cy="3365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21509" name="Oval 4"/>
          <p:cNvSpPr>
            <a:spLocks/>
          </p:cNvSpPr>
          <p:nvPr/>
        </p:nvSpPr>
        <p:spPr bwMode="auto">
          <a:xfrm>
            <a:off x="5713413" y="1709738"/>
            <a:ext cx="347662" cy="3365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21510" name="Oval 5"/>
          <p:cNvSpPr>
            <a:spLocks/>
          </p:cNvSpPr>
          <p:nvPr/>
        </p:nvSpPr>
        <p:spPr bwMode="auto">
          <a:xfrm>
            <a:off x="6615113" y="1709738"/>
            <a:ext cx="347662" cy="3365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21511" name="Oval 6"/>
          <p:cNvSpPr>
            <a:spLocks/>
          </p:cNvSpPr>
          <p:nvPr/>
        </p:nvSpPr>
        <p:spPr bwMode="auto">
          <a:xfrm>
            <a:off x="5362575" y="2487613"/>
            <a:ext cx="347663" cy="3365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21512" name="Oval 7"/>
          <p:cNvSpPr>
            <a:spLocks/>
          </p:cNvSpPr>
          <p:nvPr/>
        </p:nvSpPr>
        <p:spPr bwMode="auto">
          <a:xfrm>
            <a:off x="5913438" y="2487613"/>
            <a:ext cx="347662" cy="3365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21513" name="Oval 8"/>
          <p:cNvSpPr>
            <a:spLocks/>
          </p:cNvSpPr>
          <p:nvPr/>
        </p:nvSpPr>
        <p:spPr bwMode="auto">
          <a:xfrm>
            <a:off x="6462713" y="2484438"/>
            <a:ext cx="347662" cy="338137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21514" name="Line 9"/>
          <p:cNvSpPr>
            <a:spLocks noChangeShapeType="1"/>
          </p:cNvSpPr>
          <p:nvPr/>
        </p:nvSpPr>
        <p:spPr bwMode="auto">
          <a:xfrm flipH="1">
            <a:off x="5962650" y="1466850"/>
            <a:ext cx="250825" cy="2428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5" name="Line 10"/>
          <p:cNvSpPr>
            <a:spLocks noChangeShapeType="1"/>
          </p:cNvSpPr>
          <p:nvPr/>
        </p:nvSpPr>
        <p:spPr bwMode="auto">
          <a:xfrm>
            <a:off x="6462713" y="1466850"/>
            <a:ext cx="250825" cy="2428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6" name="Line 11"/>
          <p:cNvSpPr>
            <a:spLocks noChangeShapeType="1"/>
          </p:cNvSpPr>
          <p:nvPr/>
        </p:nvSpPr>
        <p:spPr bwMode="auto">
          <a:xfrm flipH="1">
            <a:off x="5513388" y="2047875"/>
            <a:ext cx="300037" cy="4857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7" name="Line 12"/>
          <p:cNvSpPr>
            <a:spLocks noChangeShapeType="1"/>
          </p:cNvSpPr>
          <p:nvPr/>
        </p:nvSpPr>
        <p:spPr bwMode="auto">
          <a:xfrm>
            <a:off x="5913438" y="2047875"/>
            <a:ext cx="149225" cy="4857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8" name="Line 13"/>
          <p:cNvSpPr>
            <a:spLocks noChangeShapeType="1"/>
          </p:cNvSpPr>
          <p:nvPr/>
        </p:nvSpPr>
        <p:spPr bwMode="auto">
          <a:xfrm>
            <a:off x="6013450" y="2000250"/>
            <a:ext cx="500063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9" name="Rectangle 14"/>
          <p:cNvSpPr>
            <a:spLocks/>
          </p:cNvSpPr>
          <p:nvPr/>
        </p:nvSpPr>
        <p:spPr bwMode="auto">
          <a:xfrm>
            <a:off x="6184900" y="1184275"/>
            <a:ext cx="280988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/>
            <a:r>
              <a:rPr lang="en-US" sz="180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5</a:t>
            </a:r>
          </a:p>
        </p:txBody>
      </p:sp>
      <p:sp>
        <p:nvSpPr>
          <p:cNvPr id="21520" name="Rectangle 15"/>
          <p:cNvSpPr>
            <a:spLocks/>
          </p:cNvSpPr>
          <p:nvPr/>
        </p:nvSpPr>
        <p:spPr bwMode="auto">
          <a:xfrm>
            <a:off x="5727700" y="1695450"/>
            <a:ext cx="280988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/>
            <a:r>
              <a:rPr lang="en-US" sz="180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4</a:t>
            </a:r>
          </a:p>
        </p:txBody>
      </p:sp>
      <p:sp>
        <p:nvSpPr>
          <p:cNvPr id="21521" name="Rectangle 16"/>
          <p:cNvSpPr>
            <a:spLocks/>
          </p:cNvSpPr>
          <p:nvPr/>
        </p:nvSpPr>
        <p:spPr bwMode="auto">
          <a:xfrm>
            <a:off x="5399088" y="2486025"/>
            <a:ext cx="280987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/>
            <a:r>
              <a:rPr lang="en-US" sz="180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7</a:t>
            </a:r>
          </a:p>
        </p:txBody>
      </p:sp>
      <p:sp>
        <p:nvSpPr>
          <p:cNvPr id="21522" name="Rectangle 17"/>
          <p:cNvSpPr>
            <a:spLocks/>
          </p:cNvSpPr>
          <p:nvPr/>
        </p:nvSpPr>
        <p:spPr bwMode="auto">
          <a:xfrm>
            <a:off x="5956300" y="2479675"/>
            <a:ext cx="280988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/>
            <a:r>
              <a:rPr lang="en-US" sz="180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8</a:t>
            </a:r>
          </a:p>
        </p:txBody>
      </p:sp>
      <p:sp>
        <p:nvSpPr>
          <p:cNvPr id="21523" name="Rectangle 18"/>
          <p:cNvSpPr>
            <a:spLocks/>
          </p:cNvSpPr>
          <p:nvPr/>
        </p:nvSpPr>
        <p:spPr bwMode="auto">
          <a:xfrm>
            <a:off x="6488113" y="2479675"/>
            <a:ext cx="282575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/>
            <a:r>
              <a:rPr lang="en-US" sz="180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9</a:t>
            </a:r>
          </a:p>
        </p:txBody>
      </p:sp>
      <p:sp>
        <p:nvSpPr>
          <p:cNvPr id="21524" name="Rectangle 19"/>
          <p:cNvSpPr>
            <a:spLocks/>
          </p:cNvSpPr>
          <p:nvPr/>
        </p:nvSpPr>
        <p:spPr bwMode="auto">
          <a:xfrm>
            <a:off x="6642100" y="1695450"/>
            <a:ext cx="280988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/>
            <a:r>
              <a:rPr lang="en-US" sz="180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2</a:t>
            </a:r>
          </a:p>
        </p:txBody>
      </p:sp>
      <p:sp>
        <p:nvSpPr>
          <p:cNvPr id="21525" name="Oval 20"/>
          <p:cNvSpPr>
            <a:spLocks/>
          </p:cNvSpPr>
          <p:nvPr/>
        </p:nvSpPr>
        <p:spPr bwMode="auto">
          <a:xfrm>
            <a:off x="4981575" y="3263900"/>
            <a:ext cx="347663" cy="3365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21526" name="Oval 21"/>
          <p:cNvSpPr>
            <a:spLocks/>
          </p:cNvSpPr>
          <p:nvPr/>
        </p:nvSpPr>
        <p:spPr bwMode="auto">
          <a:xfrm>
            <a:off x="5548313" y="3263900"/>
            <a:ext cx="347662" cy="3365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21527" name="Oval 22"/>
          <p:cNvSpPr>
            <a:spLocks/>
          </p:cNvSpPr>
          <p:nvPr/>
        </p:nvSpPr>
        <p:spPr bwMode="auto">
          <a:xfrm>
            <a:off x="6234113" y="3260725"/>
            <a:ext cx="347662" cy="338138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21528" name="Line 23"/>
          <p:cNvSpPr>
            <a:spLocks noChangeShapeType="1"/>
          </p:cNvSpPr>
          <p:nvPr/>
        </p:nvSpPr>
        <p:spPr bwMode="auto">
          <a:xfrm flipH="1">
            <a:off x="5132388" y="2809875"/>
            <a:ext cx="300037" cy="4857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9" name="Line 24"/>
          <p:cNvSpPr>
            <a:spLocks noChangeShapeType="1"/>
          </p:cNvSpPr>
          <p:nvPr/>
        </p:nvSpPr>
        <p:spPr bwMode="auto">
          <a:xfrm>
            <a:off x="5532438" y="2824163"/>
            <a:ext cx="149225" cy="4857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30" name="Rectangle 25"/>
          <p:cNvSpPr>
            <a:spLocks/>
          </p:cNvSpPr>
          <p:nvPr/>
        </p:nvSpPr>
        <p:spPr bwMode="auto">
          <a:xfrm>
            <a:off x="5018088" y="3262313"/>
            <a:ext cx="280987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/>
            <a:r>
              <a:rPr lang="en-US" sz="180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7</a:t>
            </a:r>
          </a:p>
        </p:txBody>
      </p:sp>
      <p:sp>
        <p:nvSpPr>
          <p:cNvPr id="21531" name="Rectangle 26"/>
          <p:cNvSpPr>
            <a:spLocks/>
          </p:cNvSpPr>
          <p:nvPr/>
        </p:nvSpPr>
        <p:spPr bwMode="auto">
          <a:xfrm>
            <a:off x="5575300" y="3255963"/>
            <a:ext cx="280988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/>
            <a:r>
              <a:rPr lang="en-US" sz="180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8</a:t>
            </a:r>
          </a:p>
        </p:txBody>
      </p:sp>
      <p:sp>
        <p:nvSpPr>
          <p:cNvPr id="21532" name="Rectangle 27"/>
          <p:cNvSpPr>
            <a:spLocks/>
          </p:cNvSpPr>
          <p:nvPr/>
        </p:nvSpPr>
        <p:spPr bwMode="auto">
          <a:xfrm>
            <a:off x="6261100" y="3255963"/>
            <a:ext cx="280988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/>
            <a:r>
              <a:rPr lang="en-US" sz="180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3</a:t>
            </a:r>
          </a:p>
        </p:txBody>
      </p:sp>
      <p:sp>
        <p:nvSpPr>
          <p:cNvPr id="21533" name="Oval 28"/>
          <p:cNvSpPr>
            <a:spLocks/>
          </p:cNvSpPr>
          <p:nvPr/>
        </p:nvSpPr>
        <p:spPr bwMode="auto">
          <a:xfrm>
            <a:off x="6843713" y="3238500"/>
            <a:ext cx="347662" cy="338138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21534" name="Rectangle 29"/>
          <p:cNvSpPr>
            <a:spLocks/>
          </p:cNvSpPr>
          <p:nvPr/>
        </p:nvSpPr>
        <p:spPr bwMode="auto">
          <a:xfrm>
            <a:off x="6870700" y="3233738"/>
            <a:ext cx="280988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/>
            <a:r>
              <a:rPr lang="en-US" sz="180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1</a:t>
            </a:r>
          </a:p>
        </p:txBody>
      </p:sp>
      <p:sp>
        <p:nvSpPr>
          <p:cNvPr id="21535" name="Line 30"/>
          <p:cNvSpPr>
            <a:spLocks noChangeShapeType="1"/>
          </p:cNvSpPr>
          <p:nvPr/>
        </p:nvSpPr>
        <p:spPr bwMode="auto">
          <a:xfrm>
            <a:off x="6734175" y="2776538"/>
            <a:ext cx="2286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36" name="Line 31"/>
          <p:cNvSpPr>
            <a:spLocks noChangeShapeType="1"/>
          </p:cNvSpPr>
          <p:nvPr/>
        </p:nvSpPr>
        <p:spPr bwMode="auto">
          <a:xfrm flipH="1">
            <a:off x="6429375" y="2790825"/>
            <a:ext cx="1524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37" name="Oval 32"/>
          <p:cNvSpPr>
            <a:spLocks/>
          </p:cNvSpPr>
          <p:nvPr/>
        </p:nvSpPr>
        <p:spPr bwMode="auto">
          <a:xfrm>
            <a:off x="6161088" y="3921125"/>
            <a:ext cx="349250" cy="3365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21538" name="Oval 33"/>
          <p:cNvSpPr>
            <a:spLocks/>
          </p:cNvSpPr>
          <p:nvPr/>
        </p:nvSpPr>
        <p:spPr bwMode="auto">
          <a:xfrm>
            <a:off x="5713413" y="4405313"/>
            <a:ext cx="347662" cy="3365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21539" name="Oval 34"/>
          <p:cNvSpPr>
            <a:spLocks/>
          </p:cNvSpPr>
          <p:nvPr/>
        </p:nvSpPr>
        <p:spPr bwMode="auto">
          <a:xfrm>
            <a:off x="6615113" y="4405313"/>
            <a:ext cx="347662" cy="3365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21540" name="Oval 35"/>
          <p:cNvSpPr>
            <a:spLocks/>
          </p:cNvSpPr>
          <p:nvPr/>
        </p:nvSpPr>
        <p:spPr bwMode="auto">
          <a:xfrm>
            <a:off x="5362575" y="5183188"/>
            <a:ext cx="347663" cy="3365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21541" name="Oval 36"/>
          <p:cNvSpPr>
            <a:spLocks/>
          </p:cNvSpPr>
          <p:nvPr/>
        </p:nvSpPr>
        <p:spPr bwMode="auto">
          <a:xfrm>
            <a:off x="5913438" y="5183188"/>
            <a:ext cx="347662" cy="3365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21542" name="Oval 37"/>
          <p:cNvSpPr>
            <a:spLocks/>
          </p:cNvSpPr>
          <p:nvPr/>
        </p:nvSpPr>
        <p:spPr bwMode="auto">
          <a:xfrm>
            <a:off x="6462713" y="5180013"/>
            <a:ext cx="347662" cy="338137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21543" name="Line 38"/>
          <p:cNvSpPr>
            <a:spLocks noChangeShapeType="1"/>
          </p:cNvSpPr>
          <p:nvPr/>
        </p:nvSpPr>
        <p:spPr bwMode="auto">
          <a:xfrm flipH="1">
            <a:off x="5962650" y="4162425"/>
            <a:ext cx="250825" cy="2428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44" name="Line 39"/>
          <p:cNvSpPr>
            <a:spLocks noChangeShapeType="1"/>
          </p:cNvSpPr>
          <p:nvPr/>
        </p:nvSpPr>
        <p:spPr bwMode="auto">
          <a:xfrm flipH="1">
            <a:off x="5608638" y="4743450"/>
            <a:ext cx="204787" cy="4667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45" name="Rectangle 40"/>
          <p:cNvSpPr>
            <a:spLocks/>
          </p:cNvSpPr>
          <p:nvPr/>
        </p:nvSpPr>
        <p:spPr bwMode="auto">
          <a:xfrm>
            <a:off x="6184900" y="3879850"/>
            <a:ext cx="280988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/>
            <a:r>
              <a:rPr lang="en-US" sz="180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5</a:t>
            </a:r>
          </a:p>
        </p:txBody>
      </p:sp>
      <p:sp>
        <p:nvSpPr>
          <p:cNvPr id="21546" name="Rectangle 41"/>
          <p:cNvSpPr>
            <a:spLocks/>
          </p:cNvSpPr>
          <p:nvPr/>
        </p:nvSpPr>
        <p:spPr bwMode="auto">
          <a:xfrm>
            <a:off x="5727700" y="4391025"/>
            <a:ext cx="280988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/>
            <a:r>
              <a:rPr lang="en-US" sz="180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4</a:t>
            </a:r>
          </a:p>
        </p:txBody>
      </p:sp>
      <p:sp>
        <p:nvSpPr>
          <p:cNvPr id="21547" name="Rectangle 42"/>
          <p:cNvSpPr>
            <a:spLocks/>
          </p:cNvSpPr>
          <p:nvPr/>
        </p:nvSpPr>
        <p:spPr bwMode="auto">
          <a:xfrm>
            <a:off x="5399088" y="5181600"/>
            <a:ext cx="280987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/>
            <a:r>
              <a:rPr lang="en-US" sz="180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7</a:t>
            </a:r>
          </a:p>
        </p:txBody>
      </p:sp>
      <p:sp>
        <p:nvSpPr>
          <p:cNvPr id="21548" name="Rectangle 43"/>
          <p:cNvSpPr>
            <a:spLocks/>
          </p:cNvSpPr>
          <p:nvPr/>
        </p:nvSpPr>
        <p:spPr bwMode="auto">
          <a:xfrm>
            <a:off x="5956300" y="5175250"/>
            <a:ext cx="280988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/>
            <a:r>
              <a:rPr lang="en-US" sz="180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8</a:t>
            </a:r>
          </a:p>
        </p:txBody>
      </p:sp>
      <p:sp>
        <p:nvSpPr>
          <p:cNvPr id="21549" name="Rectangle 44"/>
          <p:cNvSpPr>
            <a:spLocks/>
          </p:cNvSpPr>
          <p:nvPr/>
        </p:nvSpPr>
        <p:spPr bwMode="auto">
          <a:xfrm>
            <a:off x="6488113" y="5175250"/>
            <a:ext cx="282575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/>
            <a:r>
              <a:rPr lang="en-US" sz="180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9</a:t>
            </a:r>
          </a:p>
        </p:txBody>
      </p:sp>
      <p:sp>
        <p:nvSpPr>
          <p:cNvPr id="21550" name="Rectangle 45"/>
          <p:cNvSpPr>
            <a:spLocks/>
          </p:cNvSpPr>
          <p:nvPr/>
        </p:nvSpPr>
        <p:spPr bwMode="auto">
          <a:xfrm>
            <a:off x="6642100" y="4391025"/>
            <a:ext cx="280988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/>
            <a:r>
              <a:rPr lang="en-US" sz="180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2</a:t>
            </a:r>
          </a:p>
        </p:txBody>
      </p:sp>
      <p:sp>
        <p:nvSpPr>
          <p:cNvPr id="21551" name="Oval 46"/>
          <p:cNvSpPr>
            <a:spLocks/>
          </p:cNvSpPr>
          <p:nvPr/>
        </p:nvSpPr>
        <p:spPr bwMode="auto">
          <a:xfrm>
            <a:off x="4981575" y="5959475"/>
            <a:ext cx="347663" cy="3365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21552" name="Oval 47"/>
          <p:cNvSpPr>
            <a:spLocks/>
          </p:cNvSpPr>
          <p:nvPr/>
        </p:nvSpPr>
        <p:spPr bwMode="auto">
          <a:xfrm>
            <a:off x="5548313" y="5959475"/>
            <a:ext cx="347662" cy="3365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21553" name="Oval 48"/>
          <p:cNvSpPr>
            <a:spLocks/>
          </p:cNvSpPr>
          <p:nvPr/>
        </p:nvSpPr>
        <p:spPr bwMode="auto">
          <a:xfrm>
            <a:off x="6234113" y="5956300"/>
            <a:ext cx="347662" cy="338138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21554" name="Line 49"/>
          <p:cNvSpPr>
            <a:spLocks noChangeShapeType="1"/>
          </p:cNvSpPr>
          <p:nvPr/>
        </p:nvSpPr>
        <p:spPr bwMode="auto">
          <a:xfrm flipH="1">
            <a:off x="5227638" y="5505450"/>
            <a:ext cx="204787" cy="4857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55" name="Rectangle 50"/>
          <p:cNvSpPr>
            <a:spLocks/>
          </p:cNvSpPr>
          <p:nvPr/>
        </p:nvSpPr>
        <p:spPr bwMode="auto">
          <a:xfrm>
            <a:off x="5018088" y="5957888"/>
            <a:ext cx="280987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/>
            <a:r>
              <a:rPr lang="en-US" sz="180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7</a:t>
            </a:r>
          </a:p>
        </p:txBody>
      </p:sp>
      <p:sp>
        <p:nvSpPr>
          <p:cNvPr id="21556" name="Rectangle 51"/>
          <p:cNvSpPr>
            <a:spLocks/>
          </p:cNvSpPr>
          <p:nvPr/>
        </p:nvSpPr>
        <p:spPr bwMode="auto">
          <a:xfrm>
            <a:off x="5575300" y="5951538"/>
            <a:ext cx="280988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/>
            <a:r>
              <a:rPr lang="en-US" sz="180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8</a:t>
            </a:r>
          </a:p>
        </p:txBody>
      </p:sp>
      <p:sp>
        <p:nvSpPr>
          <p:cNvPr id="21557" name="Rectangle 52"/>
          <p:cNvSpPr>
            <a:spLocks/>
          </p:cNvSpPr>
          <p:nvPr/>
        </p:nvSpPr>
        <p:spPr bwMode="auto">
          <a:xfrm>
            <a:off x="6261100" y="5951538"/>
            <a:ext cx="280988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/>
            <a:r>
              <a:rPr lang="en-US" sz="180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3</a:t>
            </a:r>
          </a:p>
        </p:txBody>
      </p:sp>
      <p:sp>
        <p:nvSpPr>
          <p:cNvPr id="21558" name="Oval 53"/>
          <p:cNvSpPr>
            <a:spLocks/>
          </p:cNvSpPr>
          <p:nvPr/>
        </p:nvSpPr>
        <p:spPr bwMode="auto">
          <a:xfrm>
            <a:off x="6843713" y="5934075"/>
            <a:ext cx="347662" cy="338138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21559" name="Rectangle 54"/>
          <p:cNvSpPr>
            <a:spLocks/>
          </p:cNvSpPr>
          <p:nvPr/>
        </p:nvSpPr>
        <p:spPr bwMode="auto">
          <a:xfrm>
            <a:off x="6870700" y="5929313"/>
            <a:ext cx="280988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/>
            <a:r>
              <a:rPr lang="en-US" sz="180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1</a:t>
            </a:r>
          </a:p>
        </p:txBody>
      </p:sp>
      <p:sp>
        <p:nvSpPr>
          <p:cNvPr id="21560" name="Line 55"/>
          <p:cNvSpPr>
            <a:spLocks noChangeShapeType="1"/>
          </p:cNvSpPr>
          <p:nvPr/>
        </p:nvSpPr>
        <p:spPr bwMode="auto">
          <a:xfrm flipH="1">
            <a:off x="6429375" y="5486400"/>
            <a:ext cx="1524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61" name="Line 56"/>
          <p:cNvSpPr>
            <a:spLocks noChangeShapeType="1"/>
          </p:cNvSpPr>
          <p:nvPr/>
        </p:nvSpPr>
        <p:spPr bwMode="auto">
          <a:xfrm>
            <a:off x="5667375" y="5334000"/>
            <a:ext cx="228600" cy="158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62" name="Line 57"/>
          <p:cNvSpPr>
            <a:spLocks noChangeShapeType="1"/>
          </p:cNvSpPr>
          <p:nvPr/>
        </p:nvSpPr>
        <p:spPr bwMode="auto">
          <a:xfrm>
            <a:off x="6276975" y="5334000"/>
            <a:ext cx="228600" cy="158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63" name="Line 58"/>
          <p:cNvSpPr>
            <a:spLocks noChangeShapeType="1"/>
          </p:cNvSpPr>
          <p:nvPr/>
        </p:nvSpPr>
        <p:spPr bwMode="auto">
          <a:xfrm>
            <a:off x="6048375" y="4572000"/>
            <a:ext cx="609600" cy="158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64" name="Line 59"/>
          <p:cNvSpPr>
            <a:spLocks noChangeShapeType="1"/>
          </p:cNvSpPr>
          <p:nvPr/>
        </p:nvSpPr>
        <p:spPr bwMode="auto">
          <a:xfrm>
            <a:off x="5362575" y="6096000"/>
            <a:ext cx="152400" cy="158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65" name="Line 60"/>
          <p:cNvSpPr>
            <a:spLocks noChangeShapeType="1"/>
          </p:cNvSpPr>
          <p:nvPr/>
        </p:nvSpPr>
        <p:spPr bwMode="auto">
          <a:xfrm>
            <a:off x="6581775" y="6096000"/>
            <a:ext cx="228600" cy="158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66" name="Rectangle 61"/>
          <p:cNvSpPr>
            <a:spLocks/>
          </p:cNvSpPr>
          <p:nvPr/>
        </p:nvSpPr>
        <p:spPr bwMode="auto">
          <a:xfrm>
            <a:off x="7286625" y="2257425"/>
            <a:ext cx="11176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/>
          <a:p>
            <a:pPr marL="39688"/>
            <a:r>
              <a:rPr lang="en-US" sz="1800">
                <a:solidFill>
                  <a:srgbClr val="009900"/>
                </a:solidFill>
                <a:latin typeface="Arial" charset="0"/>
                <a:cs typeface="Arial" charset="0"/>
                <a:sym typeface="Arial" charset="0"/>
              </a:rPr>
              <a:t>General tree</a:t>
            </a:r>
          </a:p>
        </p:txBody>
      </p:sp>
      <p:sp>
        <p:nvSpPr>
          <p:cNvPr id="21567" name="Rectangle 62"/>
          <p:cNvSpPr>
            <a:spLocks/>
          </p:cNvSpPr>
          <p:nvPr/>
        </p:nvSpPr>
        <p:spPr bwMode="auto">
          <a:xfrm>
            <a:off x="7264400" y="4341813"/>
            <a:ext cx="1498600" cy="115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/>
          <a:p>
            <a:pPr marL="39688"/>
            <a:r>
              <a:rPr lang="en-US" sz="1800">
                <a:solidFill>
                  <a:srgbClr val="009900"/>
                </a:solidFill>
                <a:latin typeface="Arial" charset="0"/>
                <a:cs typeface="Arial" charset="0"/>
                <a:sym typeface="Arial" charset="0"/>
              </a:rPr>
              <a:t>Tree represented using GTreeCell</a:t>
            </a:r>
          </a:p>
        </p:txBody>
      </p:sp>
      <p:sp>
        <p:nvSpPr>
          <p:cNvPr id="21568" name="Rectangle 63"/>
          <p:cNvSpPr>
            <a:spLocks/>
          </p:cNvSpPr>
          <p:nvPr/>
        </p:nvSpPr>
        <p:spPr bwMode="auto">
          <a:xfrm>
            <a:off x="547688" y="4394200"/>
            <a:ext cx="4178300" cy="193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/>
          <a:p>
            <a:pPr marL="269875" indent="-230188">
              <a:spcBef>
                <a:spcPts val="413"/>
              </a:spcBef>
              <a:buClr>
                <a:srgbClr val="0033CC"/>
              </a:buClr>
              <a:buSzPct val="100000"/>
              <a:buFont typeface="Wingdings" charset="0"/>
              <a:buChar char=""/>
            </a:pPr>
            <a:r>
              <a:rPr lang="en-US" b="1" dirty="0">
                <a:solidFill>
                  <a:srgbClr val="FF0000"/>
                </a:solidFill>
                <a:cs typeface="Times New Roman" charset="0"/>
                <a:sym typeface="Arial" charset="0"/>
              </a:rPr>
              <a:t>Parent</a:t>
            </a:r>
            <a:r>
              <a:rPr lang="en-US" dirty="0">
                <a:solidFill>
                  <a:srgbClr val="FF0000"/>
                </a:solidFill>
                <a:cs typeface="Times New Roman" charset="0"/>
                <a:sym typeface="Arial" charset="0"/>
              </a:rPr>
              <a:t> </a:t>
            </a:r>
            <a:r>
              <a:rPr lang="en-US" dirty="0">
                <a:solidFill>
                  <a:srgbClr val="0033CC"/>
                </a:solidFill>
                <a:cs typeface="Times New Roman" charset="0"/>
                <a:sym typeface="Arial" charset="0"/>
              </a:rPr>
              <a:t>node points directly only to its </a:t>
            </a:r>
            <a:r>
              <a:rPr lang="en-US" b="1" dirty="0">
                <a:solidFill>
                  <a:srgbClr val="FF0000"/>
                </a:solidFill>
                <a:cs typeface="Times New Roman" charset="0"/>
                <a:sym typeface="Arial" charset="0"/>
              </a:rPr>
              <a:t>leftmost</a:t>
            </a:r>
            <a:r>
              <a:rPr lang="en-US" dirty="0">
                <a:solidFill>
                  <a:srgbClr val="FF0000"/>
                </a:solidFill>
                <a:cs typeface="Times New Roman" charset="0"/>
                <a:sym typeface="Arial" charset="0"/>
              </a:rPr>
              <a:t> </a:t>
            </a:r>
            <a:r>
              <a:rPr lang="en-US" dirty="0">
                <a:solidFill>
                  <a:srgbClr val="0033CC"/>
                </a:solidFill>
                <a:cs typeface="Times New Roman" charset="0"/>
                <a:sym typeface="Arial" charset="0"/>
              </a:rPr>
              <a:t>child</a:t>
            </a:r>
          </a:p>
          <a:p>
            <a:pPr marL="269875" indent="-230188">
              <a:spcBef>
                <a:spcPts val="413"/>
              </a:spcBef>
              <a:buClr>
                <a:srgbClr val="0033CC"/>
              </a:buClr>
              <a:buSzPct val="100000"/>
              <a:buFont typeface="Wingdings" charset="0"/>
              <a:buChar char=""/>
            </a:pPr>
            <a:r>
              <a:rPr lang="en-US" dirty="0">
                <a:solidFill>
                  <a:srgbClr val="0033CC"/>
                </a:solidFill>
                <a:cs typeface="Times New Roman" charset="0"/>
                <a:sym typeface="Arial" charset="0"/>
              </a:rPr>
              <a:t>Leftmost child has pointer to </a:t>
            </a:r>
            <a:r>
              <a:rPr lang="en-US" b="1" dirty="0">
                <a:solidFill>
                  <a:srgbClr val="FF0000"/>
                </a:solidFill>
                <a:cs typeface="Times New Roman" charset="0"/>
                <a:sym typeface="Arial" charset="0"/>
              </a:rPr>
              <a:t>next sibling</a:t>
            </a:r>
            <a:r>
              <a:rPr lang="en-US" dirty="0">
                <a:solidFill>
                  <a:srgbClr val="0033CC"/>
                </a:solidFill>
                <a:cs typeface="Times New Roman" charset="0"/>
                <a:sym typeface="Arial" charset="0"/>
              </a:rPr>
              <a:t>, which points to next sibling, etc.</a:t>
            </a:r>
          </a:p>
        </p:txBody>
      </p:sp>
    </p:spTree>
    <p:extLst>
      <p:ext uri="{BB962C8B-B14F-4D97-AF65-F5344CB8AC3E}">
        <p14:creationId xmlns:p14="http://schemas.microsoft.com/office/powerpoint/2010/main" val="4366879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 rIns="132080"/>
          <a:lstStyle/>
          <a:p>
            <a:pPr eaLnBrk="1" hangingPunct="1"/>
            <a:r>
              <a:rPr lang="en-US">
                <a:latin typeface="Tw Cen MT" charset="0"/>
                <a:ea typeface="MS PGothic" charset="0"/>
              </a:rPr>
              <a:t>Applications of Trees</a:t>
            </a:r>
          </a:p>
        </p:txBody>
      </p:sp>
      <p:sp>
        <p:nvSpPr>
          <p:cNvPr id="2253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fld id="{E3D9CEB3-14AD-B64C-A33D-7984FD6B2BBE}" type="slidenum">
              <a:rPr lang="en-US" sz="1200">
                <a:solidFill>
                  <a:srgbClr val="FFFFFF"/>
                </a:solidFill>
              </a:rPr>
              <a:pPr eaLnBrk="1" hangingPunct="1">
                <a:lnSpc>
                  <a:spcPct val="80000"/>
                </a:lnSpc>
              </a:pPr>
              <a:t>7</a:t>
            </a:fld>
            <a:endParaRPr lang="en-US" sz="1200">
              <a:solidFill>
                <a:srgbClr val="FFFFFF"/>
              </a:solidFill>
            </a:endParaRPr>
          </a:p>
        </p:txBody>
      </p:sp>
      <p:sp>
        <p:nvSpPr>
          <p:cNvPr id="9218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 rIns="132080">
            <a:normAutofit/>
          </a:bodyPr>
          <a:lstStyle/>
          <a:p>
            <a:pPr marL="320040" indent="-320040" eaLnBrk="1" fontAlgn="auto" hangingPunct="1">
              <a:spcBef>
                <a:spcPct val="0"/>
              </a:spcBef>
              <a:spcAft>
                <a:spcPts val="0"/>
              </a:spcAft>
              <a:buFont typeface="Wingdings"/>
              <a:buChar char=""/>
              <a:defRPr/>
            </a:pPr>
            <a:r>
              <a:rPr lang="en-US" sz="2000" dirty="0">
                <a:ea typeface="+mn-ea"/>
                <a:cs typeface="+mn-cs"/>
              </a:rPr>
              <a:t>Most languages (natural and computer) have a recursive, hierarchical structure</a:t>
            </a:r>
          </a:p>
          <a:p>
            <a:pPr marL="320040" indent="-320040" eaLnBrk="1" fontAlgn="auto" hangingPunct="1">
              <a:spcBef>
                <a:spcPts val="1800"/>
              </a:spcBef>
              <a:spcAft>
                <a:spcPts val="0"/>
              </a:spcAft>
              <a:buFont typeface="Wingdings"/>
              <a:buChar char=""/>
              <a:defRPr/>
            </a:pPr>
            <a:r>
              <a:rPr lang="en-US" sz="2000" dirty="0">
                <a:ea typeface="+mn-ea"/>
                <a:cs typeface="+mn-cs"/>
              </a:rPr>
              <a:t>This structure is </a:t>
            </a:r>
            <a:r>
              <a:rPr lang="en-US" sz="2000" b="1" i="1" dirty="0">
                <a:ea typeface="+mn-ea"/>
                <a:cs typeface="+mn-cs"/>
              </a:rPr>
              <a:t>implicit</a:t>
            </a:r>
            <a:r>
              <a:rPr lang="en-US" sz="2000" dirty="0">
                <a:ea typeface="+mn-ea"/>
                <a:cs typeface="+mn-cs"/>
              </a:rPr>
              <a:t> in ordinary textual representation</a:t>
            </a:r>
          </a:p>
          <a:p>
            <a:pPr marL="320040" indent="-320040" eaLnBrk="1" fontAlgn="auto" hangingPunct="1">
              <a:spcBef>
                <a:spcPts val="1800"/>
              </a:spcBef>
              <a:spcAft>
                <a:spcPts val="0"/>
              </a:spcAft>
              <a:buFont typeface="Wingdings"/>
              <a:buChar char=""/>
              <a:defRPr/>
            </a:pPr>
            <a:r>
              <a:rPr lang="en-US" sz="2000" dirty="0">
                <a:ea typeface="+mn-ea"/>
                <a:cs typeface="+mn-cs"/>
              </a:rPr>
              <a:t>Recursive structure can be made </a:t>
            </a:r>
            <a:r>
              <a:rPr lang="en-US" sz="2000" i="1" dirty="0">
                <a:ea typeface="+mn-ea"/>
                <a:cs typeface="+mn-cs"/>
              </a:rPr>
              <a:t>explicit</a:t>
            </a:r>
            <a:r>
              <a:rPr lang="en-US" sz="2000" dirty="0">
                <a:ea typeface="+mn-ea"/>
                <a:cs typeface="+mn-cs"/>
              </a:rPr>
              <a:t> by representing sentences in the language as trees: </a:t>
            </a:r>
            <a:r>
              <a:rPr lang="en-US" sz="2000" dirty="0">
                <a:solidFill>
                  <a:srgbClr val="009900"/>
                </a:solidFill>
                <a:ea typeface="+mn-ea"/>
                <a:cs typeface="+mn-cs"/>
              </a:rPr>
              <a:t>Abstract Syntax Trees</a:t>
            </a:r>
            <a:r>
              <a:rPr lang="en-US" sz="2000" dirty="0">
                <a:ea typeface="+mn-ea"/>
                <a:cs typeface="+mn-cs"/>
              </a:rPr>
              <a:t> (ASTs)</a:t>
            </a:r>
          </a:p>
          <a:p>
            <a:pPr marL="320040" indent="-320040" eaLnBrk="1" fontAlgn="auto" hangingPunct="1">
              <a:spcBef>
                <a:spcPts val="1800"/>
              </a:spcBef>
              <a:spcAft>
                <a:spcPts val="0"/>
              </a:spcAft>
              <a:buFont typeface="Wingdings"/>
              <a:buChar char=""/>
              <a:defRPr/>
            </a:pPr>
            <a:r>
              <a:rPr lang="en-US" sz="2000" dirty="0">
                <a:ea typeface="+mn-ea"/>
                <a:cs typeface="+mn-cs"/>
              </a:rPr>
              <a:t>ASTs are easier to optimize, generate code from, etc. than textual representation</a:t>
            </a:r>
          </a:p>
          <a:p>
            <a:pPr marL="320040" indent="-320040" eaLnBrk="1" fontAlgn="auto" hangingPunct="1">
              <a:spcBef>
                <a:spcPts val="1800"/>
              </a:spcBef>
              <a:spcAft>
                <a:spcPts val="0"/>
              </a:spcAft>
              <a:buFont typeface="Wingdings"/>
              <a:buChar char=""/>
              <a:defRPr/>
            </a:pPr>
            <a:r>
              <a:rPr lang="en-US" sz="2000" dirty="0">
                <a:ea typeface="+mn-ea"/>
                <a:cs typeface="+mn-cs"/>
              </a:rPr>
              <a:t>A </a:t>
            </a:r>
            <a:r>
              <a:rPr lang="en-US" sz="2000" dirty="0">
                <a:solidFill>
                  <a:srgbClr val="009900"/>
                </a:solidFill>
                <a:ea typeface="+mn-ea"/>
                <a:cs typeface="+mn-cs"/>
              </a:rPr>
              <a:t>parser</a:t>
            </a:r>
            <a:r>
              <a:rPr lang="en-US" sz="2000" dirty="0">
                <a:ea typeface="+mn-ea"/>
                <a:cs typeface="+mn-cs"/>
              </a:rPr>
              <a:t> converts textual representations to AST</a:t>
            </a:r>
          </a:p>
        </p:txBody>
      </p:sp>
    </p:spTree>
    <p:extLst>
      <p:ext uri="{BB962C8B-B14F-4D97-AF65-F5344CB8AC3E}">
        <p14:creationId xmlns:p14="http://schemas.microsoft.com/office/powerpoint/2010/main" val="3742804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/>
        <p:txBody>
          <a:bodyPr rIns="132080"/>
          <a:lstStyle/>
          <a:p>
            <a:pPr eaLnBrk="1" hangingPunct="1"/>
            <a:r>
              <a:rPr lang="en-US">
                <a:latin typeface="Tw Cen MT" charset="0"/>
                <a:ea typeface="MS PGothic" charset="0"/>
              </a:rPr>
              <a:t>Example</a:t>
            </a:r>
          </a:p>
        </p:txBody>
      </p:sp>
      <p:sp>
        <p:nvSpPr>
          <p:cNvPr id="2355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fld id="{63579FB1-030B-9B48-9128-E3FC5CA668E6}" type="slidenum">
              <a:rPr lang="en-US" sz="1200">
                <a:solidFill>
                  <a:srgbClr val="FFFFFF"/>
                </a:solidFill>
              </a:rPr>
              <a:pPr eaLnBrk="1" hangingPunct="1">
                <a:lnSpc>
                  <a:spcPct val="80000"/>
                </a:lnSpc>
              </a:pPr>
              <a:t>8</a:t>
            </a:fld>
            <a:endParaRPr lang="en-US" sz="1200">
              <a:solidFill>
                <a:srgbClr val="FFFFFF"/>
              </a:solidFill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3810000" cy="5054600"/>
          </a:xfrm>
        </p:spPr>
        <p:txBody>
          <a:bodyPr rIns="132080">
            <a:normAutofit/>
          </a:bodyPr>
          <a:lstStyle/>
          <a:p>
            <a:pPr marL="0" indent="0" eaLnBrk="1" hangingPunct="1">
              <a:spcBef>
                <a:spcPct val="0"/>
              </a:spcBef>
              <a:buFont typeface="Wingdings" charset="0"/>
              <a:buNone/>
            </a:pPr>
            <a:r>
              <a:rPr lang="en-US" sz="1800" dirty="0">
                <a:latin typeface="Times New Roman" charset="0"/>
                <a:ea typeface="MS PGothic" charset="0"/>
                <a:cs typeface="Times New Roman" charset="0"/>
              </a:rPr>
              <a:t>Expression grammar:</a:t>
            </a:r>
          </a:p>
          <a:p>
            <a:pPr marL="728663" lvl="1" eaLnBrk="1" hangingPunct="1">
              <a:spcBef>
                <a:spcPct val="0"/>
              </a:spcBef>
            </a:pPr>
            <a:r>
              <a:rPr lang="en-US" sz="1800" dirty="0">
                <a:latin typeface="Times New Roman" charset="0"/>
                <a:ea typeface="ＭＳ Ｐゴシック" charset="0"/>
                <a:cs typeface="ＭＳ Ｐゴシック" charset="0"/>
              </a:rPr>
              <a:t>       E → integer</a:t>
            </a:r>
          </a:p>
          <a:p>
            <a:pPr marL="728663" lvl="1" eaLnBrk="1" hangingPunct="1">
              <a:spcBef>
                <a:spcPct val="0"/>
              </a:spcBef>
            </a:pPr>
            <a:r>
              <a:rPr lang="en-US" sz="1800" dirty="0">
                <a:latin typeface="Times New Roman" charset="0"/>
                <a:ea typeface="ＭＳ Ｐゴシック" charset="0"/>
                <a:cs typeface="ＭＳ Ｐゴシック" charset="0"/>
              </a:rPr>
              <a:t>       E → (E + E)</a:t>
            </a:r>
          </a:p>
          <a:p>
            <a:pPr marL="728663" lvl="1" eaLnBrk="1" hangingPunct="1">
              <a:spcBef>
                <a:spcPct val="0"/>
              </a:spcBef>
            </a:pPr>
            <a:endParaRPr lang="en-US" sz="1800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 marL="0" indent="0" eaLnBrk="1" hangingPunct="1">
              <a:spcBef>
                <a:spcPct val="0"/>
              </a:spcBef>
              <a:buFont typeface="Wingdings" charset="0"/>
              <a:buNone/>
            </a:pPr>
            <a:r>
              <a:rPr lang="en-US" sz="1800" dirty="0">
                <a:latin typeface="Times New Roman" charset="0"/>
                <a:ea typeface="MS PGothic" charset="0"/>
                <a:cs typeface="Times New Roman" charset="0"/>
              </a:rPr>
              <a:t>In textual representation</a:t>
            </a:r>
          </a:p>
          <a:p>
            <a:pPr marL="728663" lvl="1" eaLnBrk="1" hangingPunct="1">
              <a:spcBef>
                <a:spcPct val="0"/>
              </a:spcBef>
            </a:pPr>
            <a:r>
              <a:rPr lang="en-US" sz="1800" dirty="0">
                <a:latin typeface="Times New Roman" charset="0"/>
                <a:ea typeface="ＭＳ Ｐゴシック" charset="0"/>
                <a:cs typeface="ＭＳ Ｐゴシック" charset="0"/>
              </a:rPr>
              <a:t>Parentheses show hierarchical structure</a:t>
            </a:r>
          </a:p>
          <a:p>
            <a:pPr marL="728663" lvl="1" eaLnBrk="1" hangingPunct="1">
              <a:spcBef>
                <a:spcPct val="0"/>
              </a:spcBef>
            </a:pPr>
            <a:endParaRPr lang="en-US" sz="1800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 marL="0" indent="0" eaLnBrk="1" hangingPunct="1">
              <a:spcBef>
                <a:spcPct val="0"/>
              </a:spcBef>
              <a:buFont typeface="Wingdings" charset="0"/>
              <a:buNone/>
            </a:pPr>
            <a:r>
              <a:rPr lang="en-US" sz="1800" dirty="0">
                <a:latin typeface="Times New Roman" charset="0"/>
                <a:ea typeface="MS PGothic" charset="0"/>
                <a:cs typeface="Times New Roman" charset="0"/>
              </a:rPr>
              <a:t>In tree representation</a:t>
            </a:r>
          </a:p>
          <a:p>
            <a:pPr marL="728663" lvl="1" eaLnBrk="1" hangingPunct="1">
              <a:spcBef>
                <a:spcPct val="0"/>
              </a:spcBef>
            </a:pPr>
            <a:r>
              <a:rPr lang="en-US" sz="1800" dirty="0">
                <a:latin typeface="Times New Roman" charset="0"/>
                <a:ea typeface="ＭＳ Ｐゴシック" charset="0"/>
                <a:cs typeface="ＭＳ Ｐゴシック" charset="0"/>
              </a:rPr>
              <a:t>Hierarchy is explicit in the structure of the tree</a:t>
            </a:r>
          </a:p>
        </p:txBody>
      </p:sp>
      <p:sp>
        <p:nvSpPr>
          <p:cNvPr id="23556" name="Rectangle 3"/>
          <p:cNvSpPr>
            <a:spLocks/>
          </p:cNvSpPr>
          <p:nvPr/>
        </p:nvSpPr>
        <p:spPr bwMode="auto">
          <a:xfrm>
            <a:off x="5257800" y="2419350"/>
            <a:ext cx="484188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/>
            <a:r>
              <a:rPr lang="en-US" sz="180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-34</a:t>
            </a:r>
          </a:p>
        </p:txBody>
      </p:sp>
      <p:sp>
        <p:nvSpPr>
          <p:cNvPr id="23557" name="Rectangle 4"/>
          <p:cNvSpPr>
            <a:spLocks/>
          </p:cNvSpPr>
          <p:nvPr/>
        </p:nvSpPr>
        <p:spPr bwMode="auto">
          <a:xfrm>
            <a:off x="6934200" y="2405063"/>
            <a:ext cx="484188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/>
            <a:r>
              <a:rPr lang="en-US" sz="180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-34</a:t>
            </a:r>
          </a:p>
        </p:txBody>
      </p:sp>
      <p:sp>
        <p:nvSpPr>
          <p:cNvPr id="23558" name="Rectangle 5"/>
          <p:cNvSpPr>
            <a:spLocks/>
          </p:cNvSpPr>
          <p:nvPr/>
        </p:nvSpPr>
        <p:spPr bwMode="auto">
          <a:xfrm>
            <a:off x="5181600" y="3333750"/>
            <a:ext cx="884238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/>
            <a:r>
              <a:rPr lang="en-US" sz="180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(2 + 3) </a:t>
            </a:r>
          </a:p>
        </p:txBody>
      </p:sp>
      <p:sp>
        <p:nvSpPr>
          <p:cNvPr id="23559" name="Oval 6"/>
          <p:cNvSpPr>
            <a:spLocks/>
          </p:cNvSpPr>
          <p:nvPr/>
        </p:nvSpPr>
        <p:spPr bwMode="auto">
          <a:xfrm>
            <a:off x="7010400" y="2405063"/>
            <a:ext cx="381000" cy="381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23560" name="Oval 7"/>
          <p:cNvSpPr>
            <a:spLocks/>
          </p:cNvSpPr>
          <p:nvPr/>
        </p:nvSpPr>
        <p:spPr bwMode="auto">
          <a:xfrm>
            <a:off x="7019925" y="3243263"/>
            <a:ext cx="381000" cy="381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23561" name="Oval 8"/>
          <p:cNvSpPr>
            <a:spLocks/>
          </p:cNvSpPr>
          <p:nvPr/>
        </p:nvSpPr>
        <p:spPr bwMode="auto">
          <a:xfrm>
            <a:off x="6553200" y="3852863"/>
            <a:ext cx="381000" cy="381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23562" name="Oval 9"/>
          <p:cNvSpPr>
            <a:spLocks/>
          </p:cNvSpPr>
          <p:nvPr/>
        </p:nvSpPr>
        <p:spPr bwMode="auto">
          <a:xfrm>
            <a:off x="7486650" y="3852863"/>
            <a:ext cx="381000" cy="381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23563" name="Rectangle 10"/>
          <p:cNvSpPr>
            <a:spLocks/>
          </p:cNvSpPr>
          <p:nvPr/>
        </p:nvSpPr>
        <p:spPr bwMode="auto">
          <a:xfrm>
            <a:off x="7048500" y="3271838"/>
            <a:ext cx="287338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/>
            <a:r>
              <a:rPr lang="en-US" sz="180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+</a:t>
            </a:r>
          </a:p>
        </p:txBody>
      </p:sp>
      <p:sp>
        <p:nvSpPr>
          <p:cNvPr id="23564" name="Rectangle 11"/>
          <p:cNvSpPr>
            <a:spLocks/>
          </p:cNvSpPr>
          <p:nvPr/>
        </p:nvSpPr>
        <p:spPr bwMode="auto">
          <a:xfrm>
            <a:off x="6581775" y="3852863"/>
            <a:ext cx="280988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/>
            <a:r>
              <a:rPr lang="en-US" sz="180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2</a:t>
            </a:r>
          </a:p>
        </p:txBody>
      </p:sp>
      <p:sp>
        <p:nvSpPr>
          <p:cNvPr id="23565" name="Rectangle 12"/>
          <p:cNvSpPr>
            <a:spLocks/>
          </p:cNvSpPr>
          <p:nvPr/>
        </p:nvSpPr>
        <p:spPr bwMode="auto">
          <a:xfrm>
            <a:off x="7537450" y="3867150"/>
            <a:ext cx="280988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/>
            <a:r>
              <a:rPr lang="en-US" sz="180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3</a:t>
            </a:r>
          </a:p>
        </p:txBody>
      </p:sp>
      <p:sp>
        <p:nvSpPr>
          <p:cNvPr id="23566" name="Line 13"/>
          <p:cNvSpPr>
            <a:spLocks noChangeShapeType="1"/>
          </p:cNvSpPr>
          <p:nvPr/>
        </p:nvSpPr>
        <p:spPr bwMode="auto">
          <a:xfrm flipH="1">
            <a:off x="6858000" y="3548063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7" name="Line 14"/>
          <p:cNvSpPr>
            <a:spLocks noChangeShapeType="1"/>
          </p:cNvSpPr>
          <p:nvPr/>
        </p:nvSpPr>
        <p:spPr bwMode="auto">
          <a:xfrm>
            <a:off x="7362825" y="3567113"/>
            <a:ext cx="2286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8" name="Rectangle 15"/>
          <p:cNvSpPr>
            <a:spLocks/>
          </p:cNvSpPr>
          <p:nvPr/>
        </p:nvSpPr>
        <p:spPr bwMode="auto">
          <a:xfrm>
            <a:off x="4457700" y="4800600"/>
            <a:ext cx="1646238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/>
            <a:r>
              <a:rPr lang="en-US" sz="180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((2+3) + (5+7))</a:t>
            </a:r>
          </a:p>
        </p:txBody>
      </p:sp>
      <p:sp>
        <p:nvSpPr>
          <p:cNvPr id="23569" name="Oval 16"/>
          <p:cNvSpPr>
            <a:spLocks/>
          </p:cNvSpPr>
          <p:nvPr/>
        </p:nvSpPr>
        <p:spPr bwMode="auto">
          <a:xfrm>
            <a:off x="6216650" y="5548313"/>
            <a:ext cx="381000" cy="381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23570" name="Oval 17"/>
          <p:cNvSpPr>
            <a:spLocks/>
          </p:cNvSpPr>
          <p:nvPr/>
        </p:nvSpPr>
        <p:spPr bwMode="auto">
          <a:xfrm>
            <a:off x="5740400" y="6157913"/>
            <a:ext cx="381000" cy="381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23571" name="Oval 18"/>
          <p:cNvSpPr>
            <a:spLocks/>
          </p:cNvSpPr>
          <p:nvPr/>
        </p:nvSpPr>
        <p:spPr bwMode="auto">
          <a:xfrm>
            <a:off x="6673850" y="6157913"/>
            <a:ext cx="381000" cy="381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23572" name="Rectangle 19"/>
          <p:cNvSpPr>
            <a:spLocks/>
          </p:cNvSpPr>
          <p:nvPr/>
        </p:nvSpPr>
        <p:spPr bwMode="auto">
          <a:xfrm>
            <a:off x="6245225" y="5576888"/>
            <a:ext cx="287338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/>
            <a:r>
              <a:rPr lang="en-US" sz="180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+</a:t>
            </a:r>
          </a:p>
        </p:txBody>
      </p:sp>
      <p:sp>
        <p:nvSpPr>
          <p:cNvPr id="23573" name="Rectangle 20"/>
          <p:cNvSpPr>
            <a:spLocks/>
          </p:cNvSpPr>
          <p:nvPr/>
        </p:nvSpPr>
        <p:spPr bwMode="auto">
          <a:xfrm>
            <a:off x="5768975" y="6157913"/>
            <a:ext cx="280988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/>
            <a:r>
              <a:rPr lang="en-US" sz="180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2</a:t>
            </a:r>
          </a:p>
        </p:txBody>
      </p:sp>
      <p:sp>
        <p:nvSpPr>
          <p:cNvPr id="23574" name="Rectangle 21"/>
          <p:cNvSpPr>
            <a:spLocks/>
          </p:cNvSpPr>
          <p:nvPr/>
        </p:nvSpPr>
        <p:spPr bwMode="auto">
          <a:xfrm>
            <a:off x="6724650" y="6172200"/>
            <a:ext cx="280988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/>
            <a:r>
              <a:rPr lang="en-US" sz="180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3</a:t>
            </a:r>
          </a:p>
        </p:txBody>
      </p:sp>
      <p:sp>
        <p:nvSpPr>
          <p:cNvPr id="23575" name="Line 22"/>
          <p:cNvSpPr>
            <a:spLocks noChangeShapeType="1"/>
          </p:cNvSpPr>
          <p:nvPr/>
        </p:nvSpPr>
        <p:spPr bwMode="auto">
          <a:xfrm flipH="1">
            <a:off x="6045200" y="5853113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76" name="Line 23"/>
          <p:cNvSpPr>
            <a:spLocks noChangeShapeType="1"/>
          </p:cNvSpPr>
          <p:nvPr/>
        </p:nvSpPr>
        <p:spPr bwMode="auto">
          <a:xfrm>
            <a:off x="6550025" y="5872163"/>
            <a:ext cx="2286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77" name="Oval 24"/>
          <p:cNvSpPr>
            <a:spLocks/>
          </p:cNvSpPr>
          <p:nvPr/>
        </p:nvSpPr>
        <p:spPr bwMode="auto">
          <a:xfrm>
            <a:off x="7639050" y="5562600"/>
            <a:ext cx="381000" cy="381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23578" name="Oval 25"/>
          <p:cNvSpPr>
            <a:spLocks/>
          </p:cNvSpPr>
          <p:nvPr/>
        </p:nvSpPr>
        <p:spPr bwMode="auto">
          <a:xfrm>
            <a:off x="7162800" y="6172200"/>
            <a:ext cx="381000" cy="381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23579" name="Oval 26"/>
          <p:cNvSpPr>
            <a:spLocks/>
          </p:cNvSpPr>
          <p:nvPr/>
        </p:nvSpPr>
        <p:spPr bwMode="auto">
          <a:xfrm>
            <a:off x="8096250" y="6172200"/>
            <a:ext cx="381000" cy="381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23580" name="Rectangle 27"/>
          <p:cNvSpPr>
            <a:spLocks/>
          </p:cNvSpPr>
          <p:nvPr/>
        </p:nvSpPr>
        <p:spPr bwMode="auto">
          <a:xfrm>
            <a:off x="7191375" y="6172200"/>
            <a:ext cx="280988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/>
            <a:r>
              <a:rPr lang="en-US" sz="180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5</a:t>
            </a:r>
          </a:p>
        </p:txBody>
      </p:sp>
      <p:sp>
        <p:nvSpPr>
          <p:cNvPr id="23581" name="Rectangle 28"/>
          <p:cNvSpPr>
            <a:spLocks/>
          </p:cNvSpPr>
          <p:nvPr/>
        </p:nvSpPr>
        <p:spPr bwMode="auto">
          <a:xfrm>
            <a:off x="8147050" y="6186488"/>
            <a:ext cx="280988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/>
            <a:r>
              <a:rPr lang="en-US" sz="180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7</a:t>
            </a:r>
          </a:p>
        </p:txBody>
      </p:sp>
      <p:sp>
        <p:nvSpPr>
          <p:cNvPr id="23582" name="Line 29"/>
          <p:cNvSpPr>
            <a:spLocks noChangeShapeType="1"/>
          </p:cNvSpPr>
          <p:nvPr/>
        </p:nvSpPr>
        <p:spPr bwMode="auto">
          <a:xfrm flipH="1">
            <a:off x="7467600" y="5867400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83" name="Line 30"/>
          <p:cNvSpPr>
            <a:spLocks noChangeShapeType="1"/>
          </p:cNvSpPr>
          <p:nvPr/>
        </p:nvSpPr>
        <p:spPr bwMode="auto">
          <a:xfrm>
            <a:off x="7972425" y="5886450"/>
            <a:ext cx="2286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84" name="Oval 31"/>
          <p:cNvSpPr>
            <a:spLocks/>
          </p:cNvSpPr>
          <p:nvPr/>
        </p:nvSpPr>
        <p:spPr bwMode="auto">
          <a:xfrm>
            <a:off x="6848475" y="4876800"/>
            <a:ext cx="381000" cy="381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23585" name="Line 32"/>
          <p:cNvSpPr>
            <a:spLocks noChangeShapeType="1"/>
          </p:cNvSpPr>
          <p:nvPr/>
        </p:nvSpPr>
        <p:spPr bwMode="auto">
          <a:xfrm flipH="1">
            <a:off x="6515100" y="5181600"/>
            <a:ext cx="3810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86" name="Line 33"/>
          <p:cNvSpPr>
            <a:spLocks noChangeShapeType="1"/>
          </p:cNvSpPr>
          <p:nvPr/>
        </p:nvSpPr>
        <p:spPr bwMode="auto">
          <a:xfrm>
            <a:off x="7200900" y="5181600"/>
            <a:ext cx="533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87" name="Rectangle 34"/>
          <p:cNvSpPr>
            <a:spLocks/>
          </p:cNvSpPr>
          <p:nvPr/>
        </p:nvSpPr>
        <p:spPr bwMode="auto">
          <a:xfrm>
            <a:off x="6892925" y="4876800"/>
            <a:ext cx="287338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/>
            <a:r>
              <a:rPr lang="en-US" sz="180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+</a:t>
            </a:r>
          </a:p>
        </p:txBody>
      </p:sp>
      <p:sp>
        <p:nvSpPr>
          <p:cNvPr id="23588" name="Rectangle 35"/>
          <p:cNvSpPr>
            <a:spLocks/>
          </p:cNvSpPr>
          <p:nvPr/>
        </p:nvSpPr>
        <p:spPr bwMode="auto">
          <a:xfrm>
            <a:off x="7658100" y="5576888"/>
            <a:ext cx="287338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/>
            <a:r>
              <a:rPr lang="en-US" sz="180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+</a:t>
            </a:r>
          </a:p>
        </p:txBody>
      </p:sp>
      <p:sp>
        <p:nvSpPr>
          <p:cNvPr id="23589" name="Rectangle 36"/>
          <p:cNvSpPr>
            <a:spLocks/>
          </p:cNvSpPr>
          <p:nvPr/>
        </p:nvSpPr>
        <p:spPr bwMode="auto">
          <a:xfrm>
            <a:off x="5181600" y="1831975"/>
            <a:ext cx="50270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/>
            <a:r>
              <a:rPr lang="en-US" sz="1800" b="1" dirty="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Text</a:t>
            </a:r>
          </a:p>
        </p:txBody>
      </p:sp>
      <p:sp>
        <p:nvSpPr>
          <p:cNvPr id="23590" name="Rectangle 37"/>
          <p:cNvSpPr>
            <a:spLocks/>
          </p:cNvSpPr>
          <p:nvPr/>
        </p:nvSpPr>
        <p:spPr bwMode="auto">
          <a:xfrm>
            <a:off x="6278563" y="1831975"/>
            <a:ext cx="224713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/>
            <a:r>
              <a:rPr lang="en-US" sz="1800" b="1" dirty="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AST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28469202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 rIns="132080"/>
          <a:lstStyle/>
          <a:p>
            <a:pPr eaLnBrk="1" hangingPunct="1"/>
            <a:r>
              <a:rPr lang="en-US">
                <a:latin typeface="Tw Cen MT" charset="0"/>
                <a:ea typeface="MS PGothic" charset="0"/>
              </a:rPr>
              <a:t>Recursion on Trees</a:t>
            </a:r>
          </a:p>
        </p:txBody>
      </p:sp>
      <p:sp>
        <p:nvSpPr>
          <p:cNvPr id="2457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fld id="{BD946500-A036-9742-959F-1B7D0EC2A53D}" type="slidenum">
              <a:rPr lang="en-US" sz="1200">
                <a:solidFill>
                  <a:srgbClr val="FFFFFF"/>
                </a:solidFill>
              </a:rPr>
              <a:pPr eaLnBrk="1" hangingPunct="1">
                <a:lnSpc>
                  <a:spcPct val="80000"/>
                </a:lnSpc>
              </a:pPr>
              <a:t>9</a:t>
            </a:fld>
            <a:endParaRPr lang="en-US" sz="1200">
              <a:solidFill>
                <a:srgbClr val="FFFFFF"/>
              </a:solidFill>
            </a:endParaRPr>
          </a:p>
        </p:txBody>
      </p:sp>
      <p:sp>
        <p:nvSpPr>
          <p:cNvPr id="11266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 rIns="13208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Font typeface="Wingdings" charset="0"/>
              <a:buNone/>
              <a:defRPr/>
            </a:pPr>
            <a:r>
              <a:rPr lang="en-US" sz="2400" dirty="0" smtClean="0">
                <a:ea typeface="+mn-ea"/>
                <a:cs typeface="+mn-cs"/>
              </a:rPr>
              <a:t>Recursive </a:t>
            </a:r>
            <a:r>
              <a:rPr lang="en-US" sz="2400" dirty="0">
                <a:ea typeface="+mn-ea"/>
                <a:cs typeface="+mn-cs"/>
              </a:rPr>
              <a:t>methods can be written to operate on trees in an obvious way</a:t>
            </a:r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endParaRPr lang="en-US" sz="2400" dirty="0">
              <a:ea typeface="+mn-ea"/>
              <a:cs typeface="+mn-cs"/>
            </a:endParaRPr>
          </a:p>
          <a:p>
            <a:pPr marL="0" indent="0" eaLnBrk="1" fontAlgn="auto" hangingPunct="1">
              <a:spcAft>
                <a:spcPts val="0"/>
              </a:spcAft>
              <a:buFont typeface="Wingdings" charset="0"/>
              <a:buNone/>
              <a:defRPr/>
            </a:pPr>
            <a:r>
              <a:rPr lang="en-US" sz="2400" dirty="0">
                <a:solidFill>
                  <a:srgbClr val="008000"/>
                </a:solidFill>
                <a:ea typeface="+mn-ea"/>
                <a:cs typeface="+mn-cs"/>
              </a:rPr>
              <a:t>Base</a:t>
            </a:r>
            <a:r>
              <a:rPr lang="en-US" sz="2400" dirty="0">
                <a:ea typeface="+mn-ea"/>
                <a:cs typeface="+mn-cs"/>
              </a:rPr>
              <a:t> case</a:t>
            </a:r>
          </a:p>
          <a:p>
            <a:pPr marL="728663" lvl="1" indent="-274320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r>
              <a:rPr lang="en-US" sz="2400" b="1" dirty="0">
                <a:solidFill>
                  <a:srgbClr val="008000"/>
                </a:solidFill>
                <a:ea typeface="+mn-ea"/>
                <a:cs typeface="+mn-cs"/>
              </a:rPr>
              <a:t>empty</a:t>
            </a:r>
            <a:r>
              <a:rPr lang="en-US" sz="2400" dirty="0">
                <a:solidFill>
                  <a:srgbClr val="008000"/>
                </a:solidFill>
                <a:ea typeface="+mn-ea"/>
                <a:cs typeface="+mn-cs"/>
              </a:rPr>
              <a:t> </a:t>
            </a:r>
            <a:r>
              <a:rPr lang="en-US" sz="2400" b="1" dirty="0">
                <a:solidFill>
                  <a:srgbClr val="008000"/>
                </a:solidFill>
                <a:ea typeface="+mn-ea"/>
                <a:cs typeface="+mn-cs"/>
              </a:rPr>
              <a:t>tree</a:t>
            </a:r>
          </a:p>
          <a:p>
            <a:pPr marL="728663" lvl="1" indent="-274320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r>
              <a:rPr lang="en-US" sz="2400" b="1" dirty="0">
                <a:solidFill>
                  <a:srgbClr val="008000"/>
                </a:solidFill>
                <a:ea typeface="+mn-ea"/>
                <a:cs typeface="+mn-cs"/>
              </a:rPr>
              <a:t>leaf node</a:t>
            </a:r>
          </a:p>
          <a:p>
            <a:pPr marL="728663" lvl="1" indent="-274320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endParaRPr lang="en-US" sz="2400" dirty="0">
              <a:ea typeface="+mn-ea"/>
              <a:cs typeface="+mn-cs"/>
            </a:endParaRPr>
          </a:p>
          <a:p>
            <a:pPr marL="0" indent="0" eaLnBrk="1" fontAlgn="auto" hangingPunct="1">
              <a:spcAft>
                <a:spcPts val="0"/>
              </a:spcAft>
              <a:buFont typeface="Wingdings" charset="0"/>
              <a:buNone/>
              <a:defRPr/>
            </a:pPr>
            <a:r>
              <a:rPr lang="en-US" sz="2400" dirty="0">
                <a:solidFill>
                  <a:srgbClr val="008000"/>
                </a:solidFill>
                <a:ea typeface="+mn-ea"/>
                <a:cs typeface="+mn-cs"/>
              </a:rPr>
              <a:t>Recursive</a:t>
            </a:r>
            <a:r>
              <a:rPr lang="en-US" sz="2400" dirty="0">
                <a:ea typeface="+mn-ea"/>
                <a:cs typeface="+mn-cs"/>
              </a:rPr>
              <a:t> case</a:t>
            </a:r>
          </a:p>
          <a:p>
            <a:pPr marL="728663" lvl="1" indent="-274320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r>
              <a:rPr lang="en-US" sz="2400" dirty="0">
                <a:ea typeface="+mn-ea"/>
                <a:cs typeface="+mn-cs"/>
              </a:rPr>
              <a:t>solve problem on left and right </a:t>
            </a:r>
            <a:r>
              <a:rPr lang="en-US" sz="2400" dirty="0" err="1">
                <a:ea typeface="+mn-ea"/>
                <a:cs typeface="+mn-cs"/>
              </a:rPr>
              <a:t>subtrees</a:t>
            </a:r>
            <a:endParaRPr lang="en-US" sz="2400" dirty="0">
              <a:ea typeface="+mn-ea"/>
              <a:cs typeface="+mn-cs"/>
            </a:endParaRPr>
          </a:p>
          <a:p>
            <a:pPr marL="728663" lvl="1" indent="-274320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r>
              <a:rPr lang="en-US" sz="2400" dirty="0">
                <a:ea typeface="+mn-ea"/>
                <a:cs typeface="+mn-cs"/>
              </a:rPr>
              <a:t>put solutions together to get solution for full tree</a:t>
            </a:r>
          </a:p>
        </p:txBody>
      </p:sp>
    </p:spTree>
    <p:extLst>
      <p:ext uri="{BB962C8B-B14F-4D97-AF65-F5344CB8AC3E}">
        <p14:creationId xmlns:p14="http://schemas.microsoft.com/office/powerpoint/2010/main" val="8829825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12901</TotalTime>
  <Words>1855</Words>
  <Application>Microsoft Office PowerPoint</Application>
  <PresentationFormat>On-screen Show (4:3)</PresentationFormat>
  <Paragraphs>443</Paragraphs>
  <Slides>26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9" baseType="lpstr">
      <vt:lpstr>MS PGothic</vt:lpstr>
      <vt:lpstr>MS PGothic</vt:lpstr>
      <vt:lpstr>Arial</vt:lpstr>
      <vt:lpstr>Calibri</vt:lpstr>
      <vt:lpstr>Courier New</vt:lpstr>
      <vt:lpstr>Menlo-Regular</vt:lpstr>
      <vt:lpstr>Times New Roman</vt:lpstr>
      <vt:lpstr>Tw Cen MT</vt:lpstr>
      <vt:lpstr>Wingdings</vt:lpstr>
      <vt:lpstr>Wingdings 2</vt:lpstr>
      <vt:lpstr>ヒラギノ明朝 ProN W3</vt:lpstr>
      <vt:lpstr>ヒラギノ角ゴ ProN W6</vt:lpstr>
      <vt:lpstr>Median</vt:lpstr>
      <vt:lpstr>CSC230 </vt:lpstr>
      <vt:lpstr>Tree Overview</vt:lpstr>
      <vt:lpstr>Tree Terminology</vt:lpstr>
      <vt:lpstr>Class for Binary Tree Node</vt:lpstr>
      <vt:lpstr>Binary versus general tree</vt:lpstr>
      <vt:lpstr>Class for General Tree nodes</vt:lpstr>
      <vt:lpstr>Applications of Trees</vt:lpstr>
      <vt:lpstr>Example</vt:lpstr>
      <vt:lpstr>Recursion on Trees</vt:lpstr>
      <vt:lpstr>Searching in a Binary Tree</vt:lpstr>
      <vt:lpstr>Searching in a Binary Tree</vt:lpstr>
      <vt:lpstr>Binary Search Tree (BST)</vt:lpstr>
      <vt:lpstr>Building a BST</vt:lpstr>
      <vt:lpstr>What Can Go Wrong?</vt:lpstr>
      <vt:lpstr>Delete from BST</vt:lpstr>
      <vt:lpstr>Trim a BST</vt:lpstr>
      <vt:lpstr>Same Tree</vt:lpstr>
      <vt:lpstr>Printing Contents of BST</vt:lpstr>
      <vt:lpstr>Tree Traversals</vt:lpstr>
      <vt:lpstr>Traversal Example</vt:lpstr>
      <vt:lpstr>Some Useful Methods</vt:lpstr>
      <vt:lpstr>Useful Facts about Binary Trees</vt:lpstr>
      <vt:lpstr>Tree with Parent Pointers</vt:lpstr>
      <vt:lpstr>Things to Think About</vt:lpstr>
      <vt:lpstr>Decision Trees</vt:lpstr>
      <vt:lpstr>Tree Summary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CSC230 </dc:title>
  <dc:subject/>
  <dc:creator/>
  <cp:keywords/>
  <dc:description/>
  <cp:lastModifiedBy>Sharif Mohammad Shahnewaz Ferdous</cp:lastModifiedBy>
  <cp:revision>285</cp:revision>
  <cp:lastPrinted>2018-04-16T15:46:01Z</cp:lastPrinted>
  <dcterms:created xsi:type="dcterms:W3CDTF">2006-08-16T00:00:00Z</dcterms:created>
  <dcterms:modified xsi:type="dcterms:W3CDTF">2020-04-16T04:44:34Z</dcterms:modified>
  <cp:category/>
</cp:coreProperties>
</file>