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4"/>
  </p:notesMasterIdLst>
  <p:handoutMasterIdLst>
    <p:handoutMasterId r:id="rId85"/>
  </p:handout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314" r:id="rId11"/>
    <p:sldId id="313" r:id="rId12"/>
    <p:sldId id="294" r:id="rId13"/>
    <p:sldId id="295" r:id="rId14"/>
    <p:sldId id="296" r:id="rId15"/>
    <p:sldId id="315" r:id="rId16"/>
    <p:sldId id="298" r:id="rId17"/>
    <p:sldId id="299" r:id="rId18"/>
    <p:sldId id="300" r:id="rId19"/>
    <p:sldId id="316" r:id="rId20"/>
    <p:sldId id="302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03" r:id="rId58"/>
    <p:sldId id="304" r:id="rId59"/>
    <p:sldId id="305" r:id="rId60"/>
    <p:sldId id="353" r:id="rId61"/>
    <p:sldId id="306" r:id="rId62"/>
    <p:sldId id="307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1" r:id="rId80"/>
    <p:sldId id="372" r:id="rId81"/>
    <p:sldId id="370" r:id="rId82"/>
    <p:sldId id="373" r:id="rId8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BD"/>
    <a:srgbClr val="FFF7F3"/>
    <a:srgbClr val="F8DFF0"/>
    <a:srgbClr val="800000"/>
    <a:srgbClr val="FFFF8B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2" autoAdjust="0"/>
    <p:restoredTop sz="88821" autoAdjust="0"/>
  </p:normalViewPr>
  <p:slideViewPr>
    <p:cSldViewPr>
      <p:cViewPr varScale="1">
        <p:scale>
          <a:sx n="107" d="100"/>
          <a:sy n="107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7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13" Type="http://schemas.openxmlformats.org/officeDocument/2006/relationships/slide" Target="slides/slide33.xml"/><Relationship Id="rId18" Type="http://schemas.openxmlformats.org/officeDocument/2006/relationships/slide" Target="slides/slide38.xml"/><Relationship Id="rId26" Type="http://schemas.openxmlformats.org/officeDocument/2006/relationships/slide" Target="slides/slide46.xml"/><Relationship Id="rId3" Type="http://schemas.openxmlformats.org/officeDocument/2006/relationships/slide" Target="slides/slide23.xml"/><Relationship Id="rId21" Type="http://schemas.openxmlformats.org/officeDocument/2006/relationships/slide" Target="slides/slide41.xml"/><Relationship Id="rId34" Type="http://schemas.openxmlformats.org/officeDocument/2006/relationships/slide" Target="slides/slide54.xml"/><Relationship Id="rId7" Type="http://schemas.openxmlformats.org/officeDocument/2006/relationships/slide" Target="slides/slide27.xml"/><Relationship Id="rId12" Type="http://schemas.openxmlformats.org/officeDocument/2006/relationships/slide" Target="slides/slide32.xml"/><Relationship Id="rId17" Type="http://schemas.openxmlformats.org/officeDocument/2006/relationships/slide" Target="slides/slide37.xml"/><Relationship Id="rId25" Type="http://schemas.openxmlformats.org/officeDocument/2006/relationships/slide" Target="slides/slide45.xml"/><Relationship Id="rId33" Type="http://schemas.openxmlformats.org/officeDocument/2006/relationships/slide" Target="slides/slide53.xml"/><Relationship Id="rId2" Type="http://schemas.openxmlformats.org/officeDocument/2006/relationships/slide" Target="slides/slide22.xml"/><Relationship Id="rId16" Type="http://schemas.openxmlformats.org/officeDocument/2006/relationships/slide" Target="slides/slide36.xml"/><Relationship Id="rId20" Type="http://schemas.openxmlformats.org/officeDocument/2006/relationships/slide" Target="slides/slide40.xml"/><Relationship Id="rId29" Type="http://schemas.openxmlformats.org/officeDocument/2006/relationships/slide" Target="slides/slide49.xml"/><Relationship Id="rId1" Type="http://schemas.openxmlformats.org/officeDocument/2006/relationships/slide" Target="slides/slide21.xml"/><Relationship Id="rId6" Type="http://schemas.openxmlformats.org/officeDocument/2006/relationships/slide" Target="slides/slide26.xml"/><Relationship Id="rId11" Type="http://schemas.openxmlformats.org/officeDocument/2006/relationships/slide" Target="slides/slide31.xml"/><Relationship Id="rId24" Type="http://schemas.openxmlformats.org/officeDocument/2006/relationships/slide" Target="slides/slide44.xml"/><Relationship Id="rId32" Type="http://schemas.openxmlformats.org/officeDocument/2006/relationships/slide" Target="slides/slide52.xml"/><Relationship Id="rId5" Type="http://schemas.openxmlformats.org/officeDocument/2006/relationships/slide" Target="slides/slide25.xml"/><Relationship Id="rId15" Type="http://schemas.openxmlformats.org/officeDocument/2006/relationships/slide" Target="slides/slide35.xml"/><Relationship Id="rId23" Type="http://schemas.openxmlformats.org/officeDocument/2006/relationships/slide" Target="slides/slide43.xml"/><Relationship Id="rId28" Type="http://schemas.openxmlformats.org/officeDocument/2006/relationships/slide" Target="slides/slide48.xml"/><Relationship Id="rId36" Type="http://schemas.openxmlformats.org/officeDocument/2006/relationships/slide" Target="slides/slide56.xml"/><Relationship Id="rId10" Type="http://schemas.openxmlformats.org/officeDocument/2006/relationships/slide" Target="slides/slide30.xml"/><Relationship Id="rId19" Type="http://schemas.openxmlformats.org/officeDocument/2006/relationships/slide" Target="slides/slide39.xml"/><Relationship Id="rId31" Type="http://schemas.openxmlformats.org/officeDocument/2006/relationships/slide" Target="slides/slide51.xml"/><Relationship Id="rId4" Type="http://schemas.openxmlformats.org/officeDocument/2006/relationships/slide" Target="slides/slide24.xml"/><Relationship Id="rId9" Type="http://schemas.openxmlformats.org/officeDocument/2006/relationships/slide" Target="slides/slide29.xml"/><Relationship Id="rId14" Type="http://schemas.openxmlformats.org/officeDocument/2006/relationships/slide" Target="slides/slide34.xml"/><Relationship Id="rId22" Type="http://schemas.openxmlformats.org/officeDocument/2006/relationships/slide" Target="slides/slide42.xml"/><Relationship Id="rId27" Type="http://schemas.openxmlformats.org/officeDocument/2006/relationships/slide" Target="slides/slide47.xml"/><Relationship Id="rId30" Type="http://schemas.openxmlformats.org/officeDocument/2006/relationships/slide" Target="slides/slide50.xml"/><Relationship Id="rId35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03F6D4-391E-4FD1-832D-082385455723}" type="datetimeFigureOut">
              <a:rPr lang="fr-FR" smtClean="0"/>
              <a:pPr/>
              <a:t>20/04/2020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1A836A-809C-4B6B-8F3B-106C7434EABB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862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E02B9-FBD2-43C6-9215-2B8038F192E1}" type="datetimeFigureOut">
              <a:rPr lang="fr-FR" smtClean="0"/>
              <a:pPr/>
              <a:t>20/04/2020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F2BC-EAAB-4030-AE40-C7E2573B34D6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787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46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 B  C  D  E  F G  H   I   J   K   L    M   N   O   P</a:t>
            </a:r>
            <a:r>
              <a:rPr lang="en-US" baseline="0" dirty="0"/>
              <a:t>    Q   R    S    T   U    V   W    X   Y   Z</a:t>
            </a:r>
          </a:p>
          <a:p>
            <a:r>
              <a:rPr lang="en-US" baseline="0" dirty="0"/>
              <a:t>0  1  2   3  4   5  6  7   8   9  10  11  12 13  14  15  16  17   18  19 20   21  22  23  24  25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296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6F158-7592-4343-A1E2-B02A19E19D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6F158-7592-4343-A1E2-B02A19E19D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6F158-7592-4343-A1E2-B02A19E19D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6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69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582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4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71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18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72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11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B957DA-E10A-46DE-944B-C6C734ED21F5}" type="datetime1">
              <a:rPr lang="en-US" smtClean="0"/>
              <a:t>4/20/2020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DD89-8A4F-4E6F-9DC3-F0E473C3AA45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2ECB3D4-A814-4106-8EDF-ADA9EB42614F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9B30-EFC6-4151-A015-9EAB71C0E573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1C3A-B957-4058-B8ED-99A2523CCA14}" type="datetime1">
              <a:rPr lang="en-US" smtClean="0"/>
              <a:t>4/20/2020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AAE059-5DFC-41C1-A5FF-E50061B12E66}" type="datetime1">
              <a:rPr lang="en-US" smtClean="0"/>
              <a:t>4/20/2020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5C3119-2647-44FC-88D9-3457ED259308}" type="datetime1">
              <a:rPr lang="en-US" smtClean="0"/>
              <a:t>4/20/2020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70A9-3555-4D40-AB1C-ED989CE6D46D}" type="datetime1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C299-7110-411E-9EEC-030D6CDB49F9}" type="datetime1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62C-E330-425B-B2F7-9C20B52F2868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5374623-CFC1-412C-97A4-04D4E59B64C2}" type="datetime1">
              <a:rPr lang="en-US" smtClean="0"/>
              <a:t>4/20/2020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446779-0DA1-4074-99C1-35A6BC8DD2E8}" type="datetime1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CSC230</a:t>
            </a:r>
            <a:br>
              <a:rPr lang="fr-BE" dirty="0"/>
            </a:b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AVL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Oval 4"/>
          <p:cNvSpPr>
            <a:spLocks/>
          </p:cNvSpPr>
          <p:nvPr/>
        </p:nvSpPr>
        <p:spPr bwMode="auto">
          <a:xfrm>
            <a:off x="1439863" y="1905000"/>
            <a:ext cx="436562" cy="4476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4800" y="3475954"/>
            <a:ext cx="457200" cy="685800"/>
            <a:chOff x="2895600" y="4114800"/>
            <a:chExt cx="457200" cy="685800"/>
          </a:xfrm>
        </p:grpSpPr>
        <p:sp>
          <p:nvSpPr>
            <p:cNvPr id="7" name="Right Triangle 6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α</a:t>
              </a:r>
            </a:p>
          </p:txBody>
        </p:sp>
      </p:grpSp>
      <p:sp>
        <p:nvSpPr>
          <p:cNvPr id="9" name="Oval 10"/>
          <p:cNvSpPr>
            <a:spLocks/>
          </p:cNvSpPr>
          <p:nvPr/>
        </p:nvSpPr>
        <p:spPr bwMode="auto">
          <a:xfrm>
            <a:off x="685800" y="2590800"/>
            <a:ext cx="468312" cy="44767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 flipH="1">
            <a:off x="915988" y="2356163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1606550" y="2352675"/>
            <a:ext cx="709613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2663" y="4314139"/>
            <a:ext cx="457200" cy="685800"/>
            <a:chOff x="2895600" y="4114800"/>
            <a:chExt cx="457200" cy="685800"/>
          </a:xfrm>
        </p:grpSpPr>
        <p:sp>
          <p:nvSpPr>
            <p:cNvPr id="13" name="Right Triangle 12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55862" y="4314139"/>
            <a:ext cx="457200" cy="685800"/>
            <a:chOff x="2895600" y="4114800"/>
            <a:chExt cx="457200" cy="685800"/>
          </a:xfrm>
        </p:grpSpPr>
        <p:sp>
          <p:nvSpPr>
            <p:cNvPr id="16" name="Right Triangle 15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γ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304800" y="3018754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4"/>
          <p:cNvSpPr>
            <a:spLocks noChangeShapeType="1"/>
          </p:cNvSpPr>
          <p:nvPr/>
        </p:nvSpPr>
        <p:spPr bwMode="auto">
          <a:xfrm>
            <a:off x="1055687" y="3001649"/>
            <a:ext cx="404813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0"/>
          <p:cNvSpPr>
            <a:spLocks/>
          </p:cNvSpPr>
          <p:nvPr/>
        </p:nvSpPr>
        <p:spPr bwMode="auto">
          <a:xfrm>
            <a:off x="1371600" y="3362325"/>
            <a:ext cx="468312" cy="4476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H="1">
            <a:off x="995362" y="3813488"/>
            <a:ext cx="603250" cy="5006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1604962" y="3810000"/>
            <a:ext cx="844550" cy="5041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316163" y="2628900"/>
            <a:ext cx="457200" cy="685800"/>
            <a:chOff x="2895600" y="4114800"/>
            <a:chExt cx="457200" cy="685800"/>
          </a:xfrm>
        </p:grpSpPr>
        <p:sp>
          <p:nvSpPr>
            <p:cNvPr id="24" name="Right Triangle 23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θ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26" name="Oval 25"/>
          <p:cNvSpPr>
            <a:spLocks/>
          </p:cNvSpPr>
          <p:nvPr/>
        </p:nvSpPr>
        <p:spPr bwMode="auto">
          <a:xfrm>
            <a:off x="7760957" y="2584763"/>
            <a:ext cx="436562" cy="4476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791200" y="3429000"/>
            <a:ext cx="457200" cy="685800"/>
            <a:chOff x="2895600" y="4114800"/>
            <a:chExt cx="457200" cy="685800"/>
          </a:xfrm>
        </p:grpSpPr>
        <p:sp>
          <p:nvSpPr>
            <p:cNvPr id="28" name="Right Triangle 27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α</a:t>
              </a:r>
            </a:p>
          </p:txBody>
        </p:sp>
      </p:grpSp>
      <p:sp>
        <p:nvSpPr>
          <p:cNvPr id="30" name="Oval 10"/>
          <p:cNvSpPr>
            <a:spLocks/>
          </p:cNvSpPr>
          <p:nvPr/>
        </p:nvSpPr>
        <p:spPr bwMode="auto">
          <a:xfrm>
            <a:off x="6073194" y="2605758"/>
            <a:ext cx="468312" cy="44767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H="1">
            <a:off x="6325793" y="2367633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7244227" y="2352675"/>
            <a:ext cx="709613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896894" y="3362325"/>
            <a:ext cx="457200" cy="685800"/>
            <a:chOff x="2895600" y="4114800"/>
            <a:chExt cx="457200" cy="685800"/>
          </a:xfrm>
        </p:grpSpPr>
        <p:sp>
          <p:nvSpPr>
            <p:cNvPr id="34" name="Right Triangle 33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688921" y="3371984"/>
            <a:ext cx="457200" cy="685800"/>
            <a:chOff x="2895600" y="4114800"/>
            <a:chExt cx="457200" cy="685800"/>
          </a:xfrm>
        </p:grpSpPr>
        <p:sp>
          <p:nvSpPr>
            <p:cNvPr id="37" name="Right Triangle 36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γ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39" name="Line 33"/>
          <p:cNvSpPr>
            <a:spLocks noChangeShapeType="1"/>
          </p:cNvSpPr>
          <p:nvPr/>
        </p:nvSpPr>
        <p:spPr bwMode="auto">
          <a:xfrm flipH="1">
            <a:off x="5818982" y="3032438"/>
            <a:ext cx="406300" cy="4003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6485731" y="2987629"/>
            <a:ext cx="404813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10"/>
          <p:cNvSpPr>
            <a:spLocks/>
          </p:cNvSpPr>
          <p:nvPr/>
        </p:nvSpPr>
        <p:spPr bwMode="auto">
          <a:xfrm>
            <a:off x="6813950" y="2130782"/>
            <a:ext cx="468312" cy="4476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H="1">
            <a:off x="7700716" y="3028079"/>
            <a:ext cx="183165" cy="3640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8111744" y="2958056"/>
            <a:ext cx="288868" cy="4341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400612" y="3392174"/>
            <a:ext cx="457200" cy="685800"/>
            <a:chOff x="2895600" y="4114800"/>
            <a:chExt cx="457200" cy="685800"/>
          </a:xfrm>
        </p:grpSpPr>
        <p:sp>
          <p:nvSpPr>
            <p:cNvPr id="45" name="Right Triangle 44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θ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04800" y="541020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Left sub-tree is two levels deeper than the right sub-tree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86400" y="5410200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Move yellow node up two levels  and red node one level down</a:t>
            </a:r>
          </a:p>
        </p:txBody>
      </p:sp>
    </p:spTree>
    <p:extLst>
      <p:ext uri="{BB962C8B-B14F-4D97-AF65-F5344CB8AC3E}">
        <p14:creationId xmlns:p14="http://schemas.microsoft.com/office/powerpoint/2010/main" val="5819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Insertion and Deletion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1752600"/>
            <a:ext cx="78455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/>
              <a:t>It is performed as in </a:t>
            </a:r>
            <a:r>
              <a:rPr lang="en-US" sz="2200" dirty="0">
                <a:solidFill>
                  <a:srgbClr val="008000"/>
                </a:solidFill>
              </a:rPr>
              <a:t>binary search tree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If the </a:t>
            </a:r>
            <a:r>
              <a:rPr lang="en-US" sz="2200" dirty="0">
                <a:solidFill>
                  <a:srgbClr val="008000"/>
                </a:solidFill>
              </a:rPr>
              <a:t>balance</a:t>
            </a:r>
            <a:r>
              <a:rPr lang="en-US" sz="2200" dirty="0"/>
              <a:t> is destroyed, </a:t>
            </a:r>
            <a:r>
              <a:rPr lang="en-US" sz="2200" dirty="0">
                <a:solidFill>
                  <a:srgbClr val="008000"/>
                </a:solidFill>
              </a:rPr>
              <a:t>rotation</a:t>
            </a:r>
            <a:r>
              <a:rPr lang="en-US" sz="2200" dirty="0"/>
              <a:t>(s) is performed to correct balance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008000"/>
                </a:solidFill>
              </a:rPr>
              <a:t>One rotation </a:t>
            </a:r>
            <a:r>
              <a:rPr lang="en-US" sz="2200" dirty="0"/>
              <a:t>is sufficient for </a:t>
            </a:r>
            <a:r>
              <a:rPr lang="en-US" sz="2200" dirty="0">
                <a:solidFill>
                  <a:srgbClr val="008000"/>
                </a:solidFill>
              </a:rPr>
              <a:t>one insertion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For </a:t>
            </a:r>
            <a:r>
              <a:rPr lang="en-US" sz="2200" dirty="0">
                <a:solidFill>
                  <a:srgbClr val="008000"/>
                </a:solidFill>
              </a:rPr>
              <a:t>one deletion</a:t>
            </a:r>
            <a:r>
              <a:rPr lang="en-US" sz="2200" dirty="0"/>
              <a:t>, O(log n) rotations at most</a:t>
            </a:r>
          </a:p>
        </p:txBody>
      </p:sp>
    </p:spTree>
    <p:extLst>
      <p:ext uri="{BB962C8B-B14F-4D97-AF65-F5344CB8AC3E}">
        <p14:creationId xmlns:p14="http://schemas.microsoft.com/office/powerpoint/2010/main" val="6157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1" y="167640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/>
              <a:t>When </a:t>
            </a:r>
            <a:r>
              <a:rPr lang="en-US" sz="2200" dirty="0">
                <a:solidFill>
                  <a:srgbClr val="C00000"/>
                </a:solidFill>
              </a:rPr>
              <a:t>insert</a:t>
            </a:r>
            <a:r>
              <a:rPr lang="en-US" sz="2200" dirty="0"/>
              <a:t> a new node to the AVL, pretend that you are </a:t>
            </a:r>
            <a:r>
              <a:rPr lang="en-US" sz="2200" dirty="0">
                <a:solidFill>
                  <a:srgbClr val="C00000"/>
                </a:solidFill>
              </a:rPr>
              <a:t>searching</a:t>
            </a:r>
            <a:r>
              <a:rPr lang="en-US" sz="2200" dirty="0"/>
              <a:t> the node in the tree. Insert the new node to the place where searching falls off the tree (just like what we did in the lab)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After an insertion, only the nodes that on the </a:t>
            </a:r>
            <a:r>
              <a:rPr lang="en-US" sz="2200" dirty="0">
                <a:solidFill>
                  <a:srgbClr val="C00000"/>
                </a:solidFill>
              </a:rPr>
              <a:t>path</a:t>
            </a:r>
            <a:r>
              <a:rPr lang="en-US" sz="2200" dirty="0"/>
              <a:t> from the inserted node to the root can have altered balance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If the inserted AVL tree is out of balance (given a node, the heights of its two </a:t>
            </a:r>
            <a:r>
              <a:rPr lang="en-US" sz="2200" dirty="0" err="1"/>
              <a:t>subtrees</a:t>
            </a:r>
            <a:r>
              <a:rPr lang="en-US" sz="2200" dirty="0"/>
              <a:t> differ by more than 1), rebalance the AVL (by rotation).  </a:t>
            </a:r>
          </a:p>
        </p:txBody>
      </p:sp>
    </p:spTree>
    <p:extLst>
      <p:ext uri="{BB962C8B-B14F-4D97-AF65-F5344CB8AC3E}">
        <p14:creationId xmlns:p14="http://schemas.microsoft.com/office/powerpoint/2010/main" val="7130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 for insertion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16698"/>
            <a:ext cx="60197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the node to be rebalanced is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/>
              <a:t>, there are four possible scenarios (two of them are symmetric to the other two)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An insertion in the left </a:t>
            </a:r>
            <a:r>
              <a:rPr lang="en-US" altLang="en-US" dirty="0" err="1"/>
              <a:t>subtree</a:t>
            </a:r>
            <a:r>
              <a:rPr lang="en-US" altLang="en-US" dirty="0"/>
              <a:t> of the left child of X,</a:t>
            </a:r>
          </a:p>
          <a:p>
            <a:pPr marL="990600" lvl="1" indent="-533400">
              <a:buFontTx/>
              <a:buAutoNum type="arabicPeriod"/>
            </a:pPr>
            <a:endParaRPr lang="en-US" altLang="en-US" dirty="0"/>
          </a:p>
          <a:p>
            <a:pPr marL="990600" lvl="1" indent="-533400">
              <a:buFontTx/>
              <a:buAutoNum type="arabicPeriod"/>
            </a:pPr>
            <a:endParaRPr lang="en-US" altLang="en-US" dirty="0"/>
          </a:p>
          <a:p>
            <a:pPr marL="990600" lvl="1" indent="-533400">
              <a:buFontTx/>
              <a:buAutoNum type="arabicPeriod"/>
            </a:pPr>
            <a:endParaRPr lang="en-US" altLang="en-US" dirty="0"/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An insertion in the right </a:t>
            </a:r>
            <a:r>
              <a:rPr lang="en-US" altLang="en-US" dirty="0" err="1"/>
              <a:t>subtree</a:t>
            </a:r>
            <a:r>
              <a:rPr lang="en-US" altLang="en-US" dirty="0"/>
              <a:t> of the left child of X,</a:t>
            </a:r>
          </a:p>
          <a:p>
            <a:pPr marL="990600" lvl="1" indent="-533400">
              <a:buFontTx/>
              <a:buAutoNum type="arabicPeriod"/>
            </a:pPr>
            <a:endParaRPr lang="en-US" altLang="en-US" dirty="0"/>
          </a:p>
          <a:p>
            <a:pPr marL="990600" lvl="1" indent="-533400">
              <a:buFontTx/>
              <a:buAutoNum type="arabicPeriod"/>
            </a:pPr>
            <a:endParaRPr lang="en-US" altLang="en-US" dirty="0"/>
          </a:p>
          <a:p>
            <a:pPr marL="990600" lvl="1" indent="-533400">
              <a:buFontTx/>
              <a:buAutoNum type="arabicPeriod"/>
            </a:pPr>
            <a:endParaRPr lang="en-US" altLang="en-US" dirty="0"/>
          </a:p>
          <a:p>
            <a:pPr marL="990600" lvl="1" indent="-533400">
              <a:buFontTx/>
              <a:buAutoNum type="arabicPeriod"/>
            </a:pPr>
            <a:endParaRPr lang="en-US" altLang="en-US" dirty="0"/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An insertion in the left </a:t>
            </a:r>
            <a:r>
              <a:rPr lang="en-US" altLang="en-US" dirty="0" err="1"/>
              <a:t>subtree</a:t>
            </a:r>
            <a:r>
              <a:rPr lang="en-US" altLang="en-US" dirty="0"/>
              <a:t> of the right child of X, or</a:t>
            </a:r>
          </a:p>
          <a:p>
            <a:pPr marL="990600" lvl="1" indent="-533400">
              <a:buFontTx/>
              <a:buAutoNum type="arabicPeriod"/>
            </a:pPr>
            <a:endParaRPr lang="en-US" altLang="en-US" dirty="0"/>
          </a:p>
          <a:p>
            <a:pPr marL="990600" lvl="1" indent="-533400">
              <a:buFontTx/>
              <a:buAutoNum type="arabicPeriod"/>
            </a:pPr>
            <a:endParaRPr lang="en-US" altLang="en-US" dirty="0"/>
          </a:p>
          <a:p>
            <a:pPr marL="990600" lvl="1" indent="-533400">
              <a:buFontTx/>
              <a:buAutoNum type="arabicPeriod"/>
            </a:pPr>
            <a:endParaRPr lang="en-US" altLang="en-US" dirty="0"/>
          </a:p>
          <a:p>
            <a:pPr marL="990600" lvl="1" indent="-533400">
              <a:buFontTx/>
              <a:buAutoNum type="arabicPeriod"/>
            </a:pPr>
            <a:endParaRPr lang="en-US" altLang="en-US" dirty="0"/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An insertion in the right </a:t>
            </a:r>
            <a:r>
              <a:rPr lang="en-US" altLang="en-US" dirty="0" err="1"/>
              <a:t>subtree</a:t>
            </a:r>
            <a:r>
              <a:rPr lang="en-US" altLang="en-US" dirty="0"/>
              <a:t> of the right child of X.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43800" y="220980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31B88"/>
                </a:solidFill>
              </a:rPr>
              <a:t>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81800" y="297180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62800" y="259080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8" idx="3"/>
            <a:endCxn id="10" idx="7"/>
          </p:cNvCxnSpPr>
          <p:nvPr/>
        </p:nvCxnSpPr>
        <p:spPr>
          <a:xfrm rot="5400000">
            <a:off x="7357922" y="2404922"/>
            <a:ext cx="219356" cy="21935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9" idx="7"/>
            <a:endCxn id="10" idx="3"/>
          </p:cNvCxnSpPr>
          <p:nvPr/>
        </p:nvCxnSpPr>
        <p:spPr>
          <a:xfrm rot="5400000" flipH="1" flipV="1">
            <a:off x="6976922" y="2785922"/>
            <a:ext cx="219356" cy="21935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305800" y="327660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31B88"/>
                </a:solidFill>
              </a:rPr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05800" y="411480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924800" y="365760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21" idx="3"/>
            <a:endCxn id="23" idx="7"/>
          </p:cNvCxnSpPr>
          <p:nvPr/>
        </p:nvCxnSpPr>
        <p:spPr>
          <a:xfrm rot="5400000">
            <a:off x="8119922" y="3471722"/>
            <a:ext cx="219356" cy="21935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2" idx="1"/>
            <a:endCxn id="23" idx="5"/>
          </p:cNvCxnSpPr>
          <p:nvPr/>
        </p:nvCxnSpPr>
        <p:spPr>
          <a:xfrm rot="16200000" flipV="1">
            <a:off x="8081822" y="3890822"/>
            <a:ext cx="295556" cy="21935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34200" y="449580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31B88"/>
                </a:solidFill>
              </a:rPr>
              <a:t>x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858000" y="525780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239000" y="487680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16200000" flipH="1">
            <a:off x="7091222" y="4729022"/>
            <a:ext cx="219356" cy="14315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7053122" y="5071922"/>
            <a:ext cx="219356" cy="21935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20000" y="586740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31B88"/>
                </a:solidFill>
              </a:rPr>
              <a:t>x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229600" y="647700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924800" y="617220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16200000" flipV="1">
            <a:off x="8119922" y="6367322"/>
            <a:ext cx="143156" cy="14315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V="1">
            <a:off x="7815122" y="6062522"/>
            <a:ext cx="143156" cy="14315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8" idx="3"/>
            <a:endCxn id="30" idx="7"/>
          </p:cNvCxnSpPr>
          <p:nvPr/>
        </p:nvCxnSpPr>
        <p:spPr>
          <a:xfrm rot="5400000">
            <a:off x="7315200" y="2404922"/>
            <a:ext cx="219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9" idx="7"/>
            <a:endCxn id="30" idx="3"/>
          </p:cNvCxnSpPr>
          <p:nvPr/>
        </p:nvCxnSpPr>
        <p:spPr>
          <a:xfrm rot="5400000" flipH="1" flipV="1">
            <a:off x="6934200" y="2785922"/>
            <a:ext cx="219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077200" y="3471722"/>
            <a:ext cx="219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V="1">
            <a:off x="8039100" y="3890822"/>
            <a:ext cx="2955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7048500" y="4729022"/>
            <a:ext cx="219356" cy="14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7010400" y="5071922"/>
            <a:ext cx="219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V="1">
            <a:off x="8077200" y="6367322"/>
            <a:ext cx="143156" cy="14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V="1">
            <a:off x="7772400" y="6062522"/>
            <a:ext cx="143156" cy="14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84723" y="2621127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Left left case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64124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Right right case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57800" y="496466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Right left case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60114" y="366926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Left right case</a:t>
            </a:r>
          </a:p>
        </p:txBody>
      </p:sp>
    </p:spTree>
    <p:extLst>
      <p:ext uri="{BB962C8B-B14F-4D97-AF65-F5344CB8AC3E}">
        <p14:creationId xmlns:p14="http://schemas.microsoft.com/office/powerpoint/2010/main" val="11464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rebalance? Rotation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1" y="1676400"/>
            <a:ext cx="808024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en-US" sz="2200" dirty="0"/>
              <a:t>Case 1 (</a:t>
            </a:r>
            <a:r>
              <a:rPr lang="en-US" altLang="en-US" sz="2200" b="1" dirty="0">
                <a:solidFill>
                  <a:srgbClr val="C00000"/>
                </a:solidFill>
              </a:rPr>
              <a:t>left left case</a:t>
            </a:r>
            <a:r>
              <a:rPr lang="en-US" altLang="en-US" sz="2200" dirty="0"/>
              <a:t>) and case 4 (</a:t>
            </a:r>
            <a:r>
              <a:rPr lang="en-US" altLang="en-US" sz="2200" b="1" dirty="0">
                <a:solidFill>
                  <a:srgbClr val="C00000"/>
                </a:solidFill>
              </a:rPr>
              <a:t>right right case</a:t>
            </a:r>
            <a:r>
              <a:rPr lang="en-US" altLang="en-US" sz="2200" dirty="0"/>
              <a:t>) are symmetric and requires the same operation for balance.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en-US" sz="2200" dirty="0"/>
              <a:t>Cases 1,4 are handled by </a:t>
            </a:r>
            <a:r>
              <a:rPr lang="en-US" altLang="en-US" sz="2200" i="1" dirty="0">
                <a:solidFill>
                  <a:srgbClr val="C00000"/>
                </a:solidFill>
              </a:rPr>
              <a:t>single rotation.</a:t>
            </a:r>
          </a:p>
          <a:p>
            <a:pPr marL="742950" lvl="1" indent="-285750">
              <a:buFont typeface="Arial" charset="0"/>
              <a:buChar char="•"/>
            </a:pPr>
            <a:endParaRPr lang="en-US" altLang="en-US" sz="2200" i="1" dirty="0">
              <a:solidFill>
                <a:srgbClr val="C0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altLang="en-US" i="1" dirty="0">
              <a:solidFill>
                <a:srgbClr val="C0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altLang="en-US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sz="2200" dirty="0"/>
              <a:t>Case 2 (</a:t>
            </a:r>
            <a:r>
              <a:rPr lang="en-US" altLang="en-US" sz="2200" b="1" dirty="0">
                <a:solidFill>
                  <a:srgbClr val="C00000"/>
                </a:solidFill>
              </a:rPr>
              <a:t>left right case</a:t>
            </a:r>
            <a:r>
              <a:rPr lang="en-US" altLang="en-US" sz="2200" dirty="0"/>
              <a:t>) and case 3 (</a:t>
            </a:r>
            <a:r>
              <a:rPr lang="en-US" altLang="en-US" sz="2200" b="1" dirty="0">
                <a:solidFill>
                  <a:srgbClr val="C00000"/>
                </a:solidFill>
              </a:rPr>
              <a:t>right left case</a:t>
            </a:r>
            <a:r>
              <a:rPr lang="en-US" altLang="en-US" sz="2200" dirty="0"/>
              <a:t>) are symmetric and requires the same operation for balance.</a:t>
            </a:r>
            <a:endParaRPr lang="en-US" altLang="en-US" sz="2200" i="1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sz="2200" dirty="0"/>
              <a:t>Cases 2,3 are handled by </a:t>
            </a:r>
            <a:r>
              <a:rPr lang="en-US" altLang="en-US" sz="2200" i="1" dirty="0">
                <a:solidFill>
                  <a:srgbClr val="C00000"/>
                </a:solidFill>
              </a:rPr>
              <a:t>double rotation.</a:t>
            </a:r>
            <a:r>
              <a:rPr lang="en-US" altLang="en-US" sz="2200" dirty="0">
                <a:solidFill>
                  <a:srgbClr val="C00000"/>
                </a:solidFill>
              </a:rPr>
              <a:t> 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268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Oval 4"/>
          <p:cNvSpPr>
            <a:spLocks/>
          </p:cNvSpPr>
          <p:nvPr/>
        </p:nvSpPr>
        <p:spPr bwMode="auto">
          <a:xfrm>
            <a:off x="6773863" y="2438400"/>
            <a:ext cx="436562" cy="4476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12" name="Oval 10"/>
          <p:cNvSpPr>
            <a:spLocks/>
          </p:cNvSpPr>
          <p:nvPr/>
        </p:nvSpPr>
        <p:spPr bwMode="auto">
          <a:xfrm>
            <a:off x="7443788" y="3124200"/>
            <a:ext cx="468312" cy="44767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6316662" y="2886075"/>
            <a:ext cx="623887" cy="98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6940550" y="2886075"/>
            <a:ext cx="709613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 flipH="1">
            <a:off x="7086599" y="3505200"/>
            <a:ext cx="457201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>
            <a:off x="7848599" y="3505200"/>
            <a:ext cx="304801" cy="8376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4038600" y="3200400"/>
            <a:ext cx="762000" cy="228600"/>
          </a:xfrm>
          <a:prstGeom prst="lef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90389" y="2819400"/>
            <a:ext cx="12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Rotate right</a:t>
            </a:r>
          </a:p>
        </p:txBody>
      </p:sp>
      <p:sp>
        <p:nvSpPr>
          <p:cNvPr id="27" name="Oval 4"/>
          <p:cNvSpPr>
            <a:spLocks/>
          </p:cNvSpPr>
          <p:nvPr/>
        </p:nvSpPr>
        <p:spPr bwMode="auto">
          <a:xfrm>
            <a:off x="1367864" y="3588669"/>
            <a:ext cx="436562" cy="4476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66800" y="4495800"/>
            <a:ext cx="457200" cy="1600200"/>
            <a:chOff x="2895600" y="4114800"/>
            <a:chExt cx="457200" cy="685800"/>
          </a:xfrm>
        </p:grpSpPr>
        <p:sp>
          <p:nvSpPr>
            <p:cNvPr id="29" name="Right Triangle 28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α</a:t>
              </a:r>
            </a:p>
          </p:txBody>
        </p:sp>
      </p:grpSp>
      <p:sp>
        <p:nvSpPr>
          <p:cNvPr id="31" name="Oval 10"/>
          <p:cNvSpPr>
            <a:spLocks/>
          </p:cNvSpPr>
          <p:nvPr/>
        </p:nvSpPr>
        <p:spPr bwMode="auto">
          <a:xfrm>
            <a:off x="1833001" y="2674269"/>
            <a:ext cx="468312" cy="44767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 flipH="1">
            <a:off x="1038225" y="3969669"/>
            <a:ext cx="409575" cy="551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H="1">
            <a:off x="1604402" y="3131469"/>
            <a:ext cx="38099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981200" y="4419600"/>
            <a:ext cx="457200" cy="1081338"/>
            <a:chOff x="2895600" y="4114800"/>
            <a:chExt cx="457200" cy="685800"/>
          </a:xfrm>
        </p:grpSpPr>
        <p:sp>
          <p:nvSpPr>
            <p:cNvPr id="35" name="Right Triangle 34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95001" y="3657600"/>
            <a:ext cx="457200" cy="1066800"/>
            <a:chOff x="2895600" y="4114800"/>
            <a:chExt cx="457200" cy="685800"/>
          </a:xfrm>
        </p:grpSpPr>
        <p:sp>
          <p:nvSpPr>
            <p:cNvPr id="38" name="Right Triangle 37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γ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1756801" y="3969669"/>
            <a:ext cx="200025" cy="4434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>
            <a:off x="2214002" y="3055269"/>
            <a:ext cx="368860" cy="678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Curved Down Arrow 4"/>
          <p:cNvSpPr/>
          <p:nvPr/>
        </p:nvSpPr>
        <p:spPr>
          <a:xfrm rot="18783968">
            <a:off x="1116024" y="3133969"/>
            <a:ext cx="867568" cy="304800"/>
          </a:xfrm>
          <a:prstGeom prst="curved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6200" y="4724400"/>
            <a:ext cx="8991600" cy="183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0" y="5468035"/>
            <a:ext cx="8991600" cy="183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6200" y="6077635"/>
            <a:ext cx="8991600" cy="183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324600" y="3886200"/>
            <a:ext cx="457200" cy="1600200"/>
            <a:chOff x="2895600" y="4114800"/>
            <a:chExt cx="457200" cy="685800"/>
          </a:xfrm>
        </p:grpSpPr>
        <p:sp>
          <p:nvSpPr>
            <p:cNvPr id="49" name="Right Triangle 48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α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86600" y="4343400"/>
            <a:ext cx="457200" cy="1081338"/>
            <a:chOff x="2895600" y="4114800"/>
            <a:chExt cx="457200" cy="685800"/>
          </a:xfrm>
        </p:grpSpPr>
        <p:sp>
          <p:nvSpPr>
            <p:cNvPr id="52" name="Right Triangle 51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53400" y="4343400"/>
            <a:ext cx="457200" cy="1066800"/>
            <a:chOff x="2895600" y="4114800"/>
            <a:chExt cx="457200" cy="685800"/>
          </a:xfrm>
        </p:grpSpPr>
        <p:sp>
          <p:nvSpPr>
            <p:cNvPr id="55" name="Right Triangle 54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γ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34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76400"/>
            <a:ext cx="807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After one node insertion, if we have </a:t>
            </a:r>
            <a:r>
              <a:rPr lang="en-US" sz="2200" b="1" dirty="0">
                <a:solidFill>
                  <a:srgbClr val="C00000"/>
                </a:solidFill>
              </a:rPr>
              <a:t>case 1 or 4</a:t>
            </a:r>
            <a:r>
              <a:rPr lang="en-US" sz="2200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One </a:t>
            </a:r>
            <a:r>
              <a:rPr lang="en-US" sz="2200" b="1" dirty="0">
                <a:solidFill>
                  <a:srgbClr val="C00000"/>
                </a:solidFill>
              </a:rPr>
              <a:t>single rotation </a:t>
            </a:r>
            <a:r>
              <a:rPr lang="en-US" sz="2200" dirty="0"/>
              <a:t>can fix it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/>
              <a:t>The new height of the rotated </a:t>
            </a:r>
            <a:r>
              <a:rPr lang="en-US" sz="2200" dirty="0" err="1"/>
              <a:t>subtree</a:t>
            </a:r>
            <a:r>
              <a:rPr lang="en-US" sz="2200" dirty="0"/>
              <a:t> is the same as that of the </a:t>
            </a:r>
            <a:r>
              <a:rPr lang="en-US" sz="2200" dirty="0" err="1"/>
              <a:t>subtree</a:t>
            </a:r>
            <a:r>
              <a:rPr lang="en-US" sz="2200" dirty="0"/>
              <a:t> before insertion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When imbalance exists, find </a:t>
            </a:r>
            <a:r>
              <a:rPr lang="en-US" sz="2200" dirty="0">
                <a:solidFill>
                  <a:srgbClr val="C00000"/>
                </a:solidFill>
              </a:rPr>
              <a:t>the first node from the inserted node to the root that it is out of balance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Single rotation take time O(1)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Insertion takes time O(log n)</a:t>
            </a:r>
          </a:p>
        </p:txBody>
      </p:sp>
    </p:spTree>
    <p:extLst>
      <p:ext uri="{BB962C8B-B14F-4D97-AF65-F5344CB8AC3E}">
        <p14:creationId xmlns:p14="http://schemas.microsoft.com/office/powerpoint/2010/main" val="15306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and Case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6764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Single rotation does not fix case 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  <a:r>
              <a:rPr lang="en-US" sz="2400" dirty="0"/>
              <a:t> and case </a:t>
            </a:r>
            <a:r>
              <a:rPr lang="en-US" sz="2400" b="1" dirty="0">
                <a:solidFill>
                  <a:srgbClr val="C00000"/>
                </a:solidFill>
              </a:rPr>
              <a:t>3</a:t>
            </a:r>
            <a:r>
              <a:rPr lang="en-US" sz="2400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They can be fixed by </a:t>
            </a:r>
            <a:r>
              <a:rPr lang="en-US" sz="2400" dirty="0">
                <a:solidFill>
                  <a:srgbClr val="C00000"/>
                </a:solidFill>
              </a:rPr>
              <a:t>double rotation</a:t>
            </a:r>
          </a:p>
        </p:txBody>
      </p:sp>
    </p:spTree>
    <p:extLst>
      <p:ext uri="{BB962C8B-B14F-4D97-AF65-F5344CB8AC3E}">
        <p14:creationId xmlns:p14="http://schemas.microsoft.com/office/powerpoint/2010/main" val="12135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Rotation does not work for case 2 and case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Oval 4"/>
          <p:cNvSpPr>
            <a:spLocks/>
          </p:cNvSpPr>
          <p:nvPr/>
        </p:nvSpPr>
        <p:spPr bwMode="auto">
          <a:xfrm>
            <a:off x="6773863" y="2438400"/>
            <a:ext cx="436562" cy="4476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6" name="Oval 10"/>
          <p:cNvSpPr>
            <a:spLocks/>
          </p:cNvSpPr>
          <p:nvPr/>
        </p:nvSpPr>
        <p:spPr bwMode="auto">
          <a:xfrm>
            <a:off x="7443788" y="3124200"/>
            <a:ext cx="468312" cy="44767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 flipH="1">
            <a:off x="6335710" y="2886076"/>
            <a:ext cx="604838" cy="81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4"/>
          <p:cNvSpPr>
            <a:spLocks noChangeShapeType="1"/>
          </p:cNvSpPr>
          <p:nvPr/>
        </p:nvSpPr>
        <p:spPr bwMode="auto">
          <a:xfrm>
            <a:off x="6940550" y="2886075"/>
            <a:ext cx="709613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H="1">
            <a:off x="7086599" y="3505200"/>
            <a:ext cx="457201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4"/>
          <p:cNvSpPr>
            <a:spLocks noChangeShapeType="1"/>
          </p:cNvSpPr>
          <p:nvPr/>
        </p:nvSpPr>
        <p:spPr bwMode="auto">
          <a:xfrm>
            <a:off x="7848599" y="3505200"/>
            <a:ext cx="304801" cy="8376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0800000">
            <a:off x="4038600" y="3200400"/>
            <a:ext cx="762000" cy="228600"/>
          </a:xfrm>
          <a:prstGeom prst="lef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90389" y="2819400"/>
            <a:ext cx="12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Rotate right</a:t>
            </a:r>
          </a:p>
        </p:txBody>
      </p:sp>
      <p:sp>
        <p:nvSpPr>
          <p:cNvPr id="13" name="Oval 4"/>
          <p:cNvSpPr>
            <a:spLocks/>
          </p:cNvSpPr>
          <p:nvPr/>
        </p:nvSpPr>
        <p:spPr bwMode="auto">
          <a:xfrm>
            <a:off x="1367864" y="3588669"/>
            <a:ext cx="436562" cy="4476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56827" y="4413103"/>
            <a:ext cx="457200" cy="1600200"/>
            <a:chOff x="2895600" y="4114800"/>
            <a:chExt cx="457200" cy="685800"/>
          </a:xfrm>
        </p:grpSpPr>
        <p:sp>
          <p:nvSpPr>
            <p:cNvPr id="15" name="Right Triangle 14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8"/>
            <p:cNvSpPr>
              <a:spLocks/>
            </p:cNvSpPr>
            <p:nvPr/>
          </p:nvSpPr>
          <p:spPr bwMode="auto">
            <a:xfrm>
              <a:off x="2895600" y="4511932"/>
              <a:ext cx="228600" cy="138499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sp>
        <p:nvSpPr>
          <p:cNvPr id="17" name="Oval 10"/>
          <p:cNvSpPr>
            <a:spLocks/>
          </p:cNvSpPr>
          <p:nvPr/>
        </p:nvSpPr>
        <p:spPr bwMode="auto">
          <a:xfrm>
            <a:off x="1833001" y="2674269"/>
            <a:ext cx="468312" cy="44767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1118625" y="3969670"/>
            <a:ext cx="329173" cy="3653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4"/>
          <p:cNvSpPr>
            <a:spLocks noChangeShapeType="1"/>
          </p:cNvSpPr>
          <p:nvPr/>
        </p:nvSpPr>
        <p:spPr bwMode="auto">
          <a:xfrm flipH="1">
            <a:off x="1604402" y="3131469"/>
            <a:ext cx="38099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118627" y="4361601"/>
            <a:ext cx="457200" cy="1081338"/>
            <a:chOff x="2895600" y="4114800"/>
            <a:chExt cx="457200" cy="685800"/>
          </a:xfrm>
        </p:grpSpPr>
        <p:sp>
          <p:nvSpPr>
            <p:cNvPr id="21" name="Right Triangle 20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8"/>
            <p:cNvSpPr>
              <a:spLocks/>
            </p:cNvSpPr>
            <p:nvPr/>
          </p:nvSpPr>
          <p:spPr bwMode="auto">
            <a:xfrm>
              <a:off x="2895600" y="4478705"/>
              <a:ext cx="228600" cy="204956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95001" y="3657600"/>
            <a:ext cx="457200" cy="1066800"/>
            <a:chOff x="2895600" y="4114800"/>
            <a:chExt cx="457200" cy="685800"/>
          </a:xfrm>
        </p:grpSpPr>
        <p:sp>
          <p:nvSpPr>
            <p:cNvPr id="24" name="Right Triangle 23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γ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756801" y="3969669"/>
            <a:ext cx="200025" cy="4434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2214002" y="3055269"/>
            <a:ext cx="368860" cy="678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Curved Down Arrow 27"/>
          <p:cNvSpPr/>
          <p:nvPr/>
        </p:nvSpPr>
        <p:spPr>
          <a:xfrm rot="18674821">
            <a:off x="1275786" y="3036396"/>
            <a:ext cx="666879" cy="304800"/>
          </a:xfrm>
          <a:prstGeom prst="curved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9709" y="4759448"/>
            <a:ext cx="8991600" cy="183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0" y="5468035"/>
            <a:ext cx="8991600" cy="183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6200" y="6077635"/>
            <a:ext cx="8991600" cy="183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094872" y="4393189"/>
            <a:ext cx="457200" cy="1600200"/>
            <a:chOff x="2895600" y="4114800"/>
            <a:chExt cx="457200" cy="685800"/>
          </a:xfrm>
        </p:grpSpPr>
        <p:sp>
          <p:nvSpPr>
            <p:cNvPr id="33" name="Right Triangle 32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8"/>
            <p:cNvSpPr>
              <a:spLocks/>
            </p:cNvSpPr>
            <p:nvPr/>
          </p:nvSpPr>
          <p:spPr bwMode="auto">
            <a:xfrm>
              <a:off x="2895600" y="4511933"/>
              <a:ext cx="228600" cy="138499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26188" y="3695797"/>
            <a:ext cx="457200" cy="1081338"/>
            <a:chOff x="2895600" y="4114800"/>
            <a:chExt cx="457200" cy="685800"/>
          </a:xfrm>
        </p:grpSpPr>
        <p:sp>
          <p:nvSpPr>
            <p:cNvPr id="36" name="Right Triangle 35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8"/>
            <p:cNvSpPr>
              <a:spLocks/>
            </p:cNvSpPr>
            <p:nvPr/>
          </p:nvSpPr>
          <p:spPr bwMode="auto">
            <a:xfrm>
              <a:off x="2895600" y="4478705"/>
              <a:ext cx="228600" cy="204956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α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153400" y="4343400"/>
            <a:ext cx="457200" cy="1066800"/>
            <a:chOff x="2895600" y="4114800"/>
            <a:chExt cx="457200" cy="685800"/>
          </a:xfrm>
        </p:grpSpPr>
        <p:sp>
          <p:nvSpPr>
            <p:cNvPr id="39" name="Right Triangle 38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γ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102946" y="4988689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rPr>
              <a:t>α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/>
          <p:cNvSpPr>
            <a:spLocks/>
          </p:cNvSpPr>
          <p:nvPr/>
        </p:nvSpPr>
        <p:spPr bwMode="auto">
          <a:xfrm>
            <a:off x="1439863" y="1905000"/>
            <a:ext cx="436562" cy="4476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4800" y="3352800"/>
            <a:ext cx="457200" cy="685800"/>
            <a:chOff x="2895600" y="4114800"/>
            <a:chExt cx="457200" cy="685800"/>
          </a:xfrm>
        </p:grpSpPr>
        <p:sp>
          <p:nvSpPr>
            <p:cNvPr id="7" name="Right Triangle 6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α</a:t>
              </a:r>
            </a:p>
          </p:txBody>
        </p:sp>
      </p:grpSp>
      <p:sp>
        <p:nvSpPr>
          <p:cNvPr id="9" name="Oval 10"/>
          <p:cNvSpPr>
            <a:spLocks/>
          </p:cNvSpPr>
          <p:nvPr/>
        </p:nvSpPr>
        <p:spPr bwMode="auto">
          <a:xfrm>
            <a:off x="685800" y="2590800"/>
            <a:ext cx="468312" cy="44767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 flipH="1">
            <a:off x="915988" y="2356163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1606550" y="2352675"/>
            <a:ext cx="709613" cy="2850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66800" y="4038600"/>
            <a:ext cx="457200" cy="685800"/>
            <a:chOff x="2895600" y="4114800"/>
            <a:chExt cx="457200" cy="685800"/>
          </a:xfrm>
        </p:grpSpPr>
        <p:sp>
          <p:nvSpPr>
            <p:cNvPr id="13" name="Right Triangle 12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86000" y="4038600"/>
            <a:ext cx="457200" cy="685800"/>
            <a:chOff x="2895600" y="4114800"/>
            <a:chExt cx="457200" cy="685800"/>
          </a:xfrm>
        </p:grpSpPr>
        <p:sp>
          <p:nvSpPr>
            <p:cNvPr id="16" name="Right Triangle 15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γ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304800" y="29718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4"/>
          <p:cNvSpPr>
            <a:spLocks noChangeShapeType="1"/>
          </p:cNvSpPr>
          <p:nvPr/>
        </p:nvSpPr>
        <p:spPr bwMode="auto">
          <a:xfrm>
            <a:off x="1055687" y="3001649"/>
            <a:ext cx="404813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0"/>
          <p:cNvSpPr>
            <a:spLocks/>
          </p:cNvSpPr>
          <p:nvPr/>
        </p:nvSpPr>
        <p:spPr bwMode="auto">
          <a:xfrm>
            <a:off x="1371600" y="3362325"/>
            <a:ext cx="468312" cy="4476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H="1">
            <a:off x="1055686" y="3813488"/>
            <a:ext cx="542925" cy="26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1604962" y="3810001"/>
            <a:ext cx="711201" cy="2697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316163" y="2628900"/>
            <a:ext cx="457200" cy="685800"/>
            <a:chOff x="2895600" y="4114800"/>
            <a:chExt cx="457200" cy="685800"/>
          </a:xfrm>
        </p:grpSpPr>
        <p:sp>
          <p:nvSpPr>
            <p:cNvPr id="24" name="Right Triangle 23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θ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26" name="Oval 25"/>
          <p:cNvSpPr>
            <a:spLocks/>
          </p:cNvSpPr>
          <p:nvPr/>
        </p:nvSpPr>
        <p:spPr bwMode="auto">
          <a:xfrm>
            <a:off x="7760957" y="2584763"/>
            <a:ext cx="436562" cy="4476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867400" y="3352800"/>
            <a:ext cx="457200" cy="685800"/>
            <a:chOff x="2895600" y="4114800"/>
            <a:chExt cx="457200" cy="685800"/>
          </a:xfrm>
        </p:grpSpPr>
        <p:sp>
          <p:nvSpPr>
            <p:cNvPr id="28" name="Right Triangle 27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α</a:t>
              </a:r>
            </a:p>
          </p:txBody>
        </p:sp>
      </p:grpSp>
      <p:sp>
        <p:nvSpPr>
          <p:cNvPr id="30" name="Oval 10"/>
          <p:cNvSpPr>
            <a:spLocks/>
          </p:cNvSpPr>
          <p:nvPr/>
        </p:nvSpPr>
        <p:spPr bwMode="auto">
          <a:xfrm>
            <a:off x="6073194" y="2605758"/>
            <a:ext cx="468312" cy="44767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 flipH="1">
            <a:off x="6325793" y="2367633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7244227" y="2352675"/>
            <a:ext cx="709613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896894" y="3362325"/>
            <a:ext cx="457200" cy="685800"/>
            <a:chOff x="2895600" y="4114800"/>
            <a:chExt cx="457200" cy="685800"/>
          </a:xfrm>
        </p:grpSpPr>
        <p:sp>
          <p:nvSpPr>
            <p:cNvPr id="34" name="Right Triangle 33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688921" y="3371984"/>
            <a:ext cx="457200" cy="685800"/>
            <a:chOff x="2895600" y="4114800"/>
            <a:chExt cx="457200" cy="685800"/>
          </a:xfrm>
        </p:grpSpPr>
        <p:sp>
          <p:nvSpPr>
            <p:cNvPr id="37" name="Right Triangle 36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γ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39" name="Line 33"/>
          <p:cNvSpPr>
            <a:spLocks noChangeShapeType="1"/>
          </p:cNvSpPr>
          <p:nvPr/>
        </p:nvSpPr>
        <p:spPr bwMode="auto">
          <a:xfrm flipH="1">
            <a:off x="5861050" y="3032438"/>
            <a:ext cx="364232" cy="3597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6485731" y="2987629"/>
            <a:ext cx="404813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10"/>
          <p:cNvSpPr>
            <a:spLocks/>
          </p:cNvSpPr>
          <p:nvPr/>
        </p:nvSpPr>
        <p:spPr bwMode="auto">
          <a:xfrm>
            <a:off x="6813950" y="2130782"/>
            <a:ext cx="468312" cy="4476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H="1">
            <a:off x="7700716" y="3028079"/>
            <a:ext cx="183165" cy="3640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8111744" y="2958056"/>
            <a:ext cx="288868" cy="4341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400612" y="3392174"/>
            <a:ext cx="457200" cy="685800"/>
            <a:chOff x="2895600" y="4114800"/>
            <a:chExt cx="457200" cy="685800"/>
          </a:xfrm>
        </p:grpSpPr>
        <p:sp>
          <p:nvSpPr>
            <p:cNvPr id="45" name="Right Triangle 44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θ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04800" y="541020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Left sub-tree is two levels deeper than the right sub-tree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86400" y="5410200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Move yellow node up two levels  and red node one level down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79709" y="3352800"/>
            <a:ext cx="8991600" cy="183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0" y="4061387"/>
            <a:ext cx="8991600" cy="183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6200" y="4706035"/>
            <a:ext cx="8991600" cy="183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>
                <a:latin typeface="Tw Cen MT" charset="0"/>
                <a:ea typeface="MS PGothic" charset="0"/>
              </a:rPr>
              <a:t>Tree has a problem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2CA994E8-F4A7-054A-8C5C-2F3EB2167924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</a:t>
            </a:fld>
            <a:endParaRPr lang="en-US" sz="1200">
              <a:solidFill>
                <a:srgbClr val="FFFFFF"/>
              </a:solidFill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812925" y="1524000"/>
            <a:ext cx="436562" cy="447675"/>
            <a:chOff x="0" y="0"/>
            <a:chExt cx="275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Oval 4"/>
            <p:cNvSpPr>
              <a:spLocks/>
            </p:cNvSpPr>
            <p:nvPr/>
          </p:nvSpPr>
          <p:spPr bwMode="auto">
            <a:xfrm>
              <a:off x="0" y="0"/>
              <a:ext cx="275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8" name="Rectangle 5"/>
            <p:cNvSpPr>
              <a:spLocks/>
            </p:cNvSpPr>
            <p:nvPr/>
          </p:nvSpPr>
          <p:spPr bwMode="auto">
            <a:xfrm>
              <a:off x="28" y="40"/>
              <a:ext cx="218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12</a:t>
              </a:r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1135062" y="2209800"/>
            <a:ext cx="419100" cy="447675"/>
            <a:chOff x="0" y="0"/>
            <a:chExt cx="26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Oval 7"/>
            <p:cNvSpPr>
              <a:spLocks/>
            </p:cNvSpPr>
            <p:nvPr/>
          </p:nvSpPr>
          <p:spPr bwMode="auto">
            <a:xfrm>
              <a:off x="0" y="0"/>
              <a:ext cx="26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1" name="Rectangle 8"/>
            <p:cNvSpPr>
              <a:spLocks/>
            </p:cNvSpPr>
            <p:nvPr/>
          </p:nvSpPr>
          <p:spPr bwMode="auto">
            <a:xfrm>
              <a:off x="57" y="40"/>
              <a:ext cx="14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8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2482850" y="2209800"/>
            <a:ext cx="468312" cy="447675"/>
            <a:chOff x="0" y="0"/>
            <a:chExt cx="295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" name="Oval 10"/>
            <p:cNvSpPr>
              <a:spLocks/>
            </p:cNvSpPr>
            <p:nvPr/>
          </p:nvSpPr>
          <p:spPr bwMode="auto">
            <a:xfrm>
              <a:off x="0" y="0"/>
              <a:ext cx="295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38" y="40"/>
              <a:ext cx="218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22</a:t>
              </a: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2303462" y="3124200"/>
            <a:ext cx="385763" cy="447675"/>
            <a:chOff x="0" y="0"/>
            <a:chExt cx="242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6" name="Oval 13"/>
            <p:cNvSpPr>
              <a:spLocks/>
            </p:cNvSpPr>
            <p:nvPr/>
          </p:nvSpPr>
          <p:spPr bwMode="auto">
            <a:xfrm>
              <a:off x="0" y="0"/>
              <a:ext cx="242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7" name="Rectangle 14"/>
            <p:cNvSpPr>
              <a:spLocks/>
            </p:cNvSpPr>
            <p:nvPr/>
          </p:nvSpPr>
          <p:spPr bwMode="auto">
            <a:xfrm>
              <a:off x="12" y="40"/>
              <a:ext cx="21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15</a:t>
              </a: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1625600" y="3124200"/>
            <a:ext cx="354012" cy="447675"/>
            <a:chOff x="0" y="0"/>
            <a:chExt cx="223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9" name="Oval 16"/>
            <p:cNvSpPr>
              <a:spLocks/>
            </p:cNvSpPr>
            <p:nvPr/>
          </p:nvSpPr>
          <p:spPr bwMode="auto">
            <a:xfrm>
              <a:off x="0" y="0"/>
              <a:ext cx="223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20" name="Rectangle 17"/>
            <p:cNvSpPr>
              <a:spLocks/>
            </p:cNvSpPr>
            <p:nvPr/>
          </p:nvSpPr>
          <p:spPr bwMode="auto">
            <a:xfrm>
              <a:off x="38" y="40"/>
              <a:ext cx="14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9</a:t>
              </a: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762000" y="3124200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2" name="Oval 19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23" name="Rectangle 20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2286000" y="3962400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5" name="Oval 22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26" name="Rectangle 23"/>
            <p:cNvSpPr>
              <a:spLocks/>
            </p:cNvSpPr>
            <p:nvPr/>
          </p:nvSpPr>
          <p:spPr bwMode="auto">
            <a:xfrm>
              <a:off x="18" y="40"/>
              <a:ext cx="218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13</a:t>
              </a:r>
            </a:p>
          </p:txBody>
        </p:sp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1295400" y="3962400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8" name="Oval 25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29" name="Rectangle 26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7</a:t>
              </a:r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381000" y="3962400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1" name="Oval 28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32" name="Rectangle 29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3057525" y="3962400"/>
            <a:ext cx="385762" cy="447675"/>
            <a:chOff x="0" y="0"/>
            <a:chExt cx="242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4" name="Oval 31"/>
            <p:cNvSpPr>
              <a:spLocks/>
            </p:cNvSpPr>
            <p:nvPr/>
          </p:nvSpPr>
          <p:spPr bwMode="auto">
            <a:xfrm>
              <a:off x="0" y="0"/>
              <a:ext cx="242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35" name="Rectangle 32"/>
            <p:cNvSpPr>
              <a:spLocks/>
            </p:cNvSpPr>
            <p:nvPr/>
          </p:nvSpPr>
          <p:spPr bwMode="auto">
            <a:xfrm>
              <a:off x="12" y="40"/>
              <a:ext cx="21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18</a:t>
              </a:r>
            </a:p>
          </p:txBody>
        </p:sp>
      </p:grpSp>
      <p:sp>
        <p:nvSpPr>
          <p:cNvPr id="36" name="Line 33"/>
          <p:cNvSpPr>
            <a:spLocks noChangeShapeType="1"/>
          </p:cNvSpPr>
          <p:nvPr/>
        </p:nvSpPr>
        <p:spPr bwMode="auto">
          <a:xfrm flipH="1">
            <a:off x="1295400" y="1971675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979612" y="1971675"/>
            <a:ext cx="709613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H="1">
            <a:off x="925512" y="2657475"/>
            <a:ext cx="369888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295400" y="2657475"/>
            <a:ext cx="517525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flipH="1">
            <a:off x="2482850" y="2657475"/>
            <a:ext cx="274637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584200" y="3571875"/>
            <a:ext cx="341312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925512" y="3571875"/>
            <a:ext cx="62865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>
            <a:off x="2482850" y="3571875"/>
            <a:ext cx="1587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482850" y="3571875"/>
            <a:ext cx="76200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6980238" y="1524000"/>
            <a:ext cx="436562" cy="447675"/>
            <a:chOff x="0" y="0"/>
            <a:chExt cx="275" cy="281"/>
          </a:xfrm>
          <a:solidFill>
            <a:srgbClr val="BACECE"/>
          </a:solidFill>
        </p:grpSpPr>
        <p:sp>
          <p:nvSpPr>
            <p:cNvPr id="46" name="Oval 4"/>
            <p:cNvSpPr>
              <a:spLocks/>
            </p:cNvSpPr>
            <p:nvPr/>
          </p:nvSpPr>
          <p:spPr bwMode="auto">
            <a:xfrm>
              <a:off x="0" y="0"/>
              <a:ext cx="275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47" name="Rectangle 5"/>
            <p:cNvSpPr>
              <a:spLocks/>
            </p:cNvSpPr>
            <p:nvPr/>
          </p:nvSpPr>
          <p:spPr bwMode="auto">
            <a:xfrm>
              <a:off x="28" y="40"/>
              <a:ext cx="218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22</a:t>
              </a:r>
            </a:p>
          </p:txBody>
        </p:sp>
      </p:grpSp>
      <p:grpSp>
        <p:nvGrpSpPr>
          <p:cNvPr id="48" name="Group 6"/>
          <p:cNvGrpSpPr>
            <a:grpSpLocks/>
          </p:cNvGrpSpPr>
          <p:nvPr/>
        </p:nvGrpSpPr>
        <p:grpSpPr bwMode="auto">
          <a:xfrm>
            <a:off x="6302375" y="2209800"/>
            <a:ext cx="419100" cy="447675"/>
            <a:chOff x="0" y="0"/>
            <a:chExt cx="264" cy="281"/>
          </a:xfrm>
          <a:solidFill>
            <a:srgbClr val="BACECE"/>
          </a:solidFill>
        </p:grpSpPr>
        <p:sp>
          <p:nvSpPr>
            <p:cNvPr id="49" name="Oval 7"/>
            <p:cNvSpPr>
              <a:spLocks/>
            </p:cNvSpPr>
            <p:nvPr/>
          </p:nvSpPr>
          <p:spPr bwMode="auto">
            <a:xfrm>
              <a:off x="0" y="0"/>
              <a:ext cx="26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50" name="Rectangle 8"/>
            <p:cNvSpPr>
              <a:spLocks/>
            </p:cNvSpPr>
            <p:nvPr/>
          </p:nvSpPr>
          <p:spPr bwMode="auto">
            <a:xfrm>
              <a:off x="58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8</a:t>
              </a:r>
            </a:p>
          </p:txBody>
        </p:sp>
      </p:grpSp>
      <p:grpSp>
        <p:nvGrpSpPr>
          <p:cNvPr id="51" name="Group 9"/>
          <p:cNvGrpSpPr>
            <a:grpSpLocks/>
          </p:cNvGrpSpPr>
          <p:nvPr/>
        </p:nvGrpSpPr>
        <p:grpSpPr bwMode="auto">
          <a:xfrm>
            <a:off x="4951413" y="4767764"/>
            <a:ext cx="468312" cy="447675"/>
            <a:chOff x="0" y="0"/>
            <a:chExt cx="295" cy="281"/>
          </a:xfrm>
          <a:solidFill>
            <a:srgbClr val="BACECE"/>
          </a:solidFill>
        </p:grpSpPr>
        <p:sp>
          <p:nvSpPr>
            <p:cNvPr id="52" name="Oval 10"/>
            <p:cNvSpPr>
              <a:spLocks/>
            </p:cNvSpPr>
            <p:nvPr/>
          </p:nvSpPr>
          <p:spPr bwMode="auto">
            <a:xfrm>
              <a:off x="0" y="0"/>
              <a:ext cx="295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53" name="Rectangle 11"/>
            <p:cNvSpPr>
              <a:spLocks/>
            </p:cNvSpPr>
            <p:nvPr/>
          </p:nvSpPr>
          <p:spPr bwMode="auto">
            <a:xfrm>
              <a:off x="7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</p:grpSp>
      <p:grpSp>
        <p:nvGrpSpPr>
          <p:cNvPr id="54" name="Group 12"/>
          <p:cNvGrpSpPr>
            <a:grpSpLocks/>
          </p:cNvGrpSpPr>
          <p:nvPr/>
        </p:nvGrpSpPr>
        <p:grpSpPr bwMode="auto">
          <a:xfrm>
            <a:off x="4665662" y="5572125"/>
            <a:ext cx="385763" cy="447675"/>
            <a:chOff x="0" y="0"/>
            <a:chExt cx="242" cy="281"/>
          </a:xfrm>
          <a:solidFill>
            <a:srgbClr val="BACECE"/>
          </a:solidFill>
        </p:grpSpPr>
        <p:sp>
          <p:nvSpPr>
            <p:cNvPr id="55" name="Oval 13"/>
            <p:cNvSpPr>
              <a:spLocks/>
            </p:cNvSpPr>
            <p:nvPr/>
          </p:nvSpPr>
          <p:spPr bwMode="auto">
            <a:xfrm>
              <a:off x="0" y="0"/>
              <a:ext cx="242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56" name="Rectangle 14"/>
            <p:cNvSpPr>
              <a:spLocks/>
            </p:cNvSpPr>
            <p:nvPr/>
          </p:nvSpPr>
          <p:spPr bwMode="auto">
            <a:xfrm>
              <a:off x="49" y="40"/>
              <a:ext cx="145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</p:grpSp>
      <p:grpSp>
        <p:nvGrpSpPr>
          <p:cNvPr id="57" name="Group 15"/>
          <p:cNvGrpSpPr>
            <a:grpSpLocks/>
          </p:cNvGrpSpPr>
          <p:nvPr/>
        </p:nvGrpSpPr>
        <p:grpSpPr bwMode="auto">
          <a:xfrm>
            <a:off x="6792913" y="3124200"/>
            <a:ext cx="354012" cy="447675"/>
            <a:chOff x="0" y="0"/>
            <a:chExt cx="223" cy="281"/>
          </a:xfrm>
          <a:solidFill>
            <a:srgbClr val="BACECE"/>
          </a:solidFill>
        </p:grpSpPr>
        <p:sp>
          <p:nvSpPr>
            <p:cNvPr id="58" name="Oval 16"/>
            <p:cNvSpPr>
              <a:spLocks/>
            </p:cNvSpPr>
            <p:nvPr/>
          </p:nvSpPr>
          <p:spPr bwMode="auto">
            <a:xfrm>
              <a:off x="0" y="0"/>
              <a:ext cx="223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59" name="Rectangle 17"/>
            <p:cNvSpPr>
              <a:spLocks/>
            </p:cNvSpPr>
            <p:nvPr/>
          </p:nvSpPr>
          <p:spPr bwMode="auto">
            <a:xfrm>
              <a:off x="38" y="40"/>
              <a:ext cx="14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9</a:t>
              </a:r>
            </a:p>
          </p:txBody>
        </p:sp>
      </p:grpSp>
      <p:grpSp>
        <p:nvGrpSpPr>
          <p:cNvPr id="60" name="Group 18"/>
          <p:cNvGrpSpPr>
            <a:grpSpLocks/>
          </p:cNvGrpSpPr>
          <p:nvPr/>
        </p:nvGrpSpPr>
        <p:grpSpPr bwMode="auto">
          <a:xfrm>
            <a:off x="5929313" y="3124200"/>
            <a:ext cx="403225" cy="447675"/>
            <a:chOff x="0" y="0"/>
            <a:chExt cx="254" cy="281"/>
          </a:xfrm>
          <a:solidFill>
            <a:srgbClr val="BACECE"/>
          </a:solidFill>
        </p:grpSpPr>
        <p:sp>
          <p:nvSpPr>
            <p:cNvPr id="61" name="Oval 19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62" name="Rectangle 20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5</a:t>
              </a:r>
            </a:p>
          </p:txBody>
        </p:sp>
      </p:grpSp>
      <p:grpSp>
        <p:nvGrpSpPr>
          <p:cNvPr id="66" name="Group 24"/>
          <p:cNvGrpSpPr>
            <a:grpSpLocks/>
          </p:cNvGrpSpPr>
          <p:nvPr/>
        </p:nvGrpSpPr>
        <p:grpSpPr bwMode="auto">
          <a:xfrm>
            <a:off x="6510338" y="3962400"/>
            <a:ext cx="403225" cy="447675"/>
            <a:chOff x="0" y="0"/>
            <a:chExt cx="254" cy="281"/>
          </a:xfrm>
          <a:solidFill>
            <a:srgbClr val="BACECE"/>
          </a:solidFill>
        </p:grpSpPr>
        <p:sp>
          <p:nvSpPr>
            <p:cNvPr id="67" name="Oval 25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68" name="Rectangle 26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7</a:t>
              </a:r>
            </a:p>
          </p:txBody>
        </p:sp>
      </p:grpSp>
      <p:grpSp>
        <p:nvGrpSpPr>
          <p:cNvPr id="69" name="Group 27"/>
          <p:cNvGrpSpPr>
            <a:grpSpLocks/>
          </p:cNvGrpSpPr>
          <p:nvPr/>
        </p:nvGrpSpPr>
        <p:grpSpPr bwMode="auto">
          <a:xfrm>
            <a:off x="5548313" y="3962400"/>
            <a:ext cx="403225" cy="447675"/>
            <a:chOff x="0" y="0"/>
            <a:chExt cx="254" cy="281"/>
          </a:xfrm>
          <a:solidFill>
            <a:srgbClr val="BACECE"/>
          </a:solidFill>
        </p:grpSpPr>
        <p:sp>
          <p:nvSpPr>
            <p:cNvPr id="70" name="Oval 28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71" name="Rectangle 29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4</a:t>
              </a:r>
            </a:p>
          </p:txBody>
        </p:sp>
      </p:grpSp>
      <p:grpSp>
        <p:nvGrpSpPr>
          <p:cNvPr id="72" name="Group 30"/>
          <p:cNvGrpSpPr>
            <a:grpSpLocks/>
          </p:cNvGrpSpPr>
          <p:nvPr/>
        </p:nvGrpSpPr>
        <p:grpSpPr bwMode="auto">
          <a:xfrm>
            <a:off x="5419725" y="6410325"/>
            <a:ext cx="385762" cy="447675"/>
            <a:chOff x="0" y="0"/>
            <a:chExt cx="242" cy="281"/>
          </a:xfrm>
          <a:solidFill>
            <a:srgbClr val="BACECE"/>
          </a:solidFill>
        </p:grpSpPr>
        <p:sp>
          <p:nvSpPr>
            <p:cNvPr id="73" name="Oval 31"/>
            <p:cNvSpPr>
              <a:spLocks/>
            </p:cNvSpPr>
            <p:nvPr/>
          </p:nvSpPr>
          <p:spPr bwMode="auto">
            <a:xfrm>
              <a:off x="0" y="0"/>
              <a:ext cx="242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74" name="Rectangle 32"/>
            <p:cNvSpPr>
              <a:spLocks/>
            </p:cNvSpPr>
            <p:nvPr/>
          </p:nvSpPr>
          <p:spPr bwMode="auto">
            <a:xfrm>
              <a:off x="49" y="40"/>
              <a:ext cx="145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2</a:t>
              </a:r>
            </a:p>
          </p:txBody>
        </p:sp>
      </p:grpSp>
      <p:sp>
        <p:nvSpPr>
          <p:cNvPr id="75" name="Line 33"/>
          <p:cNvSpPr>
            <a:spLocks noChangeShapeType="1"/>
          </p:cNvSpPr>
          <p:nvPr/>
        </p:nvSpPr>
        <p:spPr bwMode="auto">
          <a:xfrm flipH="1">
            <a:off x="6462713" y="1971675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34"/>
          <p:cNvSpPr>
            <a:spLocks noChangeShapeType="1"/>
          </p:cNvSpPr>
          <p:nvPr/>
        </p:nvSpPr>
        <p:spPr bwMode="auto">
          <a:xfrm flipH="1">
            <a:off x="5300662" y="4320090"/>
            <a:ext cx="306388" cy="4771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35"/>
          <p:cNvSpPr>
            <a:spLocks noChangeShapeType="1"/>
          </p:cNvSpPr>
          <p:nvPr/>
        </p:nvSpPr>
        <p:spPr bwMode="auto">
          <a:xfrm flipH="1">
            <a:off x="6092825" y="2657475"/>
            <a:ext cx="369888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>
            <a:off x="6462713" y="2657475"/>
            <a:ext cx="517525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 flipH="1">
            <a:off x="4845050" y="5105400"/>
            <a:ext cx="274637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H="1">
            <a:off x="5751513" y="3571875"/>
            <a:ext cx="341312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39"/>
          <p:cNvSpPr>
            <a:spLocks noChangeShapeType="1"/>
          </p:cNvSpPr>
          <p:nvPr/>
        </p:nvSpPr>
        <p:spPr bwMode="auto">
          <a:xfrm>
            <a:off x="6092825" y="3571875"/>
            <a:ext cx="62865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40"/>
          <p:cNvSpPr>
            <a:spLocks noChangeShapeType="1"/>
          </p:cNvSpPr>
          <p:nvPr/>
        </p:nvSpPr>
        <p:spPr bwMode="auto">
          <a:xfrm flipH="1">
            <a:off x="4467225" y="6019800"/>
            <a:ext cx="379412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41"/>
          <p:cNvSpPr>
            <a:spLocks noChangeShapeType="1"/>
          </p:cNvSpPr>
          <p:nvPr/>
        </p:nvSpPr>
        <p:spPr bwMode="auto">
          <a:xfrm>
            <a:off x="4845050" y="6019800"/>
            <a:ext cx="76200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65524" y="5451428"/>
            <a:ext cx="1617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727826" y="5750004"/>
            <a:ext cx="1371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6600" dirty="0">
              <a:solidFill>
                <a:srgbClr val="FF0000"/>
              </a:solidFill>
            </a:endParaRPr>
          </a:p>
        </p:txBody>
      </p:sp>
      <p:grpSp>
        <p:nvGrpSpPr>
          <p:cNvPr id="91" name="Group 21"/>
          <p:cNvGrpSpPr>
            <a:grpSpLocks/>
          </p:cNvGrpSpPr>
          <p:nvPr/>
        </p:nvGrpSpPr>
        <p:grpSpPr bwMode="auto">
          <a:xfrm>
            <a:off x="4254500" y="6400800"/>
            <a:ext cx="403225" cy="447675"/>
            <a:chOff x="0" y="0"/>
            <a:chExt cx="254" cy="281"/>
          </a:xfrm>
          <a:solidFill>
            <a:srgbClr val="BACECE"/>
          </a:solidFill>
        </p:grpSpPr>
        <p:sp>
          <p:nvSpPr>
            <p:cNvPr id="92" name="Oval 22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93" name="Rectangle 23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49263" y="6467091"/>
            <a:ext cx="207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case: O(log n)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990821" y="6488668"/>
            <a:ext cx="177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case: O(n)</a:t>
            </a:r>
          </a:p>
        </p:txBody>
      </p:sp>
      <p:grpSp>
        <p:nvGrpSpPr>
          <p:cNvPr id="97" name="Group 30"/>
          <p:cNvGrpSpPr>
            <a:grpSpLocks/>
          </p:cNvGrpSpPr>
          <p:nvPr/>
        </p:nvGrpSpPr>
        <p:grpSpPr bwMode="auto">
          <a:xfrm>
            <a:off x="3348038" y="3057525"/>
            <a:ext cx="385762" cy="447675"/>
            <a:chOff x="0" y="0"/>
            <a:chExt cx="242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8" name="Oval 31"/>
            <p:cNvSpPr>
              <a:spLocks/>
            </p:cNvSpPr>
            <p:nvPr/>
          </p:nvSpPr>
          <p:spPr bwMode="auto">
            <a:xfrm>
              <a:off x="0" y="0"/>
              <a:ext cx="242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99" name="Rectangle 32"/>
            <p:cNvSpPr>
              <a:spLocks/>
            </p:cNvSpPr>
            <p:nvPr/>
          </p:nvSpPr>
          <p:spPr bwMode="auto">
            <a:xfrm>
              <a:off x="12" y="40"/>
              <a:ext cx="21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23</a:t>
              </a:r>
            </a:p>
          </p:txBody>
        </p:sp>
      </p:grpSp>
      <p:sp>
        <p:nvSpPr>
          <p:cNvPr id="100" name="Line 41"/>
          <p:cNvSpPr>
            <a:spLocks noChangeShapeType="1"/>
          </p:cNvSpPr>
          <p:nvPr/>
        </p:nvSpPr>
        <p:spPr bwMode="auto">
          <a:xfrm>
            <a:off x="2773363" y="2667000"/>
            <a:ext cx="76200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1" name="Group 30"/>
          <p:cNvGrpSpPr>
            <a:grpSpLocks/>
          </p:cNvGrpSpPr>
          <p:nvPr/>
        </p:nvGrpSpPr>
        <p:grpSpPr bwMode="auto">
          <a:xfrm>
            <a:off x="7843838" y="2371725"/>
            <a:ext cx="385762" cy="447675"/>
            <a:chOff x="0" y="0"/>
            <a:chExt cx="242" cy="281"/>
          </a:xfrm>
          <a:solidFill>
            <a:srgbClr val="BACECE"/>
          </a:solidFill>
        </p:grpSpPr>
        <p:sp>
          <p:nvSpPr>
            <p:cNvPr id="102" name="Oval 31"/>
            <p:cNvSpPr>
              <a:spLocks/>
            </p:cNvSpPr>
            <p:nvPr/>
          </p:nvSpPr>
          <p:spPr bwMode="auto">
            <a:xfrm>
              <a:off x="0" y="0"/>
              <a:ext cx="242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03" name="Rectangle 32"/>
            <p:cNvSpPr>
              <a:spLocks/>
            </p:cNvSpPr>
            <p:nvPr/>
          </p:nvSpPr>
          <p:spPr bwMode="auto">
            <a:xfrm>
              <a:off x="12" y="40"/>
              <a:ext cx="21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23</a:t>
              </a:r>
            </a:p>
          </p:txBody>
        </p:sp>
      </p:grpSp>
      <p:sp>
        <p:nvSpPr>
          <p:cNvPr id="104" name="Line 41"/>
          <p:cNvSpPr>
            <a:spLocks noChangeShapeType="1"/>
          </p:cNvSpPr>
          <p:nvPr/>
        </p:nvSpPr>
        <p:spPr bwMode="auto">
          <a:xfrm>
            <a:off x="7269163" y="1981200"/>
            <a:ext cx="76200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Rotation – in slow motion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848" y="1516698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double rotation can be viewed as two single rotations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Example: case 2</a:t>
            </a:r>
          </a:p>
        </p:txBody>
      </p:sp>
      <p:sp>
        <p:nvSpPr>
          <p:cNvPr id="6" name="Oval 5"/>
          <p:cNvSpPr>
            <a:spLocks/>
          </p:cNvSpPr>
          <p:nvPr/>
        </p:nvSpPr>
        <p:spPr bwMode="auto">
          <a:xfrm>
            <a:off x="1287463" y="2133600"/>
            <a:ext cx="436562" cy="4476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3581400"/>
            <a:ext cx="457200" cy="685800"/>
            <a:chOff x="2895600" y="4114800"/>
            <a:chExt cx="457200" cy="685800"/>
          </a:xfrm>
        </p:grpSpPr>
        <p:sp>
          <p:nvSpPr>
            <p:cNvPr id="8" name="Right Triangle 7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α</a:t>
              </a:r>
            </a:p>
          </p:txBody>
        </p:sp>
      </p:grpSp>
      <p:sp>
        <p:nvSpPr>
          <p:cNvPr id="10" name="Oval 10"/>
          <p:cNvSpPr>
            <a:spLocks/>
          </p:cNvSpPr>
          <p:nvPr/>
        </p:nvSpPr>
        <p:spPr bwMode="auto">
          <a:xfrm>
            <a:off x="533400" y="2819400"/>
            <a:ext cx="468312" cy="44767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 flipH="1">
            <a:off x="763588" y="2584763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>
            <a:off x="1454150" y="2581275"/>
            <a:ext cx="709613" cy="2850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14400" y="4267200"/>
            <a:ext cx="457200" cy="685800"/>
            <a:chOff x="2895600" y="4114800"/>
            <a:chExt cx="457200" cy="685800"/>
          </a:xfrm>
        </p:grpSpPr>
        <p:sp>
          <p:nvSpPr>
            <p:cNvPr id="14" name="Right Triangle 13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33600" y="4267200"/>
            <a:ext cx="457200" cy="685800"/>
            <a:chOff x="2895600" y="4114800"/>
            <a:chExt cx="457200" cy="685800"/>
          </a:xfrm>
        </p:grpSpPr>
        <p:sp>
          <p:nvSpPr>
            <p:cNvPr id="17" name="Right Triangle 16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γ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19" name="Line 33"/>
          <p:cNvSpPr>
            <a:spLocks noChangeShapeType="1"/>
          </p:cNvSpPr>
          <p:nvPr/>
        </p:nvSpPr>
        <p:spPr bwMode="auto">
          <a:xfrm flipH="1">
            <a:off x="152400" y="32004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903287" y="3230249"/>
            <a:ext cx="404813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10"/>
          <p:cNvSpPr>
            <a:spLocks/>
          </p:cNvSpPr>
          <p:nvPr/>
        </p:nvSpPr>
        <p:spPr bwMode="auto">
          <a:xfrm>
            <a:off x="1219200" y="3590925"/>
            <a:ext cx="468312" cy="4476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 flipH="1">
            <a:off x="903286" y="4042088"/>
            <a:ext cx="542925" cy="26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1452562" y="4038601"/>
            <a:ext cx="711201" cy="2697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163763" y="2857500"/>
            <a:ext cx="457200" cy="685800"/>
            <a:chOff x="2895600" y="4114800"/>
            <a:chExt cx="457200" cy="685800"/>
          </a:xfrm>
        </p:grpSpPr>
        <p:sp>
          <p:nvSpPr>
            <p:cNvPr id="25" name="Right Triangle 24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θ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27" name="Oval 26"/>
          <p:cNvSpPr>
            <a:spLocks/>
          </p:cNvSpPr>
          <p:nvPr/>
        </p:nvSpPr>
        <p:spPr bwMode="auto">
          <a:xfrm>
            <a:off x="7970945" y="5288589"/>
            <a:ext cx="436562" cy="4476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77388" y="6056626"/>
            <a:ext cx="457200" cy="685800"/>
            <a:chOff x="2895600" y="4114800"/>
            <a:chExt cx="457200" cy="685800"/>
          </a:xfrm>
        </p:grpSpPr>
        <p:sp>
          <p:nvSpPr>
            <p:cNvPr id="29" name="Right Triangle 28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α</a:t>
              </a:r>
            </a:p>
          </p:txBody>
        </p:sp>
      </p:grpSp>
      <p:sp>
        <p:nvSpPr>
          <p:cNvPr id="31" name="Oval 10"/>
          <p:cNvSpPr>
            <a:spLocks/>
          </p:cNvSpPr>
          <p:nvPr/>
        </p:nvSpPr>
        <p:spPr bwMode="auto">
          <a:xfrm>
            <a:off x="6283182" y="5309584"/>
            <a:ext cx="468312" cy="44767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 flipH="1">
            <a:off x="6535781" y="5071459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7454215" y="5056501"/>
            <a:ext cx="709613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7106882" y="6066151"/>
            <a:ext cx="457200" cy="685800"/>
            <a:chOff x="2895600" y="4114800"/>
            <a:chExt cx="457200" cy="685800"/>
          </a:xfrm>
        </p:grpSpPr>
        <p:sp>
          <p:nvSpPr>
            <p:cNvPr id="35" name="Right Triangle 34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98909" y="6075810"/>
            <a:ext cx="457200" cy="685800"/>
            <a:chOff x="2895600" y="4114800"/>
            <a:chExt cx="457200" cy="685800"/>
          </a:xfrm>
        </p:grpSpPr>
        <p:sp>
          <p:nvSpPr>
            <p:cNvPr id="38" name="Right Triangle 37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γ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40" name="Line 33"/>
          <p:cNvSpPr>
            <a:spLocks noChangeShapeType="1"/>
          </p:cNvSpPr>
          <p:nvPr/>
        </p:nvSpPr>
        <p:spPr bwMode="auto">
          <a:xfrm flipH="1">
            <a:off x="6071038" y="5736264"/>
            <a:ext cx="364232" cy="3597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>
            <a:off x="6695719" y="5691455"/>
            <a:ext cx="404813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Oval 10"/>
          <p:cNvSpPr>
            <a:spLocks/>
          </p:cNvSpPr>
          <p:nvPr/>
        </p:nvSpPr>
        <p:spPr bwMode="auto">
          <a:xfrm>
            <a:off x="7023938" y="4834608"/>
            <a:ext cx="468312" cy="4476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 flipH="1">
            <a:off x="7910704" y="5731905"/>
            <a:ext cx="183165" cy="3640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>
            <a:off x="8321732" y="5661882"/>
            <a:ext cx="288868" cy="4341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8610600" y="6096000"/>
            <a:ext cx="457200" cy="685800"/>
            <a:chOff x="2895600" y="4114800"/>
            <a:chExt cx="457200" cy="685800"/>
          </a:xfrm>
        </p:grpSpPr>
        <p:sp>
          <p:nvSpPr>
            <p:cNvPr id="46" name="Right Triangle 45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θ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48" name="Oval 47"/>
          <p:cNvSpPr>
            <a:spLocks/>
          </p:cNvSpPr>
          <p:nvPr/>
        </p:nvSpPr>
        <p:spPr bwMode="auto">
          <a:xfrm>
            <a:off x="5524500" y="2209800"/>
            <a:ext cx="436562" cy="4476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688557" y="4295986"/>
            <a:ext cx="468709" cy="685800"/>
            <a:chOff x="3779837" y="3622553"/>
            <a:chExt cx="468709" cy="685800"/>
          </a:xfrm>
        </p:grpSpPr>
        <p:sp>
          <p:nvSpPr>
            <p:cNvPr id="50" name="Right Triangle 49"/>
            <p:cNvSpPr/>
            <p:nvPr/>
          </p:nvSpPr>
          <p:spPr>
            <a:xfrm>
              <a:off x="3791346" y="3622553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 bwMode="auto">
            <a:xfrm>
              <a:off x="3779837" y="39624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α</a:t>
              </a:r>
            </a:p>
          </p:txBody>
        </p:sp>
      </p:grpSp>
      <p:sp>
        <p:nvSpPr>
          <p:cNvPr id="52" name="Oval 10"/>
          <p:cNvSpPr>
            <a:spLocks/>
          </p:cNvSpPr>
          <p:nvPr/>
        </p:nvSpPr>
        <p:spPr bwMode="auto">
          <a:xfrm>
            <a:off x="4188615" y="3700462"/>
            <a:ext cx="468312" cy="44767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53" name="Line 33"/>
          <p:cNvSpPr>
            <a:spLocks noChangeShapeType="1"/>
          </p:cNvSpPr>
          <p:nvPr/>
        </p:nvSpPr>
        <p:spPr bwMode="auto">
          <a:xfrm flipH="1">
            <a:off x="5000625" y="2660963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34"/>
          <p:cNvSpPr>
            <a:spLocks noChangeShapeType="1"/>
          </p:cNvSpPr>
          <p:nvPr/>
        </p:nvSpPr>
        <p:spPr bwMode="auto">
          <a:xfrm>
            <a:off x="5691187" y="2657475"/>
            <a:ext cx="709613" cy="2850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240869" y="4267200"/>
            <a:ext cx="457200" cy="685800"/>
            <a:chOff x="2895600" y="4114800"/>
            <a:chExt cx="457200" cy="685800"/>
          </a:xfrm>
        </p:grpSpPr>
        <p:sp>
          <p:nvSpPr>
            <p:cNvPr id="56" name="Right Triangle 55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539789" y="3581400"/>
            <a:ext cx="457200" cy="685800"/>
            <a:chOff x="2895600" y="4114800"/>
            <a:chExt cx="457200" cy="685800"/>
          </a:xfrm>
        </p:grpSpPr>
        <p:sp>
          <p:nvSpPr>
            <p:cNvPr id="59" name="Right Triangle 58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γ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61" name="Line 33"/>
          <p:cNvSpPr>
            <a:spLocks noChangeShapeType="1"/>
          </p:cNvSpPr>
          <p:nvPr/>
        </p:nvSpPr>
        <p:spPr bwMode="auto">
          <a:xfrm flipH="1">
            <a:off x="4389437" y="32766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>
            <a:off x="5082085" y="3267075"/>
            <a:ext cx="47416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Oval 10"/>
          <p:cNvSpPr>
            <a:spLocks/>
          </p:cNvSpPr>
          <p:nvPr/>
        </p:nvSpPr>
        <p:spPr bwMode="auto">
          <a:xfrm>
            <a:off x="4726781" y="2885135"/>
            <a:ext cx="468312" cy="4476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64" name="Line 33"/>
          <p:cNvSpPr>
            <a:spLocks noChangeShapeType="1"/>
          </p:cNvSpPr>
          <p:nvPr/>
        </p:nvSpPr>
        <p:spPr bwMode="auto">
          <a:xfrm flipH="1">
            <a:off x="3699520" y="4099388"/>
            <a:ext cx="542925" cy="26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4"/>
          <p:cNvSpPr>
            <a:spLocks noChangeShapeType="1"/>
          </p:cNvSpPr>
          <p:nvPr/>
        </p:nvSpPr>
        <p:spPr bwMode="auto">
          <a:xfrm>
            <a:off x="4550566" y="4068158"/>
            <a:ext cx="711201" cy="2697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400800" y="2933700"/>
            <a:ext cx="457200" cy="685800"/>
            <a:chOff x="2895600" y="4114800"/>
            <a:chExt cx="457200" cy="685800"/>
          </a:xfrm>
        </p:grpSpPr>
        <p:sp>
          <p:nvSpPr>
            <p:cNvPr id="67" name="Right Triangle 66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θ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70" name="Curved Down Arrow 69"/>
          <p:cNvSpPr/>
          <p:nvPr/>
        </p:nvSpPr>
        <p:spPr>
          <a:xfrm rot="2511529" flipH="1">
            <a:off x="900006" y="3126789"/>
            <a:ext cx="847072" cy="304800"/>
          </a:xfrm>
          <a:prstGeom prst="curved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Left Arrow 70"/>
          <p:cNvSpPr/>
          <p:nvPr/>
        </p:nvSpPr>
        <p:spPr>
          <a:xfrm rot="10800000">
            <a:off x="3372411" y="3124200"/>
            <a:ext cx="762000" cy="609600"/>
          </a:xfrm>
          <a:prstGeom prst="lef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124200" y="2743200"/>
            <a:ext cx="11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left</a:t>
            </a:r>
          </a:p>
        </p:txBody>
      </p:sp>
      <p:sp>
        <p:nvSpPr>
          <p:cNvPr id="73" name="Curved Down Arrow 72"/>
          <p:cNvSpPr/>
          <p:nvPr/>
        </p:nvSpPr>
        <p:spPr>
          <a:xfrm rot="19896796">
            <a:off x="4711972" y="2383826"/>
            <a:ext cx="901804" cy="304800"/>
          </a:xfrm>
          <a:prstGeom prst="curved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Left Arrow 73"/>
          <p:cNvSpPr/>
          <p:nvPr/>
        </p:nvSpPr>
        <p:spPr>
          <a:xfrm rot="13740282">
            <a:off x="6517710" y="4045164"/>
            <a:ext cx="762000" cy="657091"/>
          </a:xfrm>
          <a:prstGeom prst="lef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023938" y="3900721"/>
            <a:ext cx="12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Rotate </a:t>
            </a:r>
            <a:r>
              <a:rPr lang="en-US" smtClean="0"/>
              <a:t>right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79709" y="3657600"/>
            <a:ext cx="6778291" cy="183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0" y="4320153"/>
            <a:ext cx="6400800" cy="23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6200" y="4981786"/>
            <a:ext cx="6096000" cy="474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AVL Tree Rotations</a:t>
            </a:r>
            <a:endParaRPr lang="en-US" altLang="en-US" sz="4800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89924"/>
            <a:ext cx="8534400" cy="685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   </a:t>
            </a:r>
            <a:r>
              <a:rPr lang="en-US" altLang="en-US" dirty="0"/>
              <a:t>insert</a:t>
            </a:r>
            <a:r>
              <a:rPr lang="en-US" altLang="en-US" dirty="0">
                <a:solidFill>
                  <a:srgbClr val="C00000"/>
                </a:solidFill>
              </a:rPr>
              <a:t>   </a:t>
            </a:r>
            <a:r>
              <a:rPr lang="en-US" altLang="en-US" dirty="0"/>
              <a:t>14, 15, 16, 13, 12, 11, 10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3200400" y="3505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162300" y="3505200"/>
            <a:ext cx="457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/>
              <a:t>14</a:t>
            </a: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3581400" y="37338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5562600" y="4343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5524500" y="4343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/>
              <a:t>15</a:t>
            </a: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1066800" y="2286000"/>
            <a:ext cx="365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First insert 14 and 15: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1295400" y="5410200"/>
            <a:ext cx="365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Now insert 16.</a:t>
            </a:r>
          </a:p>
        </p:txBody>
      </p:sp>
    </p:spTree>
    <p:extLst>
      <p:ext uri="{BB962C8B-B14F-4D97-AF65-F5344CB8AC3E}">
        <p14:creationId xmlns:p14="http://schemas.microsoft.com/office/powerpoint/2010/main" val="5570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3429000" y="3276600"/>
            <a:ext cx="3200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276600" y="3124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276600" y="3124200"/>
            <a:ext cx="457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/>
              <a:t>14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4800600" y="3886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800600" y="3886200"/>
            <a:ext cx="457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15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1066800" y="2286000"/>
            <a:ext cx="746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Inserting 16 causes AVL violation: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295400" y="5410200"/>
            <a:ext cx="365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Need to rotate. </a:t>
            </a:r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6400800" y="4648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64008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2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AVL Tree Rotations</a:t>
            </a:r>
            <a:endParaRPr lang="en-US" altLang="en-US" sz="4800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1066800" y="2286000"/>
            <a:ext cx="746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Inserting 16 causes AVL violation: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1257300" y="6013534"/>
            <a:ext cx="678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Need to rotate. 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3429000" y="3276600"/>
            <a:ext cx="3200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3276600" y="3124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276600" y="3124200"/>
            <a:ext cx="457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/>
              <a:t>14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4800600" y="3886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800600" y="3886200"/>
            <a:ext cx="457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15</a:t>
            </a: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6400800" y="4648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4008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76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066800" y="2286000"/>
            <a:ext cx="746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Rotation type:</a:t>
            </a:r>
          </a:p>
        </p:txBody>
      </p:sp>
      <p:grpSp>
        <p:nvGrpSpPr>
          <p:cNvPr id="9227" name="Group 19"/>
          <p:cNvGrpSpPr>
            <a:grpSpLocks/>
          </p:cNvGrpSpPr>
          <p:nvPr/>
        </p:nvGrpSpPr>
        <p:grpSpPr bwMode="auto">
          <a:xfrm>
            <a:off x="3962400" y="3441700"/>
            <a:ext cx="444500" cy="469900"/>
            <a:chOff x="2448" y="2160"/>
            <a:chExt cx="328" cy="296"/>
          </a:xfrm>
        </p:grpSpPr>
        <p:sp>
          <p:nvSpPr>
            <p:cNvPr id="44047" name="AutoShape 15"/>
            <p:cNvSpPr>
              <a:spLocks noChangeArrowheads="1"/>
            </p:cNvSpPr>
            <p:nvPr/>
          </p:nvSpPr>
          <p:spPr bwMode="auto">
            <a:xfrm flipV="1">
              <a:off x="2448" y="2160"/>
              <a:ext cx="328" cy="296"/>
            </a:xfrm>
            <a:custGeom>
              <a:avLst/>
              <a:gdLst>
                <a:gd name="G0" fmla="+- 11550622 0 0"/>
                <a:gd name="G1" fmla="+- -7318113 0 0"/>
                <a:gd name="G2" fmla="+- 11550622 0 -7318113"/>
                <a:gd name="G3" fmla="+- 10800 0 0"/>
                <a:gd name="G4" fmla="+- 0 0 1155062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800 0 0"/>
                <a:gd name="G9" fmla="+- 0 0 -7318113"/>
                <a:gd name="G10" fmla="+- 10800 0 2700"/>
                <a:gd name="G11" fmla="cos G10 11550622"/>
                <a:gd name="G12" fmla="sin G10 11550622"/>
                <a:gd name="G13" fmla="cos 13500 11550622"/>
                <a:gd name="G14" fmla="sin 13500 11550622"/>
                <a:gd name="G15" fmla="+- G11 10800 0"/>
                <a:gd name="G16" fmla="+- G12 10800 0"/>
                <a:gd name="G17" fmla="+- G13 10800 0"/>
                <a:gd name="G18" fmla="+- G14 10800 0"/>
                <a:gd name="G19" fmla="*/ 10800 1 2"/>
                <a:gd name="G20" fmla="+- G19 5400 0"/>
                <a:gd name="G21" fmla="cos G20 11550622"/>
                <a:gd name="G22" fmla="sin G20 11550622"/>
                <a:gd name="G23" fmla="+- G21 10800 0"/>
                <a:gd name="G24" fmla="+- G12 G23 G22"/>
                <a:gd name="G25" fmla="+- G22 G23 G11"/>
                <a:gd name="G26" fmla="cos 10800 11550622"/>
                <a:gd name="G27" fmla="sin 10800 11550622"/>
                <a:gd name="G28" fmla="cos 10800 11550622"/>
                <a:gd name="G29" fmla="sin 10800 1155062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318113"/>
                <a:gd name="G36" fmla="sin G34 -7318113"/>
                <a:gd name="G37" fmla="+/ -7318113 1155062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800 G39"/>
                <a:gd name="G43" fmla="sin 108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929 w 21600"/>
                <a:gd name="T5" fmla="*/ 16569 h 21600"/>
                <a:gd name="T6" fmla="*/ 6812 w 21600"/>
                <a:gd name="T7" fmla="*/ 762 h 21600"/>
                <a:gd name="T8" fmla="*/ 19929 w 21600"/>
                <a:gd name="T9" fmla="*/ 16569 h 21600"/>
                <a:gd name="T10" fmla="*/ -2672 w 21600"/>
                <a:gd name="T11" fmla="*/ 11683 h 21600"/>
                <a:gd name="T12" fmla="*/ -154 w 21600"/>
                <a:gd name="T13" fmla="*/ 8812 h 21600"/>
                <a:gd name="T14" fmla="*/ 2717 w 21600"/>
                <a:gd name="T15" fmla="*/ 1132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3" y="11506"/>
                  </a:moveTo>
                  <a:cubicBezTo>
                    <a:pt x="395" y="17184"/>
                    <a:pt x="5109" y="21599"/>
                    <a:pt x="10800" y="21599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9434" y="-1"/>
                    <a:pt x="8081" y="258"/>
                    <a:pt x="6812" y="762"/>
                  </a:cubicBezTo>
                  <a:cubicBezTo>
                    <a:pt x="8081" y="258"/>
                    <a:pt x="9434" y="-1"/>
                    <a:pt x="10800" y="-1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5109" y="21599"/>
                    <a:pt x="395" y="17184"/>
                    <a:pt x="23" y="11506"/>
                  </a:cubicBezTo>
                  <a:lnTo>
                    <a:pt x="-2672" y="11683"/>
                  </a:lnTo>
                  <a:lnTo>
                    <a:pt x="-154" y="8812"/>
                  </a:lnTo>
                  <a:lnTo>
                    <a:pt x="2717" y="11329"/>
                  </a:lnTo>
                  <a:lnTo>
                    <a:pt x="23" y="11506"/>
                  </a:ln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4050" name="Oval 18"/>
            <p:cNvSpPr>
              <a:spLocks noChangeArrowheads="1"/>
            </p:cNvSpPr>
            <p:nvPr/>
          </p:nvSpPr>
          <p:spPr bwMode="auto">
            <a:xfrm>
              <a:off x="2592" y="2272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3276600" y="3200400"/>
            <a:ext cx="3200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3124200" y="3048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124200" y="3048000"/>
            <a:ext cx="457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/>
              <a:t>14</a:t>
            </a: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648200" y="3810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4648200" y="3810000"/>
            <a:ext cx="457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15</a:t>
            </a: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6248400" y="4572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6248400" y="4572000"/>
            <a:ext cx="4572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402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2" name="Line 16"/>
          <p:cNvSpPr>
            <a:spLocks noChangeShapeType="1"/>
          </p:cNvSpPr>
          <p:nvPr/>
        </p:nvSpPr>
        <p:spPr bwMode="auto">
          <a:xfrm flipV="1">
            <a:off x="3276600" y="335280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4572000" y="3429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124200" y="4343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124200" y="4343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14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4343400" y="320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343400" y="3200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15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066800" y="2286000"/>
            <a:ext cx="746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Rotation restores AVL balance: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5562600" y="4343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562600" y="4343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572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"/>
          <p:cNvSpPr>
            <a:spLocks noChangeShapeType="1"/>
          </p:cNvSpPr>
          <p:nvPr/>
        </p:nvSpPr>
        <p:spPr bwMode="auto">
          <a:xfrm flipV="1">
            <a:off x="2590800" y="2971800"/>
            <a:ext cx="2819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5486400" y="3124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42672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267200" y="3657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14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5181600" y="2819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1816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15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6096000" y="36703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6096000" y="36703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/>
              <a:t>16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1066800" y="2286000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Now insert 13 and 12:</a:t>
            </a: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3403600" y="44577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3403600" y="44577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13</a:t>
            </a:r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2438400" y="533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24384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12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1143000" y="5943600"/>
            <a:ext cx="533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violation - need to rotate. </a:t>
            </a:r>
          </a:p>
        </p:txBody>
      </p:sp>
    </p:spTree>
    <p:extLst>
      <p:ext uri="{BB962C8B-B14F-4D97-AF65-F5344CB8AC3E}">
        <p14:creationId xmlns:p14="http://schemas.microsoft.com/office/powerpoint/2010/main" val="517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1066800" y="2286000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Rotation type:</a:t>
            </a:r>
          </a:p>
        </p:txBody>
      </p:sp>
      <p:grpSp>
        <p:nvGrpSpPr>
          <p:cNvPr id="20" name="Group 29"/>
          <p:cNvGrpSpPr>
            <a:grpSpLocks/>
          </p:cNvGrpSpPr>
          <p:nvPr/>
        </p:nvGrpSpPr>
        <p:grpSpPr bwMode="auto">
          <a:xfrm>
            <a:off x="3765550" y="4061076"/>
            <a:ext cx="469900" cy="457200"/>
            <a:chOff x="3648" y="3360"/>
            <a:chExt cx="296" cy="288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 flipH="1" flipV="1">
              <a:off x="3648" y="3360"/>
              <a:ext cx="296" cy="288"/>
            </a:xfrm>
            <a:custGeom>
              <a:avLst/>
              <a:gdLst>
                <a:gd name="G0" fmla="+- 10145496 0 0"/>
                <a:gd name="G1" fmla="+- -9061760 0 0"/>
                <a:gd name="G2" fmla="+- 10145496 0 -9061760"/>
                <a:gd name="G3" fmla="+- 10800 0 0"/>
                <a:gd name="G4" fmla="+- 0 0 101454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33 0 0"/>
                <a:gd name="G9" fmla="+- 0 0 -9061760"/>
                <a:gd name="G10" fmla="+- 9033 0 2700"/>
                <a:gd name="G11" fmla="cos G10 10145496"/>
                <a:gd name="G12" fmla="sin G10 10145496"/>
                <a:gd name="G13" fmla="cos 13500 10145496"/>
                <a:gd name="G14" fmla="sin 13500 10145496"/>
                <a:gd name="G15" fmla="+- G11 10800 0"/>
                <a:gd name="G16" fmla="+- G12 10800 0"/>
                <a:gd name="G17" fmla="+- G13 10800 0"/>
                <a:gd name="G18" fmla="+- G14 10800 0"/>
                <a:gd name="G19" fmla="*/ 9033 1 2"/>
                <a:gd name="G20" fmla="+- G19 5400 0"/>
                <a:gd name="G21" fmla="cos G20 10145496"/>
                <a:gd name="G22" fmla="sin G20 10145496"/>
                <a:gd name="G23" fmla="+- G21 10800 0"/>
                <a:gd name="G24" fmla="+- G12 G23 G22"/>
                <a:gd name="G25" fmla="+- G22 G23 G11"/>
                <a:gd name="G26" fmla="cos 10800 10145496"/>
                <a:gd name="G27" fmla="sin 10800 10145496"/>
                <a:gd name="G28" fmla="cos 9033 10145496"/>
                <a:gd name="G29" fmla="sin 9033 101454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061760"/>
                <a:gd name="G36" fmla="sin G34 -9061760"/>
                <a:gd name="G37" fmla="+/ -9061760 101454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33 G39"/>
                <a:gd name="G43" fmla="sin 903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487 w 21600"/>
                <a:gd name="T5" fmla="*/ 12353 h 21600"/>
                <a:gd name="T6" fmla="*/ 3398 w 21600"/>
                <a:gd name="T7" fmla="*/ 4199 h 21600"/>
                <a:gd name="T8" fmla="*/ 19739 w 21600"/>
                <a:gd name="T9" fmla="*/ 12099 h 21600"/>
                <a:gd name="T10" fmla="*/ -1416 w 21600"/>
                <a:gd name="T11" fmla="*/ 16546 h 21600"/>
                <a:gd name="T12" fmla="*/ 300 w 21600"/>
                <a:gd name="T13" fmla="*/ 11778 h 21600"/>
                <a:gd name="T14" fmla="*/ 5069 w 21600"/>
                <a:gd name="T15" fmla="*/ 1349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626" y="14644"/>
                  </a:moveTo>
                  <a:cubicBezTo>
                    <a:pt x="4115" y="17811"/>
                    <a:pt x="7300" y="19832"/>
                    <a:pt x="10800" y="19832"/>
                  </a:cubicBezTo>
                  <a:cubicBezTo>
                    <a:pt x="15788" y="19833"/>
                    <a:pt x="19833" y="15788"/>
                    <a:pt x="19833" y="10800"/>
                  </a:cubicBezTo>
                  <a:cubicBezTo>
                    <a:pt x="19833" y="5811"/>
                    <a:pt x="15788" y="1767"/>
                    <a:pt x="10800" y="1767"/>
                  </a:cubicBezTo>
                  <a:cubicBezTo>
                    <a:pt x="8225" y="1766"/>
                    <a:pt x="5772" y="2865"/>
                    <a:pt x="4058" y="4787"/>
                  </a:cubicBezTo>
                  <a:lnTo>
                    <a:pt x="2739" y="3611"/>
                  </a:lnTo>
                  <a:cubicBezTo>
                    <a:pt x="4789" y="1313"/>
                    <a:pt x="7721" y="-1"/>
                    <a:pt x="10800" y="-1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6615" y="21599"/>
                    <a:pt x="2808" y="19183"/>
                    <a:pt x="1027" y="15397"/>
                  </a:cubicBezTo>
                  <a:lnTo>
                    <a:pt x="-1416" y="16546"/>
                  </a:lnTo>
                  <a:lnTo>
                    <a:pt x="300" y="11778"/>
                  </a:lnTo>
                  <a:lnTo>
                    <a:pt x="5069" y="13495"/>
                  </a:lnTo>
                  <a:lnTo>
                    <a:pt x="2626" y="14644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3760" y="3480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23" name="Line 2"/>
          <p:cNvSpPr>
            <a:spLocks noChangeShapeType="1"/>
          </p:cNvSpPr>
          <p:nvPr/>
        </p:nvSpPr>
        <p:spPr bwMode="auto">
          <a:xfrm flipV="1">
            <a:off x="2590800" y="2971800"/>
            <a:ext cx="2819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>
            <a:off x="5486400" y="3124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2672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267200" y="3657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14</a:t>
            </a: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5181600" y="2819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51816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15</a:t>
            </a: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6096000" y="36703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096000" y="36703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/>
              <a:t>16</a:t>
            </a: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3403600" y="44577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3403600" y="44577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13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2438400" y="533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24384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248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3352800" y="3632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7106" name="Line 2"/>
          <p:cNvSpPr>
            <a:spLocks noChangeShapeType="1"/>
          </p:cNvSpPr>
          <p:nvPr/>
        </p:nvSpPr>
        <p:spPr bwMode="auto">
          <a:xfrm flipV="1">
            <a:off x="2514600" y="2717800"/>
            <a:ext cx="1905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4495800" y="2870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3200400" y="3479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4191000" y="2565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5181600" y="3479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838200" y="5638800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Now insert 11.</a:t>
            </a:r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2336800" y="4292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3898900" y="4343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336800" y="2565400"/>
            <a:ext cx="3302000" cy="2144713"/>
            <a:chOff x="2336800" y="2565400"/>
            <a:chExt cx="3302000" cy="2144713"/>
          </a:xfrm>
        </p:grpSpPr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3200400" y="3479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4191000" y="2565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5181600" y="3479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2336800" y="4292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3898900" y="4343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3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3810000" y="3276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2133600" y="2362200"/>
            <a:ext cx="27432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4953000" y="2514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3657600" y="3124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648200" y="2209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838200" y="5638800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violation – need to rotate</a:t>
            </a:r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2794000" y="393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4356100" y="3987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1981200" y="4749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81200" y="2209800"/>
            <a:ext cx="4114800" cy="2906713"/>
            <a:chOff x="1981200" y="2209800"/>
            <a:chExt cx="4114800" cy="2906713"/>
          </a:xfrm>
        </p:grpSpPr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36576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4648200" y="2209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56388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48143" name="Text Box 15"/>
            <p:cNvSpPr txBox="1">
              <a:spLocks noChangeArrowheads="1"/>
            </p:cNvSpPr>
            <p:nvPr/>
          </p:nvSpPr>
          <p:spPr bwMode="auto">
            <a:xfrm>
              <a:off x="2794000" y="3937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48145" name="Text Box 17"/>
            <p:cNvSpPr txBox="1">
              <a:spLocks noChangeArrowheads="1"/>
            </p:cNvSpPr>
            <p:nvPr/>
          </p:nvSpPr>
          <p:spPr bwMode="auto">
            <a:xfrm>
              <a:off x="4356100" y="3987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48147" name="Text Box 19"/>
            <p:cNvSpPr txBox="1">
              <a:spLocks noChangeArrowheads="1"/>
            </p:cNvSpPr>
            <p:nvPr/>
          </p:nvSpPr>
          <p:spPr bwMode="auto">
            <a:xfrm>
              <a:off x="1981200" y="4749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24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916"/>
              </p:ext>
            </p:extLst>
          </p:nvPr>
        </p:nvGraphicFramePr>
        <p:xfrm>
          <a:off x="1143000" y="2743200"/>
          <a:ext cx="7086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3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914400" y="2209800"/>
            <a:ext cx="335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Rotation type:</a:t>
            </a: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4150895" y="2603500"/>
            <a:ext cx="469900" cy="457200"/>
            <a:chOff x="3648" y="3360"/>
            <a:chExt cx="296" cy="288"/>
          </a:xfrm>
        </p:grpSpPr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 flipH="1" flipV="1">
              <a:off x="3648" y="3360"/>
              <a:ext cx="296" cy="288"/>
            </a:xfrm>
            <a:custGeom>
              <a:avLst/>
              <a:gdLst>
                <a:gd name="G0" fmla="+- 10145496 0 0"/>
                <a:gd name="G1" fmla="+- -9061760 0 0"/>
                <a:gd name="G2" fmla="+- 10145496 0 -9061760"/>
                <a:gd name="G3" fmla="+- 10800 0 0"/>
                <a:gd name="G4" fmla="+- 0 0 101454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33 0 0"/>
                <a:gd name="G9" fmla="+- 0 0 -9061760"/>
                <a:gd name="G10" fmla="+- 9033 0 2700"/>
                <a:gd name="G11" fmla="cos G10 10145496"/>
                <a:gd name="G12" fmla="sin G10 10145496"/>
                <a:gd name="G13" fmla="cos 13500 10145496"/>
                <a:gd name="G14" fmla="sin 13500 10145496"/>
                <a:gd name="G15" fmla="+- G11 10800 0"/>
                <a:gd name="G16" fmla="+- G12 10800 0"/>
                <a:gd name="G17" fmla="+- G13 10800 0"/>
                <a:gd name="G18" fmla="+- G14 10800 0"/>
                <a:gd name="G19" fmla="*/ 9033 1 2"/>
                <a:gd name="G20" fmla="+- G19 5400 0"/>
                <a:gd name="G21" fmla="cos G20 10145496"/>
                <a:gd name="G22" fmla="sin G20 10145496"/>
                <a:gd name="G23" fmla="+- G21 10800 0"/>
                <a:gd name="G24" fmla="+- G12 G23 G22"/>
                <a:gd name="G25" fmla="+- G22 G23 G11"/>
                <a:gd name="G26" fmla="cos 10800 10145496"/>
                <a:gd name="G27" fmla="sin 10800 10145496"/>
                <a:gd name="G28" fmla="cos 9033 10145496"/>
                <a:gd name="G29" fmla="sin 9033 101454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061760"/>
                <a:gd name="G36" fmla="sin G34 -9061760"/>
                <a:gd name="G37" fmla="+/ -9061760 101454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33 G39"/>
                <a:gd name="G43" fmla="sin 903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487 w 21600"/>
                <a:gd name="T5" fmla="*/ 12353 h 21600"/>
                <a:gd name="T6" fmla="*/ 3398 w 21600"/>
                <a:gd name="T7" fmla="*/ 4199 h 21600"/>
                <a:gd name="T8" fmla="*/ 19739 w 21600"/>
                <a:gd name="T9" fmla="*/ 12099 h 21600"/>
                <a:gd name="T10" fmla="*/ -1416 w 21600"/>
                <a:gd name="T11" fmla="*/ 16546 h 21600"/>
                <a:gd name="T12" fmla="*/ 300 w 21600"/>
                <a:gd name="T13" fmla="*/ 11778 h 21600"/>
                <a:gd name="T14" fmla="*/ 5069 w 21600"/>
                <a:gd name="T15" fmla="*/ 1349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626" y="14644"/>
                  </a:moveTo>
                  <a:cubicBezTo>
                    <a:pt x="4115" y="17811"/>
                    <a:pt x="7300" y="19832"/>
                    <a:pt x="10800" y="19832"/>
                  </a:cubicBezTo>
                  <a:cubicBezTo>
                    <a:pt x="15788" y="19833"/>
                    <a:pt x="19833" y="15788"/>
                    <a:pt x="19833" y="10800"/>
                  </a:cubicBezTo>
                  <a:cubicBezTo>
                    <a:pt x="19833" y="5811"/>
                    <a:pt x="15788" y="1767"/>
                    <a:pt x="10800" y="1767"/>
                  </a:cubicBezTo>
                  <a:cubicBezTo>
                    <a:pt x="8225" y="1766"/>
                    <a:pt x="5772" y="2865"/>
                    <a:pt x="4058" y="4787"/>
                  </a:cubicBezTo>
                  <a:lnTo>
                    <a:pt x="2739" y="3611"/>
                  </a:lnTo>
                  <a:cubicBezTo>
                    <a:pt x="4789" y="1313"/>
                    <a:pt x="7721" y="-1"/>
                    <a:pt x="10800" y="-1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6615" y="21599"/>
                    <a:pt x="2808" y="19183"/>
                    <a:pt x="1027" y="15397"/>
                  </a:cubicBezTo>
                  <a:lnTo>
                    <a:pt x="-1416" y="16546"/>
                  </a:lnTo>
                  <a:lnTo>
                    <a:pt x="300" y="11778"/>
                  </a:lnTo>
                  <a:lnTo>
                    <a:pt x="5069" y="13495"/>
                  </a:lnTo>
                  <a:lnTo>
                    <a:pt x="2626" y="14644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3760" y="3480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26" name="Line 2"/>
          <p:cNvSpPr>
            <a:spLocks noChangeShapeType="1"/>
          </p:cNvSpPr>
          <p:nvPr/>
        </p:nvSpPr>
        <p:spPr bwMode="auto">
          <a:xfrm>
            <a:off x="3810000" y="3276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 flipV="1">
            <a:off x="2133600" y="2362200"/>
            <a:ext cx="27432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4953000" y="2514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3657600" y="3124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4648200" y="2209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2794000" y="393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4356100" y="3987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4" name="Oval 18"/>
          <p:cNvSpPr>
            <a:spLocks noChangeArrowheads="1"/>
          </p:cNvSpPr>
          <p:nvPr/>
        </p:nvSpPr>
        <p:spPr bwMode="auto">
          <a:xfrm>
            <a:off x="1981200" y="4749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981200" y="2209800"/>
            <a:ext cx="4114800" cy="2906713"/>
            <a:chOff x="1981200" y="2209800"/>
            <a:chExt cx="4114800" cy="2906713"/>
          </a:xfrm>
        </p:grpSpPr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36576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4648200" y="2209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56388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794000" y="3937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4356100" y="3987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1981200" y="4749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0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 flipH="1">
            <a:off x="5422900" y="37338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V="1">
            <a:off x="2743200" y="2794000"/>
            <a:ext cx="2184400" cy="208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4876800" y="27432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994400" y="355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035800" y="43561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3670300" y="3581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51816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2616200" y="4572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590800" y="2590800"/>
            <a:ext cx="4876800" cy="2347913"/>
            <a:chOff x="2616200" y="2590800"/>
            <a:chExt cx="4876800" cy="2347913"/>
          </a:xfrm>
        </p:grpSpPr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724400" y="2590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5994400" y="355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7035800" y="43561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3670300" y="3581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51816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2616200" y="4572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11</a:t>
              </a:r>
            </a:p>
          </p:txBody>
        </p:sp>
      </p:grp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838200" y="5638800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Now insert 10.</a:t>
            </a:r>
          </a:p>
        </p:txBody>
      </p:sp>
    </p:spTree>
    <p:extLst>
      <p:ext uri="{BB962C8B-B14F-4D97-AF65-F5344CB8AC3E}">
        <p14:creationId xmlns:p14="http://schemas.microsoft.com/office/powerpoint/2010/main" val="10023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 flipH="1">
            <a:off x="5422900" y="37338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 flipV="1">
            <a:off x="1981200" y="2794000"/>
            <a:ext cx="2946400" cy="284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4876800" y="27432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994400" y="355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035800" y="43561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3670300" y="3581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51816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6337" name="Oval 17"/>
          <p:cNvSpPr>
            <a:spLocks noChangeArrowheads="1"/>
          </p:cNvSpPr>
          <p:nvPr/>
        </p:nvSpPr>
        <p:spPr bwMode="auto">
          <a:xfrm>
            <a:off x="2616200" y="4572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6340" name="Oval 20"/>
          <p:cNvSpPr>
            <a:spLocks noChangeArrowheads="1"/>
          </p:cNvSpPr>
          <p:nvPr/>
        </p:nvSpPr>
        <p:spPr bwMode="auto">
          <a:xfrm>
            <a:off x="1803400" y="54737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778000" y="2590800"/>
            <a:ext cx="5689600" cy="3249613"/>
            <a:chOff x="1803400" y="2590800"/>
            <a:chExt cx="5689600" cy="3249613"/>
          </a:xfrm>
        </p:grpSpPr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4724400" y="2590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5994400" y="355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7035800" y="43561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>
              <a:off x="3670300" y="3581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51816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56338" name="Text Box 18"/>
            <p:cNvSpPr txBox="1">
              <a:spLocks noChangeArrowheads="1"/>
            </p:cNvSpPr>
            <p:nvPr/>
          </p:nvSpPr>
          <p:spPr bwMode="auto">
            <a:xfrm>
              <a:off x="2616200" y="4572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1803400" y="54737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</p:grp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838200" y="6019800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violation – need to rotate</a:t>
            </a:r>
          </a:p>
        </p:txBody>
      </p:sp>
    </p:spTree>
    <p:extLst>
      <p:ext uri="{BB962C8B-B14F-4D97-AF65-F5344CB8AC3E}">
        <p14:creationId xmlns:p14="http://schemas.microsoft.com/office/powerpoint/2010/main" val="10899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grpSp>
        <p:nvGrpSpPr>
          <p:cNvPr id="18452" name="Group 22"/>
          <p:cNvGrpSpPr>
            <a:grpSpLocks/>
          </p:cNvGrpSpPr>
          <p:nvPr/>
        </p:nvGrpSpPr>
        <p:grpSpPr bwMode="auto">
          <a:xfrm>
            <a:off x="3175000" y="4013200"/>
            <a:ext cx="469900" cy="457200"/>
            <a:chOff x="3648" y="3360"/>
            <a:chExt cx="296" cy="288"/>
          </a:xfrm>
        </p:grpSpPr>
        <p:sp>
          <p:nvSpPr>
            <p:cNvPr id="55319" name="AutoShape 23"/>
            <p:cNvSpPr>
              <a:spLocks noChangeArrowheads="1"/>
            </p:cNvSpPr>
            <p:nvPr/>
          </p:nvSpPr>
          <p:spPr bwMode="auto">
            <a:xfrm flipH="1" flipV="1">
              <a:off x="3648" y="3360"/>
              <a:ext cx="296" cy="288"/>
            </a:xfrm>
            <a:custGeom>
              <a:avLst/>
              <a:gdLst>
                <a:gd name="G0" fmla="+- 10145496 0 0"/>
                <a:gd name="G1" fmla="+- -9061760 0 0"/>
                <a:gd name="G2" fmla="+- 10145496 0 -9061760"/>
                <a:gd name="G3" fmla="+- 10800 0 0"/>
                <a:gd name="G4" fmla="+- 0 0 101454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33 0 0"/>
                <a:gd name="G9" fmla="+- 0 0 -9061760"/>
                <a:gd name="G10" fmla="+- 9033 0 2700"/>
                <a:gd name="G11" fmla="cos G10 10145496"/>
                <a:gd name="G12" fmla="sin G10 10145496"/>
                <a:gd name="G13" fmla="cos 13500 10145496"/>
                <a:gd name="G14" fmla="sin 13500 10145496"/>
                <a:gd name="G15" fmla="+- G11 10800 0"/>
                <a:gd name="G16" fmla="+- G12 10800 0"/>
                <a:gd name="G17" fmla="+- G13 10800 0"/>
                <a:gd name="G18" fmla="+- G14 10800 0"/>
                <a:gd name="G19" fmla="*/ 9033 1 2"/>
                <a:gd name="G20" fmla="+- G19 5400 0"/>
                <a:gd name="G21" fmla="cos G20 10145496"/>
                <a:gd name="G22" fmla="sin G20 10145496"/>
                <a:gd name="G23" fmla="+- G21 10800 0"/>
                <a:gd name="G24" fmla="+- G12 G23 G22"/>
                <a:gd name="G25" fmla="+- G22 G23 G11"/>
                <a:gd name="G26" fmla="cos 10800 10145496"/>
                <a:gd name="G27" fmla="sin 10800 10145496"/>
                <a:gd name="G28" fmla="cos 9033 10145496"/>
                <a:gd name="G29" fmla="sin 9033 101454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061760"/>
                <a:gd name="G36" fmla="sin G34 -9061760"/>
                <a:gd name="G37" fmla="+/ -9061760 101454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33 G39"/>
                <a:gd name="G43" fmla="sin 903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487 w 21600"/>
                <a:gd name="T5" fmla="*/ 12353 h 21600"/>
                <a:gd name="T6" fmla="*/ 3398 w 21600"/>
                <a:gd name="T7" fmla="*/ 4199 h 21600"/>
                <a:gd name="T8" fmla="*/ 19739 w 21600"/>
                <a:gd name="T9" fmla="*/ 12099 h 21600"/>
                <a:gd name="T10" fmla="*/ -1416 w 21600"/>
                <a:gd name="T11" fmla="*/ 16546 h 21600"/>
                <a:gd name="T12" fmla="*/ 300 w 21600"/>
                <a:gd name="T13" fmla="*/ 11778 h 21600"/>
                <a:gd name="T14" fmla="*/ 5069 w 21600"/>
                <a:gd name="T15" fmla="*/ 1349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626" y="14644"/>
                  </a:moveTo>
                  <a:cubicBezTo>
                    <a:pt x="4115" y="17811"/>
                    <a:pt x="7300" y="19832"/>
                    <a:pt x="10800" y="19832"/>
                  </a:cubicBezTo>
                  <a:cubicBezTo>
                    <a:pt x="15788" y="19833"/>
                    <a:pt x="19833" y="15788"/>
                    <a:pt x="19833" y="10800"/>
                  </a:cubicBezTo>
                  <a:cubicBezTo>
                    <a:pt x="19833" y="5811"/>
                    <a:pt x="15788" y="1767"/>
                    <a:pt x="10800" y="1767"/>
                  </a:cubicBezTo>
                  <a:cubicBezTo>
                    <a:pt x="8225" y="1766"/>
                    <a:pt x="5772" y="2865"/>
                    <a:pt x="4058" y="4787"/>
                  </a:cubicBezTo>
                  <a:lnTo>
                    <a:pt x="2739" y="3611"/>
                  </a:lnTo>
                  <a:cubicBezTo>
                    <a:pt x="4789" y="1313"/>
                    <a:pt x="7721" y="-1"/>
                    <a:pt x="10800" y="-1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6615" y="21599"/>
                    <a:pt x="2808" y="19183"/>
                    <a:pt x="1027" y="15397"/>
                  </a:cubicBezTo>
                  <a:lnTo>
                    <a:pt x="-1416" y="16546"/>
                  </a:lnTo>
                  <a:lnTo>
                    <a:pt x="300" y="11778"/>
                  </a:lnTo>
                  <a:lnTo>
                    <a:pt x="5069" y="13495"/>
                  </a:lnTo>
                  <a:lnTo>
                    <a:pt x="2626" y="14644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55320" name="Oval 24"/>
            <p:cNvSpPr>
              <a:spLocks noChangeArrowheads="1"/>
            </p:cNvSpPr>
            <p:nvPr/>
          </p:nvSpPr>
          <p:spPr bwMode="auto">
            <a:xfrm>
              <a:off x="3760" y="3480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914400" y="2209800"/>
            <a:ext cx="335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Rotation type:</a:t>
            </a: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H="1">
            <a:off x="5422900" y="37338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 flipV="1">
            <a:off x="1981200" y="2794000"/>
            <a:ext cx="2946400" cy="284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4876800" y="27432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5994400" y="355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035800" y="43561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3670300" y="3581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51816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3" name="Oval 17"/>
          <p:cNvSpPr>
            <a:spLocks noChangeArrowheads="1"/>
          </p:cNvSpPr>
          <p:nvPr/>
        </p:nvSpPr>
        <p:spPr bwMode="auto">
          <a:xfrm>
            <a:off x="2616200" y="4572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1803400" y="54737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778000" y="2590800"/>
            <a:ext cx="5689600" cy="3249613"/>
            <a:chOff x="1803400" y="2590800"/>
            <a:chExt cx="5689600" cy="3249613"/>
          </a:xfrm>
        </p:grpSpPr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4724400" y="2590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5994400" y="355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7035800" y="43561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670300" y="3581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1816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616200" y="4572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1803400" y="54737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0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38100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7346" name="Line 2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 flipV="1">
            <a:off x="3048000" y="2794000"/>
            <a:ext cx="1879600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4876800" y="27432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84200" y="1554747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5867400" y="355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68580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3670300" y="3581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7363" name="Oval 19"/>
          <p:cNvSpPr>
            <a:spLocks noChangeArrowheads="1"/>
          </p:cNvSpPr>
          <p:nvPr/>
        </p:nvSpPr>
        <p:spPr bwMode="auto">
          <a:xfrm>
            <a:off x="44704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82900" y="2590800"/>
            <a:ext cx="4432300" cy="2246313"/>
            <a:chOff x="2882900" y="2590800"/>
            <a:chExt cx="4432300" cy="2246313"/>
          </a:xfrm>
        </p:grpSpPr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4724400" y="2590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5867400" y="355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57356" name="Text Box 12"/>
            <p:cNvSpPr txBox="1">
              <a:spLocks noChangeArrowheads="1"/>
            </p:cNvSpPr>
            <p:nvPr/>
          </p:nvSpPr>
          <p:spPr bwMode="auto">
            <a:xfrm>
              <a:off x="68580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16</a:t>
              </a:r>
            </a:p>
          </p:txBody>
        </p:sp>
        <p:sp>
          <p:nvSpPr>
            <p:cNvPr id="57358" name="Text Box 14"/>
            <p:cNvSpPr txBox="1">
              <a:spLocks noChangeArrowheads="1"/>
            </p:cNvSpPr>
            <p:nvPr/>
          </p:nvSpPr>
          <p:spPr bwMode="auto">
            <a:xfrm>
              <a:off x="3670300" y="3581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57360" name="Text Box 16"/>
            <p:cNvSpPr txBox="1">
              <a:spLocks noChangeArrowheads="1"/>
            </p:cNvSpPr>
            <p:nvPr/>
          </p:nvSpPr>
          <p:spPr bwMode="auto">
            <a:xfrm>
              <a:off x="53340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57362" name="Text Box 18"/>
            <p:cNvSpPr txBox="1">
              <a:spLocks noChangeArrowheads="1"/>
            </p:cNvSpPr>
            <p:nvPr/>
          </p:nvSpPr>
          <p:spPr bwMode="auto">
            <a:xfrm>
              <a:off x="28829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57364" name="Text Box 20"/>
            <p:cNvSpPr txBox="1">
              <a:spLocks noChangeArrowheads="1"/>
            </p:cNvSpPr>
            <p:nvPr/>
          </p:nvSpPr>
          <p:spPr bwMode="auto">
            <a:xfrm>
              <a:off x="44704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</p:grp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762000" y="5638800"/>
            <a:ext cx="5410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balance restored.</a:t>
            </a:r>
          </a:p>
        </p:txBody>
      </p:sp>
    </p:spTree>
    <p:extLst>
      <p:ext uri="{BB962C8B-B14F-4D97-AF65-F5344CB8AC3E}">
        <p14:creationId xmlns:p14="http://schemas.microsoft.com/office/powerpoint/2010/main" val="10979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 </a:t>
            </a:r>
            <a:r>
              <a:rPr lang="en-US" altLang="en-US" dirty="0"/>
              <a:t>insert</a:t>
            </a:r>
            <a:r>
              <a:rPr lang="en-US" altLang="en-US" dirty="0">
                <a:solidFill>
                  <a:srgbClr val="66FFFF"/>
                </a:solidFill>
              </a:rPr>
              <a:t> </a:t>
            </a:r>
            <a:r>
              <a:rPr lang="en-US" altLang="en-US" dirty="0"/>
              <a:t>1, 2, 3, 4, 5, 7, 6, 9, 8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457200" y="2133600"/>
            <a:ext cx="365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First insert 1 and 2:</a:t>
            </a: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38100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 flipV="1">
            <a:off x="3048000" y="2794000"/>
            <a:ext cx="1879600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4876800" y="27432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5867400" y="355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68580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3670300" y="3581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3" name="Oval 19"/>
          <p:cNvSpPr>
            <a:spLocks noChangeArrowheads="1"/>
          </p:cNvSpPr>
          <p:nvPr/>
        </p:nvSpPr>
        <p:spPr bwMode="auto">
          <a:xfrm>
            <a:off x="44704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882900" y="2590800"/>
            <a:ext cx="4432300" cy="2246313"/>
            <a:chOff x="2882900" y="2590800"/>
            <a:chExt cx="4432300" cy="2246313"/>
          </a:xfrm>
        </p:grpSpPr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4724400" y="2590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867400" y="355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68580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16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3670300" y="3581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53340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28829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44704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3835400" y="3378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466" name="Line 2"/>
          <p:cNvSpPr>
            <a:spLocks noChangeShapeType="1"/>
          </p:cNvSpPr>
          <p:nvPr/>
        </p:nvSpPr>
        <p:spPr bwMode="auto">
          <a:xfrm>
            <a:off x="1790700" y="51816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 flipH="1">
            <a:off x="5384800" y="32766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 flipV="1">
            <a:off x="1714500" y="2286000"/>
            <a:ext cx="31623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4838700" y="22860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10411" y="1509713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</a:t>
            </a:r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4686300" y="2133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5956300" y="3098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6997700" y="38989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478" name="Oval 14"/>
          <p:cNvSpPr>
            <a:spLocks noChangeArrowheads="1"/>
          </p:cNvSpPr>
          <p:nvPr/>
        </p:nvSpPr>
        <p:spPr bwMode="auto">
          <a:xfrm>
            <a:off x="3632200" y="3124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480" name="Oval 16"/>
          <p:cNvSpPr>
            <a:spLocks noChangeArrowheads="1"/>
          </p:cNvSpPr>
          <p:nvPr/>
        </p:nvSpPr>
        <p:spPr bwMode="auto">
          <a:xfrm>
            <a:off x="5143500" y="4013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482" name="Oval 18"/>
          <p:cNvSpPr>
            <a:spLocks noChangeArrowheads="1"/>
          </p:cNvSpPr>
          <p:nvPr/>
        </p:nvSpPr>
        <p:spPr bwMode="auto">
          <a:xfrm>
            <a:off x="2578100" y="4114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400050" y="2012156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violation - rotate</a:t>
            </a:r>
          </a:p>
        </p:txBody>
      </p:sp>
      <p:sp>
        <p:nvSpPr>
          <p:cNvPr id="62485" name="Oval 21"/>
          <p:cNvSpPr>
            <a:spLocks noChangeArrowheads="1"/>
          </p:cNvSpPr>
          <p:nvPr/>
        </p:nvSpPr>
        <p:spPr bwMode="auto">
          <a:xfrm>
            <a:off x="1663700" y="5029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2705100" y="58293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495" name="Oval 31"/>
          <p:cNvSpPr>
            <a:spLocks noChangeArrowheads="1"/>
          </p:cNvSpPr>
          <p:nvPr/>
        </p:nvSpPr>
        <p:spPr bwMode="auto">
          <a:xfrm>
            <a:off x="4495800" y="4114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727200" y="2133600"/>
            <a:ext cx="5715000" cy="4062413"/>
            <a:chOff x="1727200" y="2133600"/>
            <a:chExt cx="5715000" cy="4062413"/>
          </a:xfrm>
        </p:grpSpPr>
        <p:sp>
          <p:nvSpPr>
            <p:cNvPr id="62473" name="Text Box 9"/>
            <p:cNvSpPr txBox="1">
              <a:spLocks noChangeArrowheads="1"/>
            </p:cNvSpPr>
            <p:nvPr/>
          </p:nvSpPr>
          <p:spPr bwMode="auto">
            <a:xfrm>
              <a:off x="4686300" y="213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62475" name="Text Box 11"/>
            <p:cNvSpPr txBox="1">
              <a:spLocks noChangeArrowheads="1"/>
            </p:cNvSpPr>
            <p:nvPr/>
          </p:nvSpPr>
          <p:spPr bwMode="auto">
            <a:xfrm>
              <a:off x="5956300" y="3098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15</a:t>
              </a:r>
            </a:p>
          </p:txBody>
        </p:sp>
        <p:sp>
          <p:nvSpPr>
            <p:cNvPr id="62477" name="Text Box 13"/>
            <p:cNvSpPr txBox="1">
              <a:spLocks noChangeArrowheads="1"/>
            </p:cNvSpPr>
            <p:nvPr/>
          </p:nvSpPr>
          <p:spPr bwMode="auto">
            <a:xfrm>
              <a:off x="6985000" y="38989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62479" name="Text Box 15"/>
            <p:cNvSpPr txBox="1">
              <a:spLocks noChangeArrowheads="1"/>
            </p:cNvSpPr>
            <p:nvPr/>
          </p:nvSpPr>
          <p:spPr bwMode="auto">
            <a:xfrm>
              <a:off x="36322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auto">
            <a:xfrm>
              <a:off x="5143500" y="4013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2578100" y="4114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1727200" y="5029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62488" name="Text Box 24"/>
            <p:cNvSpPr txBox="1">
              <a:spLocks noChangeArrowheads="1"/>
            </p:cNvSpPr>
            <p:nvPr/>
          </p:nvSpPr>
          <p:spPr bwMode="auto">
            <a:xfrm>
              <a:off x="2768600" y="58293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62496" name="Text Box 32"/>
            <p:cNvSpPr txBox="1">
              <a:spLocks noChangeArrowheads="1"/>
            </p:cNvSpPr>
            <p:nvPr/>
          </p:nvSpPr>
          <p:spPr bwMode="auto">
            <a:xfrm>
              <a:off x="4495800" y="4114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3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AVL Tree Rotations</a:t>
            </a:r>
            <a:endParaRPr lang="en-US" altLang="en-US" sz="4800" dirty="0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10745" y="1702135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</a:t>
            </a:r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412750" y="2096837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Rotation type:</a:t>
            </a:r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 flipH="1">
            <a:off x="3009900" y="43307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 flipH="1">
            <a:off x="3124200" y="60198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 flipH="1">
            <a:off x="2095500" y="52070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3835400" y="3378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2" name="Line 2"/>
          <p:cNvSpPr>
            <a:spLocks noChangeShapeType="1"/>
          </p:cNvSpPr>
          <p:nvPr/>
        </p:nvSpPr>
        <p:spPr bwMode="auto">
          <a:xfrm>
            <a:off x="1790700" y="51816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 flipH="1">
            <a:off x="5384800" y="3276600"/>
            <a:ext cx="7620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 flipV="1">
            <a:off x="1714500" y="2286000"/>
            <a:ext cx="31623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>
            <a:off x="4838700" y="22860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4686300" y="2133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5956300" y="3098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8" name="Oval 12"/>
          <p:cNvSpPr>
            <a:spLocks noChangeArrowheads="1"/>
          </p:cNvSpPr>
          <p:nvPr/>
        </p:nvSpPr>
        <p:spPr bwMode="auto">
          <a:xfrm>
            <a:off x="6997700" y="38989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3632200" y="3124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0" name="Oval 16"/>
          <p:cNvSpPr>
            <a:spLocks noChangeArrowheads="1"/>
          </p:cNvSpPr>
          <p:nvPr/>
        </p:nvSpPr>
        <p:spPr bwMode="auto">
          <a:xfrm>
            <a:off x="5143500" y="4013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2578100" y="4114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1663700" y="5029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3" name="Oval 23"/>
          <p:cNvSpPr>
            <a:spLocks noChangeArrowheads="1"/>
          </p:cNvSpPr>
          <p:nvPr/>
        </p:nvSpPr>
        <p:spPr bwMode="auto">
          <a:xfrm>
            <a:off x="2705100" y="58293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4" name="Oval 31"/>
          <p:cNvSpPr>
            <a:spLocks noChangeArrowheads="1"/>
          </p:cNvSpPr>
          <p:nvPr/>
        </p:nvSpPr>
        <p:spPr bwMode="auto">
          <a:xfrm>
            <a:off x="4495800" y="4114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727200" y="2133600"/>
            <a:ext cx="5715000" cy="4062413"/>
            <a:chOff x="1727200" y="2133600"/>
            <a:chExt cx="5715000" cy="4062413"/>
          </a:xfrm>
        </p:grpSpPr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4686300" y="213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5956300" y="3098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6985000" y="38989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3632200" y="3124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5143500" y="4013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2578100" y="4114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727200" y="5029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2768600" y="58293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4495800" y="4114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>
            <a:off x="3060700" y="4648200"/>
            <a:ext cx="825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609600" y="5943600"/>
            <a:ext cx="312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Now insert 3.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57200" y="2133600"/>
            <a:ext cx="419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balance restored: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2082800" y="533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3657600" y="533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989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876800" y="27432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385" name="Oval 17"/>
          <p:cNvSpPr>
            <a:spLocks noChangeArrowheads="1"/>
          </p:cNvSpPr>
          <p:nvPr/>
        </p:nvSpPr>
        <p:spPr bwMode="auto">
          <a:xfrm>
            <a:off x="5867400" y="355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387" name="Oval 19"/>
          <p:cNvSpPr>
            <a:spLocks noChangeArrowheads="1"/>
          </p:cNvSpPr>
          <p:nvPr/>
        </p:nvSpPr>
        <p:spPr bwMode="auto">
          <a:xfrm>
            <a:off x="68580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389" name="Oval 21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391" name="Oval 23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393" name="Oval 25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395" name="Oval 27"/>
          <p:cNvSpPr>
            <a:spLocks noChangeArrowheads="1"/>
          </p:cNvSpPr>
          <p:nvPr/>
        </p:nvSpPr>
        <p:spPr bwMode="auto">
          <a:xfrm>
            <a:off x="45593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33600" y="2590800"/>
            <a:ext cx="5181600" cy="3109913"/>
            <a:chOff x="2133600" y="2590800"/>
            <a:chExt cx="5181600" cy="3109913"/>
          </a:xfrm>
        </p:grpSpPr>
        <p:sp>
          <p:nvSpPr>
            <p:cNvPr id="58377" name="Text Box 9"/>
            <p:cNvSpPr txBox="1">
              <a:spLocks noChangeArrowheads="1"/>
            </p:cNvSpPr>
            <p:nvPr/>
          </p:nvSpPr>
          <p:spPr bwMode="auto">
            <a:xfrm>
              <a:off x="2133600" y="53213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3657600" y="533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58384" name="Text Box 16"/>
            <p:cNvSpPr txBox="1">
              <a:spLocks noChangeArrowheads="1"/>
            </p:cNvSpPr>
            <p:nvPr/>
          </p:nvSpPr>
          <p:spPr bwMode="auto">
            <a:xfrm>
              <a:off x="4724400" y="2590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13</a:t>
              </a:r>
            </a:p>
          </p:txBody>
        </p: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5867400" y="355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68580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3759200" y="3581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58392" name="Text Box 24"/>
            <p:cNvSpPr txBox="1">
              <a:spLocks noChangeArrowheads="1"/>
            </p:cNvSpPr>
            <p:nvPr/>
          </p:nvSpPr>
          <p:spPr bwMode="auto">
            <a:xfrm>
              <a:off x="53340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58394" name="Text Box 26"/>
            <p:cNvSpPr txBox="1">
              <a:spLocks noChangeArrowheads="1"/>
            </p:cNvSpPr>
            <p:nvPr/>
          </p:nvSpPr>
          <p:spPr bwMode="auto">
            <a:xfrm>
              <a:off x="29210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58396" name="Text Box 28"/>
            <p:cNvSpPr txBox="1">
              <a:spLocks noChangeArrowheads="1"/>
            </p:cNvSpPr>
            <p:nvPr/>
          </p:nvSpPr>
          <p:spPr bwMode="auto">
            <a:xfrm>
              <a:off x="45593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1" name="Line 29"/>
          <p:cNvSpPr>
            <a:spLocks noChangeShapeType="1"/>
          </p:cNvSpPr>
          <p:nvPr/>
        </p:nvSpPr>
        <p:spPr bwMode="auto">
          <a:xfrm flipH="1">
            <a:off x="3200400" y="5562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394" name="Line 2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060700" y="4648200"/>
            <a:ext cx="825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457200" y="2133600"/>
            <a:ext cx="419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violation – rotate: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2082800" y="533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3657600" y="533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989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4876800" y="27432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5867400" y="355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411" name="Oval 19"/>
          <p:cNvSpPr>
            <a:spLocks noChangeArrowheads="1"/>
          </p:cNvSpPr>
          <p:nvPr/>
        </p:nvSpPr>
        <p:spPr bwMode="auto">
          <a:xfrm>
            <a:off x="68580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415" name="Oval 23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417" name="Oval 25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419" name="Oval 27"/>
          <p:cNvSpPr>
            <a:spLocks noChangeArrowheads="1"/>
          </p:cNvSpPr>
          <p:nvPr/>
        </p:nvSpPr>
        <p:spPr bwMode="auto">
          <a:xfrm>
            <a:off x="45593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422" name="Oval 30"/>
          <p:cNvSpPr>
            <a:spLocks noChangeArrowheads="1"/>
          </p:cNvSpPr>
          <p:nvPr/>
        </p:nvSpPr>
        <p:spPr bwMode="auto">
          <a:xfrm>
            <a:off x="2971800" y="609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33600" y="2590800"/>
            <a:ext cx="5181600" cy="3871913"/>
            <a:chOff x="2133600" y="2590800"/>
            <a:chExt cx="5181600" cy="3871913"/>
          </a:xfrm>
        </p:grpSpPr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2133600" y="53213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3657600" y="533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59408" name="Text Box 16"/>
            <p:cNvSpPr txBox="1">
              <a:spLocks noChangeArrowheads="1"/>
            </p:cNvSpPr>
            <p:nvPr/>
          </p:nvSpPr>
          <p:spPr bwMode="auto">
            <a:xfrm>
              <a:off x="4724400" y="2590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13</a:t>
              </a:r>
            </a:p>
          </p:txBody>
        </p:sp>
        <p:sp>
          <p:nvSpPr>
            <p:cNvPr id="59410" name="Text Box 18"/>
            <p:cNvSpPr txBox="1">
              <a:spLocks noChangeArrowheads="1"/>
            </p:cNvSpPr>
            <p:nvPr/>
          </p:nvSpPr>
          <p:spPr bwMode="auto">
            <a:xfrm>
              <a:off x="5867400" y="355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15</a:t>
              </a:r>
            </a:p>
          </p:txBody>
        </p:sp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68580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59414" name="Text Box 22"/>
            <p:cNvSpPr txBox="1">
              <a:spLocks noChangeArrowheads="1"/>
            </p:cNvSpPr>
            <p:nvPr/>
          </p:nvSpPr>
          <p:spPr bwMode="auto">
            <a:xfrm>
              <a:off x="3759200" y="3581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53340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59418" name="Text Box 26"/>
            <p:cNvSpPr txBox="1">
              <a:spLocks noChangeArrowheads="1"/>
            </p:cNvSpPr>
            <p:nvPr/>
          </p:nvSpPr>
          <p:spPr bwMode="auto">
            <a:xfrm>
              <a:off x="29210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59420" name="Text Box 28"/>
            <p:cNvSpPr txBox="1">
              <a:spLocks noChangeArrowheads="1"/>
            </p:cNvSpPr>
            <p:nvPr/>
          </p:nvSpPr>
          <p:spPr bwMode="auto">
            <a:xfrm>
              <a:off x="45593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59423" name="Text Box 31"/>
            <p:cNvSpPr txBox="1">
              <a:spLocks noChangeArrowheads="1"/>
            </p:cNvSpPr>
            <p:nvPr/>
          </p:nvSpPr>
          <p:spPr bwMode="auto">
            <a:xfrm>
              <a:off x="3035300" y="609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2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52219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/>
              <a:t>Invented by </a:t>
            </a:r>
            <a:r>
              <a:rPr lang="en-US" sz="2200" b="1" i="1" dirty="0" err="1"/>
              <a:t>Georgy</a:t>
            </a:r>
            <a:r>
              <a:rPr lang="en-US" sz="2200" b="1" i="1" dirty="0"/>
              <a:t> </a:t>
            </a:r>
            <a:r>
              <a:rPr lang="en-US" sz="2200" b="1" i="1" dirty="0" err="1"/>
              <a:t>Adelson-Velsky</a:t>
            </a:r>
            <a:r>
              <a:rPr lang="en-US" sz="2200" b="1" i="1" dirty="0"/>
              <a:t> </a:t>
            </a:r>
            <a:r>
              <a:rPr lang="en-US" sz="2200" dirty="0"/>
              <a:t>and </a:t>
            </a:r>
            <a:r>
              <a:rPr lang="en-US" sz="2200" b="1" i="1" dirty="0" err="1"/>
              <a:t>Evgenii</a:t>
            </a:r>
            <a:r>
              <a:rPr lang="en-US" sz="2200" b="1" i="1" dirty="0"/>
              <a:t> Landis</a:t>
            </a:r>
            <a:r>
              <a:rPr lang="en-US" sz="2200" dirty="0"/>
              <a:t> (</a:t>
            </a:r>
            <a:r>
              <a:rPr lang="en-US" sz="2200" b="1" dirty="0">
                <a:solidFill>
                  <a:srgbClr val="008000"/>
                </a:solidFill>
              </a:rPr>
              <a:t>AVL</a:t>
            </a:r>
            <a:r>
              <a:rPr lang="en-US" sz="2200" dirty="0"/>
              <a:t>) in 1962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It is a </a:t>
            </a:r>
            <a:r>
              <a:rPr lang="en-US" sz="2200" dirty="0">
                <a:solidFill>
                  <a:srgbClr val="00B050"/>
                </a:solidFill>
              </a:rPr>
              <a:t>self-balancing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binary search tree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Lookup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C00000"/>
                </a:solidFill>
              </a:rPr>
              <a:t>insertion</a:t>
            </a:r>
            <a:r>
              <a:rPr lang="en-US" sz="2200" dirty="0"/>
              <a:t>, and </a:t>
            </a:r>
            <a:r>
              <a:rPr lang="en-US" sz="2200" dirty="0">
                <a:solidFill>
                  <a:srgbClr val="C00000"/>
                </a:solidFill>
              </a:rPr>
              <a:t>deletion</a:t>
            </a:r>
            <a:r>
              <a:rPr lang="en-US" sz="2200" dirty="0"/>
              <a:t> can be done in </a:t>
            </a:r>
            <a:r>
              <a:rPr lang="en-US" sz="2200" b="1" dirty="0"/>
              <a:t>O(log n)</a:t>
            </a:r>
            <a:r>
              <a:rPr lang="en-US" sz="2200" dirty="0"/>
              <a:t> under both </a:t>
            </a:r>
            <a:r>
              <a:rPr lang="en-US" sz="2200" dirty="0">
                <a:solidFill>
                  <a:srgbClr val="00B050"/>
                </a:solidFill>
              </a:rPr>
              <a:t>average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00B050"/>
                </a:solidFill>
              </a:rPr>
              <a:t>worst</a:t>
            </a:r>
            <a:r>
              <a:rPr lang="en-US" sz="2200" dirty="0"/>
              <a:t> cases. n is the number of nodes in the tree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00B050"/>
                </a:solidFill>
              </a:rPr>
              <a:t>heights</a:t>
            </a:r>
            <a:r>
              <a:rPr lang="en-US" sz="2200" dirty="0"/>
              <a:t> of two child </a:t>
            </a:r>
            <a:r>
              <a:rPr lang="en-US" sz="2200" dirty="0" err="1">
                <a:solidFill>
                  <a:srgbClr val="00B050"/>
                </a:solidFill>
              </a:rPr>
              <a:t>subtrees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of </a:t>
            </a:r>
            <a:r>
              <a:rPr lang="en-US" sz="2200" b="1" i="1" dirty="0"/>
              <a:t>any</a:t>
            </a:r>
            <a:r>
              <a:rPr lang="en-US" sz="2200" dirty="0"/>
              <a:t> given node </a:t>
            </a:r>
            <a:r>
              <a:rPr lang="en-US" sz="2200" dirty="0">
                <a:solidFill>
                  <a:srgbClr val="C00000"/>
                </a:solidFill>
              </a:rPr>
              <a:t>diff by at most one</a:t>
            </a:r>
          </a:p>
        </p:txBody>
      </p:sp>
      <p:sp>
        <p:nvSpPr>
          <p:cNvPr id="6" name="Oval 4"/>
          <p:cNvSpPr>
            <a:spLocks/>
          </p:cNvSpPr>
          <p:nvPr/>
        </p:nvSpPr>
        <p:spPr bwMode="auto">
          <a:xfrm>
            <a:off x="3802063" y="3810000"/>
            <a:ext cx="436562" cy="4476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76600" y="4495800"/>
            <a:ext cx="457200" cy="685800"/>
            <a:chOff x="2895600" y="4114800"/>
            <a:chExt cx="457200" cy="685800"/>
          </a:xfrm>
        </p:grpSpPr>
        <p:sp>
          <p:nvSpPr>
            <p:cNvPr id="8" name="Right Triangle 7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α</a:t>
              </a:r>
            </a:p>
          </p:txBody>
        </p:sp>
      </p:grpSp>
      <p:sp>
        <p:nvSpPr>
          <p:cNvPr id="11" name="Line 33"/>
          <p:cNvSpPr>
            <a:spLocks noChangeShapeType="1"/>
          </p:cNvSpPr>
          <p:nvPr/>
        </p:nvSpPr>
        <p:spPr bwMode="auto">
          <a:xfrm flipH="1">
            <a:off x="3284538" y="4257675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>
            <a:off x="3968750" y="4257675"/>
            <a:ext cx="709613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689348" y="4495800"/>
            <a:ext cx="492252" cy="1066800"/>
            <a:chOff x="2895600" y="4114800"/>
            <a:chExt cx="457200" cy="685800"/>
          </a:xfrm>
        </p:grpSpPr>
        <p:sp>
          <p:nvSpPr>
            <p:cNvPr id="14" name="Right Triangle 13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124200" y="44958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95519" y="456218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00917" y="474685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71683" y="46159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h-2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57800" y="4495800"/>
            <a:ext cx="0" cy="106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690153" y="3775186"/>
            <a:ext cx="18245" cy="17874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Arrow 32"/>
          <p:cNvSpPr/>
          <p:nvPr/>
        </p:nvSpPr>
        <p:spPr>
          <a:xfrm rot="10800000">
            <a:off x="2925463" y="3788077"/>
            <a:ext cx="762000" cy="228600"/>
          </a:xfrm>
          <a:prstGeom prst="lef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5053" y="3669268"/>
            <a:ext cx="216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Any node of AVL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3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457200" y="2133600"/>
            <a:ext cx="419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Rotation type:</a:t>
            </a:r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 flipH="1">
            <a:off x="4241800" y="37592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 flipH="1">
            <a:off x="4140200" y="55118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1473" name="Line 33"/>
          <p:cNvSpPr>
            <a:spLocks noChangeShapeType="1"/>
          </p:cNvSpPr>
          <p:nvPr/>
        </p:nvSpPr>
        <p:spPr bwMode="auto">
          <a:xfrm flipH="1">
            <a:off x="3352800" y="46355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3200400" y="5562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5" name="Line 2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>
            <a:off x="3060700" y="4648200"/>
            <a:ext cx="825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82800" y="533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657600" y="533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38989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4876800" y="2743200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3" name="Oval 17"/>
          <p:cNvSpPr>
            <a:spLocks noChangeArrowheads="1"/>
          </p:cNvSpPr>
          <p:nvPr/>
        </p:nvSpPr>
        <p:spPr bwMode="auto">
          <a:xfrm>
            <a:off x="5867400" y="355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68580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5" name="Oval 21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6" name="Oval 23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7" name="Oval 25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8" name="Oval 27"/>
          <p:cNvSpPr>
            <a:spLocks noChangeArrowheads="1"/>
          </p:cNvSpPr>
          <p:nvPr/>
        </p:nvSpPr>
        <p:spPr bwMode="auto">
          <a:xfrm>
            <a:off x="45593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2971800" y="609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133600" y="2590800"/>
            <a:ext cx="5181600" cy="3871913"/>
            <a:chOff x="2133600" y="2590800"/>
            <a:chExt cx="5181600" cy="3871913"/>
          </a:xfrm>
        </p:grpSpPr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2133600" y="53213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3657600" y="533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4724400" y="2590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13</a:t>
              </a: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5867400" y="355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15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68580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759200" y="3581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3340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29210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5593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3035300" y="609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0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3048000" y="4572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AVL Tree Rotations</a:t>
            </a:r>
            <a:endParaRPr lang="en-US" altLang="en-US" sz="4800" dirty="0"/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57200" y="2133600"/>
            <a:ext cx="419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balance restored:</a:t>
            </a: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2082800" y="533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3657600" y="533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3898900" y="3733800"/>
            <a:ext cx="15113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4876800" y="2743200"/>
            <a:ext cx="2057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>
            <a:off x="5842000" y="355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507" name="Oval 19"/>
          <p:cNvSpPr>
            <a:spLocks noChangeArrowheads="1"/>
          </p:cNvSpPr>
          <p:nvPr/>
        </p:nvSpPr>
        <p:spPr bwMode="auto">
          <a:xfrm>
            <a:off x="67818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509" name="Oval 21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511" name="Oval 23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513" name="Oval 25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515" name="Oval 27"/>
          <p:cNvSpPr>
            <a:spLocks noChangeArrowheads="1"/>
          </p:cNvSpPr>
          <p:nvPr/>
        </p:nvSpPr>
        <p:spPr bwMode="auto">
          <a:xfrm>
            <a:off x="44450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517" name="Oval 29"/>
          <p:cNvSpPr>
            <a:spLocks noChangeArrowheads="1"/>
          </p:cNvSpPr>
          <p:nvPr/>
        </p:nvSpPr>
        <p:spPr bwMode="auto">
          <a:xfrm>
            <a:off x="5118100" y="5308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33600" y="2590800"/>
            <a:ext cx="5105400" cy="3109913"/>
            <a:chOff x="2133600" y="2590800"/>
            <a:chExt cx="5105400" cy="3109913"/>
          </a:xfrm>
        </p:grpSpPr>
        <p:sp>
          <p:nvSpPr>
            <p:cNvPr id="63497" name="Text Box 9"/>
            <p:cNvSpPr txBox="1">
              <a:spLocks noChangeArrowheads="1"/>
            </p:cNvSpPr>
            <p:nvPr/>
          </p:nvSpPr>
          <p:spPr bwMode="auto">
            <a:xfrm>
              <a:off x="2133600" y="53213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</a:t>
              </a:r>
            </a:p>
          </p:txBody>
        </p:sp>
        <p:sp>
          <p:nvSpPr>
            <p:cNvPr id="63499" name="Text Box 11"/>
            <p:cNvSpPr txBox="1">
              <a:spLocks noChangeArrowheads="1"/>
            </p:cNvSpPr>
            <p:nvPr/>
          </p:nvSpPr>
          <p:spPr bwMode="auto">
            <a:xfrm>
              <a:off x="3721100" y="533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4724400" y="2590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13</a:t>
              </a:r>
            </a:p>
          </p:txBody>
        </p:sp>
        <p:sp>
          <p:nvSpPr>
            <p:cNvPr id="63506" name="Text Box 18"/>
            <p:cNvSpPr txBox="1">
              <a:spLocks noChangeArrowheads="1"/>
            </p:cNvSpPr>
            <p:nvPr/>
          </p:nvSpPr>
          <p:spPr bwMode="auto">
            <a:xfrm>
              <a:off x="5842000" y="355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67818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63510" name="Text Box 22"/>
            <p:cNvSpPr txBox="1">
              <a:spLocks noChangeArrowheads="1"/>
            </p:cNvSpPr>
            <p:nvPr/>
          </p:nvSpPr>
          <p:spPr bwMode="auto">
            <a:xfrm>
              <a:off x="3759200" y="3581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63512" name="Text Box 24"/>
            <p:cNvSpPr txBox="1">
              <a:spLocks noChangeArrowheads="1"/>
            </p:cNvSpPr>
            <p:nvPr/>
          </p:nvSpPr>
          <p:spPr bwMode="auto">
            <a:xfrm>
              <a:off x="53340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63514" name="Text Box 26"/>
            <p:cNvSpPr txBox="1">
              <a:spLocks noChangeArrowheads="1"/>
            </p:cNvSpPr>
            <p:nvPr/>
          </p:nvSpPr>
          <p:spPr bwMode="auto">
            <a:xfrm>
              <a:off x="29210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63516" name="Text Box 28"/>
            <p:cNvSpPr txBox="1">
              <a:spLocks noChangeArrowheads="1"/>
            </p:cNvSpPr>
            <p:nvPr/>
          </p:nvSpPr>
          <p:spPr bwMode="auto">
            <a:xfrm>
              <a:off x="44450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63518" name="Text Box 30"/>
            <p:cNvSpPr txBox="1">
              <a:spLocks noChangeArrowheads="1"/>
            </p:cNvSpPr>
            <p:nvPr/>
          </p:nvSpPr>
          <p:spPr bwMode="auto">
            <a:xfrm>
              <a:off x="5118100" y="5308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</p:grp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609600" y="5943600"/>
            <a:ext cx="312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Now insert 4.</a:t>
            </a:r>
          </a:p>
        </p:txBody>
      </p:sp>
    </p:spTree>
    <p:extLst>
      <p:ext uri="{BB962C8B-B14F-4D97-AF65-F5344CB8AC3E}">
        <p14:creationId xmlns:p14="http://schemas.microsoft.com/office/powerpoint/2010/main" val="2378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3048000" y="4572000"/>
            <a:ext cx="1447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57200" y="2133600"/>
            <a:ext cx="419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violation - rotate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2082800" y="5283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3594100" y="5283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3898900" y="3733800"/>
            <a:ext cx="15113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4876800" y="2743200"/>
            <a:ext cx="2057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74" name="Oval 14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76" name="Oval 16"/>
          <p:cNvSpPr>
            <a:spLocks noChangeArrowheads="1"/>
          </p:cNvSpPr>
          <p:nvPr/>
        </p:nvSpPr>
        <p:spPr bwMode="auto">
          <a:xfrm>
            <a:off x="5842000" y="355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78" name="Oval 18"/>
          <p:cNvSpPr>
            <a:spLocks noChangeArrowheads="1"/>
          </p:cNvSpPr>
          <p:nvPr/>
        </p:nvSpPr>
        <p:spPr bwMode="auto">
          <a:xfrm>
            <a:off x="67818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80" name="Oval 20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82" name="Oval 22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84" name="Oval 24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86" name="Oval 26"/>
          <p:cNvSpPr>
            <a:spLocks noChangeArrowheads="1"/>
          </p:cNvSpPr>
          <p:nvPr/>
        </p:nvSpPr>
        <p:spPr bwMode="auto">
          <a:xfrm>
            <a:off x="44450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88" name="Oval 28"/>
          <p:cNvSpPr>
            <a:spLocks noChangeArrowheads="1"/>
          </p:cNvSpPr>
          <p:nvPr/>
        </p:nvSpPr>
        <p:spPr bwMode="auto">
          <a:xfrm>
            <a:off x="5118100" y="5257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591" name="Oval 31"/>
          <p:cNvSpPr>
            <a:spLocks noChangeArrowheads="1"/>
          </p:cNvSpPr>
          <p:nvPr/>
        </p:nvSpPr>
        <p:spPr bwMode="auto">
          <a:xfrm>
            <a:off x="4279900" y="609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33600" y="2605087"/>
            <a:ext cx="5105400" cy="3871913"/>
            <a:chOff x="2133600" y="2590800"/>
            <a:chExt cx="5105400" cy="3871913"/>
          </a:xfrm>
        </p:grpSpPr>
        <p:sp>
          <p:nvSpPr>
            <p:cNvPr id="66568" name="Text Box 8"/>
            <p:cNvSpPr txBox="1">
              <a:spLocks noChangeArrowheads="1"/>
            </p:cNvSpPr>
            <p:nvPr/>
          </p:nvSpPr>
          <p:spPr bwMode="auto">
            <a:xfrm>
              <a:off x="2133600" y="52705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66570" name="Text Box 10"/>
            <p:cNvSpPr txBox="1">
              <a:spLocks noChangeArrowheads="1"/>
            </p:cNvSpPr>
            <p:nvPr/>
          </p:nvSpPr>
          <p:spPr bwMode="auto">
            <a:xfrm>
              <a:off x="3657600" y="5283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66575" name="Text Box 15"/>
            <p:cNvSpPr txBox="1">
              <a:spLocks noChangeArrowheads="1"/>
            </p:cNvSpPr>
            <p:nvPr/>
          </p:nvSpPr>
          <p:spPr bwMode="auto">
            <a:xfrm>
              <a:off x="4724400" y="2590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66577" name="Text Box 17"/>
            <p:cNvSpPr txBox="1">
              <a:spLocks noChangeArrowheads="1"/>
            </p:cNvSpPr>
            <p:nvPr/>
          </p:nvSpPr>
          <p:spPr bwMode="auto">
            <a:xfrm>
              <a:off x="5842000" y="355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15</a:t>
              </a:r>
            </a:p>
          </p:txBody>
        </p:sp>
        <p:sp>
          <p:nvSpPr>
            <p:cNvPr id="66579" name="Text Box 19"/>
            <p:cNvSpPr txBox="1">
              <a:spLocks noChangeArrowheads="1"/>
            </p:cNvSpPr>
            <p:nvPr/>
          </p:nvSpPr>
          <p:spPr bwMode="auto">
            <a:xfrm>
              <a:off x="67818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3759200" y="3581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53340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29210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66587" name="Text Box 27"/>
            <p:cNvSpPr txBox="1">
              <a:spLocks noChangeArrowheads="1"/>
            </p:cNvSpPr>
            <p:nvPr/>
          </p:nvSpPr>
          <p:spPr bwMode="auto">
            <a:xfrm>
              <a:off x="44450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5118100" y="5257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66592" name="Text Box 32"/>
            <p:cNvSpPr txBox="1">
              <a:spLocks noChangeArrowheads="1"/>
            </p:cNvSpPr>
            <p:nvPr/>
          </p:nvSpPr>
          <p:spPr bwMode="auto">
            <a:xfrm>
              <a:off x="4343400" y="609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2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AVL Tree Rotations</a:t>
            </a:r>
            <a:endParaRPr lang="en-US" altLang="en-US" sz="4800" dirty="0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57200" y="2133600"/>
            <a:ext cx="419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Rotation type:</a:t>
            </a:r>
          </a:p>
        </p:txBody>
      </p:sp>
      <p:grpSp>
        <p:nvGrpSpPr>
          <p:cNvPr id="28703" name="Group 32"/>
          <p:cNvGrpSpPr>
            <a:grpSpLocks/>
          </p:cNvGrpSpPr>
          <p:nvPr/>
        </p:nvGrpSpPr>
        <p:grpSpPr bwMode="auto">
          <a:xfrm>
            <a:off x="4146550" y="3120189"/>
            <a:ext cx="469900" cy="457200"/>
            <a:chOff x="3648" y="3360"/>
            <a:chExt cx="296" cy="288"/>
          </a:xfrm>
        </p:grpSpPr>
        <p:sp>
          <p:nvSpPr>
            <p:cNvPr id="67617" name="AutoShape 33"/>
            <p:cNvSpPr>
              <a:spLocks noChangeArrowheads="1"/>
            </p:cNvSpPr>
            <p:nvPr/>
          </p:nvSpPr>
          <p:spPr bwMode="auto">
            <a:xfrm flipH="1" flipV="1">
              <a:off x="3648" y="3360"/>
              <a:ext cx="296" cy="288"/>
            </a:xfrm>
            <a:custGeom>
              <a:avLst/>
              <a:gdLst>
                <a:gd name="G0" fmla="+- 10145496 0 0"/>
                <a:gd name="G1" fmla="+- -9061760 0 0"/>
                <a:gd name="G2" fmla="+- 10145496 0 -9061760"/>
                <a:gd name="G3" fmla="+- 10800 0 0"/>
                <a:gd name="G4" fmla="+- 0 0 101454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33 0 0"/>
                <a:gd name="G9" fmla="+- 0 0 -9061760"/>
                <a:gd name="G10" fmla="+- 9033 0 2700"/>
                <a:gd name="G11" fmla="cos G10 10145496"/>
                <a:gd name="G12" fmla="sin G10 10145496"/>
                <a:gd name="G13" fmla="cos 13500 10145496"/>
                <a:gd name="G14" fmla="sin 13500 10145496"/>
                <a:gd name="G15" fmla="+- G11 10800 0"/>
                <a:gd name="G16" fmla="+- G12 10800 0"/>
                <a:gd name="G17" fmla="+- G13 10800 0"/>
                <a:gd name="G18" fmla="+- G14 10800 0"/>
                <a:gd name="G19" fmla="*/ 9033 1 2"/>
                <a:gd name="G20" fmla="+- G19 5400 0"/>
                <a:gd name="G21" fmla="cos G20 10145496"/>
                <a:gd name="G22" fmla="sin G20 10145496"/>
                <a:gd name="G23" fmla="+- G21 10800 0"/>
                <a:gd name="G24" fmla="+- G12 G23 G22"/>
                <a:gd name="G25" fmla="+- G22 G23 G11"/>
                <a:gd name="G26" fmla="cos 10800 10145496"/>
                <a:gd name="G27" fmla="sin 10800 10145496"/>
                <a:gd name="G28" fmla="cos 9033 10145496"/>
                <a:gd name="G29" fmla="sin 9033 101454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061760"/>
                <a:gd name="G36" fmla="sin G34 -9061760"/>
                <a:gd name="G37" fmla="+/ -9061760 101454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33 G39"/>
                <a:gd name="G43" fmla="sin 903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487 w 21600"/>
                <a:gd name="T5" fmla="*/ 12353 h 21600"/>
                <a:gd name="T6" fmla="*/ 3398 w 21600"/>
                <a:gd name="T7" fmla="*/ 4199 h 21600"/>
                <a:gd name="T8" fmla="*/ 19739 w 21600"/>
                <a:gd name="T9" fmla="*/ 12099 h 21600"/>
                <a:gd name="T10" fmla="*/ -1416 w 21600"/>
                <a:gd name="T11" fmla="*/ 16546 h 21600"/>
                <a:gd name="T12" fmla="*/ 300 w 21600"/>
                <a:gd name="T13" fmla="*/ 11778 h 21600"/>
                <a:gd name="T14" fmla="*/ 5069 w 21600"/>
                <a:gd name="T15" fmla="*/ 1349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626" y="14644"/>
                  </a:moveTo>
                  <a:cubicBezTo>
                    <a:pt x="4115" y="17811"/>
                    <a:pt x="7300" y="19832"/>
                    <a:pt x="10800" y="19832"/>
                  </a:cubicBezTo>
                  <a:cubicBezTo>
                    <a:pt x="15788" y="19833"/>
                    <a:pt x="19833" y="15788"/>
                    <a:pt x="19833" y="10800"/>
                  </a:cubicBezTo>
                  <a:cubicBezTo>
                    <a:pt x="19833" y="5811"/>
                    <a:pt x="15788" y="1767"/>
                    <a:pt x="10800" y="1767"/>
                  </a:cubicBezTo>
                  <a:cubicBezTo>
                    <a:pt x="8225" y="1766"/>
                    <a:pt x="5772" y="2865"/>
                    <a:pt x="4058" y="4787"/>
                  </a:cubicBezTo>
                  <a:lnTo>
                    <a:pt x="2739" y="3611"/>
                  </a:lnTo>
                  <a:cubicBezTo>
                    <a:pt x="4789" y="1313"/>
                    <a:pt x="7721" y="-1"/>
                    <a:pt x="10800" y="-1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6615" y="21599"/>
                    <a:pt x="2808" y="19183"/>
                    <a:pt x="1027" y="15397"/>
                  </a:cubicBezTo>
                  <a:lnTo>
                    <a:pt x="-1416" y="16546"/>
                  </a:lnTo>
                  <a:lnTo>
                    <a:pt x="300" y="11778"/>
                  </a:lnTo>
                  <a:lnTo>
                    <a:pt x="5069" y="13495"/>
                  </a:lnTo>
                  <a:lnTo>
                    <a:pt x="2626" y="14644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7618" name="Oval 34"/>
            <p:cNvSpPr>
              <a:spLocks noChangeArrowheads="1"/>
            </p:cNvSpPr>
            <p:nvPr/>
          </p:nvSpPr>
          <p:spPr bwMode="auto">
            <a:xfrm>
              <a:off x="3760" y="3480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35" name="Line 2"/>
          <p:cNvSpPr>
            <a:spLocks noChangeShapeType="1"/>
          </p:cNvSpPr>
          <p:nvPr/>
        </p:nvSpPr>
        <p:spPr bwMode="auto">
          <a:xfrm flipV="1">
            <a:off x="2286000" y="2794000"/>
            <a:ext cx="2641600" cy="261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>
            <a:off x="3048000" y="4572000"/>
            <a:ext cx="1447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2082800" y="5283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94100" y="5283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3898900" y="3733800"/>
            <a:ext cx="15113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54864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4876800" y="2743200"/>
            <a:ext cx="2057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724400" y="2590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5842000" y="355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4" name="Oval 18"/>
          <p:cNvSpPr>
            <a:spLocks noChangeArrowheads="1"/>
          </p:cNvSpPr>
          <p:nvPr/>
        </p:nvSpPr>
        <p:spPr bwMode="auto">
          <a:xfrm>
            <a:off x="67818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3759200" y="3581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6" name="Oval 22"/>
          <p:cNvSpPr>
            <a:spLocks noChangeArrowheads="1"/>
          </p:cNvSpPr>
          <p:nvPr/>
        </p:nvSpPr>
        <p:spPr bwMode="auto">
          <a:xfrm>
            <a:off x="53340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2882900" y="4419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4445000" y="4470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5118100" y="5257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0" name="Oval 31"/>
          <p:cNvSpPr>
            <a:spLocks noChangeArrowheads="1"/>
          </p:cNvSpPr>
          <p:nvPr/>
        </p:nvSpPr>
        <p:spPr bwMode="auto">
          <a:xfrm>
            <a:off x="4279900" y="6096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133600" y="2605087"/>
            <a:ext cx="5105400" cy="3871913"/>
            <a:chOff x="2133600" y="2590800"/>
            <a:chExt cx="5105400" cy="3871913"/>
          </a:xfrm>
        </p:grpSpPr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133600" y="52705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3657600" y="5283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724400" y="2590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5842000" y="355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15</a:t>
              </a:r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67818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3759200" y="3581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53340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2921000" y="4419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4445000" y="4470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5118100" y="5257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4343400" y="6096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81" name="Line 73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82" name="Line 74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79" name="Line 71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80" name="Line 72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44" name="Line 36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1930400" y="3048000"/>
            <a:ext cx="15113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50" name="Line 42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51" name="Line 43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52" name="Oval 44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54" name="Oval 46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56" name="Oval 48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58" name="Oval 50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60" name="Oval 52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62" name="Oval 54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64" name="Oval 56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66" name="Oval 58"/>
          <p:cNvSpPr>
            <a:spLocks noChangeArrowheads="1"/>
          </p:cNvSpPr>
          <p:nvPr/>
        </p:nvSpPr>
        <p:spPr bwMode="auto">
          <a:xfrm>
            <a:off x="3149600" y="4572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73" name="Oval 65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75" name="Oval 67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677" name="Oval 69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52500" y="2438400"/>
            <a:ext cx="7658100" cy="2500313"/>
            <a:chOff x="952500" y="2438400"/>
            <a:chExt cx="7658100" cy="2500313"/>
          </a:xfrm>
        </p:grpSpPr>
        <p:sp>
          <p:nvSpPr>
            <p:cNvPr id="68653" name="Text Box 45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10</a:t>
              </a:r>
            </a:p>
          </p:txBody>
        </p:sp>
        <p:sp>
          <p:nvSpPr>
            <p:cNvPr id="68655" name="Text Box 47"/>
            <p:cNvSpPr txBox="1">
              <a:spLocks noChangeArrowheads="1"/>
            </p:cNvSpPr>
            <p:nvPr/>
          </p:nvSpPr>
          <p:spPr bwMode="auto">
            <a:xfrm>
              <a:off x="6604000" y="279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68657" name="Text Box 49"/>
            <p:cNvSpPr txBox="1">
              <a:spLocks noChangeArrowheads="1"/>
            </p:cNvSpPr>
            <p:nvPr/>
          </p:nvSpPr>
          <p:spPr bwMode="auto">
            <a:xfrm>
              <a:off x="75438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68659" name="Text Box 51"/>
            <p:cNvSpPr txBox="1">
              <a:spLocks noChangeArrowheads="1"/>
            </p:cNvSpPr>
            <p:nvPr/>
          </p:nvSpPr>
          <p:spPr bwMode="auto">
            <a:xfrm>
              <a:off x="1828800" y="2895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68661" name="Text Box 53"/>
            <p:cNvSpPr txBox="1">
              <a:spLocks noChangeArrowheads="1"/>
            </p:cNvSpPr>
            <p:nvPr/>
          </p:nvSpPr>
          <p:spPr bwMode="auto">
            <a:xfrm>
              <a:off x="5638800" y="370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68663" name="Text Box 55"/>
            <p:cNvSpPr txBox="1">
              <a:spLocks noChangeArrowheads="1"/>
            </p:cNvSpPr>
            <p:nvPr/>
          </p:nvSpPr>
          <p:spPr bwMode="auto">
            <a:xfrm>
              <a:off x="952500" y="3733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68665" name="Text Box 57"/>
            <p:cNvSpPr txBox="1">
              <a:spLocks noChangeArrowheads="1"/>
            </p:cNvSpPr>
            <p:nvPr/>
          </p:nvSpPr>
          <p:spPr bwMode="auto">
            <a:xfrm>
              <a:off x="2527300" y="3784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68667" name="Text Box 59"/>
            <p:cNvSpPr txBox="1">
              <a:spLocks noChangeArrowheads="1"/>
            </p:cNvSpPr>
            <p:nvPr/>
          </p:nvSpPr>
          <p:spPr bwMode="auto">
            <a:xfrm>
              <a:off x="3200400" y="4572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  <p:sp>
          <p:nvSpPr>
            <p:cNvPr id="68674" name="Text Box 66"/>
            <p:cNvSpPr txBox="1">
              <a:spLocks noChangeArrowheads="1"/>
            </p:cNvSpPr>
            <p:nvPr/>
          </p:nvSpPr>
          <p:spPr bwMode="auto">
            <a:xfrm>
              <a:off x="61722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68676" name="Text Box 68"/>
            <p:cNvSpPr txBox="1">
              <a:spLocks noChangeArrowheads="1"/>
            </p:cNvSpPr>
            <p:nvPr/>
          </p:nvSpPr>
          <p:spPr bwMode="auto">
            <a:xfrm>
              <a:off x="72390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68678" name="Text Box 70"/>
            <p:cNvSpPr txBox="1">
              <a:spLocks noChangeArrowheads="1"/>
            </p:cNvSpPr>
            <p:nvPr/>
          </p:nvSpPr>
          <p:spPr bwMode="auto">
            <a:xfrm>
              <a:off x="81534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</p:grpSp>
      <p:sp>
        <p:nvSpPr>
          <p:cNvPr id="68683" name="Rectangle 75"/>
          <p:cNvSpPr>
            <a:spLocks noChangeArrowheads="1"/>
          </p:cNvSpPr>
          <p:nvPr/>
        </p:nvSpPr>
        <p:spPr bwMode="auto">
          <a:xfrm>
            <a:off x="533400" y="5791200"/>
            <a:ext cx="419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Now insert 5.</a:t>
            </a:r>
          </a:p>
        </p:txBody>
      </p:sp>
    </p:spTree>
    <p:extLst>
      <p:ext uri="{BB962C8B-B14F-4D97-AF65-F5344CB8AC3E}">
        <p14:creationId xmlns:p14="http://schemas.microsoft.com/office/powerpoint/2010/main" val="16428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</a:t>
            </a:r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1930400" y="3048000"/>
            <a:ext cx="2032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49" name="Oval 17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51" name="Oval 19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55" name="Oval 23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57" name="Oval 25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59" name="Oval 27"/>
          <p:cNvSpPr>
            <a:spLocks noChangeArrowheads="1"/>
          </p:cNvSpPr>
          <p:nvPr/>
        </p:nvSpPr>
        <p:spPr bwMode="auto">
          <a:xfrm>
            <a:off x="3149600" y="4572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61" name="Oval 29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63" name="Oval 31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65" name="Oval 33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533400" y="5791200"/>
            <a:ext cx="419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violation – rotate.</a:t>
            </a:r>
          </a:p>
        </p:txBody>
      </p:sp>
      <p:sp>
        <p:nvSpPr>
          <p:cNvPr id="69668" name="Oval 36"/>
          <p:cNvSpPr>
            <a:spLocks noChangeArrowheads="1"/>
          </p:cNvSpPr>
          <p:nvPr/>
        </p:nvSpPr>
        <p:spPr bwMode="auto">
          <a:xfrm>
            <a:off x="3835400" y="5410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52500" y="2438400"/>
            <a:ext cx="7658100" cy="3338513"/>
            <a:chOff x="952500" y="2438400"/>
            <a:chExt cx="7658100" cy="3338513"/>
          </a:xfrm>
        </p:grpSpPr>
        <p:sp>
          <p:nvSpPr>
            <p:cNvPr id="69646" name="Text Box 14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69648" name="Text Box 16"/>
            <p:cNvSpPr txBox="1">
              <a:spLocks noChangeArrowheads="1"/>
            </p:cNvSpPr>
            <p:nvPr/>
          </p:nvSpPr>
          <p:spPr bwMode="auto">
            <a:xfrm>
              <a:off x="6604000" y="279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75438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69652" name="Text Box 20"/>
            <p:cNvSpPr txBox="1">
              <a:spLocks noChangeArrowheads="1"/>
            </p:cNvSpPr>
            <p:nvPr/>
          </p:nvSpPr>
          <p:spPr bwMode="auto">
            <a:xfrm>
              <a:off x="1828800" y="2895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69654" name="Text Box 22"/>
            <p:cNvSpPr txBox="1">
              <a:spLocks noChangeArrowheads="1"/>
            </p:cNvSpPr>
            <p:nvPr/>
          </p:nvSpPr>
          <p:spPr bwMode="auto">
            <a:xfrm>
              <a:off x="5638800" y="370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69656" name="Text Box 24"/>
            <p:cNvSpPr txBox="1">
              <a:spLocks noChangeArrowheads="1"/>
            </p:cNvSpPr>
            <p:nvPr/>
          </p:nvSpPr>
          <p:spPr bwMode="auto">
            <a:xfrm>
              <a:off x="952500" y="3733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69658" name="Text Box 26"/>
            <p:cNvSpPr txBox="1">
              <a:spLocks noChangeArrowheads="1"/>
            </p:cNvSpPr>
            <p:nvPr/>
          </p:nvSpPr>
          <p:spPr bwMode="auto">
            <a:xfrm>
              <a:off x="2527300" y="3784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69660" name="Text Box 28"/>
            <p:cNvSpPr txBox="1">
              <a:spLocks noChangeArrowheads="1"/>
            </p:cNvSpPr>
            <p:nvPr/>
          </p:nvSpPr>
          <p:spPr bwMode="auto">
            <a:xfrm>
              <a:off x="3187700" y="45593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  <p:sp>
          <p:nvSpPr>
            <p:cNvPr id="69662" name="Text Box 30"/>
            <p:cNvSpPr txBox="1">
              <a:spLocks noChangeArrowheads="1"/>
            </p:cNvSpPr>
            <p:nvPr/>
          </p:nvSpPr>
          <p:spPr bwMode="auto">
            <a:xfrm>
              <a:off x="61722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69664" name="Text Box 32"/>
            <p:cNvSpPr txBox="1">
              <a:spLocks noChangeArrowheads="1"/>
            </p:cNvSpPr>
            <p:nvPr/>
          </p:nvSpPr>
          <p:spPr bwMode="auto">
            <a:xfrm>
              <a:off x="72390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69666" name="Text Box 34"/>
            <p:cNvSpPr txBox="1">
              <a:spLocks noChangeArrowheads="1"/>
            </p:cNvSpPr>
            <p:nvPr/>
          </p:nvSpPr>
          <p:spPr bwMode="auto">
            <a:xfrm>
              <a:off x="81534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69669" name="Text Box 37"/>
            <p:cNvSpPr txBox="1">
              <a:spLocks noChangeArrowheads="1"/>
            </p:cNvSpPr>
            <p:nvPr/>
          </p:nvSpPr>
          <p:spPr bwMode="auto">
            <a:xfrm>
              <a:off x="3886200" y="5410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7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562100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70694" name="Rectangle 38"/>
          <p:cNvSpPr>
            <a:spLocks noChangeArrowheads="1"/>
          </p:cNvSpPr>
          <p:nvPr/>
        </p:nvSpPr>
        <p:spPr bwMode="auto">
          <a:xfrm>
            <a:off x="400050" y="2061411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Rotation type:</a:t>
            </a:r>
          </a:p>
        </p:txBody>
      </p:sp>
      <p:grpSp>
        <p:nvGrpSpPr>
          <p:cNvPr id="31781" name="Group 42"/>
          <p:cNvGrpSpPr>
            <a:grpSpLocks/>
          </p:cNvGrpSpPr>
          <p:nvPr/>
        </p:nvGrpSpPr>
        <p:grpSpPr bwMode="auto">
          <a:xfrm>
            <a:off x="2739691" y="4083134"/>
            <a:ext cx="438150" cy="438150"/>
            <a:chOff x="5184" y="3744"/>
            <a:chExt cx="288" cy="296"/>
          </a:xfrm>
        </p:grpSpPr>
        <p:sp>
          <p:nvSpPr>
            <p:cNvPr id="70696" name="AutoShape 40"/>
            <p:cNvSpPr>
              <a:spLocks noChangeArrowheads="1"/>
            </p:cNvSpPr>
            <p:nvPr/>
          </p:nvSpPr>
          <p:spPr bwMode="auto">
            <a:xfrm flipV="1">
              <a:off x="5184" y="3744"/>
              <a:ext cx="288" cy="296"/>
            </a:xfrm>
            <a:custGeom>
              <a:avLst/>
              <a:gdLst>
                <a:gd name="G0" fmla="+- 10934461 0 0"/>
                <a:gd name="G1" fmla="+- -5668220 0 0"/>
                <a:gd name="G2" fmla="+- 10934461 0 -5668220"/>
                <a:gd name="G3" fmla="+- 10800 0 0"/>
                <a:gd name="G4" fmla="+- 0 0 10934461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657 0 0"/>
                <a:gd name="G9" fmla="+- 0 0 -5668220"/>
                <a:gd name="G10" fmla="+- 8657 0 2700"/>
                <a:gd name="G11" fmla="cos G10 10934461"/>
                <a:gd name="G12" fmla="sin G10 10934461"/>
                <a:gd name="G13" fmla="cos 13500 10934461"/>
                <a:gd name="G14" fmla="sin 13500 10934461"/>
                <a:gd name="G15" fmla="+- G11 10800 0"/>
                <a:gd name="G16" fmla="+- G12 10800 0"/>
                <a:gd name="G17" fmla="+- G13 10800 0"/>
                <a:gd name="G18" fmla="+- G14 10800 0"/>
                <a:gd name="G19" fmla="*/ 8657 1 2"/>
                <a:gd name="G20" fmla="+- G19 5400 0"/>
                <a:gd name="G21" fmla="cos G20 10934461"/>
                <a:gd name="G22" fmla="sin G20 10934461"/>
                <a:gd name="G23" fmla="+- G21 10800 0"/>
                <a:gd name="G24" fmla="+- G12 G23 G22"/>
                <a:gd name="G25" fmla="+- G22 G23 G11"/>
                <a:gd name="G26" fmla="cos 10800 10934461"/>
                <a:gd name="G27" fmla="sin 10800 10934461"/>
                <a:gd name="G28" fmla="cos 8657 10934461"/>
                <a:gd name="G29" fmla="sin 8657 10934461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668220"/>
                <a:gd name="G36" fmla="sin G34 -5668220"/>
                <a:gd name="G37" fmla="+/ -5668220 10934461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657 G39"/>
                <a:gd name="G43" fmla="sin 865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051 w 21600"/>
                <a:gd name="T5" fmla="*/ 17767 h 21600"/>
                <a:gd name="T6" fmla="*/ 11395 w 21600"/>
                <a:gd name="T7" fmla="*/ 1089 h 21600"/>
                <a:gd name="T8" fmla="*/ 17414 w 21600"/>
                <a:gd name="T9" fmla="*/ 16385 h 21600"/>
                <a:gd name="T10" fmla="*/ -2346 w 21600"/>
                <a:gd name="T11" fmla="*/ 13872 h 21600"/>
                <a:gd name="T12" fmla="*/ 468 w 21600"/>
                <a:gd name="T13" fmla="*/ 9340 h 21600"/>
                <a:gd name="T14" fmla="*/ 4999 w 21600"/>
                <a:gd name="T15" fmla="*/ 1215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370" y="12769"/>
                  </a:moveTo>
                  <a:cubicBezTo>
                    <a:pt x="3285" y="16686"/>
                    <a:pt x="6777" y="19456"/>
                    <a:pt x="10800" y="19456"/>
                  </a:cubicBezTo>
                  <a:cubicBezTo>
                    <a:pt x="15581" y="19457"/>
                    <a:pt x="19457" y="15581"/>
                    <a:pt x="19457" y="10800"/>
                  </a:cubicBezTo>
                  <a:cubicBezTo>
                    <a:pt x="19457" y="6224"/>
                    <a:pt x="15896" y="2439"/>
                    <a:pt x="11329" y="2159"/>
                  </a:cubicBezTo>
                  <a:lnTo>
                    <a:pt x="11461" y="20"/>
                  </a:lnTo>
                  <a:cubicBezTo>
                    <a:pt x="17158" y="369"/>
                    <a:pt x="21600" y="5092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5782" y="21599"/>
                    <a:pt x="1425" y="18143"/>
                    <a:pt x="283" y="13257"/>
                  </a:cubicBezTo>
                  <a:lnTo>
                    <a:pt x="-2346" y="13872"/>
                  </a:lnTo>
                  <a:lnTo>
                    <a:pt x="468" y="9340"/>
                  </a:lnTo>
                  <a:lnTo>
                    <a:pt x="4999" y="12155"/>
                  </a:lnTo>
                  <a:lnTo>
                    <a:pt x="2370" y="12769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5304" y="3864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41" name="Line 2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2" name="Line 3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>
            <a:off x="1930400" y="3048000"/>
            <a:ext cx="2032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1" name="Oval 15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4" name="Oval 21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6" name="Oval 25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3149600" y="4572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" name="Oval 31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1" name="Oval 36"/>
          <p:cNvSpPr>
            <a:spLocks noChangeArrowheads="1"/>
          </p:cNvSpPr>
          <p:nvPr/>
        </p:nvSpPr>
        <p:spPr bwMode="auto">
          <a:xfrm>
            <a:off x="3835400" y="5410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952500" y="2438400"/>
            <a:ext cx="7658100" cy="3338513"/>
            <a:chOff x="952500" y="2438400"/>
            <a:chExt cx="7658100" cy="3338513"/>
          </a:xfrm>
        </p:grpSpPr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6604000" y="279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75438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66" name="Text Box 20"/>
            <p:cNvSpPr txBox="1">
              <a:spLocks noChangeArrowheads="1"/>
            </p:cNvSpPr>
            <p:nvPr/>
          </p:nvSpPr>
          <p:spPr bwMode="auto">
            <a:xfrm>
              <a:off x="1828800" y="2895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5638800" y="370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952500" y="3733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2527300" y="3784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70" name="Text Box 28"/>
            <p:cNvSpPr txBox="1">
              <a:spLocks noChangeArrowheads="1"/>
            </p:cNvSpPr>
            <p:nvPr/>
          </p:nvSpPr>
          <p:spPr bwMode="auto">
            <a:xfrm>
              <a:off x="3187700" y="45593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  <p:sp>
          <p:nvSpPr>
            <p:cNvPr id="71" name="Text Box 30"/>
            <p:cNvSpPr txBox="1">
              <a:spLocks noChangeArrowheads="1"/>
            </p:cNvSpPr>
            <p:nvPr/>
          </p:nvSpPr>
          <p:spPr bwMode="auto">
            <a:xfrm>
              <a:off x="61722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>
              <a:off x="72390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73" name="Text Box 34"/>
            <p:cNvSpPr txBox="1">
              <a:spLocks noChangeArrowheads="1"/>
            </p:cNvSpPr>
            <p:nvPr/>
          </p:nvSpPr>
          <p:spPr bwMode="auto">
            <a:xfrm>
              <a:off x="81534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74" name="Text Box 37"/>
            <p:cNvSpPr txBox="1">
              <a:spLocks noChangeArrowheads="1"/>
            </p:cNvSpPr>
            <p:nvPr/>
          </p:nvSpPr>
          <p:spPr bwMode="auto">
            <a:xfrm>
              <a:off x="3886200" y="5410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6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1" name="Line 41"/>
          <p:cNvSpPr>
            <a:spLocks noChangeShapeType="1"/>
          </p:cNvSpPr>
          <p:nvPr/>
        </p:nvSpPr>
        <p:spPr bwMode="auto">
          <a:xfrm flipH="1">
            <a:off x="2133600" y="3962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682" name="Line 2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1930400" y="3048000"/>
            <a:ext cx="142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693" name="Oval 13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695" name="Oval 15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697" name="Oval 17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699" name="Oval 19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701" name="Oval 21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703" name="Oval 23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705" name="Oval 25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707" name="Oval 27"/>
          <p:cNvSpPr>
            <a:spLocks noChangeArrowheads="1"/>
          </p:cNvSpPr>
          <p:nvPr/>
        </p:nvSpPr>
        <p:spPr bwMode="auto">
          <a:xfrm>
            <a:off x="3149600" y="4572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709" name="Oval 29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711" name="Oval 31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713" name="Oval 33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715" name="Oval 35"/>
          <p:cNvSpPr>
            <a:spLocks noChangeArrowheads="1"/>
          </p:cNvSpPr>
          <p:nvPr/>
        </p:nvSpPr>
        <p:spPr bwMode="auto">
          <a:xfrm>
            <a:off x="1866900" y="46101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52500" y="2438400"/>
            <a:ext cx="7658100" cy="2538413"/>
            <a:chOff x="952500" y="2438400"/>
            <a:chExt cx="7658100" cy="2538413"/>
          </a:xfrm>
        </p:grpSpPr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71696" name="Text Box 16"/>
            <p:cNvSpPr txBox="1">
              <a:spLocks noChangeArrowheads="1"/>
            </p:cNvSpPr>
            <p:nvPr/>
          </p:nvSpPr>
          <p:spPr bwMode="auto">
            <a:xfrm>
              <a:off x="6604000" y="279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71698" name="Text Box 18"/>
            <p:cNvSpPr txBox="1">
              <a:spLocks noChangeArrowheads="1"/>
            </p:cNvSpPr>
            <p:nvPr/>
          </p:nvSpPr>
          <p:spPr bwMode="auto">
            <a:xfrm>
              <a:off x="75438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71700" name="Text Box 20"/>
            <p:cNvSpPr txBox="1">
              <a:spLocks noChangeArrowheads="1"/>
            </p:cNvSpPr>
            <p:nvPr/>
          </p:nvSpPr>
          <p:spPr bwMode="auto">
            <a:xfrm>
              <a:off x="1828800" y="2895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71702" name="Text Box 22"/>
            <p:cNvSpPr txBox="1">
              <a:spLocks noChangeArrowheads="1"/>
            </p:cNvSpPr>
            <p:nvPr/>
          </p:nvSpPr>
          <p:spPr bwMode="auto">
            <a:xfrm>
              <a:off x="5638800" y="370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71704" name="Text Box 24"/>
            <p:cNvSpPr txBox="1">
              <a:spLocks noChangeArrowheads="1"/>
            </p:cNvSpPr>
            <p:nvPr/>
          </p:nvSpPr>
          <p:spPr bwMode="auto">
            <a:xfrm>
              <a:off x="952500" y="3733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71706" name="Text Box 26"/>
            <p:cNvSpPr txBox="1">
              <a:spLocks noChangeArrowheads="1"/>
            </p:cNvSpPr>
            <p:nvPr/>
          </p:nvSpPr>
          <p:spPr bwMode="auto">
            <a:xfrm>
              <a:off x="2527300" y="3784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  <p:sp>
          <p:nvSpPr>
            <p:cNvPr id="71708" name="Text Box 28"/>
            <p:cNvSpPr txBox="1">
              <a:spLocks noChangeArrowheads="1"/>
            </p:cNvSpPr>
            <p:nvPr/>
          </p:nvSpPr>
          <p:spPr bwMode="auto">
            <a:xfrm>
              <a:off x="3187700" y="45593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5</a:t>
              </a:r>
            </a:p>
          </p:txBody>
        </p:sp>
        <p:sp>
          <p:nvSpPr>
            <p:cNvPr id="71710" name="Text Box 30"/>
            <p:cNvSpPr txBox="1">
              <a:spLocks noChangeArrowheads="1"/>
            </p:cNvSpPr>
            <p:nvPr/>
          </p:nvSpPr>
          <p:spPr bwMode="auto">
            <a:xfrm>
              <a:off x="61722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71712" name="Text Box 32"/>
            <p:cNvSpPr txBox="1">
              <a:spLocks noChangeArrowheads="1"/>
            </p:cNvSpPr>
            <p:nvPr/>
          </p:nvSpPr>
          <p:spPr bwMode="auto">
            <a:xfrm>
              <a:off x="72390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71714" name="Text Box 34"/>
            <p:cNvSpPr txBox="1">
              <a:spLocks noChangeArrowheads="1"/>
            </p:cNvSpPr>
            <p:nvPr/>
          </p:nvSpPr>
          <p:spPr bwMode="auto">
            <a:xfrm>
              <a:off x="81534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71716" name="Text Box 36"/>
            <p:cNvSpPr txBox="1">
              <a:spLocks noChangeArrowheads="1"/>
            </p:cNvSpPr>
            <p:nvPr/>
          </p:nvSpPr>
          <p:spPr bwMode="auto">
            <a:xfrm>
              <a:off x="1917700" y="46101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</p:grpSp>
      <p:sp>
        <p:nvSpPr>
          <p:cNvPr id="71717" name="Rectangle 37"/>
          <p:cNvSpPr>
            <a:spLocks noChangeArrowheads="1"/>
          </p:cNvSpPr>
          <p:nvPr/>
        </p:nvSpPr>
        <p:spPr bwMode="auto">
          <a:xfrm>
            <a:off x="405063" y="2121444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balance restored:</a:t>
            </a:r>
          </a:p>
        </p:txBody>
      </p:sp>
      <p:sp>
        <p:nvSpPr>
          <p:cNvPr id="71722" name="Rectangle 42"/>
          <p:cNvSpPr>
            <a:spLocks noChangeArrowheads="1"/>
          </p:cNvSpPr>
          <p:nvPr/>
        </p:nvSpPr>
        <p:spPr bwMode="auto">
          <a:xfrm>
            <a:off x="381000" y="5867400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Now insert 7.</a:t>
            </a:r>
          </a:p>
        </p:txBody>
      </p:sp>
    </p:spTree>
    <p:extLst>
      <p:ext uri="{BB962C8B-B14F-4D97-AF65-F5344CB8AC3E}">
        <p14:creationId xmlns:p14="http://schemas.microsoft.com/office/powerpoint/2010/main" val="1877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2"/>
          <p:cNvSpPr>
            <a:spLocks noChangeShapeType="1"/>
          </p:cNvSpPr>
          <p:nvPr/>
        </p:nvSpPr>
        <p:spPr bwMode="auto">
          <a:xfrm flipH="1">
            <a:off x="2133600" y="3962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1484313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1930400" y="3048000"/>
            <a:ext cx="2108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18" name="Oval 14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20" name="Oval 16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22" name="Oval 18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24" name="Oval 20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26" name="Oval 22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28" name="Oval 24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30" name="Oval 26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32" name="Oval 28"/>
          <p:cNvSpPr>
            <a:spLocks noChangeArrowheads="1"/>
          </p:cNvSpPr>
          <p:nvPr/>
        </p:nvSpPr>
        <p:spPr bwMode="auto">
          <a:xfrm>
            <a:off x="3149600" y="4572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34" name="Oval 30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36" name="Oval 32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38" name="Oval 34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40" name="Oval 36"/>
          <p:cNvSpPr>
            <a:spLocks noChangeArrowheads="1"/>
          </p:cNvSpPr>
          <p:nvPr/>
        </p:nvSpPr>
        <p:spPr bwMode="auto">
          <a:xfrm>
            <a:off x="1866900" y="46101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91026" y="1976855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violation – rotate.</a:t>
            </a:r>
          </a:p>
        </p:txBody>
      </p:sp>
      <p:sp>
        <p:nvSpPr>
          <p:cNvPr id="72744" name="Oval 40"/>
          <p:cNvSpPr>
            <a:spLocks noChangeArrowheads="1"/>
          </p:cNvSpPr>
          <p:nvPr/>
        </p:nvSpPr>
        <p:spPr bwMode="auto">
          <a:xfrm>
            <a:off x="3810000" y="53467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52500" y="2438400"/>
            <a:ext cx="7658100" cy="3262313"/>
            <a:chOff x="952500" y="2438400"/>
            <a:chExt cx="7658100" cy="3262313"/>
          </a:xfrm>
        </p:grpSpPr>
        <p:sp>
          <p:nvSpPr>
            <p:cNvPr id="72719" name="Text Box 15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72721" name="Text Box 17"/>
            <p:cNvSpPr txBox="1">
              <a:spLocks noChangeArrowheads="1"/>
            </p:cNvSpPr>
            <p:nvPr/>
          </p:nvSpPr>
          <p:spPr bwMode="auto">
            <a:xfrm>
              <a:off x="6604000" y="279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72723" name="Text Box 19"/>
            <p:cNvSpPr txBox="1">
              <a:spLocks noChangeArrowheads="1"/>
            </p:cNvSpPr>
            <p:nvPr/>
          </p:nvSpPr>
          <p:spPr bwMode="auto">
            <a:xfrm>
              <a:off x="75438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72725" name="Text Box 21"/>
            <p:cNvSpPr txBox="1">
              <a:spLocks noChangeArrowheads="1"/>
            </p:cNvSpPr>
            <p:nvPr/>
          </p:nvSpPr>
          <p:spPr bwMode="auto">
            <a:xfrm>
              <a:off x="1828800" y="2895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72727" name="Text Box 23"/>
            <p:cNvSpPr txBox="1">
              <a:spLocks noChangeArrowheads="1"/>
            </p:cNvSpPr>
            <p:nvPr/>
          </p:nvSpPr>
          <p:spPr bwMode="auto">
            <a:xfrm>
              <a:off x="5638800" y="370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952500" y="3733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72731" name="Text Box 27"/>
            <p:cNvSpPr txBox="1">
              <a:spLocks noChangeArrowheads="1"/>
            </p:cNvSpPr>
            <p:nvPr/>
          </p:nvSpPr>
          <p:spPr bwMode="auto">
            <a:xfrm>
              <a:off x="2527300" y="3784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  <p:sp>
          <p:nvSpPr>
            <p:cNvPr id="72733" name="Text Box 29"/>
            <p:cNvSpPr txBox="1">
              <a:spLocks noChangeArrowheads="1"/>
            </p:cNvSpPr>
            <p:nvPr/>
          </p:nvSpPr>
          <p:spPr bwMode="auto">
            <a:xfrm>
              <a:off x="3187700" y="45593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5</a:t>
              </a:r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61722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72390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81534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1917700" y="46101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3848100" y="533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1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737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95300" y="1574800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Single rotations:</a:t>
            </a:r>
          </a:p>
        </p:txBody>
      </p:sp>
      <p:sp>
        <p:nvSpPr>
          <p:cNvPr id="73769" name="Rectangle 41"/>
          <p:cNvSpPr>
            <a:spLocks noChangeArrowheads="1"/>
          </p:cNvSpPr>
          <p:nvPr/>
        </p:nvSpPr>
        <p:spPr bwMode="auto">
          <a:xfrm>
            <a:off x="571500" y="2115218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Rotation type:</a:t>
            </a:r>
          </a:p>
        </p:txBody>
      </p:sp>
      <p:grpSp>
        <p:nvGrpSpPr>
          <p:cNvPr id="34856" name="Group 42"/>
          <p:cNvGrpSpPr>
            <a:grpSpLocks/>
          </p:cNvGrpSpPr>
          <p:nvPr/>
        </p:nvGrpSpPr>
        <p:grpSpPr bwMode="auto">
          <a:xfrm>
            <a:off x="2135104" y="3380707"/>
            <a:ext cx="438150" cy="438150"/>
            <a:chOff x="5184" y="3744"/>
            <a:chExt cx="288" cy="296"/>
          </a:xfrm>
        </p:grpSpPr>
        <p:sp>
          <p:nvSpPr>
            <p:cNvPr id="73771" name="AutoShape 43"/>
            <p:cNvSpPr>
              <a:spLocks noChangeArrowheads="1"/>
            </p:cNvSpPr>
            <p:nvPr/>
          </p:nvSpPr>
          <p:spPr bwMode="auto">
            <a:xfrm flipV="1">
              <a:off x="5184" y="3744"/>
              <a:ext cx="288" cy="296"/>
            </a:xfrm>
            <a:custGeom>
              <a:avLst/>
              <a:gdLst>
                <a:gd name="G0" fmla="+- 10934461 0 0"/>
                <a:gd name="G1" fmla="+- -5668220 0 0"/>
                <a:gd name="G2" fmla="+- 10934461 0 -5668220"/>
                <a:gd name="G3" fmla="+- 10800 0 0"/>
                <a:gd name="G4" fmla="+- 0 0 10934461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657 0 0"/>
                <a:gd name="G9" fmla="+- 0 0 -5668220"/>
                <a:gd name="G10" fmla="+- 8657 0 2700"/>
                <a:gd name="G11" fmla="cos G10 10934461"/>
                <a:gd name="G12" fmla="sin G10 10934461"/>
                <a:gd name="G13" fmla="cos 13500 10934461"/>
                <a:gd name="G14" fmla="sin 13500 10934461"/>
                <a:gd name="G15" fmla="+- G11 10800 0"/>
                <a:gd name="G16" fmla="+- G12 10800 0"/>
                <a:gd name="G17" fmla="+- G13 10800 0"/>
                <a:gd name="G18" fmla="+- G14 10800 0"/>
                <a:gd name="G19" fmla="*/ 8657 1 2"/>
                <a:gd name="G20" fmla="+- G19 5400 0"/>
                <a:gd name="G21" fmla="cos G20 10934461"/>
                <a:gd name="G22" fmla="sin G20 10934461"/>
                <a:gd name="G23" fmla="+- G21 10800 0"/>
                <a:gd name="G24" fmla="+- G12 G23 G22"/>
                <a:gd name="G25" fmla="+- G22 G23 G11"/>
                <a:gd name="G26" fmla="cos 10800 10934461"/>
                <a:gd name="G27" fmla="sin 10800 10934461"/>
                <a:gd name="G28" fmla="cos 8657 10934461"/>
                <a:gd name="G29" fmla="sin 8657 10934461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668220"/>
                <a:gd name="G36" fmla="sin G34 -5668220"/>
                <a:gd name="G37" fmla="+/ -5668220 10934461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657 G39"/>
                <a:gd name="G43" fmla="sin 865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9051 w 21600"/>
                <a:gd name="T5" fmla="*/ 17767 h 21600"/>
                <a:gd name="T6" fmla="*/ 11395 w 21600"/>
                <a:gd name="T7" fmla="*/ 1089 h 21600"/>
                <a:gd name="T8" fmla="*/ 17414 w 21600"/>
                <a:gd name="T9" fmla="*/ 16385 h 21600"/>
                <a:gd name="T10" fmla="*/ -2346 w 21600"/>
                <a:gd name="T11" fmla="*/ 13872 h 21600"/>
                <a:gd name="T12" fmla="*/ 468 w 21600"/>
                <a:gd name="T13" fmla="*/ 9340 h 21600"/>
                <a:gd name="T14" fmla="*/ 4999 w 21600"/>
                <a:gd name="T15" fmla="*/ 1215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370" y="12769"/>
                  </a:moveTo>
                  <a:cubicBezTo>
                    <a:pt x="3285" y="16686"/>
                    <a:pt x="6777" y="19456"/>
                    <a:pt x="10800" y="19456"/>
                  </a:cubicBezTo>
                  <a:cubicBezTo>
                    <a:pt x="15581" y="19457"/>
                    <a:pt x="19457" y="15581"/>
                    <a:pt x="19457" y="10800"/>
                  </a:cubicBezTo>
                  <a:cubicBezTo>
                    <a:pt x="19457" y="6224"/>
                    <a:pt x="15896" y="2439"/>
                    <a:pt x="11329" y="2159"/>
                  </a:cubicBezTo>
                  <a:lnTo>
                    <a:pt x="11461" y="20"/>
                  </a:lnTo>
                  <a:cubicBezTo>
                    <a:pt x="17158" y="369"/>
                    <a:pt x="21600" y="5092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5782" y="21599"/>
                    <a:pt x="1425" y="18143"/>
                    <a:pt x="283" y="13257"/>
                  </a:cubicBezTo>
                  <a:lnTo>
                    <a:pt x="-2346" y="13872"/>
                  </a:lnTo>
                  <a:lnTo>
                    <a:pt x="468" y="9340"/>
                  </a:lnTo>
                  <a:lnTo>
                    <a:pt x="4999" y="12155"/>
                  </a:lnTo>
                  <a:lnTo>
                    <a:pt x="2370" y="12769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3772" name="Oval 44"/>
            <p:cNvSpPr>
              <a:spLocks noChangeArrowheads="1"/>
            </p:cNvSpPr>
            <p:nvPr/>
          </p:nvSpPr>
          <p:spPr bwMode="auto">
            <a:xfrm>
              <a:off x="5304" y="3864"/>
              <a:ext cx="64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44" name="Line 2"/>
          <p:cNvSpPr>
            <a:spLocks noChangeShapeType="1"/>
          </p:cNvSpPr>
          <p:nvPr/>
        </p:nvSpPr>
        <p:spPr bwMode="auto">
          <a:xfrm flipH="1">
            <a:off x="2133600" y="3962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5" name="Line 3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7" name="Line 5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>
            <a:off x="1930400" y="3048000"/>
            <a:ext cx="2108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6" name="Oval 18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7" name="Oval 20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" name="Oval 22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1" name="Oval 28"/>
          <p:cNvSpPr>
            <a:spLocks noChangeArrowheads="1"/>
          </p:cNvSpPr>
          <p:nvPr/>
        </p:nvSpPr>
        <p:spPr bwMode="auto">
          <a:xfrm>
            <a:off x="3149600" y="4572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4" name="Oval 34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5" name="Oval 36"/>
          <p:cNvSpPr>
            <a:spLocks noChangeArrowheads="1"/>
          </p:cNvSpPr>
          <p:nvPr/>
        </p:nvSpPr>
        <p:spPr bwMode="auto">
          <a:xfrm>
            <a:off x="1866900" y="46101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" name="Oval 40"/>
          <p:cNvSpPr>
            <a:spLocks noChangeArrowheads="1"/>
          </p:cNvSpPr>
          <p:nvPr/>
        </p:nvSpPr>
        <p:spPr bwMode="auto">
          <a:xfrm>
            <a:off x="3810000" y="53467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952500" y="2438400"/>
            <a:ext cx="7658100" cy="3262313"/>
            <a:chOff x="952500" y="2438400"/>
            <a:chExt cx="7658100" cy="3262313"/>
          </a:xfrm>
        </p:grpSpPr>
        <p:sp>
          <p:nvSpPr>
            <p:cNvPr id="68" name="Text Box 15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69" name="Text Box 17"/>
            <p:cNvSpPr txBox="1">
              <a:spLocks noChangeArrowheads="1"/>
            </p:cNvSpPr>
            <p:nvPr/>
          </p:nvSpPr>
          <p:spPr bwMode="auto">
            <a:xfrm>
              <a:off x="6604000" y="279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75438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1828800" y="2895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5638800" y="370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952500" y="3733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74" name="Text Box 27"/>
            <p:cNvSpPr txBox="1">
              <a:spLocks noChangeArrowheads="1"/>
            </p:cNvSpPr>
            <p:nvPr/>
          </p:nvSpPr>
          <p:spPr bwMode="auto">
            <a:xfrm>
              <a:off x="2527300" y="3784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3187700" y="45593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5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61722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72390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78" name="Text Box 35"/>
            <p:cNvSpPr txBox="1">
              <a:spLocks noChangeArrowheads="1"/>
            </p:cNvSpPr>
            <p:nvPr/>
          </p:nvSpPr>
          <p:spPr bwMode="auto">
            <a:xfrm>
              <a:off x="81534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79" name="Text Box 37"/>
            <p:cNvSpPr txBox="1">
              <a:spLocks noChangeArrowheads="1"/>
            </p:cNvSpPr>
            <p:nvPr/>
          </p:nvSpPr>
          <p:spPr bwMode="auto">
            <a:xfrm>
              <a:off x="1917700" y="46101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848100" y="533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3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1" y="17526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00B050"/>
                </a:solidFill>
              </a:rPr>
              <a:t>heights</a:t>
            </a:r>
            <a:r>
              <a:rPr lang="en-US" sz="2200" dirty="0"/>
              <a:t> of two child </a:t>
            </a:r>
            <a:r>
              <a:rPr lang="en-US" sz="2200" dirty="0" err="1">
                <a:solidFill>
                  <a:srgbClr val="00B050"/>
                </a:solidFill>
              </a:rPr>
              <a:t>subtrees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C00000"/>
                </a:solidFill>
              </a:rPr>
              <a:t>any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given node </a:t>
            </a:r>
            <a:r>
              <a:rPr lang="en-US" sz="2200" dirty="0">
                <a:solidFill>
                  <a:srgbClr val="C00000"/>
                </a:solidFill>
              </a:rPr>
              <a:t>diff by at most one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65524" y="5451428"/>
            <a:ext cx="1617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680520" y="5359095"/>
            <a:ext cx="7901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6600" dirty="0">
              <a:solidFill>
                <a:srgbClr val="FF0000"/>
              </a:solidFill>
            </a:endParaRPr>
          </a:p>
        </p:txBody>
      </p:sp>
      <p:grpSp>
        <p:nvGrpSpPr>
          <p:cNvPr id="77" name="Group 3"/>
          <p:cNvGrpSpPr>
            <a:grpSpLocks/>
          </p:cNvGrpSpPr>
          <p:nvPr/>
        </p:nvGrpSpPr>
        <p:grpSpPr bwMode="auto">
          <a:xfrm>
            <a:off x="1812925" y="2295525"/>
            <a:ext cx="436562" cy="447675"/>
            <a:chOff x="0" y="0"/>
            <a:chExt cx="275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8" name="Oval 4"/>
            <p:cNvSpPr>
              <a:spLocks/>
            </p:cNvSpPr>
            <p:nvPr/>
          </p:nvSpPr>
          <p:spPr bwMode="auto">
            <a:xfrm>
              <a:off x="0" y="0"/>
              <a:ext cx="275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83" name="Rectangle 5"/>
            <p:cNvSpPr>
              <a:spLocks/>
            </p:cNvSpPr>
            <p:nvPr/>
          </p:nvSpPr>
          <p:spPr bwMode="auto">
            <a:xfrm>
              <a:off x="28" y="40"/>
              <a:ext cx="218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12</a:t>
              </a:r>
            </a:p>
          </p:txBody>
        </p:sp>
      </p:grpSp>
      <p:grpSp>
        <p:nvGrpSpPr>
          <p:cNvPr id="86" name="Group 6"/>
          <p:cNvGrpSpPr>
            <a:grpSpLocks/>
          </p:cNvGrpSpPr>
          <p:nvPr/>
        </p:nvGrpSpPr>
        <p:grpSpPr bwMode="auto">
          <a:xfrm>
            <a:off x="1135062" y="2981325"/>
            <a:ext cx="419100" cy="447675"/>
            <a:chOff x="0" y="0"/>
            <a:chExt cx="26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7" name="Oval 7"/>
            <p:cNvSpPr>
              <a:spLocks/>
            </p:cNvSpPr>
            <p:nvPr/>
          </p:nvSpPr>
          <p:spPr bwMode="auto">
            <a:xfrm>
              <a:off x="0" y="0"/>
              <a:ext cx="26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88" name="Rectangle 8"/>
            <p:cNvSpPr>
              <a:spLocks/>
            </p:cNvSpPr>
            <p:nvPr/>
          </p:nvSpPr>
          <p:spPr bwMode="auto">
            <a:xfrm>
              <a:off x="58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6</a:t>
              </a:r>
            </a:p>
          </p:txBody>
        </p:sp>
      </p:grpSp>
      <p:grpSp>
        <p:nvGrpSpPr>
          <p:cNvPr id="89" name="Group 9"/>
          <p:cNvGrpSpPr>
            <a:grpSpLocks/>
          </p:cNvGrpSpPr>
          <p:nvPr/>
        </p:nvGrpSpPr>
        <p:grpSpPr bwMode="auto">
          <a:xfrm>
            <a:off x="2482850" y="2981325"/>
            <a:ext cx="468312" cy="447675"/>
            <a:chOff x="0" y="0"/>
            <a:chExt cx="295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0" name="Oval 10"/>
            <p:cNvSpPr>
              <a:spLocks/>
            </p:cNvSpPr>
            <p:nvPr/>
          </p:nvSpPr>
          <p:spPr bwMode="auto">
            <a:xfrm>
              <a:off x="0" y="0"/>
              <a:ext cx="295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91" name="Rectangle 11"/>
            <p:cNvSpPr>
              <a:spLocks/>
            </p:cNvSpPr>
            <p:nvPr/>
          </p:nvSpPr>
          <p:spPr bwMode="auto">
            <a:xfrm>
              <a:off x="38" y="40"/>
              <a:ext cx="218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22</a:t>
              </a:r>
            </a:p>
          </p:txBody>
        </p:sp>
      </p:grpSp>
      <p:grpSp>
        <p:nvGrpSpPr>
          <p:cNvPr id="94" name="Group 12"/>
          <p:cNvGrpSpPr>
            <a:grpSpLocks/>
          </p:cNvGrpSpPr>
          <p:nvPr/>
        </p:nvGrpSpPr>
        <p:grpSpPr bwMode="auto">
          <a:xfrm>
            <a:off x="2303462" y="3895725"/>
            <a:ext cx="385763" cy="447675"/>
            <a:chOff x="0" y="0"/>
            <a:chExt cx="242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5" name="Oval 13"/>
            <p:cNvSpPr>
              <a:spLocks/>
            </p:cNvSpPr>
            <p:nvPr/>
          </p:nvSpPr>
          <p:spPr bwMode="auto">
            <a:xfrm>
              <a:off x="0" y="0"/>
              <a:ext cx="242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96" name="Rectangle 14"/>
            <p:cNvSpPr>
              <a:spLocks/>
            </p:cNvSpPr>
            <p:nvPr/>
          </p:nvSpPr>
          <p:spPr bwMode="auto">
            <a:xfrm>
              <a:off x="12" y="40"/>
              <a:ext cx="21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15</a:t>
              </a:r>
            </a:p>
          </p:txBody>
        </p:sp>
      </p:grpSp>
      <p:grpSp>
        <p:nvGrpSpPr>
          <p:cNvPr id="97" name="Group 15"/>
          <p:cNvGrpSpPr>
            <a:grpSpLocks/>
          </p:cNvGrpSpPr>
          <p:nvPr/>
        </p:nvGrpSpPr>
        <p:grpSpPr bwMode="auto">
          <a:xfrm>
            <a:off x="1625600" y="3895725"/>
            <a:ext cx="354012" cy="447675"/>
            <a:chOff x="0" y="0"/>
            <a:chExt cx="223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8" name="Oval 16"/>
            <p:cNvSpPr>
              <a:spLocks/>
            </p:cNvSpPr>
            <p:nvPr/>
          </p:nvSpPr>
          <p:spPr bwMode="auto">
            <a:xfrm>
              <a:off x="0" y="0"/>
              <a:ext cx="223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99" name="Rectangle 17"/>
            <p:cNvSpPr>
              <a:spLocks/>
            </p:cNvSpPr>
            <p:nvPr/>
          </p:nvSpPr>
          <p:spPr bwMode="auto">
            <a:xfrm>
              <a:off x="38" y="40"/>
              <a:ext cx="14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9</a:t>
              </a:r>
            </a:p>
          </p:txBody>
        </p:sp>
      </p:grpSp>
      <p:grpSp>
        <p:nvGrpSpPr>
          <p:cNvPr id="100" name="Group 18"/>
          <p:cNvGrpSpPr>
            <a:grpSpLocks/>
          </p:cNvGrpSpPr>
          <p:nvPr/>
        </p:nvGrpSpPr>
        <p:grpSpPr bwMode="auto">
          <a:xfrm>
            <a:off x="762000" y="3895725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1" name="Oval 19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02" name="Rectangle 20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</p:grpSp>
      <p:grpSp>
        <p:nvGrpSpPr>
          <p:cNvPr id="103" name="Group 21"/>
          <p:cNvGrpSpPr>
            <a:grpSpLocks/>
          </p:cNvGrpSpPr>
          <p:nvPr/>
        </p:nvGrpSpPr>
        <p:grpSpPr bwMode="auto">
          <a:xfrm>
            <a:off x="2286000" y="4733925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4" name="Oval 22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05" name="Rectangle 23"/>
            <p:cNvSpPr>
              <a:spLocks/>
            </p:cNvSpPr>
            <p:nvPr/>
          </p:nvSpPr>
          <p:spPr bwMode="auto">
            <a:xfrm>
              <a:off x="18" y="40"/>
              <a:ext cx="218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13</a:t>
              </a:r>
            </a:p>
          </p:txBody>
        </p:sp>
      </p:grpSp>
      <p:grpSp>
        <p:nvGrpSpPr>
          <p:cNvPr id="106" name="Group 24"/>
          <p:cNvGrpSpPr>
            <a:grpSpLocks/>
          </p:cNvGrpSpPr>
          <p:nvPr/>
        </p:nvGrpSpPr>
        <p:grpSpPr bwMode="auto">
          <a:xfrm>
            <a:off x="1295400" y="4733925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7" name="Oval 25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08" name="Rectangle 26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7</a:t>
              </a:r>
            </a:p>
          </p:txBody>
        </p:sp>
      </p:grpSp>
      <p:grpSp>
        <p:nvGrpSpPr>
          <p:cNvPr id="109" name="Group 27"/>
          <p:cNvGrpSpPr>
            <a:grpSpLocks/>
          </p:cNvGrpSpPr>
          <p:nvPr/>
        </p:nvGrpSpPr>
        <p:grpSpPr bwMode="auto">
          <a:xfrm>
            <a:off x="381000" y="4733925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0" name="Oval 28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11" name="Rectangle 29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</p:grpSp>
      <p:grpSp>
        <p:nvGrpSpPr>
          <p:cNvPr id="112" name="Group 30"/>
          <p:cNvGrpSpPr>
            <a:grpSpLocks/>
          </p:cNvGrpSpPr>
          <p:nvPr/>
        </p:nvGrpSpPr>
        <p:grpSpPr bwMode="auto">
          <a:xfrm>
            <a:off x="3057525" y="4733925"/>
            <a:ext cx="385762" cy="447675"/>
            <a:chOff x="0" y="0"/>
            <a:chExt cx="242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3" name="Oval 31"/>
            <p:cNvSpPr>
              <a:spLocks/>
            </p:cNvSpPr>
            <p:nvPr/>
          </p:nvSpPr>
          <p:spPr bwMode="auto">
            <a:xfrm>
              <a:off x="0" y="0"/>
              <a:ext cx="242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14" name="Rectangle 32"/>
            <p:cNvSpPr>
              <a:spLocks/>
            </p:cNvSpPr>
            <p:nvPr/>
          </p:nvSpPr>
          <p:spPr bwMode="auto">
            <a:xfrm>
              <a:off x="12" y="40"/>
              <a:ext cx="21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18</a:t>
              </a:r>
            </a:p>
          </p:txBody>
        </p:sp>
      </p:grpSp>
      <p:sp>
        <p:nvSpPr>
          <p:cNvPr id="115" name="Line 33"/>
          <p:cNvSpPr>
            <a:spLocks noChangeShapeType="1"/>
          </p:cNvSpPr>
          <p:nvPr/>
        </p:nvSpPr>
        <p:spPr bwMode="auto">
          <a:xfrm flipH="1">
            <a:off x="1295400" y="2743200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34"/>
          <p:cNvSpPr>
            <a:spLocks noChangeShapeType="1"/>
          </p:cNvSpPr>
          <p:nvPr/>
        </p:nvSpPr>
        <p:spPr bwMode="auto">
          <a:xfrm>
            <a:off x="1979612" y="2743200"/>
            <a:ext cx="709613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35"/>
          <p:cNvSpPr>
            <a:spLocks noChangeShapeType="1"/>
          </p:cNvSpPr>
          <p:nvPr/>
        </p:nvSpPr>
        <p:spPr bwMode="auto">
          <a:xfrm flipH="1">
            <a:off x="925512" y="3429000"/>
            <a:ext cx="369888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36"/>
          <p:cNvSpPr>
            <a:spLocks noChangeShapeType="1"/>
          </p:cNvSpPr>
          <p:nvPr/>
        </p:nvSpPr>
        <p:spPr bwMode="auto">
          <a:xfrm>
            <a:off x="1295400" y="3429000"/>
            <a:ext cx="517525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37"/>
          <p:cNvSpPr>
            <a:spLocks noChangeShapeType="1"/>
          </p:cNvSpPr>
          <p:nvPr/>
        </p:nvSpPr>
        <p:spPr bwMode="auto">
          <a:xfrm flipH="1">
            <a:off x="2482850" y="3429000"/>
            <a:ext cx="274637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38"/>
          <p:cNvSpPr>
            <a:spLocks noChangeShapeType="1"/>
          </p:cNvSpPr>
          <p:nvPr/>
        </p:nvSpPr>
        <p:spPr bwMode="auto">
          <a:xfrm flipH="1">
            <a:off x="584200" y="4343400"/>
            <a:ext cx="341312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39"/>
          <p:cNvSpPr>
            <a:spLocks noChangeShapeType="1"/>
          </p:cNvSpPr>
          <p:nvPr/>
        </p:nvSpPr>
        <p:spPr bwMode="auto">
          <a:xfrm>
            <a:off x="925512" y="4343400"/>
            <a:ext cx="62865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40"/>
          <p:cNvSpPr>
            <a:spLocks noChangeShapeType="1"/>
          </p:cNvSpPr>
          <p:nvPr/>
        </p:nvSpPr>
        <p:spPr bwMode="auto">
          <a:xfrm flipH="1">
            <a:off x="2482850" y="4343400"/>
            <a:ext cx="1587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41"/>
          <p:cNvSpPr>
            <a:spLocks noChangeShapeType="1"/>
          </p:cNvSpPr>
          <p:nvPr/>
        </p:nvSpPr>
        <p:spPr bwMode="auto">
          <a:xfrm>
            <a:off x="2482850" y="4343400"/>
            <a:ext cx="76200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4" name="Group 30"/>
          <p:cNvGrpSpPr>
            <a:grpSpLocks/>
          </p:cNvGrpSpPr>
          <p:nvPr/>
        </p:nvGrpSpPr>
        <p:grpSpPr bwMode="auto">
          <a:xfrm>
            <a:off x="3348038" y="3829050"/>
            <a:ext cx="385762" cy="447675"/>
            <a:chOff x="0" y="0"/>
            <a:chExt cx="242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25" name="Oval 31"/>
            <p:cNvSpPr>
              <a:spLocks/>
            </p:cNvSpPr>
            <p:nvPr/>
          </p:nvSpPr>
          <p:spPr bwMode="auto">
            <a:xfrm>
              <a:off x="0" y="0"/>
              <a:ext cx="242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26" name="Rectangle 32"/>
            <p:cNvSpPr>
              <a:spLocks/>
            </p:cNvSpPr>
            <p:nvPr/>
          </p:nvSpPr>
          <p:spPr bwMode="auto">
            <a:xfrm>
              <a:off x="12" y="40"/>
              <a:ext cx="21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23</a:t>
              </a:r>
            </a:p>
          </p:txBody>
        </p:sp>
      </p:grpSp>
      <p:sp>
        <p:nvSpPr>
          <p:cNvPr id="127" name="Line 41"/>
          <p:cNvSpPr>
            <a:spLocks noChangeShapeType="1"/>
          </p:cNvSpPr>
          <p:nvPr/>
        </p:nvSpPr>
        <p:spPr bwMode="auto">
          <a:xfrm>
            <a:off x="2773363" y="3438525"/>
            <a:ext cx="76200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8" name="Group 3"/>
          <p:cNvGrpSpPr>
            <a:grpSpLocks/>
          </p:cNvGrpSpPr>
          <p:nvPr/>
        </p:nvGrpSpPr>
        <p:grpSpPr bwMode="auto">
          <a:xfrm>
            <a:off x="6080125" y="2286000"/>
            <a:ext cx="436562" cy="447675"/>
            <a:chOff x="0" y="0"/>
            <a:chExt cx="275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29" name="Oval 4"/>
            <p:cNvSpPr>
              <a:spLocks/>
            </p:cNvSpPr>
            <p:nvPr/>
          </p:nvSpPr>
          <p:spPr bwMode="auto">
            <a:xfrm>
              <a:off x="0" y="0"/>
              <a:ext cx="275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30" name="Rectangle 5"/>
            <p:cNvSpPr>
              <a:spLocks/>
            </p:cNvSpPr>
            <p:nvPr/>
          </p:nvSpPr>
          <p:spPr bwMode="auto">
            <a:xfrm>
              <a:off x="28" y="40"/>
              <a:ext cx="218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12</a:t>
              </a:r>
            </a:p>
          </p:txBody>
        </p:sp>
      </p:grpSp>
      <p:grpSp>
        <p:nvGrpSpPr>
          <p:cNvPr id="131" name="Group 6"/>
          <p:cNvGrpSpPr>
            <a:grpSpLocks/>
          </p:cNvGrpSpPr>
          <p:nvPr/>
        </p:nvGrpSpPr>
        <p:grpSpPr bwMode="auto">
          <a:xfrm>
            <a:off x="5402262" y="2971800"/>
            <a:ext cx="419100" cy="447675"/>
            <a:chOff x="0" y="0"/>
            <a:chExt cx="26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2" name="Oval 7"/>
            <p:cNvSpPr>
              <a:spLocks/>
            </p:cNvSpPr>
            <p:nvPr/>
          </p:nvSpPr>
          <p:spPr bwMode="auto">
            <a:xfrm>
              <a:off x="0" y="0"/>
              <a:ext cx="26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33" name="Rectangle 8"/>
            <p:cNvSpPr>
              <a:spLocks/>
            </p:cNvSpPr>
            <p:nvPr/>
          </p:nvSpPr>
          <p:spPr bwMode="auto">
            <a:xfrm>
              <a:off x="58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6</a:t>
              </a:r>
            </a:p>
          </p:txBody>
        </p:sp>
      </p:grpSp>
      <p:grpSp>
        <p:nvGrpSpPr>
          <p:cNvPr id="134" name="Group 9"/>
          <p:cNvGrpSpPr>
            <a:grpSpLocks/>
          </p:cNvGrpSpPr>
          <p:nvPr/>
        </p:nvGrpSpPr>
        <p:grpSpPr bwMode="auto">
          <a:xfrm>
            <a:off x="6750050" y="2971800"/>
            <a:ext cx="468312" cy="447675"/>
            <a:chOff x="0" y="0"/>
            <a:chExt cx="295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5" name="Oval 10"/>
            <p:cNvSpPr>
              <a:spLocks/>
            </p:cNvSpPr>
            <p:nvPr/>
          </p:nvSpPr>
          <p:spPr bwMode="auto">
            <a:xfrm>
              <a:off x="0" y="0"/>
              <a:ext cx="295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36" name="Rectangle 11"/>
            <p:cNvSpPr>
              <a:spLocks/>
            </p:cNvSpPr>
            <p:nvPr/>
          </p:nvSpPr>
          <p:spPr bwMode="auto">
            <a:xfrm>
              <a:off x="38" y="40"/>
              <a:ext cx="218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22</a:t>
              </a:r>
            </a:p>
          </p:txBody>
        </p:sp>
      </p:grpSp>
      <p:grpSp>
        <p:nvGrpSpPr>
          <p:cNvPr id="140" name="Group 15"/>
          <p:cNvGrpSpPr>
            <a:grpSpLocks/>
          </p:cNvGrpSpPr>
          <p:nvPr/>
        </p:nvGrpSpPr>
        <p:grpSpPr bwMode="auto">
          <a:xfrm>
            <a:off x="5892800" y="3886200"/>
            <a:ext cx="354012" cy="447675"/>
            <a:chOff x="0" y="0"/>
            <a:chExt cx="223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1" name="Oval 16"/>
            <p:cNvSpPr>
              <a:spLocks/>
            </p:cNvSpPr>
            <p:nvPr/>
          </p:nvSpPr>
          <p:spPr bwMode="auto">
            <a:xfrm>
              <a:off x="0" y="0"/>
              <a:ext cx="223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42" name="Rectangle 17"/>
            <p:cNvSpPr>
              <a:spLocks/>
            </p:cNvSpPr>
            <p:nvPr/>
          </p:nvSpPr>
          <p:spPr bwMode="auto">
            <a:xfrm>
              <a:off x="38" y="40"/>
              <a:ext cx="14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9</a:t>
              </a:r>
            </a:p>
          </p:txBody>
        </p:sp>
      </p:grpSp>
      <p:grpSp>
        <p:nvGrpSpPr>
          <p:cNvPr id="143" name="Group 18"/>
          <p:cNvGrpSpPr>
            <a:grpSpLocks/>
          </p:cNvGrpSpPr>
          <p:nvPr/>
        </p:nvGrpSpPr>
        <p:grpSpPr bwMode="auto">
          <a:xfrm>
            <a:off x="5029200" y="3886200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4" name="Oval 19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45" name="Rectangle 20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</p:grpSp>
      <p:grpSp>
        <p:nvGrpSpPr>
          <p:cNvPr id="149" name="Group 24"/>
          <p:cNvGrpSpPr>
            <a:grpSpLocks/>
          </p:cNvGrpSpPr>
          <p:nvPr/>
        </p:nvGrpSpPr>
        <p:grpSpPr bwMode="auto">
          <a:xfrm>
            <a:off x="5562600" y="4724400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0" name="Oval 25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51" name="Rectangle 26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7</a:t>
              </a:r>
            </a:p>
          </p:txBody>
        </p:sp>
      </p:grpSp>
      <p:grpSp>
        <p:nvGrpSpPr>
          <p:cNvPr id="152" name="Group 27"/>
          <p:cNvGrpSpPr>
            <a:grpSpLocks/>
          </p:cNvGrpSpPr>
          <p:nvPr/>
        </p:nvGrpSpPr>
        <p:grpSpPr bwMode="auto">
          <a:xfrm>
            <a:off x="4648200" y="4724400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3" name="Oval 28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54" name="Rectangle 29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</p:grpSp>
      <p:sp>
        <p:nvSpPr>
          <p:cNvPr id="158" name="Line 33"/>
          <p:cNvSpPr>
            <a:spLocks noChangeShapeType="1"/>
          </p:cNvSpPr>
          <p:nvPr/>
        </p:nvSpPr>
        <p:spPr bwMode="auto">
          <a:xfrm flipH="1">
            <a:off x="5562600" y="2733675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34"/>
          <p:cNvSpPr>
            <a:spLocks noChangeShapeType="1"/>
          </p:cNvSpPr>
          <p:nvPr/>
        </p:nvSpPr>
        <p:spPr bwMode="auto">
          <a:xfrm>
            <a:off x="6246812" y="2733675"/>
            <a:ext cx="709613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35"/>
          <p:cNvSpPr>
            <a:spLocks noChangeShapeType="1"/>
          </p:cNvSpPr>
          <p:nvPr/>
        </p:nvSpPr>
        <p:spPr bwMode="auto">
          <a:xfrm flipH="1">
            <a:off x="5192712" y="3419475"/>
            <a:ext cx="369888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36"/>
          <p:cNvSpPr>
            <a:spLocks noChangeShapeType="1"/>
          </p:cNvSpPr>
          <p:nvPr/>
        </p:nvSpPr>
        <p:spPr bwMode="auto">
          <a:xfrm>
            <a:off x="5562600" y="3419475"/>
            <a:ext cx="517525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38"/>
          <p:cNvSpPr>
            <a:spLocks noChangeShapeType="1"/>
          </p:cNvSpPr>
          <p:nvPr/>
        </p:nvSpPr>
        <p:spPr bwMode="auto">
          <a:xfrm flipH="1">
            <a:off x="4851400" y="4333875"/>
            <a:ext cx="341312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39"/>
          <p:cNvSpPr>
            <a:spLocks noChangeShapeType="1"/>
          </p:cNvSpPr>
          <p:nvPr/>
        </p:nvSpPr>
        <p:spPr bwMode="auto">
          <a:xfrm>
            <a:off x="5192712" y="4333875"/>
            <a:ext cx="62865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96" name="Line 44"/>
          <p:cNvSpPr>
            <a:spLocks noChangeShapeType="1"/>
          </p:cNvSpPr>
          <p:nvPr/>
        </p:nvSpPr>
        <p:spPr bwMode="auto">
          <a:xfrm flipH="1">
            <a:off x="457200" y="3886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54" name="Line 2"/>
          <p:cNvSpPr>
            <a:spLocks noChangeShapeType="1"/>
          </p:cNvSpPr>
          <p:nvPr/>
        </p:nvSpPr>
        <p:spPr bwMode="auto">
          <a:xfrm>
            <a:off x="1143000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AVL Tree Rotations</a:t>
            </a:r>
            <a:endParaRPr lang="en-US" altLang="en-US" sz="4800" dirty="0"/>
          </a:p>
        </p:txBody>
      </p:sp>
      <p:sp>
        <p:nvSpPr>
          <p:cNvPr id="747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1530350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1930400" y="3048000"/>
            <a:ext cx="142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66" name="Oval 14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70" name="Oval 18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72" name="Oval 20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74" name="Oval 22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76" name="Oval 24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78" name="Oval 26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80" name="Oval 28"/>
          <p:cNvSpPr>
            <a:spLocks noChangeArrowheads="1"/>
          </p:cNvSpPr>
          <p:nvPr/>
        </p:nvSpPr>
        <p:spPr bwMode="auto">
          <a:xfrm>
            <a:off x="3149600" y="4572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82" name="Oval 30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84" name="Oval 32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86" name="Oval 34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88" name="Oval 36"/>
          <p:cNvSpPr>
            <a:spLocks noChangeArrowheads="1"/>
          </p:cNvSpPr>
          <p:nvPr/>
        </p:nvSpPr>
        <p:spPr bwMode="auto">
          <a:xfrm>
            <a:off x="1536700" y="46482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790" name="Oval 38"/>
          <p:cNvSpPr>
            <a:spLocks noChangeArrowheads="1"/>
          </p:cNvSpPr>
          <p:nvPr/>
        </p:nvSpPr>
        <p:spPr bwMode="auto">
          <a:xfrm>
            <a:off x="279400" y="46609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17500" y="2452687"/>
            <a:ext cx="8293100" cy="2576513"/>
            <a:chOff x="317500" y="2438400"/>
            <a:chExt cx="8293100" cy="2576513"/>
          </a:xfrm>
        </p:grpSpPr>
        <p:sp>
          <p:nvSpPr>
            <p:cNvPr id="74767" name="Text Box 15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10</a:t>
              </a:r>
            </a:p>
          </p:txBody>
        </p:sp>
        <p:sp>
          <p:nvSpPr>
            <p:cNvPr id="74769" name="Text Box 17"/>
            <p:cNvSpPr txBox="1">
              <a:spLocks noChangeArrowheads="1"/>
            </p:cNvSpPr>
            <p:nvPr/>
          </p:nvSpPr>
          <p:spPr bwMode="auto">
            <a:xfrm>
              <a:off x="6604000" y="279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75438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74773" name="Text Box 21"/>
            <p:cNvSpPr txBox="1">
              <a:spLocks noChangeArrowheads="1"/>
            </p:cNvSpPr>
            <p:nvPr/>
          </p:nvSpPr>
          <p:spPr bwMode="auto">
            <a:xfrm>
              <a:off x="1828800" y="2895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auto">
            <a:xfrm>
              <a:off x="5638800" y="370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74777" name="Text Box 25"/>
            <p:cNvSpPr txBox="1">
              <a:spLocks noChangeArrowheads="1"/>
            </p:cNvSpPr>
            <p:nvPr/>
          </p:nvSpPr>
          <p:spPr bwMode="auto">
            <a:xfrm>
              <a:off x="952500" y="3733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74779" name="Text Box 27"/>
            <p:cNvSpPr txBox="1">
              <a:spLocks noChangeArrowheads="1"/>
            </p:cNvSpPr>
            <p:nvPr/>
          </p:nvSpPr>
          <p:spPr bwMode="auto">
            <a:xfrm>
              <a:off x="2527300" y="3784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5</a:t>
              </a:r>
            </a:p>
          </p:txBody>
        </p:sp>
        <p:sp>
          <p:nvSpPr>
            <p:cNvPr id="74781" name="Text Box 29"/>
            <p:cNvSpPr txBox="1">
              <a:spLocks noChangeArrowheads="1"/>
            </p:cNvSpPr>
            <p:nvPr/>
          </p:nvSpPr>
          <p:spPr bwMode="auto">
            <a:xfrm>
              <a:off x="3187700" y="45593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7</a:t>
              </a:r>
            </a:p>
          </p:txBody>
        </p:sp>
        <p:sp>
          <p:nvSpPr>
            <p:cNvPr id="74783" name="Text Box 31"/>
            <p:cNvSpPr txBox="1">
              <a:spLocks noChangeArrowheads="1"/>
            </p:cNvSpPr>
            <p:nvPr/>
          </p:nvSpPr>
          <p:spPr bwMode="auto">
            <a:xfrm>
              <a:off x="61722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74785" name="Text Box 33"/>
            <p:cNvSpPr txBox="1">
              <a:spLocks noChangeArrowheads="1"/>
            </p:cNvSpPr>
            <p:nvPr/>
          </p:nvSpPr>
          <p:spPr bwMode="auto">
            <a:xfrm>
              <a:off x="72390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74787" name="Text Box 35"/>
            <p:cNvSpPr txBox="1">
              <a:spLocks noChangeArrowheads="1"/>
            </p:cNvSpPr>
            <p:nvPr/>
          </p:nvSpPr>
          <p:spPr bwMode="auto">
            <a:xfrm>
              <a:off x="81534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74789" name="Text Box 37"/>
            <p:cNvSpPr txBox="1">
              <a:spLocks noChangeArrowheads="1"/>
            </p:cNvSpPr>
            <p:nvPr/>
          </p:nvSpPr>
          <p:spPr bwMode="auto">
            <a:xfrm>
              <a:off x="1587500" y="4648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74791" name="Text Box 39"/>
            <p:cNvSpPr txBox="1">
              <a:spLocks noChangeArrowheads="1"/>
            </p:cNvSpPr>
            <p:nvPr/>
          </p:nvSpPr>
          <p:spPr bwMode="auto">
            <a:xfrm>
              <a:off x="317500" y="4648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</p:grpSp>
      <p:sp>
        <p:nvSpPr>
          <p:cNvPr id="74792" name="Rectangle 40"/>
          <p:cNvSpPr>
            <a:spLocks noChangeArrowheads="1"/>
          </p:cNvSpPr>
          <p:nvPr/>
        </p:nvSpPr>
        <p:spPr bwMode="auto">
          <a:xfrm>
            <a:off x="571500" y="1995487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balance restored.</a:t>
            </a:r>
          </a:p>
        </p:txBody>
      </p:sp>
      <p:sp>
        <p:nvSpPr>
          <p:cNvPr id="74797" name="Rectangle 45"/>
          <p:cNvSpPr>
            <a:spLocks noChangeArrowheads="1"/>
          </p:cNvSpPr>
          <p:nvPr/>
        </p:nvSpPr>
        <p:spPr bwMode="auto">
          <a:xfrm>
            <a:off x="381000" y="5867400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Now insert 6.</a:t>
            </a:r>
          </a:p>
        </p:txBody>
      </p:sp>
    </p:spTree>
    <p:extLst>
      <p:ext uri="{BB962C8B-B14F-4D97-AF65-F5344CB8AC3E}">
        <p14:creationId xmlns:p14="http://schemas.microsoft.com/office/powerpoint/2010/main" val="10721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19" name="Line 43"/>
          <p:cNvSpPr>
            <a:spLocks noChangeShapeType="1"/>
          </p:cNvSpPr>
          <p:nvPr/>
        </p:nvSpPr>
        <p:spPr bwMode="auto">
          <a:xfrm flipH="1">
            <a:off x="2667000" y="47244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78" name="Line 2"/>
          <p:cNvSpPr>
            <a:spLocks noChangeShapeType="1"/>
          </p:cNvSpPr>
          <p:nvPr/>
        </p:nvSpPr>
        <p:spPr bwMode="auto">
          <a:xfrm flipH="1">
            <a:off x="457200" y="3886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1143000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84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7578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71500" y="1549400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1930400" y="3048000"/>
            <a:ext cx="142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93" name="Oval 17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95" name="Oval 19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799" name="Oval 23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801" name="Oval 25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803" name="Oval 27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805" name="Oval 29"/>
          <p:cNvSpPr>
            <a:spLocks noChangeArrowheads="1"/>
          </p:cNvSpPr>
          <p:nvPr/>
        </p:nvSpPr>
        <p:spPr bwMode="auto">
          <a:xfrm>
            <a:off x="3149600" y="4572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807" name="Oval 31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809" name="Oval 33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811" name="Oval 35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813" name="Oval 37"/>
          <p:cNvSpPr>
            <a:spLocks noChangeArrowheads="1"/>
          </p:cNvSpPr>
          <p:nvPr/>
        </p:nvSpPr>
        <p:spPr bwMode="auto">
          <a:xfrm>
            <a:off x="1536700" y="4673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815" name="Oval 39"/>
          <p:cNvSpPr>
            <a:spLocks noChangeArrowheads="1"/>
          </p:cNvSpPr>
          <p:nvPr/>
        </p:nvSpPr>
        <p:spPr bwMode="auto">
          <a:xfrm>
            <a:off x="292100" y="46863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817" name="Rectangle 41"/>
          <p:cNvSpPr>
            <a:spLocks noChangeArrowheads="1"/>
          </p:cNvSpPr>
          <p:nvPr/>
        </p:nvSpPr>
        <p:spPr bwMode="auto">
          <a:xfrm>
            <a:off x="571500" y="2000250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violation - rotate.</a:t>
            </a:r>
          </a:p>
        </p:txBody>
      </p:sp>
      <p:sp>
        <p:nvSpPr>
          <p:cNvPr id="75820" name="Oval 44"/>
          <p:cNvSpPr>
            <a:spLocks noChangeArrowheads="1"/>
          </p:cNvSpPr>
          <p:nvPr/>
        </p:nvSpPr>
        <p:spPr bwMode="auto">
          <a:xfrm>
            <a:off x="2501900" y="55245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30200" y="2438400"/>
            <a:ext cx="8280400" cy="3440113"/>
            <a:chOff x="330200" y="2438400"/>
            <a:chExt cx="8280400" cy="3440113"/>
          </a:xfrm>
        </p:grpSpPr>
        <p:sp>
          <p:nvSpPr>
            <p:cNvPr id="75792" name="Text Box 16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75794" name="Text Box 18"/>
            <p:cNvSpPr txBox="1">
              <a:spLocks noChangeArrowheads="1"/>
            </p:cNvSpPr>
            <p:nvPr/>
          </p:nvSpPr>
          <p:spPr bwMode="auto">
            <a:xfrm>
              <a:off x="6604000" y="279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75438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75798" name="Text Box 22"/>
            <p:cNvSpPr txBox="1">
              <a:spLocks noChangeArrowheads="1"/>
            </p:cNvSpPr>
            <p:nvPr/>
          </p:nvSpPr>
          <p:spPr bwMode="auto">
            <a:xfrm>
              <a:off x="1828800" y="2895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  <p:sp>
          <p:nvSpPr>
            <p:cNvPr id="75800" name="Text Box 24"/>
            <p:cNvSpPr txBox="1">
              <a:spLocks noChangeArrowheads="1"/>
            </p:cNvSpPr>
            <p:nvPr/>
          </p:nvSpPr>
          <p:spPr bwMode="auto">
            <a:xfrm>
              <a:off x="5638800" y="370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75802" name="Text Box 26"/>
            <p:cNvSpPr txBox="1">
              <a:spLocks noChangeArrowheads="1"/>
            </p:cNvSpPr>
            <p:nvPr/>
          </p:nvSpPr>
          <p:spPr bwMode="auto">
            <a:xfrm>
              <a:off x="952500" y="3733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75804" name="Text Box 28"/>
            <p:cNvSpPr txBox="1">
              <a:spLocks noChangeArrowheads="1"/>
            </p:cNvSpPr>
            <p:nvPr/>
          </p:nvSpPr>
          <p:spPr bwMode="auto">
            <a:xfrm>
              <a:off x="2527300" y="3784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5</a:t>
              </a:r>
            </a:p>
          </p:txBody>
        </p:sp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3187700" y="45593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7</a:t>
              </a:r>
            </a:p>
          </p:txBody>
        </p:sp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61722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75810" name="Text Box 34"/>
            <p:cNvSpPr txBox="1">
              <a:spLocks noChangeArrowheads="1"/>
            </p:cNvSpPr>
            <p:nvPr/>
          </p:nvSpPr>
          <p:spPr bwMode="auto">
            <a:xfrm>
              <a:off x="72390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75812" name="Text Box 36"/>
            <p:cNvSpPr txBox="1">
              <a:spLocks noChangeArrowheads="1"/>
            </p:cNvSpPr>
            <p:nvPr/>
          </p:nvSpPr>
          <p:spPr bwMode="auto">
            <a:xfrm>
              <a:off x="81534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75814" name="Text Box 38"/>
            <p:cNvSpPr txBox="1">
              <a:spLocks noChangeArrowheads="1"/>
            </p:cNvSpPr>
            <p:nvPr/>
          </p:nvSpPr>
          <p:spPr bwMode="auto">
            <a:xfrm>
              <a:off x="15875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75816" name="Text Box 40"/>
            <p:cNvSpPr txBox="1">
              <a:spLocks noChangeArrowheads="1"/>
            </p:cNvSpPr>
            <p:nvPr/>
          </p:nvSpPr>
          <p:spPr bwMode="auto">
            <a:xfrm>
              <a:off x="3302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75821" name="Text Box 45"/>
            <p:cNvSpPr txBox="1">
              <a:spLocks noChangeArrowheads="1"/>
            </p:cNvSpPr>
            <p:nvPr/>
          </p:nvSpPr>
          <p:spPr bwMode="auto">
            <a:xfrm>
              <a:off x="2540000" y="5511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7681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19100" y="1509295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</a:t>
            </a:r>
          </a:p>
        </p:txBody>
      </p:sp>
      <p:sp>
        <p:nvSpPr>
          <p:cNvPr id="76842" name="Rectangle 42"/>
          <p:cNvSpPr>
            <a:spLocks noChangeArrowheads="1"/>
          </p:cNvSpPr>
          <p:nvPr/>
        </p:nvSpPr>
        <p:spPr bwMode="auto">
          <a:xfrm>
            <a:off x="571500" y="1828800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 dirty="0"/>
              <a:t>Rotation type:</a:t>
            </a:r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 flipV="1">
            <a:off x="1993900" y="39751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6848" name="Line 48"/>
          <p:cNvSpPr>
            <a:spLocks noChangeShapeType="1"/>
          </p:cNvSpPr>
          <p:nvPr/>
        </p:nvSpPr>
        <p:spPr bwMode="auto">
          <a:xfrm flipV="1">
            <a:off x="2667000" y="47879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6849" name="Line 49"/>
          <p:cNvSpPr>
            <a:spLocks noChangeShapeType="1"/>
          </p:cNvSpPr>
          <p:nvPr/>
        </p:nvSpPr>
        <p:spPr bwMode="auto">
          <a:xfrm flipV="1">
            <a:off x="2032000" y="57023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H="1">
            <a:off x="2819400" y="47244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9" name="Line 2"/>
          <p:cNvSpPr>
            <a:spLocks noChangeShapeType="1"/>
          </p:cNvSpPr>
          <p:nvPr/>
        </p:nvSpPr>
        <p:spPr bwMode="auto">
          <a:xfrm flipH="1">
            <a:off x="609600" y="3886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0" name="Line 3"/>
          <p:cNvSpPr>
            <a:spLocks noChangeShapeType="1"/>
          </p:cNvSpPr>
          <p:nvPr/>
        </p:nvSpPr>
        <p:spPr bwMode="auto">
          <a:xfrm>
            <a:off x="1295400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1" name="Line 4"/>
          <p:cNvSpPr>
            <a:spLocks noChangeShapeType="1"/>
          </p:cNvSpPr>
          <p:nvPr/>
        </p:nvSpPr>
        <p:spPr bwMode="auto">
          <a:xfrm flipH="1">
            <a:off x="12192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2" name="Line 5"/>
          <p:cNvSpPr>
            <a:spLocks noChangeShapeType="1"/>
          </p:cNvSpPr>
          <p:nvPr/>
        </p:nvSpPr>
        <p:spPr bwMode="auto">
          <a:xfrm>
            <a:off x="79248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59436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>
            <a:off x="46482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 flipV="1">
            <a:off x="22098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 flipH="1">
            <a:off x="75438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2082800" y="3048000"/>
            <a:ext cx="142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 flipH="1">
            <a:off x="60960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>
            <a:off x="69342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0" name="Oval 15"/>
          <p:cNvSpPr>
            <a:spLocks noChangeArrowheads="1"/>
          </p:cNvSpPr>
          <p:nvPr/>
        </p:nvSpPr>
        <p:spPr bwMode="auto">
          <a:xfrm>
            <a:off x="4419600" y="243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6756400" y="279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" name="Oval 19"/>
          <p:cNvSpPr>
            <a:spLocks noChangeArrowheads="1"/>
          </p:cNvSpPr>
          <p:nvPr/>
        </p:nvSpPr>
        <p:spPr bwMode="auto">
          <a:xfrm>
            <a:off x="76962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" name="Oval 21"/>
          <p:cNvSpPr>
            <a:spLocks noChangeArrowheads="1"/>
          </p:cNvSpPr>
          <p:nvPr/>
        </p:nvSpPr>
        <p:spPr bwMode="auto">
          <a:xfrm>
            <a:off x="1943100" y="2895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4" name="Oval 23"/>
          <p:cNvSpPr>
            <a:spLocks noChangeArrowheads="1"/>
          </p:cNvSpPr>
          <p:nvPr/>
        </p:nvSpPr>
        <p:spPr bwMode="auto">
          <a:xfrm>
            <a:off x="5791200" y="370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5" name="Oval 25"/>
          <p:cNvSpPr>
            <a:spLocks noChangeArrowheads="1"/>
          </p:cNvSpPr>
          <p:nvPr/>
        </p:nvSpPr>
        <p:spPr bwMode="auto">
          <a:xfrm>
            <a:off x="1066800" y="3733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2628900" y="3784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3302000" y="4572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" name="Oval 31"/>
          <p:cNvSpPr>
            <a:spLocks noChangeArrowheads="1"/>
          </p:cNvSpPr>
          <p:nvPr/>
        </p:nvSpPr>
        <p:spPr bwMode="auto">
          <a:xfrm>
            <a:off x="63246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73914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0" name="Oval 35"/>
          <p:cNvSpPr>
            <a:spLocks noChangeArrowheads="1"/>
          </p:cNvSpPr>
          <p:nvPr/>
        </p:nvSpPr>
        <p:spPr bwMode="auto">
          <a:xfrm>
            <a:off x="83058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" name="Oval 37"/>
          <p:cNvSpPr>
            <a:spLocks noChangeArrowheads="1"/>
          </p:cNvSpPr>
          <p:nvPr/>
        </p:nvSpPr>
        <p:spPr bwMode="auto">
          <a:xfrm>
            <a:off x="1689100" y="4673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" name="Oval 39"/>
          <p:cNvSpPr>
            <a:spLocks noChangeArrowheads="1"/>
          </p:cNvSpPr>
          <p:nvPr/>
        </p:nvSpPr>
        <p:spPr bwMode="auto">
          <a:xfrm>
            <a:off x="444500" y="46863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3" name="Oval 44"/>
          <p:cNvSpPr>
            <a:spLocks noChangeArrowheads="1"/>
          </p:cNvSpPr>
          <p:nvPr/>
        </p:nvSpPr>
        <p:spPr bwMode="auto">
          <a:xfrm>
            <a:off x="2654300" y="55245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82600" y="2438400"/>
            <a:ext cx="8280400" cy="3440113"/>
            <a:chOff x="330200" y="2438400"/>
            <a:chExt cx="8280400" cy="3440113"/>
          </a:xfrm>
        </p:grpSpPr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76" name="Text Box 18"/>
            <p:cNvSpPr txBox="1">
              <a:spLocks noChangeArrowheads="1"/>
            </p:cNvSpPr>
            <p:nvPr/>
          </p:nvSpPr>
          <p:spPr bwMode="auto">
            <a:xfrm>
              <a:off x="6604000" y="279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77" name="Text Box 20"/>
            <p:cNvSpPr txBox="1">
              <a:spLocks noChangeArrowheads="1"/>
            </p:cNvSpPr>
            <p:nvPr/>
          </p:nvSpPr>
          <p:spPr bwMode="auto">
            <a:xfrm>
              <a:off x="75438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1828800" y="2895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5638800" y="370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80" name="Text Box 26"/>
            <p:cNvSpPr txBox="1">
              <a:spLocks noChangeArrowheads="1"/>
            </p:cNvSpPr>
            <p:nvPr/>
          </p:nvSpPr>
          <p:spPr bwMode="auto">
            <a:xfrm>
              <a:off x="952500" y="3733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81" name="Text Box 28"/>
            <p:cNvSpPr txBox="1">
              <a:spLocks noChangeArrowheads="1"/>
            </p:cNvSpPr>
            <p:nvPr/>
          </p:nvSpPr>
          <p:spPr bwMode="auto">
            <a:xfrm>
              <a:off x="2527300" y="3784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5</a:t>
              </a:r>
            </a:p>
          </p:txBody>
        </p:sp>
        <p:sp>
          <p:nvSpPr>
            <p:cNvPr id="82" name="Text Box 30"/>
            <p:cNvSpPr txBox="1">
              <a:spLocks noChangeArrowheads="1"/>
            </p:cNvSpPr>
            <p:nvPr/>
          </p:nvSpPr>
          <p:spPr bwMode="auto">
            <a:xfrm>
              <a:off x="3187700" y="45593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7</a:t>
              </a:r>
            </a:p>
          </p:txBody>
        </p:sp>
        <p:sp>
          <p:nvSpPr>
            <p:cNvPr id="83" name="Text Box 32"/>
            <p:cNvSpPr txBox="1">
              <a:spLocks noChangeArrowheads="1"/>
            </p:cNvSpPr>
            <p:nvPr/>
          </p:nvSpPr>
          <p:spPr bwMode="auto">
            <a:xfrm>
              <a:off x="61722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84" name="Text Box 34"/>
            <p:cNvSpPr txBox="1">
              <a:spLocks noChangeArrowheads="1"/>
            </p:cNvSpPr>
            <p:nvPr/>
          </p:nvSpPr>
          <p:spPr bwMode="auto">
            <a:xfrm>
              <a:off x="72390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85" name="Text Box 36"/>
            <p:cNvSpPr txBox="1">
              <a:spLocks noChangeArrowheads="1"/>
            </p:cNvSpPr>
            <p:nvPr/>
          </p:nvSpPr>
          <p:spPr bwMode="auto">
            <a:xfrm>
              <a:off x="81534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15875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87" name="Text Box 40"/>
            <p:cNvSpPr txBox="1">
              <a:spLocks noChangeArrowheads="1"/>
            </p:cNvSpPr>
            <p:nvPr/>
          </p:nvSpPr>
          <p:spPr bwMode="auto">
            <a:xfrm>
              <a:off x="3302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88" name="Text Box 45"/>
            <p:cNvSpPr txBox="1">
              <a:spLocks noChangeArrowheads="1"/>
            </p:cNvSpPr>
            <p:nvPr/>
          </p:nvSpPr>
          <p:spPr bwMode="auto">
            <a:xfrm>
              <a:off x="2540000" y="5511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73" name="Line 49"/>
          <p:cNvSpPr>
            <a:spLocks noChangeShapeType="1"/>
          </p:cNvSpPr>
          <p:nvPr/>
        </p:nvSpPr>
        <p:spPr bwMode="auto">
          <a:xfrm flipH="1">
            <a:off x="2209800" y="4038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 flipH="1">
            <a:off x="457200" y="3886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1143000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33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7783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31537" y="1651000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</a:t>
            </a:r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1930400" y="3048000"/>
            <a:ext cx="1346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40" name="Oval 16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42" name="Oval 18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44" name="Oval 20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46" name="Oval 22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48" name="Oval 24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50" name="Oval 26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52" name="Oval 28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54" name="Oval 30"/>
          <p:cNvSpPr>
            <a:spLocks noChangeArrowheads="1"/>
          </p:cNvSpPr>
          <p:nvPr/>
        </p:nvSpPr>
        <p:spPr bwMode="auto">
          <a:xfrm>
            <a:off x="3098800" y="47117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56" name="Oval 32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58" name="Oval 34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60" name="Oval 36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62" name="Oval 38"/>
          <p:cNvSpPr>
            <a:spLocks noChangeArrowheads="1"/>
          </p:cNvSpPr>
          <p:nvPr/>
        </p:nvSpPr>
        <p:spPr bwMode="auto">
          <a:xfrm>
            <a:off x="1536700" y="4673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64" name="Oval 40"/>
          <p:cNvSpPr>
            <a:spLocks noChangeArrowheads="1"/>
          </p:cNvSpPr>
          <p:nvPr/>
        </p:nvSpPr>
        <p:spPr bwMode="auto">
          <a:xfrm>
            <a:off x="292100" y="46863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866" name="Rectangle 42"/>
          <p:cNvSpPr>
            <a:spLocks noChangeArrowheads="1"/>
          </p:cNvSpPr>
          <p:nvPr/>
        </p:nvSpPr>
        <p:spPr bwMode="auto">
          <a:xfrm>
            <a:off x="378995" y="2094163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balance restored.</a:t>
            </a:r>
          </a:p>
        </p:txBody>
      </p:sp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533400" y="5791200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Now insert 9 and 8.</a:t>
            </a:r>
          </a:p>
        </p:txBody>
      </p:sp>
      <p:sp>
        <p:nvSpPr>
          <p:cNvPr id="77874" name="Oval 50"/>
          <p:cNvSpPr>
            <a:spLocks noChangeArrowheads="1"/>
          </p:cNvSpPr>
          <p:nvPr/>
        </p:nvSpPr>
        <p:spPr bwMode="auto">
          <a:xfrm>
            <a:off x="2044700" y="46863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30200" y="2438400"/>
            <a:ext cx="8280400" cy="2627313"/>
            <a:chOff x="330200" y="2438400"/>
            <a:chExt cx="8280400" cy="2627313"/>
          </a:xfrm>
        </p:grpSpPr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10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6604000" y="279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77845" name="Text Box 21"/>
            <p:cNvSpPr txBox="1">
              <a:spLocks noChangeArrowheads="1"/>
            </p:cNvSpPr>
            <p:nvPr/>
          </p:nvSpPr>
          <p:spPr bwMode="auto">
            <a:xfrm>
              <a:off x="75438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77847" name="Text Box 23"/>
            <p:cNvSpPr txBox="1">
              <a:spLocks noChangeArrowheads="1"/>
            </p:cNvSpPr>
            <p:nvPr/>
          </p:nvSpPr>
          <p:spPr bwMode="auto">
            <a:xfrm>
              <a:off x="1828800" y="2895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  <p:sp>
          <p:nvSpPr>
            <p:cNvPr id="77849" name="Text Box 25"/>
            <p:cNvSpPr txBox="1">
              <a:spLocks noChangeArrowheads="1"/>
            </p:cNvSpPr>
            <p:nvPr/>
          </p:nvSpPr>
          <p:spPr bwMode="auto">
            <a:xfrm>
              <a:off x="5638800" y="370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77851" name="Text Box 27"/>
            <p:cNvSpPr txBox="1">
              <a:spLocks noChangeArrowheads="1"/>
            </p:cNvSpPr>
            <p:nvPr/>
          </p:nvSpPr>
          <p:spPr bwMode="auto">
            <a:xfrm>
              <a:off x="952500" y="3733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77853" name="Text Box 29"/>
            <p:cNvSpPr txBox="1">
              <a:spLocks noChangeArrowheads="1"/>
            </p:cNvSpPr>
            <p:nvPr/>
          </p:nvSpPr>
          <p:spPr bwMode="auto">
            <a:xfrm>
              <a:off x="2527300" y="3784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6</a:t>
              </a:r>
            </a:p>
          </p:txBody>
        </p:sp>
        <p:sp>
          <p:nvSpPr>
            <p:cNvPr id="77855" name="Text Box 31"/>
            <p:cNvSpPr txBox="1">
              <a:spLocks noChangeArrowheads="1"/>
            </p:cNvSpPr>
            <p:nvPr/>
          </p:nvSpPr>
          <p:spPr bwMode="auto">
            <a:xfrm>
              <a:off x="3136900" y="4699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7</a:t>
              </a:r>
            </a:p>
          </p:txBody>
        </p:sp>
        <p:sp>
          <p:nvSpPr>
            <p:cNvPr id="77857" name="Text Box 33"/>
            <p:cNvSpPr txBox="1">
              <a:spLocks noChangeArrowheads="1"/>
            </p:cNvSpPr>
            <p:nvPr/>
          </p:nvSpPr>
          <p:spPr bwMode="auto">
            <a:xfrm>
              <a:off x="61722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77859" name="Text Box 35"/>
            <p:cNvSpPr txBox="1">
              <a:spLocks noChangeArrowheads="1"/>
            </p:cNvSpPr>
            <p:nvPr/>
          </p:nvSpPr>
          <p:spPr bwMode="auto">
            <a:xfrm>
              <a:off x="72390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81534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77863" name="Text Box 39"/>
            <p:cNvSpPr txBox="1">
              <a:spLocks noChangeArrowheads="1"/>
            </p:cNvSpPr>
            <p:nvPr/>
          </p:nvSpPr>
          <p:spPr bwMode="auto">
            <a:xfrm>
              <a:off x="15875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302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77875" name="Text Box 51"/>
            <p:cNvSpPr txBox="1">
              <a:spLocks noChangeArrowheads="1"/>
            </p:cNvSpPr>
            <p:nvPr/>
          </p:nvSpPr>
          <p:spPr bwMode="auto">
            <a:xfrm>
              <a:off x="20828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99" name="Line 51"/>
          <p:cNvSpPr>
            <a:spLocks noChangeShapeType="1"/>
          </p:cNvSpPr>
          <p:nvPr/>
        </p:nvSpPr>
        <p:spPr bwMode="auto">
          <a:xfrm flipH="1">
            <a:off x="2209800" y="4038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98" name="Line 50"/>
          <p:cNvSpPr>
            <a:spLocks noChangeShapeType="1"/>
          </p:cNvSpPr>
          <p:nvPr/>
        </p:nvSpPr>
        <p:spPr bwMode="auto">
          <a:xfrm flipH="1">
            <a:off x="3429000" y="5715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 flipH="1">
            <a:off x="457200" y="3886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1143000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81000" y="1647408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</a:t>
            </a:r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1930400" y="3048000"/>
            <a:ext cx="2032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64" name="Oval 16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66" name="Oval 18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68" name="Oval 20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70" name="Oval 22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72" name="Oval 24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74" name="Oval 26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76" name="Oval 28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78" name="Oval 30"/>
          <p:cNvSpPr>
            <a:spLocks noChangeArrowheads="1"/>
          </p:cNvSpPr>
          <p:nvPr/>
        </p:nvSpPr>
        <p:spPr bwMode="auto">
          <a:xfrm>
            <a:off x="3098800" y="47117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82" name="Oval 34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84" name="Oval 36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86" name="Oval 38"/>
          <p:cNvSpPr>
            <a:spLocks noChangeArrowheads="1"/>
          </p:cNvSpPr>
          <p:nvPr/>
        </p:nvSpPr>
        <p:spPr bwMode="auto">
          <a:xfrm>
            <a:off x="1536700" y="4673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88" name="Oval 40"/>
          <p:cNvSpPr>
            <a:spLocks noChangeArrowheads="1"/>
          </p:cNvSpPr>
          <p:nvPr/>
        </p:nvSpPr>
        <p:spPr bwMode="auto">
          <a:xfrm>
            <a:off x="292100" y="46863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90" name="Rectangle 42"/>
          <p:cNvSpPr>
            <a:spLocks noChangeArrowheads="1"/>
          </p:cNvSpPr>
          <p:nvPr/>
        </p:nvSpPr>
        <p:spPr bwMode="auto">
          <a:xfrm>
            <a:off x="368300" y="2117976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AVL violation - rotate.</a:t>
            </a:r>
          </a:p>
        </p:txBody>
      </p:sp>
      <p:sp>
        <p:nvSpPr>
          <p:cNvPr id="78894" name="Oval 46"/>
          <p:cNvSpPr>
            <a:spLocks noChangeArrowheads="1"/>
          </p:cNvSpPr>
          <p:nvPr/>
        </p:nvSpPr>
        <p:spPr bwMode="auto">
          <a:xfrm>
            <a:off x="3695700" y="54991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96" name="Oval 48"/>
          <p:cNvSpPr>
            <a:spLocks noChangeArrowheads="1"/>
          </p:cNvSpPr>
          <p:nvPr/>
        </p:nvSpPr>
        <p:spPr bwMode="auto">
          <a:xfrm>
            <a:off x="3213100" y="624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900" name="Oval 52"/>
          <p:cNvSpPr>
            <a:spLocks noChangeArrowheads="1"/>
          </p:cNvSpPr>
          <p:nvPr/>
        </p:nvSpPr>
        <p:spPr bwMode="auto">
          <a:xfrm>
            <a:off x="2044700" y="46863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30200" y="2438400"/>
            <a:ext cx="8280400" cy="4176713"/>
            <a:chOff x="330200" y="2438400"/>
            <a:chExt cx="8280400" cy="4176713"/>
          </a:xfrm>
        </p:grpSpPr>
        <p:sp>
          <p:nvSpPr>
            <p:cNvPr id="78865" name="Text Box 17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78867" name="Text Box 19"/>
            <p:cNvSpPr txBox="1">
              <a:spLocks noChangeArrowheads="1"/>
            </p:cNvSpPr>
            <p:nvPr/>
          </p:nvSpPr>
          <p:spPr bwMode="auto">
            <a:xfrm>
              <a:off x="6604000" y="279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78869" name="Text Box 21"/>
            <p:cNvSpPr txBox="1">
              <a:spLocks noChangeArrowheads="1"/>
            </p:cNvSpPr>
            <p:nvPr/>
          </p:nvSpPr>
          <p:spPr bwMode="auto">
            <a:xfrm>
              <a:off x="75438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1828800" y="2895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  <p:sp>
          <p:nvSpPr>
            <p:cNvPr id="78873" name="Text Box 25"/>
            <p:cNvSpPr txBox="1">
              <a:spLocks noChangeArrowheads="1"/>
            </p:cNvSpPr>
            <p:nvPr/>
          </p:nvSpPr>
          <p:spPr bwMode="auto">
            <a:xfrm>
              <a:off x="5638800" y="370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78875" name="Text Box 27"/>
            <p:cNvSpPr txBox="1">
              <a:spLocks noChangeArrowheads="1"/>
            </p:cNvSpPr>
            <p:nvPr/>
          </p:nvSpPr>
          <p:spPr bwMode="auto">
            <a:xfrm>
              <a:off x="952500" y="3733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527300" y="3784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6</a:t>
              </a:r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3136900" y="4699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7</a:t>
              </a:r>
            </a:p>
          </p:txBody>
        </p:sp>
        <p:sp>
          <p:nvSpPr>
            <p:cNvPr id="78881" name="Text Box 33"/>
            <p:cNvSpPr txBox="1">
              <a:spLocks noChangeArrowheads="1"/>
            </p:cNvSpPr>
            <p:nvPr/>
          </p:nvSpPr>
          <p:spPr bwMode="auto">
            <a:xfrm>
              <a:off x="61722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72390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78885" name="Text Box 37"/>
            <p:cNvSpPr txBox="1">
              <a:spLocks noChangeArrowheads="1"/>
            </p:cNvSpPr>
            <p:nvPr/>
          </p:nvSpPr>
          <p:spPr bwMode="auto">
            <a:xfrm>
              <a:off x="81534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15875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78889" name="Text Box 41"/>
            <p:cNvSpPr txBox="1">
              <a:spLocks noChangeArrowheads="1"/>
            </p:cNvSpPr>
            <p:nvPr/>
          </p:nvSpPr>
          <p:spPr bwMode="auto">
            <a:xfrm>
              <a:off x="3302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78895" name="Text Box 47"/>
            <p:cNvSpPr txBox="1">
              <a:spLocks noChangeArrowheads="1"/>
            </p:cNvSpPr>
            <p:nvPr/>
          </p:nvSpPr>
          <p:spPr bwMode="auto">
            <a:xfrm>
              <a:off x="3759200" y="5486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9</a:t>
              </a:r>
            </a:p>
          </p:txBody>
        </p:sp>
        <p:sp>
          <p:nvSpPr>
            <p:cNvPr id="78897" name="Text Box 49"/>
            <p:cNvSpPr txBox="1">
              <a:spLocks noChangeArrowheads="1"/>
            </p:cNvSpPr>
            <p:nvPr/>
          </p:nvSpPr>
          <p:spPr bwMode="auto">
            <a:xfrm>
              <a:off x="3276600" y="624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8</a:t>
              </a:r>
            </a:p>
          </p:txBody>
        </p:sp>
        <p:sp>
          <p:nvSpPr>
            <p:cNvPr id="78901" name="Text Box 53"/>
            <p:cNvSpPr txBox="1">
              <a:spLocks noChangeArrowheads="1"/>
            </p:cNvSpPr>
            <p:nvPr/>
          </p:nvSpPr>
          <p:spPr bwMode="auto">
            <a:xfrm>
              <a:off x="20828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8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2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AVL Tree Rotations</a:t>
            </a:r>
            <a:endParaRPr lang="en-US" altLang="en-US" sz="4800"/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81000" y="1625475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Double rotations:</a:t>
            </a:r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491289" y="2152650"/>
            <a:ext cx="3924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Rotation type:</a:t>
            </a:r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 flipV="1">
            <a:off x="2514600" y="49149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 flipV="1">
            <a:off x="3048000" y="57023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9924" name="Line 52"/>
          <p:cNvSpPr>
            <a:spLocks noChangeShapeType="1"/>
          </p:cNvSpPr>
          <p:nvPr/>
        </p:nvSpPr>
        <p:spPr bwMode="auto">
          <a:xfrm flipV="1">
            <a:off x="2590800" y="64389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 flipH="1">
            <a:off x="2209800" y="4038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 flipH="1">
            <a:off x="3429000" y="5715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5" name="Line 3"/>
          <p:cNvSpPr>
            <a:spLocks noChangeShapeType="1"/>
          </p:cNvSpPr>
          <p:nvPr/>
        </p:nvSpPr>
        <p:spPr bwMode="auto">
          <a:xfrm flipH="1">
            <a:off x="457200" y="3886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6" name="Line 4"/>
          <p:cNvSpPr>
            <a:spLocks noChangeShapeType="1"/>
          </p:cNvSpPr>
          <p:nvPr/>
        </p:nvSpPr>
        <p:spPr bwMode="auto">
          <a:xfrm>
            <a:off x="1143000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3" name="Line 13"/>
          <p:cNvSpPr>
            <a:spLocks noChangeShapeType="1"/>
          </p:cNvSpPr>
          <p:nvPr/>
        </p:nvSpPr>
        <p:spPr bwMode="auto">
          <a:xfrm>
            <a:off x="1930400" y="3048000"/>
            <a:ext cx="2032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4" name="Line 14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" name="Oval 16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7" name="Oval 18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8" name="Oval 20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9" name="Oval 22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0" name="Oval 24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1" name="Oval 26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2" name="Oval 28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3098800" y="47117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4" name="Oval 32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5" name="Oval 34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6" name="Oval 36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7" name="Oval 38"/>
          <p:cNvSpPr>
            <a:spLocks noChangeArrowheads="1"/>
          </p:cNvSpPr>
          <p:nvPr/>
        </p:nvSpPr>
        <p:spPr bwMode="auto">
          <a:xfrm>
            <a:off x="1536700" y="4673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" name="Oval 40"/>
          <p:cNvSpPr>
            <a:spLocks noChangeArrowheads="1"/>
          </p:cNvSpPr>
          <p:nvPr/>
        </p:nvSpPr>
        <p:spPr bwMode="auto">
          <a:xfrm>
            <a:off x="292100" y="46863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9" name="Oval 46"/>
          <p:cNvSpPr>
            <a:spLocks noChangeArrowheads="1"/>
          </p:cNvSpPr>
          <p:nvPr/>
        </p:nvSpPr>
        <p:spPr bwMode="auto">
          <a:xfrm>
            <a:off x="3695700" y="54991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" name="Oval 48"/>
          <p:cNvSpPr>
            <a:spLocks noChangeArrowheads="1"/>
          </p:cNvSpPr>
          <p:nvPr/>
        </p:nvSpPr>
        <p:spPr bwMode="auto">
          <a:xfrm>
            <a:off x="3213100" y="624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1" name="Oval 52"/>
          <p:cNvSpPr>
            <a:spLocks noChangeArrowheads="1"/>
          </p:cNvSpPr>
          <p:nvPr/>
        </p:nvSpPr>
        <p:spPr bwMode="auto">
          <a:xfrm>
            <a:off x="2044700" y="46863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330200" y="2438400"/>
            <a:ext cx="8280400" cy="4176713"/>
            <a:chOff x="330200" y="2438400"/>
            <a:chExt cx="8280400" cy="4176713"/>
          </a:xfrm>
        </p:grpSpPr>
        <p:sp>
          <p:nvSpPr>
            <p:cNvPr id="83" name="Text Box 17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84" name="Text Box 19"/>
            <p:cNvSpPr txBox="1">
              <a:spLocks noChangeArrowheads="1"/>
            </p:cNvSpPr>
            <p:nvPr/>
          </p:nvSpPr>
          <p:spPr bwMode="auto">
            <a:xfrm>
              <a:off x="6604000" y="279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85" name="Text Box 21"/>
            <p:cNvSpPr txBox="1">
              <a:spLocks noChangeArrowheads="1"/>
            </p:cNvSpPr>
            <p:nvPr/>
          </p:nvSpPr>
          <p:spPr bwMode="auto">
            <a:xfrm>
              <a:off x="75438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86" name="Text Box 23"/>
            <p:cNvSpPr txBox="1">
              <a:spLocks noChangeArrowheads="1"/>
            </p:cNvSpPr>
            <p:nvPr/>
          </p:nvSpPr>
          <p:spPr bwMode="auto">
            <a:xfrm>
              <a:off x="1828800" y="2895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5638800" y="370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11</a:t>
              </a:r>
            </a:p>
          </p:txBody>
        </p:sp>
        <p:sp>
          <p:nvSpPr>
            <p:cNvPr id="88" name="Text Box 27"/>
            <p:cNvSpPr txBox="1">
              <a:spLocks noChangeArrowheads="1"/>
            </p:cNvSpPr>
            <p:nvPr/>
          </p:nvSpPr>
          <p:spPr bwMode="auto">
            <a:xfrm>
              <a:off x="952500" y="3733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89" name="Text Box 29"/>
            <p:cNvSpPr txBox="1">
              <a:spLocks noChangeArrowheads="1"/>
            </p:cNvSpPr>
            <p:nvPr/>
          </p:nvSpPr>
          <p:spPr bwMode="auto">
            <a:xfrm>
              <a:off x="2527300" y="3784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6</a:t>
              </a:r>
            </a:p>
          </p:txBody>
        </p:sp>
        <p:sp>
          <p:nvSpPr>
            <p:cNvPr id="90" name="Text Box 31"/>
            <p:cNvSpPr txBox="1">
              <a:spLocks noChangeArrowheads="1"/>
            </p:cNvSpPr>
            <p:nvPr/>
          </p:nvSpPr>
          <p:spPr bwMode="auto">
            <a:xfrm>
              <a:off x="3136900" y="4699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7</a:t>
              </a:r>
            </a:p>
          </p:txBody>
        </p:sp>
        <p:sp>
          <p:nvSpPr>
            <p:cNvPr id="91" name="Text Box 33"/>
            <p:cNvSpPr txBox="1">
              <a:spLocks noChangeArrowheads="1"/>
            </p:cNvSpPr>
            <p:nvPr/>
          </p:nvSpPr>
          <p:spPr bwMode="auto">
            <a:xfrm>
              <a:off x="61722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92" name="Text Box 35"/>
            <p:cNvSpPr txBox="1">
              <a:spLocks noChangeArrowheads="1"/>
            </p:cNvSpPr>
            <p:nvPr/>
          </p:nvSpPr>
          <p:spPr bwMode="auto">
            <a:xfrm>
              <a:off x="72390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93" name="Text Box 37"/>
            <p:cNvSpPr txBox="1">
              <a:spLocks noChangeArrowheads="1"/>
            </p:cNvSpPr>
            <p:nvPr/>
          </p:nvSpPr>
          <p:spPr bwMode="auto">
            <a:xfrm>
              <a:off x="81534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94" name="Text Box 39"/>
            <p:cNvSpPr txBox="1">
              <a:spLocks noChangeArrowheads="1"/>
            </p:cNvSpPr>
            <p:nvPr/>
          </p:nvSpPr>
          <p:spPr bwMode="auto">
            <a:xfrm>
              <a:off x="15875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95" name="Text Box 41"/>
            <p:cNvSpPr txBox="1">
              <a:spLocks noChangeArrowheads="1"/>
            </p:cNvSpPr>
            <p:nvPr/>
          </p:nvSpPr>
          <p:spPr bwMode="auto">
            <a:xfrm>
              <a:off x="3302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96" name="Text Box 47"/>
            <p:cNvSpPr txBox="1">
              <a:spLocks noChangeArrowheads="1"/>
            </p:cNvSpPr>
            <p:nvPr/>
          </p:nvSpPr>
          <p:spPr bwMode="auto">
            <a:xfrm>
              <a:off x="3759200" y="5486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9</a:t>
              </a:r>
            </a:p>
          </p:txBody>
        </p:sp>
        <p:sp>
          <p:nvSpPr>
            <p:cNvPr id="97" name="Text Box 49"/>
            <p:cNvSpPr txBox="1">
              <a:spLocks noChangeArrowheads="1"/>
            </p:cNvSpPr>
            <p:nvPr/>
          </p:nvSpPr>
          <p:spPr bwMode="auto">
            <a:xfrm>
              <a:off x="3276600" y="624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8</a:t>
              </a:r>
            </a:p>
          </p:txBody>
        </p:sp>
        <p:sp>
          <p:nvSpPr>
            <p:cNvPr id="98" name="Text Box 53"/>
            <p:cNvSpPr txBox="1">
              <a:spLocks noChangeArrowheads="1"/>
            </p:cNvSpPr>
            <p:nvPr/>
          </p:nvSpPr>
          <p:spPr bwMode="auto">
            <a:xfrm>
              <a:off x="20828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2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Line 2"/>
          <p:cNvSpPr>
            <a:spLocks noChangeShapeType="1"/>
          </p:cNvSpPr>
          <p:nvPr/>
        </p:nvSpPr>
        <p:spPr bwMode="auto">
          <a:xfrm flipH="1">
            <a:off x="2819400" y="4953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899" name="Line 3"/>
          <p:cNvSpPr>
            <a:spLocks noChangeShapeType="1"/>
          </p:cNvSpPr>
          <p:nvPr/>
        </p:nvSpPr>
        <p:spPr bwMode="auto">
          <a:xfrm flipH="1">
            <a:off x="2209800" y="4038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 flipH="1">
            <a:off x="457200" y="3886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1143000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 flipH="1">
            <a:off x="1066800" y="3124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7772400" y="3860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5791200" y="3937000"/>
            <a:ext cx="6096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4495800" y="2667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AVL Tree Rotations</a:t>
            </a:r>
            <a:endParaRPr lang="en-US" altLang="en-US" sz="4800" dirty="0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19100" y="1588796"/>
            <a:ext cx="3505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C00000"/>
                </a:solidFill>
              </a:rPr>
              <a:t>Final tree:</a:t>
            </a:r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flipV="1">
            <a:off x="2057400" y="2641600"/>
            <a:ext cx="24130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 flipH="1">
            <a:off x="7391400" y="3810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1930400" y="3048000"/>
            <a:ext cx="2032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H="1">
            <a:off x="5943600" y="2971800"/>
            <a:ext cx="8382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6781800" y="3022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13" name="Oval 17"/>
          <p:cNvSpPr>
            <a:spLocks noChangeArrowheads="1"/>
          </p:cNvSpPr>
          <p:nvPr/>
        </p:nvSpPr>
        <p:spPr bwMode="auto">
          <a:xfrm>
            <a:off x="4267200" y="243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6604000" y="2794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17" name="Oval 21"/>
          <p:cNvSpPr>
            <a:spLocks noChangeArrowheads="1"/>
          </p:cNvSpPr>
          <p:nvPr/>
        </p:nvSpPr>
        <p:spPr bwMode="auto">
          <a:xfrm>
            <a:off x="7543800" y="3657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19" name="Oval 23"/>
          <p:cNvSpPr>
            <a:spLocks noChangeArrowheads="1"/>
          </p:cNvSpPr>
          <p:nvPr/>
        </p:nvSpPr>
        <p:spPr bwMode="auto">
          <a:xfrm>
            <a:off x="1790700" y="2895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21" name="Oval 25"/>
          <p:cNvSpPr>
            <a:spLocks noChangeArrowheads="1"/>
          </p:cNvSpPr>
          <p:nvPr/>
        </p:nvSpPr>
        <p:spPr bwMode="auto">
          <a:xfrm>
            <a:off x="5638800" y="3708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23" name="Oval 27"/>
          <p:cNvSpPr>
            <a:spLocks noChangeArrowheads="1"/>
          </p:cNvSpPr>
          <p:nvPr/>
        </p:nvSpPr>
        <p:spPr bwMode="auto">
          <a:xfrm>
            <a:off x="914400" y="3733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25" name="Oval 29"/>
          <p:cNvSpPr>
            <a:spLocks noChangeArrowheads="1"/>
          </p:cNvSpPr>
          <p:nvPr/>
        </p:nvSpPr>
        <p:spPr bwMode="auto">
          <a:xfrm>
            <a:off x="2476500" y="3784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27" name="Oval 31"/>
          <p:cNvSpPr>
            <a:spLocks noChangeArrowheads="1"/>
          </p:cNvSpPr>
          <p:nvPr/>
        </p:nvSpPr>
        <p:spPr bwMode="auto">
          <a:xfrm>
            <a:off x="3098800" y="47117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29" name="Oval 33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31" name="Oval 35"/>
          <p:cNvSpPr>
            <a:spLocks noChangeArrowheads="1"/>
          </p:cNvSpPr>
          <p:nvPr/>
        </p:nvSpPr>
        <p:spPr bwMode="auto">
          <a:xfrm>
            <a:off x="72390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8153400" y="44958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35" name="Oval 39"/>
          <p:cNvSpPr>
            <a:spLocks noChangeArrowheads="1"/>
          </p:cNvSpPr>
          <p:nvPr/>
        </p:nvSpPr>
        <p:spPr bwMode="auto">
          <a:xfrm>
            <a:off x="1536700" y="46736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37" name="Oval 41"/>
          <p:cNvSpPr>
            <a:spLocks noChangeArrowheads="1"/>
          </p:cNvSpPr>
          <p:nvPr/>
        </p:nvSpPr>
        <p:spPr bwMode="auto">
          <a:xfrm>
            <a:off x="292100" y="46863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39" name="Rectangle 43"/>
          <p:cNvSpPr>
            <a:spLocks noChangeArrowheads="1"/>
          </p:cNvSpPr>
          <p:nvPr/>
        </p:nvSpPr>
        <p:spPr bwMode="auto">
          <a:xfrm>
            <a:off x="342900" y="2044700"/>
            <a:ext cx="6210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n-US" sz="2800"/>
              <a:t>Tree is almost perfectly balanced</a:t>
            </a:r>
          </a:p>
        </p:txBody>
      </p:sp>
      <p:sp>
        <p:nvSpPr>
          <p:cNvPr id="80940" name="Oval 44"/>
          <p:cNvSpPr>
            <a:spLocks noChangeArrowheads="1"/>
          </p:cNvSpPr>
          <p:nvPr/>
        </p:nvSpPr>
        <p:spPr bwMode="auto">
          <a:xfrm>
            <a:off x="2044700" y="46863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42" name="Oval 46"/>
          <p:cNvSpPr>
            <a:spLocks noChangeArrowheads="1"/>
          </p:cNvSpPr>
          <p:nvPr/>
        </p:nvSpPr>
        <p:spPr bwMode="auto">
          <a:xfrm>
            <a:off x="3695700" y="54991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0944" name="Oval 48"/>
          <p:cNvSpPr>
            <a:spLocks noChangeArrowheads="1"/>
          </p:cNvSpPr>
          <p:nvPr/>
        </p:nvSpPr>
        <p:spPr bwMode="auto">
          <a:xfrm>
            <a:off x="2603500" y="54864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30200" y="2438400"/>
            <a:ext cx="8280400" cy="3414713"/>
            <a:chOff x="330200" y="2438400"/>
            <a:chExt cx="8280400" cy="3414713"/>
          </a:xfrm>
        </p:grpSpPr>
        <p:sp>
          <p:nvSpPr>
            <p:cNvPr id="80914" name="Text Box 18"/>
            <p:cNvSpPr txBox="1">
              <a:spLocks noChangeArrowheads="1"/>
            </p:cNvSpPr>
            <p:nvPr/>
          </p:nvSpPr>
          <p:spPr bwMode="auto">
            <a:xfrm>
              <a:off x="4267200" y="243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10</a:t>
              </a:r>
            </a:p>
          </p:txBody>
        </p:sp>
        <p:sp>
          <p:nvSpPr>
            <p:cNvPr id="80916" name="Text Box 20"/>
            <p:cNvSpPr txBox="1">
              <a:spLocks noChangeArrowheads="1"/>
            </p:cNvSpPr>
            <p:nvPr/>
          </p:nvSpPr>
          <p:spPr bwMode="auto">
            <a:xfrm>
              <a:off x="6604000" y="279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13</a:t>
              </a:r>
            </a:p>
          </p:txBody>
        </p:sp>
        <p:sp>
          <p:nvSpPr>
            <p:cNvPr id="80918" name="Text Box 22"/>
            <p:cNvSpPr txBox="1">
              <a:spLocks noChangeArrowheads="1"/>
            </p:cNvSpPr>
            <p:nvPr/>
          </p:nvSpPr>
          <p:spPr bwMode="auto">
            <a:xfrm>
              <a:off x="7543800" y="3657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15</a:t>
              </a:r>
            </a:p>
          </p:txBody>
        </p:sp>
        <p:sp>
          <p:nvSpPr>
            <p:cNvPr id="80920" name="Text Box 24"/>
            <p:cNvSpPr txBox="1">
              <a:spLocks noChangeArrowheads="1"/>
            </p:cNvSpPr>
            <p:nvPr/>
          </p:nvSpPr>
          <p:spPr bwMode="auto">
            <a:xfrm>
              <a:off x="1828800" y="2895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4</a:t>
              </a:r>
            </a:p>
          </p:txBody>
        </p:sp>
        <p:sp>
          <p:nvSpPr>
            <p:cNvPr id="80922" name="Text Box 26"/>
            <p:cNvSpPr txBox="1">
              <a:spLocks noChangeArrowheads="1"/>
            </p:cNvSpPr>
            <p:nvPr/>
          </p:nvSpPr>
          <p:spPr bwMode="auto">
            <a:xfrm>
              <a:off x="5638800" y="3708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/>
                <a:t>11</a:t>
              </a:r>
            </a:p>
          </p:txBody>
        </p:sp>
        <p:sp>
          <p:nvSpPr>
            <p:cNvPr id="80924" name="Text Box 28"/>
            <p:cNvSpPr txBox="1">
              <a:spLocks noChangeArrowheads="1"/>
            </p:cNvSpPr>
            <p:nvPr/>
          </p:nvSpPr>
          <p:spPr bwMode="auto">
            <a:xfrm>
              <a:off x="952500" y="3733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2</a:t>
              </a:r>
            </a:p>
          </p:txBody>
        </p:sp>
        <p:sp>
          <p:nvSpPr>
            <p:cNvPr id="80926" name="Text Box 30"/>
            <p:cNvSpPr txBox="1">
              <a:spLocks noChangeArrowheads="1"/>
            </p:cNvSpPr>
            <p:nvPr/>
          </p:nvSpPr>
          <p:spPr bwMode="auto">
            <a:xfrm>
              <a:off x="2527300" y="3784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6</a:t>
              </a:r>
            </a:p>
          </p:txBody>
        </p:sp>
        <p:sp>
          <p:nvSpPr>
            <p:cNvPr id="80928" name="Text Box 32"/>
            <p:cNvSpPr txBox="1">
              <a:spLocks noChangeArrowheads="1"/>
            </p:cNvSpPr>
            <p:nvPr/>
          </p:nvSpPr>
          <p:spPr bwMode="auto">
            <a:xfrm>
              <a:off x="3136900" y="4699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8</a:t>
              </a:r>
            </a:p>
          </p:txBody>
        </p:sp>
        <p:sp>
          <p:nvSpPr>
            <p:cNvPr id="80930" name="Text Box 34"/>
            <p:cNvSpPr txBox="1">
              <a:spLocks noChangeArrowheads="1"/>
            </p:cNvSpPr>
            <p:nvPr/>
          </p:nvSpPr>
          <p:spPr bwMode="auto">
            <a:xfrm>
              <a:off x="61722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12</a:t>
              </a:r>
            </a:p>
          </p:txBody>
        </p:sp>
        <p:sp>
          <p:nvSpPr>
            <p:cNvPr id="80932" name="Text Box 36"/>
            <p:cNvSpPr txBox="1">
              <a:spLocks noChangeArrowheads="1"/>
            </p:cNvSpPr>
            <p:nvPr/>
          </p:nvSpPr>
          <p:spPr bwMode="auto">
            <a:xfrm>
              <a:off x="72390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14</a:t>
              </a:r>
            </a:p>
          </p:txBody>
        </p:sp>
        <p:sp>
          <p:nvSpPr>
            <p:cNvPr id="80934" name="Text Box 38"/>
            <p:cNvSpPr txBox="1">
              <a:spLocks noChangeArrowheads="1"/>
            </p:cNvSpPr>
            <p:nvPr/>
          </p:nvSpPr>
          <p:spPr bwMode="auto">
            <a:xfrm>
              <a:off x="8153400" y="449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16</a:t>
              </a:r>
            </a:p>
          </p:txBody>
        </p:sp>
        <p:sp>
          <p:nvSpPr>
            <p:cNvPr id="80936" name="Text Box 40"/>
            <p:cNvSpPr txBox="1">
              <a:spLocks noChangeArrowheads="1"/>
            </p:cNvSpPr>
            <p:nvPr/>
          </p:nvSpPr>
          <p:spPr bwMode="auto">
            <a:xfrm>
              <a:off x="15875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3</a:t>
              </a:r>
            </a:p>
          </p:txBody>
        </p:sp>
        <p:sp>
          <p:nvSpPr>
            <p:cNvPr id="80938" name="Text Box 42"/>
            <p:cNvSpPr txBox="1">
              <a:spLocks noChangeArrowheads="1"/>
            </p:cNvSpPr>
            <p:nvPr/>
          </p:nvSpPr>
          <p:spPr bwMode="auto">
            <a:xfrm>
              <a:off x="3302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1</a:t>
              </a:r>
            </a:p>
          </p:txBody>
        </p:sp>
        <p:sp>
          <p:nvSpPr>
            <p:cNvPr id="80941" name="Text Box 45"/>
            <p:cNvSpPr txBox="1">
              <a:spLocks noChangeArrowheads="1"/>
            </p:cNvSpPr>
            <p:nvPr/>
          </p:nvSpPr>
          <p:spPr bwMode="auto">
            <a:xfrm>
              <a:off x="2082800" y="46736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5</a:t>
              </a:r>
            </a:p>
          </p:txBody>
        </p:sp>
        <p:sp>
          <p:nvSpPr>
            <p:cNvPr id="80943" name="Text Box 47"/>
            <p:cNvSpPr txBox="1">
              <a:spLocks noChangeArrowheads="1"/>
            </p:cNvSpPr>
            <p:nvPr/>
          </p:nvSpPr>
          <p:spPr bwMode="auto">
            <a:xfrm>
              <a:off x="3759200" y="5486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9</a:t>
              </a:r>
            </a:p>
          </p:txBody>
        </p:sp>
        <p:sp>
          <p:nvSpPr>
            <p:cNvPr id="80945" name="Text Box 49"/>
            <p:cNvSpPr txBox="1">
              <a:spLocks noChangeArrowheads="1"/>
            </p:cNvSpPr>
            <p:nvPr/>
          </p:nvSpPr>
          <p:spPr bwMode="auto">
            <a:xfrm>
              <a:off x="2667000" y="54864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1676400"/>
            <a:ext cx="7845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Insertion needs at most one rebalancing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Deletion may take multiple (O(log n)) rebalancing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After one rebalance, it cause other ancestral nodes out of balance</a:t>
            </a:r>
          </a:p>
        </p:txBody>
      </p:sp>
    </p:spTree>
    <p:extLst>
      <p:ext uri="{BB962C8B-B14F-4D97-AF65-F5344CB8AC3E}">
        <p14:creationId xmlns:p14="http://schemas.microsoft.com/office/powerpoint/2010/main" val="5641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676400"/>
            <a:ext cx="6553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200" dirty="0"/>
              <a:t>If the node is a </a:t>
            </a:r>
            <a:r>
              <a:rPr lang="en-US" sz="2200" dirty="0">
                <a:solidFill>
                  <a:srgbClr val="C00000"/>
                </a:solidFill>
              </a:rPr>
              <a:t>leaf or has ONLY ONE child subtree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C00000"/>
                </a:solidFill>
              </a:rPr>
              <a:t>remove</a:t>
            </a:r>
            <a:r>
              <a:rPr lang="en-US" sz="2200" dirty="0"/>
              <a:t> it.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200" dirty="0"/>
              <a:t>Retrace back up the tree starting with the parent of deleted node to the root, adjusting the balance factor as needed.</a:t>
            </a:r>
          </a:p>
          <a:p>
            <a:pPr lvl="2">
              <a:buNone/>
            </a:pPr>
            <a:r>
              <a:rPr lang="en-US" sz="2200" dirty="0"/>
              <a:t>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/>
              <a:t>If it’s </a:t>
            </a:r>
            <a:r>
              <a:rPr lang="en-US" sz="2200" dirty="0">
                <a:solidFill>
                  <a:srgbClr val="C00000"/>
                </a:solidFill>
              </a:rPr>
              <a:t>has TWO child subtrees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C00000"/>
                </a:solidFill>
              </a:rPr>
              <a:t>replace</a:t>
            </a:r>
            <a:r>
              <a:rPr lang="en-US" sz="2200" dirty="0"/>
              <a:t> it with the </a:t>
            </a:r>
            <a:r>
              <a:rPr lang="en-US" sz="2200" dirty="0">
                <a:solidFill>
                  <a:srgbClr val="C00000"/>
                </a:solidFill>
              </a:rPr>
              <a:t>largest</a:t>
            </a:r>
            <a:r>
              <a:rPr lang="en-US" sz="2200" dirty="0"/>
              <a:t> in its </a:t>
            </a:r>
            <a:r>
              <a:rPr lang="en-US" sz="2200" dirty="0">
                <a:solidFill>
                  <a:srgbClr val="C00000"/>
                </a:solidFill>
              </a:rPr>
              <a:t>left subtree </a:t>
            </a:r>
            <a:r>
              <a:rPr lang="en-US" sz="2200" dirty="0"/>
              <a:t>and remove that node.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200" dirty="0"/>
              <a:t>You could also replace with the smallest in its right </a:t>
            </a:r>
            <a:r>
              <a:rPr lang="en-US" sz="2200" dirty="0" err="1"/>
              <a:t>subtree</a:t>
            </a:r>
            <a:r>
              <a:rPr lang="en-US" sz="2200" dirty="0"/>
              <a:t>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After deletion</a:t>
            </a:r>
            <a:r>
              <a:rPr lang="en-US" sz="2200" dirty="0"/>
              <a:t>, retrace the path back up the tree, starting with the </a:t>
            </a:r>
            <a:r>
              <a:rPr lang="en-US" sz="2200" b="1" dirty="0">
                <a:solidFill>
                  <a:srgbClr val="FF0000"/>
                </a:solidFill>
              </a:rPr>
              <a:t>parent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of the replacement, to the root, adjusting the balance factor as needed.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83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leaf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" name="Oval 7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" name="Straight Connector 8"/>
          <p:cNvCxnSpPr>
            <a:stCxn id="7" idx="5"/>
            <a:endCxn id="8" idx="1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3"/>
            <a:endCxn id="9" idx="7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3"/>
            <a:endCxn id="10" idx="7"/>
          </p:cNvCxnSpPr>
          <p:nvPr/>
        </p:nvCxnSpPr>
        <p:spPr>
          <a:xfrm rot="5400000">
            <a:off x="1064885" y="4493885"/>
            <a:ext cx="3086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8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Oval 12"/>
          <p:cNvSpPr/>
          <p:nvPr/>
        </p:nvSpPr>
        <p:spPr>
          <a:xfrm>
            <a:off x="2362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4" name="Oval 13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5" name="Straight Connector 14"/>
          <p:cNvCxnSpPr>
            <a:stCxn id="9" idx="5"/>
            <a:endCxn id="14" idx="1"/>
          </p:cNvCxnSpPr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6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5"/>
            <a:endCxn id="15" idx="1"/>
          </p:cNvCxnSpPr>
          <p:nvPr/>
        </p:nvCxnSpPr>
        <p:spPr>
          <a:xfrm rot="16200000" flipH="1">
            <a:off x="22459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9" name="Straight Connector 18"/>
          <p:cNvCxnSpPr>
            <a:stCxn id="8" idx="5"/>
            <a:endCxn id="23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21" name="Straight Connector 20"/>
          <p:cNvCxnSpPr>
            <a:stCxn id="23" idx="3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23" name="Straight Connector 22"/>
          <p:cNvCxnSpPr>
            <a:stCxn id="23" idx="5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5" name="Straight Connector 24"/>
          <p:cNvCxnSpPr>
            <a:stCxn id="16" idx="3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7" name="Straight Connector 26"/>
          <p:cNvCxnSpPr>
            <a:stCxn id="16" idx="5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45"/>
          <p:cNvSpPr>
            <a:spLocks noChangeShapeType="1"/>
          </p:cNvSpPr>
          <p:nvPr/>
        </p:nvSpPr>
        <p:spPr bwMode="auto">
          <a:xfrm flipV="1">
            <a:off x="76200" y="49530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 flipV="1">
            <a:off x="609600" y="42672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1" y="5181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Node to be deleted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400" y="36208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Action position</a:t>
            </a:r>
          </a:p>
        </p:txBody>
      </p:sp>
    </p:spTree>
    <p:extLst>
      <p:ext uri="{BB962C8B-B14F-4D97-AF65-F5344CB8AC3E}">
        <p14:creationId xmlns:p14="http://schemas.microsoft.com/office/powerpoint/2010/main" val="2853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Searching/Lookup is trivial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1" y="16764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AVL is a special binary search tree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Searching a key in an AVL tree is the same way as that of a normal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7218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leaf, cont’d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9" name="Straight Connector 8"/>
          <p:cNvCxnSpPr>
            <a:stCxn id="7" idx="5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3"/>
            <a:endCxn id="9" idx="7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8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Oval 12"/>
          <p:cNvSpPr/>
          <p:nvPr/>
        </p:nvSpPr>
        <p:spPr>
          <a:xfrm>
            <a:off x="2362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4" name="Oval 13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5" name="Straight Connector 14"/>
          <p:cNvCxnSpPr>
            <a:stCxn id="9" idx="5"/>
            <a:endCxn id="14" idx="1"/>
          </p:cNvCxnSpPr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6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5"/>
            <a:endCxn id="15" idx="1"/>
          </p:cNvCxnSpPr>
          <p:nvPr/>
        </p:nvCxnSpPr>
        <p:spPr>
          <a:xfrm rot="16200000" flipH="1">
            <a:off x="22459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9" name="Straight Connector 18"/>
          <p:cNvCxnSpPr>
            <a:endCxn id="23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21" name="Straight Connector 20"/>
          <p:cNvCxnSpPr>
            <a:stCxn id="23" idx="3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23" name="Straight Connector 22"/>
          <p:cNvCxnSpPr>
            <a:stCxn id="23" idx="5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5" name="Straight Connector 24"/>
          <p:cNvCxnSpPr>
            <a:stCxn id="16" idx="3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7" name="Straight Connector 26"/>
          <p:cNvCxnSpPr>
            <a:stCxn id="16" idx="5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45"/>
          <p:cNvSpPr>
            <a:spLocks noChangeShapeType="1"/>
          </p:cNvSpPr>
          <p:nvPr/>
        </p:nvSpPr>
        <p:spPr bwMode="auto">
          <a:xfrm flipV="1">
            <a:off x="609600" y="42672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77157" y="358549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Balance factor = -2</a:t>
            </a:r>
          </a:p>
        </p:txBody>
      </p:sp>
    </p:spTree>
    <p:extLst>
      <p:ext uri="{BB962C8B-B14F-4D97-AF65-F5344CB8AC3E}">
        <p14:creationId xmlns:p14="http://schemas.microsoft.com/office/powerpoint/2010/main" val="1328063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leaf, cont’d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7" name="Straight Connector 6"/>
          <p:cNvCxnSpPr>
            <a:stCxn id="7" idx="5"/>
            <a:endCxn id="8" idx="1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7" idx="3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3"/>
            <a:endCxn id="16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3" idx="3"/>
            <a:endCxn id="32" idx="7"/>
          </p:cNvCxnSpPr>
          <p:nvPr/>
        </p:nvCxnSpPr>
        <p:spPr>
          <a:xfrm rot="5400000">
            <a:off x="1064885" y="4493885"/>
            <a:ext cx="3086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4" name="Straight Connector 13"/>
          <p:cNvCxnSpPr>
            <a:stCxn id="8" idx="5"/>
            <a:endCxn id="23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6" name="Straight Connector 15"/>
          <p:cNvCxnSpPr>
            <a:stCxn id="23" idx="3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8" name="Straight Connector 17"/>
          <p:cNvCxnSpPr>
            <a:stCxn id="23" idx="5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0" name="Straight Connector 19"/>
          <p:cNvCxnSpPr>
            <a:stCxn id="16" idx="3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2" name="Straight Connector 21"/>
          <p:cNvCxnSpPr>
            <a:stCxn id="16" idx="5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8" name="Oval 27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9" name="Oval 28"/>
          <p:cNvSpPr/>
          <p:nvPr/>
        </p:nvSpPr>
        <p:spPr>
          <a:xfrm>
            <a:off x="1828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Oval 30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2" name="Oval 31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33" name="Oval 32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34" name="Line 45"/>
          <p:cNvSpPr>
            <a:spLocks noChangeShapeType="1"/>
          </p:cNvSpPr>
          <p:nvPr/>
        </p:nvSpPr>
        <p:spPr bwMode="auto">
          <a:xfrm flipV="1">
            <a:off x="2057400" y="3313331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00200" y="2667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Balance factor = -2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1000" y="33160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Balance factor = -1</a:t>
            </a:r>
          </a:p>
        </p:txBody>
      </p:sp>
    </p:spTree>
    <p:extLst>
      <p:ext uri="{BB962C8B-B14F-4D97-AF65-F5344CB8AC3E}">
        <p14:creationId xmlns:p14="http://schemas.microsoft.com/office/powerpoint/2010/main" val="1901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leaf, cont’d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560185" y="4455785"/>
            <a:ext cx="537230" cy="765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971800" y="5029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636385" y="54463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064885" y="5484485"/>
            <a:ext cx="3086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227185" y="3388985"/>
            <a:ext cx="537230" cy="107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267200" y="4953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646285" y="4646285"/>
            <a:ext cx="461030" cy="30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638800" y="4953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5332085" y="4646285"/>
            <a:ext cx="461030" cy="30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384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15" name="Straight Connector 14"/>
          <p:cNvCxnSpPr>
            <a:stCxn id="16" idx="3"/>
          </p:cNvCxnSpPr>
          <p:nvPr/>
        </p:nvCxnSpPr>
        <p:spPr>
          <a:xfrm rot="5400000">
            <a:off x="2855585" y="5522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052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17" name="Straight Connector 16"/>
          <p:cNvCxnSpPr>
            <a:stCxn id="16" idx="5"/>
          </p:cNvCxnSpPr>
          <p:nvPr/>
        </p:nvCxnSpPr>
        <p:spPr>
          <a:xfrm rot="16200000" flipH="1">
            <a:off x="3388985" y="5522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05400" y="55626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5522585" y="54463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72200" y="55626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6055985" y="54463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858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Oval 22"/>
          <p:cNvSpPr/>
          <p:nvPr/>
        </p:nvSpPr>
        <p:spPr>
          <a:xfrm>
            <a:off x="1219200" y="4953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" name="Oval 23"/>
          <p:cNvSpPr/>
          <p:nvPr/>
        </p:nvSpPr>
        <p:spPr>
          <a:xfrm>
            <a:off x="18288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5" name="Oval 24"/>
          <p:cNvSpPr/>
          <p:nvPr/>
        </p:nvSpPr>
        <p:spPr>
          <a:xfrm>
            <a:off x="6858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6" name="Oval 25"/>
          <p:cNvSpPr/>
          <p:nvPr/>
        </p:nvSpPr>
        <p:spPr>
          <a:xfrm>
            <a:off x="2133600" y="41148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Oval 26"/>
          <p:cNvSpPr/>
          <p:nvPr/>
        </p:nvSpPr>
        <p:spPr>
          <a:xfrm>
            <a:off x="3505200" y="32004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28" name="Oval 27"/>
          <p:cNvSpPr/>
          <p:nvPr/>
        </p:nvSpPr>
        <p:spPr>
          <a:xfrm>
            <a:off x="4953000" y="4114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29" name="Straight Connector 28"/>
          <p:cNvCxnSpPr>
            <a:endCxn id="16" idx="1"/>
          </p:cNvCxnSpPr>
          <p:nvPr/>
        </p:nvCxnSpPr>
        <p:spPr>
          <a:xfrm rot="16200000" flipH="1">
            <a:off x="2550785" y="4608185"/>
            <a:ext cx="5372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817485" y="3427085"/>
            <a:ext cx="537230" cy="994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84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node with ONLY one child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" name="Oval 7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" name="Straight Connector 8"/>
          <p:cNvCxnSpPr>
            <a:stCxn id="10" idx="5"/>
            <a:endCxn id="11" idx="1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0" idx="3"/>
            <a:endCxn id="12" idx="7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3"/>
            <a:endCxn id="13" idx="7"/>
          </p:cNvCxnSpPr>
          <p:nvPr/>
        </p:nvCxnSpPr>
        <p:spPr>
          <a:xfrm rot="5400000">
            <a:off x="1064885" y="4493885"/>
            <a:ext cx="3086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8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Oval 12"/>
          <p:cNvSpPr/>
          <p:nvPr/>
        </p:nvSpPr>
        <p:spPr>
          <a:xfrm>
            <a:off x="2362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4" name="Oval 13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5" name="Straight Connector 14"/>
          <p:cNvCxnSpPr>
            <a:stCxn id="12" idx="5"/>
            <a:endCxn id="17" idx="1"/>
          </p:cNvCxnSpPr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9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7" idx="5"/>
            <a:endCxn id="18" idx="1"/>
          </p:cNvCxnSpPr>
          <p:nvPr/>
        </p:nvCxnSpPr>
        <p:spPr>
          <a:xfrm rot="16200000" flipH="1">
            <a:off x="22459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9" name="Straight Connector 18"/>
          <p:cNvCxnSpPr>
            <a:stCxn id="11" idx="5"/>
            <a:endCxn id="26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21" name="Straight Connector 20"/>
          <p:cNvCxnSpPr>
            <a:stCxn id="26" idx="3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23" name="Straight Connector 22"/>
          <p:cNvCxnSpPr>
            <a:stCxn id="26" idx="5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5" name="Straight Connector 24"/>
          <p:cNvCxnSpPr>
            <a:stCxn id="19" idx="3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7" name="Straight Connector 26"/>
          <p:cNvCxnSpPr>
            <a:stCxn id="19" idx="5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45"/>
          <p:cNvSpPr>
            <a:spLocks noChangeShapeType="1"/>
          </p:cNvSpPr>
          <p:nvPr/>
        </p:nvSpPr>
        <p:spPr bwMode="auto">
          <a:xfrm flipV="1">
            <a:off x="1295400" y="5103484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 flipV="1">
            <a:off x="609600" y="42672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77875" y="516300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Node to be deleted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" y="36208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Action position</a:t>
            </a:r>
          </a:p>
        </p:txBody>
      </p:sp>
    </p:spTree>
    <p:extLst>
      <p:ext uri="{BB962C8B-B14F-4D97-AF65-F5344CB8AC3E}">
        <p14:creationId xmlns:p14="http://schemas.microsoft.com/office/powerpoint/2010/main" val="9351271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a node with ONLY one child, cont’d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" name="Oval 7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" name="Straight Connector 8"/>
          <p:cNvCxnSpPr>
            <a:stCxn id="10" idx="5"/>
            <a:endCxn id="11" idx="1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0" idx="3"/>
            <a:endCxn id="12" idx="7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3"/>
            <a:endCxn id="13" idx="7"/>
          </p:cNvCxnSpPr>
          <p:nvPr/>
        </p:nvCxnSpPr>
        <p:spPr>
          <a:xfrm rot="5400000">
            <a:off x="1064885" y="4493885"/>
            <a:ext cx="3086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8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Oval 12"/>
          <p:cNvSpPr/>
          <p:nvPr/>
        </p:nvSpPr>
        <p:spPr>
          <a:xfrm>
            <a:off x="2362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4" name="Oval 13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5" name="Straight Connector 14"/>
          <p:cNvCxnSpPr>
            <a:stCxn id="12" idx="5"/>
            <a:endCxn id="17" idx="1"/>
          </p:cNvCxnSpPr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9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7" idx="5"/>
            <a:endCxn id="18" idx="1"/>
          </p:cNvCxnSpPr>
          <p:nvPr/>
        </p:nvCxnSpPr>
        <p:spPr>
          <a:xfrm rot="16200000" flipH="1">
            <a:off x="22459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9" name="Straight Connector 18"/>
          <p:cNvCxnSpPr>
            <a:stCxn id="11" idx="5"/>
            <a:endCxn id="26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21" name="Straight Connector 20"/>
          <p:cNvCxnSpPr>
            <a:stCxn id="26" idx="3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23" name="Straight Connector 22"/>
          <p:cNvCxnSpPr>
            <a:stCxn id="26" idx="5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5" name="Straight Connector 24"/>
          <p:cNvCxnSpPr>
            <a:stCxn id="19" idx="3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7" name="Straight Connector 26"/>
          <p:cNvCxnSpPr>
            <a:stCxn id="19" idx="5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ine 45"/>
          <p:cNvSpPr>
            <a:spLocks noChangeShapeType="1"/>
          </p:cNvSpPr>
          <p:nvPr/>
        </p:nvSpPr>
        <p:spPr bwMode="auto">
          <a:xfrm flipV="1">
            <a:off x="609600" y="42672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2400" y="36208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Action position</a:t>
            </a:r>
          </a:p>
        </p:txBody>
      </p:sp>
      <p:sp>
        <p:nvSpPr>
          <p:cNvPr id="38" name="Arc 37"/>
          <p:cNvSpPr/>
          <p:nvPr/>
        </p:nvSpPr>
        <p:spPr>
          <a:xfrm>
            <a:off x="1373515" y="4114800"/>
            <a:ext cx="1291569" cy="1905000"/>
          </a:xfrm>
          <a:prstGeom prst="arc">
            <a:avLst>
              <a:gd name="adj1" fmla="val 15085350"/>
              <a:gd name="adj2" fmla="val 889024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74943" y="4335378"/>
            <a:ext cx="7901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a node with ONLY one child, cont’d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" name="Oval 7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" name="Straight Connector 8"/>
          <p:cNvCxnSpPr>
            <a:stCxn id="10" idx="5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0" idx="3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4724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4" name="Oval 13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9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9" name="Straight Connector 18"/>
          <p:cNvCxnSpPr>
            <a:endCxn id="26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21" name="Straight Connector 20"/>
          <p:cNvCxnSpPr>
            <a:stCxn id="26" idx="3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23" name="Straight Connector 22"/>
          <p:cNvCxnSpPr>
            <a:stCxn id="26" idx="5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5" name="Straight Connector 24"/>
          <p:cNvCxnSpPr>
            <a:stCxn id="19" idx="3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7" name="Straight Connector 26"/>
          <p:cNvCxnSpPr>
            <a:stCxn id="19" idx="5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ine 45"/>
          <p:cNvSpPr>
            <a:spLocks noChangeShapeType="1"/>
          </p:cNvSpPr>
          <p:nvPr/>
        </p:nvSpPr>
        <p:spPr bwMode="auto">
          <a:xfrm flipV="1">
            <a:off x="609600" y="42672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2596" y="354083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Balance factor = 0</a:t>
            </a:r>
          </a:p>
        </p:txBody>
      </p:sp>
      <p:cxnSp>
        <p:nvCxnSpPr>
          <p:cNvPr id="41" name="Straight Connector 40"/>
          <p:cNvCxnSpPr>
            <a:stCxn id="7" idx="3"/>
          </p:cNvCxnSpPr>
          <p:nvPr/>
        </p:nvCxnSpPr>
        <p:spPr>
          <a:xfrm flipH="1">
            <a:off x="1066800" y="4417685"/>
            <a:ext cx="230515" cy="234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5824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a node with ONLY one child, cont’d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" name="Oval 7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" name="Straight Connector 8"/>
          <p:cNvCxnSpPr>
            <a:stCxn id="10" idx="5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0" idx="3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4724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4" name="Oval 13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9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9" name="Straight Connector 18"/>
          <p:cNvCxnSpPr>
            <a:endCxn id="26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21" name="Straight Connector 20"/>
          <p:cNvCxnSpPr>
            <a:stCxn id="26" idx="3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23" name="Straight Connector 22"/>
          <p:cNvCxnSpPr>
            <a:stCxn id="26" idx="5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5" name="Straight Connector 24"/>
          <p:cNvCxnSpPr>
            <a:stCxn id="19" idx="3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7" name="Straight Connector 26"/>
          <p:cNvCxnSpPr>
            <a:stCxn id="19" idx="5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ine 45"/>
          <p:cNvSpPr>
            <a:spLocks noChangeShapeType="1"/>
          </p:cNvSpPr>
          <p:nvPr/>
        </p:nvSpPr>
        <p:spPr bwMode="auto">
          <a:xfrm flipV="1">
            <a:off x="2133600" y="3286626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476500" y="240376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Balance factor = -2</a:t>
            </a:r>
          </a:p>
        </p:txBody>
      </p:sp>
      <p:cxnSp>
        <p:nvCxnSpPr>
          <p:cNvPr id="41" name="Straight Connector 40"/>
          <p:cNvCxnSpPr>
            <a:stCxn id="7" idx="3"/>
          </p:cNvCxnSpPr>
          <p:nvPr/>
        </p:nvCxnSpPr>
        <p:spPr>
          <a:xfrm flipH="1">
            <a:off x="1066800" y="4417685"/>
            <a:ext cx="230515" cy="234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3915" y="3341677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Balance factor = -1</a:t>
            </a:r>
          </a:p>
        </p:txBody>
      </p:sp>
    </p:spTree>
    <p:extLst>
      <p:ext uri="{BB962C8B-B14F-4D97-AF65-F5344CB8AC3E}">
        <p14:creationId xmlns:p14="http://schemas.microsoft.com/office/powerpoint/2010/main" val="13183680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a node with ONLY one child, cont’d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560185" y="4455785"/>
            <a:ext cx="537230" cy="765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971800" y="5029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636385" y="54463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064885" y="5484485"/>
            <a:ext cx="3086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227185" y="3388985"/>
            <a:ext cx="537230" cy="107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267200" y="4953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646285" y="4646285"/>
            <a:ext cx="461030" cy="30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638800" y="4953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5332085" y="4646285"/>
            <a:ext cx="461030" cy="30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384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15" name="Straight Connector 14"/>
          <p:cNvCxnSpPr>
            <a:stCxn id="19" idx="3"/>
          </p:cNvCxnSpPr>
          <p:nvPr/>
        </p:nvCxnSpPr>
        <p:spPr>
          <a:xfrm rot="5400000">
            <a:off x="2855585" y="5522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052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17" name="Straight Connector 16"/>
          <p:cNvCxnSpPr>
            <a:stCxn id="19" idx="5"/>
          </p:cNvCxnSpPr>
          <p:nvPr/>
        </p:nvCxnSpPr>
        <p:spPr>
          <a:xfrm rot="16200000" flipH="1">
            <a:off x="3388985" y="5522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05400" y="55626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5522585" y="54463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72200" y="55626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6055985" y="54463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858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Oval 22"/>
          <p:cNvSpPr/>
          <p:nvPr/>
        </p:nvSpPr>
        <p:spPr>
          <a:xfrm>
            <a:off x="1219200" y="4953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4" name="Oval 23"/>
          <p:cNvSpPr/>
          <p:nvPr/>
        </p:nvSpPr>
        <p:spPr>
          <a:xfrm>
            <a:off x="18288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5" name="Oval 24"/>
          <p:cNvSpPr/>
          <p:nvPr/>
        </p:nvSpPr>
        <p:spPr>
          <a:xfrm>
            <a:off x="6858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Oval 25"/>
          <p:cNvSpPr/>
          <p:nvPr/>
        </p:nvSpPr>
        <p:spPr>
          <a:xfrm>
            <a:off x="2133600" y="41148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Oval 26"/>
          <p:cNvSpPr/>
          <p:nvPr/>
        </p:nvSpPr>
        <p:spPr>
          <a:xfrm>
            <a:off x="3505200" y="32004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28" name="Oval 27"/>
          <p:cNvSpPr/>
          <p:nvPr/>
        </p:nvSpPr>
        <p:spPr>
          <a:xfrm>
            <a:off x="4953000" y="4114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29" name="Straight Connector 28"/>
          <p:cNvCxnSpPr>
            <a:endCxn id="19" idx="1"/>
          </p:cNvCxnSpPr>
          <p:nvPr/>
        </p:nvCxnSpPr>
        <p:spPr>
          <a:xfrm rot="16200000" flipH="1">
            <a:off x="2550785" y="4608185"/>
            <a:ext cx="5372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817485" y="3427085"/>
            <a:ext cx="537230" cy="994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976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a node with two child subtrees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" name="Oval 7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" name="Straight Connector 8"/>
          <p:cNvCxnSpPr>
            <a:stCxn id="10" idx="5"/>
            <a:endCxn id="11" idx="1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0" idx="3"/>
            <a:endCxn id="12" idx="7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3"/>
            <a:endCxn id="13" idx="7"/>
          </p:cNvCxnSpPr>
          <p:nvPr/>
        </p:nvCxnSpPr>
        <p:spPr>
          <a:xfrm rot="5400000">
            <a:off x="1064885" y="4493885"/>
            <a:ext cx="3086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8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Oval 12"/>
          <p:cNvSpPr/>
          <p:nvPr/>
        </p:nvSpPr>
        <p:spPr>
          <a:xfrm>
            <a:off x="2362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4" name="Oval 13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5" name="Straight Connector 14"/>
          <p:cNvCxnSpPr>
            <a:stCxn id="12" idx="5"/>
            <a:endCxn id="17" idx="1"/>
          </p:cNvCxnSpPr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9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7" idx="5"/>
            <a:endCxn id="18" idx="1"/>
          </p:cNvCxnSpPr>
          <p:nvPr/>
        </p:nvCxnSpPr>
        <p:spPr>
          <a:xfrm rot="16200000" flipH="1">
            <a:off x="22459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9" name="Straight Connector 18"/>
          <p:cNvCxnSpPr>
            <a:stCxn id="11" idx="5"/>
            <a:endCxn id="26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21" name="Straight Connector 20"/>
          <p:cNvCxnSpPr>
            <a:stCxn id="26" idx="3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23" name="Straight Connector 22"/>
          <p:cNvCxnSpPr>
            <a:stCxn id="26" idx="5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5" name="Straight Connector 24"/>
          <p:cNvCxnSpPr>
            <a:stCxn id="19" idx="3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7" name="Straight Connector 26"/>
          <p:cNvCxnSpPr>
            <a:stCxn id="19" idx="5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45"/>
          <p:cNvSpPr>
            <a:spLocks noChangeShapeType="1"/>
          </p:cNvSpPr>
          <p:nvPr/>
        </p:nvSpPr>
        <p:spPr bwMode="auto">
          <a:xfrm flipV="1">
            <a:off x="1979285" y="33147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 flipV="1">
            <a:off x="1716415" y="5637111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716415" y="246856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Node to be deleted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4263" y="57232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largest value of left subtree</a:t>
            </a:r>
          </a:p>
        </p:txBody>
      </p:sp>
    </p:spTree>
    <p:extLst>
      <p:ext uri="{BB962C8B-B14F-4D97-AF65-F5344CB8AC3E}">
        <p14:creationId xmlns:p14="http://schemas.microsoft.com/office/powerpoint/2010/main" val="4330750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a node with two child subtrees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" name="Oval 7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" name="Straight Connector 8"/>
          <p:cNvCxnSpPr>
            <a:stCxn id="10" idx="5"/>
            <a:endCxn id="11" idx="1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0" idx="3"/>
            <a:endCxn id="12" idx="7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3"/>
            <a:endCxn id="13" idx="7"/>
          </p:cNvCxnSpPr>
          <p:nvPr/>
        </p:nvCxnSpPr>
        <p:spPr>
          <a:xfrm rot="5400000">
            <a:off x="1064885" y="4493885"/>
            <a:ext cx="3086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8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Oval 12"/>
          <p:cNvSpPr/>
          <p:nvPr/>
        </p:nvSpPr>
        <p:spPr>
          <a:xfrm>
            <a:off x="2362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4" name="Oval 13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5" name="Straight Connector 14"/>
          <p:cNvCxnSpPr>
            <a:stCxn id="12" idx="5"/>
            <a:endCxn id="17" idx="1"/>
          </p:cNvCxnSpPr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9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7" idx="5"/>
            <a:endCxn id="18" idx="1"/>
          </p:cNvCxnSpPr>
          <p:nvPr/>
        </p:nvCxnSpPr>
        <p:spPr>
          <a:xfrm rot="16200000" flipH="1">
            <a:off x="22459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9" name="Straight Connector 18"/>
          <p:cNvCxnSpPr>
            <a:stCxn id="11" idx="5"/>
            <a:endCxn id="26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21" name="Straight Connector 20"/>
          <p:cNvCxnSpPr>
            <a:stCxn id="26" idx="3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23" name="Straight Connector 22"/>
          <p:cNvCxnSpPr>
            <a:stCxn id="26" idx="5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5" name="Straight Connector 24"/>
          <p:cNvCxnSpPr>
            <a:stCxn id="19" idx="3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7" name="Straight Connector 26"/>
          <p:cNvCxnSpPr>
            <a:stCxn id="19" idx="5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45"/>
          <p:cNvSpPr>
            <a:spLocks noChangeShapeType="1"/>
          </p:cNvSpPr>
          <p:nvPr/>
        </p:nvSpPr>
        <p:spPr bwMode="auto">
          <a:xfrm flipV="1">
            <a:off x="1979285" y="33147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 flipV="1">
            <a:off x="1716415" y="5637111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716415" y="246856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Node to be deleted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4263" y="57232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largest value of left subtree</a:t>
            </a:r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 flipV="1">
            <a:off x="842030" y="5059483"/>
            <a:ext cx="974738" cy="587516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4352" y="54877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Actcion</a:t>
            </a:r>
            <a:r>
              <a:rPr lang="en-US" dirty="0">
                <a:solidFill>
                  <a:srgbClr val="0070C0"/>
                </a:solidFill>
              </a:rPr>
              <a:t> position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73857" y="4994836"/>
            <a:ext cx="790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V="1">
            <a:off x="2729017" y="3599722"/>
            <a:ext cx="318775" cy="1714693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1" y="16764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Suppose that you already found the key in the AVL tree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You want to find the “previous” or “next” key value in the AVL tree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043363" y="3286125"/>
            <a:ext cx="436562" cy="447675"/>
            <a:chOff x="0" y="0"/>
            <a:chExt cx="275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Oval 4"/>
            <p:cNvSpPr>
              <a:spLocks/>
            </p:cNvSpPr>
            <p:nvPr/>
          </p:nvSpPr>
          <p:spPr bwMode="auto">
            <a:xfrm>
              <a:off x="0" y="0"/>
              <a:ext cx="275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8" name="Rectangle 5"/>
            <p:cNvSpPr>
              <a:spLocks/>
            </p:cNvSpPr>
            <p:nvPr/>
          </p:nvSpPr>
          <p:spPr bwMode="auto">
            <a:xfrm>
              <a:off x="61" y="40"/>
              <a:ext cx="153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365500" y="3971925"/>
            <a:ext cx="419100" cy="447675"/>
            <a:chOff x="0" y="0"/>
            <a:chExt cx="26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Oval 7"/>
            <p:cNvSpPr>
              <a:spLocks/>
            </p:cNvSpPr>
            <p:nvPr/>
          </p:nvSpPr>
          <p:spPr bwMode="auto">
            <a:xfrm>
              <a:off x="0" y="0"/>
              <a:ext cx="26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1" name="Rectangle 8"/>
            <p:cNvSpPr>
              <a:spLocks/>
            </p:cNvSpPr>
            <p:nvPr/>
          </p:nvSpPr>
          <p:spPr bwMode="auto">
            <a:xfrm>
              <a:off x="54" y="40"/>
              <a:ext cx="153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α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4713288" y="3971925"/>
            <a:ext cx="468312" cy="447675"/>
            <a:chOff x="0" y="0"/>
            <a:chExt cx="295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" name="Oval 10"/>
            <p:cNvSpPr>
              <a:spLocks/>
            </p:cNvSpPr>
            <p:nvPr/>
          </p:nvSpPr>
          <p:spPr bwMode="auto">
            <a:xfrm>
              <a:off x="0" y="0"/>
              <a:ext cx="295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70" y="40"/>
              <a:ext cx="155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γ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15" name="Line 33"/>
          <p:cNvSpPr>
            <a:spLocks noChangeShapeType="1"/>
          </p:cNvSpPr>
          <p:nvPr/>
        </p:nvSpPr>
        <p:spPr bwMode="auto">
          <a:xfrm flipH="1">
            <a:off x="3525838" y="3733800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4210050" y="3733800"/>
            <a:ext cx="709613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4648200" y="3352801"/>
            <a:ext cx="762000" cy="228600"/>
          </a:xfrm>
          <a:prstGeom prst="lef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0200" y="3276600"/>
            <a:ext cx="25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that we searched for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5257800" y="4050269"/>
            <a:ext cx="762000" cy="228600"/>
          </a:xfrm>
          <a:prstGeom prst="lef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19800" y="3974068"/>
            <a:ext cx="116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“next” Key</a:t>
            </a:r>
          </a:p>
        </p:txBody>
      </p:sp>
      <p:sp>
        <p:nvSpPr>
          <p:cNvPr id="21" name="Left Arrow 20"/>
          <p:cNvSpPr/>
          <p:nvPr/>
        </p:nvSpPr>
        <p:spPr>
          <a:xfrm rot="10800000">
            <a:off x="2590800" y="4038601"/>
            <a:ext cx="762000" cy="228600"/>
          </a:xfrm>
          <a:prstGeom prst="lef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66800" y="3962400"/>
            <a:ext cx="153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“previous” Key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9000" y="4572000"/>
            <a:ext cx="308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Best-case time complexity: O(1)</a:t>
            </a:r>
          </a:p>
        </p:txBody>
      </p:sp>
    </p:spTree>
    <p:extLst>
      <p:ext uri="{BB962C8B-B14F-4D97-AF65-F5344CB8AC3E}">
        <p14:creationId xmlns:p14="http://schemas.microsoft.com/office/powerpoint/2010/main" val="154999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a node with two child subtrees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" name="Oval 7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" name="Straight Connector 8"/>
          <p:cNvCxnSpPr>
            <a:stCxn id="10" idx="5"/>
            <a:endCxn id="11" idx="1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0" idx="3"/>
            <a:endCxn id="12" idx="7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3"/>
          </p:cNvCxnSpPr>
          <p:nvPr/>
        </p:nvCxnSpPr>
        <p:spPr>
          <a:xfrm rot="5400000">
            <a:off x="1064885" y="4493885"/>
            <a:ext cx="3086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8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4" name="Oval 13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5" name="Straight Connector 14"/>
          <p:cNvCxnSpPr>
            <a:stCxn id="12" idx="5"/>
          </p:cNvCxnSpPr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9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9" name="Straight Connector 18"/>
          <p:cNvCxnSpPr>
            <a:stCxn id="11" idx="5"/>
            <a:endCxn id="26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21" name="Straight Connector 20"/>
          <p:cNvCxnSpPr>
            <a:stCxn id="26" idx="3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23" name="Straight Connector 22"/>
          <p:cNvCxnSpPr>
            <a:stCxn id="26" idx="5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5" name="Straight Connector 24"/>
          <p:cNvCxnSpPr>
            <a:stCxn id="19" idx="3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7" name="Straight Connector 26"/>
          <p:cNvCxnSpPr>
            <a:stCxn id="19" idx="5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45"/>
          <p:cNvSpPr>
            <a:spLocks noChangeShapeType="1"/>
          </p:cNvSpPr>
          <p:nvPr/>
        </p:nvSpPr>
        <p:spPr bwMode="auto">
          <a:xfrm flipV="1">
            <a:off x="1979285" y="3314700"/>
            <a:ext cx="609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716415" y="246856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Node replaced</a:t>
            </a:r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 flipV="1">
            <a:off x="842030" y="5059483"/>
            <a:ext cx="974738" cy="587516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4352" y="54877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Actcion</a:t>
            </a:r>
            <a:r>
              <a:rPr lang="en-US" dirty="0">
                <a:solidFill>
                  <a:srgbClr val="0070C0"/>
                </a:solidFill>
              </a:rPr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7357179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a node with two child subtrees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" name="Oval 7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" name="Straight Connector 8"/>
          <p:cNvCxnSpPr>
            <a:stCxn id="10" idx="5"/>
            <a:endCxn id="11" idx="1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0" idx="3"/>
            <a:endCxn id="12" idx="7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3"/>
          </p:cNvCxnSpPr>
          <p:nvPr/>
        </p:nvCxnSpPr>
        <p:spPr>
          <a:xfrm rot="5400000">
            <a:off x="1064885" y="4493885"/>
            <a:ext cx="3086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8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4" name="Oval 13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5" name="Straight Connector 14"/>
          <p:cNvCxnSpPr>
            <a:stCxn id="12" idx="5"/>
          </p:cNvCxnSpPr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9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9" name="Straight Connector 18"/>
          <p:cNvCxnSpPr>
            <a:stCxn id="11" idx="5"/>
            <a:endCxn id="26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21" name="Straight Connector 20"/>
          <p:cNvCxnSpPr>
            <a:stCxn id="26" idx="3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23" name="Straight Connector 22"/>
          <p:cNvCxnSpPr>
            <a:stCxn id="26" idx="5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5" name="Straight Connector 24"/>
          <p:cNvCxnSpPr>
            <a:stCxn id="19" idx="3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7" name="Straight Connector 26"/>
          <p:cNvCxnSpPr>
            <a:stCxn id="19" idx="5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11896" y="42291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Balance factor =0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4800" y="35446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Balance factor =0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64459" y="263054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Balance factor =-2</a:t>
            </a:r>
          </a:p>
        </p:txBody>
      </p:sp>
    </p:spTree>
    <p:extLst>
      <p:ext uri="{BB962C8B-B14F-4D97-AF65-F5344CB8AC3E}">
        <p14:creationId xmlns:p14="http://schemas.microsoft.com/office/powerpoint/2010/main" val="5277174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a node with two child subtrees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0480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39624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3962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" name="Oval 7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" name="Straight Connector 8"/>
          <p:cNvCxnSpPr>
            <a:stCxn id="10" idx="5"/>
            <a:endCxn id="11" idx="1"/>
          </p:cNvCxnSpPr>
          <p:nvPr/>
        </p:nvCxnSpPr>
        <p:spPr>
          <a:xfrm rot="16200000" flipH="1">
            <a:off x="3617585" y="3084185"/>
            <a:ext cx="537230" cy="1375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0" idx="3"/>
            <a:endCxn id="12" idx="7"/>
          </p:cNvCxnSpPr>
          <p:nvPr/>
        </p:nvCxnSpPr>
        <p:spPr>
          <a:xfrm rot="5400000">
            <a:off x="1979285" y="3198485"/>
            <a:ext cx="537230" cy="1146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3"/>
          </p:cNvCxnSpPr>
          <p:nvPr/>
        </p:nvCxnSpPr>
        <p:spPr>
          <a:xfrm rot="5400000">
            <a:off x="1064885" y="4493885"/>
            <a:ext cx="3086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88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4" name="Oval 13"/>
          <p:cNvSpPr/>
          <p:nvPr/>
        </p:nvSpPr>
        <p:spPr>
          <a:xfrm>
            <a:off x="36576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15" name="Straight Connector 14"/>
          <p:cNvCxnSpPr>
            <a:stCxn id="12" idx="5"/>
          </p:cNvCxnSpPr>
          <p:nvPr/>
        </p:nvCxnSpPr>
        <p:spPr>
          <a:xfrm rot="16200000" flipH="1">
            <a:off x="1636385" y="44557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9" idx="7"/>
          </p:cNvCxnSpPr>
          <p:nvPr/>
        </p:nvCxnSpPr>
        <p:spPr>
          <a:xfrm rot="5400000">
            <a:off x="41890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4000" y="4648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9" name="Straight Connector 18"/>
          <p:cNvCxnSpPr>
            <a:stCxn id="11" idx="5"/>
            <a:endCxn id="26" idx="1"/>
          </p:cNvCxnSpPr>
          <p:nvPr/>
        </p:nvCxnSpPr>
        <p:spPr>
          <a:xfrm rot="16200000" flipH="1">
            <a:off x="5027285" y="4341485"/>
            <a:ext cx="3086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006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21" name="Straight Connector 20"/>
          <p:cNvCxnSpPr>
            <a:stCxn id="26" idx="3"/>
          </p:cNvCxnSpPr>
          <p:nvPr/>
        </p:nvCxnSpPr>
        <p:spPr>
          <a:xfrm rot="5400000">
            <a:off x="5217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23" name="Straight Connector 22"/>
          <p:cNvCxnSpPr>
            <a:stCxn id="26" idx="5"/>
          </p:cNvCxnSpPr>
          <p:nvPr/>
        </p:nvCxnSpPr>
        <p:spPr>
          <a:xfrm rot="16200000" flipH="1">
            <a:off x="57511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242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5" name="Straight Connector 24"/>
          <p:cNvCxnSpPr>
            <a:stCxn id="19" idx="3"/>
          </p:cNvCxnSpPr>
          <p:nvPr/>
        </p:nvCxnSpPr>
        <p:spPr>
          <a:xfrm rot="5400000">
            <a:off x="35413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7" name="Straight Connector 26"/>
          <p:cNvCxnSpPr>
            <a:stCxn id="19" idx="5"/>
          </p:cNvCxnSpPr>
          <p:nvPr/>
        </p:nvCxnSpPr>
        <p:spPr>
          <a:xfrm rot="16200000" flipH="1">
            <a:off x="4074785" y="5141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7511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00800" y="58674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6284585" y="57511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24400" y="341008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Balance factor = 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64459" y="263054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Balance factor =-2</a:t>
            </a:r>
          </a:p>
        </p:txBody>
      </p:sp>
    </p:spTree>
    <p:extLst>
      <p:ext uri="{BB962C8B-B14F-4D97-AF65-F5344CB8AC3E}">
        <p14:creationId xmlns:p14="http://schemas.microsoft.com/office/powerpoint/2010/main" val="1696673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a node with two child subtrees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560185" y="4455785"/>
            <a:ext cx="537230" cy="765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971800" y="50292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636385" y="5446385"/>
            <a:ext cx="308630" cy="2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064885" y="5484485"/>
            <a:ext cx="3086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227185" y="3388985"/>
            <a:ext cx="537230" cy="107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267200" y="4953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646285" y="4646285"/>
            <a:ext cx="461030" cy="30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638800" y="4953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5332085" y="4646285"/>
            <a:ext cx="461030" cy="308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384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15" name="Straight Connector 14"/>
          <p:cNvCxnSpPr>
            <a:stCxn id="22" idx="3"/>
          </p:cNvCxnSpPr>
          <p:nvPr/>
        </p:nvCxnSpPr>
        <p:spPr>
          <a:xfrm rot="5400000">
            <a:off x="2855585" y="5522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052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17" name="Straight Connector 16"/>
          <p:cNvCxnSpPr>
            <a:stCxn id="22" idx="5"/>
          </p:cNvCxnSpPr>
          <p:nvPr/>
        </p:nvCxnSpPr>
        <p:spPr>
          <a:xfrm rot="16200000" flipH="1">
            <a:off x="3388985" y="55225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05400" y="55626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5522585" y="54463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72200" y="55626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6055985" y="5446385"/>
            <a:ext cx="232430" cy="1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858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Oval 22"/>
          <p:cNvSpPr/>
          <p:nvPr/>
        </p:nvSpPr>
        <p:spPr>
          <a:xfrm>
            <a:off x="1219200" y="49530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4" name="Oval 23"/>
          <p:cNvSpPr/>
          <p:nvPr/>
        </p:nvSpPr>
        <p:spPr>
          <a:xfrm>
            <a:off x="18288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5" name="Oval 24"/>
          <p:cNvSpPr/>
          <p:nvPr/>
        </p:nvSpPr>
        <p:spPr>
          <a:xfrm>
            <a:off x="685800" y="5638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Oval 25"/>
          <p:cNvSpPr/>
          <p:nvPr/>
        </p:nvSpPr>
        <p:spPr>
          <a:xfrm>
            <a:off x="2133600" y="41148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7" name="Oval 26"/>
          <p:cNvSpPr/>
          <p:nvPr/>
        </p:nvSpPr>
        <p:spPr>
          <a:xfrm>
            <a:off x="3505200" y="3200400"/>
            <a:ext cx="5334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28" name="Oval 27"/>
          <p:cNvSpPr/>
          <p:nvPr/>
        </p:nvSpPr>
        <p:spPr>
          <a:xfrm>
            <a:off x="4953000" y="4114800"/>
            <a:ext cx="533400" cy="533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29" name="Straight Connector 28"/>
          <p:cNvCxnSpPr>
            <a:endCxn id="22" idx="1"/>
          </p:cNvCxnSpPr>
          <p:nvPr/>
        </p:nvCxnSpPr>
        <p:spPr>
          <a:xfrm rot="16200000" flipH="1">
            <a:off x="2550785" y="4608185"/>
            <a:ext cx="5372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817485" y="3427085"/>
            <a:ext cx="537230" cy="994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481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Red-black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191000"/>
            <a:ext cx="81534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Every node is colored either red or black.</a:t>
            </a:r>
          </a:p>
          <a:p>
            <a:r>
              <a:rPr lang="en-US" dirty="0"/>
              <a:t>The root node is black.</a:t>
            </a:r>
          </a:p>
          <a:p>
            <a:r>
              <a:rPr lang="en-US" dirty="0"/>
              <a:t>A red node's children cannot be red.</a:t>
            </a:r>
          </a:p>
          <a:p>
            <a:r>
              <a:rPr lang="en-US" dirty="0"/>
              <a:t>A null child is considered to be a black leaf node.</a:t>
            </a:r>
          </a:p>
          <a:p>
            <a:r>
              <a:rPr lang="en-US" dirty="0"/>
              <a:t>All paths from a node to any null leaf descendant node must have the same number of black nodes.</a:t>
            </a:r>
          </a:p>
          <a:p>
            <a:endParaRPr lang="en-US" dirty="0"/>
          </a:p>
        </p:txBody>
      </p:sp>
      <p:pic>
        <p:nvPicPr>
          <p:cNvPr id="1026" name="Picture 2" descr="Red-Black Trees : Properties, Black Height and Proof of its he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82964"/>
            <a:ext cx="5257800" cy="248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6368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</a:t>
            </a:r>
            <a:r>
              <a:rPr lang="en-US" dirty="0" smtClean="0"/>
              <a:t>tree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Same as AVL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507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 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Assign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with node's parent, </a:t>
            </a:r>
            <a:r>
              <a:rPr lang="en-US" dirty="0">
                <a:solidFill>
                  <a:srgbClr val="FF0000"/>
                </a:solidFill>
              </a:rPr>
              <a:t>uncle</a:t>
            </a:r>
            <a:r>
              <a:rPr lang="en-US" dirty="0"/>
              <a:t> with node's uncle, which is a sibling of parent, and </a:t>
            </a:r>
            <a:r>
              <a:rPr lang="en-US" dirty="0">
                <a:solidFill>
                  <a:srgbClr val="FF0000"/>
                </a:solidFill>
              </a:rPr>
              <a:t>grandparent</a:t>
            </a:r>
            <a:r>
              <a:rPr lang="en-US" dirty="0"/>
              <a:t> with node's grandparent.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node is the tree's </a:t>
            </a:r>
            <a:r>
              <a:rPr lang="en-US" dirty="0">
                <a:solidFill>
                  <a:srgbClr val="FF0000"/>
                </a:solidFill>
              </a:rPr>
              <a:t>root</a:t>
            </a:r>
            <a:r>
              <a:rPr lang="en-US" dirty="0"/>
              <a:t>, then color node </a:t>
            </a:r>
            <a:r>
              <a:rPr lang="en-US" dirty="0">
                <a:solidFill>
                  <a:srgbClr val="FF0000"/>
                </a:solidFill>
              </a:rPr>
              <a:t>black</a:t>
            </a:r>
            <a:r>
              <a:rPr lang="en-US" dirty="0"/>
              <a:t> and return.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parent is </a:t>
            </a:r>
            <a:r>
              <a:rPr lang="en-US" dirty="0">
                <a:solidFill>
                  <a:srgbClr val="FF0000"/>
                </a:solidFill>
              </a:rPr>
              <a:t>black</a:t>
            </a:r>
            <a:r>
              <a:rPr lang="en-US" dirty="0"/>
              <a:t>, then return without any alterations.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parent and uncle are both red</a:t>
            </a:r>
            <a:r>
              <a:rPr lang="en-US" dirty="0"/>
              <a:t>, then color parent and uncle black, color grandparent red, recursively balance grandparent, then return.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node is parent's right child and parent is grandparent's left child, then rotate left at parent, update node and parent to point to parent and grandparent, respectively, and </a:t>
            </a:r>
            <a:r>
              <a:rPr lang="en-US" dirty="0" err="1"/>
              <a:t>goto</a:t>
            </a:r>
            <a:r>
              <a:rPr lang="en-US" dirty="0"/>
              <a:t> step 7.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node is parent's left child and parent is grandparent's right child, then rotate right at parent, update node and parent to point to parent and grandparent, respectively, and </a:t>
            </a:r>
            <a:r>
              <a:rPr lang="en-US" dirty="0" err="1"/>
              <a:t>goto</a:t>
            </a:r>
            <a:r>
              <a:rPr lang="en-US" dirty="0"/>
              <a:t> step 7.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Color parent black and grandparent 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node is parent's left child, then rotate right at grandparent, otherwise rotate left at grandparent.</a:t>
            </a:r>
          </a:p>
        </p:txBody>
      </p:sp>
    </p:spTree>
    <p:extLst>
      <p:ext uri="{BB962C8B-B14F-4D97-AF65-F5344CB8AC3E}">
        <p14:creationId xmlns:p14="http://schemas.microsoft.com/office/powerpoint/2010/main" val="17941000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69"/>
          <a:stretch/>
        </p:blipFill>
        <p:spPr>
          <a:xfrm>
            <a:off x="914400" y="1905000"/>
            <a:ext cx="7239483" cy="3581400"/>
          </a:xfrm>
        </p:spPr>
      </p:pic>
    </p:spTree>
    <p:extLst>
      <p:ext uri="{BB962C8B-B14F-4D97-AF65-F5344CB8AC3E}">
        <p14:creationId xmlns:p14="http://schemas.microsoft.com/office/powerpoint/2010/main" val="34070710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9" b="71187"/>
          <a:stretch/>
        </p:blipFill>
        <p:spPr>
          <a:xfrm>
            <a:off x="838200" y="1447209"/>
            <a:ext cx="5943600" cy="5410791"/>
          </a:xfrm>
        </p:spPr>
      </p:pic>
    </p:spTree>
    <p:extLst>
      <p:ext uri="{BB962C8B-B14F-4D97-AF65-F5344CB8AC3E}">
        <p14:creationId xmlns:p14="http://schemas.microsoft.com/office/powerpoint/2010/main" val="26674574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 b="55932"/>
          <a:stretch/>
        </p:blipFill>
        <p:spPr>
          <a:xfrm>
            <a:off x="621613" y="1516698"/>
            <a:ext cx="6705600" cy="4994575"/>
          </a:xfrm>
        </p:spPr>
      </p:pic>
    </p:spTree>
    <p:extLst>
      <p:ext uri="{BB962C8B-B14F-4D97-AF65-F5344CB8AC3E}">
        <p14:creationId xmlns:p14="http://schemas.microsoft.com/office/powerpoint/2010/main" val="210674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Traversal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1" y="1524000"/>
            <a:ext cx="762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/>
              <a:t>Suppose that you already found the key in the AVL tree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You want to find the “previous” or “next” key value in the AVL tree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946525" y="2447925"/>
            <a:ext cx="436562" cy="447675"/>
            <a:chOff x="0" y="0"/>
            <a:chExt cx="275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" name="Oval 4"/>
            <p:cNvSpPr>
              <a:spLocks/>
            </p:cNvSpPr>
            <p:nvPr/>
          </p:nvSpPr>
          <p:spPr bwMode="auto">
            <a:xfrm>
              <a:off x="0" y="0"/>
              <a:ext cx="275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28" y="40"/>
              <a:ext cx="218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12</a:t>
              </a: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268662" y="3133725"/>
            <a:ext cx="419100" cy="447675"/>
            <a:chOff x="0" y="0"/>
            <a:chExt cx="26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Oval 7"/>
            <p:cNvSpPr>
              <a:spLocks/>
            </p:cNvSpPr>
            <p:nvPr/>
          </p:nvSpPr>
          <p:spPr bwMode="auto">
            <a:xfrm>
              <a:off x="0" y="0"/>
              <a:ext cx="26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58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6</a:t>
              </a:r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4616450" y="3133725"/>
            <a:ext cx="468312" cy="447675"/>
            <a:chOff x="0" y="0"/>
            <a:chExt cx="295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" name="Oval 10"/>
            <p:cNvSpPr>
              <a:spLocks/>
            </p:cNvSpPr>
            <p:nvPr/>
          </p:nvSpPr>
          <p:spPr bwMode="auto">
            <a:xfrm>
              <a:off x="0" y="0"/>
              <a:ext cx="295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38" y="40"/>
              <a:ext cx="218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22</a:t>
              </a: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4437062" y="4048125"/>
            <a:ext cx="385763" cy="447675"/>
            <a:chOff x="0" y="0"/>
            <a:chExt cx="242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7" name="Oval 13"/>
            <p:cNvSpPr>
              <a:spLocks/>
            </p:cNvSpPr>
            <p:nvPr/>
          </p:nvSpPr>
          <p:spPr bwMode="auto">
            <a:xfrm>
              <a:off x="0" y="0"/>
              <a:ext cx="242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12" y="40"/>
              <a:ext cx="21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15</a:t>
              </a: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3759200" y="4048125"/>
            <a:ext cx="354012" cy="447675"/>
            <a:chOff x="0" y="0"/>
            <a:chExt cx="223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0" name="Oval 16"/>
            <p:cNvSpPr>
              <a:spLocks/>
            </p:cNvSpPr>
            <p:nvPr/>
          </p:nvSpPr>
          <p:spPr bwMode="auto">
            <a:xfrm>
              <a:off x="0" y="0"/>
              <a:ext cx="223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21" name="Rectangle 17"/>
            <p:cNvSpPr>
              <a:spLocks/>
            </p:cNvSpPr>
            <p:nvPr/>
          </p:nvSpPr>
          <p:spPr bwMode="auto">
            <a:xfrm>
              <a:off x="38" y="40"/>
              <a:ext cx="14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9</a:t>
              </a:r>
            </a:p>
          </p:txBody>
        </p:sp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2895600" y="4048125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3" name="Oval 19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24" name="Rectangle 20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3</a:t>
              </a:r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4419600" y="4886325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6" name="Oval 22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27" name="Rectangle 23"/>
            <p:cNvSpPr>
              <a:spLocks/>
            </p:cNvSpPr>
            <p:nvPr/>
          </p:nvSpPr>
          <p:spPr bwMode="auto">
            <a:xfrm>
              <a:off x="18" y="40"/>
              <a:ext cx="218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13</a:t>
              </a:r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3429000" y="4886325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" name="Oval 25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30" name="Rectangle 26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7</a:t>
              </a:r>
            </a:p>
          </p:txBody>
        </p:sp>
      </p:grp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2514600" y="4886325"/>
            <a:ext cx="403225" cy="447675"/>
            <a:chOff x="0" y="0"/>
            <a:chExt cx="254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Oval 28"/>
            <p:cNvSpPr>
              <a:spLocks/>
            </p:cNvSpPr>
            <p:nvPr/>
          </p:nvSpPr>
          <p:spPr bwMode="auto">
            <a:xfrm>
              <a:off x="0" y="0"/>
              <a:ext cx="254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33" name="Rectangle 29"/>
            <p:cNvSpPr>
              <a:spLocks/>
            </p:cNvSpPr>
            <p:nvPr/>
          </p:nvSpPr>
          <p:spPr bwMode="auto">
            <a:xfrm>
              <a:off x="54" y="40"/>
              <a:ext cx="146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</a:t>
              </a:r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>
            <a:off x="5191125" y="4886325"/>
            <a:ext cx="385762" cy="447675"/>
            <a:chOff x="0" y="0"/>
            <a:chExt cx="242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Oval 31"/>
            <p:cNvSpPr>
              <a:spLocks/>
            </p:cNvSpPr>
            <p:nvPr/>
          </p:nvSpPr>
          <p:spPr bwMode="auto">
            <a:xfrm>
              <a:off x="0" y="0"/>
              <a:ext cx="242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36" name="Rectangle 32"/>
            <p:cNvSpPr>
              <a:spLocks/>
            </p:cNvSpPr>
            <p:nvPr/>
          </p:nvSpPr>
          <p:spPr bwMode="auto">
            <a:xfrm>
              <a:off x="12" y="40"/>
              <a:ext cx="21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18</a:t>
              </a:r>
            </a:p>
          </p:txBody>
        </p:sp>
      </p:grpSp>
      <p:sp>
        <p:nvSpPr>
          <p:cNvPr id="37" name="Line 33"/>
          <p:cNvSpPr>
            <a:spLocks noChangeShapeType="1"/>
          </p:cNvSpPr>
          <p:nvPr/>
        </p:nvSpPr>
        <p:spPr bwMode="auto">
          <a:xfrm flipH="1">
            <a:off x="3429000" y="2895600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4113212" y="2895600"/>
            <a:ext cx="709613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flipH="1">
            <a:off x="3059112" y="3581400"/>
            <a:ext cx="369888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3429000" y="3581400"/>
            <a:ext cx="517525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4616450" y="3581400"/>
            <a:ext cx="274637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2717800" y="4495800"/>
            <a:ext cx="341312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3059112" y="4495800"/>
            <a:ext cx="62865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H="1">
            <a:off x="4616450" y="4495800"/>
            <a:ext cx="1587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4616450" y="4495800"/>
            <a:ext cx="76200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" name="Group 30"/>
          <p:cNvGrpSpPr>
            <a:grpSpLocks/>
          </p:cNvGrpSpPr>
          <p:nvPr/>
        </p:nvGrpSpPr>
        <p:grpSpPr bwMode="auto">
          <a:xfrm>
            <a:off x="5481638" y="3981450"/>
            <a:ext cx="385762" cy="447675"/>
            <a:chOff x="0" y="0"/>
            <a:chExt cx="242" cy="28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Oval 31"/>
            <p:cNvSpPr>
              <a:spLocks/>
            </p:cNvSpPr>
            <p:nvPr/>
          </p:nvSpPr>
          <p:spPr bwMode="auto">
            <a:xfrm>
              <a:off x="0" y="0"/>
              <a:ext cx="242" cy="2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48" name="Rectangle 32"/>
            <p:cNvSpPr>
              <a:spLocks/>
            </p:cNvSpPr>
            <p:nvPr/>
          </p:nvSpPr>
          <p:spPr bwMode="auto">
            <a:xfrm>
              <a:off x="12" y="40"/>
              <a:ext cx="217" cy="2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23</a:t>
              </a:r>
            </a:p>
          </p:txBody>
        </p:sp>
      </p:grpSp>
      <p:sp>
        <p:nvSpPr>
          <p:cNvPr id="49" name="Line 41"/>
          <p:cNvSpPr>
            <a:spLocks noChangeShapeType="1"/>
          </p:cNvSpPr>
          <p:nvPr/>
        </p:nvSpPr>
        <p:spPr bwMode="auto">
          <a:xfrm>
            <a:off x="4906963" y="3590925"/>
            <a:ext cx="76200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eft Arrow 49"/>
          <p:cNvSpPr/>
          <p:nvPr/>
        </p:nvSpPr>
        <p:spPr>
          <a:xfrm>
            <a:off x="4419600" y="2590801"/>
            <a:ext cx="762000" cy="228600"/>
          </a:xfrm>
          <a:prstGeom prst="lef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181600" y="2514600"/>
            <a:ext cx="25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that we searched for</a:t>
            </a:r>
          </a:p>
        </p:txBody>
      </p:sp>
      <p:sp>
        <p:nvSpPr>
          <p:cNvPr id="52" name="Left Arrow 51"/>
          <p:cNvSpPr/>
          <p:nvPr/>
        </p:nvSpPr>
        <p:spPr>
          <a:xfrm rot="2527495">
            <a:off x="4626449" y="5483830"/>
            <a:ext cx="762000" cy="228600"/>
          </a:xfrm>
          <a:prstGeom prst="lef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105400" y="5802868"/>
            <a:ext cx="116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“next” Key</a:t>
            </a:r>
          </a:p>
        </p:txBody>
      </p:sp>
      <p:sp>
        <p:nvSpPr>
          <p:cNvPr id="54" name="Left Arrow 53"/>
          <p:cNvSpPr/>
          <p:nvPr/>
        </p:nvSpPr>
        <p:spPr>
          <a:xfrm rot="6164599">
            <a:off x="3334889" y="5101284"/>
            <a:ext cx="1118306" cy="236830"/>
          </a:xfrm>
          <a:prstGeom prst="lef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819400" y="5791200"/>
            <a:ext cx="153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“previous” Key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276600" y="6400800"/>
            <a:ext cx="352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worst-case time complexity: O(log n)</a:t>
            </a:r>
          </a:p>
        </p:txBody>
      </p:sp>
    </p:spTree>
    <p:extLst>
      <p:ext uri="{BB962C8B-B14F-4D97-AF65-F5344CB8AC3E}">
        <p14:creationId xmlns:p14="http://schemas.microsoft.com/office/powerpoint/2010/main" val="2243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99" b="42373"/>
          <a:stretch/>
        </p:blipFill>
        <p:spPr>
          <a:xfrm>
            <a:off x="762000" y="1272222"/>
            <a:ext cx="7620000" cy="5405385"/>
          </a:xfrm>
        </p:spPr>
      </p:pic>
    </p:spTree>
    <p:extLst>
      <p:ext uri="{BB962C8B-B14F-4D97-AF65-F5344CB8AC3E}">
        <p14:creationId xmlns:p14="http://schemas.microsoft.com/office/powerpoint/2010/main" val="22592691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27" b="27118"/>
          <a:stretch/>
        </p:blipFill>
        <p:spPr>
          <a:xfrm>
            <a:off x="612648" y="1600200"/>
            <a:ext cx="5940552" cy="4424739"/>
          </a:xfrm>
        </p:spPr>
      </p:pic>
    </p:spTree>
    <p:extLst>
      <p:ext uri="{BB962C8B-B14F-4D97-AF65-F5344CB8AC3E}">
        <p14:creationId xmlns:p14="http://schemas.microsoft.com/office/powerpoint/2010/main" val="31581196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insertion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81" b="9859"/>
          <a:stretch/>
        </p:blipFill>
        <p:spPr>
          <a:xfrm>
            <a:off x="304800" y="1752600"/>
            <a:ext cx="5390878" cy="4543102"/>
          </a:xfrm>
        </p:spPr>
      </p:pic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10" b="2800"/>
          <a:stretch/>
        </p:blipFill>
        <p:spPr>
          <a:xfrm>
            <a:off x="5562600" y="3048000"/>
            <a:ext cx="5390878" cy="15240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689348" y="4038600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6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Oval 4"/>
          <p:cNvSpPr>
            <a:spLocks/>
          </p:cNvSpPr>
          <p:nvPr/>
        </p:nvSpPr>
        <p:spPr bwMode="auto">
          <a:xfrm>
            <a:off x="1439863" y="2438400"/>
            <a:ext cx="436562" cy="4476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14400" y="3124200"/>
            <a:ext cx="457200" cy="685800"/>
            <a:chOff x="2895600" y="4114800"/>
            <a:chExt cx="457200" cy="685800"/>
          </a:xfrm>
        </p:grpSpPr>
        <p:sp>
          <p:nvSpPr>
            <p:cNvPr id="16" name="Right Triangle 15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α</a:t>
              </a:r>
            </a:p>
          </p:txBody>
        </p:sp>
      </p:grpSp>
      <p:sp>
        <p:nvSpPr>
          <p:cNvPr id="12" name="Oval 10"/>
          <p:cNvSpPr>
            <a:spLocks/>
          </p:cNvSpPr>
          <p:nvPr/>
        </p:nvSpPr>
        <p:spPr bwMode="auto">
          <a:xfrm>
            <a:off x="2109788" y="3124200"/>
            <a:ext cx="468312" cy="44767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922338" y="2886075"/>
            <a:ext cx="684212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1606550" y="2886075"/>
            <a:ext cx="709613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752600" y="3962400"/>
            <a:ext cx="457200" cy="685800"/>
            <a:chOff x="2895600" y="4114800"/>
            <a:chExt cx="457200" cy="685800"/>
          </a:xfrm>
        </p:grpSpPr>
        <p:sp>
          <p:nvSpPr>
            <p:cNvPr id="19" name="Right Triangle 18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19400" y="3962400"/>
            <a:ext cx="457200" cy="685800"/>
            <a:chOff x="2895600" y="4114800"/>
            <a:chExt cx="457200" cy="685800"/>
          </a:xfrm>
        </p:grpSpPr>
        <p:sp>
          <p:nvSpPr>
            <p:cNvPr id="23" name="Right Triangle 22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γ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25" name="Line 33"/>
          <p:cNvSpPr>
            <a:spLocks noChangeShapeType="1"/>
          </p:cNvSpPr>
          <p:nvPr/>
        </p:nvSpPr>
        <p:spPr bwMode="auto">
          <a:xfrm flipH="1">
            <a:off x="1752600" y="35052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>
            <a:off x="2414587" y="3571875"/>
            <a:ext cx="404813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4"/>
          <p:cNvSpPr>
            <a:spLocks/>
          </p:cNvSpPr>
          <p:nvPr/>
        </p:nvSpPr>
        <p:spPr bwMode="auto">
          <a:xfrm>
            <a:off x="5859463" y="3505200"/>
            <a:ext cx="436562" cy="4476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334000" y="4495800"/>
            <a:ext cx="457200" cy="685800"/>
            <a:chOff x="2895600" y="4114800"/>
            <a:chExt cx="457200" cy="685800"/>
          </a:xfrm>
        </p:grpSpPr>
        <p:sp>
          <p:nvSpPr>
            <p:cNvPr id="29" name="Right Triangle 28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α</a:t>
              </a:r>
            </a:p>
          </p:txBody>
        </p:sp>
      </p:grpSp>
      <p:sp>
        <p:nvSpPr>
          <p:cNvPr id="31" name="Oval 10"/>
          <p:cNvSpPr>
            <a:spLocks/>
          </p:cNvSpPr>
          <p:nvPr/>
        </p:nvSpPr>
        <p:spPr bwMode="auto">
          <a:xfrm>
            <a:off x="6324600" y="2590800"/>
            <a:ext cx="468312" cy="44767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fr-FR">
              <a:solidFill>
                <a:srgbClr val="C00000"/>
              </a:solidFill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 flipH="1">
            <a:off x="5334000" y="3886200"/>
            <a:ext cx="533400" cy="6096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H="1">
            <a:off x="6096001" y="3048000"/>
            <a:ext cx="38099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477000" y="4419600"/>
            <a:ext cx="457200" cy="685800"/>
            <a:chOff x="2895600" y="4114800"/>
            <a:chExt cx="457200" cy="685800"/>
          </a:xfrm>
        </p:grpSpPr>
        <p:sp>
          <p:nvSpPr>
            <p:cNvPr id="35" name="Right Triangle 34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β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086600" y="3352800"/>
            <a:ext cx="457200" cy="685800"/>
            <a:chOff x="2895600" y="4114800"/>
            <a:chExt cx="457200" cy="685800"/>
          </a:xfrm>
        </p:grpSpPr>
        <p:sp>
          <p:nvSpPr>
            <p:cNvPr id="38" name="Right Triangle 37"/>
            <p:cNvSpPr/>
            <p:nvPr/>
          </p:nvSpPr>
          <p:spPr>
            <a:xfrm>
              <a:off x="2895600" y="4114800"/>
              <a:ext cx="457200" cy="685800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"/>
            <p:cNvSpPr>
              <a:spLocks/>
            </p:cNvSpPr>
            <p:nvPr/>
          </p:nvSpPr>
          <p:spPr bwMode="auto">
            <a:xfrm>
              <a:off x="2895600" y="4419600"/>
              <a:ext cx="228600" cy="323165"/>
            </a:xfrm>
            <a:prstGeom prst="rect">
              <a:avLst/>
            </a:prstGeom>
            <a:solidFill>
              <a:srgbClr val="D2DFD1"/>
            </a:solidFill>
            <a:ln>
              <a:noFill/>
            </a:ln>
            <a:extLst/>
          </p:spPr>
          <p:txBody>
            <a:bodyPr wrap="square" lIns="38100" tIns="38100" rIns="78049" bIns="38100" anchor="ctr">
              <a:spAutoFit/>
            </a:bodyPr>
            <a:lstStyle/>
            <a:p>
              <a:pPr marL="1588" algn="ctr">
                <a:spcBef>
                  <a:spcPts val="900"/>
                </a:spcBef>
              </a:pPr>
              <a:r>
                <a:rPr lang="en-US" sz="1600" b="1" dirty="0" err="1">
                  <a:solidFill>
                    <a:srgbClr val="C00000"/>
                  </a:solidFill>
                  <a:latin typeface="Arial" charset="0"/>
                  <a:cs typeface="Arial" charset="0"/>
                  <a:sym typeface="Arial" charset="0"/>
                </a:rPr>
                <a:t>γ</a:t>
              </a:r>
              <a:endParaRPr lang="en-US" sz="1600" b="1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248400" y="388620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>
            <a:off x="6705600" y="2971800"/>
            <a:ext cx="404813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eft Arrow 41"/>
          <p:cNvSpPr/>
          <p:nvPr/>
        </p:nvSpPr>
        <p:spPr>
          <a:xfrm>
            <a:off x="4038600" y="2819400"/>
            <a:ext cx="762000" cy="228600"/>
          </a:xfrm>
          <a:prstGeom prst="lef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 rot="10800000">
            <a:off x="4038600" y="3200400"/>
            <a:ext cx="762000" cy="228600"/>
          </a:xfrm>
          <a:prstGeom prst="lef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90389" y="2455902"/>
            <a:ext cx="1500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Rotate right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70779" y="3440668"/>
            <a:ext cx="1362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Rotate left</a:t>
            </a:r>
          </a:p>
        </p:txBody>
      </p:sp>
      <p:sp>
        <p:nvSpPr>
          <p:cNvPr id="5" name="Curved Down Arrow 4"/>
          <p:cNvSpPr/>
          <p:nvPr/>
        </p:nvSpPr>
        <p:spPr>
          <a:xfrm rot="18003082">
            <a:off x="5457021" y="2876185"/>
            <a:ext cx="1081926" cy="304800"/>
          </a:xfrm>
          <a:prstGeom prst="curved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Down Arrow 44"/>
          <p:cNvSpPr/>
          <p:nvPr/>
        </p:nvSpPr>
        <p:spPr>
          <a:xfrm rot="2708557" flipH="1">
            <a:off x="1819551" y="2543237"/>
            <a:ext cx="933553" cy="304800"/>
          </a:xfrm>
          <a:prstGeom prst="curved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7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24841</TotalTime>
  <Words>2545</Words>
  <Application>Microsoft Office PowerPoint</Application>
  <PresentationFormat>On-screen Show (4:3)</PresentationFormat>
  <Paragraphs>1006</Paragraphs>
  <Slides>82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MS PGothic</vt:lpstr>
      <vt:lpstr>Arial</vt:lpstr>
      <vt:lpstr>Calibri</vt:lpstr>
      <vt:lpstr>Times New Roman</vt:lpstr>
      <vt:lpstr>Tw Cen MT</vt:lpstr>
      <vt:lpstr>Wingdings</vt:lpstr>
      <vt:lpstr>Wingdings 2</vt:lpstr>
      <vt:lpstr>Zapf Dingbats</vt:lpstr>
      <vt:lpstr>ヒラギノ明朝 ProN W3</vt:lpstr>
      <vt:lpstr>Median</vt:lpstr>
      <vt:lpstr>CSC230 </vt:lpstr>
      <vt:lpstr>Tree has a problem</vt:lpstr>
      <vt:lpstr>What do we want?</vt:lpstr>
      <vt:lpstr>AVL tree</vt:lpstr>
      <vt:lpstr>AVL tree</vt:lpstr>
      <vt:lpstr>Searching/Lookup is trivial</vt:lpstr>
      <vt:lpstr>Traversal</vt:lpstr>
      <vt:lpstr>Traversal</vt:lpstr>
      <vt:lpstr>Single rotations</vt:lpstr>
      <vt:lpstr>Double Rotation</vt:lpstr>
      <vt:lpstr>Overview of Insertion and Deletion</vt:lpstr>
      <vt:lpstr>AVL Insertion</vt:lpstr>
      <vt:lpstr>Rebalancing for insertion </vt:lpstr>
      <vt:lpstr>How to rebalance? Rotation </vt:lpstr>
      <vt:lpstr>Single rotation</vt:lpstr>
      <vt:lpstr>Analysis</vt:lpstr>
      <vt:lpstr>Case 2 and Case 3</vt:lpstr>
      <vt:lpstr>Single Rotation does not work for case 2 and case 3</vt:lpstr>
      <vt:lpstr>Double Rotation</vt:lpstr>
      <vt:lpstr>Double Rotation – in slow motion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AVL Tree Rotations</vt:lpstr>
      <vt:lpstr>Deletion</vt:lpstr>
      <vt:lpstr>Deletion </vt:lpstr>
      <vt:lpstr>Delete a leaf</vt:lpstr>
      <vt:lpstr>Delete a leaf, cont’d</vt:lpstr>
      <vt:lpstr>Delete a leaf, cont’d</vt:lpstr>
      <vt:lpstr>Delete a leaf, cont’d</vt:lpstr>
      <vt:lpstr>Delete a node with ONLY one child</vt:lpstr>
      <vt:lpstr>Delete a node with ONLY one child, cont’d</vt:lpstr>
      <vt:lpstr>Delete a node with ONLY one child, cont’d</vt:lpstr>
      <vt:lpstr>Delete a node with ONLY one child, cont’d</vt:lpstr>
      <vt:lpstr>Delete a node with ONLY one child, cont’d</vt:lpstr>
      <vt:lpstr>Delete a node with two child subtrees</vt:lpstr>
      <vt:lpstr>Delete a node with two child subtrees</vt:lpstr>
      <vt:lpstr>Delete a node with two child subtrees</vt:lpstr>
      <vt:lpstr>Delete a node with two child subtrees</vt:lpstr>
      <vt:lpstr>Delete a node with two child subtrees</vt:lpstr>
      <vt:lpstr>Delete a node with two child subtrees</vt:lpstr>
      <vt:lpstr>Red-black tree</vt:lpstr>
      <vt:lpstr>Red-black tree rotation</vt:lpstr>
      <vt:lpstr>Red-black tree insertion</vt:lpstr>
      <vt:lpstr>Red-black tree insertion</vt:lpstr>
      <vt:lpstr>Red-black tree insertion</vt:lpstr>
      <vt:lpstr>Red-black tree insertion</vt:lpstr>
      <vt:lpstr>Red-black tree insertion</vt:lpstr>
      <vt:lpstr>Red-black tree insertion</vt:lpstr>
      <vt:lpstr>Red-black tree insertion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CSC230 </dc:title>
  <dc:subject/>
  <dc:creator/>
  <cp:keywords/>
  <dc:description/>
  <cp:lastModifiedBy>Sharif Mohammad Shahnewaz Ferdous</cp:lastModifiedBy>
  <cp:revision>356</cp:revision>
  <cp:lastPrinted>2016-11-15T15:51:56Z</cp:lastPrinted>
  <dcterms:created xsi:type="dcterms:W3CDTF">2006-08-16T00:00:00Z</dcterms:created>
  <dcterms:modified xsi:type="dcterms:W3CDTF">2020-04-23T06:20:18Z</dcterms:modified>
  <cp:category/>
</cp:coreProperties>
</file>