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260" r:id="rId4"/>
    <p:sldId id="261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FC0"/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0" autoAdjust="0"/>
    <p:restoredTop sz="88876" autoAdjust="0"/>
  </p:normalViewPr>
  <p:slideViewPr>
    <p:cSldViewPr>
      <p:cViewPr varScale="1">
        <p:scale>
          <a:sx n="117" d="100"/>
          <a:sy n="117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27/04/2020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27/04/2020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4/27/2020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4/27/2020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4/27/2020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4/27/2020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4/27/2020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CSC230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Queues and Heaps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1466850"/>
          </a:xfrm>
        </p:spPr>
        <p:txBody>
          <a:bodyPr rIns="132080"/>
          <a:lstStyle/>
          <a:p>
            <a:pPr eaLnBrk="1" hangingPunct="1"/>
            <a:r>
              <a:rPr lang="en-US" smtClean="0"/>
              <a:t>Heaps</a:t>
            </a: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804863" y="1655763"/>
            <a:ext cx="7543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spcBef>
                <a:spcPts val="9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srgbClr val="FF3300"/>
                </a:solidFill>
                <a:cs typeface="Arial" charset="0"/>
              </a:rPr>
              <a:t>heap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is a concrete data structure that can be used to implement priority queues</a:t>
            </a:r>
          </a:p>
          <a:p>
            <a:pPr marL="269875" indent="-230188">
              <a:spcBef>
                <a:spcPts val="9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Gives better complexity than either ordered or unordered list implementation:</a:t>
            </a:r>
          </a:p>
          <a:p>
            <a:pPr marL="269875" indent="-230188">
              <a:spcBef>
                <a:spcPts val="900"/>
              </a:spcBef>
              <a:buClr>
                <a:srgbClr val="008000"/>
              </a:buClr>
              <a:buSzPct val="100000"/>
              <a:buFont typeface="Courier New" charset="0"/>
              <a:buChar char="–"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push():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O(log n)</a:t>
            </a:r>
          </a:p>
          <a:p>
            <a:pPr marL="269875" indent="-230188">
              <a:spcBef>
                <a:spcPts val="900"/>
              </a:spcBef>
              <a:buClr>
                <a:srgbClr val="008000"/>
              </a:buClr>
              <a:buSzPct val="100000"/>
              <a:buFont typeface="Courier New" charset="0"/>
              <a:buChar char="–"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pop():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O(log n)</a:t>
            </a:r>
          </a:p>
          <a:p>
            <a:pPr marL="269875" indent="-230188">
              <a:spcBef>
                <a:spcPts val="9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O(n log n) to process n elements</a:t>
            </a:r>
          </a:p>
          <a:p>
            <a:pPr marL="269875" indent="-230188">
              <a:spcBef>
                <a:spcPts val="9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Do not confuse with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srgbClr val="FF3300"/>
                </a:solidFill>
                <a:cs typeface="Arial" charset="0"/>
              </a:rPr>
              <a:t>heap memory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, where 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C++ dynamically 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allocates 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space – 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different usage of the word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 </a:t>
            </a:r>
            <a:r>
              <a:rPr lang="en-US" sz="2800" i="1" dirty="0">
                <a:solidFill>
                  <a:srgbClr val="FF3300"/>
                </a:solidFill>
                <a:cs typeface="Arial" charset="0"/>
              </a:rPr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B8DBC06-2152-438A-BA9E-722CB599383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13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smtClean="0"/>
              <a:t>Heaps</a:t>
            </a:r>
          </a:p>
        </p:txBody>
      </p:sp>
      <p:sp>
        <p:nvSpPr>
          <p:cNvPr id="18435" name="Rectangle 2"/>
          <p:cNvSpPr>
            <a:spLocks/>
          </p:cNvSpPr>
          <p:nvPr/>
        </p:nvSpPr>
        <p:spPr bwMode="auto">
          <a:xfrm>
            <a:off x="830263" y="1828800"/>
            <a:ext cx="800893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cs typeface="Arial" charset="0"/>
              </a:rPr>
              <a:t>Binary tree with data at each node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cs typeface="Arial" charset="0"/>
              </a:rPr>
              <a:t>Satisfies the </a:t>
            </a:r>
            <a:r>
              <a:rPr lang="en-US" sz="3200" i="1" dirty="0">
                <a:solidFill>
                  <a:srgbClr val="FF3300"/>
                </a:solidFill>
                <a:cs typeface="Arial" charset="0"/>
              </a:rPr>
              <a:t>Heap Order Invariant</a:t>
            </a:r>
            <a:r>
              <a:rPr lang="en-US" sz="3200" dirty="0">
                <a:solidFill>
                  <a:srgbClr val="3333CC"/>
                </a:solidFill>
                <a:cs typeface="Arial" charset="0"/>
              </a:rPr>
              <a:t>: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32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32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32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32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32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cs typeface="Arial" charset="0"/>
              </a:rPr>
              <a:t>Size of the heap is “fixed” at </a:t>
            </a:r>
            <a:r>
              <a:rPr lang="en-US" sz="3200" i="1" dirty="0">
                <a:solidFill>
                  <a:srgbClr val="3333CC"/>
                </a:solidFill>
                <a:cs typeface="Arial" charset="0"/>
              </a:rPr>
              <a:t>n.  </a:t>
            </a:r>
            <a:r>
              <a:rPr lang="en-US" sz="3200" dirty="0">
                <a:solidFill>
                  <a:srgbClr val="3333CC"/>
                </a:solidFill>
                <a:cs typeface="Arial" charset="0"/>
              </a:rPr>
              <a:t>(But can usually double n if heap fills up)</a:t>
            </a:r>
          </a:p>
        </p:txBody>
      </p:sp>
      <p:sp>
        <p:nvSpPr>
          <p:cNvPr id="18436" name="Rectangle 3"/>
          <p:cNvSpPr>
            <a:spLocks/>
          </p:cNvSpPr>
          <p:nvPr/>
        </p:nvSpPr>
        <p:spPr bwMode="auto">
          <a:xfrm>
            <a:off x="1420813" y="3252788"/>
            <a:ext cx="6223000" cy="1014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spcBef>
                <a:spcPts val="1850"/>
              </a:spcBef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least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(highest priority) element of any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subtree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is found at the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root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of that subtree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1C9F62D-6907-42A2-8A91-CC98976B1FE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07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/>
          </p:cNvSpPr>
          <p:nvPr/>
        </p:nvSpPr>
        <p:spPr bwMode="auto">
          <a:xfrm>
            <a:off x="4545013" y="2127250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19459" name="Rectangle 2"/>
          <p:cNvSpPr>
            <a:spLocks/>
          </p:cNvSpPr>
          <p:nvPr/>
        </p:nvSpPr>
        <p:spPr bwMode="auto">
          <a:xfrm>
            <a:off x="6149975" y="29876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19460" name="Rectangle 3"/>
          <p:cNvSpPr>
            <a:spLocks/>
          </p:cNvSpPr>
          <p:nvPr/>
        </p:nvSpPr>
        <p:spPr bwMode="auto">
          <a:xfrm>
            <a:off x="2962275" y="29860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4040187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13317" name="Rectangle 5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8" name="Rectangle 6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19462" name="Rectangle 7"/>
          <p:cNvSpPr>
            <a:spLocks/>
          </p:cNvSpPr>
          <p:nvPr/>
        </p:nvSpPr>
        <p:spPr bwMode="auto">
          <a:xfrm>
            <a:off x="5434013" y="40401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19463" name="Rectangle 8"/>
          <p:cNvSpPr>
            <a:spLocks/>
          </p:cNvSpPr>
          <p:nvPr/>
        </p:nvSpPr>
        <p:spPr bwMode="auto">
          <a:xfrm>
            <a:off x="3748088" y="40401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19464" name="Rectangle 9"/>
          <p:cNvSpPr>
            <a:spLocks/>
          </p:cNvSpPr>
          <p:nvPr/>
        </p:nvSpPr>
        <p:spPr bwMode="auto">
          <a:xfrm>
            <a:off x="6856413" y="40401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60513" y="5072062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13323" name="Rectangle 11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24" name="Rectangle 12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19466" name="Rectangle 13"/>
          <p:cNvSpPr>
            <a:spLocks/>
          </p:cNvSpPr>
          <p:nvPr/>
        </p:nvSpPr>
        <p:spPr bwMode="auto">
          <a:xfrm>
            <a:off x="3243263" y="50720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19467" name="Rectangle 14"/>
          <p:cNvSpPr>
            <a:spLocks/>
          </p:cNvSpPr>
          <p:nvPr/>
        </p:nvSpPr>
        <p:spPr bwMode="auto">
          <a:xfrm>
            <a:off x="2397125" y="50720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19468" name="Rectangle 15"/>
          <p:cNvSpPr>
            <a:spLocks/>
          </p:cNvSpPr>
          <p:nvPr/>
        </p:nvSpPr>
        <p:spPr bwMode="auto">
          <a:xfrm>
            <a:off x="4070350" y="50720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19469" name="Rectangle 16"/>
          <p:cNvSpPr>
            <a:spLocks/>
          </p:cNvSpPr>
          <p:nvPr/>
        </p:nvSpPr>
        <p:spPr bwMode="auto">
          <a:xfrm>
            <a:off x="5041900" y="50720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19470" name="AutoShape 17"/>
          <p:cNvSpPr>
            <a:spLocks/>
          </p:cNvSpPr>
          <p:nvPr/>
        </p:nvSpPr>
        <p:spPr bwMode="auto">
          <a:xfrm flipH="1">
            <a:off x="3146425" y="2593975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1" name="AutoShape 18"/>
          <p:cNvSpPr>
            <a:spLocks/>
          </p:cNvSpPr>
          <p:nvPr/>
        </p:nvSpPr>
        <p:spPr bwMode="auto">
          <a:xfrm>
            <a:off x="4706938" y="2593975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2" name="AutoShape 19"/>
          <p:cNvSpPr>
            <a:spLocks/>
          </p:cNvSpPr>
          <p:nvPr/>
        </p:nvSpPr>
        <p:spPr bwMode="auto">
          <a:xfrm flipH="1">
            <a:off x="2257425" y="3452813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3" name="AutoShape 20"/>
          <p:cNvSpPr>
            <a:spLocks/>
          </p:cNvSpPr>
          <p:nvPr/>
        </p:nvSpPr>
        <p:spPr bwMode="auto">
          <a:xfrm>
            <a:off x="3143250" y="3452813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4" name="AutoShape 21"/>
          <p:cNvSpPr>
            <a:spLocks/>
          </p:cNvSpPr>
          <p:nvPr/>
        </p:nvSpPr>
        <p:spPr bwMode="auto">
          <a:xfrm flipH="1">
            <a:off x="5707063" y="3454400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5" name="AutoShape 22"/>
          <p:cNvSpPr>
            <a:spLocks/>
          </p:cNvSpPr>
          <p:nvPr/>
        </p:nvSpPr>
        <p:spPr bwMode="auto">
          <a:xfrm>
            <a:off x="6418263" y="3454400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6" name="AutoShape 23"/>
          <p:cNvSpPr>
            <a:spLocks/>
          </p:cNvSpPr>
          <p:nvPr/>
        </p:nvSpPr>
        <p:spPr bwMode="auto">
          <a:xfrm flipH="1">
            <a:off x="1839913" y="4506913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7" name="AutoShape 24"/>
          <p:cNvSpPr>
            <a:spLocks/>
          </p:cNvSpPr>
          <p:nvPr/>
        </p:nvSpPr>
        <p:spPr bwMode="auto">
          <a:xfrm>
            <a:off x="2259013" y="4506913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8" name="AutoShape 25"/>
          <p:cNvSpPr>
            <a:spLocks/>
          </p:cNvSpPr>
          <p:nvPr/>
        </p:nvSpPr>
        <p:spPr bwMode="auto">
          <a:xfrm flipH="1">
            <a:off x="3513138" y="4506913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9" name="AutoShape 26"/>
          <p:cNvSpPr>
            <a:spLocks/>
          </p:cNvSpPr>
          <p:nvPr/>
        </p:nvSpPr>
        <p:spPr bwMode="auto">
          <a:xfrm>
            <a:off x="3927475" y="4506913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0" name="AutoShape 27"/>
          <p:cNvSpPr>
            <a:spLocks/>
          </p:cNvSpPr>
          <p:nvPr/>
        </p:nvSpPr>
        <p:spPr bwMode="auto">
          <a:xfrm flipH="1">
            <a:off x="5313363" y="4506913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1" name="Rectangle 28"/>
          <p:cNvSpPr>
            <a:spLocks/>
          </p:cNvSpPr>
          <p:nvPr/>
        </p:nvSpPr>
        <p:spPr bwMode="auto">
          <a:xfrm>
            <a:off x="609600" y="1728788"/>
            <a:ext cx="31014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1150"/>
              </a:spcBef>
            </a:pP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Least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element</a:t>
            </a:r>
            <a:r>
              <a:rPr lang="en-US" sz="2000" dirty="0">
                <a:solidFill>
                  <a:srgbClr val="008000"/>
                </a:solidFill>
                <a:cs typeface="Arial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any subtree</a:t>
            </a:r>
            <a:r>
              <a:rPr lang="en-US" sz="20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000" dirty="0">
                <a:solidFill>
                  <a:srgbClr val="008000"/>
                </a:solidFill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cs typeface="Arial" charset="0"/>
              </a:rPr>
              <a:t>is always found at the </a:t>
            </a:r>
            <a:r>
              <a:rPr lang="en-US" sz="2000" b="1" dirty="0">
                <a:solidFill>
                  <a:srgbClr val="FF0000"/>
                </a:solidFill>
                <a:cs typeface="Arial" charset="0"/>
              </a:rPr>
              <a:t>root</a:t>
            </a:r>
            <a:r>
              <a:rPr lang="en-US" sz="20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000" dirty="0">
                <a:solidFill>
                  <a:srgbClr val="008000"/>
                </a:solidFill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cs typeface="Arial" charset="0"/>
              </a:rPr>
              <a:t>of that subtree</a:t>
            </a:r>
          </a:p>
        </p:txBody>
      </p:sp>
      <p:sp>
        <p:nvSpPr>
          <p:cNvPr id="19482" name="Rectangle 29"/>
          <p:cNvSpPr>
            <a:spLocks/>
          </p:cNvSpPr>
          <p:nvPr/>
        </p:nvSpPr>
        <p:spPr bwMode="auto">
          <a:xfrm>
            <a:off x="4419600" y="5943600"/>
            <a:ext cx="41671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1150"/>
              </a:spcBef>
            </a:pPr>
            <a:r>
              <a:rPr lang="en-US" sz="2000">
                <a:solidFill>
                  <a:srgbClr val="008000"/>
                </a:solidFill>
                <a:cs typeface="Arial" charset="0"/>
              </a:rPr>
              <a:t>Note: 19, 20 &lt; 35: we can often find</a:t>
            </a:r>
            <a:br>
              <a:rPr lang="en-US" sz="2000">
                <a:solidFill>
                  <a:srgbClr val="008000"/>
                </a:solidFill>
                <a:cs typeface="Arial" charset="0"/>
              </a:rPr>
            </a:br>
            <a:r>
              <a:rPr lang="en-US" sz="2000">
                <a:solidFill>
                  <a:srgbClr val="008000"/>
                </a:solidFill>
                <a:cs typeface="Arial" charset="0"/>
              </a:rPr>
              <a:t>smaller elements deeper in the tree!</a:t>
            </a:r>
          </a:p>
        </p:txBody>
      </p:sp>
      <p:sp>
        <p:nvSpPr>
          <p:cNvPr id="19483" name="AutoShape 30"/>
          <p:cNvSpPr>
            <a:spLocks/>
          </p:cNvSpPr>
          <p:nvPr/>
        </p:nvSpPr>
        <p:spPr bwMode="auto">
          <a:xfrm rot="10800000">
            <a:off x="5821363" y="5383213"/>
            <a:ext cx="1274762" cy="509587"/>
          </a:xfrm>
          <a:custGeom>
            <a:avLst/>
            <a:gdLst>
              <a:gd name="T0" fmla="*/ 0 w 21600"/>
              <a:gd name="T1" fmla="*/ 0 h 21600"/>
              <a:gd name="T2" fmla="*/ 1274762 w 21600"/>
              <a:gd name="T3" fmla="*/ 50958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84" name="AutoShape 31"/>
          <p:cNvSpPr>
            <a:spLocks/>
          </p:cNvSpPr>
          <p:nvPr/>
        </p:nvSpPr>
        <p:spPr bwMode="auto">
          <a:xfrm rot="10800000" flipH="1">
            <a:off x="7096125" y="4770438"/>
            <a:ext cx="60325" cy="1122362"/>
          </a:xfrm>
          <a:custGeom>
            <a:avLst/>
            <a:gdLst>
              <a:gd name="T0" fmla="*/ 0 w 21600"/>
              <a:gd name="T1" fmla="*/ 0 h 21600"/>
              <a:gd name="T2" fmla="*/ 60325 w 21600"/>
              <a:gd name="T3" fmla="*/ 1122362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F9525CC-BB0B-4BB5-B795-B9943356073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94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smtClean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374563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smtClean="0"/>
              <a:t>Examples of Heaps</a:t>
            </a:r>
          </a:p>
        </p:txBody>
      </p:sp>
      <p:sp>
        <p:nvSpPr>
          <p:cNvPr id="20483" name="Rectangle 2"/>
          <p:cNvSpPr>
            <a:spLocks/>
          </p:cNvSpPr>
          <p:nvPr/>
        </p:nvSpPr>
        <p:spPr bwMode="auto">
          <a:xfrm>
            <a:off x="855663" y="2212975"/>
            <a:ext cx="76835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Ages of people in family tree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parent is always older than children, but you can have an uncle who is younger than you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 sz="3200" dirty="0">
              <a:solidFill>
                <a:srgbClr val="008000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Salaries of employees of a company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bosses generally make more than subordinates, but a VP in one subdivision may make less than a Project Supervisor in a different subdivision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2D5BCAD-177C-4D38-BD4D-811224A69EF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9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07963"/>
            <a:ext cx="7772400" cy="1316037"/>
          </a:xfrm>
        </p:spPr>
        <p:txBody>
          <a:bodyPr rIns="132080"/>
          <a:lstStyle/>
          <a:p>
            <a:pPr eaLnBrk="1" hangingPunct="1"/>
            <a:r>
              <a:rPr lang="en-US" i="1" u="sng" smtClean="0"/>
              <a:t>Balanced</a:t>
            </a:r>
            <a:r>
              <a:rPr lang="en-US" smtClean="0"/>
              <a:t> Heaps</a:t>
            </a:r>
          </a:p>
        </p:txBody>
      </p:sp>
      <p:sp>
        <p:nvSpPr>
          <p:cNvPr id="21507" name="Rectangle 2"/>
          <p:cNvSpPr>
            <a:spLocks/>
          </p:cNvSpPr>
          <p:nvPr/>
        </p:nvSpPr>
        <p:spPr bwMode="auto">
          <a:xfrm>
            <a:off x="701675" y="1931988"/>
            <a:ext cx="78359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496888" indent="-457200"/>
            <a:r>
              <a:rPr lang="en-US" sz="3200" dirty="0">
                <a:solidFill>
                  <a:srgbClr val="3333CC"/>
                </a:solidFill>
                <a:cs typeface="Arial" charset="0"/>
              </a:rPr>
              <a:t>These add two restrictions:</a:t>
            </a:r>
            <a:br>
              <a:rPr lang="en-US" sz="3200" dirty="0">
                <a:solidFill>
                  <a:srgbClr val="3333CC"/>
                </a:solidFill>
                <a:cs typeface="Arial" charset="0"/>
              </a:rPr>
            </a:br>
            <a:endParaRPr lang="en-US" sz="3200" dirty="0">
              <a:solidFill>
                <a:srgbClr val="3333CC"/>
              </a:solidFill>
              <a:cs typeface="Arial" charset="0"/>
            </a:endParaRPr>
          </a:p>
          <a:p>
            <a:pPr marL="496888" indent="-457200">
              <a:buFontTx/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Any node of depth &lt; d – 1 has </a:t>
            </a:r>
            <a:r>
              <a:rPr lang="en-US" sz="2800" b="1" dirty="0">
                <a:solidFill>
                  <a:srgbClr val="C00000"/>
                </a:solidFill>
                <a:cs typeface="Arial" charset="0"/>
              </a:rPr>
              <a:t>exactly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2 children, where d is the height of the tree</a:t>
            </a:r>
          </a:p>
          <a:p>
            <a:pPr marL="496888" indent="-457200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rgbClr val="008000"/>
                </a:solidFill>
                <a:cs typeface="Arial" charset="0"/>
              </a:rPr>
              <a:t>implies that any two </a:t>
            </a:r>
            <a:r>
              <a:rPr lang="en-US" dirty="0">
                <a:solidFill>
                  <a:srgbClr val="FF3300"/>
                </a:solidFill>
                <a:cs typeface="Arial" charset="0"/>
              </a:rPr>
              <a:t>maximal paths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(path from a root to a leaf) are of length d or d – 1, and the tree has at least 2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d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nodes</a:t>
            </a:r>
          </a:p>
          <a:p>
            <a:pPr marL="496888" indent="-457200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 sz="3200" dirty="0">
              <a:solidFill>
                <a:srgbClr val="008000"/>
              </a:solidFill>
              <a:cs typeface="Arial" charset="0"/>
            </a:endParaRPr>
          </a:p>
          <a:p>
            <a:pPr marL="496888" indent="-457200"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All </a:t>
            </a:r>
            <a:r>
              <a:rPr lang="en-US" sz="2800" b="1" dirty="0">
                <a:solidFill>
                  <a:srgbClr val="C00000"/>
                </a:solidFill>
                <a:cs typeface="Arial" charset="0"/>
              </a:rPr>
              <a:t>maximal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 paths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of length d are to the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left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of those of length d –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DCBF4A9-B686-40F7-B533-B2BC18A6BA2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44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Example of a Balanced Heap</a:t>
            </a:r>
          </a:p>
        </p:txBody>
      </p:sp>
      <p:sp>
        <p:nvSpPr>
          <p:cNvPr id="22531" name="Rectangle 1"/>
          <p:cNvSpPr>
            <a:spLocks/>
          </p:cNvSpPr>
          <p:nvPr/>
        </p:nvSpPr>
        <p:spPr bwMode="auto">
          <a:xfrm>
            <a:off x="685800" y="4572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endParaRPr lang="fr-FR" sz="440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22532" name="Rectangle 2"/>
          <p:cNvSpPr>
            <a:spLocks/>
          </p:cNvSpPr>
          <p:nvPr/>
        </p:nvSpPr>
        <p:spPr bwMode="auto">
          <a:xfrm>
            <a:off x="6534150" y="5229225"/>
            <a:ext cx="839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rgbClr val="008000"/>
                </a:solidFill>
                <a:cs typeface="Arial" charset="0"/>
              </a:rPr>
              <a:t>d = 3</a:t>
            </a:r>
          </a:p>
        </p:txBody>
      </p:sp>
      <p:sp>
        <p:nvSpPr>
          <p:cNvPr id="22533" name="Rectangle 3"/>
          <p:cNvSpPr>
            <a:spLocks/>
          </p:cNvSpPr>
          <p:nvPr/>
        </p:nvSpPr>
        <p:spPr bwMode="auto">
          <a:xfrm>
            <a:off x="4545013" y="20748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22534" name="Rectangle 4"/>
          <p:cNvSpPr>
            <a:spLocks/>
          </p:cNvSpPr>
          <p:nvPr/>
        </p:nvSpPr>
        <p:spPr bwMode="auto">
          <a:xfrm>
            <a:off x="6149975" y="29352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22535" name="Rectangle 5"/>
          <p:cNvSpPr>
            <a:spLocks/>
          </p:cNvSpPr>
          <p:nvPr/>
        </p:nvSpPr>
        <p:spPr bwMode="auto">
          <a:xfrm>
            <a:off x="2962275" y="29337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79613" y="39878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22537" name="Rectangle 9"/>
          <p:cNvSpPr>
            <a:spLocks/>
          </p:cNvSpPr>
          <p:nvPr/>
        </p:nvSpPr>
        <p:spPr bwMode="auto">
          <a:xfrm>
            <a:off x="5434013" y="3987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3748088" y="39878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6856413" y="3987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60513" y="50196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16397" name="Rectangle 13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8" name="Rectangle 14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22541" name="Rectangle 15"/>
          <p:cNvSpPr>
            <a:spLocks/>
          </p:cNvSpPr>
          <p:nvPr/>
        </p:nvSpPr>
        <p:spPr bwMode="auto">
          <a:xfrm>
            <a:off x="3243263" y="50196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22542" name="Rectangle 16"/>
          <p:cNvSpPr>
            <a:spLocks/>
          </p:cNvSpPr>
          <p:nvPr/>
        </p:nvSpPr>
        <p:spPr bwMode="auto">
          <a:xfrm>
            <a:off x="2397125" y="50196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22543" name="Rectangle 17"/>
          <p:cNvSpPr>
            <a:spLocks/>
          </p:cNvSpPr>
          <p:nvPr/>
        </p:nvSpPr>
        <p:spPr bwMode="auto">
          <a:xfrm>
            <a:off x="4070350" y="50196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22544" name="Rectangle 18"/>
          <p:cNvSpPr>
            <a:spLocks/>
          </p:cNvSpPr>
          <p:nvPr/>
        </p:nvSpPr>
        <p:spPr bwMode="auto">
          <a:xfrm>
            <a:off x="5041900" y="50196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22545" name="AutoShape 19"/>
          <p:cNvSpPr>
            <a:spLocks/>
          </p:cNvSpPr>
          <p:nvPr/>
        </p:nvSpPr>
        <p:spPr bwMode="auto">
          <a:xfrm flipH="1">
            <a:off x="3146425" y="25415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6" name="AutoShape 20"/>
          <p:cNvSpPr>
            <a:spLocks/>
          </p:cNvSpPr>
          <p:nvPr/>
        </p:nvSpPr>
        <p:spPr bwMode="auto">
          <a:xfrm>
            <a:off x="4706938" y="25415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7" name="AutoShape 21"/>
          <p:cNvSpPr>
            <a:spLocks/>
          </p:cNvSpPr>
          <p:nvPr/>
        </p:nvSpPr>
        <p:spPr bwMode="auto">
          <a:xfrm flipH="1">
            <a:off x="2257425" y="34004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8" name="AutoShape 22"/>
          <p:cNvSpPr>
            <a:spLocks/>
          </p:cNvSpPr>
          <p:nvPr/>
        </p:nvSpPr>
        <p:spPr bwMode="auto">
          <a:xfrm>
            <a:off x="3143250" y="34004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9" name="AutoShape 23"/>
          <p:cNvSpPr>
            <a:spLocks/>
          </p:cNvSpPr>
          <p:nvPr/>
        </p:nvSpPr>
        <p:spPr bwMode="auto">
          <a:xfrm flipH="1">
            <a:off x="5707063" y="34020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0" name="AutoShape 24"/>
          <p:cNvSpPr>
            <a:spLocks/>
          </p:cNvSpPr>
          <p:nvPr/>
        </p:nvSpPr>
        <p:spPr bwMode="auto">
          <a:xfrm>
            <a:off x="6418263" y="34020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1" name="AutoShape 25"/>
          <p:cNvSpPr>
            <a:spLocks/>
          </p:cNvSpPr>
          <p:nvPr/>
        </p:nvSpPr>
        <p:spPr bwMode="auto">
          <a:xfrm flipH="1">
            <a:off x="1839913" y="44545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2" name="AutoShape 26"/>
          <p:cNvSpPr>
            <a:spLocks/>
          </p:cNvSpPr>
          <p:nvPr/>
        </p:nvSpPr>
        <p:spPr bwMode="auto">
          <a:xfrm>
            <a:off x="2259013" y="44545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3" name="AutoShape 27"/>
          <p:cNvSpPr>
            <a:spLocks/>
          </p:cNvSpPr>
          <p:nvPr/>
        </p:nvSpPr>
        <p:spPr bwMode="auto">
          <a:xfrm flipH="1">
            <a:off x="3513138" y="44545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4" name="AutoShape 28"/>
          <p:cNvSpPr>
            <a:spLocks/>
          </p:cNvSpPr>
          <p:nvPr/>
        </p:nvSpPr>
        <p:spPr bwMode="auto">
          <a:xfrm>
            <a:off x="3927475" y="44545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55" name="AutoShape 29"/>
          <p:cNvSpPr>
            <a:spLocks/>
          </p:cNvSpPr>
          <p:nvPr/>
        </p:nvSpPr>
        <p:spPr bwMode="auto">
          <a:xfrm flipH="1">
            <a:off x="5313363" y="44545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265A6A7-75EE-4942-823E-72A67BCBDF76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2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/>
          </p:cNvSpPr>
          <p:nvPr/>
        </p:nvSpPr>
        <p:spPr bwMode="auto">
          <a:xfrm>
            <a:off x="787400" y="2200275"/>
            <a:ext cx="76835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Elements of the heap are stored in the array in order, going across each level from left to right, top to bottom</a:t>
            </a:r>
          </a:p>
          <a:p>
            <a:pPr marL="269875" indent="-230188"/>
            <a:endParaRPr lang="en-US" sz="280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The children of the node at array index n are found at 2n + 1 and 2n + 2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>
              <a:solidFill>
                <a:schemeClr val="tx1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The parent of node n is found at (n – 1)/2</a:t>
            </a:r>
          </a:p>
        </p:txBody>
      </p:sp>
      <p:sp>
        <p:nvSpPr>
          <p:cNvPr id="23555" name="Rectangle 2"/>
          <p:cNvSpPr>
            <a:spLocks/>
          </p:cNvSpPr>
          <p:nvPr/>
        </p:nvSpPr>
        <p:spPr bwMode="auto">
          <a:xfrm>
            <a:off x="685800" y="4572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endParaRPr lang="fr-FR" sz="4400">
              <a:solidFill>
                <a:srgbClr val="FF3300"/>
              </a:solidFill>
              <a:cs typeface="Arial" charset="0"/>
            </a:endParaRPr>
          </a:p>
        </p:txBody>
      </p:sp>
      <p:sp>
        <p:nvSpPr>
          <p:cNvPr id="2355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 in an Array or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BF3B86-4F67-494C-9AE1-F679A46A99B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/>
          </p:cNvSpPr>
          <p:nvPr/>
        </p:nvSpPr>
        <p:spPr bwMode="auto">
          <a:xfrm>
            <a:off x="4886325" y="1771650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0</a:t>
            </a:r>
          </a:p>
        </p:txBody>
      </p:sp>
      <p:sp>
        <p:nvSpPr>
          <p:cNvPr id="24579" name="Rectangle 2"/>
          <p:cNvSpPr>
            <a:spLocks/>
          </p:cNvSpPr>
          <p:nvPr/>
        </p:nvSpPr>
        <p:spPr bwMode="auto">
          <a:xfrm>
            <a:off x="3362325" y="2630488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1</a:t>
            </a:r>
          </a:p>
        </p:txBody>
      </p:sp>
      <p:sp>
        <p:nvSpPr>
          <p:cNvPr id="24580" name="Rectangle 3"/>
          <p:cNvSpPr>
            <a:spLocks/>
          </p:cNvSpPr>
          <p:nvPr/>
        </p:nvSpPr>
        <p:spPr bwMode="auto">
          <a:xfrm>
            <a:off x="6715125" y="2628900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2</a:t>
            </a:r>
          </a:p>
        </p:txBody>
      </p:sp>
      <p:sp>
        <p:nvSpPr>
          <p:cNvPr id="24581" name="Rectangle 4"/>
          <p:cNvSpPr>
            <a:spLocks/>
          </p:cNvSpPr>
          <p:nvPr/>
        </p:nvSpPr>
        <p:spPr bwMode="auto">
          <a:xfrm>
            <a:off x="2600325" y="3676650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3</a:t>
            </a:r>
          </a:p>
        </p:txBody>
      </p:sp>
      <p:sp>
        <p:nvSpPr>
          <p:cNvPr id="24582" name="Rectangle 5"/>
          <p:cNvSpPr>
            <a:spLocks/>
          </p:cNvSpPr>
          <p:nvPr/>
        </p:nvSpPr>
        <p:spPr bwMode="auto">
          <a:xfrm>
            <a:off x="4124325" y="3676650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4</a:t>
            </a:r>
          </a:p>
        </p:txBody>
      </p:sp>
      <p:sp>
        <p:nvSpPr>
          <p:cNvPr id="24583" name="Rectangle 6"/>
          <p:cNvSpPr>
            <a:spLocks/>
          </p:cNvSpPr>
          <p:nvPr/>
        </p:nvSpPr>
        <p:spPr bwMode="auto">
          <a:xfrm>
            <a:off x="6029325" y="3678238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5</a:t>
            </a:r>
          </a:p>
        </p:txBody>
      </p:sp>
      <p:sp>
        <p:nvSpPr>
          <p:cNvPr id="24584" name="Rectangle 7"/>
          <p:cNvSpPr>
            <a:spLocks/>
          </p:cNvSpPr>
          <p:nvPr/>
        </p:nvSpPr>
        <p:spPr bwMode="auto">
          <a:xfrm>
            <a:off x="7400925" y="3678238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6</a:t>
            </a:r>
          </a:p>
        </p:txBody>
      </p:sp>
      <p:sp>
        <p:nvSpPr>
          <p:cNvPr id="24585" name="Rectangle 8"/>
          <p:cNvSpPr>
            <a:spLocks/>
          </p:cNvSpPr>
          <p:nvPr/>
        </p:nvSpPr>
        <p:spPr bwMode="auto">
          <a:xfrm>
            <a:off x="2143125" y="4740275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7</a:t>
            </a:r>
          </a:p>
        </p:txBody>
      </p:sp>
      <p:sp>
        <p:nvSpPr>
          <p:cNvPr id="24586" name="Rectangle 9"/>
          <p:cNvSpPr>
            <a:spLocks/>
          </p:cNvSpPr>
          <p:nvPr/>
        </p:nvSpPr>
        <p:spPr bwMode="auto">
          <a:xfrm>
            <a:off x="2981325" y="4740275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8</a:t>
            </a:r>
          </a:p>
        </p:txBody>
      </p:sp>
      <p:sp>
        <p:nvSpPr>
          <p:cNvPr id="24587" name="Rectangle 10"/>
          <p:cNvSpPr>
            <a:spLocks/>
          </p:cNvSpPr>
          <p:nvPr/>
        </p:nvSpPr>
        <p:spPr bwMode="auto">
          <a:xfrm>
            <a:off x="3819525" y="4740275"/>
            <a:ext cx="29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9</a:t>
            </a:r>
          </a:p>
        </p:txBody>
      </p:sp>
      <p:sp>
        <p:nvSpPr>
          <p:cNvPr id="24588" name="Rectangle 11"/>
          <p:cNvSpPr>
            <a:spLocks/>
          </p:cNvSpPr>
          <p:nvPr/>
        </p:nvSpPr>
        <p:spPr bwMode="auto">
          <a:xfrm>
            <a:off x="4668837" y="4740275"/>
            <a:ext cx="436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10</a:t>
            </a:r>
          </a:p>
        </p:txBody>
      </p:sp>
      <p:sp>
        <p:nvSpPr>
          <p:cNvPr id="24589" name="Rectangle 12"/>
          <p:cNvSpPr>
            <a:spLocks/>
          </p:cNvSpPr>
          <p:nvPr/>
        </p:nvSpPr>
        <p:spPr bwMode="auto">
          <a:xfrm>
            <a:off x="5602287" y="4740275"/>
            <a:ext cx="4175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2000" dirty="0">
                <a:solidFill>
                  <a:srgbClr val="008000"/>
                </a:solidFill>
                <a:cs typeface="Arial" charset="0"/>
              </a:rPr>
              <a:t>11</a:t>
            </a:r>
          </a:p>
        </p:txBody>
      </p:sp>
      <p:sp>
        <p:nvSpPr>
          <p:cNvPr id="24590" name="Rectangle 13"/>
          <p:cNvSpPr>
            <a:spLocks/>
          </p:cNvSpPr>
          <p:nvPr/>
        </p:nvSpPr>
        <p:spPr bwMode="auto">
          <a:xfrm>
            <a:off x="1217613" y="5692775"/>
            <a:ext cx="6832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>
                <a:solidFill>
                  <a:srgbClr val="008000"/>
                </a:solidFill>
                <a:cs typeface="Arial" charset="0"/>
              </a:rPr>
              <a:t>children of node n are found at 2n + 1 and 2n + 2</a:t>
            </a:r>
          </a:p>
        </p:txBody>
      </p:sp>
      <p:sp>
        <p:nvSpPr>
          <p:cNvPr id="24591" name="Rectangle 15"/>
          <p:cNvSpPr>
            <a:spLocks/>
          </p:cNvSpPr>
          <p:nvPr/>
        </p:nvSpPr>
        <p:spPr bwMode="auto">
          <a:xfrm>
            <a:off x="4557713" y="18843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24592" name="Rectangle 16"/>
          <p:cNvSpPr>
            <a:spLocks/>
          </p:cNvSpPr>
          <p:nvPr/>
        </p:nvSpPr>
        <p:spPr bwMode="auto">
          <a:xfrm>
            <a:off x="6162675" y="2744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24593" name="Rectangle 17"/>
          <p:cNvSpPr>
            <a:spLocks/>
          </p:cNvSpPr>
          <p:nvPr/>
        </p:nvSpPr>
        <p:spPr bwMode="auto">
          <a:xfrm>
            <a:off x="2974975" y="27432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92313" y="37973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18451" name="Rectangle 1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52" name="Rectangle 2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24595" name="Rectangle 21"/>
          <p:cNvSpPr>
            <a:spLocks/>
          </p:cNvSpPr>
          <p:nvPr/>
        </p:nvSpPr>
        <p:spPr bwMode="auto">
          <a:xfrm>
            <a:off x="5446713" y="37973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24596" name="Rectangle 22"/>
          <p:cNvSpPr>
            <a:spLocks/>
          </p:cNvSpPr>
          <p:nvPr/>
        </p:nvSpPr>
        <p:spPr bwMode="auto">
          <a:xfrm>
            <a:off x="3760788" y="37973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24597" name="Rectangle 23"/>
          <p:cNvSpPr>
            <a:spLocks/>
          </p:cNvSpPr>
          <p:nvPr/>
        </p:nvSpPr>
        <p:spPr bwMode="auto">
          <a:xfrm>
            <a:off x="6869113" y="37973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573213" y="48291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18457" name="Rectangle 25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58" name="Rectangle 26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24599" name="Rectangle 27"/>
          <p:cNvSpPr>
            <a:spLocks/>
          </p:cNvSpPr>
          <p:nvPr/>
        </p:nvSpPr>
        <p:spPr bwMode="auto">
          <a:xfrm>
            <a:off x="3255963" y="48291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24600" name="Rectangle 28"/>
          <p:cNvSpPr>
            <a:spLocks/>
          </p:cNvSpPr>
          <p:nvPr/>
        </p:nvSpPr>
        <p:spPr bwMode="auto">
          <a:xfrm>
            <a:off x="2409825" y="48291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24601" name="Rectangle 29"/>
          <p:cNvSpPr>
            <a:spLocks/>
          </p:cNvSpPr>
          <p:nvPr/>
        </p:nvSpPr>
        <p:spPr bwMode="auto">
          <a:xfrm>
            <a:off x="4083050" y="48291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24602" name="Rectangle 30"/>
          <p:cNvSpPr>
            <a:spLocks/>
          </p:cNvSpPr>
          <p:nvPr/>
        </p:nvSpPr>
        <p:spPr bwMode="auto">
          <a:xfrm>
            <a:off x="5054600" y="48291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24603" name="AutoShape 31"/>
          <p:cNvSpPr>
            <a:spLocks/>
          </p:cNvSpPr>
          <p:nvPr/>
        </p:nvSpPr>
        <p:spPr bwMode="auto">
          <a:xfrm flipH="1">
            <a:off x="3159125" y="23510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4" name="AutoShape 32"/>
          <p:cNvSpPr>
            <a:spLocks/>
          </p:cNvSpPr>
          <p:nvPr/>
        </p:nvSpPr>
        <p:spPr bwMode="auto">
          <a:xfrm>
            <a:off x="4719638" y="23510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5" name="AutoShape 33"/>
          <p:cNvSpPr>
            <a:spLocks/>
          </p:cNvSpPr>
          <p:nvPr/>
        </p:nvSpPr>
        <p:spPr bwMode="auto">
          <a:xfrm flipH="1">
            <a:off x="2270125" y="32099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6" name="AutoShape 34"/>
          <p:cNvSpPr>
            <a:spLocks/>
          </p:cNvSpPr>
          <p:nvPr/>
        </p:nvSpPr>
        <p:spPr bwMode="auto">
          <a:xfrm>
            <a:off x="3155950" y="32099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7" name="AutoShape 35"/>
          <p:cNvSpPr>
            <a:spLocks/>
          </p:cNvSpPr>
          <p:nvPr/>
        </p:nvSpPr>
        <p:spPr bwMode="auto">
          <a:xfrm flipH="1">
            <a:off x="5719763" y="32115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8" name="AutoShape 36"/>
          <p:cNvSpPr>
            <a:spLocks/>
          </p:cNvSpPr>
          <p:nvPr/>
        </p:nvSpPr>
        <p:spPr bwMode="auto">
          <a:xfrm>
            <a:off x="6430963" y="32115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09" name="AutoShape 37"/>
          <p:cNvSpPr>
            <a:spLocks/>
          </p:cNvSpPr>
          <p:nvPr/>
        </p:nvSpPr>
        <p:spPr bwMode="auto">
          <a:xfrm flipH="1">
            <a:off x="1852613" y="42640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0" name="AutoShape 38"/>
          <p:cNvSpPr>
            <a:spLocks/>
          </p:cNvSpPr>
          <p:nvPr/>
        </p:nvSpPr>
        <p:spPr bwMode="auto">
          <a:xfrm>
            <a:off x="2271713" y="42640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1" name="AutoShape 39"/>
          <p:cNvSpPr>
            <a:spLocks/>
          </p:cNvSpPr>
          <p:nvPr/>
        </p:nvSpPr>
        <p:spPr bwMode="auto">
          <a:xfrm flipH="1">
            <a:off x="3525838" y="42640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2" name="AutoShape 40"/>
          <p:cNvSpPr>
            <a:spLocks/>
          </p:cNvSpPr>
          <p:nvPr/>
        </p:nvSpPr>
        <p:spPr bwMode="auto">
          <a:xfrm>
            <a:off x="3940175" y="42640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3" name="AutoShape 41"/>
          <p:cNvSpPr>
            <a:spLocks/>
          </p:cNvSpPr>
          <p:nvPr/>
        </p:nvSpPr>
        <p:spPr bwMode="auto">
          <a:xfrm flipH="1">
            <a:off x="5326063" y="42640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1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 in an Array or Vector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9999E98-1D4C-4A91-A4C7-A075F915DEA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4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 an Array or Vector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D0A59F-0B18-423F-A6F2-5852E47C344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5678521"/>
              </p:ext>
            </p:extLst>
          </p:nvPr>
        </p:nvGraphicFramePr>
        <p:xfrm>
          <a:off x="685800" y="4191000"/>
          <a:ext cx="815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38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875071" y="4011537"/>
            <a:ext cx="835742" cy="167173"/>
          </a:xfrm>
          <a:custGeom>
            <a:avLst/>
            <a:gdLst>
              <a:gd name="connsiteX0" fmla="*/ 0 w 835742"/>
              <a:gd name="connsiteY0" fmla="*/ 167173 h 167173"/>
              <a:gd name="connsiteX1" fmla="*/ 491613 w 835742"/>
              <a:gd name="connsiteY1" fmla="*/ 24 h 167173"/>
              <a:gd name="connsiteX2" fmla="*/ 835742 w 835742"/>
              <a:gd name="connsiteY2" fmla="*/ 157340 h 16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742" h="167173">
                <a:moveTo>
                  <a:pt x="0" y="167173"/>
                </a:moveTo>
                <a:cubicBezTo>
                  <a:pt x="176161" y="84418"/>
                  <a:pt x="352323" y="1663"/>
                  <a:pt x="491613" y="24"/>
                </a:cubicBezTo>
                <a:cubicBezTo>
                  <a:pt x="630903" y="-1615"/>
                  <a:pt x="733322" y="77862"/>
                  <a:pt x="835742" y="1573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5071" y="3834480"/>
            <a:ext cx="1474839" cy="373726"/>
          </a:xfrm>
          <a:custGeom>
            <a:avLst/>
            <a:gdLst>
              <a:gd name="connsiteX0" fmla="*/ 0 w 1474839"/>
              <a:gd name="connsiteY0" fmla="*/ 373726 h 373726"/>
              <a:gd name="connsiteX1" fmla="*/ 521110 w 1474839"/>
              <a:gd name="connsiteY1" fmla="*/ 101 h 373726"/>
              <a:gd name="connsiteX2" fmla="*/ 1474839 w 1474839"/>
              <a:gd name="connsiteY2" fmla="*/ 344230 h 37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839" h="373726">
                <a:moveTo>
                  <a:pt x="0" y="373726"/>
                </a:moveTo>
                <a:cubicBezTo>
                  <a:pt x="137652" y="189371"/>
                  <a:pt x="275304" y="5017"/>
                  <a:pt x="521110" y="101"/>
                </a:cubicBezTo>
                <a:cubicBezTo>
                  <a:pt x="766916" y="-4815"/>
                  <a:pt x="1120877" y="169707"/>
                  <a:pt x="1474839" y="34423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700981" y="4925961"/>
            <a:ext cx="1445342" cy="354008"/>
          </a:xfrm>
          <a:custGeom>
            <a:avLst/>
            <a:gdLst>
              <a:gd name="connsiteX0" fmla="*/ 0 w 1445342"/>
              <a:gd name="connsiteY0" fmla="*/ 0 h 354008"/>
              <a:gd name="connsiteX1" fmla="*/ 884903 w 1445342"/>
              <a:gd name="connsiteY1" fmla="*/ 353962 h 354008"/>
              <a:gd name="connsiteX2" fmla="*/ 1445342 w 1445342"/>
              <a:gd name="connsiteY2" fmla="*/ 19665 h 3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42" h="354008">
                <a:moveTo>
                  <a:pt x="0" y="0"/>
                </a:moveTo>
                <a:cubicBezTo>
                  <a:pt x="322006" y="175342"/>
                  <a:pt x="644013" y="350684"/>
                  <a:pt x="884903" y="353962"/>
                </a:cubicBezTo>
                <a:cubicBezTo>
                  <a:pt x="1125793" y="357240"/>
                  <a:pt x="1285567" y="188452"/>
                  <a:pt x="1445342" y="196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720645" y="4945626"/>
            <a:ext cx="1917290" cy="530949"/>
          </a:xfrm>
          <a:custGeom>
            <a:avLst/>
            <a:gdLst>
              <a:gd name="connsiteX0" fmla="*/ 0 w 1917290"/>
              <a:gd name="connsiteY0" fmla="*/ 9832 h 530949"/>
              <a:gd name="connsiteX1" fmla="*/ 776749 w 1917290"/>
              <a:gd name="connsiteY1" fmla="*/ 530942 h 530949"/>
              <a:gd name="connsiteX2" fmla="*/ 1917290 w 1917290"/>
              <a:gd name="connsiteY2" fmla="*/ 0 h 5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290" h="530949">
                <a:moveTo>
                  <a:pt x="0" y="9832"/>
                </a:moveTo>
                <a:cubicBezTo>
                  <a:pt x="228600" y="271206"/>
                  <a:pt x="457201" y="532581"/>
                  <a:pt x="776749" y="530942"/>
                </a:cubicBezTo>
                <a:cubicBezTo>
                  <a:pt x="1096297" y="529303"/>
                  <a:pt x="1506793" y="264651"/>
                  <a:pt x="191729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V="1">
            <a:off x="2482645" y="3886200"/>
            <a:ext cx="2019773" cy="354008"/>
          </a:xfrm>
          <a:custGeom>
            <a:avLst/>
            <a:gdLst>
              <a:gd name="connsiteX0" fmla="*/ 0 w 1445342"/>
              <a:gd name="connsiteY0" fmla="*/ 0 h 354008"/>
              <a:gd name="connsiteX1" fmla="*/ 884903 w 1445342"/>
              <a:gd name="connsiteY1" fmla="*/ 353962 h 354008"/>
              <a:gd name="connsiteX2" fmla="*/ 1445342 w 1445342"/>
              <a:gd name="connsiteY2" fmla="*/ 19665 h 3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42" h="354008">
                <a:moveTo>
                  <a:pt x="0" y="0"/>
                </a:moveTo>
                <a:cubicBezTo>
                  <a:pt x="322006" y="175342"/>
                  <a:pt x="644013" y="350684"/>
                  <a:pt x="884903" y="353962"/>
                </a:cubicBezTo>
                <a:cubicBezTo>
                  <a:pt x="1125793" y="357240"/>
                  <a:pt x="1285567" y="188452"/>
                  <a:pt x="1445342" y="196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502310" y="3657600"/>
            <a:ext cx="2679290" cy="530949"/>
          </a:xfrm>
          <a:custGeom>
            <a:avLst/>
            <a:gdLst>
              <a:gd name="connsiteX0" fmla="*/ 0 w 1917290"/>
              <a:gd name="connsiteY0" fmla="*/ 9832 h 530949"/>
              <a:gd name="connsiteX1" fmla="*/ 776749 w 1917290"/>
              <a:gd name="connsiteY1" fmla="*/ 530942 h 530949"/>
              <a:gd name="connsiteX2" fmla="*/ 1917290 w 1917290"/>
              <a:gd name="connsiteY2" fmla="*/ 0 h 5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290" h="530949">
                <a:moveTo>
                  <a:pt x="0" y="9832"/>
                </a:moveTo>
                <a:cubicBezTo>
                  <a:pt x="228600" y="271206"/>
                  <a:pt x="457201" y="532581"/>
                  <a:pt x="776749" y="530942"/>
                </a:cubicBezTo>
                <a:cubicBezTo>
                  <a:pt x="1096297" y="529303"/>
                  <a:pt x="1506793" y="264651"/>
                  <a:pt x="191729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68446" y="4953000"/>
            <a:ext cx="2594204" cy="354008"/>
          </a:xfrm>
          <a:custGeom>
            <a:avLst/>
            <a:gdLst>
              <a:gd name="connsiteX0" fmla="*/ 0 w 1445342"/>
              <a:gd name="connsiteY0" fmla="*/ 0 h 354008"/>
              <a:gd name="connsiteX1" fmla="*/ 884903 w 1445342"/>
              <a:gd name="connsiteY1" fmla="*/ 353962 h 354008"/>
              <a:gd name="connsiteX2" fmla="*/ 1445342 w 1445342"/>
              <a:gd name="connsiteY2" fmla="*/ 19665 h 3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42" h="354008">
                <a:moveTo>
                  <a:pt x="0" y="0"/>
                </a:moveTo>
                <a:cubicBezTo>
                  <a:pt x="322006" y="175342"/>
                  <a:pt x="644013" y="350684"/>
                  <a:pt x="884903" y="353962"/>
                </a:cubicBezTo>
                <a:cubicBezTo>
                  <a:pt x="1125793" y="357240"/>
                  <a:pt x="1285567" y="188452"/>
                  <a:pt x="1445342" y="196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88110" y="4972665"/>
            <a:ext cx="3441290" cy="530949"/>
          </a:xfrm>
          <a:custGeom>
            <a:avLst/>
            <a:gdLst>
              <a:gd name="connsiteX0" fmla="*/ 0 w 1917290"/>
              <a:gd name="connsiteY0" fmla="*/ 9832 h 530949"/>
              <a:gd name="connsiteX1" fmla="*/ 776749 w 1917290"/>
              <a:gd name="connsiteY1" fmla="*/ 530942 h 530949"/>
              <a:gd name="connsiteX2" fmla="*/ 1917290 w 1917290"/>
              <a:gd name="connsiteY2" fmla="*/ 0 h 5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290" h="530949">
                <a:moveTo>
                  <a:pt x="0" y="9832"/>
                </a:moveTo>
                <a:cubicBezTo>
                  <a:pt x="228600" y="271206"/>
                  <a:pt x="457201" y="532581"/>
                  <a:pt x="776749" y="530942"/>
                </a:cubicBezTo>
                <a:cubicBezTo>
                  <a:pt x="1096297" y="529303"/>
                  <a:pt x="1506793" y="264651"/>
                  <a:pt x="191729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54246" y="4953000"/>
            <a:ext cx="3368251" cy="354008"/>
          </a:xfrm>
          <a:custGeom>
            <a:avLst/>
            <a:gdLst>
              <a:gd name="connsiteX0" fmla="*/ 0 w 1445342"/>
              <a:gd name="connsiteY0" fmla="*/ 0 h 354008"/>
              <a:gd name="connsiteX1" fmla="*/ 884903 w 1445342"/>
              <a:gd name="connsiteY1" fmla="*/ 353962 h 354008"/>
              <a:gd name="connsiteX2" fmla="*/ 1445342 w 1445342"/>
              <a:gd name="connsiteY2" fmla="*/ 19665 h 3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42" h="354008">
                <a:moveTo>
                  <a:pt x="0" y="0"/>
                </a:moveTo>
                <a:cubicBezTo>
                  <a:pt x="322006" y="175342"/>
                  <a:pt x="644013" y="350684"/>
                  <a:pt x="884903" y="353962"/>
                </a:cubicBezTo>
                <a:cubicBezTo>
                  <a:pt x="1125793" y="357240"/>
                  <a:pt x="1285567" y="188452"/>
                  <a:pt x="1445342" y="196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73910" y="4972665"/>
            <a:ext cx="3919014" cy="530949"/>
          </a:xfrm>
          <a:custGeom>
            <a:avLst/>
            <a:gdLst>
              <a:gd name="connsiteX0" fmla="*/ 0 w 1917290"/>
              <a:gd name="connsiteY0" fmla="*/ 9832 h 530949"/>
              <a:gd name="connsiteX1" fmla="*/ 776749 w 1917290"/>
              <a:gd name="connsiteY1" fmla="*/ 530942 h 530949"/>
              <a:gd name="connsiteX2" fmla="*/ 1917290 w 1917290"/>
              <a:gd name="connsiteY2" fmla="*/ 0 h 5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290" h="530949">
                <a:moveTo>
                  <a:pt x="0" y="9832"/>
                </a:moveTo>
                <a:cubicBezTo>
                  <a:pt x="228600" y="271206"/>
                  <a:pt x="457201" y="532581"/>
                  <a:pt x="776749" y="530942"/>
                </a:cubicBezTo>
                <a:cubicBezTo>
                  <a:pt x="1096297" y="529303"/>
                  <a:pt x="1506793" y="264651"/>
                  <a:pt x="191729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/>
          <p:cNvSpPr>
            <a:spLocks/>
          </p:cNvSpPr>
          <p:nvPr/>
        </p:nvSpPr>
        <p:spPr bwMode="auto">
          <a:xfrm>
            <a:off x="1217613" y="5692775"/>
            <a:ext cx="6832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400"/>
              </a:spcBef>
            </a:pPr>
            <a:r>
              <a:rPr lang="en-US">
                <a:solidFill>
                  <a:srgbClr val="008000"/>
                </a:solidFill>
                <a:cs typeface="Arial" charset="0"/>
              </a:rPr>
              <a:t>children of node n are found at 2n + 1 and 2n + 2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7252260" y="1654037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0</a:t>
            </a:r>
          </a:p>
        </p:txBody>
      </p:sp>
      <p:sp>
        <p:nvSpPr>
          <p:cNvPr id="23" name="Rectangle 2"/>
          <p:cNvSpPr>
            <a:spLocks/>
          </p:cNvSpPr>
          <p:nvPr/>
        </p:nvSpPr>
        <p:spPr bwMode="auto">
          <a:xfrm>
            <a:off x="6261660" y="2154316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1</a:t>
            </a: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8441143" y="2153391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 dirty="0">
                <a:solidFill>
                  <a:srgbClr val="008000"/>
                </a:solidFill>
                <a:cs typeface="Arial" charset="0"/>
              </a:rPr>
              <a:t>2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728260" y="2763713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3</a:t>
            </a:r>
          </a:p>
        </p:txBody>
      </p:sp>
      <p:sp>
        <p:nvSpPr>
          <p:cNvPr id="26" name="Rectangle 5"/>
          <p:cNvSpPr>
            <a:spLocks/>
          </p:cNvSpPr>
          <p:nvPr/>
        </p:nvSpPr>
        <p:spPr bwMode="auto">
          <a:xfrm>
            <a:off x="6795060" y="2763713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4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>
            <a:off x="7965423" y="2764638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5</a:t>
            </a:r>
          </a:p>
        </p:txBody>
      </p:sp>
      <p:sp>
        <p:nvSpPr>
          <p:cNvPr id="28" name="Rectangle 7"/>
          <p:cNvSpPr>
            <a:spLocks/>
          </p:cNvSpPr>
          <p:nvPr/>
        </p:nvSpPr>
        <p:spPr bwMode="auto">
          <a:xfrm>
            <a:off x="8913706" y="2764638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6</a:t>
            </a: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5423460" y="3383282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7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6033060" y="3383282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8</a:t>
            </a:r>
          </a:p>
        </p:txBody>
      </p:sp>
      <p:sp>
        <p:nvSpPr>
          <p:cNvPr id="31" name="Rectangle 10"/>
          <p:cNvSpPr>
            <a:spLocks/>
          </p:cNvSpPr>
          <p:nvPr/>
        </p:nvSpPr>
        <p:spPr bwMode="auto">
          <a:xfrm>
            <a:off x="6566460" y="3383282"/>
            <a:ext cx="13914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9</a:t>
            </a:r>
          </a:p>
        </p:txBody>
      </p:sp>
      <p:sp>
        <p:nvSpPr>
          <p:cNvPr id="32" name="Rectangle 11"/>
          <p:cNvSpPr>
            <a:spLocks/>
          </p:cNvSpPr>
          <p:nvPr/>
        </p:nvSpPr>
        <p:spPr bwMode="auto">
          <a:xfrm>
            <a:off x="7118352" y="3383282"/>
            <a:ext cx="19684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10</a:t>
            </a: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727952" y="3383282"/>
            <a:ext cx="19684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150"/>
              </a:spcBef>
            </a:pPr>
            <a:r>
              <a:rPr lang="en-US" sz="800" b="1">
                <a:solidFill>
                  <a:srgbClr val="008000"/>
                </a:solidFill>
                <a:cs typeface="Arial" charset="0"/>
              </a:rPr>
              <a:t>11</a:t>
            </a:r>
          </a:p>
        </p:txBody>
      </p:sp>
      <p:sp>
        <p:nvSpPr>
          <p:cNvPr id="34" name="Rectangle 15"/>
          <p:cNvSpPr>
            <a:spLocks/>
          </p:cNvSpPr>
          <p:nvPr/>
        </p:nvSpPr>
        <p:spPr bwMode="auto">
          <a:xfrm>
            <a:off x="7018300" y="1719693"/>
            <a:ext cx="218915" cy="271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5" name="Rectangle 16"/>
          <p:cNvSpPr>
            <a:spLocks/>
          </p:cNvSpPr>
          <p:nvPr/>
        </p:nvSpPr>
        <p:spPr bwMode="auto">
          <a:xfrm>
            <a:off x="8082355" y="2220897"/>
            <a:ext cx="370472" cy="2737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6" name="Rectangle 17"/>
          <p:cNvSpPr>
            <a:spLocks/>
          </p:cNvSpPr>
          <p:nvPr/>
        </p:nvSpPr>
        <p:spPr bwMode="auto">
          <a:xfrm>
            <a:off x="5968979" y="2219972"/>
            <a:ext cx="241018" cy="271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37" name="Group 18"/>
          <p:cNvGrpSpPr>
            <a:grpSpLocks/>
          </p:cNvGrpSpPr>
          <p:nvPr/>
        </p:nvGrpSpPr>
        <p:grpSpPr bwMode="auto">
          <a:xfrm>
            <a:off x="5317495" y="2833992"/>
            <a:ext cx="370472" cy="271871"/>
            <a:chOff x="0" y="0"/>
            <a:chExt cx="352" cy="294"/>
          </a:xfrm>
          <a:solidFill>
            <a:srgbClr val="FFFFCC"/>
          </a:solidFill>
        </p:grpSpPr>
        <p:sp>
          <p:nvSpPr>
            <p:cNvPr id="38" name="Rectangle 1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900" b="1"/>
            </a:p>
          </p:txBody>
        </p:sp>
        <p:sp>
          <p:nvSpPr>
            <p:cNvPr id="39" name="Rectangle 2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 sz="900" b="1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0" name="Rectangle 21"/>
          <p:cNvSpPr>
            <a:spLocks/>
          </p:cNvSpPr>
          <p:nvPr/>
        </p:nvSpPr>
        <p:spPr bwMode="auto">
          <a:xfrm>
            <a:off x="7607688" y="2833992"/>
            <a:ext cx="370472" cy="2737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1" name="Rectangle 22"/>
          <p:cNvSpPr>
            <a:spLocks/>
          </p:cNvSpPr>
          <p:nvPr/>
        </p:nvSpPr>
        <p:spPr bwMode="auto">
          <a:xfrm>
            <a:off x="6489956" y="2833992"/>
            <a:ext cx="241017" cy="271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2" name="Rectangle 23"/>
          <p:cNvSpPr>
            <a:spLocks/>
          </p:cNvSpPr>
          <p:nvPr/>
        </p:nvSpPr>
        <p:spPr bwMode="auto">
          <a:xfrm>
            <a:off x="8550708" y="2833992"/>
            <a:ext cx="370472" cy="2737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>
            <a:off x="5039641" y="3435067"/>
            <a:ext cx="370472" cy="271871"/>
            <a:chOff x="0" y="0"/>
            <a:chExt cx="352" cy="294"/>
          </a:xfrm>
          <a:solidFill>
            <a:srgbClr val="FFFFCC"/>
          </a:solidFill>
        </p:grpSpPr>
        <p:sp>
          <p:nvSpPr>
            <p:cNvPr id="44" name="Rectangle 25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900" b="1"/>
            </a:p>
          </p:txBody>
        </p:sp>
        <p:sp>
          <p:nvSpPr>
            <p:cNvPr id="45" name="Rectangle 26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 sz="900" b="1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6" name="Rectangle 27"/>
          <p:cNvSpPr>
            <a:spLocks/>
          </p:cNvSpPr>
          <p:nvPr/>
        </p:nvSpPr>
        <p:spPr bwMode="auto">
          <a:xfrm>
            <a:off x="6155268" y="3435067"/>
            <a:ext cx="378892" cy="2737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7" name="Rectangle 28"/>
          <p:cNvSpPr>
            <a:spLocks/>
          </p:cNvSpPr>
          <p:nvPr/>
        </p:nvSpPr>
        <p:spPr bwMode="auto">
          <a:xfrm>
            <a:off x="5594297" y="3435067"/>
            <a:ext cx="374682" cy="271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8" name="Rectangle 29"/>
          <p:cNvSpPr>
            <a:spLocks/>
          </p:cNvSpPr>
          <p:nvPr/>
        </p:nvSpPr>
        <p:spPr bwMode="auto">
          <a:xfrm>
            <a:off x="6703609" y="3435067"/>
            <a:ext cx="378892" cy="2737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9" name="Rectangle 30"/>
          <p:cNvSpPr>
            <a:spLocks/>
          </p:cNvSpPr>
          <p:nvPr/>
        </p:nvSpPr>
        <p:spPr bwMode="auto">
          <a:xfrm>
            <a:off x="7347725" y="3435067"/>
            <a:ext cx="370472" cy="2737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 sz="900" b="1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50" name="AutoShape 31"/>
          <p:cNvSpPr>
            <a:spLocks/>
          </p:cNvSpPr>
          <p:nvPr/>
        </p:nvSpPr>
        <p:spPr bwMode="auto">
          <a:xfrm flipH="1">
            <a:off x="6091066" y="1991564"/>
            <a:ext cx="1035639" cy="214537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1" name="AutoShape 32"/>
          <p:cNvSpPr>
            <a:spLocks/>
          </p:cNvSpPr>
          <p:nvPr/>
        </p:nvSpPr>
        <p:spPr bwMode="auto">
          <a:xfrm>
            <a:off x="7125653" y="1991564"/>
            <a:ext cx="1136676" cy="214537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2" name="AutoShape 33"/>
          <p:cNvSpPr>
            <a:spLocks/>
          </p:cNvSpPr>
          <p:nvPr/>
        </p:nvSpPr>
        <p:spPr bwMode="auto">
          <a:xfrm flipH="1">
            <a:off x="5501679" y="2491842"/>
            <a:ext cx="589388" cy="318107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3" name="AutoShape 34"/>
          <p:cNvSpPr>
            <a:spLocks/>
          </p:cNvSpPr>
          <p:nvPr/>
        </p:nvSpPr>
        <p:spPr bwMode="auto">
          <a:xfrm>
            <a:off x="6088961" y="2491842"/>
            <a:ext cx="522029" cy="310709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4" name="AutoShape 35"/>
          <p:cNvSpPr>
            <a:spLocks/>
          </p:cNvSpPr>
          <p:nvPr/>
        </p:nvSpPr>
        <p:spPr bwMode="auto">
          <a:xfrm flipH="1">
            <a:off x="7788714" y="2492767"/>
            <a:ext cx="471510" cy="310709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5" name="AutoShape 36"/>
          <p:cNvSpPr>
            <a:spLocks/>
          </p:cNvSpPr>
          <p:nvPr/>
        </p:nvSpPr>
        <p:spPr bwMode="auto">
          <a:xfrm>
            <a:off x="8260224" y="2492767"/>
            <a:ext cx="471510" cy="310709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6" name="AutoShape 37"/>
          <p:cNvSpPr>
            <a:spLocks/>
          </p:cNvSpPr>
          <p:nvPr/>
        </p:nvSpPr>
        <p:spPr bwMode="auto">
          <a:xfrm flipH="1">
            <a:off x="5224877" y="3105863"/>
            <a:ext cx="277854" cy="288516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7" name="AutoShape 38"/>
          <p:cNvSpPr>
            <a:spLocks/>
          </p:cNvSpPr>
          <p:nvPr/>
        </p:nvSpPr>
        <p:spPr bwMode="auto">
          <a:xfrm>
            <a:off x="5502731" y="3105863"/>
            <a:ext cx="277854" cy="288516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8" name="AutoShape 39"/>
          <p:cNvSpPr>
            <a:spLocks/>
          </p:cNvSpPr>
          <p:nvPr/>
        </p:nvSpPr>
        <p:spPr bwMode="auto">
          <a:xfrm flipH="1">
            <a:off x="6334189" y="3105863"/>
            <a:ext cx="277854" cy="288516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59" name="AutoShape 40"/>
          <p:cNvSpPr>
            <a:spLocks/>
          </p:cNvSpPr>
          <p:nvPr/>
        </p:nvSpPr>
        <p:spPr bwMode="auto">
          <a:xfrm>
            <a:off x="6608886" y="3105863"/>
            <a:ext cx="277854" cy="288516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60" name="AutoShape 41"/>
          <p:cNvSpPr>
            <a:spLocks/>
          </p:cNvSpPr>
          <p:nvPr/>
        </p:nvSpPr>
        <p:spPr bwMode="auto">
          <a:xfrm flipH="1">
            <a:off x="7527699" y="3105863"/>
            <a:ext cx="261015" cy="288516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 b="1"/>
          </a:p>
        </p:txBody>
      </p:sp>
      <p:sp>
        <p:nvSpPr>
          <p:cNvPr id="62" name="Freeform 61"/>
          <p:cNvSpPr/>
          <p:nvPr/>
        </p:nvSpPr>
        <p:spPr>
          <a:xfrm flipV="1">
            <a:off x="4533427" y="3810000"/>
            <a:ext cx="3907716" cy="354008"/>
          </a:xfrm>
          <a:custGeom>
            <a:avLst/>
            <a:gdLst>
              <a:gd name="connsiteX0" fmla="*/ 0 w 1445342"/>
              <a:gd name="connsiteY0" fmla="*/ 0 h 354008"/>
              <a:gd name="connsiteX1" fmla="*/ 884903 w 1445342"/>
              <a:gd name="connsiteY1" fmla="*/ 353962 h 354008"/>
              <a:gd name="connsiteX2" fmla="*/ 1445342 w 1445342"/>
              <a:gd name="connsiteY2" fmla="*/ 19665 h 35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42" h="354008">
                <a:moveTo>
                  <a:pt x="0" y="0"/>
                </a:moveTo>
                <a:cubicBezTo>
                  <a:pt x="322006" y="175342"/>
                  <a:pt x="644013" y="350684"/>
                  <a:pt x="884903" y="353962"/>
                </a:cubicBezTo>
                <a:cubicBezTo>
                  <a:pt x="1125793" y="357240"/>
                  <a:pt x="1285567" y="188452"/>
                  <a:pt x="1445342" y="196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/>
          </p:cNvSpPr>
          <p:nvPr/>
        </p:nvSpPr>
        <p:spPr bwMode="auto">
          <a:xfrm>
            <a:off x="787400" y="1905000"/>
            <a:ext cx="76835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Put the new element at the </a:t>
            </a: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end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 of the array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28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If this violates heap order because it is smaller than its parent, </a:t>
            </a: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swap</a:t>
            </a:r>
            <a:r>
              <a:rPr lang="en-US" sz="2800" dirty="0">
                <a:solidFill>
                  <a:srgbClr val="FF0000"/>
                </a:solidFill>
                <a:cs typeface="Arial" charset="0"/>
              </a:rPr>
              <a:t> it with its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parent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28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Continue swapping it up until it finds its rightful place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en-US" sz="2800" dirty="0">
              <a:solidFill>
                <a:srgbClr val="3333CC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The heap invariant is maintained!</a:t>
            </a:r>
          </a:p>
        </p:txBody>
      </p:sp>
      <p:sp>
        <p:nvSpPr>
          <p:cNvPr id="25603" name="Rectangle 2"/>
          <p:cNvSpPr>
            <a:spLocks/>
          </p:cNvSpPr>
          <p:nvPr/>
        </p:nvSpPr>
        <p:spPr bwMode="auto">
          <a:xfrm>
            <a:off x="685800" y="5334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endParaRPr lang="fr-FR" sz="4400" b="1">
              <a:solidFill>
                <a:srgbClr val="FF33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5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10E9E7-76F9-402E-B5EA-6B9B71B2D69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9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mtClean="0"/>
              <a:t>Stacks and Queues as Lists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>
          <a:xfrm>
            <a:off x="638655" y="1828800"/>
            <a:ext cx="8153400" cy="4495800"/>
          </a:xfrm>
        </p:spPr>
        <p:txBody>
          <a:bodyPr>
            <a:normAutofit/>
          </a:bodyPr>
          <a:lstStyle/>
          <a:p>
            <a:pPr marL="269875" indent="-230188" eaLnBrk="1" fontAlgn="auto" hangingPunct="1">
              <a:spcAft>
                <a:spcPts val="0"/>
              </a:spcAft>
              <a:buClr>
                <a:srgbClr val="3333CC"/>
              </a:buClr>
              <a:buSzPct val="100000"/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3333CC"/>
                </a:solidFill>
                <a:cs typeface="Arial" charset="0"/>
              </a:rPr>
              <a:t>Stack (LIFO) implemented as list</a:t>
            </a:r>
          </a:p>
          <a:p>
            <a:pPr marL="269875" indent="-230188" eaLnBrk="1" fontAlgn="auto" hangingPunct="1">
              <a:spcAft>
                <a:spcPts val="0"/>
              </a:spcAft>
              <a:buClr>
                <a:srgbClr val="008000"/>
              </a:buClr>
              <a:buSzPct val="100000"/>
              <a:buFont typeface="Courier New" charset="0"/>
              <a:buChar char="–"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push()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,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pop()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from front of list</a:t>
            </a:r>
          </a:p>
          <a:p>
            <a:pPr marL="269875" indent="-230188" eaLnBrk="1" fontAlgn="auto" hangingPunct="1">
              <a:spcAft>
                <a:spcPts val="0"/>
              </a:spcAft>
              <a:buClr>
                <a:srgbClr val="3333CC"/>
              </a:buClr>
              <a:buSzPct val="100000"/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3333CC"/>
                </a:solidFill>
                <a:cs typeface="Arial" charset="0"/>
              </a:rPr>
              <a:t>Queue (FIFO) implemented as list</a:t>
            </a:r>
          </a:p>
          <a:p>
            <a:pPr marL="269875" indent="-230188" eaLnBrk="1" fontAlgn="auto" hangingPunct="1">
              <a:spcAft>
                <a:spcPts val="0"/>
              </a:spcAft>
              <a:buClr>
                <a:srgbClr val="008000"/>
              </a:buClr>
              <a:buSzPct val="100000"/>
              <a:buFont typeface="Courier New" charset="0"/>
              <a:buChar char="–"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push()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on back of list,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pop()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from front of list</a:t>
            </a:r>
          </a:p>
          <a:p>
            <a:pPr marL="269875" indent="-230188" eaLnBrk="1" fontAlgn="auto" hangingPunct="1">
              <a:spcAft>
                <a:spcPts val="0"/>
              </a:spcAft>
              <a:buClr>
                <a:srgbClr val="3333CC"/>
              </a:buClr>
              <a:buSzPct val="100000"/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3333CC"/>
                </a:solidFill>
                <a:cs typeface="Arial" charset="0"/>
              </a:rPr>
              <a:t>All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smtClean="0">
                <a:solidFill>
                  <a:srgbClr val="3333CC"/>
                </a:solidFill>
                <a:cs typeface="Arial" charset="0"/>
              </a:rPr>
              <a:t>operations are O(1)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11268" name="Rectangle 2"/>
          <p:cNvSpPr>
            <a:spLocks/>
          </p:cNvSpPr>
          <p:nvPr/>
        </p:nvSpPr>
        <p:spPr bwMode="auto">
          <a:xfrm>
            <a:off x="838200" y="2362200"/>
            <a:ext cx="7543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endParaRPr lang="fr-FR" sz="280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11269" name="Oval 3"/>
          <p:cNvSpPr>
            <a:spLocks/>
          </p:cNvSpPr>
          <p:nvPr/>
        </p:nvSpPr>
        <p:spPr bwMode="auto">
          <a:xfrm>
            <a:off x="2816225" y="542925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0" name="Rectangle 4"/>
          <p:cNvSpPr>
            <a:spLocks/>
          </p:cNvSpPr>
          <p:nvPr/>
        </p:nvSpPr>
        <p:spPr bwMode="auto">
          <a:xfrm>
            <a:off x="3370263" y="5341938"/>
            <a:ext cx="617537" cy="261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2905125" y="5473700"/>
            <a:ext cx="4556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Oval 6"/>
          <p:cNvSpPr>
            <a:spLocks/>
          </p:cNvSpPr>
          <p:nvPr/>
        </p:nvSpPr>
        <p:spPr bwMode="auto">
          <a:xfrm>
            <a:off x="3816350" y="542925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3" name="Rectangle 7"/>
          <p:cNvSpPr>
            <a:spLocks/>
          </p:cNvSpPr>
          <p:nvPr/>
        </p:nvSpPr>
        <p:spPr bwMode="auto">
          <a:xfrm>
            <a:off x="4370388" y="5341938"/>
            <a:ext cx="617537" cy="261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3905250" y="5473700"/>
            <a:ext cx="4556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Oval 9"/>
          <p:cNvSpPr>
            <a:spLocks/>
          </p:cNvSpPr>
          <p:nvPr/>
        </p:nvSpPr>
        <p:spPr bwMode="auto">
          <a:xfrm>
            <a:off x="4821238" y="542925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6" name="Rectangle 10"/>
          <p:cNvSpPr>
            <a:spLocks/>
          </p:cNvSpPr>
          <p:nvPr/>
        </p:nvSpPr>
        <p:spPr bwMode="auto">
          <a:xfrm>
            <a:off x="5375275" y="5341938"/>
            <a:ext cx="617538" cy="261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>
            <a:off x="4910138" y="5473700"/>
            <a:ext cx="45561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Oval 12"/>
          <p:cNvSpPr>
            <a:spLocks/>
          </p:cNvSpPr>
          <p:nvPr/>
        </p:nvSpPr>
        <p:spPr bwMode="auto">
          <a:xfrm>
            <a:off x="5821363" y="542925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79" name="Rectangle 13"/>
          <p:cNvSpPr>
            <a:spLocks/>
          </p:cNvSpPr>
          <p:nvPr/>
        </p:nvSpPr>
        <p:spPr bwMode="auto">
          <a:xfrm>
            <a:off x="6375400" y="5341938"/>
            <a:ext cx="617538" cy="261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80" name="Line 14"/>
          <p:cNvSpPr>
            <a:spLocks noChangeShapeType="1"/>
          </p:cNvSpPr>
          <p:nvPr/>
        </p:nvSpPr>
        <p:spPr bwMode="auto">
          <a:xfrm>
            <a:off x="5910263" y="5473700"/>
            <a:ext cx="455612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Rectangle 15"/>
          <p:cNvSpPr>
            <a:spLocks/>
          </p:cNvSpPr>
          <p:nvPr/>
        </p:nvSpPr>
        <p:spPr bwMode="auto">
          <a:xfrm>
            <a:off x="3465553" y="5334000"/>
            <a:ext cx="1888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8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  <a:endParaRPr lang="en-US" sz="1400" b="1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1282" name="Rectangle 16"/>
          <p:cNvSpPr>
            <a:spLocks/>
          </p:cNvSpPr>
          <p:nvPr/>
        </p:nvSpPr>
        <p:spPr bwMode="auto">
          <a:xfrm>
            <a:off x="4419121" y="5334000"/>
            <a:ext cx="2962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8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20</a:t>
            </a:r>
            <a:endParaRPr lang="en-US" sz="1400" b="1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1283" name="Rectangle 17"/>
          <p:cNvSpPr>
            <a:spLocks/>
          </p:cNvSpPr>
          <p:nvPr/>
        </p:nvSpPr>
        <p:spPr bwMode="auto">
          <a:xfrm>
            <a:off x="5418452" y="5334000"/>
            <a:ext cx="29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8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17</a:t>
            </a:r>
            <a:endParaRPr lang="en-US" sz="1400" b="1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1284" name="Rectangle 18"/>
          <p:cNvSpPr>
            <a:spLocks/>
          </p:cNvSpPr>
          <p:nvPr/>
        </p:nvSpPr>
        <p:spPr bwMode="auto">
          <a:xfrm>
            <a:off x="6434452" y="5332413"/>
            <a:ext cx="2962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800"/>
              </a:spcBef>
            </a:pPr>
            <a:r>
              <a:rPr lang="en-US" sz="1400" b="1" dirty="0" smtClean="0">
                <a:latin typeface="Courier New" charset="0"/>
                <a:cs typeface="Courier New" charset="0"/>
                <a:sym typeface="Courier New" charset="0"/>
              </a:rPr>
              <a:t>3</a:t>
            </a:r>
            <a:r>
              <a:rPr lang="en-US" sz="1400" b="1" dirty="0">
                <a:latin typeface="Courier New" charset="0"/>
                <a:cs typeface="Courier New" charset="0"/>
                <a:sym typeface="Courier New" charset="0"/>
              </a:rPr>
              <a:t>5</a:t>
            </a:r>
            <a:endParaRPr lang="en-US" sz="1400" b="1" dirty="0">
              <a:solidFill>
                <a:schemeClr val="tx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1285" name="Oval 19"/>
          <p:cNvSpPr>
            <a:spLocks/>
          </p:cNvSpPr>
          <p:nvPr/>
        </p:nvSpPr>
        <p:spPr bwMode="auto">
          <a:xfrm>
            <a:off x="2816225" y="5949950"/>
            <a:ext cx="88900" cy="889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1286" name="AutoShape 20"/>
          <p:cNvSpPr>
            <a:spLocks/>
          </p:cNvSpPr>
          <p:nvPr/>
        </p:nvSpPr>
        <p:spPr bwMode="auto">
          <a:xfrm rot="10800000" flipH="1">
            <a:off x="2905125" y="5688013"/>
            <a:ext cx="3678238" cy="319087"/>
          </a:xfrm>
          <a:custGeom>
            <a:avLst/>
            <a:gdLst>
              <a:gd name="T0" fmla="*/ 0 w 21600"/>
              <a:gd name="T1" fmla="*/ 0 h 21600"/>
              <a:gd name="T2" fmla="*/ 3678238 w 21600"/>
              <a:gd name="T3" fmla="*/ 31908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7" name="Rectangle 21"/>
          <p:cNvSpPr>
            <a:spLocks/>
          </p:cNvSpPr>
          <p:nvPr/>
        </p:nvSpPr>
        <p:spPr bwMode="auto">
          <a:xfrm>
            <a:off x="2187575" y="521176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Arial" charset="0"/>
              </a:rPr>
              <a:t>first</a:t>
            </a:r>
          </a:p>
        </p:txBody>
      </p:sp>
      <p:sp>
        <p:nvSpPr>
          <p:cNvPr id="11288" name="Rectangle 22"/>
          <p:cNvSpPr>
            <a:spLocks/>
          </p:cNvSpPr>
          <p:nvPr/>
        </p:nvSpPr>
        <p:spPr bwMode="auto">
          <a:xfrm>
            <a:off x="2211388" y="5727700"/>
            <a:ext cx="6286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Arial" charset="0"/>
              </a:rPr>
              <a:t>last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95A47E-7852-4F50-B25B-0F5299C6EB9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1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5959475" y="29225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0486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87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26630" name="Rectangle 8"/>
          <p:cNvSpPr>
            <a:spLocks/>
          </p:cNvSpPr>
          <p:nvPr/>
        </p:nvSpPr>
        <p:spPr bwMode="auto">
          <a:xfrm>
            <a:off x="52435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26631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26632" name="Rectangle 10"/>
          <p:cNvSpPr>
            <a:spLocks/>
          </p:cNvSpPr>
          <p:nvPr/>
        </p:nvSpPr>
        <p:spPr bwMode="auto">
          <a:xfrm>
            <a:off x="66659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0492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26634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26635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26636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26637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26638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9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0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1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2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4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5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6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7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8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00D49C3-234C-4A61-8EC6-C0669D8DD3A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6650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1433719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5959475" y="29225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1510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11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27654" name="Rectangle 8"/>
          <p:cNvSpPr>
            <a:spLocks/>
          </p:cNvSpPr>
          <p:nvPr/>
        </p:nvSpPr>
        <p:spPr bwMode="auto">
          <a:xfrm>
            <a:off x="52435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27655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27656" name="Rectangle 10"/>
          <p:cNvSpPr>
            <a:spLocks/>
          </p:cNvSpPr>
          <p:nvPr/>
        </p:nvSpPr>
        <p:spPr bwMode="auto">
          <a:xfrm>
            <a:off x="66659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1516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17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27658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27659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27660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27661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27662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3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4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5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6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7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8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9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0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1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2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73" name="Rectangle 29"/>
          <p:cNvSpPr>
            <a:spLocks/>
          </p:cNvSpPr>
          <p:nvPr/>
        </p:nvSpPr>
        <p:spPr bwMode="auto">
          <a:xfrm>
            <a:off x="5756275" y="5011738"/>
            <a:ext cx="38100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27674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B1EBC47-D94A-4DAF-9821-0BF0FB635865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7676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2432802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5959475" y="29225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28678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28679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28680" name="Rectangle 10"/>
          <p:cNvSpPr>
            <a:spLocks/>
          </p:cNvSpPr>
          <p:nvPr/>
        </p:nvSpPr>
        <p:spPr bwMode="auto">
          <a:xfrm>
            <a:off x="66659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2540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28682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28683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28684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28685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28686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7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8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9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0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1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2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3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4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5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6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97" name="Rectangle 29"/>
          <p:cNvSpPr>
            <a:spLocks/>
          </p:cNvSpPr>
          <p:nvPr/>
        </p:nvSpPr>
        <p:spPr bwMode="auto">
          <a:xfrm>
            <a:off x="5324475" y="3983038"/>
            <a:ext cx="38100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28698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000906-30FD-43DD-8343-B06601BB9C6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8700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123828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3558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29702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29703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29704" name="Rectangle 10"/>
          <p:cNvSpPr>
            <a:spLocks/>
          </p:cNvSpPr>
          <p:nvPr/>
        </p:nvSpPr>
        <p:spPr bwMode="auto">
          <a:xfrm>
            <a:off x="66659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3564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65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29706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29707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29708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29709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29710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3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4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5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6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7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8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9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0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21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29722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0016687-1388-4A1C-B4C6-44DAA131C57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9724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1159535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4582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0726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0727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0728" name="Rectangle 10"/>
          <p:cNvSpPr>
            <a:spLocks/>
          </p:cNvSpPr>
          <p:nvPr/>
        </p:nvSpPr>
        <p:spPr bwMode="auto">
          <a:xfrm>
            <a:off x="66659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4588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0730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0731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0732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0733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0734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9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0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1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2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4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5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0746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9AC6ED0-3F32-4835-B494-08833CBF2FB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0748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1684599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07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1751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1753" name="Rectangle 10"/>
          <p:cNvSpPr>
            <a:spLocks/>
          </p:cNvSpPr>
          <p:nvPr/>
        </p:nvSpPr>
        <p:spPr bwMode="auto">
          <a:xfrm>
            <a:off x="6665913" y="39751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5612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13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1755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1756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1757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1758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1759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0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1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2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3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4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5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6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7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8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9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0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1771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72" name="Rectangle 31"/>
          <p:cNvSpPr>
            <a:spLocks/>
          </p:cNvSpPr>
          <p:nvPr/>
        </p:nvSpPr>
        <p:spPr bwMode="auto">
          <a:xfrm>
            <a:off x="6489700" y="5008563"/>
            <a:ext cx="3810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31773" name="AutoShape 32"/>
          <p:cNvSpPr>
            <a:spLocks/>
          </p:cNvSpPr>
          <p:nvPr/>
        </p:nvSpPr>
        <p:spPr bwMode="auto">
          <a:xfrm flipH="1">
            <a:off x="6723063" y="4452938"/>
            <a:ext cx="228600" cy="4953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B53FA94-4A91-4F23-8FC9-D28E22E364A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3666085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2772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2773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6630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1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2775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2776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2777" name="Rectangle 10"/>
          <p:cNvSpPr>
            <a:spLocks/>
          </p:cNvSpPr>
          <p:nvPr/>
        </p:nvSpPr>
        <p:spPr bwMode="auto">
          <a:xfrm>
            <a:off x="64373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6636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7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2779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2780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2781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2782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2783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4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5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2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3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4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2795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Rectangle 31"/>
          <p:cNvSpPr>
            <a:spLocks/>
          </p:cNvSpPr>
          <p:nvPr/>
        </p:nvSpPr>
        <p:spPr bwMode="auto">
          <a:xfrm>
            <a:off x="6781800" y="3979863"/>
            <a:ext cx="3810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32797" name="AutoShape 32"/>
          <p:cNvSpPr>
            <a:spLocks/>
          </p:cNvSpPr>
          <p:nvPr/>
        </p:nvSpPr>
        <p:spPr bwMode="auto">
          <a:xfrm flipH="1">
            <a:off x="6723063" y="4452938"/>
            <a:ext cx="228600" cy="4953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8739504-BE96-4C61-9E34-936948789039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3066204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3796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3797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55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3799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3800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3801" name="Rectangle 10"/>
          <p:cNvSpPr>
            <a:spLocks/>
          </p:cNvSpPr>
          <p:nvPr/>
        </p:nvSpPr>
        <p:spPr bwMode="auto">
          <a:xfrm>
            <a:off x="64373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7660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61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3803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3804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3805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3806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3807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8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9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0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1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2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3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4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5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6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7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8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33819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20" name="Rectangle 31"/>
          <p:cNvSpPr>
            <a:spLocks/>
          </p:cNvSpPr>
          <p:nvPr/>
        </p:nvSpPr>
        <p:spPr bwMode="auto">
          <a:xfrm>
            <a:off x="6781800" y="3979863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3821" name="AutoShape 32"/>
          <p:cNvSpPr>
            <a:spLocks/>
          </p:cNvSpPr>
          <p:nvPr/>
        </p:nvSpPr>
        <p:spPr bwMode="auto">
          <a:xfrm flipH="1">
            <a:off x="6723063" y="4452938"/>
            <a:ext cx="228600" cy="4953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146E7B7-89C1-40B1-B4ED-8F95A5051E28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749025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34820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4821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8678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79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4823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4824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4825" name="Rectangle 10"/>
          <p:cNvSpPr>
            <a:spLocks/>
          </p:cNvSpPr>
          <p:nvPr/>
        </p:nvSpPr>
        <p:spPr bwMode="auto">
          <a:xfrm>
            <a:off x="64373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8684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85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4827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4828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4829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4830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4831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2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3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4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5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6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7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8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39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40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41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42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4843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44" name="Rectangle 31"/>
          <p:cNvSpPr>
            <a:spLocks/>
          </p:cNvSpPr>
          <p:nvPr/>
        </p:nvSpPr>
        <p:spPr bwMode="auto">
          <a:xfrm>
            <a:off x="6781800" y="3979863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4845" name="AutoShape 32"/>
          <p:cNvSpPr>
            <a:spLocks/>
          </p:cNvSpPr>
          <p:nvPr/>
        </p:nvSpPr>
        <p:spPr bwMode="auto">
          <a:xfrm flipH="1">
            <a:off x="6723063" y="4452938"/>
            <a:ext cx="228600" cy="4953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9EAC700-7871-4E6A-B5E6-A208789E9ED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338508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/>
          </p:cNvSpPr>
          <p:nvPr/>
        </p:nvSpPr>
        <p:spPr bwMode="auto">
          <a:xfrm>
            <a:off x="4354513" y="2062163"/>
            <a:ext cx="330200" cy="466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35844" name="Rectangle 3"/>
          <p:cNvSpPr>
            <a:spLocks/>
          </p:cNvSpPr>
          <p:nvPr/>
        </p:nvSpPr>
        <p:spPr bwMode="auto">
          <a:xfrm>
            <a:off x="5260975" y="39766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5845" name="Rectangle 4"/>
          <p:cNvSpPr>
            <a:spLocks/>
          </p:cNvSpPr>
          <p:nvPr/>
        </p:nvSpPr>
        <p:spPr bwMode="auto">
          <a:xfrm>
            <a:off x="2771775" y="2921000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89113" y="3975100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9702" name="Rectangle 6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5847" name="Rectangle 8"/>
          <p:cNvSpPr>
            <a:spLocks/>
          </p:cNvSpPr>
          <p:nvPr/>
        </p:nvSpPr>
        <p:spPr bwMode="auto">
          <a:xfrm>
            <a:off x="56626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5848" name="Rectangle 9"/>
          <p:cNvSpPr>
            <a:spLocks/>
          </p:cNvSpPr>
          <p:nvPr/>
        </p:nvSpPr>
        <p:spPr bwMode="auto">
          <a:xfrm>
            <a:off x="3557588" y="3975100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5849" name="Rectangle 10"/>
          <p:cNvSpPr>
            <a:spLocks/>
          </p:cNvSpPr>
          <p:nvPr/>
        </p:nvSpPr>
        <p:spPr bwMode="auto">
          <a:xfrm>
            <a:off x="6437313" y="5003800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0013" y="5006975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29708" name="Rectangle 12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09" name="Rectangle 13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5851" name="Rectangle 14"/>
          <p:cNvSpPr>
            <a:spLocks/>
          </p:cNvSpPr>
          <p:nvPr/>
        </p:nvSpPr>
        <p:spPr bwMode="auto">
          <a:xfrm>
            <a:off x="3052763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5852" name="Rectangle 15"/>
          <p:cNvSpPr>
            <a:spLocks/>
          </p:cNvSpPr>
          <p:nvPr/>
        </p:nvSpPr>
        <p:spPr bwMode="auto">
          <a:xfrm>
            <a:off x="2206625" y="5006975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5853" name="Rectangle 16"/>
          <p:cNvSpPr>
            <a:spLocks/>
          </p:cNvSpPr>
          <p:nvPr/>
        </p:nvSpPr>
        <p:spPr bwMode="auto">
          <a:xfrm>
            <a:off x="3879850" y="5006975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5854" name="Rectangle 17"/>
          <p:cNvSpPr>
            <a:spLocks/>
          </p:cNvSpPr>
          <p:nvPr/>
        </p:nvSpPr>
        <p:spPr bwMode="auto">
          <a:xfrm>
            <a:off x="4851400" y="5006975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5855" name="AutoShape 18"/>
          <p:cNvSpPr>
            <a:spLocks/>
          </p:cNvSpPr>
          <p:nvPr/>
        </p:nvSpPr>
        <p:spPr bwMode="auto">
          <a:xfrm flipH="1">
            <a:off x="2955925" y="2528888"/>
            <a:ext cx="1562100" cy="368300"/>
          </a:xfrm>
          <a:custGeom>
            <a:avLst/>
            <a:gdLst>
              <a:gd name="T0" fmla="*/ 0 w 21600"/>
              <a:gd name="T1" fmla="*/ 0 h 21600"/>
              <a:gd name="T2" fmla="*/ 15621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6" name="AutoShape 19"/>
          <p:cNvSpPr>
            <a:spLocks/>
          </p:cNvSpPr>
          <p:nvPr/>
        </p:nvSpPr>
        <p:spPr bwMode="auto">
          <a:xfrm>
            <a:off x="4516438" y="2528888"/>
            <a:ext cx="1714500" cy="368300"/>
          </a:xfrm>
          <a:custGeom>
            <a:avLst/>
            <a:gdLst>
              <a:gd name="T0" fmla="*/ 0 w 21600"/>
              <a:gd name="T1" fmla="*/ 0 h 21600"/>
              <a:gd name="T2" fmla="*/ 1714500 w 21600"/>
              <a:gd name="T3" fmla="*/ 36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7" name="AutoShape 20"/>
          <p:cNvSpPr>
            <a:spLocks/>
          </p:cNvSpPr>
          <p:nvPr/>
        </p:nvSpPr>
        <p:spPr bwMode="auto">
          <a:xfrm flipH="1">
            <a:off x="2066925" y="3387725"/>
            <a:ext cx="889000" cy="546100"/>
          </a:xfrm>
          <a:custGeom>
            <a:avLst/>
            <a:gdLst>
              <a:gd name="T0" fmla="*/ 0 w 21600"/>
              <a:gd name="T1" fmla="*/ 0 h 21600"/>
              <a:gd name="T2" fmla="*/ 889000 w 21600"/>
              <a:gd name="T3" fmla="*/ 5461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8" name="AutoShape 21"/>
          <p:cNvSpPr>
            <a:spLocks/>
          </p:cNvSpPr>
          <p:nvPr/>
        </p:nvSpPr>
        <p:spPr bwMode="auto">
          <a:xfrm>
            <a:off x="2952750" y="3387725"/>
            <a:ext cx="787400" cy="533400"/>
          </a:xfrm>
          <a:custGeom>
            <a:avLst/>
            <a:gdLst>
              <a:gd name="T0" fmla="*/ 0 w 21600"/>
              <a:gd name="T1" fmla="*/ 0 h 21600"/>
              <a:gd name="T2" fmla="*/ 7874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9" name="AutoShape 22"/>
          <p:cNvSpPr>
            <a:spLocks/>
          </p:cNvSpPr>
          <p:nvPr/>
        </p:nvSpPr>
        <p:spPr bwMode="auto">
          <a:xfrm flipH="1">
            <a:off x="55165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0" name="AutoShape 23"/>
          <p:cNvSpPr>
            <a:spLocks/>
          </p:cNvSpPr>
          <p:nvPr/>
        </p:nvSpPr>
        <p:spPr bwMode="auto">
          <a:xfrm>
            <a:off x="6227763" y="3389313"/>
            <a:ext cx="711200" cy="533400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334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1" name="AutoShape 24"/>
          <p:cNvSpPr>
            <a:spLocks/>
          </p:cNvSpPr>
          <p:nvPr/>
        </p:nvSpPr>
        <p:spPr bwMode="auto">
          <a:xfrm flipH="1">
            <a:off x="16494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2" name="AutoShape 25"/>
          <p:cNvSpPr>
            <a:spLocks/>
          </p:cNvSpPr>
          <p:nvPr/>
        </p:nvSpPr>
        <p:spPr bwMode="auto">
          <a:xfrm>
            <a:off x="2068513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3" name="AutoShape 26"/>
          <p:cNvSpPr>
            <a:spLocks/>
          </p:cNvSpPr>
          <p:nvPr/>
        </p:nvSpPr>
        <p:spPr bwMode="auto">
          <a:xfrm flipH="1">
            <a:off x="3322638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4" name="AutoShape 27"/>
          <p:cNvSpPr>
            <a:spLocks/>
          </p:cNvSpPr>
          <p:nvPr/>
        </p:nvSpPr>
        <p:spPr bwMode="auto">
          <a:xfrm>
            <a:off x="3736975" y="4441825"/>
            <a:ext cx="419100" cy="49530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5" name="AutoShape 28"/>
          <p:cNvSpPr>
            <a:spLocks/>
          </p:cNvSpPr>
          <p:nvPr/>
        </p:nvSpPr>
        <p:spPr bwMode="auto">
          <a:xfrm flipH="1">
            <a:off x="5122863" y="4441825"/>
            <a:ext cx="393700" cy="4953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6" name="Rectangle 29"/>
          <p:cNvSpPr>
            <a:spLocks/>
          </p:cNvSpPr>
          <p:nvPr/>
        </p:nvSpPr>
        <p:spPr bwMode="auto">
          <a:xfrm>
            <a:off x="6022975" y="2928938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5867" name="AutoShape 30"/>
          <p:cNvSpPr>
            <a:spLocks/>
          </p:cNvSpPr>
          <p:nvPr/>
        </p:nvSpPr>
        <p:spPr bwMode="auto">
          <a:xfrm>
            <a:off x="5538788" y="4443413"/>
            <a:ext cx="393700" cy="508000"/>
          </a:xfrm>
          <a:custGeom>
            <a:avLst/>
            <a:gdLst>
              <a:gd name="T0" fmla="*/ 0 w 21600"/>
              <a:gd name="T1" fmla="*/ 0 h 21600"/>
              <a:gd name="T2" fmla="*/ 393700 w 21600"/>
              <a:gd name="T3" fmla="*/ 5080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8" name="Rectangle 31"/>
          <p:cNvSpPr>
            <a:spLocks/>
          </p:cNvSpPr>
          <p:nvPr/>
        </p:nvSpPr>
        <p:spPr bwMode="auto">
          <a:xfrm>
            <a:off x="6781800" y="3979863"/>
            <a:ext cx="3810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5869" name="AutoShape 32"/>
          <p:cNvSpPr>
            <a:spLocks/>
          </p:cNvSpPr>
          <p:nvPr/>
        </p:nvSpPr>
        <p:spPr bwMode="auto">
          <a:xfrm flipH="1">
            <a:off x="6723063" y="4452938"/>
            <a:ext cx="228600" cy="4953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495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59EB348-2A5B-4016-8353-8D9AB3726A47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394100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mtClean="0"/>
              <a:t>Priority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269875" indent="-230188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>
              <a:cs typeface="Arial" charset="0"/>
            </a:endParaRPr>
          </a:p>
          <a:p>
            <a:pPr marL="269875" indent="-230188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3300"/>
              </a:buClr>
              <a:buSzPct val="100000"/>
              <a:buFont typeface="Arial" charset="0"/>
              <a:buChar char="•"/>
              <a:defRPr/>
            </a:pPr>
            <a:r>
              <a:rPr lang="en-US" sz="3200" i="1" dirty="0" smtClean="0">
                <a:solidFill>
                  <a:srgbClr val="FF3300"/>
                </a:solidFill>
                <a:cs typeface="Arial" charset="0"/>
              </a:rPr>
              <a:t>Each </a:t>
            </a:r>
            <a:r>
              <a:rPr lang="en-US" sz="3200" dirty="0" smtClean="0">
                <a:solidFill>
                  <a:srgbClr val="3333CC"/>
                </a:solidFill>
                <a:cs typeface="Arial" charset="0"/>
              </a:rPr>
              <a:t>element has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i="1" dirty="0" smtClean="0">
                <a:solidFill>
                  <a:srgbClr val="FF3300"/>
                </a:solidFill>
                <a:cs typeface="Arial" charset="0"/>
              </a:rPr>
              <a:t>its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dirty="0" smtClean="0">
                <a:solidFill>
                  <a:srgbClr val="3333CC"/>
                </a:solidFill>
                <a:cs typeface="Arial" charset="0"/>
              </a:rPr>
              <a:t>priority</a:t>
            </a:r>
          </a:p>
          <a:p>
            <a:pPr marL="269875" indent="-230188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sz="3200" dirty="0" smtClean="0">
              <a:cs typeface="Arial" charset="0"/>
            </a:endParaRPr>
          </a:p>
          <a:p>
            <a:pPr marL="269875" indent="-230188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8000"/>
              </a:buClr>
              <a:buSzPct val="100000"/>
              <a:buFont typeface="Courier New" charset="0"/>
              <a:buChar char="•"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pop()</a:t>
            </a:r>
            <a:r>
              <a:rPr lang="en-US" sz="3200" dirty="0" smtClean="0">
                <a:cs typeface="Arial" charset="0"/>
              </a:rPr>
              <a:t> </a:t>
            </a:r>
            <a:r>
              <a:rPr lang="en-US" sz="3200" dirty="0" smtClean="0">
                <a:solidFill>
                  <a:srgbClr val="3333CC"/>
                </a:solidFill>
                <a:cs typeface="Arial" charset="0"/>
              </a:rPr>
              <a:t>returns the element with the highest priority</a:t>
            </a:r>
          </a:p>
          <a:p>
            <a:pPr marL="269875" indent="-230188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8000"/>
              </a:buClr>
              <a:buSzPct val="100000"/>
              <a:buFont typeface="Courier New" charset="0"/>
              <a:buChar char="•"/>
              <a:defRPr/>
            </a:pPr>
            <a:endParaRPr lang="en-US" sz="3200" dirty="0" smtClean="0">
              <a:cs typeface="Arial" charset="0"/>
            </a:endParaRPr>
          </a:p>
          <a:p>
            <a:pPr marL="269875" indent="-230188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3333CC"/>
              </a:buClr>
              <a:buSzPct val="100000"/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3333CC"/>
                </a:solidFill>
                <a:cs typeface="Arial" charset="0"/>
              </a:rPr>
              <a:t>break ties arbitrarily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12292" name="Rectangle 2"/>
          <p:cNvSpPr>
            <a:spLocks/>
          </p:cNvSpPr>
          <p:nvPr/>
        </p:nvSpPr>
        <p:spPr bwMode="auto">
          <a:xfrm>
            <a:off x="838200" y="2057400"/>
            <a:ext cx="7543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lnSpc>
                <a:spcPct val="9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endParaRPr lang="fr-FR" sz="2800">
              <a:solidFill>
                <a:srgbClr val="3333CC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AE456D4-2F98-4CD8-90D4-04A9136BAAC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07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/>
          </p:cNvSpPr>
          <p:nvPr/>
        </p:nvSpPr>
        <p:spPr bwMode="auto">
          <a:xfrm>
            <a:off x="787400" y="2200275"/>
            <a:ext cx="7683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Time is O(log n), since the tree is balanced</a:t>
            </a:r>
          </a:p>
          <a:p>
            <a:pPr marL="269875" indent="-230188"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sz="2800">
              <a:solidFill>
                <a:schemeClr val="tx1"/>
              </a:solidFill>
              <a:cs typeface="Arial" charset="0"/>
            </a:endParaRP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size of tree is exponential as a function of depth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>
              <a:solidFill>
                <a:srgbClr val="008000"/>
              </a:solidFill>
              <a:cs typeface="Arial" charset="0"/>
            </a:endParaRP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depth of tree is logarithmic as a function of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AEEAC70-C665-4FCC-B527-9EB48EA0022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6868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</p:spTree>
    <p:extLst>
      <p:ext uri="{BB962C8B-B14F-4D97-AF65-F5344CB8AC3E}">
        <p14:creationId xmlns:p14="http://schemas.microsoft.com/office/powerpoint/2010/main" val="82190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E59AEDC-9F8F-4BA4-8F31-6467F5538FD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7893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push()</a:t>
            </a:r>
          </a:p>
        </p:txBody>
      </p:sp>
      <p:sp>
        <p:nvSpPr>
          <p:cNvPr id="5" name="object 36"/>
          <p:cNvSpPr txBox="1"/>
          <p:nvPr/>
        </p:nvSpPr>
        <p:spPr>
          <a:xfrm>
            <a:off x="1143000" y="1676400"/>
            <a:ext cx="5410200" cy="4185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vo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y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eap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&lt;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&gt;: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u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&amp;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69875" marR="1341120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.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us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h(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it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rotate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U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em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z</a:t>
            </a:r>
            <a:r>
              <a:rPr sz="1600" spc="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-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1);</a:t>
            </a:r>
            <a:endParaRPr sz="16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vo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rotate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U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(i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5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lo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69875" marR="605790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u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u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iv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ly</a:t>
            </a:r>
            <a:r>
              <a:rPr sz="1600" spc="-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2;</a:t>
            </a:r>
            <a:endParaRPr sz="16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w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&gt;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&amp;&amp;</a:t>
            </a:r>
            <a:endParaRPr sz="1600" dirty="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</a:pP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[l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c]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&lt;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s_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en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546100" marR="418465" indent="-276225">
              <a:lnSpc>
                <a:spcPct val="100000"/>
              </a:lnSpc>
              <a:tabLst>
                <a:tab pos="545465" algn="l"/>
              </a:tabLst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	</a:t>
            </a:r>
            <a:r>
              <a:rPr lang="en-US"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w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it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[p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s_</a:t>
            </a:r>
            <a:r>
              <a:rPr sz="1600" spc="20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  </a:t>
            </a:r>
          </a:p>
          <a:p>
            <a:pPr marL="546100" marR="418465" indent="-276225">
              <a:lnSpc>
                <a:spcPct val="100000"/>
              </a:lnSpc>
              <a:tabLst>
                <a:tab pos="545465" algn="l"/>
              </a:tabLst>
            </a:pPr>
            <a:r>
              <a:rPr lang="en-US" sz="1600" spc="1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    </a:t>
            </a:r>
            <a:r>
              <a:rPr sz="1600" spc="10" dirty="0" err="1" smtClean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 err="1" smtClean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dirty="0" err="1" smtClean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en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t;</a:t>
            </a:r>
            <a:endParaRPr lang="en-US" sz="1600" dirty="0">
              <a:latin typeface="Courier New"/>
              <a:cs typeface="Courier New"/>
            </a:endParaRPr>
          </a:p>
          <a:p>
            <a:pPr marL="546100" marR="418465" indent="-276225">
              <a:lnSpc>
                <a:spcPct val="100000"/>
              </a:lnSpc>
              <a:tabLst>
                <a:tab pos="545465" algn="l"/>
              </a:tabLst>
            </a:pPr>
            <a:r>
              <a:rPr lang="en-US" sz="1600" spc="10" dirty="0">
                <a:solidFill>
                  <a:srgbClr val="980000"/>
                </a:solidFill>
                <a:latin typeface="Courier New"/>
                <a:cs typeface="Courier New"/>
              </a:rPr>
              <a:t> </a:t>
            </a:r>
            <a:r>
              <a:rPr lang="en-US"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  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135" dirty="0" smtClean="0">
                <a:solidFill>
                  <a:srgbClr val="980000"/>
                </a:solidFill>
                <a:latin typeface="Times New Roman"/>
                <a:cs typeface="Times New Roman"/>
              </a:rPr>
              <a:t>(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lo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lang="en-US" sz="1600" dirty="0" smtClean="0">
                <a:solidFill>
                  <a:srgbClr val="980000"/>
                </a:solidFill>
                <a:latin typeface="Courier New"/>
                <a:cs typeface="Courier New"/>
              </a:rPr>
              <a:t>-1)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2484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/>
          </p:cNvSpPr>
          <p:nvPr/>
        </p:nvSpPr>
        <p:spPr bwMode="auto">
          <a:xfrm>
            <a:off x="723900" y="1858963"/>
            <a:ext cx="76835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spcBef>
                <a:spcPts val="10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Remove the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least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 element – it is at the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root</a:t>
            </a:r>
          </a:p>
          <a:p>
            <a:pPr marL="269875" indent="-230188">
              <a:spcBef>
                <a:spcPts val="10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This leaves a hole at the root – fill it in with the </a:t>
            </a: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last element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 of the array</a:t>
            </a:r>
          </a:p>
          <a:p>
            <a:pPr marL="269875" indent="-230188">
              <a:spcBef>
                <a:spcPts val="10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If this violates heap order because the root element is too big, </a:t>
            </a:r>
            <a:r>
              <a:rPr lang="en-US" sz="2800" dirty="0">
                <a:solidFill>
                  <a:srgbClr val="C00000"/>
                </a:solidFill>
                <a:cs typeface="Arial" charset="0"/>
              </a:rPr>
              <a:t>swap it down 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with the smaller of its children</a:t>
            </a:r>
          </a:p>
          <a:p>
            <a:pPr marL="269875" indent="-230188">
              <a:spcBef>
                <a:spcPts val="10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Continue swapping it down until it finds its rightful place</a:t>
            </a:r>
          </a:p>
          <a:p>
            <a:pPr marL="269875" indent="-230188">
              <a:spcBef>
                <a:spcPts val="1000"/>
              </a:spcBef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The heap invariant is maintained!</a:t>
            </a:r>
          </a:p>
        </p:txBody>
      </p:sp>
      <p:sp>
        <p:nvSpPr>
          <p:cNvPr id="38915" name="Rectangle 2"/>
          <p:cNvSpPr>
            <a:spLocks/>
          </p:cNvSpPr>
          <p:nvPr/>
        </p:nvSpPr>
        <p:spPr bwMode="auto">
          <a:xfrm>
            <a:off x="685800" y="6858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endParaRPr lang="fr-FR" sz="4400" b="1">
              <a:solidFill>
                <a:srgbClr val="FF33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25D7726-D406-4776-A3A8-4F089E9F3EB8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8917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428379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/>
          </p:cNvSpPr>
          <p:nvPr/>
        </p:nvSpPr>
        <p:spPr bwMode="auto">
          <a:xfrm>
            <a:off x="4545013" y="1885950"/>
            <a:ext cx="33020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9939" name="Rectangle 2"/>
          <p:cNvSpPr>
            <a:spLocks/>
          </p:cNvSpPr>
          <p:nvPr/>
        </p:nvSpPr>
        <p:spPr bwMode="auto">
          <a:xfrm>
            <a:off x="6149975" y="2784475"/>
            <a:ext cx="53498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39940" name="Rectangle 3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3797" name="Rectangle 5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98" name="Rectangle 6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39942" name="Rectangle 7"/>
          <p:cNvSpPr>
            <a:spLocks/>
          </p:cNvSpPr>
          <p:nvPr/>
        </p:nvSpPr>
        <p:spPr bwMode="auto">
          <a:xfrm>
            <a:off x="54340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39943" name="Rectangle 8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39944" name="Rectangle 9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3803" name="Rectangle 11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4" name="Rectangle 12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39946" name="Rectangle 13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39947" name="Rectangle 14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39948" name="Rectangle 15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39949" name="Rectangle 16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39950" name="AutoShape 17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1" name="AutoShape 18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2" name="AutoShape 19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3" name="AutoShape 20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4" name="AutoShape 21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5" name="AutoShape 22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6" name="AutoShape 23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7" name="AutoShape 24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8" name="AutoShape 25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59" name="AutoShape 26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0" name="AutoShape 27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61" name="Rectangle 28"/>
          <p:cNvSpPr>
            <a:spLocks/>
          </p:cNvSpPr>
          <p:nvPr/>
        </p:nvSpPr>
        <p:spPr bwMode="auto">
          <a:xfrm>
            <a:off x="5897563" y="4975225"/>
            <a:ext cx="5842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9962" name="AutoShape 29"/>
          <p:cNvSpPr>
            <a:spLocks/>
          </p:cNvSpPr>
          <p:nvPr/>
        </p:nvSpPr>
        <p:spPr bwMode="auto">
          <a:xfrm>
            <a:off x="5707063" y="4354513"/>
            <a:ext cx="463550" cy="557212"/>
          </a:xfrm>
          <a:custGeom>
            <a:avLst/>
            <a:gdLst>
              <a:gd name="T0" fmla="*/ 0 w 21600"/>
              <a:gd name="T1" fmla="*/ 0 h 21600"/>
              <a:gd name="T2" fmla="*/ 463550 w 21600"/>
              <a:gd name="T3" fmla="*/ 557212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E307B7F-A386-4293-B860-4C4576BCA98E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9964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425730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/>
          </p:cNvSpPr>
          <p:nvPr/>
        </p:nvSpPr>
        <p:spPr bwMode="auto">
          <a:xfrm>
            <a:off x="6149975" y="2784475"/>
            <a:ext cx="53498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40963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4820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1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0965" name="Rectangle 6"/>
          <p:cNvSpPr>
            <a:spLocks/>
          </p:cNvSpPr>
          <p:nvPr/>
        </p:nvSpPr>
        <p:spPr bwMode="auto">
          <a:xfrm>
            <a:off x="54340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0966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0967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4826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7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0969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0970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0971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0972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0973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4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5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6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7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8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79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0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1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2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3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4" name="Rectangle 27"/>
          <p:cNvSpPr>
            <a:spLocks/>
          </p:cNvSpPr>
          <p:nvPr/>
        </p:nvSpPr>
        <p:spPr bwMode="auto">
          <a:xfrm>
            <a:off x="5897563" y="4975225"/>
            <a:ext cx="5842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0985" name="AutoShape 28"/>
          <p:cNvSpPr>
            <a:spLocks/>
          </p:cNvSpPr>
          <p:nvPr/>
        </p:nvSpPr>
        <p:spPr bwMode="auto">
          <a:xfrm>
            <a:off x="5707063" y="4354513"/>
            <a:ext cx="463550" cy="557212"/>
          </a:xfrm>
          <a:custGeom>
            <a:avLst/>
            <a:gdLst>
              <a:gd name="T0" fmla="*/ 0 w 21600"/>
              <a:gd name="T1" fmla="*/ 0 h 21600"/>
              <a:gd name="T2" fmla="*/ 463550 w 21600"/>
              <a:gd name="T3" fmla="*/ 557212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6" name="Rectangle 30"/>
          <p:cNvSpPr>
            <a:spLocks/>
          </p:cNvSpPr>
          <p:nvPr/>
        </p:nvSpPr>
        <p:spPr bwMode="auto">
          <a:xfrm>
            <a:off x="1674813" y="1885950"/>
            <a:ext cx="330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40987" name="Rectangle 31"/>
          <p:cNvSpPr>
            <a:spLocks/>
          </p:cNvSpPr>
          <p:nvPr/>
        </p:nvSpPr>
        <p:spPr bwMode="auto">
          <a:xfrm>
            <a:off x="4545013" y="1885950"/>
            <a:ext cx="330200" cy="466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77F8209-0B4B-4579-A355-668BE416D2D7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0989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418951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/>
          </p:cNvSpPr>
          <p:nvPr/>
        </p:nvSpPr>
        <p:spPr bwMode="auto">
          <a:xfrm>
            <a:off x="6149975" y="2784475"/>
            <a:ext cx="53498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41987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5844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45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1989" name="Rectangle 6"/>
          <p:cNvSpPr>
            <a:spLocks/>
          </p:cNvSpPr>
          <p:nvPr/>
        </p:nvSpPr>
        <p:spPr bwMode="auto">
          <a:xfrm>
            <a:off x="54340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1990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1991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5850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51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1993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1994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1995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1996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1997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8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0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1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2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3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4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5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6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7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08" name="Rectangle 27"/>
          <p:cNvSpPr>
            <a:spLocks/>
          </p:cNvSpPr>
          <p:nvPr/>
        </p:nvSpPr>
        <p:spPr bwMode="auto">
          <a:xfrm>
            <a:off x="5897563" y="4975225"/>
            <a:ext cx="5842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2009" name="AutoShape 28"/>
          <p:cNvSpPr>
            <a:spLocks/>
          </p:cNvSpPr>
          <p:nvPr/>
        </p:nvSpPr>
        <p:spPr bwMode="auto">
          <a:xfrm>
            <a:off x="5707063" y="4354513"/>
            <a:ext cx="463550" cy="557212"/>
          </a:xfrm>
          <a:custGeom>
            <a:avLst/>
            <a:gdLst>
              <a:gd name="T0" fmla="*/ 0 w 21600"/>
              <a:gd name="T1" fmla="*/ 0 h 21600"/>
              <a:gd name="T2" fmla="*/ 463550 w 21600"/>
              <a:gd name="T3" fmla="*/ 557212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010" name="Rectangle 30"/>
          <p:cNvSpPr>
            <a:spLocks/>
          </p:cNvSpPr>
          <p:nvPr/>
        </p:nvSpPr>
        <p:spPr bwMode="auto">
          <a:xfrm>
            <a:off x="1674813" y="1885950"/>
            <a:ext cx="330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42011" name="Rectangle 31"/>
          <p:cNvSpPr>
            <a:spLocks/>
          </p:cNvSpPr>
          <p:nvPr/>
        </p:nvSpPr>
        <p:spPr bwMode="auto">
          <a:xfrm>
            <a:off x="4545013" y="1885950"/>
            <a:ext cx="330200" cy="466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E612988-3ABA-438C-BBBD-2C09267F7FD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2013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6669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/>
          </p:cNvSpPr>
          <p:nvPr/>
        </p:nvSpPr>
        <p:spPr bwMode="auto">
          <a:xfrm>
            <a:off x="6149975" y="2784475"/>
            <a:ext cx="53498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43011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6868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69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3013" name="Rectangle 6"/>
          <p:cNvSpPr>
            <a:spLocks/>
          </p:cNvSpPr>
          <p:nvPr/>
        </p:nvSpPr>
        <p:spPr bwMode="auto">
          <a:xfrm>
            <a:off x="54340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3014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3015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6874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5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3017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3018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3019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3020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3021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2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3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8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0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2" name="Rectangle 27"/>
          <p:cNvSpPr>
            <a:spLocks/>
          </p:cNvSpPr>
          <p:nvPr/>
        </p:nvSpPr>
        <p:spPr bwMode="auto">
          <a:xfrm>
            <a:off x="4398963" y="1889125"/>
            <a:ext cx="5842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3033" name="Rectangle 29"/>
          <p:cNvSpPr>
            <a:spLocks/>
          </p:cNvSpPr>
          <p:nvPr/>
        </p:nvSpPr>
        <p:spPr bwMode="auto">
          <a:xfrm>
            <a:off x="1674813" y="1885950"/>
            <a:ext cx="330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4A12C8A-62BB-404B-AFDE-323E403574C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303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664660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/>
          </p:cNvSpPr>
          <p:nvPr/>
        </p:nvSpPr>
        <p:spPr bwMode="auto">
          <a:xfrm>
            <a:off x="4498975" y="1881188"/>
            <a:ext cx="4191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44035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7892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4037" name="Rectangle 6"/>
          <p:cNvSpPr>
            <a:spLocks/>
          </p:cNvSpPr>
          <p:nvPr/>
        </p:nvSpPr>
        <p:spPr bwMode="auto">
          <a:xfrm>
            <a:off x="54340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4038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4039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7898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9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4041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4042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4043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4044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4045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6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7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8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9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0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2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4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5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7"/>
          <p:cNvSpPr>
            <a:spLocks/>
          </p:cNvSpPr>
          <p:nvPr/>
        </p:nvSpPr>
        <p:spPr bwMode="auto">
          <a:xfrm>
            <a:off x="6113463" y="2790825"/>
            <a:ext cx="5842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4057" name="Rectangle 29"/>
          <p:cNvSpPr>
            <a:spLocks/>
          </p:cNvSpPr>
          <p:nvPr/>
        </p:nvSpPr>
        <p:spPr bwMode="auto">
          <a:xfrm>
            <a:off x="1674813" y="1885950"/>
            <a:ext cx="330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C12EF03-6F1F-4320-8EF1-BCD753D67BE5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4059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48999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/>
          </p:cNvSpPr>
          <p:nvPr/>
        </p:nvSpPr>
        <p:spPr bwMode="auto">
          <a:xfrm>
            <a:off x="4498975" y="1881188"/>
            <a:ext cx="4191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45059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8916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17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5061" name="Rectangle 6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5062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5063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8922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3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5065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5066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5067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5068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5069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0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1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2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3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4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5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6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7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8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79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80" name="Rectangle 27"/>
          <p:cNvSpPr>
            <a:spLocks/>
          </p:cNvSpPr>
          <p:nvPr/>
        </p:nvSpPr>
        <p:spPr bwMode="auto">
          <a:xfrm>
            <a:off x="5402263" y="3895725"/>
            <a:ext cx="5842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5081" name="Rectangle 29"/>
          <p:cNvSpPr>
            <a:spLocks/>
          </p:cNvSpPr>
          <p:nvPr/>
        </p:nvSpPr>
        <p:spPr bwMode="auto">
          <a:xfrm>
            <a:off x="1674813" y="1885950"/>
            <a:ext cx="330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D38F19A-77A0-4307-A6C7-68634BE9C64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5083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603944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/>
          </p:cNvSpPr>
          <p:nvPr/>
        </p:nvSpPr>
        <p:spPr bwMode="auto">
          <a:xfrm>
            <a:off x="4498975" y="1881188"/>
            <a:ext cx="4191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</a:t>
            </a:r>
          </a:p>
        </p:txBody>
      </p:sp>
      <p:sp>
        <p:nvSpPr>
          <p:cNvPr id="46083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9940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1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6085" name="Rectangle 6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6086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6087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39946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6089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6090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6091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6092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6093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4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5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6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7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8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9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0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1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2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3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104" name="Rectangle 28"/>
          <p:cNvSpPr>
            <a:spLocks/>
          </p:cNvSpPr>
          <p:nvPr/>
        </p:nvSpPr>
        <p:spPr bwMode="auto">
          <a:xfrm>
            <a:off x="1674813" y="1885950"/>
            <a:ext cx="330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</a:t>
            </a:r>
          </a:p>
        </p:txBody>
      </p:sp>
      <p:sp>
        <p:nvSpPr>
          <p:cNvPr id="46105" name="Rectangle 29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8E2232A-7540-47BF-9685-730DCA554245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6107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228187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95325" y="0"/>
            <a:ext cx="7772400" cy="1971675"/>
          </a:xfrm>
        </p:spPr>
        <p:txBody>
          <a:bodyPr rIns="132080"/>
          <a:lstStyle/>
          <a:p>
            <a:pPr eaLnBrk="1" hangingPunct="1"/>
            <a:r>
              <a:rPr lang="en-US" smtClean="0"/>
              <a:t>Priority Queue Examples</a:t>
            </a:r>
          </a:p>
        </p:txBody>
      </p:sp>
      <p:sp>
        <p:nvSpPr>
          <p:cNvPr id="13315" name="Rectangle 2"/>
          <p:cNvSpPr>
            <a:spLocks/>
          </p:cNvSpPr>
          <p:nvPr/>
        </p:nvSpPr>
        <p:spPr bwMode="auto">
          <a:xfrm>
            <a:off x="846138" y="1684338"/>
            <a:ext cx="75438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Scheduling jobs to run on a computer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default priority = arrival time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priority can be changed by operator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>
              <a:solidFill>
                <a:srgbClr val="008000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Scheduling events to be processed by an event handler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priority = time of occurrence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>
              <a:solidFill>
                <a:srgbClr val="008000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Airline check-in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first class, business class, coach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>
                <a:solidFill>
                  <a:srgbClr val="008000"/>
                </a:solidFill>
                <a:cs typeface="Arial" charset="0"/>
              </a:rPr>
              <a:t>FIFO within each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F707B97-10DB-4275-A5DB-80CA2F8A878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06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/>
          </p:cNvSpPr>
          <p:nvPr/>
        </p:nvSpPr>
        <p:spPr bwMode="auto">
          <a:xfrm>
            <a:off x="4498975" y="1881188"/>
            <a:ext cx="4191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47107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0964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65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7109" name="Rectangle 6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7110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7111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0970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1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7113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7114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7115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7116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7117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8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9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0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1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2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3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4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5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6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7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8" name="Rectangle 28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47129" name="Rectangle 29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4F5C87F-1A52-4240-8724-D185FD78289C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7131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0343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/>
          </p:cNvSpPr>
          <p:nvPr/>
        </p:nvSpPr>
        <p:spPr bwMode="auto">
          <a:xfrm>
            <a:off x="4498975" y="1881188"/>
            <a:ext cx="419100" cy="4699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  <p:sp>
        <p:nvSpPr>
          <p:cNvPr id="48131" name="Rectangle 2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1988" name="Rectangle 4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9" name="Rectangle 5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8133" name="Rectangle 6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8135" name="Rectangle 8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5" name="Rectangle 11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8137" name="Rectangle 12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8138" name="Rectangle 13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8139" name="Rectangle 14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8140" name="Rectangle 15"/>
          <p:cNvSpPr>
            <a:spLocks/>
          </p:cNvSpPr>
          <p:nvPr/>
        </p:nvSpPr>
        <p:spPr bwMode="auto">
          <a:xfrm>
            <a:off x="5041900" y="4983163"/>
            <a:ext cx="5715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8141" name="AutoShape 16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2" name="AutoShape 17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3" name="AutoShape 18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4" name="AutoShape 19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5" name="AutoShape 20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6" name="AutoShape 21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7" name="AutoShape 22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8" name="AutoShape 23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9" name="AutoShape 24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0" name="AutoShape 25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1" name="AutoShape 26"/>
          <p:cNvSpPr>
            <a:spLocks/>
          </p:cNvSpPr>
          <p:nvPr/>
        </p:nvSpPr>
        <p:spPr bwMode="auto">
          <a:xfrm flipH="1">
            <a:off x="5314950" y="4354513"/>
            <a:ext cx="392113" cy="565150"/>
          </a:xfrm>
          <a:custGeom>
            <a:avLst/>
            <a:gdLst>
              <a:gd name="T0" fmla="*/ 0 w 21600"/>
              <a:gd name="T1" fmla="*/ 0 h 21600"/>
              <a:gd name="T2" fmla="*/ 392113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2" name="Rectangle 28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8153" name="Rectangle 29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58FA291-D610-47FB-B43A-3762917987BF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815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68338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/>
          </p:cNvSpPr>
          <p:nvPr/>
        </p:nvSpPr>
        <p:spPr bwMode="auto">
          <a:xfrm>
            <a:off x="2962275" y="27828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3011" name="Rectangle 3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2" name="Rectangle 4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49156" name="Rectangle 5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49157" name="Rectangle 6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49158" name="Rectangle 7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3017" name="Rectangle 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8" name="Rectangle 1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49160" name="Rectangle 11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49161" name="Rectangle 12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49162" name="Rectangle 13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49163" name="Rectangle 14"/>
          <p:cNvSpPr>
            <a:spLocks/>
          </p:cNvSpPr>
          <p:nvPr/>
        </p:nvSpPr>
        <p:spPr bwMode="auto">
          <a:xfrm>
            <a:off x="4419600" y="1884363"/>
            <a:ext cx="5715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49164" name="AutoShape 15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5" name="AutoShape 16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AutoShape 17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AutoShape 18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AutoShape 19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AutoShape 20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0" name="AutoShape 21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1" name="AutoShape 22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AutoShape 23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3" name="AutoShape 24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4" name="Rectangle 26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49175" name="Rectangle 27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B0653F-1ED0-4694-9721-F735C299052A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9177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75092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524375" y="18811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36" name="Rectangle 4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50180" name="Rectangle 5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50181" name="Rectangle 6"/>
          <p:cNvSpPr>
            <a:spLocks/>
          </p:cNvSpPr>
          <p:nvPr/>
        </p:nvSpPr>
        <p:spPr bwMode="auto">
          <a:xfrm>
            <a:off x="3748088" y="38877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50182" name="Rectangle 7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4041" name="Rectangle 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42" name="Rectangle 1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50184" name="Rectangle 11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50185" name="Rectangle 12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50186" name="Rectangle 13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50187" name="Rectangle 14"/>
          <p:cNvSpPr>
            <a:spLocks/>
          </p:cNvSpPr>
          <p:nvPr/>
        </p:nvSpPr>
        <p:spPr bwMode="auto">
          <a:xfrm>
            <a:off x="2844800" y="2786063"/>
            <a:ext cx="5715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50188" name="AutoShape 15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9" name="AutoShape 16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0" name="AutoShape 17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1" name="AutoShape 18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2" name="AutoShape 19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3" name="AutoShape 20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4" name="AutoShape 21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5" name="AutoShape 22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6" name="AutoShape 23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7" name="AutoShape 24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98" name="Rectangle 26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50199" name="Rectangle 27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D7AD90-0F9B-4C36-8C7A-185A0785AFD2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0201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2607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/>
          </p:cNvSpPr>
          <p:nvPr/>
        </p:nvSpPr>
        <p:spPr bwMode="auto">
          <a:xfrm>
            <a:off x="4524375" y="18811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5059" name="Rectangle 3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60" name="Rectangle 4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51204" name="Rectangle 5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51205" name="Rectangle 6"/>
          <p:cNvSpPr>
            <a:spLocks/>
          </p:cNvSpPr>
          <p:nvPr/>
        </p:nvSpPr>
        <p:spPr bwMode="auto">
          <a:xfrm>
            <a:off x="2960688" y="27828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51206" name="Rectangle 7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5065" name="Rectangle 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66" name="Rectangle 1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51208" name="Rectangle 11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51209" name="Rectangle 12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51210" name="Rectangle 13"/>
          <p:cNvSpPr>
            <a:spLocks/>
          </p:cNvSpPr>
          <p:nvPr/>
        </p:nvSpPr>
        <p:spPr bwMode="auto">
          <a:xfrm>
            <a:off x="40703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51211" name="Rectangle 14"/>
          <p:cNvSpPr>
            <a:spLocks/>
          </p:cNvSpPr>
          <p:nvPr/>
        </p:nvSpPr>
        <p:spPr bwMode="auto">
          <a:xfrm>
            <a:off x="3632200" y="3890963"/>
            <a:ext cx="5715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51212" name="AutoShape 15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AutoShape 16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4" name="AutoShape 17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AutoShape 18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6" name="AutoShape 19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7" name="AutoShape 20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8" name="AutoShape 21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9" name="AutoShape 22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0" name="AutoShape 23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1" name="AutoShape 24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6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51223" name="Rectangle 27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9C910EF-D8EF-4E14-9186-7CC4773F6E1B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122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1108566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/>
          </p:cNvSpPr>
          <p:nvPr/>
        </p:nvSpPr>
        <p:spPr bwMode="auto">
          <a:xfrm>
            <a:off x="4524375" y="18811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6083" name="Rectangle 3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84" name="Rectangle 4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52228" name="Rectangle 5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52229" name="Rectangle 6"/>
          <p:cNvSpPr>
            <a:spLocks/>
          </p:cNvSpPr>
          <p:nvPr/>
        </p:nvSpPr>
        <p:spPr bwMode="auto">
          <a:xfrm>
            <a:off x="2960688" y="27828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52230" name="Rectangle 7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6089" name="Rectangle 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90" name="Rectangle 1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52232" name="Rectangle 11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52233" name="Rectangle 12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52234" name="Rectangle 13"/>
          <p:cNvSpPr>
            <a:spLocks/>
          </p:cNvSpPr>
          <p:nvPr/>
        </p:nvSpPr>
        <p:spPr bwMode="auto">
          <a:xfrm>
            <a:off x="363855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52235" name="Rectangle 14"/>
          <p:cNvSpPr>
            <a:spLocks/>
          </p:cNvSpPr>
          <p:nvPr/>
        </p:nvSpPr>
        <p:spPr bwMode="auto">
          <a:xfrm>
            <a:off x="4076700" y="4983163"/>
            <a:ext cx="571500" cy="469900"/>
          </a:xfrm>
          <a:prstGeom prst="rect">
            <a:avLst/>
          </a:prstGeom>
          <a:solidFill>
            <a:srgbClr val="629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52236" name="AutoShape 15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AutoShape 16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8" name="AutoShape 17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AutoShape 18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0" name="AutoShape 19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1" name="AutoShape 20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2" name="AutoShape 21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3" name="AutoShape 22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4" name="AutoShape 23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5" name="AutoShape 24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6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52247" name="Rectangle 27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ED1A372-CCF1-4C48-8B7F-A0371BF2E34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249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2470591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/>
          </p:cNvSpPr>
          <p:nvPr/>
        </p:nvSpPr>
        <p:spPr bwMode="auto">
          <a:xfrm>
            <a:off x="4524375" y="1881188"/>
            <a:ext cx="363538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6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79613" y="3887788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08" name="Rectangle 4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21</a:t>
              </a:r>
            </a:p>
          </p:txBody>
        </p:sp>
      </p:grpSp>
      <p:sp>
        <p:nvSpPr>
          <p:cNvPr id="53252" name="Rectangle 5"/>
          <p:cNvSpPr>
            <a:spLocks/>
          </p:cNvSpPr>
          <p:nvPr/>
        </p:nvSpPr>
        <p:spPr bwMode="auto">
          <a:xfrm>
            <a:off x="6132513" y="27828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53253" name="Rectangle 6"/>
          <p:cNvSpPr>
            <a:spLocks/>
          </p:cNvSpPr>
          <p:nvPr/>
        </p:nvSpPr>
        <p:spPr bwMode="auto">
          <a:xfrm>
            <a:off x="2960688" y="2782888"/>
            <a:ext cx="363537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8</a:t>
            </a:r>
          </a:p>
        </p:txBody>
      </p:sp>
      <p:sp>
        <p:nvSpPr>
          <p:cNvPr id="53254" name="Rectangle 7"/>
          <p:cNvSpPr>
            <a:spLocks/>
          </p:cNvSpPr>
          <p:nvPr/>
        </p:nvSpPr>
        <p:spPr bwMode="auto">
          <a:xfrm>
            <a:off x="6856413" y="3887788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35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60513" y="4983163"/>
            <a:ext cx="558800" cy="466725"/>
            <a:chOff x="0" y="0"/>
            <a:chExt cx="352" cy="294"/>
          </a:xfrm>
          <a:solidFill>
            <a:srgbClr val="FFFFCC"/>
          </a:solidFill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0" y="0"/>
              <a:ext cx="352" cy="2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14" name="Rectangle 10"/>
            <p:cNvSpPr>
              <a:spLocks/>
            </p:cNvSpPr>
            <p:nvPr/>
          </p:nvSpPr>
          <p:spPr bwMode="auto">
            <a:xfrm>
              <a:off x="0" y="0"/>
              <a:ext cx="352" cy="280"/>
            </a:xfrm>
            <a:prstGeom prst="rect">
              <a:avLst/>
            </a:prstGeom>
            <a:grpFill/>
            <a:ln w="12700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40639" bIns="0"/>
            <a:lstStyle/>
            <a:p>
              <a:pPr marL="39688" algn="ctr">
                <a:spcBef>
                  <a:spcPts val="1400"/>
                </a:spcBef>
                <a:defRPr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22</a:t>
              </a:r>
            </a:p>
          </p:txBody>
        </p:sp>
      </p:grpSp>
      <p:sp>
        <p:nvSpPr>
          <p:cNvPr id="53256" name="Rectangle 11"/>
          <p:cNvSpPr>
            <a:spLocks/>
          </p:cNvSpPr>
          <p:nvPr/>
        </p:nvSpPr>
        <p:spPr bwMode="auto">
          <a:xfrm>
            <a:off x="3243263" y="4983163"/>
            <a:ext cx="5588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55</a:t>
            </a:r>
          </a:p>
        </p:txBody>
      </p:sp>
      <p:sp>
        <p:nvSpPr>
          <p:cNvPr id="53257" name="Rectangle 12"/>
          <p:cNvSpPr>
            <a:spLocks/>
          </p:cNvSpPr>
          <p:nvPr/>
        </p:nvSpPr>
        <p:spPr bwMode="auto">
          <a:xfrm>
            <a:off x="2397125" y="4983163"/>
            <a:ext cx="565150" cy="466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38</a:t>
            </a:r>
          </a:p>
        </p:txBody>
      </p:sp>
      <p:sp>
        <p:nvSpPr>
          <p:cNvPr id="53258" name="Rectangle 13"/>
          <p:cNvSpPr>
            <a:spLocks/>
          </p:cNvSpPr>
          <p:nvPr/>
        </p:nvSpPr>
        <p:spPr bwMode="auto">
          <a:xfrm>
            <a:off x="363855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10</a:t>
            </a:r>
          </a:p>
        </p:txBody>
      </p:sp>
      <p:sp>
        <p:nvSpPr>
          <p:cNvPr id="53259" name="AutoShape 14"/>
          <p:cNvSpPr>
            <a:spLocks/>
          </p:cNvSpPr>
          <p:nvPr/>
        </p:nvSpPr>
        <p:spPr bwMode="auto">
          <a:xfrm flipH="1">
            <a:off x="3144838" y="2365375"/>
            <a:ext cx="1565275" cy="392113"/>
          </a:xfrm>
          <a:custGeom>
            <a:avLst/>
            <a:gdLst>
              <a:gd name="T0" fmla="*/ 0 w 21600"/>
              <a:gd name="T1" fmla="*/ 0 h 21600"/>
              <a:gd name="T2" fmla="*/ 1565275 w 21600"/>
              <a:gd name="T3" fmla="*/ 392113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AutoShape 15"/>
          <p:cNvSpPr>
            <a:spLocks/>
          </p:cNvSpPr>
          <p:nvPr/>
        </p:nvSpPr>
        <p:spPr bwMode="auto">
          <a:xfrm>
            <a:off x="4710113" y="2365375"/>
            <a:ext cx="1708150" cy="393700"/>
          </a:xfrm>
          <a:custGeom>
            <a:avLst/>
            <a:gdLst>
              <a:gd name="T0" fmla="*/ 0 w 21600"/>
              <a:gd name="T1" fmla="*/ 0 h 21600"/>
              <a:gd name="T2" fmla="*/ 1708150 w 21600"/>
              <a:gd name="T3" fmla="*/ 3937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AutoShape 16"/>
          <p:cNvSpPr>
            <a:spLocks/>
          </p:cNvSpPr>
          <p:nvPr/>
        </p:nvSpPr>
        <p:spPr bwMode="auto">
          <a:xfrm flipH="1">
            <a:off x="2259013" y="3249613"/>
            <a:ext cx="885825" cy="587375"/>
          </a:xfrm>
          <a:custGeom>
            <a:avLst/>
            <a:gdLst>
              <a:gd name="T0" fmla="*/ 0 w 21600"/>
              <a:gd name="T1" fmla="*/ 0 h 21600"/>
              <a:gd name="T2" fmla="*/ 885825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2" name="AutoShape 17"/>
          <p:cNvSpPr>
            <a:spLocks/>
          </p:cNvSpPr>
          <p:nvPr/>
        </p:nvSpPr>
        <p:spPr bwMode="auto">
          <a:xfrm>
            <a:off x="3144838" y="3249613"/>
            <a:ext cx="785812" cy="587375"/>
          </a:xfrm>
          <a:custGeom>
            <a:avLst/>
            <a:gdLst>
              <a:gd name="T0" fmla="*/ 0 w 21600"/>
              <a:gd name="T1" fmla="*/ 0 h 21600"/>
              <a:gd name="T2" fmla="*/ 785812 w 21600"/>
              <a:gd name="T3" fmla="*/ 587375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AutoShape 18"/>
          <p:cNvSpPr>
            <a:spLocks/>
          </p:cNvSpPr>
          <p:nvPr/>
        </p:nvSpPr>
        <p:spPr bwMode="auto">
          <a:xfrm flipH="1">
            <a:off x="57070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4" name="AutoShape 19"/>
          <p:cNvSpPr>
            <a:spLocks/>
          </p:cNvSpPr>
          <p:nvPr/>
        </p:nvSpPr>
        <p:spPr bwMode="auto">
          <a:xfrm>
            <a:off x="6418263" y="3251200"/>
            <a:ext cx="711200" cy="585788"/>
          </a:xfrm>
          <a:custGeom>
            <a:avLst/>
            <a:gdLst>
              <a:gd name="T0" fmla="*/ 0 w 21600"/>
              <a:gd name="T1" fmla="*/ 0 h 21600"/>
              <a:gd name="T2" fmla="*/ 711200 w 21600"/>
              <a:gd name="T3" fmla="*/ 585788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5" name="AutoShape 20"/>
          <p:cNvSpPr>
            <a:spLocks/>
          </p:cNvSpPr>
          <p:nvPr/>
        </p:nvSpPr>
        <p:spPr bwMode="auto">
          <a:xfrm flipH="1">
            <a:off x="1839913" y="4354513"/>
            <a:ext cx="419100" cy="565150"/>
          </a:xfrm>
          <a:custGeom>
            <a:avLst/>
            <a:gdLst>
              <a:gd name="T0" fmla="*/ 0 w 21600"/>
              <a:gd name="T1" fmla="*/ 0 h 21600"/>
              <a:gd name="T2" fmla="*/ 41910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6" name="AutoShape 21"/>
          <p:cNvSpPr>
            <a:spLocks/>
          </p:cNvSpPr>
          <p:nvPr/>
        </p:nvSpPr>
        <p:spPr bwMode="auto">
          <a:xfrm>
            <a:off x="2259013" y="4354513"/>
            <a:ext cx="420687" cy="565150"/>
          </a:xfrm>
          <a:custGeom>
            <a:avLst/>
            <a:gdLst>
              <a:gd name="T0" fmla="*/ 0 w 21600"/>
              <a:gd name="T1" fmla="*/ 0 h 21600"/>
              <a:gd name="T2" fmla="*/ 42068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7" name="AutoShape 22"/>
          <p:cNvSpPr>
            <a:spLocks/>
          </p:cNvSpPr>
          <p:nvPr/>
        </p:nvSpPr>
        <p:spPr bwMode="auto">
          <a:xfrm flipH="1">
            <a:off x="3516313" y="4354513"/>
            <a:ext cx="414337" cy="565150"/>
          </a:xfrm>
          <a:custGeom>
            <a:avLst/>
            <a:gdLst>
              <a:gd name="T0" fmla="*/ 0 w 21600"/>
              <a:gd name="T1" fmla="*/ 0 h 21600"/>
              <a:gd name="T2" fmla="*/ 414337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8" name="AutoShape 23"/>
          <p:cNvSpPr>
            <a:spLocks/>
          </p:cNvSpPr>
          <p:nvPr/>
        </p:nvSpPr>
        <p:spPr bwMode="auto">
          <a:xfrm>
            <a:off x="3930650" y="4354513"/>
            <a:ext cx="412750" cy="565150"/>
          </a:xfrm>
          <a:custGeom>
            <a:avLst/>
            <a:gdLst>
              <a:gd name="T0" fmla="*/ 0 w 21600"/>
              <a:gd name="T1" fmla="*/ 0 h 21600"/>
              <a:gd name="T2" fmla="*/ 412750 w 21600"/>
              <a:gd name="T3" fmla="*/ 56515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9" name="Rectangle 25"/>
          <p:cNvSpPr>
            <a:spLocks/>
          </p:cNvSpPr>
          <p:nvPr/>
        </p:nvSpPr>
        <p:spPr bwMode="auto">
          <a:xfrm>
            <a:off x="5410200" y="38909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19</a:t>
            </a:r>
          </a:p>
        </p:txBody>
      </p:sp>
      <p:sp>
        <p:nvSpPr>
          <p:cNvPr id="53270" name="Rectangle 26"/>
          <p:cNvSpPr>
            <a:spLocks/>
          </p:cNvSpPr>
          <p:nvPr/>
        </p:nvSpPr>
        <p:spPr bwMode="auto">
          <a:xfrm>
            <a:off x="4083050" y="4983163"/>
            <a:ext cx="571500" cy="469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20</a:t>
            </a:r>
          </a:p>
        </p:txBody>
      </p:sp>
      <p:sp>
        <p:nvSpPr>
          <p:cNvPr id="53271" name="Rectangle 27"/>
          <p:cNvSpPr>
            <a:spLocks/>
          </p:cNvSpPr>
          <p:nvPr/>
        </p:nvSpPr>
        <p:spPr bwMode="auto">
          <a:xfrm>
            <a:off x="1611313" y="1885950"/>
            <a:ext cx="78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cs typeface="Arial" charset="0"/>
              </a:rPr>
              <a:t>4  5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75F7F1B-E281-414A-BAD5-7BD75AED44AA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273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22873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/>
          </p:cNvSpPr>
          <p:nvPr/>
        </p:nvSpPr>
        <p:spPr bwMode="auto">
          <a:xfrm>
            <a:off x="787400" y="2200275"/>
            <a:ext cx="7683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cs typeface="Arial" charset="0"/>
              </a:rPr>
              <a:t>Time is O(log n), since the tree is balanced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0996B24-918A-470E-A3F6-015FFE7957C7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4276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2993364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6644EE-C33D-45E2-A077-39328E9B0F33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5300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charset="0"/>
                <a:cs typeface="Courier New" charset="0"/>
              </a:rPr>
              <a:t>pop()</a:t>
            </a:r>
          </a:p>
        </p:txBody>
      </p:sp>
      <p:sp>
        <p:nvSpPr>
          <p:cNvPr id="6" name="object 61"/>
          <p:cNvSpPr txBox="1"/>
          <p:nvPr/>
        </p:nvSpPr>
        <p:spPr>
          <a:xfrm>
            <a:off x="635000" y="1524000"/>
            <a:ext cx="4724400" cy="9848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vo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y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eap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&lt;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&gt;: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95580" marR="5080" indent="-182880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_.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5" dirty="0">
                <a:solidFill>
                  <a:srgbClr val="980000"/>
                </a:solidFill>
                <a:latin typeface="Courier New"/>
                <a:cs typeface="Courier New"/>
              </a:rPr>
              <a:t>k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rotateDown(1)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r>
              <a:rPr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64"/>
          <p:cNvSpPr txBox="1"/>
          <p:nvPr/>
        </p:nvSpPr>
        <p:spPr>
          <a:xfrm>
            <a:off x="635000" y="2813685"/>
            <a:ext cx="5626100" cy="32008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vo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y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eap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&lt;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&gt;: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:</a:t>
            </a:r>
            <a:r>
              <a:rPr lang="en-US"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rotateDown</a:t>
            </a:r>
            <a:r>
              <a:rPr sz="1600" spc="-5" dirty="0" smtClean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10" dirty="0" smtClean="0">
                <a:solidFill>
                  <a:srgbClr val="980000"/>
                </a:solidFill>
                <a:latin typeface="Courier New"/>
                <a:cs typeface="Courier New"/>
              </a:rPr>
              <a:t>in</a:t>
            </a:r>
            <a:r>
              <a:rPr sz="1600" dirty="0" smtClean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 smtClean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x)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f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x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f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o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de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ur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195580" marR="281940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*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x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w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/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ft</a:t>
            </a:r>
            <a:r>
              <a:rPr sz="1600" spc="-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f(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g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x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9730" marR="189230">
              <a:lnSpc>
                <a:spcPct val="100000"/>
              </a:lnSpc>
            </a:pP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al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+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f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(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&lt;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15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])</a:t>
            </a:r>
            <a:endParaRPr sz="1600" dirty="0">
              <a:latin typeface="Courier New"/>
              <a:cs typeface="Courier New"/>
            </a:endParaRPr>
          </a:p>
          <a:p>
            <a:pPr marL="655320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il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4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d;</a:t>
            </a:r>
            <a:endParaRPr sz="1600" dirty="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655320" marR="5080" indent="-460375">
              <a:lnSpc>
                <a:spcPct val="100000"/>
              </a:lnSpc>
            </a:pP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f(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x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&gt;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il</a:t>
            </a:r>
            <a:r>
              <a:rPr sz="1600" spc="1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)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{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w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p(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s_</a:t>
            </a:r>
            <a:r>
              <a:rPr sz="1600" spc="20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id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x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te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m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_</a:t>
            </a:r>
            <a:r>
              <a:rPr sz="1600" spc="15" dirty="0">
                <a:solidFill>
                  <a:srgbClr val="98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sm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ll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]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);</a:t>
            </a:r>
            <a:r>
              <a:rPr sz="1600" spc="-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pi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f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y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(s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ma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le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C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h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i</a:t>
            </a:r>
            <a:r>
              <a:rPr sz="1600" spc="10" dirty="0">
                <a:solidFill>
                  <a:srgbClr val="980000"/>
                </a:solidFill>
                <a:latin typeface="Courier New"/>
                <a:cs typeface="Courier New"/>
              </a:rPr>
              <a:t>l</a:t>
            </a:r>
            <a:r>
              <a:rPr sz="1600" spc="5" dirty="0">
                <a:solidFill>
                  <a:srgbClr val="98000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980000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r>
              <a:rPr sz="1600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8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7865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smtClean="0"/>
              <a:t>HeapSort</a:t>
            </a:r>
          </a:p>
        </p:txBody>
      </p:sp>
      <p:sp>
        <p:nvSpPr>
          <p:cNvPr id="56323" name="Rectangle 2"/>
          <p:cNvSpPr>
            <a:spLocks/>
          </p:cNvSpPr>
          <p:nvPr/>
        </p:nvSpPr>
        <p:spPr bwMode="auto">
          <a:xfrm>
            <a:off x="787400" y="2017713"/>
            <a:ext cx="76835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439738" indent="-400050"/>
            <a:r>
              <a:rPr lang="en-US" sz="2800" dirty="0">
                <a:solidFill>
                  <a:srgbClr val="3333CC"/>
                </a:solidFill>
                <a:cs typeface="Arial" charset="0"/>
              </a:rPr>
              <a:t>Given </a:t>
            </a:r>
            <a:r>
              <a:rPr lang="en-US" sz="2800" dirty="0" smtClean="0">
                <a:solidFill>
                  <a:srgbClr val="3333CC"/>
                </a:solidFill>
                <a:cs typeface="Arial" charset="0"/>
              </a:rPr>
              <a:t>an array 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of length n,</a:t>
            </a:r>
          </a:p>
          <a:p>
            <a:pPr marL="439738" indent="-400050"/>
            <a:endParaRPr lang="en-US" sz="2800" dirty="0">
              <a:solidFill>
                <a:srgbClr val="3333CC"/>
              </a:solidFill>
              <a:cs typeface="Arial" charset="0"/>
            </a:endParaRPr>
          </a:p>
          <a:p>
            <a:pPr marL="439738" indent="-400050"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Put all n elements into a heap – O(n log n) </a:t>
            </a:r>
          </a:p>
          <a:p>
            <a:pPr marL="439738" indent="-400050"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Arial" charset="0"/>
              </a:rPr>
              <a:t>Repeatedly get the min – O(n log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1C16D8B-E4C5-49AD-A4EF-E4583564EBD2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Queue and Priority 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bject 10"/>
          <p:cNvSpPr/>
          <p:nvPr/>
        </p:nvSpPr>
        <p:spPr>
          <a:xfrm>
            <a:off x="6905121" y="258135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332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7278258" y="258135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186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/>
          <p:cNvSpPr txBox="1"/>
          <p:nvPr/>
        </p:nvSpPr>
        <p:spPr>
          <a:xfrm>
            <a:off x="8529705" y="1634925"/>
            <a:ext cx="280035" cy="215444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lang="en-US" sz="1400" spc="-5" dirty="0">
                <a:solidFill>
                  <a:srgbClr val="980000"/>
                </a:solidFill>
                <a:latin typeface="Arial"/>
                <a:cs typeface="Arial"/>
              </a:rPr>
              <a:t>1</a:t>
            </a:r>
            <a:r>
              <a:rPr sz="1400" spc="-5" dirty="0" smtClean="0">
                <a:solidFill>
                  <a:srgbClr val="980000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4"/>
          <p:cNvSpPr/>
          <p:nvPr/>
        </p:nvSpPr>
        <p:spPr>
          <a:xfrm>
            <a:off x="6431401" y="2112553"/>
            <a:ext cx="1779905" cy="937894"/>
          </a:xfrm>
          <a:custGeom>
            <a:avLst/>
            <a:gdLst/>
            <a:ahLst/>
            <a:cxnLst/>
            <a:rect l="l" t="t" r="r" b="b"/>
            <a:pathLst>
              <a:path w="1779904" h="937894">
                <a:moveTo>
                  <a:pt x="0" y="937427"/>
                </a:moveTo>
                <a:lnTo>
                  <a:pt x="1779650" y="937427"/>
                </a:lnTo>
                <a:lnTo>
                  <a:pt x="1779650" y="0"/>
                </a:lnTo>
                <a:lnTo>
                  <a:pt x="0" y="0"/>
                </a:lnTo>
                <a:lnTo>
                  <a:pt x="0" y="937427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/>
          <p:cNvSpPr/>
          <p:nvPr/>
        </p:nvSpPr>
        <p:spPr>
          <a:xfrm>
            <a:off x="8070981" y="1995616"/>
            <a:ext cx="459105" cy="652145"/>
          </a:xfrm>
          <a:custGeom>
            <a:avLst/>
            <a:gdLst/>
            <a:ahLst/>
            <a:cxnLst/>
            <a:rect l="l" t="t" r="r" b="b"/>
            <a:pathLst>
              <a:path w="459104" h="652144">
                <a:moveTo>
                  <a:pt x="113659" y="519440"/>
                </a:moveTo>
                <a:lnTo>
                  <a:pt x="0" y="585734"/>
                </a:lnTo>
                <a:lnTo>
                  <a:pt x="113659" y="652028"/>
                </a:lnTo>
                <a:lnTo>
                  <a:pt x="122438" y="649742"/>
                </a:lnTo>
                <a:lnTo>
                  <a:pt x="126491" y="642884"/>
                </a:lnTo>
                <a:lnTo>
                  <a:pt x="130423" y="636148"/>
                </a:lnTo>
                <a:lnTo>
                  <a:pt x="128137" y="627400"/>
                </a:lnTo>
                <a:lnTo>
                  <a:pt x="121279" y="623315"/>
                </a:lnTo>
                <a:lnTo>
                  <a:pt x="81173" y="599968"/>
                </a:lnTo>
                <a:lnTo>
                  <a:pt x="28437" y="599968"/>
                </a:lnTo>
                <a:lnTo>
                  <a:pt x="28437" y="571378"/>
                </a:lnTo>
                <a:lnTo>
                  <a:pt x="81243" y="571378"/>
                </a:lnTo>
                <a:lnTo>
                  <a:pt x="121279" y="547999"/>
                </a:lnTo>
                <a:lnTo>
                  <a:pt x="128137" y="544067"/>
                </a:lnTo>
                <a:lnTo>
                  <a:pt x="130423" y="535320"/>
                </a:lnTo>
                <a:lnTo>
                  <a:pt x="126491" y="528462"/>
                </a:lnTo>
                <a:lnTo>
                  <a:pt x="122438" y="521726"/>
                </a:lnTo>
                <a:lnTo>
                  <a:pt x="113659" y="519440"/>
                </a:lnTo>
                <a:close/>
              </a:path>
              <a:path w="459104" h="652144">
                <a:moveTo>
                  <a:pt x="81243" y="571378"/>
                </a:moveTo>
                <a:lnTo>
                  <a:pt x="28437" y="571378"/>
                </a:lnTo>
                <a:lnTo>
                  <a:pt x="28437" y="599968"/>
                </a:lnTo>
                <a:lnTo>
                  <a:pt x="81173" y="599968"/>
                </a:lnTo>
                <a:lnTo>
                  <a:pt x="77875" y="598048"/>
                </a:lnTo>
                <a:lnTo>
                  <a:pt x="35570" y="598048"/>
                </a:lnTo>
                <a:lnTo>
                  <a:pt x="35570" y="573420"/>
                </a:lnTo>
                <a:lnTo>
                  <a:pt x="77746" y="573420"/>
                </a:lnTo>
                <a:lnTo>
                  <a:pt x="81243" y="571378"/>
                </a:lnTo>
                <a:close/>
              </a:path>
              <a:path w="459104" h="652144">
                <a:moveTo>
                  <a:pt x="215127" y="571378"/>
                </a:moveTo>
                <a:lnTo>
                  <a:pt x="81243" y="571378"/>
                </a:lnTo>
                <a:lnTo>
                  <a:pt x="56690" y="585715"/>
                </a:lnTo>
                <a:lnTo>
                  <a:pt x="81173" y="599968"/>
                </a:lnTo>
                <a:lnTo>
                  <a:pt x="237347" y="599968"/>
                </a:lnTo>
                <a:lnTo>
                  <a:pt x="243718" y="593597"/>
                </a:lnTo>
                <a:lnTo>
                  <a:pt x="243718" y="585734"/>
                </a:lnTo>
                <a:lnTo>
                  <a:pt x="215127" y="585734"/>
                </a:lnTo>
                <a:lnTo>
                  <a:pt x="215127" y="571378"/>
                </a:lnTo>
                <a:close/>
              </a:path>
              <a:path w="459104" h="652144">
                <a:moveTo>
                  <a:pt x="35570" y="573420"/>
                </a:moveTo>
                <a:lnTo>
                  <a:pt x="35570" y="598048"/>
                </a:lnTo>
                <a:lnTo>
                  <a:pt x="56690" y="585715"/>
                </a:lnTo>
                <a:lnTo>
                  <a:pt x="35570" y="573420"/>
                </a:lnTo>
                <a:close/>
              </a:path>
              <a:path w="459104" h="652144">
                <a:moveTo>
                  <a:pt x="56690" y="585715"/>
                </a:moveTo>
                <a:lnTo>
                  <a:pt x="35570" y="598048"/>
                </a:lnTo>
                <a:lnTo>
                  <a:pt x="77875" y="598048"/>
                </a:lnTo>
                <a:lnTo>
                  <a:pt x="56690" y="585715"/>
                </a:lnTo>
                <a:close/>
              </a:path>
              <a:path w="459104" h="652144">
                <a:moveTo>
                  <a:pt x="458723" y="0"/>
                </a:moveTo>
                <a:lnTo>
                  <a:pt x="221498" y="0"/>
                </a:lnTo>
                <a:lnTo>
                  <a:pt x="215127" y="6370"/>
                </a:lnTo>
                <a:lnTo>
                  <a:pt x="215127" y="585734"/>
                </a:lnTo>
                <a:lnTo>
                  <a:pt x="229361" y="571378"/>
                </a:lnTo>
                <a:lnTo>
                  <a:pt x="243718" y="571378"/>
                </a:lnTo>
                <a:lnTo>
                  <a:pt x="243718" y="28590"/>
                </a:lnTo>
                <a:lnTo>
                  <a:pt x="229361" y="28590"/>
                </a:lnTo>
                <a:lnTo>
                  <a:pt x="243718" y="14356"/>
                </a:lnTo>
                <a:lnTo>
                  <a:pt x="458723" y="14356"/>
                </a:lnTo>
                <a:lnTo>
                  <a:pt x="458723" y="0"/>
                </a:lnTo>
                <a:close/>
              </a:path>
              <a:path w="459104" h="652144">
                <a:moveTo>
                  <a:pt x="243718" y="571378"/>
                </a:moveTo>
                <a:lnTo>
                  <a:pt x="229361" y="571378"/>
                </a:lnTo>
                <a:lnTo>
                  <a:pt x="215127" y="585734"/>
                </a:lnTo>
                <a:lnTo>
                  <a:pt x="243718" y="585734"/>
                </a:lnTo>
                <a:lnTo>
                  <a:pt x="243718" y="571378"/>
                </a:lnTo>
                <a:close/>
              </a:path>
              <a:path w="459104" h="652144">
                <a:moveTo>
                  <a:pt x="77746" y="573420"/>
                </a:moveTo>
                <a:lnTo>
                  <a:pt x="35570" y="573420"/>
                </a:lnTo>
                <a:lnTo>
                  <a:pt x="56690" y="585715"/>
                </a:lnTo>
                <a:lnTo>
                  <a:pt x="77746" y="573420"/>
                </a:lnTo>
                <a:close/>
              </a:path>
              <a:path w="459104" h="652144">
                <a:moveTo>
                  <a:pt x="243718" y="14356"/>
                </a:moveTo>
                <a:lnTo>
                  <a:pt x="229361" y="28590"/>
                </a:lnTo>
                <a:lnTo>
                  <a:pt x="243718" y="28590"/>
                </a:lnTo>
                <a:lnTo>
                  <a:pt x="243718" y="14356"/>
                </a:lnTo>
                <a:close/>
              </a:path>
              <a:path w="459104" h="652144">
                <a:moveTo>
                  <a:pt x="458723" y="14356"/>
                </a:moveTo>
                <a:lnTo>
                  <a:pt x="243718" y="14356"/>
                </a:lnTo>
                <a:lnTo>
                  <a:pt x="243718" y="28590"/>
                </a:lnTo>
                <a:lnTo>
                  <a:pt x="458723" y="28590"/>
                </a:lnTo>
                <a:lnTo>
                  <a:pt x="458723" y="14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 txBox="1"/>
          <p:nvPr/>
        </p:nvSpPr>
        <p:spPr>
          <a:xfrm>
            <a:off x="8070981" y="1770080"/>
            <a:ext cx="8502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b="1" spc="-5" smtClean="0">
                <a:solidFill>
                  <a:srgbClr val="FF0000"/>
                </a:solidFill>
                <a:latin typeface="Arial"/>
                <a:cs typeface="Arial"/>
              </a:rPr>
              <a:t>push</a:t>
            </a:r>
            <a:r>
              <a:rPr sz="1100" b="1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7"/>
          <p:cNvSpPr/>
          <p:nvPr/>
        </p:nvSpPr>
        <p:spPr>
          <a:xfrm>
            <a:off x="5852159" y="2476569"/>
            <a:ext cx="280035" cy="750570"/>
          </a:xfrm>
          <a:custGeom>
            <a:avLst/>
            <a:gdLst/>
            <a:ahLst/>
            <a:cxnLst/>
            <a:rect l="l" t="t" r="r" b="b"/>
            <a:pathLst>
              <a:path w="280035" h="750569">
                <a:moveTo>
                  <a:pt x="0" y="749951"/>
                </a:moveTo>
                <a:lnTo>
                  <a:pt x="279820" y="749951"/>
                </a:lnTo>
                <a:lnTo>
                  <a:pt x="279820" y="0"/>
                </a:lnTo>
                <a:lnTo>
                  <a:pt x="0" y="0"/>
                </a:lnTo>
                <a:lnTo>
                  <a:pt x="0" y="7499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/>
          <p:cNvSpPr/>
          <p:nvPr/>
        </p:nvSpPr>
        <p:spPr>
          <a:xfrm>
            <a:off x="5852159" y="2476569"/>
            <a:ext cx="280035" cy="750570"/>
          </a:xfrm>
          <a:custGeom>
            <a:avLst/>
            <a:gdLst/>
            <a:ahLst/>
            <a:cxnLst/>
            <a:rect l="l" t="t" r="r" b="b"/>
            <a:pathLst>
              <a:path w="280035" h="750569">
                <a:moveTo>
                  <a:pt x="0" y="749951"/>
                </a:moveTo>
                <a:lnTo>
                  <a:pt x="279820" y="749951"/>
                </a:lnTo>
                <a:lnTo>
                  <a:pt x="279820" y="0"/>
                </a:lnTo>
                <a:lnTo>
                  <a:pt x="0" y="0"/>
                </a:lnTo>
                <a:lnTo>
                  <a:pt x="0" y="7499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/>
          <p:cNvSpPr/>
          <p:nvPr/>
        </p:nvSpPr>
        <p:spPr>
          <a:xfrm>
            <a:off x="6131813" y="2566995"/>
            <a:ext cx="494030" cy="351155"/>
          </a:xfrm>
          <a:custGeom>
            <a:avLst/>
            <a:gdLst/>
            <a:ahLst/>
            <a:cxnLst/>
            <a:rect l="l" t="t" r="r" b="b"/>
            <a:pathLst>
              <a:path w="494029" h="351155">
                <a:moveTo>
                  <a:pt x="113781" y="218328"/>
                </a:moveTo>
                <a:lnTo>
                  <a:pt x="0" y="284622"/>
                </a:lnTo>
                <a:lnTo>
                  <a:pt x="113781" y="350916"/>
                </a:lnTo>
                <a:lnTo>
                  <a:pt x="122560" y="348630"/>
                </a:lnTo>
                <a:lnTo>
                  <a:pt x="126491" y="341772"/>
                </a:lnTo>
                <a:lnTo>
                  <a:pt x="130423" y="335036"/>
                </a:lnTo>
                <a:lnTo>
                  <a:pt x="128137" y="326257"/>
                </a:lnTo>
                <a:lnTo>
                  <a:pt x="81145" y="298825"/>
                </a:lnTo>
                <a:lnTo>
                  <a:pt x="28437" y="298825"/>
                </a:lnTo>
                <a:lnTo>
                  <a:pt x="28437" y="270266"/>
                </a:lnTo>
                <a:lnTo>
                  <a:pt x="81243" y="270266"/>
                </a:lnTo>
                <a:lnTo>
                  <a:pt x="121279" y="246887"/>
                </a:lnTo>
                <a:lnTo>
                  <a:pt x="128137" y="242956"/>
                </a:lnTo>
                <a:lnTo>
                  <a:pt x="130423" y="234177"/>
                </a:lnTo>
                <a:lnTo>
                  <a:pt x="126491" y="227319"/>
                </a:lnTo>
                <a:lnTo>
                  <a:pt x="122560" y="220614"/>
                </a:lnTo>
                <a:lnTo>
                  <a:pt x="113781" y="218328"/>
                </a:lnTo>
                <a:close/>
              </a:path>
              <a:path w="494029" h="351155">
                <a:moveTo>
                  <a:pt x="81243" y="270266"/>
                </a:moveTo>
                <a:lnTo>
                  <a:pt x="28437" y="270266"/>
                </a:lnTo>
                <a:lnTo>
                  <a:pt x="28437" y="298825"/>
                </a:lnTo>
                <a:lnTo>
                  <a:pt x="81145" y="298825"/>
                </a:lnTo>
                <a:lnTo>
                  <a:pt x="77901" y="296936"/>
                </a:lnTo>
                <a:lnTo>
                  <a:pt x="35570" y="296936"/>
                </a:lnTo>
                <a:lnTo>
                  <a:pt x="35570" y="272277"/>
                </a:lnTo>
                <a:lnTo>
                  <a:pt x="77798" y="272277"/>
                </a:lnTo>
                <a:lnTo>
                  <a:pt x="81243" y="270266"/>
                </a:lnTo>
                <a:close/>
              </a:path>
              <a:path w="494029" h="351155">
                <a:moveTo>
                  <a:pt x="232531" y="270266"/>
                </a:moveTo>
                <a:lnTo>
                  <a:pt x="81243" y="270266"/>
                </a:lnTo>
                <a:lnTo>
                  <a:pt x="56710" y="284591"/>
                </a:lnTo>
                <a:lnTo>
                  <a:pt x="81145" y="298825"/>
                </a:lnTo>
                <a:lnTo>
                  <a:pt x="254751" y="298825"/>
                </a:lnTo>
                <a:lnTo>
                  <a:pt x="261122" y="292486"/>
                </a:lnTo>
                <a:lnTo>
                  <a:pt x="261122" y="284622"/>
                </a:lnTo>
                <a:lnTo>
                  <a:pt x="232531" y="284622"/>
                </a:lnTo>
                <a:lnTo>
                  <a:pt x="232531" y="270266"/>
                </a:lnTo>
                <a:close/>
              </a:path>
              <a:path w="494029" h="351155">
                <a:moveTo>
                  <a:pt x="35570" y="272277"/>
                </a:moveTo>
                <a:lnTo>
                  <a:pt x="35570" y="296936"/>
                </a:lnTo>
                <a:lnTo>
                  <a:pt x="56710" y="284591"/>
                </a:lnTo>
                <a:lnTo>
                  <a:pt x="35570" y="272277"/>
                </a:lnTo>
                <a:close/>
              </a:path>
              <a:path w="494029" h="351155">
                <a:moveTo>
                  <a:pt x="56710" y="284591"/>
                </a:moveTo>
                <a:lnTo>
                  <a:pt x="35570" y="296936"/>
                </a:lnTo>
                <a:lnTo>
                  <a:pt x="77901" y="296936"/>
                </a:lnTo>
                <a:lnTo>
                  <a:pt x="56710" y="284591"/>
                </a:lnTo>
                <a:close/>
              </a:path>
              <a:path w="494029" h="351155">
                <a:moveTo>
                  <a:pt x="493532" y="0"/>
                </a:moveTo>
                <a:lnTo>
                  <a:pt x="238902" y="0"/>
                </a:lnTo>
                <a:lnTo>
                  <a:pt x="232531" y="6492"/>
                </a:lnTo>
                <a:lnTo>
                  <a:pt x="232531" y="284622"/>
                </a:lnTo>
                <a:lnTo>
                  <a:pt x="246887" y="270266"/>
                </a:lnTo>
                <a:lnTo>
                  <a:pt x="261122" y="270266"/>
                </a:lnTo>
                <a:lnTo>
                  <a:pt x="261122" y="28590"/>
                </a:lnTo>
                <a:lnTo>
                  <a:pt x="246887" y="28590"/>
                </a:lnTo>
                <a:lnTo>
                  <a:pt x="261122" y="14356"/>
                </a:lnTo>
                <a:lnTo>
                  <a:pt x="493532" y="14356"/>
                </a:lnTo>
                <a:lnTo>
                  <a:pt x="493532" y="0"/>
                </a:lnTo>
                <a:close/>
              </a:path>
              <a:path w="494029" h="351155">
                <a:moveTo>
                  <a:pt x="261122" y="270266"/>
                </a:moveTo>
                <a:lnTo>
                  <a:pt x="246887" y="270266"/>
                </a:lnTo>
                <a:lnTo>
                  <a:pt x="232531" y="284622"/>
                </a:lnTo>
                <a:lnTo>
                  <a:pt x="261122" y="284622"/>
                </a:lnTo>
                <a:lnTo>
                  <a:pt x="261122" y="270266"/>
                </a:lnTo>
                <a:close/>
              </a:path>
              <a:path w="494029" h="351155">
                <a:moveTo>
                  <a:pt x="77798" y="272277"/>
                </a:moveTo>
                <a:lnTo>
                  <a:pt x="35570" y="272277"/>
                </a:lnTo>
                <a:lnTo>
                  <a:pt x="56710" y="284591"/>
                </a:lnTo>
                <a:lnTo>
                  <a:pt x="77798" y="272277"/>
                </a:lnTo>
                <a:close/>
              </a:path>
              <a:path w="494029" h="351155">
                <a:moveTo>
                  <a:pt x="261122" y="14356"/>
                </a:moveTo>
                <a:lnTo>
                  <a:pt x="246887" y="28590"/>
                </a:lnTo>
                <a:lnTo>
                  <a:pt x="261122" y="28590"/>
                </a:lnTo>
                <a:lnTo>
                  <a:pt x="261122" y="14356"/>
                </a:lnTo>
                <a:close/>
              </a:path>
              <a:path w="494029" h="351155">
                <a:moveTo>
                  <a:pt x="493532" y="14356"/>
                </a:moveTo>
                <a:lnTo>
                  <a:pt x="261122" y="14356"/>
                </a:lnTo>
                <a:lnTo>
                  <a:pt x="261122" y="28590"/>
                </a:lnTo>
                <a:lnTo>
                  <a:pt x="493532" y="28590"/>
                </a:lnTo>
                <a:lnTo>
                  <a:pt x="493532" y="14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/>
          <p:cNvSpPr txBox="1"/>
          <p:nvPr/>
        </p:nvSpPr>
        <p:spPr>
          <a:xfrm>
            <a:off x="5606038" y="2265042"/>
            <a:ext cx="7734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21"/>
          <p:cNvSpPr txBox="1"/>
          <p:nvPr/>
        </p:nvSpPr>
        <p:spPr>
          <a:xfrm>
            <a:off x="6816095" y="3383909"/>
            <a:ext cx="12128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radi</a:t>
            </a:r>
            <a:r>
              <a:rPr sz="11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24"/>
          <p:cNvSpPr txBox="1"/>
          <p:nvPr/>
        </p:nvSpPr>
        <p:spPr>
          <a:xfrm>
            <a:off x="8529705" y="3952176"/>
            <a:ext cx="280035" cy="215444"/>
          </a:xfrm>
          <a:prstGeom prst="rect">
            <a:avLst/>
          </a:prstGeom>
          <a:solidFill>
            <a:srgbClr val="DDDDDD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lang="en-US" sz="1400" spc="-5" dirty="0">
                <a:solidFill>
                  <a:srgbClr val="980000"/>
                </a:solidFill>
                <a:latin typeface="Arial"/>
                <a:cs typeface="Arial"/>
              </a:rPr>
              <a:t>1</a:t>
            </a:r>
            <a:r>
              <a:rPr sz="1400" spc="-5" dirty="0" smtClean="0">
                <a:solidFill>
                  <a:srgbClr val="980000"/>
                </a:solidFill>
                <a:latin typeface="Arial"/>
                <a:cs typeface="Arial"/>
              </a:rPr>
              <a:t>7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25"/>
          <p:cNvSpPr/>
          <p:nvPr/>
        </p:nvSpPr>
        <p:spPr>
          <a:xfrm>
            <a:off x="6431401" y="4429795"/>
            <a:ext cx="1869439" cy="937894"/>
          </a:xfrm>
          <a:custGeom>
            <a:avLst/>
            <a:gdLst/>
            <a:ahLst/>
            <a:cxnLst/>
            <a:rect l="l" t="t" r="r" b="b"/>
            <a:pathLst>
              <a:path w="1869440" h="937895">
                <a:moveTo>
                  <a:pt x="0" y="937427"/>
                </a:moveTo>
                <a:lnTo>
                  <a:pt x="1869054" y="937427"/>
                </a:lnTo>
                <a:lnTo>
                  <a:pt x="1869054" y="0"/>
                </a:lnTo>
                <a:lnTo>
                  <a:pt x="0" y="0"/>
                </a:lnTo>
                <a:lnTo>
                  <a:pt x="0" y="937427"/>
                </a:lnTo>
                <a:close/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6"/>
          <p:cNvSpPr/>
          <p:nvPr/>
        </p:nvSpPr>
        <p:spPr>
          <a:xfrm>
            <a:off x="7278258" y="4312865"/>
            <a:ext cx="1251585" cy="652145"/>
          </a:xfrm>
          <a:custGeom>
            <a:avLst/>
            <a:gdLst/>
            <a:ahLst/>
            <a:cxnLst/>
            <a:rect l="l" t="t" r="r" b="b"/>
            <a:pathLst>
              <a:path w="1251584" h="652145">
                <a:moveTo>
                  <a:pt x="113659" y="519434"/>
                </a:moveTo>
                <a:lnTo>
                  <a:pt x="0" y="585728"/>
                </a:lnTo>
                <a:lnTo>
                  <a:pt x="113659" y="652022"/>
                </a:lnTo>
                <a:lnTo>
                  <a:pt x="122407" y="649736"/>
                </a:lnTo>
                <a:lnTo>
                  <a:pt x="126339" y="642878"/>
                </a:lnTo>
                <a:lnTo>
                  <a:pt x="130301" y="636151"/>
                </a:lnTo>
                <a:lnTo>
                  <a:pt x="128015" y="627388"/>
                </a:lnTo>
                <a:lnTo>
                  <a:pt x="121279" y="623315"/>
                </a:lnTo>
                <a:lnTo>
                  <a:pt x="81150" y="599956"/>
                </a:lnTo>
                <a:lnTo>
                  <a:pt x="28315" y="599956"/>
                </a:lnTo>
                <a:lnTo>
                  <a:pt x="28315" y="571381"/>
                </a:lnTo>
                <a:lnTo>
                  <a:pt x="81235" y="571381"/>
                </a:lnTo>
                <a:lnTo>
                  <a:pt x="128015" y="544067"/>
                </a:lnTo>
                <a:lnTo>
                  <a:pt x="130301" y="535304"/>
                </a:lnTo>
                <a:lnTo>
                  <a:pt x="126339" y="528446"/>
                </a:lnTo>
                <a:lnTo>
                  <a:pt x="122407" y="521720"/>
                </a:lnTo>
                <a:lnTo>
                  <a:pt x="113659" y="519434"/>
                </a:lnTo>
                <a:close/>
              </a:path>
              <a:path w="1251584" h="652145">
                <a:moveTo>
                  <a:pt x="81235" y="571381"/>
                </a:moveTo>
                <a:lnTo>
                  <a:pt x="28315" y="571381"/>
                </a:lnTo>
                <a:lnTo>
                  <a:pt x="28315" y="599956"/>
                </a:lnTo>
                <a:lnTo>
                  <a:pt x="81150" y="599956"/>
                </a:lnTo>
                <a:lnTo>
                  <a:pt x="77878" y="598051"/>
                </a:lnTo>
                <a:lnTo>
                  <a:pt x="35539" y="598051"/>
                </a:lnTo>
                <a:lnTo>
                  <a:pt x="35539" y="573404"/>
                </a:lnTo>
                <a:lnTo>
                  <a:pt x="77767" y="573404"/>
                </a:lnTo>
                <a:lnTo>
                  <a:pt x="81235" y="571381"/>
                </a:lnTo>
                <a:close/>
              </a:path>
              <a:path w="1251584" h="652145">
                <a:moveTo>
                  <a:pt x="192389" y="571381"/>
                </a:moveTo>
                <a:lnTo>
                  <a:pt x="81235" y="571381"/>
                </a:lnTo>
                <a:lnTo>
                  <a:pt x="56681" y="585711"/>
                </a:lnTo>
                <a:lnTo>
                  <a:pt x="81150" y="599956"/>
                </a:lnTo>
                <a:lnTo>
                  <a:pt x="214487" y="599956"/>
                </a:lnTo>
                <a:lnTo>
                  <a:pt x="220979" y="593597"/>
                </a:lnTo>
                <a:lnTo>
                  <a:pt x="220979" y="585728"/>
                </a:lnTo>
                <a:lnTo>
                  <a:pt x="192389" y="585728"/>
                </a:lnTo>
                <a:lnTo>
                  <a:pt x="192389" y="571381"/>
                </a:lnTo>
                <a:close/>
              </a:path>
              <a:path w="1251584" h="652145">
                <a:moveTo>
                  <a:pt x="35539" y="573404"/>
                </a:moveTo>
                <a:lnTo>
                  <a:pt x="35539" y="598051"/>
                </a:lnTo>
                <a:lnTo>
                  <a:pt x="56681" y="585711"/>
                </a:lnTo>
                <a:lnTo>
                  <a:pt x="35539" y="573404"/>
                </a:lnTo>
                <a:close/>
              </a:path>
              <a:path w="1251584" h="652145">
                <a:moveTo>
                  <a:pt x="56681" y="585711"/>
                </a:moveTo>
                <a:lnTo>
                  <a:pt x="35539" y="598051"/>
                </a:lnTo>
                <a:lnTo>
                  <a:pt x="77878" y="598051"/>
                </a:lnTo>
                <a:lnTo>
                  <a:pt x="56681" y="585711"/>
                </a:lnTo>
                <a:close/>
              </a:path>
              <a:path w="1251584" h="652145">
                <a:moveTo>
                  <a:pt x="1251447" y="0"/>
                </a:moveTo>
                <a:lnTo>
                  <a:pt x="198729" y="0"/>
                </a:lnTo>
                <a:lnTo>
                  <a:pt x="192389" y="6358"/>
                </a:lnTo>
                <a:lnTo>
                  <a:pt x="192389" y="585728"/>
                </a:lnTo>
                <a:lnTo>
                  <a:pt x="206623" y="571381"/>
                </a:lnTo>
                <a:lnTo>
                  <a:pt x="220979" y="571381"/>
                </a:lnTo>
                <a:lnTo>
                  <a:pt x="220979" y="28574"/>
                </a:lnTo>
                <a:lnTo>
                  <a:pt x="206623" y="28574"/>
                </a:lnTo>
                <a:lnTo>
                  <a:pt x="220979" y="14359"/>
                </a:lnTo>
                <a:lnTo>
                  <a:pt x="1251447" y="14359"/>
                </a:lnTo>
                <a:lnTo>
                  <a:pt x="1251447" y="0"/>
                </a:lnTo>
                <a:close/>
              </a:path>
              <a:path w="1251584" h="652145">
                <a:moveTo>
                  <a:pt x="220979" y="571381"/>
                </a:moveTo>
                <a:lnTo>
                  <a:pt x="206623" y="571381"/>
                </a:lnTo>
                <a:lnTo>
                  <a:pt x="192389" y="585728"/>
                </a:lnTo>
                <a:lnTo>
                  <a:pt x="220979" y="585728"/>
                </a:lnTo>
                <a:lnTo>
                  <a:pt x="220979" y="571381"/>
                </a:lnTo>
                <a:close/>
              </a:path>
              <a:path w="1251584" h="652145">
                <a:moveTo>
                  <a:pt x="77767" y="573404"/>
                </a:moveTo>
                <a:lnTo>
                  <a:pt x="35539" y="573404"/>
                </a:lnTo>
                <a:lnTo>
                  <a:pt x="56681" y="585711"/>
                </a:lnTo>
                <a:lnTo>
                  <a:pt x="77767" y="573404"/>
                </a:lnTo>
                <a:close/>
              </a:path>
              <a:path w="1251584" h="652145">
                <a:moveTo>
                  <a:pt x="220979" y="14359"/>
                </a:moveTo>
                <a:lnTo>
                  <a:pt x="206623" y="28574"/>
                </a:lnTo>
                <a:lnTo>
                  <a:pt x="220979" y="28574"/>
                </a:lnTo>
                <a:lnTo>
                  <a:pt x="220979" y="14359"/>
                </a:lnTo>
                <a:close/>
              </a:path>
              <a:path w="1251584" h="652145">
                <a:moveTo>
                  <a:pt x="1251447" y="14359"/>
                </a:moveTo>
                <a:lnTo>
                  <a:pt x="220979" y="14359"/>
                </a:lnTo>
                <a:lnTo>
                  <a:pt x="220979" y="28574"/>
                </a:lnTo>
                <a:lnTo>
                  <a:pt x="1251447" y="28574"/>
                </a:lnTo>
                <a:lnTo>
                  <a:pt x="1251447" y="14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7"/>
          <p:cNvSpPr txBox="1"/>
          <p:nvPr/>
        </p:nvSpPr>
        <p:spPr>
          <a:xfrm>
            <a:off x="8073838" y="4012951"/>
            <a:ext cx="45339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(p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8"/>
          <p:cNvSpPr/>
          <p:nvPr/>
        </p:nvSpPr>
        <p:spPr>
          <a:xfrm>
            <a:off x="5852159" y="4793805"/>
            <a:ext cx="280035" cy="750570"/>
          </a:xfrm>
          <a:custGeom>
            <a:avLst/>
            <a:gdLst/>
            <a:ahLst/>
            <a:cxnLst/>
            <a:rect l="l" t="t" r="r" b="b"/>
            <a:pathLst>
              <a:path w="280035" h="750570">
                <a:moveTo>
                  <a:pt x="0" y="749951"/>
                </a:moveTo>
                <a:lnTo>
                  <a:pt x="279820" y="749951"/>
                </a:lnTo>
                <a:lnTo>
                  <a:pt x="279820" y="0"/>
                </a:lnTo>
                <a:lnTo>
                  <a:pt x="0" y="0"/>
                </a:lnTo>
                <a:lnTo>
                  <a:pt x="0" y="7499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9"/>
          <p:cNvSpPr/>
          <p:nvPr/>
        </p:nvSpPr>
        <p:spPr>
          <a:xfrm>
            <a:off x="5852159" y="4793805"/>
            <a:ext cx="280035" cy="750570"/>
          </a:xfrm>
          <a:custGeom>
            <a:avLst/>
            <a:gdLst/>
            <a:ahLst/>
            <a:cxnLst/>
            <a:rect l="l" t="t" r="r" b="b"/>
            <a:pathLst>
              <a:path w="280035" h="750570">
                <a:moveTo>
                  <a:pt x="0" y="749951"/>
                </a:moveTo>
                <a:lnTo>
                  <a:pt x="279820" y="749951"/>
                </a:lnTo>
                <a:lnTo>
                  <a:pt x="279820" y="0"/>
                </a:lnTo>
                <a:lnTo>
                  <a:pt x="0" y="0"/>
                </a:lnTo>
                <a:lnTo>
                  <a:pt x="0" y="7499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0"/>
          <p:cNvSpPr/>
          <p:nvPr/>
        </p:nvSpPr>
        <p:spPr>
          <a:xfrm>
            <a:off x="6131813" y="4884246"/>
            <a:ext cx="494030" cy="351155"/>
          </a:xfrm>
          <a:custGeom>
            <a:avLst/>
            <a:gdLst/>
            <a:ahLst/>
            <a:cxnLst/>
            <a:rect l="l" t="t" r="r" b="b"/>
            <a:pathLst>
              <a:path w="494029" h="351154">
                <a:moveTo>
                  <a:pt x="113781" y="218312"/>
                </a:moveTo>
                <a:lnTo>
                  <a:pt x="106923" y="222241"/>
                </a:lnTo>
                <a:lnTo>
                  <a:pt x="0" y="284606"/>
                </a:lnTo>
                <a:lnTo>
                  <a:pt x="113781" y="350900"/>
                </a:lnTo>
                <a:lnTo>
                  <a:pt x="122560" y="348614"/>
                </a:lnTo>
                <a:lnTo>
                  <a:pt x="126491" y="341756"/>
                </a:lnTo>
                <a:lnTo>
                  <a:pt x="130423" y="335017"/>
                </a:lnTo>
                <a:lnTo>
                  <a:pt x="128137" y="326254"/>
                </a:lnTo>
                <a:lnTo>
                  <a:pt x="81144" y="298822"/>
                </a:lnTo>
                <a:lnTo>
                  <a:pt x="28437" y="298822"/>
                </a:lnTo>
                <a:lnTo>
                  <a:pt x="28437" y="270247"/>
                </a:lnTo>
                <a:lnTo>
                  <a:pt x="81260" y="270247"/>
                </a:lnTo>
                <a:lnTo>
                  <a:pt x="128137" y="242946"/>
                </a:lnTo>
                <a:lnTo>
                  <a:pt x="130423" y="234183"/>
                </a:lnTo>
                <a:lnTo>
                  <a:pt x="126491" y="227325"/>
                </a:lnTo>
                <a:lnTo>
                  <a:pt x="122560" y="220598"/>
                </a:lnTo>
                <a:lnTo>
                  <a:pt x="113781" y="218312"/>
                </a:lnTo>
                <a:close/>
              </a:path>
              <a:path w="494029" h="351154">
                <a:moveTo>
                  <a:pt x="81260" y="270247"/>
                </a:moveTo>
                <a:lnTo>
                  <a:pt x="28437" y="270247"/>
                </a:lnTo>
                <a:lnTo>
                  <a:pt x="28437" y="298822"/>
                </a:lnTo>
                <a:lnTo>
                  <a:pt x="81144" y="298822"/>
                </a:lnTo>
                <a:lnTo>
                  <a:pt x="77872" y="296917"/>
                </a:lnTo>
                <a:lnTo>
                  <a:pt x="35570" y="296917"/>
                </a:lnTo>
                <a:lnTo>
                  <a:pt x="35570" y="272283"/>
                </a:lnTo>
                <a:lnTo>
                  <a:pt x="77772" y="272283"/>
                </a:lnTo>
                <a:lnTo>
                  <a:pt x="81260" y="270247"/>
                </a:lnTo>
                <a:close/>
              </a:path>
              <a:path w="494029" h="351154">
                <a:moveTo>
                  <a:pt x="232531" y="270247"/>
                </a:moveTo>
                <a:lnTo>
                  <a:pt x="81260" y="270247"/>
                </a:lnTo>
                <a:lnTo>
                  <a:pt x="56696" y="284586"/>
                </a:lnTo>
                <a:lnTo>
                  <a:pt x="81144" y="298822"/>
                </a:lnTo>
                <a:lnTo>
                  <a:pt x="254751" y="298822"/>
                </a:lnTo>
                <a:lnTo>
                  <a:pt x="261122" y="292476"/>
                </a:lnTo>
                <a:lnTo>
                  <a:pt x="261122" y="284606"/>
                </a:lnTo>
                <a:lnTo>
                  <a:pt x="232531" y="284606"/>
                </a:lnTo>
                <a:lnTo>
                  <a:pt x="232531" y="270247"/>
                </a:lnTo>
                <a:close/>
              </a:path>
              <a:path w="494029" h="351154">
                <a:moveTo>
                  <a:pt x="35570" y="272283"/>
                </a:moveTo>
                <a:lnTo>
                  <a:pt x="35570" y="296917"/>
                </a:lnTo>
                <a:lnTo>
                  <a:pt x="56696" y="284586"/>
                </a:lnTo>
                <a:lnTo>
                  <a:pt x="35570" y="272283"/>
                </a:lnTo>
                <a:close/>
              </a:path>
              <a:path w="494029" h="351154">
                <a:moveTo>
                  <a:pt x="56696" y="284586"/>
                </a:moveTo>
                <a:lnTo>
                  <a:pt x="35570" y="296917"/>
                </a:lnTo>
                <a:lnTo>
                  <a:pt x="77872" y="296917"/>
                </a:lnTo>
                <a:lnTo>
                  <a:pt x="56696" y="284586"/>
                </a:lnTo>
                <a:close/>
              </a:path>
              <a:path w="494029" h="351154">
                <a:moveTo>
                  <a:pt x="493532" y="0"/>
                </a:moveTo>
                <a:lnTo>
                  <a:pt x="238902" y="0"/>
                </a:lnTo>
                <a:lnTo>
                  <a:pt x="232531" y="6476"/>
                </a:lnTo>
                <a:lnTo>
                  <a:pt x="232531" y="284606"/>
                </a:lnTo>
                <a:lnTo>
                  <a:pt x="246887" y="270247"/>
                </a:lnTo>
                <a:lnTo>
                  <a:pt x="261122" y="270247"/>
                </a:lnTo>
                <a:lnTo>
                  <a:pt x="261122" y="28574"/>
                </a:lnTo>
                <a:lnTo>
                  <a:pt x="246887" y="28574"/>
                </a:lnTo>
                <a:lnTo>
                  <a:pt x="261122" y="14346"/>
                </a:lnTo>
                <a:lnTo>
                  <a:pt x="493532" y="14346"/>
                </a:lnTo>
                <a:lnTo>
                  <a:pt x="493532" y="0"/>
                </a:lnTo>
                <a:close/>
              </a:path>
              <a:path w="494029" h="351154">
                <a:moveTo>
                  <a:pt x="261122" y="270247"/>
                </a:moveTo>
                <a:lnTo>
                  <a:pt x="246887" y="270247"/>
                </a:lnTo>
                <a:lnTo>
                  <a:pt x="232531" y="284606"/>
                </a:lnTo>
                <a:lnTo>
                  <a:pt x="261122" y="284606"/>
                </a:lnTo>
                <a:lnTo>
                  <a:pt x="261122" y="270247"/>
                </a:lnTo>
                <a:close/>
              </a:path>
              <a:path w="494029" h="351154">
                <a:moveTo>
                  <a:pt x="77772" y="272283"/>
                </a:moveTo>
                <a:lnTo>
                  <a:pt x="35570" y="272283"/>
                </a:lnTo>
                <a:lnTo>
                  <a:pt x="56696" y="284586"/>
                </a:lnTo>
                <a:lnTo>
                  <a:pt x="77772" y="272283"/>
                </a:lnTo>
                <a:close/>
              </a:path>
              <a:path w="494029" h="351154">
                <a:moveTo>
                  <a:pt x="261122" y="14346"/>
                </a:moveTo>
                <a:lnTo>
                  <a:pt x="246887" y="28574"/>
                </a:lnTo>
                <a:lnTo>
                  <a:pt x="261122" y="28574"/>
                </a:lnTo>
                <a:lnTo>
                  <a:pt x="261122" y="14346"/>
                </a:lnTo>
                <a:close/>
              </a:path>
              <a:path w="494029" h="351154">
                <a:moveTo>
                  <a:pt x="493532" y="14346"/>
                </a:moveTo>
                <a:lnTo>
                  <a:pt x="261122" y="14346"/>
                </a:lnTo>
                <a:lnTo>
                  <a:pt x="261122" y="28574"/>
                </a:lnTo>
                <a:lnTo>
                  <a:pt x="493532" y="28574"/>
                </a:lnTo>
                <a:lnTo>
                  <a:pt x="493532" y="1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1"/>
          <p:cNvSpPr txBox="1"/>
          <p:nvPr/>
        </p:nvSpPr>
        <p:spPr>
          <a:xfrm>
            <a:off x="5804158" y="4582667"/>
            <a:ext cx="3759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b="1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b="1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32"/>
          <p:cNvSpPr txBox="1"/>
          <p:nvPr/>
        </p:nvSpPr>
        <p:spPr>
          <a:xfrm>
            <a:off x="6928871" y="5701665"/>
            <a:ext cx="9874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1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ority</a:t>
            </a:r>
            <a:r>
              <a:rPr sz="11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2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69186"/>
              </p:ext>
            </p:extLst>
          </p:nvPr>
        </p:nvGraphicFramePr>
        <p:xfrm>
          <a:off x="6620583" y="2201541"/>
          <a:ext cx="1396996" cy="74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5047">
                <a:tc rowSpan="2"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lang="en-US" sz="1400" spc="-5" baseline="0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 </a:t>
                      </a:r>
                    </a:p>
                    <a:p>
                      <a:pPr marL="35560" algn="ctr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lang="en-US" sz="1400" spc="-5" baseline="0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 1</a:t>
                      </a:r>
                      <a:r>
                        <a:rPr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endParaRPr lang="en-US" sz="1400" spc="-5" dirty="0" smtClean="0">
                        <a:solidFill>
                          <a:srgbClr val="980000"/>
                        </a:solidFill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lang="en-US"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endParaRPr lang="en-US" sz="1400" spc="-5" dirty="0" smtClean="0">
                        <a:solidFill>
                          <a:srgbClr val="980000"/>
                        </a:solidFill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lang="en-US"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01658"/>
              </p:ext>
            </p:extLst>
          </p:nvPr>
        </p:nvGraphicFramePr>
        <p:xfrm>
          <a:off x="6620583" y="4518783"/>
          <a:ext cx="652924" cy="74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47"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endParaRPr lang="en-US" sz="1400" spc="-5" dirty="0" smtClean="0">
                        <a:solidFill>
                          <a:srgbClr val="980000"/>
                        </a:solidFill>
                        <a:latin typeface="Arial"/>
                        <a:cs typeface="Arial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lang="en-US"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 5</a:t>
                      </a:r>
                    </a:p>
                    <a:p>
                      <a:pPr marL="35560">
                        <a:lnSpc>
                          <a:spcPct val="100000"/>
                        </a:lnSpc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endParaRPr lang="en-US" sz="1400" spc="-5" dirty="0" smtClean="0">
                        <a:solidFill>
                          <a:srgbClr val="980000"/>
                        </a:solidFill>
                        <a:latin typeface="Arial"/>
                        <a:cs typeface="Arial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lang="en-US"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52946"/>
              </p:ext>
            </p:extLst>
          </p:nvPr>
        </p:nvGraphicFramePr>
        <p:xfrm>
          <a:off x="7543853" y="4518783"/>
          <a:ext cx="681027" cy="74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047"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endParaRPr lang="en-US" sz="1400" spc="-5" dirty="0" smtClean="0">
                        <a:solidFill>
                          <a:srgbClr val="980000"/>
                        </a:solidFill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lang="en-US"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</a:pPr>
                      <a:endParaRPr lang="en-US" sz="1400" spc="-5" dirty="0" smtClean="0">
                        <a:solidFill>
                          <a:srgbClr val="980000"/>
                        </a:solidFill>
                        <a:latin typeface="Arial"/>
                        <a:cs typeface="Arial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lang="en-US" sz="1400" spc="-5" dirty="0" smtClean="0">
                          <a:solidFill>
                            <a:srgbClr val="98000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2648" y="1634925"/>
            <a:ext cx="4612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Traditional Queue: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Push/</a:t>
            </a:r>
            <a:r>
              <a:rPr lang="en-US" dirty="0" err="1" smtClean="0"/>
              <a:t>enqueue</a:t>
            </a:r>
            <a:r>
              <a:rPr lang="en-US" dirty="0" smtClean="0"/>
              <a:t> to the back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Pop/</a:t>
            </a:r>
            <a:r>
              <a:rPr lang="en-US" dirty="0" err="1" smtClean="0"/>
              <a:t>dequeue</a:t>
            </a:r>
            <a:r>
              <a:rPr lang="en-US" dirty="0" smtClean="0"/>
              <a:t> from the front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Push/Pop do not care about the values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Priority Queue: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Data are ordered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Increasing or decreasing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Hospital ER service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Items can arrive in arbitrary order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When remove an item, we always get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depending on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97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52425"/>
            <a:ext cx="7772400" cy="1171575"/>
          </a:xfrm>
        </p:spPr>
        <p:txBody>
          <a:bodyPr rIns="132080"/>
          <a:lstStyle/>
          <a:p>
            <a:pPr eaLnBrk="1" hangingPunct="1"/>
            <a:r>
              <a:rPr lang="en-US" smtClean="0"/>
              <a:t>PQ Application: Simulation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3935413" cy="4848225"/>
          </a:xfrm>
        </p:spPr>
        <p:txBody>
          <a:bodyPr rIns="132080"/>
          <a:lstStyle/>
          <a:p>
            <a:pPr marL="209550" indent="-169863" eaLnBrk="1" hangingPunct="1">
              <a:buClr>
                <a:srgbClr val="000000"/>
              </a:buClr>
            </a:pPr>
            <a:r>
              <a:rPr lang="en-US" sz="2400" smtClean="0"/>
              <a:t>Example: Probabilistic model of bank-customer arrival times and transaction times, how many tellers are needed?</a:t>
            </a:r>
          </a:p>
          <a:p>
            <a:pPr marL="555625" lvl="1" indent="-231775" eaLnBrk="1" hangingPunct="1">
              <a:buClr>
                <a:srgbClr val="008000"/>
              </a:buClr>
            </a:pPr>
            <a:r>
              <a:rPr lang="en-US" sz="2000" smtClean="0"/>
              <a:t>Assume we have a way to generate random inter-arrival times</a:t>
            </a:r>
          </a:p>
          <a:p>
            <a:pPr marL="555625" lvl="1" indent="-231775" eaLnBrk="1" hangingPunct="1">
              <a:buClr>
                <a:srgbClr val="008000"/>
              </a:buClr>
            </a:pPr>
            <a:r>
              <a:rPr lang="en-US" sz="2000" smtClean="0"/>
              <a:t>Assume we have a way to generate transaction times</a:t>
            </a:r>
          </a:p>
          <a:p>
            <a:pPr marL="555625" lvl="1" indent="-231775" eaLnBrk="1" hangingPunct="1">
              <a:buClr>
                <a:srgbClr val="008000"/>
              </a:buClr>
            </a:pPr>
            <a:r>
              <a:rPr lang="en-US" sz="2000" smtClean="0"/>
              <a:t>Can simulate the bank to get some idea of how long customers must wait</a:t>
            </a:r>
          </a:p>
        </p:txBody>
      </p:sp>
      <p:sp>
        <p:nvSpPr>
          <p:cNvPr id="57348" name="Rectangle 3"/>
          <p:cNvSpPr>
            <a:spLocks/>
          </p:cNvSpPr>
          <p:nvPr/>
        </p:nvSpPr>
        <p:spPr bwMode="auto">
          <a:xfrm>
            <a:off x="4924425" y="2000250"/>
            <a:ext cx="35941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71463" indent="-231775">
              <a:spcBef>
                <a:spcPts val="550"/>
              </a:spcBef>
            </a:pPr>
            <a:r>
              <a:rPr lang="en-US">
                <a:solidFill>
                  <a:srgbClr val="3333CC"/>
                </a:solidFill>
                <a:cs typeface="Arial" charset="0"/>
              </a:rPr>
              <a:t>Time-Driven Simulation</a:t>
            </a:r>
          </a:p>
          <a:p>
            <a:pPr marL="271463" indent="-231775">
              <a:spcBef>
                <a:spcPts val="5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chemeClr val="tx1"/>
                </a:solidFill>
                <a:cs typeface="Arial" charset="0"/>
              </a:rPr>
              <a:t>Check at each </a:t>
            </a:r>
            <a:r>
              <a:rPr lang="en-US" i="1">
                <a:solidFill>
                  <a:schemeClr val="tx1"/>
                </a:solidFill>
                <a:cs typeface="Arial" charset="0"/>
              </a:rPr>
              <a:t>tick</a:t>
            </a:r>
            <a:r>
              <a:rPr lang="en-US">
                <a:solidFill>
                  <a:schemeClr val="tx1"/>
                </a:solidFill>
                <a:cs typeface="Arial" charset="0"/>
              </a:rPr>
              <a:t> to see if any event occurs</a:t>
            </a:r>
          </a:p>
          <a:p>
            <a:pPr marL="271463" indent="-231775">
              <a:spcBef>
                <a:spcPts val="5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>
              <a:solidFill>
                <a:schemeClr val="tx1"/>
              </a:solidFill>
              <a:cs typeface="Arial" charset="0"/>
            </a:endParaRPr>
          </a:p>
          <a:p>
            <a:pPr marL="271463" indent="-231775">
              <a:spcBef>
                <a:spcPts val="550"/>
              </a:spcBef>
            </a:pPr>
            <a:r>
              <a:rPr lang="en-US">
                <a:solidFill>
                  <a:srgbClr val="3333CC"/>
                </a:solidFill>
                <a:cs typeface="Arial" charset="0"/>
              </a:rPr>
              <a:t>Event-Driven Simulation</a:t>
            </a:r>
          </a:p>
          <a:p>
            <a:pPr marL="271463" indent="-231775">
              <a:spcBef>
                <a:spcPts val="5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chemeClr val="tx1"/>
                </a:solidFill>
                <a:cs typeface="Arial" charset="0"/>
              </a:rPr>
              <a:t>Advance clock to next event, skipping intervening </a:t>
            </a:r>
            <a:r>
              <a:rPr lang="en-US" i="1">
                <a:solidFill>
                  <a:schemeClr val="tx1"/>
                </a:solidFill>
                <a:cs typeface="Arial" charset="0"/>
              </a:rPr>
              <a:t>ticks</a:t>
            </a:r>
          </a:p>
          <a:p>
            <a:pPr marL="271463" indent="-231775">
              <a:spcBef>
                <a:spcPts val="55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>
                <a:solidFill>
                  <a:schemeClr val="tx1"/>
                </a:solidFill>
                <a:cs typeface="Arial" charset="0"/>
              </a:rPr>
              <a:t>This uses a PQ!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CFD8F16-82CF-4740-B7A4-6E649709CC6B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sz="3600" b="1" dirty="0" smtClean="0">
                <a:latin typeface="Courier New" charset="0"/>
                <a:cs typeface="Courier New" charset="0"/>
                <a:sym typeface="Courier New" charset="0"/>
              </a:rPr>
              <a:t>STL Priority Queue</a:t>
            </a:r>
            <a:endParaRPr lang="en-US" sz="3600" b="1" dirty="0" smtClean="0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3BB5B91-4775-4DA1-B202-5B0298A31A9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4800600" y="1752600"/>
            <a:ext cx="4267200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/</a:t>
            </a:r>
            <a:r>
              <a:rPr sz="1200" dirty="0">
                <a:latin typeface="Courier New"/>
                <a:cs typeface="Courier New"/>
              </a:rPr>
              <a:t>/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pr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o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y_</a:t>
            </a:r>
            <a:r>
              <a:rPr sz="1200" spc="10" dirty="0">
                <a:latin typeface="Courier New"/>
                <a:cs typeface="Courier New"/>
              </a:rPr>
              <a:t>q</a:t>
            </a:r>
            <a:r>
              <a:rPr sz="1200" spc="-5" dirty="0">
                <a:latin typeface="Courier New"/>
                <a:cs typeface="Courier New"/>
              </a:rPr>
              <a:t>u</a:t>
            </a:r>
            <a:r>
              <a:rPr sz="1200" spc="10" dirty="0">
                <a:latin typeface="Courier New"/>
                <a:cs typeface="Courier New"/>
              </a:rPr>
              <a:t>eu</a:t>
            </a:r>
            <a:r>
              <a:rPr sz="1200" spc="5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: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5" dirty="0">
                <a:latin typeface="Courier New"/>
                <a:cs typeface="Courier New"/>
              </a:rPr>
              <a:t>pu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h</a:t>
            </a:r>
            <a:r>
              <a:rPr sz="1200" spc="10" dirty="0">
                <a:latin typeface="Courier New"/>
                <a:cs typeface="Courier New"/>
              </a:rPr>
              <a:t>/</a:t>
            </a:r>
            <a:r>
              <a:rPr sz="1200" spc="-5" dirty="0">
                <a:latin typeface="Courier New"/>
                <a:cs typeface="Courier New"/>
              </a:rPr>
              <a:t>p</a:t>
            </a:r>
            <a:r>
              <a:rPr sz="1200" spc="10" dirty="0">
                <a:latin typeface="Courier New"/>
                <a:cs typeface="Courier New"/>
              </a:rPr>
              <a:t>o</a:t>
            </a:r>
            <a:r>
              <a:rPr sz="1200" dirty="0">
                <a:latin typeface="Courier New"/>
                <a:cs typeface="Courier New"/>
              </a:rPr>
              <a:t>p</a:t>
            </a: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u</a:t>
            </a:r>
            <a:r>
              <a:rPr sz="1200" spc="-5" dirty="0">
                <a:latin typeface="Courier New"/>
                <a:cs typeface="Courier New"/>
              </a:rPr>
              <a:t>d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&lt;</a:t>
            </a:r>
            <a:r>
              <a:rPr sz="1200" spc="-5" dirty="0">
                <a:latin typeface="Courier New"/>
                <a:cs typeface="Courier New"/>
              </a:rPr>
              <a:t>io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re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dirty="0">
                <a:latin typeface="Courier New"/>
                <a:cs typeface="Courier New"/>
              </a:rPr>
              <a:t>m&gt;</a:t>
            </a:r>
          </a:p>
          <a:p>
            <a:pPr marL="8699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u</a:t>
            </a:r>
            <a:r>
              <a:rPr sz="1200" spc="-5" dirty="0">
                <a:latin typeface="Courier New"/>
                <a:cs typeface="Courier New"/>
              </a:rPr>
              <a:t>d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&lt;</a:t>
            </a:r>
            <a:r>
              <a:rPr sz="1200" spc="-5" dirty="0">
                <a:latin typeface="Courier New"/>
                <a:cs typeface="Courier New"/>
              </a:rPr>
              <a:t>qu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u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dirty="0">
                <a:latin typeface="Courier New"/>
                <a:cs typeface="Courier New"/>
              </a:rPr>
              <a:t>&gt;</a:t>
            </a:r>
          </a:p>
          <a:p>
            <a:pPr marL="86995" marR="2322195">
              <a:lnSpc>
                <a:spcPct val="200000"/>
              </a:lnSpc>
            </a:pPr>
            <a:r>
              <a:rPr sz="1200" spc="-5" dirty="0">
                <a:latin typeface="Courier New"/>
                <a:cs typeface="Courier New"/>
              </a:rPr>
              <a:t>us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m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sp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d</a:t>
            </a:r>
            <a:r>
              <a:rPr sz="1200" dirty="0">
                <a:latin typeface="Courier New"/>
                <a:cs typeface="Courier New"/>
              </a:rPr>
              <a:t>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(</a:t>
            </a:r>
            <a:r>
              <a:rPr sz="1200" dirty="0">
                <a:latin typeface="Courier New"/>
                <a:cs typeface="Courier New"/>
              </a:rPr>
              <a:t>)</a:t>
            </a:r>
          </a:p>
          <a:p>
            <a:pPr marL="8699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269875" marR="1676400">
              <a:lnSpc>
                <a:spcPct val="100000"/>
              </a:lnSpc>
            </a:pPr>
            <a:r>
              <a:rPr sz="1200" b="1" spc="10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C00000"/>
                </a:solidFill>
                <a:latin typeface="Courier New"/>
                <a:cs typeface="Courier New"/>
              </a:rPr>
              <a:t>ri</a:t>
            </a:r>
            <a:r>
              <a:rPr sz="1200" b="1" spc="10" dirty="0">
                <a:solidFill>
                  <a:srgbClr val="C00000"/>
                </a:solidFill>
                <a:latin typeface="Courier New"/>
                <a:cs typeface="Courier New"/>
              </a:rPr>
              <a:t>o</a:t>
            </a:r>
            <a:r>
              <a:rPr sz="1200" b="1" spc="-5" dirty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200" b="1" spc="10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200" b="1" spc="-5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200" b="1" spc="10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1200" b="1" spc="-5" dirty="0">
                <a:solidFill>
                  <a:srgbClr val="C00000"/>
                </a:solidFill>
                <a:latin typeface="Courier New"/>
                <a:cs typeface="Courier New"/>
              </a:rPr>
              <a:t>_q</a:t>
            </a:r>
            <a:r>
              <a:rPr sz="1200" b="1" spc="10" dirty="0">
                <a:solidFill>
                  <a:srgbClr val="C00000"/>
                </a:solidFill>
                <a:latin typeface="Courier New"/>
                <a:cs typeface="Courier New"/>
              </a:rPr>
              <a:t>u</a:t>
            </a:r>
            <a:r>
              <a:rPr sz="1200" b="1" spc="-5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200" b="1" spc="10" dirty="0">
                <a:solidFill>
                  <a:srgbClr val="C00000"/>
                </a:solidFill>
                <a:latin typeface="Courier New"/>
                <a:cs typeface="Courier New"/>
              </a:rPr>
              <a:t>u</a:t>
            </a:r>
            <a:r>
              <a:rPr sz="1200" b="1" spc="15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0070C0"/>
                </a:solidFill>
                <a:latin typeface="Courier New"/>
                <a:cs typeface="Courier New"/>
              </a:rPr>
              <a:t>i</a:t>
            </a:r>
            <a:r>
              <a:rPr sz="1200" b="1" spc="10" dirty="0">
                <a:solidFill>
                  <a:srgbClr val="0070C0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 smtClean="0">
                <a:latin typeface="Courier New"/>
                <a:cs typeface="Courier New"/>
              </a:rPr>
              <a:t>m</a:t>
            </a:r>
            <a:r>
              <a:rPr sz="1200" spc="10" dirty="0" smtClean="0">
                <a:latin typeface="Courier New"/>
                <a:cs typeface="Courier New"/>
              </a:rPr>
              <a:t>y</a:t>
            </a:r>
            <a:r>
              <a:rPr lang="en-US" sz="1200" spc="-5" dirty="0" smtClean="0">
                <a:latin typeface="Courier New"/>
                <a:cs typeface="Courier New"/>
              </a:rPr>
              <a:t>PQ</a:t>
            </a:r>
            <a:r>
              <a:rPr sz="1200" smtClean="0">
                <a:latin typeface="Courier New"/>
                <a:cs typeface="Courier New"/>
              </a:rPr>
              <a:t>;</a:t>
            </a:r>
            <a:r>
              <a:rPr sz="1200" smtClean="0">
                <a:latin typeface="Times New Roman"/>
                <a:cs typeface="Times New Roman"/>
              </a:rPr>
              <a:t> </a:t>
            </a:r>
            <a:r>
              <a:rPr sz="1200" spc="10" smtClean="0">
                <a:latin typeface="Courier New"/>
                <a:cs typeface="Courier New"/>
              </a:rPr>
              <a:t>m</a:t>
            </a:r>
            <a:r>
              <a:rPr sz="1200" spc="-5" smtClean="0">
                <a:latin typeface="Courier New"/>
                <a:cs typeface="Courier New"/>
              </a:rPr>
              <a:t>y</a:t>
            </a:r>
            <a:r>
              <a:rPr lang="en-US" sz="1200" spc="-5" smtClean="0">
                <a:latin typeface="Courier New"/>
                <a:cs typeface="Courier New"/>
              </a:rPr>
              <a:t>PQ</a:t>
            </a:r>
            <a:r>
              <a:rPr sz="1200" spc="-5" smtClean="0">
                <a:latin typeface="Courier New"/>
                <a:cs typeface="Courier New"/>
              </a:rPr>
              <a:t>.</a:t>
            </a:r>
            <a:r>
              <a:rPr sz="1200" spc="10" smtClean="0">
                <a:latin typeface="Courier New"/>
                <a:cs typeface="Courier New"/>
              </a:rPr>
              <a:t>p</a:t>
            </a:r>
            <a:r>
              <a:rPr sz="1200" spc="-5" smtClean="0">
                <a:latin typeface="Courier New"/>
                <a:cs typeface="Courier New"/>
              </a:rPr>
              <a:t>u</a:t>
            </a:r>
            <a:r>
              <a:rPr sz="1200" spc="10" smtClean="0">
                <a:latin typeface="Courier New"/>
                <a:cs typeface="Courier New"/>
              </a:rPr>
              <a:t>s</a:t>
            </a:r>
            <a:r>
              <a:rPr sz="1200" smtClean="0">
                <a:latin typeface="Courier New"/>
                <a:cs typeface="Courier New"/>
              </a:rPr>
              <a:t>h</a:t>
            </a:r>
            <a:r>
              <a:rPr sz="1200" spc="-5" smtClean="0">
                <a:latin typeface="Courier New"/>
                <a:cs typeface="Courier New"/>
              </a:rPr>
              <a:t>(</a:t>
            </a:r>
            <a:r>
              <a:rPr lang="en-US" sz="1200" spc="-5" dirty="0" smtClean="0">
                <a:latin typeface="Courier New"/>
                <a:cs typeface="Courier New"/>
              </a:rPr>
              <a:t>1</a:t>
            </a:r>
            <a:r>
              <a:rPr sz="1200" spc="-5" dirty="0" smtClean="0">
                <a:latin typeface="Courier New"/>
                <a:cs typeface="Courier New"/>
              </a:rPr>
              <a:t>0</a:t>
            </a:r>
            <a:r>
              <a:rPr sz="1200" spc="10">
                <a:latin typeface="Courier New"/>
                <a:cs typeface="Courier New"/>
              </a:rPr>
              <a:t>)</a:t>
            </a:r>
            <a:r>
              <a:rPr sz="1200">
                <a:latin typeface="Courier New"/>
                <a:cs typeface="Courier New"/>
              </a:rPr>
              <a:t>;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 spc="10" smtClean="0">
                <a:latin typeface="Courier New"/>
                <a:cs typeface="Courier New"/>
              </a:rPr>
              <a:t>m</a:t>
            </a:r>
            <a:r>
              <a:rPr sz="1200" spc="-5" smtClean="0">
                <a:latin typeface="Courier New"/>
                <a:cs typeface="Courier New"/>
              </a:rPr>
              <a:t>y</a:t>
            </a:r>
            <a:r>
              <a:rPr lang="en-US" sz="1200" spc="-5" smtClean="0">
                <a:latin typeface="Courier New"/>
                <a:cs typeface="Courier New"/>
              </a:rPr>
              <a:t>PQ</a:t>
            </a:r>
            <a:r>
              <a:rPr sz="1200" spc="-5" smtClean="0">
                <a:latin typeface="Courier New"/>
                <a:cs typeface="Courier New"/>
              </a:rPr>
              <a:t>.</a:t>
            </a:r>
            <a:r>
              <a:rPr sz="1200" spc="10" smtClean="0">
                <a:latin typeface="Courier New"/>
                <a:cs typeface="Courier New"/>
              </a:rPr>
              <a:t>p</a:t>
            </a:r>
            <a:r>
              <a:rPr sz="1200" spc="-5" smtClean="0">
                <a:latin typeface="Courier New"/>
                <a:cs typeface="Courier New"/>
              </a:rPr>
              <a:t>u</a:t>
            </a:r>
            <a:r>
              <a:rPr sz="1200" spc="10" smtClean="0">
                <a:latin typeface="Courier New"/>
                <a:cs typeface="Courier New"/>
              </a:rPr>
              <a:t>s</a:t>
            </a:r>
            <a:r>
              <a:rPr sz="1200" smtClean="0">
                <a:latin typeface="Courier New"/>
                <a:cs typeface="Courier New"/>
              </a:rPr>
              <a:t>h</a:t>
            </a:r>
            <a:r>
              <a:rPr sz="1200" spc="-5" smtClean="0">
                <a:latin typeface="Courier New"/>
                <a:cs typeface="Courier New"/>
              </a:rPr>
              <a:t>(</a:t>
            </a:r>
            <a:r>
              <a:rPr lang="en-US" sz="1200" spc="10" dirty="0">
                <a:latin typeface="Courier New"/>
                <a:cs typeface="Courier New"/>
              </a:rPr>
              <a:t>8</a:t>
            </a:r>
            <a:r>
              <a:rPr sz="1200" spc="10" dirty="0" smtClean="0">
                <a:latin typeface="Courier New"/>
                <a:cs typeface="Courier New"/>
              </a:rPr>
              <a:t>0</a:t>
            </a:r>
            <a:r>
              <a:rPr sz="1200" spc="10">
                <a:latin typeface="Courier New"/>
                <a:cs typeface="Courier New"/>
              </a:rPr>
              <a:t>)</a:t>
            </a:r>
            <a:r>
              <a:rPr sz="1200">
                <a:latin typeface="Courier New"/>
                <a:cs typeface="Courier New"/>
              </a:rPr>
              <a:t>;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 spc="10" smtClean="0">
                <a:latin typeface="Courier New"/>
                <a:cs typeface="Courier New"/>
              </a:rPr>
              <a:t>m</a:t>
            </a:r>
            <a:r>
              <a:rPr sz="1200" spc="-5" smtClean="0">
                <a:latin typeface="Courier New"/>
                <a:cs typeface="Courier New"/>
              </a:rPr>
              <a:t>y</a:t>
            </a:r>
            <a:r>
              <a:rPr lang="en-US" sz="1200" spc="-5" smtClean="0">
                <a:latin typeface="Courier New"/>
                <a:cs typeface="Courier New"/>
              </a:rPr>
              <a:t>PQ</a:t>
            </a:r>
            <a:r>
              <a:rPr sz="1200" spc="-5" smtClean="0">
                <a:latin typeface="Courier New"/>
                <a:cs typeface="Courier New"/>
              </a:rPr>
              <a:t>.</a:t>
            </a:r>
            <a:r>
              <a:rPr sz="1200" spc="10" smtClean="0">
                <a:latin typeface="Courier New"/>
                <a:cs typeface="Courier New"/>
              </a:rPr>
              <a:t>p</a:t>
            </a:r>
            <a:r>
              <a:rPr sz="1200" spc="-5" smtClean="0">
                <a:latin typeface="Courier New"/>
                <a:cs typeface="Courier New"/>
              </a:rPr>
              <a:t>u</a:t>
            </a:r>
            <a:r>
              <a:rPr sz="1200" spc="10" smtClean="0">
                <a:latin typeface="Courier New"/>
                <a:cs typeface="Courier New"/>
              </a:rPr>
              <a:t>s</a:t>
            </a:r>
            <a:r>
              <a:rPr sz="1200" smtClean="0">
                <a:latin typeface="Courier New"/>
                <a:cs typeface="Courier New"/>
              </a:rPr>
              <a:t>h</a:t>
            </a:r>
            <a:r>
              <a:rPr sz="1200" spc="-5" smtClean="0">
                <a:latin typeface="Courier New"/>
                <a:cs typeface="Courier New"/>
              </a:rPr>
              <a:t>(</a:t>
            </a:r>
            <a:r>
              <a:rPr lang="en-US" sz="1200" spc="10" dirty="0">
                <a:latin typeface="Courier New"/>
                <a:cs typeface="Courier New"/>
              </a:rPr>
              <a:t>1</a:t>
            </a:r>
            <a:r>
              <a:rPr sz="1200" spc="-5" dirty="0" smtClean="0">
                <a:latin typeface="Courier New"/>
                <a:cs typeface="Courier New"/>
              </a:rPr>
              <a:t>5</a:t>
            </a:r>
            <a:r>
              <a:rPr sz="1200" spc="10">
                <a:latin typeface="Courier New"/>
                <a:cs typeface="Courier New"/>
              </a:rPr>
              <a:t>)</a:t>
            </a:r>
            <a:r>
              <a:rPr sz="1200">
                <a:latin typeface="Courier New"/>
                <a:cs typeface="Courier New"/>
              </a:rPr>
              <a:t>;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 spc="10" smtClean="0">
                <a:latin typeface="Courier New"/>
                <a:cs typeface="Courier New"/>
              </a:rPr>
              <a:t>m</a:t>
            </a:r>
            <a:r>
              <a:rPr sz="1200" spc="-5" smtClean="0">
                <a:latin typeface="Courier New"/>
                <a:cs typeface="Courier New"/>
              </a:rPr>
              <a:t>y</a:t>
            </a:r>
            <a:r>
              <a:rPr lang="en-US" sz="1200" spc="-5" smtClean="0">
                <a:latin typeface="Courier New"/>
                <a:cs typeface="Courier New"/>
              </a:rPr>
              <a:t>PQ</a:t>
            </a:r>
            <a:r>
              <a:rPr sz="1200" spc="-5" smtClean="0">
                <a:latin typeface="Courier New"/>
                <a:cs typeface="Courier New"/>
              </a:rPr>
              <a:t>.</a:t>
            </a:r>
            <a:r>
              <a:rPr sz="1200" spc="10" smtClean="0">
                <a:latin typeface="Courier New"/>
                <a:cs typeface="Courier New"/>
              </a:rPr>
              <a:t>p</a:t>
            </a:r>
            <a:r>
              <a:rPr sz="1200" spc="-5" smtClean="0">
                <a:latin typeface="Courier New"/>
                <a:cs typeface="Courier New"/>
              </a:rPr>
              <a:t>u</a:t>
            </a:r>
            <a:r>
              <a:rPr sz="1200" spc="10" smtClean="0">
                <a:latin typeface="Courier New"/>
                <a:cs typeface="Courier New"/>
              </a:rPr>
              <a:t>s</a:t>
            </a:r>
            <a:r>
              <a:rPr sz="1200" smtClean="0">
                <a:latin typeface="Courier New"/>
                <a:cs typeface="Courier New"/>
              </a:rPr>
              <a:t>h</a:t>
            </a:r>
            <a:r>
              <a:rPr sz="1200" spc="-5" smtClean="0">
                <a:latin typeface="Courier New"/>
                <a:cs typeface="Courier New"/>
              </a:rPr>
              <a:t>(</a:t>
            </a:r>
            <a:r>
              <a:rPr lang="en-US" sz="1200" spc="10" dirty="0">
                <a:latin typeface="Courier New"/>
                <a:cs typeface="Courier New"/>
              </a:rPr>
              <a:t>3</a:t>
            </a:r>
            <a:r>
              <a:rPr sz="1200" spc="-5" dirty="0" smtClean="0">
                <a:latin typeface="Courier New"/>
                <a:cs typeface="Courier New"/>
              </a:rPr>
              <a:t>0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 marL="269875" marR="849630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c</a:t>
            </a:r>
            <a:r>
              <a:rPr sz="1200" spc="-5" dirty="0">
                <a:latin typeface="Courier New"/>
                <a:cs typeface="Courier New"/>
              </a:rPr>
              <a:t>ou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&lt;</a:t>
            </a:r>
            <a:r>
              <a:rPr sz="1200" dirty="0">
                <a:latin typeface="Courier New"/>
                <a:cs typeface="Courier New"/>
              </a:rPr>
              <a:t>&lt;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"P</a:t>
            </a:r>
            <a:r>
              <a:rPr sz="1200" spc="10" dirty="0">
                <a:latin typeface="Courier New"/>
                <a:cs typeface="Courier New"/>
              </a:rPr>
              <a:t>o</a:t>
            </a:r>
            <a:r>
              <a:rPr sz="1200" spc="-5" dirty="0">
                <a:latin typeface="Courier New"/>
                <a:cs typeface="Courier New"/>
              </a:rPr>
              <a:t>p</a:t>
            </a:r>
            <a:r>
              <a:rPr sz="1200" spc="10" dirty="0">
                <a:latin typeface="Courier New"/>
                <a:cs typeface="Courier New"/>
              </a:rPr>
              <a:t>pi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ou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l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me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s.</a:t>
            </a:r>
            <a:r>
              <a:rPr sz="1200" spc="-5" dirty="0">
                <a:latin typeface="Courier New"/>
                <a:cs typeface="Courier New"/>
              </a:rPr>
              <a:t>..</a:t>
            </a:r>
            <a:r>
              <a:rPr sz="1200" spc="10" dirty="0"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w</a:t>
            </a:r>
            <a:r>
              <a:rPr sz="1200" spc="-5" dirty="0">
                <a:latin typeface="Courier New"/>
                <a:cs typeface="Courier New"/>
              </a:rPr>
              <a:t>hi</a:t>
            </a:r>
            <a:r>
              <a:rPr sz="1200" spc="10" dirty="0">
                <a:latin typeface="Courier New"/>
                <a:cs typeface="Courier New"/>
              </a:rPr>
              <a:t>l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200" spc="15" dirty="0">
                <a:latin typeface="Courier New"/>
                <a:cs typeface="Courier New"/>
              </a:rPr>
              <a:t>!</a:t>
            </a:r>
            <a:r>
              <a:rPr sz="1200" spc="-5" dirty="0" smtClean="0">
                <a:latin typeface="Courier New"/>
                <a:cs typeface="Courier New"/>
              </a:rPr>
              <a:t>my</a:t>
            </a:r>
            <a:r>
              <a:rPr lang="en-US" sz="1200" spc="10" dirty="0" smtClean="0">
                <a:latin typeface="Courier New"/>
                <a:cs typeface="Courier New"/>
              </a:rPr>
              <a:t>PQ</a:t>
            </a:r>
            <a:r>
              <a:rPr sz="1200" spc="10" dirty="0" smtClean="0">
                <a:latin typeface="Courier New"/>
                <a:cs typeface="Courier New"/>
              </a:rPr>
              <a:t>.e</a:t>
            </a:r>
            <a:r>
              <a:rPr sz="1200" spc="-5" dirty="0" smtClean="0">
                <a:latin typeface="Courier New"/>
                <a:cs typeface="Courier New"/>
              </a:rPr>
              <a:t>mp</a:t>
            </a:r>
            <a:r>
              <a:rPr sz="1200" spc="10" dirty="0" smtClean="0">
                <a:latin typeface="Courier New"/>
                <a:cs typeface="Courier New"/>
              </a:rPr>
              <a:t>t</a:t>
            </a:r>
            <a:r>
              <a:rPr sz="1200" spc="5" dirty="0" smtClean="0">
                <a:latin typeface="Courier New"/>
                <a:cs typeface="Courier New"/>
              </a:rPr>
              <a:t>y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454659">
              <a:lnSpc>
                <a:spcPct val="100000"/>
              </a:lnSpc>
            </a:pPr>
            <a:r>
              <a:rPr lang="en-US" sz="1200" spc="-5" dirty="0" err="1">
                <a:latin typeface="Courier New"/>
                <a:cs typeface="Courier New"/>
              </a:rPr>
              <a:t>c</a:t>
            </a:r>
            <a:r>
              <a:rPr sz="1200" spc="5" dirty="0" err="1" smtClean="0">
                <a:latin typeface="Courier New"/>
                <a:cs typeface="Courier New"/>
              </a:rPr>
              <a:t>o</a:t>
            </a:r>
            <a:r>
              <a:rPr sz="1200" spc="-5" dirty="0" err="1" smtClean="0">
                <a:latin typeface="Courier New"/>
                <a:cs typeface="Courier New"/>
              </a:rPr>
              <a:t>u</a:t>
            </a:r>
            <a:r>
              <a:rPr sz="1200" spc="5" dirty="0" err="1" smtClean="0">
                <a:latin typeface="Courier New"/>
                <a:cs typeface="Courier New"/>
              </a:rPr>
              <a:t>t</a:t>
            </a:r>
            <a:r>
              <a:rPr lang="en-US" sz="1200" spc="-5" dirty="0" smtClean="0">
                <a:latin typeface="Courier New"/>
                <a:cs typeface="Courier New"/>
              </a:rPr>
              <a:t> </a:t>
            </a:r>
            <a:r>
              <a:rPr sz="1200" spc="5" dirty="0" smtClean="0">
                <a:latin typeface="Courier New"/>
                <a:cs typeface="Courier New"/>
              </a:rPr>
              <a:t>&lt;</a:t>
            </a:r>
            <a:r>
              <a:rPr sz="1200" dirty="0" smtClean="0">
                <a:latin typeface="Courier New"/>
                <a:cs typeface="Courier New"/>
              </a:rPr>
              <a:t>&lt;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120" dirty="0" smtClean="0">
                <a:latin typeface="Times New Roman"/>
                <a:cs typeface="Times New Roman"/>
              </a:rPr>
              <a:t> </a:t>
            </a:r>
            <a:r>
              <a:rPr sz="1200" spc="5" dirty="0" err="1" smtClean="0">
                <a:latin typeface="Courier New"/>
                <a:cs typeface="Courier New"/>
              </a:rPr>
              <a:t>m</a:t>
            </a:r>
            <a:r>
              <a:rPr sz="1200" spc="-5" dirty="0" err="1" smtClean="0">
                <a:latin typeface="Courier New"/>
                <a:cs typeface="Courier New"/>
              </a:rPr>
              <a:t>y</a:t>
            </a:r>
            <a:r>
              <a:rPr lang="en-US" sz="1200" spc="-5" dirty="0" err="1" smtClean="0">
                <a:latin typeface="Courier New"/>
                <a:cs typeface="Courier New"/>
              </a:rPr>
              <a:t>PQ</a:t>
            </a:r>
            <a:r>
              <a:rPr sz="1200" spc="-5" dirty="0" err="1" smtClean="0">
                <a:latin typeface="Courier New"/>
                <a:cs typeface="Courier New"/>
              </a:rPr>
              <a:t>.</a:t>
            </a:r>
            <a:r>
              <a:rPr sz="1200" spc="5" dirty="0" err="1" smtClean="0">
                <a:latin typeface="Courier New"/>
                <a:cs typeface="Courier New"/>
              </a:rPr>
              <a:t>t</a:t>
            </a:r>
            <a:r>
              <a:rPr sz="1200" spc="-5" dirty="0" err="1" smtClean="0">
                <a:latin typeface="Courier New"/>
                <a:cs typeface="Courier New"/>
              </a:rPr>
              <a:t>o</a:t>
            </a:r>
            <a:r>
              <a:rPr sz="1200" spc="15" dirty="0" err="1" smtClean="0">
                <a:latin typeface="Courier New"/>
                <a:cs typeface="Courier New"/>
              </a:rPr>
              <a:t>p</a:t>
            </a:r>
            <a:r>
              <a:rPr sz="1200" spc="-5" dirty="0" smtClean="0">
                <a:latin typeface="Courier New"/>
                <a:cs typeface="Courier New"/>
              </a:rPr>
              <a:t>()</a:t>
            </a:r>
            <a:r>
              <a:rPr lang="en-US" sz="1200" spc="-5" dirty="0" smtClean="0">
                <a:latin typeface="Courier New"/>
                <a:cs typeface="Courier New"/>
              </a:rPr>
              <a:t> &lt;&lt; </a:t>
            </a:r>
            <a:r>
              <a:rPr lang="en-US" sz="1200" spc="-5" dirty="0" err="1" smtClean="0">
                <a:latin typeface="Courier New"/>
                <a:cs typeface="Courier New"/>
              </a:rPr>
              <a:t>endl</a:t>
            </a:r>
            <a:r>
              <a:rPr sz="1200" spc="-5" dirty="0" smtClean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454659">
              <a:lnSpc>
                <a:spcPct val="100000"/>
              </a:lnSpc>
            </a:pPr>
            <a:r>
              <a:rPr sz="1200" spc="-5" dirty="0" smtClean="0">
                <a:latin typeface="Courier New"/>
                <a:cs typeface="Courier New"/>
              </a:rPr>
              <a:t>m</a:t>
            </a:r>
            <a:r>
              <a:rPr sz="1200" spc="10" dirty="0" smtClean="0">
                <a:latin typeface="Courier New"/>
                <a:cs typeface="Courier New"/>
              </a:rPr>
              <a:t>y</a:t>
            </a:r>
            <a:r>
              <a:rPr lang="en-US" sz="1200" spc="-5" dirty="0" smtClean="0">
                <a:latin typeface="Courier New"/>
                <a:cs typeface="Courier New"/>
              </a:rPr>
              <a:t>PQ</a:t>
            </a:r>
            <a:r>
              <a:rPr sz="1200" spc="-5" dirty="0" smtClean="0">
                <a:latin typeface="Courier New"/>
                <a:cs typeface="Courier New"/>
              </a:rPr>
              <a:t>.</a:t>
            </a:r>
            <a:r>
              <a:rPr sz="1200" spc="10" dirty="0" smtClean="0">
                <a:latin typeface="Courier New"/>
                <a:cs typeface="Courier New"/>
              </a:rPr>
              <a:t>p</a:t>
            </a:r>
            <a:r>
              <a:rPr sz="1200" spc="-5" dirty="0" smtClean="0">
                <a:latin typeface="Courier New"/>
                <a:cs typeface="Courier New"/>
              </a:rPr>
              <a:t>op</a:t>
            </a:r>
            <a:r>
              <a:rPr sz="1200" spc="10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269875" marR="2874645">
              <a:lnSpc>
                <a:spcPct val="100000"/>
              </a:lnSpc>
            </a:pPr>
            <a:r>
              <a:rPr sz="1200" spc="10" dirty="0" smtClean="0">
                <a:latin typeface="Courier New"/>
                <a:cs typeface="Courier New"/>
              </a:rPr>
              <a:t>r</a:t>
            </a:r>
            <a:r>
              <a:rPr sz="1200" spc="-5" dirty="0" smtClean="0">
                <a:latin typeface="Courier New"/>
                <a:cs typeface="Courier New"/>
              </a:rPr>
              <a:t>et</a:t>
            </a:r>
            <a:r>
              <a:rPr sz="1200" spc="10" dirty="0" smtClean="0">
                <a:latin typeface="Courier New"/>
                <a:cs typeface="Courier New"/>
              </a:rPr>
              <a:t>u</a:t>
            </a:r>
            <a:r>
              <a:rPr sz="1200" spc="-5" dirty="0" smtClean="0">
                <a:latin typeface="Courier New"/>
                <a:cs typeface="Courier New"/>
              </a:rPr>
              <a:t>r</a:t>
            </a:r>
            <a:r>
              <a:rPr sz="1200" dirty="0" smtClean="0">
                <a:latin typeface="Courier New"/>
                <a:cs typeface="Courier New"/>
              </a:rPr>
              <a:t>n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130" dirty="0" smtClean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 marL="1784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5940" y="1844675"/>
            <a:ext cx="3472815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90000"/>
              </a:buClr>
              <a:buFont typeface="Arial" charset="0"/>
              <a:buChar char="•"/>
              <a:tabLst>
                <a:tab pos="356235" algn="l"/>
              </a:tabLst>
            </a:pPr>
            <a:r>
              <a:rPr lang="en-US" dirty="0" smtClean="0">
                <a:solidFill>
                  <a:srgbClr val="690000"/>
                </a:solidFill>
                <a:latin typeface="Arial"/>
                <a:cs typeface="Arial"/>
              </a:rPr>
              <a:t>Decreasing-order</a:t>
            </a:r>
            <a:r>
              <a:rPr sz="1800" spc="55" dirty="0" smtClean="0">
                <a:solidFill>
                  <a:srgbClr val="69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690000"/>
                </a:solidFill>
                <a:latin typeface="Arial"/>
                <a:cs typeface="Arial"/>
              </a:rPr>
              <a:t>by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690000"/>
                </a:solidFill>
                <a:latin typeface="Arial"/>
                <a:cs typeface="Arial"/>
              </a:rPr>
              <a:t>de</a:t>
            </a:r>
            <a:r>
              <a:rPr sz="1800" dirty="0" smtClean="0">
                <a:solidFill>
                  <a:srgbClr val="690000"/>
                </a:solidFill>
                <a:latin typeface="Arial"/>
                <a:cs typeface="Arial"/>
              </a:rPr>
              <a:t>fa</a:t>
            </a:r>
            <a:r>
              <a:rPr sz="1800" spc="-10" dirty="0" smtClean="0">
                <a:solidFill>
                  <a:srgbClr val="690000"/>
                </a:solidFill>
                <a:latin typeface="Arial"/>
                <a:cs typeface="Arial"/>
              </a:rPr>
              <a:t>u</a:t>
            </a:r>
            <a:r>
              <a:rPr sz="1800" spc="-5" dirty="0" smtClean="0">
                <a:solidFill>
                  <a:srgbClr val="690000"/>
                </a:solidFill>
                <a:latin typeface="Arial"/>
                <a:cs typeface="Arial"/>
              </a:rPr>
              <a:t>lt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690000"/>
              </a:buClr>
              <a:buFont typeface="Arial" charset="0"/>
              <a:buChar char="•"/>
              <a:tabLst>
                <a:tab pos="356235" algn="l"/>
              </a:tabLst>
            </a:pPr>
            <a:r>
              <a:rPr lang="en-US" sz="1800" dirty="0" smtClean="0">
                <a:solidFill>
                  <a:srgbClr val="690000"/>
                </a:solidFill>
                <a:latin typeface="Arial"/>
                <a:cs typeface="Arial"/>
              </a:rPr>
              <a:t>Methods</a:t>
            </a:r>
            <a:r>
              <a:rPr sz="1800" spc="-15" dirty="0" smtClean="0">
                <a:solidFill>
                  <a:srgbClr val="690000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920" algn="l"/>
              </a:tabLst>
            </a:pPr>
            <a:r>
              <a:rPr sz="1600" spc="-15" dirty="0">
                <a:latin typeface="Arial"/>
                <a:cs typeface="Arial"/>
              </a:rPr>
              <a:t>pu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h(ne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_</a:t>
            </a:r>
            <a:r>
              <a:rPr sz="1600" spc="-10" dirty="0">
                <a:latin typeface="Arial"/>
                <a:cs typeface="Arial"/>
              </a:rPr>
              <a:t>item)</a:t>
            </a:r>
            <a:endParaRPr sz="1600" dirty="0">
              <a:latin typeface="Arial"/>
              <a:cs typeface="Arial"/>
            </a:endParaRPr>
          </a:p>
          <a:p>
            <a:pPr marL="756285" marR="165735" lvl="1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6920" algn="l"/>
              </a:tabLst>
            </a:pPr>
            <a:r>
              <a:rPr sz="1600" spc="-15" dirty="0">
                <a:latin typeface="Arial"/>
                <a:cs typeface="Arial"/>
              </a:rPr>
              <a:t>pop()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remov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endParaRPr lang="en-US" sz="1600" spc="55" dirty="0" smtClean="0">
              <a:latin typeface="Times New Roman"/>
              <a:cs typeface="Times New Roman"/>
            </a:endParaRPr>
          </a:p>
          <a:p>
            <a:pPr marL="756285" marR="165735" lvl="1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6920" algn="l"/>
              </a:tabLst>
            </a:pPr>
            <a:r>
              <a:rPr sz="1600" spc="-10" dirty="0" smtClean="0">
                <a:latin typeface="Arial"/>
                <a:cs typeface="Arial"/>
              </a:rPr>
              <a:t>top</a:t>
            </a:r>
            <a:r>
              <a:rPr sz="1600" spc="-10" dirty="0">
                <a:latin typeface="Arial"/>
                <a:cs typeface="Arial"/>
              </a:rPr>
              <a:t>()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retu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top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item</a:t>
            </a:r>
            <a:endParaRPr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siz</a:t>
            </a:r>
            <a:r>
              <a:rPr sz="1600" spc="-15" dirty="0">
                <a:latin typeface="Arial"/>
                <a:cs typeface="Arial"/>
              </a:rPr>
              <a:t>e()</a:t>
            </a:r>
            <a:endParaRPr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6920" algn="l"/>
              </a:tabLst>
            </a:pPr>
            <a:r>
              <a:rPr sz="1600" spc="-15" dirty="0">
                <a:latin typeface="Arial"/>
                <a:cs typeface="Arial"/>
              </a:rPr>
              <a:t>empt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 smtClean="0">
                <a:latin typeface="Arial"/>
                <a:cs typeface="Arial"/>
              </a:rPr>
              <a:t>()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713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increasing order?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1" y="1752600"/>
            <a:ext cx="6134100" cy="35394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B2418"/>
                </a:solidFill>
                <a:latin typeface="Menlo-Regular" charset="0"/>
              </a:rPr>
              <a:t>//  </a:t>
            </a:r>
            <a:r>
              <a:rPr lang="en-US" sz="1400" dirty="0" err="1">
                <a:solidFill>
                  <a:srgbClr val="CB2418"/>
                </a:solidFill>
                <a:latin typeface="Menlo-Regular" charset="0"/>
              </a:rPr>
              <a:t>priority_queue</a:t>
            </a:r>
            <a:r>
              <a:rPr lang="en-US" sz="1400" dirty="0">
                <a:solidFill>
                  <a:srgbClr val="CB2418"/>
                </a:solidFill>
                <a:latin typeface="Menlo-Regular" charset="0"/>
              </a:rPr>
              <a:t>::push/pop                                    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E857EA"/>
                </a:solidFill>
                <a:latin typeface="Menlo-Regular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>
                <a:solidFill>
                  <a:srgbClr val="B7898A"/>
                </a:solidFill>
                <a:latin typeface="Menlo-Regular" charset="0"/>
              </a:rPr>
              <a:t>&lt;</a:t>
            </a:r>
            <a:r>
              <a:rPr lang="en-US" sz="1400" dirty="0" err="1">
                <a:solidFill>
                  <a:srgbClr val="B7898A"/>
                </a:solidFill>
                <a:latin typeface="Menlo-Regular" charset="0"/>
              </a:rPr>
              <a:t>iostream</a:t>
            </a:r>
            <a:r>
              <a:rPr lang="en-US" sz="1400" dirty="0">
                <a:solidFill>
                  <a:srgbClr val="B7898A"/>
                </a:solidFill>
                <a:latin typeface="Menlo-Regula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E857EA"/>
                </a:solidFill>
                <a:latin typeface="Menlo-Regular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>
                <a:solidFill>
                  <a:srgbClr val="B7898A"/>
                </a:solidFill>
                <a:latin typeface="Menlo-Regular" charset="0"/>
              </a:rPr>
              <a:t>&lt;queue&gt;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C200FF"/>
                </a:solidFill>
                <a:latin typeface="Menlo-Regular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61B6B4"/>
                </a:solidFill>
                <a:latin typeface="Menlo-Regular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hu-HU" sz="1400" dirty="0">
                <a:solidFill>
                  <a:srgbClr val="2D961E"/>
                </a:solidFill>
                <a:latin typeface="Menlo-Regular" charset="0"/>
              </a:rPr>
              <a:t>int</a:t>
            </a:r>
            <a:r>
              <a:rPr lang="hu-HU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hu-HU" sz="1400" dirty="0">
                <a:solidFill>
                  <a:srgbClr val="4A00FF"/>
                </a:solidFill>
                <a:latin typeface="Menlo-Regular" charset="0"/>
              </a:rPr>
              <a:t>main</a:t>
            </a:r>
            <a:r>
              <a:rPr lang="hu-HU" sz="1400" dirty="0">
                <a:solidFill>
                  <a:srgbClr val="000000"/>
                </a:solidFill>
                <a:latin typeface="Menlo-Regular" charset="0"/>
              </a:rPr>
              <a:t>  ()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priority_queue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,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&gt;,</a:t>
            </a:r>
            <a:r>
              <a:rPr lang="en-US" sz="1400" dirty="0">
                <a:solidFill>
                  <a:srgbClr val="2D961E"/>
                </a:solidFill>
                <a:latin typeface="Menlo-Regular" charset="0"/>
              </a:rPr>
              <a:t>greater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</a:t>
            </a:r>
            <a:r>
              <a:rPr lang="en-US" sz="1400" dirty="0" err="1">
                <a:solidFill>
                  <a:srgbClr val="2D961E"/>
                </a:solidFill>
                <a:latin typeface="Menlo-Regular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&gt; &gt; </a:t>
            </a:r>
            <a:r>
              <a:rPr lang="en-US" sz="1400" dirty="0" err="1">
                <a:solidFill>
                  <a:srgbClr val="BA8C1C"/>
                </a:solidFill>
                <a:latin typeface="Menlo-Regular" charset="0"/>
              </a:rPr>
              <a:t>myPQ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myPQ.push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(30);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myPQ.push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(100);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myPQ.push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(25);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&lt;&lt;  </a:t>
            </a:r>
            <a:r>
              <a:rPr lang="en-US" sz="1400" dirty="0">
                <a:solidFill>
                  <a:srgbClr val="B7898A"/>
                </a:solidFill>
                <a:latin typeface="Menlo-Regular" charset="0"/>
              </a:rPr>
              <a:t>"Popping  out  elements..."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400" dirty="0">
                <a:solidFill>
                  <a:srgbClr val="C200FF"/>
                </a:solidFill>
                <a:latin typeface="Menlo-Regular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(!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myPQ.empty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())  {</a:t>
            </a:r>
          </a:p>
          <a:p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sz="1400" dirty="0" err="1">
                <a:solidFill>
                  <a:srgbClr val="000000"/>
                </a:solidFill>
                <a:latin typeface="Menlo-Regular" charset="0"/>
              </a:rPr>
              <a:t>cout</a:t>
            </a:r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 &lt;&lt; </a:t>
            </a:r>
            <a:r>
              <a:rPr lang="ro-RO" sz="1400" dirty="0" err="1" smtClean="0">
                <a:solidFill>
                  <a:srgbClr val="000000"/>
                </a:solidFill>
                <a:latin typeface="Menlo-Regular" charset="0"/>
              </a:rPr>
              <a:t>myPQ.top</a:t>
            </a:r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() &lt;&lt; </a:t>
            </a:r>
            <a:r>
              <a:rPr lang="ro-RO" sz="1400" dirty="0" err="1">
                <a:solidFill>
                  <a:srgbClr val="000000"/>
                </a:solidFill>
                <a:latin typeface="Menlo-Regular" charset="0"/>
              </a:rPr>
              <a:t>endl</a:t>
            </a:r>
            <a:r>
              <a:rPr lang="ro-RO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hu-HU" sz="1400" dirty="0" err="1">
                <a:solidFill>
                  <a:srgbClr val="000000"/>
                </a:solidFill>
                <a:latin typeface="Menlo-Regular" charset="0"/>
              </a:rPr>
              <a:t>myPQ.pop</a:t>
            </a:r>
            <a:r>
              <a:rPr lang="hu-HU" sz="1400" dirty="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n-US" sz="1400" dirty="0"/>
          </a:p>
        </p:txBody>
      </p:sp>
      <p:sp>
        <p:nvSpPr>
          <p:cNvPr id="9" name="Left Arrow 8"/>
          <p:cNvSpPr/>
          <p:nvPr/>
        </p:nvSpPr>
        <p:spPr>
          <a:xfrm rot="20872252">
            <a:off x="2320273" y="2528235"/>
            <a:ext cx="4732054" cy="10366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97700" y="1654943"/>
            <a:ext cx="1905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type </a:t>
            </a:r>
            <a:r>
              <a:rPr lang="en-US" smtClean="0"/>
              <a:t>of inserted data</a:t>
            </a:r>
            <a:endParaRPr lang="en-US"/>
          </a:p>
        </p:txBody>
      </p:sp>
      <p:sp>
        <p:nvSpPr>
          <p:cNvPr id="12" name="Left Arrow 11"/>
          <p:cNvSpPr/>
          <p:nvPr/>
        </p:nvSpPr>
        <p:spPr>
          <a:xfrm rot="21218448">
            <a:off x="3733065" y="2832612"/>
            <a:ext cx="3125669" cy="16038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8850" y="2565176"/>
            <a:ext cx="181610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Data type used by priority queue to store data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65189" y="4025937"/>
            <a:ext cx="1837511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order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less</a:t>
            </a:r>
            <a:r>
              <a:rPr lang="en-US" dirty="0" smtClean="0"/>
              <a:t> denotes decreasing order)</a:t>
            </a:r>
          </a:p>
        </p:txBody>
      </p:sp>
      <p:sp>
        <p:nvSpPr>
          <p:cNvPr id="16" name="Left Arrow 15"/>
          <p:cNvSpPr/>
          <p:nvPr/>
        </p:nvSpPr>
        <p:spPr>
          <a:xfrm rot="998809">
            <a:off x="4153049" y="3704324"/>
            <a:ext cx="3015901" cy="133693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dirty="0" smtClean="0"/>
              <a:t>Priority Queues as </a:t>
            </a:r>
            <a:r>
              <a:rPr lang="en-US" b="1" dirty="0" smtClean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15363" name="Rectangle 2"/>
          <p:cNvSpPr>
            <a:spLocks/>
          </p:cNvSpPr>
          <p:nvPr/>
        </p:nvSpPr>
        <p:spPr bwMode="auto">
          <a:xfrm>
            <a:off x="811213" y="1768475"/>
            <a:ext cx="7543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Maintain as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unordered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list</a:t>
            </a:r>
          </a:p>
          <a:p>
            <a:pPr marL="269875" indent="-230188">
              <a:buClr>
                <a:srgbClr val="008000"/>
              </a:buClr>
              <a:buSzPct val="100000"/>
              <a:buFont typeface="Courier New" charset="0"/>
              <a:buChar char="–"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push()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puts new element at front – O(1)</a:t>
            </a:r>
          </a:p>
          <a:p>
            <a:pPr marL="269875" indent="-230188">
              <a:buClr>
                <a:srgbClr val="008000"/>
              </a:buClr>
              <a:buSzPct val="100000"/>
              <a:buFont typeface="Courier New" charset="0"/>
              <a:buChar char="–"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pop()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must </a:t>
            </a:r>
            <a:r>
              <a:rPr lang="en-US" b="1" dirty="0">
                <a:solidFill>
                  <a:srgbClr val="660066"/>
                </a:solidFill>
                <a:cs typeface="Arial" charset="0"/>
              </a:rPr>
              <a:t>search</a:t>
            </a:r>
            <a:r>
              <a:rPr lang="en-US" dirty="0">
                <a:solidFill>
                  <a:srgbClr val="660066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the list – O(n)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 dirty="0">
              <a:solidFill>
                <a:srgbClr val="008000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Maintain as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ordered</a:t>
            </a:r>
            <a:r>
              <a:rPr lang="en-US" sz="2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list</a:t>
            </a:r>
          </a:p>
          <a:p>
            <a:pPr marL="269875" indent="-230188">
              <a:buClr>
                <a:srgbClr val="008000"/>
              </a:buClr>
              <a:buSzPct val="100000"/>
              <a:buFont typeface="Courier New" charset="0"/>
              <a:buChar char="–"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push()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must </a:t>
            </a:r>
            <a:r>
              <a:rPr lang="en-US" b="1" dirty="0">
                <a:solidFill>
                  <a:srgbClr val="660066"/>
                </a:solidFill>
                <a:cs typeface="Arial" charset="0"/>
              </a:rPr>
              <a:t>search</a:t>
            </a:r>
            <a:r>
              <a:rPr lang="en-US" dirty="0">
                <a:solidFill>
                  <a:srgbClr val="660066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the list – O(n)</a:t>
            </a:r>
          </a:p>
          <a:p>
            <a:pPr marL="269875" indent="-230188">
              <a:buClr>
                <a:srgbClr val="008000"/>
              </a:buClr>
              <a:buSzPct val="100000"/>
              <a:buFont typeface="Courier New" charset="0"/>
              <a:buChar char="–"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  <a:cs typeface="Courier New" charset="0"/>
                <a:sym typeface="Courier New" charset="0"/>
              </a:rPr>
              <a:t>pop()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gets element at front – O(1)</a:t>
            </a:r>
          </a:p>
          <a:p>
            <a:pPr marL="269875" indent="-230188">
              <a:buClr>
                <a:srgbClr val="008000"/>
              </a:buClr>
              <a:buSzPct val="100000"/>
              <a:buFont typeface="Arial" charset="0"/>
              <a:buChar char="–"/>
            </a:pPr>
            <a:endParaRPr lang="en-US" dirty="0">
              <a:solidFill>
                <a:srgbClr val="008000"/>
              </a:solidFill>
              <a:cs typeface="Arial" charset="0"/>
            </a:endParaRP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In either case, O(n</a:t>
            </a:r>
            <a:r>
              <a:rPr lang="en-US" sz="2800" baseline="30000" dirty="0">
                <a:solidFill>
                  <a:srgbClr val="3333CC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srgbClr val="3333CC"/>
                </a:solidFill>
                <a:cs typeface="Arial" charset="0"/>
              </a:rPr>
              <a:t>) to process n elements</a:t>
            </a:r>
          </a:p>
          <a:p>
            <a:pPr marL="269875" indent="-230188"/>
            <a:endParaRPr lang="en-US" sz="1400" dirty="0">
              <a:solidFill>
                <a:schemeClr val="tx1"/>
              </a:solidFill>
              <a:cs typeface="Arial" charset="0"/>
            </a:endParaRPr>
          </a:p>
          <a:p>
            <a:pPr marL="269875" indent="-230188" algn="ctr"/>
            <a:r>
              <a:rPr lang="en-US" sz="3200" dirty="0">
                <a:solidFill>
                  <a:srgbClr val="FF3300"/>
                </a:solidFill>
                <a:cs typeface="Arial" charset="0"/>
              </a:rPr>
              <a:t>Can we do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DB1AD7C-87B5-4589-8A7D-EE929539B5E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74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Ins="132080"/>
          <a:lstStyle/>
          <a:p>
            <a:pPr eaLnBrk="1" hangingPunct="1"/>
            <a:r>
              <a:rPr lang="en-US" smtClean="0"/>
              <a:t>Important Special Case</a:t>
            </a:r>
          </a:p>
        </p:txBody>
      </p:sp>
      <p:sp>
        <p:nvSpPr>
          <p:cNvPr id="16387" name="Rectangle 2"/>
          <p:cNvSpPr>
            <a:spLocks/>
          </p:cNvSpPr>
          <p:nvPr/>
        </p:nvSpPr>
        <p:spPr bwMode="auto">
          <a:xfrm>
            <a:off x="444500" y="2413000"/>
            <a:ext cx="8242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Fixed number of priority levels 0,...,p – 1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FIFO within each level</a:t>
            </a:r>
          </a:p>
          <a:p>
            <a:pPr marL="269875" indent="-230188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cs typeface="Arial" charset="0"/>
              </a:rPr>
              <a:t>Example: airline check-in</a:t>
            </a:r>
          </a:p>
          <a:p>
            <a:pPr marL="269875" indent="-230188"/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 marL="269875" indent="-230188">
              <a:buClr>
                <a:srgbClr val="FF3300"/>
              </a:buClr>
              <a:buSzPct val="100000"/>
              <a:buFont typeface="Courier New" charset="0"/>
              <a:buChar char="•"/>
            </a:pPr>
            <a:r>
              <a:rPr lang="en-US" sz="2800" b="1" dirty="0" smtClean="0">
                <a:solidFill>
                  <a:srgbClr val="FF3300"/>
                </a:solidFill>
                <a:latin typeface="Courier New" charset="0"/>
                <a:cs typeface="Courier New" charset="0"/>
                <a:sym typeface="Courier New" charset="0"/>
              </a:rPr>
              <a:t>push()</a:t>
            </a:r>
            <a:r>
              <a:rPr lang="en-US" sz="2800" dirty="0" smtClean="0">
                <a:solidFill>
                  <a:srgbClr val="FF3300"/>
                </a:solidFill>
                <a:cs typeface="Arial" charset="0"/>
              </a:rPr>
              <a:t>– 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insert in appropriate queue – O(1)</a:t>
            </a:r>
          </a:p>
          <a:p>
            <a:pPr marL="269875" indent="-230188">
              <a:buClr>
                <a:srgbClr val="FF3300"/>
              </a:buClr>
              <a:buSzPct val="100000"/>
              <a:buFont typeface="Courier New" charset="0"/>
              <a:buChar char="•"/>
            </a:pPr>
            <a:r>
              <a:rPr lang="en-US" sz="2800" b="1" dirty="0" smtClean="0">
                <a:solidFill>
                  <a:srgbClr val="FF3300"/>
                </a:solidFill>
                <a:latin typeface="Courier New" charset="0"/>
                <a:cs typeface="Courier New" charset="0"/>
                <a:sym typeface="Courier New" charset="0"/>
              </a:rPr>
              <a:t>pop()</a:t>
            </a:r>
            <a:r>
              <a:rPr lang="en-US" sz="2800" dirty="0" smtClean="0">
                <a:solidFill>
                  <a:srgbClr val="FF3300"/>
                </a:solidFill>
                <a:cs typeface="Arial" charset="0"/>
              </a:rPr>
              <a:t>– </a:t>
            </a:r>
            <a:r>
              <a:rPr lang="en-US" sz="2800" dirty="0">
                <a:solidFill>
                  <a:srgbClr val="FF3300"/>
                </a:solidFill>
                <a:cs typeface="Arial" charset="0"/>
              </a:rPr>
              <a:t>must find a nonempty queue – O(p)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5D2AC13-C22F-4037-BCAC-5BBD39581B5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2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12275</TotalTime>
  <Words>1877</Words>
  <Application>Microsoft Office PowerPoint</Application>
  <PresentationFormat>On-screen Show (4:3)</PresentationFormat>
  <Paragraphs>722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Menlo-Regular</vt:lpstr>
      <vt:lpstr>Times New Roman</vt:lpstr>
      <vt:lpstr>Tw Cen MT</vt:lpstr>
      <vt:lpstr>Wingdings</vt:lpstr>
      <vt:lpstr>Wingdings 2</vt:lpstr>
      <vt:lpstr>ヒラギノ角ゴ ProN W6</vt:lpstr>
      <vt:lpstr>Median</vt:lpstr>
      <vt:lpstr>CSC230 </vt:lpstr>
      <vt:lpstr>Stacks and Queues as Lists</vt:lpstr>
      <vt:lpstr>Priority Queue</vt:lpstr>
      <vt:lpstr>Priority Queue Examples</vt:lpstr>
      <vt:lpstr>Difference between Queue and Priority Queue</vt:lpstr>
      <vt:lpstr>STL Priority Queue</vt:lpstr>
      <vt:lpstr>How about increasing order?</vt:lpstr>
      <vt:lpstr>Priority Queues as Lists</vt:lpstr>
      <vt:lpstr>Important Special Case</vt:lpstr>
      <vt:lpstr>Heaps</vt:lpstr>
      <vt:lpstr>Heaps</vt:lpstr>
      <vt:lpstr>Heaps</vt:lpstr>
      <vt:lpstr>Examples of Heaps</vt:lpstr>
      <vt:lpstr>Balanced Heaps</vt:lpstr>
      <vt:lpstr>Example of a Balanced Heap</vt:lpstr>
      <vt:lpstr>Store in an Array or Vector</vt:lpstr>
      <vt:lpstr>Store in an Array or Vector</vt:lpstr>
      <vt:lpstr>Store in an Array or Vector</vt:lpstr>
      <vt:lpstr>push()</vt:lpstr>
      <vt:lpstr>push()</vt:lpstr>
      <vt:lpstr>push()</vt:lpstr>
      <vt:lpstr>push()</vt:lpstr>
      <vt:lpstr>push()</vt:lpstr>
      <vt:lpstr>push()</vt:lpstr>
      <vt:lpstr>push()</vt:lpstr>
      <vt:lpstr>push()</vt:lpstr>
      <vt:lpstr>push()</vt:lpstr>
      <vt:lpstr>push()</vt:lpstr>
      <vt:lpstr>push()</vt:lpstr>
      <vt:lpstr>push()</vt:lpstr>
      <vt:lpstr>push()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pop()</vt:lpstr>
      <vt:lpstr>HeapSort</vt:lpstr>
      <vt:lpstr>PQ Application: Simulation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289</cp:revision>
  <cp:lastPrinted>2016-12-06T18:34:45Z</cp:lastPrinted>
  <dcterms:created xsi:type="dcterms:W3CDTF">2006-08-16T00:00:00Z</dcterms:created>
  <dcterms:modified xsi:type="dcterms:W3CDTF">2020-04-27T14:56:46Z</dcterms:modified>
  <cp:category/>
</cp:coreProperties>
</file>