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318" r:id="rId2"/>
    <p:sldId id="291" r:id="rId3"/>
    <p:sldId id="272" r:id="rId4"/>
    <p:sldId id="292" r:id="rId5"/>
    <p:sldId id="282" r:id="rId6"/>
    <p:sldId id="267" r:id="rId7"/>
    <p:sldId id="277" r:id="rId8"/>
    <p:sldId id="293" r:id="rId9"/>
    <p:sldId id="268" r:id="rId10"/>
    <p:sldId id="279" r:id="rId11"/>
    <p:sldId id="280" r:id="rId12"/>
    <p:sldId id="295" r:id="rId13"/>
    <p:sldId id="270" r:id="rId14"/>
    <p:sldId id="294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3" r:id="rId39"/>
    <p:sldId id="344" r:id="rId40"/>
    <p:sldId id="34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A2E1-2F89-4F7B-B41E-4895853AECF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7179-788B-4639-B2DD-E60E2ECA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5039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E183C-6089-B14F-AF7B-A0939D422735}" type="slidenum">
              <a:rPr lang="en-US"/>
              <a:pPr/>
              <a:t>15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0725"/>
            <a:ext cx="4797425" cy="359886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870" y="4558476"/>
            <a:ext cx="5361461" cy="43225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840EE-7AF6-864B-AE92-2338AD8D8135}" type="slidenum">
              <a:rPr lang="en-US"/>
              <a:pPr/>
              <a:t>16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9905" y="720168"/>
            <a:ext cx="5384098" cy="3599286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870" y="4558476"/>
            <a:ext cx="5361461" cy="43225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AFC27-E484-D34C-9B2A-4BA46E0EA0DA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9905" y="720168"/>
            <a:ext cx="5384098" cy="3599286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870" y="4558476"/>
            <a:ext cx="5361461" cy="43225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AB06E-8898-1145-81BB-805F5E09865B}" type="slidenum">
              <a:rPr lang="en-US"/>
              <a:pPr/>
              <a:t>18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36BD9-988B-0D42-B5CE-D52DF9FAC91A}" type="slidenum">
              <a:rPr lang="en-US"/>
              <a:pPr/>
              <a:t>19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4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1396E-12D9-CD4B-B522-451C818E7A94}" type="slidenum">
              <a:rPr lang="en-US"/>
              <a:pPr/>
              <a:t>20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3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EE1B9-4B26-E843-AC36-8DA30D3A9119}" type="slidenum">
              <a:rPr lang="en-US"/>
              <a:pPr/>
              <a:t>21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6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51086-2E92-9746-B0CF-AE418B8397E1}" type="slidenum">
              <a:rPr lang="en-US"/>
              <a:pPr/>
              <a:t>22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7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4F643-BF6F-B648-B64B-5744ED2EFDA5}" type="slidenum">
              <a:rPr lang="en-US"/>
              <a:pPr/>
              <a:t>23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6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2E49B-556F-9948-81EB-BB995C0AC672}" type="slidenum">
              <a:rPr lang="en-US"/>
              <a:pPr/>
              <a:t>24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29233-BA89-7C46-9CD2-F865151AF031}" type="slidenum">
              <a:rPr lang="en-US"/>
              <a:pPr/>
              <a:t>25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2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A1E52-A60A-3240-824F-E98A601645EE}" type="slidenum">
              <a:rPr lang="en-US"/>
              <a:pPr/>
              <a:t>26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4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19052-4C2A-6D4D-A8B5-A07DD2C26FF9}" type="slidenum">
              <a:rPr lang="en-US"/>
              <a:pPr/>
              <a:t>27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4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2929A-321A-F540-A7CF-A299A590B8C7}" type="slidenum">
              <a:rPr lang="en-US"/>
              <a:pPr/>
              <a:t>28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0725"/>
            <a:ext cx="4797425" cy="359886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870" y="4558476"/>
            <a:ext cx="5361461" cy="43225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1A9FA-602B-374E-91A6-8E3B1EEC97DC}" type="slidenum">
              <a:rPr lang="en-US"/>
              <a:pPr/>
              <a:t>29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3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fld id="{A3E0F5D0-47ED-8A4B-8FEE-6FF20905471D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78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fld id="{5073DC4D-9FE1-D949-865A-1A1FBEBFDF9A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2510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fld id="{12AFDA6D-5DA4-4144-81B2-FD4EB29535BE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4566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9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9D21-94E8-4FBF-A6FB-38FF08E691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DFA038-D82D-4CC8-ADFB-631E5965B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38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15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11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795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8/28/2018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DFA038-D82D-4CC8-ADFB-631E5965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102"/>
            <a:ext cx="7886700" cy="1325563"/>
          </a:xfrm>
        </p:spPr>
        <p:txBody>
          <a:bodyPr/>
          <a:lstStyle/>
          <a:p>
            <a:r>
              <a:rPr lang="en-US" altLang="en-US" dirty="0"/>
              <a:t>Selection Sort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1562100"/>
            <a:ext cx="8991600" cy="471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Initial array: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After 1</a:t>
            </a:r>
            <a:r>
              <a:rPr lang="en-US" altLang="en-US" baseline="30000" dirty="0"/>
              <a:t>st</a:t>
            </a:r>
            <a:r>
              <a:rPr lang="en-US" altLang="en-US" dirty="0"/>
              <a:t> Pass: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After 2</a:t>
            </a:r>
            <a:r>
              <a:rPr lang="en-US" altLang="en-US" baseline="30000" dirty="0"/>
              <a:t>nd</a:t>
            </a:r>
            <a:r>
              <a:rPr lang="en-US" altLang="en-US" dirty="0"/>
              <a:t> Pass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After 3</a:t>
            </a:r>
            <a:r>
              <a:rPr lang="en-US" altLang="en-US" baseline="30000" dirty="0"/>
              <a:t>rd</a:t>
            </a:r>
            <a:r>
              <a:rPr lang="en-US" altLang="en-US" dirty="0"/>
              <a:t> Pass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32769"/>
              </p:ext>
            </p:extLst>
          </p:nvPr>
        </p:nvGraphicFramePr>
        <p:xfrm>
          <a:off x="228600" y="1989773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66576"/>
              </p:ext>
            </p:extLst>
          </p:nvPr>
        </p:nvGraphicFramePr>
        <p:xfrm>
          <a:off x="228600" y="3179446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46763"/>
              </p:ext>
            </p:extLst>
          </p:nvPr>
        </p:nvGraphicFramePr>
        <p:xfrm>
          <a:off x="228600" y="4369119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55276"/>
              </p:ext>
            </p:extLst>
          </p:nvPr>
        </p:nvGraphicFramePr>
        <p:xfrm>
          <a:off x="228600" y="5571649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4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636" y="297180"/>
            <a:ext cx="8099714" cy="919185"/>
          </a:xfrm>
        </p:spPr>
        <p:txBody>
          <a:bodyPr/>
          <a:lstStyle/>
          <a:p>
            <a:r>
              <a:rPr lang="en-US" altLang="en-US" dirty="0"/>
              <a:t>Selection Sort (for Strings)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5636" y="1733139"/>
            <a:ext cx="8340437" cy="477434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Repeat for all starting items excluding the last 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&lt;n-1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Assume the smallest value is the first of this round 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smallest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Compare first to all remaining 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j=i+1;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j&lt;n;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If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item is smaller than smallest, set new smallest 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[j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].compare(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[smallest] ) &lt; 0 ) {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  smallest = j;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  }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Swap the value at start position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with the value at smallest 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[smallest];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[smallest]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07" y="224951"/>
            <a:ext cx="7886700" cy="1325563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6507" y="1729740"/>
            <a:ext cx="7886700" cy="488877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Shift each element into a sorted sub-array</a:t>
            </a:r>
          </a:p>
          <a:p>
            <a:r>
              <a:rPr lang="en-US" altLang="en-US" sz="2400" dirty="0"/>
              <a:t>Faster than selection sort (examines fewer values)</a:t>
            </a:r>
          </a:p>
          <a:p>
            <a:r>
              <a:rPr lang="en-US" altLang="en-US" sz="2400" dirty="0"/>
              <a:t>It is very simple.</a:t>
            </a:r>
          </a:p>
          <a:p>
            <a:r>
              <a:rPr lang="en-US" altLang="en-US" sz="2400" dirty="0"/>
              <a:t>It is very efficient for small data sets.</a:t>
            </a:r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Informal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Iterate down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For each item, iterate backwards to find where item belong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Swap items along way back down array until position found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Continue for all items in array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5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224951"/>
            <a:ext cx="8041501" cy="1325563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aphicFrame>
        <p:nvGraphicFramePr>
          <p:cNvPr id="4" name="Group 130"/>
          <p:cNvGraphicFramePr>
            <a:graphicFrameLocks noGrp="1"/>
          </p:cNvGraphicFramePr>
          <p:nvPr>
            <p:extLst/>
          </p:nvPr>
        </p:nvGraphicFramePr>
        <p:xfrm>
          <a:off x="201706" y="3680252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89"/>
          <p:cNvSpPr txBox="1">
            <a:spLocks noChangeArrowheads="1"/>
          </p:cNvSpPr>
          <p:nvPr/>
        </p:nvSpPr>
        <p:spPr bwMode="auto">
          <a:xfrm>
            <a:off x="4800694" y="4912152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6" name="Line 190"/>
          <p:cNvSpPr>
            <a:spLocks noChangeShapeType="1"/>
          </p:cNvSpPr>
          <p:nvPr/>
        </p:nvSpPr>
        <p:spPr bwMode="auto">
          <a:xfrm flipH="1" flipV="1">
            <a:off x="1725706" y="5140752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91"/>
          <p:cNvSpPr txBox="1">
            <a:spLocks noChangeArrowheads="1"/>
          </p:cNvSpPr>
          <p:nvPr/>
        </p:nvSpPr>
        <p:spPr bwMode="auto">
          <a:xfrm>
            <a:off x="1103406" y="4470827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sorted sub-array (indexes 0-7)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01706" y="2093188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2400" y="1676400"/>
            <a:ext cx="8991600" cy="23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Initial array: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After 7</a:t>
            </a:r>
            <a:r>
              <a:rPr lang="en-US" altLang="en-US" baseline="30000" dirty="0"/>
              <a:t>th</a:t>
            </a:r>
            <a:r>
              <a:rPr lang="en-US" altLang="en-US" dirty="0"/>
              <a:t> Swap:</a:t>
            </a:r>
          </a:p>
        </p:txBody>
      </p:sp>
    </p:spTree>
    <p:extLst>
      <p:ext uri="{BB962C8B-B14F-4D97-AF65-F5344CB8AC3E}">
        <p14:creationId xmlns:p14="http://schemas.microsoft.com/office/powerpoint/2010/main" val="3304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Insertion Sort (for Strings)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8650" y="1986279"/>
            <a:ext cx="7886700" cy="4587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j &gt; 0 ; j--)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].compare(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[j-1] ) &lt; 0 ) {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[j];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 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[j-1];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[j-1]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}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6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0862"/>
            <a:ext cx="8763000" cy="2370138"/>
          </a:xfrm>
        </p:spPr>
        <p:txBody>
          <a:bodyPr/>
          <a:lstStyle/>
          <a:p>
            <a:pPr marL="0" indent="0"/>
            <a:r>
              <a:rPr lang="en-US" dirty="0" err="1"/>
              <a:t>Mergesort</a:t>
            </a:r>
            <a:r>
              <a:rPr lang="en-US" dirty="0"/>
              <a:t>  (</a:t>
            </a:r>
            <a:r>
              <a:rPr lang="en-US" b="1" dirty="0"/>
              <a:t>divide-and-conquer</a:t>
            </a:r>
            <a:r>
              <a:rPr lang="en-US" dirty="0"/>
              <a:t>)</a:t>
            </a:r>
          </a:p>
          <a:p>
            <a:pPr marL="346075" lvl="1" indent="-231775"/>
            <a:r>
              <a:rPr lang="en-US" dirty="0"/>
              <a:t>Divide array into two halves.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1295400" y="4495800"/>
            <a:ext cx="7543800" cy="442913"/>
            <a:chOff x="816" y="2832"/>
            <a:chExt cx="4752" cy="279"/>
          </a:xfrm>
        </p:grpSpPr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4656" y="2880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990033"/>
                  </a:solidFill>
                  <a:latin typeface="Arial" charset="0"/>
                </a:rPr>
                <a:t>divide</a:t>
              </a:r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  <p:sp>
          <p:nvSpPr>
            <p:cNvPr id="117783" name="Rectangle 23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0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Mergesort  (divide-and-conquer)</a:t>
            </a:r>
          </a:p>
          <a:p>
            <a:pPr marL="346075" lvl="1" indent="-231775"/>
            <a:r>
              <a:rPr lang="en-US"/>
              <a:t>Divide array into two halves.</a:t>
            </a:r>
          </a:p>
          <a:p>
            <a:pPr marL="346075" lvl="1" indent="-231775"/>
            <a:r>
              <a:rPr lang="en-US"/>
              <a:t>Recursively sort each half.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62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sort</a:t>
            </a:r>
            <a:endParaRPr kumimoji="0" lang="en-US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73914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divide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129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182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236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289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3429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4572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10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563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617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670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129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182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236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289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19838" name="Rectangle 30"/>
          <p:cNvSpPr>
            <a:spLocks noChangeArrowheads="1"/>
          </p:cNvSpPr>
          <p:nvPr/>
        </p:nvSpPr>
        <p:spPr bwMode="auto">
          <a:xfrm>
            <a:off x="3429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19839" name="Rectangle 31"/>
          <p:cNvSpPr>
            <a:spLocks noChangeArrowheads="1"/>
          </p:cNvSpPr>
          <p:nvPr/>
        </p:nvSpPr>
        <p:spPr bwMode="auto">
          <a:xfrm>
            <a:off x="4572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510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19841" name="Rectangle 33"/>
          <p:cNvSpPr>
            <a:spLocks noChangeArrowheads="1"/>
          </p:cNvSpPr>
          <p:nvPr/>
        </p:nvSpPr>
        <p:spPr bwMode="auto">
          <a:xfrm>
            <a:off x="563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617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670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63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Mergesort  (divide-and-conquer)</a:t>
            </a:r>
          </a:p>
          <a:p>
            <a:pPr marL="346075" lvl="1" indent="-231775"/>
            <a:r>
              <a:rPr lang="en-US"/>
              <a:t>Divide array into two halves.</a:t>
            </a:r>
          </a:p>
          <a:p>
            <a:pPr marL="346075" lvl="1" indent="-231775"/>
            <a:r>
              <a:rPr lang="en-US"/>
              <a:t>Recursively sort each half.</a:t>
            </a:r>
          </a:p>
          <a:p>
            <a:pPr marL="346075" lvl="1" indent="-231775"/>
            <a:r>
              <a:rPr lang="en-US"/>
              <a:t>Merge two halves to make sorted whole.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620000" y="5867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merge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62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sort</a:t>
            </a:r>
            <a:endParaRPr kumimoji="0" lang="en-US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73914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divide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129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182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236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289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3429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4572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510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563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617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670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129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182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236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289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3429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4572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510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63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617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670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  <p:sp>
        <p:nvSpPr>
          <p:cNvPr id="121894" name="Rectangle 38"/>
          <p:cNvSpPr>
            <a:spLocks noChangeArrowheads="1"/>
          </p:cNvSpPr>
          <p:nvPr/>
        </p:nvSpPr>
        <p:spPr bwMode="auto">
          <a:xfrm>
            <a:off x="16002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21895" name="Rectangle 39"/>
          <p:cNvSpPr>
            <a:spLocks noChangeArrowheads="1"/>
          </p:cNvSpPr>
          <p:nvPr/>
        </p:nvSpPr>
        <p:spPr bwMode="auto">
          <a:xfrm>
            <a:off x="21336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21896" name="Rectangle 40"/>
          <p:cNvSpPr>
            <a:spLocks noChangeArrowheads="1"/>
          </p:cNvSpPr>
          <p:nvPr/>
        </p:nvSpPr>
        <p:spPr bwMode="auto">
          <a:xfrm>
            <a:off x="26670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32004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37338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21899" name="Rectangle 43"/>
          <p:cNvSpPr>
            <a:spLocks noChangeArrowheads="1"/>
          </p:cNvSpPr>
          <p:nvPr/>
        </p:nvSpPr>
        <p:spPr bwMode="auto">
          <a:xfrm>
            <a:off x="42672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21900" name="Rectangle 44"/>
          <p:cNvSpPr>
            <a:spLocks noChangeArrowheads="1"/>
          </p:cNvSpPr>
          <p:nvPr/>
        </p:nvSpPr>
        <p:spPr bwMode="auto">
          <a:xfrm>
            <a:off x="48006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21901" name="Rectangle 45"/>
          <p:cNvSpPr>
            <a:spLocks noChangeArrowheads="1"/>
          </p:cNvSpPr>
          <p:nvPr/>
        </p:nvSpPr>
        <p:spPr bwMode="auto">
          <a:xfrm>
            <a:off x="53340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58674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21903" name="Rectangle 47"/>
          <p:cNvSpPr>
            <a:spLocks noChangeArrowheads="1"/>
          </p:cNvSpPr>
          <p:nvPr/>
        </p:nvSpPr>
        <p:spPr bwMode="auto">
          <a:xfrm>
            <a:off x="64008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948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003399"/>
                </a:solidFill>
                <a:latin typeface="Arial" charset="0"/>
              </a:rPr>
              <a:t>smallest</a:t>
            </a:r>
            <a:endParaRPr kumimoji="0" lang="en-US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006600"/>
                </a:solidFill>
                <a:latin typeface="Arial" charset="0"/>
              </a:rPr>
              <a:t>smallest</a:t>
            </a:r>
            <a:endParaRPr kumimoji="0" lang="en-US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en-US" b="1">
              <a:latin typeface="Courier New" charset="0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3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10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1038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840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2035" name="Group 3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17203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38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204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41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2047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205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205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6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6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6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206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206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2065" name="Rectangle 33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896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58949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sorting algorithm is an algorithm that puts elements of a list in a certain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38057"/>
            <a:ext cx="54191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https://en.wikipedia.org/wiki/Sorting_algorithm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929" y="2999484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"Ape"</a:t>
            </a:r>
          </a:p>
        </p:txBody>
      </p:sp>
      <p:sp>
        <p:nvSpPr>
          <p:cNvPr id="6" name="Rectangle 5"/>
          <p:cNvSpPr/>
          <p:nvPr/>
        </p:nvSpPr>
        <p:spPr>
          <a:xfrm>
            <a:off x="887505" y="2999913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"Cat"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8353" y="2999489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"Ear"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5744" y="2999913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"Elk"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6579" y="2999913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"Go"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64625" y="2999489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"Mop"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7241" y="2999065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"Pal"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7505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22929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58353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777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1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64625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0049" y="2770889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4058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"Ape"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9482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"Cat"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4906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"Ear"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0330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"Elk"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15754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"Go"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51178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"Mop"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2" y="4975406"/>
            <a:ext cx="1035424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"Pal"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4058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9482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44906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80330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5754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1178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86602" y="4746806"/>
            <a:ext cx="242047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18212" y="3859306"/>
            <a:ext cx="0" cy="71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4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2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306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5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3071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308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3088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062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408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408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86" name="Group 6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408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89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409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409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409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409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409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409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409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409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409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409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410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05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411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411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209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5107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510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510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5112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13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51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513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261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613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134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613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6139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6142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614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615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615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6160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019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715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158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716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161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7167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717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7717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7717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718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718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718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184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82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818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819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8191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81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81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7820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820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820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820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8208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34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first half</a:t>
            </a:r>
            <a:br>
              <a:rPr kumimoji="0" lang="en-US" sz="1800" b="1">
                <a:solidFill>
                  <a:schemeClr val="accent1"/>
                </a:solidFill>
                <a:latin typeface="Arial" charset="0"/>
              </a:rPr>
            </a:b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exhausted</a:t>
            </a:r>
            <a:endParaRPr kumimoji="0" lang="en-US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9207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208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7921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79219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792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7923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022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3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first half</a:t>
            </a:r>
            <a:br>
              <a:rPr kumimoji="0" lang="en-US" sz="1800" b="1">
                <a:solidFill>
                  <a:schemeClr val="accent1"/>
                </a:solidFill>
                <a:latin typeface="Arial" charset="0"/>
              </a:rPr>
            </a:b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exhausted</a:t>
            </a:r>
            <a:endParaRPr kumimoji="0" lang="en-US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80228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80231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232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A</a:t>
              </a:r>
            </a:p>
          </p:txBody>
        </p:sp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G</a:t>
              </a:r>
            </a:p>
          </p:txBody>
        </p:sp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L</a:t>
              </a:r>
            </a:p>
          </p:txBody>
        </p: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O</a:t>
              </a:r>
            </a:p>
          </p:txBody>
        </p:sp>
        <p:sp>
          <p:nvSpPr>
            <p:cNvPr id="180237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R</a:t>
              </a:r>
            </a:p>
          </p:txBody>
        </p:sp>
      </p:grpSp>
      <p:grpSp>
        <p:nvGrpSpPr>
          <p:cNvPr id="180238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H</a:t>
              </a:r>
            </a:p>
          </p:txBody>
        </p:sp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I</a:t>
              </a:r>
            </a:p>
          </p:txBody>
        </p:sp>
        <p:sp>
          <p:nvSpPr>
            <p:cNvPr id="180241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M</a:t>
              </a:r>
            </a:p>
          </p:txBody>
        </p:sp>
        <p:sp>
          <p:nvSpPr>
            <p:cNvPr id="180242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S</a:t>
              </a:r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charset="0"/>
                </a:rPr>
                <a:t>T</a:t>
              </a:r>
            </a:p>
          </p:txBody>
        </p:sp>
      </p:grp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A</a:t>
            </a: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G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H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I</a:t>
            </a: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L</a:t>
            </a: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M</a:t>
            </a:r>
          </a:p>
        </p:txBody>
      </p:sp>
      <p:sp>
        <p:nvSpPr>
          <p:cNvPr id="180250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O</a:t>
            </a:r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R</a:t>
            </a:r>
          </a:p>
        </p:txBody>
      </p:sp>
      <p:sp>
        <p:nvSpPr>
          <p:cNvPr id="180252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S</a:t>
            </a:r>
          </a:p>
        </p:txBody>
      </p:sp>
      <p:sp>
        <p:nvSpPr>
          <p:cNvPr id="180253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charset="0"/>
              </a:rPr>
              <a:t> </a:t>
            </a:r>
          </a:p>
        </p:txBody>
      </p:sp>
      <p:sp>
        <p:nvSpPr>
          <p:cNvPr id="1802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180255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Merge.</a:t>
            </a:r>
          </a:p>
          <a:p>
            <a:pPr marL="346075" lvl="1" indent="-231775"/>
            <a:r>
              <a:rPr lang="en-US"/>
              <a:t>Keep track of smallest element in each sorted half.</a:t>
            </a:r>
          </a:p>
          <a:p>
            <a:pPr marL="346075" lvl="1" indent="-231775"/>
            <a:r>
              <a:rPr lang="en-US"/>
              <a:t>Insert smallest of two elements into auxiliary array.</a:t>
            </a:r>
          </a:p>
          <a:p>
            <a:pPr marL="346075" lvl="1" indent="-231775"/>
            <a:r>
              <a:rPr lang="en-US"/>
              <a:t>Repeat until done.</a:t>
            </a:r>
          </a:p>
          <a:p>
            <a:pPr marL="346075" lvl="1" indent="-231775"/>
            <a:endParaRPr lang="en-US"/>
          </a:p>
        </p:txBody>
      </p:sp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576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099" y="2063324"/>
            <a:ext cx="70926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(l &lt; r)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Same as 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l+r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)/2, but avoids overflow for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large l and h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 = l+(r-l)/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Sort first and second halves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l, m);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m+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l, m, r);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" y="1678811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j, k;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n1 = m - l +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n2 =  r - m;   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 create temp arrays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[n1],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[n2];   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 Copy data to temp arrays L[] and R[]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n1;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[l +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(j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n2;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[m +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 j];   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 Merge the temp arrays back into 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l..r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Initial index of first subarray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j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Initial index of second subarray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k = l;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Initial index of merged subarray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n1 &amp;&amp; j &lt; n2){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&lt;=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[j]){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[k] 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[k] 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k++;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9348" y="167881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 Copy the remaining elements of L[], if there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are any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n1){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[k] 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k++;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 Copy the remaining elements of R[], if there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are any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(j &lt; n2) 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[k] 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k++;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89348" y="1744910"/>
            <a:ext cx="0" cy="4731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3272"/>
            <a:ext cx="7886700" cy="1325563"/>
          </a:xfrm>
        </p:spPr>
        <p:txBody>
          <a:bodyPr/>
          <a:lstStyle/>
          <a:p>
            <a:r>
              <a:rPr lang="en-US" altLang="en-US" dirty="0"/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650" y="1790699"/>
            <a:ext cx="7886700" cy="45211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200" b="1" dirty="0"/>
              <a:t>bubble sort</a:t>
            </a:r>
            <a:r>
              <a:rPr lang="en-US" altLang="en-US" sz="2200" dirty="0"/>
              <a:t>: swap adjacent pairs that are out of order</a:t>
            </a:r>
          </a:p>
          <a:p>
            <a:r>
              <a:rPr lang="en-US" altLang="en-US" sz="2200" b="1" dirty="0"/>
              <a:t>selection sort</a:t>
            </a:r>
            <a:r>
              <a:rPr lang="en-US" altLang="en-US" sz="2200" dirty="0"/>
              <a:t>: look for the smallest element, move to front</a:t>
            </a:r>
          </a:p>
          <a:p>
            <a:r>
              <a:rPr lang="en-US" altLang="en-US" sz="2200" b="1" dirty="0"/>
              <a:t>insertion sort</a:t>
            </a:r>
            <a:r>
              <a:rPr lang="en-US" altLang="en-US" sz="2200" dirty="0"/>
              <a:t>: build an increasingly large sorted front portion</a:t>
            </a:r>
          </a:p>
          <a:p>
            <a:r>
              <a:rPr lang="en-US" altLang="en-US" sz="2200" b="1" dirty="0"/>
              <a:t>merge sort</a:t>
            </a:r>
            <a:r>
              <a:rPr lang="en-US" altLang="en-US" sz="2200" dirty="0"/>
              <a:t>: recursively divide the array in half and sort it</a:t>
            </a:r>
          </a:p>
          <a:p>
            <a:r>
              <a:rPr lang="en-US" altLang="en-US" sz="2200" b="1" dirty="0"/>
              <a:t>quick sort</a:t>
            </a:r>
            <a:r>
              <a:rPr lang="en-US" altLang="en-US" sz="2200" dirty="0"/>
              <a:t>: recursively partition array based on a middle value</a:t>
            </a:r>
          </a:p>
          <a:p>
            <a:pPr marL="0" indent="0">
              <a:buNone/>
            </a:pPr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600" dirty="0"/>
              <a:t>Other specialized sorting algorithms:</a:t>
            </a:r>
          </a:p>
          <a:p>
            <a:r>
              <a:rPr lang="en-US" altLang="en-US" sz="2200" b="1" dirty="0"/>
              <a:t>heap sort</a:t>
            </a:r>
            <a:r>
              <a:rPr lang="en-US" altLang="en-US" sz="2200" dirty="0"/>
              <a:t>: place the values into a sorted tree structure</a:t>
            </a:r>
          </a:p>
          <a:p>
            <a:r>
              <a:rPr lang="en-US" altLang="en-US" sz="2200" b="1" dirty="0"/>
              <a:t>shell sort:</a:t>
            </a:r>
            <a:r>
              <a:rPr lang="en-US" altLang="en-US" sz="2200" dirty="0"/>
              <a:t> a generalization of sorting by exchange (bubble sort) or sorting by insertion (insertion sort)</a:t>
            </a:r>
          </a:p>
          <a:p>
            <a:r>
              <a:rPr lang="en-US" altLang="en-US" sz="2200" b="1" dirty="0"/>
              <a:t>bucket sort</a:t>
            </a:r>
            <a:r>
              <a:rPr lang="en-US" altLang="en-US" sz="2200" dirty="0"/>
              <a:t>: cluster elements into smaller groups, sort them</a:t>
            </a:r>
          </a:p>
          <a:p>
            <a:r>
              <a:rPr lang="en-US" altLang="en-US" sz="2200" b="1" dirty="0"/>
              <a:t>radix sort</a:t>
            </a:r>
            <a:r>
              <a:rPr lang="en-US" altLang="en-US" sz="2200" dirty="0"/>
              <a:t>: sort integers by last digit, then 2nd to last, then ...</a:t>
            </a:r>
          </a:p>
          <a:p>
            <a:r>
              <a:rPr lang="en-US" altLang="en-US" sz="2200" dirty="0"/>
              <a:t>...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6311898"/>
            <a:ext cx="7008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https://www.toptal.com/developers/sorting-algorithms/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30042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68288"/>
            <a:ext cx="8229600" cy="950912"/>
          </a:xfrm>
        </p:spPr>
        <p:txBody>
          <a:bodyPr rIns="132080"/>
          <a:lstStyle/>
          <a:p>
            <a:pPr eaLnBrk="1" hangingPunct="1"/>
            <a:r>
              <a:rPr lang="en-US" sz="3200" b="1">
                <a:solidFill>
                  <a:srgbClr val="800000"/>
                </a:solidFill>
                <a:latin typeface="Courier New" charset="0"/>
                <a:ea typeface="MS PGothic" charset="0"/>
                <a:cs typeface="Courier New" charset="0"/>
                <a:sym typeface="Courier New" charset="0"/>
              </a:rPr>
              <a:t>Partition algorithm of quicksort</a:t>
            </a:r>
            <a:endParaRPr lang="en-US" sz="3200" b="1">
              <a:solidFill>
                <a:srgbClr val="800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A5F4F0D-510A-2F45-947A-CF52188444D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73213"/>
            <a:ext cx="7010400" cy="4622800"/>
          </a:xfrm>
        </p:spPr>
        <p:txBody>
          <a:bodyPr rIns="132080"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660066"/>
                </a:solidFill>
                <a:ea typeface="ＭＳ Ｐゴシック" charset="0"/>
                <a:cs typeface="+mn-cs"/>
              </a:rPr>
              <a:t>Idea</a:t>
            </a:r>
            <a:r>
              <a:rPr lang="en-US" dirty="0" smtClean="0">
                <a:ea typeface="ＭＳ Ｐゴシック" charset="0"/>
                <a:cs typeface="+mn-cs"/>
              </a:rPr>
              <a:t>  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Using the pivot value x that is in b[h]:</a:t>
            </a: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>
              <a:latin typeface="Times New Roman"/>
              <a:ea typeface="ＭＳ Ｐゴシック" charset="0"/>
              <a:cs typeface="Times New Roman"/>
            </a:endParaRP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>
              <a:latin typeface="Times New Roman"/>
              <a:ea typeface="ＭＳ Ｐゴシック" charset="0"/>
              <a:cs typeface="Times New Roman"/>
              <a:sym typeface="Courier New" charset="0"/>
            </a:endParaRP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b="1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384175" lvl="1" indent="-320675" eaLnBrk="1" hangingPunct="1">
              <a:buFont typeface="Wingdings 2" charset="0"/>
              <a:buNone/>
              <a:defRPr/>
            </a:pPr>
            <a:r>
              <a:rPr lang="en-US" sz="2400" dirty="0"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S</a:t>
            </a:r>
            <a:r>
              <a:rPr lang="en-US" sz="2400" dirty="0" smtClean="0"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wap array values around until b[</a:t>
            </a:r>
            <a:r>
              <a:rPr lang="en-US" sz="2400" dirty="0" err="1" smtClean="0"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h..k</a:t>
            </a:r>
            <a:r>
              <a:rPr lang="en-US" sz="2400" dirty="0" smtClean="0"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] looks like this</a:t>
            </a:r>
            <a:r>
              <a:rPr lang="en-US" sz="2400" b="1" dirty="0" smtClean="0"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:</a:t>
            </a: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 smtClean="0">
              <a:latin typeface="Times New Roman"/>
              <a:ea typeface="ＭＳ Ｐゴシック" charset="0"/>
              <a:cs typeface="Times New Roman"/>
            </a:endParaRP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>
              <a:latin typeface="Times New Roman"/>
              <a:ea typeface="ＭＳ Ｐゴシック" charset="0"/>
              <a:cs typeface="Times New Roman"/>
            </a:endParaRP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 smtClean="0">
              <a:latin typeface="Times New Roman"/>
              <a:ea typeface="ＭＳ Ｐゴシック" charset="0"/>
              <a:cs typeface="Times New Roman"/>
            </a:endParaRPr>
          </a:p>
          <a:p>
            <a:pPr marL="384175" lvl="1" indent="0" eaLnBrk="1" hangingPunct="1">
              <a:buFont typeface="Wingdings 2" charset="0"/>
              <a:buNone/>
              <a:defRPr/>
            </a:pPr>
            <a:endParaRPr lang="en-US" sz="2400" dirty="0">
              <a:latin typeface="Times New Roman"/>
              <a:ea typeface="ＭＳ Ｐゴシック" charset="0"/>
              <a:cs typeface="Times New Roman"/>
            </a:endParaRPr>
          </a:p>
        </p:txBody>
      </p:sp>
      <p:grpSp>
        <p:nvGrpSpPr>
          <p:cNvPr id="28676" name="Group 7"/>
          <p:cNvGrpSpPr>
            <a:grpSpLocks/>
          </p:cNvGrpSpPr>
          <p:nvPr/>
        </p:nvGrpSpPr>
        <p:grpSpPr bwMode="auto">
          <a:xfrm>
            <a:off x="1447800" y="2209800"/>
            <a:ext cx="4953000" cy="919163"/>
            <a:chOff x="1447800" y="2362200"/>
            <a:chExt cx="4953000" cy="918865"/>
          </a:xfrm>
        </p:grpSpPr>
        <p:sp>
          <p:nvSpPr>
            <p:cNvPr id="28685" name="TextBox 1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4953000" cy="461665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x                          ?                     </a:t>
              </a:r>
            </a:p>
          </p:txBody>
        </p:sp>
        <p:sp>
          <p:nvSpPr>
            <p:cNvPr id="28686" name="TextBox 2"/>
            <p:cNvSpPr txBox="1">
              <a:spLocks noChangeArrowheads="1"/>
            </p:cNvSpPr>
            <p:nvPr/>
          </p:nvSpPr>
          <p:spPr bwMode="auto">
            <a:xfrm>
              <a:off x="1447800" y="2362200"/>
              <a:ext cx="495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h   h+1                                                 k            </a:t>
              </a:r>
            </a:p>
          </p:txBody>
        </p:sp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>
              <a:off x="1828800" y="2819252"/>
              <a:ext cx="0" cy="457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447800" y="3962400"/>
            <a:ext cx="4953000" cy="919163"/>
            <a:chOff x="1447800" y="2362200"/>
            <a:chExt cx="4953000" cy="918865"/>
          </a:xfrm>
        </p:grpSpPr>
        <p:sp>
          <p:nvSpPr>
            <p:cNvPr id="28682" name="TextBox 12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4953000" cy="461665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        &lt;= x                x           &gt;= x                                               </a:t>
              </a:r>
            </a:p>
          </p:txBody>
        </p:sp>
        <p:sp>
          <p:nvSpPr>
            <p:cNvPr id="28683" name="TextBox 13"/>
            <p:cNvSpPr txBox="1">
              <a:spLocks noChangeArrowheads="1"/>
            </p:cNvSpPr>
            <p:nvPr/>
          </p:nvSpPr>
          <p:spPr bwMode="auto">
            <a:xfrm>
              <a:off x="1447800" y="2362200"/>
              <a:ext cx="495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h                              j                           k            </a:t>
              </a:r>
            </a:p>
          </p:txBody>
        </p: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>
              <a:off x="3810000" y="2819252"/>
              <a:ext cx="0" cy="457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267200" y="4419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38100" dist="30000" dir="5400000" sx="0" sy="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381000" y="26670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3366FF"/>
                </a:solidFill>
              </a:rPr>
              <a:t>pre:</a:t>
            </a:r>
          </a:p>
        </p:txBody>
      </p:sp>
      <p:sp>
        <p:nvSpPr>
          <p:cNvPr id="28680" name="TextBox 18"/>
          <p:cNvSpPr txBox="1">
            <a:spLocks noChangeArrowheads="1"/>
          </p:cNvSpPr>
          <p:nvPr/>
        </p:nvSpPr>
        <p:spPr bwMode="auto">
          <a:xfrm>
            <a:off x="457200" y="44196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3366FF"/>
                </a:solidFill>
              </a:rPr>
              <a:t>post:</a:t>
            </a:r>
          </a:p>
        </p:txBody>
      </p:sp>
      <p:sp>
        <p:nvSpPr>
          <p:cNvPr id="28681" name="TextBox 2"/>
          <p:cNvSpPr txBox="1">
            <a:spLocks noChangeArrowheads="1"/>
          </p:cNvSpPr>
          <p:nvPr/>
        </p:nvSpPr>
        <p:spPr bwMode="auto">
          <a:xfrm>
            <a:off x="7010400" y="2362200"/>
            <a:ext cx="1676400" cy="830263"/>
          </a:xfrm>
          <a:prstGeom prst="rect">
            <a:avLst/>
          </a:prstGeom>
          <a:solidFill>
            <a:srgbClr val="FFF6C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algn="r" eaLnBrk="1" hangingPunct="1"/>
            <a:r>
              <a:rPr lang="en-US"/>
              <a:t>x is called the </a:t>
            </a:r>
            <a:r>
              <a:rPr lang="en-US">
                <a:solidFill>
                  <a:srgbClr val="800000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87309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/>
          </p:cNvSpPr>
          <p:nvPr/>
        </p:nvSpPr>
        <p:spPr bwMode="auto">
          <a:xfrm>
            <a:off x="1654175" y="1803400"/>
            <a:ext cx="6017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 dirty="0">
                <a:solidFill>
                  <a:schemeClr val="tx1"/>
                </a:solidFill>
                <a:cs typeface="Times New Roman" charset="0"/>
              </a:rPr>
              <a:t>20</a:t>
            </a:r>
            <a:r>
              <a:rPr lang="en-US" dirty="0">
                <a:solidFill>
                  <a:srgbClr val="0033CC"/>
                </a:solidFill>
                <a:cs typeface="Times New Roman" charset="0"/>
              </a:rPr>
              <a:t>   </a:t>
            </a:r>
            <a:r>
              <a:rPr lang="en-US" dirty="0" smtClean="0">
                <a:solidFill>
                  <a:srgbClr val="0033CC"/>
                </a:solidFill>
                <a:cs typeface="Times New Roman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cs typeface="Times New Roman" charset="0"/>
              </a:rPr>
              <a:t>31   </a:t>
            </a:r>
            <a:r>
              <a:rPr lang="en-US" dirty="0">
                <a:solidFill>
                  <a:srgbClr val="FF0000"/>
                </a:solidFill>
                <a:cs typeface="Times New Roman" charset="0"/>
              </a:rPr>
              <a:t>24</a:t>
            </a:r>
            <a:r>
              <a:rPr lang="en-US" dirty="0">
                <a:solidFill>
                  <a:srgbClr val="0033CC"/>
                </a:solidFill>
                <a:cs typeface="Times New Roman" charset="0"/>
              </a:rPr>
              <a:t>  </a:t>
            </a:r>
            <a:r>
              <a:rPr lang="en-US" dirty="0" smtClean="0">
                <a:solidFill>
                  <a:srgbClr val="0033CC"/>
                </a:solidFill>
                <a:cs typeface="Times New Roman" charset="0"/>
              </a:rPr>
              <a:t>  19      </a:t>
            </a:r>
            <a:r>
              <a:rPr lang="en-US" dirty="0" smtClean="0">
                <a:solidFill>
                  <a:srgbClr val="FF0000"/>
                </a:solidFill>
                <a:cs typeface="Times New Roman" charset="0"/>
              </a:rPr>
              <a:t>45   </a:t>
            </a:r>
            <a:r>
              <a:rPr lang="en-US" dirty="0">
                <a:solidFill>
                  <a:srgbClr val="FF0000"/>
                </a:solidFill>
                <a:cs typeface="Times New Roman" charset="0"/>
              </a:rPr>
              <a:t>56</a:t>
            </a:r>
            <a:r>
              <a:rPr lang="en-US" dirty="0">
                <a:solidFill>
                  <a:srgbClr val="0033CC"/>
                </a:solidFill>
                <a:cs typeface="Times New Roman" charset="0"/>
              </a:rPr>
              <a:t>    4    </a:t>
            </a:r>
            <a:r>
              <a:rPr lang="en-US" dirty="0">
                <a:solidFill>
                  <a:srgbClr val="FF0000"/>
                </a:solidFill>
                <a:cs typeface="Times New Roman" charset="0"/>
              </a:rPr>
              <a:t>20</a:t>
            </a:r>
            <a:r>
              <a:rPr lang="en-US" dirty="0">
                <a:solidFill>
                  <a:srgbClr val="0033CC"/>
                </a:solidFill>
                <a:cs typeface="Times New Roman" charset="0"/>
              </a:rPr>
              <a:t>    </a:t>
            </a:r>
            <a:r>
              <a:rPr lang="en-US" dirty="0" smtClean="0">
                <a:solidFill>
                  <a:srgbClr val="0033CC"/>
                </a:solidFill>
                <a:cs typeface="Times New Roman" charset="0"/>
              </a:rPr>
              <a:t>     5    </a:t>
            </a:r>
            <a:r>
              <a:rPr lang="en-US" dirty="0">
                <a:solidFill>
                  <a:srgbClr val="FF0000"/>
                </a:solidFill>
                <a:cs typeface="Times New Roman" charset="0"/>
              </a:rPr>
              <a:t>72 </a:t>
            </a:r>
            <a:r>
              <a:rPr lang="en-US" dirty="0">
                <a:solidFill>
                  <a:srgbClr val="0033CC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cs typeface="Times New Roman" charset="0"/>
              </a:rPr>
              <a:t>  14   </a:t>
            </a:r>
            <a:r>
              <a:rPr lang="en-US" dirty="0">
                <a:solidFill>
                  <a:srgbClr val="FF0000"/>
                </a:solidFill>
                <a:cs typeface="Times New Roman" charset="0"/>
              </a:rPr>
              <a:t>99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7DA3259-484D-224C-9E9B-19EA3F17463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1563688" y="1752600"/>
            <a:ext cx="517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2081213" y="1752600"/>
            <a:ext cx="5191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600325" y="1752600"/>
            <a:ext cx="517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3117850" y="1752600"/>
            <a:ext cx="4635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3597275" y="1752600"/>
            <a:ext cx="5937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4191000" y="1752600"/>
            <a:ext cx="533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5" name="Rectangle 9"/>
          <p:cNvSpPr>
            <a:spLocks/>
          </p:cNvSpPr>
          <p:nvPr/>
        </p:nvSpPr>
        <p:spPr bwMode="auto">
          <a:xfrm>
            <a:off x="4724400" y="17526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6" name="Rectangle 10"/>
          <p:cNvSpPr>
            <a:spLocks/>
          </p:cNvSpPr>
          <p:nvPr/>
        </p:nvSpPr>
        <p:spPr bwMode="auto">
          <a:xfrm>
            <a:off x="5181600" y="1752600"/>
            <a:ext cx="517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7" name="Rectangle 11"/>
          <p:cNvSpPr>
            <a:spLocks/>
          </p:cNvSpPr>
          <p:nvPr/>
        </p:nvSpPr>
        <p:spPr bwMode="auto">
          <a:xfrm>
            <a:off x="5707063" y="1752600"/>
            <a:ext cx="5413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8" name="Rectangle 12"/>
          <p:cNvSpPr>
            <a:spLocks/>
          </p:cNvSpPr>
          <p:nvPr/>
        </p:nvSpPr>
        <p:spPr bwMode="auto">
          <a:xfrm>
            <a:off x="6264275" y="1752600"/>
            <a:ext cx="517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09" name="Rectangle 13"/>
          <p:cNvSpPr>
            <a:spLocks/>
          </p:cNvSpPr>
          <p:nvPr/>
        </p:nvSpPr>
        <p:spPr bwMode="auto">
          <a:xfrm>
            <a:off x="6781800" y="1752600"/>
            <a:ext cx="5175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710" name="Rectangle 14"/>
          <p:cNvSpPr>
            <a:spLocks/>
          </p:cNvSpPr>
          <p:nvPr/>
        </p:nvSpPr>
        <p:spPr bwMode="auto">
          <a:xfrm>
            <a:off x="7315200" y="17526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8200" y="2133600"/>
            <a:ext cx="1066800" cy="979488"/>
            <a:chOff x="0" y="0"/>
            <a:chExt cx="672" cy="617"/>
          </a:xfrm>
        </p:grpSpPr>
        <p:sp>
          <p:nvSpPr>
            <p:cNvPr id="29741" name="Line 16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Rectangle 17"/>
            <p:cNvSpPr>
              <a:spLocks/>
            </p:cNvSpPr>
            <p:nvPr/>
          </p:nvSpPr>
          <p:spPr bwMode="auto">
            <a:xfrm>
              <a:off x="0" y="384"/>
              <a:ext cx="4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 New Roman" charset="0"/>
                </a:rPr>
                <a:t>pivot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04800" y="2686050"/>
            <a:ext cx="8458200" cy="2190750"/>
            <a:chOff x="304800" y="1230868"/>
            <a:chExt cx="8458200" cy="2190929"/>
          </a:xfrm>
        </p:grpSpPr>
        <p:sp>
          <p:nvSpPr>
            <p:cNvPr id="29722" name="Rectangle 21"/>
            <p:cNvSpPr>
              <a:spLocks/>
            </p:cNvSpPr>
            <p:nvPr/>
          </p:nvSpPr>
          <p:spPr bwMode="auto">
            <a:xfrm>
              <a:off x="3886200" y="1230868"/>
              <a:ext cx="10838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rgbClr val="008000"/>
                  </a:solidFill>
                  <a:cs typeface="Times New Roman" charset="0"/>
                </a:rPr>
                <a:t>partition</a:t>
              </a:r>
            </a:p>
          </p:txBody>
        </p:sp>
        <p:sp>
          <p:nvSpPr>
            <p:cNvPr id="29723" name="TextBox 1"/>
            <p:cNvSpPr txBox="1">
              <a:spLocks noChangeArrowheads="1"/>
            </p:cNvSpPr>
            <p:nvPr/>
          </p:nvSpPr>
          <p:spPr bwMode="auto">
            <a:xfrm>
              <a:off x="3742776" y="1595735"/>
              <a:ext cx="2958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 b="1"/>
                <a:t>j</a:t>
              </a:r>
            </a:p>
          </p:txBody>
        </p:sp>
        <p:grpSp>
          <p:nvGrpSpPr>
            <p:cNvPr id="29724" name="Group 16"/>
            <p:cNvGrpSpPr>
              <a:grpSpLocks/>
            </p:cNvGrpSpPr>
            <p:nvPr/>
          </p:nvGrpSpPr>
          <p:grpSpPr bwMode="auto">
            <a:xfrm>
              <a:off x="1600200" y="2058024"/>
              <a:ext cx="6172200" cy="381031"/>
              <a:chOff x="1600200" y="2058024"/>
              <a:chExt cx="6172200" cy="381031"/>
            </a:xfrm>
          </p:grpSpPr>
          <p:sp>
            <p:nvSpPr>
              <p:cNvPr id="29729" name="Rectangle 2"/>
              <p:cNvSpPr>
                <a:spLocks/>
              </p:cNvSpPr>
              <p:nvPr/>
            </p:nvSpPr>
            <p:spPr bwMode="auto">
              <a:xfrm>
                <a:off x="1600200" y="2069068"/>
                <a:ext cx="6172200" cy="27702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40639" bIns="0">
                <a:spAutoFit/>
              </a:bodyPr>
              <a:lstStyle/>
              <a:p>
                <a:pPr marL="39688"/>
                <a:r>
                  <a:rPr lang="en-US" dirty="0">
                    <a:solidFill>
                      <a:srgbClr val="0033CC"/>
                    </a:solidFill>
                    <a:cs typeface="Times New Roman" charset="0"/>
                  </a:rPr>
                  <a:t> 19   4  </a:t>
                </a:r>
                <a:r>
                  <a:rPr lang="en-US" dirty="0" smtClean="0">
                    <a:solidFill>
                      <a:srgbClr val="0033CC"/>
                    </a:solidFill>
                    <a:cs typeface="Times New Roman" charset="0"/>
                  </a:rPr>
                  <a:t>    </a:t>
                </a:r>
                <a:r>
                  <a:rPr lang="en-US" dirty="0">
                    <a:solidFill>
                      <a:srgbClr val="0033CC"/>
                    </a:solidFill>
                    <a:cs typeface="Times New Roman" charset="0"/>
                  </a:rPr>
                  <a:t>5   </a:t>
                </a:r>
                <a:r>
                  <a:rPr lang="en-US" dirty="0" smtClean="0">
                    <a:solidFill>
                      <a:srgbClr val="0033CC"/>
                    </a:solidFill>
                    <a:cs typeface="Times New Roman" charset="0"/>
                  </a:rPr>
                  <a:t>     14    </a:t>
                </a:r>
                <a:r>
                  <a:rPr lang="en-US" b="1" dirty="0">
                    <a:solidFill>
                      <a:schemeClr val="tx1"/>
                    </a:solidFill>
                    <a:cs typeface="Times New Roman" charset="0"/>
                  </a:rPr>
                  <a:t>20 </a:t>
                </a:r>
                <a:r>
                  <a:rPr lang="en-US" b="1" dirty="0" smtClean="0">
                    <a:solidFill>
                      <a:schemeClr val="tx1"/>
                    </a:solidFill>
                    <a:cs typeface="Times New Roman" charset="0"/>
                  </a:rPr>
                  <a:t>     </a:t>
                </a:r>
                <a:r>
                  <a:rPr lang="en-US" dirty="0">
                    <a:solidFill>
                      <a:srgbClr val="FF0000"/>
                    </a:solidFill>
                    <a:cs typeface="Times New Roman" charset="0"/>
                  </a:rPr>
                  <a:t>31  24</a:t>
                </a:r>
                <a:r>
                  <a:rPr lang="en-US" dirty="0">
                    <a:solidFill>
                      <a:srgbClr val="0033CC"/>
                    </a:solidFill>
                    <a:cs typeface="Times New Roman" charset="0"/>
                  </a:rPr>
                  <a:t> </a:t>
                </a:r>
                <a:r>
                  <a:rPr lang="en-US" dirty="0" smtClean="0">
                    <a:solidFill>
                      <a:srgbClr val="0033CC"/>
                    </a:solidFill>
                    <a:cs typeface="Times New Roman" charset="0"/>
                  </a:rPr>
                  <a:t>    </a:t>
                </a:r>
                <a:r>
                  <a:rPr lang="en-US" dirty="0">
                    <a:solidFill>
                      <a:srgbClr val="FF0000"/>
                    </a:solidFill>
                    <a:cs typeface="Times New Roman" charset="0"/>
                  </a:rPr>
                  <a:t>45</a:t>
                </a:r>
                <a:r>
                  <a:rPr lang="en-US" dirty="0">
                    <a:solidFill>
                      <a:srgbClr val="0033CC"/>
                    </a:solidFill>
                    <a:cs typeface="Times New Roman" charset="0"/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  <a:cs typeface="Times New Roman" charset="0"/>
                  </a:rPr>
                  <a:t>56</a:t>
                </a:r>
                <a:r>
                  <a:rPr lang="en-US" dirty="0">
                    <a:solidFill>
                      <a:srgbClr val="0033CC"/>
                    </a:solidFill>
                    <a:cs typeface="Times New Roman" charset="0"/>
                  </a:rPr>
                  <a:t> </a:t>
                </a:r>
                <a:r>
                  <a:rPr lang="en-US" dirty="0" smtClean="0">
                    <a:solidFill>
                      <a:srgbClr val="0033CC"/>
                    </a:solidFill>
                    <a:cs typeface="Times New Roman" charset="0"/>
                  </a:rPr>
                  <a:t>     </a:t>
                </a:r>
                <a:r>
                  <a:rPr lang="en-US" dirty="0">
                    <a:solidFill>
                      <a:srgbClr val="FF0000"/>
                    </a:solidFill>
                    <a:cs typeface="Times New Roman" charset="0"/>
                  </a:rPr>
                  <a:t>20   72  99     </a:t>
                </a:r>
              </a:p>
            </p:txBody>
          </p:sp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20574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91"/>
              <p:cNvCxnSpPr>
                <a:cxnSpLocks noChangeShapeType="1"/>
              </p:cNvCxnSpPr>
              <p:nvPr/>
            </p:nvCxnSpPr>
            <p:spPr bwMode="auto">
              <a:xfrm>
                <a:off x="25908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92"/>
              <p:cNvCxnSpPr>
                <a:cxnSpLocks noChangeShapeType="1"/>
              </p:cNvCxnSpPr>
              <p:nvPr/>
            </p:nvCxnSpPr>
            <p:spPr bwMode="auto">
              <a:xfrm>
                <a:off x="31242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35814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Straight Connector 94"/>
              <p:cNvCxnSpPr>
                <a:cxnSpLocks noChangeShapeType="1"/>
              </p:cNvCxnSpPr>
              <p:nvPr/>
            </p:nvCxnSpPr>
            <p:spPr bwMode="auto">
              <a:xfrm>
                <a:off x="41910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46482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Straight Connector 96"/>
              <p:cNvCxnSpPr>
                <a:cxnSpLocks noChangeShapeType="1"/>
              </p:cNvCxnSpPr>
              <p:nvPr/>
            </p:nvCxnSpPr>
            <p:spPr bwMode="auto">
              <a:xfrm>
                <a:off x="51816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57150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Straight Connector 98"/>
              <p:cNvCxnSpPr>
                <a:cxnSpLocks noChangeShapeType="1"/>
              </p:cNvCxnSpPr>
              <p:nvPr/>
            </p:nvCxnSpPr>
            <p:spPr bwMode="auto">
              <a:xfrm>
                <a:off x="62484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Straight Connector 99"/>
              <p:cNvCxnSpPr>
                <a:cxnSpLocks noChangeShapeType="1"/>
              </p:cNvCxnSpPr>
              <p:nvPr/>
            </p:nvCxnSpPr>
            <p:spPr bwMode="auto">
              <a:xfrm>
                <a:off x="67818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Straight Connector 100"/>
              <p:cNvCxnSpPr>
                <a:cxnSpLocks noChangeShapeType="1"/>
              </p:cNvCxnSpPr>
              <p:nvPr/>
            </p:nvCxnSpPr>
            <p:spPr bwMode="auto">
              <a:xfrm>
                <a:off x="7239000" y="2058024"/>
                <a:ext cx="0" cy="381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25" name="TextBox 8"/>
            <p:cNvSpPr txBox="1">
              <a:spLocks noChangeArrowheads="1"/>
            </p:cNvSpPr>
            <p:nvPr/>
          </p:nvSpPr>
          <p:spPr bwMode="auto">
            <a:xfrm>
              <a:off x="304800" y="2590800"/>
              <a:ext cx="1269521" cy="830997"/>
            </a:xfrm>
            <a:prstGeom prst="rect">
              <a:avLst/>
            </a:prstGeom>
            <a:solidFill>
              <a:srgbClr val="FFF6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Not yet sorted</a:t>
              </a:r>
            </a:p>
          </p:txBody>
        </p: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>
              <a:off x="1600200" y="2591467"/>
              <a:ext cx="1981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TextBox 104"/>
            <p:cNvSpPr txBox="1">
              <a:spLocks noChangeArrowheads="1"/>
            </p:cNvSpPr>
            <p:nvPr/>
          </p:nvSpPr>
          <p:spPr bwMode="auto">
            <a:xfrm>
              <a:off x="7569679" y="2590800"/>
              <a:ext cx="1193321" cy="830997"/>
            </a:xfrm>
            <a:prstGeom prst="rect">
              <a:avLst/>
            </a:prstGeom>
            <a:solidFill>
              <a:srgbClr val="FFF6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r" eaLnBrk="1" hangingPunct="1"/>
              <a:r>
                <a:rPr lang="en-US"/>
                <a:t>Not yet sorted</a:t>
              </a:r>
            </a:p>
          </p:txBody>
        </p: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>
              <a:off x="4343400" y="2591467"/>
              <a:ext cx="3352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76400" y="4114800"/>
            <a:ext cx="1860550" cy="2125663"/>
            <a:chOff x="1676400" y="3048000"/>
            <a:chExt cx="1860061" cy="2126397"/>
          </a:xfrm>
        </p:grpSpPr>
        <p:sp>
          <p:nvSpPr>
            <p:cNvPr id="2" name="TextBox 1"/>
            <p:cNvSpPr txBox="1"/>
            <p:nvPr/>
          </p:nvSpPr>
          <p:spPr>
            <a:xfrm>
              <a:off x="1676400" y="4343847"/>
              <a:ext cx="1860061" cy="8305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these can be in any order</a:t>
              </a:r>
            </a:p>
          </p:txBody>
        </p:sp>
        <p:cxnSp>
          <p:nvCxnSpPr>
            <p:cNvPr id="5" name="Straight Connector 4"/>
            <p:cNvCxnSpPr>
              <a:endCxn id="2" idx="0"/>
            </p:cNvCxnSpPr>
            <p:nvPr/>
          </p:nvCxnSpPr>
          <p:spPr>
            <a:xfrm>
              <a:off x="2590560" y="3048000"/>
              <a:ext cx="15871" cy="1295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495800" y="4114800"/>
            <a:ext cx="1860550" cy="2125663"/>
            <a:chOff x="1676400" y="3048000"/>
            <a:chExt cx="1860061" cy="2126397"/>
          </a:xfrm>
        </p:grpSpPr>
        <p:sp>
          <p:nvSpPr>
            <p:cNvPr id="73" name="TextBox 72"/>
            <p:cNvSpPr txBox="1"/>
            <p:nvPr/>
          </p:nvSpPr>
          <p:spPr>
            <a:xfrm>
              <a:off x="1676400" y="4343847"/>
              <a:ext cx="1860061" cy="8305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these can be in any order</a:t>
              </a:r>
            </a:p>
          </p:txBody>
        </p:sp>
        <p:cxnSp>
          <p:nvCxnSpPr>
            <p:cNvPr id="74" name="Straight Connector 73"/>
            <p:cNvCxnSpPr>
              <a:endCxn id="73" idx="0"/>
            </p:cNvCxnSpPr>
            <p:nvPr/>
          </p:nvCxnSpPr>
          <p:spPr>
            <a:xfrm>
              <a:off x="2590560" y="3048000"/>
              <a:ext cx="15871" cy="1295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6553200" y="3886200"/>
            <a:ext cx="2133600" cy="3257550"/>
            <a:chOff x="1524000" y="2286000"/>
            <a:chExt cx="2133600" cy="3257728"/>
          </a:xfrm>
        </p:grpSpPr>
        <p:sp>
          <p:nvSpPr>
            <p:cNvPr id="76" name="TextBox 75"/>
            <p:cNvSpPr txBox="1"/>
            <p:nvPr/>
          </p:nvSpPr>
          <p:spPr>
            <a:xfrm>
              <a:off x="1676400" y="4343512"/>
              <a:ext cx="1981200" cy="12002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The 20 could be in the other partition</a:t>
              </a:r>
            </a:p>
          </p:txBody>
        </p:sp>
        <p:cxnSp>
          <p:nvCxnSpPr>
            <p:cNvPr id="77" name="Straight Connector 76"/>
            <p:cNvCxnSpPr>
              <a:endCxn id="76" idx="0"/>
            </p:cNvCxnSpPr>
            <p:nvPr/>
          </p:nvCxnSpPr>
          <p:spPr>
            <a:xfrm>
              <a:off x="1524000" y="2286000"/>
              <a:ext cx="1143000" cy="20575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840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365056" presetClass="entr" presetSubtype="3393360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8288"/>
            <a:ext cx="7772400" cy="950912"/>
          </a:xfrm>
        </p:spPr>
        <p:txBody>
          <a:bodyPr rIns="132080"/>
          <a:lstStyle/>
          <a:p>
            <a:pPr eaLnBrk="1" hangingPunct="1"/>
            <a:r>
              <a:rPr lang="en-US" sz="3600">
                <a:solidFill>
                  <a:srgbClr val="800000"/>
                </a:solidFill>
                <a:latin typeface="Tw Cen MT" charset="0"/>
                <a:ea typeface="MS PGothic" charset="0"/>
              </a:rPr>
              <a:t>Partition algorithm</a:t>
            </a:r>
            <a:endParaRPr lang="en-US" sz="3600" b="1">
              <a:solidFill>
                <a:srgbClr val="800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7F50CCB-8D4C-5C44-8E23-6059B7EF086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32</a:t>
            </a:fld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31747" name="Group 7"/>
          <p:cNvGrpSpPr>
            <a:grpSpLocks/>
          </p:cNvGrpSpPr>
          <p:nvPr/>
        </p:nvGrpSpPr>
        <p:grpSpPr bwMode="auto">
          <a:xfrm>
            <a:off x="1862138" y="1366838"/>
            <a:ext cx="4953000" cy="919162"/>
            <a:chOff x="1447800" y="2362200"/>
            <a:chExt cx="4953000" cy="918865"/>
          </a:xfrm>
        </p:grpSpPr>
        <p:sp>
          <p:nvSpPr>
            <p:cNvPr id="31768" name="TextBox 1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4953000" cy="461665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x                          ?                     </a:t>
              </a:r>
            </a:p>
          </p:txBody>
        </p:sp>
        <p:sp>
          <p:nvSpPr>
            <p:cNvPr id="31769" name="TextBox 2"/>
            <p:cNvSpPr txBox="1">
              <a:spLocks noChangeArrowheads="1"/>
            </p:cNvSpPr>
            <p:nvPr/>
          </p:nvSpPr>
          <p:spPr bwMode="auto">
            <a:xfrm>
              <a:off x="1447800" y="2362200"/>
              <a:ext cx="495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h   h+1                                                 k            </a:t>
              </a:r>
            </a:p>
          </p:txBody>
        </p:sp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>
              <a:off x="1828800" y="2819252"/>
              <a:ext cx="0" cy="457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828800" y="2438400"/>
            <a:ext cx="4953000" cy="919163"/>
            <a:chOff x="3124200" y="2819400"/>
            <a:chExt cx="4953000" cy="918865"/>
          </a:xfrm>
        </p:grpSpPr>
        <p:grpSp>
          <p:nvGrpSpPr>
            <p:cNvPr id="31763" name="Group 11"/>
            <p:cNvGrpSpPr>
              <a:grpSpLocks/>
            </p:cNvGrpSpPr>
            <p:nvPr/>
          </p:nvGrpSpPr>
          <p:grpSpPr bwMode="auto">
            <a:xfrm>
              <a:off x="3124200" y="2819400"/>
              <a:ext cx="4953000" cy="918865"/>
              <a:chOff x="1447800" y="2362200"/>
              <a:chExt cx="4953000" cy="918865"/>
            </a:xfrm>
          </p:grpSpPr>
          <p:sp>
            <p:nvSpPr>
              <p:cNvPr id="31765" name="TextBox 12"/>
              <p:cNvSpPr txBox="1">
                <a:spLocks noChangeArrowheads="1"/>
              </p:cNvSpPr>
              <p:nvPr/>
            </p:nvSpPr>
            <p:spPr bwMode="auto">
              <a:xfrm>
                <a:off x="1447800" y="2819400"/>
                <a:ext cx="4953000" cy="461665"/>
              </a:xfrm>
              <a:prstGeom prst="rect">
                <a:avLst/>
              </a:prstGeom>
              <a:noFill/>
              <a:ln w="1270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&lt;= x                x           &gt;= x                                               </a:t>
                </a:r>
              </a:p>
            </p:txBody>
          </p:sp>
          <p:sp>
            <p:nvSpPr>
              <p:cNvPr id="31766" name="TextBox 13"/>
              <p:cNvSpPr txBox="1">
                <a:spLocks noChangeArrowheads="1"/>
              </p:cNvSpPr>
              <p:nvPr/>
            </p:nvSpPr>
            <p:spPr bwMode="auto">
              <a:xfrm>
                <a:off x="1447800" y="2362200"/>
                <a:ext cx="4953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h                              j                           k            </a:t>
                </a:r>
              </a:p>
            </p:txBody>
          </p:sp>
          <p:cxnSp>
            <p:nvCxnSpPr>
              <p:cNvPr id="15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3810000" y="2819252"/>
                <a:ext cx="0" cy="4570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5943600" y="3276452"/>
              <a:ext cx="0" cy="457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49" name="TextBox 16"/>
          <p:cNvSpPr txBox="1">
            <a:spLocks noChangeArrowheads="1"/>
          </p:cNvSpPr>
          <p:nvPr/>
        </p:nvSpPr>
        <p:spPr bwMode="auto">
          <a:xfrm>
            <a:off x="1524000" y="1824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1750" name="TextBox 32"/>
          <p:cNvSpPr txBox="1">
            <a:spLocks noChangeArrowheads="1"/>
          </p:cNvSpPr>
          <p:nvPr/>
        </p:nvSpPr>
        <p:spPr bwMode="auto">
          <a:xfrm>
            <a:off x="152400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grpSp>
        <p:nvGrpSpPr>
          <p:cNvPr id="23565" name="Group 30"/>
          <p:cNvGrpSpPr>
            <a:grpSpLocks/>
          </p:cNvGrpSpPr>
          <p:nvPr/>
        </p:nvGrpSpPr>
        <p:grpSpPr bwMode="auto">
          <a:xfrm>
            <a:off x="1524000" y="4410075"/>
            <a:ext cx="5257800" cy="923925"/>
            <a:chOff x="2971800" y="4110335"/>
            <a:chExt cx="5257800" cy="923330"/>
          </a:xfrm>
        </p:grpSpPr>
        <p:grpSp>
          <p:nvGrpSpPr>
            <p:cNvPr id="31755" name="Group 10"/>
            <p:cNvGrpSpPr>
              <a:grpSpLocks/>
            </p:cNvGrpSpPr>
            <p:nvPr/>
          </p:nvGrpSpPr>
          <p:grpSpPr bwMode="auto">
            <a:xfrm>
              <a:off x="3276600" y="4110335"/>
              <a:ext cx="4953000" cy="918865"/>
              <a:chOff x="3276600" y="4110335"/>
              <a:chExt cx="4953000" cy="918865"/>
            </a:xfrm>
          </p:grpSpPr>
          <p:grpSp>
            <p:nvGrpSpPr>
              <p:cNvPr id="31757" name="Group 18"/>
              <p:cNvGrpSpPr>
                <a:grpSpLocks/>
              </p:cNvGrpSpPr>
              <p:nvPr/>
            </p:nvGrpSpPr>
            <p:grpSpPr bwMode="auto">
              <a:xfrm>
                <a:off x="3276600" y="4110335"/>
                <a:ext cx="4953000" cy="918865"/>
                <a:chOff x="1447800" y="2362200"/>
                <a:chExt cx="4953000" cy="918865"/>
              </a:xfrm>
            </p:grpSpPr>
            <p:sp>
              <p:nvSpPr>
                <p:cNvPr id="3176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2819400"/>
                  <a:ext cx="4953000" cy="461665"/>
                </a:xfrm>
                <a:prstGeom prst="rect">
                  <a:avLst/>
                </a:prstGeom>
                <a:noFill/>
                <a:ln w="12700">
                  <a:solidFill>
                    <a:srgbClr val="8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/>
                    <a:t>   &lt;= x            x      ?            &gt;= x         </a:t>
                  </a:r>
                </a:p>
              </p:txBody>
            </p:sp>
            <p:sp>
              <p:nvSpPr>
                <p:cNvPr id="3176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447800" y="2362200"/>
                  <a:ext cx="49530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/>
                    <a:t>h                     j                t                   k            </a:t>
                  </a:r>
                </a:p>
              </p:txBody>
            </p:sp>
            <p:cxnSp>
              <p:nvCxnSpPr>
                <p:cNvPr id="22" name="Straight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3505200" y="2819106"/>
                  <a:ext cx="0" cy="4569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30000" dir="5400000" sx="0" sy="0" rotWithShape="0">
                    <a:srgbClr val="000000">
                      <a:alpha val="74998"/>
                    </a:srgbClr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4953000" y="4572001"/>
                <a:ext cx="0" cy="4569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6629400" y="4572001"/>
                <a:ext cx="0" cy="4569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6" name="TextBox 33"/>
            <p:cNvSpPr txBox="1">
              <a:spLocks noChangeArrowheads="1"/>
            </p:cNvSpPr>
            <p:nvPr/>
          </p:nvSpPr>
          <p:spPr bwMode="auto">
            <a:xfrm>
              <a:off x="2971800" y="45720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685800" y="18288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pre:</a:t>
            </a:r>
          </a:p>
        </p:txBody>
      </p:sp>
      <p:sp>
        <p:nvSpPr>
          <p:cNvPr id="31753" name="TextBox 31"/>
          <p:cNvSpPr txBox="1">
            <a:spLocks noChangeArrowheads="1"/>
          </p:cNvSpPr>
          <p:nvPr/>
        </p:nvSpPr>
        <p:spPr bwMode="auto">
          <a:xfrm>
            <a:off x="631825" y="28194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post:</a:t>
            </a:r>
          </a:p>
        </p:txBody>
      </p:sp>
      <p:sp>
        <p:nvSpPr>
          <p:cNvPr id="31754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5211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dirty="0"/>
              <a:t>Combine pre and post to get an invariant</a:t>
            </a:r>
          </a:p>
        </p:txBody>
      </p:sp>
    </p:spTree>
    <p:extLst>
      <p:ext uri="{BB962C8B-B14F-4D97-AF65-F5344CB8AC3E}">
        <p14:creationId xmlns:p14="http://schemas.microsoft.com/office/powerpoint/2010/main" val="30745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8288"/>
            <a:ext cx="7772400" cy="950912"/>
          </a:xfrm>
        </p:spPr>
        <p:txBody>
          <a:bodyPr rIns="132080"/>
          <a:lstStyle/>
          <a:p>
            <a:pPr eaLnBrk="1" hangingPunct="1"/>
            <a:r>
              <a:rPr lang="en-US" sz="3200">
                <a:solidFill>
                  <a:srgbClr val="800000"/>
                </a:solidFill>
                <a:latin typeface="Tw Cen MT" charset="0"/>
                <a:ea typeface="MS PGothic" charset="0"/>
              </a:rPr>
              <a:t>Partition algorithm</a:t>
            </a:r>
            <a:endParaRPr lang="en-US" sz="3200" b="1">
              <a:solidFill>
                <a:srgbClr val="800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9C361BB-8426-9642-A386-9E5BD773115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33</a:t>
            </a:fld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33795" name="Group 30"/>
          <p:cNvGrpSpPr>
            <a:grpSpLocks/>
          </p:cNvGrpSpPr>
          <p:nvPr/>
        </p:nvGrpSpPr>
        <p:grpSpPr bwMode="auto">
          <a:xfrm>
            <a:off x="228600" y="1514475"/>
            <a:ext cx="5257800" cy="923925"/>
            <a:chOff x="2971800" y="4110335"/>
            <a:chExt cx="5257800" cy="923330"/>
          </a:xfrm>
        </p:grpSpPr>
        <p:grpSp>
          <p:nvGrpSpPr>
            <p:cNvPr id="33800" name="Group 10"/>
            <p:cNvGrpSpPr>
              <a:grpSpLocks/>
            </p:cNvGrpSpPr>
            <p:nvPr/>
          </p:nvGrpSpPr>
          <p:grpSpPr bwMode="auto">
            <a:xfrm>
              <a:off x="3276600" y="4110335"/>
              <a:ext cx="4953000" cy="918865"/>
              <a:chOff x="3276600" y="4110335"/>
              <a:chExt cx="4953000" cy="918865"/>
            </a:xfrm>
          </p:grpSpPr>
          <p:grpSp>
            <p:nvGrpSpPr>
              <p:cNvPr id="33802" name="Group 18"/>
              <p:cNvGrpSpPr>
                <a:grpSpLocks/>
              </p:cNvGrpSpPr>
              <p:nvPr/>
            </p:nvGrpSpPr>
            <p:grpSpPr bwMode="auto">
              <a:xfrm>
                <a:off x="3276600" y="4110335"/>
                <a:ext cx="4953000" cy="918865"/>
                <a:chOff x="1447800" y="2362200"/>
                <a:chExt cx="4953000" cy="918865"/>
              </a:xfrm>
            </p:grpSpPr>
            <p:sp>
              <p:nvSpPr>
                <p:cNvPr id="33805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2819400"/>
                  <a:ext cx="4953000" cy="461665"/>
                </a:xfrm>
                <a:prstGeom prst="rect">
                  <a:avLst/>
                </a:prstGeom>
                <a:noFill/>
                <a:ln w="12700">
                  <a:solidFill>
                    <a:srgbClr val="8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/>
                    <a:t>   &lt;= x            x      ?            &gt;= x         </a:t>
                  </a:r>
                </a:p>
              </p:txBody>
            </p:sp>
            <p:sp>
              <p:nvSpPr>
                <p:cNvPr id="33806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447800" y="2362200"/>
                  <a:ext cx="49530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/>
                    <a:t>h                     j                t                   k            </a:t>
                  </a:r>
                </a:p>
              </p:txBody>
            </p:sp>
            <p:cxnSp>
              <p:nvCxnSpPr>
                <p:cNvPr id="22" name="Straight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3505200" y="2819106"/>
                  <a:ext cx="0" cy="4569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30000" dir="5400000" sx="0" sy="0" rotWithShape="0">
                    <a:srgbClr val="000000">
                      <a:alpha val="74998"/>
                    </a:srgbClr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4953000" y="4572001"/>
                <a:ext cx="0" cy="4569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6629400" y="4572001"/>
                <a:ext cx="0" cy="4569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01" name="TextBox 33"/>
            <p:cNvSpPr txBox="1">
              <a:spLocks noChangeArrowheads="1"/>
            </p:cNvSpPr>
            <p:nvPr/>
          </p:nvSpPr>
          <p:spPr bwMode="auto">
            <a:xfrm>
              <a:off x="2971800" y="45720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sp>
        <p:nvSpPr>
          <p:cNvPr id="33796" name="TextBox 34"/>
          <p:cNvSpPr txBox="1">
            <a:spLocks noChangeArrowheads="1"/>
          </p:cNvSpPr>
          <p:nvPr/>
        </p:nvSpPr>
        <p:spPr bwMode="auto">
          <a:xfrm>
            <a:off x="533400" y="2667000"/>
            <a:ext cx="4599336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00000"/>
                </a:solidFill>
              </a:rPr>
              <a:t>j= h; t= k;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while (j &lt; t) {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    if (b[j+1] &lt;= x) {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         Swap b[j+1] and b[j];   j= j+1;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    } else {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         Swap b[j+1] and b[t];   t= t-1;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</a:rPr>
              <a:t>    }</a:t>
            </a:r>
          </a:p>
          <a:p>
            <a:pPr eaLnBrk="1" hangingPunct="1"/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eaLnBrk="1" hangingPunct="1"/>
            <a:r>
              <a:rPr lang="en-US" dirty="0" smtClean="0">
                <a:solidFill>
                  <a:srgbClr val="800000"/>
                </a:solidFill>
              </a:rPr>
              <a:t>return j;</a:t>
            </a:r>
            <a:endParaRPr lang="en-US" dirty="0">
              <a:solidFill>
                <a:srgbClr val="800000"/>
              </a:solidFill>
            </a:endParaRPr>
          </a:p>
          <a:p>
            <a:pPr eaLnBrk="1" hangingPunct="1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5638800" y="4419600"/>
            <a:ext cx="3048000" cy="1938338"/>
          </a:xfrm>
          <a:prstGeom prst="rect">
            <a:avLst/>
          </a:prstGeom>
          <a:solidFill>
            <a:srgbClr val="FFF6C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Terminate when j = t, so the “?” segment is empty, so diagram looks like result diagram</a:t>
            </a:r>
          </a:p>
        </p:txBody>
      </p:sp>
      <p:sp>
        <p:nvSpPr>
          <p:cNvPr id="33798" name="TextBox 35"/>
          <p:cNvSpPr txBox="1">
            <a:spLocks noChangeArrowheads="1"/>
          </p:cNvSpPr>
          <p:nvPr/>
        </p:nvSpPr>
        <p:spPr bwMode="auto">
          <a:xfrm>
            <a:off x="5867400" y="1905000"/>
            <a:ext cx="2819400" cy="1570038"/>
          </a:xfrm>
          <a:prstGeom prst="rect">
            <a:avLst/>
          </a:prstGeom>
          <a:solidFill>
            <a:srgbClr val="FFF6C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Initially, with j = h and t = k, this diagram looks like the start diagram</a:t>
            </a:r>
          </a:p>
        </p:txBody>
      </p:sp>
    </p:spTree>
    <p:extLst>
      <p:ext uri="{BB962C8B-B14F-4D97-AF65-F5344CB8AC3E}">
        <p14:creationId xmlns:p14="http://schemas.microsoft.com/office/powerpoint/2010/main" val="2259705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912812"/>
          </a:xfrm>
        </p:spPr>
        <p:txBody>
          <a:bodyPr rIns="132080"/>
          <a:lstStyle/>
          <a:p>
            <a:pPr eaLnBrk="1" hangingPunct="1"/>
            <a:r>
              <a:rPr lang="en-US" sz="3200">
                <a:solidFill>
                  <a:srgbClr val="800000"/>
                </a:solidFill>
                <a:latin typeface="Times" charset="0"/>
                <a:ea typeface="MS PGothic" charset="0"/>
                <a:cs typeface="Times" charset="0"/>
                <a:sym typeface="Courier New" charset="0"/>
              </a:rPr>
              <a:t>QuickSort</a:t>
            </a:r>
            <a:r>
              <a:rPr lang="en-US" sz="3200">
                <a:solidFill>
                  <a:srgbClr val="800000"/>
                </a:solidFill>
                <a:latin typeface="Times" charset="0"/>
                <a:ea typeface="MS PGothic" charset="0"/>
                <a:cs typeface="Times" charset="0"/>
              </a:rPr>
              <a:t> procedure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559D961-A256-5042-8FC1-38CC6C987F0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3810000"/>
          </a:xfrm>
          <a:solidFill>
            <a:schemeClr val="tx2">
              <a:lumMod val="40000"/>
              <a:lumOff val="60000"/>
            </a:schemeClr>
          </a:solidFill>
        </p:spPr>
        <p:txBody>
          <a:bodyPr rIns="132080"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/** Sort b[</a:t>
            </a:r>
            <a:r>
              <a:rPr lang="en-US" sz="2400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h..k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]. */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void</a:t>
            </a:r>
            <a:r>
              <a:rPr lang="en-US" sz="2400" dirty="0" smtClean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QS(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[] b,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h,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k) {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if 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(b[</a:t>
            </a:r>
            <a:r>
              <a:rPr lang="en-US" sz="2400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h..k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] has &lt; 2 elements) </a:t>
            </a: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j=  partition(b, h, k);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// We know b[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h..j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–1] &lt;= b[j] &lt;= b[j+1..k]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Sort b[h..j-1] and b[j+1..k]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}</a:t>
            </a:r>
            <a:endParaRPr lang="en-US" sz="2400" dirty="0">
              <a:latin typeface="Times New Roman" charset="0"/>
              <a:ea typeface="MS PGothic" charset="0"/>
              <a:cs typeface="Times New Roman" charset="0"/>
            </a:endParaRP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5638800" y="2590800"/>
            <a:ext cx="2057400" cy="4619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Base case</a:t>
            </a:r>
          </a:p>
        </p:txBody>
      </p:sp>
      <p:sp>
        <p:nvSpPr>
          <p:cNvPr id="35845" name="TextBox 14"/>
          <p:cNvSpPr txBox="1">
            <a:spLocks noChangeArrowheads="1"/>
          </p:cNvSpPr>
          <p:nvPr/>
        </p:nvSpPr>
        <p:spPr bwMode="auto">
          <a:xfrm>
            <a:off x="5257800" y="4800600"/>
            <a:ext cx="3352800" cy="1200329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Function does the partition algorithm and returns position j of pivot</a:t>
            </a: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V="1">
            <a:off x="7696200" y="3276600"/>
            <a:ext cx="0" cy="1600200"/>
          </a:xfrm>
          <a:prstGeom prst="line">
            <a:avLst/>
          </a:prstGeom>
          <a:noFill/>
          <a:ln w="53975">
            <a:solidFill>
              <a:srgbClr val="EBB391"/>
            </a:solidFill>
            <a:round/>
            <a:headEnd/>
            <a:tailEnd/>
          </a:ln>
          <a:effectLst>
            <a:outerShdw blurRad="38100" dist="30000" dir="5400000" sx="0" sy="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114800" y="3276600"/>
            <a:ext cx="3581400" cy="0"/>
          </a:xfrm>
          <a:prstGeom prst="line">
            <a:avLst/>
          </a:prstGeom>
          <a:noFill/>
          <a:ln w="53975">
            <a:solidFill>
              <a:srgbClr val="EBB391"/>
            </a:solidFill>
            <a:round/>
            <a:headEnd/>
            <a:tailEnd/>
          </a:ln>
          <a:effectLst>
            <a:outerShdw blurRad="38100" dist="30000" dir="5400000" sx="0" sy="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52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912812"/>
          </a:xfrm>
        </p:spPr>
        <p:txBody>
          <a:bodyPr rIns="132080"/>
          <a:lstStyle/>
          <a:p>
            <a:pPr eaLnBrk="1" hangingPunct="1"/>
            <a:r>
              <a:rPr lang="en-US" sz="320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QuickSort</a:t>
            </a:r>
            <a:r>
              <a:rPr lang="en-US" sz="320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procedure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F5E7E46-3D05-0A42-97B1-C5847979861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35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7772400" cy="3810000"/>
          </a:xfrm>
          <a:solidFill>
            <a:schemeClr val="tx2">
              <a:lumMod val="40000"/>
              <a:lumOff val="60000"/>
            </a:schemeClr>
          </a:solidFill>
        </p:spPr>
        <p:txBody>
          <a:bodyPr rIns="132080"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/** Sort b[</a:t>
            </a:r>
            <a:r>
              <a:rPr lang="en-US" sz="2400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h..k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]. */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void</a:t>
            </a:r>
            <a:r>
              <a:rPr lang="en-US" sz="2400" dirty="0" smtClean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QS(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[] b,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h,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k) {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if 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(b[</a:t>
            </a:r>
            <a:r>
              <a:rPr lang="en-US" sz="2400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h..k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] has &lt; 2 elements) </a:t>
            </a: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b="1" dirty="0" err="1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int</a:t>
            </a: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j=  partition(b, h, k);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// We know b[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h..j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–1] &lt;= b[j] &lt;= b[j+1..k]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    // Sort b[h..j-1] and b[j+1..k]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QS(b, h, j-1);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   QS(b, j+1, k);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charset="0"/>
                <a:ea typeface="MS PGothic" charset="0"/>
                <a:cs typeface="Times New Roman" charset="0"/>
              </a:rPr>
              <a:t>}</a:t>
            </a:r>
            <a:endParaRPr lang="en-US" sz="2400" dirty="0">
              <a:latin typeface="Times New Roman" charset="0"/>
              <a:ea typeface="MS PGothic" charset="0"/>
              <a:cs typeface="Times New Roman" charset="0"/>
            </a:endParaRPr>
          </a:p>
        </p:txBody>
      </p:sp>
      <p:sp>
        <p:nvSpPr>
          <p:cNvPr id="40965" name="TextBox 14"/>
          <p:cNvSpPr txBox="1">
            <a:spLocks noChangeArrowheads="1"/>
          </p:cNvSpPr>
          <p:nvPr/>
        </p:nvSpPr>
        <p:spPr bwMode="auto">
          <a:xfrm>
            <a:off x="5467175" y="2203056"/>
            <a:ext cx="3592935" cy="83099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dirty="0"/>
              <a:t>Worst-case: </a:t>
            </a:r>
            <a:r>
              <a:rPr lang="en-US" dirty="0" smtClean="0"/>
              <a:t>quadratic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/>
            <a:r>
              <a:rPr lang="en-US" dirty="0"/>
              <a:t>Average-case: O(n log n)</a:t>
            </a:r>
          </a:p>
        </p:txBody>
      </p:sp>
    </p:spTree>
    <p:extLst>
      <p:ext uri="{BB962C8B-B14F-4D97-AF65-F5344CB8AC3E}">
        <p14:creationId xmlns:p14="http://schemas.microsoft.com/office/powerpoint/2010/main" val="2867186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r>
              <a:rPr lang="en-US" sz="3200">
                <a:solidFill>
                  <a:srgbClr val="800000"/>
                </a:solidFill>
                <a:latin typeface="Tw Cen MT" charset="0"/>
                <a:ea typeface="MS PGothic" charset="0"/>
              </a:rPr>
              <a:t>Worst case quicksort: pivot always smallest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3DB743-97B5-F64B-8FA2-15232BBFA82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37891" name="Group 18"/>
          <p:cNvGrpSpPr>
            <a:grpSpLocks/>
          </p:cNvGrpSpPr>
          <p:nvPr/>
        </p:nvGrpSpPr>
        <p:grpSpPr bwMode="auto">
          <a:xfrm>
            <a:off x="685800" y="1371600"/>
            <a:ext cx="5029200" cy="919163"/>
            <a:chOff x="1676400" y="1371600"/>
            <a:chExt cx="5029200" cy="919014"/>
          </a:xfrm>
        </p:grpSpPr>
        <p:sp>
          <p:nvSpPr>
            <p:cNvPr id="37908" name="TextBox 1"/>
            <p:cNvSpPr txBox="1">
              <a:spLocks noChangeArrowheads="1"/>
            </p:cNvSpPr>
            <p:nvPr/>
          </p:nvSpPr>
          <p:spPr bwMode="auto">
            <a:xfrm>
              <a:off x="1676400" y="1828800"/>
              <a:ext cx="4953000" cy="461814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x0                        &gt;= x0</a:t>
              </a:r>
            </a:p>
          </p:txBody>
        </p:sp>
        <p:sp>
          <p:nvSpPr>
            <p:cNvPr id="37909" name="TextBox 13"/>
            <p:cNvSpPr txBox="1">
              <a:spLocks noChangeArrowheads="1"/>
            </p:cNvSpPr>
            <p:nvPr/>
          </p:nvSpPr>
          <p:spPr bwMode="auto">
            <a:xfrm>
              <a:off x="1752600" y="1371600"/>
              <a:ext cx="4953000" cy="46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j             </a:t>
              </a:r>
            </a:p>
          </p:txBody>
        </p: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2133600" y="1828726"/>
              <a:ext cx="0" cy="457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2" name="Group 25"/>
          <p:cNvGrpSpPr>
            <a:grpSpLocks/>
          </p:cNvGrpSpPr>
          <p:nvPr/>
        </p:nvGrpSpPr>
        <p:grpSpPr bwMode="auto">
          <a:xfrm>
            <a:off x="685800" y="2357438"/>
            <a:ext cx="4953000" cy="919162"/>
            <a:chOff x="685800" y="2357586"/>
            <a:chExt cx="4953000" cy="919014"/>
          </a:xfrm>
        </p:grpSpPr>
        <p:grpSp>
          <p:nvGrpSpPr>
            <p:cNvPr id="37903" name="Group 20"/>
            <p:cNvGrpSpPr>
              <a:grpSpLocks/>
            </p:cNvGrpSpPr>
            <p:nvPr/>
          </p:nvGrpSpPr>
          <p:grpSpPr bwMode="auto">
            <a:xfrm>
              <a:off x="685800" y="2357586"/>
              <a:ext cx="4953000" cy="919014"/>
              <a:chOff x="1676400" y="1371600"/>
              <a:chExt cx="4953000" cy="919014"/>
            </a:xfrm>
          </p:grpSpPr>
          <p:sp>
            <p:nvSpPr>
              <p:cNvPr id="37905" name="TextBox 1"/>
              <p:cNvSpPr txBox="1">
                <a:spLocks noChangeArrowheads="1"/>
              </p:cNvSpPr>
              <p:nvPr/>
            </p:nvSpPr>
            <p:spPr bwMode="auto">
              <a:xfrm>
                <a:off x="1676400" y="1828800"/>
                <a:ext cx="4953000" cy="461814"/>
              </a:xfrm>
              <a:prstGeom prst="rect">
                <a:avLst/>
              </a:prstGeom>
              <a:noFill/>
              <a:ln w="1270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x0   x1                  &gt;= x1</a:t>
                </a:r>
              </a:p>
            </p:txBody>
          </p:sp>
          <p:sp>
            <p:nvSpPr>
              <p:cNvPr id="37906" name="TextBox 13"/>
              <p:cNvSpPr txBox="1">
                <a:spLocks noChangeArrowheads="1"/>
              </p:cNvSpPr>
              <p:nvPr/>
            </p:nvSpPr>
            <p:spPr bwMode="auto">
              <a:xfrm>
                <a:off x="1676400" y="1371600"/>
                <a:ext cx="4953000" cy="461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j             </a:t>
                </a:r>
              </a:p>
            </p:txBody>
          </p:sp>
          <p:cxnSp>
            <p:nvCxnSpPr>
              <p:cNvPr id="24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2133600" y="1828726"/>
                <a:ext cx="0" cy="4571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1676400" y="2819474"/>
              <a:ext cx="0" cy="457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3" name="Group 27"/>
          <p:cNvGrpSpPr>
            <a:grpSpLocks/>
          </p:cNvGrpSpPr>
          <p:nvPr/>
        </p:nvGrpSpPr>
        <p:grpSpPr bwMode="auto">
          <a:xfrm>
            <a:off x="685800" y="3348038"/>
            <a:ext cx="4953000" cy="919162"/>
            <a:chOff x="685800" y="2357586"/>
            <a:chExt cx="4953000" cy="919014"/>
          </a:xfrm>
        </p:grpSpPr>
        <p:grpSp>
          <p:nvGrpSpPr>
            <p:cNvPr id="37898" name="Group 28"/>
            <p:cNvGrpSpPr>
              <a:grpSpLocks/>
            </p:cNvGrpSpPr>
            <p:nvPr/>
          </p:nvGrpSpPr>
          <p:grpSpPr bwMode="auto">
            <a:xfrm>
              <a:off x="685800" y="2357586"/>
              <a:ext cx="4953000" cy="919014"/>
              <a:chOff x="1676400" y="1371600"/>
              <a:chExt cx="4953000" cy="919014"/>
            </a:xfrm>
          </p:grpSpPr>
          <p:sp>
            <p:nvSpPr>
              <p:cNvPr id="37900" name="TextBox 1"/>
              <p:cNvSpPr txBox="1">
                <a:spLocks noChangeArrowheads="1"/>
              </p:cNvSpPr>
              <p:nvPr/>
            </p:nvSpPr>
            <p:spPr bwMode="auto">
              <a:xfrm>
                <a:off x="1676400" y="1828800"/>
                <a:ext cx="4953000" cy="461814"/>
              </a:xfrm>
              <a:prstGeom prst="rect">
                <a:avLst/>
              </a:prstGeom>
              <a:noFill/>
              <a:ln w="1270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x0   x1   x2           &gt;= x2</a:t>
                </a:r>
              </a:p>
            </p:txBody>
          </p:sp>
          <p:sp>
            <p:nvSpPr>
              <p:cNvPr id="37901" name="TextBox 13"/>
              <p:cNvSpPr txBox="1">
                <a:spLocks noChangeArrowheads="1"/>
              </p:cNvSpPr>
              <p:nvPr/>
            </p:nvSpPr>
            <p:spPr bwMode="auto">
              <a:xfrm>
                <a:off x="1676400" y="1371600"/>
                <a:ext cx="4953000" cy="461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       j             </a:t>
                </a:r>
              </a:p>
            </p:txBody>
          </p:sp>
          <p:cxnSp>
            <p:nvCxnSpPr>
              <p:cNvPr id="33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133600" y="1828726"/>
                <a:ext cx="0" cy="4571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2209800" y="2819474"/>
              <a:ext cx="0" cy="457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894" name="TextBox 33"/>
          <p:cNvSpPr txBox="1">
            <a:spLocks noChangeArrowheads="1"/>
          </p:cNvSpPr>
          <p:nvPr/>
        </p:nvSpPr>
        <p:spPr bwMode="auto">
          <a:xfrm>
            <a:off x="6019800" y="1828800"/>
            <a:ext cx="274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partioning at depth 0</a:t>
            </a:r>
          </a:p>
        </p:txBody>
      </p:sp>
      <p:sp>
        <p:nvSpPr>
          <p:cNvPr id="37895" name="TextBox 34"/>
          <p:cNvSpPr txBox="1">
            <a:spLocks noChangeArrowheads="1"/>
          </p:cNvSpPr>
          <p:nvPr/>
        </p:nvSpPr>
        <p:spPr bwMode="auto">
          <a:xfrm>
            <a:off x="6019800" y="2743200"/>
            <a:ext cx="274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partioning at depth 1</a:t>
            </a:r>
          </a:p>
        </p:txBody>
      </p:sp>
      <p:sp>
        <p:nvSpPr>
          <p:cNvPr id="37896" name="TextBox 35"/>
          <p:cNvSpPr txBox="1">
            <a:spLocks noChangeArrowheads="1"/>
          </p:cNvSpPr>
          <p:nvPr/>
        </p:nvSpPr>
        <p:spPr bwMode="auto">
          <a:xfrm>
            <a:off x="6019800" y="3733800"/>
            <a:ext cx="274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partioning at depth 2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>
            <a:off x="1676400" y="3810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38100" dist="30000" dir="5400000" sx="0" sy="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805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r>
              <a:rPr lang="en-US" sz="3200">
                <a:solidFill>
                  <a:srgbClr val="800000"/>
                </a:solidFill>
                <a:latin typeface="Tw Cen MT" charset="0"/>
                <a:ea typeface="MS PGothic" charset="0"/>
              </a:rPr>
              <a:t>Best case quicksort: pivot always middle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ECB2B4-74B3-624E-9CFD-C192F996FAA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38915" name="Group 18"/>
          <p:cNvGrpSpPr>
            <a:grpSpLocks/>
          </p:cNvGrpSpPr>
          <p:nvPr/>
        </p:nvGrpSpPr>
        <p:grpSpPr bwMode="auto">
          <a:xfrm>
            <a:off x="381000" y="1371600"/>
            <a:ext cx="5181600" cy="919163"/>
            <a:chOff x="1676400" y="1371600"/>
            <a:chExt cx="5181600" cy="918865"/>
          </a:xfrm>
        </p:grpSpPr>
        <p:sp>
          <p:nvSpPr>
            <p:cNvPr id="38942" name="TextBox 1"/>
            <p:cNvSpPr txBox="1">
              <a:spLocks noChangeArrowheads="1"/>
            </p:cNvSpPr>
            <p:nvPr/>
          </p:nvSpPr>
          <p:spPr bwMode="auto">
            <a:xfrm>
              <a:off x="1676400" y="1828800"/>
              <a:ext cx="4800600" cy="461665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      &lt;= x0            x0            &gt;= x0</a:t>
              </a:r>
            </a:p>
          </p:txBody>
        </p:sp>
        <p:sp>
          <p:nvSpPr>
            <p:cNvPr id="38943" name="TextBox 13"/>
            <p:cNvSpPr txBox="1">
              <a:spLocks noChangeArrowheads="1"/>
            </p:cNvSpPr>
            <p:nvPr/>
          </p:nvSpPr>
          <p:spPr bwMode="auto">
            <a:xfrm>
              <a:off x="1752600" y="1371600"/>
              <a:ext cx="5105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0                          j                                 n</a:t>
              </a:r>
            </a:p>
          </p:txBody>
        </p: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3810000" y="1828652"/>
              <a:ext cx="0" cy="457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8100" dist="30000" dir="5400000" sx="0" sy="0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6" name="TextBox 33"/>
          <p:cNvSpPr txBox="1">
            <a:spLocks noChangeArrowheads="1"/>
          </p:cNvSpPr>
          <p:nvPr/>
        </p:nvSpPr>
        <p:spPr bwMode="auto">
          <a:xfrm>
            <a:off x="5867400" y="1684338"/>
            <a:ext cx="304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depth 0. 1 segment of size ~n to partition.</a:t>
            </a:r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2895600" y="1828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38100" dist="30000" dir="5400000" sx="0" sy="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4800" y="2819400"/>
            <a:ext cx="8686800" cy="830263"/>
            <a:chOff x="304800" y="2819400"/>
            <a:chExt cx="8686800" cy="830997"/>
          </a:xfrm>
        </p:grpSpPr>
        <p:grpSp>
          <p:nvGrpSpPr>
            <p:cNvPr id="38928" name="Group 11"/>
            <p:cNvGrpSpPr>
              <a:grpSpLocks/>
            </p:cNvGrpSpPr>
            <p:nvPr/>
          </p:nvGrpSpPr>
          <p:grpSpPr bwMode="auto">
            <a:xfrm>
              <a:off x="304800" y="2895600"/>
              <a:ext cx="4876800" cy="533400"/>
              <a:chOff x="685800" y="2667000"/>
              <a:chExt cx="4876800" cy="533400"/>
            </a:xfrm>
          </p:grpSpPr>
          <p:grpSp>
            <p:nvGrpSpPr>
              <p:cNvPr id="38930" name="Group 8"/>
              <p:cNvGrpSpPr>
                <a:grpSpLocks/>
              </p:cNvGrpSpPr>
              <p:nvPr/>
            </p:nvGrpSpPr>
            <p:grpSpPr bwMode="auto">
              <a:xfrm>
                <a:off x="762000" y="2667000"/>
                <a:ext cx="4800600" cy="461665"/>
                <a:chOff x="685800" y="2662535"/>
                <a:chExt cx="4800600" cy="461665"/>
              </a:xfrm>
            </p:grpSpPr>
            <p:grpSp>
              <p:nvGrpSpPr>
                <p:cNvPr id="38933" name="Group 2"/>
                <p:cNvGrpSpPr>
                  <a:grpSpLocks/>
                </p:cNvGrpSpPr>
                <p:nvPr/>
              </p:nvGrpSpPr>
              <p:grpSpPr bwMode="auto">
                <a:xfrm>
                  <a:off x="685800" y="2662535"/>
                  <a:ext cx="4800600" cy="461665"/>
                  <a:chOff x="685800" y="2662535"/>
                  <a:chExt cx="4800600" cy="461665"/>
                </a:xfrm>
              </p:grpSpPr>
              <p:grpSp>
                <p:nvGrpSpPr>
                  <p:cNvPr id="3893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685800" y="2662535"/>
                    <a:ext cx="4800600" cy="461665"/>
                    <a:chOff x="1676400" y="1828800"/>
                    <a:chExt cx="4800600" cy="461665"/>
                  </a:xfrm>
                </p:grpSpPr>
                <p:sp>
                  <p:nvSpPr>
                    <p:cNvPr id="38940" name="TextBox 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6400" y="1828800"/>
                      <a:ext cx="4800600" cy="461665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defRPr>
                      </a:lvl9pPr>
                    </a:lstStyle>
                    <a:p>
                      <a:pPr eaLnBrk="1" hangingPunct="1"/>
                      <a:r>
                        <a:rPr lang="en-US"/>
                        <a:t>&lt;=x1  x1  &gt;= x1 x0  &lt;=x2  x2  &gt;=x2</a:t>
                      </a:r>
                    </a:p>
                  </p:txBody>
                </p:sp>
                <p:cxnSp>
                  <p:nvCxnSpPr>
                    <p:cNvPr id="41" name="Straight Connector 4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10000" y="1828867"/>
                      <a:ext cx="0" cy="45760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38100" dist="30000" dir="5400000" sx="0" sy="0" rotWithShape="0">
                        <a:srgbClr val="000000">
                          <a:alpha val="74998"/>
                        </a:srgbClr>
                      </a:outerShdw>
                    </a:effectLst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42" name="Straight Connector 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00400" y="2667369"/>
                    <a:ext cx="0" cy="4576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38100" dist="30000" dir="5400000" sx="0" sy="0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3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05000" y="2667369"/>
                    <a:ext cx="0" cy="4576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38100" dist="30000" dir="5400000" sx="0" sy="0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4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524000" y="2667369"/>
                    <a:ext cx="0" cy="4576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38100" dist="30000" dir="5400000" sx="0" sy="0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7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2667369"/>
                  <a:ext cx="0" cy="4576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30000" dir="5400000" sx="0" sy="0" rotWithShape="0">
                    <a:srgbClr val="000000">
                      <a:alpha val="74998"/>
                    </a:srgbClr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Straight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4495800" y="2667369"/>
                  <a:ext cx="0" cy="4576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30000" dir="5400000" sx="0" sy="0" rotWithShape="0">
                    <a:srgbClr val="000000">
                      <a:alpha val="74998"/>
                    </a:srgbClr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685800" y="3200938"/>
                <a:ext cx="2133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3276600" y="3200938"/>
                <a:ext cx="2133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38100" dist="30000" dir="5400000" sx="0" sy="0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929" name="TextBox 63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3200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Depth 2. 2 segments of size ~n/2 to partition.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81000" y="3657600"/>
            <a:ext cx="8610600" cy="830263"/>
            <a:chOff x="381000" y="3657600"/>
            <a:chExt cx="8610600" cy="830997"/>
          </a:xfrm>
        </p:grpSpPr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381000" y="3953470"/>
              <a:ext cx="4800600" cy="466130"/>
              <a:chOff x="762000" y="3953470"/>
              <a:chExt cx="4800600" cy="466130"/>
            </a:xfrm>
          </p:grpSpPr>
          <p:sp>
            <p:nvSpPr>
              <p:cNvPr id="38924" name="TextBox 9"/>
              <p:cNvSpPr txBox="1">
                <a:spLocks noChangeArrowheads="1"/>
              </p:cNvSpPr>
              <p:nvPr/>
            </p:nvSpPr>
            <p:spPr bwMode="auto">
              <a:xfrm>
                <a:off x="762000" y="3957935"/>
                <a:ext cx="838200" cy="4616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</a:t>
                </a:r>
              </a:p>
            </p:txBody>
          </p:sp>
          <p:sp>
            <p:nvSpPr>
              <p:cNvPr id="38925" name="TextBox 60"/>
              <p:cNvSpPr txBox="1">
                <a:spLocks noChangeArrowheads="1"/>
              </p:cNvSpPr>
              <p:nvPr/>
            </p:nvSpPr>
            <p:spPr bwMode="auto">
              <a:xfrm>
                <a:off x="1981200" y="3957935"/>
                <a:ext cx="838200" cy="4616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</a:t>
                </a:r>
              </a:p>
            </p:txBody>
          </p:sp>
          <p:sp>
            <p:nvSpPr>
              <p:cNvPr id="38926" name="TextBox 61"/>
              <p:cNvSpPr txBox="1">
                <a:spLocks noChangeArrowheads="1"/>
              </p:cNvSpPr>
              <p:nvPr/>
            </p:nvSpPr>
            <p:spPr bwMode="auto">
              <a:xfrm>
                <a:off x="3276600" y="3957935"/>
                <a:ext cx="838200" cy="4616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</a:t>
                </a:r>
              </a:p>
            </p:txBody>
          </p:sp>
          <p:sp>
            <p:nvSpPr>
              <p:cNvPr id="38927" name="TextBox 62"/>
              <p:cNvSpPr txBox="1">
                <a:spLocks noChangeArrowheads="1"/>
              </p:cNvSpPr>
              <p:nvPr/>
            </p:nvSpPr>
            <p:spPr bwMode="auto">
              <a:xfrm>
                <a:off x="4572000" y="3953470"/>
                <a:ext cx="990600" cy="4616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/>
                  <a:t>        </a:t>
                </a:r>
              </a:p>
            </p:txBody>
          </p:sp>
        </p:grpSp>
        <p:sp>
          <p:nvSpPr>
            <p:cNvPr id="38923" name="TextBox 64"/>
            <p:cNvSpPr txBox="1">
              <a:spLocks noChangeArrowheads="1"/>
            </p:cNvSpPr>
            <p:nvPr/>
          </p:nvSpPr>
          <p:spPr bwMode="auto">
            <a:xfrm>
              <a:off x="5791200" y="3657600"/>
              <a:ext cx="3200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/>
                <a:t>Depth 3. 4 segments of size ~n/4 to partition.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4648200"/>
            <a:ext cx="7623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Max depth: </a:t>
            </a:r>
            <a:r>
              <a:rPr lang="en-US">
                <a:solidFill>
                  <a:srgbClr val="3366FF"/>
                </a:solidFill>
              </a:rPr>
              <a:t>about log n</a:t>
            </a:r>
            <a:r>
              <a:rPr lang="en-US"/>
              <a:t>.   Time to partition on each level: </a:t>
            </a:r>
            <a:r>
              <a:rPr lang="en-US">
                <a:solidFill>
                  <a:srgbClr val="3366FF"/>
                </a:solidFill>
              </a:rPr>
              <a:t>~n</a:t>
            </a:r>
          </a:p>
          <a:p>
            <a:pPr eaLnBrk="1" hangingPunct="1"/>
            <a:r>
              <a:rPr lang="en-US"/>
              <a:t>Total time: </a:t>
            </a:r>
            <a:r>
              <a:rPr lang="en-US">
                <a:solidFill>
                  <a:srgbClr val="3366FF"/>
                </a:solidFill>
              </a:rPr>
              <a:t>O(n log n)</a:t>
            </a:r>
            <a:r>
              <a:rPr lang="en-US"/>
              <a:t>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62000" y="5562600"/>
            <a:ext cx="722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Average time for Quicksort: n log n. Difficult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18077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7838"/>
            <a:ext cx="7772400" cy="665162"/>
          </a:xfrm>
        </p:spPr>
        <p:txBody>
          <a:bodyPr rIns="132080"/>
          <a:lstStyle/>
          <a:p>
            <a:pPr eaLnBrk="1" hangingPunct="1"/>
            <a:r>
              <a:rPr lang="en-US" sz="3200">
                <a:solidFill>
                  <a:srgbClr val="800000"/>
                </a:solidFill>
                <a:latin typeface="Tw Cen MT" charset="0"/>
                <a:ea typeface="MS PGothic" charset="0"/>
              </a:rPr>
              <a:t>Partition algorithm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3E27C81-09A5-2446-8852-16640580D5A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54163"/>
            <a:ext cx="3581400" cy="4676775"/>
          </a:xfrm>
        </p:spPr>
        <p:txBody>
          <a:bodyPr rIns="132080"/>
          <a:lstStyle/>
          <a:p>
            <a:pPr marL="39687" indent="0"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Key </a:t>
            </a:r>
            <a:r>
              <a:rPr lang="en-US" dirty="0" smtClean="0">
                <a:solidFill>
                  <a:srgbClr val="800000"/>
                </a:solidFill>
                <a:ea typeface="ＭＳ Ｐゴシック" charset="0"/>
                <a:cs typeface="+mn-cs"/>
              </a:rPr>
              <a:t>issue:</a:t>
            </a:r>
            <a:endParaRPr lang="en-US" dirty="0">
              <a:solidFill>
                <a:srgbClr val="800000"/>
              </a:solidFill>
              <a:ea typeface="ＭＳ Ｐゴシック" charset="0"/>
              <a:cs typeface="+mn-cs"/>
            </a:endParaRPr>
          </a:p>
          <a:p>
            <a:pPr marL="63500" lvl="1" indent="0" eaLnBrk="1" hangingPunct="1">
              <a:buFont typeface="Wingdings 2" charset="0"/>
              <a:buNone/>
              <a:defRPr/>
            </a:pPr>
            <a:r>
              <a:rPr lang="en-US" sz="2400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How 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to choose </a:t>
            </a:r>
            <a:r>
              <a:rPr lang="en-US" sz="2400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a </a:t>
            </a:r>
            <a:r>
              <a:rPr lang="en-US" sz="2400" i="1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pivot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?</a:t>
            </a:r>
            <a:endParaRPr lang="en-US" sz="2400" dirty="0">
              <a:solidFill>
                <a:srgbClr val="8000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20485" name="Rectangle 3"/>
          <p:cNvSpPr>
            <a:spLocks/>
          </p:cNvSpPr>
          <p:nvPr/>
        </p:nvSpPr>
        <p:spPr bwMode="auto">
          <a:xfrm>
            <a:off x="4419600" y="1554163"/>
            <a:ext cx="40386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7">
              <a:spcBef>
                <a:spcPts val="450"/>
              </a:spcBef>
              <a:buClr>
                <a:srgbClr val="0033CC"/>
              </a:buClr>
              <a:buSzPct val="100000"/>
              <a:defRPr/>
            </a:pP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  <a:sym typeface="Arial" charset="0"/>
              </a:rPr>
              <a:t>Choosing pivot</a:t>
            </a:r>
          </a:p>
          <a:p>
            <a:pPr marL="209550" indent="-169863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Ideal pivot: the median, since it splits array in half</a:t>
            </a:r>
          </a:p>
          <a:p>
            <a:pPr marL="39687">
              <a:spcBef>
                <a:spcPts val="413"/>
              </a:spcBef>
              <a:buClr>
                <a:srgbClr val="9900CC"/>
              </a:buClr>
              <a:buSzPct val="100000"/>
              <a:defRPr/>
            </a:pPr>
            <a:r>
              <a:rPr lang="en-US" sz="24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But computing median of unsorted array is O(n), quite complicated</a:t>
            </a:r>
          </a:p>
          <a:p>
            <a:pPr marL="39687">
              <a:spcBef>
                <a:spcPts val="413"/>
              </a:spcBef>
              <a:buClr>
                <a:srgbClr val="9900CC"/>
              </a:buClr>
              <a:buSzPct val="100000"/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  <a:sym typeface="Arial" charset="0"/>
              </a:rPr>
              <a:t>Popular heuristics</a:t>
            </a:r>
            <a:r>
              <a:rPr lang="en-US" sz="24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: </a:t>
            </a:r>
            <a:r>
              <a:rPr lang="en-US" sz="2400" dirty="0">
                <a:solidFill>
                  <a:srgbClr val="008000"/>
                </a:solidFill>
                <a:latin typeface="Times New Roman"/>
                <a:cs typeface="Times New Roman"/>
                <a:sym typeface="Arial" charset="0"/>
              </a:rPr>
              <a:t>Use</a:t>
            </a:r>
          </a:p>
          <a:p>
            <a:pPr marL="209550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charset="0"/>
              <a:buChar char="w"/>
              <a:defRPr/>
            </a:pP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 first array value (not good)</a:t>
            </a:r>
          </a:p>
          <a:p>
            <a:pPr marL="209550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charset="0"/>
              <a:buChar char="w"/>
              <a:defRPr/>
            </a:pP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 middle array value</a:t>
            </a:r>
          </a:p>
          <a:p>
            <a:pPr marL="209550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charset="0"/>
              <a:buChar char="w"/>
              <a:defRPr/>
            </a:pP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 median of first, middle, last,</a:t>
            </a:r>
            <a:b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</a:b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 </a:t>
            </a:r>
            <a:r>
              <a:rPr lang="en-US" sz="2400" smtClean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values </a:t>
            </a:r>
            <a:r>
              <a:rPr lang="en-US" sz="2400" smtClean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AKA </a:t>
            </a:r>
            <a:r>
              <a:rPr lang="en-US" sz="2400" dirty="0" smtClean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median of three </a:t>
            </a: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GOOD!</a:t>
            </a:r>
          </a:p>
          <a:p>
            <a:pPr marL="209550" indent="-169863">
              <a:spcBef>
                <a:spcPts val="350"/>
              </a:spcBef>
              <a:buClr>
                <a:srgbClr val="009900"/>
              </a:buClr>
              <a:buSzPct val="100000"/>
              <a:buFont typeface="Wingdings" charset="0"/>
              <a:buChar char="w"/>
              <a:defRPr/>
            </a:pPr>
            <a:r>
              <a:rPr lang="en-US" sz="2400" dirty="0">
                <a:solidFill>
                  <a:srgbClr val="009900"/>
                </a:solidFill>
                <a:latin typeface="Times New Roman"/>
                <a:cs typeface="Times New Roman"/>
                <a:sym typeface="Arial" charset="0"/>
              </a:rPr>
              <a:t>Choose a random element</a:t>
            </a:r>
          </a:p>
        </p:txBody>
      </p:sp>
    </p:spTree>
    <p:extLst>
      <p:ext uri="{BB962C8B-B14F-4D97-AF65-F5344CB8AC3E}">
        <p14:creationId xmlns:p14="http://schemas.microsoft.com/office/powerpoint/2010/main" val="86703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Sorting by putting them in bucket</a:t>
            </a:r>
          </a:p>
          <a:p>
            <a:pPr lvl="1"/>
            <a:r>
              <a:rPr lang="en-US" dirty="0" smtClean="0"/>
              <a:t>Sort numbers by 1’s digit</a:t>
            </a:r>
          </a:p>
          <a:p>
            <a:pPr lvl="1"/>
            <a:r>
              <a:rPr lang="en-US" dirty="0" smtClean="0"/>
              <a:t>Followed by 10’s digit</a:t>
            </a:r>
          </a:p>
          <a:p>
            <a:pPr lvl="1"/>
            <a:r>
              <a:rPr lang="en-US" dirty="0" smtClean="0"/>
              <a:t>So on..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single sorting algorithm that is ideal in all situations.</a:t>
            </a:r>
          </a:p>
          <a:p>
            <a:r>
              <a:rPr lang="en-US" sz="2400" dirty="0"/>
              <a:t>An ideal sorting algorithm depends on the initial state of an array.</a:t>
            </a:r>
          </a:p>
          <a:p>
            <a:endParaRPr lang="en-US" sz="2400" dirty="0"/>
          </a:p>
          <a:p>
            <a:r>
              <a:rPr lang="en-US" sz="2400" dirty="0"/>
              <a:t>Initial conditions include: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Purely random item order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Items nearly sorted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Items in reverse order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Many repeated items (few unique)</a:t>
            </a:r>
          </a:p>
        </p:txBody>
      </p:sp>
    </p:spTree>
    <p:extLst>
      <p:ext uri="{BB962C8B-B14F-4D97-AF65-F5344CB8AC3E}">
        <p14:creationId xmlns:p14="http://schemas.microsoft.com/office/powerpoint/2010/main" val="1543364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 the occurrences of every elements</a:t>
            </a:r>
          </a:p>
          <a:p>
            <a:pPr lvl="1"/>
            <a:r>
              <a:rPr lang="en-US" dirty="0" smtClean="0"/>
              <a:t>Works better if the range or elements are low and same value occurs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011"/>
            <a:ext cx="9144000" cy="47319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" y="6267688"/>
            <a:ext cx="7008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https://www.toptal.com/developers/sorting-algorithms/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96788" y="1169894"/>
            <a:ext cx="2971800" cy="860612"/>
          </a:xfrm>
          <a:prstGeom prst="roundRect">
            <a:avLst/>
          </a:prstGeom>
          <a:noFill/>
          <a:ln w="76200">
            <a:solidFill>
              <a:srgbClr val="C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9" y="267155"/>
            <a:ext cx="7886700" cy="132556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829" y="1592718"/>
            <a:ext cx="8784771" cy="4351338"/>
          </a:xfrm>
        </p:spPr>
        <p:txBody>
          <a:bodyPr>
            <a:noAutofit/>
          </a:bodyPr>
          <a:lstStyle/>
          <a:p>
            <a:r>
              <a:rPr lang="en-US" sz="2400" dirty="0"/>
              <a:t>An easy way to arrange data in ascending or descending order.</a:t>
            </a:r>
          </a:p>
          <a:p>
            <a:r>
              <a:rPr lang="en-US" sz="2400" dirty="0"/>
              <a:t>Items "bubble" down the array until they find the right location.</a:t>
            </a:r>
          </a:p>
          <a:p>
            <a:r>
              <a:rPr lang="en-US" altLang="en-US" sz="2400" dirty="0"/>
              <a:t>Make repeated passes, swapping adjacent values</a:t>
            </a:r>
          </a:p>
          <a:p>
            <a:r>
              <a:rPr lang="en-US" altLang="en-US" sz="2400" dirty="0"/>
              <a:t>Slower than selection sort (requires more swaps)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Informal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Compare adjacent items in a list. If the first is greater than the second, swap them.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Repeat for all adjacent pairs in a list, in order, from the beginning to the end.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When complete, the last item is the largest.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Repeat process, excluding last list item each, until all items are sorted.</a:t>
            </a:r>
          </a:p>
        </p:txBody>
      </p:sp>
    </p:spTree>
    <p:extLst>
      <p:ext uri="{BB962C8B-B14F-4D97-AF65-F5344CB8AC3E}">
        <p14:creationId xmlns:p14="http://schemas.microsoft.com/office/powerpoint/2010/main" val="38401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323061"/>
            <a:ext cx="7886700" cy="132556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161365" y="2134240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63"/>
          <p:cNvGraphicFramePr>
            <a:graphicFrameLocks noGrp="1"/>
          </p:cNvGraphicFramePr>
          <p:nvPr>
            <p:extLst/>
          </p:nvPr>
        </p:nvGraphicFramePr>
        <p:xfrm>
          <a:off x="161365" y="3843294"/>
          <a:ext cx="8751888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122"/>
          <p:cNvSpPr txBox="1">
            <a:spLocks noChangeArrowheads="1"/>
          </p:cNvSpPr>
          <p:nvPr/>
        </p:nvSpPr>
        <p:spPr bwMode="auto">
          <a:xfrm>
            <a:off x="936065" y="4684669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7" name="Line 123"/>
          <p:cNvSpPr>
            <a:spLocks noChangeShapeType="1"/>
          </p:cNvSpPr>
          <p:nvPr/>
        </p:nvSpPr>
        <p:spPr bwMode="auto">
          <a:xfrm>
            <a:off x="1380565" y="493866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24"/>
          <p:cNvSpPr txBox="1">
            <a:spLocks noChangeArrowheads="1"/>
          </p:cNvSpPr>
          <p:nvPr/>
        </p:nvSpPr>
        <p:spPr bwMode="auto">
          <a:xfrm>
            <a:off x="4212665" y="4698957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9" name="Line 125"/>
          <p:cNvSpPr>
            <a:spLocks noChangeShapeType="1"/>
          </p:cNvSpPr>
          <p:nvPr/>
        </p:nvSpPr>
        <p:spPr bwMode="auto">
          <a:xfrm>
            <a:off x="4657165" y="49386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5622365" y="4698957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11" name="Line 127"/>
          <p:cNvSpPr>
            <a:spLocks noChangeShapeType="1"/>
          </p:cNvSpPr>
          <p:nvPr/>
        </p:nvSpPr>
        <p:spPr bwMode="auto">
          <a:xfrm>
            <a:off x="6028765" y="4938669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28"/>
          <p:cNvSpPr txBox="1">
            <a:spLocks noChangeArrowheads="1"/>
          </p:cNvSpPr>
          <p:nvPr/>
        </p:nvSpPr>
        <p:spPr bwMode="auto">
          <a:xfrm>
            <a:off x="7984565" y="4698957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98</a:t>
            </a:r>
          </a:p>
        </p:txBody>
      </p:sp>
      <p:sp>
        <p:nvSpPr>
          <p:cNvPr id="13" name="Line 129"/>
          <p:cNvSpPr>
            <a:spLocks noChangeShapeType="1"/>
          </p:cNvSpPr>
          <p:nvPr/>
        </p:nvSpPr>
        <p:spPr bwMode="auto">
          <a:xfrm>
            <a:off x="8429065" y="49386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" y="1768480"/>
            <a:ext cx="8991600" cy="264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Initial array: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After 1</a:t>
            </a:r>
            <a:r>
              <a:rPr lang="en-US" altLang="en-US" baseline="30000" dirty="0"/>
              <a:t>st</a:t>
            </a:r>
            <a:r>
              <a:rPr lang="en-US" altLang="en-US" dirty="0"/>
              <a:t> Pass:</a:t>
            </a:r>
          </a:p>
        </p:txBody>
      </p:sp>
    </p:spTree>
    <p:extLst>
      <p:ext uri="{BB962C8B-B14F-4D97-AF65-F5344CB8AC3E}">
        <p14:creationId xmlns:p14="http://schemas.microsoft.com/office/powerpoint/2010/main" val="18896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(for Strings)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412" y="2024624"/>
            <a:ext cx="765473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j=1; j &lt; (n-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[j-1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].compare(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) &gt; 0 ) {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swap 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[j-1];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[j-1]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}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7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097"/>
            <a:ext cx="7886700" cy="1325563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584960"/>
            <a:ext cx="7886700" cy="466343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Orders a list of values by repeatedly putting the smallest or largest unplaced value into its final position.</a:t>
            </a:r>
            <a:endParaRPr lang="en-US" sz="2400" dirty="0"/>
          </a:p>
          <a:p>
            <a:r>
              <a:rPr lang="en-US" sz="2400" dirty="0"/>
              <a:t>Bubble Sort is inefficient for large arrays because items only move by one position at a time.</a:t>
            </a:r>
          </a:p>
          <a:p>
            <a:r>
              <a:rPr lang="en-US" sz="2400" dirty="0"/>
              <a:t>Selection Sort moves items immediately to their final position in the array so it makes fewer swaps.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Informal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Look through the list to find the smallest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Swap it so that it is at index 0.</a:t>
            </a:r>
            <a:endParaRPr lang="en-US" altLang="en-US" sz="9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Look through the remaining list to find the second-smallest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Swap it so that it is at index 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Repeat until all values are in their proper places.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9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13-Heap</Template>
  <TotalTime>5430</TotalTime>
  <Words>3657</Words>
  <Application>Microsoft Office PowerPoint</Application>
  <PresentationFormat>On-screen Show (4:3)</PresentationFormat>
  <Paragraphs>1031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ＭＳ Ｐゴシック</vt:lpstr>
      <vt:lpstr>ＭＳ Ｐゴシック</vt:lpstr>
      <vt:lpstr>Arial</vt:lpstr>
      <vt:lpstr>Calibri</vt:lpstr>
      <vt:lpstr>Consolas</vt:lpstr>
      <vt:lpstr>Courier New</vt:lpstr>
      <vt:lpstr>Tahoma</vt:lpstr>
      <vt:lpstr>Times</vt:lpstr>
      <vt:lpstr>Times New Roman</vt:lpstr>
      <vt:lpstr>Tw Cen MT</vt:lpstr>
      <vt:lpstr>Wingdings</vt:lpstr>
      <vt:lpstr>Wingdings 2</vt:lpstr>
      <vt:lpstr>ヒラギノ明朝 ProN W3</vt:lpstr>
      <vt:lpstr>ヒラギノ角ゴ ProN W6</vt:lpstr>
      <vt:lpstr>Median</vt:lpstr>
      <vt:lpstr>CSC230 </vt:lpstr>
      <vt:lpstr>Sorting Algorithms</vt:lpstr>
      <vt:lpstr>Sorting Algorithms</vt:lpstr>
      <vt:lpstr>Sorting Algorithms</vt:lpstr>
      <vt:lpstr>PowerPoint Presentation</vt:lpstr>
      <vt:lpstr>Bubble Sort</vt:lpstr>
      <vt:lpstr>Bubble Sort</vt:lpstr>
      <vt:lpstr>Bubble Sort (for Strings)</vt:lpstr>
      <vt:lpstr>Selection Sort</vt:lpstr>
      <vt:lpstr>Selection Sort Example</vt:lpstr>
      <vt:lpstr>Selection Sort (for Strings)</vt:lpstr>
      <vt:lpstr>Insertion Sort</vt:lpstr>
      <vt:lpstr>Insertion Sort</vt:lpstr>
      <vt:lpstr>Insertion Sort (for Strings)</vt:lpstr>
      <vt:lpstr>Mergesort</vt:lpstr>
      <vt:lpstr>Mergesort</vt:lpstr>
      <vt:lpstr>Mergesort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Implementing Mergesort</vt:lpstr>
      <vt:lpstr>Implementing Merge</vt:lpstr>
      <vt:lpstr>Partition algorithm of quicksort</vt:lpstr>
      <vt:lpstr>PowerPoint Presentation</vt:lpstr>
      <vt:lpstr>Partition algorithm</vt:lpstr>
      <vt:lpstr>Partition algorithm</vt:lpstr>
      <vt:lpstr>QuickSort procedure</vt:lpstr>
      <vt:lpstr>QuickSort procedure</vt:lpstr>
      <vt:lpstr>Worst case quicksort: pivot always smallest value</vt:lpstr>
      <vt:lpstr>Best case quicksort: pivot always middle value</vt:lpstr>
      <vt:lpstr>Partition algorithm</vt:lpstr>
      <vt:lpstr>Radix sort</vt:lpstr>
      <vt:lpstr>Counting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CSC220 - Computer Science I: Computational Problem Solving  </dc:title>
  <dc:creator>Sharif Mohammad Shahnewaz Ferdous</dc:creator>
  <cp:lastModifiedBy>Sharif Mohammad Shahnewaz Ferdous</cp:lastModifiedBy>
  <cp:revision>203</cp:revision>
  <dcterms:created xsi:type="dcterms:W3CDTF">2018-08-28T19:10:24Z</dcterms:created>
  <dcterms:modified xsi:type="dcterms:W3CDTF">2020-05-04T20:49:34Z</dcterms:modified>
</cp:coreProperties>
</file>