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Lustria"/>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WD2f9HXat3Z4SiLFQwAT4bDUD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EE2F54-F77A-46B4-AFD0-1DA055B8D49D}">
  <a:tblStyle styleId="{DEEE2F54-F77A-46B4-AFD0-1DA055B8D4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ustria-regular.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abb9d8e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3abb9d8ee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abb9d8e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3abb9d8ee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abb9d8ee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3abb9d8ee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abb9d8ee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abb9d8ee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abb9d8eee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abb9d8ee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abb9d8ee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3abb9d8eee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abb9d8eee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abb9d8ee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abb9d8eee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abb9d8ee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abb9d8ee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3abb9d8eee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abb9d8ee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3abb9d8eee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abb9d8ee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3abb9d8eee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abb9d8ee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13abb9d8eee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03a7030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1203a7030e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anorâmica com Legenda">
  <p:cSld name="Foto Panorâmica com Legenda">
    <p:spTree>
      <p:nvGrpSpPr>
        <p:cNvPr id="71" name="Shape 71"/>
        <p:cNvGrpSpPr/>
        <p:nvPr/>
      </p:nvGrpSpPr>
      <p:grpSpPr>
        <a:xfrm>
          <a:off x="0" y="0"/>
          <a:ext cx="0" cy="0"/>
          <a:chOff x="0" y="0"/>
          <a:chExt cx="0" cy="0"/>
        </a:xfrm>
      </p:grpSpPr>
      <p:pic>
        <p:nvPicPr>
          <p:cNvPr descr="Slate-V2-HD-panoPhotoInset.png" id="72" name="Google Shape;72;p22"/>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22"/>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22"/>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Legenda">
  <p:cSld name="Título e Legenda">
    <p:spTree>
      <p:nvGrpSpPr>
        <p:cNvPr id="79" name="Shape 79"/>
        <p:cNvGrpSpPr/>
        <p:nvPr/>
      </p:nvGrpSpPr>
      <p:grpSpPr>
        <a:xfrm>
          <a:off x="0" y="0"/>
          <a:ext cx="0" cy="0"/>
          <a:chOff x="0" y="0"/>
          <a:chExt cx="0" cy="0"/>
        </a:xfrm>
      </p:grpSpPr>
      <p:sp>
        <p:nvSpPr>
          <p:cNvPr id="80" name="Google Shape;80;p23"/>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ção com Legenda">
  <p:cSld name="Citação com Legenda">
    <p:spTree>
      <p:nvGrpSpPr>
        <p:cNvPr id="85" name="Shape 85"/>
        <p:cNvGrpSpPr/>
        <p:nvPr/>
      </p:nvGrpSpPr>
      <p:grpSpPr>
        <a:xfrm>
          <a:off x="0" y="0"/>
          <a:ext cx="0" cy="0"/>
          <a:chOff x="0" y="0"/>
          <a:chExt cx="0" cy="0"/>
        </a:xfrm>
      </p:grpSpPr>
      <p:sp>
        <p:nvSpPr>
          <p:cNvPr id="86" name="Google Shape;86;p24"/>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24"/>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
        <p:nvSpPr>
          <p:cNvPr id="92" name="Google Shape;92;p24"/>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i="0" lang="pt-BR" sz="8000" u="none" cap="none" strike="noStrike">
                <a:solidFill>
                  <a:schemeClr val="lt1"/>
                </a:solidFill>
                <a:latin typeface="Lustria"/>
                <a:ea typeface="Lustria"/>
                <a:cs typeface="Lustria"/>
                <a:sym typeface="Lustria"/>
              </a:rPr>
              <a:t>“</a:t>
            </a:r>
            <a:endParaRPr/>
          </a:p>
        </p:txBody>
      </p:sp>
      <p:sp>
        <p:nvSpPr>
          <p:cNvPr id="93" name="Google Shape;93;p24"/>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i="0" lang="pt-BR" sz="8000" u="none" cap="none" strike="noStrik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tão de Nome">
  <p:cSld name="Cartão de Nome">
    <p:spTree>
      <p:nvGrpSpPr>
        <p:cNvPr id="94" name="Shape 94"/>
        <p:cNvGrpSpPr/>
        <p:nvPr/>
      </p:nvGrpSpPr>
      <p:grpSpPr>
        <a:xfrm>
          <a:off x="0" y="0"/>
          <a:ext cx="0" cy="0"/>
          <a:chOff x="0" y="0"/>
          <a:chExt cx="0" cy="0"/>
        </a:xfrm>
      </p:grpSpPr>
      <p:sp>
        <p:nvSpPr>
          <p:cNvPr id="95" name="Google Shape;95;p25"/>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nas">
  <p:cSld name="3 Colunas">
    <p:spTree>
      <p:nvGrpSpPr>
        <p:cNvPr id="100" name="Shape 100"/>
        <p:cNvGrpSpPr/>
        <p:nvPr/>
      </p:nvGrpSpPr>
      <p:grpSpPr>
        <a:xfrm>
          <a:off x="0" y="0"/>
          <a:ext cx="0" cy="0"/>
          <a:chOff x="0" y="0"/>
          <a:chExt cx="0" cy="0"/>
        </a:xfrm>
      </p:grpSpPr>
      <p:sp>
        <p:nvSpPr>
          <p:cNvPr id="101" name="Google Shape;101;p2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26"/>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26"/>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26"/>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26"/>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6"/>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nas de Imagem">
  <p:cSld name="3 Colunas de Imagem">
    <p:spTree>
      <p:nvGrpSpPr>
        <p:cNvPr id="111" name="Shape 111"/>
        <p:cNvGrpSpPr/>
        <p:nvPr/>
      </p:nvGrpSpPr>
      <p:grpSpPr>
        <a:xfrm>
          <a:off x="0" y="0"/>
          <a:ext cx="0" cy="0"/>
          <a:chOff x="0" y="0"/>
          <a:chExt cx="0" cy="0"/>
        </a:xfrm>
      </p:grpSpPr>
      <p:pic>
        <p:nvPicPr>
          <p:cNvPr descr="Slate-V2-HD-3colPhotoInset.png" id="112" name="Google Shape;112;p27"/>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27"/>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27"/>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27"/>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27"/>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27"/>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27"/>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27"/>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27"/>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27"/>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27"/>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27"/>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28" name="Shape 128"/>
        <p:cNvGrpSpPr/>
        <p:nvPr/>
      </p:nvGrpSpPr>
      <p:grpSpPr>
        <a:xfrm>
          <a:off x="0" y="0"/>
          <a:ext cx="0" cy="0"/>
          <a:chOff x="0" y="0"/>
          <a:chExt cx="0" cy="0"/>
        </a:xfrm>
      </p:grpSpPr>
      <p:sp>
        <p:nvSpPr>
          <p:cNvPr id="129" name="Google Shape;129;p2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8"/>
          <p:cNvSpPr txBox="1"/>
          <p:nvPr>
            <p:ph idx="1" type="body"/>
          </p:nvPr>
        </p:nvSpPr>
        <p:spPr>
          <a:xfrm rot="5400000">
            <a:off x="4061301" y="-1415056"/>
            <a:ext cx="4058751"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34" name="Shape 134"/>
        <p:cNvGrpSpPr/>
        <p:nvPr/>
      </p:nvGrpSpPr>
      <p:grpSpPr>
        <a:xfrm>
          <a:off x="0" y="0"/>
          <a:ext cx="0" cy="0"/>
          <a:chOff x="0" y="0"/>
          <a:chExt cx="0" cy="0"/>
        </a:xfrm>
      </p:grpSpPr>
      <p:sp>
        <p:nvSpPr>
          <p:cNvPr id="135" name="Google Shape;135;p29"/>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9"/>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16"/>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17"/>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38" name="Google Shape;38;p17"/>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39" name="Google Shape;39;p1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17"/>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17"/>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17"/>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7" name="Shape 47"/>
        <p:cNvGrpSpPr/>
        <p:nvPr/>
      </p:nvGrpSpPr>
      <p:grpSpPr>
        <a:xfrm>
          <a:off x="0" y="0"/>
          <a:ext cx="0" cy="0"/>
          <a:chOff x="0" y="0"/>
          <a:chExt cx="0" cy="0"/>
        </a:xfrm>
      </p:grpSpPr>
      <p:sp>
        <p:nvSpPr>
          <p:cNvPr id="48" name="Google Shape;48;p1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2" name="Shape 52"/>
        <p:cNvGrpSpPr/>
        <p:nvPr/>
      </p:nvGrpSpPr>
      <p:grpSpPr>
        <a:xfrm>
          <a:off x="0" y="0"/>
          <a:ext cx="0" cy="0"/>
          <a:chOff x="0" y="0"/>
          <a:chExt cx="0" cy="0"/>
        </a:xfrm>
      </p:grpSpPr>
      <p:sp>
        <p:nvSpPr>
          <p:cNvPr id="53" name="Google Shape;53;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6" name="Shape 56"/>
        <p:cNvGrpSpPr/>
        <p:nvPr/>
      </p:nvGrpSpPr>
      <p:grpSpPr>
        <a:xfrm>
          <a:off x="0" y="0"/>
          <a:ext cx="0" cy="0"/>
          <a:chOff x="0" y="0"/>
          <a:chExt cx="0" cy="0"/>
        </a:xfrm>
      </p:grpSpPr>
      <p:sp>
        <p:nvSpPr>
          <p:cNvPr id="57" name="Google Shape;57;p20"/>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20"/>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3" name="Shape 63"/>
        <p:cNvGrpSpPr/>
        <p:nvPr/>
      </p:nvGrpSpPr>
      <p:grpSpPr>
        <a:xfrm>
          <a:off x="0" y="0"/>
          <a:ext cx="0" cy="0"/>
          <a:chOff x="0" y="0"/>
          <a:chExt cx="0" cy="0"/>
        </a:xfrm>
      </p:grpSpPr>
      <p:pic>
        <p:nvPicPr>
          <p:cNvPr descr="Slate-V2-HD-vertPhotoInset.png" id="64" name="Google Shape;64;p21"/>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21"/>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21"/>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2"/>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1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0" Type="http://schemas.openxmlformats.org/officeDocument/2006/relationships/hyperlink" Target="https://www.geeksforgeeks.org/huffman-coding-greedy-algo-3/?ref=lbp" TargetMode="External"/><Relationship Id="rId11" Type="http://schemas.openxmlformats.org/officeDocument/2006/relationships/hyperlink" Target="https://www.youtube.com/watch?v=HHIc5JZyenI" TargetMode="External"/><Relationship Id="rId10" Type="http://schemas.openxmlformats.org/officeDocument/2006/relationships/hyperlink" Target="https://www.codespeedy.com/job-sequencing-problem-using-greedy-method-in-python/" TargetMode="External"/><Relationship Id="rId13" Type="http://schemas.openxmlformats.org/officeDocument/2006/relationships/hyperlink" Target="https://www.youtube.com/watch?v=4ZlRH0eK-qQ" TargetMode="External"/><Relationship Id="rId12" Type="http://schemas.openxmlformats.org/officeDocument/2006/relationships/hyperlink" Target="https://www.geeksforgeeks.org/optimal-file-merge-patterns/"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klauslaube.com.br/2019/01/27/os-greedy-algorithms.html#:~:text=Greedy%20significa%20que%20o%20algoritmo,at%C3%A9%20encontrar%20o%20resultado%20esperado" TargetMode="External"/><Relationship Id="rId4" Type="http://schemas.openxmlformats.org/officeDocument/2006/relationships/hyperlink" Target="https://www.youtube.com/watch?v=ARvQcqJ_-NY" TargetMode="External"/><Relationship Id="rId9" Type="http://schemas.openxmlformats.org/officeDocument/2006/relationships/hyperlink" Target="https://www.geeksforgeeks.org/job-sequencing-problem/" TargetMode="External"/><Relationship Id="rId15" Type="http://schemas.openxmlformats.org/officeDocument/2006/relationships/hyperlink" Target="https://www.youtube.com/watch?v=4ZlRH0eK-qQ" TargetMode="External"/><Relationship Id="rId14" Type="http://schemas.openxmlformats.org/officeDocument/2006/relationships/hyperlink" Target="https://www.geeksforgeeks.org/prims-minimum-spanning-tree-mst-greedy-algo-5/" TargetMode="External"/><Relationship Id="rId17" Type="http://schemas.openxmlformats.org/officeDocument/2006/relationships/hyperlink" Target="https://www.geeksforgeeks.org/dijkstras-shortest-path-algorithm-greedy-algo-7/" TargetMode="External"/><Relationship Id="rId16" Type="http://schemas.openxmlformats.org/officeDocument/2006/relationships/hyperlink" Target="https://www.youtube.com/watch?v=XB4MIexjvY0" TargetMode="External"/><Relationship Id="rId5" Type="http://schemas.openxmlformats.org/officeDocument/2006/relationships/hyperlink" Target="https://www.youtube.com/watch?v=QvSIAB27Vdk&amp;t=328s" TargetMode="External"/><Relationship Id="rId19" Type="http://schemas.openxmlformats.org/officeDocument/2006/relationships/hyperlink" Target="https://www.geeksforgeeks.org/huffman-coding-greedy-algo-3/?ref=lbp" TargetMode="External"/><Relationship Id="rId6" Type="http://schemas.openxmlformats.org/officeDocument/2006/relationships/hyperlink" Target="https://www.youtube.com/watch?v=oTTzNMHM05I" TargetMode="External"/><Relationship Id="rId18" Type="http://schemas.openxmlformats.org/officeDocument/2006/relationships/hyperlink" Target="https://www.youtube.com/watch?v=co4_ahEDCho" TargetMode="External"/><Relationship Id="rId7" Type="http://schemas.openxmlformats.org/officeDocument/2006/relationships/hyperlink" Target="https://www.sanfoundry.com/python-program-solve-fractional-knapsack-problem-using-greedy-algorithm/" TargetMode="External"/><Relationship Id="rId8" Type="http://schemas.openxmlformats.org/officeDocument/2006/relationships/hyperlink" Target="https://www.youtube.com/watch?v=zPtI8q9gvX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0693" y="1999834"/>
            <a:ext cx="9440034" cy="104986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spcBef>
                <a:spcPts val="0"/>
              </a:spcBef>
              <a:spcAft>
                <a:spcPts val="0"/>
              </a:spcAft>
              <a:buClr>
                <a:schemeClr val="lt2"/>
              </a:buClr>
              <a:buSzPts val="5400"/>
              <a:buFont typeface="Lustria"/>
              <a:buNone/>
            </a:pPr>
            <a:r>
              <a:rPr lang="pt-BR"/>
              <a:t>Greedy Technique</a:t>
            </a:r>
            <a:endParaRPr/>
          </a:p>
        </p:txBody>
      </p:sp>
      <p:sp>
        <p:nvSpPr>
          <p:cNvPr id="145" name="Google Shape;145;p1"/>
          <p:cNvSpPr txBox="1"/>
          <p:nvPr>
            <p:ph idx="1" type="subTitle"/>
          </p:nvPr>
        </p:nvSpPr>
        <p:spPr>
          <a:xfrm>
            <a:off x="1370693" y="3991180"/>
            <a:ext cx="9440034" cy="51241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ctr">
              <a:spcBef>
                <a:spcPts val="0"/>
              </a:spcBef>
              <a:spcAft>
                <a:spcPts val="0"/>
              </a:spcAft>
              <a:buSzPts val="1400"/>
              <a:buNone/>
            </a:pPr>
            <a:r>
              <a:rPr lang="pt-BR"/>
              <a:t>Neudison Nonato Maia Filho e Carlos Eduardo Viana Lima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3abb9d8eee_0_0"/>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Optimal File Merge Patterns</a:t>
            </a:r>
            <a:endParaRPr/>
          </a:p>
        </p:txBody>
      </p:sp>
      <p:pic>
        <p:nvPicPr>
          <p:cNvPr id="203" name="Google Shape;203;g13abb9d8eee_0_0"/>
          <p:cNvPicPr preferRelativeResize="0"/>
          <p:nvPr/>
        </p:nvPicPr>
        <p:blipFill rotWithShape="1">
          <a:blip r:embed="rId3">
            <a:alphaModFix/>
          </a:blip>
          <a:srcRect b="0" l="0" r="0" t="0"/>
          <a:stretch/>
        </p:blipFill>
        <p:spPr>
          <a:xfrm>
            <a:off x="4163659" y="1659449"/>
            <a:ext cx="3854034" cy="46434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3abb9d8eee_0_5"/>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Huffman Coding</a:t>
            </a:r>
            <a:endParaRPr/>
          </a:p>
        </p:txBody>
      </p:sp>
      <p:sp>
        <p:nvSpPr>
          <p:cNvPr id="209" name="Google Shape;209;g13abb9d8eee_0_5"/>
          <p:cNvSpPr txBox="1"/>
          <p:nvPr>
            <p:ph idx="1" type="body"/>
          </p:nvPr>
        </p:nvSpPr>
        <p:spPr>
          <a:xfrm>
            <a:off x="913795" y="1847336"/>
            <a:ext cx="10353900" cy="31632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0" lvl="0" marL="0" rtl="0" algn="just">
              <a:spcBef>
                <a:spcPts val="1000"/>
              </a:spcBef>
              <a:spcAft>
                <a:spcPts val="0"/>
              </a:spcAft>
              <a:buNone/>
            </a:pPr>
            <a:r>
              <a:rPr lang="pt-BR"/>
              <a:t>A codificação Huffman é um algoritmo de compressão de dados sem perdas. A ideia é atribuir códigos de comprimento variável aos caracteres de entrada, assim os comprimentos dos códigos atribuídos são baseados nas frequências dos caracteres correspondentes. O caractere mais frequente recebe o menor código e o caractere menos frequente recebe o maior código.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3abb9d8eee_0_2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Huffman Coding</a:t>
            </a:r>
            <a:endParaRPr/>
          </a:p>
        </p:txBody>
      </p:sp>
      <p:sp>
        <p:nvSpPr>
          <p:cNvPr id="215" name="Google Shape;215;g13abb9d8eee_0_23"/>
          <p:cNvSpPr txBox="1"/>
          <p:nvPr>
            <p:ph idx="1" type="body"/>
          </p:nvPr>
        </p:nvSpPr>
        <p:spPr>
          <a:xfrm>
            <a:off x="913795" y="1847336"/>
            <a:ext cx="10353900" cy="31632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306000" lvl="0" marL="342900" rtl="0" algn="l">
              <a:spcBef>
                <a:spcPts val="1000"/>
              </a:spcBef>
              <a:spcAft>
                <a:spcPts val="0"/>
              </a:spcAft>
              <a:buSzPts val="1400"/>
              <a:buChar char="◈"/>
            </a:pPr>
            <a:r>
              <a:rPr lang="pt-BR"/>
              <a:t>Palavra: BCCABBDDAECCBBAEDDCC</a:t>
            </a:r>
            <a:endParaRPr/>
          </a:p>
          <a:p>
            <a:pPr indent="0" lvl="0" marL="342900" rtl="0" algn="l">
              <a:spcBef>
                <a:spcPts val="1000"/>
              </a:spcBef>
              <a:spcAft>
                <a:spcPts val="0"/>
              </a:spcAft>
              <a:buNone/>
            </a:pPr>
            <a:r>
              <a:t/>
            </a:r>
            <a:endParaRPr/>
          </a:p>
          <a:p>
            <a:pPr indent="-297110" lvl="0" marL="342900" rtl="0" algn="l">
              <a:spcBef>
                <a:spcPts val="1000"/>
              </a:spcBef>
              <a:spcAft>
                <a:spcPts val="0"/>
              </a:spcAft>
              <a:buSzPts val="1260"/>
              <a:buChar char="◈"/>
            </a:pPr>
            <a:r>
              <a:rPr lang="pt-BR"/>
              <a:t>Usando a Tabela ASCII é necessário atribuir 8 bits para cada letra, logo: 8*20=160 bits.</a:t>
            </a:r>
            <a:endParaRPr/>
          </a:p>
          <a:p>
            <a:pPr indent="0" lvl="0" marL="342900" rtl="0" algn="l">
              <a:spcBef>
                <a:spcPts val="1000"/>
              </a:spcBef>
              <a:spcAft>
                <a:spcPts val="0"/>
              </a:spcAft>
              <a:buNone/>
            </a:pPr>
            <a:r>
              <a:t/>
            </a:r>
            <a:endParaRPr/>
          </a:p>
          <a:p>
            <a:pPr indent="-297110" lvl="0" marL="342900" rtl="0" algn="l">
              <a:spcBef>
                <a:spcPts val="1000"/>
              </a:spcBef>
              <a:spcAft>
                <a:spcPts val="0"/>
              </a:spcAft>
              <a:buSzPts val="1260"/>
              <a:buChar char="◈"/>
            </a:pPr>
            <a:r>
              <a:rPr lang="pt-BR"/>
              <a:t>Contudo, não precisamos ficar presos a Tabela ASCII, podemos criar nosso próprio código!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3abb9d8eee_0_28"/>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pt-BR"/>
              <a:t>Huffman Coding</a:t>
            </a:r>
            <a:endParaRPr/>
          </a:p>
        </p:txBody>
      </p:sp>
      <p:sp>
        <p:nvSpPr>
          <p:cNvPr id="221" name="Google Shape;221;g13abb9d8eee_0_28"/>
          <p:cNvSpPr txBox="1"/>
          <p:nvPr>
            <p:ph idx="1" type="body"/>
          </p:nvPr>
        </p:nvSpPr>
        <p:spPr>
          <a:xfrm>
            <a:off x="913795" y="1732449"/>
            <a:ext cx="10353900" cy="4058700"/>
          </a:xfrm>
          <a:prstGeom prst="rect">
            <a:avLst/>
          </a:prstGeom>
        </p:spPr>
        <p:txBody>
          <a:bodyPr anchorCtr="0" anchor="t" bIns="45700" lIns="91425" spcFirstLastPara="1" rIns="91425" wrap="square" tIns="45700">
            <a:normAutofit/>
          </a:bodyPr>
          <a:lstStyle/>
          <a:p>
            <a:pPr indent="-308610" lvl="0" marL="457200" rtl="0" algn="l">
              <a:spcBef>
                <a:spcPts val="360"/>
              </a:spcBef>
              <a:spcAft>
                <a:spcPts val="0"/>
              </a:spcAft>
              <a:buSzPts val="1260"/>
              <a:buChar char="◈"/>
            </a:pPr>
            <a:r>
              <a:rPr lang="pt-BR"/>
              <a:t>Primeiramente vamos definir a frequência das letras da palavra e então atribuir um código próprio:</a:t>
            </a:r>
            <a:endParaRPr/>
          </a:p>
          <a:p>
            <a:pPr indent="0" lvl="0" marL="457200" rtl="0" algn="l">
              <a:spcBef>
                <a:spcPts val="600"/>
              </a:spcBef>
              <a:spcAft>
                <a:spcPts val="0"/>
              </a:spcAft>
              <a:buNone/>
            </a:pPr>
            <a:r>
              <a:t/>
            </a:r>
            <a:endParaRPr/>
          </a:p>
          <a:p>
            <a:pPr indent="0" lvl="0" marL="457200" rtl="0" algn="l">
              <a:spcBef>
                <a:spcPts val="600"/>
              </a:spcBef>
              <a:spcAft>
                <a:spcPts val="600"/>
              </a:spcAft>
              <a:buNone/>
            </a:pPr>
            <a:r>
              <a:t/>
            </a:r>
            <a:endParaRPr/>
          </a:p>
        </p:txBody>
      </p:sp>
      <p:graphicFrame>
        <p:nvGraphicFramePr>
          <p:cNvPr id="222" name="Google Shape;222;g13abb9d8eee_0_28"/>
          <p:cNvGraphicFramePr/>
          <p:nvPr/>
        </p:nvGraphicFramePr>
        <p:xfrm>
          <a:off x="952500" y="2476500"/>
          <a:ext cx="3000000" cy="3000000"/>
        </p:xfrm>
        <a:graphic>
          <a:graphicData uri="http://schemas.openxmlformats.org/drawingml/2006/table">
            <a:tbl>
              <a:tblPr>
                <a:noFill/>
                <a:tableStyleId>{DEEE2F54-F77A-46B4-AFD0-1DA055B8D49D}</a:tableStyleId>
              </a:tblPr>
              <a:tblGrid>
                <a:gridCol w="3429000"/>
                <a:gridCol w="3429000"/>
                <a:gridCol w="3429000"/>
              </a:tblGrid>
              <a:tr h="381000">
                <a:tc>
                  <a:txBody>
                    <a:bodyPr/>
                    <a:lstStyle/>
                    <a:p>
                      <a:pPr indent="0" lvl="0" marL="0" rtl="0" algn="ctr">
                        <a:spcBef>
                          <a:spcPts val="0"/>
                        </a:spcBef>
                        <a:spcAft>
                          <a:spcPts val="0"/>
                        </a:spcAft>
                        <a:buNone/>
                      </a:pPr>
                      <a:r>
                        <a:rPr lang="pt-BR">
                          <a:solidFill>
                            <a:schemeClr val="lt2"/>
                          </a:solidFill>
                        </a:rPr>
                        <a:t>A</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3</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000</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B</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5</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001</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C</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6</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010</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D</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4</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011</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E</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2</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100</a:t>
                      </a:r>
                      <a:endParaRPr>
                        <a:solidFill>
                          <a:schemeClr val="lt2"/>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3abb9d8eee_0_34"/>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pt-BR"/>
              <a:t>Huffman Coding</a:t>
            </a:r>
            <a:endParaRPr/>
          </a:p>
        </p:txBody>
      </p:sp>
      <p:sp>
        <p:nvSpPr>
          <p:cNvPr id="228" name="Google Shape;228;g13abb9d8eee_0_34"/>
          <p:cNvSpPr txBox="1"/>
          <p:nvPr>
            <p:ph idx="1" type="body"/>
          </p:nvPr>
        </p:nvSpPr>
        <p:spPr>
          <a:xfrm>
            <a:off x="913795" y="1732449"/>
            <a:ext cx="10353900" cy="4058700"/>
          </a:xfrm>
          <a:prstGeom prst="rect">
            <a:avLst/>
          </a:prstGeom>
        </p:spPr>
        <p:txBody>
          <a:bodyPr anchorCtr="0" anchor="t" bIns="45700" lIns="91425" spcFirstLastPara="1" rIns="91425" wrap="square" tIns="45700">
            <a:normAutofit/>
          </a:bodyPr>
          <a:lstStyle/>
          <a:p>
            <a:pPr indent="-308610" lvl="0" marL="457200" rtl="0" algn="l">
              <a:spcBef>
                <a:spcPts val="360"/>
              </a:spcBef>
              <a:spcAft>
                <a:spcPts val="0"/>
              </a:spcAft>
              <a:buSzPts val="1260"/>
              <a:buChar char="◈"/>
            </a:pPr>
            <a:r>
              <a:rPr lang="pt-BR"/>
              <a:t>Primeiramente vamos definir a frequência das letras da palavra e então atribuir um código próprio:</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308610" lvl="0" marL="457200" rtl="0" algn="l">
              <a:spcBef>
                <a:spcPts val="600"/>
              </a:spcBef>
              <a:spcAft>
                <a:spcPts val="0"/>
              </a:spcAft>
              <a:buSzPts val="1260"/>
              <a:buChar char="◈"/>
            </a:pPr>
            <a:r>
              <a:rPr lang="pt-BR"/>
              <a:t>Agora temos 3 bits para cada letra, sendo assim: 3*20=60 bits. Entretanto, encontramos um problema nessa questão.</a:t>
            </a:r>
            <a:endParaRPr/>
          </a:p>
        </p:txBody>
      </p:sp>
      <p:graphicFrame>
        <p:nvGraphicFramePr>
          <p:cNvPr id="229" name="Google Shape;229;g13abb9d8eee_0_34"/>
          <p:cNvGraphicFramePr/>
          <p:nvPr/>
        </p:nvGraphicFramePr>
        <p:xfrm>
          <a:off x="952500" y="2476500"/>
          <a:ext cx="3000000" cy="3000000"/>
        </p:xfrm>
        <a:graphic>
          <a:graphicData uri="http://schemas.openxmlformats.org/drawingml/2006/table">
            <a:tbl>
              <a:tblPr>
                <a:noFill/>
                <a:tableStyleId>{DEEE2F54-F77A-46B4-AFD0-1DA055B8D49D}</a:tableStyleId>
              </a:tblPr>
              <a:tblGrid>
                <a:gridCol w="3429000"/>
                <a:gridCol w="3429000"/>
                <a:gridCol w="3429000"/>
              </a:tblGrid>
              <a:tr h="381000">
                <a:tc>
                  <a:txBody>
                    <a:bodyPr/>
                    <a:lstStyle/>
                    <a:p>
                      <a:pPr indent="0" lvl="0" marL="0" rtl="0" algn="ctr">
                        <a:spcBef>
                          <a:spcPts val="0"/>
                        </a:spcBef>
                        <a:spcAft>
                          <a:spcPts val="0"/>
                        </a:spcAft>
                        <a:buNone/>
                      </a:pPr>
                      <a:r>
                        <a:rPr lang="pt-BR">
                          <a:solidFill>
                            <a:schemeClr val="lt2"/>
                          </a:solidFill>
                        </a:rPr>
                        <a:t>A</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3</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000</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B</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5</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001</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C</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6</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010</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D</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4</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011</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E</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2</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100</a:t>
                      </a:r>
                      <a:endParaRPr>
                        <a:solidFill>
                          <a:schemeClr val="lt2"/>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3abb9d8eee_0_40"/>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Huffman Coding</a:t>
            </a:r>
            <a:endParaRPr/>
          </a:p>
        </p:txBody>
      </p:sp>
      <p:sp>
        <p:nvSpPr>
          <p:cNvPr id="235" name="Google Shape;235;g13abb9d8eee_0_40"/>
          <p:cNvSpPr txBox="1"/>
          <p:nvPr>
            <p:ph idx="1" type="body"/>
          </p:nvPr>
        </p:nvSpPr>
        <p:spPr>
          <a:xfrm>
            <a:off x="913795" y="1847336"/>
            <a:ext cx="10353900" cy="31632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297110" lvl="0" marL="342900" rtl="0" algn="just">
              <a:spcBef>
                <a:spcPts val="1000"/>
              </a:spcBef>
              <a:spcAft>
                <a:spcPts val="0"/>
              </a:spcAft>
              <a:buSzPts val="1260"/>
              <a:buChar char="◈"/>
            </a:pPr>
            <a:r>
              <a:rPr lang="pt-BR"/>
              <a:t>Tendo isso em mente podemos passar a tabela </a:t>
            </a:r>
            <a:r>
              <a:rPr lang="pt-BR"/>
              <a:t>da</a:t>
            </a:r>
            <a:r>
              <a:rPr lang="pt-BR"/>
              <a:t> seguinte forma:</a:t>
            </a:r>
            <a:endParaRPr/>
          </a:p>
          <a:p>
            <a:pPr indent="-269999" lvl="1" marL="719999" rtl="0" algn="just">
              <a:spcBef>
                <a:spcPts val="1000"/>
              </a:spcBef>
              <a:spcAft>
                <a:spcPts val="0"/>
              </a:spcAft>
              <a:buSzPts val="1260"/>
              <a:buChar char="🞚"/>
            </a:pPr>
            <a:r>
              <a:rPr lang="pt-BR"/>
              <a:t>Cada letra tem 8 bits então: 8*5= 40</a:t>
            </a:r>
            <a:endParaRPr/>
          </a:p>
          <a:p>
            <a:pPr indent="-269999" lvl="1" marL="719999" rtl="0" algn="just">
              <a:spcBef>
                <a:spcPts val="1000"/>
              </a:spcBef>
              <a:spcAft>
                <a:spcPts val="0"/>
              </a:spcAft>
              <a:buSzPts val="1260"/>
              <a:buChar char="🞚"/>
            </a:pPr>
            <a:r>
              <a:rPr lang="pt-BR"/>
              <a:t>Cada uma tem 1 código de 3 bits, logo: 3*5= 15</a:t>
            </a:r>
            <a:endParaRPr/>
          </a:p>
          <a:p>
            <a:pPr indent="-269999" lvl="1" marL="719999" rtl="0" algn="just">
              <a:spcBef>
                <a:spcPts val="1000"/>
              </a:spcBef>
              <a:spcAft>
                <a:spcPts val="0"/>
              </a:spcAft>
              <a:buSzPts val="1260"/>
              <a:buChar char="🞚"/>
            </a:pPr>
            <a:r>
              <a:rPr lang="pt-BR"/>
              <a:t>Total: 55 bits para o decode.</a:t>
            </a:r>
            <a:endParaRPr/>
          </a:p>
          <a:p>
            <a:pPr indent="0" lvl="0" marL="0" rtl="0" algn="just">
              <a:spcBef>
                <a:spcPts val="1000"/>
              </a:spcBef>
              <a:spcAft>
                <a:spcPts val="0"/>
              </a:spcAft>
              <a:buNone/>
            </a:pPr>
            <a:r>
              <a:t/>
            </a:r>
            <a:endParaRPr/>
          </a:p>
          <a:p>
            <a:pPr indent="-308610" lvl="0" marL="457200" rtl="0" algn="just">
              <a:spcBef>
                <a:spcPts val="1000"/>
              </a:spcBef>
              <a:spcAft>
                <a:spcPts val="0"/>
              </a:spcAft>
              <a:buSzPts val="1260"/>
              <a:buChar char="◈"/>
            </a:pPr>
            <a:r>
              <a:rPr lang="pt-BR"/>
              <a:t>Então, todo o código em si possui: 55+60 = 115 bits.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3abb9d8eee_0_61"/>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pt-BR"/>
              <a:t>Huffman Coding</a:t>
            </a:r>
            <a:endParaRPr/>
          </a:p>
        </p:txBody>
      </p:sp>
      <p:sp>
        <p:nvSpPr>
          <p:cNvPr id="241" name="Google Shape;241;g13abb9d8eee_0_61"/>
          <p:cNvSpPr txBox="1"/>
          <p:nvPr>
            <p:ph idx="1" type="body"/>
          </p:nvPr>
        </p:nvSpPr>
        <p:spPr>
          <a:xfrm>
            <a:off x="913795" y="1732449"/>
            <a:ext cx="10353900" cy="4058700"/>
          </a:xfrm>
          <a:prstGeom prst="rect">
            <a:avLst/>
          </a:prstGeom>
        </p:spPr>
        <p:txBody>
          <a:bodyPr anchorCtr="0" anchor="t" bIns="45700" lIns="91425" spcFirstLastPara="1" rIns="91425" wrap="square" tIns="45700">
            <a:normAutofit/>
          </a:bodyPr>
          <a:lstStyle/>
          <a:p>
            <a:pPr indent="-308610" lvl="0" marL="457200" rtl="0" algn="just">
              <a:spcBef>
                <a:spcPts val="1000"/>
              </a:spcBef>
              <a:spcAft>
                <a:spcPts val="0"/>
              </a:spcAft>
              <a:buSzPts val="1260"/>
              <a:buChar char="◈"/>
            </a:pPr>
            <a:r>
              <a:rPr lang="pt-BR"/>
              <a:t>Após essa leve introdução vamos entrar de fato no Huffman, iremos usar a tabela e frequência já feita anteriormente: </a:t>
            </a:r>
            <a:endParaRPr/>
          </a:p>
          <a:p>
            <a:pPr indent="0" lvl="0" marL="457200" rtl="0" algn="l">
              <a:spcBef>
                <a:spcPts val="36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308610" lvl="0" marL="457200" rtl="0" algn="l">
              <a:spcBef>
                <a:spcPts val="600"/>
              </a:spcBef>
              <a:spcAft>
                <a:spcPts val="0"/>
              </a:spcAft>
              <a:buSzPts val="1260"/>
              <a:buChar char="◈"/>
            </a:pPr>
            <a:r>
              <a:rPr lang="pt-BR"/>
              <a:t>Agora iremos montar a Huffman Tree, selecionando os mínimos, e assim definir os valores das letras.</a:t>
            </a:r>
            <a:endParaRPr/>
          </a:p>
        </p:txBody>
      </p:sp>
      <p:graphicFrame>
        <p:nvGraphicFramePr>
          <p:cNvPr id="242" name="Google Shape;242;g13abb9d8eee_0_61"/>
          <p:cNvGraphicFramePr/>
          <p:nvPr/>
        </p:nvGraphicFramePr>
        <p:xfrm>
          <a:off x="952500" y="2476500"/>
          <a:ext cx="3000000" cy="3000000"/>
        </p:xfrm>
        <a:graphic>
          <a:graphicData uri="http://schemas.openxmlformats.org/drawingml/2006/table">
            <a:tbl>
              <a:tblPr>
                <a:noFill/>
                <a:tableStyleId>{DEEE2F54-F77A-46B4-AFD0-1DA055B8D49D}</a:tableStyleId>
              </a:tblPr>
              <a:tblGrid>
                <a:gridCol w="3429000"/>
                <a:gridCol w="3429000"/>
                <a:gridCol w="3429000"/>
              </a:tblGrid>
              <a:tr h="381000">
                <a:tc>
                  <a:txBody>
                    <a:bodyPr/>
                    <a:lstStyle/>
                    <a:p>
                      <a:pPr indent="0" lvl="0" marL="0" rtl="0" algn="ctr">
                        <a:spcBef>
                          <a:spcPts val="0"/>
                        </a:spcBef>
                        <a:spcAft>
                          <a:spcPts val="0"/>
                        </a:spcAft>
                        <a:buNone/>
                      </a:pPr>
                      <a:r>
                        <a:rPr lang="pt-BR">
                          <a:solidFill>
                            <a:schemeClr val="lt2"/>
                          </a:solidFill>
                        </a:rPr>
                        <a:t>A</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3</a:t>
                      </a:r>
                      <a:endParaRPr>
                        <a:solidFill>
                          <a:schemeClr val="lt2"/>
                        </a:solidFill>
                      </a:endParaRPr>
                    </a:p>
                  </a:txBody>
                  <a:tcPr marT="91425" marB="91425" marR="91425" marL="91425"/>
                </a:tc>
                <a:tc>
                  <a:txBody>
                    <a:bodyPr/>
                    <a:lstStyle/>
                    <a:p>
                      <a:pPr indent="0" lvl="0" marL="0" rtl="0" algn="ctr">
                        <a:spcBef>
                          <a:spcPts val="0"/>
                        </a:spcBef>
                        <a:spcAft>
                          <a:spcPts val="0"/>
                        </a:spcAft>
                        <a:buNone/>
                      </a:pPr>
                      <a:r>
                        <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B</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5</a:t>
                      </a:r>
                      <a:endParaRPr>
                        <a:solidFill>
                          <a:schemeClr val="lt2"/>
                        </a:solidFill>
                      </a:endParaRPr>
                    </a:p>
                  </a:txBody>
                  <a:tcPr marT="91425" marB="91425" marR="91425" marL="91425"/>
                </a:tc>
                <a:tc>
                  <a:txBody>
                    <a:bodyPr/>
                    <a:lstStyle/>
                    <a:p>
                      <a:pPr indent="0" lvl="0" marL="0" rtl="0" algn="ctr">
                        <a:spcBef>
                          <a:spcPts val="0"/>
                        </a:spcBef>
                        <a:spcAft>
                          <a:spcPts val="0"/>
                        </a:spcAft>
                        <a:buNone/>
                      </a:pPr>
                      <a:r>
                        <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C</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6</a:t>
                      </a:r>
                      <a:endParaRPr>
                        <a:solidFill>
                          <a:schemeClr val="lt2"/>
                        </a:solidFill>
                      </a:endParaRPr>
                    </a:p>
                  </a:txBody>
                  <a:tcPr marT="91425" marB="91425" marR="91425" marL="91425"/>
                </a:tc>
                <a:tc>
                  <a:txBody>
                    <a:bodyPr/>
                    <a:lstStyle/>
                    <a:p>
                      <a:pPr indent="0" lvl="0" marL="0" rtl="0" algn="ctr">
                        <a:spcBef>
                          <a:spcPts val="0"/>
                        </a:spcBef>
                        <a:spcAft>
                          <a:spcPts val="0"/>
                        </a:spcAft>
                        <a:buNone/>
                      </a:pPr>
                      <a:r>
                        <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D</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4</a:t>
                      </a:r>
                      <a:endParaRPr>
                        <a:solidFill>
                          <a:schemeClr val="lt2"/>
                        </a:solidFill>
                      </a:endParaRPr>
                    </a:p>
                  </a:txBody>
                  <a:tcPr marT="91425" marB="91425" marR="91425" marL="91425"/>
                </a:tc>
                <a:tc>
                  <a:txBody>
                    <a:bodyPr/>
                    <a:lstStyle/>
                    <a:p>
                      <a:pPr indent="0" lvl="0" marL="0" rtl="0" algn="ctr">
                        <a:spcBef>
                          <a:spcPts val="0"/>
                        </a:spcBef>
                        <a:spcAft>
                          <a:spcPts val="0"/>
                        </a:spcAft>
                        <a:buNone/>
                      </a:pPr>
                      <a:r>
                        <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E</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2</a:t>
                      </a:r>
                      <a:endParaRPr>
                        <a:solidFill>
                          <a:schemeClr val="lt2"/>
                        </a:solidFill>
                      </a:endParaRPr>
                    </a:p>
                  </a:txBody>
                  <a:tcPr marT="91425" marB="91425" marR="91425" marL="91425"/>
                </a:tc>
                <a:tc>
                  <a:txBody>
                    <a:bodyPr/>
                    <a:lstStyle/>
                    <a:p>
                      <a:pPr indent="0" lvl="0" marL="0" rtl="0" algn="ctr">
                        <a:spcBef>
                          <a:spcPts val="0"/>
                        </a:spcBef>
                        <a:spcAft>
                          <a:spcPts val="0"/>
                        </a:spcAft>
                        <a:buNone/>
                      </a:pPr>
                      <a:r>
                        <a:t/>
                      </a:r>
                      <a:endParaRPr>
                        <a:solidFill>
                          <a:schemeClr val="lt2"/>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3abb9d8eee_0_67"/>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pt-BR"/>
              <a:t>Huffman Coding</a:t>
            </a:r>
            <a:endParaRPr/>
          </a:p>
        </p:txBody>
      </p:sp>
      <p:sp>
        <p:nvSpPr>
          <p:cNvPr id="248" name="Google Shape;248;g13abb9d8eee_0_67"/>
          <p:cNvSpPr txBox="1"/>
          <p:nvPr>
            <p:ph idx="1" type="body"/>
          </p:nvPr>
        </p:nvSpPr>
        <p:spPr>
          <a:xfrm>
            <a:off x="913795" y="1732449"/>
            <a:ext cx="10353900" cy="4058700"/>
          </a:xfrm>
          <a:prstGeom prst="rect">
            <a:avLst/>
          </a:prstGeom>
        </p:spPr>
        <p:txBody>
          <a:bodyPr anchorCtr="0" anchor="t" bIns="45700" lIns="91425" spcFirstLastPara="1" rIns="91425" wrap="square" tIns="45700">
            <a:normAutofit/>
          </a:bodyPr>
          <a:lstStyle/>
          <a:p>
            <a:pPr indent="-308610" lvl="0" marL="457200" rtl="0" algn="just">
              <a:spcBef>
                <a:spcPts val="1000"/>
              </a:spcBef>
              <a:spcAft>
                <a:spcPts val="0"/>
              </a:spcAft>
              <a:buSzPts val="1260"/>
              <a:buChar char="◈"/>
            </a:pPr>
            <a:r>
              <a:rPr lang="pt-BR"/>
              <a:t>Após essa leve introdução vamos entrar de fato no Huffman, iremos usar a tabela e frequência já feita anteriormente: </a:t>
            </a:r>
            <a:endParaRPr/>
          </a:p>
          <a:p>
            <a:pPr indent="0" lvl="0" marL="457200" rtl="0" algn="l">
              <a:spcBef>
                <a:spcPts val="36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308610" lvl="0" marL="457200" rtl="0" algn="l">
              <a:spcBef>
                <a:spcPts val="600"/>
              </a:spcBef>
              <a:spcAft>
                <a:spcPts val="0"/>
              </a:spcAft>
              <a:buSzPts val="1260"/>
              <a:buChar char="◈"/>
            </a:pPr>
            <a:r>
              <a:rPr lang="pt-BR"/>
              <a:t>Agora iremos montar a Huffman Tree, selecionando os mínimos, e assim definir os valores das letras.</a:t>
            </a:r>
            <a:endParaRPr/>
          </a:p>
        </p:txBody>
      </p:sp>
      <p:graphicFrame>
        <p:nvGraphicFramePr>
          <p:cNvPr id="249" name="Google Shape;249;g13abb9d8eee_0_67"/>
          <p:cNvGraphicFramePr/>
          <p:nvPr/>
        </p:nvGraphicFramePr>
        <p:xfrm>
          <a:off x="952500" y="2476500"/>
          <a:ext cx="3000000" cy="3000000"/>
        </p:xfrm>
        <a:graphic>
          <a:graphicData uri="http://schemas.openxmlformats.org/drawingml/2006/table">
            <a:tbl>
              <a:tblPr>
                <a:noFill/>
                <a:tableStyleId>{DEEE2F54-F77A-46B4-AFD0-1DA055B8D49D}</a:tableStyleId>
              </a:tblPr>
              <a:tblGrid>
                <a:gridCol w="3429000"/>
                <a:gridCol w="3429000"/>
                <a:gridCol w="3429000"/>
              </a:tblGrid>
              <a:tr h="381000">
                <a:tc>
                  <a:txBody>
                    <a:bodyPr/>
                    <a:lstStyle/>
                    <a:p>
                      <a:pPr indent="0" lvl="0" marL="0" rtl="0" algn="ctr">
                        <a:spcBef>
                          <a:spcPts val="0"/>
                        </a:spcBef>
                        <a:spcAft>
                          <a:spcPts val="0"/>
                        </a:spcAft>
                        <a:buNone/>
                      </a:pPr>
                      <a:r>
                        <a:rPr lang="pt-BR">
                          <a:solidFill>
                            <a:schemeClr val="lt2"/>
                          </a:solidFill>
                        </a:rPr>
                        <a:t>A</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3</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001</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B</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5</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10</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C</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6</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11</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D</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4</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01</a:t>
                      </a:r>
                      <a:endParaRPr>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pt-BR">
                          <a:solidFill>
                            <a:schemeClr val="lt2"/>
                          </a:solidFill>
                        </a:rPr>
                        <a:t>E</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2</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pt-BR">
                          <a:solidFill>
                            <a:schemeClr val="lt2"/>
                          </a:solidFill>
                        </a:rPr>
                        <a:t>000</a:t>
                      </a:r>
                      <a:endParaRPr>
                        <a:solidFill>
                          <a:schemeClr val="lt2"/>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3abb9d8eee_0_7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Huffman Coding</a:t>
            </a:r>
            <a:endParaRPr/>
          </a:p>
        </p:txBody>
      </p:sp>
      <p:sp>
        <p:nvSpPr>
          <p:cNvPr id="255" name="Google Shape;255;g13abb9d8eee_0_73"/>
          <p:cNvSpPr txBox="1"/>
          <p:nvPr>
            <p:ph idx="1" type="body"/>
          </p:nvPr>
        </p:nvSpPr>
        <p:spPr>
          <a:xfrm>
            <a:off x="919050" y="1791575"/>
            <a:ext cx="10353900" cy="3102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297110" lvl="0" marL="342900" rtl="0" algn="l">
              <a:spcBef>
                <a:spcPts val="1000"/>
              </a:spcBef>
              <a:spcAft>
                <a:spcPts val="0"/>
              </a:spcAft>
              <a:buSzPts val="1260"/>
              <a:buChar char="◈"/>
            </a:pPr>
            <a:r>
              <a:rPr lang="pt-BR"/>
              <a:t>Calculando a quantidades de bits temos:</a:t>
            </a:r>
            <a:endParaRPr/>
          </a:p>
          <a:p>
            <a:pPr indent="-269999" lvl="1" marL="719999" rtl="0" algn="l">
              <a:spcBef>
                <a:spcPts val="1000"/>
              </a:spcBef>
              <a:spcAft>
                <a:spcPts val="0"/>
              </a:spcAft>
              <a:buSzPts val="1260"/>
              <a:buChar char="🞚"/>
            </a:pPr>
            <a:r>
              <a:rPr lang="pt-BR"/>
              <a:t>A = 3*3 = 9</a:t>
            </a:r>
            <a:endParaRPr/>
          </a:p>
          <a:p>
            <a:pPr indent="-269999" lvl="1" marL="719999" rtl="0" algn="l">
              <a:spcBef>
                <a:spcPts val="1000"/>
              </a:spcBef>
              <a:spcAft>
                <a:spcPts val="0"/>
              </a:spcAft>
              <a:buSzPts val="1260"/>
              <a:buChar char="🞚"/>
            </a:pPr>
            <a:r>
              <a:rPr lang="pt-BR"/>
              <a:t>B = 5*2 = 10</a:t>
            </a:r>
            <a:endParaRPr/>
          </a:p>
          <a:p>
            <a:pPr indent="-269999" lvl="1" marL="719999" rtl="0" algn="l">
              <a:spcBef>
                <a:spcPts val="1000"/>
              </a:spcBef>
              <a:spcAft>
                <a:spcPts val="0"/>
              </a:spcAft>
              <a:buSzPts val="1260"/>
              <a:buChar char="🞚"/>
            </a:pPr>
            <a:r>
              <a:rPr lang="pt-BR"/>
              <a:t>C = 6*2 = 12</a:t>
            </a:r>
            <a:endParaRPr/>
          </a:p>
          <a:p>
            <a:pPr indent="-269999" lvl="1" marL="719999" rtl="0" algn="l">
              <a:spcBef>
                <a:spcPts val="1000"/>
              </a:spcBef>
              <a:spcAft>
                <a:spcPts val="0"/>
              </a:spcAft>
              <a:buSzPts val="1260"/>
              <a:buChar char="🞚"/>
            </a:pPr>
            <a:r>
              <a:rPr lang="pt-BR"/>
              <a:t>D = 4*2 = 8</a:t>
            </a:r>
            <a:endParaRPr/>
          </a:p>
          <a:p>
            <a:pPr indent="-269999" lvl="1" marL="719999" rtl="0" algn="l">
              <a:spcBef>
                <a:spcPts val="1000"/>
              </a:spcBef>
              <a:spcAft>
                <a:spcPts val="0"/>
              </a:spcAft>
              <a:buSzPts val="1260"/>
              <a:buChar char="🞚"/>
            </a:pPr>
            <a:r>
              <a:rPr lang="pt-BR"/>
              <a:t>E = 2*3 = 6</a:t>
            </a:r>
            <a:endParaRPr/>
          </a:p>
          <a:p>
            <a:pPr indent="-269999" lvl="1" marL="719999" rtl="0" algn="l">
              <a:spcBef>
                <a:spcPts val="1000"/>
              </a:spcBef>
              <a:spcAft>
                <a:spcPts val="0"/>
              </a:spcAft>
              <a:buSzPts val="1260"/>
              <a:buChar char="🞚"/>
            </a:pPr>
            <a:r>
              <a:rPr lang="pt-BR"/>
              <a:t>Total = 45 bits!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3abb9d8eee_0_78"/>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Huffman Coding</a:t>
            </a:r>
            <a:endParaRPr/>
          </a:p>
        </p:txBody>
      </p:sp>
      <p:sp>
        <p:nvSpPr>
          <p:cNvPr id="261" name="Google Shape;261;g13abb9d8eee_0_78"/>
          <p:cNvSpPr txBox="1"/>
          <p:nvPr>
            <p:ph idx="1" type="body"/>
          </p:nvPr>
        </p:nvSpPr>
        <p:spPr>
          <a:xfrm>
            <a:off x="919050" y="1791575"/>
            <a:ext cx="10353900" cy="3102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297110" lvl="0" marL="342900" rtl="0" algn="l">
              <a:spcBef>
                <a:spcPts val="1000"/>
              </a:spcBef>
              <a:spcAft>
                <a:spcPts val="0"/>
              </a:spcAft>
              <a:buSzPts val="1260"/>
              <a:buChar char="◈"/>
            </a:pPr>
            <a:r>
              <a:rPr lang="pt-BR"/>
              <a:t>Entretanto, ainda devemos repassar o decodificador, seguindo a mesma lógica:</a:t>
            </a:r>
            <a:endParaRPr/>
          </a:p>
          <a:p>
            <a:pPr indent="-269999" lvl="1" marL="719999" rtl="0" algn="l">
              <a:spcBef>
                <a:spcPts val="1000"/>
              </a:spcBef>
              <a:spcAft>
                <a:spcPts val="0"/>
              </a:spcAft>
              <a:buSzPts val="1260"/>
              <a:buChar char="🞚"/>
            </a:pPr>
            <a:r>
              <a:rPr lang="pt-BR"/>
              <a:t>Cada letra tem 8 bit = 8*5 = 40 bits</a:t>
            </a:r>
            <a:endParaRPr/>
          </a:p>
          <a:p>
            <a:pPr indent="-269999" lvl="1" marL="719999" rtl="0" algn="l">
              <a:spcBef>
                <a:spcPts val="1000"/>
              </a:spcBef>
              <a:spcAft>
                <a:spcPts val="0"/>
              </a:spcAft>
              <a:buSzPts val="1260"/>
              <a:buChar char="🞚"/>
            </a:pPr>
            <a:r>
              <a:rPr lang="pt-BR"/>
              <a:t>Nosso novo código é vinculado as letras com 12 bits</a:t>
            </a:r>
            <a:endParaRPr/>
          </a:p>
          <a:p>
            <a:pPr indent="-269999" lvl="1" marL="719999" rtl="0" algn="l">
              <a:spcBef>
                <a:spcPts val="1000"/>
              </a:spcBef>
              <a:spcAft>
                <a:spcPts val="0"/>
              </a:spcAft>
              <a:buSzPts val="1260"/>
              <a:buChar char="🞚"/>
            </a:pPr>
            <a:r>
              <a:rPr lang="pt-BR"/>
              <a:t>No total temos: 52 bits</a:t>
            </a:r>
            <a:endParaRPr/>
          </a:p>
          <a:p>
            <a:pPr indent="0" lvl="0" marL="719999" rtl="0" algn="l">
              <a:spcBef>
                <a:spcPts val="1000"/>
              </a:spcBef>
              <a:spcAft>
                <a:spcPts val="0"/>
              </a:spcAft>
              <a:buNone/>
            </a:pPr>
            <a:r>
              <a:t/>
            </a:r>
            <a:endParaRPr/>
          </a:p>
          <a:p>
            <a:pPr indent="-306000" lvl="0" marL="342900" rtl="0" algn="l">
              <a:spcBef>
                <a:spcPts val="1000"/>
              </a:spcBef>
              <a:spcAft>
                <a:spcPts val="0"/>
              </a:spcAft>
              <a:buSzPts val="1260"/>
              <a:buChar char="◈"/>
            </a:pPr>
            <a:r>
              <a:rPr lang="pt-BR"/>
              <a:t>Logo 45+52= 97 bits!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O que é a Greedy Technique?</a:t>
            </a:r>
            <a:endParaRPr/>
          </a:p>
        </p:txBody>
      </p:sp>
      <p:sp>
        <p:nvSpPr>
          <p:cNvPr id="151" name="Google Shape;151;p2"/>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306000" lvl="0" marL="342900" rtl="0" algn="l">
              <a:spcBef>
                <a:spcPts val="0"/>
              </a:spcBef>
              <a:spcAft>
                <a:spcPts val="0"/>
              </a:spcAft>
              <a:buSzPts val="1400"/>
              <a:buChar char="◈"/>
            </a:pPr>
            <a:r>
              <a:rPr lang="pt-BR"/>
              <a:t>Greedy Technique ou Algoritmo Guloso é um paradigma algorítmico que constrói uma solução passo por passo, sempre escolhendo o próximo passo que oferece o benefício mais óbvio e imediato. Portanto, os problemas em que a escolha localmente ótima também leva à solução global são mais adequados para o Greedy.</a:t>
            </a:r>
            <a:endParaRPr/>
          </a:p>
          <a:p>
            <a:pPr indent="-306000" lvl="0" marL="342900" rtl="0" algn="l">
              <a:spcBef>
                <a:spcPts val="1000"/>
              </a:spcBef>
              <a:spcAft>
                <a:spcPts val="0"/>
              </a:spcAft>
              <a:buSzPts val="1400"/>
              <a:buChar char="◈"/>
            </a:pPr>
            <a:r>
              <a:rPr lang="pt-BR"/>
              <a:t>Para resolver um problema, um algoritmo guloso escolhe, em cada iteração, o objeto mais apetitoso que vê pela frente. Um algoritmo guloso é míope: ele toma decisões com base nas informações disponíveis na iteração corrente, sem olhar </a:t>
            </a:r>
            <a:r>
              <a:rPr lang="pt-BR"/>
              <a:t>às consequências</a:t>
            </a:r>
            <a:r>
              <a:rPr lang="pt-BR"/>
              <a:t> que essas decisões terão no futuro. Um algoritmo guloso jamais se arrepende ou volta atrás: as escolhas que faz em cada iteração são definitivas.</a:t>
            </a:r>
            <a:endParaRPr/>
          </a:p>
          <a:p>
            <a:pPr indent="-306000" lvl="0" marL="342900" rtl="0" algn="l">
              <a:spcBef>
                <a:spcPts val="1000"/>
              </a:spcBef>
              <a:spcAft>
                <a:spcPts val="0"/>
              </a:spcAft>
              <a:buSzPts val="1400"/>
              <a:buChar char="◈"/>
            </a:pPr>
            <a:r>
              <a:rPr lang="pt-BR"/>
              <a:t>Greedy não é brute-force: Enquanto o Greedy seleciona a cada passo a melhor opção para aquele passo, no Brute-force o algoritmo seleciona uma opção de uma maneira mais simples, óbvia ou direta. E que repete essa tentativa até encontrar o resultado esperado.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3abb9d8eee_0_8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Prism and Kruskal</a:t>
            </a:r>
            <a:endParaRPr/>
          </a:p>
        </p:txBody>
      </p:sp>
      <p:sp>
        <p:nvSpPr>
          <p:cNvPr id="267" name="Google Shape;267;g13abb9d8eee_0_83"/>
          <p:cNvSpPr txBox="1"/>
          <p:nvPr>
            <p:ph idx="1" type="body"/>
          </p:nvPr>
        </p:nvSpPr>
        <p:spPr>
          <a:xfrm>
            <a:off x="913795" y="2096086"/>
            <a:ext cx="10353900" cy="37701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306000" lvl="0" marL="342900" rtl="0" algn="just">
              <a:spcBef>
                <a:spcPts val="0"/>
              </a:spcBef>
              <a:spcAft>
                <a:spcPts val="0"/>
              </a:spcAft>
              <a:buSzPts val="1400"/>
              <a:buChar char="◈"/>
            </a:pPr>
            <a:r>
              <a:rPr lang="pt-BR"/>
              <a:t>A ideia por trás do algoritmo de Prim é simples, como uma árvore geradora significa que todos os vértices devem estar </a:t>
            </a:r>
            <a:r>
              <a:rPr lang="pt-BR"/>
              <a:t>conectados, portanto,</a:t>
            </a:r>
            <a:r>
              <a:rPr lang="pt-BR"/>
              <a:t> os dois subconjuntos disjuntos de vértices devem ser conectados para formar uma  a árvore. Eles devem ser conectados com a borda de peso mínimo para torná-lo uma </a:t>
            </a:r>
            <a:r>
              <a:rPr lang="pt-BR"/>
              <a:t>árvore</a:t>
            </a:r>
            <a:r>
              <a:rPr lang="pt-BR"/>
              <a:t> de abrangência mínima. O Kruskal vem com a mesma proposta, porém com uma alteração que será apresentada a seguir.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3abb9d8eee_0_100"/>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Prism and Kruskal</a:t>
            </a:r>
            <a:endParaRPr/>
          </a:p>
        </p:txBody>
      </p:sp>
      <p:sp>
        <p:nvSpPr>
          <p:cNvPr id="273" name="Google Shape;273;g13abb9d8eee_0_100"/>
          <p:cNvSpPr txBox="1"/>
          <p:nvPr>
            <p:ph idx="1" type="body"/>
          </p:nvPr>
        </p:nvSpPr>
        <p:spPr>
          <a:xfrm>
            <a:off x="913795" y="2096086"/>
            <a:ext cx="10353900" cy="37701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306000" lvl="0" marL="342900" rtl="0" algn="just">
              <a:spcBef>
                <a:spcPts val="0"/>
              </a:spcBef>
              <a:spcAft>
                <a:spcPts val="0"/>
              </a:spcAft>
              <a:buSzPts val="1400"/>
              <a:buChar char="◈"/>
            </a:pPr>
            <a:r>
              <a:rPr lang="pt-BR"/>
              <a:t>Prism:</a:t>
            </a:r>
            <a:endParaRPr/>
          </a:p>
          <a:p>
            <a:pPr indent="-269999" lvl="1" marL="719999" rtl="0" algn="just">
              <a:spcBef>
                <a:spcPts val="0"/>
              </a:spcBef>
              <a:spcAft>
                <a:spcPts val="0"/>
              </a:spcAft>
              <a:buSzPts val="1260"/>
              <a:buChar char="🞚"/>
            </a:pPr>
            <a:r>
              <a:rPr lang="pt-BR"/>
              <a:t>Necessita que os pontos já estejam ligados, e não necessita ir apenas pelos novos pontos ligados.</a:t>
            </a:r>
            <a:endParaRPr/>
          </a:p>
          <a:p>
            <a:pPr indent="-269999" lvl="1" marL="719999" rtl="0" algn="just">
              <a:spcBef>
                <a:spcPts val="0"/>
              </a:spcBef>
              <a:spcAft>
                <a:spcPts val="0"/>
              </a:spcAft>
              <a:buSzPts val="1260"/>
              <a:buChar char="🞚"/>
            </a:pPr>
            <a:r>
              <a:rPr lang="pt-BR"/>
              <a:t>Não funciona em grafos não conectados!</a:t>
            </a:r>
            <a:endParaRPr/>
          </a:p>
          <a:p>
            <a:pPr indent="0" lvl="0" marL="0" rtl="0" algn="just">
              <a:spcBef>
                <a:spcPts val="0"/>
              </a:spcBef>
              <a:spcAft>
                <a:spcPts val="0"/>
              </a:spcAft>
              <a:buNone/>
            </a:pPr>
            <a:r>
              <a:t/>
            </a:r>
            <a:endParaRPr/>
          </a:p>
          <a:p>
            <a:pPr indent="-308610" lvl="0" marL="457200" rtl="0" algn="just">
              <a:spcBef>
                <a:spcPts val="0"/>
              </a:spcBef>
              <a:spcAft>
                <a:spcPts val="0"/>
              </a:spcAft>
              <a:buSzPts val="1260"/>
              <a:buChar char="◈"/>
            </a:pPr>
            <a:r>
              <a:rPr lang="pt-BR"/>
              <a:t>Kruskal:</a:t>
            </a:r>
            <a:endParaRPr/>
          </a:p>
          <a:p>
            <a:pPr indent="-308610" lvl="1" marL="914400" rtl="0" algn="just">
              <a:spcBef>
                <a:spcPts val="0"/>
              </a:spcBef>
              <a:spcAft>
                <a:spcPts val="0"/>
              </a:spcAft>
              <a:buSzPts val="1260"/>
              <a:buChar char="🞚"/>
            </a:pPr>
            <a:r>
              <a:rPr lang="pt-BR"/>
              <a:t>Ele sempre vai selecionar a aresta de menor valor, ao menos que a aresta de valor mínimo crie um ciclo.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203a7030e7_1_0"/>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Dijkstra</a:t>
            </a:r>
            <a:endParaRPr/>
          </a:p>
        </p:txBody>
      </p:sp>
      <p:sp>
        <p:nvSpPr>
          <p:cNvPr id="279" name="Google Shape;279;g1203a7030e7_1_0"/>
          <p:cNvSpPr txBox="1"/>
          <p:nvPr>
            <p:ph idx="1" type="body"/>
          </p:nvPr>
        </p:nvSpPr>
        <p:spPr>
          <a:xfrm>
            <a:off x="913795" y="2096086"/>
            <a:ext cx="10353900" cy="37701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308610" lvl="0" marL="457200" rtl="0" algn="just">
              <a:spcBef>
                <a:spcPts val="0"/>
              </a:spcBef>
              <a:spcAft>
                <a:spcPts val="0"/>
              </a:spcAft>
              <a:buSzPts val="1260"/>
              <a:buChar char="◈"/>
            </a:pPr>
            <a:r>
              <a:rPr lang="pt-BR"/>
              <a:t>Dado um grafo e </a:t>
            </a:r>
            <a:r>
              <a:rPr lang="pt-BR"/>
              <a:t>um vértice</a:t>
            </a:r>
            <a:r>
              <a:rPr lang="pt-BR"/>
              <a:t> fonte, ele encontra os caminhos mais curtos da fonte para todos os vértices no grafo dado.</a:t>
            </a:r>
            <a:endParaRPr/>
          </a:p>
          <a:p>
            <a:pPr indent="-308610" lvl="0" marL="457200" rtl="0" algn="just">
              <a:spcBef>
                <a:spcPts val="0"/>
              </a:spcBef>
              <a:spcAft>
                <a:spcPts val="0"/>
              </a:spcAft>
              <a:buSzPts val="1260"/>
              <a:buChar char="◈"/>
            </a:pPr>
            <a:r>
              <a:rPr lang="pt-BR"/>
              <a:t>O algoritmo de Dijkstra é muito semelhante ao algoritmo de Prim para árvore geradora mínima. Mantemos dois conjuntos, um conjunto contém vértices incluídos na árvore do caminho mais curto, outro conjunto inclui vértices ainda não incluídos na árvore do caminho mais curto. A cada passo do algoritmo, encontramos um vértice que está no outro conjunto (conjunto de ainda não incluído) e tem uma distância mínima da fonte.</a:t>
            </a:r>
            <a:endParaRPr/>
          </a:p>
          <a:p>
            <a:pPr indent="0" lvl="0" marL="457200" rtl="0" algn="just">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1"/>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Bibliografia</a:t>
            </a:r>
            <a:endParaRPr/>
          </a:p>
        </p:txBody>
      </p:sp>
      <p:sp>
        <p:nvSpPr>
          <p:cNvPr id="285" name="Google Shape;285;p11"/>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lnSpcReduction="20000"/>
          </a:bodyPr>
          <a:lstStyle/>
          <a:p>
            <a:pPr indent="-306000" lvl="0" marL="342900" rtl="0" algn="l">
              <a:spcBef>
                <a:spcPts val="0"/>
              </a:spcBef>
              <a:spcAft>
                <a:spcPts val="0"/>
              </a:spcAft>
              <a:buSzPct val="70000"/>
              <a:buChar char="◈"/>
            </a:pPr>
            <a:r>
              <a:rPr lang="pt-BR" sz="1000" u="sng">
                <a:solidFill>
                  <a:schemeClr val="hlink"/>
                </a:solidFill>
                <a:hlinkClick r:id="rId3"/>
              </a:rPr>
              <a:t>https://klauslaube.com.br/2019/01/27/os-greedy-algorithms.html#:~:text=Greedy%20significa%20que%20o%20algoritmo,at%C3%A9%20encontrar%20o%20resultado%20esperado</a:t>
            </a:r>
            <a:r>
              <a:rPr lang="pt-BR" sz="1000"/>
              <a:t>.</a:t>
            </a:r>
            <a:endParaRPr/>
          </a:p>
          <a:p>
            <a:pPr indent="-306000" lvl="0" marL="342900" rtl="0" algn="l">
              <a:spcBef>
                <a:spcPts val="785"/>
              </a:spcBef>
              <a:spcAft>
                <a:spcPts val="0"/>
              </a:spcAft>
              <a:buSzPct val="70000"/>
              <a:buChar char="◈"/>
            </a:pPr>
            <a:r>
              <a:rPr lang="pt-BR" sz="1000" u="sng">
                <a:solidFill>
                  <a:schemeClr val="hlink"/>
                </a:solidFill>
                <a:hlinkClick r:id="rId4"/>
              </a:rPr>
              <a:t>https://www.youtube.com/watch?v=ARvQcqJ_-NY</a:t>
            </a:r>
            <a:endParaRPr sz="1000"/>
          </a:p>
          <a:p>
            <a:pPr indent="-306000" lvl="0" marL="342900" rtl="0" algn="l">
              <a:spcBef>
                <a:spcPts val="785"/>
              </a:spcBef>
              <a:spcAft>
                <a:spcPts val="0"/>
              </a:spcAft>
              <a:buSzPct val="70000"/>
              <a:buChar char="◈"/>
            </a:pPr>
            <a:r>
              <a:rPr lang="pt-BR" sz="1000" u="sng">
                <a:solidFill>
                  <a:schemeClr val="hlink"/>
                </a:solidFill>
                <a:hlinkClick r:id="rId5"/>
              </a:rPr>
              <a:t>https://www.youtube.com/watch?v=QvSIAB27Vdk&amp;t=328s</a:t>
            </a:r>
            <a:endParaRPr sz="1000"/>
          </a:p>
          <a:p>
            <a:pPr indent="-306000" lvl="0" marL="342900" rtl="0" algn="l">
              <a:spcBef>
                <a:spcPts val="785"/>
              </a:spcBef>
              <a:spcAft>
                <a:spcPts val="0"/>
              </a:spcAft>
              <a:buSzPct val="70000"/>
              <a:buChar char="◈"/>
            </a:pPr>
            <a:r>
              <a:rPr lang="pt-BR" sz="1000" u="sng">
                <a:solidFill>
                  <a:schemeClr val="hlink"/>
                </a:solidFill>
                <a:hlinkClick r:id="rId6"/>
              </a:rPr>
              <a:t>https://www.youtube.com/watch?v=oTTzNMHM05I</a:t>
            </a:r>
            <a:endParaRPr sz="1000"/>
          </a:p>
          <a:p>
            <a:pPr indent="-306000" lvl="0" marL="342900" rtl="0" algn="l">
              <a:spcBef>
                <a:spcPts val="785"/>
              </a:spcBef>
              <a:spcAft>
                <a:spcPts val="0"/>
              </a:spcAft>
              <a:buSzPct val="70000"/>
              <a:buChar char="◈"/>
            </a:pPr>
            <a:r>
              <a:rPr lang="pt-BR" sz="1000" u="sng">
                <a:solidFill>
                  <a:schemeClr val="hlink"/>
                </a:solidFill>
                <a:hlinkClick r:id="rId7"/>
              </a:rPr>
              <a:t>https://www.sanfoundry.com/python-program-solve-fractional-knapsack-problem-using-greedy-algorithm/</a:t>
            </a:r>
            <a:endParaRPr sz="1000"/>
          </a:p>
          <a:p>
            <a:pPr indent="-306000" lvl="0" marL="342900" rtl="0" algn="l">
              <a:spcBef>
                <a:spcPts val="785"/>
              </a:spcBef>
              <a:spcAft>
                <a:spcPts val="0"/>
              </a:spcAft>
              <a:buSzPct val="70000"/>
              <a:buChar char="◈"/>
            </a:pPr>
            <a:r>
              <a:rPr lang="pt-BR" sz="1000" u="sng">
                <a:solidFill>
                  <a:schemeClr val="hlink"/>
                </a:solidFill>
                <a:hlinkClick r:id="rId8"/>
              </a:rPr>
              <a:t>https://www.youtube.com/watch?v=zPtI8q9gvX8</a:t>
            </a:r>
            <a:endParaRPr sz="1000"/>
          </a:p>
          <a:p>
            <a:pPr indent="-306000" lvl="0" marL="342900" rtl="0" algn="l">
              <a:spcBef>
                <a:spcPts val="785"/>
              </a:spcBef>
              <a:spcAft>
                <a:spcPts val="0"/>
              </a:spcAft>
              <a:buSzPct val="70000"/>
              <a:buChar char="◈"/>
            </a:pPr>
            <a:r>
              <a:rPr lang="pt-BR" sz="1000" u="sng">
                <a:solidFill>
                  <a:schemeClr val="hlink"/>
                </a:solidFill>
                <a:hlinkClick r:id="rId9"/>
              </a:rPr>
              <a:t>https://www.geeksforgeeks.org/job-sequencing-problem/</a:t>
            </a:r>
            <a:endParaRPr sz="1000"/>
          </a:p>
          <a:p>
            <a:pPr indent="-306000" lvl="0" marL="342900" rtl="0" algn="l">
              <a:spcBef>
                <a:spcPts val="785"/>
              </a:spcBef>
              <a:spcAft>
                <a:spcPts val="0"/>
              </a:spcAft>
              <a:buSzPct val="70000"/>
              <a:buChar char="◈"/>
            </a:pPr>
            <a:r>
              <a:rPr lang="pt-BR" sz="1000" u="sng">
                <a:solidFill>
                  <a:schemeClr val="hlink"/>
                </a:solidFill>
                <a:hlinkClick r:id="rId10"/>
              </a:rPr>
              <a:t>https://www.codespeedy.com/job-sequencing-problem-using-greedy-method-in-python/</a:t>
            </a:r>
            <a:endParaRPr sz="1000"/>
          </a:p>
          <a:p>
            <a:pPr indent="-306000" lvl="0" marL="342900" rtl="0" algn="l">
              <a:spcBef>
                <a:spcPts val="785"/>
              </a:spcBef>
              <a:spcAft>
                <a:spcPts val="0"/>
              </a:spcAft>
              <a:buSzPct val="70000"/>
              <a:buChar char="◈"/>
            </a:pPr>
            <a:r>
              <a:rPr lang="pt-BR" sz="1000" u="sng">
                <a:solidFill>
                  <a:schemeClr val="hlink"/>
                </a:solidFill>
                <a:hlinkClick r:id="rId11"/>
              </a:rPr>
              <a:t>https://www.youtube.com/watch?v=HHIc5JZyenI</a:t>
            </a:r>
            <a:endParaRPr sz="1000"/>
          </a:p>
          <a:p>
            <a:pPr indent="-306000" lvl="0" marL="342900" rtl="0" algn="l">
              <a:spcBef>
                <a:spcPts val="785"/>
              </a:spcBef>
              <a:spcAft>
                <a:spcPts val="0"/>
              </a:spcAft>
              <a:buSzPct val="70000"/>
              <a:buChar char="◈"/>
            </a:pPr>
            <a:r>
              <a:rPr lang="pt-BR" sz="1000" u="sng">
                <a:solidFill>
                  <a:schemeClr val="hlink"/>
                </a:solidFill>
                <a:hlinkClick r:id="rId12"/>
              </a:rPr>
              <a:t>https://www.geeksforgeeks.org/optimal-file-merge-patterns/</a:t>
            </a:r>
            <a:endParaRPr sz="1000"/>
          </a:p>
          <a:p>
            <a:pPr indent="-306000" lvl="0" marL="342900" rtl="0" algn="l">
              <a:spcBef>
                <a:spcPts val="785"/>
              </a:spcBef>
              <a:spcAft>
                <a:spcPts val="0"/>
              </a:spcAft>
              <a:buSzPct val="70000"/>
              <a:buChar char="◈"/>
            </a:pPr>
            <a:r>
              <a:rPr lang="pt-BR" sz="1000" u="sng">
                <a:solidFill>
                  <a:schemeClr val="hlink"/>
                </a:solidFill>
                <a:hlinkClick r:id="rId13"/>
              </a:rPr>
              <a:t>https://www.youtube.com/watch?v=4ZlRH0eK-qQ</a:t>
            </a:r>
            <a:endParaRPr sz="1000"/>
          </a:p>
          <a:p>
            <a:pPr indent="-306000" lvl="0" marL="342900" rtl="0" algn="l">
              <a:spcBef>
                <a:spcPts val="785"/>
              </a:spcBef>
              <a:spcAft>
                <a:spcPts val="0"/>
              </a:spcAft>
              <a:buSzPct val="70000"/>
              <a:buChar char="◈"/>
            </a:pPr>
            <a:r>
              <a:rPr lang="pt-BR" sz="1000" u="sng">
                <a:solidFill>
                  <a:schemeClr val="hlink"/>
                </a:solidFill>
                <a:hlinkClick r:id="rId14"/>
              </a:rPr>
              <a:t>https://www.geeksforgeeks.org/prims-minimum-spanning-tree-mst-greedy-algo-5/</a:t>
            </a:r>
            <a:endParaRPr sz="1000" u="sng"/>
          </a:p>
          <a:p>
            <a:pPr indent="-306000" lvl="0" marL="342900" rtl="0" algn="l">
              <a:spcBef>
                <a:spcPts val="785"/>
              </a:spcBef>
              <a:spcAft>
                <a:spcPts val="0"/>
              </a:spcAft>
              <a:buSzPct val="70000"/>
              <a:buChar char="◈"/>
            </a:pPr>
            <a:r>
              <a:rPr lang="pt-BR" sz="1000" u="sng">
                <a:solidFill>
                  <a:schemeClr val="hlink"/>
                </a:solidFill>
                <a:hlinkClick r:id="rId15"/>
              </a:rPr>
              <a:t>https://www.youtube.com/watch?v=4ZlRH0eK-qQ</a:t>
            </a:r>
            <a:endParaRPr sz="1000" u="sng"/>
          </a:p>
          <a:p>
            <a:pPr indent="-306000" lvl="0" marL="342900" rtl="0" algn="l">
              <a:spcBef>
                <a:spcPts val="785"/>
              </a:spcBef>
              <a:spcAft>
                <a:spcPts val="0"/>
              </a:spcAft>
              <a:buSzPct val="70000"/>
              <a:buChar char="◈"/>
            </a:pPr>
            <a:r>
              <a:rPr lang="pt-BR" sz="1000" u="sng">
                <a:solidFill>
                  <a:schemeClr val="hlink"/>
                </a:solidFill>
                <a:hlinkClick r:id="rId16"/>
              </a:rPr>
              <a:t>https://www.youtube.com/watch?v=XB4MIexjvY0</a:t>
            </a:r>
            <a:endParaRPr sz="1000" u="sng"/>
          </a:p>
          <a:p>
            <a:pPr indent="-306000" lvl="0" marL="342900" rtl="0" algn="l">
              <a:spcBef>
                <a:spcPts val="785"/>
              </a:spcBef>
              <a:spcAft>
                <a:spcPts val="0"/>
              </a:spcAft>
              <a:buSzPct val="70000"/>
              <a:buChar char="◈"/>
            </a:pPr>
            <a:r>
              <a:rPr lang="pt-BR" sz="1000" u="sng">
                <a:solidFill>
                  <a:schemeClr val="hlink"/>
                </a:solidFill>
                <a:hlinkClick r:id="rId17"/>
              </a:rPr>
              <a:t>https://www.geeksforgeeks.org/dijkstras-shortest-path-algorithm-greedy-algo-7/</a:t>
            </a:r>
            <a:endParaRPr sz="1000"/>
          </a:p>
          <a:p>
            <a:pPr indent="-306000" lvl="0" marL="342900" rtl="0" algn="l">
              <a:spcBef>
                <a:spcPts val="785"/>
              </a:spcBef>
              <a:spcAft>
                <a:spcPts val="0"/>
              </a:spcAft>
              <a:buSzPct val="70000"/>
              <a:buChar char="◈"/>
            </a:pPr>
            <a:r>
              <a:rPr lang="pt-BR" sz="1000" u="sng">
                <a:solidFill>
                  <a:schemeClr val="hlink"/>
                </a:solidFill>
                <a:hlinkClick r:id="rId18"/>
              </a:rPr>
              <a:t>https://www.youtube.com/watch?v=co4_ahEDCho</a:t>
            </a:r>
            <a:endParaRPr sz="1000"/>
          </a:p>
          <a:p>
            <a:pPr indent="-306000" lvl="0" marL="342900" rtl="0" algn="l">
              <a:spcBef>
                <a:spcPts val="785"/>
              </a:spcBef>
              <a:spcAft>
                <a:spcPts val="0"/>
              </a:spcAft>
              <a:buSzPct val="70000"/>
              <a:buChar char="◈"/>
            </a:pPr>
            <a:r>
              <a:rPr lang="pt-BR" sz="1000" u="sng">
                <a:solidFill>
                  <a:schemeClr val="hlink"/>
                </a:solidFill>
                <a:hlinkClick r:id="rId19"/>
              </a:rPr>
              <a:t>https://www.geeksforgeeks.org/huffman-coding-greedy-algo-3/?ref=lbp</a:t>
            </a:r>
            <a:endParaRPr sz="1000"/>
          </a:p>
          <a:p>
            <a:pPr indent="-306000" lvl="0" marL="342900" rtl="0" algn="l">
              <a:spcBef>
                <a:spcPts val="785"/>
              </a:spcBef>
              <a:spcAft>
                <a:spcPts val="0"/>
              </a:spcAft>
              <a:buSzPct val="70000"/>
              <a:buChar char="◈"/>
            </a:pPr>
            <a:r>
              <a:rPr lang="pt-BR" sz="1000" u="sng">
                <a:solidFill>
                  <a:schemeClr val="hlink"/>
                </a:solidFill>
                <a:hlinkClick r:id="rId20"/>
              </a:rPr>
              <a:t>https://www.geeksforgeeks.org/huffman-coding-greedy-algo-3/?ref=lbp</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Exemplos Simples 01</a:t>
            </a:r>
            <a:endParaRPr/>
          </a:p>
        </p:txBody>
      </p:sp>
      <p:sp>
        <p:nvSpPr>
          <p:cNvPr id="157" name="Google Shape;157;p3"/>
          <p:cNvSpPr txBox="1"/>
          <p:nvPr>
            <p:ph idx="1" type="body"/>
          </p:nvPr>
        </p:nvSpPr>
        <p:spPr>
          <a:xfrm>
            <a:off x="913800" y="2993988"/>
            <a:ext cx="10353600" cy="18315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lang="pt-BR"/>
              <a:t>Ex. 01: Você está querendo viajar e está avaliando as opções mais rápidas para o seu destino. Quais das opções </a:t>
            </a:r>
            <a:r>
              <a:rPr lang="pt-BR"/>
              <a:t>apresentadas</a:t>
            </a:r>
            <a:r>
              <a:rPr lang="pt-BR"/>
              <a:t> é mais rápida: Bicicleta: 300h, Carro: 50h, Trem-bala: 10h, Avião: 5h?</a:t>
            </a:r>
            <a:endParaRPr/>
          </a:p>
          <a:p>
            <a:pPr indent="-217100" lvl="0" marL="342900" rtl="0" algn="l">
              <a:spcBef>
                <a:spcPts val="100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Exemplos Simples 02</a:t>
            </a:r>
            <a:endParaRPr/>
          </a:p>
        </p:txBody>
      </p:sp>
      <p:sp>
        <p:nvSpPr>
          <p:cNvPr id="163" name="Google Shape;163;p4"/>
          <p:cNvSpPr txBox="1"/>
          <p:nvPr>
            <p:ph idx="1" type="body"/>
          </p:nvPr>
        </p:nvSpPr>
        <p:spPr>
          <a:xfrm>
            <a:off x="913795" y="2702900"/>
            <a:ext cx="10353762" cy="143278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just">
              <a:spcBef>
                <a:spcPts val="0"/>
              </a:spcBef>
              <a:spcAft>
                <a:spcPts val="0"/>
              </a:spcAft>
              <a:buSzPts val="1400"/>
              <a:buChar char="◈"/>
            </a:pPr>
            <a:r>
              <a:rPr lang="pt-BR"/>
              <a:t>Você administra uma empresa, a qual tem que terminar 6 projetos dentro de 10 horas. Cada um dos projetos demora até uma quantidade de horas: 6, 3, 2, 7, 5, 5. Você tem apenas 3 trabalhadores para resolver. Qual é a melhor forma de se administrar esse tempo?</a:t>
            </a:r>
            <a:endParaRPr/>
          </a:p>
          <a:p>
            <a:pPr indent="-217100" lvl="0" marL="342900" rtl="0" algn="l">
              <a:spcBef>
                <a:spcPts val="1000"/>
              </a:spcBef>
              <a:spcAft>
                <a:spcPts val="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Exemplos Simples 02</a:t>
            </a:r>
            <a:endParaRPr/>
          </a:p>
        </p:txBody>
      </p:sp>
      <p:pic>
        <p:nvPicPr>
          <p:cNvPr id="169" name="Google Shape;169;p5"/>
          <p:cNvPicPr preferRelativeResize="0"/>
          <p:nvPr>
            <p:ph idx="1" type="body"/>
          </p:nvPr>
        </p:nvPicPr>
        <p:blipFill rotWithShape="1">
          <a:blip r:embed="rId3">
            <a:alphaModFix/>
          </a:blip>
          <a:srcRect b="0" l="0" r="0" t="0"/>
          <a:stretch/>
        </p:blipFill>
        <p:spPr>
          <a:xfrm>
            <a:off x="2904790" y="4123751"/>
            <a:ext cx="6371770" cy="970450"/>
          </a:xfrm>
          <a:prstGeom prst="rect">
            <a:avLst/>
          </a:prstGeom>
          <a:noFill/>
          <a:ln>
            <a:noFill/>
          </a:ln>
          <a:effectLst>
            <a:outerShdw blurRad="25400">
              <a:srgbClr val="000000">
                <a:alpha val="45882"/>
              </a:srgbClr>
            </a:outerShdw>
          </a:effectLst>
        </p:spPr>
      </p:pic>
      <p:pic>
        <p:nvPicPr>
          <p:cNvPr id="170" name="Google Shape;170;p5"/>
          <p:cNvPicPr preferRelativeResize="0"/>
          <p:nvPr/>
        </p:nvPicPr>
        <p:blipFill rotWithShape="1">
          <a:blip r:embed="rId4">
            <a:alphaModFix/>
          </a:blip>
          <a:srcRect b="0" l="0" r="0" t="0"/>
          <a:stretch/>
        </p:blipFill>
        <p:spPr>
          <a:xfrm>
            <a:off x="2821575" y="1833271"/>
            <a:ext cx="6538201" cy="14409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Exemplos Simples 02</a:t>
            </a:r>
            <a:endParaRPr/>
          </a:p>
        </p:txBody>
      </p:sp>
      <p:pic>
        <p:nvPicPr>
          <p:cNvPr id="176" name="Google Shape;176;p6"/>
          <p:cNvPicPr preferRelativeResize="0"/>
          <p:nvPr/>
        </p:nvPicPr>
        <p:blipFill rotWithShape="1">
          <a:blip r:embed="rId3">
            <a:alphaModFix/>
          </a:blip>
          <a:srcRect b="0" l="0" r="0" t="0"/>
          <a:stretch/>
        </p:blipFill>
        <p:spPr>
          <a:xfrm>
            <a:off x="2821575" y="1833271"/>
            <a:ext cx="6538201" cy="1440985"/>
          </a:xfrm>
          <a:prstGeom prst="rect">
            <a:avLst/>
          </a:prstGeom>
          <a:noFill/>
          <a:ln>
            <a:noFill/>
          </a:ln>
        </p:spPr>
      </p:pic>
      <p:sp>
        <p:nvSpPr>
          <p:cNvPr id="177" name="Google Shape;177;p6"/>
          <p:cNvSpPr txBox="1"/>
          <p:nvPr>
            <p:ph idx="1" type="body"/>
          </p:nvPr>
        </p:nvSpPr>
        <p:spPr>
          <a:xfrm>
            <a:off x="913795" y="5334219"/>
            <a:ext cx="10353762" cy="60022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lang="pt-BR"/>
              <a:t>Veja que a soma de nenhum deles é maior que 10. W1=9, W2=9, W3=10</a:t>
            </a:r>
            <a:endParaRPr/>
          </a:p>
        </p:txBody>
      </p:sp>
      <p:pic>
        <p:nvPicPr>
          <p:cNvPr id="178" name="Google Shape;178;p6"/>
          <p:cNvPicPr preferRelativeResize="0"/>
          <p:nvPr/>
        </p:nvPicPr>
        <p:blipFill rotWithShape="1">
          <a:blip r:embed="rId4">
            <a:alphaModFix/>
          </a:blip>
          <a:srcRect b="0" l="0" r="0" t="0"/>
          <a:stretch/>
        </p:blipFill>
        <p:spPr>
          <a:xfrm>
            <a:off x="3098751" y="3583745"/>
            <a:ext cx="5994498" cy="14409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Knapsack Problem</a:t>
            </a:r>
            <a:endParaRPr/>
          </a:p>
        </p:txBody>
      </p:sp>
      <p:sp>
        <p:nvSpPr>
          <p:cNvPr id="184" name="Google Shape;184;p7"/>
          <p:cNvSpPr txBox="1"/>
          <p:nvPr>
            <p:ph idx="1" type="body"/>
          </p:nvPr>
        </p:nvSpPr>
        <p:spPr>
          <a:xfrm>
            <a:off x="913795" y="1847336"/>
            <a:ext cx="10353762" cy="316332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just">
              <a:spcBef>
                <a:spcPts val="0"/>
              </a:spcBef>
              <a:spcAft>
                <a:spcPts val="0"/>
              </a:spcAft>
              <a:buSzPts val="1400"/>
              <a:buChar char="◈"/>
            </a:pPr>
            <a:r>
              <a:rPr lang="pt-BR"/>
              <a:t>Você tem uma bolsa que cabe até 15 kg de itens. Cada item tem um peso em kg. Quantos itens você pode levar para ter o máximo de lucro? Lembrando que você pode levar itens fracionados.</a:t>
            </a:r>
            <a:endParaRPr/>
          </a:p>
          <a:p>
            <a:pPr indent="-306000" lvl="0" marL="342900" rtl="0" algn="just">
              <a:spcBef>
                <a:spcPts val="1000"/>
              </a:spcBef>
              <a:spcAft>
                <a:spcPts val="0"/>
              </a:spcAft>
              <a:buSzPts val="1400"/>
              <a:buChar char="◈"/>
            </a:pPr>
            <a:r>
              <a:rPr lang="pt-BR"/>
              <a:t>Quantidade de itens =7</a:t>
            </a:r>
            <a:endParaRPr/>
          </a:p>
          <a:p>
            <a:pPr indent="-306000" lvl="0" marL="342900" rtl="0" algn="l">
              <a:spcBef>
                <a:spcPts val="1000"/>
              </a:spcBef>
              <a:spcAft>
                <a:spcPts val="0"/>
              </a:spcAft>
              <a:buSzPts val="1400"/>
              <a:buChar char="◈"/>
            </a:pPr>
            <a:r>
              <a:rPr lang="pt-BR"/>
              <a:t>Valores dos itens = [10, 5, 15, 7, 6, 18, 3]</a:t>
            </a:r>
            <a:endParaRPr/>
          </a:p>
          <a:p>
            <a:pPr indent="-306000" lvl="0" marL="342900" rtl="0" algn="l">
              <a:spcBef>
                <a:spcPts val="1000"/>
              </a:spcBef>
              <a:spcAft>
                <a:spcPts val="0"/>
              </a:spcAft>
              <a:buSzPts val="1400"/>
              <a:buChar char="◈"/>
            </a:pPr>
            <a:r>
              <a:rPr lang="pt-BR"/>
              <a:t>Peso dos Itens = [2, 3, 5, 7, 1, 4,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Job Sequencing Problem</a:t>
            </a:r>
            <a:endParaRPr/>
          </a:p>
        </p:txBody>
      </p:sp>
      <p:sp>
        <p:nvSpPr>
          <p:cNvPr id="190" name="Google Shape;190;p8"/>
          <p:cNvSpPr txBox="1"/>
          <p:nvPr>
            <p:ph idx="1" type="body"/>
          </p:nvPr>
        </p:nvSpPr>
        <p:spPr>
          <a:xfrm>
            <a:off x="913795" y="2096086"/>
            <a:ext cx="10353762" cy="377014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just">
              <a:spcBef>
                <a:spcPts val="0"/>
              </a:spcBef>
              <a:spcAft>
                <a:spcPts val="0"/>
              </a:spcAft>
              <a:buSzPts val="1400"/>
              <a:buChar char="◈"/>
            </a:pPr>
            <a:r>
              <a:rPr lang="pt-BR"/>
              <a:t>Você administra uma empresa a qual tem um prazo curto de entrega para os projetos ou não receberá. Você deve escolher os trabalhos os quais você consegue entregar até o prazo e lucrar mais.</a:t>
            </a:r>
            <a:endParaRPr/>
          </a:p>
          <a:p>
            <a:pPr indent="-306000" lvl="0" marL="342900" rtl="0" algn="just">
              <a:spcBef>
                <a:spcPts val="1000"/>
              </a:spcBef>
              <a:spcAft>
                <a:spcPts val="0"/>
              </a:spcAft>
              <a:buSzPts val="1400"/>
              <a:buChar char="◈"/>
            </a:pPr>
            <a:r>
              <a:rPr lang="pt-BR"/>
              <a:t>Trabalho: a, b, c, d, e</a:t>
            </a:r>
            <a:endParaRPr/>
          </a:p>
          <a:p>
            <a:pPr indent="-306000" lvl="0" marL="342900" rtl="0" algn="just">
              <a:spcBef>
                <a:spcPts val="1000"/>
              </a:spcBef>
              <a:spcAft>
                <a:spcPts val="0"/>
              </a:spcAft>
              <a:buSzPts val="1400"/>
              <a:buChar char="◈"/>
            </a:pPr>
            <a:r>
              <a:rPr lang="pt-BR"/>
              <a:t>Lucro: 100, 19, 27, 25, 15</a:t>
            </a:r>
            <a:endParaRPr/>
          </a:p>
          <a:p>
            <a:pPr indent="-306000" lvl="0" marL="342900" rtl="0" algn="just">
              <a:spcBef>
                <a:spcPts val="1000"/>
              </a:spcBef>
              <a:spcAft>
                <a:spcPts val="0"/>
              </a:spcAft>
              <a:buSzPts val="1400"/>
              <a:buChar char="◈"/>
            </a:pPr>
            <a:r>
              <a:rPr lang="pt-BR"/>
              <a:t>Prazo: 2, 1, 2, 1,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pt-BR"/>
              <a:t>Optimal File Merge Patterns</a:t>
            </a:r>
            <a:endParaRPr/>
          </a:p>
        </p:txBody>
      </p:sp>
      <p:sp>
        <p:nvSpPr>
          <p:cNvPr id="196" name="Google Shape;196;p9"/>
          <p:cNvSpPr txBox="1"/>
          <p:nvPr>
            <p:ph idx="1" type="body"/>
          </p:nvPr>
        </p:nvSpPr>
        <p:spPr>
          <a:xfrm>
            <a:off x="913795" y="2096086"/>
            <a:ext cx="10353762" cy="377014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just">
              <a:spcBef>
                <a:spcPts val="0"/>
              </a:spcBef>
              <a:spcAft>
                <a:spcPts val="0"/>
              </a:spcAft>
              <a:buSzPts val="1400"/>
              <a:buChar char="◈"/>
            </a:pPr>
            <a:r>
              <a:rPr lang="pt-BR"/>
              <a:t>Dadas 6 árvores, cada uma com uma quantidade de itens em ordem: 2, 3, 4, 5, 6, 7. Qual a melhor forma de somar elas para que tenham o mínimo de custo computacional?</a:t>
            </a:r>
            <a:endParaRPr/>
          </a:p>
          <a:p>
            <a:pPr indent="-217100" lvl="0" marL="342900" rtl="0" algn="just">
              <a:spcBef>
                <a:spcPts val="1000"/>
              </a:spcBef>
              <a:spcAft>
                <a:spcPts val="0"/>
              </a:spcAft>
              <a:buSzPts val="1400"/>
              <a:buNone/>
            </a:pPr>
            <a:r>
              <a:t/>
            </a:r>
            <a:endParaRPr/>
          </a:p>
        </p:txBody>
      </p:sp>
      <p:pic>
        <p:nvPicPr>
          <p:cNvPr id="197" name="Google Shape;197;p9"/>
          <p:cNvPicPr preferRelativeResize="0"/>
          <p:nvPr/>
        </p:nvPicPr>
        <p:blipFill rotWithShape="1">
          <a:blip r:embed="rId3">
            <a:alphaModFix/>
          </a:blip>
          <a:srcRect b="0" l="0" r="0" t="0"/>
          <a:stretch/>
        </p:blipFill>
        <p:spPr>
          <a:xfrm>
            <a:off x="2720851" y="3552532"/>
            <a:ext cx="6750298" cy="76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rdósia">
  <a:themeElements>
    <a:clrScheme name="Ardósia">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2022-06-22T13:36:13Z</dcterms:created>
  <dc:creator>Computador</dc:creator>
</cp:coreProperties>
</file>