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7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My Presentation is Slam 3D-map visualization in broser.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am nnn112358.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twitter account is </a:t>
            </a:r>
            <a:r>
              <a:rPr lang="en"/>
              <a:t>nnn112358.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 112358 is </a:t>
            </a: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 Fibonacci number.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But ,There is no meaning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 hacve presentationed twotimes.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My ROS Japan User Group History is this one.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 , My presentaion is how to make this page.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slide is abstraction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 first, rtabmap.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Rtabmap is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At first, I take about rtabmap.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Font typeface="Arial"/>
              <a:buNone/>
            </a:pPr>
            <a:r>
              <a:rPr lang="en" sz="100">
                <a:solidFill>
                  <a:srgbClr val="212121"/>
                </a:solidFill>
                <a:highlight>
                  <a:srgbClr val="FFFFFF"/>
                </a:highlight>
              </a:rPr>
              <a:t>See below for details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Font typeface="Arial"/>
              <a:buNone/>
            </a:pPr>
            <a:r>
              <a:t/>
            </a:r>
            <a:endParaRPr sz="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At first, I take about rtabmap.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C5B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222900" cy="69282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991300" y="1320925"/>
            <a:ext cx="7837500" cy="261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pink">
    <p:bg>
      <p:bgPr>
        <a:solidFill>
          <a:srgbClr val="FD8E8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teal">
    <p:bg>
      <p:bgPr>
        <a:solidFill>
          <a:srgbClr val="6CF3C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bg>
      <p:bgPr>
        <a:solidFill>
          <a:srgbClr val="00C5B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 teal">
    <p:bg>
      <p:bgPr>
        <a:solidFill>
          <a:srgbClr val="6CF3C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 pink">
    <p:bg>
      <p:bgPr>
        <a:solidFill>
          <a:srgbClr val="FD8E8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F0576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855150" y="1459275"/>
            <a:ext cx="1433699" cy="955799"/>
          </a:xfrm>
          <a:prstGeom prst="wedgeRectCallout">
            <a:avLst>
              <a:gd fmla="val 8366" name="adj1"/>
              <a:gd fmla="val 80819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3593400" y="14990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" name="Shape 28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29" name="Shape 29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l">
              <a:spcBef>
                <a:spcPts val="0"/>
              </a:spcBef>
              <a:defRPr/>
            </a:lvl1pPr>
            <a:lvl2pPr lvl="1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7" name="Shape 37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defRPr/>
            </a:lvl1pPr>
            <a:lvl2pPr lvl="1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" name="Shape 45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46" name="Shape 46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defRPr/>
            </a:lvl1pPr>
            <a:lvl2pPr lvl="1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89283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55" name="Shape 55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defRPr/>
            </a:lvl1pPr>
            <a:lvl2pPr lvl="1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b="1" sz="14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nn112358.github.io/pages/potree-develop/examples/lion_laz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ntrolab.github.io/rtabmap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otree/potree" TargetMode="External"/><Relationship Id="rId4" Type="http://schemas.openxmlformats.org/officeDocument/2006/relationships/hyperlink" Target="https://github.com/potree/potree/archive/1.3.zip" TargetMode="External"/><Relationship Id="rId5" Type="http://schemas.openxmlformats.org/officeDocument/2006/relationships/hyperlink" Target="https://github.com/potree/PotreeConver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66900" y="1674500"/>
            <a:ext cx="8419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FFFF00"/>
                </a:solidFill>
              </a:rPr>
              <a:t>SLAM </a:t>
            </a:r>
            <a:r>
              <a:rPr b="1" lang="en" sz="4800">
                <a:solidFill>
                  <a:srgbClr val="FFFF00"/>
                </a:solidFill>
              </a:rPr>
              <a:t>3D-Map </a:t>
            </a:r>
            <a:r>
              <a:rPr b="1" lang="en" sz="4800">
                <a:solidFill>
                  <a:srgbClr val="FFFF00"/>
                </a:solidFill>
              </a:rPr>
              <a:t>Visualization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FFFF00"/>
                </a:solidFill>
              </a:rPr>
              <a:t>									in Broser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668900" y="4359425"/>
            <a:ext cx="4938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05768"/>
                </a:solidFill>
              </a:rPr>
              <a:t> by nnn112358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50175" y="272825"/>
            <a:ext cx="2398200" cy="6585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24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</a:t>
            </a:r>
          </a:p>
        </p:txBody>
      </p:sp>
      <p:sp>
        <p:nvSpPr>
          <p:cNvPr id="154" name="Shape 154"/>
          <p:cNvSpPr/>
          <p:nvPr/>
        </p:nvSpPr>
        <p:spPr>
          <a:xfrm>
            <a:off x="2592950" y="272825"/>
            <a:ext cx="3084900" cy="6585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Potree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21100" y="910000"/>
            <a:ext cx="3620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-PotreeConverter </a:t>
            </a: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3600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-106600" y="1322625"/>
            <a:ext cx="101202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lastools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$ cd ~/dev/workspaces/lastools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$ git clone https://github.com/m-schuetz/LAStools.git master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$ cd master/LASzip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$ mkdir build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$ cd build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$ cmake -DCMAKE_BUILD_TYPE=Release ..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$ make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$ sudo make install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PotreeConverter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F3848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$ cd ~/dev/workspaces/PotreeConverter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F3848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$ git clone https://github.com/potree/PotreeConverter.git master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F3848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$ cd master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F3848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$ mkdir build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F3848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$ cd build</a:t>
            </a:r>
          </a:p>
          <a:p>
            <a:pPr indent="1016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F3848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$ 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cmake -DCMAKE_BUILD_TYPE=Release -DLASZIP_INCLUDE_DIRS=~/dev/workspaces/lastools/master/LASzip/dll </a:t>
            </a:r>
          </a:p>
          <a:p>
            <a:pPr indent="9461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-DLASZIP_LIBRARY=~/dev/workspaces/lastools/master/LASzip/build/src/liblaszip.so ..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  </a:t>
            </a:r>
            <a:r>
              <a:rPr lang="en" sz="1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rgbClr val="2F3848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$ make </a:t>
            </a:r>
          </a:p>
          <a:p>
            <a:pPr indent="9461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F3848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$ sudo make install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57" name="Shape 157"/>
          <p:cNvSpPr txBox="1"/>
          <p:nvPr/>
        </p:nvSpPr>
        <p:spPr>
          <a:xfrm>
            <a:off x="664875" y="5368875"/>
            <a:ext cx="7762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-PotreeConverter converts </a:t>
            </a: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ply to potree.</a:t>
            </a: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3600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936075" y="5887500"/>
            <a:ext cx="8361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215900" rtl="0">
              <a:lnSpc>
                <a:spcPct val="12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PotreeConverter cloud.ply -o /home/potree --generate-page </a:t>
            </a:r>
            <a:r>
              <a:rPr lang="en">
                <a:solidFill>
                  <a:srgbClr val="FF00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pageName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14875" y="1624400"/>
            <a:ext cx="4072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4141500" y="1093300"/>
            <a:ext cx="4072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4292E"/>
                </a:solidFill>
              </a:rPr>
              <a:t>Please execute this command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942925" y="2586400"/>
            <a:ext cx="7639575" cy="2383050"/>
          </a:xfrm>
          <a:prstGeom prst="flowChartProcess">
            <a:avLst/>
          </a:prstGeom>
          <a:solidFill>
            <a:srgbClr val="D0E0E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50175" y="272825"/>
            <a:ext cx="2398200" cy="6585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24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</a:t>
            </a:r>
          </a:p>
        </p:txBody>
      </p:sp>
      <p:sp>
        <p:nvSpPr>
          <p:cNvPr id="167" name="Shape 167"/>
          <p:cNvSpPr/>
          <p:nvPr/>
        </p:nvSpPr>
        <p:spPr>
          <a:xfrm>
            <a:off x="2592950" y="272825"/>
            <a:ext cx="3084900" cy="6585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Potree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012675" y="1902875"/>
            <a:ext cx="5924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87500"/>
              </a:lnSpc>
              <a:spcBef>
                <a:spcPts val="0"/>
              </a:spcBef>
              <a:spcAft>
                <a:spcPts val="3400"/>
              </a:spcAft>
              <a:buNone/>
            </a:pPr>
            <a:r>
              <a:rPr lang="en" sz="1800">
                <a:solidFill>
                  <a:srgbClr val="4A4A4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$emacs ./potree-1.3/examples/lion.html 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68000" y="2729700"/>
            <a:ext cx="78078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marR="3683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84    var sceneProperties =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	85	path:			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"../resources/pointclouds/</a:t>
            </a:r>
            <a:r>
              <a:rPr lang="en" sz="1800" u="sng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pageName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/cloud.js",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86	cameraPosition: null,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87	cameraTarget: null,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88	sizeType: 		"Adaptive",	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89	quality: 		"Interpolation",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82675" y="1362650"/>
            <a:ext cx="3620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</a:t>
            </a: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 </a:t>
            </a: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3600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667175" y="5138250"/>
            <a:ext cx="2043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My File location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6462150" y="3448350"/>
            <a:ext cx="834300" cy="168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50175" y="272825"/>
            <a:ext cx="1632600" cy="6585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24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</a:t>
            </a:r>
          </a:p>
        </p:txBody>
      </p:sp>
      <p:sp>
        <p:nvSpPr>
          <p:cNvPr id="178" name="Shape 178"/>
          <p:cNvSpPr/>
          <p:nvPr/>
        </p:nvSpPr>
        <p:spPr>
          <a:xfrm>
            <a:off x="1793225" y="272825"/>
            <a:ext cx="1696200" cy="6585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Potree</a:t>
            </a:r>
          </a:p>
        </p:txBody>
      </p:sp>
      <p:sp>
        <p:nvSpPr>
          <p:cNvPr id="179" name="Shape 179"/>
          <p:cNvSpPr/>
          <p:nvPr/>
        </p:nvSpPr>
        <p:spPr>
          <a:xfrm>
            <a:off x="3376025" y="272825"/>
            <a:ext cx="3316200" cy="6585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4A86E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GitPage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25" y="1327475"/>
            <a:ext cx="5430249" cy="43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496" y="1171949"/>
            <a:ext cx="1773849" cy="17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75" y="1875849"/>
            <a:ext cx="6904700" cy="437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637" y="1268175"/>
            <a:ext cx="6904724" cy="4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5140050" y="1268162"/>
            <a:ext cx="947400" cy="47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938125" y="3018430"/>
            <a:ext cx="4224000" cy="67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0" name="Shape 190"/>
          <p:cNvCxnSpPr/>
          <p:nvPr/>
        </p:nvCxnSpPr>
        <p:spPr>
          <a:xfrm>
            <a:off x="3068500" y="2826325"/>
            <a:ext cx="3627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1" name="Shape 191"/>
          <p:cNvSpPr/>
          <p:nvPr/>
        </p:nvSpPr>
        <p:spPr>
          <a:xfrm>
            <a:off x="250175" y="272825"/>
            <a:ext cx="1632600" cy="6585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24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</a:t>
            </a:r>
          </a:p>
        </p:txBody>
      </p:sp>
      <p:sp>
        <p:nvSpPr>
          <p:cNvPr id="192" name="Shape 192"/>
          <p:cNvSpPr/>
          <p:nvPr/>
        </p:nvSpPr>
        <p:spPr>
          <a:xfrm>
            <a:off x="1793225" y="272825"/>
            <a:ext cx="1696200" cy="6585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Potree</a:t>
            </a:r>
          </a:p>
        </p:txBody>
      </p:sp>
      <p:sp>
        <p:nvSpPr>
          <p:cNvPr id="193" name="Shape 193"/>
          <p:cNvSpPr/>
          <p:nvPr/>
        </p:nvSpPr>
        <p:spPr>
          <a:xfrm>
            <a:off x="3376025" y="272825"/>
            <a:ext cx="3316200" cy="6585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4A86E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622275" y="337675"/>
            <a:ext cx="33087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25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" sz="3200" u="sng">
                <a:solidFill>
                  <a:srgbClr val="00C5B9"/>
                </a:solidFill>
                <a:highlight>
                  <a:srgbClr val="FFFFFF"/>
                </a:highlight>
              </a:rPr>
              <a:t>Conclusion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707100" y="1032225"/>
            <a:ext cx="79680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SLAM 3D-Map Visualization in Broser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= RtabMap+Potree+GitPage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Let's make a cool Web site with this tools.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 for listening.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4294967295" type="subTitle"/>
          </p:nvPr>
        </p:nvSpPr>
        <p:spPr>
          <a:xfrm>
            <a:off x="3313062" y="605050"/>
            <a:ext cx="47829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05768"/>
                </a:solidFill>
              </a:rPr>
              <a:t>I am ＠nnn112358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0576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05768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87" y="519999"/>
            <a:ext cx="2012675" cy="20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5550" y="637025"/>
            <a:ext cx="776825" cy="7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idx="4294967295" type="body"/>
          </p:nvPr>
        </p:nvSpPr>
        <p:spPr>
          <a:xfrm>
            <a:off x="3869862" y="5229550"/>
            <a:ext cx="4772100" cy="92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 sz="1600"/>
              <a:t>@anoken2017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512" y="5229550"/>
            <a:ext cx="776825" cy="7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4214537" y="3507575"/>
            <a:ext cx="7169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3832400" y="3306325"/>
            <a:ext cx="49506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Recently ,I made Maker’s Commminuty “Ano Lab”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6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my friends.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want to make amazing robots, 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surprise everyone.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me on Twitter , and wait for completion !!</a:t>
            </a:r>
          </a:p>
          <a:p>
            <a:pPr indent="318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9525" y="3937525"/>
            <a:ext cx="1288325" cy="110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1833825" y="5009001"/>
            <a:ext cx="1844025" cy="9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300" y="4945050"/>
            <a:ext cx="1759559" cy="16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487" y="3206637"/>
            <a:ext cx="1938775" cy="19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319425" y="1413850"/>
            <a:ext cx="53157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History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　ROS Japan UG #10 「OpenPose de ROS」　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　ROS Japan UG #11 「シミュレーションでSLAMを試す」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Shape 224"/>
          <p:cNvGrpSpPr/>
          <p:nvPr/>
        </p:nvGrpSpPr>
        <p:grpSpPr>
          <a:xfrm>
            <a:off x="511368" y="1254337"/>
            <a:ext cx="347107" cy="438983"/>
            <a:chOff x="584925" y="238125"/>
            <a:chExt cx="415200" cy="525100"/>
          </a:xfrm>
        </p:grpSpPr>
        <p:sp>
          <p:nvSpPr>
            <p:cNvPr id="225" name="Shape 225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1062626" y="1318124"/>
            <a:ext cx="371622" cy="309361"/>
            <a:chOff x="1244325" y="314425"/>
            <a:chExt cx="444525" cy="370050"/>
          </a:xfrm>
        </p:grpSpPr>
        <p:sp>
          <p:nvSpPr>
            <p:cNvPr id="232" name="Shape 232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1634325" y="1316599"/>
            <a:ext cx="355299" cy="312413"/>
            <a:chOff x="1928175" y="312600"/>
            <a:chExt cx="425000" cy="373700"/>
          </a:xfrm>
        </p:grpSpPr>
        <p:sp>
          <p:nvSpPr>
            <p:cNvPr id="235" name="Shape 235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Shape 237"/>
          <p:cNvSpPr/>
          <p:nvPr/>
        </p:nvSpPr>
        <p:spPr>
          <a:xfrm>
            <a:off x="2230101" y="1305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813547" y="1306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3298362" y="1300276"/>
            <a:ext cx="408386" cy="345079"/>
            <a:chOff x="3918650" y="293075"/>
            <a:chExt cx="488500" cy="412775"/>
          </a:xfrm>
        </p:grpSpPr>
        <p:sp>
          <p:nvSpPr>
            <p:cNvPr id="240" name="Shape 240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3898129" y="1274234"/>
            <a:ext cx="335904" cy="397141"/>
            <a:chOff x="4636075" y="261925"/>
            <a:chExt cx="401800" cy="475050"/>
          </a:xfrm>
        </p:grpSpPr>
        <p:sp>
          <p:nvSpPr>
            <p:cNvPr id="244" name="Shape 244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Shape 248"/>
          <p:cNvSpPr/>
          <p:nvPr/>
        </p:nvSpPr>
        <p:spPr>
          <a:xfrm>
            <a:off x="4437330" y="1304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9" name="Shape 249"/>
          <p:cNvGrpSpPr/>
          <p:nvPr/>
        </p:nvGrpSpPr>
        <p:grpSpPr>
          <a:xfrm>
            <a:off x="5024681" y="1307423"/>
            <a:ext cx="336908" cy="330261"/>
            <a:chOff x="5983625" y="301625"/>
            <a:chExt cx="403000" cy="395050"/>
          </a:xfrm>
        </p:grpSpPr>
        <p:sp>
          <p:nvSpPr>
            <p:cNvPr id="250" name="Shape 250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5590758" y="1304853"/>
            <a:ext cx="331808" cy="331306"/>
            <a:chOff x="6660750" y="298550"/>
            <a:chExt cx="396900" cy="396300"/>
          </a:xfrm>
        </p:grpSpPr>
        <p:sp>
          <p:nvSpPr>
            <p:cNvPr id="271" name="Shape 271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511368" y="1826538"/>
            <a:ext cx="347107" cy="420110"/>
            <a:chOff x="584925" y="922575"/>
            <a:chExt cx="415200" cy="502525"/>
          </a:xfrm>
        </p:grpSpPr>
        <p:sp>
          <p:nvSpPr>
            <p:cNvPr id="274" name="Shape 274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1064675" y="1816840"/>
            <a:ext cx="367547" cy="437980"/>
            <a:chOff x="1246775" y="910975"/>
            <a:chExt cx="439650" cy="523900"/>
          </a:xfrm>
        </p:grpSpPr>
        <p:sp>
          <p:nvSpPr>
            <p:cNvPr id="278" name="Shape 278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1632799" y="1887273"/>
            <a:ext cx="358351" cy="298117"/>
            <a:chOff x="1926350" y="995225"/>
            <a:chExt cx="428650" cy="356600"/>
          </a:xfrm>
        </p:grpSpPr>
        <p:sp>
          <p:nvSpPr>
            <p:cNvPr id="282" name="Shape 282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200485" y="1862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764556" y="1879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333204" y="1882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907976" y="1885257"/>
            <a:ext cx="316509" cy="3022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0" name="Shape 290"/>
          <p:cNvGrpSpPr/>
          <p:nvPr/>
        </p:nvGrpSpPr>
        <p:grpSpPr>
          <a:xfrm>
            <a:off x="4455031" y="1864826"/>
            <a:ext cx="349155" cy="349656"/>
            <a:chOff x="5302225" y="968375"/>
            <a:chExt cx="417650" cy="418250"/>
          </a:xfrm>
        </p:grpSpPr>
        <p:sp>
          <p:nvSpPr>
            <p:cNvPr id="291" name="Shape 291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4976695" y="1825514"/>
            <a:ext cx="432880" cy="421636"/>
            <a:chOff x="5926225" y="921350"/>
            <a:chExt cx="517800" cy="504350"/>
          </a:xfrm>
        </p:grpSpPr>
        <p:sp>
          <p:nvSpPr>
            <p:cNvPr id="294" name="Shape 29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5554517" y="1833685"/>
            <a:ext cx="404289" cy="405313"/>
            <a:chOff x="6617400" y="931125"/>
            <a:chExt cx="483600" cy="484825"/>
          </a:xfrm>
        </p:grpSpPr>
        <p:sp>
          <p:nvSpPr>
            <p:cNvPr id="297" name="Shape 297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489925" y="2463047"/>
            <a:ext cx="389993" cy="273622"/>
            <a:chOff x="559275" y="1683950"/>
            <a:chExt cx="466500" cy="327300"/>
          </a:xfrm>
        </p:grpSpPr>
        <p:sp>
          <p:nvSpPr>
            <p:cNvPr id="300" name="Shape 300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1053451" y="2408958"/>
            <a:ext cx="389994" cy="381822"/>
            <a:chOff x="1233350" y="1619250"/>
            <a:chExt cx="466500" cy="456725"/>
          </a:xfrm>
        </p:grpSpPr>
        <p:sp>
          <p:nvSpPr>
            <p:cNvPr id="303" name="Shape 303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629225" y="2417109"/>
            <a:ext cx="365499" cy="365499"/>
            <a:chOff x="1922075" y="1629000"/>
            <a:chExt cx="437200" cy="437200"/>
          </a:xfrm>
        </p:grpSpPr>
        <p:sp>
          <p:nvSpPr>
            <p:cNvPr id="308" name="Shape 308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2191226" y="2415583"/>
            <a:ext cx="368550" cy="368550"/>
            <a:chOff x="2594325" y="1627175"/>
            <a:chExt cx="440850" cy="440850"/>
          </a:xfrm>
        </p:grpSpPr>
        <p:sp>
          <p:nvSpPr>
            <p:cNvPr id="311" name="Shape 311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Shape 314"/>
          <p:cNvSpPr/>
          <p:nvPr/>
        </p:nvSpPr>
        <p:spPr>
          <a:xfrm>
            <a:off x="2771181" y="2431981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5" name="Shape 315"/>
          <p:cNvGrpSpPr/>
          <p:nvPr/>
        </p:nvGrpSpPr>
        <p:grpSpPr>
          <a:xfrm>
            <a:off x="3352995" y="2388016"/>
            <a:ext cx="299120" cy="423684"/>
            <a:chOff x="3984000" y="1594200"/>
            <a:chExt cx="357800" cy="506800"/>
          </a:xfrm>
        </p:grpSpPr>
        <p:sp>
          <p:nvSpPr>
            <p:cNvPr id="316" name="Shape 316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3869037" y="2478868"/>
            <a:ext cx="394090" cy="241980"/>
            <a:chOff x="4601275" y="1702875"/>
            <a:chExt cx="471400" cy="289450"/>
          </a:xfrm>
        </p:grpSpPr>
        <p:sp>
          <p:nvSpPr>
            <p:cNvPr id="319" name="Shape 319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4451457" y="2419659"/>
            <a:ext cx="356303" cy="360399"/>
            <a:chOff x="5297950" y="1632050"/>
            <a:chExt cx="426200" cy="431100"/>
          </a:xfrm>
        </p:grpSpPr>
        <p:sp>
          <p:nvSpPr>
            <p:cNvPr id="325" name="Shape 325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5013959" y="2408958"/>
            <a:ext cx="358351" cy="381822"/>
            <a:chOff x="5970800" y="1619250"/>
            <a:chExt cx="428650" cy="456725"/>
          </a:xfrm>
        </p:grpSpPr>
        <p:sp>
          <p:nvSpPr>
            <p:cNvPr id="328" name="Shape 328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5561163" y="2404360"/>
            <a:ext cx="401718" cy="366502"/>
            <a:chOff x="6625350" y="1613750"/>
            <a:chExt cx="480525" cy="438400"/>
          </a:xfrm>
        </p:grpSpPr>
        <p:sp>
          <p:nvSpPr>
            <p:cNvPr id="334" name="Shape 334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533313" y="3000553"/>
            <a:ext cx="303217" cy="325684"/>
            <a:chOff x="611175" y="2326900"/>
            <a:chExt cx="362700" cy="389575"/>
          </a:xfrm>
        </p:grpSpPr>
        <p:sp>
          <p:nvSpPr>
            <p:cNvPr id="340" name="Shape 340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1088709" y="3003680"/>
            <a:ext cx="319561" cy="31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652257" y="3003680"/>
            <a:ext cx="319561" cy="31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215805" y="3003680"/>
            <a:ext cx="319561" cy="31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7" name="Shape 347"/>
          <p:cNvGrpSpPr/>
          <p:nvPr/>
        </p:nvGrpSpPr>
        <p:grpSpPr>
          <a:xfrm>
            <a:off x="2853777" y="2948491"/>
            <a:ext cx="170502" cy="425732"/>
            <a:chOff x="3386850" y="2264625"/>
            <a:chExt cx="203950" cy="509250"/>
          </a:xfrm>
        </p:grpSpPr>
        <p:sp>
          <p:nvSpPr>
            <p:cNvPr id="348" name="Shape 348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3996150" y="3002602"/>
            <a:ext cx="139862" cy="317512"/>
            <a:chOff x="4753325" y="2329350"/>
            <a:chExt cx="167300" cy="379800"/>
          </a:xfrm>
        </p:grpSpPr>
        <p:sp>
          <p:nvSpPr>
            <p:cNvPr id="351" name="Shape 351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3430053" y="2950519"/>
            <a:ext cx="145004" cy="421657"/>
            <a:chOff x="4076175" y="2267050"/>
            <a:chExt cx="173450" cy="504375"/>
          </a:xfrm>
        </p:grpSpPr>
        <p:sp>
          <p:nvSpPr>
            <p:cNvPr id="354" name="Shape 354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Shape 356"/>
          <p:cNvSpPr/>
          <p:nvPr/>
        </p:nvSpPr>
        <p:spPr>
          <a:xfrm>
            <a:off x="4469998" y="2995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7" name="Shape 357"/>
          <p:cNvGrpSpPr/>
          <p:nvPr/>
        </p:nvGrpSpPr>
        <p:grpSpPr>
          <a:xfrm>
            <a:off x="5017533" y="3001055"/>
            <a:ext cx="351203" cy="324660"/>
            <a:chOff x="5975075" y="2327500"/>
            <a:chExt cx="420100" cy="388350"/>
          </a:xfrm>
        </p:grpSpPr>
        <p:sp>
          <p:nvSpPr>
            <p:cNvPr id="358" name="Shape 35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5648943" y="2991357"/>
            <a:ext cx="215437" cy="351203"/>
            <a:chOff x="6730350" y="2315900"/>
            <a:chExt cx="257700" cy="420100"/>
          </a:xfrm>
        </p:grpSpPr>
        <p:sp>
          <p:nvSpPr>
            <p:cNvPr id="361" name="Shape 36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630289" y="3527839"/>
            <a:ext cx="109265" cy="398165"/>
            <a:chOff x="727175" y="2957625"/>
            <a:chExt cx="130700" cy="476275"/>
          </a:xfrm>
        </p:grpSpPr>
        <p:sp>
          <p:nvSpPr>
            <p:cNvPr id="367" name="Shape 367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1644607" y="3512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0" name="Shape 370"/>
          <p:cNvGrpSpPr/>
          <p:nvPr/>
        </p:nvGrpSpPr>
        <p:grpSpPr>
          <a:xfrm>
            <a:off x="2182030" y="3540588"/>
            <a:ext cx="386942" cy="372646"/>
            <a:chOff x="2583325" y="2972875"/>
            <a:chExt cx="462850" cy="445750"/>
          </a:xfrm>
        </p:grpSpPr>
        <p:sp>
          <p:nvSpPr>
            <p:cNvPr id="371" name="Shape 371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2732286" y="3596245"/>
            <a:ext cx="413485" cy="261354"/>
            <a:chOff x="3241525" y="3039450"/>
            <a:chExt cx="494600" cy="312625"/>
          </a:xfrm>
        </p:grpSpPr>
        <p:sp>
          <p:nvSpPr>
            <p:cNvPr id="374" name="Shape 374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3888580" y="3549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7" name="Shape 377"/>
          <p:cNvGrpSpPr/>
          <p:nvPr/>
        </p:nvGrpSpPr>
        <p:grpSpPr>
          <a:xfrm>
            <a:off x="4415718" y="3568678"/>
            <a:ext cx="427781" cy="316488"/>
            <a:chOff x="5255200" y="3006475"/>
            <a:chExt cx="511700" cy="378575"/>
          </a:xfrm>
        </p:grpSpPr>
        <p:sp>
          <p:nvSpPr>
            <p:cNvPr id="378" name="Shape 37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3329503" y="3550307"/>
            <a:ext cx="346104" cy="353230"/>
            <a:chOff x="3955900" y="2984500"/>
            <a:chExt cx="414000" cy="422525"/>
          </a:xfrm>
        </p:grpSpPr>
        <p:sp>
          <p:nvSpPr>
            <p:cNvPr id="381" name="Shape 381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Shape 384"/>
          <p:cNvSpPr/>
          <p:nvPr/>
        </p:nvSpPr>
        <p:spPr>
          <a:xfrm>
            <a:off x="493516" y="4138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058565" y="3533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6" name="Shape 386"/>
          <p:cNvGrpSpPr/>
          <p:nvPr/>
        </p:nvGrpSpPr>
        <p:grpSpPr>
          <a:xfrm>
            <a:off x="5624448" y="3545186"/>
            <a:ext cx="264426" cy="375719"/>
            <a:chOff x="6701050" y="2978375"/>
            <a:chExt cx="316300" cy="449425"/>
          </a:xfrm>
        </p:grpSpPr>
        <p:sp>
          <p:nvSpPr>
            <p:cNvPr id="387" name="Shape 387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1060077" y="4163847"/>
            <a:ext cx="376743" cy="253203"/>
            <a:chOff x="1241275" y="3718400"/>
            <a:chExt cx="450650" cy="302875"/>
          </a:xfrm>
        </p:grpSpPr>
        <p:sp>
          <p:nvSpPr>
            <p:cNvPr id="390" name="Shape 390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1628724" y="4144452"/>
            <a:ext cx="366502" cy="292495"/>
            <a:chOff x="1921475" y="3695200"/>
            <a:chExt cx="438400" cy="349875"/>
          </a:xfrm>
        </p:grpSpPr>
        <p:sp>
          <p:nvSpPr>
            <p:cNvPr id="395" name="Shape 395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2195824" y="4139854"/>
            <a:ext cx="359354" cy="301189"/>
            <a:chOff x="2599825" y="3689700"/>
            <a:chExt cx="429850" cy="360275"/>
          </a:xfrm>
        </p:grpSpPr>
        <p:sp>
          <p:nvSpPr>
            <p:cNvPr id="399" name="Shape 399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776698" y="4108713"/>
            <a:ext cx="324660" cy="338956"/>
            <a:chOff x="3294650" y="3652450"/>
            <a:chExt cx="388350" cy="405450"/>
          </a:xfrm>
        </p:grpSpPr>
        <p:sp>
          <p:nvSpPr>
            <p:cNvPr id="402" name="Shape 402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3313180" y="4151600"/>
            <a:ext cx="378749" cy="277698"/>
            <a:chOff x="3936375" y="3703750"/>
            <a:chExt cx="453050" cy="332175"/>
          </a:xfrm>
        </p:grpSpPr>
        <p:sp>
          <p:nvSpPr>
            <p:cNvPr id="406" name="Shape 406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3876707" y="4151600"/>
            <a:ext cx="378749" cy="277698"/>
            <a:chOff x="4610450" y="3703750"/>
            <a:chExt cx="453050" cy="332175"/>
          </a:xfrm>
        </p:grpSpPr>
        <p:sp>
          <p:nvSpPr>
            <p:cNvPr id="412" name="Shape 412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453505" y="4123531"/>
            <a:ext cx="352206" cy="333835"/>
            <a:chOff x="5300400" y="3670175"/>
            <a:chExt cx="421300" cy="399325"/>
          </a:xfrm>
        </p:grpSpPr>
        <p:sp>
          <p:nvSpPr>
            <p:cNvPr id="415" name="Shape 415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Shape 420"/>
          <p:cNvSpPr/>
          <p:nvPr/>
        </p:nvSpPr>
        <p:spPr>
          <a:xfrm>
            <a:off x="4997305" y="4094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1" name="Shape 421"/>
          <p:cNvGrpSpPr/>
          <p:nvPr/>
        </p:nvGrpSpPr>
        <p:grpSpPr>
          <a:xfrm>
            <a:off x="5585658" y="4119435"/>
            <a:ext cx="342007" cy="342028"/>
            <a:chOff x="6654650" y="3665275"/>
            <a:chExt cx="409100" cy="409125"/>
          </a:xfrm>
        </p:grpSpPr>
        <p:sp>
          <p:nvSpPr>
            <p:cNvPr id="422" name="Shape 422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99622" y="4668666"/>
            <a:ext cx="370598" cy="370619"/>
            <a:chOff x="570875" y="4322250"/>
            <a:chExt cx="443300" cy="443325"/>
          </a:xfrm>
        </p:grpSpPr>
        <p:sp>
          <p:nvSpPr>
            <p:cNvPr id="425" name="Shape 425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1047868" y="4740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1677212" y="4641120"/>
            <a:ext cx="269526" cy="425712"/>
            <a:chOff x="1979475" y="4289300"/>
            <a:chExt cx="322400" cy="509225"/>
          </a:xfrm>
        </p:grpSpPr>
        <p:sp>
          <p:nvSpPr>
            <p:cNvPr id="431" name="Shape 431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2216745" y="4646721"/>
            <a:ext cx="318014" cy="414509"/>
            <a:chOff x="2624850" y="4296000"/>
            <a:chExt cx="380400" cy="495825"/>
          </a:xfrm>
        </p:grpSpPr>
        <p:sp>
          <p:nvSpPr>
            <p:cNvPr id="435" name="Shape 435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3332702" y="4684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2769154" y="4705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3894704" y="4682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1" name="Shape 441"/>
          <p:cNvGrpSpPr/>
          <p:nvPr/>
        </p:nvGrpSpPr>
        <p:grpSpPr>
          <a:xfrm>
            <a:off x="4433086" y="4687560"/>
            <a:ext cx="393045" cy="332832"/>
            <a:chOff x="5275975" y="4344850"/>
            <a:chExt cx="470150" cy="398125"/>
          </a:xfrm>
        </p:grpSpPr>
        <p:sp>
          <p:nvSpPr>
            <p:cNvPr id="442" name="Shape 442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5016700" y="4677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6" name="Shape 446"/>
          <p:cNvGrpSpPr/>
          <p:nvPr/>
        </p:nvGrpSpPr>
        <p:grpSpPr>
          <a:xfrm>
            <a:off x="5575438" y="4660515"/>
            <a:ext cx="362447" cy="386921"/>
            <a:chOff x="6642425" y="4312500"/>
            <a:chExt cx="433550" cy="462825"/>
          </a:xfrm>
        </p:grpSpPr>
        <p:sp>
          <p:nvSpPr>
            <p:cNvPr id="447" name="Shape 447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452175" y="5280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1062626" y="5234763"/>
            <a:ext cx="371622" cy="365499"/>
            <a:chOff x="1244325" y="4999400"/>
            <a:chExt cx="444525" cy="437200"/>
          </a:xfrm>
        </p:grpSpPr>
        <p:sp>
          <p:nvSpPr>
            <p:cNvPr id="452" name="Shape 452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659342" y="5223018"/>
            <a:ext cx="305265" cy="388969"/>
            <a:chOff x="1958100" y="4985350"/>
            <a:chExt cx="365150" cy="465275"/>
          </a:xfrm>
        </p:grpSpPr>
        <p:sp>
          <p:nvSpPr>
            <p:cNvPr id="458" name="Shape 458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2200401" y="5237815"/>
            <a:ext cx="350200" cy="359877"/>
            <a:chOff x="2605300" y="5003050"/>
            <a:chExt cx="418900" cy="430475"/>
          </a:xfrm>
        </p:grpSpPr>
        <p:sp>
          <p:nvSpPr>
            <p:cNvPr id="462" name="Shape 462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729736" y="5245485"/>
            <a:ext cx="418585" cy="344055"/>
            <a:chOff x="3238475" y="5012225"/>
            <a:chExt cx="500700" cy="411550"/>
          </a:xfrm>
        </p:grpSpPr>
        <p:sp>
          <p:nvSpPr>
            <p:cNvPr id="466" name="Shape 466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836370" y="5208722"/>
            <a:ext cx="459423" cy="417561"/>
            <a:chOff x="4562200" y="4968250"/>
            <a:chExt cx="549550" cy="499475"/>
          </a:xfrm>
        </p:grpSpPr>
        <p:sp>
          <p:nvSpPr>
            <p:cNvPr id="472" name="Shape 472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3343297" y="5232214"/>
            <a:ext cx="318516" cy="370076"/>
            <a:chOff x="3972400" y="4996350"/>
            <a:chExt cx="381000" cy="442675"/>
          </a:xfrm>
        </p:grpSpPr>
        <p:sp>
          <p:nvSpPr>
            <p:cNvPr id="478" name="Shape 478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4403993" y="5201073"/>
            <a:ext cx="451251" cy="432859"/>
            <a:chOff x="5241175" y="4959100"/>
            <a:chExt cx="539775" cy="517775"/>
          </a:xfrm>
        </p:grpSpPr>
        <p:sp>
          <p:nvSpPr>
            <p:cNvPr id="481" name="Shape 48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4994755" y="5307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8" name="Shape 488"/>
          <p:cNvGrpSpPr/>
          <p:nvPr/>
        </p:nvGrpSpPr>
        <p:grpSpPr>
          <a:xfrm>
            <a:off x="5611177" y="5265382"/>
            <a:ext cx="289444" cy="332832"/>
            <a:chOff x="6685175" y="5036025"/>
            <a:chExt cx="346225" cy="398125"/>
          </a:xfrm>
        </p:grpSpPr>
        <p:sp>
          <p:nvSpPr>
            <p:cNvPr id="489" name="Shape 489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495" name="Shape 49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97" name="Shape 497"/>
          <p:cNvSpPr/>
          <p:nvPr/>
        </p:nvSpPr>
        <p:spPr>
          <a:xfrm>
            <a:off x="6553537" y="3025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8" name="Shape 498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499" name="Shape 49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7438525" y="3005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2" name="Shape 502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03" name="Shape 50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>
            <a:off x="6842198" y="4105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6248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3350712" y="862825"/>
            <a:ext cx="47829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05768"/>
                </a:solidFill>
              </a:rPr>
              <a:t>I am ＠nnn112358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0576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05768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26" y="212375"/>
            <a:ext cx="2271299" cy="227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400" y="845212"/>
            <a:ext cx="776825" cy="7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747575" y="2442727"/>
            <a:ext cx="67800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My ROS Japan User Group History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　</a:t>
            </a:r>
            <a:r>
              <a:rPr lang="en" sz="1800"/>
              <a:t>ROS Japan UG #10 「OpenPose de ROS」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lang="en" sz="1800"/>
              <a:t>・・・Using OpenPose in ROS.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　ROS Japan UG #11 「シミュレーションでSLAMを試す」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			・・・</a:t>
            </a:r>
            <a:r>
              <a:rPr lang="en" sz="1800">
                <a:solidFill>
                  <a:schemeClr val="dk1"/>
                </a:solidFill>
              </a:rPr>
              <a:t>Try SLAM in my original simulation.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mapa_solido_n-50-01.png"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000" y="3683737"/>
            <a:ext cx="6068550" cy="306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/>
          <p:nvPr/>
        </p:nvCxnSpPr>
        <p:spPr>
          <a:xfrm rot="10800000">
            <a:off x="5329925" y="4363400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FF0000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1142150" y="1311200"/>
            <a:ext cx="6731700" cy="154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First, This URL Click</a:t>
            </a:r>
          </a:p>
        </p:txBody>
      </p:sp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1142150" y="2986826"/>
            <a:ext cx="7731600" cy="149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https://nnn112358.github.io/pages/potree-develop/examples/lion_laz.html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513625" y="600150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Today, My presentaion is how to make this page.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490075" y="5723500"/>
            <a:ext cx="4072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see this web site on mobile.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75925" y="232075"/>
            <a:ext cx="7951800" cy="9735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Abstoraction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25450" y="1646575"/>
            <a:ext cx="8693100" cy="4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36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1.”RtabMap “</a:t>
            </a: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 3D SLAM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Software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360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2.”Potree”</a:t>
            </a: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3D vitualization tool in broser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360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3.”GitPage”</a:t>
            </a: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Web service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945725" y="2362725"/>
            <a:ext cx="5776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is OSS 3D Slam Software using Kinect or other RGB-D Camera.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generates 3D Point Cloud Map.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945725" y="3633025"/>
            <a:ext cx="5776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Potree  </a:t>
            </a: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3D </a:t>
            </a: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 Cloud Viewer  tools in broser using javascript</a:t>
            </a: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Potree is using octree database.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78950" y="4970750"/>
            <a:ext cx="5776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GitPage is Github Webservice.  GitPage can use javascript include potree.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250175" y="272825"/>
            <a:ext cx="4744800" cy="6585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36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610300" y="5241525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http://introlab.github.io/rtabmap/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0175" y="1122950"/>
            <a:ext cx="88938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373737"/>
                </a:solidFill>
                <a:highlight>
                  <a:srgbClr val="F2F2F2"/>
                </a:highlight>
                <a:latin typeface="Calibri"/>
                <a:ea typeface="Calibri"/>
                <a:cs typeface="Calibri"/>
                <a:sym typeface="Calibri"/>
              </a:rPr>
              <a:t>RTAB-Map</a:t>
            </a:r>
            <a:r>
              <a:rPr lang="en" sz="2400">
                <a:solidFill>
                  <a:srgbClr val="373737"/>
                </a:solidFill>
                <a:highlight>
                  <a:srgbClr val="F2F2F2"/>
                </a:highlight>
                <a:latin typeface="Calibri"/>
                <a:ea typeface="Calibri"/>
                <a:cs typeface="Calibri"/>
                <a:sym typeface="Calibri"/>
              </a:rPr>
              <a:t> (Real-Time Appearance-Based Mapping) 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rPr lang="en" sz="2400">
                <a:solidFill>
                  <a:srgbClr val="373737"/>
                </a:solidFill>
                <a:highlight>
                  <a:srgbClr val="F2F2F2"/>
                </a:highlight>
                <a:latin typeface="Calibri"/>
                <a:ea typeface="Calibri"/>
                <a:cs typeface="Calibri"/>
                <a:sym typeface="Calibri"/>
              </a:rPr>
              <a:t>is a RGB-D Graph-Based SLAM </a:t>
            </a:r>
            <a:r>
              <a:rPr lang="en" sz="24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73737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This Software won the ”IROS 2014 Kinect Challenge”.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Feature：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- The loop closure detector uses a bag-of-words approach.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- This software can be used stand-alone with a hand-held Kinect or RGBD Camera.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- Of course, this corresponds to ROS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73737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026875" y="4774075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238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See below for details</a:t>
            </a:r>
          </a:p>
          <a:p>
            <a:pPr indent="3238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50175" y="272825"/>
            <a:ext cx="4690800" cy="6585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36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Install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54075" y="930250"/>
            <a:ext cx="80370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Environment：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-OS: Ubuntu1604 or Ubuntu1404 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 （You can use in the Mac or Windows without ROS）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-ROS: kinetic Kame or indigo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　(I do not confirm others, probably it will move.)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-Device: Kinect version 1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           （I use freenect driver）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05575" y="3564850"/>
            <a:ext cx="71154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05768"/>
                </a:solidFill>
                <a:latin typeface="Calibri"/>
                <a:ea typeface="Calibri"/>
                <a:cs typeface="Calibri"/>
                <a:sym typeface="Calibri"/>
              </a:rPr>
              <a:t>Install :</a:t>
            </a:r>
            <a:r>
              <a:rPr lang="en" sz="2400">
                <a:solidFill>
                  <a:srgbClr val="F0576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We can install by just this.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ROS kinetic Kame: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$ sudo apt-get install ros-kinetic-freenect-launch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$ sudo apt-get install ros-kinetic-rtabmap-ros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ROS indigo: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　　</a:t>
            </a: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$ sudo apt-get install ros-indigo-freenect-launch 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$ sudo apt-get install ros-indigo-rtabmap-ros</a:t>
            </a:r>
          </a:p>
          <a:p>
            <a:pPr indent="33718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287075" y="1620200"/>
            <a:ext cx="20079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$ rtabmap</a:t>
            </a:r>
          </a:p>
        </p:txBody>
      </p:sp>
      <p:sp>
        <p:nvSpPr>
          <p:cNvPr id="123" name="Shape 123"/>
          <p:cNvSpPr/>
          <p:nvPr/>
        </p:nvSpPr>
        <p:spPr>
          <a:xfrm>
            <a:off x="250175" y="272825"/>
            <a:ext cx="4690800" cy="6585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36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</a:t>
            </a:r>
            <a:r>
              <a:rPr b="1" lang="en" sz="36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83075" y="1159400"/>
            <a:ext cx="2711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It starts with this.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162" y="2522975"/>
            <a:ext cx="6579674" cy="41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1469000" y="2755475"/>
            <a:ext cx="441600" cy="38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684800" y="2700600"/>
            <a:ext cx="441600" cy="38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5367775" y="931325"/>
            <a:ext cx="4470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①New DataBase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②Start</a:t>
            </a:r>
          </a:p>
        </p:txBody>
      </p:sp>
      <p:cxnSp>
        <p:nvCxnSpPr>
          <p:cNvPr id="129" name="Shape 129"/>
          <p:cNvCxnSpPr>
            <a:endCxn id="126" idx="3"/>
          </p:cNvCxnSpPr>
          <p:nvPr/>
        </p:nvCxnSpPr>
        <p:spPr>
          <a:xfrm flipH="1">
            <a:off x="1910600" y="1369775"/>
            <a:ext cx="3453300" cy="157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0" name="Shape 130"/>
          <p:cNvCxnSpPr/>
          <p:nvPr/>
        </p:nvCxnSpPr>
        <p:spPr>
          <a:xfrm flipH="1">
            <a:off x="2908075" y="1828175"/>
            <a:ext cx="2459700" cy="92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1" name="Shape 131"/>
          <p:cNvSpPr txBox="1"/>
          <p:nvPr/>
        </p:nvSpPr>
        <p:spPr>
          <a:xfrm>
            <a:off x="405800" y="4287425"/>
            <a:ext cx="33447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③ply File Save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File→Export 3D cloud</a:t>
            </a:r>
          </a:p>
        </p:txBody>
      </p:sp>
      <p:cxnSp>
        <p:nvCxnSpPr>
          <p:cNvPr id="132" name="Shape 132"/>
          <p:cNvCxnSpPr/>
          <p:nvPr/>
        </p:nvCxnSpPr>
        <p:spPr>
          <a:xfrm flipH="1" rot="10800000">
            <a:off x="773175" y="3243425"/>
            <a:ext cx="673500" cy="110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06750" y="364725"/>
            <a:ext cx="4690800" cy="6585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36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Operation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613850" y="1499850"/>
            <a:ext cx="5916300" cy="38583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C5B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b="1" lang="en" sz="36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rtl="0" algn="l">
              <a:spcBef>
                <a:spcPts val="0"/>
              </a:spcBef>
              <a:buNone/>
            </a:pPr>
            <a:r>
              <a:rPr b="1" lang="en" sz="36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Introduce a Video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607525" y="5957450"/>
            <a:ext cx="4076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17589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prepared a video</a:t>
            </a:r>
          </a:p>
          <a:p>
            <a:pPr indent="17589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50175" y="272825"/>
            <a:ext cx="2398200" cy="6585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24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RtabMap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49700" y="1138600"/>
            <a:ext cx="76566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36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Potree is include two tools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-Potree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>
                <a:solidFill>
                  <a:srgbClr val="24292E"/>
                </a:solidFill>
              </a:rPr>
              <a:t>Potree is HTML and javascript files.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　	</a:t>
            </a:r>
            <a:r>
              <a:rPr lang="en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https://github.com/potree/potree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-Potree 1.3 Install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$ wget </a:t>
            </a:r>
            <a:r>
              <a:rPr lang="en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https://github.com/potree/potree/archive/1.3.zip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$ unzip potree-1.3.zip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-PotreeConverter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</a:rPr>
              <a:t>Builds a Potree file-format from 3D Point Cloud files.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https://github.com/potree/PotreeConverter</a:t>
            </a:r>
          </a:p>
        </p:txBody>
      </p:sp>
      <p:sp>
        <p:nvSpPr>
          <p:cNvPr id="146" name="Shape 146"/>
          <p:cNvSpPr/>
          <p:nvPr/>
        </p:nvSpPr>
        <p:spPr>
          <a:xfrm>
            <a:off x="2592950" y="272825"/>
            <a:ext cx="3084900" cy="6585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Potree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917375" y="3321250"/>
            <a:ext cx="60027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0046125" y="3249950"/>
            <a:ext cx="3620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3600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