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793" r:id="rId4"/>
    <p:sldId id="795" r:id="rId5"/>
    <p:sldId id="563" r:id="rId6"/>
    <p:sldId id="260" r:id="rId7"/>
    <p:sldId id="797" r:id="rId8"/>
    <p:sldId id="561" r:id="rId9"/>
    <p:sldId id="799" r:id="rId10"/>
    <p:sldId id="290" r:id="rId11"/>
    <p:sldId id="574" r:id="rId12"/>
    <p:sldId id="582" r:id="rId13"/>
    <p:sldId id="800" r:id="rId14"/>
    <p:sldId id="810" r:id="rId15"/>
    <p:sldId id="811" r:id="rId16"/>
    <p:sldId id="812" r:id="rId17"/>
    <p:sldId id="813" r:id="rId18"/>
    <p:sldId id="577" r:id="rId19"/>
    <p:sldId id="814" r:id="rId20"/>
    <p:sldId id="815" r:id="rId21"/>
    <p:sldId id="808" r:id="rId22"/>
    <p:sldId id="805" r:id="rId23"/>
    <p:sldId id="791" r:id="rId24"/>
    <p:sldId id="786" r:id="rId25"/>
    <p:sldId id="55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43D"/>
    <a:srgbClr val="FFC000"/>
    <a:srgbClr val="FFE699"/>
    <a:srgbClr val="ED7D31"/>
    <a:srgbClr val="0B2637"/>
    <a:srgbClr val="4472C4"/>
    <a:srgbClr val="E2B5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66" autoAdjust="0"/>
    <p:restoredTop sz="80156" autoAdjust="0"/>
  </p:normalViewPr>
  <p:slideViewPr>
    <p:cSldViewPr snapToGrid="0">
      <p:cViewPr varScale="1">
        <p:scale>
          <a:sx n="67" d="100"/>
          <a:sy n="67" d="100"/>
        </p:scale>
        <p:origin x="288" y="5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GB" dirty="0"/>
              <a:t>CIS1112</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ABB63-09FA-4BDC-9DC5-F81E692853EE}" type="datetimeFigureOut">
              <a:rPr lang="en-GB" smtClean="0"/>
              <a:t>21/02/2025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DC86B5-588B-4E83-BA46-61AC0D0512D5}" type="slidenum">
              <a:rPr lang="en-GB" smtClean="0"/>
              <a:t>‹#›</a:t>
            </a:fld>
            <a:endParaRPr lang="en-GB"/>
          </a:p>
        </p:txBody>
      </p:sp>
    </p:spTree>
    <p:extLst>
      <p:ext uri="{BB962C8B-B14F-4D97-AF65-F5344CB8AC3E}">
        <p14:creationId xmlns:p14="http://schemas.microsoft.com/office/powerpoint/2010/main" val="2830675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Activities files also available in </a:t>
            </a:r>
            <a:r>
              <a:rPr lang="en-GB" dirty="0" err="1"/>
              <a:t>Github</a:t>
            </a:r>
            <a:r>
              <a:rPr lang="en-GB" dirty="0"/>
              <a:t> at: https://github.com/scienceguyrob/ProgrammingTasterEHU</a:t>
            </a:r>
          </a:p>
        </p:txBody>
      </p:sp>
      <p:sp>
        <p:nvSpPr>
          <p:cNvPr id="4" name="Slide Number Placeholder 3"/>
          <p:cNvSpPr>
            <a:spLocks noGrp="1"/>
          </p:cNvSpPr>
          <p:nvPr>
            <p:ph type="sldNum" sz="quarter" idx="5"/>
          </p:nvPr>
        </p:nvSpPr>
        <p:spPr/>
        <p:txBody>
          <a:bodyPr/>
          <a:lstStyle/>
          <a:p>
            <a:fld id="{40DC86B5-588B-4E83-BA46-61AC0D0512D5}" type="slidenum">
              <a:rPr lang="en-GB" smtClean="0"/>
              <a:t>1</a:t>
            </a:fld>
            <a:endParaRPr lang="en-GB"/>
          </a:p>
        </p:txBody>
      </p:sp>
    </p:spTree>
    <p:extLst>
      <p:ext uri="{BB962C8B-B14F-4D97-AF65-F5344CB8AC3E}">
        <p14:creationId xmlns:p14="http://schemas.microsoft.com/office/powerpoint/2010/main" val="4102950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10</a:t>
            </a:fld>
            <a:endParaRPr lang="en-GB"/>
          </a:p>
        </p:txBody>
      </p:sp>
    </p:spTree>
    <p:extLst>
      <p:ext uri="{BB962C8B-B14F-4D97-AF65-F5344CB8AC3E}">
        <p14:creationId xmlns:p14="http://schemas.microsoft.com/office/powerpoint/2010/main" val="1580897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11</a:t>
            </a:fld>
            <a:endParaRPr lang="en-GB"/>
          </a:p>
        </p:txBody>
      </p:sp>
    </p:spTree>
    <p:extLst>
      <p:ext uri="{BB962C8B-B14F-4D97-AF65-F5344CB8AC3E}">
        <p14:creationId xmlns:p14="http://schemas.microsoft.com/office/powerpoint/2010/main" val="45015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12</a:t>
            </a:fld>
            <a:endParaRPr lang="en-GB"/>
          </a:p>
        </p:txBody>
      </p:sp>
    </p:spTree>
    <p:extLst>
      <p:ext uri="{BB962C8B-B14F-4D97-AF65-F5344CB8AC3E}">
        <p14:creationId xmlns:p14="http://schemas.microsoft.com/office/powerpoint/2010/main" val="51651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13</a:t>
            </a:fld>
            <a:endParaRPr lang="en-GB"/>
          </a:p>
        </p:txBody>
      </p:sp>
    </p:spTree>
    <p:extLst>
      <p:ext uri="{BB962C8B-B14F-4D97-AF65-F5344CB8AC3E}">
        <p14:creationId xmlns:p14="http://schemas.microsoft.com/office/powerpoint/2010/main" val="2695480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A834C-AF1B-8ACA-2D43-71802F6EEC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82A001-488D-4BA2-FF49-97508A3D12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03E795-E7B9-9083-AF82-BBAFA0F15C0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8052F88-B1AE-50A3-8966-BD6CF49A5DD6}"/>
              </a:ext>
            </a:extLst>
          </p:cNvPr>
          <p:cNvSpPr>
            <a:spLocks noGrp="1"/>
          </p:cNvSpPr>
          <p:nvPr>
            <p:ph type="sldNum" sz="quarter" idx="5"/>
          </p:nvPr>
        </p:nvSpPr>
        <p:spPr/>
        <p:txBody>
          <a:bodyPr/>
          <a:lstStyle/>
          <a:p>
            <a:fld id="{40DC86B5-588B-4E83-BA46-61AC0D0512D5}" type="slidenum">
              <a:rPr lang="en-GB" smtClean="0"/>
              <a:t>14</a:t>
            </a:fld>
            <a:endParaRPr lang="en-GB"/>
          </a:p>
        </p:txBody>
      </p:sp>
    </p:spTree>
    <p:extLst>
      <p:ext uri="{BB962C8B-B14F-4D97-AF65-F5344CB8AC3E}">
        <p14:creationId xmlns:p14="http://schemas.microsoft.com/office/powerpoint/2010/main" val="1506803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54C10-0AFB-BF4C-ABBF-F9D9837AF6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2F99EC-9F7E-E9EF-F59A-3F58C18585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C9E690-89C8-C1AF-1D37-49FE3A77D5C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415904E-D9C1-8089-0354-504E22B7C276}"/>
              </a:ext>
            </a:extLst>
          </p:cNvPr>
          <p:cNvSpPr>
            <a:spLocks noGrp="1"/>
          </p:cNvSpPr>
          <p:nvPr>
            <p:ph type="sldNum" sz="quarter" idx="5"/>
          </p:nvPr>
        </p:nvSpPr>
        <p:spPr/>
        <p:txBody>
          <a:bodyPr/>
          <a:lstStyle/>
          <a:p>
            <a:fld id="{40DC86B5-588B-4E83-BA46-61AC0D0512D5}" type="slidenum">
              <a:rPr lang="en-GB" smtClean="0"/>
              <a:t>15</a:t>
            </a:fld>
            <a:endParaRPr lang="en-GB"/>
          </a:p>
        </p:txBody>
      </p:sp>
    </p:spTree>
    <p:extLst>
      <p:ext uri="{BB962C8B-B14F-4D97-AF65-F5344CB8AC3E}">
        <p14:creationId xmlns:p14="http://schemas.microsoft.com/office/powerpoint/2010/main" val="951978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D7FC9-AE75-2162-829E-C3966C66C3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867499-2199-5C79-A0D4-4906F3C03C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D7CBCE-0723-C48C-E92A-488CEFF4D0D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3BF2551-B734-39EE-FC0D-D5A51E5A2ED3}"/>
              </a:ext>
            </a:extLst>
          </p:cNvPr>
          <p:cNvSpPr>
            <a:spLocks noGrp="1"/>
          </p:cNvSpPr>
          <p:nvPr>
            <p:ph type="sldNum" sz="quarter" idx="5"/>
          </p:nvPr>
        </p:nvSpPr>
        <p:spPr/>
        <p:txBody>
          <a:bodyPr/>
          <a:lstStyle/>
          <a:p>
            <a:fld id="{40DC86B5-588B-4E83-BA46-61AC0D0512D5}" type="slidenum">
              <a:rPr lang="en-GB" smtClean="0"/>
              <a:t>16</a:t>
            </a:fld>
            <a:endParaRPr lang="en-GB"/>
          </a:p>
        </p:txBody>
      </p:sp>
    </p:spTree>
    <p:extLst>
      <p:ext uri="{BB962C8B-B14F-4D97-AF65-F5344CB8AC3E}">
        <p14:creationId xmlns:p14="http://schemas.microsoft.com/office/powerpoint/2010/main" val="3870019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BF82A-C41B-1109-5073-42033791BB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1F4AFB-5A5B-8D7D-B885-6639D70173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652E57-F1E6-1187-7CC4-DE5C235B749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6F92E18-F735-19C8-0CBC-978B6977163D}"/>
              </a:ext>
            </a:extLst>
          </p:cNvPr>
          <p:cNvSpPr>
            <a:spLocks noGrp="1"/>
          </p:cNvSpPr>
          <p:nvPr>
            <p:ph type="sldNum" sz="quarter" idx="5"/>
          </p:nvPr>
        </p:nvSpPr>
        <p:spPr/>
        <p:txBody>
          <a:bodyPr/>
          <a:lstStyle/>
          <a:p>
            <a:fld id="{40DC86B5-588B-4E83-BA46-61AC0D0512D5}" type="slidenum">
              <a:rPr lang="en-GB" smtClean="0"/>
              <a:t>17</a:t>
            </a:fld>
            <a:endParaRPr lang="en-GB"/>
          </a:p>
        </p:txBody>
      </p:sp>
    </p:spTree>
    <p:extLst>
      <p:ext uri="{BB962C8B-B14F-4D97-AF65-F5344CB8AC3E}">
        <p14:creationId xmlns:p14="http://schemas.microsoft.com/office/powerpoint/2010/main" val="2415814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18</a:t>
            </a:fld>
            <a:endParaRPr lang="en-GB"/>
          </a:p>
        </p:txBody>
      </p:sp>
    </p:spTree>
    <p:extLst>
      <p:ext uri="{BB962C8B-B14F-4D97-AF65-F5344CB8AC3E}">
        <p14:creationId xmlns:p14="http://schemas.microsoft.com/office/powerpoint/2010/main" val="2404216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C0A6-2A5B-148D-E819-29517A580B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F670D1-AEED-2D2E-26BC-777F64A7D0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983C73-E963-513E-9F74-DBE9F534794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B1B9CC2-5587-A4EF-E96E-984D84E798E7}"/>
              </a:ext>
            </a:extLst>
          </p:cNvPr>
          <p:cNvSpPr>
            <a:spLocks noGrp="1"/>
          </p:cNvSpPr>
          <p:nvPr>
            <p:ph type="sldNum" sz="quarter" idx="5"/>
          </p:nvPr>
        </p:nvSpPr>
        <p:spPr/>
        <p:txBody>
          <a:bodyPr/>
          <a:lstStyle/>
          <a:p>
            <a:fld id="{40DC86B5-588B-4E83-BA46-61AC0D0512D5}" type="slidenum">
              <a:rPr lang="en-GB" smtClean="0"/>
              <a:t>19</a:t>
            </a:fld>
            <a:endParaRPr lang="en-GB"/>
          </a:p>
        </p:txBody>
      </p:sp>
    </p:spTree>
    <p:extLst>
      <p:ext uri="{BB962C8B-B14F-4D97-AF65-F5344CB8AC3E}">
        <p14:creationId xmlns:p14="http://schemas.microsoft.com/office/powerpoint/2010/main" val="2141956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a:t>
            </a:fld>
            <a:endParaRPr lang="en-GB"/>
          </a:p>
        </p:txBody>
      </p:sp>
    </p:spTree>
    <p:extLst>
      <p:ext uri="{BB962C8B-B14F-4D97-AF65-F5344CB8AC3E}">
        <p14:creationId xmlns:p14="http://schemas.microsoft.com/office/powerpoint/2010/main" val="1529843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958A6-1151-C918-570C-918E340ACF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34F68-443F-C67C-C5A6-B14379E4FC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9C63AB-EFD8-77E8-22DF-79BD4C4D16F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B5BD360-11A7-1DE9-D830-96B03787C17F}"/>
              </a:ext>
            </a:extLst>
          </p:cNvPr>
          <p:cNvSpPr>
            <a:spLocks noGrp="1"/>
          </p:cNvSpPr>
          <p:nvPr>
            <p:ph type="sldNum" sz="quarter" idx="5"/>
          </p:nvPr>
        </p:nvSpPr>
        <p:spPr/>
        <p:txBody>
          <a:bodyPr/>
          <a:lstStyle/>
          <a:p>
            <a:fld id="{40DC86B5-588B-4E83-BA46-61AC0D0512D5}" type="slidenum">
              <a:rPr lang="en-GB" smtClean="0"/>
              <a:t>20</a:t>
            </a:fld>
            <a:endParaRPr lang="en-GB"/>
          </a:p>
        </p:txBody>
      </p:sp>
    </p:spTree>
    <p:extLst>
      <p:ext uri="{BB962C8B-B14F-4D97-AF65-F5344CB8AC3E}">
        <p14:creationId xmlns:p14="http://schemas.microsoft.com/office/powerpoint/2010/main" val="3788835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21</a:t>
            </a:fld>
            <a:endParaRPr lang="en-GB"/>
          </a:p>
        </p:txBody>
      </p:sp>
    </p:spTree>
    <p:extLst>
      <p:ext uri="{BB962C8B-B14F-4D97-AF65-F5344CB8AC3E}">
        <p14:creationId xmlns:p14="http://schemas.microsoft.com/office/powerpoint/2010/main" val="572685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22</a:t>
            </a:fld>
            <a:endParaRPr lang="en-GB"/>
          </a:p>
        </p:txBody>
      </p:sp>
    </p:spTree>
    <p:extLst>
      <p:ext uri="{BB962C8B-B14F-4D97-AF65-F5344CB8AC3E}">
        <p14:creationId xmlns:p14="http://schemas.microsoft.com/office/powerpoint/2010/main" val="1456094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23</a:t>
            </a:fld>
            <a:endParaRPr lang="en-GB" dirty="0"/>
          </a:p>
        </p:txBody>
      </p:sp>
    </p:spTree>
    <p:extLst>
      <p:ext uri="{BB962C8B-B14F-4D97-AF65-F5344CB8AC3E}">
        <p14:creationId xmlns:p14="http://schemas.microsoft.com/office/powerpoint/2010/main" val="1678949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24</a:t>
            </a:fld>
            <a:endParaRPr lang="en-GB" dirty="0"/>
          </a:p>
        </p:txBody>
      </p:sp>
    </p:spTree>
    <p:extLst>
      <p:ext uri="{BB962C8B-B14F-4D97-AF65-F5344CB8AC3E}">
        <p14:creationId xmlns:p14="http://schemas.microsoft.com/office/powerpoint/2010/main" val="352247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25</a:t>
            </a:fld>
            <a:endParaRPr lang="en-GB"/>
          </a:p>
        </p:txBody>
      </p:sp>
    </p:spTree>
    <p:extLst>
      <p:ext uri="{BB962C8B-B14F-4D97-AF65-F5344CB8AC3E}">
        <p14:creationId xmlns:p14="http://schemas.microsoft.com/office/powerpoint/2010/main" val="1198967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3</a:t>
            </a:fld>
            <a:endParaRPr lang="en-GB"/>
          </a:p>
        </p:txBody>
      </p:sp>
    </p:spTree>
    <p:extLst>
      <p:ext uri="{BB962C8B-B14F-4D97-AF65-F5344CB8AC3E}">
        <p14:creationId xmlns:p14="http://schemas.microsoft.com/office/powerpoint/2010/main" val="2797153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600" dirty="0"/>
              <a:t>When talking to a computer, what do we mean? Well, we mean communicating to the machine in a language it understands. This is generally known as machine code. Machine code is very hard for us as humans to understand, thus we normally use what we call ”higher-level” languages to talk with machines. For instance, we could use assembly language to talk to the computer. But this must still be translated into machine code for the computer to understand.</a:t>
            </a:r>
          </a:p>
          <a:p>
            <a:endParaRPr lang="en-GB" sz="1600" dirty="0"/>
          </a:p>
          <a:p>
            <a:r>
              <a:rPr lang="en-GB" sz="1600" dirty="0"/>
              <a:t>Low-level languages such as machine code and assembly language are hard for us as humans to understand. They are too low-level. We’d rather communicate to machines using natural language if we could. Wouldn’t it be great if we could just talk to the computer, and have it do what we ask. That natural language could then be translated to machine code for a computer to understand.</a:t>
            </a:r>
          </a:p>
          <a:p>
            <a:endParaRPr lang="en-GB" sz="1600" dirty="0"/>
          </a:p>
          <a:p>
            <a:r>
              <a:rPr lang="en-GB" sz="1600" dirty="0"/>
              <a:t>Unfortunately it’s not yet possible for us to talk to a computer and control it this way. It is a very difficult problem to solve as human language is so expressive. Thus, we make a compromise. We use computer programming languages that mix low and high-level elements together, to create a programming language. Today we’ll use one such language – Python.</a:t>
            </a:r>
          </a:p>
        </p:txBody>
      </p:sp>
      <p:sp>
        <p:nvSpPr>
          <p:cNvPr id="4" name="Slide Number Placeholder 3"/>
          <p:cNvSpPr>
            <a:spLocks noGrp="1"/>
          </p:cNvSpPr>
          <p:nvPr>
            <p:ph type="sldNum" sz="quarter" idx="5"/>
          </p:nvPr>
        </p:nvSpPr>
        <p:spPr/>
        <p:txBody>
          <a:bodyPr/>
          <a:lstStyle/>
          <a:p>
            <a:fld id="{40DC86B5-588B-4E83-BA46-61AC0D0512D5}" type="slidenum">
              <a:rPr lang="en-GB" smtClean="0"/>
              <a:t>4</a:t>
            </a:fld>
            <a:endParaRPr lang="en-GB"/>
          </a:p>
        </p:txBody>
      </p:sp>
    </p:spTree>
    <p:extLst>
      <p:ext uri="{BB962C8B-B14F-4D97-AF65-F5344CB8AC3E}">
        <p14:creationId xmlns:p14="http://schemas.microsoft.com/office/powerpoint/2010/main" val="2528173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5</a:t>
            </a:fld>
            <a:endParaRPr lang="en-GB" dirty="0"/>
          </a:p>
        </p:txBody>
      </p:sp>
    </p:spTree>
    <p:extLst>
      <p:ext uri="{BB962C8B-B14F-4D97-AF65-F5344CB8AC3E}">
        <p14:creationId xmlns:p14="http://schemas.microsoft.com/office/powerpoint/2010/main" val="3214645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6</a:t>
            </a:fld>
            <a:endParaRPr lang="en-GB"/>
          </a:p>
        </p:txBody>
      </p:sp>
    </p:spTree>
    <p:extLst>
      <p:ext uri="{BB962C8B-B14F-4D97-AF65-F5344CB8AC3E}">
        <p14:creationId xmlns:p14="http://schemas.microsoft.com/office/powerpoint/2010/main" val="4045276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0DC86B5-588B-4E83-BA46-61AC0D0512D5}" type="slidenum">
              <a:rPr lang="en-GB" smtClean="0"/>
              <a:t>7</a:t>
            </a:fld>
            <a:endParaRPr lang="en-GB"/>
          </a:p>
        </p:txBody>
      </p:sp>
    </p:spTree>
    <p:extLst>
      <p:ext uri="{BB962C8B-B14F-4D97-AF65-F5344CB8AC3E}">
        <p14:creationId xmlns:p14="http://schemas.microsoft.com/office/powerpoint/2010/main" val="4012457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8</a:t>
            </a:fld>
            <a:endParaRPr lang="en-GB"/>
          </a:p>
        </p:txBody>
      </p:sp>
    </p:spTree>
    <p:extLst>
      <p:ext uri="{BB962C8B-B14F-4D97-AF65-F5344CB8AC3E}">
        <p14:creationId xmlns:p14="http://schemas.microsoft.com/office/powerpoint/2010/main" val="3286789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0DC86B5-588B-4E83-BA46-61AC0D0512D5}" type="slidenum">
              <a:rPr lang="en-GB" smtClean="0"/>
              <a:t>9</a:t>
            </a:fld>
            <a:endParaRPr lang="en-GB"/>
          </a:p>
        </p:txBody>
      </p:sp>
    </p:spTree>
    <p:extLst>
      <p:ext uri="{BB962C8B-B14F-4D97-AF65-F5344CB8AC3E}">
        <p14:creationId xmlns:p14="http://schemas.microsoft.com/office/powerpoint/2010/main" val="2783507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504A-1FFE-41A2-954C-46B4C93FA9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2599DC-E0DA-445E-B947-DF3B72AE6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947878F-2C18-4464-9FFF-F5024A5174A3}"/>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21/02/2025</a:t>
            </a:fld>
            <a:endParaRPr lang="en-GB"/>
          </a:p>
        </p:txBody>
      </p:sp>
      <p:sp>
        <p:nvSpPr>
          <p:cNvPr id="5" name="Footer Placeholder 4">
            <a:extLst>
              <a:ext uri="{FF2B5EF4-FFF2-40B4-BE49-F238E27FC236}">
                <a16:creationId xmlns:a16="http://schemas.microsoft.com/office/drawing/2014/main" id="{5A2A8DE6-94BB-40E1-B9A2-CFA9BBE48B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8D205E-DCA3-44EC-A0E8-681E1846F7C5}"/>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3928891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CB01-77FC-4FFF-B1E1-A7CE412D589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980FD83-4630-48D8-846D-04C1D84069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1370CB-EEFF-4A0E-BDF2-5D146E8DB60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21/02/2025</a:t>
            </a:fld>
            <a:endParaRPr lang="en-GB"/>
          </a:p>
        </p:txBody>
      </p:sp>
      <p:sp>
        <p:nvSpPr>
          <p:cNvPr id="5" name="Footer Placeholder 4">
            <a:extLst>
              <a:ext uri="{FF2B5EF4-FFF2-40B4-BE49-F238E27FC236}">
                <a16:creationId xmlns:a16="http://schemas.microsoft.com/office/drawing/2014/main" id="{0DF678C9-499A-4FAF-8D41-828ED87AA1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F51DB3-9524-4FC0-8C36-7570155B3206}"/>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054721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834E8-6EF3-40D0-AF33-9E919B0589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58CA75-4AAC-4A71-8CD0-AE8C35450A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275713-557A-41D6-A7A3-E747ED5585AD}"/>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21/02/2025</a:t>
            </a:fld>
            <a:endParaRPr lang="en-GB"/>
          </a:p>
        </p:txBody>
      </p:sp>
      <p:sp>
        <p:nvSpPr>
          <p:cNvPr id="5" name="Footer Placeholder 4">
            <a:extLst>
              <a:ext uri="{FF2B5EF4-FFF2-40B4-BE49-F238E27FC236}">
                <a16:creationId xmlns:a16="http://schemas.microsoft.com/office/drawing/2014/main" id="{0A259440-4881-4B49-95BD-2C420FBC74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317823C-2ED8-49B2-BA7E-27DD0C8E5839}"/>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71409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3267-B123-4D2E-BD3A-D0F8B701FF16}"/>
              </a:ext>
            </a:extLst>
          </p:cNvPr>
          <p:cNvSpPr>
            <a:spLocks noGrp="1"/>
          </p:cNvSpPr>
          <p:nvPr>
            <p:ph type="title"/>
          </p:nvPr>
        </p:nvSpPr>
        <p:spPr>
          <a:xfrm>
            <a:off x="838200" y="681037"/>
            <a:ext cx="10515600" cy="622469"/>
          </a:xfrm>
        </p:spPr>
        <p:txBody>
          <a:bodyPr/>
          <a:lstStyle>
            <a:lvl1pPr algn="ctr">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381D12A7-E179-42E0-9C6F-B47C92BB669A}"/>
              </a:ext>
            </a:extLst>
          </p:cNvPr>
          <p:cNvSpPr>
            <a:spLocks noGrp="1"/>
          </p:cNvSpPr>
          <p:nvPr>
            <p:ph idx="1"/>
          </p:nvPr>
        </p:nvSpPr>
        <p:spPr>
          <a:xfrm>
            <a:off x="838200" y="1488332"/>
            <a:ext cx="10515600" cy="4688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2F7BFB08-2514-4D74-A4A7-62FE74DA107E}"/>
              </a:ext>
            </a:extLst>
          </p:cNvPr>
          <p:cNvSpPr>
            <a:spLocks noGrp="1"/>
          </p:cNvSpPr>
          <p:nvPr>
            <p:ph type="ftr" sz="quarter" idx="11"/>
          </p:nvPr>
        </p:nvSpPr>
        <p:spPr/>
        <p:txBody>
          <a:bodyPr/>
          <a:lstStyle/>
          <a:p>
            <a:r>
              <a:rPr lang="en-GB" dirty="0"/>
              <a:t>CIS1112 – Programming: Concepts to Construction 2</a:t>
            </a:r>
          </a:p>
        </p:txBody>
      </p:sp>
    </p:spTree>
    <p:extLst>
      <p:ext uri="{BB962C8B-B14F-4D97-AF65-F5344CB8AC3E}">
        <p14:creationId xmlns:p14="http://schemas.microsoft.com/office/powerpoint/2010/main" val="1732570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BB22-1E3A-41FE-B754-F082F55494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88BA320-8B9A-4C1B-81AA-24EC789B16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A5885D-385A-4313-9F33-A50443A4E222}"/>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21/02/2025</a:t>
            </a:fld>
            <a:endParaRPr lang="en-GB"/>
          </a:p>
        </p:txBody>
      </p:sp>
      <p:sp>
        <p:nvSpPr>
          <p:cNvPr id="5" name="Footer Placeholder 4">
            <a:extLst>
              <a:ext uri="{FF2B5EF4-FFF2-40B4-BE49-F238E27FC236}">
                <a16:creationId xmlns:a16="http://schemas.microsoft.com/office/drawing/2014/main" id="{E91B1071-F1D7-40EC-B19D-C83DA6376E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96E839-CE3C-496B-BCFE-5347A52A742B}"/>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623629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6DF2-DC9F-4624-B453-BEEFE92BCE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133000-BDD9-4808-B305-078C9EFF38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90C2996-8DCC-49AF-9C8B-072B0871AC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3BABB91-2580-430D-A090-EBDD91979D3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21/02/2025</a:t>
            </a:fld>
            <a:endParaRPr lang="en-GB"/>
          </a:p>
        </p:txBody>
      </p:sp>
      <p:sp>
        <p:nvSpPr>
          <p:cNvPr id="6" name="Footer Placeholder 5">
            <a:extLst>
              <a:ext uri="{FF2B5EF4-FFF2-40B4-BE49-F238E27FC236}">
                <a16:creationId xmlns:a16="http://schemas.microsoft.com/office/drawing/2014/main" id="{ECE422CC-02A6-4040-A9D8-A34D3C0ECA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A12063-2647-4BDB-B1DD-578AF4537C69}"/>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1308537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6020E-6F2F-4B54-A051-BEAB0CE77A3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2F9DC1-C61B-4F9B-A163-43B462FBB8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A3EFD6-A22B-4856-A101-DF7DBB7F4F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B683E3-7E44-4F73-B315-34054DC0C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A595E0-A982-45DE-B516-D20DCC1160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3723DC-A687-4098-9D6A-8440D8A069D9}"/>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21/02/2025</a:t>
            </a:fld>
            <a:endParaRPr lang="en-GB"/>
          </a:p>
        </p:txBody>
      </p:sp>
      <p:sp>
        <p:nvSpPr>
          <p:cNvPr id="8" name="Footer Placeholder 7">
            <a:extLst>
              <a:ext uri="{FF2B5EF4-FFF2-40B4-BE49-F238E27FC236}">
                <a16:creationId xmlns:a16="http://schemas.microsoft.com/office/drawing/2014/main" id="{D50DDF09-AFC8-49B6-A19D-9B993714CDA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59FCD17-32F6-4583-B560-291899DE2F13}"/>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412607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FB84-DB01-4D12-90E8-659D720791E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B8DC4C5-E093-4BE8-AB8B-5E739A4CC1D7}"/>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21/02/2025</a:t>
            </a:fld>
            <a:endParaRPr lang="en-GB"/>
          </a:p>
        </p:txBody>
      </p:sp>
      <p:sp>
        <p:nvSpPr>
          <p:cNvPr id="4" name="Footer Placeholder 3">
            <a:extLst>
              <a:ext uri="{FF2B5EF4-FFF2-40B4-BE49-F238E27FC236}">
                <a16:creationId xmlns:a16="http://schemas.microsoft.com/office/drawing/2014/main" id="{7536240F-8F6B-4709-AD6B-BAA5581A20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A1DDE85-D668-4574-BE69-B1D79EA25EA4}"/>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174066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3E41A7-7015-442B-ACDB-AD31EEDFEC75}"/>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21/02/2025</a:t>
            </a:fld>
            <a:endParaRPr lang="en-GB"/>
          </a:p>
        </p:txBody>
      </p:sp>
      <p:sp>
        <p:nvSpPr>
          <p:cNvPr id="3" name="Footer Placeholder 2">
            <a:extLst>
              <a:ext uri="{FF2B5EF4-FFF2-40B4-BE49-F238E27FC236}">
                <a16:creationId xmlns:a16="http://schemas.microsoft.com/office/drawing/2014/main" id="{4C16C504-BC3D-4A3B-8BDD-EB96D350B5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02D3CFA-8FC5-46C6-9040-B7755562BD20}"/>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110760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E49B-2D96-49C5-83CC-2DC463EE9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08BF3F0-6943-46ED-9F79-7137AB0526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FE9A362-E900-4A4A-9BFD-C1C59B9F3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3DB91-CE44-489A-9F78-A9F73D9D15E5}"/>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21/02/2025</a:t>
            </a:fld>
            <a:endParaRPr lang="en-GB"/>
          </a:p>
        </p:txBody>
      </p:sp>
      <p:sp>
        <p:nvSpPr>
          <p:cNvPr id="6" name="Footer Placeholder 5">
            <a:extLst>
              <a:ext uri="{FF2B5EF4-FFF2-40B4-BE49-F238E27FC236}">
                <a16:creationId xmlns:a16="http://schemas.microsoft.com/office/drawing/2014/main" id="{8A8FECA1-10DC-4BD0-86DC-162BB4D462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AC67E6-D0D1-40E3-B327-12423C58A107}"/>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2133422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5CC6C-9AC4-4E5B-917D-0C80DF68C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D4E66C3-2245-4B8B-8433-9D667909E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6E0D15E-A5A8-447B-A808-B160D7573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7E818-CFEF-4CB2-A45A-79BB4F1C1C91}"/>
              </a:ext>
            </a:extLst>
          </p:cNvPr>
          <p:cNvSpPr>
            <a:spLocks noGrp="1"/>
          </p:cNvSpPr>
          <p:nvPr>
            <p:ph type="dt" sz="half" idx="10"/>
          </p:nvPr>
        </p:nvSpPr>
        <p:spPr>
          <a:xfrm>
            <a:off x="838200" y="6356350"/>
            <a:ext cx="2743200" cy="365125"/>
          </a:xfrm>
          <a:prstGeom prst="rect">
            <a:avLst/>
          </a:prstGeom>
        </p:spPr>
        <p:txBody>
          <a:bodyPr/>
          <a:lstStyle/>
          <a:p>
            <a:fld id="{505F9D0A-31ED-45E5-8FC5-29018578CA5D}" type="datetimeFigureOut">
              <a:rPr lang="en-GB" smtClean="0"/>
              <a:t>21/02/2025</a:t>
            </a:fld>
            <a:endParaRPr lang="en-GB"/>
          </a:p>
        </p:txBody>
      </p:sp>
      <p:sp>
        <p:nvSpPr>
          <p:cNvPr id="6" name="Footer Placeholder 5">
            <a:extLst>
              <a:ext uri="{FF2B5EF4-FFF2-40B4-BE49-F238E27FC236}">
                <a16:creationId xmlns:a16="http://schemas.microsoft.com/office/drawing/2014/main" id="{0538F133-4502-4EC4-8DCC-CC99A63CCF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CCC81-142D-47BF-91B9-9D6B8EED9ACE}"/>
              </a:ext>
            </a:extLst>
          </p:cNvPr>
          <p:cNvSpPr>
            <a:spLocks noGrp="1"/>
          </p:cNvSpPr>
          <p:nvPr>
            <p:ph type="sldNum" sz="quarter" idx="12"/>
          </p:nvPr>
        </p:nvSpPr>
        <p:spPr>
          <a:xfrm>
            <a:off x="8610600" y="6356350"/>
            <a:ext cx="2743200" cy="365125"/>
          </a:xfrm>
          <a:prstGeom prst="rect">
            <a:avLst/>
          </a:prstGeom>
        </p:spPr>
        <p:txBody>
          <a:bodyPr/>
          <a:lstStyle/>
          <a:p>
            <a:fld id="{FA3FD8B6-A842-4D9A-B314-0D859CBE2B62}" type="slidenum">
              <a:rPr lang="en-GB" smtClean="0"/>
              <a:t>‹#›</a:t>
            </a:fld>
            <a:endParaRPr lang="en-GB"/>
          </a:p>
        </p:txBody>
      </p:sp>
    </p:spTree>
    <p:extLst>
      <p:ext uri="{BB962C8B-B14F-4D97-AF65-F5344CB8AC3E}">
        <p14:creationId xmlns:p14="http://schemas.microsoft.com/office/powerpoint/2010/main" val="3861025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263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C38E84-61F5-4287-A73D-0519FD949B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4E71981C-67F1-46ED-949E-F5A671600B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5E03CF68-3E80-44CA-8124-71ACE6E4FB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4"/>
                </a:solidFill>
              </a:defRPr>
            </a:lvl1pPr>
          </a:lstStyle>
          <a:p>
            <a:r>
              <a:rPr lang="en-GB" dirty="0"/>
              <a:t>CIS1112 – Programming: Concepts to Construction 2</a:t>
            </a:r>
          </a:p>
        </p:txBody>
      </p:sp>
      <p:pic>
        <p:nvPicPr>
          <p:cNvPr id="8" name="Picture 4" descr="A close up of text on a white background&#10;&#10;Description generated with high confidence">
            <a:extLst>
              <a:ext uri="{FF2B5EF4-FFF2-40B4-BE49-F238E27FC236}">
                <a16:creationId xmlns:a16="http://schemas.microsoft.com/office/drawing/2014/main" id="{0EE74148-508C-474C-A604-02C1255FDBB4}"/>
              </a:ext>
            </a:extLst>
          </p:cNvPr>
          <p:cNvPicPr>
            <a:picLocks noChangeAspect="1"/>
          </p:cNvPicPr>
          <p:nvPr userDrawn="1"/>
        </p:nvPicPr>
        <p:blipFill>
          <a:blip r:embed="rId13"/>
          <a:stretch>
            <a:fillRect/>
          </a:stretch>
        </p:blipFill>
        <p:spPr>
          <a:xfrm>
            <a:off x="89648" y="107772"/>
            <a:ext cx="1039906" cy="582316"/>
          </a:xfrm>
          <a:prstGeom prst="rect">
            <a:avLst/>
          </a:prstGeom>
        </p:spPr>
      </p:pic>
    </p:spTree>
    <p:extLst>
      <p:ext uri="{BB962C8B-B14F-4D97-AF65-F5344CB8AC3E}">
        <p14:creationId xmlns:p14="http://schemas.microsoft.com/office/powerpoint/2010/main" val="542903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accent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nnnamoko/EHUProgrammingTaster"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codecademy.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sololearn.com/"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dirty="0"/>
              <a:t>Applicant Visit Day</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a:bodyPr>
          <a:lstStyle/>
          <a:p>
            <a:endParaRPr lang="en-GB" dirty="0"/>
          </a:p>
          <a:p>
            <a:r>
              <a:rPr lang="en-US" dirty="0"/>
              <a:t>Getting to grips with code!</a:t>
            </a:r>
          </a:p>
          <a:p>
            <a:endParaRPr lang="en-US" dirty="0"/>
          </a:p>
          <a:p>
            <a:r>
              <a:rPr lang="en-US" dirty="0"/>
              <a:t>Dr. Nonso Nnamoko</a:t>
            </a:r>
          </a:p>
          <a:p>
            <a:endParaRPr lang="en-GB" dirty="0"/>
          </a:p>
        </p:txBody>
      </p:sp>
    </p:spTree>
    <p:extLst>
      <p:ext uri="{BB962C8B-B14F-4D97-AF65-F5344CB8AC3E}">
        <p14:creationId xmlns:p14="http://schemas.microsoft.com/office/powerpoint/2010/main" val="419421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dirty="0"/>
              <a:t>Coding Activities</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a:bodyPr>
          <a:lstStyle/>
          <a:p>
            <a:r>
              <a:rPr lang="en-GB" b="1" dirty="0"/>
              <a:t>Hopefully, you’ll find this fun and interesting!</a:t>
            </a:r>
          </a:p>
          <a:p>
            <a:endParaRPr lang="en-US" dirty="0"/>
          </a:p>
          <a:p>
            <a:endParaRPr lang="en-GB" dirty="0"/>
          </a:p>
        </p:txBody>
      </p:sp>
    </p:spTree>
    <p:extLst>
      <p:ext uri="{BB962C8B-B14F-4D97-AF65-F5344CB8AC3E}">
        <p14:creationId xmlns:p14="http://schemas.microsoft.com/office/powerpoint/2010/main" val="3795214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Software Development Environment</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0864065" cy="4688631"/>
          </a:xfrm>
        </p:spPr>
        <p:txBody>
          <a:bodyPr>
            <a:normAutofit fontScale="92500"/>
          </a:bodyPr>
          <a:lstStyle/>
          <a:p>
            <a:r>
              <a:rPr lang="en-GB" dirty="0"/>
              <a:t>To develop code, we need a couple of </a:t>
            </a:r>
            <a:r>
              <a:rPr lang="en-GB" dirty="0">
                <a:solidFill>
                  <a:srgbClr val="FFA43D"/>
                </a:solidFill>
              </a:rPr>
              <a:t>tools</a:t>
            </a:r>
            <a:r>
              <a:rPr lang="en-GB" dirty="0"/>
              <a:t>.</a:t>
            </a:r>
          </a:p>
          <a:p>
            <a:pPr marL="914400" lvl="1" indent="-457200">
              <a:buFont typeface="+mj-lt"/>
              <a:buAutoNum type="arabicPeriod"/>
            </a:pPr>
            <a:r>
              <a:rPr lang="en-GB" dirty="0"/>
              <a:t>A tool we can use to </a:t>
            </a:r>
            <a:r>
              <a:rPr lang="en-GB" dirty="0">
                <a:solidFill>
                  <a:srgbClr val="FFC000"/>
                </a:solidFill>
              </a:rPr>
              <a:t>write code </a:t>
            </a:r>
            <a:r>
              <a:rPr lang="en-GB" dirty="0"/>
              <a:t>– a little like using Microsoft Word to write essays.</a:t>
            </a:r>
          </a:p>
          <a:p>
            <a:pPr marL="914400" lvl="1" indent="-457200">
              <a:buFont typeface="+mj-lt"/>
              <a:buAutoNum type="arabicPeriod"/>
            </a:pPr>
            <a:r>
              <a:rPr lang="en-GB" dirty="0"/>
              <a:t>A tool that </a:t>
            </a:r>
            <a:r>
              <a:rPr lang="en-GB" dirty="0">
                <a:solidFill>
                  <a:srgbClr val="FFC000"/>
                </a:solidFill>
              </a:rPr>
              <a:t>converts</a:t>
            </a:r>
            <a:r>
              <a:rPr lang="en-GB" dirty="0"/>
              <a:t> the code files we write, into machine code.</a:t>
            </a:r>
          </a:p>
          <a:p>
            <a:pPr marL="914400" lvl="1" indent="-457200">
              <a:buFont typeface="+mj-lt"/>
              <a:buAutoNum type="arabicPeriod"/>
            </a:pPr>
            <a:r>
              <a:rPr lang="en-GB" dirty="0"/>
              <a:t>A tool that allows us to </a:t>
            </a:r>
            <a:r>
              <a:rPr lang="en-GB" dirty="0">
                <a:solidFill>
                  <a:srgbClr val="FFC000"/>
                </a:solidFill>
              </a:rPr>
              <a:t>run</a:t>
            </a:r>
            <a:r>
              <a:rPr lang="en-GB" dirty="0"/>
              <a:t> the machine code.</a:t>
            </a:r>
          </a:p>
          <a:p>
            <a:r>
              <a:rPr lang="en-GB" dirty="0"/>
              <a:t>We typically think about these tools together as a single </a:t>
            </a:r>
            <a:r>
              <a:rPr lang="en-GB" dirty="0">
                <a:solidFill>
                  <a:srgbClr val="FFA43D"/>
                </a:solidFill>
              </a:rPr>
              <a:t>development toolkit</a:t>
            </a:r>
            <a:r>
              <a:rPr lang="en-GB" dirty="0"/>
              <a:t>.</a:t>
            </a:r>
          </a:p>
          <a:p>
            <a:r>
              <a:rPr lang="en-GB" dirty="0"/>
              <a:t>Such toolkits operate in a </a:t>
            </a:r>
            <a:r>
              <a:rPr lang="en-GB" dirty="0">
                <a:solidFill>
                  <a:srgbClr val="FFA43D"/>
                </a:solidFill>
              </a:rPr>
              <a:t>development environment </a:t>
            </a:r>
            <a:r>
              <a:rPr lang="en-GB" dirty="0"/>
              <a:t>– i.e. a software environment set up on a computer that we can use.</a:t>
            </a:r>
          </a:p>
          <a:p>
            <a:r>
              <a:rPr lang="en-GB" dirty="0"/>
              <a:t>We don’t have the time to setup our own environments – instead, we’re going to use a </a:t>
            </a:r>
            <a:r>
              <a:rPr lang="en-GB" dirty="0">
                <a:solidFill>
                  <a:srgbClr val="FFC000"/>
                </a:solidFill>
              </a:rPr>
              <a:t>pre-installed</a:t>
            </a:r>
            <a:r>
              <a:rPr lang="en-GB" dirty="0"/>
              <a:t>, </a:t>
            </a:r>
            <a:r>
              <a:rPr lang="en-GB" dirty="0">
                <a:solidFill>
                  <a:srgbClr val="FFC000"/>
                </a:solidFill>
              </a:rPr>
              <a:t>development environment</a:t>
            </a:r>
            <a:r>
              <a:rPr lang="en-GB" dirty="0"/>
              <a:t> that allows us to write Python code.</a:t>
            </a:r>
          </a:p>
          <a:p>
            <a:r>
              <a:rPr lang="en-GB" dirty="0"/>
              <a:t>This tool is called </a:t>
            </a:r>
            <a:r>
              <a:rPr lang="en-GB" dirty="0" err="1">
                <a:solidFill>
                  <a:srgbClr val="FFA43D"/>
                </a:solidFill>
              </a:rPr>
              <a:t>Jupyter</a:t>
            </a:r>
            <a:r>
              <a:rPr lang="en-GB" dirty="0">
                <a:solidFill>
                  <a:srgbClr val="FFA43D"/>
                </a:solidFill>
              </a:rPr>
              <a:t> Notebook</a:t>
            </a:r>
            <a:r>
              <a:rPr lang="en-GB" dirty="0"/>
              <a:t>.</a:t>
            </a:r>
          </a:p>
          <a:p>
            <a:pPr marL="0" indent="0">
              <a:buNone/>
            </a:pPr>
            <a:endParaRPr lang="en-GB" dirty="0"/>
          </a:p>
        </p:txBody>
      </p:sp>
    </p:spTree>
    <p:extLst>
      <p:ext uri="{BB962C8B-B14F-4D97-AF65-F5344CB8AC3E}">
        <p14:creationId xmlns:p14="http://schemas.microsoft.com/office/powerpoint/2010/main" val="2626229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C01FD33F-2157-F96A-01B7-1571F30F4C9A}"/>
              </a:ext>
            </a:extLst>
          </p:cNvPr>
          <p:cNvGrpSpPr/>
          <p:nvPr/>
        </p:nvGrpSpPr>
        <p:grpSpPr>
          <a:xfrm>
            <a:off x="6100700" y="2319388"/>
            <a:ext cx="2052000" cy="1871613"/>
            <a:chOff x="6176902" y="2319388"/>
            <a:chExt cx="2052000" cy="1871613"/>
          </a:xfrm>
        </p:grpSpPr>
        <p:sp>
          <p:nvSpPr>
            <p:cNvPr id="21" name="Freeform: Shape 20">
              <a:extLst>
                <a:ext uri="{FF2B5EF4-FFF2-40B4-BE49-F238E27FC236}">
                  <a16:creationId xmlns:a16="http://schemas.microsoft.com/office/drawing/2014/main" id="{8DA44E75-BD4B-1357-6D60-CC963720C4A8}"/>
                </a:ext>
              </a:extLst>
            </p:cNvPr>
            <p:cNvSpPr>
              <a:spLocks noChangeAspect="1"/>
            </p:cNvSpPr>
            <p:nvPr/>
          </p:nvSpPr>
          <p:spPr>
            <a:xfrm>
              <a:off x="6176902" y="2319388"/>
              <a:ext cx="2052000" cy="1070803"/>
            </a:xfrm>
            <a:custGeom>
              <a:avLst/>
              <a:gdLst>
                <a:gd name="connsiteX0" fmla="*/ 400050 w 800080"/>
                <a:gd name="connsiteY0" fmla="*/ 0 h 417509"/>
                <a:gd name="connsiteX1" fmla="*/ 400031 w 800080"/>
                <a:gd name="connsiteY1" fmla="*/ 0 h 417509"/>
                <a:gd name="connsiteX2" fmla="*/ 0 w 800080"/>
                <a:gd name="connsiteY2" fmla="*/ 380552 h 417509"/>
                <a:gd name="connsiteX3" fmla="*/ 43244 w 800080"/>
                <a:gd name="connsiteY3" fmla="*/ 417509 h 417509"/>
                <a:gd name="connsiteX4" fmla="*/ 400031 w 800080"/>
                <a:gd name="connsiteY4" fmla="*/ 78581 h 417509"/>
                <a:gd name="connsiteX5" fmla="*/ 400050 w 800080"/>
                <a:gd name="connsiteY5" fmla="*/ 78581 h 417509"/>
                <a:gd name="connsiteX6" fmla="*/ 756837 w 800080"/>
                <a:gd name="connsiteY6" fmla="*/ 417509 h 417509"/>
                <a:gd name="connsiteX7" fmla="*/ 800081 w 800080"/>
                <a:gd name="connsiteY7" fmla="*/ 380552 h 417509"/>
                <a:gd name="connsiteX8" fmla="*/ 400050 w 800080"/>
                <a:gd name="connsiteY8" fmla="*/ 0 h 417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0080" h="417509">
                  <a:moveTo>
                    <a:pt x="400050" y="0"/>
                  </a:moveTo>
                  <a:lnTo>
                    <a:pt x="400031" y="0"/>
                  </a:lnTo>
                  <a:lnTo>
                    <a:pt x="0" y="380552"/>
                  </a:lnTo>
                  <a:lnTo>
                    <a:pt x="43244" y="417509"/>
                  </a:lnTo>
                  <a:lnTo>
                    <a:pt x="400031" y="78581"/>
                  </a:lnTo>
                  <a:lnTo>
                    <a:pt x="400050" y="78581"/>
                  </a:lnTo>
                  <a:lnTo>
                    <a:pt x="756837" y="417509"/>
                  </a:lnTo>
                  <a:lnTo>
                    <a:pt x="800081" y="380552"/>
                  </a:lnTo>
                  <a:lnTo>
                    <a:pt x="400050" y="0"/>
                  </a:lnTo>
                  <a:close/>
                </a:path>
              </a:pathLst>
            </a:custGeom>
            <a:solidFill>
              <a:schemeClr val="bg1"/>
            </a:solidFill>
            <a:ln w="9525" cap="flat">
              <a:noFill/>
              <a:prstDash val="solid"/>
              <a:miter/>
            </a:ln>
          </p:spPr>
          <p:txBody>
            <a:bodyPr rtlCol="0" anchor="ctr"/>
            <a:lstStyle/>
            <a:p>
              <a:endParaRPr lang="en-GB"/>
            </a:p>
          </p:txBody>
        </p:sp>
        <p:cxnSp>
          <p:nvCxnSpPr>
            <p:cNvPr id="26" name="Straight Connector 25">
              <a:extLst>
                <a:ext uri="{FF2B5EF4-FFF2-40B4-BE49-F238E27FC236}">
                  <a16:creationId xmlns:a16="http://schemas.microsoft.com/office/drawing/2014/main" id="{D2CCAFDC-319A-F02D-55F8-E6DA5854F65D}"/>
                </a:ext>
              </a:extLst>
            </p:cNvPr>
            <p:cNvCxnSpPr>
              <a:cxnSpLocks/>
            </p:cNvCxnSpPr>
            <p:nvPr/>
          </p:nvCxnSpPr>
          <p:spPr>
            <a:xfrm>
              <a:off x="6535033" y="2985464"/>
              <a:ext cx="0" cy="120553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E805AB-5709-B174-5AC0-251345ECF531}"/>
                </a:ext>
              </a:extLst>
            </p:cNvPr>
            <p:cNvCxnSpPr>
              <a:cxnSpLocks/>
            </p:cNvCxnSpPr>
            <p:nvPr/>
          </p:nvCxnSpPr>
          <p:spPr>
            <a:xfrm>
              <a:off x="7863093" y="2985461"/>
              <a:ext cx="0" cy="120553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err="1"/>
              <a:t>Jupyter</a:t>
            </a:r>
            <a:r>
              <a:rPr lang="en-GB" dirty="0"/>
              <a:t> Notebook</a:t>
            </a:r>
          </a:p>
        </p:txBody>
      </p:sp>
      <p:sp>
        <p:nvSpPr>
          <p:cNvPr id="4" name="Content Placeholder 3">
            <a:extLst>
              <a:ext uri="{FF2B5EF4-FFF2-40B4-BE49-F238E27FC236}">
                <a16:creationId xmlns:a16="http://schemas.microsoft.com/office/drawing/2014/main" id="{CE62FEEA-96B8-284A-A1C8-69332CD91338}"/>
              </a:ext>
            </a:extLst>
          </p:cNvPr>
          <p:cNvSpPr>
            <a:spLocks noGrp="1"/>
          </p:cNvSpPr>
          <p:nvPr>
            <p:ph idx="1"/>
          </p:nvPr>
        </p:nvSpPr>
        <p:spPr>
          <a:xfrm>
            <a:off x="838200" y="1488332"/>
            <a:ext cx="4498489" cy="4688631"/>
          </a:xfrm>
        </p:spPr>
        <p:txBody>
          <a:bodyPr>
            <a:normAutofit fontScale="92500" lnSpcReduction="20000"/>
          </a:bodyPr>
          <a:lstStyle/>
          <a:p>
            <a:r>
              <a:rPr lang="en-GB" dirty="0" err="1"/>
              <a:t>Jupyter</a:t>
            </a:r>
            <a:r>
              <a:rPr lang="en-GB" dirty="0"/>
              <a:t> Notebook has its own code editor and a range of tools for writing and running code.</a:t>
            </a:r>
          </a:p>
          <a:p>
            <a:r>
              <a:rPr lang="en-GB" dirty="0"/>
              <a:t>It runs a local server on your machine and is accessed through a web browser via a local address (e.g., </a:t>
            </a:r>
            <a:r>
              <a:rPr lang="en-GB" dirty="0">
                <a:solidFill>
                  <a:srgbClr val="FFA43D"/>
                </a:solidFill>
              </a:rPr>
              <a:t>http://localhost:8888</a:t>
            </a:r>
            <a:r>
              <a:rPr lang="en-GB" dirty="0"/>
              <a:t>)</a:t>
            </a:r>
          </a:p>
          <a:p>
            <a:r>
              <a:rPr lang="en-GB" dirty="0"/>
              <a:t>It provides an interactive environment for coding.</a:t>
            </a:r>
          </a:p>
          <a:p>
            <a:r>
              <a:rPr lang="en-GB" dirty="0"/>
              <a:t>It a great platform for beginners to learn and experiment with programming.</a:t>
            </a:r>
          </a:p>
        </p:txBody>
      </p:sp>
      <p:grpSp>
        <p:nvGrpSpPr>
          <p:cNvPr id="5" name="Group 4">
            <a:extLst>
              <a:ext uri="{FF2B5EF4-FFF2-40B4-BE49-F238E27FC236}">
                <a16:creationId xmlns:a16="http://schemas.microsoft.com/office/drawing/2014/main" id="{76990B05-8ADD-B04F-8A5A-0E44980C01BC}"/>
              </a:ext>
            </a:extLst>
          </p:cNvPr>
          <p:cNvGrpSpPr/>
          <p:nvPr/>
        </p:nvGrpSpPr>
        <p:grpSpPr>
          <a:xfrm>
            <a:off x="9160923" y="1742485"/>
            <a:ext cx="2741926" cy="2822964"/>
            <a:chOff x="9295394" y="1168744"/>
            <a:chExt cx="2741926" cy="2822964"/>
          </a:xfrm>
        </p:grpSpPr>
        <p:sp>
          <p:nvSpPr>
            <p:cNvPr id="6" name="Rounded Rectangle 5">
              <a:extLst>
                <a:ext uri="{FF2B5EF4-FFF2-40B4-BE49-F238E27FC236}">
                  <a16:creationId xmlns:a16="http://schemas.microsoft.com/office/drawing/2014/main" id="{BA6BFD8A-DD78-374D-81EC-8A4666826753}"/>
                </a:ext>
              </a:extLst>
            </p:cNvPr>
            <p:cNvSpPr/>
            <p:nvPr/>
          </p:nvSpPr>
          <p:spPr>
            <a:xfrm>
              <a:off x="9295394" y="1168744"/>
              <a:ext cx="2741926" cy="2822964"/>
            </a:xfrm>
            <a:prstGeom prst="roundRect">
              <a:avLst/>
            </a:prstGeom>
            <a:solidFill>
              <a:schemeClr val="bg2">
                <a:lumMod val="50000"/>
              </a:schemeClr>
            </a:solidFill>
            <a:ln w="508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000" b="1" dirty="0">
                <a:latin typeface="Calibri" panose="020F050202020403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7519A088-7645-1E4C-9B98-C7FA0CC2F1CB}"/>
                </a:ext>
              </a:extLst>
            </p:cNvPr>
            <p:cNvGrpSpPr/>
            <p:nvPr/>
          </p:nvGrpSpPr>
          <p:grpSpPr>
            <a:xfrm>
              <a:off x="9483354" y="1376379"/>
              <a:ext cx="2351523" cy="2329621"/>
              <a:chOff x="9483354" y="1376379"/>
              <a:chExt cx="2351523" cy="2329621"/>
            </a:xfrm>
          </p:grpSpPr>
          <p:sp>
            <p:nvSpPr>
              <p:cNvPr id="8" name="Rounded Rectangle 7">
                <a:extLst>
                  <a:ext uri="{FF2B5EF4-FFF2-40B4-BE49-F238E27FC236}">
                    <a16:creationId xmlns:a16="http://schemas.microsoft.com/office/drawing/2014/main" id="{41BB094C-35AC-5D4E-A6DE-1626CDF7E8F4}"/>
                  </a:ext>
                </a:extLst>
              </p:cNvPr>
              <p:cNvSpPr/>
              <p:nvPr/>
            </p:nvSpPr>
            <p:spPr>
              <a:xfrm>
                <a:off x="9483357" y="1376379"/>
                <a:ext cx="2351520" cy="492021"/>
              </a:xfrm>
              <a:prstGeom prst="roundRect">
                <a:avLst/>
              </a:prstGeom>
              <a:ln w="50800">
                <a:solidFill>
                  <a:schemeClr val="accent1">
                    <a:shade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Language Tools</a:t>
                </a:r>
              </a:p>
            </p:txBody>
          </p:sp>
          <p:sp>
            <p:nvSpPr>
              <p:cNvPr id="9" name="Rounded Rectangle 8">
                <a:extLst>
                  <a:ext uri="{FF2B5EF4-FFF2-40B4-BE49-F238E27FC236}">
                    <a16:creationId xmlns:a16="http://schemas.microsoft.com/office/drawing/2014/main" id="{33DB7AF0-E0F3-D94A-A61D-00FB7950A824}"/>
                  </a:ext>
                </a:extLst>
              </p:cNvPr>
              <p:cNvSpPr/>
              <p:nvPr/>
            </p:nvSpPr>
            <p:spPr>
              <a:xfrm>
                <a:off x="9483354" y="2200853"/>
                <a:ext cx="2351520" cy="586347"/>
              </a:xfrm>
              <a:prstGeom prst="roundRect">
                <a:avLst/>
              </a:prstGeom>
              <a:solidFill>
                <a:schemeClr val="accent2">
                  <a:lumMod val="75000"/>
                </a:schemeClr>
              </a:solidFill>
              <a:ln w="50800">
                <a:solidFill>
                  <a:schemeClr val="accent2">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External Libraries</a:t>
                </a:r>
              </a:p>
            </p:txBody>
          </p:sp>
          <p:sp>
            <p:nvSpPr>
              <p:cNvPr id="10" name="Rounded Rectangle 9">
                <a:extLst>
                  <a:ext uri="{FF2B5EF4-FFF2-40B4-BE49-F238E27FC236}">
                    <a16:creationId xmlns:a16="http://schemas.microsoft.com/office/drawing/2014/main" id="{CA90BDAD-138D-804B-A4C5-87301EF7D380}"/>
                  </a:ext>
                </a:extLst>
              </p:cNvPr>
              <p:cNvSpPr/>
              <p:nvPr/>
            </p:nvSpPr>
            <p:spPr>
              <a:xfrm>
                <a:off x="9483354" y="3119653"/>
                <a:ext cx="2351520" cy="586347"/>
              </a:xfrm>
              <a:prstGeom prst="roundRect">
                <a:avLst/>
              </a:prstGeom>
              <a:solidFill>
                <a:schemeClr val="accent6">
                  <a:lumMod val="75000"/>
                </a:schemeClr>
              </a:solidFill>
              <a:ln w="50800">
                <a:solidFill>
                  <a:schemeClr val="accent6">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rPr>
                  <a:t>Tools (Code Editors)</a:t>
                </a:r>
              </a:p>
            </p:txBody>
          </p:sp>
        </p:grpSp>
      </p:grpSp>
      <p:grpSp>
        <p:nvGrpSpPr>
          <p:cNvPr id="11" name="Group 10">
            <a:extLst>
              <a:ext uri="{FF2B5EF4-FFF2-40B4-BE49-F238E27FC236}">
                <a16:creationId xmlns:a16="http://schemas.microsoft.com/office/drawing/2014/main" id="{0B261832-AB8B-6145-B276-225EB66C5DB6}"/>
              </a:ext>
            </a:extLst>
          </p:cNvPr>
          <p:cNvGrpSpPr/>
          <p:nvPr/>
        </p:nvGrpSpPr>
        <p:grpSpPr>
          <a:xfrm>
            <a:off x="5430670" y="2733495"/>
            <a:ext cx="3636272" cy="2190254"/>
            <a:chOff x="5659123" y="2150789"/>
            <a:chExt cx="3636272" cy="2190254"/>
          </a:xfrm>
        </p:grpSpPr>
        <p:pic>
          <p:nvPicPr>
            <p:cNvPr id="13" name="Graphic 12" descr="Server">
              <a:extLst>
                <a:ext uri="{FF2B5EF4-FFF2-40B4-BE49-F238E27FC236}">
                  <a16:creationId xmlns:a16="http://schemas.microsoft.com/office/drawing/2014/main" id="{0F187D53-131D-FD45-A294-90B4404A73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88898" y="2601477"/>
              <a:ext cx="1104523" cy="1104523"/>
            </a:xfrm>
            <a:prstGeom prst="rect">
              <a:avLst/>
            </a:prstGeom>
            <a:effectLst>
              <a:outerShdw blurRad="50800" dist="38100" dir="2700000" algn="tl" rotWithShape="0">
                <a:prstClr val="black">
                  <a:alpha val="40000"/>
                </a:prstClr>
              </a:outerShdw>
            </a:effectLst>
          </p:spPr>
        </p:pic>
        <p:cxnSp>
          <p:nvCxnSpPr>
            <p:cNvPr id="14" name="Straight Connector 13">
              <a:extLst>
                <a:ext uri="{FF2B5EF4-FFF2-40B4-BE49-F238E27FC236}">
                  <a16:creationId xmlns:a16="http://schemas.microsoft.com/office/drawing/2014/main" id="{DF05A26C-6528-7B4C-BBC9-4CC14F5AA7DF}"/>
                </a:ext>
              </a:extLst>
            </p:cNvPr>
            <p:cNvCxnSpPr>
              <a:cxnSpLocks/>
            </p:cNvCxnSpPr>
            <p:nvPr/>
          </p:nvCxnSpPr>
          <p:spPr>
            <a:xfrm>
              <a:off x="5659123" y="4341043"/>
              <a:ext cx="3257880" cy="0"/>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EB3DFF84-93C8-6C4B-86F6-7FEFE232DF99}"/>
                </a:ext>
              </a:extLst>
            </p:cNvPr>
            <p:cNvCxnSpPr>
              <a:cxnSpLocks/>
              <a:stCxn id="13" idx="0"/>
            </p:cNvCxnSpPr>
            <p:nvPr/>
          </p:nvCxnSpPr>
          <p:spPr>
            <a:xfrm rot="5400000" flipH="1" flipV="1">
              <a:off x="8092933" y="1399016"/>
              <a:ext cx="450689" cy="1954235"/>
            </a:xfrm>
            <a:prstGeom prst="curvedConnector2">
              <a:avLst/>
            </a:prstGeom>
            <a:ln w="41275">
              <a:headEnd type="stealth"/>
              <a:tailEnd type="non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C523E76C-DD75-6740-B2E2-FA7A4356EC67}"/>
              </a:ext>
            </a:extLst>
          </p:cNvPr>
          <p:cNvGrpSpPr/>
          <p:nvPr/>
        </p:nvGrpSpPr>
        <p:grpSpPr>
          <a:xfrm>
            <a:off x="6570944" y="4363080"/>
            <a:ext cx="1325318" cy="2203841"/>
            <a:chOff x="6705415" y="3789339"/>
            <a:chExt cx="1325318" cy="2203841"/>
          </a:xfrm>
        </p:grpSpPr>
        <p:pic>
          <p:nvPicPr>
            <p:cNvPr id="17" name="Graphic 16" descr="Laptop">
              <a:extLst>
                <a:ext uri="{FF2B5EF4-FFF2-40B4-BE49-F238E27FC236}">
                  <a16:creationId xmlns:a16="http://schemas.microsoft.com/office/drawing/2014/main" id="{3D74C7CD-62F6-5948-9E41-BCFB4AB06B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05415" y="4667862"/>
              <a:ext cx="1325318" cy="1325318"/>
            </a:xfrm>
            <a:prstGeom prst="rect">
              <a:avLst/>
            </a:prstGeom>
            <a:effectLst>
              <a:outerShdw blurRad="50800" dist="38100" dir="2700000" algn="tl" rotWithShape="0">
                <a:prstClr val="black">
                  <a:alpha val="40000"/>
                </a:prstClr>
              </a:outerShdw>
            </a:effectLst>
          </p:spPr>
        </p:pic>
        <p:cxnSp>
          <p:nvCxnSpPr>
            <p:cNvPr id="18" name="Straight Arrow Connector 17">
              <a:extLst>
                <a:ext uri="{FF2B5EF4-FFF2-40B4-BE49-F238E27FC236}">
                  <a16:creationId xmlns:a16="http://schemas.microsoft.com/office/drawing/2014/main" id="{D57C0858-0BD1-1F46-938C-554DC5FA4D1A}"/>
                </a:ext>
              </a:extLst>
            </p:cNvPr>
            <p:cNvCxnSpPr>
              <a:cxnSpLocks/>
            </p:cNvCxnSpPr>
            <p:nvPr/>
          </p:nvCxnSpPr>
          <p:spPr>
            <a:xfrm flipV="1">
              <a:off x="7341159" y="3789339"/>
              <a:ext cx="0" cy="1101920"/>
            </a:xfrm>
            <a:prstGeom prst="straightConnector1">
              <a:avLst/>
            </a:prstGeom>
            <a:ln w="88900">
              <a:headEnd type="stealth"/>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4786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a:xfrm>
            <a:off x="838200" y="365125"/>
            <a:ext cx="10515600" cy="1325563"/>
          </a:xfrm>
        </p:spPr>
        <p:txBody>
          <a:bodyPr anchor="ctr">
            <a:normAutofit/>
          </a:bodyPr>
          <a:lstStyle/>
          <a:p>
            <a:r>
              <a:rPr lang="en-GB" dirty="0"/>
              <a:t>Launching </a:t>
            </a:r>
            <a:r>
              <a:rPr lang="en-GB" dirty="0" err="1"/>
              <a:t>Jupyter</a:t>
            </a:r>
            <a:r>
              <a:rPr lang="en-GB" dirty="0"/>
              <a:t> Notebook </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sz="half" idx="1"/>
          </p:nvPr>
        </p:nvSpPr>
        <p:spPr>
          <a:xfrm>
            <a:off x="838200" y="1825625"/>
            <a:ext cx="5181600" cy="4351338"/>
          </a:xfrm>
        </p:spPr>
        <p:txBody>
          <a:bodyPr>
            <a:normAutofit/>
          </a:bodyPr>
          <a:lstStyle/>
          <a:p>
            <a:pPr marL="457200" indent="-457200">
              <a:buFont typeface="+mj-lt"/>
              <a:buAutoNum type="arabicPeriod"/>
            </a:pPr>
            <a:r>
              <a:rPr lang="en-GB" dirty="0"/>
              <a:t>Press “</a:t>
            </a:r>
            <a:r>
              <a:rPr lang="en-GB" dirty="0">
                <a:solidFill>
                  <a:srgbClr val="FFA43D"/>
                </a:solidFill>
              </a:rPr>
              <a:t>Windows + S</a:t>
            </a:r>
            <a:r>
              <a:rPr lang="en-GB" dirty="0"/>
              <a:t>” and type “</a:t>
            </a:r>
            <a:r>
              <a:rPr lang="en-GB" dirty="0" err="1">
                <a:solidFill>
                  <a:srgbClr val="FFA43D"/>
                </a:solidFill>
              </a:rPr>
              <a:t>Jupyter</a:t>
            </a:r>
            <a:r>
              <a:rPr lang="en-GB" dirty="0">
                <a:solidFill>
                  <a:srgbClr val="FFA43D"/>
                </a:solidFill>
              </a:rPr>
              <a:t> Notebook</a:t>
            </a:r>
            <a:r>
              <a:rPr lang="en-GB" dirty="0"/>
              <a:t>” in the search bar.</a:t>
            </a:r>
          </a:p>
          <a:p>
            <a:pPr marL="457200" indent="-457200">
              <a:buFont typeface="+mj-lt"/>
              <a:buAutoNum type="arabicPeriod"/>
            </a:pPr>
            <a:r>
              <a:rPr lang="en-GB" dirty="0"/>
              <a:t>Click on </a:t>
            </a:r>
            <a:r>
              <a:rPr lang="en-GB" dirty="0" err="1">
                <a:solidFill>
                  <a:srgbClr val="FFC000"/>
                </a:solidFill>
              </a:rPr>
              <a:t>Jupyter</a:t>
            </a:r>
            <a:r>
              <a:rPr lang="en-GB" dirty="0">
                <a:solidFill>
                  <a:srgbClr val="FFC000"/>
                </a:solidFill>
              </a:rPr>
              <a:t> Notebook</a:t>
            </a:r>
            <a:r>
              <a:rPr lang="en-GB" dirty="0"/>
              <a:t> to launch it in your default web browser.</a:t>
            </a:r>
          </a:p>
          <a:p>
            <a:pPr lvl="1"/>
            <a:r>
              <a:rPr lang="en-GB" sz="2000" dirty="0"/>
              <a:t>You should see a user interface that looks a little like this</a:t>
            </a:r>
            <a:r>
              <a:rPr lang="en-GB" sz="2800" dirty="0"/>
              <a:t>:</a:t>
            </a:r>
          </a:p>
          <a:p>
            <a:pPr marL="0" indent="0">
              <a:buNone/>
            </a:pPr>
            <a:endParaRPr lang="en-GB" dirty="0"/>
          </a:p>
        </p:txBody>
      </p:sp>
      <p:pic>
        <p:nvPicPr>
          <p:cNvPr id="5" name="Picture 4">
            <a:extLst>
              <a:ext uri="{FF2B5EF4-FFF2-40B4-BE49-F238E27FC236}">
                <a16:creationId xmlns:a16="http://schemas.microsoft.com/office/drawing/2014/main" id="{739F67C8-92E9-D3DC-CE28-86B053EFF5BD}"/>
              </a:ext>
            </a:extLst>
          </p:cNvPr>
          <p:cNvPicPr>
            <a:picLocks noChangeAspect="1"/>
          </p:cNvPicPr>
          <p:nvPr/>
        </p:nvPicPr>
        <p:blipFill>
          <a:blip r:embed="rId3"/>
          <a:stretch>
            <a:fillRect/>
          </a:stretch>
        </p:blipFill>
        <p:spPr>
          <a:xfrm>
            <a:off x="6172200" y="2304320"/>
            <a:ext cx="5181600" cy="3393947"/>
          </a:xfrm>
          <a:prstGeom prst="rect">
            <a:avLst/>
          </a:prstGeom>
          <a:noFill/>
        </p:spPr>
      </p:pic>
    </p:spTree>
    <p:extLst>
      <p:ext uri="{BB962C8B-B14F-4D97-AF65-F5344CB8AC3E}">
        <p14:creationId xmlns:p14="http://schemas.microsoft.com/office/powerpoint/2010/main" val="1640269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79440-BC6C-C832-E95B-32B56D824C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A102C5-B60E-DF1F-2B9A-495C846FE362}"/>
              </a:ext>
            </a:extLst>
          </p:cNvPr>
          <p:cNvSpPr>
            <a:spLocks noGrp="1"/>
          </p:cNvSpPr>
          <p:nvPr>
            <p:ph type="title"/>
          </p:nvPr>
        </p:nvSpPr>
        <p:spPr>
          <a:xfrm>
            <a:off x="838200" y="365125"/>
            <a:ext cx="10515600" cy="1325563"/>
          </a:xfrm>
        </p:spPr>
        <p:txBody>
          <a:bodyPr anchor="ctr">
            <a:normAutofit/>
          </a:bodyPr>
          <a:lstStyle/>
          <a:p>
            <a:r>
              <a:rPr lang="en-GB" dirty="0"/>
              <a:t>Creating a Notebook in </a:t>
            </a:r>
            <a:r>
              <a:rPr lang="en-GB" dirty="0" err="1"/>
              <a:t>Jupyter</a:t>
            </a:r>
            <a:r>
              <a:rPr lang="en-GB" dirty="0"/>
              <a:t> Notebook </a:t>
            </a:r>
          </a:p>
        </p:txBody>
      </p:sp>
      <p:sp>
        <p:nvSpPr>
          <p:cNvPr id="3" name="Content Placeholder 2">
            <a:extLst>
              <a:ext uri="{FF2B5EF4-FFF2-40B4-BE49-F238E27FC236}">
                <a16:creationId xmlns:a16="http://schemas.microsoft.com/office/drawing/2014/main" id="{B196FB25-45FE-7DDE-B070-8065B37342CD}"/>
              </a:ext>
            </a:extLst>
          </p:cNvPr>
          <p:cNvSpPr>
            <a:spLocks noGrp="1"/>
          </p:cNvSpPr>
          <p:nvPr>
            <p:ph sz="half" idx="1"/>
          </p:nvPr>
        </p:nvSpPr>
        <p:spPr>
          <a:xfrm>
            <a:off x="838200" y="1825625"/>
            <a:ext cx="5181600" cy="4351338"/>
          </a:xfrm>
        </p:spPr>
        <p:txBody>
          <a:bodyPr>
            <a:normAutofit/>
          </a:bodyPr>
          <a:lstStyle/>
          <a:p>
            <a:pPr marL="457200" indent="-457200">
              <a:buFont typeface="+mj-lt"/>
              <a:buAutoNum type="arabicPeriod"/>
            </a:pPr>
            <a:r>
              <a:rPr lang="en-GB" dirty="0"/>
              <a:t>Double-click the "</a:t>
            </a:r>
            <a:r>
              <a:rPr lang="en-GB" dirty="0">
                <a:solidFill>
                  <a:srgbClr val="FFA43D"/>
                </a:solidFill>
              </a:rPr>
              <a:t>Downloads</a:t>
            </a:r>
            <a:r>
              <a:rPr lang="en-GB" dirty="0"/>
              <a:t>" folder </a:t>
            </a:r>
          </a:p>
          <a:p>
            <a:pPr lvl="1"/>
            <a:r>
              <a:rPr lang="en-GB" sz="2000" dirty="0"/>
              <a:t>This is where you will create the notebook</a:t>
            </a:r>
            <a:r>
              <a:rPr lang="en-GB" dirty="0"/>
              <a:t>.</a:t>
            </a:r>
          </a:p>
          <a:p>
            <a:pPr marL="457200" indent="-457200">
              <a:buFont typeface="+mj-lt"/>
              <a:buAutoNum type="arabicPeriod"/>
            </a:pPr>
            <a:r>
              <a:rPr lang="en-GB" dirty="0"/>
              <a:t>Click on the "</a:t>
            </a:r>
            <a:r>
              <a:rPr lang="en-GB" dirty="0">
                <a:solidFill>
                  <a:srgbClr val="FFA43D"/>
                </a:solidFill>
              </a:rPr>
              <a:t>New</a:t>
            </a:r>
            <a:r>
              <a:rPr lang="en-GB" dirty="0"/>
              <a:t>" button (top right corner).</a:t>
            </a:r>
          </a:p>
          <a:p>
            <a:pPr marL="457200" indent="-457200">
              <a:buFont typeface="+mj-lt"/>
              <a:buAutoNum type="arabicPeriod"/>
            </a:pPr>
            <a:r>
              <a:rPr lang="en-GB" dirty="0"/>
              <a:t>Select "</a:t>
            </a:r>
            <a:r>
              <a:rPr lang="en-GB" dirty="0">
                <a:solidFill>
                  <a:srgbClr val="FFA43D"/>
                </a:solidFill>
              </a:rPr>
              <a:t>Python 3 (</a:t>
            </a:r>
            <a:r>
              <a:rPr lang="en-GB" dirty="0" err="1">
                <a:solidFill>
                  <a:srgbClr val="FFA43D"/>
                </a:solidFill>
              </a:rPr>
              <a:t>ipykernel</a:t>
            </a:r>
            <a:r>
              <a:rPr lang="en-GB" dirty="0">
                <a:solidFill>
                  <a:srgbClr val="FFA43D"/>
                </a:solidFill>
              </a:rPr>
              <a:t>)</a:t>
            </a:r>
            <a:r>
              <a:rPr lang="en-GB" dirty="0"/>
              <a:t>".</a:t>
            </a:r>
          </a:p>
          <a:p>
            <a:pPr marL="457200" indent="-457200">
              <a:buFont typeface="+mj-lt"/>
              <a:buAutoNum type="arabicPeriod"/>
            </a:pPr>
            <a:r>
              <a:rPr lang="en-GB" dirty="0"/>
              <a:t>A new untitled notebook will open in a new tab.</a:t>
            </a:r>
          </a:p>
        </p:txBody>
      </p:sp>
      <p:grpSp>
        <p:nvGrpSpPr>
          <p:cNvPr id="11" name="Group 10">
            <a:extLst>
              <a:ext uri="{FF2B5EF4-FFF2-40B4-BE49-F238E27FC236}">
                <a16:creationId xmlns:a16="http://schemas.microsoft.com/office/drawing/2014/main" id="{605BB46D-820D-4A66-DF3C-E065CDDAA0C8}"/>
              </a:ext>
            </a:extLst>
          </p:cNvPr>
          <p:cNvGrpSpPr/>
          <p:nvPr/>
        </p:nvGrpSpPr>
        <p:grpSpPr>
          <a:xfrm>
            <a:off x="5988121" y="2304320"/>
            <a:ext cx="5666417" cy="3394800"/>
            <a:chOff x="5988121" y="2304320"/>
            <a:chExt cx="5666417" cy="3394800"/>
          </a:xfrm>
        </p:grpSpPr>
        <p:pic>
          <p:nvPicPr>
            <p:cNvPr id="6" name="Picture 5">
              <a:extLst>
                <a:ext uri="{FF2B5EF4-FFF2-40B4-BE49-F238E27FC236}">
                  <a16:creationId xmlns:a16="http://schemas.microsoft.com/office/drawing/2014/main" id="{1561BE4A-7591-EB96-1C9F-E31629A268BA}"/>
                </a:ext>
              </a:extLst>
            </p:cNvPr>
            <p:cNvPicPr>
              <a:picLocks noChangeAspect="1"/>
            </p:cNvPicPr>
            <p:nvPr/>
          </p:nvPicPr>
          <p:blipFill>
            <a:blip r:embed="rId3"/>
            <a:stretch>
              <a:fillRect/>
            </a:stretch>
          </p:blipFill>
          <p:spPr>
            <a:xfrm>
              <a:off x="6203880" y="2304320"/>
              <a:ext cx="5450658" cy="3394800"/>
            </a:xfrm>
            <a:prstGeom prst="rect">
              <a:avLst/>
            </a:prstGeom>
          </p:spPr>
        </p:pic>
        <p:sp>
          <p:nvSpPr>
            <p:cNvPr id="9" name="Arrow: Right 8">
              <a:extLst>
                <a:ext uri="{FF2B5EF4-FFF2-40B4-BE49-F238E27FC236}">
                  <a16:creationId xmlns:a16="http://schemas.microsoft.com/office/drawing/2014/main" id="{26E24850-1E99-15E4-F6E0-990861347F92}"/>
                </a:ext>
              </a:extLst>
            </p:cNvPr>
            <p:cNvSpPr/>
            <p:nvPr/>
          </p:nvSpPr>
          <p:spPr>
            <a:xfrm>
              <a:off x="5988121" y="4419600"/>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Right 9">
              <a:extLst>
                <a:ext uri="{FF2B5EF4-FFF2-40B4-BE49-F238E27FC236}">
                  <a16:creationId xmlns:a16="http://schemas.microsoft.com/office/drawing/2014/main" id="{D3118CCF-CEC9-5490-7373-66C5BA0AD0AB}"/>
                </a:ext>
              </a:extLst>
            </p:cNvPr>
            <p:cNvSpPr/>
            <p:nvPr/>
          </p:nvSpPr>
          <p:spPr>
            <a:xfrm rot="5400000">
              <a:off x="10765861" y="3159000"/>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444593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59D24-4F8F-9120-FFD4-61C37743F0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2D46C6-1B6E-FD11-2363-E5DF502DD596}"/>
              </a:ext>
            </a:extLst>
          </p:cNvPr>
          <p:cNvSpPr>
            <a:spLocks noGrp="1"/>
          </p:cNvSpPr>
          <p:nvPr>
            <p:ph type="title"/>
          </p:nvPr>
        </p:nvSpPr>
        <p:spPr>
          <a:xfrm>
            <a:off x="838200" y="365125"/>
            <a:ext cx="10515600" cy="1325563"/>
          </a:xfrm>
        </p:spPr>
        <p:txBody>
          <a:bodyPr anchor="ctr">
            <a:normAutofit/>
          </a:bodyPr>
          <a:lstStyle/>
          <a:p>
            <a:r>
              <a:rPr lang="en-GB" dirty="0"/>
              <a:t>Showing you around… </a:t>
            </a:r>
          </a:p>
        </p:txBody>
      </p:sp>
      <p:sp>
        <p:nvSpPr>
          <p:cNvPr id="3" name="Content Placeholder 2">
            <a:extLst>
              <a:ext uri="{FF2B5EF4-FFF2-40B4-BE49-F238E27FC236}">
                <a16:creationId xmlns:a16="http://schemas.microsoft.com/office/drawing/2014/main" id="{5D3FA20B-C3E8-FCD9-6125-E0E96B632A52}"/>
              </a:ext>
            </a:extLst>
          </p:cNvPr>
          <p:cNvSpPr>
            <a:spLocks noGrp="1"/>
          </p:cNvSpPr>
          <p:nvPr>
            <p:ph sz="half" idx="1"/>
          </p:nvPr>
        </p:nvSpPr>
        <p:spPr>
          <a:xfrm>
            <a:off x="838199" y="1825625"/>
            <a:ext cx="10760529" cy="1603375"/>
          </a:xfrm>
        </p:spPr>
        <p:txBody>
          <a:bodyPr>
            <a:normAutofit/>
          </a:bodyPr>
          <a:lstStyle/>
          <a:p>
            <a:pPr marL="342900" indent="-342900"/>
            <a:r>
              <a:rPr lang="en-GB" dirty="0"/>
              <a:t>A </a:t>
            </a:r>
            <a:r>
              <a:rPr lang="en-GB" dirty="0">
                <a:solidFill>
                  <a:srgbClr val="FFC000"/>
                </a:solidFill>
              </a:rPr>
              <a:t>cell</a:t>
            </a:r>
            <a:r>
              <a:rPr lang="en-GB" dirty="0"/>
              <a:t> – a place where you can write code / text.</a:t>
            </a:r>
          </a:p>
          <a:p>
            <a:pPr marL="342900" indent="-342900"/>
            <a:r>
              <a:rPr lang="en-GB" dirty="0"/>
              <a:t>How to </a:t>
            </a:r>
            <a:r>
              <a:rPr lang="en-GB" dirty="0">
                <a:solidFill>
                  <a:schemeClr val="bg1"/>
                </a:solidFill>
              </a:rPr>
              <a:t>“</a:t>
            </a:r>
            <a:r>
              <a:rPr lang="en-GB" dirty="0">
                <a:solidFill>
                  <a:srgbClr val="FFA43D"/>
                </a:solidFill>
              </a:rPr>
              <a:t>run</a:t>
            </a:r>
            <a:r>
              <a:rPr lang="en-GB" dirty="0">
                <a:solidFill>
                  <a:schemeClr val="bg1"/>
                </a:solidFill>
              </a:rPr>
              <a:t>”</a:t>
            </a:r>
            <a:r>
              <a:rPr lang="en-GB" dirty="0"/>
              <a:t> a cell.</a:t>
            </a:r>
          </a:p>
          <a:p>
            <a:pPr marL="342900" indent="-342900"/>
            <a:r>
              <a:rPr lang="en-GB" dirty="0"/>
              <a:t>How to </a:t>
            </a:r>
            <a:r>
              <a:rPr lang="en-GB" dirty="0">
                <a:solidFill>
                  <a:srgbClr val="FFC000"/>
                </a:solidFill>
              </a:rPr>
              <a:t>create</a:t>
            </a:r>
            <a:r>
              <a:rPr lang="en-GB" dirty="0"/>
              <a:t> a new cell.</a:t>
            </a:r>
          </a:p>
        </p:txBody>
      </p:sp>
      <p:pic>
        <p:nvPicPr>
          <p:cNvPr id="7" name="Picture 6">
            <a:extLst>
              <a:ext uri="{FF2B5EF4-FFF2-40B4-BE49-F238E27FC236}">
                <a16:creationId xmlns:a16="http://schemas.microsoft.com/office/drawing/2014/main" id="{39C1C58C-19A3-B925-FFD0-9A6D9DADE5C7}"/>
              </a:ext>
            </a:extLst>
          </p:cNvPr>
          <p:cNvPicPr>
            <a:picLocks noChangeAspect="1"/>
          </p:cNvPicPr>
          <p:nvPr/>
        </p:nvPicPr>
        <p:blipFill>
          <a:blip r:embed="rId3"/>
          <a:stretch>
            <a:fillRect/>
          </a:stretch>
        </p:blipFill>
        <p:spPr>
          <a:xfrm>
            <a:off x="838199" y="3574822"/>
            <a:ext cx="9867900" cy="2809875"/>
          </a:xfrm>
          <a:prstGeom prst="rect">
            <a:avLst/>
          </a:prstGeom>
        </p:spPr>
      </p:pic>
      <p:sp>
        <p:nvSpPr>
          <p:cNvPr id="8" name="Speech Bubble: Rectangle 7">
            <a:extLst>
              <a:ext uri="{FF2B5EF4-FFF2-40B4-BE49-F238E27FC236}">
                <a16:creationId xmlns:a16="http://schemas.microsoft.com/office/drawing/2014/main" id="{127FFB57-E4F1-0FFC-39A0-ED8CAF2EF50A}"/>
              </a:ext>
            </a:extLst>
          </p:cNvPr>
          <p:cNvSpPr/>
          <p:nvPr/>
        </p:nvSpPr>
        <p:spPr>
          <a:xfrm>
            <a:off x="1665513" y="6243071"/>
            <a:ext cx="859973" cy="375444"/>
          </a:xfrm>
          <a:prstGeom prst="wedgeRectCallout">
            <a:avLst>
              <a:gd name="adj1" fmla="val -26139"/>
              <a:gd name="adj2" fmla="val -85261"/>
            </a:avLst>
          </a:prstGeom>
          <a:solidFill>
            <a:schemeClr val="bg1"/>
          </a:solidFill>
          <a:ln w="28575">
            <a:solidFill>
              <a:srgbClr val="FFA43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Cell</a:t>
            </a:r>
          </a:p>
        </p:txBody>
      </p:sp>
      <p:sp>
        <p:nvSpPr>
          <p:cNvPr id="9" name="Speech Bubble: Rectangle 8">
            <a:extLst>
              <a:ext uri="{FF2B5EF4-FFF2-40B4-BE49-F238E27FC236}">
                <a16:creationId xmlns:a16="http://schemas.microsoft.com/office/drawing/2014/main" id="{2E1EC16B-CEBE-BD17-3D3C-866A03370822}"/>
              </a:ext>
            </a:extLst>
          </p:cNvPr>
          <p:cNvSpPr/>
          <p:nvPr/>
        </p:nvSpPr>
        <p:spPr>
          <a:xfrm>
            <a:off x="2182586" y="4340338"/>
            <a:ext cx="1420585" cy="375444"/>
          </a:xfrm>
          <a:prstGeom prst="wedgeRectCallout">
            <a:avLst>
              <a:gd name="adj1" fmla="val -36265"/>
              <a:gd name="adj2" fmla="val 178587"/>
            </a:avLst>
          </a:prstGeom>
          <a:solidFill>
            <a:schemeClr val="bg1"/>
          </a:solidFill>
          <a:ln w="28575">
            <a:solidFill>
              <a:srgbClr val="FFA43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Run button</a:t>
            </a:r>
          </a:p>
        </p:txBody>
      </p:sp>
      <p:sp>
        <p:nvSpPr>
          <p:cNvPr id="10" name="Speech Bubble: Rectangle 9">
            <a:extLst>
              <a:ext uri="{FF2B5EF4-FFF2-40B4-BE49-F238E27FC236}">
                <a16:creationId xmlns:a16="http://schemas.microsoft.com/office/drawing/2014/main" id="{A6ABF49A-ED6D-2B60-9241-B27995F3B659}"/>
              </a:ext>
            </a:extLst>
          </p:cNvPr>
          <p:cNvSpPr/>
          <p:nvPr/>
        </p:nvSpPr>
        <p:spPr>
          <a:xfrm>
            <a:off x="8828315" y="4979759"/>
            <a:ext cx="1719942" cy="375444"/>
          </a:xfrm>
          <a:prstGeom prst="wedgeRectCallout">
            <a:avLst>
              <a:gd name="adj1" fmla="val 20697"/>
              <a:gd name="adj2" fmla="val 184386"/>
            </a:avLst>
          </a:prstGeom>
          <a:solidFill>
            <a:schemeClr val="bg1"/>
          </a:solidFill>
          <a:ln w="28575">
            <a:solidFill>
              <a:srgbClr val="FFA43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New cell</a:t>
            </a:r>
          </a:p>
        </p:txBody>
      </p:sp>
    </p:spTree>
    <p:extLst>
      <p:ext uri="{BB962C8B-B14F-4D97-AF65-F5344CB8AC3E}">
        <p14:creationId xmlns:p14="http://schemas.microsoft.com/office/powerpoint/2010/main" val="3059599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2BF0A-2271-8186-6251-BA0CECD5C1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3814CE-4BE4-A094-B1D1-BD4538E942BD}"/>
              </a:ext>
            </a:extLst>
          </p:cNvPr>
          <p:cNvSpPr>
            <a:spLocks noGrp="1"/>
          </p:cNvSpPr>
          <p:nvPr>
            <p:ph type="title"/>
          </p:nvPr>
        </p:nvSpPr>
        <p:spPr>
          <a:xfrm>
            <a:off x="838200" y="365125"/>
            <a:ext cx="10515600" cy="1325563"/>
          </a:xfrm>
        </p:spPr>
        <p:txBody>
          <a:bodyPr anchor="ctr">
            <a:normAutofit/>
          </a:bodyPr>
          <a:lstStyle/>
          <a:p>
            <a:r>
              <a:rPr lang="en-GB" dirty="0"/>
              <a:t>Rename your </a:t>
            </a:r>
            <a:r>
              <a:rPr lang="en-GB" dirty="0" err="1"/>
              <a:t>Jupyter</a:t>
            </a:r>
            <a:r>
              <a:rPr lang="en-GB" dirty="0"/>
              <a:t> Notebook </a:t>
            </a:r>
          </a:p>
        </p:txBody>
      </p:sp>
      <p:sp>
        <p:nvSpPr>
          <p:cNvPr id="3" name="Content Placeholder 2">
            <a:extLst>
              <a:ext uri="{FF2B5EF4-FFF2-40B4-BE49-F238E27FC236}">
                <a16:creationId xmlns:a16="http://schemas.microsoft.com/office/drawing/2014/main" id="{D2CABCDE-EAAB-5550-91A3-537BDDF254BC}"/>
              </a:ext>
            </a:extLst>
          </p:cNvPr>
          <p:cNvSpPr>
            <a:spLocks noGrp="1"/>
          </p:cNvSpPr>
          <p:nvPr>
            <p:ph sz="half" idx="1"/>
          </p:nvPr>
        </p:nvSpPr>
        <p:spPr>
          <a:xfrm>
            <a:off x="838200" y="1825625"/>
            <a:ext cx="5181600" cy="4351338"/>
          </a:xfrm>
        </p:spPr>
        <p:txBody>
          <a:bodyPr>
            <a:normAutofit/>
          </a:bodyPr>
          <a:lstStyle/>
          <a:p>
            <a:pPr marL="457200" indent="-457200">
              <a:buFont typeface="+mj-lt"/>
              <a:buAutoNum type="arabicPeriod"/>
            </a:pPr>
            <a:r>
              <a:rPr lang="en-GB" dirty="0"/>
              <a:t>Click on "</a:t>
            </a:r>
            <a:r>
              <a:rPr lang="en-GB" dirty="0">
                <a:solidFill>
                  <a:srgbClr val="FFA43D"/>
                </a:solidFill>
              </a:rPr>
              <a:t>Untitled</a:t>
            </a:r>
            <a:r>
              <a:rPr lang="en-GB" dirty="0"/>
              <a:t>" at the top of the notebook.</a:t>
            </a:r>
          </a:p>
          <a:p>
            <a:pPr marL="457200" indent="-457200">
              <a:buFont typeface="+mj-lt"/>
              <a:buAutoNum type="arabicPeriod"/>
            </a:pPr>
            <a:r>
              <a:rPr lang="en-GB" dirty="0"/>
              <a:t>Enter a meaningful name for your notebook.</a:t>
            </a:r>
          </a:p>
          <a:p>
            <a:pPr marL="457200" indent="-457200">
              <a:buFont typeface="+mj-lt"/>
              <a:buAutoNum type="arabicPeriod"/>
            </a:pPr>
            <a:r>
              <a:rPr lang="en-GB" dirty="0"/>
              <a:t>Click “</a:t>
            </a:r>
            <a:r>
              <a:rPr lang="en-GB" dirty="0">
                <a:solidFill>
                  <a:srgbClr val="FFA43D"/>
                </a:solidFill>
              </a:rPr>
              <a:t>Rename</a:t>
            </a:r>
            <a:r>
              <a:rPr lang="en-GB" dirty="0"/>
              <a:t>” button to save the new name.</a:t>
            </a:r>
          </a:p>
        </p:txBody>
      </p:sp>
      <p:grpSp>
        <p:nvGrpSpPr>
          <p:cNvPr id="13" name="Group 12">
            <a:extLst>
              <a:ext uri="{FF2B5EF4-FFF2-40B4-BE49-F238E27FC236}">
                <a16:creationId xmlns:a16="http://schemas.microsoft.com/office/drawing/2014/main" id="{30BF8C57-301C-F6E1-855E-2BCE8276487D}"/>
              </a:ext>
            </a:extLst>
          </p:cNvPr>
          <p:cNvGrpSpPr/>
          <p:nvPr/>
        </p:nvGrpSpPr>
        <p:grpSpPr>
          <a:xfrm>
            <a:off x="6602185" y="1825625"/>
            <a:ext cx="5040000" cy="3083703"/>
            <a:chOff x="6602185" y="1825625"/>
            <a:chExt cx="5040000" cy="3083703"/>
          </a:xfrm>
        </p:grpSpPr>
        <p:pic>
          <p:nvPicPr>
            <p:cNvPr id="7" name="Picture 6">
              <a:extLst>
                <a:ext uri="{FF2B5EF4-FFF2-40B4-BE49-F238E27FC236}">
                  <a16:creationId xmlns:a16="http://schemas.microsoft.com/office/drawing/2014/main" id="{BF92D845-E1F9-8495-7AA4-442276166819}"/>
                </a:ext>
              </a:extLst>
            </p:cNvPr>
            <p:cNvPicPr>
              <a:picLocks noChangeAspect="1"/>
            </p:cNvPicPr>
            <p:nvPr/>
          </p:nvPicPr>
          <p:blipFill>
            <a:blip r:embed="rId3"/>
            <a:stretch>
              <a:fillRect/>
            </a:stretch>
          </p:blipFill>
          <p:spPr>
            <a:xfrm>
              <a:off x="6602185" y="1825625"/>
              <a:ext cx="5040000" cy="3083703"/>
            </a:xfrm>
            <a:prstGeom prst="rect">
              <a:avLst/>
            </a:prstGeom>
          </p:spPr>
        </p:pic>
        <p:sp>
          <p:nvSpPr>
            <p:cNvPr id="8" name="Arrow: Right 7">
              <a:extLst>
                <a:ext uri="{FF2B5EF4-FFF2-40B4-BE49-F238E27FC236}">
                  <a16:creationId xmlns:a16="http://schemas.microsoft.com/office/drawing/2014/main" id="{0AAC1382-EB38-8161-710B-F9C2996BF679}"/>
                </a:ext>
              </a:extLst>
            </p:cNvPr>
            <p:cNvSpPr/>
            <p:nvPr/>
          </p:nvSpPr>
          <p:spPr>
            <a:xfrm>
              <a:off x="8045521" y="3737860"/>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Right 11">
              <a:extLst>
                <a:ext uri="{FF2B5EF4-FFF2-40B4-BE49-F238E27FC236}">
                  <a16:creationId xmlns:a16="http://schemas.microsoft.com/office/drawing/2014/main" id="{165EA541-0C87-F039-3327-F3198BC4B2F4}"/>
                </a:ext>
              </a:extLst>
            </p:cNvPr>
            <p:cNvSpPr/>
            <p:nvPr/>
          </p:nvSpPr>
          <p:spPr>
            <a:xfrm rot="5400000">
              <a:off x="7495286" y="2279469"/>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Arrow: Right 3">
              <a:extLst>
                <a:ext uri="{FF2B5EF4-FFF2-40B4-BE49-F238E27FC236}">
                  <a16:creationId xmlns:a16="http://schemas.microsoft.com/office/drawing/2014/main" id="{1498E9E3-C028-D46A-6835-E9B642378A95}"/>
                </a:ext>
              </a:extLst>
            </p:cNvPr>
            <p:cNvSpPr/>
            <p:nvPr/>
          </p:nvSpPr>
          <p:spPr>
            <a:xfrm rot="10800000">
              <a:off x="9936127" y="4001294"/>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982167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61994-819B-724A-CE9F-2BEA177CA39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9F9E2-823E-7646-FF9B-D4BFD5FF3164}"/>
              </a:ext>
            </a:extLst>
          </p:cNvPr>
          <p:cNvSpPr>
            <a:spLocks noGrp="1"/>
          </p:cNvSpPr>
          <p:nvPr>
            <p:ph sz="half" idx="1"/>
          </p:nvPr>
        </p:nvSpPr>
        <p:spPr>
          <a:xfrm>
            <a:off x="838200" y="1825625"/>
            <a:ext cx="5181600" cy="4351338"/>
          </a:xfrm>
        </p:spPr>
        <p:txBody>
          <a:bodyPr>
            <a:normAutofit/>
          </a:bodyPr>
          <a:lstStyle/>
          <a:p>
            <a:pPr marL="457200" indent="-457200">
              <a:buFont typeface="+mj-lt"/>
              <a:buAutoNum type="arabicPeriod"/>
            </a:pPr>
            <a:r>
              <a:rPr lang="en-GB" dirty="0"/>
              <a:t>In each cell, type the Python code </a:t>
            </a:r>
            <a:r>
              <a:rPr lang="en-GB" dirty="0">
                <a:solidFill>
                  <a:srgbClr val="00B050"/>
                </a:solidFill>
                <a:highlight>
                  <a:srgbClr val="FFE699"/>
                </a:highlight>
              </a:rPr>
              <a:t>print</a:t>
            </a:r>
            <a:r>
              <a:rPr lang="en-GB" dirty="0">
                <a:solidFill>
                  <a:schemeClr val="tx1"/>
                </a:solidFill>
                <a:highlight>
                  <a:srgbClr val="FFE699"/>
                </a:highlight>
              </a:rPr>
              <a:t> (</a:t>
            </a:r>
            <a:r>
              <a:rPr lang="en-GB" dirty="0">
                <a:solidFill>
                  <a:srgbClr val="FF0000"/>
                </a:solidFill>
                <a:highlight>
                  <a:srgbClr val="FFE699"/>
                </a:highlight>
              </a:rPr>
              <a:t>“Hello World!”</a:t>
            </a:r>
            <a:r>
              <a:rPr lang="en-GB" dirty="0">
                <a:solidFill>
                  <a:schemeClr val="tx1"/>
                </a:solidFill>
                <a:highlight>
                  <a:srgbClr val="FFE699"/>
                </a:highlight>
              </a:rPr>
              <a:t>)</a:t>
            </a:r>
          </a:p>
          <a:p>
            <a:pPr marL="457200" indent="-457200">
              <a:buFont typeface="+mj-lt"/>
              <a:buAutoNum type="arabicPeriod"/>
            </a:pPr>
            <a:r>
              <a:rPr lang="en-GB" dirty="0"/>
              <a:t>Press “</a:t>
            </a:r>
            <a:r>
              <a:rPr lang="en-GB" dirty="0">
                <a:solidFill>
                  <a:srgbClr val="FFA43D"/>
                </a:solidFill>
              </a:rPr>
              <a:t>Shift + Enter</a:t>
            </a:r>
            <a:r>
              <a:rPr lang="en-GB" dirty="0"/>
              <a:t>” to run the cell.</a:t>
            </a:r>
          </a:p>
          <a:p>
            <a:pPr marL="457200" indent="-457200">
              <a:buFont typeface="+mj-lt"/>
              <a:buAutoNum type="arabicPeriod"/>
            </a:pPr>
            <a:r>
              <a:rPr lang="en-GB" dirty="0"/>
              <a:t>Click "</a:t>
            </a:r>
            <a:r>
              <a:rPr lang="en-GB" dirty="0">
                <a:solidFill>
                  <a:srgbClr val="FFA43D"/>
                </a:solidFill>
              </a:rPr>
              <a:t>Save</a:t>
            </a:r>
            <a:r>
              <a:rPr lang="en-GB" dirty="0"/>
              <a:t>" (or press </a:t>
            </a:r>
            <a:r>
              <a:rPr lang="en-GB" dirty="0">
                <a:solidFill>
                  <a:srgbClr val="FFA43D"/>
                </a:solidFill>
              </a:rPr>
              <a:t>Ctrl + S</a:t>
            </a:r>
            <a:r>
              <a:rPr lang="en-GB" dirty="0"/>
              <a:t>) to save your work.</a:t>
            </a:r>
          </a:p>
        </p:txBody>
      </p:sp>
      <p:sp>
        <p:nvSpPr>
          <p:cNvPr id="2" name="Title 1">
            <a:extLst>
              <a:ext uri="{FF2B5EF4-FFF2-40B4-BE49-F238E27FC236}">
                <a16:creationId xmlns:a16="http://schemas.microsoft.com/office/drawing/2014/main" id="{894FAACE-CAC9-B064-B42B-E3B6ECC34887}"/>
              </a:ext>
            </a:extLst>
          </p:cNvPr>
          <p:cNvSpPr>
            <a:spLocks noGrp="1"/>
          </p:cNvSpPr>
          <p:nvPr>
            <p:ph type="title"/>
          </p:nvPr>
        </p:nvSpPr>
        <p:spPr>
          <a:xfrm>
            <a:off x="838200" y="365125"/>
            <a:ext cx="10515600" cy="1325563"/>
          </a:xfrm>
        </p:spPr>
        <p:txBody>
          <a:bodyPr anchor="ctr">
            <a:normAutofit/>
          </a:bodyPr>
          <a:lstStyle/>
          <a:p>
            <a:r>
              <a:rPr lang="en-GB" dirty="0"/>
              <a:t>Start Coding! </a:t>
            </a:r>
          </a:p>
        </p:txBody>
      </p:sp>
      <p:pic>
        <p:nvPicPr>
          <p:cNvPr id="11" name="Picture 10">
            <a:extLst>
              <a:ext uri="{FF2B5EF4-FFF2-40B4-BE49-F238E27FC236}">
                <a16:creationId xmlns:a16="http://schemas.microsoft.com/office/drawing/2014/main" id="{4C0D36CB-C1E9-22B7-9680-D54635173569}"/>
              </a:ext>
            </a:extLst>
          </p:cNvPr>
          <p:cNvPicPr>
            <a:picLocks noChangeAspect="1"/>
          </p:cNvPicPr>
          <p:nvPr/>
        </p:nvPicPr>
        <p:blipFill>
          <a:blip r:embed="rId3"/>
          <a:stretch>
            <a:fillRect/>
          </a:stretch>
        </p:blipFill>
        <p:spPr>
          <a:xfrm>
            <a:off x="6019800" y="1825625"/>
            <a:ext cx="5934075" cy="2419350"/>
          </a:xfrm>
          <a:prstGeom prst="rect">
            <a:avLst/>
          </a:prstGeom>
        </p:spPr>
      </p:pic>
    </p:spTree>
    <p:extLst>
      <p:ext uri="{BB962C8B-B14F-4D97-AF65-F5344CB8AC3E}">
        <p14:creationId xmlns:p14="http://schemas.microsoft.com/office/powerpoint/2010/main" val="316202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What we’ve seen…</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p:txBody>
          <a:bodyPr>
            <a:normAutofit/>
          </a:bodyPr>
          <a:lstStyle/>
          <a:p>
            <a:r>
              <a:rPr lang="en-GB" dirty="0"/>
              <a:t>We have now learnt how to Launch </a:t>
            </a:r>
            <a:r>
              <a:rPr lang="en-GB" dirty="0" err="1">
                <a:solidFill>
                  <a:srgbClr val="FFA43D"/>
                </a:solidFill>
              </a:rPr>
              <a:t>Jupyter</a:t>
            </a:r>
            <a:r>
              <a:rPr lang="en-GB" dirty="0">
                <a:solidFill>
                  <a:srgbClr val="FFA43D"/>
                </a:solidFill>
              </a:rPr>
              <a:t> Notebook</a:t>
            </a:r>
            <a:r>
              <a:rPr lang="en-GB" dirty="0"/>
              <a:t> and create our own notebook.</a:t>
            </a:r>
          </a:p>
          <a:p>
            <a:r>
              <a:rPr lang="en-GB" dirty="0"/>
              <a:t>We have also seen a </a:t>
            </a:r>
            <a:r>
              <a:rPr lang="en-GB" dirty="0">
                <a:solidFill>
                  <a:srgbClr val="FFA43D"/>
                </a:solidFill>
              </a:rPr>
              <a:t>code cell</a:t>
            </a:r>
            <a:r>
              <a:rPr lang="en-GB" dirty="0"/>
              <a:t> and learned how to </a:t>
            </a:r>
            <a:r>
              <a:rPr lang="en-GB" dirty="0">
                <a:solidFill>
                  <a:srgbClr val="FFC000"/>
                </a:solidFill>
              </a:rPr>
              <a:t>run it </a:t>
            </a:r>
            <a:r>
              <a:rPr lang="en-GB" dirty="0"/>
              <a:t>using the </a:t>
            </a:r>
            <a:r>
              <a:rPr lang="en-GB" dirty="0">
                <a:solidFill>
                  <a:schemeClr val="bg1"/>
                </a:solidFill>
              </a:rPr>
              <a:t>“</a:t>
            </a:r>
            <a:r>
              <a:rPr lang="en-GB" dirty="0">
                <a:solidFill>
                  <a:srgbClr val="FFC000"/>
                </a:solidFill>
              </a:rPr>
              <a:t>Run</a:t>
            </a:r>
            <a:r>
              <a:rPr lang="en-GB" dirty="0">
                <a:solidFill>
                  <a:schemeClr val="bg1"/>
                </a:solidFill>
              </a:rPr>
              <a:t>”</a:t>
            </a:r>
            <a:r>
              <a:rPr lang="en-GB" dirty="0"/>
              <a:t> button or </a:t>
            </a:r>
            <a:r>
              <a:rPr lang="en-GB" dirty="0">
                <a:solidFill>
                  <a:schemeClr val="bg1"/>
                </a:solidFill>
              </a:rPr>
              <a:t>“</a:t>
            </a:r>
            <a:r>
              <a:rPr lang="en-GB" dirty="0">
                <a:solidFill>
                  <a:srgbClr val="FFC000"/>
                </a:solidFill>
              </a:rPr>
              <a:t>Shift + Enter</a:t>
            </a:r>
            <a:r>
              <a:rPr lang="en-GB" dirty="0">
                <a:solidFill>
                  <a:schemeClr val="bg1"/>
                </a:solidFill>
              </a:rPr>
              <a:t>” </a:t>
            </a:r>
            <a:r>
              <a:rPr lang="en-GB" dirty="0">
                <a:solidFill>
                  <a:srgbClr val="FFE699"/>
                </a:solidFill>
              </a:rPr>
              <a:t>keyboard shortcut</a:t>
            </a:r>
            <a:r>
              <a:rPr lang="en-GB" dirty="0"/>
              <a:t>.</a:t>
            </a:r>
          </a:p>
          <a:p>
            <a:r>
              <a:rPr lang="en-GB" dirty="0"/>
              <a:t>Next, we get </a:t>
            </a:r>
            <a:r>
              <a:rPr lang="en-GB" dirty="0">
                <a:solidFill>
                  <a:srgbClr val="FFA43D"/>
                </a:solidFill>
              </a:rPr>
              <a:t>you</a:t>
            </a:r>
            <a:r>
              <a:rPr lang="en-GB" dirty="0"/>
              <a:t> working in this environment.</a:t>
            </a:r>
          </a:p>
          <a:p>
            <a:r>
              <a:rPr lang="en-GB" dirty="0"/>
              <a:t>To do that, we ask you to first </a:t>
            </a:r>
            <a:r>
              <a:rPr lang="en-GB" dirty="0">
                <a:solidFill>
                  <a:srgbClr val="FFC000"/>
                </a:solidFill>
              </a:rPr>
              <a:t>load a notebook</a:t>
            </a:r>
            <a:r>
              <a:rPr lang="en-GB" dirty="0"/>
              <a:t> I made earlier….</a:t>
            </a:r>
          </a:p>
        </p:txBody>
      </p:sp>
    </p:spTree>
    <p:extLst>
      <p:ext uri="{BB962C8B-B14F-4D97-AF65-F5344CB8AC3E}">
        <p14:creationId xmlns:p14="http://schemas.microsoft.com/office/powerpoint/2010/main" val="1909884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58281-7D1C-C990-D807-1933CE0263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5E344-C0B3-97B0-AF9C-B6C08DB4BD82}"/>
              </a:ext>
            </a:extLst>
          </p:cNvPr>
          <p:cNvSpPr>
            <a:spLocks noGrp="1"/>
          </p:cNvSpPr>
          <p:nvPr>
            <p:ph type="title"/>
          </p:nvPr>
        </p:nvSpPr>
        <p:spPr>
          <a:xfrm>
            <a:off x="838200" y="365125"/>
            <a:ext cx="10515600" cy="1325563"/>
          </a:xfrm>
        </p:spPr>
        <p:txBody>
          <a:bodyPr anchor="ctr">
            <a:normAutofit/>
          </a:bodyPr>
          <a:lstStyle/>
          <a:p>
            <a:r>
              <a:rPr lang="en-GB" dirty="0"/>
              <a:t>Download the pre-made notebook </a:t>
            </a:r>
          </a:p>
        </p:txBody>
      </p:sp>
      <p:sp>
        <p:nvSpPr>
          <p:cNvPr id="3" name="Content Placeholder 2">
            <a:extLst>
              <a:ext uri="{FF2B5EF4-FFF2-40B4-BE49-F238E27FC236}">
                <a16:creationId xmlns:a16="http://schemas.microsoft.com/office/drawing/2014/main" id="{3B8080FA-B9B4-E808-5C56-EAF91B353B6F}"/>
              </a:ext>
            </a:extLst>
          </p:cNvPr>
          <p:cNvSpPr>
            <a:spLocks noGrp="1"/>
          </p:cNvSpPr>
          <p:nvPr>
            <p:ph sz="half" idx="1"/>
          </p:nvPr>
        </p:nvSpPr>
        <p:spPr>
          <a:xfrm>
            <a:off x="838200" y="1825625"/>
            <a:ext cx="5181600" cy="4351338"/>
          </a:xfrm>
        </p:spPr>
        <p:txBody>
          <a:bodyPr>
            <a:normAutofit/>
          </a:bodyPr>
          <a:lstStyle/>
          <a:p>
            <a:pPr marL="457200" indent="-457200">
              <a:buFont typeface="+mj-lt"/>
              <a:buAutoNum type="arabicPeriod"/>
            </a:pPr>
            <a:r>
              <a:rPr lang="en-GB" dirty="0"/>
              <a:t>Go to </a:t>
            </a:r>
            <a:r>
              <a:rPr lang="en-GB" dirty="0">
                <a:highlight>
                  <a:srgbClr val="FFE699"/>
                </a:highlight>
                <a:hlinkClick r:id="rId3"/>
              </a:rPr>
              <a:t>https://github.com/nnnamoko/EHUProgrammingTaster</a:t>
            </a:r>
            <a:endParaRPr lang="en-GB" dirty="0">
              <a:highlight>
                <a:srgbClr val="FFE699"/>
              </a:highlight>
            </a:endParaRPr>
          </a:p>
          <a:p>
            <a:pPr marL="457200" indent="-457200">
              <a:buFont typeface="+mj-lt"/>
              <a:buAutoNum type="arabicPeriod"/>
            </a:pPr>
            <a:r>
              <a:rPr lang="en-GB" dirty="0"/>
              <a:t>Click the file ‘</a:t>
            </a:r>
            <a:r>
              <a:rPr lang="en-GB" dirty="0">
                <a:solidFill>
                  <a:srgbClr val="FFA43D"/>
                </a:solidFill>
              </a:rPr>
              <a:t>’</a:t>
            </a:r>
            <a:r>
              <a:rPr lang="en-GB" dirty="0" err="1">
                <a:solidFill>
                  <a:srgbClr val="FFA43D"/>
                </a:solidFill>
              </a:rPr>
              <a:t>ApplicantVisitDay.ipynb</a:t>
            </a:r>
            <a:r>
              <a:rPr lang="en-GB" dirty="0"/>
              <a:t>’’</a:t>
            </a:r>
          </a:p>
          <a:p>
            <a:pPr marL="457200" indent="-457200">
              <a:buFont typeface="+mj-lt"/>
              <a:buAutoNum type="arabicPeriod"/>
            </a:pPr>
            <a:r>
              <a:rPr lang="en-GB" dirty="0"/>
              <a:t>Then, click the ‘</a:t>
            </a:r>
            <a:r>
              <a:rPr lang="en-GB" dirty="0">
                <a:solidFill>
                  <a:srgbClr val="FFA43D"/>
                </a:solidFill>
              </a:rPr>
              <a:t>’Download raw file</a:t>
            </a:r>
            <a:r>
              <a:rPr lang="en-GB" dirty="0"/>
              <a:t>’’ button (see image).</a:t>
            </a:r>
          </a:p>
          <a:p>
            <a:pPr lvl="1"/>
            <a:r>
              <a:rPr lang="en-GB" sz="2800" dirty="0"/>
              <a:t>The file should save in your “</a:t>
            </a:r>
            <a:r>
              <a:rPr lang="en-GB" sz="2800" dirty="0">
                <a:solidFill>
                  <a:srgbClr val="FFA43D"/>
                </a:solidFill>
              </a:rPr>
              <a:t>Downloads</a:t>
            </a:r>
            <a:r>
              <a:rPr lang="en-GB" sz="2800" dirty="0"/>
              <a:t>” folder.</a:t>
            </a:r>
          </a:p>
        </p:txBody>
      </p:sp>
      <p:pic>
        <p:nvPicPr>
          <p:cNvPr id="5" name="Picture 4">
            <a:extLst>
              <a:ext uri="{FF2B5EF4-FFF2-40B4-BE49-F238E27FC236}">
                <a16:creationId xmlns:a16="http://schemas.microsoft.com/office/drawing/2014/main" id="{E5235C5C-216F-CE7E-63CD-0252842D237E}"/>
              </a:ext>
            </a:extLst>
          </p:cNvPr>
          <p:cNvPicPr>
            <a:picLocks noChangeAspect="1"/>
          </p:cNvPicPr>
          <p:nvPr/>
        </p:nvPicPr>
        <p:blipFill>
          <a:blip r:embed="rId4"/>
          <a:stretch>
            <a:fillRect/>
          </a:stretch>
        </p:blipFill>
        <p:spPr>
          <a:xfrm>
            <a:off x="6172200" y="1870361"/>
            <a:ext cx="5181600" cy="4261865"/>
          </a:xfrm>
          <a:prstGeom prst="rect">
            <a:avLst/>
          </a:prstGeom>
          <a:noFill/>
        </p:spPr>
      </p:pic>
      <p:sp>
        <p:nvSpPr>
          <p:cNvPr id="6" name="Arrow: Right 5">
            <a:extLst>
              <a:ext uri="{FF2B5EF4-FFF2-40B4-BE49-F238E27FC236}">
                <a16:creationId xmlns:a16="http://schemas.microsoft.com/office/drawing/2014/main" id="{3A5FE632-ACB6-A7DC-6D1B-FDC9DE395281}"/>
              </a:ext>
            </a:extLst>
          </p:cNvPr>
          <p:cNvSpPr/>
          <p:nvPr/>
        </p:nvSpPr>
        <p:spPr>
          <a:xfrm rot="5400000">
            <a:off x="10407721" y="4097089"/>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12238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Welcome</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1"/>
            <a:ext cx="11031071" cy="5251515"/>
          </a:xfrm>
        </p:spPr>
        <p:txBody>
          <a:bodyPr>
            <a:normAutofit/>
          </a:bodyPr>
          <a:lstStyle/>
          <a:p>
            <a:r>
              <a:rPr lang="en-GB" dirty="0"/>
              <a:t>Welcome to the virtual applicant visit day!</a:t>
            </a:r>
          </a:p>
          <a:p>
            <a:r>
              <a:rPr lang="en-GB" dirty="0"/>
              <a:t>This session aims to </a:t>
            </a:r>
            <a:r>
              <a:rPr lang="en-GB" dirty="0">
                <a:solidFill>
                  <a:srgbClr val="FFA43D"/>
                </a:solidFill>
              </a:rPr>
              <a:t>introduce you to computer programming</a:t>
            </a:r>
            <a:r>
              <a:rPr lang="en-GB" dirty="0"/>
              <a:t>, giving you an idea of the type of work you’ll do as a first-year undergraduate studying here.</a:t>
            </a:r>
          </a:p>
          <a:p>
            <a:r>
              <a:rPr lang="en-GB" dirty="0"/>
              <a:t>The session aims to:</a:t>
            </a:r>
          </a:p>
          <a:p>
            <a:pPr lvl="1">
              <a:buFont typeface="Courier New" panose="02070309020205020404" pitchFamily="49" charset="0"/>
              <a:buChar char="o"/>
            </a:pPr>
            <a:r>
              <a:rPr lang="en-GB" dirty="0"/>
              <a:t>Help you understand the </a:t>
            </a:r>
            <a:r>
              <a:rPr lang="en-GB" dirty="0">
                <a:solidFill>
                  <a:srgbClr val="FFC000"/>
                </a:solidFill>
              </a:rPr>
              <a:t>importance of coding</a:t>
            </a:r>
            <a:r>
              <a:rPr lang="en-GB" dirty="0"/>
              <a:t>.</a:t>
            </a:r>
          </a:p>
          <a:p>
            <a:pPr lvl="1">
              <a:buFont typeface="Courier New" panose="02070309020205020404" pitchFamily="49" charset="0"/>
              <a:buChar char="o"/>
            </a:pPr>
            <a:r>
              <a:rPr lang="en-GB" dirty="0"/>
              <a:t>Help you understand how coding </a:t>
            </a:r>
            <a:r>
              <a:rPr lang="en-GB" dirty="0">
                <a:solidFill>
                  <a:srgbClr val="FFC000"/>
                </a:solidFill>
              </a:rPr>
              <a:t>relates to our degree programmes</a:t>
            </a:r>
            <a:r>
              <a:rPr lang="en-GB" dirty="0"/>
              <a:t>.</a:t>
            </a:r>
          </a:p>
          <a:p>
            <a:pPr lvl="1">
              <a:buFont typeface="Courier New" panose="02070309020205020404" pitchFamily="49" charset="0"/>
              <a:buChar char="o"/>
            </a:pPr>
            <a:r>
              <a:rPr lang="en-GB" dirty="0"/>
              <a:t>Introduce some basic </a:t>
            </a:r>
            <a:r>
              <a:rPr lang="en-GB" dirty="0">
                <a:solidFill>
                  <a:srgbClr val="FFC000"/>
                </a:solidFill>
              </a:rPr>
              <a:t>coding terminology</a:t>
            </a:r>
            <a:r>
              <a:rPr lang="en-GB" dirty="0"/>
              <a:t>.</a:t>
            </a:r>
          </a:p>
          <a:p>
            <a:pPr lvl="1">
              <a:buFont typeface="Courier New" panose="02070309020205020404" pitchFamily="49" charset="0"/>
              <a:buChar char="o"/>
            </a:pPr>
            <a:r>
              <a:rPr lang="en-GB" dirty="0"/>
              <a:t>Give you the opportunity to </a:t>
            </a:r>
            <a:r>
              <a:rPr lang="en-GB" dirty="0">
                <a:solidFill>
                  <a:srgbClr val="FFC000"/>
                </a:solidFill>
              </a:rPr>
              <a:t>solve some coding challenges </a:t>
            </a:r>
            <a:r>
              <a:rPr lang="en-GB" dirty="0"/>
              <a:t>for yourself.</a:t>
            </a:r>
          </a:p>
          <a:p>
            <a:r>
              <a:rPr lang="en-GB" dirty="0"/>
              <a:t>We have only 1 hour, but I encourage you to take up </a:t>
            </a:r>
            <a:r>
              <a:rPr lang="en-GB" b="1" dirty="0">
                <a:solidFill>
                  <a:schemeClr val="accent4"/>
                </a:solidFill>
              </a:rPr>
              <a:t>independent study</a:t>
            </a:r>
            <a:r>
              <a:rPr lang="en-GB" dirty="0"/>
              <a:t> after the session, whether you join us here or not. It pays to get a head start!</a:t>
            </a:r>
          </a:p>
        </p:txBody>
      </p:sp>
    </p:spTree>
    <p:extLst>
      <p:ext uri="{BB962C8B-B14F-4D97-AF65-F5344CB8AC3E}">
        <p14:creationId xmlns:p14="http://schemas.microsoft.com/office/powerpoint/2010/main" val="1755159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0E0EE-AD6F-F1CC-160B-158D2DCC70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89AAB-E64E-414B-7A4B-6888CDFC95E2}"/>
              </a:ext>
            </a:extLst>
          </p:cNvPr>
          <p:cNvSpPr>
            <a:spLocks noGrp="1"/>
          </p:cNvSpPr>
          <p:nvPr>
            <p:ph type="title"/>
          </p:nvPr>
        </p:nvSpPr>
        <p:spPr>
          <a:xfrm>
            <a:off x="838200" y="365125"/>
            <a:ext cx="10515600" cy="1325563"/>
          </a:xfrm>
        </p:spPr>
        <p:txBody>
          <a:bodyPr anchor="ctr">
            <a:normAutofit/>
          </a:bodyPr>
          <a:lstStyle/>
          <a:p>
            <a:r>
              <a:rPr lang="en-GB" dirty="0"/>
              <a:t>Load the pre-made notebook on </a:t>
            </a:r>
            <a:r>
              <a:rPr lang="en-GB" dirty="0" err="1"/>
              <a:t>Jupyter</a:t>
            </a:r>
            <a:endParaRPr lang="en-GB" dirty="0"/>
          </a:p>
        </p:txBody>
      </p:sp>
      <p:sp>
        <p:nvSpPr>
          <p:cNvPr id="3" name="Content Placeholder 2">
            <a:extLst>
              <a:ext uri="{FF2B5EF4-FFF2-40B4-BE49-F238E27FC236}">
                <a16:creationId xmlns:a16="http://schemas.microsoft.com/office/drawing/2014/main" id="{BE44AB37-EF01-F98D-9AEF-DE09CB98875E}"/>
              </a:ext>
            </a:extLst>
          </p:cNvPr>
          <p:cNvSpPr>
            <a:spLocks noGrp="1"/>
          </p:cNvSpPr>
          <p:nvPr>
            <p:ph sz="half" idx="1"/>
          </p:nvPr>
        </p:nvSpPr>
        <p:spPr>
          <a:xfrm>
            <a:off x="838200" y="1825625"/>
            <a:ext cx="5257800" cy="4351338"/>
          </a:xfrm>
        </p:spPr>
        <p:txBody>
          <a:bodyPr>
            <a:normAutofit fontScale="92500"/>
          </a:bodyPr>
          <a:lstStyle/>
          <a:p>
            <a:pPr marL="457200" indent="-457200">
              <a:buFont typeface="+mj-lt"/>
              <a:buAutoNum type="arabicPeriod"/>
            </a:pPr>
            <a:r>
              <a:rPr lang="en-GB" sz="2600" dirty="0"/>
              <a:t>Return to </a:t>
            </a:r>
            <a:r>
              <a:rPr lang="en-GB" sz="2600" dirty="0" err="1">
                <a:solidFill>
                  <a:srgbClr val="FFC000"/>
                </a:solidFill>
              </a:rPr>
              <a:t>Jupyter</a:t>
            </a:r>
            <a:r>
              <a:rPr lang="en-GB" sz="2600" dirty="0">
                <a:solidFill>
                  <a:srgbClr val="FFC000"/>
                </a:solidFill>
              </a:rPr>
              <a:t> Notebook </a:t>
            </a:r>
            <a:r>
              <a:rPr lang="en-GB" sz="2600" dirty="0"/>
              <a:t>(Home Tab)</a:t>
            </a:r>
          </a:p>
          <a:p>
            <a:pPr marL="457200" indent="-457200">
              <a:buFont typeface="+mj-lt"/>
              <a:buAutoNum type="arabicPeriod"/>
            </a:pPr>
            <a:r>
              <a:rPr lang="en-GB" dirty="0"/>
              <a:t>Double-click the "</a:t>
            </a:r>
            <a:r>
              <a:rPr lang="en-GB" dirty="0">
                <a:solidFill>
                  <a:srgbClr val="FFA43D"/>
                </a:solidFill>
              </a:rPr>
              <a:t>Downloads</a:t>
            </a:r>
            <a:r>
              <a:rPr lang="en-GB" dirty="0"/>
              <a:t>" folder </a:t>
            </a:r>
          </a:p>
          <a:p>
            <a:pPr lvl="1"/>
            <a:r>
              <a:rPr lang="en-GB" sz="2000" dirty="0"/>
              <a:t>This is where you will upload the notebook</a:t>
            </a:r>
            <a:r>
              <a:rPr lang="en-GB" dirty="0"/>
              <a:t>.</a:t>
            </a:r>
            <a:endParaRPr lang="en-GB" sz="2600" dirty="0"/>
          </a:p>
          <a:p>
            <a:pPr marL="457200" indent="-457200">
              <a:buFont typeface="+mj-lt"/>
              <a:buAutoNum type="arabicPeriod"/>
            </a:pPr>
            <a:r>
              <a:rPr lang="en-GB" sz="2600" dirty="0"/>
              <a:t>Click the “</a:t>
            </a:r>
            <a:r>
              <a:rPr lang="en-GB" sz="2600" dirty="0">
                <a:solidFill>
                  <a:srgbClr val="FFA43D"/>
                </a:solidFill>
              </a:rPr>
              <a:t>Upload</a:t>
            </a:r>
            <a:r>
              <a:rPr lang="en-GB" sz="2600" dirty="0"/>
              <a:t>” button at the top right</a:t>
            </a:r>
          </a:p>
          <a:p>
            <a:pPr marL="457200" indent="-457200">
              <a:buFont typeface="+mj-lt"/>
              <a:buAutoNum type="arabicPeriod"/>
            </a:pPr>
            <a:r>
              <a:rPr lang="en-GB" sz="2600" dirty="0"/>
              <a:t>Navigate to the ‘</a:t>
            </a:r>
            <a:r>
              <a:rPr lang="en-GB" sz="2600" dirty="0">
                <a:solidFill>
                  <a:schemeClr val="bg1"/>
                </a:solidFill>
              </a:rPr>
              <a:t>’</a:t>
            </a:r>
            <a:r>
              <a:rPr lang="en-GB" sz="2600" dirty="0">
                <a:solidFill>
                  <a:srgbClr val="FFA43D"/>
                </a:solidFill>
              </a:rPr>
              <a:t>Downloads</a:t>
            </a:r>
            <a:r>
              <a:rPr lang="en-GB" sz="2600" dirty="0"/>
              <a:t>’’ folder and select “</a:t>
            </a:r>
            <a:r>
              <a:rPr lang="en-GB" sz="2600" dirty="0" err="1">
                <a:solidFill>
                  <a:srgbClr val="FFA43D"/>
                </a:solidFill>
              </a:rPr>
              <a:t>ApplicantVisitDay.ipynb</a:t>
            </a:r>
            <a:r>
              <a:rPr lang="en-GB" sz="2600" dirty="0"/>
              <a:t>”.</a:t>
            </a:r>
          </a:p>
          <a:p>
            <a:pPr lvl="1"/>
            <a:r>
              <a:rPr lang="en-GB" sz="2000" dirty="0"/>
              <a:t>The file should now appear in “</a:t>
            </a:r>
            <a:r>
              <a:rPr lang="en-GB" sz="2000" dirty="0">
                <a:solidFill>
                  <a:srgbClr val="FFA43D"/>
                </a:solidFill>
              </a:rPr>
              <a:t>Downloads</a:t>
            </a:r>
            <a:r>
              <a:rPr lang="en-GB" sz="2000" dirty="0"/>
              <a:t>”.</a:t>
            </a:r>
          </a:p>
          <a:p>
            <a:pPr marL="514350" indent="-514350">
              <a:buFont typeface="+mj-lt"/>
              <a:buAutoNum type="arabicPeriod"/>
            </a:pPr>
            <a:r>
              <a:rPr lang="en-GB" sz="2600" dirty="0"/>
              <a:t>Double-click the file to open</a:t>
            </a:r>
          </a:p>
        </p:txBody>
      </p:sp>
      <p:grpSp>
        <p:nvGrpSpPr>
          <p:cNvPr id="23" name="Group 22">
            <a:extLst>
              <a:ext uri="{FF2B5EF4-FFF2-40B4-BE49-F238E27FC236}">
                <a16:creationId xmlns:a16="http://schemas.microsoft.com/office/drawing/2014/main" id="{601CF6A9-189C-6FB4-BC52-DBA30F84639D}"/>
              </a:ext>
            </a:extLst>
          </p:cNvPr>
          <p:cNvGrpSpPr/>
          <p:nvPr/>
        </p:nvGrpSpPr>
        <p:grpSpPr>
          <a:xfrm>
            <a:off x="6096952" y="1681625"/>
            <a:ext cx="5938293" cy="4938249"/>
            <a:chOff x="6096952" y="1681625"/>
            <a:chExt cx="5938293" cy="4938249"/>
          </a:xfrm>
        </p:grpSpPr>
        <p:pic>
          <p:nvPicPr>
            <p:cNvPr id="7" name="Picture 6">
              <a:extLst>
                <a:ext uri="{FF2B5EF4-FFF2-40B4-BE49-F238E27FC236}">
                  <a16:creationId xmlns:a16="http://schemas.microsoft.com/office/drawing/2014/main" id="{CEC28728-65F9-C3A3-3288-C437B75AC2A7}"/>
                </a:ext>
              </a:extLst>
            </p:cNvPr>
            <p:cNvPicPr>
              <a:picLocks noChangeAspect="1"/>
            </p:cNvPicPr>
            <p:nvPr/>
          </p:nvPicPr>
          <p:blipFill>
            <a:blip r:embed="rId3"/>
            <a:stretch>
              <a:fillRect/>
            </a:stretch>
          </p:blipFill>
          <p:spPr>
            <a:xfrm>
              <a:off x="6096952" y="1825625"/>
              <a:ext cx="4752975" cy="3019425"/>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CC684B7F-1DEC-186C-5DC1-D4CAEF70A1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0434" y="3600449"/>
              <a:ext cx="4744811" cy="3019425"/>
            </a:xfrm>
            <a:prstGeom prst="rect">
              <a:avLst/>
            </a:prstGeom>
          </p:spPr>
        </p:pic>
        <p:sp>
          <p:nvSpPr>
            <p:cNvPr id="18" name="Arrow: Right 17">
              <a:extLst>
                <a:ext uri="{FF2B5EF4-FFF2-40B4-BE49-F238E27FC236}">
                  <a16:creationId xmlns:a16="http://schemas.microsoft.com/office/drawing/2014/main" id="{8D7D73AB-18E4-DF87-D2DB-E037EECA120E}"/>
                </a:ext>
              </a:extLst>
            </p:cNvPr>
            <p:cNvSpPr/>
            <p:nvPr/>
          </p:nvSpPr>
          <p:spPr>
            <a:xfrm rot="5400000">
              <a:off x="11335800" y="4673330"/>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Right 18">
              <a:extLst>
                <a:ext uri="{FF2B5EF4-FFF2-40B4-BE49-F238E27FC236}">
                  <a16:creationId xmlns:a16="http://schemas.microsoft.com/office/drawing/2014/main" id="{AB588E59-B495-762B-D93D-59D1A43551E6}"/>
                </a:ext>
              </a:extLst>
            </p:cNvPr>
            <p:cNvSpPr/>
            <p:nvPr/>
          </p:nvSpPr>
          <p:spPr>
            <a:xfrm rot="5400000">
              <a:off x="7630305" y="1699625"/>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6D3CB145-5C1D-EE40-9C60-D59C9E25830B}"/>
                </a:ext>
              </a:extLst>
            </p:cNvPr>
            <p:cNvSpPr/>
            <p:nvPr/>
          </p:nvSpPr>
          <p:spPr>
            <a:xfrm flipV="1">
              <a:off x="7372350" y="5175250"/>
              <a:ext cx="803910" cy="219710"/>
            </a:xfrm>
            <a:prstGeom prst="roundRect">
              <a:avLst/>
            </a:prstGeom>
            <a:solidFill>
              <a:srgbClr val="FFA43D">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Arrow: Bent 20">
              <a:extLst>
                <a:ext uri="{FF2B5EF4-FFF2-40B4-BE49-F238E27FC236}">
                  <a16:creationId xmlns:a16="http://schemas.microsoft.com/office/drawing/2014/main" id="{59AED196-104D-15AD-EEA0-10DF60D212FA}"/>
                </a:ext>
              </a:extLst>
            </p:cNvPr>
            <p:cNvSpPr/>
            <p:nvPr/>
          </p:nvSpPr>
          <p:spPr>
            <a:xfrm flipV="1">
              <a:off x="6617970" y="4754880"/>
              <a:ext cx="754380" cy="720090"/>
            </a:xfrm>
            <a:prstGeom prst="bentArrow">
              <a:avLst>
                <a:gd name="adj1" fmla="val 25000"/>
                <a:gd name="adj2" fmla="val 23190"/>
                <a:gd name="adj3" fmla="val 25000"/>
                <a:gd name="adj4" fmla="val 43750"/>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2" name="Arrow: Right 21">
              <a:extLst>
                <a:ext uri="{FF2B5EF4-FFF2-40B4-BE49-F238E27FC236}">
                  <a16:creationId xmlns:a16="http://schemas.microsoft.com/office/drawing/2014/main" id="{41336F1F-5348-B020-7BC4-D8B214466D5D}"/>
                </a:ext>
              </a:extLst>
            </p:cNvPr>
            <p:cNvSpPr/>
            <p:nvPr/>
          </p:nvSpPr>
          <p:spPr>
            <a:xfrm>
              <a:off x="7052310" y="5595032"/>
              <a:ext cx="288000" cy="252000"/>
            </a:xfrm>
            <a:prstGeom prst="rightArrow">
              <a:avLst/>
            </a:prstGeom>
            <a:solidFill>
              <a:srgbClr val="FFA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152361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Next steps</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a:xfrm>
            <a:off x="838200" y="1488332"/>
            <a:ext cx="10515600" cy="4688631"/>
          </a:xfrm>
        </p:spPr>
        <p:txBody>
          <a:bodyPr>
            <a:normAutofit lnSpcReduction="10000"/>
          </a:bodyPr>
          <a:lstStyle/>
          <a:p>
            <a:r>
              <a:rPr lang="en-GB" dirty="0"/>
              <a:t>You should have loaded the “</a:t>
            </a:r>
            <a:r>
              <a:rPr lang="en-GB" dirty="0" err="1">
                <a:solidFill>
                  <a:srgbClr val="FFC000"/>
                </a:solidFill>
              </a:rPr>
              <a:t>ApplicantVisitDay.ipynb</a:t>
            </a:r>
            <a:r>
              <a:rPr lang="en-GB" dirty="0" err="1"/>
              <a:t>”notebook</a:t>
            </a:r>
            <a:r>
              <a:rPr lang="en-GB" dirty="0"/>
              <a:t> successfully.</a:t>
            </a:r>
          </a:p>
          <a:p>
            <a:r>
              <a:rPr lang="en-GB" dirty="0"/>
              <a:t>The notebook itself </a:t>
            </a:r>
            <a:r>
              <a:rPr lang="en-GB" dirty="0">
                <a:solidFill>
                  <a:srgbClr val="FFA43D"/>
                </a:solidFill>
              </a:rPr>
              <a:t>contains instructions </a:t>
            </a:r>
            <a:r>
              <a:rPr lang="en-GB" dirty="0"/>
              <a:t>on what to do next – there are also some coding challenges and some </a:t>
            </a:r>
            <a:r>
              <a:rPr lang="en-GB" dirty="0">
                <a:solidFill>
                  <a:srgbClr val="FFC000"/>
                </a:solidFill>
              </a:rPr>
              <a:t>learning material</a:t>
            </a:r>
            <a:r>
              <a:rPr lang="en-GB" dirty="0"/>
              <a:t>.</a:t>
            </a:r>
          </a:p>
          <a:p>
            <a:r>
              <a:rPr lang="en-GB" dirty="0"/>
              <a:t>It is your job to </a:t>
            </a:r>
            <a:r>
              <a:rPr lang="en-GB" dirty="0">
                <a:solidFill>
                  <a:srgbClr val="FFC000"/>
                </a:solidFill>
              </a:rPr>
              <a:t>read through this</a:t>
            </a:r>
            <a:r>
              <a:rPr lang="en-GB" dirty="0"/>
              <a:t>, with my support, and to </a:t>
            </a:r>
            <a:r>
              <a:rPr lang="en-GB" dirty="0">
                <a:solidFill>
                  <a:srgbClr val="FFA43D"/>
                </a:solidFill>
              </a:rPr>
              <a:t>solve the challenges</a:t>
            </a:r>
            <a:r>
              <a:rPr lang="en-GB" dirty="0"/>
              <a:t>.</a:t>
            </a:r>
          </a:p>
          <a:p>
            <a:r>
              <a:rPr lang="en-GB" dirty="0"/>
              <a:t>We will give you some time to do this, just like we would in class during a real lesson.</a:t>
            </a:r>
          </a:p>
          <a:p>
            <a:r>
              <a:rPr lang="en-GB" dirty="0"/>
              <a:t>Then with around 10 minutes to go, we will </a:t>
            </a:r>
            <a:r>
              <a:rPr lang="en-GB" dirty="0">
                <a:solidFill>
                  <a:srgbClr val="FFA43D"/>
                </a:solidFill>
              </a:rPr>
              <a:t>come back together</a:t>
            </a:r>
            <a:r>
              <a:rPr lang="en-GB" dirty="0"/>
              <a:t> to finish up and give you the opportunity to ask questions.</a:t>
            </a:r>
          </a:p>
          <a:p>
            <a:r>
              <a:rPr lang="en-GB" dirty="0"/>
              <a:t>So, on your marks, get set…. GO!</a:t>
            </a:r>
          </a:p>
          <a:p>
            <a:endParaRPr lang="en-GB" dirty="0"/>
          </a:p>
        </p:txBody>
      </p:sp>
    </p:spTree>
    <p:extLst>
      <p:ext uri="{BB962C8B-B14F-4D97-AF65-F5344CB8AC3E}">
        <p14:creationId xmlns:p14="http://schemas.microsoft.com/office/powerpoint/2010/main" val="948233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Reflecting on today</a:t>
            </a:r>
          </a:p>
        </p:txBody>
      </p:sp>
      <p:sp>
        <p:nvSpPr>
          <p:cNvPr id="7" name="Content Placeholder 6">
            <a:extLst>
              <a:ext uri="{FF2B5EF4-FFF2-40B4-BE49-F238E27FC236}">
                <a16:creationId xmlns:a16="http://schemas.microsoft.com/office/drawing/2014/main" id="{F3B8839F-B558-2540-B17C-5DCF51C7E638}"/>
              </a:ext>
            </a:extLst>
          </p:cNvPr>
          <p:cNvSpPr>
            <a:spLocks noGrp="1"/>
          </p:cNvSpPr>
          <p:nvPr>
            <p:ph idx="1"/>
          </p:nvPr>
        </p:nvSpPr>
        <p:spPr/>
        <p:txBody>
          <a:bodyPr>
            <a:normAutofit/>
          </a:bodyPr>
          <a:lstStyle/>
          <a:p>
            <a:endParaRPr lang="en-GB" dirty="0"/>
          </a:p>
          <a:p>
            <a:r>
              <a:rPr lang="en-GB" dirty="0"/>
              <a:t>You may not realise but today you’ve done the following:</a:t>
            </a:r>
          </a:p>
          <a:p>
            <a:pPr lvl="1"/>
            <a:r>
              <a:rPr lang="en-GB" dirty="0"/>
              <a:t>Used an </a:t>
            </a:r>
            <a:r>
              <a:rPr lang="en-GB" dirty="0">
                <a:solidFill>
                  <a:srgbClr val="FFA43D"/>
                </a:solidFill>
              </a:rPr>
              <a:t>industry standard software environment</a:t>
            </a:r>
            <a:r>
              <a:rPr lang="en-GB" dirty="0"/>
              <a:t> for writing Python code – it is especially used in </a:t>
            </a:r>
            <a:r>
              <a:rPr lang="en-GB" dirty="0">
                <a:solidFill>
                  <a:srgbClr val="FFC000"/>
                </a:solidFill>
              </a:rPr>
              <a:t>Data Science </a:t>
            </a:r>
            <a:r>
              <a:rPr lang="en-GB" dirty="0"/>
              <a:t>and for </a:t>
            </a:r>
            <a:r>
              <a:rPr lang="en-GB" dirty="0">
                <a:solidFill>
                  <a:srgbClr val="FFC000"/>
                </a:solidFill>
              </a:rPr>
              <a:t>Machine Learning</a:t>
            </a:r>
            <a:r>
              <a:rPr lang="en-GB" dirty="0"/>
              <a:t> research.</a:t>
            </a:r>
          </a:p>
          <a:p>
            <a:pPr lvl="1"/>
            <a:r>
              <a:rPr lang="en-GB" dirty="0"/>
              <a:t>Learned how to </a:t>
            </a:r>
            <a:r>
              <a:rPr lang="en-GB" dirty="0">
                <a:solidFill>
                  <a:srgbClr val="FFA43D"/>
                </a:solidFill>
              </a:rPr>
              <a:t>write some basic Python</a:t>
            </a:r>
            <a:r>
              <a:rPr lang="en-GB" dirty="0"/>
              <a:t> statements and </a:t>
            </a:r>
            <a:r>
              <a:rPr lang="en-GB" dirty="0">
                <a:solidFill>
                  <a:srgbClr val="FFA43D"/>
                </a:solidFill>
              </a:rPr>
              <a:t>run code</a:t>
            </a:r>
            <a:r>
              <a:rPr lang="en-GB" dirty="0"/>
              <a:t> in this environment.</a:t>
            </a:r>
          </a:p>
          <a:p>
            <a:pPr lvl="1"/>
            <a:r>
              <a:rPr lang="en-GB" dirty="0"/>
              <a:t>Learned </a:t>
            </a:r>
            <a:r>
              <a:rPr lang="en-GB" dirty="0">
                <a:solidFill>
                  <a:srgbClr val="FFA43D"/>
                </a:solidFill>
              </a:rPr>
              <a:t>why coding is so important </a:t>
            </a:r>
            <a:r>
              <a:rPr lang="en-GB" dirty="0"/>
              <a:t>and how it relates to your (potential) degree programme.</a:t>
            </a:r>
          </a:p>
          <a:p>
            <a:pPr lvl="1"/>
            <a:r>
              <a:rPr lang="en-GB" dirty="0"/>
              <a:t>Not bad for an hour? Maybe if you join us, you’ll learn a whole lot more!</a:t>
            </a:r>
          </a:p>
        </p:txBody>
      </p:sp>
    </p:spTree>
    <p:extLst>
      <p:ext uri="{BB962C8B-B14F-4D97-AF65-F5344CB8AC3E}">
        <p14:creationId xmlns:p14="http://schemas.microsoft.com/office/powerpoint/2010/main" val="1672825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Follow-up Learning</a:t>
            </a:r>
          </a:p>
        </p:txBody>
      </p:sp>
      <p:sp>
        <p:nvSpPr>
          <p:cNvPr id="45" name="Content Placeholder 2">
            <a:extLst>
              <a:ext uri="{FF2B5EF4-FFF2-40B4-BE49-F238E27FC236}">
                <a16:creationId xmlns:a16="http://schemas.microsoft.com/office/drawing/2014/main" id="{A793E290-6A6E-4346-98F4-4D00AFD67A65}"/>
              </a:ext>
            </a:extLst>
          </p:cNvPr>
          <p:cNvSpPr>
            <a:spLocks noGrp="1"/>
          </p:cNvSpPr>
          <p:nvPr>
            <p:ph idx="1"/>
          </p:nvPr>
        </p:nvSpPr>
        <p:spPr>
          <a:xfrm>
            <a:off x="636998" y="1594338"/>
            <a:ext cx="11065267" cy="5263661"/>
          </a:xfrm>
        </p:spPr>
        <p:txBody>
          <a:bodyPr>
            <a:normAutofit/>
          </a:bodyPr>
          <a:lstStyle/>
          <a:p>
            <a:endParaRPr lang="en-GB" dirty="0">
              <a:effectLst>
                <a:outerShdw blurRad="50800" dist="38100" dir="2700000" algn="tl" rotWithShape="0">
                  <a:prstClr val="black">
                    <a:alpha val="40000"/>
                  </a:prstClr>
                </a:outerShdw>
              </a:effectLst>
            </a:endParaRPr>
          </a:p>
          <a:p>
            <a:r>
              <a:rPr lang="en-GB" dirty="0">
                <a:effectLst>
                  <a:outerShdw blurRad="50800" dist="38100" dir="2700000" algn="tl" rotWithShape="0">
                    <a:prstClr val="black">
                      <a:alpha val="40000"/>
                    </a:prstClr>
                  </a:outerShdw>
                </a:effectLst>
              </a:rPr>
              <a:t>No matter where you decide to study, getting a head start is beneficial.</a:t>
            </a:r>
          </a:p>
          <a:p>
            <a:r>
              <a:rPr lang="en-GB" dirty="0">
                <a:effectLst>
                  <a:outerShdw blurRad="50800" dist="38100" dir="2700000" algn="tl" rotWithShape="0">
                    <a:prstClr val="black">
                      <a:alpha val="40000"/>
                    </a:prstClr>
                  </a:outerShdw>
                </a:effectLst>
              </a:rPr>
              <a:t>Here are some resources you can use to help prepare you and build your programming knowledge:</a:t>
            </a:r>
          </a:p>
          <a:p>
            <a:pPr marL="0" indent="0">
              <a:buNone/>
            </a:pPr>
            <a:endParaRPr lang="en-GB" dirty="0">
              <a:effectLst>
                <a:outerShdw blurRad="50800" dist="38100" dir="2700000" algn="tl" rotWithShape="0">
                  <a:prstClr val="black">
                    <a:alpha val="40000"/>
                  </a:prstClr>
                </a:outerShdw>
              </a:effectLst>
            </a:endParaRPr>
          </a:p>
          <a:p>
            <a:pPr lvl="1"/>
            <a:r>
              <a:rPr lang="en-GB" dirty="0">
                <a:solidFill>
                  <a:srgbClr val="FFE699"/>
                </a:solidFill>
                <a:effectLst>
                  <a:outerShdw blurRad="50800" dist="38100" dir="2700000" algn="tl" rotWithShape="0">
                    <a:prstClr val="black">
                      <a:alpha val="40000"/>
                    </a:prstClr>
                  </a:outerShdw>
                </a:effectLst>
              </a:rPr>
              <a:t>A</a:t>
            </a:r>
            <a:r>
              <a:rPr lang="en-GB" dirty="0">
                <a:solidFill>
                  <a:srgbClr val="FFA43D"/>
                </a:solidFill>
                <a:effectLst>
                  <a:outerShdw blurRad="50800" dist="38100" dir="2700000" algn="tl" rotWithShape="0">
                    <a:prstClr val="black">
                      <a:alpha val="40000"/>
                    </a:prstClr>
                  </a:outerShdw>
                </a:effectLst>
              </a:rPr>
              <a:t> free </a:t>
            </a:r>
            <a:r>
              <a:rPr lang="en-GB" dirty="0">
                <a:solidFill>
                  <a:srgbClr val="FFE699"/>
                </a:solidFill>
                <a:effectLst>
                  <a:outerShdw blurRad="50800" dist="38100" dir="2700000" algn="tl" rotWithShape="0">
                    <a:prstClr val="black">
                      <a:alpha val="40000"/>
                    </a:prstClr>
                  </a:outerShdw>
                </a:effectLst>
              </a:rPr>
              <a:t>eBook called </a:t>
            </a:r>
            <a:r>
              <a:rPr lang="en-GB" dirty="0">
                <a:solidFill>
                  <a:schemeClr val="bg1"/>
                </a:solidFill>
                <a:effectLst>
                  <a:outerShdw blurRad="50800" dist="38100" dir="2700000" algn="tl" rotWithShape="0">
                    <a:prstClr val="black">
                      <a:alpha val="40000"/>
                    </a:prstClr>
                  </a:outerShdw>
                </a:effectLst>
              </a:rPr>
              <a:t>“</a:t>
            </a:r>
            <a:r>
              <a:rPr lang="en-GB" dirty="0">
                <a:solidFill>
                  <a:srgbClr val="F5C343"/>
                </a:solidFill>
                <a:effectLst>
                  <a:outerShdw blurRad="50800" dist="38100" dir="2700000" algn="tl" rotWithShape="0">
                    <a:prstClr val="black">
                      <a:alpha val="40000"/>
                    </a:prstClr>
                  </a:outerShdw>
                </a:effectLst>
              </a:rPr>
              <a:t>Think Python</a:t>
            </a:r>
            <a:r>
              <a:rPr lang="en-GB" dirty="0">
                <a:solidFill>
                  <a:schemeClr val="bg1"/>
                </a:solidFill>
                <a:effectLst>
                  <a:outerShdw blurRad="50800" dist="38100" dir="2700000" algn="tl" rotWithShape="0">
                    <a:prstClr val="black">
                      <a:alpha val="40000"/>
                    </a:prstClr>
                  </a:outerShdw>
                </a:effectLst>
              </a:rPr>
              <a:t>”</a:t>
            </a:r>
            <a:r>
              <a:rPr lang="en-GB" dirty="0">
                <a:effectLst>
                  <a:outerShdw blurRad="50800" dist="38100" dir="2700000" algn="tl" rotWithShape="0">
                    <a:prstClr val="black">
                      <a:alpha val="40000"/>
                    </a:prstClr>
                  </a:outerShdw>
                </a:effectLst>
              </a:rPr>
              <a:t>, by A. Downey, 2</a:t>
            </a:r>
            <a:r>
              <a:rPr lang="en-GB" baseline="30000" dirty="0">
                <a:effectLst>
                  <a:outerShdw blurRad="50800" dist="38100" dir="2700000" algn="tl" rotWithShape="0">
                    <a:prstClr val="black">
                      <a:alpha val="40000"/>
                    </a:prstClr>
                  </a:outerShdw>
                </a:effectLst>
              </a:rPr>
              <a:t>nd</a:t>
            </a:r>
            <a:r>
              <a:rPr lang="en-GB" dirty="0">
                <a:effectLst>
                  <a:outerShdw blurRad="50800" dist="38100" dir="2700000" algn="tl" rotWithShape="0">
                    <a:prstClr val="black">
                      <a:alpha val="40000"/>
                    </a:prstClr>
                  </a:outerShdw>
                </a:effectLst>
              </a:rPr>
              <a:t> Edition, Green Tea Press.</a:t>
            </a:r>
          </a:p>
          <a:p>
            <a:pPr lvl="1"/>
            <a:r>
              <a:rPr lang="en-GB" dirty="0">
                <a:effectLst>
                  <a:outerShdw blurRad="50800" dist="38100" dir="2700000" algn="tl" rotWithShape="0">
                    <a:prstClr val="black">
                      <a:alpha val="40000"/>
                    </a:prstClr>
                  </a:outerShdw>
                </a:effectLst>
              </a:rPr>
              <a:t>Code academy – free programming tutorials available online: </a:t>
            </a:r>
            <a:r>
              <a:rPr lang="en-GB" dirty="0">
                <a:effectLst>
                  <a:outerShdw blurRad="50800" dist="38100" dir="2700000" algn="tl" rotWithShape="0">
                    <a:prstClr val="black">
                      <a:alpha val="40000"/>
                    </a:prstClr>
                  </a:outerShdw>
                </a:effectLst>
                <a:hlinkClick r:id="rId3"/>
              </a:rPr>
              <a:t>https://www.codecademy.com/</a:t>
            </a:r>
            <a:endParaRPr lang="en-GB" dirty="0">
              <a:effectLst>
                <a:outerShdw blurRad="50800" dist="38100" dir="2700000" algn="tl" rotWithShape="0">
                  <a:prstClr val="black">
                    <a:alpha val="40000"/>
                  </a:prstClr>
                </a:outerShdw>
              </a:effectLst>
            </a:endParaRPr>
          </a:p>
          <a:p>
            <a:pPr lvl="1"/>
            <a:r>
              <a:rPr lang="en-GB" dirty="0">
                <a:effectLst>
                  <a:outerShdw blurRad="50800" dist="38100" dir="2700000" algn="tl" rotWithShape="0">
                    <a:prstClr val="black">
                      <a:alpha val="40000"/>
                    </a:prstClr>
                  </a:outerShdw>
                </a:effectLst>
              </a:rPr>
              <a:t>The </a:t>
            </a:r>
            <a:r>
              <a:rPr lang="en-GB" dirty="0">
                <a:solidFill>
                  <a:srgbClr val="FFA43D"/>
                </a:solidFill>
                <a:effectLst>
                  <a:outerShdw blurRad="50800" dist="38100" dir="2700000" algn="tl" rotWithShape="0">
                    <a:prstClr val="black">
                      <a:alpha val="40000"/>
                    </a:prstClr>
                  </a:outerShdw>
                </a:effectLst>
              </a:rPr>
              <a:t>Solo Learn </a:t>
            </a:r>
            <a:r>
              <a:rPr lang="en-GB" dirty="0">
                <a:effectLst>
                  <a:outerShdw blurRad="50800" dist="38100" dir="2700000" algn="tl" rotWithShape="0">
                    <a:prstClr val="black">
                      <a:alpha val="40000"/>
                    </a:prstClr>
                  </a:outerShdw>
                </a:effectLst>
              </a:rPr>
              <a:t>mobile application: </a:t>
            </a:r>
            <a:r>
              <a:rPr lang="en-GB" dirty="0">
                <a:effectLst>
                  <a:outerShdw blurRad="50800" dist="38100" dir="2700000" algn="tl" rotWithShape="0">
                    <a:prstClr val="black">
                      <a:alpha val="40000"/>
                    </a:prstClr>
                  </a:outerShdw>
                </a:effectLst>
                <a:hlinkClick r:id="rId4"/>
              </a:rPr>
              <a:t>https://www.sololearn.com/</a:t>
            </a:r>
            <a:endParaRPr lang="en-GB" dirty="0">
              <a:effectLst>
                <a:outerShdw blurRad="50800" dist="38100" dir="2700000" algn="tl" rotWithShape="0">
                  <a:prstClr val="black">
                    <a:alpha val="40000"/>
                  </a:prstClr>
                </a:outerShdw>
              </a:effectLst>
            </a:endParaRPr>
          </a:p>
          <a:p>
            <a:endParaRPr lang="en-GB" dirty="0">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406503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Learning Aims</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488332"/>
            <a:ext cx="10515600" cy="5078723"/>
          </a:xfrm>
        </p:spPr>
        <p:txBody>
          <a:bodyPr>
            <a:normAutofit/>
          </a:bodyPr>
          <a:lstStyle/>
          <a:p>
            <a:r>
              <a:rPr lang="en-GB" dirty="0">
                <a:solidFill>
                  <a:srgbClr val="FFE699"/>
                </a:solidFill>
              </a:rPr>
              <a:t>By the end of this session, I want you to </a:t>
            </a:r>
            <a:r>
              <a:rPr lang="en-GB" dirty="0">
                <a:solidFill>
                  <a:srgbClr val="FFA43D"/>
                </a:solidFill>
              </a:rPr>
              <a:t>understand / be aware of</a:t>
            </a:r>
            <a:r>
              <a:rPr lang="en-GB" dirty="0">
                <a:solidFill>
                  <a:srgbClr val="FFE699"/>
                </a:solidFill>
              </a:rPr>
              <a:t>:</a:t>
            </a:r>
          </a:p>
          <a:p>
            <a:pPr lvl="1">
              <a:buFont typeface="Courier New" panose="02070309020205020404" pitchFamily="49" charset="0"/>
              <a:buChar char="o"/>
            </a:pPr>
            <a:r>
              <a:rPr lang="en-GB" dirty="0">
                <a:solidFill>
                  <a:srgbClr val="FFE699"/>
                </a:solidFill>
              </a:rPr>
              <a:t>The basic principles computer programming – </a:t>
            </a:r>
            <a:r>
              <a:rPr lang="en-GB" dirty="0">
                <a:solidFill>
                  <a:srgbClr val="FFC000"/>
                </a:solidFill>
              </a:rPr>
              <a:t>how</a:t>
            </a:r>
            <a:r>
              <a:rPr lang="en-GB" dirty="0">
                <a:solidFill>
                  <a:srgbClr val="FFE699"/>
                </a:solidFill>
              </a:rPr>
              <a:t> we write code.</a:t>
            </a:r>
          </a:p>
          <a:p>
            <a:pPr lvl="1">
              <a:buFont typeface="Courier New" panose="02070309020205020404" pitchFamily="49" charset="0"/>
              <a:buChar char="o"/>
            </a:pPr>
            <a:r>
              <a:rPr lang="en-GB" dirty="0">
                <a:solidFill>
                  <a:srgbClr val="FFE699"/>
                </a:solidFill>
              </a:rPr>
              <a:t> </a:t>
            </a:r>
            <a:r>
              <a:rPr lang="en-GB" dirty="0">
                <a:solidFill>
                  <a:srgbClr val="FFC000"/>
                </a:solidFill>
              </a:rPr>
              <a:t>Why</a:t>
            </a:r>
            <a:r>
              <a:rPr lang="en-GB" dirty="0">
                <a:solidFill>
                  <a:srgbClr val="FFE699"/>
                </a:solidFill>
              </a:rPr>
              <a:t> we write code (to control a CPU) and what that gives us.</a:t>
            </a:r>
          </a:p>
          <a:p>
            <a:pPr lvl="1">
              <a:buFont typeface="Courier New" panose="02070309020205020404" pitchFamily="49" charset="0"/>
              <a:buChar char="o"/>
            </a:pPr>
            <a:r>
              <a:rPr lang="en-GB" dirty="0">
                <a:solidFill>
                  <a:srgbClr val="FFE699"/>
                </a:solidFill>
              </a:rPr>
              <a:t>How coding is used throughout our </a:t>
            </a:r>
            <a:r>
              <a:rPr lang="en-GB" dirty="0">
                <a:solidFill>
                  <a:srgbClr val="FFC000"/>
                </a:solidFill>
              </a:rPr>
              <a:t>degree programmes</a:t>
            </a:r>
            <a:r>
              <a:rPr lang="en-GB" dirty="0">
                <a:solidFill>
                  <a:srgbClr val="FFE699"/>
                </a:solidFill>
              </a:rPr>
              <a:t>.</a:t>
            </a:r>
          </a:p>
          <a:p>
            <a:pPr lvl="1">
              <a:buFont typeface="Courier New" panose="02070309020205020404" pitchFamily="49" charset="0"/>
              <a:buChar char="o"/>
            </a:pPr>
            <a:r>
              <a:rPr lang="en-GB" dirty="0">
                <a:solidFill>
                  <a:srgbClr val="FFE699"/>
                </a:solidFill>
              </a:rPr>
              <a:t>How coding is </a:t>
            </a:r>
            <a:r>
              <a:rPr lang="en-GB" dirty="0">
                <a:solidFill>
                  <a:srgbClr val="FFC000"/>
                </a:solidFill>
              </a:rPr>
              <a:t>beneficial to you </a:t>
            </a:r>
            <a:r>
              <a:rPr lang="en-GB" dirty="0">
                <a:solidFill>
                  <a:srgbClr val="FFE699"/>
                </a:solidFill>
              </a:rPr>
              <a:t>and your career / employability.</a:t>
            </a:r>
          </a:p>
          <a:p>
            <a:pPr lvl="1">
              <a:buFont typeface="Courier New" panose="02070309020205020404" pitchFamily="49" charset="0"/>
              <a:buChar char="o"/>
            </a:pPr>
            <a:r>
              <a:rPr lang="en-GB" dirty="0">
                <a:solidFill>
                  <a:srgbClr val="FFE699"/>
                </a:solidFill>
              </a:rPr>
              <a:t>A tool used to write code – </a:t>
            </a:r>
            <a:r>
              <a:rPr lang="en-GB" dirty="0" err="1">
                <a:solidFill>
                  <a:srgbClr val="FFA43D"/>
                </a:solidFill>
              </a:rPr>
              <a:t>Jupyter</a:t>
            </a:r>
            <a:r>
              <a:rPr lang="en-GB" dirty="0">
                <a:solidFill>
                  <a:srgbClr val="FFA43D"/>
                </a:solidFill>
              </a:rPr>
              <a:t> Notebook</a:t>
            </a:r>
            <a:r>
              <a:rPr lang="en-GB" dirty="0">
                <a:solidFill>
                  <a:srgbClr val="FFE699"/>
                </a:solidFill>
              </a:rPr>
              <a:t>.</a:t>
            </a:r>
          </a:p>
          <a:p>
            <a:pPr lvl="1">
              <a:buFont typeface="Courier New" panose="02070309020205020404" pitchFamily="49" charset="0"/>
              <a:buChar char="o"/>
            </a:pPr>
            <a:r>
              <a:rPr lang="en-GB" dirty="0">
                <a:solidFill>
                  <a:srgbClr val="FFE699"/>
                </a:solidFill>
              </a:rPr>
              <a:t>How to write some basic computer programs in the </a:t>
            </a:r>
            <a:r>
              <a:rPr lang="en-GB" dirty="0">
                <a:solidFill>
                  <a:srgbClr val="FFA43D"/>
                </a:solidFill>
              </a:rPr>
              <a:t>Python</a:t>
            </a:r>
            <a:r>
              <a:rPr lang="en-GB" dirty="0">
                <a:solidFill>
                  <a:srgbClr val="FFE699"/>
                </a:solidFill>
              </a:rPr>
              <a:t> programming language.</a:t>
            </a:r>
          </a:p>
        </p:txBody>
      </p:sp>
    </p:spTree>
    <p:extLst>
      <p:ext uri="{BB962C8B-B14F-4D97-AF65-F5344CB8AC3E}">
        <p14:creationId xmlns:p14="http://schemas.microsoft.com/office/powerpoint/2010/main" val="152815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7E27-B5CC-46A3-8EB8-16DF9449405A}"/>
              </a:ext>
            </a:extLst>
          </p:cNvPr>
          <p:cNvSpPr>
            <a:spLocks noGrp="1"/>
          </p:cNvSpPr>
          <p:nvPr>
            <p:ph type="ctrTitle"/>
          </p:nvPr>
        </p:nvSpPr>
        <p:spPr/>
        <p:txBody>
          <a:bodyPr/>
          <a:lstStyle/>
          <a:p>
            <a:r>
              <a:rPr lang="en-GB" dirty="0"/>
              <a:t>Applicant visit day – DONE.</a:t>
            </a:r>
          </a:p>
        </p:txBody>
      </p:sp>
      <p:sp>
        <p:nvSpPr>
          <p:cNvPr id="3" name="Subtitle 2">
            <a:extLst>
              <a:ext uri="{FF2B5EF4-FFF2-40B4-BE49-F238E27FC236}">
                <a16:creationId xmlns:a16="http://schemas.microsoft.com/office/drawing/2014/main" id="{18953590-0287-466A-8501-BCDC8F2C57F7}"/>
              </a:ext>
            </a:extLst>
          </p:cNvPr>
          <p:cNvSpPr>
            <a:spLocks noGrp="1"/>
          </p:cNvSpPr>
          <p:nvPr>
            <p:ph type="subTitle" idx="1"/>
          </p:nvPr>
        </p:nvSpPr>
        <p:spPr>
          <a:xfrm>
            <a:off x="1524000" y="3602037"/>
            <a:ext cx="9144000" cy="2387599"/>
          </a:xfrm>
        </p:spPr>
        <p:txBody>
          <a:bodyPr>
            <a:normAutofit fontScale="92500" lnSpcReduction="10000"/>
          </a:bodyPr>
          <a:lstStyle/>
          <a:p>
            <a:r>
              <a:rPr lang="en-GB" b="1" dirty="0">
                <a:effectLst>
                  <a:outerShdw blurRad="50800" dist="38100" dir="2700000" algn="tl" rotWithShape="0">
                    <a:prstClr val="black">
                      <a:alpha val="40000"/>
                    </a:prstClr>
                  </a:outerShdw>
                </a:effectLst>
              </a:rPr>
              <a:t>Find out more details about our department on-line.</a:t>
            </a:r>
          </a:p>
          <a:p>
            <a:endParaRPr lang="en-GB" b="1" dirty="0">
              <a:effectLst>
                <a:outerShdw blurRad="50800" dist="38100" dir="2700000" algn="tl" rotWithShape="0">
                  <a:prstClr val="black">
                    <a:alpha val="40000"/>
                  </a:prstClr>
                </a:outerShdw>
              </a:effectLst>
            </a:endParaRPr>
          </a:p>
          <a:p>
            <a:r>
              <a:rPr lang="en-GB" b="1" dirty="0">
                <a:effectLst>
                  <a:outerShdw blurRad="50800" dist="38100" dir="2700000" algn="tl" rotWithShape="0">
                    <a:prstClr val="black">
                      <a:alpha val="40000"/>
                    </a:prstClr>
                  </a:outerShdw>
                </a:effectLst>
              </a:rPr>
              <a:t>I hope you enjoyed today and now understand what it might be like to study with us!</a:t>
            </a:r>
          </a:p>
          <a:p>
            <a:endParaRPr lang="en-GB" b="1" dirty="0">
              <a:effectLst>
                <a:outerShdw blurRad="50800" dist="38100" dir="2700000" algn="tl" rotWithShape="0">
                  <a:prstClr val="black">
                    <a:alpha val="40000"/>
                  </a:prstClr>
                </a:outerShdw>
              </a:effectLst>
            </a:endParaRPr>
          </a:p>
          <a:p>
            <a:r>
              <a:rPr lang="en-GB" b="1" dirty="0">
                <a:solidFill>
                  <a:srgbClr val="FFA43D"/>
                </a:solidFill>
                <a:effectLst>
                  <a:outerShdw blurRad="50800" dist="38100" dir="2700000" algn="tl" rotWithShape="0">
                    <a:prstClr val="black">
                      <a:alpha val="40000"/>
                    </a:prstClr>
                  </a:outerShdw>
                </a:effectLst>
              </a:rPr>
              <a:t>Do you have any questions?</a:t>
            </a:r>
            <a:endParaRPr lang="en-GB" dirty="0">
              <a:solidFill>
                <a:srgbClr val="FFA43D"/>
              </a:solidFill>
              <a:effectLst>
                <a:outerShdw blurRad="50800" dist="38100" dir="2700000" algn="tl" rotWithShape="0">
                  <a:prstClr val="black">
                    <a:alpha val="40000"/>
                  </a:prstClr>
                </a:outerShdw>
              </a:effectLst>
            </a:endParaRPr>
          </a:p>
        </p:txBody>
      </p:sp>
    </p:spTree>
    <p:extLst>
      <p:ext uri="{BB962C8B-B14F-4D97-AF65-F5344CB8AC3E}">
        <p14:creationId xmlns:p14="http://schemas.microsoft.com/office/powerpoint/2010/main" val="109981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Programming in a Nutshell</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200" y="1501259"/>
            <a:ext cx="5588000" cy="5030170"/>
          </a:xfrm>
        </p:spPr>
        <p:txBody>
          <a:bodyPr>
            <a:normAutofit lnSpcReduction="10000"/>
          </a:bodyPr>
          <a:lstStyle/>
          <a:p>
            <a:r>
              <a:rPr lang="en-GB" dirty="0"/>
              <a:t>Programming involves the writing of </a:t>
            </a:r>
            <a:r>
              <a:rPr lang="en-GB" dirty="0">
                <a:solidFill>
                  <a:schemeClr val="accent4"/>
                </a:solidFill>
              </a:rPr>
              <a:t>instructions</a:t>
            </a:r>
            <a:r>
              <a:rPr lang="en-GB" dirty="0"/>
              <a:t> as code, that orchestrate the actions of a computer and its </a:t>
            </a:r>
            <a:r>
              <a:rPr lang="en-GB" dirty="0">
                <a:solidFill>
                  <a:schemeClr val="accent4"/>
                </a:solidFill>
              </a:rPr>
              <a:t>hardware components</a:t>
            </a:r>
            <a:r>
              <a:rPr lang="en-GB" dirty="0"/>
              <a:t>.</a:t>
            </a:r>
          </a:p>
          <a:p>
            <a:r>
              <a:rPr lang="en-GB" dirty="0"/>
              <a:t>The instructions are written with the aim of accomplishing a specific goal or completing a specific task.</a:t>
            </a:r>
          </a:p>
          <a:p>
            <a:r>
              <a:rPr lang="en-GB" dirty="0"/>
              <a:t>Ultimately, the code we write controls a computers’ </a:t>
            </a:r>
            <a:r>
              <a:rPr lang="en-GB" dirty="0">
                <a:solidFill>
                  <a:schemeClr val="accent4"/>
                </a:solidFill>
              </a:rPr>
              <a:t>CPU</a:t>
            </a:r>
            <a:r>
              <a:rPr lang="en-GB" dirty="0"/>
              <a:t>, to carry out the tasks.</a:t>
            </a:r>
          </a:p>
          <a:p>
            <a:r>
              <a:rPr lang="en-GB" dirty="0"/>
              <a:t>There are a few different ways we can </a:t>
            </a:r>
            <a:r>
              <a:rPr lang="en-GB" dirty="0">
                <a:solidFill>
                  <a:schemeClr val="bg1"/>
                </a:solidFill>
              </a:rPr>
              <a:t>“</a:t>
            </a:r>
            <a:r>
              <a:rPr lang="en-GB" dirty="0">
                <a:solidFill>
                  <a:srgbClr val="FFC000"/>
                </a:solidFill>
              </a:rPr>
              <a:t>talk</a:t>
            </a:r>
            <a:r>
              <a:rPr lang="en-GB" dirty="0">
                <a:solidFill>
                  <a:schemeClr val="bg1"/>
                </a:solidFill>
              </a:rPr>
              <a:t>”</a:t>
            </a:r>
            <a:r>
              <a:rPr lang="en-GB" dirty="0"/>
              <a:t> to a computer…</a:t>
            </a:r>
          </a:p>
        </p:txBody>
      </p:sp>
      <p:pic>
        <p:nvPicPr>
          <p:cNvPr id="4" name="Picture 3" descr="An image of a computer screen containing lots of code.">
            <a:extLst>
              <a:ext uri="{FF2B5EF4-FFF2-40B4-BE49-F238E27FC236}">
                <a16:creationId xmlns:a16="http://schemas.microsoft.com/office/drawing/2014/main" id="{E0021B46-BECE-4E43-A3B6-BAD81F513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213" y="2083251"/>
            <a:ext cx="4676067" cy="3120766"/>
          </a:xfrm>
          <a:prstGeom prst="rect">
            <a:avLst/>
          </a:prstGeom>
          <a:ln>
            <a:noFill/>
          </a:ln>
          <a:effectLst>
            <a:softEdge rad="112500"/>
          </a:effectLst>
        </p:spPr>
      </p:pic>
    </p:spTree>
    <p:extLst>
      <p:ext uri="{BB962C8B-B14F-4D97-AF65-F5344CB8AC3E}">
        <p14:creationId xmlns:p14="http://schemas.microsoft.com/office/powerpoint/2010/main" val="250832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Talking to a Computer</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1193800" y="1640732"/>
            <a:ext cx="4381500" cy="5217268"/>
          </a:xfrm>
        </p:spPr>
        <p:txBody>
          <a:bodyPr>
            <a:normAutofit/>
          </a:bodyPr>
          <a:lstStyle/>
          <a:p>
            <a:pPr marL="0" indent="0">
              <a:buNone/>
            </a:pPr>
            <a:r>
              <a:rPr lang="en-GB" sz="2400" dirty="0">
                <a:solidFill>
                  <a:schemeClr val="accent4"/>
                </a:solidFill>
              </a:rPr>
              <a:t>Machine code</a:t>
            </a:r>
            <a:r>
              <a:rPr lang="en-GB" sz="2400" dirty="0"/>
              <a:t>:</a:t>
            </a:r>
          </a:p>
          <a:p>
            <a:pPr marL="0" indent="0">
              <a:buNone/>
            </a:pPr>
            <a:r>
              <a:rPr lang="en-GB" sz="2400" dirty="0"/>
              <a:t>0</a:t>
            </a:r>
            <a:r>
              <a:rPr lang="en-GB" sz="2400" dirty="0">
                <a:solidFill>
                  <a:schemeClr val="accent4"/>
                </a:solidFill>
              </a:rPr>
              <a:t>1</a:t>
            </a:r>
            <a:r>
              <a:rPr lang="en-GB" sz="2400" dirty="0"/>
              <a:t>00</a:t>
            </a:r>
            <a:r>
              <a:rPr lang="en-GB" sz="2400" dirty="0">
                <a:solidFill>
                  <a:schemeClr val="accent4"/>
                </a:solidFill>
              </a:rPr>
              <a:t>1</a:t>
            </a:r>
            <a:r>
              <a:rPr lang="en-GB" sz="2400" dirty="0"/>
              <a:t>000 0</a:t>
            </a:r>
            <a:r>
              <a:rPr lang="en-GB" sz="2400" dirty="0">
                <a:solidFill>
                  <a:schemeClr val="accent4"/>
                </a:solidFill>
              </a:rPr>
              <a:t>11</a:t>
            </a:r>
            <a:r>
              <a:rPr lang="en-GB" sz="2400" dirty="0"/>
              <a:t>00</a:t>
            </a:r>
            <a:r>
              <a:rPr lang="en-GB" sz="2400" dirty="0">
                <a:solidFill>
                  <a:schemeClr val="accent4"/>
                </a:solidFill>
              </a:rPr>
              <a:t>1</a:t>
            </a:r>
            <a:r>
              <a:rPr lang="en-GB" sz="2400" dirty="0"/>
              <a:t>0</a:t>
            </a:r>
            <a:r>
              <a:rPr lang="en-GB" sz="2400" dirty="0">
                <a:solidFill>
                  <a:schemeClr val="accent4"/>
                </a:solidFill>
              </a:rPr>
              <a:t>1</a:t>
            </a:r>
            <a:r>
              <a:rPr lang="en-GB" sz="2400" dirty="0"/>
              <a:t> 0</a:t>
            </a:r>
            <a:r>
              <a:rPr lang="en-GB" sz="2400" dirty="0">
                <a:solidFill>
                  <a:schemeClr val="accent4"/>
                </a:solidFill>
              </a:rPr>
              <a:t>11</a:t>
            </a:r>
            <a:r>
              <a:rPr lang="en-GB" sz="2400" dirty="0"/>
              <a:t>0</a:t>
            </a:r>
            <a:r>
              <a:rPr lang="en-GB" sz="2400" dirty="0">
                <a:solidFill>
                  <a:schemeClr val="accent4"/>
                </a:solidFill>
              </a:rPr>
              <a:t>11</a:t>
            </a:r>
            <a:r>
              <a:rPr lang="en-GB" sz="2400" dirty="0"/>
              <a:t>00 0</a:t>
            </a:r>
            <a:r>
              <a:rPr lang="en-GB" sz="2400" dirty="0">
                <a:solidFill>
                  <a:schemeClr val="accent4"/>
                </a:solidFill>
              </a:rPr>
              <a:t>11</a:t>
            </a:r>
            <a:r>
              <a:rPr lang="en-GB" sz="2400" dirty="0"/>
              <a:t>0</a:t>
            </a:r>
            <a:r>
              <a:rPr lang="en-GB" sz="2400" dirty="0">
                <a:solidFill>
                  <a:schemeClr val="accent4"/>
                </a:solidFill>
              </a:rPr>
              <a:t>11</a:t>
            </a:r>
            <a:r>
              <a:rPr lang="en-GB" sz="2400" dirty="0"/>
              <a:t>00 0</a:t>
            </a:r>
            <a:r>
              <a:rPr lang="en-GB" sz="2400" dirty="0">
                <a:solidFill>
                  <a:schemeClr val="accent4"/>
                </a:solidFill>
              </a:rPr>
              <a:t>11</a:t>
            </a:r>
            <a:r>
              <a:rPr lang="en-GB" sz="2400" dirty="0"/>
              <a:t>0</a:t>
            </a:r>
            <a:r>
              <a:rPr lang="en-GB" sz="2400" dirty="0">
                <a:solidFill>
                  <a:schemeClr val="accent4"/>
                </a:solidFill>
              </a:rPr>
              <a:t>1111</a:t>
            </a:r>
            <a:r>
              <a:rPr lang="en-GB" sz="2400" dirty="0"/>
              <a:t> 00</a:t>
            </a:r>
            <a:r>
              <a:rPr lang="en-GB" sz="2400" dirty="0">
                <a:solidFill>
                  <a:schemeClr val="accent4"/>
                </a:solidFill>
              </a:rPr>
              <a:t>1</a:t>
            </a:r>
            <a:r>
              <a:rPr lang="en-GB" sz="2400" dirty="0"/>
              <a:t>00000 0</a:t>
            </a:r>
            <a:r>
              <a:rPr lang="en-GB" sz="2400" dirty="0">
                <a:solidFill>
                  <a:schemeClr val="accent4"/>
                </a:solidFill>
              </a:rPr>
              <a:t>1</a:t>
            </a:r>
            <a:r>
              <a:rPr lang="en-GB" sz="2400" dirty="0"/>
              <a:t>0000</a:t>
            </a:r>
            <a:r>
              <a:rPr lang="en-GB" sz="2400" dirty="0">
                <a:solidFill>
                  <a:schemeClr val="accent4"/>
                </a:solidFill>
              </a:rPr>
              <a:t>11</a:t>
            </a:r>
            <a:r>
              <a:rPr lang="en-GB" sz="2400" dirty="0"/>
              <a:t> 0</a:t>
            </a:r>
            <a:r>
              <a:rPr lang="en-GB" sz="2400" dirty="0">
                <a:solidFill>
                  <a:schemeClr val="accent4"/>
                </a:solidFill>
              </a:rPr>
              <a:t>1</a:t>
            </a:r>
            <a:r>
              <a:rPr lang="en-GB" sz="2400" dirty="0"/>
              <a:t>00</a:t>
            </a:r>
            <a:r>
              <a:rPr lang="en-GB" sz="2400" dirty="0">
                <a:solidFill>
                  <a:schemeClr val="accent4"/>
                </a:solidFill>
              </a:rPr>
              <a:t>1</a:t>
            </a:r>
            <a:r>
              <a:rPr lang="en-GB" sz="2400" dirty="0"/>
              <a:t>00</a:t>
            </a:r>
            <a:r>
              <a:rPr lang="en-GB" sz="2400" dirty="0">
                <a:solidFill>
                  <a:schemeClr val="accent4"/>
                </a:solidFill>
              </a:rPr>
              <a:t>1</a:t>
            </a:r>
            <a:r>
              <a:rPr lang="en-GB" sz="2400" dirty="0"/>
              <a:t> 0</a:t>
            </a:r>
            <a:r>
              <a:rPr lang="en-GB" sz="2400" dirty="0">
                <a:solidFill>
                  <a:schemeClr val="accent4"/>
                </a:solidFill>
              </a:rPr>
              <a:t>1</a:t>
            </a:r>
            <a:r>
              <a:rPr lang="en-GB" sz="2400" dirty="0"/>
              <a:t>0</a:t>
            </a:r>
            <a:r>
              <a:rPr lang="en-GB" sz="2400" dirty="0">
                <a:solidFill>
                  <a:schemeClr val="accent4"/>
                </a:solidFill>
              </a:rPr>
              <a:t>1</a:t>
            </a:r>
            <a:r>
              <a:rPr lang="en-GB" sz="2400" dirty="0"/>
              <a:t>00</a:t>
            </a:r>
            <a:r>
              <a:rPr lang="en-GB" sz="2400" dirty="0">
                <a:solidFill>
                  <a:schemeClr val="accent4"/>
                </a:solidFill>
              </a:rPr>
              <a:t>11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000</a:t>
            </a:r>
            <a:r>
              <a:rPr lang="en-GB" sz="2400" dirty="0">
                <a:solidFill>
                  <a:schemeClr val="accent4"/>
                </a:solidFill>
              </a:rPr>
              <a:t>1</a:t>
            </a:r>
            <a:r>
              <a:rPr lang="en-GB" sz="2400" dirty="0"/>
              <a:t> 00</a:t>
            </a:r>
            <a:r>
              <a:rPr lang="en-GB" sz="2400" dirty="0">
                <a:solidFill>
                  <a:schemeClr val="accent4"/>
                </a:solidFill>
              </a:rPr>
              <a:t>11</a:t>
            </a:r>
            <a:r>
              <a:rPr lang="en-GB" sz="2400" dirty="0"/>
              <a:t>00</a:t>
            </a:r>
            <a:r>
              <a:rPr lang="en-GB" sz="2400" dirty="0">
                <a:solidFill>
                  <a:schemeClr val="accent4"/>
                </a:solidFill>
              </a:rPr>
              <a:t>1</a:t>
            </a:r>
            <a:r>
              <a:rPr lang="en-GB" sz="2400" dirty="0"/>
              <a:t>0 </a:t>
            </a:r>
          </a:p>
          <a:p>
            <a:pPr marL="0" indent="0">
              <a:buNone/>
            </a:pPr>
            <a:endParaRPr lang="en-GB" sz="2400" dirty="0"/>
          </a:p>
          <a:p>
            <a:pPr marL="0" indent="0">
              <a:buNone/>
            </a:pPr>
            <a:r>
              <a:rPr lang="en-GB" sz="2400" dirty="0">
                <a:solidFill>
                  <a:schemeClr val="accent4"/>
                </a:solidFill>
              </a:rPr>
              <a:t>Assembly language</a:t>
            </a:r>
            <a:r>
              <a:rPr lang="en-GB" sz="2400" dirty="0"/>
              <a:t>:</a:t>
            </a:r>
          </a:p>
          <a:p>
            <a:pPr marL="0" indent="0">
              <a:buNone/>
            </a:pPr>
            <a:r>
              <a:rPr lang="en-GB" sz="2400" dirty="0">
                <a:solidFill>
                  <a:schemeClr val="bg1"/>
                </a:solidFill>
              </a:rPr>
              <a:t>MOV</a:t>
            </a:r>
            <a:r>
              <a:rPr lang="en-GB" sz="2400" dirty="0"/>
              <a:t> </a:t>
            </a:r>
            <a:r>
              <a:rPr lang="en-GB" sz="2400" dirty="0">
                <a:solidFill>
                  <a:srgbClr val="FFA43D"/>
                </a:solidFill>
              </a:rPr>
              <a:t>AL</a:t>
            </a:r>
            <a:r>
              <a:rPr lang="en-GB" sz="2400" dirty="0"/>
              <a:t>, 1h; </a:t>
            </a:r>
          </a:p>
          <a:p>
            <a:pPr marL="0" indent="0">
              <a:buNone/>
            </a:pPr>
            <a:r>
              <a:rPr lang="en-GB" sz="2400" dirty="0">
                <a:solidFill>
                  <a:schemeClr val="bg1"/>
                </a:solidFill>
              </a:rPr>
              <a:t>MOV</a:t>
            </a:r>
            <a:r>
              <a:rPr lang="en-GB" sz="2400" dirty="0"/>
              <a:t> </a:t>
            </a:r>
            <a:r>
              <a:rPr lang="en-GB" sz="2400" dirty="0">
                <a:solidFill>
                  <a:srgbClr val="FFA43D"/>
                </a:solidFill>
              </a:rPr>
              <a:t>CL</a:t>
            </a:r>
            <a:r>
              <a:rPr lang="en-GB" sz="2400" dirty="0"/>
              <a:t>, 2h; </a:t>
            </a:r>
          </a:p>
          <a:p>
            <a:pPr marL="0" indent="0">
              <a:buNone/>
            </a:pPr>
            <a:r>
              <a:rPr lang="en-GB" sz="2400" dirty="0">
                <a:solidFill>
                  <a:schemeClr val="bg1"/>
                </a:solidFill>
              </a:rPr>
              <a:t>MOV</a:t>
            </a:r>
            <a:r>
              <a:rPr lang="en-GB" sz="2400" dirty="0"/>
              <a:t> </a:t>
            </a:r>
            <a:r>
              <a:rPr lang="en-GB" sz="2400" dirty="0">
                <a:solidFill>
                  <a:srgbClr val="FFA43D"/>
                </a:solidFill>
              </a:rPr>
              <a:t>DL</a:t>
            </a:r>
            <a:r>
              <a:rPr lang="en-GB" sz="2400" dirty="0"/>
              <a:t>, 3h;</a:t>
            </a:r>
          </a:p>
        </p:txBody>
      </p:sp>
      <p:sp>
        <p:nvSpPr>
          <p:cNvPr id="5" name="Content Placeholder 2">
            <a:extLst>
              <a:ext uri="{FF2B5EF4-FFF2-40B4-BE49-F238E27FC236}">
                <a16:creationId xmlns:a16="http://schemas.microsoft.com/office/drawing/2014/main" id="{E65A2A83-D3EA-4647-91A6-ED4F6A0E480D}"/>
              </a:ext>
            </a:extLst>
          </p:cNvPr>
          <p:cNvSpPr txBox="1">
            <a:spLocks/>
          </p:cNvSpPr>
          <p:nvPr/>
        </p:nvSpPr>
        <p:spPr>
          <a:xfrm>
            <a:off x="6769100" y="1640732"/>
            <a:ext cx="4381500" cy="500136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solidFill>
                  <a:schemeClr val="accent4"/>
                </a:solidFill>
              </a:rPr>
              <a:t>Natural Language</a:t>
            </a:r>
            <a:r>
              <a:rPr lang="en-GB" dirty="0"/>
              <a:t>:</a:t>
            </a:r>
          </a:p>
          <a:p>
            <a:pPr marL="0" indent="0">
              <a:buFont typeface="Arial" panose="020B0604020202020204" pitchFamily="34" charset="0"/>
              <a:buNone/>
            </a:pPr>
            <a:r>
              <a:rPr lang="en-GB" dirty="0"/>
              <a:t>Hi computer, please could you tell students on the visit day that coding is actually fun but also a powerful skill to learn?</a:t>
            </a:r>
          </a:p>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None/>
            </a:pPr>
            <a:endParaRPr lang="en-GB" dirty="0"/>
          </a:p>
          <a:p>
            <a:pPr marL="0" indent="0">
              <a:buNone/>
            </a:pPr>
            <a:r>
              <a:rPr lang="en-GB" dirty="0"/>
              <a:t>0</a:t>
            </a:r>
            <a:r>
              <a:rPr lang="en-GB" dirty="0">
                <a:solidFill>
                  <a:schemeClr val="accent4"/>
                </a:solidFill>
              </a:rPr>
              <a:t>11</a:t>
            </a:r>
            <a:r>
              <a:rPr lang="en-GB" dirty="0"/>
              <a:t>0000</a:t>
            </a:r>
            <a:r>
              <a:rPr lang="en-GB" dirty="0">
                <a:solidFill>
                  <a:schemeClr val="accent4"/>
                </a:solidFill>
              </a:rPr>
              <a:t>1</a:t>
            </a:r>
            <a:r>
              <a:rPr lang="en-GB" dirty="0"/>
              <a:t> 0</a:t>
            </a:r>
            <a:r>
              <a:rPr lang="en-GB" dirty="0">
                <a:solidFill>
                  <a:schemeClr val="accent4"/>
                </a:solidFill>
              </a:rPr>
              <a:t>11</a:t>
            </a:r>
            <a:r>
              <a:rPr lang="en-GB" dirty="0"/>
              <a:t>0</a:t>
            </a:r>
            <a:r>
              <a:rPr lang="en-GB" dirty="0">
                <a:solidFill>
                  <a:schemeClr val="accent4"/>
                </a:solidFill>
              </a:rPr>
              <a:t>11</a:t>
            </a:r>
            <a:r>
              <a:rPr lang="en-GB" dirty="0"/>
              <a:t>00 0</a:t>
            </a:r>
            <a:r>
              <a:rPr lang="en-GB" dirty="0">
                <a:solidFill>
                  <a:schemeClr val="accent4"/>
                </a:solidFill>
              </a:rPr>
              <a:t>11</a:t>
            </a:r>
            <a:r>
              <a:rPr lang="en-GB" dirty="0"/>
              <a:t>0</a:t>
            </a:r>
            <a:r>
              <a:rPr lang="en-GB" dirty="0">
                <a:solidFill>
                  <a:schemeClr val="accent4"/>
                </a:solidFill>
              </a:rPr>
              <a:t>1</a:t>
            </a:r>
            <a:r>
              <a:rPr lang="en-GB" dirty="0"/>
              <a:t>00</a:t>
            </a:r>
            <a:r>
              <a:rPr lang="en-GB" dirty="0">
                <a:solidFill>
                  <a:schemeClr val="accent4"/>
                </a:solidFill>
              </a:rPr>
              <a:t>1</a:t>
            </a:r>
            <a:r>
              <a:rPr lang="en-GB" dirty="0"/>
              <a:t> 0</a:t>
            </a:r>
            <a:r>
              <a:rPr lang="en-GB" dirty="0">
                <a:solidFill>
                  <a:schemeClr val="accent4"/>
                </a:solidFill>
              </a:rPr>
              <a:t>11</a:t>
            </a:r>
            <a:r>
              <a:rPr lang="en-GB" dirty="0"/>
              <a:t>000</a:t>
            </a:r>
            <a:r>
              <a:rPr lang="en-GB" dirty="0">
                <a:solidFill>
                  <a:schemeClr val="accent4"/>
                </a:solidFill>
              </a:rPr>
              <a:t>11</a:t>
            </a:r>
            <a:r>
              <a:rPr lang="en-GB" dirty="0"/>
              <a:t> 0</a:t>
            </a:r>
            <a:r>
              <a:rPr lang="en-GB" dirty="0">
                <a:solidFill>
                  <a:schemeClr val="accent4"/>
                </a:solidFill>
              </a:rPr>
              <a:t>11</a:t>
            </a:r>
            <a:r>
              <a:rPr lang="en-GB" dirty="0"/>
              <a:t>00</a:t>
            </a:r>
            <a:r>
              <a:rPr lang="en-GB" dirty="0">
                <a:solidFill>
                  <a:schemeClr val="accent4"/>
                </a:solidFill>
              </a:rPr>
              <a:t>1</a:t>
            </a:r>
            <a:r>
              <a:rPr lang="en-GB" dirty="0"/>
              <a:t>0</a:t>
            </a:r>
            <a:r>
              <a:rPr lang="en-GB" dirty="0">
                <a:solidFill>
                  <a:schemeClr val="accent4"/>
                </a:solidFill>
              </a:rPr>
              <a:t>1</a:t>
            </a:r>
            <a:r>
              <a:rPr lang="en-GB" dirty="0"/>
              <a:t> 00</a:t>
            </a:r>
            <a:r>
              <a:rPr lang="en-GB" dirty="0">
                <a:solidFill>
                  <a:schemeClr val="accent4"/>
                </a:solidFill>
              </a:rPr>
              <a:t>1</a:t>
            </a:r>
            <a:r>
              <a:rPr lang="en-GB" dirty="0"/>
              <a:t>00000 0</a:t>
            </a:r>
            <a:r>
              <a:rPr lang="en-GB" dirty="0">
                <a:solidFill>
                  <a:schemeClr val="accent4"/>
                </a:solidFill>
              </a:rPr>
              <a:t>111</a:t>
            </a:r>
            <a:r>
              <a:rPr lang="en-GB" dirty="0"/>
              <a:t>00</a:t>
            </a:r>
            <a:r>
              <a:rPr lang="en-GB" dirty="0">
                <a:solidFill>
                  <a:schemeClr val="accent4"/>
                </a:solidFill>
              </a:rPr>
              <a:t>11</a:t>
            </a:r>
            <a:r>
              <a:rPr lang="en-GB" dirty="0"/>
              <a:t> 0</a:t>
            </a:r>
            <a:r>
              <a:rPr lang="en-GB" dirty="0">
                <a:solidFill>
                  <a:schemeClr val="accent4"/>
                </a:solidFill>
              </a:rPr>
              <a:t>111</a:t>
            </a:r>
            <a:r>
              <a:rPr lang="en-GB" dirty="0"/>
              <a:t>0</a:t>
            </a:r>
            <a:r>
              <a:rPr lang="en-GB" dirty="0">
                <a:solidFill>
                  <a:schemeClr val="accent4"/>
                </a:solidFill>
              </a:rPr>
              <a:t>1</a:t>
            </a:r>
            <a:r>
              <a:rPr lang="en-GB" dirty="0"/>
              <a:t>0</a:t>
            </a:r>
            <a:r>
              <a:rPr lang="en-GB" dirty="0">
                <a:solidFill>
                  <a:schemeClr val="accent4"/>
                </a:solidFill>
              </a:rPr>
              <a:t>1</a:t>
            </a:r>
            <a:r>
              <a:rPr lang="en-GB" dirty="0"/>
              <a:t> 0</a:t>
            </a:r>
            <a:r>
              <a:rPr lang="en-GB" dirty="0">
                <a:solidFill>
                  <a:schemeClr val="accent4"/>
                </a:solidFill>
              </a:rPr>
              <a:t>11</a:t>
            </a:r>
            <a:r>
              <a:rPr lang="en-GB" dirty="0"/>
              <a:t>000</a:t>
            </a:r>
            <a:r>
              <a:rPr lang="en-GB" dirty="0">
                <a:solidFill>
                  <a:schemeClr val="accent4"/>
                </a:solidFill>
              </a:rPr>
              <a:t>11</a:t>
            </a:r>
            <a:r>
              <a:rPr lang="en-GB" dirty="0"/>
              <a:t> 0</a:t>
            </a:r>
            <a:r>
              <a:rPr lang="en-GB" dirty="0">
                <a:solidFill>
                  <a:schemeClr val="accent4"/>
                </a:solidFill>
              </a:rPr>
              <a:t>11</a:t>
            </a:r>
            <a:r>
              <a:rPr lang="en-GB" dirty="0"/>
              <a:t>0</a:t>
            </a:r>
            <a:r>
              <a:rPr lang="en-GB" dirty="0">
                <a:solidFill>
                  <a:schemeClr val="accent4"/>
                </a:solidFill>
              </a:rPr>
              <a:t>1</a:t>
            </a:r>
            <a:r>
              <a:rPr lang="en-GB" dirty="0"/>
              <a:t>0</a:t>
            </a:r>
            <a:r>
              <a:rPr lang="en-GB" dirty="0">
                <a:solidFill>
                  <a:schemeClr val="accent4"/>
                </a:solidFill>
              </a:rPr>
              <a:t>11</a:t>
            </a:r>
            <a:r>
              <a:rPr lang="en-GB" dirty="0"/>
              <a:t> 0</a:t>
            </a:r>
            <a:r>
              <a:rPr lang="en-GB" dirty="0">
                <a:solidFill>
                  <a:schemeClr val="accent4"/>
                </a:solidFill>
              </a:rPr>
              <a:t>111</a:t>
            </a:r>
            <a:r>
              <a:rPr lang="en-GB" dirty="0"/>
              <a:t>00</a:t>
            </a:r>
            <a:r>
              <a:rPr lang="en-GB" dirty="0">
                <a:solidFill>
                  <a:schemeClr val="accent4"/>
                </a:solidFill>
              </a:rPr>
              <a:t>11</a:t>
            </a:r>
            <a:r>
              <a:rPr lang="en-GB" dirty="0"/>
              <a:t> 0000</a:t>
            </a:r>
            <a:r>
              <a:rPr lang="en-GB" dirty="0">
                <a:solidFill>
                  <a:schemeClr val="accent4"/>
                </a:solidFill>
              </a:rPr>
              <a:t>1</a:t>
            </a:r>
            <a:r>
              <a:rPr lang="en-GB" dirty="0"/>
              <a:t>0</a:t>
            </a:r>
            <a:r>
              <a:rPr lang="en-GB" dirty="0">
                <a:solidFill>
                  <a:schemeClr val="accent4"/>
                </a:solidFill>
              </a:rPr>
              <a:t>1</a:t>
            </a:r>
            <a:r>
              <a:rPr lang="en-GB" dirty="0"/>
              <a:t>0 </a:t>
            </a:r>
          </a:p>
        </p:txBody>
      </p:sp>
      <p:sp>
        <p:nvSpPr>
          <p:cNvPr id="6" name="Down Arrow 5">
            <a:extLst>
              <a:ext uri="{FF2B5EF4-FFF2-40B4-BE49-F238E27FC236}">
                <a16:creationId xmlns:a16="http://schemas.microsoft.com/office/drawing/2014/main" id="{393C0F15-8A3D-FC41-B8C7-32D266B2B91B}"/>
              </a:ext>
            </a:extLst>
          </p:cNvPr>
          <p:cNvSpPr/>
          <p:nvPr/>
        </p:nvSpPr>
        <p:spPr>
          <a:xfrm>
            <a:off x="8717534" y="3810962"/>
            <a:ext cx="484632" cy="660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782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Python – a high-level language</a:t>
            </a:r>
          </a:p>
        </p:txBody>
      </p:sp>
      <p:sp>
        <p:nvSpPr>
          <p:cNvPr id="3" name="Content Placeholder 2">
            <a:extLst>
              <a:ext uri="{FF2B5EF4-FFF2-40B4-BE49-F238E27FC236}">
                <a16:creationId xmlns:a16="http://schemas.microsoft.com/office/drawing/2014/main" id="{3C6972D9-C817-480B-A565-DAAF6EA67D49}"/>
              </a:ext>
            </a:extLst>
          </p:cNvPr>
          <p:cNvSpPr>
            <a:spLocks noGrp="1"/>
          </p:cNvSpPr>
          <p:nvPr>
            <p:ph idx="1"/>
          </p:nvPr>
        </p:nvSpPr>
        <p:spPr>
          <a:xfrm>
            <a:off x="838199" y="1488332"/>
            <a:ext cx="10987355" cy="4688631"/>
          </a:xfrm>
        </p:spPr>
        <p:txBody>
          <a:bodyPr>
            <a:normAutofit/>
          </a:bodyPr>
          <a:lstStyle/>
          <a:p>
            <a:r>
              <a:rPr lang="en-GB" sz="2400" dirty="0"/>
              <a:t>Python is an </a:t>
            </a:r>
            <a:r>
              <a:rPr lang="en-GB" sz="2400" dirty="0">
                <a:solidFill>
                  <a:srgbClr val="FFA43D"/>
                </a:solidFill>
              </a:rPr>
              <a:t>interpreted</a:t>
            </a:r>
            <a:r>
              <a:rPr lang="en-GB" sz="2400" dirty="0">
                <a:solidFill>
                  <a:srgbClr val="FFE699"/>
                </a:solidFill>
              </a:rPr>
              <a:t>,</a:t>
            </a:r>
            <a:r>
              <a:rPr lang="en-GB" sz="2400" dirty="0"/>
              <a:t> </a:t>
            </a:r>
            <a:r>
              <a:rPr lang="en-GB" sz="2400" dirty="0">
                <a:solidFill>
                  <a:srgbClr val="FFA43D"/>
                </a:solidFill>
              </a:rPr>
              <a:t>high-level</a:t>
            </a:r>
            <a:r>
              <a:rPr lang="en-GB" sz="2400" dirty="0"/>
              <a:t> programming language.</a:t>
            </a:r>
          </a:p>
          <a:p>
            <a:r>
              <a:rPr lang="en-GB" sz="2400" dirty="0"/>
              <a:t>The Python code we write it is interpreted line by line and executed by a computer.</a:t>
            </a:r>
          </a:p>
          <a:p>
            <a:r>
              <a:rPr lang="en-GB" sz="2400" dirty="0"/>
              <a:t>First, we write human readable Python source code files. These end with the </a:t>
            </a:r>
            <a:r>
              <a:rPr lang="en-GB" sz="2400" dirty="0">
                <a:solidFill>
                  <a:schemeClr val="bg1"/>
                </a:solidFill>
                <a:latin typeface="Courier New" panose="02070309020205020404" pitchFamily="49" charset="0"/>
                <a:cs typeface="Courier New" panose="02070309020205020404" pitchFamily="49" charset="0"/>
              </a:rPr>
              <a:t>.py</a:t>
            </a:r>
            <a:r>
              <a:rPr lang="en-GB" sz="2400" dirty="0">
                <a:solidFill>
                  <a:schemeClr val="bg1"/>
                </a:solidFill>
              </a:rPr>
              <a:t> </a:t>
            </a:r>
            <a:r>
              <a:rPr lang="en-GB" sz="2400" dirty="0"/>
              <a:t>extension.</a:t>
            </a:r>
          </a:p>
          <a:p>
            <a:r>
              <a:rPr lang="en-GB" sz="2400" dirty="0"/>
              <a:t>The program known as the Python interpreter takes these files and converts them into machine readable </a:t>
            </a:r>
            <a:r>
              <a:rPr lang="en-GB" sz="2400" dirty="0">
                <a:solidFill>
                  <a:srgbClr val="FFA43D"/>
                </a:solidFill>
              </a:rPr>
              <a:t>byte code</a:t>
            </a:r>
            <a:r>
              <a:rPr lang="en-GB" sz="2400" dirty="0"/>
              <a:t> files ending with the </a:t>
            </a:r>
            <a:r>
              <a:rPr lang="en-GB" sz="2400" dirty="0">
                <a:solidFill>
                  <a:schemeClr val="bg1"/>
                </a:solidFill>
                <a:latin typeface="Courier New" panose="02070309020205020404" pitchFamily="49" charset="0"/>
                <a:cs typeface="Courier New" panose="02070309020205020404" pitchFamily="49" charset="0"/>
              </a:rPr>
              <a:t>.pyc</a:t>
            </a:r>
            <a:r>
              <a:rPr lang="en-GB" sz="2400" dirty="0"/>
              <a:t> extension. </a:t>
            </a:r>
          </a:p>
          <a:p>
            <a:r>
              <a:rPr lang="en-GB" sz="2400" dirty="0"/>
              <a:t>This output is read by the CPU so it can carry out tasks – this is what we’ll do today.</a:t>
            </a:r>
          </a:p>
        </p:txBody>
      </p:sp>
      <p:pic>
        <p:nvPicPr>
          <p:cNvPr id="8" name="Picture 7">
            <a:extLst>
              <a:ext uri="{FF2B5EF4-FFF2-40B4-BE49-F238E27FC236}">
                <a16:creationId xmlns:a16="http://schemas.microsoft.com/office/drawing/2014/main" id="{AC7F8C03-0156-A84D-BE11-15B3AC1561B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1900" y="5171653"/>
            <a:ext cx="4648200" cy="1231900"/>
          </a:xfrm>
          <a:prstGeom prst="rect">
            <a:avLst/>
          </a:prstGeom>
        </p:spPr>
      </p:pic>
    </p:spTree>
    <p:extLst>
      <p:ext uri="{BB962C8B-B14F-4D97-AF65-F5344CB8AC3E}">
        <p14:creationId xmlns:p14="http://schemas.microsoft.com/office/powerpoint/2010/main" val="350255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Why is programming important?</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0" y="1488332"/>
            <a:ext cx="10515600" cy="5025484"/>
          </a:xfrm>
        </p:spPr>
        <p:txBody>
          <a:bodyPr>
            <a:normAutofit fontScale="85000" lnSpcReduction="10000"/>
          </a:bodyPr>
          <a:lstStyle/>
          <a:p>
            <a:r>
              <a:rPr lang="en-GB" dirty="0"/>
              <a:t>We live in an increasingly </a:t>
            </a:r>
            <a:r>
              <a:rPr lang="en-GB" dirty="0">
                <a:solidFill>
                  <a:srgbClr val="FFA43D"/>
                </a:solidFill>
              </a:rPr>
              <a:t>digitised</a:t>
            </a:r>
            <a:r>
              <a:rPr lang="en-GB" dirty="0"/>
              <a:t> world - from the mobile phones in our pockets, the computers we use and even home appliances (.e.g. smart fridges!).</a:t>
            </a:r>
          </a:p>
          <a:p>
            <a:r>
              <a:rPr lang="en-GB" dirty="0"/>
              <a:t>Such technologies are </a:t>
            </a:r>
            <a:r>
              <a:rPr lang="en-GB" dirty="0">
                <a:solidFill>
                  <a:srgbClr val="FFC000"/>
                </a:solidFill>
              </a:rPr>
              <a:t>only made possible </a:t>
            </a:r>
            <a:r>
              <a:rPr lang="en-GB" dirty="0"/>
              <a:t>through software – software that,</a:t>
            </a:r>
          </a:p>
          <a:p>
            <a:pPr lvl="1"/>
            <a:r>
              <a:rPr lang="en-GB" dirty="0"/>
              <a:t>Controls these systems.</a:t>
            </a:r>
          </a:p>
          <a:p>
            <a:pPr lvl="1"/>
            <a:r>
              <a:rPr lang="en-GB" dirty="0"/>
              <a:t>Allows them to interact with each other.</a:t>
            </a:r>
          </a:p>
          <a:p>
            <a:pPr lvl="1"/>
            <a:r>
              <a:rPr lang="en-GB" dirty="0"/>
              <a:t>Allows us to interact with them.</a:t>
            </a:r>
          </a:p>
          <a:p>
            <a:r>
              <a:rPr lang="en-GB" dirty="0"/>
              <a:t>Software is comprised of </a:t>
            </a:r>
            <a:r>
              <a:rPr lang="en-GB" dirty="0">
                <a:solidFill>
                  <a:srgbClr val="FFC000"/>
                </a:solidFill>
              </a:rPr>
              <a:t>computer code </a:t>
            </a:r>
            <a:r>
              <a:rPr lang="en-GB" dirty="0"/>
              <a:t>written by programmers. Thus, without code and programmers, all these amazing systems would simply not exist.</a:t>
            </a:r>
          </a:p>
          <a:p>
            <a:r>
              <a:rPr lang="en-GB" dirty="0"/>
              <a:t>The importance of software is also </a:t>
            </a:r>
            <a:r>
              <a:rPr lang="en-GB" dirty="0">
                <a:solidFill>
                  <a:srgbClr val="FFC000"/>
                </a:solidFill>
              </a:rPr>
              <a:t>increasing over time</a:t>
            </a:r>
            <a:r>
              <a:rPr lang="en-GB" dirty="0"/>
              <a:t>. </a:t>
            </a:r>
          </a:p>
          <a:p>
            <a:r>
              <a:rPr lang="en-GB" dirty="0"/>
              <a:t>We therefore have a choice – do we want to just be </a:t>
            </a:r>
            <a:r>
              <a:rPr lang="en-GB" dirty="0">
                <a:solidFill>
                  <a:srgbClr val="FFA43D"/>
                </a:solidFill>
              </a:rPr>
              <a:t>users</a:t>
            </a:r>
            <a:r>
              <a:rPr lang="en-GB" dirty="0"/>
              <a:t> of the software (with no control), or, do we want to help </a:t>
            </a:r>
            <a:r>
              <a:rPr lang="en-GB" dirty="0">
                <a:solidFill>
                  <a:srgbClr val="FFA43D"/>
                </a:solidFill>
              </a:rPr>
              <a:t>shape</a:t>
            </a:r>
            <a:r>
              <a:rPr lang="en-GB" dirty="0"/>
              <a:t> the software all around us….</a:t>
            </a:r>
          </a:p>
          <a:p>
            <a:r>
              <a:rPr lang="en-GB" dirty="0"/>
              <a:t>Given that our world is becoming </a:t>
            </a:r>
            <a:r>
              <a:rPr lang="en-GB" dirty="0">
                <a:solidFill>
                  <a:srgbClr val="FFC000"/>
                </a:solidFill>
              </a:rPr>
              <a:t>increasingly automated </a:t>
            </a:r>
            <a:r>
              <a:rPr lang="en-GB" dirty="0"/>
              <a:t>due to software, I would suggest that it’s advantageous to be skilled in software creation – it will make us more </a:t>
            </a:r>
            <a:r>
              <a:rPr lang="en-GB" dirty="0">
                <a:solidFill>
                  <a:srgbClr val="FFA43D"/>
                </a:solidFill>
              </a:rPr>
              <a:t>employable</a:t>
            </a:r>
            <a:r>
              <a:rPr lang="en-GB" dirty="0"/>
              <a:t>.</a:t>
            </a:r>
          </a:p>
        </p:txBody>
      </p:sp>
    </p:spTree>
    <p:extLst>
      <p:ext uri="{BB962C8B-B14F-4D97-AF65-F5344CB8AC3E}">
        <p14:creationId xmlns:p14="http://schemas.microsoft.com/office/powerpoint/2010/main" val="197270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A good career path?</a:t>
            </a:r>
          </a:p>
        </p:txBody>
      </p:sp>
      <p:pic>
        <p:nvPicPr>
          <p:cNvPr id="5" name="Content Placeholder 4" descr="A screenshot of a cell phone&#10;&#10;Description automatically generated">
            <a:extLst>
              <a:ext uri="{FF2B5EF4-FFF2-40B4-BE49-F238E27FC236}">
                <a16:creationId xmlns:a16="http://schemas.microsoft.com/office/drawing/2014/main" id="{2E2B29F7-51DE-5B44-BA8C-E073569A22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3124" y="1603375"/>
            <a:ext cx="6816571" cy="4687888"/>
          </a:xfrm>
          <a:prstGeom prst="rect">
            <a:avLst/>
          </a:prstGeom>
          <a:ln>
            <a:noFill/>
          </a:ln>
          <a:effectLst>
            <a:softEdge rad="112500"/>
          </a:effectLst>
        </p:spPr>
      </p:pic>
      <p:sp>
        <p:nvSpPr>
          <p:cNvPr id="8" name="Content Placeholder 2">
            <a:extLst>
              <a:ext uri="{FF2B5EF4-FFF2-40B4-BE49-F238E27FC236}">
                <a16:creationId xmlns:a16="http://schemas.microsoft.com/office/drawing/2014/main" id="{EF72A5A6-B1B0-1F46-AB8A-438C2AC786AA}"/>
              </a:ext>
            </a:extLst>
          </p:cNvPr>
          <p:cNvSpPr txBox="1">
            <a:spLocks/>
          </p:cNvSpPr>
          <p:nvPr/>
        </p:nvSpPr>
        <p:spPr>
          <a:xfrm>
            <a:off x="253124" y="6349243"/>
            <a:ext cx="6715847" cy="4661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Of the worlds 20 richest people, </a:t>
            </a:r>
            <a:r>
              <a:rPr lang="en-GB" sz="2000" dirty="0">
                <a:solidFill>
                  <a:schemeClr val="accent4"/>
                </a:solidFill>
              </a:rPr>
              <a:t>8</a:t>
            </a:r>
            <a:r>
              <a:rPr lang="en-GB" sz="2000" dirty="0"/>
              <a:t> are in software engineering.</a:t>
            </a:r>
          </a:p>
        </p:txBody>
      </p:sp>
      <p:grpSp>
        <p:nvGrpSpPr>
          <p:cNvPr id="4" name="Group 3">
            <a:extLst>
              <a:ext uri="{FF2B5EF4-FFF2-40B4-BE49-F238E27FC236}">
                <a16:creationId xmlns:a16="http://schemas.microsoft.com/office/drawing/2014/main" id="{1455E07A-FDAA-7E49-96D0-022F285D9347}"/>
              </a:ext>
            </a:extLst>
          </p:cNvPr>
          <p:cNvGrpSpPr/>
          <p:nvPr/>
        </p:nvGrpSpPr>
        <p:grpSpPr>
          <a:xfrm>
            <a:off x="7158669" y="1603375"/>
            <a:ext cx="4912896" cy="3719844"/>
            <a:chOff x="7158669" y="1603375"/>
            <a:chExt cx="4912896" cy="3719844"/>
          </a:xfrm>
        </p:grpSpPr>
        <p:pic>
          <p:nvPicPr>
            <p:cNvPr id="7" name="Picture 6" descr="A screenshot of a cell phone&#10;&#10;Description automatically generated">
              <a:extLst>
                <a:ext uri="{FF2B5EF4-FFF2-40B4-BE49-F238E27FC236}">
                  <a16:creationId xmlns:a16="http://schemas.microsoft.com/office/drawing/2014/main" id="{A82FD46C-A5E3-D649-AA86-04DF2019AC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8669" y="1603375"/>
              <a:ext cx="4912896" cy="2980400"/>
            </a:xfrm>
            <a:prstGeom prst="rect">
              <a:avLst/>
            </a:prstGeom>
            <a:ln>
              <a:noFill/>
            </a:ln>
            <a:effectLst>
              <a:softEdge rad="112500"/>
            </a:effectLst>
          </p:spPr>
        </p:pic>
        <p:sp>
          <p:nvSpPr>
            <p:cNvPr id="9" name="Content Placeholder 2">
              <a:extLst>
                <a:ext uri="{FF2B5EF4-FFF2-40B4-BE49-F238E27FC236}">
                  <a16:creationId xmlns:a16="http://schemas.microsoft.com/office/drawing/2014/main" id="{7497D0B1-4ACC-4241-831E-E3B624E326B5}"/>
                </a:ext>
              </a:extLst>
            </p:cNvPr>
            <p:cNvSpPr txBox="1">
              <a:spLocks/>
            </p:cNvSpPr>
            <p:nvPr/>
          </p:nvSpPr>
          <p:spPr>
            <a:xfrm>
              <a:off x="7278445" y="4676531"/>
              <a:ext cx="4669396" cy="646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As of January 2020, the median salary for a Java developer is </a:t>
              </a:r>
              <a:r>
                <a:rPr lang="en-GB" sz="2000" dirty="0">
                  <a:solidFill>
                    <a:schemeClr val="accent4"/>
                  </a:solidFill>
                </a:rPr>
                <a:t>£65,000</a:t>
              </a:r>
              <a:r>
                <a:rPr lang="en-GB" sz="2000" dirty="0"/>
                <a:t>. </a:t>
              </a:r>
            </a:p>
          </p:txBody>
        </p:sp>
      </p:grpSp>
      <p:grpSp>
        <p:nvGrpSpPr>
          <p:cNvPr id="6" name="Group 5">
            <a:extLst>
              <a:ext uri="{FF2B5EF4-FFF2-40B4-BE49-F238E27FC236}">
                <a16:creationId xmlns:a16="http://schemas.microsoft.com/office/drawing/2014/main" id="{AEBBEE53-CC60-A84B-99B4-2E333E2C3486}"/>
              </a:ext>
            </a:extLst>
          </p:cNvPr>
          <p:cNvGrpSpPr/>
          <p:nvPr/>
        </p:nvGrpSpPr>
        <p:grpSpPr>
          <a:xfrm>
            <a:off x="7158669" y="1603375"/>
            <a:ext cx="4893831" cy="3755926"/>
            <a:chOff x="3170509" y="2515547"/>
            <a:chExt cx="4893831" cy="3755926"/>
          </a:xfrm>
        </p:grpSpPr>
        <p:pic>
          <p:nvPicPr>
            <p:cNvPr id="3" name="Picture 2">
              <a:extLst>
                <a:ext uri="{FF2B5EF4-FFF2-40B4-BE49-F238E27FC236}">
                  <a16:creationId xmlns:a16="http://schemas.microsoft.com/office/drawing/2014/main" id="{8B8008B8-1169-924C-BF46-E1BE3AE0BBD3}"/>
                </a:ext>
              </a:extLst>
            </p:cNvPr>
            <p:cNvPicPr>
              <a:picLocks noChangeAspect="1"/>
            </p:cNvPicPr>
            <p:nvPr/>
          </p:nvPicPr>
          <p:blipFill>
            <a:blip r:embed="rId5"/>
            <a:stretch>
              <a:fillRect/>
            </a:stretch>
          </p:blipFill>
          <p:spPr>
            <a:xfrm>
              <a:off x="3170509" y="2515547"/>
              <a:ext cx="4893831" cy="3037074"/>
            </a:xfrm>
            <a:prstGeom prst="rect">
              <a:avLst/>
            </a:prstGeom>
            <a:ln>
              <a:noFill/>
            </a:ln>
            <a:effectLst>
              <a:softEdge rad="112500"/>
            </a:effectLst>
          </p:spPr>
        </p:pic>
        <p:sp>
          <p:nvSpPr>
            <p:cNvPr id="10" name="Content Placeholder 2">
              <a:extLst>
                <a:ext uri="{FF2B5EF4-FFF2-40B4-BE49-F238E27FC236}">
                  <a16:creationId xmlns:a16="http://schemas.microsoft.com/office/drawing/2014/main" id="{237A14A1-AB19-CE47-BD86-FA2C9DFFF8F0}"/>
                </a:ext>
              </a:extLst>
            </p:cNvPr>
            <p:cNvSpPr txBox="1">
              <a:spLocks/>
            </p:cNvSpPr>
            <p:nvPr/>
          </p:nvSpPr>
          <p:spPr>
            <a:xfrm>
              <a:off x="3290285" y="5624785"/>
              <a:ext cx="4669396" cy="646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lumMod val="40000"/>
                      <a:lumOff val="6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lumMod val="40000"/>
                      <a:lumOff val="6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lumMod val="40000"/>
                      <a:lumOff val="6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lumMod val="40000"/>
                      <a:lumOff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As of Sept. 2020, the median salary for a Python developer is </a:t>
              </a:r>
              <a:r>
                <a:rPr lang="en-GB" sz="2000" dirty="0">
                  <a:solidFill>
                    <a:schemeClr val="accent4"/>
                  </a:solidFill>
                </a:rPr>
                <a:t>£62,000</a:t>
              </a:r>
              <a:r>
                <a:rPr lang="en-GB" sz="2000" dirty="0"/>
                <a:t>. </a:t>
              </a:r>
            </a:p>
          </p:txBody>
        </p:sp>
      </p:grpSp>
      <p:sp>
        <p:nvSpPr>
          <p:cNvPr id="11" name="TextBox 10">
            <a:extLst>
              <a:ext uri="{FF2B5EF4-FFF2-40B4-BE49-F238E27FC236}">
                <a16:creationId xmlns:a16="http://schemas.microsoft.com/office/drawing/2014/main" id="{E08D6E1E-63A6-9D4C-9D37-71BCC0095809}"/>
              </a:ext>
            </a:extLst>
          </p:cNvPr>
          <p:cNvSpPr txBox="1"/>
          <p:nvPr/>
        </p:nvSpPr>
        <p:spPr>
          <a:xfrm>
            <a:off x="7158669" y="5840692"/>
            <a:ext cx="4967642" cy="400110"/>
          </a:xfrm>
          <a:prstGeom prst="rect">
            <a:avLst/>
          </a:prstGeom>
          <a:noFill/>
        </p:spPr>
        <p:txBody>
          <a:bodyPr wrap="none" rtlCol="0">
            <a:spAutoFit/>
          </a:bodyPr>
          <a:lstStyle/>
          <a:p>
            <a:r>
              <a:rPr lang="en-GB" sz="2000" dirty="0">
                <a:solidFill>
                  <a:schemeClr val="bg1"/>
                </a:solidFill>
                <a:effectLst>
                  <a:outerShdw blurRad="50800" dist="38100" dir="2700000" algn="tl" rotWithShape="0">
                    <a:prstClr val="black">
                      <a:alpha val="40000"/>
                    </a:prstClr>
                  </a:outerShdw>
                </a:effectLst>
              </a:rPr>
              <a:t>The prospects are amazing – if you work hard.</a:t>
            </a:r>
          </a:p>
        </p:txBody>
      </p:sp>
    </p:spTree>
    <p:extLst>
      <p:ext uri="{BB962C8B-B14F-4D97-AF65-F5344CB8AC3E}">
        <p14:creationId xmlns:p14="http://schemas.microsoft.com/office/powerpoint/2010/main" val="276555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Our Degree Paths</a:t>
            </a:r>
          </a:p>
        </p:txBody>
      </p:sp>
      <p:grpSp>
        <p:nvGrpSpPr>
          <p:cNvPr id="42" name="Group 41">
            <a:extLst>
              <a:ext uri="{FF2B5EF4-FFF2-40B4-BE49-F238E27FC236}">
                <a16:creationId xmlns:a16="http://schemas.microsoft.com/office/drawing/2014/main" id="{3439FC43-36C0-504B-AC3C-898D38F6A587}"/>
              </a:ext>
            </a:extLst>
          </p:cNvPr>
          <p:cNvGrpSpPr/>
          <p:nvPr/>
        </p:nvGrpSpPr>
        <p:grpSpPr>
          <a:xfrm>
            <a:off x="528003" y="3587079"/>
            <a:ext cx="11135994" cy="593035"/>
            <a:chOff x="370206" y="2944822"/>
            <a:chExt cx="11451588" cy="593035"/>
          </a:xfrm>
        </p:grpSpPr>
        <p:cxnSp>
          <p:nvCxnSpPr>
            <p:cNvPr id="10" name="Straight Connector 9">
              <a:extLst>
                <a:ext uri="{FF2B5EF4-FFF2-40B4-BE49-F238E27FC236}">
                  <a16:creationId xmlns:a16="http://schemas.microsoft.com/office/drawing/2014/main" id="{D5A23C64-FBB7-E044-B3C4-14B41A963B91}"/>
                </a:ext>
              </a:extLst>
            </p:cNvPr>
            <p:cNvCxnSpPr>
              <a:cxnSpLocks/>
            </p:cNvCxnSpPr>
            <p:nvPr/>
          </p:nvCxnSpPr>
          <p:spPr>
            <a:xfrm>
              <a:off x="370207"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E7471ED-C635-BB4F-99F5-5979221CFA56}"/>
                </a:ext>
              </a:extLst>
            </p:cNvPr>
            <p:cNvCxnSpPr>
              <a:cxnSpLocks/>
            </p:cNvCxnSpPr>
            <p:nvPr/>
          </p:nvCxnSpPr>
          <p:spPr>
            <a:xfrm>
              <a:off x="4158736"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446CD-2456-FC40-9E50-2AA0C236AC26}"/>
                </a:ext>
              </a:extLst>
            </p:cNvPr>
            <p:cNvCxnSpPr>
              <a:cxnSpLocks/>
            </p:cNvCxnSpPr>
            <p:nvPr/>
          </p:nvCxnSpPr>
          <p:spPr>
            <a:xfrm>
              <a:off x="7966698"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0F56C0-3DD9-C64B-A510-90012FF3B464}"/>
                </a:ext>
              </a:extLst>
            </p:cNvPr>
            <p:cNvCxnSpPr>
              <a:cxnSpLocks/>
            </p:cNvCxnSpPr>
            <p:nvPr/>
          </p:nvCxnSpPr>
          <p:spPr>
            <a:xfrm>
              <a:off x="11821794" y="2944822"/>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A898E9EE-D9E1-6741-ACE5-5FAC5CF9CA32}"/>
                </a:ext>
              </a:extLst>
            </p:cNvPr>
            <p:cNvSpPr/>
            <p:nvPr/>
          </p:nvSpPr>
          <p:spPr>
            <a:xfrm>
              <a:off x="370206" y="3241339"/>
              <a:ext cx="1145158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1" name="TextBox 40">
            <a:extLst>
              <a:ext uri="{FF2B5EF4-FFF2-40B4-BE49-F238E27FC236}">
                <a16:creationId xmlns:a16="http://schemas.microsoft.com/office/drawing/2014/main" id="{8BC80A72-0E57-CD4C-9669-140628195451}"/>
              </a:ext>
            </a:extLst>
          </p:cNvPr>
          <p:cNvSpPr txBox="1"/>
          <p:nvPr/>
        </p:nvSpPr>
        <p:spPr>
          <a:xfrm>
            <a:off x="79098" y="3151614"/>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1</a:t>
            </a:r>
          </a:p>
        </p:txBody>
      </p:sp>
      <p:sp>
        <p:nvSpPr>
          <p:cNvPr id="43" name="TextBox 42">
            <a:extLst>
              <a:ext uri="{FF2B5EF4-FFF2-40B4-BE49-F238E27FC236}">
                <a16:creationId xmlns:a16="http://schemas.microsoft.com/office/drawing/2014/main" id="{44C8FF94-2C83-8147-B11A-9735F9AABA3B}"/>
              </a:ext>
            </a:extLst>
          </p:cNvPr>
          <p:cNvSpPr txBox="1"/>
          <p:nvPr/>
        </p:nvSpPr>
        <p:spPr>
          <a:xfrm>
            <a:off x="2671636" y="3906455"/>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45" name="TextBox 44">
            <a:extLst>
              <a:ext uri="{FF2B5EF4-FFF2-40B4-BE49-F238E27FC236}">
                <a16:creationId xmlns:a16="http://schemas.microsoft.com/office/drawing/2014/main" id="{30498222-B7B6-8C41-9AAF-BACE8FC15DEE}"/>
              </a:ext>
            </a:extLst>
          </p:cNvPr>
          <p:cNvSpPr txBox="1"/>
          <p:nvPr/>
        </p:nvSpPr>
        <p:spPr>
          <a:xfrm>
            <a:off x="3693862" y="3143204"/>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2</a:t>
            </a:r>
          </a:p>
        </p:txBody>
      </p:sp>
      <p:sp>
        <p:nvSpPr>
          <p:cNvPr id="49" name="TextBox 48">
            <a:extLst>
              <a:ext uri="{FF2B5EF4-FFF2-40B4-BE49-F238E27FC236}">
                <a16:creationId xmlns:a16="http://schemas.microsoft.com/office/drawing/2014/main" id="{4A74D6BE-61D4-B741-9F1C-BE38E4C59250}"/>
              </a:ext>
            </a:extLst>
          </p:cNvPr>
          <p:cNvSpPr txBox="1"/>
          <p:nvPr/>
        </p:nvSpPr>
        <p:spPr>
          <a:xfrm>
            <a:off x="7478887" y="3126771"/>
            <a:ext cx="767326" cy="369332"/>
          </a:xfrm>
          <a:prstGeom prst="rect">
            <a:avLst/>
          </a:prstGeom>
          <a:noFill/>
        </p:spPr>
        <p:txBody>
          <a:bodyPr wrap="none" rtlCol="0">
            <a:spAutoFit/>
          </a:bodyPr>
          <a:lstStyle/>
          <a:p>
            <a:r>
              <a:rPr lang="en-GB" b="1" dirty="0">
                <a:solidFill>
                  <a:srgbClr val="FFA43D"/>
                </a:solidFill>
                <a:effectLst>
                  <a:outerShdw blurRad="50800" dist="38100" dir="2700000" algn="tl" rotWithShape="0">
                    <a:prstClr val="black">
                      <a:alpha val="40000"/>
                    </a:prstClr>
                  </a:outerShdw>
                </a:effectLst>
              </a:rPr>
              <a:t>Year 3</a:t>
            </a:r>
          </a:p>
        </p:txBody>
      </p:sp>
      <p:sp>
        <p:nvSpPr>
          <p:cNvPr id="54" name="TextBox 53">
            <a:extLst>
              <a:ext uri="{FF2B5EF4-FFF2-40B4-BE49-F238E27FC236}">
                <a16:creationId xmlns:a16="http://schemas.microsoft.com/office/drawing/2014/main" id="{03A057FD-DC25-7343-99BF-FD792C809CB6}"/>
              </a:ext>
            </a:extLst>
          </p:cNvPr>
          <p:cNvSpPr txBox="1"/>
          <p:nvPr/>
        </p:nvSpPr>
        <p:spPr>
          <a:xfrm>
            <a:off x="782312" y="3931043"/>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sp>
        <p:nvSpPr>
          <p:cNvPr id="55" name="TextBox 54">
            <a:extLst>
              <a:ext uri="{FF2B5EF4-FFF2-40B4-BE49-F238E27FC236}">
                <a16:creationId xmlns:a16="http://schemas.microsoft.com/office/drawing/2014/main" id="{45AD7DCE-A224-7741-86BA-A686A0B13117}"/>
              </a:ext>
            </a:extLst>
          </p:cNvPr>
          <p:cNvSpPr txBox="1"/>
          <p:nvPr/>
        </p:nvSpPr>
        <p:spPr>
          <a:xfrm>
            <a:off x="11135647" y="3155187"/>
            <a:ext cx="977255" cy="338554"/>
          </a:xfrm>
          <a:prstGeom prst="rect">
            <a:avLst/>
          </a:prstGeom>
          <a:noFill/>
        </p:spPr>
        <p:txBody>
          <a:bodyPr wrap="none" rtlCol="0">
            <a:spAutoFit/>
          </a:bodyPr>
          <a:lstStyle/>
          <a:p>
            <a:pPr algn="ctr"/>
            <a:r>
              <a:rPr lang="en-GB" sz="1600" b="1" dirty="0">
                <a:solidFill>
                  <a:schemeClr val="accent4"/>
                </a:solidFill>
                <a:effectLst>
                  <a:outerShdw blurRad="50800" dist="38100" dir="2700000" algn="tl" rotWithShape="0">
                    <a:prstClr val="black">
                      <a:alpha val="40000"/>
                    </a:prstClr>
                  </a:outerShdw>
                </a:effectLst>
              </a:rPr>
              <a:t>Graduate</a:t>
            </a:r>
          </a:p>
        </p:txBody>
      </p:sp>
      <p:grpSp>
        <p:nvGrpSpPr>
          <p:cNvPr id="3" name="Group 2">
            <a:extLst>
              <a:ext uri="{FF2B5EF4-FFF2-40B4-BE49-F238E27FC236}">
                <a16:creationId xmlns:a16="http://schemas.microsoft.com/office/drawing/2014/main" id="{8EA69978-3A3F-254A-8038-B22E33A23CDF}"/>
              </a:ext>
            </a:extLst>
          </p:cNvPr>
          <p:cNvGrpSpPr/>
          <p:nvPr/>
        </p:nvGrpSpPr>
        <p:grpSpPr>
          <a:xfrm>
            <a:off x="846424" y="2489734"/>
            <a:ext cx="1993173" cy="1134000"/>
            <a:chOff x="846424" y="2489734"/>
            <a:chExt cx="1993173" cy="1134000"/>
          </a:xfrm>
        </p:grpSpPr>
        <p:sp>
          <p:nvSpPr>
            <p:cNvPr id="58" name="TextBox 57">
              <a:extLst>
                <a:ext uri="{FF2B5EF4-FFF2-40B4-BE49-F238E27FC236}">
                  <a16:creationId xmlns:a16="http://schemas.microsoft.com/office/drawing/2014/main" id="{E81F5B90-E1C0-D741-AB66-9C58CBA77BD5}"/>
                </a:ext>
              </a:extLst>
            </p:cNvPr>
            <p:cNvSpPr txBox="1"/>
            <p:nvPr/>
          </p:nvSpPr>
          <p:spPr>
            <a:xfrm>
              <a:off x="846424" y="2489734"/>
              <a:ext cx="1993173"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Python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77" name="Curved Connector 76">
              <a:extLst>
                <a:ext uri="{FF2B5EF4-FFF2-40B4-BE49-F238E27FC236}">
                  <a16:creationId xmlns:a16="http://schemas.microsoft.com/office/drawing/2014/main" id="{56F9A88A-2E54-C448-BEE8-3D97993F9B66}"/>
                </a:ext>
              </a:extLst>
            </p:cNvPr>
            <p:cNvCxnSpPr>
              <a:cxnSpLocks/>
            </p:cNvCxnSpPr>
            <p:nvPr/>
          </p:nvCxnSpPr>
          <p:spPr>
            <a:xfrm rot="5400000">
              <a:off x="1397228"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AA74B6CB-2BF7-B54A-974D-464BA82E3A8D}"/>
              </a:ext>
            </a:extLst>
          </p:cNvPr>
          <p:cNvSpPr txBox="1"/>
          <p:nvPr/>
        </p:nvSpPr>
        <p:spPr>
          <a:xfrm>
            <a:off x="646955" y="5714463"/>
            <a:ext cx="6412051" cy="830997"/>
          </a:xfrm>
          <a:prstGeom prst="rect">
            <a:avLst/>
          </a:prstGeom>
          <a:noFill/>
        </p:spPr>
        <p:txBody>
          <a:bodyPr wrap="square" rtlCol="0">
            <a:spAutoFit/>
          </a:bodyPr>
          <a:lstStyle/>
          <a:p>
            <a:pPr algn="ctr"/>
            <a:r>
              <a:rPr lang="en-GB" sz="2400" b="1" dirty="0">
                <a:solidFill>
                  <a:schemeClr val="accent4">
                    <a:lumMod val="40000"/>
                    <a:lumOff val="60000"/>
                  </a:schemeClr>
                </a:solidFill>
              </a:rPr>
              <a:t>Your module choices influence the programming you do – but everyone does some!</a:t>
            </a:r>
          </a:p>
        </p:txBody>
      </p:sp>
      <p:cxnSp>
        <p:nvCxnSpPr>
          <p:cNvPr id="56" name="Straight Connector 55">
            <a:extLst>
              <a:ext uri="{FF2B5EF4-FFF2-40B4-BE49-F238E27FC236}">
                <a16:creationId xmlns:a16="http://schemas.microsoft.com/office/drawing/2014/main" id="{FF16FD7F-2AFF-C149-9E88-EBA62791BCDF}"/>
              </a:ext>
            </a:extLst>
          </p:cNvPr>
          <p:cNvCxnSpPr>
            <a:cxnSpLocks/>
          </p:cNvCxnSpPr>
          <p:nvPr/>
        </p:nvCxnSpPr>
        <p:spPr>
          <a:xfrm>
            <a:off x="2281897" y="3587078"/>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46EC411-C3E3-9642-B8CB-7DF4CFF25BA8}"/>
              </a:ext>
            </a:extLst>
          </p:cNvPr>
          <p:cNvCxnSpPr>
            <a:cxnSpLocks/>
          </p:cNvCxnSpPr>
          <p:nvPr/>
        </p:nvCxnSpPr>
        <p:spPr>
          <a:xfrm>
            <a:off x="6025818" y="3587077"/>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F112104-73F0-B240-AE72-A7E9D46AD703}"/>
              </a:ext>
            </a:extLst>
          </p:cNvPr>
          <p:cNvCxnSpPr>
            <a:cxnSpLocks/>
          </p:cNvCxnSpPr>
          <p:nvPr/>
        </p:nvCxnSpPr>
        <p:spPr>
          <a:xfrm>
            <a:off x="9782477" y="3587077"/>
            <a:ext cx="0" cy="593035"/>
          </a:xfrm>
          <a:prstGeom prst="line">
            <a:avLst/>
          </a:prstGeom>
          <a:ln w="38100"/>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C3CF9707-745A-2844-9D6B-12306001A2BD}"/>
              </a:ext>
            </a:extLst>
          </p:cNvPr>
          <p:cNvSpPr txBox="1"/>
          <p:nvPr/>
        </p:nvSpPr>
        <p:spPr>
          <a:xfrm>
            <a:off x="6436368" y="3896386"/>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67" name="TextBox 66">
            <a:extLst>
              <a:ext uri="{FF2B5EF4-FFF2-40B4-BE49-F238E27FC236}">
                <a16:creationId xmlns:a16="http://schemas.microsoft.com/office/drawing/2014/main" id="{1435DDC9-02D0-D947-A569-5A1ACD3C28B1}"/>
              </a:ext>
            </a:extLst>
          </p:cNvPr>
          <p:cNvSpPr txBox="1"/>
          <p:nvPr/>
        </p:nvSpPr>
        <p:spPr>
          <a:xfrm>
            <a:off x="4547044" y="3920974"/>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sp>
        <p:nvSpPr>
          <p:cNvPr id="68" name="TextBox 67">
            <a:extLst>
              <a:ext uri="{FF2B5EF4-FFF2-40B4-BE49-F238E27FC236}">
                <a16:creationId xmlns:a16="http://schemas.microsoft.com/office/drawing/2014/main" id="{7AE81C31-FF07-5E42-BE08-D10BC1DEBED7}"/>
              </a:ext>
            </a:extLst>
          </p:cNvPr>
          <p:cNvSpPr txBox="1"/>
          <p:nvPr/>
        </p:nvSpPr>
        <p:spPr>
          <a:xfrm>
            <a:off x="10108523" y="3883596"/>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2</a:t>
            </a:r>
          </a:p>
        </p:txBody>
      </p:sp>
      <p:sp>
        <p:nvSpPr>
          <p:cNvPr id="69" name="TextBox 68">
            <a:extLst>
              <a:ext uri="{FF2B5EF4-FFF2-40B4-BE49-F238E27FC236}">
                <a16:creationId xmlns:a16="http://schemas.microsoft.com/office/drawing/2014/main" id="{94209AE8-D5E8-7B42-A674-B0A8B555945E}"/>
              </a:ext>
            </a:extLst>
          </p:cNvPr>
          <p:cNvSpPr txBox="1"/>
          <p:nvPr/>
        </p:nvSpPr>
        <p:spPr>
          <a:xfrm>
            <a:off x="8219199" y="3908184"/>
            <a:ext cx="1245277" cy="369332"/>
          </a:xfrm>
          <a:prstGeom prst="rect">
            <a:avLst/>
          </a:prstGeom>
          <a:noFill/>
        </p:spPr>
        <p:txBody>
          <a:bodyPr wrap="none" rtlCol="0">
            <a:spAutoFit/>
          </a:bodyPr>
          <a:lstStyle/>
          <a:p>
            <a:r>
              <a:rPr lang="en-GB" b="1" dirty="0">
                <a:solidFill>
                  <a:schemeClr val="bg1"/>
                </a:solidFill>
                <a:effectLst>
                  <a:outerShdw blurRad="50800" dist="38100" dir="2700000" algn="tl" rotWithShape="0">
                    <a:prstClr val="black">
                      <a:alpha val="40000"/>
                    </a:prstClr>
                  </a:outerShdw>
                </a:effectLst>
              </a:rPr>
              <a:t>Semester 1</a:t>
            </a:r>
          </a:p>
        </p:txBody>
      </p:sp>
      <p:grpSp>
        <p:nvGrpSpPr>
          <p:cNvPr id="4" name="Group 3">
            <a:extLst>
              <a:ext uri="{FF2B5EF4-FFF2-40B4-BE49-F238E27FC236}">
                <a16:creationId xmlns:a16="http://schemas.microsoft.com/office/drawing/2014/main" id="{224B7039-5BC0-9740-8509-FEF765348E54}"/>
              </a:ext>
            </a:extLst>
          </p:cNvPr>
          <p:cNvGrpSpPr/>
          <p:nvPr/>
        </p:nvGrpSpPr>
        <p:grpSpPr>
          <a:xfrm>
            <a:off x="2791478" y="4301809"/>
            <a:ext cx="1742720" cy="1101800"/>
            <a:chOff x="2791478" y="4301809"/>
            <a:chExt cx="1742720" cy="1101800"/>
          </a:xfrm>
        </p:grpSpPr>
        <p:cxnSp>
          <p:nvCxnSpPr>
            <p:cNvPr id="73" name="Curved Connector 72">
              <a:extLst>
                <a:ext uri="{FF2B5EF4-FFF2-40B4-BE49-F238E27FC236}">
                  <a16:creationId xmlns:a16="http://schemas.microsoft.com/office/drawing/2014/main" id="{A4A4BC0F-8D56-E345-9548-83C98C1FD32E}"/>
                </a:ext>
              </a:extLst>
            </p:cNvPr>
            <p:cNvCxnSpPr>
              <a:cxnSpLocks/>
            </p:cNvCxnSpPr>
            <p:nvPr/>
          </p:nvCxnSpPr>
          <p:spPr>
            <a:xfrm rot="16200000" flipH="1">
              <a:off x="3219557"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31436D71-74EA-4340-8CB1-3E5210840687}"/>
                </a:ext>
              </a:extLst>
            </p:cNvPr>
            <p:cNvSpPr txBox="1"/>
            <p:nvPr/>
          </p:nvSpPr>
          <p:spPr>
            <a:xfrm>
              <a:off x="2791478" y="4818834"/>
              <a:ext cx="1742720"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grpSp>
      <p:grpSp>
        <p:nvGrpSpPr>
          <p:cNvPr id="5" name="Group 4">
            <a:extLst>
              <a:ext uri="{FF2B5EF4-FFF2-40B4-BE49-F238E27FC236}">
                <a16:creationId xmlns:a16="http://schemas.microsoft.com/office/drawing/2014/main" id="{2E6A245F-AD40-664F-BFF0-90E9CD83053F}"/>
              </a:ext>
            </a:extLst>
          </p:cNvPr>
          <p:cNvGrpSpPr/>
          <p:nvPr/>
        </p:nvGrpSpPr>
        <p:grpSpPr>
          <a:xfrm>
            <a:off x="4194006" y="2372700"/>
            <a:ext cx="2928238" cy="1251034"/>
            <a:chOff x="4194006" y="2372700"/>
            <a:chExt cx="2928238" cy="1251034"/>
          </a:xfrm>
        </p:grpSpPr>
        <p:sp>
          <p:nvSpPr>
            <p:cNvPr id="79" name="TextBox 78">
              <a:extLst>
                <a:ext uri="{FF2B5EF4-FFF2-40B4-BE49-F238E27FC236}">
                  <a16:creationId xmlns:a16="http://schemas.microsoft.com/office/drawing/2014/main" id="{8A556076-6A29-7B4C-992E-3DAA23ABE210}"/>
                </a:ext>
              </a:extLst>
            </p:cNvPr>
            <p:cNvSpPr txBox="1"/>
            <p:nvPr/>
          </p:nvSpPr>
          <p:spPr>
            <a:xfrm>
              <a:off x="4194006" y="2372700"/>
              <a:ext cx="2928238"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Python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multiple modules</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80" name="Curved Connector 79">
              <a:extLst>
                <a:ext uri="{FF2B5EF4-FFF2-40B4-BE49-F238E27FC236}">
                  <a16:creationId xmlns:a16="http://schemas.microsoft.com/office/drawing/2014/main" id="{2CDAD10C-073B-9447-A72B-CC3E6D79C9CF}"/>
                </a:ext>
              </a:extLst>
            </p:cNvPr>
            <p:cNvCxnSpPr>
              <a:cxnSpLocks/>
            </p:cNvCxnSpPr>
            <p:nvPr/>
          </p:nvCxnSpPr>
          <p:spPr>
            <a:xfrm rot="5400000">
              <a:off x="5214840"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87ECEEF-A7A5-7F46-89ED-715766AD9C17}"/>
              </a:ext>
            </a:extLst>
          </p:cNvPr>
          <p:cNvGrpSpPr/>
          <p:nvPr/>
        </p:nvGrpSpPr>
        <p:grpSpPr>
          <a:xfrm>
            <a:off x="10013565" y="4301809"/>
            <a:ext cx="1870447" cy="1594243"/>
            <a:chOff x="10013565" y="4301809"/>
            <a:chExt cx="1870447" cy="1594243"/>
          </a:xfrm>
        </p:grpSpPr>
        <p:cxnSp>
          <p:nvCxnSpPr>
            <p:cNvPr id="83" name="Curved Connector 82">
              <a:extLst>
                <a:ext uri="{FF2B5EF4-FFF2-40B4-BE49-F238E27FC236}">
                  <a16:creationId xmlns:a16="http://schemas.microsoft.com/office/drawing/2014/main" id="{2A314617-833F-2D4B-B6DB-34496CE7B78C}"/>
                </a:ext>
              </a:extLst>
            </p:cNvPr>
            <p:cNvCxnSpPr>
              <a:cxnSpLocks/>
            </p:cNvCxnSpPr>
            <p:nvPr/>
          </p:nvCxnSpPr>
          <p:spPr>
            <a:xfrm rot="16200000" flipH="1">
              <a:off x="10505500"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F95754A7-C715-2B4B-AD7B-4E6D770CDB72}"/>
                </a:ext>
              </a:extLst>
            </p:cNvPr>
            <p:cNvSpPr txBox="1"/>
            <p:nvPr/>
          </p:nvSpPr>
          <p:spPr>
            <a:xfrm>
              <a:off x="10013565" y="4818834"/>
              <a:ext cx="1870447" cy="1077218"/>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Final year project</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everyone</a:t>
              </a:r>
              <a:r>
                <a:rPr lang="en-GB" sz="1600" b="1" dirty="0">
                  <a:solidFill>
                    <a:schemeClr val="accent4">
                      <a:lumMod val="40000"/>
                      <a:lumOff val="60000"/>
                    </a:schemeClr>
                  </a:solidFill>
                  <a:effectLst>
                    <a:outerShdw blurRad="50800" dist="38100" dir="2700000" algn="tl" rotWithShape="0">
                      <a:prstClr val="black">
                        <a:alpha val="40000"/>
                      </a:prstClr>
                    </a:outerShdw>
                  </a:effectLst>
                </a:rPr>
                <a:t>) – often </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has a programming </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component</a:t>
              </a:r>
            </a:p>
          </p:txBody>
        </p:sp>
      </p:grpSp>
      <p:grpSp>
        <p:nvGrpSpPr>
          <p:cNvPr id="6" name="Group 5">
            <a:extLst>
              <a:ext uri="{FF2B5EF4-FFF2-40B4-BE49-F238E27FC236}">
                <a16:creationId xmlns:a16="http://schemas.microsoft.com/office/drawing/2014/main" id="{41DD6E0E-8070-F64D-AB40-ED5B64435CEB}"/>
              </a:ext>
            </a:extLst>
          </p:cNvPr>
          <p:cNvGrpSpPr/>
          <p:nvPr/>
        </p:nvGrpSpPr>
        <p:grpSpPr>
          <a:xfrm>
            <a:off x="5976056" y="4301809"/>
            <a:ext cx="2135456" cy="1101800"/>
            <a:chOff x="5976056" y="4301809"/>
            <a:chExt cx="2135456" cy="1101800"/>
          </a:xfrm>
        </p:grpSpPr>
        <p:cxnSp>
          <p:nvCxnSpPr>
            <p:cNvPr id="87" name="Curved Connector 86">
              <a:extLst>
                <a:ext uri="{FF2B5EF4-FFF2-40B4-BE49-F238E27FC236}">
                  <a16:creationId xmlns:a16="http://schemas.microsoft.com/office/drawing/2014/main" id="{62AA32AA-1882-194E-91C7-CF2C34EE929B}"/>
                </a:ext>
              </a:extLst>
            </p:cNvPr>
            <p:cNvCxnSpPr>
              <a:cxnSpLocks/>
            </p:cNvCxnSpPr>
            <p:nvPr/>
          </p:nvCxnSpPr>
          <p:spPr>
            <a:xfrm rot="16200000" flipH="1">
              <a:off x="6600502" y="4376526"/>
              <a:ext cx="517998" cy="368563"/>
            </a:xfrm>
            <a:prstGeom prst="curvedConnector3">
              <a:avLst/>
            </a:prstGeom>
            <a:ln w="38100">
              <a:solidFill>
                <a:schemeClr val="accent4"/>
              </a:solidFill>
              <a:headEnd type="none"/>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C4FE9702-6662-5145-8932-3FADB421810E}"/>
                </a:ext>
              </a:extLst>
            </p:cNvPr>
            <p:cNvSpPr txBox="1"/>
            <p:nvPr/>
          </p:nvSpPr>
          <p:spPr>
            <a:xfrm>
              <a:off x="5976056" y="4818834"/>
              <a:ext cx="2135456"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varies my path</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grpSp>
      <p:grpSp>
        <p:nvGrpSpPr>
          <p:cNvPr id="7" name="Group 6">
            <a:extLst>
              <a:ext uri="{FF2B5EF4-FFF2-40B4-BE49-F238E27FC236}">
                <a16:creationId xmlns:a16="http://schemas.microsoft.com/office/drawing/2014/main" id="{9E938505-B200-184E-AD40-2ADED16F75F6}"/>
              </a:ext>
            </a:extLst>
          </p:cNvPr>
          <p:cNvGrpSpPr/>
          <p:nvPr/>
        </p:nvGrpSpPr>
        <p:grpSpPr>
          <a:xfrm>
            <a:off x="7829372" y="2372700"/>
            <a:ext cx="2928238" cy="1251034"/>
            <a:chOff x="7829372" y="2372700"/>
            <a:chExt cx="2928238" cy="1251034"/>
          </a:xfrm>
        </p:grpSpPr>
        <p:sp>
          <p:nvSpPr>
            <p:cNvPr id="89" name="TextBox 88">
              <a:extLst>
                <a:ext uri="{FF2B5EF4-FFF2-40B4-BE49-F238E27FC236}">
                  <a16:creationId xmlns:a16="http://schemas.microsoft.com/office/drawing/2014/main" id="{283782B5-D2FF-1343-9B00-E1BCF2BF75DA}"/>
                </a:ext>
              </a:extLst>
            </p:cNvPr>
            <p:cNvSpPr txBox="1"/>
            <p:nvPr/>
          </p:nvSpPr>
          <p:spPr>
            <a:xfrm>
              <a:off x="7829372" y="2372700"/>
              <a:ext cx="2928238" cy="584775"/>
            </a:xfrm>
            <a:prstGeom prst="rect">
              <a:avLst/>
            </a:prstGeom>
            <a:noFill/>
          </p:spPr>
          <p:txBody>
            <a:bodyPr wrap="none" rtlCol="0">
              <a:spAutoFit/>
            </a:bodyPr>
            <a:lstStyle/>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Java / Python / C# Programming</a:t>
              </a:r>
            </a:p>
            <a:p>
              <a:pPr algn="ct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r>
                <a:rPr lang="en-GB" sz="1600" b="1" dirty="0">
                  <a:solidFill>
                    <a:schemeClr val="bg1"/>
                  </a:solidFill>
                  <a:effectLst>
                    <a:outerShdw blurRad="50800" dist="38100" dir="2700000" algn="tl" rotWithShape="0">
                      <a:prstClr val="black">
                        <a:alpha val="40000"/>
                      </a:prstClr>
                    </a:outerShdw>
                  </a:effectLst>
                </a:rPr>
                <a:t>multiple modules</a:t>
              </a:r>
              <a:r>
                <a:rPr lang="en-GB" sz="1600" b="1" dirty="0">
                  <a:solidFill>
                    <a:schemeClr val="accent4">
                      <a:lumMod val="40000"/>
                      <a:lumOff val="60000"/>
                    </a:schemeClr>
                  </a:solidFill>
                  <a:effectLst>
                    <a:outerShdw blurRad="50800" dist="38100" dir="2700000" algn="tl" rotWithShape="0">
                      <a:prstClr val="black">
                        <a:alpha val="40000"/>
                      </a:prstClr>
                    </a:outerShdw>
                  </a:effectLst>
                </a:rPr>
                <a:t>)</a:t>
              </a:r>
            </a:p>
          </p:txBody>
        </p:sp>
        <p:cxnSp>
          <p:nvCxnSpPr>
            <p:cNvPr id="90" name="Curved Connector 89">
              <a:extLst>
                <a:ext uri="{FF2B5EF4-FFF2-40B4-BE49-F238E27FC236}">
                  <a16:creationId xmlns:a16="http://schemas.microsoft.com/office/drawing/2014/main" id="{2D9154F5-9291-524A-ADE5-D5979AA4A1FC}"/>
                </a:ext>
              </a:extLst>
            </p:cNvPr>
            <p:cNvCxnSpPr>
              <a:cxnSpLocks/>
            </p:cNvCxnSpPr>
            <p:nvPr/>
          </p:nvCxnSpPr>
          <p:spPr>
            <a:xfrm rot="5400000">
              <a:off x="8850206" y="3180453"/>
              <a:ext cx="517998" cy="368563"/>
            </a:xfrm>
            <a:prstGeom prst="curvedConnector3">
              <a:avLst/>
            </a:prstGeom>
            <a:ln w="38100">
              <a:solidFill>
                <a:schemeClr val="accent4"/>
              </a:solidFill>
              <a:headEnd type="stealth"/>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4614707"/>
      </p:ext>
    </p:extLst>
  </p:cSld>
  <p:clrMapOvr>
    <a:masterClrMapping/>
  </p:clrMapOvr>
  <mc:AlternateContent xmlns:mc="http://schemas.openxmlformats.org/markup-compatibility/2006" xmlns:p14="http://schemas.microsoft.com/office/powerpoint/2010/main">
    <mc:Choice Requires="p14">
      <p:transition spd="slow" p14:dur="2000" advTm="19108"/>
    </mc:Choice>
    <mc:Fallback xmlns="">
      <p:transition spd="slow" advTm="1910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EB2FC-56E2-4E16-8001-BC231118D590}"/>
              </a:ext>
            </a:extLst>
          </p:cNvPr>
          <p:cNvSpPr>
            <a:spLocks noGrp="1"/>
          </p:cNvSpPr>
          <p:nvPr>
            <p:ph type="title"/>
          </p:nvPr>
        </p:nvSpPr>
        <p:spPr/>
        <p:txBody>
          <a:bodyPr>
            <a:normAutofit fontScale="90000"/>
          </a:bodyPr>
          <a:lstStyle/>
          <a:p>
            <a:r>
              <a:rPr lang="en-GB" dirty="0"/>
              <a:t>Review</a:t>
            </a:r>
          </a:p>
        </p:txBody>
      </p:sp>
      <p:sp>
        <p:nvSpPr>
          <p:cNvPr id="12" name="Content Placeholder 11">
            <a:extLst>
              <a:ext uri="{FF2B5EF4-FFF2-40B4-BE49-F238E27FC236}">
                <a16:creationId xmlns:a16="http://schemas.microsoft.com/office/drawing/2014/main" id="{C8C6F378-F5B1-214F-A805-1B1EC88FA3C4}"/>
              </a:ext>
            </a:extLst>
          </p:cNvPr>
          <p:cNvSpPr>
            <a:spLocks noGrp="1"/>
          </p:cNvSpPr>
          <p:nvPr>
            <p:ph idx="1"/>
          </p:nvPr>
        </p:nvSpPr>
        <p:spPr>
          <a:xfrm>
            <a:off x="838200" y="1488332"/>
            <a:ext cx="10515600" cy="5025484"/>
          </a:xfrm>
        </p:spPr>
        <p:txBody>
          <a:bodyPr>
            <a:normAutofit/>
          </a:bodyPr>
          <a:lstStyle/>
          <a:p>
            <a:r>
              <a:rPr lang="en-GB" dirty="0"/>
              <a:t>You now know what programming is – a process that produces code that we can use to </a:t>
            </a:r>
            <a:r>
              <a:rPr lang="en-GB" dirty="0">
                <a:solidFill>
                  <a:srgbClr val="FFA43D"/>
                </a:solidFill>
              </a:rPr>
              <a:t>control a computer</a:t>
            </a:r>
            <a:r>
              <a:rPr lang="en-GB" dirty="0"/>
              <a:t>.</a:t>
            </a:r>
          </a:p>
          <a:p>
            <a:r>
              <a:rPr lang="en-GB" dirty="0"/>
              <a:t>We know how programming relates to our degree programmes.</a:t>
            </a:r>
          </a:p>
          <a:p>
            <a:r>
              <a:rPr lang="en-GB" dirty="0"/>
              <a:t>We know why coding is </a:t>
            </a:r>
            <a:r>
              <a:rPr lang="en-GB" dirty="0">
                <a:solidFill>
                  <a:srgbClr val="FFA43D"/>
                </a:solidFill>
              </a:rPr>
              <a:t>important</a:t>
            </a:r>
            <a:r>
              <a:rPr lang="en-GB" dirty="0"/>
              <a:t>.</a:t>
            </a:r>
          </a:p>
          <a:p>
            <a:endParaRPr lang="en-GB" dirty="0"/>
          </a:p>
          <a:p>
            <a:pPr marL="0" indent="0">
              <a:buNone/>
            </a:pPr>
            <a:r>
              <a:rPr lang="en-GB" dirty="0"/>
              <a:t>Next, we turn our attention to giving you the chance to write some code – we’ll first need to get access to a development environment that we can use to </a:t>
            </a:r>
            <a:r>
              <a:rPr lang="en-GB" dirty="0">
                <a:solidFill>
                  <a:srgbClr val="FFC000"/>
                </a:solidFill>
              </a:rPr>
              <a:t>write</a:t>
            </a:r>
            <a:r>
              <a:rPr lang="en-GB" dirty="0"/>
              <a:t> / </a:t>
            </a:r>
            <a:r>
              <a:rPr lang="en-GB" dirty="0">
                <a:solidFill>
                  <a:srgbClr val="FFC000"/>
                </a:solidFill>
              </a:rPr>
              <a:t>run</a:t>
            </a:r>
            <a:r>
              <a:rPr lang="en-GB" dirty="0"/>
              <a:t> code.</a:t>
            </a:r>
          </a:p>
        </p:txBody>
      </p:sp>
    </p:spTree>
    <p:extLst>
      <p:ext uri="{BB962C8B-B14F-4D97-AF65-F5344CB8AC3E}">
        <p14:creationId xmlns:p14="http://schemas.microsoft.com/office/powerpoint/2010/main" val="55481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8578</TotalTime>
  <Words>2089</Words>
  <Application>Microsoft Office PowerPoint</Application>
  <PresentationFormat>Widescreen</PresentationFormat>
  <Paragraphs>215</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Courier New</vt:lpstr>
      <vt:lpstr>Office Theme</vt:lpstr>
      <vt:lpstr>Applicant Visit Day</vt:lpstr>
      <vt:lpstr>Welcome</vt:lpstr>
      <vt:lpstr>Programming in a Nutshell</vt:lpstr>
      <vt:lpstr>Talking to a Computer</vt:lpstr>
      <vt:lpstr>Python – a high-level language</vt:lpstr>
      <vt:lpstr>Why is programming important?</vt:lpstr>
      <vt:lpstr>A good career path?</vt:lpstr>
      <vt:lpstr>Our Degree Paths</vt:lpstr>
      <vt:lpstr>Review</vt:lpstr>
      <vt:lpstr>Coding Activities</vt:lpstr>
      <vt:lpstr>Software Development Environment</vt:lpstr>
      <vt:lpstr>Jupyter Notebook</vt:lpstr>
      <vt:lpstr>Launching Jupyter Notebook </vt:lpstr>
      <vt:lpstr>Creating a Notebook in Jupyter Notebook </vt:lpstr>
      <vt:lpstr>Showing you around… </vt:lpstr>
      <vt:lpstr>Rename your Jupyter Notebook </vt:lpstr>
      <vt:lpstr>Start Coding! </vt:lpstr>
      <vt:lpstr>What we’ve seen…</vt:lpstr>
      <vt:lpstr>Download the pre-made notebook </vt:lpstr>
      <vt:lpstr>Load the pre-made notebook on Jupyter</vt:lpstr>
      <vt:lpstr>Next steps</vt:lpstr>
      <vt:lpstr>Reflecting on today</vt:lpstr>
      <vt:lpstr>Follow-up Learning</vt:lpstr>
      <vt:lpstr>Learning Aims</vt:lpstr>
      <vt:lpstr>Applicant visit day – DONE.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Nonso Nnamoko</dc:creator>
  <cp:lastModifiedBy>Nonso Nnamoko</cp:lastModifiedBy>
  <cp:revision>96</cp:revision>
  <dcterms:created xsi:type="dcterms:W3CDTF">2020-01-09T14:34:22Z</dcterms:created>
  <dcterms:modified xsi:type="dcterms:W3CDTF">2025-02-21T10:35:00Z</dcterms:modified>
</cp:coreProperties>
</file>