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75" r:id="rId9"/>
    <p:sldId id="264" r:id="rId10"/>
    <p:sldId id="266" r:id="rId11"/>
    <p:sldId id="276" r:id="rId12"/>
    <p:sldId id="267" r:id="rId13"/>
    <p:sldId id="269" r:id="rId14"/>
    <p:sldId id="270" r:id="rId15"/>
    <p:sldId id="271" r:id="rId16"/>
    <p:sldId id="272" r:id="rId17"/>
    <p:sldId id="273" r:id="rId18"/>
    <p:sldId id="274"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3"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6C5A1A-1450-441C-B055-0DF823FD424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1069525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C5A1A-1450-441C-B055-0DF823FD424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3405920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C5A1A-1450-441C-B055-0DF823FD424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9A6AA-F3EA-4FA2-8C38-300C16B96EB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761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C5A1A-1450-441C-B055-0DF823FD424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3757272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C5A1A-1450-441C-B055-0DF823FD424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9A6AA-F3EA-4FA2-8C38-300C16B96E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09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C5A1A-1450-441C-B055-0DF823FD424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251615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C5A1A-1450-441C-B055-0DF823FD424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2019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C5A1A-1450-441C-B055-0DF823FD424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2910346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C5A1A-1450-441C-B055-0DF823FD424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119919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C5A1A-1450-441C-B055-0DF823FD424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401836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C5A1A-1450-441C-B055-0DF823FD4243}"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292364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C5A1A-1450-441C-B055-0DF823FD4243}" type="datetimeFigureOut">
              <a:rPr lang="en-US" smtClean="0"/>
              <a:t>7/14/2025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34681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6C5A1A-1450-441C-B055-0DF823FD4243}" type="datetimeFigureOut">
              <a:rPr lang="en-US" smtClean="0"/>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406003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C5A1A-1450-441C-B055-0DF823FD4243}" type="datetimeFigureOut">
              <a:rPr lang="en-US" smtClean="0"/>
              <a:t>7/14/2025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169474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C5A1A-1450-441C-B055-0DF823FD4243}"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320680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C5A1A-1450-441C-B055-0DF823FD4243}"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9A6AA-F3EA-4FA2-8C38-300C16B96EB3}" type="slidenum">
              <a:rPr lang="en-US" smtClean="0"/>
              <a:t>‹#›</a:t>
            </a:fld>
            <a:endParaRPr lang="en-US"/>
          </a:p>
        </p:txBody>
      </p:sp>
    </p:spTree>
    <p:extLst>
      <p:ext uri="{BB962C8B-B14F-4D97-AF65-F5344CB8AC3E}">
        <p14:creationId xmlns:p14="http://schemas.microsoft.com/office/powerpoint/2010/main" val="33409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6C5A1A-1450-441C-B055-0DF823FD4243}" type="datetimeFigureOut">
              <a:rPr lang="en-US" smtClean="0"/>
              <a:t>7/14/2025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B9A6AA-F3EA-4FA2-8C38-300C16B96EB3}" type="slidenum">
              <a:rPr lang="en-US" smtClean="0"/>
              <a:t>‹#›</a:t>
            </a:fld>
            <a:endParaRPr lang="en-US"/>
          </a:p>
        </p:txBody>
      </p:sp>
    </p:spTree>
    <p:extLst>
      <p:ext uri="{BB962C8B-B14F-4D97-AF65-F5344CB8AC3E}">
        <p14:creationId xmlns:p14="http://schemas.microsoft.com/office/powerpoint/2010/main" val="1981797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67EAF0-0C41-39A4-6673-51A70773F938}"/>
              </a:ext>
            </a:extLst>
          </p:cNvPr>
          <p:cNvSpPr txBox="1"/>
          <p:nvPr/>
        </p:nvSpPr>
        <p:spPr>
          <a:xfrm>
            <a:off x="2005780" y="206477"/>
            <a:ext cx="8180439"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TRƯỜNG ĐẠI HỌC KHOA HỌC TỰ NHIÊN</a:t>
            </a:r>
          </a:p>
          <a:p>
            <a:pPr algn="ctr"/>
            <a:r>
              <a:rPr lang="en-US" sz="2000" dirty="0">
                <a:latin typeface="Times New Roman" panose="02020603050405020304" pitchFamily="18" charset="0"/>
                <a:cs typeface="Times New Roman" panose="02020603050405020304" pitchFamily="18" charset="0"/>
              </a:rPr>
              <a:t>KHOA ĐIỆN TỬ VIỄN THÔNG</a:t>
            </a:r>
          </a:p>
          <a:p>
            <a:pPr algn="ctr"/>
            <a:r>
              <a:rPr lang="en-US" sz="2000" dirty="0">
                <a:latin typeface="Times New Roman" panose="02020603050405020304" pitchFamily="18" charset="0"/>
                <a:cs typeface="Times New Roman" panose="02020603050405020304" pitchFamily="18" charset="0"/>
              </a:rPr>
              <a:t>BỘ MÔN MÁY TÍNH – HỆ THỐNG NHÚNG</a:t>
            </a:r>
          </a:p>
          <a:p>
            <a:pPr algn="ct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264FDFD-F27E-0B09-7023-264E9C2E30FF}"/>
              </a:ext>
            </a:extLst>
          </p:cNvPr>
          <p:cNvSpPr txBox="1"/>
          <p:nvPr/>
        </p:nvSpPr>
        <p:spPr>
          <a:xfrm>
            <a:off x="1548580" y="1529916"/>
            <a:ext cx="9094838" cy="830997"/>
          </a:xfrm>
          <a:prstGeom prst="rect">
            <a:avLst/>
          </a:prstGeom>
          <a:noFill/>
        </p:spPr>
        <p:txBody>
          <a:bodyPr wrap="square" rtlCol="0">
            <a:spAutoFit/>
          </a:bodyPr>
          <a:lstStyle/>
          <a:p>
            <a:pPr algn="ctr"/>
            <a:r>
              <a:rPr lang="vi-VN" sz="2400" b="1" dirty="0">
                <a:latin typeface="Times New Roman" panose="02020603050405020304" pitchFamily="18" charset="0"/>
                <a:cs typeface="Times New Roman" panose="02020603050405020304" pitchFamily="18" charset="0"/>
              </a:rPr>
              <a:t>ĐỒ ÁN TỐT NGHIỆP</a:t>
            </a:r>
          </a:p>
          <a:p>
            <a:pPr algn="ctr"/>
            <a:r>
              <a:rPr lang="vi-VN" sz="2400" b="1" dirty="0">
                <a:latin typeface="Times New Roman" panose="02020603050405020304" pitchFamily="18" charset="0"/>
                <a:cs typeface="Times New Roman" panose="02020603050405020304" pitchFamily="18" charset="0"/>
              </a:rPr>
              <a:t>MÔ HÌNH IOT GIÁM SÁT TRỒNG RAU TRONG HỘ GIA ĐÌNH</a:t>
            </a:r>
          </a:p>
        </p:txBody>
      </p:sp>
      <p:sp>
        <p:nvSpPr>
          <p:cNvPr id="10" name="TextBox 9">
            <a:extLst>
              <a:ext uri="{FF2B5EF4-FFF2-40B4-BE49-F238E27FC236}">
                <a16:creationId xmlns:a16="http://schemas.microsoft.com/office/drawing/2014/main" id="{2A217030-D797-4F2C-80D3-518CD8B7C449}"/>
              </a:ext>
            </a:extLst>
          </p:cNvPr>
          <p:cNvSpPr txBox="1"/>
          <p:nvPr/>
        </p:nvSpPr>
        <p:spPr>
          <a:xfrm>
            <a:off x="2005779" y="2932181"/>
            <a:ext cx="8180439" cy="707886"/>
          </a:xfrm>
          <a:prstGeom prst="rect">
            <a:avLst/>
          </a:prstGeom>
          <a:noFill/>
        </p:spPr>
        <p:txBody>
          <a:bodyPr wrap="square" rtlCol="0">
            <a:spAutoFit/>
          </a:bodyPr>
          <a:lstStyle/>
          <a:p>
            <a:r>
              <a:rPr lang="vi-VN" sz="2000" b="1" dirty="0">
                <a:latin typeface="Times New Roman" panose="02020603050405020304" pitchFamily="18" charset="0"/>
                <a:cs typeface="Times New Roman" panose="02020603050405020304" pitchFamily="18" charset="0"/>
              </a:rPr>
              <a:t>Sinh viên thực hiện: Nguyễn Ngọc Nguyên  </a:t>
            </a:r>
          </a:p>
          <a:p>
            <a:r>
              <a:rPr lang="vi-VN" sz="2000" b="1" dirty="0">
                <a:latin typeface="Times New Roman" panose="02020603050405020304" pitchFamily="18" charset="0"/>
                <a:cs typeface="Times New Roman" panose="02020603050405020304" pitchFamily="18" charset="0"/>
              </a:rPr>
              <a:t>MSSV: 20200058</a:t>
            </a:r>
          </a:p>
        </p:txBody>
      </p:sp>
      <p:pic>
        <p:nvPicPr>
          <p:cNvPr id="17" name="Picture 16" descr="A blue and white logo&#10;&#10;AI-generated content may be incorrect.">
            <a:extLst>
              <a:ext uri="{FF2B5EF4-FFF2-40B4-BE49-F238E27FC236}">
                <a16:creationId xmlns:a16="http://schemas.microsoft.com/office/drawing/2014/main" id="{F9433F20-5D86-4C8B-1DFA-327F077C7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098" y="-143297"/>
            <a:ext cx="2038964" cy="2038964"/>
          </a:xfrm>
          <a:prstGeom prst="rect">
            <a:avLst/>
          </a:prstGeom>
        </p:spPr>
      </p:pic>
      <p:sp>
        <p:nvSpPr>
          <p:cNvPr id="22" name="TextBox 21">
            <a:extLst>
              <a:ext uri="{FF2B5EF4-FFF2-40B4-BE49-F238E27FC236}">
                <a16:creationId xmlns:a16="http://schemas.microsoft.com/office/drawing/2014/main" id="{CE4E79D3-E0FF-3424-08DA-D40424F18E14}"/>
              </a:ext>
            </a:extLst>
          </p:cNvPr>
          <p:cNvSpPr txBox="1"/>
          <p:nvPr/>
        </p:nvSpPr>
        <p:spPr>
          <a:xfrm>
            <a:off x="4419601" y="5328084"/>
            <a:ext cx="8180439" cy="400110"/>
          </a:xfrm>
          <a:prstGeom prst="rect">
            <a:avLst/>
          </a:prstGeom>
          <a:noFill/>
        </p:spPr>
        <p:txBody>
          <a:bodyPr wrap="square" rtlCol="0">
            <a:spAutoFit/>
          </a:bodyPr>
          <a:lstStyle/>
          <a:p>
            <a:r>
              <a:rPr lang="vi-VN" sz="2000" b="1" dirty="0">
                <a:latin typeface="Times New Roman" panose="02020603050405020304" pitchFamily="18" charset="0"/>
                <a:cs typeface="Times New Roman" panose="02020603050405020304" pitchFamily="18" charset="0"/>
              </a:rPr>
              <a:t>Giảng viên hướng dẫn: TS.Nguyễn Xuân Vinh</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38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6EB51-7BC5-1F35-96B0-DA5046E96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477CF-A473-6793-DD0A-36BB63D0D8BD}"/>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II: THIẾT KẾ HỆ THỐNG</a:t>
            </a:r>
            <a:endParaRPr lang="en-US" sz="2400" dirty="0">
              <a:latin typeface="+mn-lt"/>
              <a:cs typeface="Times New Roman" panose="02020603050405020304" pitchFamily="18" charset="0"/>
            </a:endParaRPr>
          </a:p>
        </p:txBody>
      </p:sp>
      <p:sp>
        <p:nvSpPr>
          <p:cNvPr id="9" name="TextBox 8">
            <a:extLst>
              <a:ext uri="{FF2B5EF4-FFF2-40B4-BE49-F238E27FC236}">
                <a16:creationId xmlns:a16="http://schemas.microsoft.com/office/drawing/2014/main" id="{1253741A-25AC-C06E-83CB-EDF623F8608E}"/>
              </a:ext>
            </a:extLst>
          </p:cNvPr>
          <p:cNvSpPr txBox="1"/>
          <p:nvPr/>
        </p:nvSpPr>
        <p:spPr>
          <a:xfrm>
            <a:off x="489155" y="5296539"/>
            <a:ext cx="3569110" cy="369332"/>
          </a:xfrm>
          <a:prstGeom prst="rect">
            <a:avLst/>
          </a:prstGeom>
          <a:noFill/>
        </p:spPr>
        <p:txBody>
          <a:bodyPr wrap="square" rtlCol="0">
            <a:spAutoFit/>
          </a:bodyPr>
          <a:lstStyle/>
          <a:p>
            <a:pPr algn="ctr"/>
            <a:r>
              <a:rPr lang="vi-VN" i="1" dirty="0"/>
              <a:t>Cơ sở dữ liệu </a:t>
            </a:r>
            <a:endParaRPr lang="en-US" i="1" dirty="0"/>
          </a:p>
        </p:txBody>
      </p:sp>
      <p:pic>
        <p:nvPicPr>
          <p:cNvPr id="1026" name="Picture 2" descr="Firebase Brand Guidelines">
            <a:extLst>
              <a:ext uri="{FF2B5EF4-FFF2-40B4-BE49-F238E27FC236}">
                <a16:creationId xmlns:a16="http://schemas.microsoft.com/office/drawing/2014/main" id="{34573BF8-95F5-5C79-3C91-B825C152E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284" y="2138237"/>
            <a:ext cx="3038168" cy="30381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0E9C835-1065-12FA-5A0B-52426E061AB8}"/>
              </a:ext>
            </a:extLst>
          </p:cNvPr>
          <p:cNvPicPr>
            <a:picLocks noChangeAspect="1"/>
          </p:cNvPicPr>
          <p:nvPr/>
        </p:nvPicPr>
        <p:blipFill>
          <a:blip r:embed="rId3"/>
          <a:stretch>
            <a:fillRect/>
          </a:stretch>
        </p:blipFill>
        <p:spPr>
          <a:xfrm>
            <a:off x="4689988" y="1327355"/>
            <a:ext cx="5850050" cy="4789515"/>
          </a:xfrm>
          <a:prstGeom prst="rect">
            <a:avLst/>
          </a:prstGeom>
        </p:spPr>
      </p:pic>
    </p:spTree>
    <p:extLst>
      <p:ext uri="{BB962C8B-B14F-4D97-AF65-F5344CB8AC3E}">
        <p14:creationId xmlns:p14="http://schemas.microsoft.com/office/powerpoint/2010/main" val="3426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3DA0E-C4A8-5719-20EE-88BF3D6B0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5C54C5-1B65-CE80-D468-AF8103BBD451}"/>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II: THIẾT KẾ HỆ THỐNG</a:t>
            </a:r>
            <a:endParaRPr lang="en-US" sz="2400" dirty="0">
              <a:latin typeface="+mn-lt"/>
              <a:cs typeface="Times New Roman" panose="02020603050405020304" pitchFamily="18" charset="0"/>
            </a:endParaRPr>
          </a:p>
        </p:txBody>
      </p:sp>
      <p:sp>
        <p:nvSpPr>
          <p:cNvPr id="9" name="TextBox 8">
            <a:extLst>
              <a:ext uri="{FF2B5EF4-FFF2-40B4-BE49-F238E27FC236}">
                <a16:creationId xmlns:a16="http://schemas.microsoft.com/office/drawing/2014/main" id="{BD54A764-E693-CE08-A885-EE8D7FCC9A42}"/>
              </a:ext>
            </a:extLst>
          </p:cNvPr>
          <p:cNvSpPr txBox="1"/>
          <p:nvPr/>
        </p:nvSpPr>
        <p:spPr>
          <a:xfrm>
            <a:off x="489155" y="5296539"/>
            <a:ext cx="3569110" cy="369332"/>
          </a:xfrm>
          <a:prstGeom prst="rect">
            <a:avLst/>
          </a:prstGeom>
          <a:noFill/>
        </p:spPr>
        <p:txBody>
          <a:bodyPr wrap="square" rtlCol="0">
            <a:spAutoFit/>
          </a:bodyPr>
          <a:lstStyle/>
          <a:p>
            <a:pPr algn="ctr"/>
            <a:r>
              <a:rPr lang="vi-VN" i="1" dirty="0"/>
              <a:t>Nền tảng Thunkable</a:t>
            </a:r>
            <a:endParaRPr lang="en-US" i="1" dirty="0"/>
          </a:p>
        </p:txBody>
      </p:sp>
      <p:pic>
        <p:nvPicPr>
          <p:cNvPr id="3" name="Picture 2">
            <a:extLst>
              <a:ext uri="{FF2B5EF4-FFF2-40B4-BE49-F238E27FC236}">
                <a16:creationId xmlns:a16="http://schemas.microsoft.com/office/drawing/2014/main" id="{E549AE01-1CD1-42C6-FA83-74C2D4ACE14D}"/>
              </a:ext>
            </a:extLst>
          </p:cNvPr>
          <p:cNvPicPr>
            <a:picLocks noChangeAspect="1"/>
          </p:cNvPicPr>
          <p:nvPr/>
        </p:nvPicPr>
        <p:blipFill>
          <a:blip r:embed="rId2"/>
          <a:stretch>
            <a:fillRect/>
          </a:stretch>
        </p:blipFill>
        <p:spPr>
          <a:xfrm>
            <a:off x="802097" y="1952625"/>
            <a:ext cx="2943225" cy="2952750"/>
          </a:xfrm>
          <a:prstGeom prst="rect">
            <a:avLst/>
          </a:prstGeom>
        </p:spPr>
      </p:pic>
    </p:spTree>
    <p:extLst>
      <p:ext uri="{BB962C8B-B14F-4D97-AF65-F5344CB8AC3E}">
        <p14:creationId xmlns:p14="http://schemas.microsoft.com/office/powerpoint/2010/main" val="234895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93C0F-B241-5409-EEBE-8E5EF2B458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42BC9-7455-6B51-6B52-121AE6DD3B0E}"/>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II: THIẾT KẾ HỆ THỐNG</a:t>
            </a:r>
            <a:endParaRPr lang="en-US" sz="2400" dirty="0">
              <a:latin typeface="+mn-lt"/>
              <a:cs typeface="Times New Roman" panose="02020603050405020304" pitchFamily="18" charset="0"/>
            </a:endParaRPr>
          </a:p>
        </p:txBody>
      </p:sp>
      <p:pic>
        <p:nvPicPr>
          <p:cNvPr id="5" name="Picture 4" descr="A diagram of a company&#10;&#10;AI-generated content may be incorrect.">
            <a:extLst>
              <a:ext uri="{FF2B5EF4-FFF2-40B4-BE49-F238E27FC236}">
                <a16:creationId xmlns:a16="http://schemas.microsoft.com/office/drawing/2014/main" id="{BAB0BB1B-BEBE-37B4-A33C-EBF08A584A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1705" y="1223102"/>
            <a:ext cx="7565390" cy="4233801"/>
          </a:xfrm>
          <a:prstGeom prst="rect">
            <a:avLst/>
          </a:prstGeom>
          <a:noFill/>
          <a:ln>
            <a:noFill/>
          </a:ln>
        </p:spPr>
      </p:pic>
      <p:sp>
        <p:nvSpPr>
          <p:cNvPr id="6" name="TextBox 5">
            <a:extLst>
              <a:ext uri="{FF2B5EF4-FFF2-40B4-BE49-F238E27FC236}">
                <a16:creationId xmlns:a16="http://schemas.microsoft.com/office/drawing/2014/main" id="{A4FA4BC6-0C2B-02C9-1334-04243B3E1FB2}"/>
              </a:ext>
            </a:extLst>
          </p:cNvPr>
          <p:cNvSpPr txBox="1"/>
          <p:nvPr/>
        </p:nvSpPr>
        <p:spPr>
          <a:xfrm>
            <a:off x="3210232" y="5437238"/>
            <a:ext cx="5771536" cy="369332"/>
          </a:xfrm>
          <a:prstGeom prst="rect">
            <a:avLst/>
          </a:prstGeom>
          <a:noFill/>
        </p:spPr>
        <p:txBody>
          <a:bodyPr wrap="square" rtlCol="0">
            <a:spAutoFit/>
          </a:bodyPr>
          <a:lstStyle/>
          <a:p>
            <a:r>
              <a:rPr lang="vi-VN" i="1" dirty="0"/>
              <a:t>Lưu đồ thuật toán của ứng dụng di động</a:t>
            </a:r>
            <a:endParaRPr lang="en-US" i="1" dirty="0"/>
          </a:p>
        </p:txBody>
      </p:sp>
    </p:spTree>
    <p:extLst>
      <p:ext uri="{BB962C8B-B14F-4D97-AF65-F5344CB8AC3E}">
        <p14:creationId xmlns:p14="http://schemas.microsoft.com/office/powerpoint/2010/main" val="423469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F7E89-5D17-9F53-5633-063411788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B2349-B5EE-3E36-7A3D-A6D2B2384985}"/>
              </a:ext>
            </a:extLst>
          </p:cNvPr>
          <p:cNvSpPr>
            <a:spLocks noGrp="1"/>
          </p:cNvSpPr>
          <p:nvPr>
            <p:ph type="title"/>
          </p:nvPr>
        </p:nvSpPr>
        <p:spPr>
          <a:xfrm>
            <a:off x="677334" y="215059"/>
            <a:ext cx="8596668" cy="717755"/>
          </a:xfrm>
        </p:spPr>
        <p:txBody>
          <a:bodyPr>
            <a:normAutofit/>
          </a:bodyPr>
          <a:lstStyle/>
          <a:p>
            <a:r>
              <a:rPr lang="vi-VN" sz="2400" dirty="0">
                <a:latin typeface="+mn-lt"/>
                <a:cs typeface="Times New Roman" panose="02020603050405020304" pitchFamily="18" charset="0"/>
              </a:rPr>
              <a:t>CHƯƠNG II: THIẾT KẾ HỆ THỐNG</a:t>
            </a:r>
            <a:endParaRPr lang="en-US" sz="2400" dirty="0">
              <a:latin typeface="+mn-lt"/>
              <a:cs typeface="Times New Roman" panose="02020603050405020304" pitchFamily="18" charset="0"/>
            </a:endParaRPr>
          </a:p>
        </p:txBody>
      </p:sp>
      <p:sp>
        <p:nvSpPr>
          <p:cNvPr id="6" name="TextBox 5">
            <a:extLst>
              <a:ext uri="{FF2B5EF4-FFF2-40B4-BE49-F238E27FC236}">
                <a16:creationId xmlns:a16="http://schemas.microsoft.com/office/drawing/2014/main" id="{5A461947-C1E4-8FEC-C692-0204E9116DBA}"/>
              </a:ext>
            </a:extLst>
          </p:cNvPr>
          <p:cNvSpPr txBox="1"/>
          <p:nvPr/>
        </p:nvSpPr>
        <p:spPr>
          <a:xfrm>
            <a:off x="677334" y="847034"/>
            <a:ext cx="6421556" cy="369332"/>
          </a:xfrm>
          <a:prstGeom prst="rect">
            <a:avLst/>
          </a:prstGeom>
          <a:noFill/>
        </p:spPr>
        <p:txBody>
          <a:bodyPr wrap="square" rtlCol="0">
            <a:spAutoFit/>
          </a:bodyPr>
          <a:lstStyle/>
          <a:p>
            <a:r>
              <a:rPr lang="en-US" dirty="0" err="1"/>
              <a:t>Thiết</a:t>
            </a:r>
            <a:r>
              <a:rPr lang="en-US" dirty="0"/>
              <a:t> </a:t>
            </a:r>
            <a:r>
              <a:rPr lang="en-US" dirty="0" err="1"/>
              <a:t>kê</a:t>
            </a:r>
            <a:r>
              <a:rPr lang="en-US" dirty="0"/>
              <a:t>́ </a:t>
            </a:r>
            <a:r>
              <a:rPr lang="en-US" dirty="0" err="1"/>
              <a:t>giao</a:t>
            </a:r>
            <a:r>
              <a:rPr lang="en-US" dirty="0"/>
              <a:t> </a:t>
            </a:r>
            <a:r>
              <a:rPr lang="en-US" dirty="0" err="1"/>
              <a:t>diện</a:t>
            </a:r>
            <a:r>
              <a:rPr lang="en-US" dirty="0"/>
              <a:t> </a:t>
            </a:r>
            <a:r>
              <a:rPr lang="en-US" dirty="0" err="1"/>
              <a:t>phần</a:t>
            </a:r>
            <a:r>
              <a:rPr lang="en-US" dirty="0"/>
              <a:t> </a:t>
            </a:r>
            <a:r>
              <a:rPr lang="en-US" dirty="0" err="1"/>
              <a:t>mềm</a:t>
            </a:r>
            <a:r>
              <a:rPr lang="en-US" dirty="0"/>
              <a:t> </a:t>
            </a:r>
            <a:r>
              <a:rPr lang="en-US" dirty="0" err="1"/>
              <a:t>điều</a:t>
            </a:r>
            <a:r>
              <a:rPr lang="en-US" dirty="0"/>
              <a:t> </a:t>
            </a:r>
            <a:r>
              <a:rPr lang="en-US" dirty="0" err="1"/>
              <a:t>khiển</a:t>
            </a:r>
            <a:r>
              <a:rPr lang="en-US" dirty="0"/>
              <a:t> </a:t>
            </a:r>
            <a:r>
              <a:rPr lang="en-US" dirty="0" err="1"/>
              <a:t>ứng</a:t>
            </a:r>
            <a:r>
              <a:rPr lang="en-US" dirty="0"/>
              <a:t> </a:t>
            </a:r>
            <a:r>
              <a:rPr lang="en-US" dirty="0" err="1"/>
              <a:t>dụng</a:t>
            </a:r>
            <a:r>
              <a:rPr lang="en-US" dirty="0"/>
              <a:t> di </a:t>
            </a:r>
            <a:r>
              <a:rPr lang="en-US" dirty="0" err="1"/>
              <a:t>động</a:t>
            </a:r>
            <a:endParaRPr lang="en-US" i="1" dirty="0"/>
          </a:p>
        </p:txBody>
      </p:sp>
      <p:pic>
        <p:nvPicPr>
          <p:cNvPr id="4" name="Picture 3" descr="A screenshot of a weather forecast&#10;&#10;AI-generated content may be incorrect.">
            <a:extLst>
              <a:ext uri="{FF2B5EF4-FFF2-40B4-BE49-F238E27FC236}">
                <a16:creationId xmlns:a16="http://schemas.microsoft.com/office/drawing/2014/main" id="{95B8F01D-58FE-49C0-E4EE-5801370126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2905" y="1347025"/>
            <a:ext cx="2807077" cy="4980039"/>
          </a:xfrm>
          <a:prstGeom prst="rect">
            <a:avLst/>
          </a:prstGeom>
          <a:noFill/>
          <a:ln>
            <a:noFill/>
          </a:ln>
        </p:spPr>
      </p:pic>
      <p:pic>
        <p:nvPicPr>
          <p:cNvPr id="9" name="Picture 8" descr="A screenshot of a phone&#10;&#10;AI-generated content may be incorrect.">
            <a:extLst>
              <a:ext uri="{FF2B5EF4-FFF2-40B4-BE49-F238E27FC236}">
                <a16:creationId xmlns:a16="http://schemas.microsoft.com/office/drawing/2014/main" id="{E229EFE7-F190-9E0B-7718-725803D86B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2205" y="1347025"/>
            <a:ext cx="2833370" cy="5013960"/>
          </a:xfrm>
          <a:prstGeom prst="rect">
            <a:avLst/>
          </a:prstGeom>
          <a:noFill/>
          <a:ln>
            <a:noFill/>
          </a:ln>
        </p:spPr>
      </p:pic>
    </p:spTree>
    <p:extLst>
      <p:ext uri="{BB962C8B-B14F-4D97-AF65-F5344CB8AC3E}">
        <p14:creationId xmlns:p14="http://schemas.microsoft.com/office/powerpoint/2010/main" val="152774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F5F17-E594-4622-9636-F8CD53C1B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6287B-3EBC-1F10-EC48-F3BB4BC82E7D}"/>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II: THIẾT KẾ HỆ THỐNG</a:t>
            </a:r>
            <a:endParaRPr lang="en-US" sz="2400" dirty="0">
              <a:latin typeface="+mn-lt"/>
              <a:cs typeface="Times New Roman" panose="02020603050405020304" pitchFamily="18" charset="0"/>
            </a:endParaRPr>
          </a:p>
        </p:txBody>
      </p:sp>
      <p:sp>
        <p:nvSpPr>
          <p:cNvPr id="6" name="TextBox 5">
            <a:extLst>
              <a:ext uri="{FF2B5EF4-FFF2-40B4-BE49-F238E27FC236}">
                <a16:creationId xmlns:a16="http://schemas.microsoft.com/office/drawing/2014/main" id="{18B1CCD8-57C1-4EB0-96AF-4B22F28DF25E}"/>
              </a:ext>
            </a:extLst>
          </p:cNvPr>
          <p:cNvSpPr txBox="1"/>
          <p:nvPr/>
        </p:nvSpPr>
        <p:spPr>
          <a:xfrm>
            <a:off x="677334" y="1048660"/>
            <a:ext cx="6421556" cy="369332"/>
          </a:xfrm>
          <a:prstGeom prst="rect">
            <a:avLst/>
          </a:prstGeom>
          <a:noFill/>
        </p:spPr>
        <p:txBody>
          <a:bodyPr wrap="square" rtlCol="0">
            <a:spAutoFit/>
          </a:bodyPr>
          <a:lstStyle/>
          <a:p>
            <a:r>
              <a:rPr lang="en-US" dirty="0" err="1"/>
              <a:t>Thiết</a:t>
            </a:r>
            <a:r>
              <a:rPr lang="en-US" dirty="0"/>
              <a:t> </a:t>
            </a:r>
            <a:r>
              <a:rPr lang="en-US" dirty="0" err="1"/>
              <a:t>kê</a:t>
            </a:r>
            <a:r>
              <a:rPr lang="en-US" dirty="0"/>
              <a:t>́ </a:t>
            </a:r>
            <a:r>
              <a:rPr lang="en-US" dirty="0" err="1"/>
              <a:t>giao</a:t>
            </a:r>
            <a:r>
              <a:rPr lang="en-US" dirty="0"/>
              <a:t> </a:t>
            </a:r>
            <a:r>
              <a:rPr lang="en-US" dirty="0" err="1"/>
              <a:t>diện</a:t>
            </a:r>
            <a:r>
              <a:rPr lang="en-US" dirty="0"/>
              <a:t> </a:t>
            </a:r>
            <a:r>
              <a:rPr lang="en-US" dirty="0" err="1"/>
              <a:t>phần</a:t>
            </a:r>
            <a:r>
              <a:rPr lang="en-US" dirty="0"/>
              <a:t> </a:t>
            </a:r>
            <a:r>
              <a:rPr lang="en-US" dirty="0" err="1"/>
              <a:t>mềm</a:t>
            </a:r>
            <a:r>
              <a:rPr lang="en-US" dirty="0"/>
              <a:t> </a:t>
            </a:r>
            <a:r>
              <a:rPr lang="en-US" dirty="0" err="1"/>
              <a:t>điều</a:t>
            </a:r>
            <a:r>
              <a:rPr lang="en-US" dirty="0"/>
              <a:t> </a:t>
            </a:r>
            <a:r>
              <a:rPr lang="en-US" dirty="0" err="1"/>
              <a:t>khiển</a:t>
            </a:r>
            <a:r>
              <a:rPr lang="en-US" dirty="0"/>
              <a:t> </a:t>
            </a:r>
            <a:r>
              <a:rPr lang="en-US" dirty="0" err="1"/>
              <a:t>ứng</a:t>
            </a:r>
            <a:r>
              <a:rPr lang="en-US" dirty="0"/>
              <a:t> </a:t>
            </a:r>
            <a:r>
              <a:rPr lang="en-US" dirty="0" err="1"/>
              <a:t>dụng</a:t>
            </a:r>
            <a:r>
              <a:rPr lang="en-US" dirty="0"/>
              <a:t> di </a:t>
            </a:r>
            <a:r>
              <a:rPr lang="en-US" dirty="0" err="1"/>
              <a:t>động</a:t>
            </a:r>
            <a:endParaRPr lang="en-US" i="1" dirty="0"/>
          </a:p>
        </p:txBody>
      </p:sp>
      <p:pic>
        <p:nvPicPr>
          <p:cNvPr id="3" name="Picture 2" descr="A screenshot of a cell phone&#10;&#10;AI-generated content may be incorrect.">
            <a:extLst>
              <a:ext uri="{FF2B5EF4-FFF2-40B4-BE49-F238E27FC236}">
                <a16:creationId xmlns:a16="http://schemas.microsoft.com/office/drawing/2014/main" id="{C75E0AD5-1106-0DD6-9DD3-83BD82717C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6681" y="1612951"/>
            <a:ext cx="2675255" cy="4752975"/>
          </a:xfrm>
          <a:prstGeom prst="rect">
            <a:avLst/>
          </a:prstGeom>
          <a:noFill/>
          <a:ln>
            <a:noFill/>
          </a:ln>
        </p:spPr>
      </p:pic>
      <p:pic>
        <p:nvPicPr>
          <p:cNvPr id="5" name="Picture 4" descr="A screenshot of a phone&#10;&#10;AI-generated content may be incorrect.">
            <a:extLst>
              <a:ext uri="{FF2B5EF4-FFF2-40B4-BE49-F238E27FC236}">
                <a16:creationId xmlns:a16="http://schemas.microsoft.com/office/drawing/2014/main" id="{31C3B011-DD50-820E-6CFD-2BFE09BC8F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98158" y="1417992"/>
            <a:ext cx="2801463" cy="4898707"/>
          </a:xfrm>
          <a:prstGeom prst="rect">
            <a:avLst/>
          </a:prstGeom>
          <a:noFill/>
          <a:ln>
            <a:noFill/>
          </a:ln>
        </p:spPr>
      </p:pic>
    </p:spTree>
    <p:extLst>
      <p:ext uri="{BB962C8B-B14F-4D97-AF65-F5344CB8AC3E}">
        <p14:creationId xmlns:p14="http://schemas.microsoft.com/office/powerpoint/2010/main" val="13253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3C99-442B-5A5D-58F5-6E65C7975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2D95E9-0A84-1E9A-89C4-50477307904B}"/>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III: THỬ NGHIỆM VÀ KẾT QUẢ</a:t>
            </a:r>
            <a:endParaRPr lang="en-US" sz="2400" dirty="0">
              <a:latin typeface="+mn-lt"/>
              <a:cs typeface="Times New Roman" panose="02020603050405020304" pitchFamily="18" charset="0"/>
            </a:endParaRPr>
          </a:p>
        </p:txBody>
      </p:sp>
      <p:pic>
        <p:nvPicPr>
          <p:cNvPr id="4" name="Picture 3" descr="A white box with wires on it&#10;&#10;AI-generated content may be incorrect.">
            <a:extLst>
              <a:ext uri="{FF2B5EF4-FFF2-40B4-BE49-F238E27FC236}">
                <a16:creationId xmlns:a16="http://schemas.microsoft.com/office/drawing/2014/main" id="{E878AC4A-7318-5B39-AC80-AEF400837DB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5381" y="1071717"/>
            <a:ext cx="6744929" cy="5066244"/>
          </a:xfrm>
          <a:prstGeom prst="rect">
            <a:avLst/>
          </a:prstGeom>
          <a:noFill/>
          <a:ln>
            <a:noFill/>
          </a:ln>
        </p:spPr>
      </p:pic>
      <p:sp>
        <p:nvSpPr>
          <p:cNvPr id="8" name="TextBox 7">
            <a:extLst>
              <a:ext uri="{FF2B5EF4-FFF2-40B4-BE49-F238E27FC236}">
                <a16:creationId xmlns:a16="http://schemas.microsoft.com/office/drawing/2014/main" id="{4B3A5B6E-9C84-FAA9-9650-178C168959B6}"/>
              </a:ext>
            </a:extLst>
          </p:cNvPr>
          <p:cNvSpPr txBox="1"/>
          <p:nvPr/>
        </p:nvSpPr>
        <p:spPr>
          <a:xfrm>
            <a:off x="3736258" y="6230746"/>
            <a:ext cx="5624052" cy="369332"/>
          </a:xfrm>
          <a:prstGeom prst="rect">
            <a:avLst/>
          </a:prstGeom>
          <a:noFill/>
        </p:spPr>
        <p:txBody>
          <a:bodyPr wrap="square" rtlCol="0">
            <a:spAutoFit/>
          </a:bodyPr>
          <a:lstStyle/>
          <a:p>
            <a:r>
              <a:rPr lang="vi-VN" i="1" dirty="0"/>
              <a:t>Tổng quan mô hình nhìn từ trên xuống</a:t>
            </a:r>
            <a:endParaRPr lang="en-US" i="1" dirty="0"/>
          </a:p>
        </p:txBody>
      </p:sp>
    </p:spTree>
    <p:extLst>
      <p:ext uri="{BB962C8B-B14F-4D97-AF65-F5344CB8AC3E}">
        <p14:creationId xmlns:p14="http://schemas.microsoft.com/office/powerpoint/2010/main" val="222974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B5099-0B01-27DD-6E1C-B8EFC412D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BEA51-64B0-39CE-54CA-A7A6DFE1B05A}"/>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III: THỬ NGHIỆM VÀ KẾT QUẢ</a:t>
            </a:r>
            <a:endParaRPr lang="en-US" sz="2400" dirty="0">
              <a:latin typeface="+mn-lt"/>
              <a:cs typeface="Times New Roman" panose="02020603050405020304" pitchFamily="18" charset="0"/>
            </a:endParaRPr>
          </a:p>
        </p:txBody>
      </p:sp>
      <p:sp>
        <p:nvSpPr>
          <p:cNvPr id="8" name="TextBox 7">
            <a:extLst>
              <a:ext uri="{FF2B5EF4-FFF2-40B4-BE49-F238E27FC236}">
                <a16:creationId xmlns:a16="http://schemas.microsoft.com/office/drawing/2014/main" id="{A0BC88C0-7365-D2B7-56AE-E10F04159BF6}"/>
              </a:ext>
            </a:extLst>
          </p:cNvPr>
          <p:cNvSpPr txBox="1"/>
          <p:nvPr/>
        </p:nvSpPr>
        <p:spPr>
          <a:xfrm>
            <a:off x="4021394" y="6248400"/>
            <a:ext cx="5624052" cy="369332"/>
          </a:xfrm>
          <a:prstGeom prst="rect">
            <a:avLst/>
          </a:prstGeom>
          <a:noFill/>
        </p:spPr>
        <p:txBody>
          <a:bodyPr wrap="square" rtlCol="0">
            <a:spAutoFit/>
          </a:bodyPr>
          <a:lstStyle/>
          <a:p>
            <a:r>
              <a:rPr lang="vi-VN" i="1" dirty="0"/>
              <a:t>Tổng quan mô hình nhìn từ bên hông</a:t>
            </a:r>
            <a:endParaRPr lang="en-US" i="1" dirty="0"/>
          </a:p>
        </p:txBody>
      </p:sp>
      <p:pic>
        <p:nvPicPr>
          <p:cNvPr id="3" name="Picture 2" descr="A small white box with a green light inside&#10;&#10;AI-generated content may be incorrect.">
            <a:extLst>
              <a:ext uri="{FF2B5EF4-FFF2-40B4-BE49-F238E27FC236}">
                <a16:creationId xmlns:a16="http://schemas.microsoft.com/office/drawing/2014/main" id="{A4326609-B8F7-0F28-BDA5-EC5B89CD788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8773" y="1091866"/>
            <a:ext cx="4583369" cy="5138880"/>
          </a:xfrm>
          <a:prstGeom prst="rect">
            <a:avLst/>
          </a:prstGeom>
          <a:noFill/>
          <a:ln>
            <a:noFill/>
          </a:ln>
        </p:spPr>
      </p:pic>
    </p:spTree>
    <p:extLst>
      <p:ext uri="{BB962C8B-B14F-4D97-AF65-F5344CB8AC3E}">
        <p14:creationId xmlns:p14="http://schemas.microsoft.com/office/powerpoint/2010/main" val="669761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29FB7-3397-3FC9-11D2-331A740970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B46AC1-E5E9-F244-0AD9-A3EAF1A4E30F}"/>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IV: KẾT LUẬN VÀ HƯỚNG PHÁT TRIỂN</a:t>
            </a:r>
            <a:endParaRPr lang="en-US" sz="2400" dirty="0">
              <a:latin typeface="+mn-lt"/>
              <a:cs typeface="Times New Roman" panose="02020603050405020304" pitchFamily="18" charset="0"/>
            </a:endParaRPr>
          </a:p>
        </p:txBody>
      </p:sp>
      <p:sp>
        <p:nvSpPr>
          <p:cNvPr id="3" name="TextBox 2">
            <a:extLst>
              <a:ext uri="{FF2B5EF4-FFF2-40B4-BE49-F238E27FC236}">
                <a16:creationId xmlns:a16="http://schemas.microsoft.com/office/drawing/2014/main" id="{487C0A54-3493-BCDC-21AB-01108A9BC10C}"/>
              </a:ext>
            </a:extLst>
          </p:cNvPr>
          <p:cNvSpPr txBox="1"/>
          <p:nvPr/>
        </p:nvSpPr>
        <p:spPr>
          <a:xfrm>
            <a:off x="816076" y="1533832"/>
            <a:ext cx="9016181" cy="3785652"/>
          </a:xfrm>
          <a:prstGeom prst="rect">
            <a:avLst/>
          </a:prstGeom>
          <a:noFill/>
        </p:spPr>
        <p:txBody>
          <a:bodyPr wrap="square" rtlCol="0">
            <a:spAutoFit/>
          </a:bodyPr>
          <a:lstStyle/>
          <a:p>
            <a:r>
              <a:rPr lang="vi-VN" sz="2400" b="1" dirty="0"/>
              <a:t>Kết quả đạt được</a:t>
            </a:r>
            <a:endParaRPr lang="en-US" sz="2400" b="1" dirty="0"/>
          </a:p>
          <a:p>
            <a:endParaRPr lang="vi-VN" sz="2400" b="1" dirty="0"/>
          </a:p>
          <a:p>
            <a:pPr marL="342900" indent="-342900">
              <a:buFont typeface="Arial" panose="020B0604020202020204" pitchFamily="34" charset="0"/>
              <a:buChar char="•"/>
            </a:pPr>
            <a:r>
              <a:rPr lang="vi-VN" sz="2400" dirty="0"/>
              <a:t>Hoàn thiện hệ thống IoT giám sát rau gồm cảm biến, bơm, quạt, đèn,...</a:t>
            </a:r>
          </a:p>
          <a:p>
            <a:pPr marL="342900" indent="-342900">
              <a:buFont typeface="Arial" panose="020B0604020202020204" pitchFamily="34" charset="0"/>
              <a:buChar char="•"/>
            </a:pPr>
            <a:r>
              <a:rPr lang="vi-VN" sz="2400" dirty="0"/>
              <a:t>Ứng dụng điều khiển từ xa bằng Thunkable, giao diện đơn giản, dễ dùng.</a:t>
            </a:r>
          </a:p>
          <a:p>
            <a:pPr marL="342900" indent="-342900">
              <a:buFont typeface="Arial" panose="020B0604020202020204" pitchFamily="34" charset="0"/>
              <a:buChar char="•"/>
            </a:pPr>
            <a:r>
              <a:rPr lang="vi-VN" sz="2400" dirty="0"/>
              <a:t>Dữ liệu đồng bộ thời gian thực qua Firebase, hoạt động ổn định.</a:t>
            </a:r>
          </a:p>
          <a:p>
            <a:pPr marL="342900" indent="-342900">
              <a:buFont typeface="Arial" panose="020B0604020202020204" pitchFamily="34" charset="0"/>
              <a:buChar char="•"/>
            </a:pPr>
            <a:r>
              <a:rPr lang="vi-VN" sz="2400" dirty="0"/>
              <a:t>Mô hình dễ mở rộng, phù hợp trồng rau tại nhà ở đô thị.</a:t>
            </a:r>
          </a:p>
          <a:p>
            <a:endParaRPr lang="en-US" sz="2400" dirty="0"/>
          </a:p>
        </p:txBody>
      </p:sp>
    </p:spTree>
    <p:extLst>
      <p:ext uri="{BB962C8B-B14F-4D97-AF65-F5344CB8AC3E}">
        <p14:creationId xmlns:p14="http://schemas.microsoft.com/office/powerpoint/2010/main" val="308870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648F6-98D6-A5AA-3E2C-617F8AE3A8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81F4E4-A409-4D78-F3B7-7C1D9B4B7ED8}"/>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IV: KẾT LUẬN VÀ HƯỚNG PHÁT TRIỂN</a:t>
            </a:r>
            <a:endParaRPr lang="en-US" sz="2400" dirty="0">
              <a:latin typeface="+mn-lt"/>
              <a:cs typeface="Times New Roman" panose="02020603050405020304" pitchFamily="18" charset="0"/>
            </a:endParaRPr>
          </a:p>
        </p:txBody>
      </p:sp>
      <p:sp>
        <p:nvSpPr>
          <p:cNvPr id="3" name="TextBox 2">
            <a:extLst>
              <a:ext uri="{FF2B5EF4-FFF2-40B4-BE49-F238E27FC236}">
                <a16:creationId xmlns:a16="http://schemas.microsoft.com/office/drawing/2014/main" id="{59D3330C-467F-963D-C4CA-311DBC3B8BD6}"/>
              </a:ext>
            </a:extLst>
          </p:cNvPr>
          <p:cNvSpPr txBox="1"/>
          <p:nvPr/>
        </p:nvSpPr>
        <p:spPr>
          <a:xfrm>
            <a:off x="1071714" y="1209368"/>
            <a:ext cx="9016181" cy="4893647"/>
          </a:xfrm>
          <a:prstGeom prst="rect">
            <a:avLst/>
          </a:prstGeom>
          <a:noFill/>
        </p:spPr>
        <p:txBody>
          <a:bodyPr wrap="square" rtlCol="0">
            <a:spAutoFit/>
          </a:bodyPr>
          <a:lstStyle/>
          <a:p>
            <a:r>
              <a:rPr lang="vi-VN" sz="2400" b="1" dirty="0"/>
              <a:t>Phạm vi ứng dụng</a:t>
            </a:r>
          </a:p>
          <a:p>
            <a:pPr marL="342900" indent="-342900">
              <a:buFont typeface="Wingdings" panose="05000000000000000000" pitchFamily="2" charset="2"/>
              <a:buChar char="§"/>
            </a:pPr>
            <a:r>
              <a:rPr lang="vi-VN" sz="2400" dirty="0"/>
              <a:t>Hộ gia đình trồng rau tự động, tiết kiệm công sức.</a:t>
            </a:r>
          </a:p>
          <a:p>
            <a:pPr marL="342900" indent="-342900">
              <a:buFont typeface="Wingdings" panose="05000000000000000000" pitchFamily="2" charset="2"/>
              <a:buChar char="§"/>
            </a:pPr>
            <a:r>
              <a:rPr lang="vi-VN" sz="2400" dirty="0"/>
              <a:t>Dạy học, nghiên cứu trong lĩnh vực IoT và tự động hóa.</a:t>
            </a:r>
          </a:p>
          <a:p>
            <a:pPr marL="342900" indent="-342900">
              <a:buFont typeface="Wingdings" panose="05000000000000000000" pitchFamily="2" charset="2"/>
              <a:buChar char="§"/>
            </a:pPr>
            <a:r>
              <a:rPr lang="vi-VN" sz="2400" dirty="0"/>
              <a:t>Ứng dụng trong nhà kính, nông trại nhỏ, trang trại thông minh.</a:t>
            </a:r>
          </a:p>
          <a:p>
            <a:pPr marL="342900" indent="-342900">
              <a:buFont typeface="Wingdings" panose="05000000000000000000" pitchFamily="2" charset="2"/>
              <a:buChar char="§"/>
            </a:pPr>
            <a:r>
              <a:rPr lang="vi-VN" sz="2400" dirty="0"/>
              <a:t>Là nền tảng phát triển sản phẩm thương mại, startup nông nghiệp.</a:t>
            </a:r>
            <a:endParaRPr lang="en-US" sz="2400" dirty="0"/>
          </a:p>
          <a:p>
            <a:r>
              <a:rPr lang="vi-VN" sz="2400" b="1" dirty="0"/>
              <a:t>Hạn chế &amp; Hướng phát triển</a:t>
            </a:r>
          </a:p>
          <a:p>
            <a:pPr marL="342900" indent="-342900">
              <a:buFont typeface="Wingdings" panose="05000000000000000000" pitchFamily="2" charset="2"/>
              <a:buChar char="§"/>
            </a:pPr>
            <a:r>
              <a:rPr lang="vi-VN" sz="2400" dirty="0"/>
              <a:t>Mô hình quy mô nhỏ, chưa có AI, ngưỡng điều khiển còn đơn giản.</a:t>
            </a:r>
          </a:p>
          <a:p>
            <a:pPr marL="342900" indent="-342900">
              <a:buFont typeface="Wingdings" panose="05000000000000000000" pitchFamily="2" charset="2"/>
              <a:buChar char="§"/>
            </a:pPr>
            <a:r>
              <a:rPr lang="vi-VN" sz="2400" dirty="0"/>
              <a:t>Ứng dụng di động chưa tối ưu giao diện, thiếu tính năng nâng cao.</a:t>
            </a:r>
          </a:p>
          <a:p>
            <a:pPr marL="342900" indent="-342900">
              <a:buFont typeface="Wingdings" panose="05000000000000000000" pitchFamily="2" charset="2"/>
              <a:buChar char="§"/>
            </a:pPr>
            <a:r>
              <a:rPr lang="vi-VN" sz="2400" dirty="0"/>
              <a:t>Hướng phát triển: thêm cảm biến pH, CO₂, học máy, điều khiển bằng giọng nói, mở rộng quy mô cho nhà kính.</a:t>
            </a:r>
          </a:p>
        </p:txBody>
      </p:sp>
    </p:spTree>
    <p:extLst>
      <p:ext uri="{BB962C8B-B14F-4D97-AF65-F5344CB8AC3E}">
        <p14:creationId xmlns:p14="http://schemas.microsoft.com/office/powerpoint/2010/main" val="2578030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7154-BA8E-075D-3174-6A007914AF01}"/>
              </a:ext>
            </a:extLst>
          </p:cNvPr>
          <p:cNvSpPr>
            <a:spLocks noGrp="1"/>
          </p:cNvSpPr>
          <p:nvPr>
            <p:ph type="title"/>
          </p:nvPr>
        </p:nvSpPr>
        <p:spPr>
          <a:xfrm>
            <a:off x="1404921" y="2290916"/>
            <a:ext cx="8596668" cy="1320800"/>
          </a:xfrm>
        </p:spPr>
        <p:txBody>
          <a:bodyPr/>
          <a:lstStyle/>
          <a:p>
            <a:pPr algn="ctr"/>
            <a:r>
              <a:rPr lang="vi-VN" dirty="0"/>
              <a:t>CẢM ƠN THẦY CÔ VÀ CÁC BẠN ĐÃ </a:t>
            </a:r>
            <a:br>
              <a:rPr lang="vi-VN" dirty="0"/>
            </a:br>
            <a:r>
              <a:rPr lang="vi-VN" dirty="0"/>
              <a:t>LẮNG NGHE</a:t>
            </a:r>
            <a:endParaRPr lang="en-US" dirty="0"/>
          </a:p>
        </p:txBody>
      </p:sp>
    </p:spTree>
    <p:extLst>
      <p:ext uri="{BB962C8B-B14F-4D97-AF65-F5344CB8AC3E}">
        <p14:creationId xmlns:p14="http://schemas.microsoft.com/office/powerpoint/2010/main" val="218866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48F2-A807-2826-8FDC-DDCB621BD7CB}"/>
              </a:ext>
            </a:extLst>
          </p:cNvPr>
          <p:cNvSpPr>
            <a:spLocks noGrp="1"/>
          </p:cNvSpPr>
          <p:nvPr>
            <p:ph type="title"/>
          </p:nvPr>
        </p:nvSpPr>
        <p:spPr/>
        <p:txBody>
          <a:bodyPr/>
          <a:lstStyle/>
          <a:p>
            <a:r>
              <a:rPr lang="vi-VN" dirty="0"/>
              <a:t>NỘI DUNG CHÍNH</a:t>
            </a:r>
            <a:endParaRPr lang="en-US" dirty="0"/>
          </a:p>
        </p:txBody>
      </p:sp>
      <p:sp>
        <p:nvSpPr>
          <p:cNvPr id="3" name="Content Placeholder 2">
            <a:extLst>
              <a:ext uri="{FF2B5EF4-FFF2-40B4-BE49-F238E27FC236}">
                <a16:creationId xmlns:a16="http://schemas.microsoft.com/office/drawing/2014/main" id="{0E2FD9F1-446A-B38C-45FE-77900EAA3503}"/>
              </a:ext>
            </a:extLst>
          </p:cNvPr>
          <p:cNvSpPr>
            <a:spLocks noGrp="1"/>
          </p:cNvSpPr>
          <p:nvPr>
            <p:ph idx="1"/>
          </p:nvPr>
        </p:nvSpPr>
        <p:spPr>
          <a:xfrm>
            <a:off x="677334" y="1413337"/>
            <a:ext cx="8596668" cy="3880773"/>
          </a:xfrm>
        </p:spPr>
        <p:txBody>
          <a:bodyPr/>
          <a:lstStyle/>
          <a:p>
            <a:r>
              <a:rPr lang="vi-VN" dirty="0">
                <a:latin typeface="Times New Roman" panose="02020603050405020304" pitchFamily="18" charset="0"/>
                <a:cs typeface="Times New Roman" panose="02020603050405020304" pitchFamily="18" charset="0"/>
              </a:rPr>
              <a:t>CHƯƠNG I: TỔNG QUAN</a:t>
            </a:r>
          </a:p>
          <a:p>
            <a:r>
              <a:rPr lang="vi-VN" dirty="0">
                <a:latin typeface="Times New Roman" panose="02020603050405020304" pitchFamily="18" charset="0"/>
                <a:cs typeface="Times New Roman" panose="02020603050405020304" pitchFamily="18" charset="0"/>
              </a:rPr>
              <a:t>CHƯƠNG II: THIẾT KẾ HỆ THỐNG</a:t>
            </a:r>
          </a:p>
          <a:p>
            <a:r>
              <a:rPr lang="vi-VN" dirty="0">
                <a:latin typeface="Times New Roman" panose="02020603050405020304" pitchFamily="18" charset="0"/>
                <a:cs typeface="Times New Roman" panose="02020603050405020304" pitchFamily="18" charset="0"/>
              </a:rPr>
              <a:t>CHƯƠNG III: THỬ NGHIỆM VÀ KẾT QUẢ</a:t>
            </a:r>
          </a:p>
          <a:p>
            <a:r>
              <a:rPr lang="vi-VN" dirty="0">
                <a:latin typeface="Times New Roman" panose="02020603050405020304" pitchFamily="18" charset="0"/>
                <a:cs typeface="Times New Roman" panose="02020603050405020304" pitchFamily="18" charset="0"/>
              </a:rPr>
              <a:t>CHƯƠNG IV: KẾT LUẬN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08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7C57-5FA0-F39C-99C2-B5CE8E947359}"/>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 TỔNG QUAN</a:t>
            </a:r>
            <a:endParaRPr lang="en-US" sz="2400"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455DD7E6-83B3-7158-7672-EB5F83020A6D}"/>
              </a:ext>
            </a:extLst>
          </p:cNvPr>
          <p:cNvSpPr>
            <a:spLocks noGrp="1"/>
          </p:cNvSpPr>
          <p:nvPr>
            <p:ph idx="1"/>
          </p:nvPr>
        </p:nvSpPr>
        <p:spPr>
          <a:xfrm>
            <a:off x="755992" y="1226524"/>
            <a:ext cx="8596668" cy="4132057"/>
          </a:xfrm>
        </p:spPr>
        <p:txBody>
          <a:bodyPr>
            <a:normAutofit/>
          </a:bodyPr>
          <a:lstStyle/>
          <a:p>
            <a:r>
              <a:rPr lang="en-US" dirty="0"/>
              <a:t>🔹 </a:t>
            </a:r>
            <a:r>
              <a:rPr lang="vi-VN" b="1" dirty="0">
                <a:cs typeface="Times New Roman" panose="02020603050405020304" pitchFamily="18" charset="0"/>
              </a:rPr>
              <a:t>Lý do chọn đề tài:</a:t>
            </a:r>
            <a:br>
              <a:rPr lang="vi-VN" dirty="0">
                <a:cs typeface="Times New Roman" panose="02020603050405020304" pitchFamily="18" charset="0"/>
              </a:rPr>
            </a:br>
            <a:r>
              <a:rPr lang="vi-VN" dirty="0">
                <a:cs typeface="Times New Roman" panose="02020603050405020304" pitchFamily="18" charset="0"/>
              </a:rPr>
              <a:t>Trong bối cảnh đô thị hóa và lối sống bận rộn hiện nay, nhu cầu trồng rau sạch tại nhà ngày càng tăng. Tuy nhiên, việc chăm sóc cây trồng thủ công gặp nhiều hạn chế. Việc ứng dụng công nghệ IoT vào quản lý vườn rau hộ gia đình giúp tự động hóa quá trình chăm sóc, tiết kiệm công sức và nâng cao hiệu quả trồng trọt.</a:t>
            </a:r>
          </a:p>
          <a:p>
            <a:r>
              <a:rPr lang="en-US" dirty="0">
                <a:cs typeface="Times New Roman" panose="02020603050405020304" pitchFamily="18" charset="0"/>
              </a:rPr>
              <a:t> </a:t>
            </a:r>
            <a:r>
              <a:rPr lang="en-US" dirty="0"/>
              <a:t>🔹 </a:t>
            </a:r>
            <a:r>
              <a:rPr lang="vi-VN" b="1" dirty="0">
                <a:cs typeface="Times New Roman" panose="02020603050405020304" pitchFamily="18" charset="0"/>
              </a:rPr>
              <a:t>Mục tiêu của đề tài:</a:t>
            </a:r>
            <a:br>
              <a:rPr lang="vi-VN" dirty="0">
                <a:cs typeface="Times New Roman" panose="02020603050405020304" pitchFamily="18" charset="0"/>
              </a:rPr>
            </a:br>
            <a:r>
              <a:rPr lang="vi-VN" dirty="0">
                <a:cs typeface="Times New Roman" panose="02020603050405020304" pitchFamily="18" charset="0"/>
              </a:rPr>
              <a:t>Xây dựng một hệ thống giám sát và điều khiển vườn rau tại nhà bằng IoT, có khả năng:</a:t>
            </a:r>
          </a:p>
          <a:p>
            <a:r>
              <a:rPr lang="vi-VN" dirty="0">
                <a:cs typeface="Times New Roman" panose="02020603050405020304" pitchFamily="18" charset="0"/>
              </a:rPr>
              <a:t>Đo lường các thông số môi trường (độ ẩm đất, nhiệt độ, ánh sáng...)</a:t>
            </a:r>
          </a:p>
          <a:p>
            <a:r>
              <a:rPr lang="vi-VN" dirty="0">
                <a:cs typeface="Times New Roman" panose="02020603050405020304" pitchFamily="18" charset="0"/>
              </a:rPr>
              <a:t>Tưới nước tự động khi cần thiết</a:t>
            </a:r>
          </a:p>
          <a:p>
            <a:r>
              <a:rPr lang="vi-VN" dirty="0">
                <a:cs typeface="Times New Roman" panose="02020603050405020304" pitchFamily="18" charset="0"/>
              </a:rPr>
              <a:t>Giám sát và điều khiển hệ thống từ xa qua điện thoại</a:t>
            </a:r>
          </a:p>
        </p:txBody>
      </p:sp>
    </p:spTree>
    <p:extLst>
      <p:ext uri="{BB962C8B-B14F-4D97-AF65-F5344CB8AC3E}">
        <p14:creationId xmlns:p14="http://schemas.microsoft.com/office/powerpoint/2010/main" val="268962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341EA-4042-349E-F0C9-06568F8130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9E7C4-3CE4-E927-47E9-E48FA3D8FCDA}"/>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 TỔNG QUAN</a:t>
            </a:r>
            <a:endParaRPr lang="en-US" sz="2400"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12C50531-D398-74B5-13E0-36C3E8EE527B}"/>
              </a:ext>
            </a:extLst>
          </p:cNvPr>
          <p:cNvSpPr>
            <a:spLocks noGrp="1"/>
          </p:cNvSpPr>
          <p:nvPr>
            <p:ph idx="1"/>
          </p:nvPr>
        </p:nvSpPr>
        <p:spPr>
          <a:xfrm>
            <a:off x="755992" y="1226524"/>
            <a:ext cx="8596668" cy="4132057"/>
          </a:xfrm>
        </p:spPr>
        <p:txBody>
          <a:bodyPr>
            <a:normAutofit lnSpcReduction="10000"/>
          </a:bodyPr>
          <a:lstStyle/>
          <a:p>
            <a:r>
              <a:rPr lang="en-US" dirty="0"/>
              <a:t>🔹 </a:t>
            </a:r>
            <a:r>
              <a:rPr lang="vi-VN" b="1" dirty="0"/>
              <a:t>Phạm vi thực hiện:</a:t>
            </a:r>
            <a:endParaRPr lang="vi-VN" dirty="0"/>
          </a:p>
          <a:p>
            <a:r>
              <a:rPr lang="vi-VN" dirty="0"/>
              <a:t>Mô hình áp dụng cho quy mô vườn rau nhỏ, hộ gia đình</a:t>
            </a:r>
          </a:p>
          <a:p>
            <a:r>
              <a:rPr lang="vi-VN" dirty="0"/>
              <a:t>Sử dụng cảm biến phổ biến và vi điều khiển ESP32</a:t>
            </a:r>
          </a:p>
          <a:p>
            <a:r>
              <a:rPr lang="vi-VN" dirty="0"/>
              <a:t>Điều khiển qua mạng Wi-Fi và giao diện web hoặc ứng dụng di động</a:t>
            </a:r>
          </a:p>
          <a:p>
            <a:r>
              <a:rPr lang="vi-VN" dirty="0"/>
              <a:t>Không tích hợp AI hay xử lý ảnh nâng cao</a:t>
            </a:r>
          </a:p>
          <a:p>
            <a:r>
              <a:rPr lang="en-US" dirty="0"/>
              <a:t>🔹 </a:t>
            </a:r>
            <a:r>
              <a:rPr lang="vi-VN" b="1" dirty="0"/>
              <a:t>Ý nghĩa thực tiễn:</a:t>
            </a:r>
            <a:endParaRPr lang="vi-VN" dirty="0"/>
          </a:p>
          <a:p>
            <a:r>
              <a:rPr lang="vi-VN" dirty="0"/>
              <a:t>Góp phần phát triển mô hình nông nghiệp đô thị hiện đại</a:t>
            </a:r>
          </a:p>
          <a:p>
            <a:r>
              <a:rPr lang="vi-VN" dirty="0"/>
              <a:t>Hỗ trợ người dùng tiết kiệm thời gian, công sức</a:t>
            </a:r>
          </a:p>
          <a:p>
            <a:r>
              <a:rPr lang="vi-VN" dirty="0"/>
              <a:t>Khuyến khích lối sống xanh, tự cung tự cấp thực phẩm an toàn</a:t>
            </a:r>
          </a:p>
          <a:p>
            <a:r>
              <a:rPr lang="vi-VN" dirty="0"/>
              <a:t>Là nền tảng để phát triển các hệ thống nông nghiệp thông minh quy mô lớn hơn</a:t>
            </a:r>
          </a:p>
        </p:txBody>
      </p:sp>
    </p:spTree>
    <p:extLst>
      <p:ext uri="{BB962C8B-B14F-4D97-AF65-F5344CB8AC3E}">
        <p14:creationId xmlns:p14="http://schemas.microsoft.com/office/powerpoint/2010/main" val="2562655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B9D5E-0912-58A3-9BDB-A318DDF47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F3FF84-A247-A23B-D7E9-78DE9A1F9943}"/>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II: THIẾT KẾ HỆ THỐNG</a:t>
            </a:r>
            <a:endParaRPr lang="en-US" sz="2400"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1384DB1C-6A4F-C38E-63F1-6E9150B51DB4}"/>
              </a:ext>
            </a:extLst>
          </p:cNvPr>
          <p:cNvSpPr>
            <a:spLocks noGrp="1"/>
          </p:cNvSpPr>
          <p:nvPr>
            <p:ph idx="1"/>
          </p:nvPr>
        </p:nvSpPr>
        <p:spPr>
          <a:xfrm>
            <a:off x="1301340" y="5390002"/>
            <a:ext cx="8596668" cy="619433"/>
          </a:xfrm>
        </p:spPr>
        <p:txBody>
          <a:bodyPr>
            <a:normAutofit/>
          </a:bodyPr>
          <a:lstStyle/>
          <a:p>
            <a:pPr marL="0" indent="0" algn="ctr">
              <a:buNone/>
            </a:pPr>
            <a:r>
              <a:rPr lang="vi-VN" i="1" dirty="0"/>
              <a:t>Sơ đồ khối tổng quan mô hình</a:t>
            </a:r>
          </a:p>
        </p:txBody>
      </p:sp>
      <p:pic>
        <p:nvPicPr>
          <p:cNvPr id="4" name="Picture 3" descr="A diagram of a company&#10;&#10;AI-generated content may be incorrect.">
            <a:extLst>
              <a:ext uri="{FF2B5EF4-FFF2-40B4-BE49-F238E27FC236}">
                <a16:creationId xmlns:a16="http://schemas.microsoft.com/office/drawing/2014/main" id="{35D96A75-7F7D-5CC7-D747-C74A56151E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2262" y="1158281"/>
            <a:ext cx="7674825" cy="4146554"/>
          </a:xfrm>
          <a:prstGeom prst="rect">
            <a:avLst/>
          </a:prstGeom>
          <a:noFill/>
          <a:ln>
            <a:noFill/>
          </a:ln>
        </p:spPr>
      </p:pic>
    </p:spTree>
    <p:extLst>
      <p:ext uri="{BB962C8B-B14F-4D97-AF65-F5344CB8AC3E}">
        <p14:creationId xmlns:p14="http://schemas.microsoft.com/office/powerpoint/2010/main" val="96844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23474-799A-0AE4-9848-CE60D5278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4E8358-EF6A-7EFE-267A-F21F712E11F8}"/>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II: THIẾT KẾ HỆ THỐNG</a:t>
            </a:r>
            <a:endParaRPr lang="en-US" sz="2400" dirty="0">
              <a:latin typeface="+mn-lt"/>
              <a:cs typeface="Times New Roman" panose="02020603050405020304" pitchFamily="18" charset="0"/>
            </a:endParaRPr>
          </a:p>
        </p:txBody>
      </p:sp>
      <p:pic>
        <p:nvPicPr>
          <p:cNvPr id="7" name="Picture 6" descr="A circuit board with many different colored labels&#10;&#10;AI-generated content may be incorrect.">
            <a:extLst>
              <a:ext uri="{FF2B5EF4-FFF2-40B4-BE49-F238E27FC236}">
                <a16:creationId xmlns:a16="http://schemas.microsoft.com/office/drawing/2014/main" id="{B06B71E5-79E3-DDFD-F397-2256A0C2D9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7423" y="1831709"/>
            <a:ext cx="6471726" cy="3360174"/>
          </a:xfrm>
          <a:prstGeom prst="rect">
            <a:avLst/>
          </a:prstGeom>
          <a:noFill/>
          <a:ln>
            <a:noFill/>
          </a:ln>
        </p:spPr>
      </p:pic>
      <p:sp>
        <p:nvSpPr>
          <p:cNvPr id="11" name="TextBox 10">
            <a:extLst>
              <a:ext uri="{FF2B5EF4-FFF2-40B4-BE49-F238E27FC236}">
                <a16:creationId xmlns:a16="http://schemas.microsoft.com/office/drawing/2014/main" id="{AFFF69E7-3155-8FC8-C408-3D304466DC29}"/>
              </a:ext>
            </a:extLst>
          </p:cNvPr>
          <p:cNvSpPr txBox="1"/>
          <p:nvPr/>
        </p:nvSpPr>
        <p:spPr>
          <a:xfrm>
            <a:off x="1102199" y="1113954"/>
            <a:ext cx="3631598" cy="369332"/>
          </a:xfrm>
          <a:prstGeom prst="rect">
            <a:avLst/>
          </a:prstGeom>
          <a:noFill/>
        </p:spPr>
        <p:txBody>
          <a:bodyPr wrap="square" rtlCol="0">
            <a:spAutoFit/>
          </a:bodyPr>
          <a:lstStyle/>
          <a:p>
            <a:r>
              <a:rPr lang="vi-VN" b="1" dirty="0"/>
              <a:t>KHỐI CẢM BIẾN:</a:t>
            </a:r>
            <a:endParaRPr lang="en-US" b="1" dirty="0"/>
          </a:p>
        </p:txBody>
      </p:sp>
      <p:sp>
        <p:nvSpPr>
          <p:cNvPr id="13" name="TextBox 12">
            <a:extLst>
              <a:ext uri="{FF2B5EF4-FFF2-40B4-BE49-F238E27FC236}">
                <a16:creationId xmlns:a16="http://schemas.microsoft.com/office/drawing/2014/main" id="{C83E5D55-948A-2E07-23E9-61CB11783B71}"/>
              </a:ext>
            </a:extLst>
          </p:cNvPr>
          <p:cNvSpPr txBox="1"/>
          <p:nvPr/>
        </p:nvSpPr>
        <p:spPr>
          <a:xfrm>
            <a:off x="3757487" y="5374714"/>
            <a:ext cx="3631598" cy="369332"/>
          </a:xfrm>
          <a:prstGeom prst="rect">
            <a:avLst/>
          </a:prstGeom>
          <a:noFill/>
        </p:spPr>
        <p:txBody>
          <a:bodyPr wrap="square" rtlCol="0">
            <a:spAutoFit/>
          </a:bodyPr>
          <a:lstStyle/>
          <a:p>
            <a:r>
              <a:rPr lang="en-US" i="1" dirty="0"/>
              <a:t>ESP32 WROOM 32 30PIN CP2102</a:t>
            </a:r>
          </a:p>
        </p:txBody>
      </p:sp>
    </p:spTree>
    <p:extLst>
      <p:ext uri="{BB962C8B-B14F-4D97-AF65-F5344CB8AC3E}">
        <p14:creationId xmlns:p14="http://schemas.microsoft.com/office/powerpoint/2010/main" val="23097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96548-A2A5-84D5-459D-07BDBA069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E53A3A-163F-4FC9-ADD9-561B066A5FA7}"/>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II: THIẾT KẾ HỆ THỐNG</a:t>
            </a:r>
            <a:endParaRPr lang="en-US" sz="2400" dirty="0">
              <a:latin typeface="+mn-lt"/>
              <a:cs typeface="Times New Roman" panose="02020603050405020304" pitchFamily="18" charset="0"/>
            </a:endParaRPr>
          </a:p>
        </p:txBody>
      </p:sp>
      <p:pic>
        <p:nvPicPr>
          <p:cNvPr id="3" name="Picture 2" descr="A blue electronic device with wires&#10;&#10;AI-generated content may be incorrect.">
            <a:extLst>
              <a:ext uri="{FF2B5EF4-FFF2-40B4-BE49-F238E27FC236}">
                <a16:creationId xmlns:a16="http://schemas.microsoft.com/office/drawing/2014/main" id="{34417722-041A-06F8-D451-2F93CCE111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78921"/>
            <a:ext cx="3296032" cy="2046695"/>
          </a:xfrm>
          <a:prstGeom prst="rect">
            <a:avLst/>
          </a:prstGeom>
          <a:noFill/>
          <a:ln>
            <a:noFill/>
          </a:ln>
        </p:spPr>
      </p:pic>
      <p:pic>
        <p:nvPicPr>
          <p:cNvPr id="4" name="Picture 3" descr="A close-up of a circuit board&#10;&#10;AI-generated content may be incorrect.">
            <a:extLst>
              <a:ext uri="{FF2B5EF4-FFF2-40B4-BE49-F238E27FC236}">
                <a16:creationId xmlns:a16="http://schemas.microsoft.com/office/drawing/2014/main" id="{EA1D53D8-F141-95BB-9746-17D3A864FC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43840" y="1944266"/>
            <a:ext cx="2970126" cy="2281350"/>
          </a:xfrm>
          <a:prstGeom prst="rect">
            <a:avLst/>
          </a:prstGeom>
          <a:noFill/>
          <a:ln>
            <a:noFill/>
          </a:ln>
        </p:spPr>
      </p:pic>
      <p:pic>
        <p:nvPicPr>
          <p:cNvPr id="5" name="Picture 4" descr="A blue circuit board with a blue square and a blue square&#10;&#10;AI-generated content may be incorrect.">
            <a:extLst>
              <a:ext uri="{FF2B5EF4-FFF2-40B4-BE49-F238E27FC236}">
                <a16:creationId xmlns:a16="http://schemas.microsoft.com/office/drawing/2014/main" id="{A0795FF3-19FE-B276-3619-9D1806B4AF4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560" y="4589625"/>
            <a:ext cx="3815384" cy="1597741"/>
          </a:xfrm>
          <a:prstGeom prst="rect">
            <a:avLst/>
          </a:prstGeom>
          <a:noFill/>
          <a:ln>
            <a:noFill/>
          </a:ln>
        </p:spPr>
      </p:pic>
      <p:pic>
        <p:nvPicPr>
          <p:cNvPr id="6" name="Picture 5" descr="A blue circuit board with black and white text&#10;&#10;AI-generated content may be incorrect.">
            <a:extLst>
              <a:ext uri="{FF2B5EF4-FFF2-40B4-BE49-F238E27FC236}">
                <a16:creationId xmlns:a16="http://schemas.microsoft.com/office/drawing/2014/main" id="{B2D59B6C-00C1-A5FB-1284-237FF790988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22720" y="4225616"/>
            <a:ext cx="3003378" cy="1961750"/>
          </a:xfrm>
          <a:prstGeom prst="rect">
            <a:avLst/>
          </a:prstGeom>
          <a:noFill/>
          <a:ln>
            <a:noFill/>
          </a:ln>
        </p:spPr>
      </p:pic>
      <p:pic>
        <p:nvPicPr>
          <p:cNvPr id="18" name="Picture 17" descr="A close-up of a circuit board&#10;&#10;AI-generated content may be incorrect.">
            <a:extLst>
              <a:ext uri="{FF2B5EF4-FFF2-40B4-BE49-F238E27FC236}">
                <a16:creationId xmlns:a16="http://schemas.microsoft.com/office/drawing/2014/main" id="{D4D98764-0F07-D08F-5C62-27DC5ABE609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61774" y="1944266"/>
            <a:ext cx="3312708" cy="1961750"/>
          </a:xfrm>
          <a:prstGeom prst="rect">
            <a:avLst/>
          </a:prstGeom>
          <a:noFill/>
          <a:ln>
            <a:noFill/>
          </a:ln>
        </p:spPr>
      </p:pic>
      <p:sp>
        <p:nvSpPr>
          <p:cNvPr id="19" name="TextBox 18">
            <a:extLst>
              <a:ext uri="{FF2B5EF4-FFF2-40B4-BE49-F238E27FC236}">
                <a16:creationId xmlns:a16="http://schemas.microsoft.com/office/drawing/2014/main" id="{EF7B394C-8508-422B-50BE-3431674D2D73}"/>
              </a:ext>
            </a:extLst>
          </p:cNvPr>
          <p:cNvSpPr txBox="1"/>
          <p:nvPr/>
        </p:nvSpPr>
        <p:spPr>
          <a:xfrm>
            <a:off x="922207" y="1277623"/>
            <a:ext cx="4747649" cy="369332"/>
          </a:xfrm>
          <a:prstGeom prst="rect">
            <a:avLst/>
          </a:prstGeom>
          <a:noFill/>
        </p:spPr>
        <p:txBody>
          <a:bodyPr wrap="square" rtlCol="0">
            <a:spAutoFit/>
          </a:bodyPr>
          <a:lstStyle/>
          <a:p>
            <a:r>
              <a:rPr lang="vi-VN" dirty="0"/>
              <a:t>Các cảm biến trong khối cảm biến</a:t>
            </a:r>
            <a:endParaRPr lang="en-US" dirty="0"/>
          </a:p>
        </p:txBody>
      </p:sp>
    </p:spTree>
    <p:extLst>
      <p:ext uri="{BB962C8B-B14F-4D97-AF65-F5344CB8AC3E}">
        <p14:creationId xmlns:p14="http://schemas.microsoft.com/office/powerpoint/2010/main" val="10815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1DF5E-F723-6F55-E608-78CD747F4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378C7-0087-E1DD-908A-337513926D7C}"/>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II: THIẾT KẾ HỆ THỐNG</a:t>
            </a:r>
            <a:endParaRPr lang="en-US" sz="2400" dirty="0">
              <a:latin typeface="+mn-lt"/>
              <a:cs typeface="Times New Roman" panose="02020603050405020304" pitchFamily="18" charset="0"/>
            </a:endParaRPr>
          </a:p>
        </p:txBody>
      </p:sp>
      <p:sp>
        <p:nvSpPr>
          <p:cNvPr id="13" name="TextBox 12">
            <a:extLst>
              <a:ext uri="{FF2B5EF4-FFF2-40B4-BE49-F238E27FC236}">
                <a16:creationId xmlns:a16="http://schemas.microsoft.com/office/drawing/2014/main" id="{4EA53545-B39C-9DB4-BA9A-9813DF948760}"/>
              </a:ext>
            </a:extLst>
          </p:cNvPr>
          <p:cNvSpPr txBox="1"/>
          <p:nvPr/>
        </p:nvSpPr>
        <p:spPr>
          <a:xfrm>
            <a:off x="3747948" y="5203413"/>
            <a:ext cx="3631598" cy="646331"/>
          </a:xfrm>
          <a:prstGeom prst="rect">
            <a:avLst/>
          </a:prstGeom>
          <a:noFill/>
        </p:spPr>
        <p:txBody>
          <a:bodyPr wrap="square" rtlCol="0">
            <a:spAutoFit/>
          </a:bodyPr>
          <a:lstStyle/>
          <a:p>
            <a:r>
              <a:rPr lang="en-US" i="1" dirty="0"/>
              <a:t>Raspberry Pi 3 Model B+</a:t>
            </a:r>
          </a:p>
          <a:p>
            <a:endParaRPr lang="en-US" i="1" dirty="0"/>
          </a:p>
        </p:txBody>
      </p:sp>
      <p:pic>
        <p:nvPicPr>
          <p:cNvPr id="3" name="Picture 2">
            <a:extLst>
              <a:ext uri="{FF2B5EF4-FFF2-40B4-BE49-F238E27FC236}">
                <a16:creationId xmlns:a16="http://schemas.microsoft.com/office/drawing/2014/main" id="{3A07F916-DCB6-91C0-3882-42735F18535D}"/>
              </a:ext>
            </a:extLst>
          </p:cNvPr>
          <p:cNvPicPr>
            <a:picLocks noChangeAspect="1"/>
          </p:cNvPicPr>
          <p:nvPr/>
        </p:nvPicPr>
        <p:blipFill>
          <a:blip r:embed="rId2"/>
          <a:stretch>
            <a:fillRect/>
          </a:stretch>
        </p:blipFill>
        <p:spPr>
          <a:xfrm>
            <a:off x="2578654" y="1794402"/>
            <a:ext cx="5793206" cy="3269195"/>
          </a:xfrm>
          <a:prstGeom prst="rect">
            <a:avLst/>
          </a:prstGeom>
        </p:spPr>
      </p:pic>
      <p:sp>
        <p:nvSpPr>
          <p:cNvPr id="4" name="TextBox 3">
            <a:extLst>
              <a:ext uri="{FF2B5EF4-FFF2-40B4-BE49-F238E27FC236}">
                <a16:creationId xmlns:a16="http://schemas.microsoft.com/office/drawing/2014/main" id="{3AD8C9E2-59DB-E2CD-6A2A-16E2452CF1AE}"/>
              </a:ext>
            </a:extLst>
          </p:cNvPr>
          <p:cNvSpPr txBox="1"/>
          <p:nvPr/>
        </p:nvSpPr>
        <p:spPr>
          <a:xfrm>
            <a:off x="1120877" y="1258529"/>
            <a:ext cx="2900517" cy="646331"/>
          </a:xfrm>
          <a:prstGeom prst="rect">
            <a:avLst/>
          </a:prstGeom>
          <a:noFill/>
        </p:spPr>
        <p:txBody>
          <a:bodyPr wrap="square" rtlCol="0">
            <a:spAutoFit/>
          </a:bodyPr>
          <a:lstStyle/>
          <a:p>
            <a:r>
              <a:rPr lang="vi-VN" b="1" dirty="0"/>
              <a:t>Khối chấp hành lệnh:</a:t>
            </a:r>
            <a:endParaRPr lang="en-US" b="1" dirty="0"/>
          </a:p>
          <a:p>
            <a:endParaRPr lang="en-US" b="1" dirty="0"/>
          </a:p>
        </p:txBody>
      </p:sp>
    </p:spTree>
    <p:extLst>
      <p:ext uri="{BB962C8B-B14F-4D97-AF65-F5344CB8AC3E}">
        <p14:creationId xmlns:p14="http://schemas.microsoft.com/office/powerpoint/2010/main" val="334582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565F6-D1C7-F382-E1CE-85E3A1B471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0C841D-0DE2-5C55-3A9E-10890566C039}"/>
              </a:ext>
            </a:extLst>
          </p:cNvPr>
          <p:cNvSpPr>
            <a:spLocks noGrp="1"/>
          </p:cNvSpPr>
          <p:nvPr>
            <p:ph type="title"/>
          </p:nvPr>
        </p:nvSpPr>
        <p:spPr>
          <a:xfrm>
            <a:off x="677334" y="609600"/>
            <a:ext cx="8596668" cy="717755"/>
          </a:xfrm>
        </p:spPr>
        <p:txBody>
          <a:bodyPr>
            <a:normAutofit/>
          </a:bodyPr>
          <a:lstStyle/>
          <a:p>
            <a:r>
              <a:rPr lang="vi-VN" sz="2400" dirty="0">
                <a:latin typeface="+mn-lt"/>
                <a:cs typeface="Times New Roman" panose="02020603050405020304" pitchFamily="18" charset="0"/>
              </a:rPr>
              <a:t>CHƯƠNG II: THIẾT KẾ HỆ THỐNG</a:t>
            </a:r>
            <a:endParaRPr lang="en-US" sz="2400" dirty="0">
              <a:latin typeface="+mn-lt"/>
              <a:cs typeface="Times New Roman" panose="02020603050405020304" pitchFamily="18" charset="0"/>
            </a:endParaRPr>
          </a:p>
        </p:txBody>
      </p:sp>
      <p:pic>
        <p:nvPicPr>
          <p:cNvPr id="10" name="Picture 9">
            <a:extLst>
              <a:ext uri="{FF2B5EF4-FFF2-40B4-BE49-F238E27FC236}">
                <a16:creationId xmlns:a16="http://schemas.microsoft.com/office/drawing/2014/main" id="{237C7C84-0741-A2C0-5233-942D5622972D}"/>
              </a:ext>
            </a:extLst>
          </p:cNvPr>
          <p:cNvPicPr>
            <a:picLocks noChangeAspect="1"/>
          </p:cNvPicPr>
          <p:nvPr/>
        </p:nvPicPr>
        <p:blipFill>
          <a:blip r:embed="rId2"/>
          <a:stretch>
            <a:fillRect/>
          </a:stretch>
        </p:blipFill>
        <p:spPr>
          <a:xfrm>
            <a:off x="990630" y="2045110"/>
            <a:ext cx="1811564" cy="1833131"/>
          </a:xfrm>
          <a:prstGeom prst="rect">
            <a:avLst/>
          </a:prstGeom>
        </p:spPr>
      </p:pic>
      <p:pic>
        <p:nvPicPr>
          <p:cNvPr id="11" name="Picture 10" descr="A close-up of a light strip&#10;&#10;AI-generated content may be incorrect.">
            <a:extLst>
              <a:ext uri="{FF2B5EF4-FFF2-40B4-BE49-F238E27FC236}">
                <a16:creationId xmlns:a16="http://schemas.microsoft.com/office/drawing/2014/main" id="{CE182F2E-5E28-3D8B-EC03-D7754048455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8295" y="1738036"/>
            <a:ext cx="2274745" cy="2274745"/>
          </a:xfrm>
          <a:prstGeom prst="rect">
            <a:avLst/>
          </a:prstGeom>
          <a:noFill/>
          <a:ln>
            <a:noFill/>
          </a:ln>
        </p:spPr>
      </p:pic>
      <p:pic>
        <p:nvPicPr>
          <p:cNvPr id="13" name="Picture 12" descr="A close-up of a power supply&#10;&#10;AI-generated content may be incorrect.">
            <a:extLst>
              <a:ext uri="{FF2B5EF4-FFF2-40B4-BE49-F238E27FC236}">
                <a16:creationId xmlns:a16="http://schemas.microsoft.com/office/drawing/2014/main" id="{8B9DEC39-90C7-9ABC-78A2-CF0028ED212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3058" y="4012781"/>
            <a:ext cx="2674374" cy="2011498"/>
          </a:xfrm>
          <a:prstGeom prst="rect">
            <a:avLst/>
          </a:prstGeom>
          <a:noFill/>
          <a:ln>
            <a:noFill/>
          </a:ln>
        </p:spPr>
      </p:pic>
      <p:pic>
        <p:nvPicPr>
          <p:cNvPr id="14" name="Picture 13" descr="A blue circuit board with several blue rectangular objects&#10;&#10;AI-generated content may be incorrect.">
            <a:extLst>
              <a:ext uri="{FF2B5EF4-FFF2-40B4-BE49-F238E27FC236}">
                <a16:creationId xmlns:a16="http://schemas.microsoft.com/office/drawing/2014/main" id="{11A15FCE-478C-CFC4-A030-809B2DE7C64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8952" y="3860484"/>
            <a:ext cx="2434340" cy="2190115"/>
          </a:xfrm>
          <a:prstGeom prst="rect">
            <a:avLst/>
          </a:prstGeom>
          <a:noFill/>
          <a:ln>
            <a:noFill/>
          </a:ln>
        </p:spPr>
      </p:pic>
      <p:pic>
        <p:nvPicPr>
          <p:cNvPr id="17" name="Picture 16" descr="A step motor and a circuit board&#10;&#10;AI-generated content may be incorrect.">
            <a:extLst>
              <a:ext uri="{FF2B5EF4-FFF2-40B4-BE49-F238E27FC236}">
                <a16:creationId xmlns:a16="http://schemas.microsoft.com/office/drawing/2014/main" id="{B9A92006-D935-1524-6FC3-62BCDFC1E4B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7745" y="1822666"/>
            <a:ext cx="2190115" cy="2190115"/>
          </a:xfrm>
          <a:prstGeom prst="rect">
            <a:avLst/>
          </a:prstGeom>
          <a:noFill/>
          <a:ln>
            <a:noFill/>
          </a:ln>
        </p:spPr>
      </p:pic>
    </p:spTree>
    <p:extLst>
      <p:ext uri="{BB962C8B-B14F-4D97-AF65-F5344CB8AC3E}">
        <p14:creationId xmlns:p14="http://schemas.microsoft.com/office/powerpoint/2010/main" val="4741747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263</TotalTime>
  <Words>762</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Trebuchet MS</vt:lpstr>
      <vt:lpstr>Wingdings</vt:lpstr>
      <vt:lpstr>Wingdings 3</vt:lpstr>
      <vt:lpstr>Facet</vt:lpstr>
      <vt:lpstr>PowerPoint Presentation</vt:lpstr>
      <vt:lpstr>NỘI DUNG CHÍNH</vt:lpstr>
      <vt:lpstr>CHƯƠNG I: TỔNG QUAN</vt:lpstr>
      <vt:lpstr>CHƯƠNG I: TỔNG QUAN</vt:lpstr>
      <vt:lpstr>CHƯƠNG II: THIẾT KẾ HỆ THỐNG</vt:lpstr>
      <vt:lpstr>CHƯƠNG II: THIẾT KẾ HỆ THỐNG</vt:lpstr>
      <vt:lpstr>CHƯƠNG II: THIẾT KẾ HỆ THỐNG</vt:lpstr>
      <vt:lpstr>CHƯƠNG II: THIẾT KẾ HỆ THỐNG</vt:lpstr>
      <vt:lpstr>CHƯƠNG II: THIẾT KẾ HỆ THỐNG</vt:lpstr>
      <vt:lpstr>CHƯƠNG II: THIẾT KẾ HỆ THỐNG</vt:lpstr>
      <vt:lpstr>CHƯƠNG II: THIẾT KẾ HỆ THỐNG</vt:lpstr>
      <vt:lpstr>CHƯƠNG II: THIẾT KẾ HỆ THỐNG</vt:lpstr>
      <vt:lpstr>CHƯƠNG II: THIẾT KẾ HỆ THỐNG</vt:lpstr>
      <vt:lpstr>CHƯƠNG II: THIẾT KẾ HỆ THỐNG</vt:lpstr>
      <vt:lpstr>CHƯƠNG III: THỬ NGHIỆM VÀ KẾT QUẢ</vt:lpstr>
      <vt:lpstr>CHƯƠNG III: THỬ NGHIỆM VÀ KẾT QUẢ</vt:lpstr>
      <vt:lpstr>CHƯƠNG IV: KẾT LUẬN VÀ HƯỚNG PHÁT TRIỂN</vt:lpstr>
      <vt:lpstr>CHƯƠNG IV: KẾT LUẬN VÀ HƯỚNG PHÁT TRIỂN</vt:lpstr>
      <vt:lpstr>CẢM ƠN THẦY CÔ VÀ CÁC BẠN ĐÃ  LẮNG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NGỌC NGUYÊN</dc:creator>
  <cp:lastModifiedBy>NGUYỄN NGỌC NGUYÊN</cp:lastModifiedBy>
  <cp:revision>2</cp:revision>
  <dcterms:created xsi:type="dcterms:W3CDTF">2025-07-14T00:17:33Z</dcterms:created>
  <dcterms:modified xsi:type="dcterms:W3CDTF">2025-07-14T08:01:36Z</dcterms:modified>
</cp:coreProperties>
</file>