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70" r:id="rId4"/>
    <p:sldId id="368"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varScale="1">
        <p:scale>
          <a:sx n="108" d="100"/>
          <a:sy n="108" d="100"/>
        </p:scale>
        <p:origin x="594" y="12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9/25/2023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9/25/2023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9/25/2023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9/25/2023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9/25/2023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9/25/2023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9/25/2023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9/25/2023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9/25/2023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9/25/2023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hackster.io/babs-ogunbanwo/pocketbeagle-automatic-light-switch-f0588f" TargetMode="External"/><Relationship Id="rId2" Type="http://schemas.openxmlformats.org/officeDocument/2006/relationships/hyperlink" Target="https://www.hackster.io/iotprojectteam46/automatic-light-switch-9c2c4e"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“EZ Cool”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9/25/23</a:t>
            </a:r>
          </a:p>
          <a:p>
            <a:r>
              <a:rPr lang="en-US" dirty="0"/>
              <a:t>Nate Miller</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lstStyle/>
          <a:p>
            <a:r>
              <a:rPr lang="en-US" dirty="0"/>
              <a:t>What is being proposed? – Bluetooth enabled Box Fan control.</a:t>
            </a:r>
          </a:p>
          <a:p>
            <a:pPr lvl="1"/>
            <a:r>
              <a:rPr lang="en-US" dirty="0">
                <a:hlinkClick r:id="rId2"/>
              </a:rPr>
              <a:t>https://www.hackster.io/iotprojectteam46/automatic-light-switch-9c2c4e</a:t>
            </a:r>
            <a:endParaRPr lang="en-US" dirty="0"/>
          </a:p>
          <a:p>
            <a:pPr lvl="1"/>
            <a:r>
              <a:rPr lang="en-US" dirty="0">
                <a:hlinkClick r:id="rId3"/>
              </a:rPr>
              <a:t>https://www.hackster.io/babs-ogunbanwo/pocketbeagle-automatic-light-switch-f0588f</a:t>
            </a:r>
            <a:endParaRPr lang="en-US" dirty="0"/>
          </a:p>
        </p:txBody>
      </p:sp>
      <p:sp>
        <p:nvSpPr>
          <p:cNvPr id="4" name="TextBox 3">
            <a:extLst>
              <a:ext uri="{FF2B5EF4-FFF2-40B4-BE49-F238E27FC236}">
                <a16:creationId xmlns:a16="http://schemas.microsoft.com/office/drawing/2014/main" id="{0DA883D3-D6A1-40F0-B5FE-3E351ADB0E38}"/>
              </a:ext>
            </a:extLst>
          </p:cNvPr>
          <p:cNvSpPr txBox="1"/>
          <p:nvPr/>
        </p:nvSpPr>
        <p:spPr>
          <a:xfrm>
            <a:off x="381000" y="2514600"/>
            <a:ext cx="7581900" cy="3539430"/>
          </a:xfrm>
          <a:prstGeom prst="rect">
            <a:avLst/>
          </a:prstGeom>
          <a:noFill/>
        </p:spPr>
        <p:txBody>
          <a:bodyPr wrap="square" rtlCol="0">
            <a:spAutoFit/>
          </a:bodyPr>
          <a:lstStyle/>
          <a:p>
            <a:r>
              <a:rPr lang="en-US" sz="1600" dirty="0"/>
              <a:t>I was inspired to try and make something that I would use more than once, at least for the remainder of my time at Rice, which led me to try and think of a tool of some kind, or an improvement to some part of my life. It may sound silly, but I am serious about my box fan. I am currently on my second box fan in ~3 years at Rice because I keep one blowing in my room almost constantly. I do the same thing at home. I really enjoy an extremely cold room, and when I am asleep the white noise that the fan provides is unmatched. However, I am on my second fan because I am sure that running it constantly is not good for the internals, they are in fact relatively cheap devices. </a:t>
            </a:r>
          </a:p>
          <a:p>
            <a:r>
              <a:rPr lang="en-US" sz="1600" dirty="0"/>
              <a:t>	These thoughts, as well as the existing automatic light switch projects I listed, inspired me to propose a device that can be attached to the box fan, more specifically the knob on top, and allow me to turn the fan or off, or switch the fan speed, with a small remote or with my phone (diagrams have phone in mind). This would allow me to get nice and cozy in bed and then control the fan from there! </a:t>
            </a:r>
          </a:p>
        </p:txBody>
      </p:sp>
      <p:pic>
        <p:nvPicPr>
          <p:cNvPr id="1026" name="Picture 2" descr="Lasko Box Fan Black : Target">
            <a:extLst>
              <a:ext uri="{FF2B5EF4-FFF2-40B4-BE49-F238E27FC236}">
                <a16:creationId xmlns:a16="http://schemas.microsoft.com/office/drawing/2014/main" id="{6CF968FB-BFF6-58CD-E9EA-63DF6D219E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113" y="2628900"/>
            <a:ext cx="3696048" cy="3696048"/>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50EB3555-BDE1-D5BE-357F-5D8F1B629636}"/>
              </a:ext>
            </a:extLst>
          </p:cNvPr>
          <p:cNvSpPr/>
          <p:nvPr/>
        </p:nvSpPr>
        <p:spPr>
          <a:xfrm>
            <a:off x="10248900" y="2857500"/>
            <a:ext cx="609600" cy="49530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69C8E42-56CA-48FA-D2A9-A58A5554C720}"/>
              </a:ext>
            </a:extLst>
          </p:cNvPr>
          <p:cNvCxnSpPr/>
          <p:nvPr/>
        </p:nvCxnSpPr>
        <p:spPr>
          <a:xfrm flipH="1">
            <a:off x="10629900" y="1143001"/>
            <a:ext cx="342900" cy="16001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AE6B04-7459-84B8-93D4-712A10534D3F}"/>
              </a:ext>
            </a:extLst>
          </p:cNvPr>
          <p:cNvSpPr txBox="1"/>
          <p:nvPr/>
        </p:nvSpPr>
        <p:spPr>
          <a:xfrm>
            <a:off x="10363200" y="762000"/>
            <a:ext cx="1219200" cy="369332"/>
          </a:xfrm>
          <a:prstGeom prst="rect">
            <a:avLst/>
          </a:prstGeom>
          <a:noFill/>
        </p:spPr>
        <p:txBody>
          <a:bodyPr wrap="square" rtlCol="0">
            <a:spAutoFit/>
          </a:bodyPr>
          <a:lstStyle/>
          <a:p>
            <a:r>
              <a:rPr lang="en-US" dirty="0"/>
              <a:t>The knob</a:t>
            </a: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System Block Diagram</a:t>
            </a:r>
          </a:p>
        </p:txBody>
      </p:sp>
      <p:sp>
        <p:nvSpPr>
          <p:cNvPr id="5" name="Rectangle: Rounded Corners 4">
            <a:extLst>
              <a:ext uri="{FF2B5EF4-FFF2-40B4-BE49-F238E27FC236}">
                <a16:creationId xmlns:a16="http://schemas.microsoft.com/office/drawing/2014/main" id="{F4EFC7AB-1461-CA17-48D5-1C9E59EDAFC3}"/>
              </a:ext>
            </a:extLst>
          </p:cNvPr>
          <p:cNvSpPr/>
          <p:nvPr/>
        </p:nvSpPr>
        <p:spPr>
          <a:xfrm>
            <a:off x="4838700" y="2019300"/>
            <a:ext cx="1905000" cy="3009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24191E-79B7-EFB9-0312-3643145DFB04}"/>
              </a:ext>
            </a:extLst>
          </p:cNvPr>
          <p:cNvSpPr txBox="1"/>
          <p:nvPr/>
        </p:nvSpPr>
        <p:spPr>
          <a:xfrm>
            <a:off x="5295900" y="2107695"/>
            <a:ext cx="990600" cy="246221"/>
          </a:xfrm>
          <a:prstGeom prst="rect">
            <a:avLst/>
          </a:prstGeom>
          <a:noFill/>
        </p:spPr>
        <p:txBody>
          <a:bodyPr wrap="square" rtlCol="0">
            <a:spAutoFit/>
          </a:bodyPr>
          <a:lstStyle/>
          <a:p>
            <a:r>
              <a:rPr lang="en-US" sz="1000" dirty="0" err="1"/>
              <a:t>PocketBeagle</a:t>
            </a:r>
            <a:endParaRPr lang="en-US" sz="1000" dirty="0"/>
          </a:p>
        </p:txBody>
      </p:sp>
      <p:sp>
        <p:nvSpPr>
          <p:cNvPr id="7" name="Rectangle 6">
            <a:extLst>
              <a:ext uri="{FF2B5EF4-FFF2-40B4-BE49-F238E27FC236}">
                <a16:creationId xmlns:a16="http://schemas.microsoft.com/office/drawing/2014/main" id="{455757C6-F7A3-0950-2D6E-93DE2F8F4569}"/>
              </a:ext>
            </a:extLst>
          </p:cNvPr>
          <p:cNvSpPr/>
          <p:nvPr/>
        </p:nvSpPr>
        <p:spPr>
          <a:xfrm>
            <a:off x="7152813" y="23322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1.5A stepper motor</a:t>
            </a:r>
          </a:p>
        </p:txBody>
      </p:sp>
      <p:sp>
        <p:nvSpPr>
          <p:cNvPr id="9" name="Rectangle 8">
            <a:extLst>
              <a:ext uri="{FF2B5EF4-FFF2-40B4-BE49-F238E27FC236}">
                <a16:creationId xmlns:a16="http://schemas.microsoft.com/office/drawing/2014/main" id="{2BC6D210-24DD-EEA7-ECE3-19322A36EF9B}"/>
              </a:ext>
            </a:extLst>
          </p:cNvPr>
          <p:cNvSpPr/>
          <p:nvPr/>
        </p:nvSpPr>
        <p:spPr>
          <a:xfrm>
            <a:off x="3225183" y="23322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Female Bluetooth reception port</a:t>
            </a:r>
          </a:p>
        </p:txBody>
      </p:sp>
      <p:sp>
        <p:nvSpPr>
          <p:cNvPr id="10" name="Rectangle 9">
            <a:extLst>
              <a:ext uri="{FF2B5EF4-FFF2-40B4-BE49-F238E27FC236}">
                <a16:creationId xmlns:a16="http://schemas.microsoft.com/office/drawing/2014/main" id="{8F5A97B7-35B9-ED84-0517-8479DE826C58}"/>
              </a:ext>
            </a:extLst>
          </p:cNvPr>
          <p:cNvSpPr/>
          <p:nvPr/>
        </p:nvSpPr>
        <p:spPr>
          <a:xfrm>
            <a:off x="1958819" y="23322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Bluetooth USB adapter</a:t>
            </a:r>
          </a:p>
        </p:txBody>
      </p:sp>
      <p:sp>
        <p:nvSpPr>
          <p:cNvPr id="11" name="TextBox 10">
            <a:extLst>
              <a:ext uri="{FF2B5EF4-FFF2-40B4-BE49-F238E27FC236}">
                <a16:creationId xmlns:a16="http://schemas.microsoft.com/office/drawing/2014/main" id="{EF6F3C5A-E92B-675D-051E-3D00007A0D85}"/>
              </a:ext>
            </a:extLst>
          </p:cNvPr>
          <p:cNvSpPr txBox="1"/>
          <p:nvPr/>
        </p:nvSpPr>
        <p:spPr>
          <a:xfrm>
            <a:off x="609600" y="5372100"/>
            <a:ext cx="11582400" cy="830997"/>
          </a:xfrm>
          <a:prstGeom prst="rect">
            <a:avLst/>
          </a:prstGeom>
          <a:noFill/>
        </p:spPr>
        <p:txBody>
          <a:bodyPr wrap="square" rtlCol="0">
            <a:spAutoFit/>
          </a:bodyPr>
          <a:lstStyle/>
          <a:p>
            <a:r>
              <a:rPr lang="en-US" sz="1200" dirty="0"/>
              <a:t>- I am not sure how the motor + driver module combination works/when it needs to be used. I will need the motor to turn only slightly in both directions, the knob for the fan does not need much force nor does it need to be turned far to reach the different settings.</a:t>
            </a:r>
          </a:p>
          <a:p>
            <a:r>
              <a:rPr lang="en-US" sz="1200" dirty="0"/>
              <a:t>- I would like to be able to plug this in and keep it powered on, so I can use my phone whenever to connect to the fan.</a:t>
            </a:r>
          </a:p>
          <a:p>
            <a:r>
              <a:rPr lang="en-US" sz="1200" dirty="0"/>
              <a:t>- I am confused on how a non-</a:t>
            </a:r>
            <a:r>
              <a:rPr lang="en-US" sz="1200" dirty="0" err="1"/>
              <a:t>usbc</a:t>
            </a:r>
            <a:r>
              <a:rPr lang="en-US" sz="1200" dirty="0"/>
              <a:t> external power source is connected. I am assuming that the micro </a:t>
            </a:r>
            <a:r>
              <a:rPr lang="en-US" sz="1200" dirty="0" err="1"/>
              <a:t>usb</a:t>
            </a:r>
            <a:r>
              <a:rPr lang="en-US" sz="1200" dirty="0"/>
              <a:t> port is not sufficient on its own.</a:t>
            </a:r>
          </a:p>
        </p:txBody>
      </p:sp>
      <p:sp>
        <p:nvSpPr>
          <p:cNvPr id="12" name="Rectangle 11">
            <a:extLst>
              <a:ext uri="{FF2B5EF4-FFF2-40B4-BE49-F238E27FC236}">
                <a16:creationId xmlns:a16="http://schemas.microsoft.com/office/drawing/2014/main" id="{36C7544B-E587-1490-5002-E35BC1B3BE5D}"/>
              </a:ext>
            </a:extLst>
          </p:cNvPr>
          <p:cNvSpPr/>
          <p:nvPr/>
        </p:nvSpPr>
        <p:spPr>
          <a:xfrm>
            <a:off x="6948256" y="206555"/>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Adjustable Voltage Adapter</a:t>
            </a:r>
          </a:p>
        </p:txBody>
      </p:sp>
      <p:sp>
        <p:nvSpPr>
          <p:cNvPr id="13" name="TextBox 12">
            <a:extLst>
              <a:ext uri="{FF2B5EF4-FFF2-40B4-BE49-F238E27FC236}">
                <a16:creationId xmlns:a16="http://schemas.microsoft.com/office/drawing/2014/main" id="{8BA381BD-E5BB-DC1D-5985-63F871D87208}"/>
              </a:ext>
            </a:extLst>
          </p:cNvPr>
          <p:cNvSpPr txBox="1"/>
          <p:nvPr/>
        </p:nvSpPr>
        <p:spPr>
          <a:xfrm>
            <a:off x="6172200" y="2666327"/>
            <a:ext cx="571500" cy="246221"/>
          </a:xfrm>
          <a:prstGeom prst="rect">
            <a:avLst/>
          </a:prstGeom>
          <a:noFill/>
        </p:spPr>
        <p:txBody>
          <a:bodyPr wrap="square" rtlCol="0">
            <a:spAutoFit/>
          </a:bodyPr>
          <a:lstStyle/>
          <a:p>
            <a:r>
              <a:rPr lang="en-US" sz="1000" dirty="0"/>
              <a:t>PWM1</a:t>
            </a:r>
          </a:p>
        </p:txBody>
      </p:sp>
      <p:sp>
        <p:nvSpPr>
          <p:cNvPr id="14" name="TextBox 13">
            <a:extLst>
              <a:ext uri="{FF2B5EF4-FFF2-40B4-BE49-F238E27FC236}">
                <a16:creationId xmlns:a16="http://schemas.microsoft.com/office/drawing/2014/main" id="{51C10EFB-D308-861A-120D-CF2E4554ACFE}"/>
              </a:ext>
            </a:extLst>
          </p:cNvPr>
          <p:cNvSpPr txBox="1"/>
          <p:nvPr/>
        </p:nvSpPr>
        <p:spPr>
          <a:xfrm>
            <a:off x="4838700" y="2666326"/>
            <a:ext cx="571500" cy="246221"/>
          </a:xfrm>
          <a:prstGeom prst="rect">
            <a:avLst/>
          </a:prstGeom>
          <a:noFill/>
        </p:spPr>
        <p:txBody>
          <a:bodyPr wrap="square" rtlCol="0">
            <a:spAutoFit/>
          </a:bodyPr>
          <a:lstStyle/>
          <a:p>
            <a:r>
              <a:rPr lang="en-US" sz="1000" dirty="0"/>
              <a:t>USB1</a:t>
            </a:r>
          </a:p>
        </p:txBody>
      </p:sp>
      <p:cxnSp>
        <p:nvCxnSpPr>
          <p:cNvPr id="19" name="Straight Arrow Connector 18">
            <a:extLst>
              <a:ext uri="{FF2B5EF4-FFF2-40B4-BE49-F238E27FC236}">
                <a16:creationId xmlns:a16="http://schemas.microsoft.com/office/drawing/2014/main" id="{77B69D2C-F629-5AEF-FFC1-B95DC5DDFF3F}"/>
              </a:ext>
            </a:extLst>
          </p:cNvPr>
          <p:cNvCxnSpPr>
            <a:cxnSpLocks/>
            <a:stCxn id="9" idx="3"/>
            <a:endCxn id="14" idx="1"/>
          </p:cNvCxnSpPr>
          <p:nvPr/>
        </p:nvCxnSpPr>
        <p:spPr>
          <a:xfrm>
            <a:off x="4139583" y="2789436"/>
            <a:ext cx="6991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BEDC7B-64B8-2095-592E-D3B28F47C9B7}"/>
              </a:ext>
            </a:extLst>
          </p:cNvPr>
          <p:cNvCxnSpPr>
            <a:cxnSpLocks/>
            <a:stCxn id="10" idx="3"/>
            <a:endCxn id="9" idx="1"/>
          </p:cNvCxnSpPr>
          <p:nvPr/>
        </p:nvCxnSpPr>
        <p:spPr>
          <a:xfrm>
            <a:off x="2873219" y="2789436"/>
            <a:ext cx="351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A02A36E-EF98-5117-BD0D-DD437533AFD9}"/>
              </a:ext>
            </a:extLst>
          </p:cNvPr>
          <p:cNvCxnSpPr>
            <a:stCxn id="13" idx="3"/>
            <a:endCxn id="7" idx="1"/>
          </p:cNvCxnSpPr>
          <p:nvPr/>
        </p:nvCxnSpPr>
        <p:spPr>
          <a:xfrm flipV="1">
            <a:off x="6743700" y="2789436"/>
            <a:ext cx="40911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2645366-1B5A-F3C9-5CBF-78D56C863C9E}"/>
              </a:ext>
            </a:extLst>
          </p:cNvPr>
          <p:cNvSpPr txBox="1"/>
          <p:nvPr/>
        </p:nvSpPr>
        <p:spPr>
          <a:xfrm>
            <a:off x="4838700" y="2436179"/>
            <a:ext cx="1181101" cy="246221"/>
          </a:xfrm>
          <a:prstGeom prst="rect">
            <a:avLst/>
          </a:prstGeom>
          <a:noFill/>
        </p:spPr>
        <p:txBody>
          <a:bodyPr wrap="square" rtlCol="0">
            <a:spAutoFit/>
          </a:bodyPr>
          <a:lstStyle/>
          <a:p>
            <a:r>
              <a:rPr lang="en-US" sz="1000" dirty="0"/>
              <a:t>SYS VIN</a:t>
            </a:r>
          </a:p>
        </p:txBody>
      </p:sp>
      <p:cxnSp>
        <p:nvCxnSpPr>
          <p:cNvPr id="29" name="Straight Connector 28">
            <a:extLst>
              <a:ext uri="{FF2B5EF4-FFF2-40B4-BE49-F238E27FC236}">
                <a16:creationId xmlns:a16="http://schemas.microsoft.com/office/drawing/2014/main" id="{7DE1BF80-826F-FBEC-49AB-6C59F3255C3F}"/>
              </a:ext>
            </a:extLst>
          </p:cNvPr>
          <p:cNvCxnSpPr>
            <a:stCxn id="12" idx="1"/>
          </p:cNvCxnSpPr>
          <p:nvPr/>
        </p:nvCxnSpPr>
        <p:spPr>
          <a:xfrm flipH="1">
            <a:off x="4489141" y="663755"/>
            <a:ext cx="2459115" cy="1050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9DE6E6-C994-5836-4E6B-58B708EF4514}"/>
              </a:ext>
            </a:extLst>
          </p:cNvPr>
          <p:cNvCxnSpPr>
            <a:cxnSpLocks/>
          </p:cNvCxnSpPr>
          <p:nvPr/>
        </p:nvCxnSpPr>
        <p:spPr>
          <a:xfrm>
            <a:off x="4489141" y="1715463"/>
            <a:ext cx="0" cy="84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C6EFC75-4993-7B65-5517-07EDB53EFB77}"/>
              </a:ext>
            </a:extLst>
          </p:cNvPr>
          <p:cNvCxnSpPr>
            <a:cxnSpLocks/>
            <a:endCxn id="27" idx="1"/>
          </p:cNvCxnSpPr>
          <p:nvPr/>
        </p:nvCxnSpPr>
        <p:spPr>
          <a:xfrm>
            <a:off x="4489141" y="2559289"/>
            <a:ext cx="3495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Power Block Diagram</a:t>
            </a:r>
          </a:p>
        </p:txBody>
      </p:sp>
      <p:sp>
        <p:nvSpPr>
          <p:cNvPr id="7" name="Rectangle: Rounded Corners 6">
            <a:extLst>
              <a:ext uri="{FF2B5EF4-FFF2-40B4-BE49-F238E27FC236}">
                <a16:creationId xmlns:a16="http://schemas.microsoft.com/office/drawing/2014/main" id="{A8A05011-3CE0-EB02-4111-6B35B99750D1}"/>
              </a:ext>
            </a:extLst>
          </p:cNvPr>
          <p:cNvSpPr/>
          <p:nvPr/>
        </p:nvSpPr>
        <p:spPr>
          <a:xfrm>
            <a:off x="5029200" y="2552700"/>
            <a:ext cx="1905000" cy="3009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A635260-EFED-F27A-48C2-CA02D8DE3BBF}"/>
              </a:ext>
            </a:extLst>
          </p:cNvPr>
          <p:cNvSpPr txBox="1"/>
          <p:nvPr/>
        </p:nvSpPr>
        <p:spPr>
          <a:xfrm>
            <a:off x="5486400" y="2641095"/>
            <a:ext cx="990600" cy="246221"/>
          </a:xfrm>
          <a:prstGeom prst="rect">
            <a:avLst/>
          </a:prstGeom>
          <a:noFill/>
        </p:spPr>
        <p:txBody>
          <a:bodyPr wrap="square" rtlCol="0">
            <a:spAutoFit/>
          </a:bodyPr>
          <a:lstStyle/>
          <a:p>
            <a:r>
              <a:rPr lang="en-US" sz="1000" dirty="0" err="1"/>
              <a:t>PocketBeagle</a:t>
            </a:r>
            <a:endParaRPr lang="en-US" sz="1000" dirty="0"/>
          </a:p>
        </p:txBody>
      </p:sp>
      <p:sp>
        <p:nvSpPr>
          <p:cNvPr id="9" name="Rectangle 8">
            <a:extLst>
              <a:ext uri="{FF2B5EF4-FFF2-40B4-BE49-F238E27FC236}">
                <a16:creationId xmlns:a16="http://schemas.microsoft.com/office/drawing/2014/main" id="{32DC944A-02EC-0C61-6B28-C409AF012401}"/>
              </a:ext>
            </a:extLst>
          </p:cNvPr>
          <p:cNvSpPr/>
          <p:nvPr/>
        </p:nvSpPr>
        <p:spPr>
          <a:xfrm>
            <a:off x="7343313" y="28656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1.5A stepper motor</a:t>
            </a:r>
          </a:p>
        </p:txBody>
      </p:sp>
      <p:sp>
        <p:nvSpPr>
          <p:cNvPr id="10" name="Rectangle 9">
            <a:extLst>
              <a:ext uri="{FF2B5EF4-FFF2-40B4-BE49-F238E27FC236}">
                <a16:creationId xmlns:a16="http://schemas.microsoft.com/office/drawing/2014/main" id="{81D92945-C116-71A3-CCE2-ADA7B4720412}"/>
              </a:ext>
            </a:extLst>
          </p:cNvPr>
          <p:cNvSpPr/>
          <p:nvPr/>
        </p:nvSpPr>
        <p:spPr>
          <a:xfrm>
            <a:off x="3415683" y="28656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Female Bluetooth reception port</a:t>
            </a:r>
          </a:p>
        </p:txBody>
      </p:sp>
      <p:sp>
        <p:nvSpPr>
          <p:cNvPr id="11" name="Rectangle 10">
            <a:extLst>
              <a:ext uri="{FF2B5EF4-FFF2-40B4-BE49-F238E27FC236}">
                <a16:creationId xmlns:a16="http://schemas.microsoft.com/office/drawing/2014/main" id="{29FEC95B-D370-3FF5-BA7B-294D6D90AD35}"/>
              </a:ext>
            </a:extLst>
          </p:cNvPr>
          <p:cNvSpPr/>
          <p:nvPr/>
        </p:nvSpPr>
        <p:spPr>
          <a:xfrm>
            <a:off x="2149319" y="28656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Bluetooth USB adapter</a:t>
            </a:r>
          </a:p>
        </p:txBody>
      </p:sp>
      <p:sp>
        <p:nvSpPr>
          <p:cNvPr id="12" name="Rectangle 11">
            <a:extLst>
              <a:ext uri="{FF2B5EF4-FFF2-40B4-BE49-F238E27FC236}">
                <a16:creationId xmlns:a16="http://schemas.microsoft.com/office/drawing/2014/main" id="{B71B6A99-BE0C-DDFB-F36B-A039649E10F5}"/>
              </a:ext>
            </a:extLst>
          </p:cNvPr>
          <p:cNvSpPr/>
          <p:nvPr/>
        </p:nvSpPr>
        <p:spPr>
          <a:xfrm>
            <a:off x="7138756" y="739955"/>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Adjustable Voltage Adapter</a:t>
            </a:r>
          </a:p>
        </p:txBody>
      </p:sp>
      <p:sp>
        <p:nvSpPr>
          <p:cNvPr id="13" name="TextBox 12">
            <a:extLst>
              <a:ext uri="{FF2B5EF4-FFF2-40B4-BE49-F238E27FC236}">
                <a16:creationId xmlns:a16="http://schemas.microsoft.com/office/drawing/2014/main" id="{F16E519C-5A85-1B14-0AD5-38614A47C2BB}"/>
              </a:ext>
            </a:extLst>
          </p:cNvPr>
          <p:cNvSpPr txBox="1"/>
          <p:nvPr/>
        </p:nvSpPr>
        <p:spPr>
          <a:xfrm>
            <a:off x="6362700" y="3199727"/>
            <a:ext cx="571500" cy="400110"/>
          </a:xfrm>
          <a:prstGeom prst="rect">
            <a:avLst/>
          </a:prstGeom>
          <a:noFill/>
        </p:spPr>
        <p:txBody>
          <a:bodyPr wrap="square" rtlCol="0">
            <a:spAutoFit/>
          </a:bodyPr>
          <a:lstStyle/>
          <a:p>
            <a:r>
              <a:rPr lang="en-US" sz="1000" dirty="0"/>
              <a:t>PWM1 (P 2.1) </a:t>
            </a:r>
          </a:p>
        </p:txBody>
      </p:sp>
      <p:sp>
        <p:nvSpPr>
          <p:cNvPr id="14" name="TextBox 13">
            <a:extLst>
              <a:ext uri="{FF2B5EF4-FFF2-40B4-BE49-F238E27FC236}">
                <a16:creationId xmlns:a16="http://schemas.microsoft.com/office/drawing/2014/main" id="{AB0829D3-F15D-D623-ECFE-61215A8C95BE}"/>
              </a:ext>
            </a:extLst>
          </p:cNvPr>
          <p:cNvSpPr txBox="1"/>
          <p:nvPr/>
        </p:nvSpPr>
        <p:spPr>
          <a:xfrm>
            <a:off x="5040297" y="3213052"/>
            <a:ext cx="913290" cy="246221"/>
          </a:xfrm>
          <a:prstGeom prst="rect">
            <a:avLst/>
          </a:prstGeom>
          <a:noFill/>
        </p:spPr>
        <p:txBody>
          <a:bodyPr wrap="square" rtlCol="0">
            <a:spAutoFit/>
          </a:bodyPr>
          <a:lstStyle/>
          <a:p>
            <a:r>
              <a:rPr lang="en-US" sz="1000" dirty="0"/>
              <a:t>VIN (P 1.7)</a:t>
            </a:r>
          </a:p>
        </p:txBody>
      </p:sp>
      <p:cxnSp>
        <p:nvCxnSpPr>
          <p:cNvPr id="15" name="Straight Arrow Connector 14">
            <a:extLst>
              <a:ext uri="{FF2B5EF4-FFF2-40B4-BE49-F238E27FC236}">
                <a16:creationId xmlns:a16="http://schemas.microsoft.com/office/drawing/2014/main" id="{10489818-F974-7B30-10DA-0A9A2A82426A}"/>
              </a:ext>
            </a:extLst>
          </p:cNvPr>
          <p:cNvCxnSpPr>
            <a:cxnSpLocks/>
            <a:stCxn id="14" idx="1"/>
            <a:endCxn id="10" idx="3"/>
          </p:cNvCxnSpPr>
          <p:nvPr/>
        </p:nvCxnSpPr>
        <p:spPr>
          <a:xfrm flipH="1" flipV="1">
            <a:off x="4330083" y="3322836"/>
            <a:ext cx="710214" cy="13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3C940E-E9EA-95ED-5880-F2CEBD503F31}"/>
              </a:ext>
            </a:extLst>
          </p:cNvPr>
          <p:cNvCxnSpPr>
            <a:stCxn id="10" idx="1"/>
            <a:endCxn id="11" idx="3"/>
          </p:cNvCxnSpPr>
          <p:nvPr/>
        </p:nvCxnSpPr>
        <p:spPr>
          <a:xfrm flipH="1">
            <a:off x="3063719" y="3322836"/>
            <a:ext cx="351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D1F3EA-524A-5F7C-1DCF-2719AE5086CD}"/>
              </a:ext>
            </a:extLst>
          </p:cNvPr>
          <p:cNvCxnSpPr>
            <a:stCxn id="13" idx="3"/>
            <a:endCxn id="9" idx="1"/>
          </p:cNvCxnSpPr>
          <p:nvPr/>
        </p:nvCxnSpPr>
        <p:spPr>
          <a:xfrm flipV="1">
            <a:off x="6934200" y="3322836"/>
            <a:ext cx="409113" cy="76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CC17763-AF97-3D02-3539-DD263E58F23F}"/>
              </a:ext>
            </a:extLst>
          </p:cNvPr>
          <p:cNvSpPr txBox="1"/>
          <p:nvPr/>
        </p:nvSpPr>
        <p:spPr>
          <a:xfrm>
            <a:off x="5029200" y="2969579"/>
            <a:ext cx="1142998" cy="246221"/>
          </a:xfrm>
          <a:prstGeom prst="rect">
            <a:avLst/>
          </a:prstGeom>
          <a:noFill/>
        </p:spPr>
        <p:txBody>
          <a:bodyPr wrap="square" rtlCol="0">
            <a:spAutoFit/>
          </a:bodyPr>
          <a:lstStyle/>
          <a:p>
            <a:r>
              <a:rPr lang="en-US" sz="1000" dirty="0"/>
              <a:t>SYS VIN (P 1.1)</a:t>
            </a:r>
          </a:p>
        </p:txBody>
      </p:sp>
      <p:cxnSp>
        <p:nvCxnSpPr>
          <p:cNvPr id="19" name="Straight Connector 18">
            <a:extLst>
              <a:ext uri="{FF2B5EF4-FFF2-40B4-BE49-F238E27FC236}">
                <a16:creationId xmlns:a16="http://schemas.microsoft.com/office/drawing/2014/main" id="{CAE0E238-FC71-0B1C-83CF-6988C10C588C}"/>
              </a:ext>
            </a:extLst>
          </p:cNvPr>
          <p:cNvCxnSpPr>
            <a:stCxn id="12" idx="1"/>
          </p:cNvCxnSpPr>
          <p:nvPr/>
        </p:nvCxnSpPr>
        <p:spPr>
          <a:xfrm flipH="1">
            <a:off x="4679641" y="1197155"/>
            <a:ext cx="2459115" cy="1050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9DCA96-F966-ABD8-81A8-2055FAB8C0EC}"/>
              </a:ext>
            </a:extLst>
          </p:cNvPr>
          <p:cNvCxnSpPr>
            <a:cxnSpLocks/>
          </p:cNvCxnSpPr>
          <p:nvPr/>
        </p:nvCxnSpPr>
        <p:spPr>
          <a:xfrm>
            <a:off x="4679641" y="2248863"/>
            <a:ext cx="0" cy="84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CA3A830-1AC1-584E-EEC9-5C7D06FE6953}"/>
              </a:ext>
            </a:extLst>
          </p:cNvPr>
          <p:cNvCxnSpPr>
            <a:cxnSpLocks/>
            <a:endCxn id="18" idx="1"/>
          </p:cNvCxnSpPr>
          <p:nvPr/>
        </p:nvCxnSpPr>
        <p:spPr>
          <a:xfrm>
            <a:off x="4679641" y="3092689"/>
            <a:ext cx="3495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3347E6-27EB-9D4C-FA6C-041737CF686A}"/>
              </a:ext>
            </a:extLst>
          </p:cNvPr>
          <p:cNvSpPr txBox="1"/>
          <p:nvPr/>
        </p:nvSpPr>
        <p:spPr>
          <a:xfrm>
            <a:off x="4473421" y="3300354"/>
            <a:ext cx="381000" cy="253916"/>
          </a:xfrm>
          <a:prstGeom prst="rect">
            <a:avLst/>
          </a:prstGeom>
          <a:noFill/>
        </p:spPr>
        <p:txBody>
          <a:bodyPr wrap="square" rtlCol="0">
            <a:spAutoFit/>
          </a:bodyPr>
          <a:lstStyle/>
          <a:p>
            <a:r>
              <a:rPr lang="en-US" sz="1050" dirty="0"/>
              <a:t>5V</a:t>
            </a:r>
          </a:p>
        </p:txBody>
      </p:sp>
      <p:sp>
        <p:nvSpPr>
          <p:cNvPr id="30" name="TextBox 29">
            <a:extLst>
              <a:ext uri="{FF2B5EF4-FFF2-40B4-BE49-F238E27FC236}">
                <a16:creationId xmlns:a16="http://schemas.microsoft.com/office/drawing/2014/main" id="{4C470133-3CED-8435-BA30-9E5DE701B6DE}"/>
              </a:ext>
            </a:extLst>
          </p:cNvPr>
          <p:cNvSpPr txBox="1"/>
          <p:nvPr/>
        </p:nvSpPr>
        <p:spPr>
          <a:xfrm>
            <a:off x="5257800" y="1654355"/>
            <a:ext cx="419100" cy="246221"/>
          </a:xfrm>
          <a:prstGeom prst="rect">
            <a:avLst/>
          </a:prstGeom>
          <a:noFill/>
        </p:spPr>
        <p:txBody>
          <a:bodyPr wrap="square" rtlCol="0">
            <a:spAutoFit/>
          </a:bodyPr>
          <a:lstStyle/>
          <a:p>
            <a:r>
              <a:rPr lang="en-US" sz="1000" dirty="0"/>
              <a:t>5V</a:t>
            </a:r>
          </a:p>
        </p:txBody>
      </p:sp>
      <p:sp>
        <p:nvSpPr>
          <p:cNvPr id="31" name="TextBox 30">
            <a:extLst>
              <a:ext uri="{FF2B5EF4-FFF2-40B4-BE49-F238E27FC236}">
                <a16:creationId xmlns:a16="http://schemas.microsoft.com/office/drawing/2014/main" id="{228192E5-EE9A-0B38-ED06-B79078CFF90B}"/>
              </a:ext>
            </a:extLst>
          </p:cNvPr>
          <p:cNvSpPr txBox="1"/>
          <p:nvPr/>
        </p:nvSpPr>
        <p:spPr>
          <a:xfrm>
            <a:off x="6872424" y="3044591"/>
            <a:ext cx="571500" cy="246221"/>
          </a:xfrm>
          <a:prstGeom prst="rect">
            <a:avLst/>
          </a:prstGeom>
          <a:noFill/>
        </p:spPr>
        <p:txBody>
          <a:bodyPr wrap="square" rtlCol="0">
            <a:spAutoFit/>
          </a:bodyPr>
          <a:lstStyle/>
          <a:p>
            <a:r>
              <a:rPr lang="en-US" sz="1000" dirty="0"/>
              <a:t>1.5 V</a:t>
            </a:r>
          </a:p>
        </p:txBody>
      </p:sp>
      <p:sp>
        <p:nvSpPr>
          <p:cNvPr id="32" name="TextBox 31">
            <a:extLst>
              <a:ext uri="{FF2B5EF4-FFF2-40B4-BE49-F238E27FC236}">
                <a16:creationId xmlns:a16="http://schemas.microsoft.com/office/drawing/2014/main" id="{47D0AA5F-0783-C09F-10A8-2AE25DA5EFF9}"/>
              </a:ext>
            </a:extLst>
          </p:cNvPr>
          <p:cNvSpPr txBox="1"/>
          <p:nvPr/>
        </p:nvSpPr>
        <p:spPr>
          <a:xfrm>
            <a:off x="762000" y="5676900"/>
            <a:ext cx="10439400" cy="461665"/>
          </a:xfrm>
          <a:prstGeom prst="rect">
            <a:avLst/>
          </a:prstGeom>
          <a:noFill/>
        </p:spPr>
        <p:txBody>
          <a:bodyPr wrap="square" rtlCol="0">
            <a:spAutoFit/>
          </a:bodyPr>
          <a:lstStyle/>
          <a:p>
            <a:r>
              <a:rPr lang="en-US" sz="1200" dirty="0"/>
              <a:t>- I have never done something like this before, I am sorry in advance if it is completely off base.</a:t>
            </a:r>
          </a:p>
          <a:p>
            <a:r>
              <a:rPr lang="en-US" sz="1200" dirty="0"/>
              <a:t>- I am not sure if the motor needs the other component I listed or not. </a:t>
            </a:r>
          </a:p>
        </p:txBody>
      </p:sp>
      <p:sp>
        <p:nvSpPr>
          <p:cNvPr id="33" name="TextBox 32">
            <a:extLst>
              <a:ext uri="{FF2B5EF4-FFF2-40B4-BE49-F238E27FC236}">
                <a16:creationId xmlns:a16="http://schemas.microsoft.com/office/drawing/2014/main" id="{99A7BDB4-94D9-533F-6FD7-C720CC1C815A}"/>
              </a:ext>
            </a:extLst>
          </p:cNvPr>
          <p:cNvSpPr txBox="1"/>
          <p:nvPr/>
        </p:nvSpPr>
        <p:spPr>
          <a:xfrm>
            <a:off x="9296400" y="4724400"/>
            <a:ext cx="1943100" cy="1323439"/>
          </a:xfrm>
          <a:prstGeom prst="rect">
            <a:avLst/>
          </a:prstGeom>
          <a:noFill/>
        </p:spPr>
        <p:txBody>
          <a:bodyPr wrap="square" rtlCol="0">
            <a:spAutoFit/>
          </a:bodyPr>
          <a:lstStyle/>
          <a:p>
            <a:r>
              <a:rPr lang="en-US" sz="1600" dirty="0"/>
              <a:t>*Read online that IFTTT app can be used for Bluetooth connection and control.</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870445798"/>
              </p:ext>
            </p:extLst>
          </p:nvPr>
        </p:nvGraphicFramePr>
        <p:xfrm>
          <a:off x="609600" y="1295400"/>
          <a:ext cx="10972800" cy="513080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mn-lt"/>
                          <a:ea typeface="+mn-ea"/>
                          <a:cs typeface="+mn-cs"/>
                        </a:rPr>
                        <a:t>HiLetgo</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Stepstick</a:t>
                      </a:r>
                      <a:r>
                        <a:rPr lang="en-US" sz="1800" b="0" i="0" kern="1200" dirty="0">
                          <a:solidFill>
                            <a:schemeClr val="tx1"/>
                          </a:solidFill>
                          <a:effectLst/>
                          <a:latin typeface="+mn-lt"/>
                          <a:ea typeface="+mn-ea"/>
                          <a:cs typeface="+mn-cs"/>
                        </a:rPr>
                        <a:t> Stepper Motor Driver Module with Heat Sink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 https://a.co/d/7Gf3lpG</a:t>
                      </a:r>
                    </a:p>
                  </a:txBody>
                  <a:tcPr/>
                </a:tc>
                <a:tc>
                  <a:txBody>
                    <a:bodyPr/>
                    <a:lstStyle/>
                    <a:p>
                      <a:r>
                        <a:rPr lang="en-US" dirty="0"/>
                        <a:t>1?</a:t>
                      </a:r>
                    </a:p>
                  </a:txBody>
                  <a:tcPr/>
                </a:tc>
                <a:tc>
                  <a:txBody>
                    <a:bodyPr/>
                    <a:lstStyle/>
                    <a:p>
                      <a:r>
                        <a:rPr lang="en-US" dirty="0"/>
                        <a:t>$10.19 (5)</a:t>
                      </a:r>
                    </a:p>
                  </a:txBody>
                  <a:tcPr/>
                </a:tc>
                <a:extLst>
                  <a:ext uri="{0D108BD9-81ED-4DB2-BD59-A6C34878D82A}">
                    <a16:rowId xmlns:a16="http://schemas.microsoft.com/office/drawing/2014/main" val="333135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STEPPERONLINE 0.9deg </a:t>
                      </a:r>
                      <a:r>
                        <a:rPr lang="en-US" sz="1800" b="0" i="0" kern="1200" dirty="0" err="1">
                          <a:solidFill>
                            <a:schemeClr val="tx1"/>
                          </a:solidFill>
                          <a:effectLst/>
                          <a:latin typeface="+mn-lt"/>
                          <a:ea typeface="+mn-ea"/>
                          <a:cs typeface="+mn-cs"/>
                        </a:rPr>
                        <a:t>Nema</a:t>
                      </a:r>
                      <a:r>
                        <a:rPr lang="en-US" sz="1800" b="0" i="0" kern="1200" dirty="0">
                          <a:solidFill>
                            <a:schemeClr val="tx1"/>
                          </a:solidFill>
                          <a:effectLst/>
                          <a:latin typeface="+mn-lt"/>
                          <a:ea typeface="+mn-ea"/>
                          <a:cs typeface="+mn-cs"/>
                        </a:rPr>
                        <a:t> 17 Stepper Motor Bipolar 1.5A 30Ncm with 1 Meter Cable for 3D Printer CNC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https://a.co/d/isdb892</a:t>
                      </a:r>
                    </a:p>
                  </a:txBody>
                  <a:tcPr/>
                </a:tc>
                <a:tc>
                  <a:txBody>
                    <a:bodyPr/>
                    <a:lstStyle/>
                    <a:p>
                      <a:r>
                        <a:rPr lang="en-US" dirty="0"/>
                        <a:t>1</a:t>
                      </a:r>
                    </a:p>
                  </a:txBody>
                  <a:tcPr/>
                </a:tc>
                <a:tc>
                  <a:txBody>
                    <a:bodyPr/>
                    <a:lstStyle/>
                    <a:p>
                      <a:r>
                        <a:rPr lang="en-US" dirty="0"/>
                        <a:t>$16.99</a:t>
                      </a:r>
                    </a:p>
                  </a:txBody>
                  <a:tcPr/>
                </a:tc>
                <a:extLst>
                  <a:ext uri="{0D108BD9-81ED-4DB2-BD59-A6C34878D82A}">
                    <a16:rowId xmlns:a16="http://schemas.microsoft.com/office/drawing/2014/main" val="25951266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Bluetooth USB Adapter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https://a.co/d/b1SqFEx</a:t>
                      </a:r>
                    </a:p>
                  </a:txBody>
                  <a:tcPr/>
                </a:tc>
                <a:tc>
                  <a:txBody>
                    <a:bodyPr/>
                    <a:lstStyle/>
                    <a:p>
                      <a:r>
                        <a:rPr lang="en-US" dirty="0"/>
                        <a:t>1</a:t>
                      </a:r>
                    </a:p>
                  </a:txBody>
                  <a:tcPr/>
                </a:tc>
                <a:tc>
                  <a:txBody>
                    <a:bodyPr/>
                    <a:lstStyle/>
                    <a:p>
                      <a:r>
                        <a:rPr lang="en-US" dirty="0"/>
                        <a:t>$9.99</a:t>
                      </a:r>
                    </a:p>
                  </a:txBody>
                  <a:tcPr/>
                </a:tc>
                <a:extLst>
                  <a:ext uri="{0D108BD9-81ED-4DB2-BD59-A6C34878D82A}">
                    <a16:rowId xmlns:a16="http://schemas.microsoft.com/office/drawing/2014/main" val="1757493575"/>
                  </a:ext>
                </a:extLst>
              </a:tr>
              <a:tr h="370840">
                <a:tc>
                  <a:txBody>
                    <a:bodyPr/>
                    <a:lstStyle/>
                    <a:p>
                      <a:r>
                        <a:rPr lang="en-US" dirty="0"/>
                        <a:t>USB female socket</a:t>
                      </a:r>
                    </a:p>
                    <a:p>
                      <a:r>
                        <a:rPr lang="en-US" dirty="0"/>
                        <a:t>https://a.co/d/cLsgAAR</a:t>
                      </a:r>
                    </a:p>
                  </a:txBody>
                  <a:tcPr/>
                </a:tc>
                <a:tc>
                  <a:txBody>
                    <a:bodyPr/>
                    <a:lstStyle/>
                    <a:p>
                      <a:r>
                        <a:rPr lang="en-US" dirty="0"/>
                        <a:t>1</a:t>
                      </a:r>
                    </a:p>
                  </a:txBody>
                  <a:tcPr/>
                </a:tc>
                <a:tc>
                  <a:txBody>
                    <a:bodyPr/>
                    <a:lstStyle/>
                    <a:p>
                      <a:r>
                        <a:rPr lang="en-US" dirty="0"/>
                        <a:t>~$6.99</a:t>
                      </a:r>
                    </a:p>
                  </a:txBody>
                  <a:tcPr/>
                </a:tc>
                <a:extLst>
                  <a:ext uri="{0D108BD9-81ED-4DB2-BD59-A6C34878D82A}">
                    <a16:rowId xmlns:a16="http://schemas.microsoft.com/office/drawing/2014/main" val="3862840897"/>
                  </a:ext>
                </a:extLst>
              </a:tr>
              <a:tr h="370840">
                <a:tc>
                  <a:txBody>
                    <a:bodyPr/>
                    <a:lstStyle/>
                    <a:p>
                      <a:r>
                        <a:rPr lang="en-US" dirty="0"/>
                        <a:t>Adjustable voltage adapter</a:t>
                      </a:r>
                    </a:p>
                    <a:p>
                      <a:r>
                        <a:rPr lang="en-US" dirty="0"/>
                        <a:t>https://a.co/d/6iy7ppo</a:t>
                      </a:r>
                    </a:p>
                  </a:txBody>
                  <a:tcPr/>
                </a:tc>
                <a:tc>
                  <a:txBody>
                    <a:bodyPr/>
                    <a:lstStyle/>
                    <a:p>
                      <a:r>
                        <a:rPr lang="en-US" dirty="0"/>
                        <a:t>1</a:t>
                      </a:r>
                    </a:p>
                  </a:txBody>
                  <a:tcPr/>
                </a:tc>
                <a:tc>
                  <a:txBody>
                    <a:bodyPr/>
                    <a:lstStyle/>
                    <a:p>
                      <a:r>
                        <a:rPr lang="en-US" dirty="0"/>
                        <a:t>$13.99</a:t>
                      </a:r>
                    </a:p>
                  </a:txBody>
                  <a:tcPr/>
                </a:tc>
                <a:extLst>
                  <a:ext uri="{0D108BD9-81ED-4DB2-BD59-A6C34878D82A}">
                    <a16:rowId xmlns:a16="http://schemas.microsoft.com/office/drawing/2014/main" val="1698356184"/>
                  </a:ext>
                </a:extLst>
              </a:tr>
              <a:tr h="370840">
                <a:tc>
                  <a:txBody>
                    <a:bodyPr/>
                    <a:lstStyle/>
                    <a:p>
                      <a:r>
                        <a:rPr lang="en-US" dirty="0"/>
                        <a:t>Housing Unit (3D printed, with some kind of rubber grip for the knob of the fan. Alternatively, I may be able to remove the knob and interface directly with the internal rotating switch)</a:t>
                      </a:r>
                    </a:p>
                  </a:txBody>
                  <a:tcPr/>
                </a:tc>
                <a:tc>
                  <a:txBody>
                    <a:bodyPr/>
                    <a:lstStyle/>
                    <a:p>
                      <a:r>
                        <a:rPr lang="en-US" dirty="0"/>
                        <a:t>?</a:t>
                      </a:r>
                    </a:p>
                  </a:txBody>
                  <a:tcPr/>
                </a:tc>
                <a:tc>
                  <a:txBody>
                    <a:bodyPr/>
                    <a:lstStyle/>
                    <a:p>
                      <a:r>
                        <a:rPr lang="en-US" dirty="0"/>
                        <a:t>? (I will shoulder this cost)</a:t>
                      </a:r>
                    </a:p>
                  </a:txBody>
                  <a:tcPr/>
                </a:tc>
                <a:extLst>
                  <a:ext uri="{0D108BD9-81ED-4DB2-BD59-A6C34878D82A}">
                    <a16:rowId xmlns:a16="http://schemas.microsoft.com/office/drawing/2014/main" val="136448929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8604</TotalTime>
  <Words>674</Words>
  <Application>Microsoft Office PowerPoint</Application>
  <PresentationFormat>Widescreen</PresentationFormat>
  <Paragraphs>64</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“EZ Cool”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Nate Miller</cp:lastModifiedBy>
  <cp:revision>408</cp:revision>
  <dcterms:created xsi:type="dcterms:W3CDTF">2018-01-09T20:24:50Z</dcterms:created>
  <dcterms:modified xsi:type="dcterms:W3CDTF">2023-09-26T04:56:09Z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