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sldIdLst>
    <p:sldId id="646" r:id="rId3"/>
    <p:sldId id="300" r:id="rId4"/>
    <p:sldId id="299" r:id="rId5"/>
    <p:sldId id="318" r:id="rId6"/>
    <p:sldId id="320" r:id="rId7"/>
    <p:sldId id="405" r:id="rId8"/>
    <p:sldId id="468" r:id="rId9"/>
    <p:sldId id="414" r:id="rId10"/>
    <p:sldId id="470" r:id="rId11"/>
    <p:sldId id="404" r:id="rId12"/>
    <p:sldId id="332" r:id="rId13"/>
    <p:sldId id="333" r:id="rId14"/>
    <p:sldId id="334" r:id="rId15"/>
    <p:sldId id="335" r:id="rId16"/>
    <p:sldId id="443" r:id="rId17"/>
    <p:sldId id="415" r:id="rId18"/>
    <p:sldId id="331" r:id="rId19"/>
    <p:sldId id="336" r:id="rId20"/>
    <p:sldId id="337" r:id="rId21"/>
    <p:sldId id="473" r:id="rId22"/>
    <p:sldId id="338" r:id="rId23"/>
    <p:sldId id="416" r:id="rId24"/>
    <p:sldId id="417" r:id="rId25"/>
    <p:sldId id="339" r:id="rId26"/>
    <p:sldId id="418" r:id="rId27"/>
    <p:sldId id="419" r:id="rId28"/>
    <p:sldId id="340" r:id="rId29"/>
    <p:sldId id="420" r:id="rId30"/>
    <p:sldId id="421" r:id="rId31"/>
    <p:sldId id="311" r:id="rId32"/>
    <p:sldId id="471" r:id="rId33"/>
    <p:sldId id="322" r:id="rId34"/>
    <p:sldId id="321" r:id="rId35"/>
    <p:sldId id="422" r:id="rId36"/>
    <p:sldId id="423" r:id="rId37"/>
    <p:sldId id="341" r:id="rId38"/>
    <p:sldId id="425" r:id="rId39"/>
    <p:sldId id="472" r:id="rId40"/>
    <p:sldId id="378" r:id="rId41"/>
    <p:sldId id="426" r:id="rId42"/>
    <p:sldId id="427" r:id="rId43"/>
    <p:sldId id="428" r:id="rId44"/>
    <p:sldId id="429" r:id="rId45"/>
    <p:sldId id="430" r:id="rId46"/>
    <p:sldId id="431" r:id="rId47"/>
    <p:sldId id="432" r:id="rId48"/>
    <p:sldId id="433" r:id="rId49"/>
    <p:sldId id="434" r:id="rId50"/>
    <p:sldId id="705" r:id="rId51"/>
    <p:sldId id="706" r:id="rId52"/>
    <p:sldId id="707" r:id="rId53"/>
    <p:sldId id="708" r:id="rId54"/>
    <p:sldId id="709" r:id="rId55"/>
    <p:sldId id="710" r:id="rId56"/>
    <p:sldId id="711" r:id="rId57"/>
    <p:sldId id="712" r:id="rId58"/>
    <p:sldId id="713" r:id="rId59"/>
    <p:sldId id="714" r:id="rId60"/>
    <p:sldId id="715" r:id="rId61"/>
    <p:sldId id="716" r:id="rId62"/>
    <p:sldId id="717" r:id="rId63"/>
    <p:sldId id="718" r:id="rId64"/>
    <p:sldId id="424" r:id="rId6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000000"/>
    <a:srgbClr val="D60093"/>
    <a:srgbClr val="993300"/>
    <a:srgbClr val="99FF66"/>
    <a:srgbClr val="CCFFCC"/>
    <a:srgbClr val="C507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66" y="-114"/>
      </p:cViewPr>
      <p:guideLst>
        <p:guide orient="horz" pos="2160"/>
        <p:guide pos="28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notesMaster" Target="notesMasters/notesMaster1.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32AFA1B-6D77-48B7-89F9-E23358CB03FE}" type="datetimeFigureOut">
              <a:rPr lang="en-US"/>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4919F21-EA14-4618-B18C-63C9D70DCE1C}"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endParaRPr lang="zh-CN" altLang="en-US"/>
          </a:p>
        </p:txBody>
      </p:sp>
      <p:sp>
        <p:nvSpPr>
          <p:cNvPr id="5123"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58127752-5B36-4D6B-AF32-2FF69CEDD26A}"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208CA20-56E7-4DCD-B984-8E2880A8534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EE0618E-4CB6-43C5-BEF3-25F3018D594D}"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6980869D-3D3E-44A1-8C49-AC86D044A5A8}"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51375" y="1981200"/>
            <a:ext cx="4194175"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AD10D73-8221-42D0-9D3B-E9D3ABCA9449}"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304800" y="1981200"/>
            <a:ext cx="8540750"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304800" y="4000500"/>
            <a:ext cx="8540750"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B2F1CD6-373D-42C4-BB89-A7E674BA488A}"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21AD0CA-1550-47E3-A4FC-E16C555B67E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0BB2F01-BA16-4199-8F48-7D486F7F7543}"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FD6317B-9250-4D2E-9B11-132293370909}"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B36A2ED-F5E8-4A4E-AE81-1F6E08BC6A2B}"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AF722E85-754F-44BB-B817-F7BC17A4FFA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42A92BC2-15A1-459D-A7C3-BCAB010EEABD}"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CFC1BCF-2208-42BD-A534-909CACD751C9}"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7E21DBC-2960-4068-B73D-0D9BD3768184}"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301625" y="685800"/>
            <a:ext cx="854075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4099" name="Rectangle 3"/>
          <p:cNvSpPr>
            <a:spLocks noGrp="1" noRot="1" noChangeArrowheads="1"/>
          </p:cNvSpPr>
          <p:nvPr>
            <p:ph type="body" idx="1"/>
          </p:nvPr>
        </p:nvSpPr>
        <p:spPr bwMode="auto">
          <a:xfrm>
            <a:off x="304800" y="1981200"/>
            <a:ext cx="8540750" cy="38862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100" name="Rectangle 4"/>
          <p:cNvSpPr>
            <a:spLocks noGrp="1" noChangeArrowheads="1"/>
          </p:cNvSpPr>
          <p:nvPr>
            <p:ph type="dt" sz="half" idx="2"/>
          </p:nvPr>
        </p:nvSpPr>
        <p:spPr bwMode="auto">
          <a:xfrm>
            <a:off x="301625" y="6019800"/>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a:defRPr/>
            </a:pPr>
            <a:endParaRPr lang="en-US" altLang="zh-CN"/>
          </a:p>
        </p:txBody>
      </p:sp>
      <p:sp>
        <p:nvSpPr>
          <p:cNvPr id="4101" name="Rectangle 5"/>
          <p:cNvSpPr>
            <a:spLocks noGrp="1" noChangeArrowheads="1"/>
          </p:cNvSpPr>
          <p:nvPr>
            <p:ph type="ftr" sz="quarter" idx="3"/>
          </p:nvPr>
        </p:nvSpPr>
        <p:spPr bwMode="auto">
          <a:xfrm>
            <a:off x="3124200" y="6019800"/>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ltLang="zh-CN"/>
          </a:p>
        </p:txBody>
      </p:sp>
      <p:sp>
        <p:nvSpPr>
          <p:cNvPr id="4102" name="Rectangle 6"/>
          <p:cNvSpPr>
            <a:spLocks noGrp="1" noChangeArrowheads="1"/>
          </p:cNvSpPr>
          <p:nvPr>
            <p:ph type="sldNum" sz="quarter" idx="4"/>
          </p:nvPr>
        </p:nvSpPr>
        <p:spPr bwMode="auto">
          <a:xfrm>
            <a:off x="6553200" y="6019800"/>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E399B35F-08D5-40B7-BC18-F31C45AAC1D5}"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msdn.microsoft.com/zh-cn/library/system.web.ui.webcontrols.listview.groupseparatortemplate.aspx" TargetMode="External"/><Relationship Id="rId4" Type="http://schemas.openxmlformats.org/officeDocument/2006/relationships/hyperlink" Target="http://msdn.microsoft.com/zh-cn/library/system.web.ui.webcontrols.listview.grouptemplate.aspx" TargetMode="External"/><Relationship Id="rId3" Type="http://schemas.openxmlformats.org/officeDocument/2006/relationships/hyperlink" Target="http://msdn.microsoft.com/zh-cn/library/system.web.ui.webcontrols.listview.itemseparatortemplate.aspx" TargetMode="External"/><Relationship Id="rId2" Type="http://schemas.openxmlformats.org/officeDocument/2006/relationships/hyperlink" Target="http://msdn.microsoft.com/zh-cn/library/system.web.ui.webcontrols.listview.itemtemplate.aspx" TargetMode="External"/><Relationship Id="rId1" Type="http://schemas.openxmlformats.org/officeDocument/2006/relationships/hyperlink" Target="http://msdn.microsoft.com/zh-cn/library/system.web.ui.webcontrols.listview.layouttemplate.aspx"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msdn.microsoft.com/zh-cn/library/system.web.ui.webcontrols.listview.insertitemtemplate.aspx" TargetMode="Externa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11.xml"/><Relationship Id="rId3" Type="http://schemas.openxmlformats.org/officeDocument/2006/relationships/slide" Target="slide8.xml"/><Relationship Id="rId2" Type="http://schemas.openxmlformats.org/officeDocument/2006/relationships/slide" Target="slide6.xml"/><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xml"/><Relationship Id="rId1" Type="http://schemas.openxmlformats.org/officeDocument/2006/relationships/slide" Target="slide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xml"/><Relationship Id="rId1" Type="http://schemas.openxmlformats.org/officeDocument/2006/relationships/slide" Target="slide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xml"/><Relationship Id="rId1" Type="http://schemas.openxmlformats.org/officeDocument/2006/relationships/slide" Target="sl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8.xml"/><Relationship Id="rId1" Type="http://schemas.openxmlformats.org/officeDocument/2006/relationships/slide" Target="slide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1.xml"/><Relationship Id="rId2" Type="http://schemas.openxmlformats.org/officeDocument/2006/relationships/slide" Target="slide8.xml"/><Relationship Id="rId1" Type="http://schemas.openxmlformats.org/officeDocument/2006/relationships/slide" Target="slide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924300" y="1811655"/>
            <a:ext cx="4648200" cy="1981200"/>
          </a:xfrm>
        </p:spPr>
        <p:txBody>
          <a:bodyPr/>
          <a:lstStyle/>
          <a:p>
            <a:r>
              <a:rPr lang="en-US" altLang="zh-CN" b="1" dirty="0">
                <a:sym typeface="+mn-ea"/>
              </a:rPr>
              <a:t>Web</a:t>
            </a:r>
            <a:r>
              <a:rPr lang="zh-CN" altLang="en-US" b="1" dirty="0">
                <a:sym typeface="+mn-ea"/>
              </a:rPr>
              <a:t>编程技术</a:t>
            </a:r>
            <a:endParaRPr lang="en-US" smtClean="0"/>
          </a:p>
        </p:txBody>
      </p:sp>
      <p:sp>
        <p:nvSpPr>
          <p:cNvPr id="3075" name="Rectangle 3"/>
          <p:cNvSpPr>
            <a:spLocks noGrp="1" noRot="1"/>
          </p:cNvSpPr>
          <p:nvPr>
            <p:ph type="subTitle" idx="1"/>
          </p:nvPr>
        </p:nvSpPr>
        <p:spPr>
          <a:xfrm>
            <a:off x="3924300" y="3636645"/>
            <a:ext cx="4572000" cy="2096135"/>
          </a:xfrm>
        </p:spPr>
        <p:txBody>
          <a:bodyPr vert="horz" wrap="square" lIns="91440" tIns="45720" rIns="91440" bIns="45720" anchor="t"/>
          <a:p>
            <a:pPr eaLnBrk="1" hangingPunct="1">
              <a:buSzPct val="70000"/>
            </a:pPr>
            <a:r>
              <a:rPr lang="zh-CN" altLang="en-US" sz="3600" dirty="0">
                <a:latin typeface="+mn-lt"/>
                <a:ea typeface="+mn-ea"/>
                <a:cs typeface="+mn-cs"/>
              </a:rPr>
              <a:t>第</a:t>
            </a:r>
            <a:r>
              <a:rPr lang="en-US" altLang="zh-CN" sz="3600" dirty="0">
                <a:latin typeface="+mn-lt"/>
                <a:ea typeface="+mn-ea"/>
                <a:cs typeface="+mn-cs"/>
              </a:rPr>
              <a:t>8</a:t>
            </a:r>
            <a:r>
              <a:rPr lang="zh-CN" altLang="en-US" sz="3600" dirty="0">
                <a:latin typeface="+mn-lt"/>
                <a:ea typeface="+mn-ea"/>
                <a:cs typeface="+mn-cs"/>
              </a:rPr>
              <a:t>讲</a:t>
            </a:r>
            <a:endParaRPr lang="zh-CN" altLang="en-US" sz="3600" dirty="0">
              <a:latin typeface="+mn-lt"/>
              <a:ea typeface="+mn-ea"/>
              <a:cs typeface="+mn-cs"/>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body" idx="1"/>
          </p:nvPr>
        </p:nvSpPr>
        <p:spPr>
          <a:xfrm>
            <a:off x="304800" y="908050"/>
            <a:ext cx="8540750" cy="5329238"/>
          </a:xfrm>
        </p:spPr>
        <p:txBody>
          <a:bodyPr/>
          <a:lstStyle/>
          <a:p>
            <a:pPr lvl="1">
              <a:lnSpc>
                <a:spcPct val="120000"/>
              </a:lnSpc>
              <a:defRPr/>
            </a:pPr>
            <a:r>
              <a:rPr lang="en-US" altLang="zh-CN" dirty="0" err="1" smtClean="0"/>
              <a:t>DetailView</a:t>
            </a:r>
            <a:r>
              <a:rPr lang="zh-CN" altLang="en-US" dirty="0" smtClean="0"/>
              <a:t>有一个</a:t>
            </a:r>
            <a:r>
              <a:rPr lang="en-US" altLang="zh-CN" dirty="0" err="1" smtClean="0"/>
              <a:t>DefaultMode</a:t>
            </a:r>
            <a:r>
              <a:rPr lang="zh-CN" altLang="en-US" dirty="0" smtClean="0"/>
              <a:t>属性，可以控制默认的显示模式，该属性有</a:t>
            </a:r>
            <a:r>
              <a:rPr lang="en-US" altLang="zh-CN" dirty="0" smtClean="0"/>
              <a:t>3</a:t>
            </a:r>
            <a:r>
              <a:rPr lang="zh-CN" altLang="en-US" dirty="0" smtClean="0"/>
              <a:t>个可选值。</a:t>
            </a:r>
            <a:endParaRPr lang="zh-CN" altLang="en-US" dirty="0" smtClean="0"/>
          </a:p>
          <a:p>
            <a:pPr lvl="2">
              <a:lnSpc>
                <a:spcPct val="120000"/>
              </a:lnSpc>
              <a:defRPr/>
            </a:pPr>
            <a:r>
              <a:rPr lang="en-US" altLang="zh-CN" sz="2000" b="1" dirty="0" err="1" smtClean="0">
                <a:solidFill>
                  <a:schemeClr val="accent1">
                    <a:lumMod val="25000"/>
                  </a:schemeClr>
                </a:solidFill>
              </a:rPr>
              <a:t>DetailsViewMode.Edit</a:t>
            </a:r>
            <a:r>
              <a:rPr lang="zh-CN" altLang="en-US" sz="2000" dirty="0" smtClean="0">
                <a:solidFill>
                  <a:srgbClr val="000000"/>
                </a:solidFill>
              </a:rPr>
              <a:t>：编辑模式，用户可以更新记录的值。</a:t>
            </a:r>
            <a:endParaRPr lang="zh-CN" altLang="en-US" sz="2000" dirty="0" smtClean="0">
              <a:solidFill>
                <a:srgbClr val="000000"/>
              </a:solidFill>
            </a:endParaRPr>
          </a:p>
          <a:p>
            <a:pPr lvl="2">
              <a:lnSpc>
                <a:spcPct val="120000"/>
              </a:lnSpc>
              <a:defRPr/>
            </a:pPr>
            <a:r>
              <a:rPr lang="en-US" altLang="zh-CN" sz="2000" b="1" dirty="0" err="1" smtClean="0">
                <a:solidFill>
                  <a:schemeClr val="accent1">
                    <a:lumMod val="25000"/>
                  </a:schemeClr>
                </a:solidFill>
              </a:rPr>
              <a:t>DetailsViewMode.Insert</a:t>
            </a:r>
            <a:r>
              <a:rPr lang="zh-CN" altLang="en-US" sz="2000" dirty="0" smtClean="0">
                <a:solidFill>
                  <a:srgbClr val="000000"/>
                </a:solidFill>
              </a:rPr>
              <a:t>：插入模式，用户可以向数据源中添加新记录。</a:t>
            </a:r>
            <a:endParaRPr lang="zh-CN" altLang="en-US" sz="2000" dirty="0" smtClean="0">
              <a:solidFill>
                <a:srgbClr val="000000"/>
              </a:solidFill>
            </a:endParaRPr>
          </a:p>
          <a:p>
            <a:pPr lvl="2">
              <a:lnSpc>
                <a:spcPct val="120000"/>
              </a:lnSpc>
              <a:defRPr/>
            </a:pPr>
            <a:r>
              <a:rPr lang="en-US" altLang="zh-CN" sz="2000" b="1" dirty="0" err="1" smtClean="0">
                <a:solidFill>
                  <a:schemeClr val="accent1">
                    <a:lumMod val="25000"/>
                  </a:schemeClr>
                </a:solidFill>
              </a:rPr>
              <a:t>DetailsViewMode.ReadOnly</a:t>
            </a:r>
            <a:r>
              <a:rPr lang="zh-CN" altLang="en-US" sz="2000" dirty="0" smtClean="0">
                <a:solidFill>
                  <a:srgbClr val="000000"/>
                </a:solidFill>
              </a:rPr>
              <a:t>：只读模式，这是默认的显示模式。</a:t>
            </a:r>
            <a:endParaRPr lang="en-US" altLang="zh-CN" dirty="0" smtClean="0"/>
          </a:p>
          <a:p>
            <a:pPr lvl="1">
              <a:lnSpc>
                <a:spcPct val="120000"/>
              </a:lnSpc>
              <a:defRPr/>
            </a:pPr>
            <a:endParaRPr lang="zh-CN" altLang="en-US" sz="2600" dirty="0" smtClean="0">
              <a:solidFill>
                <a:srgbClr val="000000"/>
              </a:solidFill>
            </a:endParaRPr>
          </a:p>
        </p:txBody>
      </p:sp>
      <p:sp>
        <p:nvSpPr>
          <p:cNvPr id="158723" name="AutoShape 3">
            <a:hlinkClick r:id="rId1" action="ppaction://hlinksldjump" highlightClick="1"/>
          </p:cNvPr>
          <p:cNvSpPr>
            <a:spLocks noChangeArrowheads="1"/>
          </p:cNvSpPr>
          <p:nvPr/>
        </p:nvSpPr>
        <p:spPr bwMode="auto">
          <a:xfrm>
            <a:off x="8388350" y="6165850"/>
            <a:ext cx="287338" cy="215900"/>
          </a:xfrm>
          <a:prstGeom prst="actionButtonBeginning">
            <a:avLst/>
          </a:prstGeom>
          <a:solidFill>
            <a:srgbClr val="FFC000"/>
          </a:solidFill>
          <a:ln w="9525">
            <a:noFill/>
            <a:miter lim="800000"/>
          </a:ln>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body" idx="1"/>
          </p:nvPr>
        </p:nvSpPr>
        <p:spPr>
          <a:xfrm>
            <a:off x="304800" y="908050"/>
            <a:ext cx="8540750" cy="5616575"/>
          </a:xfrm>
        </p:spPr>
        <p:txBody>
          <a:bodyPr/>
          <a:lstStyle/>
          <a:p>
            <a:pPr marL="609600" lvl="1" indent="-609600" eaLnBrk="1" hangingPunct="1">
              <a:lnSpc>
                <a:spcPct val="120000"/>
              </a:lnSpc>
              <a:buClr>
                <a:schemeClr val="hlink"/>
              </a:buClr>
              <a:buSzPct val="70000"/>
              <a:buFont typeface="Wingdings" panose="05000000000000000000" pitchFamily="2" charset="2"/>
              <a:buAutoNum type="ea1JpnChsDbPeriod" startAt="3"/>
              <a:defRPr/>
            </a:pPr>
            <a:r>
              <a:rPr lang="en-US" altLang="zh-CN" dirty="0" err="1" smtClean="0"/>
              <a:t>FormView</a:t>
            </a:r>
            <a:r>
              <a:rPr lang="zh-CN" altLang="en-US" dirty="0" smtClean="0"/>
              <a:t>控件</a:t>
            </a:r>
            <a:endParaRPr lang="zh-CN" altLang="en-US" dirty="0" smtClean="0"/>
          </a:p>
          <a:p>
            <a:pPr lvl="1">
              <a:lnSpc>
                <a:spcPct val="120000"/>
              </a:lnSpc>
              <a:defRPr/>
            </a:pPr>
            <a:r>
              <a:rPr lang="en-US" altLang="zh-CN" dirty="0" err="1" smtClean="0"/>
              <a:t>FormView</a:t>
            </a:r>
            <a:r>
              <a:rPr lang="zh-CN" altLang="en-US" dirty="0" smtClean="0"/>
              <a:t>控件与</a:t>
            </a:r>
            <a:r>
              <a:rPr lang="en-US" altLang="zh-CN" dirty="0" err="1" smtClean="0"/>
              <a:t>DetailsView</a:t>
            </a:r>
            <a:r>
              <a:rPr lang="zh-CN" altLang="en-US" dirty="0" smtClean="0"/>
              <a:t>功能相同，也是显示数据源控件中的一个数据项，并可以添加、编辑和删除数据。</a:t>
            </a:r>
            <a:endParaRPr lang="zh-CN" altLang="en-US" dirty="0" smtClean="0"/>
          </a:p>
          <a:p>
            <a:pPr lvl="1">
              <a:lnSpc>
                <a:spcPct val="120000"/>
              </a:lnSpc>
              <a:defRPr/>
            </a:pPr>
            <a:r>
              <a:rPr lang="zh-CN" altLang="en-US" dirty="0" smtClean="0"/>
              <a:t>与</a:t>
            </a:r>
            <a:r>
              <a:rPr lang="en-US" altLang="zh-CN" dirty="0" err="1" smtClean="0"/>
              <a:t>DetailsView</a:t>
            </a:r>
            <a:r>
              <a:rPr lang="zh-CN" altLang="en-US" dirty="0" smtClean="0"/>
              <a:t>控件的一个明显区别是，</a:t>
            </a:r>
            <a:r>
              <a:rPr lang="en-US" altLang="zh-CN" dirty="0" err="1" smtClean="0"/>
              <a:t>FormView</a:t>
            </a:r>
            <a:r>
              <a:rPr lang="zh-CN" altLang="en-US" dirty="0" smtClean="0"/>
              <a:t>控件完全基于模板，提供了更多的布局控制选项。</a:t>
            </a:r>
            <a:endParaRPr lang="zh-CN" altLang="en-US" dirty="0" smtClean="0"/>
          </a:p>
          <a:p>
            <a:pPr lvl="1">
              <a:lnSpc>
                <a:spcPct val="120000"/>
              </a:lnSpc>
              <a:defRPr/>
            </a:pPr>
            <a:r>
              <a:rPr lang="zh-CN" altLang="en-US" dirty="0" smtClean="0"/>
              <a:t>利用</a:t>
            </a:r>
            <a:r>
              <a:rPr lang="en-US" altLang="zh-CN" dirty="0" err="1" smtClean="0"/>
              <a:t>FormView</a:t>
            </a:r>
            <a:r>
              <a:rPr lang="zh-CN" altLang="en-US" dirty="0" smtClean="0"/>
              <a:t>控件操作数据源数据时，需要为其定制不同的模板，例如为支持插入记录的</a:t>
            </a:r>
            <a:r>
              <a:rPr lang="en-US" altLang="zh-CN" dirty="0" err="1" smtClean="0"/>
              <a:t>FormView</a:t>
            </a:r>
            <a:r>
              <a:rPr lang="zh-CN" altLang="en-US" dirty="0" smtClean="0"/>
              <a:t>控件定义插入项模板等。</a:t>
            </a:r>
            <a:endParaRPr lang="en-US" altLang="zh-CN" dirty="0" smtClean="0"/>
          </a:p>
          <a:p>
            <a:pPr marL="1066800" lvl="1" indent="-609600" eaLnBrk="1" hangingPunct="1">
              <a:lnSpc>
                <a:spcPct val="115000"/>
              </a:lnSpc>
              <a:defRPr/>
            </a:pP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rrowheads="1"/>
          </p:cNvSpPr>
          <p:nvPr>
            <p:ph type="body" idx="1"/>
          </p:nvPr>
        </p:nvSpPr>
        <p:spPr>
          <a:xfrm>
            <a:off x="323850" y="620713"/>
            <a:ext cx="8540750" cy="792162"/>
          </a:xfrm>
        </p:spPr>
        <p:txBody>
          <a:bodyPr/>
          <a:lstStyle/>
          <a:p>
            <a:pPr lvl="1"/>
            <a:r>
              <a:rPr lang="en-US" altLang="zh-CN" smtClean="0">
                <a:latin typeface="Times New Roman" panose="02020603050405020304" pitchFamily="18" charset="0"/>
                <a:cs typeface="Times New Roman" panose="02020603050405020304" pitchFamily="18" charset="0"/>
              </a:rPr>
              <a:t>FormView</a:t>
            </a:r>
            <a:r>
              <a:rPr lang="zh-CN" altLang="en-US" smtClean="0">
                <a:latin typeface="Times New Roman" panose="02020603050405020304" pitchFamily="18" charset="0"/>
                <a:cs typeface="Times New Roman" panose="02020603050405020304" pitchFamily="18" charset="0"/>
              </a:rPr>
              <a:t>控件的常用模板</a:t>
            </a:r>
            <a:endParaRPr lang="zh-CN" altLang="en-US" smtClean="0">
              <a:cs typeface="Times New Roman" panose="02020603050405020304" pitchFamily="18" charset="0"/>
            </a:endParaRPr>
          </a:p>
        </p:txBody>
      </p:sp>
      <p:graphicFrame>
        <p:nvGraphicFramePr>
          <p:cNvPr id="3" name="Group 103"/>
          <p:cNvGraphicFramePr>
            <a:graphicFrameLocks noGrp="1"/>
          </p:cNvGraphicFramePr>
          <p:nvPr/>
        </p:nvGraphicFramePr>
        <p:xfrm>
          <a:off x="250825" y="1125538"/>
          <a:ext cx="8712968" cy="5340096"/>
        </p:xfrm>
        <a:graphic>
          <a:graphicData uri="http://schemas.openxmlformats.org/drawingml/2006/table">
            <a:tbl>
              <a:tblPr/>
              <a:tblGrid>
                <a:gridCol w="2383965"/>
                <a:gridCol w="6329003"/>
              </a:tblGrid>
              <a:tr h="365125">
                <a:tc>
                  <a:txBody>
                    <a:bodyPr/>
                    <a:lstStyle/>
                    <a:p>
                      <a:pPr marL="0" marR="0" lvl="0" indent="0" algn="l" defTabSz="914400" rtl="0" eaLnBrk="0" fontAlgn="base" latinLnBrk="0" hangingPunct="0">
                        <a:lnSpc>
                          <a:spcPct val="105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模板名称</a:t>
                      </a:r>
                      <a:endParaRPr kumimoji="0" lang="zh-CN" altLang="en-US"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5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28600">
                <a:tc>
                  <a:txBody>
                    <a:bodyPr/>
                    <a:lstStyle/>
                    <a:p>
                      <a:pPr marL="0" marR="0" lvl="0" indent="0" algn="l" defTabSz="914400" rtl="0" eaLnBrk="0" fontAlgn="base" latinLnBrk="0" hangingPunct="0">
                        <a:lnSpc>
                          <a:spcPct val="105000"/>
                        </a:lnSpc>
                        <a:spcBef>
                          <a:spcPct val="0"/>
                        </a:spcBef>
                        <a:spcAft>
                          <a:spcPct val="0"/>
                        </a:spcAft>
                        <a:buClrTx/>
                        <a:buSzTx/>
                        <a:buFontTx/>
                        <a:buNone/>
                      </a:pPr>
                      <a:r>
                        <a:rPr kumimoji="0" lang="en-US" altLang="zh-CN" sz="18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EditItemTemplate</a:t>
                      </a:r>
                      <a:endParaRPr kumimoji="0" lang="en-US" altLang="zh-CN"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5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定义数据行在</a:t>
                      </a: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FormView</a:t>
                      </a: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控件处于编辑模式时的内容，通常包含用户用来编辑现有记录的输入控件和命令按钮</a:t>
                      </a:r>
                      <a:endParaRPr kumimoji="0" lang="zh-CN" altLang="en-US" sz="1800" b="1" i="0" u="none" strike="noStrike" cap="none" normalizeH="0" baseline="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l" defTabSz="914400" rtl="0" eaLnBrk="0" fontAlgn="base" latinLnBrk="0" hangingPunct="0">
                        <a:lnSpc>
                          <a:spcPct val="105000"/>
                        </a:lnSpc>
                        <a:spcBef>
                          <a:spcPct val="0"/>
                        </a:spcBef>
                        <a:spcAft>
                          <a:spcPct val="0"/>
                        </a:spcAft>
                        <a:buClrTx/>
                        <a:buSzTx/>
                        <a:buFontTx/>
                        <a:buNone/>
                      </a:pPr>
                      <a:r>
                        <a:rPr kumimoji="0" lang="en-US" altLang="zh-CN" sz="18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EmptyDataTemplate</a:t>
                      </a:r>
                      <a:endParaRPr kumimoji="0" lang="en-US" altLang="zh-CN"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5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定义在</a:t>
                      </a: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FromView</a:t>
                      </a: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控件绑定到不包含任何记录的数据源时所显示的空数据行的内容，通常包含用来警告用户数据源不包含任何记录。</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28600">
                <a:tc>
                  <a:txBody>
                    <a:bodyPr/>
                    <a:lstStyle/>
                    <a:p>
                      <a:pPr marL="0" marR="0" lvl="0" indent="0" algn="l" defTabSz="914400" rtl="0" eaLnBrk="0" fontAlgn="base" latinLnBrk="0" hangingPunct="0">
                        <a:lnSpc>
                          <a:spcPct val="105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FooterTemplate</a:t>
                      </a:r>
                      <a:endParaRPr kumimoji="0" lang="en-US" altLang="zh-CN" sz="1800" b="1" i="0" u="none" strike="noStrike" cap="none" normalizeH="0" baseline="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5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定义脚注行的内容，此模板通常包含任何要在脚注行中显示的附加内容</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l" defTabSz="914400" rtl="0" eaLnBrk="0" fontAlgn="base" latinLnBrk="0" hangingPunct="0">
                        <a:lnSpc>
                          <a:spcPct val="105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HeaderTemplate</a:t>
                      </a:r>
                      <a:endParaRPr kumimoji="0" lang="en-US" altLang="zh-CN" sz="1800" b="1" i="0" u="none" strike="noStrike" cap="none" normalizeH="0" baseline="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5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定义标题行的内容，此模板通常包含任何要在标题行中显示的附加内容</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28600">
                <a:tc>
                  <a:txBody>
                    <a:bodyPr/>
                    <a:lstStyle/>
                    <a:p>
                      <a:pPr marL="0" marR="0" lvl="0" indent="0" algn="l" defTabSz="914400" rtl="0" eaLnBrk="0" fontAlgn="base" latinLnBrk="0" hangingPunct="0">
                        <a:lnSpc>
                          <a:spcPct val="105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ItemTemplate</a:t>
                      </a:r>
                      <a:endParaRPr kumimoji="0" lang="en-US" altLang="zh-CN" sz="1800" b="1" i="0" u="none" strike="noStrike" cap="none" normalizeH="0" baseline="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5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定义数据行在</a:t>
                      </a: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FormView</a:t>
                      </a: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控件处于只读模式时的内容，通常包含用来显示现有记录值的内容（</a:t>
                      </a:r>
                      <a:r>
                        <a:rPr kumimoji="0" lang="zh-CN" altLang="en-US" sz="18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必不可少</a:t>
                      </a: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l" defTabSz="914400" rtl="0" eaLnBrk="0" fontAlgn="base" latinLnBrk="0" hangingPunct="0">
                        <a:lnSpc>
                          <a:spcPct val="105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InsertItemTemplate</a:t>
                      </a:r>
                      <a:endParaRPr kumimoji="0" lang="en-US" altLang="zh-CN" sz="1800" b="1" i="0" u="none" strike="noStrike" cap="none" normalizeH="0" baseline="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5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定义数据行在</a:t>
                      </a: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FormView</a:t>
                      </a: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控件处于插入模式时的内容，通常包含用户用来添加新记录的输入控件和命令按钮</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28600">
                <a:tc>
                  <a:txBody>
                    <a:bodyPr/>
                    <a:lstStyle/>
                    <a:p>
                      <a:pPr marL="0" marR="0" lvl="0" indent="0" algn="l" defTabSz="914400" rtl="0" eaLnBrk="0" fontAlgn="base" latinLnBrk="0" hangingPunct="0">
                        <a:lnSpc>
                          <a:spcPct val="105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PagerTemplate</a:t>
                      </a:r>
                      <a:endParaRPr kumimoji="0" lang="en-US" altLang="zh-CN" sz="1800" b="1" i="0" u="none" strike="noStrike" cap="none" normalizeH="0" baseline="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p>
                      <a:pPr marL="0" marR="0" lvl="0" indent="0" algn="l" defTabSz="914400" rtl="0" eaLnBrk="0" fontAlgn="base" latinLnBrk="0" hangingPunct="0">
                        <a:lnSpc>
                          <a:spcPct val="105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定义在启用分页功能时所显示的页导航行的内容，通常包含用户可以用来导航至另一个记录的控件</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rrowheads="1"/>
          </p:cNvSpPr>
          <p:nvPr>
            <p:ph type="body" idx="1"/>
          </p:nvPr>
        </p:nvSpPr>
        <p:spPr>
          <a:xfrm>
            <a:off x="323850" y="981075"/>
            <a:ext cx="8540750" cy="5472113"/>
          </a:xfrm>
        </p:spPr>
        <p:txBody>
          <a:bodyPr/>
          <a:lstStyle/>
          <a:p>
            <a:pPr lvl="1">
              <a:lnSpc>
                <a:spcPct val="105000"/>
              </a:lnSpc>
            </a:pPr>
            <a:r>
              <a:rPr lang="en-US" altLang="zh-CN" dirty="0" err="1" smtClean="0"/>
              <a:t>FormView</a:t>
            </a:r>
            <a:r>
              <a:rPr lang="zh-CN" altLang="en-US" dirty="0" smtClean="0"/>
              <a:t>控件不提供自动生成命令按钮以执行更新、删除或插入操作的方法。</a:t>
            </a:r>
            <a:r>
              <a:rPr lang="zh-CN" altLang="en-US" dirty="0" smtClean="0"/>
              <a:t>必须将</a:t>
            </a:r>
            <a:r>
              <a:rPr lang="zh-CN" altLang="en-US" dirty="0" smtClean="0"/>
              <a:t>这些按钮添加在不同的模板中。</a:t>
            </a:r>
            <a:r>
              <a:rPr lang="en-US" altLang="zh-CN" dirty="0" err="1" smtClean="0"/>
              <a:t>FormView</a:t>
            </a:r>
            <a:r>
              <a:rPr lang="zh-CN" altLang="en-US" dirty="0" smtClean="0"/>
              <a:t>控件通过识别按钮的</a:t>
            </a:r>
            <a:r>
              <a:rPr lang="en-US" altLang="zh-CN" dirty="0" err="1" smtClean="0"/>
              <a:t>CommandName</a:t>
            </a:r>
            <a:r>
              <a:rPr lang="zh-CN" altLang="en-US" dirty="0" smtClean="0"/>
              <a:t>属性，来执行不同的操作。 </a:t>
            </a:r>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rrowheads="1"/>
          </p:cNvSpPr>
          <p:nvPr>
            <p:ph type="body" idx="1"/>
          </p:nvPr>
        </p:nvSpPr>
        <p:spPr>
          <a:xfrm>
            <a:off x="323850" y="692150"/>
            <a:ext cx="8540750" cy="792163"/>
          </a:xfrm>
        </p:spPr>
        <p:txBody>
          <a:bodyPr/>
          <a:lstStyle/>
          <a:p>
            <a:r>
              <a:rPr lang="en-US" altLang="zh-CN" smtClean="0">
                <a:solidFill>
                  <a:srgbClr val="000000"/>
                </a:solidFill>
                <a:latin typeface="Times New Roman" panose="02020603050405020304" pitchFamily="18" charset="0"/>
                <a:cs typeface="Times New Roman" panose="02020603050405020304" pitchFamily="18" charset="0"/>
              </a:rPr>
              <a:t>FormView</a:t>
            </a:r>
            <a:r>
              <a:rPr lang="zh-CN" altLang="en-US" smtClean="0">
                <a:solidFill>
                  <a:srgbClr val="000000"/>
                </a:solidFill>
                <a:latin typeface="Times New Roman" panose="02020603050405020304" pitchFamily="18" charset="0"/>
                <a:cs typeface="Times New Roman" panose="02020603050405020304" pitchFamily="18" charset="0"/>
              </a:rPr>
              <a:t>控件识别的命令按钮</a:t>
            </a:r>
            <a:endParaRPr lang="zh-CN" altLang="en-US" smtClean="0">
              <a:solidFill>
                <a:srgbClr val="000000"/>
              </a:solidFill>
              <a:cs typeface="Times New Roman" panose="02020603050405020304" pitchFamily="18" charset="0"/>
            </a:endParaRPr>
          </a:p>
        </p:txBody>
      </p:sp>
      <p:graphicFrame>
        <p:nvGraphicFramePr>
          <p:cNvPr id="4" name="Group 148"/>
          <p:cNvGraphicFramePr>
            <a:graphicFrameLocks noGrp="1"/>
          </p:cNvGraphicFramePr>
          <p:nvPr/>
        </p:nvGraphicFramePr>
        <p:xfrm>
          <a:off x="179388" y="1196975"/>
          <a:ext cx="8770937" cy="5367528"/>
        </p:xfrm>
        <a:graphic>
          <a:graphicData uri="http://schemas.openxmlformats.org/drawingml/2006/table">
            <a:tbl>
              <a:tblPr/>
              <a:tblGrid>
                <a:gridCol w="850900"/>
                <a:gridCol w="2173436"/>
                <a:gridCol w="5746601"/>
              </a:tblGrid>
              <a:tr h="365125">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按钮</a:t>
                      </a:r>
                      <a:endParaRPr kumimoji="0" lang="zh-CN" altLang="en-US"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en-US" altLang="zh-CN" sz="18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CommandName</a:t>
                      </a: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值</a:t>
                      </a:r>
                      <a:endParaRPr kumimoji="0" lang="zh-CN" altLang="en-US"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28600">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取消</a:t>
                      </a:r>
                      <a:endParaRPr kumimoji="0" lang="zh-CN" altLang="en-US" sz="1800" b="1" i="0" u="none" strike="noStrike" cap="none" normalizeH="0" baseline="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Cancel</a:t>
                      </a:r>
                      <a:endParaRPr kumimoji="0" lang="en-US" altLang="zh-CN"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在更新或插入操作中，用于取消操作并放弃用户输入</a:t>
                      </a:r>
                      <a:endParaRPr kumimoji="0" lang="zh-CN" altLang="en-US" sz="1800" b="1" i="0" u="none" strike="noStrike" cap="none" normalizeH="0" baseline="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a:t>
                      </a:r>
                      <a:endParaRPr kumimoji="0" lang="zh-CN" altLang="en-US" sz="1800" b="1" i="0" u="none" strike="noStrike" cap="none" normalizeH="0" baseline="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Delete</a:t>
                      </a:r>
                      <a:endParaRPr kumimoji="0" lang="en-US" altLang="zh-CN"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删除当前记录，引发</a:t>
                      </a: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ItemDeleting</a:t>
                      </a: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ItemDeleted</a:t>
                      </a: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事件</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28600">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编辑</a:t>
                      </a:r>
                      <a:endParaRPr kumimoji="0" lang="zh-CN" altLang="en-US" sz="1800" b="1" i="0" u="none" strike="noStrike" cap="none" normalizeH="0" baseline="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Edit</a:t>
                      </a:r>
                      <a:endParaRPr kumimoji="0" lang="en-US" altLang="zh-CN"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进入编辑模式</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插入</a:t>
                      </a:r>
                      <a:endParaRPr kumimoji="0" lang="zh-CN" altLang="en-US"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Insert</a:t>
                      </a:r>
                      <a:endParaRPr kumimoji="0" lang="en-US" altLang="zh-CN"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插入用户输入的数据，引发</a:t>
                      </a: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ItemInserting</a:t>
                      </a: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ItemInserted</a:t>
                      </a: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事件</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新建</a:t>
                      </a:r>
                      <a:endParaRPr kumimoji="0" lang="zh-CN" altLang="en-US"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New</a:t>
                      </a:r>
                      <a:endParaRPr kumimoji="0" lang="en-US" altLang="zh-CN"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进入插入模式</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a:t>
                      </a:r>
                      <a:endParaRPr kumimoji="0" lang="zh-CN" altLang="en-US" sz="1800" b="1" i="0" u="none" strike="noStrike" cap="none" normalizeH="0" baseline="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Page</a:t>
                      </a:r>
                      <a:endParaRPr kumimoji="0" lang="en-US" altLang="zh-CN"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表示页导航行中执行分页的按钮，若要指定分页操作，必须将该按钮的</a:t>
                      </a: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CommandArgument</a:t>
                      </a: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属性设置为“</a:t>
                      </a:r>
                      <a:r>
                        <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Next”</a:t>
                      </a: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Prev</a:t>
                      </a:r>
                      <a:r>
                        <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First”</a:t>
                      </a: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Last”</a:t>
                      </a: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或要导航至的目标页的索引。引发</a:t>
                      </a: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PageIndexChanging</a:t>
                      </a: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PageIndexChanged</a:t>
                      </a: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事件</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a:t>
                      </a:r>
                      <a:endParaRPr kumimoji="0" lang="zh-CN" altLang="en-US" sz="1800" b="1" i="0" u="none" strike="noStrike" cap="none" normalizeH="0" baseline="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Update</a:t>
                      </a:r>
                      <a:endParaRPr kumimoji="0" lang="en-US" altLang="zh-CN"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p>
                      <a:pPr marL="0" marR="0" lvl="0" indent="0" algn="l"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更新当前记录，引发</a:t>
                      </a: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ItemUpdating</a:t>
                      </a: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ItemUpdated</a:t>
                      </a: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事件</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r>
            </a:tbl>
          </a:graphicData>
        </a:graphic>
      </p:graphicFrame>
      <p:sp>
        <p:nvSpPr>
          <p:cNvPr id="5" name="动作按钮: 开始 4">
            <a:hlinkClick r:id="rId1" action="ppaction://hlinksldjump" highlightClick="1"/>
          </p:cNvPr>
          <p:cNvSpPr/>
          <p:nvPr/>
        </p:nvSpPr>
        <p:spPr>
          <a:xfrm>
            <a:off x="8388350" y="6669088"/>
            <a:ext cx="287338" cy="188912"/>
          </a:xfrm>
          <a:prstGeom prst="actionButtonBeginning">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rrowheads="1"/>
          </p:cNvSpPr>
          <p:nvPr>
            <p:ph type="body" idx="1"/>
          </p:nvPr>
        </p:nvSpPr>
        <p:spPr>
          <a:xfrm>
            <a:off x="323850" y="981075"/>
            <a:ext cx="8540750" cy="5472113"/>
          </a:xfrm>
        </p:spPr>
        <p:txBody>
          <a:bodyPr/>
          <a:lstStyle/>
          <a:p>
            <a:pPr lvl="1">
              <a:lnSpc>
                <a:spcPct val="120000"/>
              </a:lnSpc>
            </a:pPr>
            <a:r>
              <a:rPr lang="zh-CN" altLang="en-US" dirty="0" smtClean="0"/>
              <a:t>事实上：默认情况下，当</a:t>
            </a:r>
            <a:r>
              <a:rPr lang="en-US" dirty="0" err="1" smtClean="0"/>
              <a:t>FormView</a:t>
            </a:r>
            <a:r>
              <a:rPr lang="zh-CN" altLang="en-US" dirty="0" smtClean="0"/>
              <a:t>控件绑定到</a:t>
            </a:r>
            <a:r>
              <a:rPr lang="en-US" dirty="0" err="1" smtClean="0"/>
              <a:t>SqlDataSource</a:t>
            </a:r>
            <a:r>
              <a:rPr lang="zh-CN" altLang="en-US" dirty="0" smtClean="0"/>
              <a:t>后，会自动生成如下内容：</a:t>
            </a:r>
            <a:endParaRPr lang="en-US" altLang="zh-CN" dirty="0" smtClean="0"/>
          </a:p>
          <a:p>
            <a:pPr lvl="2">
              <a:lnSpc>
                <a:spcPct val="120000"/>
              </a:lnSpc>
            </a:pPr>
            <a:r>
              <a:rPr lang="zh-CN" altLang="en-US" sz="2400" dirty="0" smtClean="0"/>
              <a:t>三个模板：</a:t>
            </a:r>
            <a:r>
              <a:rPr lang="en-US" sz="2400" dirty="0" err="1" smtClean="0"/>
              <a:t>ItemTemplate</a:t>
            </a:r>
            <a:r>
              <a:rPr lang="zh-CN" altLang="en-US" sz="2400" dirty="0" smtClean="0"/>
              <a:t>、</a:t>
            </a:r>
            <a:r>
              <a:rPr lang="en-US" sz="2400" dirty="0" err="1" smtClean="0"/>
              <a:t>EditItemTemplate</a:t>
            </a:r>
            <a:r>
              <a:rPr lang="zh-CN" altLang="en-US" sz="2400" dirty="0" smtClean="0"/>
              <a:t>和</a:t>
            </a:r>
            <a:r>
              <a:rPr lang="en-US" sz="2400" dirty="0" err="1" smtClean="0"/>
              <a:t>InsertItemTemplate</a:t>
            </a:r>
            <a:r>
              <a:rPr lang="zh-CN" altLang="en-US" sz="2400" dirty="0" smtClean="0"/>
              <a:t>的内容。开发者可以删除其中的默认控件，自行设计模板（如同定制</a:t>
            </a:r>
            <a:r>
              <a:rPr lang="en-US" sz="2400" dirty="0" err="1" smtClean="0"/>
              <a:t>GridView</a:t>
            </a:r>
            <a:r>
              <a:rPr lang="zh-CN" altLang="en-US" sz="2400" dirty="0" smtClean="0"/>
              <a:t>和</a:t>
            </a:r>
            <a:r>
              <a:rPr lang="en-US" sz="2400" dirty="0" err="1" smtClean="0"/>
              <a:t>DetailsView</a:t>
            </a:r>
            <a:r>
              <a:rPr lang="zh-CN" altLang="en-US" sz="2400" dirty="0" smtClean="0"/>
              <a:t>的</a:t>
            </a:r>
            <a:r>
              <a:rPr lang="en-US" sz="2400" dirty="0" err="1" smtClean="0"/>
              <a:t>TemplateField</a:t>
            </a:r>
            <a:r>
              <a:rPr lang="zh-CN" altLang="en-US" sz="2400" dirty="0" smtClean="0"/>
              <a:t>），也可以再</a:t>
            </a:r>
            <a:r>
              <a:rPr lang="en-US" sz="2400" dirty="0" smtClean="0"/>
              <a:t> </a:t>
            </a:r>
            <a:r>
              <a:rPr lang="zh-CN" altLang="en-US" sz="2400" dirty="0" smtClean="0"/>
              <a:t>添加其它模板。</a:t>
            </a:r>
            <a:r>
              <a:rPr lang="en-US" sz="2400" dirty="0" smtClean="0"/>
              <a:t> </a:t>
            </a:r>
            <a:endParaRPr lang="en-US" sz="2400" dirty="0" smtClean="0"/>
          </a:p>
          <a:p>
            <a:pPr lvl="2">
              <a:lnSpc>
                <a:spcPct val="120000"/>
              </a:lnSpc>
            </a:pPr>
            <a:r>
              <a:rPr lang="zh-CN" altLang="en-US" sz="2400" dirty="0" smtClean="0">
                <a:latin typeface="Times New Roman" panose="02020603050405020304" pitchFamily="18" charset="0"/>
                <a:cs typeface="Times New Roman" panose="02020603050405020304" pitchFamily="18" charset="0"/>
              </a:rPr>
              <a:t>一些命令按钮（</a:t>
            </a:r>
            <a:r>
              <a:rPr lang="en-US" sz="2400" dirty="0" err="1" smtClean="0"/>
              <a:t>LinkButton</a:t>
            </a:r>
            <a:r>
              <a:rPr lang="zh-CN" altLang="en-US" sz="2400" dirty="0" smtClean="0"/>
              <a:t>控件），如</a:t>
            </a:r>
            <a:r>
              <a:rPr lang="zh-CN" altLang="en-US" sz="2400" dirty="0" smtClean="0">
                <a:latin typeface="Times New Roman" panose="02020603050405020304" pitchFamily="18" charset="0"/>
                <a:cs typeface="Times New Roman" panose="02020603050405020304" pitchFamily="18" charset="0"/>
              </a:rPr>
              <a:t>“新建”、“编辑”、“删除”、“更新”等，分别位于相应模板中。当然也可以通过设置其相关属性对其进行定制。</a:t>
            </a:r>
            <a:endParaRPr lang="zh-CN" alt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rrowheads="1"/>
          </p:cNvSpPr>
          <p:nvPr>
            <p:ph type="body" idx="1"/>
          </p:nvPr>
        </p:nvSpPr>
        <p:spPr>
          <a:xfrm>
            <a:off x="323850" y="549275"/>
            <a:ext cx="8540750" cy="6048375"/>
          </a:xfrm>
        </p:spPr>
        <p:txBody>
          <a:bodyPr/>
          <a:lstStyle/>
          <a:p>
            <a:pPr marL="1066800" lvl="1" indent="-609600" eaLnBrk="1" hangingPunct="1">
              <a:lnSpc>
                <a:spcPct val="115000"/>
              </a:lnSpc>
              <a:defRPr/>
            </a:pPr>
            <a:r>
              <a:rPr lang="zh-CN" altLang="en-US" dirty="0" smtClean="0"/>
              <a:t>示例    </a:t>
            </a:r>
            <a:endParaRPr lang="en-US" altLang="zh-CN" dirty="0" smtClean="0"/>
          </a:p>
          <a:p>
            <a:pPr marL="1504950" lvl="4" indent="-533400">
              <a:lnSpc>
                <a:spcPct val="110000"/>
              </a:lnSpc>
              <a:spcBef>
                <a:spcPct val="10000"/>
              </a:spcBef>
              <a:buSzPct val="70000"/>
              <a:defRPr/>
            </a:pPr>
            <a:r>
              <a:rPr lang="en-US" altLang="zh-CN" dirty="0" smtClean="0"/>
              <a:t>C:\......\</a:t>
            </a:r>
            <a:r>
              <a:rPr lang="zh-CN" altLang="en-US" dirty="0" smtClean="0"/>
              <a:t> </a:t>
            </a:r>
            <a:r>
              <a:rPr lang="en-US" altLang="zh-CN" dirty="0" smtClean="0"/>
              <a:t>ASPNET</a:t>
            </a:r>
            <a:r>
              <a:rPr lang="zh-CN" altLang="en-US" dirty="0" smtClean="0"/>
              <a:t>案例教程教辅资料 </a:t>
            </a:r>
            <a:r>
              <a:rPr lang="en-US" altLang="zh-CN" dirty="0" smtClean="0"/>
              <a:t>\ </a:t>
            </a:r>
            <a:r>
              <a:rPr lang="zh-CN" altLang="en-US" dirty="0" smtClean="0"/>
              <a:t>示例</a:t>
            </a:r>
            <a:r>
              <a:rPr lang="zh-CN" altLang="zh-CN" dirty="0" smtClean="0">
                <a:solidFill>
                  <a:srgbClr val="333399"/>
                </a:solidFill>
              </a:rPr>
              <a:t>\</a:t>
            </a:r>
            <a:r>
              <a:rPr lang="zh-CN" altLang="en-US" dirty="0" smtClean="0">
                <a:solidFill>
                  <a:srgbClr val="333399"/>
                </a:solidFill>
              </a:rPr>
              <a:t>第</a:t>
            </a:r>
            <a:r>
              <a:rPr lang="en-US" altLang="zh-CN" dirty="0" smtClean="0">
                <a:solidFill>
                  <a:srgbClr val="333399"/>
                </a:solidFill>
              </a:rPr>
              <a:t>9</a:t>
            </a:r>
            <a:r>
              <a:rPr lang="zh-CN" altLang="en-US" dirty="0" smtClean="0">
                <a:solidFill>
                  <a:srgbClr val="333399"/>
                </a:solidFill>
              </a:rPr>
              <a:t>章</a:t>
            </a:r>
            <a:r>
              <a:rPr lang="en-US" altLang="zh-CN" dirty="0" smtClean="0">
                <a:solidFill>
                  <a:srgbClr val="333399"/>
                </a:solidFill>
              </a:rPr>
              <a:t>\</a:t>
            </a:r>
            <a:r>
              <a:rPr lang="en-US" altLang="zh-CN" dirty="0" smtClean="0">
                <a:cs typeface="Arial" panose="020B0604020202020204" pitchFamily="34" charset="0"/>
              </a:rPr>
              <a:t> </a:t>
            </a:r>
            <a:r>
              <a:rPr lang="en-US" altLang="zh-CN" dirty="0" err="1" smtClean="0">
                <a:cs typeface="Arial" panose="020B0604020202020204" pitchFamily="34" charset="0"/>
              </a:rPr>
              <a:t>DataBind</a:t>
            </a:r>
            <a:r>
              <a:rPr lang="en-US" altLang="zh-CN" sz="1600" dirty="0" smtClean="0">
                <a:cs typeface="Arial" panose="020B0604020202020204" pitchFamily="34" charset="0"/>
              </a:rPr>
              <a:t>\</a:t>
            </a:r>
            <a:r>
              <a:rPr lang="en-US" altLang="zh-CN" dirty="0" smtClean="0">
                <a:cs typeface="Arial" panose="020B0604020202020204" pitchFamily="34" charset="0"/>
              </a:rPr>
              <a:t>FormViewDemo.aspx</a:t>
            </a:r>
            <a:endParaRPr lang="en-US" altLang="zh-CN" dirty="0" smtClean="0">
              <a:cs typeface="Arial" panose="020B0604020202020204" pitchFamily="34" charset="0"/>
            </a:endParaRPr>
          </a:p>
          <a:p>
            <a:pPr marL="1504950" lvl="4" indent="-533400">
              <a:lnSpc>
                <a:spcPct val="110000"/>
              </a:lnSpc>
              <a:spcBef>
                <a:spcPct val="10000"/>
              </a:spcBef>
              <a:buSzPct val="70000"/>
              <a:defRPr/>
            </a:pPr>
            <a:endParaRPr lang="en-US" altLang="zh-CN" dirty="0" smtClean="0">
              <a:cs typeface="Arial" panose="020B0604020202020204" pitchFamily="34" charset="0"/>
            </a:endParaRPr>
          </a:p>
          <a:p>
            <a:pPr marL="1504950" lvl="4" indent="-533400">
              <a:lnSpc>
                <a:spcPct val="110000"/>
              </a:lnSpc>
              <a:spcBef>
                <a:spcPct val="10000"/>
              </a:spcBef>
              <a:buSzPct val="70000"/>
              <a:defRPr/>
            </a:pPr>
            <a:r>
              <a:rPr lang="zh-CN" altLang="en-US" b="1" dirty="0" smtClean="0">
                <a:solidFill>
                  <a:schemeClr val="tx1">
                    <a:lumMod val="75000"/>
                  </a:schemeClr>
                </a:solidFill>
                <a:cs typeface="Arial" panose="020B0604020202020204" pitchFamily="34" charset="0"/>
              </a:rPr>
              <a:t>主要步骤：</a:t>
            </a:r>
            <a:endParaRPr lang="en-US" altLang="zh-CN" b="1" dirty="0" smtClean="0">
              <a:solidFill>
                <a:schemeClr val="tx1">
                  <a:lumMod val="75000"/>
                </a:schemeClr>
              </a:solidFill>
              <a:cs typeface="Arial" panose="020B0604020202020204" pitchFamily="34" charset="0"/>
            </a:endParaRPr>
          </a:p>
          <a:p>
            <a:pPr marL="1504950" lvl="4" indent="-533400">
              <a:lnSpc>
                <a:spcPct val="110000"/>
              </a:lnSpc>
              <a:spcBef>
                <a:spcPct val="10000"/>
              </a:spcBef>
              <a:buSzPct val="70000"/>
              <a:buFont typeface="+mj-lt"/>
              <a:buAutoNum type="arabicParenR"/>
              <a:defRPr/>
            </a:pPr>
            <a:r>
              <a:rPr lang="zh-CN" altLang="en-US" dirty="0" smtClean="0"/>
              <a:t>在页面添加数据源控件</a:t>
            </a:r>
            <a:r>
              <a:rPr lang="en-US" altLang="zh-CN" dirty="0" smtClean="0"/>
              <a:t>SqlDataSource1</a:t>
            </a:r>
            <a:r>
              <a:rPr lang="zh-CN" altLang="en-US" dirty="0" smtClean="0"/>
              <a:t>，配置数据源使其可以查询、更新、插入及删除</a:t>
            </a:r>
            <a:r>
              <a:rPr lang="en-US" altLang="zh-CN" dirty="0" err="1" smtClean="0"/>
              <a:t>StuInfo</a:t>
            </a:r>
            <a:r>
              <a:rPr lang="zh-CN" altLang="en-US" dirty="0" smtClean="0"/>
              <a:t>表的记录；</a:t>
            </a:r>
            <a:endParaRPr lang="en-US" altLang="zh-CN" dirty="0" smtClean="0"/>
          </a:p>
          <a:p>
            <a:pPr marL="1504950" lvl="4" indent="-533400">
              <a:lnSpc>
                <a:spcPct val="110000"/>
              </a:lnSpc>
              <a:spcBef>
                <a:spcPct val="10000"/>
              </a:spcBef>
              <a:buSzPct val="70000"/>
              <a:buFont typeface="+mj-lt"/>
              <a:buAutoNum type="arabicParenR"/>
              <a:defRPr/>
            </a:pPr>
            <a:r>
              <a:rPr lang="zh-CN" altLang="en-US" dirty="0" smtClean="0"/>
              <a:t>添加</a:t>
            </a:r>
            <a:r>
              <a:rPr lang="en-US" altLang="zh-CN" dirty="0" smtClean="0"/>
              <a:t>FormView1</a:t>
            </a:r>
            <a:r>
              <a:rPr lang="zh-CN" altLang="en-US" dirty="0" smtClean="0"/>
              <a:t>，绑定到</a:t>
            </a:r>
            <a:r>
              <a:rPr lang="en-US" altLang="zh-CN" dirty="0" smtClean="0"/>
              <a:t>SqlDataSource1</a:t>
            </a:r>
            <a:r>
              <a:rPr lang="zh-CN" altLang="en-US" dirty="0" smtClean="0"/>
              <a:t>，并启用分页；</a:t>
            </a:r>
            <a:endParaRPr lang="en-US" altLang="zh-CN" dirty="0" smtClean="0"/>
          </a:p>
          <a:p>
            <a:pPr marL="1504950" lvl="4" indent="-533400">
              <a:lnSpc>
                <a:spcPct val="110000"/>
              </a:lnSpc>
              <a:spcBef>
                <a:spcPct val="10000"/>
              </a:spcBef>
              <a:buSzPct val="70000"/>
              <a:buFont typeface="+mj-lt"/>
              <a:buAutoNum type="arabicParenR"/>
              <a:defRPr/>
            </a:pPr>
            <a:r>
              <a:rPr lang="zh-CN" altLang="en-US" dirty="0" smtClean="0">
                <a:latin typeface="Arial Narrow" pitchFamily="34" charset="0"/>
                <a:cs typeface="Times New Roman" panose="02020603050405020304" pitchFamily="18" charset="0"/>
              </a:rPr>
              <a:t>在“</a:t>
            </a:r>
            <a:r>
              <a:rPr lang="en-US" altLang="zh-CN" dirty="0" err="1" smtClean="0">
                <a:cs typeface="Times New Roman" panose="02020603050405020304" pitchFamily="18" charset="0"/>
              </a:rPr>
              <a:t>Form</a:t>
            </a:r>
            <a:r>
              <a:rPr lang="en-US" altLang="zh-CN" dirty="0" err="1" smtClean="0"/>
              <a:t>View</a:t>
            </a:r>
            <a:r>
              <a:rPr lang="zh-CN" altLang="en-US" dirty="0" smtClean="0"/>
              <a:t>任务”中选择“编辑模板”；</a:t>
            </a:r>
            <a:endParaRPr lang="en-US" altLang="zh-CN" dirty="0" smtClean="0"/>
          </a:p>
          <a:p>
            <a:pPr marL="1504950" lvl="4" indent="-533400">
              <a:lnSpc>
                <a:spcPct val="110000"/>
              </a:lnSpc>
              <a:spcBef>
                <a:spcPct val="10000"/>
              </a:spcBef>
              <a:buSzPct val="70000"/>
              <a:buFont typeface="+mj-lt"/>
              <a:buAutoNum type="arabicParenR"/>
              <a:defRPr/>
            </a:pPr>
            <a:r>
              <a:rPr lang="zh-CN" altLang="en-US" dirty="0" smtClean="0"/>
              <a:t>在“模板编辑模式”中选择</a:t>
            </a:r>
            <a:r>
              <a:rPr lang="en-US" altLang="zh-CN" dirty="0" err="1" smtClean="0">
                <a:latin typeface="Times New Roman" panose="02020603050405020304" pitchFamily="18" charset="0"/>
                <a:cs typeface="Times New Roman" panose="02020603050405020304" pitchFamily="18" charset="0"/>
              </a:rPr>
              <a:t>ItemTemplate</a:t>
            </a:r>
            <a:r>
              <a:rPr lang="zh-CN" altLang="en-US" dirty="0" smtClean="0">
                <a:latin typeface="Times New Roman" panose="02020603050405020304" pitchFamily="18" charset="0"/>
                <a:cs typeface="Times New Roman" panose="02020603050405020304" pitchFamily="18" charset="0"/>
              </a:rPr>
              <a:t>模板，默认情况下，</a:t>
            </a:r>
            <a:r>
              <a:rPr lang="en-US" altLang="zh-CN" dirty="0" err="1" smtClean="0">
                <a:latin typeface="Times New Roman" panose="02020603050405020304" pitchFamily="18" charset="0"/>
                <a:cs typeface="Times New Roman" panose="02020603050405020304" pitchFamily="18" charset="0"/>
              </a:rPr>
              <a:t>ItemTemplate</a:t>
            </a:r>
            <a:r>
              <a:rPr lang="zh-CN" altLang="en-US" dirty="0" smtClean="0">
                <a:latin typeface="Times New Roman" panose="02020603050405020304" pitchFamily="18" charset="0"/>
                <a:cs typeface="Times New Roman" panose="02020603050405020304" pitchFamily="18" charset="0"/>
              </a:rPr>
              <a:t>模板包含若干个</a:t>
            </a:r>
            <a:r>
              <a:rPr lang="en-US" altLang="zh-CN" dirty="0" smtClean="0">
                <a:latin typeface="Times New Roman" panose="02020603050405020304" pitchFamily="18" charset="0"/>
                <a:cs typeface="Times New Roman" panose="02020603050405020304" pitchFamily="18" charset="0"/>
              </a:rPr>
              <a:t>Label</a:t>
            </a:r>
            <a:r>
              <a:rPr lang="zh-CN" altLang="en-US" dirty="0" smtClean="0">
                <a:latin typeface="Times New Roman" panose="02020603050405020304" pitchFamily="18" charset="0"/>
                <a:cs typeface="Times New Roman" panose="02020603050405020304" pitchFamily="18" charset="0"/>
              </a:rPr>
              <a:t>控件和“新建”、“编辑”、和“删除”按钮，且</a:t>
            </a:r>
            <a:r>
              <a:rPr lang="en-US" altLang="zh-CN" dirty="0" smtClean="0">
                <a:latin typeface="Times New Roman" panose="02020603050405020304" pitchFamily="18" charset="0"/>
                <a:cs typeface="Times New Roman" panose="02020603050405020304" pitchFamily="18" charset="0"/>
              </a:rPr>
              <a:t>Label</a:t>
            </a:r>
            <a:r>
              <a:rPr lang="zh-CN" altLang="en-US" dirty="0" smtClean="0">
                <a:latin typeface="Times New Roman" panose="02020603050405020304" pitchFamily="18" charset="0"/>
                <a:cs typeface="Times New Roman" panose="02020603050405020304" pitchFamily="18" charset="0"/>
              </a:rPr>
              <a:t>控件的“编辑</a:t>
            </a:r>
            <a:r>
              <a:rPr lang="en-US" altLang="zh-CN" dirty="0" err="1" smtClean="0">
                <a:latin typeface="Times New Roman" panose="02020603050405020304" pitchFamily="18" charset="0"/>
                <a:cs typeface="Times New Roman" panose="02020603050405020304" pitchFamily="18" charset="0"/>
              </a:rPr>
              <a:t>DataBindings</a:t>
            </a:r>
            <a:r>
              <a:rPr lang="zh-CN" altLang="en-US" dirty="0" smtClean="0">
                <a:latin typeface="Times New Roman" panose="02020603050405020304" pitchFamily="18" charset="0"/>
                <a:cs typeface="Times New Roman" panose="02020603050405020304" pitchFamily="18" charset="0"/>
              </a:rPr>
              <a:t>”已设置；</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个按钮的</a:t>
            </a:r>
            <a:r>
              <a:rPr lang="en-US" altLang="zh-CN" dirty="0" err="1" smtClean="0">
                <a:latin typeface="Times New Roman" panose="02020603050405020304" pitchFamily="18" charset="0"/>
                <a:cs typeface="Times New Roman" panose="02020603050405020304" pitchFamily="18" charset="0"/>
              </a:rPr>
              <a:t>CommandName</a:t>
            </a:r>
            <a:r>
              <a:rPr lang="zh-CN" altLang="en-US" dirty="0" smtClean="0">
                <a:latin typeface="Times New Roman" panose="02020603050405020304" pitchFamily="18" charset="0"/>
                <a:cs typeface="Times New Roman" panose="02020603050405020304" pitchFamily="18" charset="0"/>
              </a:rPr>
              <a:t>属性也已分别设置为“</a:t>
            </a:r>
            <a:r>
              <a:rPr lang="en-US" altLang="zh-CN" dirty="0" smtClean="0">
                <a:latin typeface="Times New Roman" panose="02020603050405020304" pitchFamily="18" charset="0"/>
                <a:cs typeface="Times New Roman" panose="02020603050405020304" pitchFamily="18" charset="0"/>
              </a:rPr>
              <a:t>New</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Edit</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Delete</a:t>
            </a:r>
            <a:r>
              <a:rPr lang="zh-CN" altLang="en-US" dirty="0" smtClean="0">
                <a:latin typeface="Times New Roman" panose="02020603050405020304" pitchFamily="18" charset="0"/>
                <a:cs typeface="Times New Roman" panose="02020603050405020304" pitchFamily="18" charset="0"/>
              </a:rPr>
              <a:t>”。</a:t>
            </a:r>
            <a:endParaRPr lang="en-US" altLang="zh-CN" dirty="0" smtClean="0"/>
          </a:p>
          <a:p>
            <a:pPr marL="1504950" lvl="4" indent="-533400">
              <a:lnSpc>
                <a:spcPct val="110000"/>
              </a:lnSpc>
              <a:spcBef>
                <a:spcPct val="10000"/>
              </a:spcBef>
              <a:buSzPct val="70000"/>
              <a:buFont typeface="+mj-lt"/>
              <a:buAutoNum type="arabicParenR"/>
              <a:defRPr/>
            </a:pPr>
            <a:r>
              <a:rPr lang="zh-CN" altLang="en-US" dirty="0" smtClean="0">
                <a:latin typeface="Times New Roman" panose="02020603050405020304" pitchFamily="18" charset="0"/>
                <a:cs typeface="Times New Roman" panose="02020603050405020304" pitchFamily="18" charset="0"/>
              </a:rPr>
              <a:t>分别设计</a:t>
            </a:r>
            <a:r>
              <a:rPr lang="en-US" altLang="zh-CN" dirty="0" err="1" smtClean="0">
                <a:latin typeface="Times New Roman" panose="02020603050405020304" pitchFamily="18" charset="0"/>
                <a:cs typeface="Times New Roman" panose="02020603050405020304" pitchFamily="18" charset="0"/>
              </a:rPr>
              <a:t>EditItemTemplate</a:t>
            </a:r>
            <a:r>
              <a:rPr lang="zh-CN" altLang="en-US" dirty="0" smtClean="0">
                <a:latin typeface="Times New Roman" panose="02020603050405020304" pitchFamily="18" charset="0"/>
                <a:cs typeface="Times New Roman" panose="02020603050405020304" pitchFamily="18" charset="0"/>
              </a:rPr>
              <a:t>模板和</a:t>
            </a:r>
            <a:r>
              <a:rPr lang="en-US" altLang="zh-CN" dirty="0" err="1" smtClean="0">
                <a:latin typeface="Times New Roman" panose="02020603050405020304" pitchFamily="18" charset="0"/>
                <a:cs typeface="Times New Roman" panose="02020603050405020304" pitchFamily="18" charset="0"/>
              </a:rPr>
              <a:t>InsertItemTemplate</a:t>
            </a:r>
            <a:r>
              <a:rPr lang="zh-CN" altLang="en-US" dirty="0" smtClean="0">
                <a:latin typeface="Times New Roman" panose="02020603050405020304" pitchFamily="18" charset="0"/>
                <a:cs typeface="Times New Roman" panose="02020603050405020304" pitchFamily="18" charset="0"/>
              </a:rPr>
              <a:t>模板。注意：均要设置按钮控件的</a:t>
            </a:r>
            <a:r>
              <a:rPr lang="en-US" altLang="zh-CN" dirty="0" err="1" smtClean="0">
                <a:latin typeface="Times New Roman" panose="02020603050405020304" pitchFamily="18" charset="0"/>
                <a:cs typeface="Times New Roman" panose="02020603050405020304" pitchFamily="18" charset="0"/>
              </a:rPr>
              <a:t>CommandName</a:t>
            </a:r>
            <a:r>
              <a:rPr lang="zh-CN" altLang="en-US" dirty="0" smtClean="0">
                <a:latin typeface="Times New Roman" panose="02020603050405020304" pitchFamily="18" charset="0"/>
                <a:cs typeface="Times New Roman" panose="02020603050405020304" pitchFamily="18" charset="0"/>
              </a:rPr>
              <a:t>属性及其它控件的“编辑</a:t>
            </a:r>
            <a:r>
              <a:rPr lang="en-US" altLang="zh-CN" dirty="0" err="1" smtClean="0">
                <a:latin typeface="Times New Roman" panose="02020603050405020304" pitchFamily="18" charset="0"/>
                <a:cs typeface="Times New Roman" panose="02020603050405020304" pitchFamily="18" charset="0"/>
              </a:rPr>
              <a:t>DataBindings</a:t>
            </a:r>
            <a:r>
              <a:rPr lang="zh-CN" altLang="en-US"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p:txBody>
      </p:sp>
      <p:sp>
        <p:nvSpPr>
          <p:cNvPr id="164867" name="AutoShape 3">
            <a:hlinkClick r:id="rId1" action="ppaction://hlinksldjump" highlightClick="1"/>
          </p:cNvPr>
          <p:cNvSpPr>
            <a:spLocks noChangeArrowheads="1"/>
          </p:cNvSpPr>
          <p:nvPr/>
        </p:nvSpPr>
        <p:spPr bwMode="auto">
          <a:xfrm>
            <a:off x="8388350" y="6165850"/>
            <a:ext cx="287338" cy="215900"/>
          </a:xfrm>
          <a:prstGeom prst="actionButtonBeginning">
            <a:avLst/>
          </a:prstGeom>
          <a:solidFill>
            <a:srgbClr val="FFC000"/>
          </a:solidFill>
          <a:ln w="9525">
            <a:noFill/>
            <a:miter lim="800000"/>
          </a:ln>
        </p:spPr>
        <p:txBody>
          <a:bodyPr wrap="none"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body" idx="1"/>
          </p:nvPr>
        </p:nvSpPr>
        <p:spPr>
          <a:xfrm>
            <a:off x="304800" y="908050"/>
            <a:ext cx="8540750" cy="5329238"/>
          </a:xfrm>
        </p:spPr>
        <p:txBody>
          <a:bodyPr/>
          <a:lstStyle/>
          <a:p>
            <a:pPr marL="609600" lvl="1" indent="-609600" eaLnBrk="1" hangingPunct="1">
              <a:lnSpc>
                <a:spcPct val="150000"/>
              </a:lnSpc>
              <a:buClr>
                <a:schemeClr val="hlink"/>
              </a:buClr>
              <a:buSzPct val="70000"/>
              <a:buFont typeface="Wingdings" panose="05000000000000000000" pitchFamily="2" charset="2"/>
              <a:buAutoNum type="ea1JpnChsDbPeriod" startAt="4"/>
              <a:defRPr/>
            </a:pPr>
            <a:r>
              <a:rPr lang="en-US" altLang="zh-CN" dirty="0" err="1" smtClean="0"/>
              <a:t>ListView</a:t>
            </a:r>
            <a:r>
              <a:rPr lang="zh-CN" altLang="en-US" dirty="0" smtClean="0"/>
              <a:t>控件</a:t>
            </a:r>
            <a:endParaRPr lang="zh-CN" altLang="en-US" dirty="0" smtClean="0"/>
          </a:p>
          <a:p>
            <a:pPr lvl="1">
              <a:lnSpc>
                <a:spcPct val="150000"/>
              </a:lnSpc>
              <a:defRPr/>
            </a:pPr>
            <a:r>
              <a:rPr lang="en-US" altLang="zh-CN" dirty="0" err="1" smtClean="0"/>
              <a:t>ListView</a:t>
            </a:r>
            <a:r>
              <a:rPr lang="zh-CN" altLang="en-US" dirty="0" smtClean="0"/>
              <a:t>集成了</a:t>
            </a:r>
            <a:r>
              <a:rPr lang="en-US" altLang="zh-CN" dirty="0" err="1" smtClean="0"/>
              <a:t>GridView</a:t>
            </a:r>
            <a:r>
              <a:rPr lang="zh-CN" altLang="en-US" dirty="0" smtClean="0"/>
              <a:t>、</a:t>
            </a:r>
            <a:r>
              <a:rPr lang="en-US" altLang="zh-CN" dirty="0" err="1" smtClean="0"/>
              <a:t>DataList</a:t>
            </a:r>
            <a:r>
              <a:rPr lang="zh-CN" altLang="en-US" dirty="0" smtClean="0"/>
              <a:t>、</a:t>
            </a:r>
            <a:r>
              <a:rPr lang="en-US" altLang="zh-CN" dirty="0" smtClean="0"/>
              <a:t>Repeater</a:t>
            </a:r>
            <a:r>
              <a:rPr lang="zh-CN" altLang="en-US" dirty="0" smtClean="0"/>
              <a:t>、</a:t>
            </a:r>
            <a:r>
              <a:rPr lang="en-US" altLang="zh-CN" dirty="0" err="1" smtClean="0"/>
              <a:t>DetailsView</a:t>
            </a:r>
            <a:r>
              <a:rPr lang="zh-CN" altLang="en-US" dirty="0" smtClean="0"/>
              <a:t>和</a:t>
            </a:r>
            <a:r>
              <a:rPr lang="en-US" altLang="zh-CN" dirty="0" err="1" smtClean="0"/>
              <a:t>FormView</a:t>
            </a:r>
            <a:r>
              <a:rPr lang="zh-CN" altLang="en-US" dirty="0" smtClean="0"/>
              <a:t>控件的所有功能，可以在页面上自定义多条记录的显示布局 。</a:t>
            </a:r>
            <a:endParaRPr lang="zh-CN" altLang="en-US" dirty="0" smtClean="0"/>
          </a:p>
          <a:p>
            <a:pPr lvl="1">
              <a:lnSpc>
                <a:spcPct val="150000"/>
              </a:lnSpc>
              <a:defRPr/>
            </a:pPr>
            <a:r>
              <a:rPr lang="en-US" altLang="zh-CN" dirty="0" err="1" smtClean="0"/>
              <a:t>ListView</a:t>
            </a:r>
            <a:r>
              <a:rPr lang="zh-CN" altLang="en-US" dirty="0" smtClean="0"/>
              <a:t>控件允许用户编辑、插入和删除数据，以及对数据进行排序和分页 。</a:t>
            </a:r>
            <a:endParaRPr lang="zh-CN" altLang="en-US" dirty="0" smtClean="0"/>
          </a:p>
          <a:p>
            <a:pPr lvl="1">
              <a:lnSpc>
                <a:spcPct val="150000"/>
              </a:lnSpc>
              <a:defRPr/>
            </a:pPr>
            <a:r>
              <a:rPr lang="en-US" altLang="zh-CN" dirty="0" err="1" smtClean="0"/>
              <a:t>ListView</a:t>
            </a:r>
            <a:r>
              <a:rPr lang="zh-CN" altLang="en-US" dirty="0" smtClean="0"/>
              <a:t>控件是一个相当灵活的数据绑定控件，该控件不具有任何（显示、编辑、插入、删除等）默认的格式呈现，所有格式都</a:t>
            </a:r>
            <a:r>
              <a:rPr lang="zh-CN" altLang="en-US" dirty="0" smtClean="0"/>
              <a:t>需要进行模板设计实现。 </a:t>
            </a:r>
            <a:endParaRPr lang="zh-CN" altLang="en-US" dirty="0" smtClean="0"/>
          </a:p>
          <a:p>
            <a:pPr marL="1066800" lvl="1" indent="-609600" eaLnBrk="1" hangingPunct="1">
              <a:lnSpc>
                <a:spcPct val="115000"/>
              </a:lnSpc>
              <a:buFont typeface="Wingdings" panose="05000000000000000000" pitchFamily="2" charset="2"/>
              <a:buNone/>
              <a:defRPr/>
            </a:pPr>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rrowheads="1"/>
          </p:cNvSpPr>
          <p:nvPr>
            <p:ph type="body" idx="1"/>
          </p:nvPr>
        </p:nvSpPr>
        <p:spPr>
          <a:xfrm>
            <a:off x="323850" y="620713"/>
            <a:ext cx="8540750" cy="5832475"/>
          </a:xfrm>
        </p:spPr>
        <p:txBody>
          <a:bodyPr/>
          <a:lstStyle/>
          <a:p>
            <a:pPr marL="781050" lvl="1" indent="-381000">
              <a:lnSpc>
                <a:spcPct val="125000"/>
              </a:lnSpc>
              <a:spcBef>
                <a:spcPct val="10000"/>
              </a:spcBef>
            </a:pPr>
            <a:r>
              <a:rPr lang="en-US" altLang="zh-CN" smtClean="0"/>
              <a:t>ListView</a:t>
            </a:r>
            <a:r>
              <a:rPr lang="zh-CN" altLang="en-US" smtClean="0"/>
              <a:t>控件包含以下</a:t>
            </a:r>
            <a:r>
              <a:rPr lang="en-US" altLang="zh-CN" smtClean="0"/>
              <a:t>11</a:t>
            </a:r>
            <a:r>
              <a:rPr lang="zh-CN" altLang="en-US" smtClean="0"/>
              <a:t>个模板：</a:t>
            </a:r>
            <a:endParaRPr lang="zh-CN" altLang="en-US" smtClean="0">
              <a:hlinkClick r:id="rId1"/>
            </a:endParaRPr>
          </a:p>
          <a:p>
            <a:pPr marL="1181100" lvl="2" indent="-381000">
              <a:lnSpc>
                <a:spcPct val="125000"/>
              </a:lnSpc>
              <a:spcBef>
                <a:spcPct val="10000"/>
              </a:spcBef>
              <a:buClr>
                <a:schemeClr val="tx2"/>
              </a:buClr>
              <a:buFontTx/>
              <a:buAutoNum type="arabicPeriod"/>
            </a:pPr>
            <a:r>
              <a:rPr lang="en-US" altLang="zh-CN" smtClean="0">
                <a:solidFill>
                  <a:srgbClr val="C5074F"/>
                </a:solidFill>
              </a:rPr>
              <a:t>LayoutTemplate</a:t>
            </a:r>
            <a:r>
              <a:rPr lang="zh-CN" altLang="en-US" smtClean="0"/>
              <a:t>：定义控件的主要布局的根模板。它包含一个占位符对象，例如表行</a:t>
            </a:r>
            <a:r>
              <a:rPr lang="en-US" altLang="zh-CN" smtClean="0"/>
              <a:t>(tr)</a:t>
            </a:r>
            <a:r>
              <a:rPr lang="zh-CN" altLang="en-US" smtClean="0"/>
              <a:t>、</a:t>
            </a:r>
            <a:r>
              <a:rPr lang="en-US" altLang="zh-CN" smtClean="0"/>
              <a:t>div</a:t>
            </a:r>
            <a:r>
              <a:rPr lang="zh-CN" altLang="en-US" smtClean="0"/>
              <a:t>或</a:t>
            </a:r>
            <a:r>
              <a:rPr lang="en-US" altLang="zh-CN" smtClean="0"/>
              <a:t>span</a:t>
            </a:r>
            <a:r>
              <a:rPr lang="zh-CN" altLang="en-US" smtClean="0"/>
              <a:t>元素。此元素将由</a:t>
            </a:r>
            <a:r>
              <a:rPr lang="en-US" altLang="zh-CN" smtClean="0"/>
              <a:t>ItemTemplate</a:t>
            </a:r>
            <a:r>
              <a:rPr lang="zh-CN" altLang="en-US" smtClean="0"/>
              <a:t>模板或</a:t>
            </a:r>
            <a:r>
              <a:rPr lang="en-US" altLang="zh-CN" smtClean="0"/>
              <a:t>GroupTemplate</a:t>
            </a:r>
            <a:r>
              <a:rPr lang="zh-CN" altLang="en-US" smtClean="0"/>
              <a:t>模板中定义的内容替换。它还可能包含一个</a:t>
            </a:r>
            <a:r>
              <a:rPr lang="en-US" altLang="zh-CN" smtClean="0"/>
              <a:t>DataPager</a:t>
            </a:r>
            <a:r>
              <a:rPr lang="zh-CN" altLang="en-US" smtClean="0"/>
              <a:t>对象。</a:t>
            </a:r>
            <a:endParaRPr lang="zh-CN" altLang="en-US" smtClean="0">
              <a:hlinkClick r:id="rId2"/>
            </a:endParaRPr>
          </a:p>
          <a:p>
            <a:pPr marL="1181100" lvl="2" indent="-381000">
              <a:lnSpc>
                <a:spcPct val="125000"/>
              </a:lnSpc>
              <a:spcBef>
                <a:spcPct val="10000"/>
              </a:spcBef>
              <a:buClr>
                <a:schemeClr val="tx2"/>
              </a:buClr>
              <a:buFontTx/>
              <a:buAutoNum type="arabicPeriod"/>
            </a:pPr>
            <a:r>
              <a:rPr lang="en-US" altLang="zh-CN" smtClean="0">
                <a:solidFill>
                  <a:srgbClr val="C5074F"/>
                </a:solidFill>
              </a:rPr>
              <a:t>ItemTemplate</a:t>
            </a:r>
            <a:r>
              <a:rPr lang="zh-CN" altLang="en-US" smtClean="0"/>
              <a:t>：定义为各个项显示的数据绑定内容。</a:t>
            </a:r>
            <a:endParaRPr lang="zh-CN" altLang="en-US" smtClean="0">
              <a:hlinkClick r:id="rId3"/>
            </a:endParaRPr>
          </a:p>
          <a:p>
            <a:pPr marL="1181100" lvl="2" indent="-381000">
              <a:lnSpc>
                <a:spcPct val="125000"/>
              </a:lnSpc>
              <a:spcBef>
                <a:spcPct val="10000"/>
              </a:spcBef>
              <a:buClr>
                <a:schemeClr val="tx2"/>
              </a:buClr>
              <a:buFontTx/>
              <a:buAutoNum type="arabicPeriod"/>
            </a:pPr>
            <a:r>
              <a:rPr lang="en-US" altLang="zh-CN" smtClean="0">
                <a:solidFill>
                  <a:srgbClr val="C5074F"/>
                </a:solidFill>
              </a:rPr>
              <a:t>ItemSeparatorTemplate</a:t>
            </a:r>
            <a:r>
              <a:rPr lang="zh-CN" altLang="en-US" smtClean="0"/>
              <a:t>：定义在各个项之间呈现的内容。</a:t>
            </a:r>
            <a:endParaRPr lang="zh-CN" altLang="en-US" smtClean="0">
              <a:hlinkClick r:id="rId4"/>
            </a:endParaRPr>
          </a:p>
          <a:p>
            <a:pPr marL="1181100" lvl="2" indent="-381000">
              <a:lnSpc>
                <a:spcPct val="125000"/>
              </a:lnSpc>
              <a:spcBef>
                <a:spcPct val="10000"/>
              </a:spcBef>
              <a:buClr>
                <a:schemeClr val="tx2"/>
              </a:buClr>
              <a:buFontTx/>
              <a:buAutoNum type="arabicPeriod"/>
            </a:pPr>
            <a:r>
              <a:rPr lang="en-US" altLang="zh-CN" smtClean="0">
                <a:solidFill>
                  <a:srgbClr val="C5074F"/>
                </a:solidFill>
              </a:rPr>
              <a:t>GroupTemplate</a:t>
            </a:r>
            <a:r>
              <a:rPr lang="zh-CN" altLang="en-US" smtClean="0"/>
              <a:t>：定义组布局的内容。它包含一个占位符对象，例如表单元格</a:t>
            </a:r>
            <a:r>
              <a:rPr lang="en-US" altLang="zh-CN" smtClean="0"/>
              <a:t>(td)</a:t>
            </a:r>
            <a:r>
              <a:rPr lang="zh-CN" altLang="en-US" smtClean="0"/>
              <a:t>、</a:t>
            </a:r>
            <a:r>
              <a:rPr lang="en-US" altLang="zh-CN" smtClean="0"/>
              <a:t>div</a:t>
            </a:r>
            <a:r>
              <a:rPr lang="zh-CN" altLang="en-US" smtClean="0"/>
              <a:t>或</a:t>
            </a:r>
            <a:r>
              <a:rPr lang="en-US" altLang="zh-CN" smtClean="0"/>
              <a:t>span</a:t>
            </a:r>
            <a:r>
              <a:rPr lang="zh-CN" altLang="en-US" smtClean="0"/>
              <a:t>。该对象将由其它模板（例如</a:t>
            </a:r>
            <a:r>
              <a:rPr lang="en-US" altLang="zh-CN" smtClean="0"/>
              <a:t>ItemTemplate</a:t>
            </a:r>
            <a:r>
              <a:rPr lang="zh-CN" altLang="en-US" smtClean="0"/>
              <a:t>和</a:t>
            </a:r>
            <a:r>
              <a:rPr lang="en-US" altLang="zh-CN" smtClean="0"/>
              <a:t>EmptyItemTemplate</a:t>
            </a:r>
            <a:r>
              <a:rPr lang="zh-CN" altLang="en-US" smtClean="0"/>
              <a:t>模板）中定义的内容替换。</a:t>
            </a:r>
            <a:endParaRPr lang="zh-CN" altLang="en-US" smtClean="0">
              <a:hlinkClick r:id="rId5"/>
            </a:endParaRPr>
          </a:p>
          <a:p>
            <a:pPr marL="1181100" lvl="2" indent="-381000">
              <a:lnSpc>
                <a:spcPct val="125000"/>
              </a:lnSpc>
              <a:spcBef>
                <a:spcPct val="10000"/>
              </a:spcBef>
              <a:buClr>
                <a:schemeClr val="tx2"/>
              </a:buClr>
              <a:buFontTx/>
              <a:buAutoNum type="arabicPeriod"/>
            </a:pPr>
            <a:r>
              <a:rPr lang="en-US" altLang="zh-CN" smtClean="0">
                <a:solidFill>
                  <a:srgbClr val="C5074F"/>
                </a:solidFill>
              </a:rPr>
              <a:t>GroupSeparatorTemplate</a:t>
            </a:r>
            <a:r>
              <a:rPr lang="zh-CN" altLang="en-US" smtClean="0"/>
              <a:t>：定义在项组之间呈现的内容。</a:t>
            </a:r>
            <a:endParaRPr lang="en-US" altLang="zh-CN" smtClean="0"/>
          </a:p>
          <a:p>
            <a:pPr marL="1181100" lvl="2" indent="-381000">
              <a:lnSpc>
                <a:spcPct val="125000"/>
              </a:lnSpc>
              <a:spcBef>
                <a:spcPct val="10000"/>
              </a:spcBef>
              <a:buClr>
                <a:schemeClr val="tx2"/>
              </a:buClr>
              <a:buFontTx/>
              <a:buAutoNum type="arabicPeriod"/>
            </a:pPr>
            <a:r>
              <a:rPr lang="en-US" altLang="zh-CN" smtClean="0">
                <a:solidFill>
                  <a:srgbClr val="C5074F"/>
                </a:solidFill>
              </a:rPr>
              <a:t>EmptyItemTemplate</a:t>
            </a:r>
            <a:r>
              <a:rPr lang="zh-CN" altLang="en-US" smtClean="0"/>
              <a:t>：定义在使用</a:t>
            </a:r>
            <a:r>
              <a:rPr lang="en-US" altLang="zh-CN" smtClean="0"/>
              <a:t>GroupTemplate</a:t>
            </a:r>
            <a:r>
              <a:rPr lang="zh-CN" altLang="en-US" smtClean="0"/>
              <a:t>模板时为空项呈现的内容。例如，如果将</a:t>
            </a:r>
            <a:r>
              <a:rPr lang="en-US" altLang="zh-CN" smtClean="0"/>
              <a:t>GroupItemCount</a:t>
            </a:r>
            <a:r>
              <a:rPr lang="zh-CN" altLang="en-US" smtClean="0"/>
              <a:t>属性设置为</a:t>
            </a:r>
            <a:r>
              <a:rPr lang="en-US" altLang="zh-CN" smtClean="0"/>
              <a:t>5</a:t>
            </a:r>
            <a:r>
              <a:rPr lang="zh-CN" altLang="en-US" smtClean="0"/>
              <a:t>，而从数据源返回的总项数为</a:t>
            </a:r>
            <a:r>
              <a:rPr lang="en-US" altLang="zh-CN" smtClean="0"/>
              <a:t>8</a:t>
            </a:r>
            <a:r>
              <a:rPr lang="zh-CN" altLang="en-US" smtClean="0"/>
              <a:t>，则</a:t>
            </a:r>
            <a:r>
              <a:rPr lang="en-US" altLang="zh-CN" smtClean="0"/>
              <a:t>ListView</a:t>
            </a:r>
            <a:r>
              <a:rPr lang="zh-CN" altLang="en-US" smtClean="0"/>
              <a:t>控件显示的最后一行数据将包含</a:t>
            </a:r>
            <a:r>
              <a:rPr lang="en-US" altLang="zh-CN" smtClean="0"/>
              <a:t>ItemTemplate</a:t>
            </a:r>
            <a:r>
              <a:rPr lang="zh-CN" altLang="en-US" smtClean="0"/>
              <a:t>模板指定的</a:t>
            </a:r>
            <a:r>
              <a:rPr lang="en-US" altLang="zh-CN" smtClean="0"/>
              <a:t>3</a:t>
            </a:r>
            <a:r>
              <a:rPr lang="zh-CN" altLang="en-US" smtClean="0"/>
              <a:t>个项以及</a:t>
            </a:r>
            <a:r>
              <a:rPr lang="en-US" altLang="zh-CN" smtClean="0"/>
              <a:t>EmptyItemTemplate</a:t>
            </a:r>
            <a:r>
              <a:rPr lang="zh-CN" altLang="en-US" smtClean="0"/>
              <a:t>模板指定的</a:t>
            </a:r>
            <a:r>
              <a:rPr lang="en-US" altLang="zh-CN" smtClean="0"/>
              <a:t>2</a:t>
            </a:r>
            <a:r>
              <a:rPr lang="zh-CN" altLang="en-US" smtClean="0"/>
              <a:t>个项。</a:t>
            </a:r>
            <a:endParaRPr lang="zh-CN" altLang="en-US" smtClean="0"/>
          </a:p>
          <a:p>
            <a:pPr lvl="3">
              <a:lnSpc>
                <a:spcPct val="105000"/>
              </a:lnSpc>
            </a:pPr>
            <a:endParaRPr lang="zh-CN"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body" idx="1"/>
          </p:nvPr>
        </p:nvSpPr>
        <p:spPr>
          <a:xfrm>
            <a:off x="323850" y="1052513"/>
            <a:ext cx="8540750" cy="5400675"/>
          </a:xfrm>
        </p:spPr>
        <p:txBody>
          <a:bodyPr/>
          <a:lstStyle/>
          <a:p>
            <a:pPr marL="1181100" lvl="2" indent="-381000">
              <a:lnSpc>
                <a:spcPct val="125000"/>
              </a:lnSpc>
              <a:buClr>
                <a:schemeClr val="tx2"/>
              </a:buClr>
              <a:buFontTx/>
              <a:buAutoNum type="arabicPeriod" startAt="7"/>
              <a:defRPr/>
            </a:pPr>
            <a:r>
              <a:rPr lang="en-US" altLang="zh-CN" dirty="0" err="1" smtClean="0">
                <a:solidFill>
                  <a:srgbClr val="C5074F"/>
                </a:solidFill>
              </a:rPr>
              <a:t>EmptyDataTemplate</a:t>
            </a:r>
            <a:r>
              <a:rPr lang="zh-CN" altLang="en-US" dirty="0" smtClean="0"/>
              <a:t>：定义在数据源未返回数据时要呈现的内容。</a:t>
            </a:r>
            <a:endParaRPr lang="en-US" altLang="zh-CN" dirty="0" smtClean="0"/>
          </a:p>
          <a:p>
            <a:pPr marL="1181100" lvl="2" indent="-381000">
              <a:lnSpc>
                <a:spcPct val="125000"/>
              </a:lnSpc>
              <a:buClr>
                <a:schemeClr val="tx2"/>
              </a:buClr>
              <a:buFontTx/>
              <a:buAutoNum type="arabicPeriod" startAt="7"/>
              <a:defRPr/>
            </a:pPr>
            <a:r>
              <a:rPr lang="en-US" altLang="zh-CN" dirty="0" err="1" smtClean="0">
                <a:solidFill>
                  <a:srgbClr val="C5074F"/>
                </a:solidFill>
              </a:rPr>
              <a:t>SelectedItemTemplate</a:t>
            </a:r>
            <a:r>
              <a:rPr lang="zh-CN" altLang="en-US" dirty="0" smtClean="0"/>
              <a:t>：定义所选项呈现的内容，用以区分所选数据项与其它项。</a:t>
            </a:r>
            <a:endParaRPr lang="en-US" altLang="zh-CN" dirty="0" smtClean="0"/>
          </a:p>
          <a:p>
            <a:pPr marL="1181100" lvl="2" indent="-381000">
              <a:lnSpc>
                <a:spcPct val="125000"/>
              </a:lnSpc>
              <a:buClr>
                <a:schemeClr val="tx2"/>
              </a:buClr>
              <a:buFontTx/>
              <a:buAutoNum type="arabicPeriod" startAt="7"/>
              <a:defRPr/>
            </a:pPr>
            <a:r>
              <a:rPr lang="en-US" altLang="zh-CN" dirty="0" err="1" smtClean="0">
                <a:solidFill>
                  <a:srgbClr val="C5074F"/>
                </a:solidFill>
              </a:rPr>
              <a:t>AlternatingItemTemplate</a:t>
            </a:r>
            <a:r>
              <a:rPr lang="zh-CN" altLang="en-US" dirty="0" smtClean="0"/>
              <a:t>：定义交替项呈现的内容，以便区分连续项。</a:t>
            </a:r>
            <a:endParaRPr lang="en-US" altLang="zh-CN" dirty="0" smtClean="0"/>
          </a:p>
          <a:p>
            <a:pPr marL="1181100" lvl="2" indent="-381000">
              <a:lnSpc>
                <a:spcPct val="125000"/>
              </a:lnSpc>
              <a:buClr>
                <a:schemeClr val="tx2"/>
              </a:buClr>
              <a:buFontTx/>
              <a:buAutoNum type="arabicPeriod" startAt="7"/>
              <a:defRPr/>
            </a:pPr>
            <a:r>
              <a:rPr lang="en-US" altLang="zh-CN" dirty="0" err="1" smtClean="0">
                <a:solidFill>
                  <a:srgbClr val="C5074F"/>
                </a:solidFill>
              </a:rPr>
              <a:t>EditItemTemplate</a:t>
            </a:r>
            <a:r>
              <a:rPr lang="zh-CN" altLang="en-US" dirty="0" smtClean="0"/>
              <a:t>：定义在编辑项时呈现的内容。对于正在编辑的数据项，将呈现</a:t>
            </a:r>
            <a:r>
              <a:rPr lang="en-US" altLang="zh-CN" dirty="0" err="1" smtClean="0"/>
              <a:t>EditItemTemplate</a:t>
            </a:r>
            <a:r>
              <a:rPr lang="zh-CN" altLang="en-US" dirty="0" smtClean="0"/>
              <a:t>模板以替代</a:t>
            </a:r>
            <a:r>
              <a:rPr lang="en-US" altLang="zh-CN" dirty="0" err="1" smtClean="0"/>
              <a:t>ItemTemplate</a:t>
            </a:r>
            <a:r>
              <a:rPr lang="zh-CN" altLang="en-US" dirty="0" smtClean="0"/>
              <a:t>模板。</a:t>
            </a:r>
            <a:endParaRPr lang="en-US" altLang="zh-CN" dirty="0" smtClean="0">
              <a:hlinkClick r:id="rId1"/>
            </a:endParaRPr>
          </a:p>
          <a:p>
            <a:pPr marL="1181100" lvl="2" indent="-381000">
              <a:lnSpc>
                <a:spcPct val="125000"/>
              </a:lnSpc>
              <a:buClr>
                <a:schemeClr val="tx2"/>
              </a:buClr>
              <a:buFontTx/>
              <a:buAutoNum type="arabicPeriod" startAt="7"/>
              <a:defRPr/>
            </a:pPr>
            <a:r>
              <a:rPr lang="en-US" altLang="zh-CN" dirty="0" err="1" smtClean="0">
                <a:solidFill>
                  <a:srgbClr val="C5074F"/>
                </a:solidFill>
              </a:rPr>
              <a:t>InsertItemTemplate</a:t>
            </a:r>
            <a:r>
              <a:rPr lang="zh-CN" altLang="en-US" dirty="0" smtClean="0"/>
              <a:t>：定义在插入项时呈现的内容。将在</a:t>
            </a:r>
            <a:r>
              <a:rPr lang="en-US" altLang="zh-CN" dirty="0" err="1" smtClean="0"/>
              <a:t>ListView</a:t>
            </a:r>
            <a:r>
              <a:rPr lang="zh-CN" altLang="en-US" dirty="0" smtClean="0"/>
              <a:t>控件显示的项的开始或末尾处呈现</a:t>
            </a:r>
            <a:r>
              <a:rPr lang="en-US" altLang="zh-CN" dirty="0" err="1" smtClean="0"/>
              <a:t>InsertItemTemplate</a:t>
            </a:r>
            <a:r>
              <a:rPr lang="zh-CN" altLang="en-US" dirty="0" smtClean="0"/>
              <a:t>模板，以替代</a:t>
            </a:r>
            <a:r>
              <a:rPr lang="en-US" altLang="zh-CN" dirty="0" err="1" smtClean="0"/>
              <a:t>ItemTemplate</a:t>
            </a:r>
            <a:r>
              <a:rPr lang="zh-CN" altLang="en-US" dirty="0" smtClean="0"/>
              <a:t>模板。通过使用</a:t>
            </a:r>
            <a:r>
              <a:rPr lang="en-US" altLang="zh-CN" dirty="0" err="1" smtClean="0"/>
              <a:t>ListView</a:t>
            </a:r>
            <a:r>
              <a:rPr lang="zh-CN" altLang="en-US" dirty="0" smtClean="0"/>
              <a:t>控件的</a:t>
            </a:r>
            <a:r>
              <a:rPr lang="en-US" altLang="zh-CN" dirty="0" err="1" smtClean="0"/>
              <a:t>InsertItemPosition</a:t>
            </a:r>
            <a:r>
              <a:rPr lang="zh-CN" altLang="en-US" dirty="0" smtClean="0"/>
              <a:t>属性，可以指定</a:t>
            </a:r>
            <a:r>
              <a:rPr lang="en-US" altLang="zh-CN" dirty="0" err="1" smtClean="0"/>
              <a:t>InsertItemTemplate</a:t>
            </a:r>
            <a:r>
              <a:rPr lang="zh-CN" altLang="en-US" dirty="0" smtClean="0"/>
              <a:t>模板的呈现位置。</a:t>
            </a:r>
            <a:endParaRPr lang="zh-CN" altLang="en-US" dirty="0" smtClean="0"/>
          </a:p>
          <a:p>
            <a:pPr lvl="2" indent="228600">
              <a:lnSpc>
                <a:spcPct val="125000"/>
              </a:lnSpc>
              <a:spcBef>
                <a:spcPct val="10000"/>
              </a:spcBef>
              <a:buClr>
                <a:schemeClr val="tx2"/>
              </a:buClr>
              <a:buFontTx/>
              <a:buAutoNum type="arabicPeriod" startAt="7"/>
              <a:defRPr/>
            </a:pPr>
            <a:endParaRPr lang="zh-CN" altLang="en-US" dirty="0" smtClean="0"/>
          </a:p>
          <a:p>
            <a:pPr marL="1181100" lvl="2" indent="-381000">
              <a:lnSpc>
                <a:spcPct val="125000"/>
              </a:lnSpc>
              <a:spcBef>
                <a:spcPct val="10000"/>
              </a:spcBef>
              <a:buClr>
                <a:schemeClr val="tx2"/>
              </a:buClr>
              <a:buFontTx/>
              <a:buAutoNum type="arabicPeriod" startAt="7"/>
              <a:defRPr/>
            </a:pPr>
            <a:endParaRPr lang="zh-CN" altLang="en-US" dirty="0" smtClean="0"/>
          </a:p>
          <a:p>
            <a:pPr lvl="3">
              <a:lnSpc>
                <a:spcPct val="105000"/>
              </a:lnSpc>
              <a:defRPr/>
            </a:pP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Rot="1" noChangeArrowheads="1"/>
          </p:cNvSpPr>
          <p:nvPr>
            <p:ph type="body" idx="1"/>
          </p:nvPr>
        </p:nvSpPr>
        <p:spPr>
          <a:xfrm>
            <a:off x="1492250" y="2141855"/>
            <a:ext cx="6287770" cy="4052570"/>
          </a:xfrm>
        </p:spPr>
        <p:txBody>
          <a:bodyPr/>
          <a:lstStyle/>
          <a:p>
            <a:pPr eaLnBrk="1" hangingPunct="1"/>
            <a:r>
              <a:rPr lang="zh-CN" altLang="en-US" sz="2800" smtClean="0">
                <a:sym typeface="+mn-ea"/>
              </a:rPr>
              <a:t>使用</a:t>
            </a:r>
            <a:r>
              <a:rPr lang="en-US" altLang="zh-CN" sz="2800" smtClean="0">
                <a:sym typeface="+mn-ea"/>
              </a:rPr>
              <a:t>Web</a:t>
            </a:r>
            <a:r>
              <a:rPr lang="zh-CN" altLang="en-US" sz="2800" smtClean="0">
                <a:sym typeface="+mn-ea"/>
              </a:rPr>
              <a:t>数据控件进行数据访问</a:t>
            </a:r>
            <a:endParaRPr kumimoji="1" lang="zh-CN" altLang="en-US" sz="2800" smtClean="0">
              <a:hlinkClick r:id="rId1" action="ppaction://hlinksldjump"/>
            </a:endParaRPr>
          </a:p>
          <a:p>
            <a:pPr lvl="1" eaLnBrk="1" hangingPunct="1"/>
            <a:r>
              <a:rPr lang="zh-CN" altLang="en-US" smtClean="0">
                <a:hlinkClick r:id="rId1" action="ppaction://hlinksldjump"/>
              </a:rPr>
              <a:t>数据</a:t>
            </a:r>
            <a:r>
              <a:rPr lang="en-US" altLang="zh-CN" smtClean="0">
                <a:hlinkClick r:id="rId1" action="ppaction://hlinksldjump"/>
              </a:rPr>
              <a:t>Web</a:t>
            </a:r>
            <a:r>
              <a:rPr lang="zh-CN" altLang="en-US" smtClean="0">
                <a:hlinkClick r:id="rId1" action="ppaction://hlinksldjump"/>
              </a:rPr>
              <a:t>控件</a:t>
            </a:r>
            <a:endParaRPr lang="zh-CN" altLang="en-US" smtClean="0">
              <a:hlinkClick r:id="rId1" action="ppaction://hlinksldjump"/>
            </a:endParaRPr>
          </a:p>
          <a:p>
            <a:pPr lvl="1" eaLnBrk="1" hangingPunct="1"/>
            <a:r>
              <a:rPr lang="zh-CN" altLang="en-US" smtClean="0">
                <a:sym typeface="+mn-ea"/>
                <a:hlinkClick r:id="" action="ppaction://noaction"/>
              </a:rPr>
              <a:t>将数据绑定到文本框及列表控件</a:t>
            </a:r>
            <a:endParaRPr lang="en-US" altLang="zh-CN" smtClean="0"/>
          </a:p>
          <a:p>
            <a:pPr lvl="1" eaLnBrk="1" hangingPunct="1"/>
            <a:r>
              <a:rPr lang="en-US" altLang="zh-CN" smtClean="0">
                <a:sym typeface="+mn-ea"/>
                <a:hlinkClick r:id="" action="ppaction://noaction"/>
              </a:rPr>
              <a:t>ObjectDataSource</a:t>
            </a:r>
            <a:r>
              <a:rPr lang="zh-CN" altLang="en-US" smtClean="0">
                <a:sym typeface="+mn-ea"/>
                <a:hlinkClick r:id="" action="ppaction://noaction"/>
              </a:rPr>
              <a:t>数据源控件</a:t>
            </a:r>
            <a:endParaRPr lang="zh-CN" altLang="en-US" smtClean="0">
              <a:sym typeface="+mn-ea"/>
              <a:hlinkClick r:id="" action="ppaction://noaction"/>
            </a:endParaRPr>
          </a:p>
          <a:p>
            <a:pPr lvl="0" eaLnBrk="1" hangingPunct="1"/>
            <a:r>
              <a:rPr lang="zh-CN" altLang="en-US" sz="2800" smtClean="0">
                <a:sym typeface="+mn-ea"/>
              </a:rPr>
              <a:t>母版页</a:t>
            </a:r>
            <a:endParaRPr lang="zh-CN" altLang="en-US" sz="2800" smtClean="0">
              <a:sym typeface="+mn-ea"/>
            </a:endParaRPr>
          </a:p>
          <a:p>
            <a:pPr lvl="1" eaLnBrk="1" hangingPunct="1"/>
            <a:r>
              <a:rPr lang="zh-CN" altLang="en-US" smtClean="0">
                <a:sym typeface="+mn-ea"/>
                <a:hlinkClick r:id="rId2" action="ppaction://hlinksldjump"/>
              </a:rPr>
              <a:t>母版页的建立</a:t>
            </a:r>
            <a:endParaRPr lang="zh-CN" altLang="en-US" smtClean="0"/>
          </a:p>
          <a:p>
            <a:pPr lvl="1" eaLnBrk="1" hangingPunct="1"/>
            <a:r>
              <a:rPr lang="zh-CN" altLang="en-US" smtClean="0">
                <a:sym typeface="+mn-ea"/>
                <a:hlinkClick r:id="rId3" action="ppaction://hlinksldjump"/>
              </a:rPr>
              <a:t>创建内容页</a:t>
            </a:r>
            <a:endParaRPr lang="en-US" altLang="zh-CN" smtClean="0"/>
          </a:p>
          <a:p>
            <a:pPr lvl="1" eaLnBrk="1" hangingPunct="1"/>
            <a:r>
              <a:rPr lang="zh-CN" altLang="en-US" smtClean="0">
                <a:sym typeface="+mn-ea"/>
                <a:hlinkClick r:id="rId4" action="ppaction://hlinksldjump"/>
              </a:rPr>
              <a:t>进一步了解母版页</a:t>
            </a:r>
            <a:endParaRPr lang="en-US" altLang="zh-CN" smtClean="0"/>
          </a:p>
          <a:p>
            <a:pPr lvl="1" eaLnBrk="1" hangingPunct="1"/>
            <a:endParaRPr kumimoji="1" lang="zh-CN" altLang="en-US" smtClean="0"/>
          </a:p>
        </p:txBody>
      </p:sp>
      <p:sp>
        <p:nvSpPr>
          <p:cNvPr id="7170" name="Rectangle 2"/>
          <p:cNvSpPr>
            <a:spLocks noGrp="1" noRot="1" noChangeArrowheads="1"/>
          </p:cNvSpPr>
          <p:nvPr>
            <p:ph type="title"/>
          </p:nvPr>
        </p:nvSpPr>
        <p:spPr>
          <a:xfrm>
            <a:off x="301625" y="997903"/>
            <a:ext cx="8540750" cy="1143000"/>
          </a:xfrm>
        </p:spPr>
        <p:txBody>
          <a:bodyPr/>
          <a:p>
            <a:pPr eaLnBrk="1" hangingPunct="1"/>
            <a:r>
              <a:rPr lang="zh-CN" altLang="en-US" smtClean="0"/>
              <a:t>主要</a:t>
            </a:r>
            <a:r>
              <a:rPr lang="zh-CN" altLang="en-US" smtClean="0"/>
              <a:t>内容</a:t>
            </a:r>
            <a:endParaRPr lang="zh-CN"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rrowheads="1"/>
          </p:cNvSpPr>
          <p:nvPr>
            <p:ph type="body" idx="1"/>
          </p:nvPr>
        </p:nvSpPr>
        <p:spPr>
          <a:xfrm>
            <a:off x="323850" y="692150"/>
            <a:ext cx="8540750" cy="792163"/>
          </a:xfrm>
        </p:spPr>
        <p:txBody>
          <a:bodyPr/>
          <a:lstStyle/>
          <a:p>
            <a:r>
              <a:rPr lang="en-US" altLang="zh-CN" smtClean="0">
                <a:solidFill>
                  <a:srgbClr val="000000"/>
                </a:solidFill>
                <a:latin typeface="Times New Roman" panose="02020603050405020304" pitchFamily="18" charset="0"/>
                <a:cs typeface="Times New Roman" panose="02020603050405020304" pitchFamily="18" charset="0"/>
              </a:rPr>
              <a:t>ListView</a:t>
            </a:r>
            <a:r>
              <a:rPr lang="zh-CN" altLang="en-US" smtClean="0">
                <a:solidFill>
                  <a:srgbClr val="000000"/>
                </a:solidFill>
                <a:latin typeface="Times New Roman" panose="02020603050405020304" pitchFamily="18" charset="0"/>
                <a:cs typeface="Times New Roman" panose="02020603050405020304" pitchFamily="18" charset="0"/>
              </a:rPr>
              <a:t>控件识别的命令按钮</a:t>
            </a:r>
            <a:endParaRPr lang="zh-CN" altLang="en-US" smtClean="0">
              <a:solidFill>
                <a:srgbClr val="000000"/>
              </a:solidFill>
              <a:cs typeface="Times New Roman" panose="02020603050405020304" pitchFamily="18" charset="0"/>
            </a:endParaRPr>
          </a:p>
        </p:txBody>
      </p:sp>
      <p:graphicFrame>
        <p:nvGraphicFramePr>
          <p:cNvPr id="4" name="Group 148"/>
          <p:cNvGraphicFramePr>
            <a:graphicFrameLocks noGrp="1"/>
          </p:cNvGraphicFramePr>
          <p:nvPr/>
        </p:nvGraphicFramePr>
        <p:xfrm>
          <a:off x="179388" y="1412875"/>
          <a:ext cx="8770937" cy="3584448"/>
        </p:xfrm>
        <a:graphic>
          <a:graphicData uri="http://schemas.openxmlformats.org/drawingml/2006/table">
            <a:tbl>
              <a:tblPr/>
              <a:tblGrid>
                <a:gridCol w="850900"/>
                <a:gridCol w="2173436"/>
                <a:gridCol w="5746601"/>
              </a:tblGrid>
              <a:tr h="365125">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按钮</a:t>
                      </a:r>
                      <a:endParaRPr kumimoji="0" lang="zh-CN" altLang="en-US"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en-US" altLang="zh-CN" sz="18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CommandName</a:t>
                      </a: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值</a:t>
                      </a:r>
                      <a:endParaRPr kumimoji="0" lang="zh-CN" altLang="en-US"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28600">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取消</a:t>
                      </a:r>
                      <a:endParaRPr kumimoji="0" lang="zh-CN" altLang="en-US" sz="1800" b="1" i="0" u="none" strike="noStrike" cap="none" normalizeH="0" baseline="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Cancel</a:t>
                      </a:r>
                      <a:endParaRPr kumimoji="0" lang="en-US" altLang="zh-CN"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在更新或插入操作中，用于取消操作并放弃用户输入</a:t>
                      </a:r>
                      <a:endParaRPr kumimoji="0" lang="zh-CN" altLang="en-US" sz="1800" b="1" i="0" u="none" strike="noStrike" cap="none" normalizeH="0" baseline="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a:t>
                      </a:r>
                      <a:endParaRPr kumimoji="0" lang="zh-CN" altLang="en-US" sz="1800" b="1" i="0" u="none" strike="noStrike" cap="none" normalizeH="0" baseline="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Delete</a:t>
                      </a:r>
                      <a:endParaRPr kumimoji="0" lang="en-US" altLang="zh-CN"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删除当前记录</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28600">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编辑</a:t>
                      </a:r>
                      <a:endParaRPr kumimoji="0" lang="zh-CN" altLang="en-US" sz="1800" b="1" i="0" u="none" strike="noStrike" cap="none" normalizeH="0" baseline="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Edit</a:t>
                      </a:r>
                      <a:endParaRPr kumimoji="0" lang="en-US" altLang="zh-CN"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进入编辑模式</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插入</a:t>
                      </a:r>
                      <a:endParaRPr kumimoji="0" lang="zh-CN" altLang="en-US"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Insert</a:t>
                      </a:r>
                      <a:endParaRPr kumimoji="0" lang="en-US" altLang="zh-CN"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插入用户输入的数据</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新建</a:t>
                      </a:r>
                      <a:endParaRPr kumimoji="0" lang="zh-CN" altLang="en-US"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New</a:t>
                      </a:r>
                      <a:endParaRPr kumimoji="0" lang="en-US" altLang="zh-CN"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进入插入模式</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a:t>
                      </a:r>
                      <a:endParaRPr kumimoji="0" lang="zh-CN" altLang="en-US"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Page</a:t>
                      </a:r>
                      <a:endParaRPr kumimoji="0" lang="en-US" altLang="zh-CN"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表示页导航行中执行分页的按钮</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a:t>
                      </a:r>
                      <a:endParaRPr kumimoji="0" lang="zh-CN" altLang="en-US" sz="1800" b="1" i="0" u="none" strike="noStrike" cap="none" normalizeH="0" baseline="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Update</a:t>
                      </a:r>
                      <a:endParaRPr kumimoji="0" lang="en-US" altLang="zh-CN" sz="18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p>
                      <a:pPr marL="0" marR="0" lvl="0" indent="0" algn="l" defTabSz="914400" rtl="0" eaLnBrk="0" fontAlgn="base" latinLnBrk="0" hangingPunct="0">
                        <a:lnSpc>
                          <a:spcPct val="130000"/>
                        </a:lnSpc>
                        <a:spcBef>
                          <a:spcPct val="0"/>
                        </a:spcBef>
                        <a:spcAft>
                          <a:spcPct val="0"/>
                        </a:spcAft>
                        <a:buClrTx/>
                        <a:buSzTx/>
                        <a:buFontTx/>
                        <a:buNone/>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更新当前记录</a:t>
                      </a:r>
                      <a:endParaRPr kumimoji="0" lang="zh-CN" altLang="en-US" sz="18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r>
            </a:tbl>
          </a:graphicData>
        </a:graphic>
      </p:graphicFrame>
      <p:sp>
        <p:nvSpPr>
          <p:cNvPr id="5" name="动作按钮: 开始 4">
            <a:hlinkClick r:id="rId1" action="ppaction://hlinksldjump" highlightClick="1"/>
          </p:cNvPr>
          <p:cNvSpPr/>
          <p:nvPr/>
        </p:nvSpPr>
        <p:spPr>
          <a:xfrm>
            <a:off x="8388350" y="6669088"/>
            <a:ext cx="287338" cy="188912"/>
          </a:xfrm>
          <a:prstGeom prst="actionButtonBeginning">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rrowheads="1"/>
          </p:cNvSpPr>
          <p:nvPr>
            <p:ph type="body" idx="1"/>
          </p:nvPr>
        </p:nvSpPr>
        <p:spPr>
          <a:xfrm>
            <a:off x="323850" y="1052513"/>
            <a:ext cx="8540750" cy="5400675"/>
          </a:xfrm>
        </p:spPr>
        <p:txBody>
          <a:bodyPr/>
          <a:lstStyle/>
          <a:p>
            <a:pPr marL="781050" lvl="1" indent="-381000">
              <a:lnSpc>
                <a:spcPct val="125000"/>
              </a:lnSpc>
              <a:spcBef>
                <a:spcPct val="10000"/>
              </a:spcBef>
            </a:pPr>
            <a:r>
              <a:rPr lang="en-US" altLang="zh-CN" smtClean="0"/>
              <a:t>ListView</a:t>
            </a:r>
            <a:r>
              <a:rPr lang="zh-CN" altLang="en-US" smtClean="0"/>
              <a:t>中至少必需包含两个模板：</a:t>
            </a:r>
            <a:r>
              <a:rPr lang="en-US" altLang="zh-CN" smtClean="0"/>
              <a:t>LayoutTemplate</a:t>
            </a:r>
            <a:r>
              <a:rPr lang="zh-CN" altLang="en-US" smtClean="0"/>
              <a:t>和</a:t>
            </a:r>
            <a:r>
              <a:rPr lang="en-US" altLang="zh-CN" smtClean="0"/>
              <a:t>ItemTemplate</a:t>
            </a:r>
            <a:r>
              <a:rPr lang="zh-CN" altLang="en-US" smtClean="0"/>
              <a:t>。 </a:t>
            </a:r>
            <a:endParaRPr lang="en-US" altLang="zh-CN" smtClean="0"/>
          </a:p>
          <a:p>
            <a:pPr marL="1181100" lvl="2" indent="-381000">
              <a:lnSpc>
                <a:spcPct val="125000"/>
              </a:lnSpc>
              <a:spcBef>
                <a:spcPct val="10000"/>
              </a:spcBef>
            </a:pPr>
            <a:r>
              <a:rPr lang="en-US" altLang="zh-CN" smtClean="0"/>
              <a:t>LayoutTemplate</a:t>
            </a:r>
            <a:r>
              <a:rPr lang="zh-CN" altLang="en-US" smtClean="0"/>
              <a:t>模板是</a:t>
            </a:r>
            <a:r>
              <a:rPr lang="en-US" altLang="zh-CN" smtClean="0"/>
              <a:t>ListView</a:t>
            </a:r>
            <a:r>
              <a:rPr lang="zh-CN" altLang="en-US" smtClean="0"/>
              <a:t>用来显示数据的布局模板，它必须包含一个服务器控件，该控件的</a:t>
            </a:r>
            <a:r>
              <a:rPr lang="en-US" altLang="zh-CN" smtClean="0"/>
              <a:t>ID</a:t>
            </a:r>
            <a:r>
              <a:rPr lang="zh-CN" altLang="en-US" smtClean="0"/>
              <a:t>被设置为</a:t>
            </a:r>
            <a:r>
              <a:rPr lang="en-US" smtClean="0"/>
              <a:t>itemPlaceholder</a:t>
            </a:r>
            <a:r>
              <a:rPr lang="zh-CN" altLang="en-US" smtClean="0"/>
              <a:t>。例如一个</a:t>
            </a:r>
            <a:r>
              <a:rPr lang="en-US" altLang="zh-CN" smtClean="0"/>
              <a:t>ASP.NET</a:t>
            </a:r>
            <a:r>
              <a:rPr lang="zh-CN" altLang="en-US" smtClean="0"/>
              <a:t>表格、</a:t>
            </a:r>
            <a:r>
              <a:rPr lang="en-US" altLang="zh-CN" smtClean="0"/>
              <a:t>Panel</a:t>
            </a:r>
            <a:r>
              <a:rPr lang="zh-CN" altLang="en-US" smtClean="0"/>
              <a:t>控件或</a:t>
            </a:r>
            <a:r>
              <a:rPr lang="en-US" altLang="zh-CN" smtClean="0"/>
              <a:t>Label</a:t>
            </a:r>
            <a:r>
              <a:rPr lang="zh-CN" altLang="en-US" smtClean="0"/>
              <a:t>控件，或一个已将</a:t>
            </a:r>
            <a:r>
              <a:rPr lang="en-US" altLang="zh-CN" smtClean="0"/>
              <a:t>runat</a:t>
            </a:r>
            <a:r>
              <a:rPr lang="zh-CN" altLang="en-US" smtClean="0"/>
              <a:t>属性设置为</a:t>
            </a:r>
            <a:r>
              <a:rPr lang="en-US" altLang="zh-CN" smtClean="0"/>
              <a:t>”server”</a:t>
            </a:r>
            <a:r>
              <a:rPr lang="zh-CN" altLang="en-US" smtClean="0"/>
              <a:t>的表行</a:t>
            </a:r>
            <a:r>
              <a:rPr lang="en-US" altLang="zh-CN" smtClean="0"/>
              <a:t>(tr)</a:t>
            </a:r>
            <a:r>
              <a:rPr lang="zh-CN" altLang="en-US" smtClean="0"/>
              <a:t>、</a:t>
            </a:r>
            <a:r>
              <a:rPr lang="en-US" altLang="zh-CN" smtClean="0"/>
              <a:t>div</a:t>
            </a:r>
            <a:r>
              <a:rPr lang="zh-CN" altLang="en-US" smtClean="0"/>
              <a:t>或</a:t>
            </a:r>
            <a:r>
              <a:rPr lang="en-US" altLang="zh-CN" smtClean="0"/>
              <a:t>span</a:t>
            </a:r>
            <a:r>
              <a:rPr lang="zh-CN" altLang="en-US" smtClean="0"/>
              <a:t>元素。此服务器控件仅作为其它模板（如</a:t>
            </a:r>
            <a:r>
              <a:rPr lang="en-US" altLang="zh-CN" smtClean="0"/>
              <a:t>ItemTemplate</a:t>
            </a:r>
            <a:r>
              <a:rPr lang="zh-CN" altLang="en-US" smtClean="0"/>
              <a:t>模板）的预留位置，运行时，它将会被定义在</a:t>
            </a:r>
            <a:r>
              <a:rPr lang="en-US" altLang="zh-CN" smtClean="0"/>
              <a:t>ItemTemplate</a:t>
            </a:r>
            <a:r>
              <a:rPr lang="zh-CN" altLang="en-US" smtClean="0"/>
              <a:t>模板或</a:t>
            </a:r>
            <a:r>
              <a:rPr lang="en-US" altLang="zh-CN" smtClean="0"/>
              <a:t>GroupTemplate</a:t>
            </a:r>
            <a:r>
              <a:rPr lang="zh-CN" altLang="en-US" smtClean="0"/>
              <a:t>模板中的内容替换。 </a:t>
            </a:r>
            <a:endParaRPr lang="en-US" altLang="zh-CN" smtClean="0"/>
          </a:p>
          <a:p>
            <a:pPr marL="1181100" lvl="2" indent="-381000">
              <a:lnSpc>
                <a:spcPct val="125000"/>
              </a:lnSpc>
              <a:spcBef>
                <a:spcPct val="10000"/>
              </a:spcBef>
            </a:pPr>
            <a:r>
              <a:rPr lang="en-US" altLang="zh-CN" smtClean="0"/>
              <a:t>ItemTemplate</a:t>
            </a:r>
            <a:r>
              <a:rPr lang="zh-CN" altLang="en-US" smtClean="0"/>
              <a:t>则是每一条数据的显示模板。如果希望能够编辑、删除和选择数据，可以在该模板中添加相关按钮。</a:t>
            </a:r>
            <a:endParaRPr lang="zh-CN"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body" idx="1"/>
          </p:nvPr>
        </p:nvSpPr>
        <p:spPr>
          <a:xfrm>
            <a:off x="304800" y="908050"/>
            <a:ext cx="8540750" cy="5329238"/>
          </a:xfrm>
        </p:spPr>
        <p:txBody>
          <a:bodyPr/>
          <a:lstStyle/>
          <a:p>
            <a:pPr marL="1066800" lvl="1" indent="-609600" eaLnBrk="1" hangingPunct="1">
              <a:lnSpc>
                <a:spcPct val="115000"/>
              </a:lnSpc>
              <a:defRPr/>
            </a:pPr>
            <a:r>
              <a:rPr lang="zh-CN" altLang="en-US" dirty="0" smtClean="0"/>
              <a:t>示例 </a:t>
            </a:r>
            <a:r>
              <a:rPr lang="en-US" altLang="zh-CN" dirty="0" smtClean="0"/>
              <a:t>1</a:t>
            </a:r>
            <a:r>
              <a:rPr lang="zh-CN" altLang="en-US" dirty="0" smtClean="0"/>
              <a:t>： </a:t>
            </a:r>
            <a:r>
              <a:rPr lang="en-US" altLang="zh-CN" dirty="0" err="1" smtClean="0"/>
              <a:t>LayoutTemplate</a:t>
            </a:r>
            <a:r>
              <a:rPr lang="zh-CN" altLang="en-US" dirty="0" smtClean="0"/>
              <a:t>和</a:t>
            </a:r>
            <a:r>
              <a:rPr lang="en-US" altLang="zh-CN" dirty="0" err="1" smtClean="0"/>
              <a:t>ItemTemplate</a:t>
            </a:r>
            <a:r>
              <a:rPr lang="zh-CN" altLang="en-US" dirty="0" smtClean="0"/>
              <a:t>模板的使用</a:t>
            </a:r>
            <a:endParaRPr lang="en-US" altLang="zh-CN" dirty="0" smtClean="0"/>
          </a:p>
          <a:p>
            <a:pPr marL="1466850" lvl="2" indent="-609600" eaLnBrk="1" hangingPunct="1">
              <a:lnSpc>
                <a:spcPct val="115000"/>
              </a:lnSpc>
              <a:defRPr/>
            </a:pPr>
            <a:r>
              <a:rPr lang="en-US" altLang="zh-CN" dirty="0" smtClean="0"/>
              <a:t>C:\......\Web</a:t>
            </a:r>
            <a:r>
              <a:rPr lang="zh-CN" altLang="en-US" dirty="0" smtClean="0"/>
              <a:t>编程技术</a:t>
            </a:r>
            <a:r>
              <a:rPr lang="en-US" altLang="zh-CN" dirty="0" smtClean="0"/>
              <a:t>\ch6\</a:t>
            </a:r>
            <a:r>
              <a:rPr lang="zh-CN" altLang="en-US" dirty="0" smtClean="0"/>
              <a:t>测试</a:t>
            </a:r>
            <a:r>
              <a:rPr lang="en-US" altLang="zh-CN" dirty="0" smtClean="0"/>
              <a:t>\ListView.aspx</a:t>
            </a:r>
            <a:endParaRPr lang="en-US" altLang="zh-CN" dirty="0" smtClean="0"/>
          </a:p>
          <a:p>
            <a:pPr marL="1066800" lvl="1" indent="-609600" eaLnBrk="1" hangingPunct="1">
              <a:lnSpc>
                <a:spcPct val="115000"/>
              </a:lnSpc>
              <a:defRPr/>
            </a:pPr>
            <a:r>
              <a:rPr lang="zh-CN" altLang="en-US" dirty="0" smtClean="0">
                <a:solidFill>
                  <a:schemeClr val="accent2">
                    <a:lumMod val="50000"/>
                  </a:schemeClr>
                </a:solidFill>
              </a:rPr>
              <a:t>示例 </a:t>
            </a:r>
            <a:r>
              <a:rPr lang="en-US" altLang="zh-CN" dirty="0" smtClean="0">
                <a:solidFill>
                  <a:schemeClr val="accent2">
                    <a:lumMod val="50000"/>
                  </a:schemeClr>
                </a:solidFill>
              </a:rPr>
              <a:t>1</a:t>
            </a:r>
            <a:r>
              <a:rPr lang="zh-CN" altLang="en-US" dirty="0" smtClean="0">
                <a:solidFill>
                  <a:schemeClr val="accent2">
                    <a:lumMod val="50000"/>
                  </a:schemeClr>
                </a:solidFill>
              </a:rPr>
              <a:t>代码解释：</a:t>
            </a:r>
            <a:endParaRPr lang="en-US" altLang="zh-CN" dirty="0" smtClean="0">
              <a:solidFill>
                <a:schemeClr val="accent2">
                  <a:lumMod val="50000"/>
                </a:schemeClr>
              </a:solidFill>
            </a:endParaRPr>
          </a:p>
          <a:p>
            <a:pPr lvl="2">
              <a:defRPr/>
            </a:pPr>
            <a:r>
              <a:rPr lang="en-US" dirty="0" smtClean="0"/>
              <a:t>&lt;</a:t>
            </a:r>
            <a:r>
              <a:rPr lang="en-US" dirty="0" err="1" smtClean="0"/>
              <a:t>asp:ListView</a:t>
            </a:r>
            <a:r>
              <a:rPr lang="en-US" dirty="0" smtClean="0"/>
              <a:t> ID="ListView1" </a:t>
            </a:r>
            <a:r>
              <a:rPr lang="en-US" dirty="0" err="1" smtClean="0"/>
              <a:t>runat</a:t>
            </a:r>
            <a:r>
              <a:rPr lang="en-US" dirty="0" smtClean="0"/>
              <a:t>="server“  </a:t>
            </a:r>
            <a:r>
              <a:rPr lang="en-US" dirty="0" err="1" smtClean="0"/>
              <a:t>DataSourceID</a:t>
            </a:r>
            <a:r>
              <a:rPr lang="en-US" dirty="0" smtClean="0"/>
              <a:t>="SqlDataSource1"&gt; </a:t>
            </a:r>
            <a:endParaRPr lang="en-US" dirty="0" smtClean="0"/>
          </a:p>
          <a:p>
            <a:pPr lvl="2">
              <a:defRPr/>
            </a:pPr>
            <a:r>
              <a:rPr lang="en-US" dirty="0" smtClean="0"/>
              <a:t>         &lt;</a:t>
            </a:r>
            <a:r>
              <a:rPr lang="en-US" dirty="0" err="1" smtClean="0"/>
              <a:t>LayoutTemplate</a:t>
            </a:r>
            <a:r>
              <a:rPr lang="en-US" dirty="0" smtClean="0"/>
              <a:t> &gt;</a:t>
            </a:r>
            <a:endParaRPr lang="en-US" dirty="0" smtClean="0"/>
          </a:p>
          <a:p>
            <a:pPr lvl="2">
              <a:defRPr/>
            </a:pPr>
            <a:r>
              <a:rPr lang="en-US" dirty="0" smtClean="0"/>
              <a:t>               &lt;h2 &gt;</a:t>
            </a:r>
            <a:r>
              <a:rPr lang="zh-CN" altLang="en-US" dirty="0" smtClean="0"/>
              <a:t>学生名单</a:t>
            </a:r>
            <a:r>
              <a:rPr lang="en-US" altLang="zh-CN" dirty="0" smtClean="0"/>
              <a:t>&lt;/</a:t>
            </a:r>
            <a:r>
              <a:rPr lang="en-US" dirty="0" smtClean="0"/>
              <a:t>h2&gt;</a:t>
            </a:r>
            <a:endParaRPr lang="en-US" dirty="0" smtClean="0"/>
          </a:p>
          <a:p>
            <a:pPr lvl="2">
              <a:defRPr/>
            </a:pPr>
            <a:r>
              <a:rPr lang="da-DK" dirty="0" smtClean="0"/>
              <a:t>               &lt;asp:</a:t>
            </a:r>
            <a:r>
              <a:rPr lang="da-DK" b="1" dirty="0" smtClean="0"/>
              <a:t>PlaceHolder </a:t>
            </a:r>
            <a:r>
              <a:rPr lang="da-DK" dirty="0" smtClean="0"/>
              <a:t>runat ="server" ID ="itemPlaceholder"&gt;</a:t>
            </a:r>
            <a:endParaRPr lang="da-DK" dirty="0" smtClean="0"/>
          </a:p>
          <a:p>
            <a:pPr lvl="2">
              <a:defRPr/>
            </a:pPr>
            <a:r>
              <a:rPr lang="en-US" dirty="0" smtClean="0"/>
              <a:t>               &lt;/</a:t>
            </a:r>
            <a:r>
              <a:rPr lang="en-US" dirty="0" err="1" smtClean="0"/>
              <a:t>asp:PlaceHolder</a:t>
            </a:r>
            <a:r>
              <a:rPr lang="en-US" dirty="0" smtClean="0"/>
              <a:t>&gt;</a:t>
            </a:r>
            <a:endParaRPr lang="en-US" dirty="0" smtClean="0"/>
          </a:p>
          <a:p>
            <a:pPr lvl="2">
              <a:defRPr/>
            </a:pPr>
            <a:r>
              <a:rPr lang="en-US" dirty="0" smtClean="0"/>
              <a:t>         &lt;/</a:t>
            </a:r>
            <a:r>
              <a:rPr lang="en-US" dirty="0" err="1" smtClean="0"/>
              <a:t>LayoutTemplate</a:t>
            </a:r>
            <a:r>
              <a:rPr lang="en-US" dirty="0" smtClean="0"/>
              <a:t>&gt;</a:t>
            </a:r>
            <a:r>
              <a:rPr lang="da-DK" dirty="0" smtClean="0"/>
              <a:t> </a:t>
            </a:r>
            <a:endParaRPr lang="en-US" altLang="zh-CN" dirty="0" smtClean="0"/>
          </a:p>
          <a:p>
            <a:pPr marL="1466850" lvl="2" indent="-609600" eaLnBrk="1" hangingPunct="1">
              <a:lnSpc>
                <a:spcPct val="115000"/>
              </a:lnSpc>
              <a:defRPr/>
            </a:pPr>
            <a:endParaRPr lang="en-US" altLang="zh-CN" dirty="0" smtClean="0"/>
          </a:p>
        </p:txBody>
      </p:sp>
      <p:sp>
        <p:nvSpPr>
          <p:cNvPr id="4" name="线形标注 1 3"/>
          <p:cNvSpPr/>
          <p:nvPr/>
        </p:nvSpPr>
        <p:spPr>
          <a:xfrm>
            <a:off x="6084888" y="4581525"/>
            <a:ext cx="2016125" cy="935038"/>
          </a:xfrm>
          <a:prstGeom prst="borderCallout1">
            <a:avLst>
              <a:gd name="adj1" fmla="val 49945"/>
              <a:gd name="adj2" fmla="val -3067"/>
              <a:gd name="adj3" fmla="val -16166"/>
              <a:gd name="adj4" fmla="val -51646"/>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占位符控件，将把</a:t>
            </a:r>
            <a:r>
              <a:rPr lang="en-US" altLang="zh-CN" dirty="0"/>
              <a:t> </a:t>
            </a:r>
            <a:r>
              <a:rPr lang="en-US" altLang="zh-CN" dirty="0" err="1"/>
              <a:t>ItemTemplate</a:t>
            </a:r>
            <a:r>
              <a:rPr lang="zh-CN" altLang="en-US" dirty="0"/>
              <a:t>的内容放在此。</a:t>
            </a:r>
            <a:endParaRPr lang="en-US" dirty="0"/>
          </a:p>
        </p:txBody>
      </p:sp>
      <p:sp>
        <p:nvSpPr>
          <p:cNvPr id="5" name="椭圆 4"/>
          <p:cNvSpPr/>
          <p:nvPr/>
        </p:nvSpPr>
        <p:spPr>
          <a:xfrm>
            <a:off x="6011863" y="3860800"/>
            <a:ext cx="2376487" cy="504825"/>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线形标注 1 5"/>
          <p:cNvSpPr/>
          <p:nvPr/>
        </p:nvSpPr>
        <p:spPr>
          <a:xfrm>
            <a:off x="6948488" y="2492375"/>
            <a:ext cx="1871662" cy="936625"/>
          </a:xfrm>
          <a:prstGeom prst="borderCallout1">
            <a:avLst>
              <a:gd name="adj1" fmla="val 105404"/>
              <a:gd name="adj2" fmla="val 30370"/>
              <a:gd name="adj3" fmla="val 137708"/>
              <a:gd name="adj4" fmla="val 694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t>由</a:t>
            </a:r>
            <a:r>
              <a:rPr lang="en-US" altLang="zh-CN" sz="1600" dirty="0"/>
              <a:t>ListView1</a:t>
            </a:r>
            <a:r>
              <a:rPr lang="zh-CN" altLang="en-US" sz="1600" dirty="0"/>
              <a:t>的</a:t>
            </a:r>
            <a:r>
              <a:rPr lang="en-US" altLang="zh-CN" sz="1600" dirty="0" err="1"/>
              <a:t>ItemPlaceholderID</a:t>
            </a:r>
            <a:r>
              <a:rPr lang="zh-CN" altLang="en-US" sz="1600" dirty="0"/>
              <a:t>属性决定</a:t>
            </a:r>
            <a:endParaRPr 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body" idx="1"/>
          </p:nvPr>
        </p:nvSpPr>
        <p:spPr>
          <a:xfrm>
            <a:off x="304800" y="908050"/>
            <a:ext cx="8540750" cy="5329238"/>
          </a:xfrm>
        </p:spPr>
        <p:txBody>
          <a:bodyPr/>
          <a:lstStyle/>
          <a:p>
            <a:pPr marL="1466850" lvl="2" indent="-609600" eaLnBrk="1" hangingPunct="1">
              <a:lnSpc>
                <a:spcPct val="115000"/>
              </a:lnSpc>
              <a:defRPr/>
            </a:pPr>
            <a:r>
              <a:rPr lang="en-US" dirty="0" smtClean="0"/>
              <a:t>  &lt;</a:t>
            </a:r>
            <a:r>
              <a:rPr lang="en-US" dirty="0" err="1" smtClean="0"/>
              <a:t>ItemTemplate</a:t>
            </a:r>
            <a:r>
              <a:rPr lang="en-US" dirty="0" smtClean="0"/>
              <a:t> &gt;</a:t>
            </a:r>
            <a:endParaRPr lang="en-US" dirty="0" smtClean="0"/>
          </a:p>
          <a:p>
            <a:pPr lvl="2">
              <a:defRPr/>
            </a:pPr>
            <a:r>
              <a:rPr lang="en-US" dirty="0" smtClean="0"/>
              <a:t>              &lt;h3 &gt;&lt;%#</a:t>
            </a:r>
            <a:r>
              <a:rPr lang="en-US" dirty="0" err="1" smtClean="0"/>
              <a:t>Eval</a:t>
            </a:r>
            <a:r>
              <a:rPr lang="en-US" dirty="0" smtClean="0"/>
              <a:t>("</a:t>
            </a:r>
            <a:r>
              <a:rPr lang="en-US" dirty="0" err="1" smtClean="0"/>
              <a:t>StuNo</a:t>
            </a:r>
            <a:r>
              <a:rPr lang="en-US" dirty="0" smtClean="0"/>
              <a:t>")%&gt;&lt;/h3&gt;</a:t>
            </a:r>
            <a:endParaRPr lang="en-US" dirty="0" smtClean="0"/>
          </a:p>
          <a:p>
            <a:pPr lvl="2">
              <a:defRPr/>
            </a:pPr>
            <a:r>
              <a:rPr lang="en-US" dirty="0" smtClean="0"/>
              <a:t>              &lt;p &gt;</a:t>
            </a:r>
            <a:endParaRPr lang="en-US" dirty="0" smtClean="0"/>
          </a:p>
          <a:p>
            <a:pPr lvl="2">
              <a:defRPr/>
            </a:pPr>
            <a:r>
              <a:rPr lang="en-US" dirty="0" smtClean="0"/>
              <a:t>                      &lt;b &gt;</a:t>
            </a:r>
            <a:r>
              <a:rPr lang="zh-CN" altLang="en-US" dirty="0" smtClean="0"/>
              <a:t>姓名</a:t>
            </a:r>
            <a:r>
              <a:rPr lang="en-US" altLang="zh-CN" dirty="0" smtClean="0"/>
              <a:t>:&lt;/</a:t>
            </a:r>
            <a:r>
              <a:rPr lang="en-US" dirty="0" smtClean="0"/>
              <a:t>b&gt;</a:t>
            </a:r>
            <a:endParaRPr lang="en-US" dirty="0" smtClean="0"/>
          </a:p>
          <a:p>
            <a:pPr lvl="2">
              <a:defRPr/>
            </a:pPr>
            <a:r>
              <a:rPr lang="en-US" dirty="0" smtClean="0"/>
              <a:t>                      &lt;</a:t>
            </a:r>
            <a:r>
              <a:rPr lang="en-US" dirty="0" err="1" smtClean="0"/>
              <a:t>asp:Label</a:t>
            </a:r>
            <a:r>
              <a:rPr lang="en-US" dirty="0" smtClean="0"/>
              <a:t> </a:t>
            </a:r>
            <a:r>
              <a:rPr lang="en-US" dirty="0" err="1" smtClean="0"/>
              <a:t>runat</a:t>
            </a:r>
            <a:r>
              <a:rPr lang="en-US" dirty="0" smtClean="0"/>
              <a:t> ="server" ID =“</a:t>
            </a:r>
            <a:r>
              <a:rPr lang="en-US" altLang="zh-CN" dirty="0" err="1" smtClean="0"/>
              <a:t>Name</a:t>
            </a:r>
            <a:r>
              <a:rPr lang="en-US" dirty="0" err="1" smtClean="0"/>
              <a:t>Label</a:t>
            </a:r>
            <a:r>
              <a:rPr lang="en-US" dirty="0" smtClean="0"/>
              <a:t>" Text ='&lt;%# </a:t>
            </a:r>
            <a:r>
              <a:rPr lang="en-US" dirty="0" err="1" smtClean="0"/>
              <a:t>Eval</a:t>
            </a:r>
            <a:r>
              <a:rPr lang="en-US" dirty="0" smtClean="0"/>
              <a:t>("Name")%&gt; '&gt;&lt;/</a:t>
            </a:r>
            <a:r>
              <a:rPr lang="en-US" dirty="0" err="1" smtClean="0"/>
              <a:t>asp:Label</a:t>
            </a:r>
            <a:r>
              <a:rPr lang="en-US" dirty="0" smtClean="0"/>
              <a:t>&gt;</a:t>
            </a:r>
            <a:endParaRPr lang="en-US" dirty="0" smtClean="0"/>
          </a:p>
          <a:p>
            <a:pPr lvl="2">
              <a:defRPr/>
            </a:pPr>
            <a:r>
              <a:rPr lang="en-US" dirty="0" smtClean="0"/>
              <a:t>                      &lt;</a:t>
            </a:r>
            <a:r>
              <a:rPr lang="en-US" dirty="0" err="1" smtClean="0"/>
              <a:t>br</a:t>
            </a:r>
            <a:r>
              <a:rPr lang="en-US" dirty="0" smtClean="0"/>
              <a:t> /&gt;</a:t>
            </a:r>
            <a:endParaRPr lang="en-US" dirty="0" smtClean="0"/>
          </a:p>
          <a:p>
            <a:pPr lvl="2">
              <a:defRPr/>
            </a:pPr>
            <a:r>
              <a:rPr lang="en-US" dirty="0" smtClean="0"/>
              <a:t>                      &lt;b &gt;</a:t>
            </a:r>
            <a:r>
              <a:rPr lang="zh-CN" altLang="en-US" dirty="0" smtClean="0"/>
              <a:t>出生日期</a:t>
            </a:r>
            <a:r>
              <a:rPr lang="en-US" altLang="zh-CN" dirty="0" smtClean="0"/>
              <a:t>:&lt;/</a:t>
            </a:r>
            <a:r>
              <a:rPr lang="en-US" dirty="0" smtClean="0"/>
              <a:t>b&gt;</a:t>
            </a:r>
            <a:endParaRPr lang="en-US" dirty="0" smtClean="0"/>
          </a:p>
          <a:p>
            <a:pPr lvl="2">
              <a:defRPr/>
            </a:pPr>
            <a:r>
              <a:rPr lang="en-US" dirty="0" smtClean="0"/>
              <a:t>                      &lt;%#</a:t>
            </a:r>
            <a:r>
              <a:rPr lang="en-US" dirty="0" err="1" smtClean="0"/>
              <a:t>Eval</a:t>
            </a:r>
            <a:r>
              <a:rPr lang="en-US" dirty="0" smtClean="0"/>
              <a:t>("Birth", "{0:d}")%&gt;                 </a:t>
            </a:r>
            <a:endParaRPr lang="en-US" dirty="0" smtClean="0"/>
          </a:p>
          <a:p>
            <a:pPr lvl="2">
              <a:defRPr/>
            </a:pPr>
            <a:r>
              <a:rPr lang="en-US" dirty="0" smtClean="0"/>
              <a:t>                &lt;/p&gt;</a:t>
            </a:r>
            <a:endParaRPr lang="en-US" dirty="0" smtClean="0"/>
          </a:p>
          <a:p>
            <a:pPr lvl="2">
              <a:defRPr/>
            </a:pPr>
            <a:r>
              <a:rPr lang="en-US" dirty="0" smtClean="0"/>
              <a:t>            &lt;/</a:t>
            </a:r>
            <a:r>
              <a:rPr lang="en-US" dirty="0" err="1" smtClean="0"/>
              <a:t>ItemTemplate</a:t>
            </a:r>
            <a:r>
              <a:rPr lang="en-US" dirty="0" smtClean="0"/>
              <a:t>&gt;</a:t>
            </a:r>
            <a:endParaRPr lang="en-US" dirty="0" smtClean="0"/>
          </a:p>
          <a:p>
            <a:pPr lvl="2">
              <a:defRPr/>
            </a:pPr>
            <a:r>
              <a:rPr lang="en-US" dirty="0" smtClean="0"/>
              <a:t>&lt;/</a:t>
            </a:r>
            <a:r>
              <a:rPr lang="en-US" dirty="0" err="1" smtClean="0"/>
              <a:t>asp:ListView</a:t>
            </a:r>
            <a:r>
              <a:rPr lang="en-US" dirty="0" smtClean="0"/>
              <a:t>&gt;</a:t>
            </a:r>
            <a:endParaRPr lang="en-US" altLang="zh-CN" dirty="0" smtClean="0"/>
          </a:p>
          <a:p>
            <a:pPr marL="1924050" lvl="3" indent="-609600" eaLnBrk="1" hangingPunct="1">
              <a:lnSpc>
                <a:spcPct val="115000"/>
              </a:lnSpc>
              <a:defRPr/>
            </a:pPr>
            <a:endParaRPr lang="zh-CN" altLang="en-US" dirty="0" smtClean="0"/>
          </a:p>
        </p:txBody>
      </p:sp>
      <p:sp>
        <p:nvSpPr>
          <p:cNvPr id="3" name="线形标注 1 2"/>
          <p:cNvSpPr/>
          <p:nvPr/>
        </p:nvSpPr>
        <p:spPr>
          <a:xfrm>
            <a:off x="5940425" y="4149725"/>
            <a:ext cx="2016125" cy="935038"/>
          </a:xfrm>
          <a:prstGeom prst="borderCallout1">
            <a:avLst>
              <a:gd name="adj1" fmla="val 49946"/>
              <a:gd name="adj2" fmla="val -3068"/>
              <a:gd name="adj3" fmla="val -22468"/>
              <a:gd name="adj4" fmla="val -75785"/>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使用数据绑定语法获取</a:t>
            </a:r>
            <a:r>
              <a:rPr lang="en-US" altLang="zh-CN" dirty="0"/>
              <a:t>Birth</a:t>
            </a:r>
            <a:r>
              <a:rPr lang="zh-CN" altLang="en-US" dirty="0"/>
              <a:t>列的值。</a:t>
            </a:r>
            <a:endParaRPr lang="en-US" dirty="0"/>
          </a:p>
        </p:txBody>
      </p:sp>
      <p:sp>
        <p:nvSpPr>
          <p:cNvPr id="4" name="线形标注 1 3"/>
          <p:cNvSpPr/>
          <p:nvPr/>
        </p:nvSpPr>
        <p:spPr>
          <a:xfrm>
            <a:off x="6588125" y="2924175"/>
            <a:ext cx="2016125" cy="936625"/>
          </a:xfrm>
          <a:prstGeom prst="borderCallout1">
            <a:avLst>
              <a:gd name="adj1" fmla="val 49945"/>
              <a:gd name="adj2" fmla="val -3067"/>
              <a:gd name="adj3" fmla="val -16166"/>
              <a:gd name="adj4" fmla="val -51646"/>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也可用</a:t>
            </a:r>
            <a:r>
              <a:rPr lang="en-US" altLang="zh-CN" dirty="0"/>
              <a:t>Label</a:t>
            </a:r>
            <a:r>
              <a:rPr lang="zh-CN" altLang="en-US" dirty="0"/>
              <a:t>控件显示获取的值。</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body" idx="1"/>
          </p:nvPr>
        </p:nvSpPr>
        <p:spPr>
          <a:xfrm>
            <a:off x="304800" y="836613"/>
            <a:ext cx="8540750" cy="5616575"/>
          </a:xfrm>
        </p:spPr>
        <p:txBody>
          <a:bodyPr/>
          <a:lstStyle/>
          <a:p>
            <a:pPr marL="1066800" lvl="1" indent="-609600" eaLnBrk="1" hangingPunct="1">
              <a:lnSpc>
                <a:spcPct val="115000"/>
              </a:lnSpc>
              <a:defRPr/>
            </a:pPr>
            <a:r>
              <a:rPr lang="zh-CN" altLang="en-US" dirty="0" smtClean="0"/>
              <a:t>示例 </a:t>
            </a:r>
            <a:r>
              <a:rPr lang="en-US" altLang="zh-CN" dirty="0" smtClean="0"/>
              <a:t>2</a:t>
            </a:r>
            <a:r>
              <a:rPr lang="zh-CN" altLang="en-US" dirty="0" smtClean="0"/>
              <a:t>：使用预定义的布局</a:t>
            </a:r>
            <a:r>
              <a:rPr lang="en-US" altLang="zh-CN" dirty="0" smtClean="0"/>
              <a:t>——</a:t>
            </a:r>
            <a:r>
              <a:rPr lang="zh-CN" altLang="en-US" dirty="0" smtClean="0"/>
              <a:t>“配置</a:t>
            </a:r>
            <a:r>
              <a:rPr lang="en-US" altLang="zh-CN" dirty="0" err="1" smtClean="0"/>
              <a:t>ListView</a:t>
            </a:r>
            <a:r>
              <a:rPr lang="zh-CN" altLang="en-US" dirty="0" smtClean="0"/>
              <a:t>”选项添加模板</a:t>
            </a:r>
            <a:endParaRPr lang="en-US" altLang="zh-CN" dirty="0" smtClean="0"/>
          </a:p>
          <a:p>
            <a:pPr marL="1504950" lvl="4" indent="-533400">
              <a:lnSpc>
                <a:spcPct val="110000"/>
              </a:lnSpc>
              <a:spcBef>
                <a:spcPct val="10000"/>
              </a:spcBef>
              <a:buSzPct val="70000"/>
              <a:defRPr/>
            </a:pPr>
            <a:r>
              <a:rPr lang="en-US" altLang="zh-CN" dirty="0" smtClean="0"/>
              <a:t>C:\......\</a:t>
            </a:r>
            <a:r>
              <a:rPr lang="zh-CN" altLang="en-US" dirty="0" smtClean="0"/>
              <a:t> </a:t>
            </a:r>
            <a:r>
              <a:rPr lang="en-US" altLang="zh-CN" dirty="0" smtClean="0"/>
              <a:t>ASPNET</a:t>
            </a:r>
            <a:r>
              <a:rPr lang="zh-CN" altLang="en-US" dirty="0" smtClean="0"/>
              <a:t>案例教程教辅资料 </a:t>
            </a:r>
            <a:r>
              <a:rPr lang="en-US" altLang="zh-CN" dirty="0" smtClean="0"/>
              <a:t>\ </a:t>
            </a:r>
            <a:r>
              <a:rPr lang="zh-CN" altLang="en-US" dirty="0" smtClean="0"/>
              <a:t>示例</a:t>
            </a:r>
            <a:r>
              <a:rPr lang="zh-CN" altLang="zh-CN" dirty="0" smtClean="0">
                <a:solidFill>
                  <a:srgbClr val="333399"/>
                </a:solidFill>
              </a:rPr>
              <a:t>\</a:t>
            </a:r>
            <a:r>
              <a:rPr lang="zh-CN" altLang="en-US" dirty="0" smtClean="0">
                <a:solidFill>
                  <a:srgbClr val="333399"/>
                </a:solidFill>
              </a:rPr>
              <a:t>第</a:t>
            </a:r>
            <a:r>
              <a:rPr lang="en-US" altLang="zh-CN" dirty="0" smtClean="0">
                <a:solidFill>
                  <a:srgbClr val="333399"/>
                </a:solidFill>
              </a:rPr>
              <a:t>9</a:t>
            </a:r>
            <a:r>
              <a:rPr lang="zh-CN" altLang="en-US" dirty="0" smtClean="0">
                <a:solidFill>
                  <a:srgbClr val="333399"/>
                </a:solidFill>
              </a:rPr>
              <a:t>章</a:t>
            </a:r>
            <a:r>
              <a:rPr lang="en-US" altLang="zh-CN" dirty="0" smtClean="0">
                <a:solidFill>
                  <a:srgbClr val="333399"/>
                </a:solidFill>
              </a:rPr>
              <a:t>\</a:t>
            </a:r>
            <a:r>
              <a:rPr lang="en-US" altLang="zh-CN" dirty="0" smtClean="0">
                <a:cs typeface="Arial" panose="020B0604020202020204" pitchFamily="34" charset="0"/>
              </a:rPr>
              <a:t> </a:t>
            </a:r>
            <a:r>
              <a:rPr lang="en-US" altLang="zh-CN" dirty="0" err="1" smtClean="0">
                <a:cs typeface="Arial" panose="020B0604020202020204" pitchFamily="34" charset="0"/>
              </a:rPr>
              <a:t>DataBind</a:t>
            </a:r>
            <a:r>
              <a:rPr lang="en-US" altLang="zh-CN" sz="1600" dirty="0" smtClean="0">
                <a:cs typeface="Arial" panose="020B0604020202020204" pitchFamily="34" charset="0"/>
              </a:rPr>
              <a:t>\</a:t>
            </a:r>
            <a:r>
              <a:rPr lang="en-US" altLang="zh-CN" dirty="0" smtClean="0">
                <a:cs typeface="Arial" panose="020B0604020202020204" pitchFamily="34" charset="0"/>
              </a:rPr>
              <a:t>ListViewDemoOne.aspx</a:t>
            </a:r>
            <a:endParaRPr lang="en-US" altLang="zh-CN" dirty="0" smtClean="0">
              <a:cs typeface="Arial" panose="020B0604020202020204" pitchFamily="34" charset="0"/>
            </a:endParaRPr>
          </a:p>
          <a:p>
            <a:pPr marL="1466850" lvl="2" indent="-609600" eaLnBrk="1" hangingPunct="1">
              <a:lnSpc>
                <a:spcPct val="110000"/>
              </a:lnSpc>
              <a:defRPr/>
            </a:pPr>
            <a:r>
              <a:rPr lang="zh-CN" altLang="en-US" b="1" dirty="0" smtClean="0">
                <a:solidFill>
                  <a:schemeClr val="accent2">
                    <a:lumMod val="50000"/>
                  </a:schemeClr>
                </a:solidFill>
              </a:rPr>
              <a:t>解释及说明</a:t>
            </a:r>
            <a:r>
              <a:rPr lang="zh-CN" altLang="en-US" dirty="0" smtClean="0"/>
              <a:t>：</a:t>
            </a:r>
            <a:endParaRPr lang="en-US" altLang="zh-CN" dirty="0" smtClean="0"/>
          </a:p>
          <a:p>
            <a:pPr marL="1924050" lvl="3" indent="-609600" eaLnBrk="1" hangingPunct="1">
              <a:lnSpc>
                <a:spcPct val="110000"/>
              </a:lnSpc>
              <a:defRPr/>
            </a:pPr>
            <a:r>
              <a:rPr lang="zh-CN" altLang="en-US" dirty="0" smtClean="0"/>
              <a:t>除了 </a:t>
            </a:r>
            <a:r>
              <a:rPr lang="en-US" altLang="zh-CN" dirty="0" err="1" smtClean="0"/>
              <a:t>LayoutTemplate</a:t>
            </a:r>
            <a:r>
              <a:rPr lang="zh-CN" altLang="en-US" dirty="0" smtClean="0"/>
              <a:t>和</a:t>
            </a:r>
            <a:r>
              <a:rPr lang="en-US" altLang="zh-CN" dirty="0" err="1" smtClean="0"/>
              <a:t>ItemTemplate</a:t>
            </a:r>
            <a:r>
              <a:rPr lang="zh-CN" altLang="en-US" dirty="0" smtClean="0"/>
              <a:t>模板，还添加了编辑、插入等模板；</a:t>
            </a:r>
            <a:endParaRPr lang="en-US" altLang="zh-CN" dirty="0" smtClean="0"/>
          </a:p>
          <a:p>
            <a:pPr marL="1924050" lvl="3" indent="-609600" eaLnBrk="1" hangingPunct="1">
              <a:lnSpc>
                <a:spcPct val="110000"/>
              </a:lnSpc>
              <a:defRPr/>
            </a:pPr>
            <a:r>
              <a:rPr lang="zh-CN" altLang="en-US" dirty="0" smtClean="0"/>
              <a:t>在</a:t>
            </a:r>
            <a:r>
              <a:rPr lang="en-US" altLang="zh-CN" dirty="0" err="1" smtClean="0"/>
              <a:t>LayoutTemplate</a:t>
            </a:r>
            <a:r>
              <a:rPr lang="zh-CN" altLang="en-US" dirty="0" smtClean="0"/>
              <a:t>中创建了两个嵌套的表格；内层表格：</a:t>
            </a:r>
            <a:endParaRPr lang="en-US" altLang="zh-CN" dirty="0" smtClean="0"/>
          </a:p>
          <a:p>
            <a:pPr marL="2381250" lvl="4" indent="-609600" eaLnBrk="1" hangingPunct="1">
              <a:lnSpc>
                <a:spcPct val="110000"/>
              </a:lnSpc>
              <a:defRPr/>
            </a:pPr>
            <a:r>
              <a:rPr lang="zh-CN" altLang="en-US" dirty="0" smtClean="0"/>
              <a:t>第</a:t>
            </a:r>
            <a:r>
              <a:rPr lang="en-US" altLang="zh-CN" dirty="0" smtClean="0"/>
              <a:t>1</a:t>
            </a:r>
            <a:r>
              <a:rPr lang="zh-CN" altLang="en-US" dirty="0" smtClean="0"/>
              <a:t>行放置表头：</a:t>
            </a:r>
            <a:endParaRPr lang="en-US" altLang="zh-CN" dirty="0" smtClean="0"/>
          </a:p>
          <a:p>
            <a:pPr lvl="4">
              <a:lnSpc>
                <a:spcPct val="90000"/>
              </a:lnSpc>
              <a:buFont typeface="Wingdings" panose="05000000000000000000" pitchFamily="2" charset="2"/>
              <a:buNone/>
              <a:defRPr/>
            </a:pPr>
            <a:r>
              <a:rPr lang="en-US" dirty="0" smtClean="0"/>
              <a:t>               &lt;</a:t>
            </a:r>
            <a:r>
              <a:rPr lang="en-US" dirty="0" err="1" smtClean="0"/>
              <a:t>tr</a:t>
            </a:r>
            <a:r>
              <a:rPr lang="en-US" dirty="0" smtClean="0"/>
              <a:t> </a:t>
            </a:r>
            <a:r>
              <a:rPr lang="en-US" dirty="0" err="1" smtClean="0"/>
              <a:t>runat</a:t>
            </a:r>
            <a:r>
              <a:rPr lang="en-US" dirty="0" smtClean="0"/>
              <a:t>="server" style=""&gt;</a:t>
            </a:r>
            <a:endParaRPr lang="en-US" dirty="0" smtClean="0"/>
          </a:p>
          <a:p>
            <a:pPr lvl="4">
              <a:lnSpc>
                <a:spcPct val="90000"/>
              </a:lnSpc>
              <a:buFont typeface="Wingdings" panose="05000000000000000000" pitchFamily="2" charset="2"/>
              <a:buNone/>
              <a:defRPr/>
            </a:pPr>
            <a:r>
              <a:rPr lang="en-US" dirty="0" smtClean="0"/>
              <a:t>                     &lt;</a:t>
            </a:r>
            <a:r>
              <a:rPr lang="en-US" dirty="0" err="1" smtClean="0"/>
              <a:t>th</a:t>
            </a:r>
            <a:r>
              <a:rPr lang="en-US" dirty="0" smtClean="0"/>
              <a:t> </a:t>
            </a:r>
            <a:r>
              <a:rPr lang="en-US" dirty="0" err="1" smtClean="0"/>
              <a:t>runat</a:t>
            </a:r>
            <a:r>
              <a:rPr lang="en-US" dirty="0" smtClean="0"/>
              <a:t>="server“&gt;  </a:t>
            </a:r>
            <a:r>
              <a:rPr lang="en-US" dirty="0" err="1" smtClean="0"/>
              <a:t>StuNo</a:t>
            </a:r>
            <a:r>
              <a:rPr lang="en-US" dirty="0" smtClean="0"/>
              <a:t> &lt;/</a:t>
            </a:r>
            <a:r>
              <a:rPr lang="en-US" dirty="0" err="1" smtClean="0"/>
              <a:t>th</a:t>
            </a:r>
            <a:r>
              <a:rPr lang="en-US" dirty="0" smtClean="0"/>
              <a:t>&gt;</a:t>
            </a:r>
            <a:endParaRPr lang="en-US" dirty="0" smtClean="0"/>
          </a:p>
          <a:p>
            <a:pPr lvl="4">
              <a:lnSpc>
                <a:spcPct val="90000"/>
              </a:lnSpc>
              <a:buFont typeface="Wingdings" panose="05000000000000000000" pitchFamily="2" charset="2"/>
              <a:buNone/>
              <a:defRPr/>
            </a:pPr>
            <a:r>
              <a:rPr lang="en-US" dirty="0" smtClean="0"/>
              <a:t>                     &lt;</a:t>
            </a:r>
            <a:r>
              <a:rPr lang="en-US" dirty="0" err="1" smtClean="0"/>
              <a:t>th</a:t>
            </a:r>
            <a:r>
              <a:rPr lang="en-US" dirty="0" smtClean="0"/>
              <a:t> </a:t>
            </a:r>
            <a:r>
              <a:rPr lang="en-US" dirty="0" err="1" smtClean="0"/>
              <a:t>runat</a:t>
            </a:r>
            <a:r>
              <a:rPr lang="en-US" dirty="0" smtClean="0"/>
              <a:t>="server"&gt; Name  &lt;/</a:t>
            </a:r>
            <a:r>
              <a:rPr lang="en-US" dirty="0" err="1" smtClean="0"/>
              <a:t>th</a:t>
            </a:r>
            <a:r>
              <a:rPr lang="en-US" dirty="0" smtClean="0"/>
              <a:t>&gt;</a:t>
            </a:r>
            <a:endParaRPr lang="en-US" dirty="0" smtClean="0"/>
          </a:p>
          <a:p>
            <a:pPr lvl="4">
              <a:lnSpc>
                <a:spcPct val="90000"/>
              </a:lnSpc>
              <a:buFont typeface="Wingdings" panose="05000000000000000000" pitchFamily="2" charset="2"/>
              <a:buNone/>
              <a:defRPr/>
            </a:pPr>
            <a:r>
              <a:rPr lang="en-US" dirty="0" smtClean="0"/>
              <a:t>                         ...................</a:t>
            </a:r>
            <a:endParaRPr lang="en-US" dirty="0" smtClean="0"/>
          </a:p>
          <a:p>
            <a:pPr lvl="4">
              <a:lnSpc>
                <a:spcPct val="90000"/>
              </a:lnSpc>
              <a:buFont typeface="Wingdings" panose="05000000000000000000" pitchFamily="2" charset="2"/>
              <a:buNone/>
              <a:defRPr/>
            </a:pPr>
            <a:r>
              <a:rPr lang="en-US" dirty="0" smtClean="0"/>
              <a:t>                    &lt;</a:t>
            </a:r>
            <a:r>
              <a:rPr lang="en-US" dirty="0" err="1" smtClean="0"/>
              <a:t>th</a:t>
            </a:r>
            <a:r>
              <a:rPr lang="en-US" dirty="0" smtClean="0"/>
              <a:t> </a:t>
            </a:r>
            <a:r>
              <a:rPr lang="en-US" dirty="0" err="1" smtClean="0"/>
              <a:t>runat</a:t>
            </a:r>
            <a:r>
              <a:rPr lang="en-US" dirty="0" smtClean="0"/>
              <a:t>="server"&gt;  </a:t>
            </a:r>
            <a:r>
              <a:rPr lang="en-US" dirty="0" err="1" smtClean="0"/>
              <a:t>MajorId</a:t>
            </a:r>
            <a:r>
              <a:rPr lang="en-US" dirty="0" smtClean="0"/>
              <a:t>  &lt;/</a:t>
            </a:r>
            <a:r>
              <a:rPr lang="en-US" dirty="0" err="1" smtClean="0"/>
              <a:t>th</a:t>
            </a:r>
            <a:r>
              <a:rPr lang="en-US" dirty="0" smtClean="0"/>
              <a:t>&gt;   &lt;/</a:t>
            </a:r>
            <a:r>
              <a:rPr lang="en-US" dirty="0" err="1" smtClean="0"/>
              <a:t>tr</a:t>
            </a:r>
            <a:r>
              <a:rPr lang="en-US" dirty="0" smtClean="0"/>
              <a:t>&gt;</a:t>
            </a:r>
            <a:endParaRPr lang="en-US" altLang="zh-CN" dirty="0" smtClean="0"/>
          </a:p>
          <a:p>
            <a:pPr marL="2381250" lvl="4" indent="-609600" eaLnBrk="1" hangingPunct="1">
              <a:lnSpc>
                <a:spcPct val="110000"/>
              </a:lnSpc>
              <a:defRPr/>
            </a:pPr>
            <a:r>
              <a:rPr lang="zh-CN" altLang="en-US" dirty="0" smtClean="0"/>
              <a:t>其后是一个充当占位符的表行元素：</a:t>
            </a:r>
            <a:endParaRPr lang="en-US" altLang="zh-CN" dirty="0" smtClean="0"/>
          </a:p>
          <a:p>
            <a:pPr marL="2381250" lvl="4" indent="-609600" eaLnBrk="1" hangingPunct="1">
              <a:lnSpc>
                <a:spcPct val="110000"/>
              </a:lnSpc>
              <a:buFont typeface="Wingdings" panose="05000000000000000000" pitchFamily="2" charset="2"/>
              <a:buNone/>
              <a:defRPr/>
            </a:pPr>
            <a:r>
              <a:rPr lang="da-DK" dirty="0" smtClean="0"/>
              <a:t>                 &lt;tr ID</a:t>
            </a:r>
            <a:r>
              <a:rPr lang="da-DK" dirty="0" smtClean="0"/>
              <a:t>=“itemPlaceholder” </a:t>
            </a:r>
            <a:r>
              <a:rPr lang="da-DK" dirty="0" smtClean="0"/>
              <a:t>runat</a:t>
            </a:r>
            <a:r>
              <a:rPr lang="da-DK" dirty="0" smtClean="0"/>
              <a:t>=“server”&gt;</a:t>
            </a:r>
            <a:endParaRPr lang="zh-CN" altLang="en-US" b="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body" idx="1"/>
          </p:nvPr>
        </p:nvSpPr>
        <p:spPr>
          <a:xfrm>
            <a:off x="304800" y="908050"/>
            <a:ext cx="8540750" cy="5329238"/>
          </a:xfrm>
        </p:spPr>
        <p:txBody>
          <a:bodyPr/>
          <a:lstStyle/>
          <a:p>
            <a:pPr marL="1066800" lvl="1" indent="-609600" eaLnBrk="1" hangingPunct="1">
              <a:lnSpc>
                <a:spcPct val="115000"/>
              </a:lnSpc>
              <a:defRPr/>
            </a:pPr>
            <a:r>
              <a:rPr lang="zh-CN" altLang="en-US" dirty="0" smtClean="0"/>
              <a:t>示例 </a:t>
            </a:r>
            <a:r>
              <a:rPr lang="en-US" altLang="zh-CN" dirty="0" smtClean="0"/>
              <a:t>3</a:t>
            </a:r>
            <a:r>
              <a:rPr lang="zh-CN" altLang="en-US" dirty="0" smtClean="0"/>
              <a:t>：使用</a:t>
            </a:r>
            <a:r>
              <a:rPr lang="en-US" altLang="zh-CN" dirty="0" err="1" smtClean="0"/>
              <a:t>ListView</a:t>
            </a:r>
            <a:r>
              <a:rPr lang="zh-CN" altLang="en-US" dirty="0" smtClean="0"/>
              <a:t>的三个模板： </a:t>
            </a:r>
            <a:r>
              <a:rPr lang="en-US" altLang="zh-CN" dirty="0" err="1" smtClean="0"/>
              <a:t>LayoutTemplate</a:t>
            </a:r>
            <a:r>
              <a:rPr lang="zh-CN" altLang="en-US" dirty="0" smtClean="0"/>
              <a:t>、</a:t>
            </a:r>
            <a:r>
              <a:rPr lang="en-US" altLang="zh-CN" dirty="0" err="1" smtClean="0"/>
              <a:t>ItemTemplate</a:t>
            </a:r>
            <a:r>
              <a:rPr lang="zh-CN" altLang="en-US" dirty="0" smtClean="0"/>
              <a:t>和</a:t>
            </a:r>
            <a:r>
              <a:rPr lang="en-US" altLang="zh-CN" dirty="0" err="1" smtClean="0"/>
              <a:t>ItemSeparatorTemplate</a:t>
            </a:r>
            <a:endParaRPr lang="en-US" altLang="zh-CN" dirty="0" smtClean="0"/>
          </a:p>
          <a:p>
            <a:pPr marL="1466850" lvl="2" indent="-609600" eaLnBrk="1" hangingPunct="1">
              <a:lnSpc>
                <a:spcPct val="115000"/>
              </a:lnSpc>
              <a:defRPr/>
            </a:pPr>
            <a:r>
              <a:rPr lang="en-US" altLang="zh-CN" dirty="0" smtClean="0"/>
              <a:t>C:\......\Web</a:t>
            </a:r>
            <a:r>
              <a:rPr lang="zh-CN" altLang="en-US" dirty="0" smtClean="0"/>
              <a:t>编程技术</a:t>
            </a:r>
            <a:r>
              <a:rPr lang="en-US" altLang="zh-CN" dirty="0" smtClean="0"/>
              <a:t>\ch6\Other\SimpleListView.aspx</a:t>
            </a:r>
            <a:endParaRPr lang="en-US" altLang="zh-CN" dirty="0" smtClean="0"/>
          </a:p>
          <a:p>
            <a:pPr marL="1466850" lvl="2" indent="-609600" eaLnBrk="1" hangingPunct="1">
              <a:lnSpc>
                <a:spcPct val="115000"/>
              </a:lnSpc>
              <a:defRPr/>
            </a:pPr>
            <a:r>
              <a:rPr lang="zh-CN" altLang="en-US" b="1" dirty="0" smtClean="0">
                <a:solidFill>
                  <a:schemeClr val="accent2">
                    <a:lumMod val="50000"/>
                  </a:schemeClr>
                </a:solidFill>
              </a:rPr>
              <a:t>解释及说明</a:t>
            </a:r>
            <a:r>
              <a:rPr lang="zh-CN" altLang="en-US" dirty="0" smtClean="0"/>
              <a:t>：</a:t>
            </a:r>
            <a:endParaRPr lang="en-US" altLang="zh-CN" dirty="0" smtClean="0"/>
          </a:p>
          <a:p>
            <a:pPr lvl="3">
              <a:defRPr/>
            </a:pPr>
            <a:r>
              <a:rPr lang="en-US" dirty="0" err="1" smtClean="0"/>
              <a:t>ItemSeparatorTemplate</a:t>
            </a:r>
            <a:r>
              <a:rPr lang="zh-CN" altLang="en-US" dirty="0" smtClean="0"/>
              <a:t>用于定义各项之间显示的内容；</a:t>
            </a:r>
            <a:endParaRPr lang="en-US" dirty="0" smtClean="0"/>
          </a:p>
          <a:p>
            <a:pPr lvl="3">
              <a:defRPr/>
            </a:pPr>
            <a:r>
              <a:rPr lang="en-US" dirty="0" smtClean="0"/>
              <a:t>&lt;hr /&gt;   </a:t>
            </a:r>
            <a:r>
              <a:rPr lang="zh-CN" altLang="en-US" dirty="0" smtClean="0"/>
              <a:t>：显示一条水平线；</a:t>
            </a:r>
            <a:endParaRPr lang="en-US" altLang="zh-CN" dirty="0" smtClean="0"/>
          </a:p>
          <a:p>
            <a:pPr marL="1066800" lvl="1" indent="-609600" eaLnBrk="1" hangingPunct="1">
              <a:lnSpc>
                <a:spcPct val="115000"/>
              </a:lnSpc>
              <a:defRPr/>
            </a:pPr>
            <a:endParaRPr lang="zh-CN" altLang="en-US" b="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body" idx="1"/>
          </p:nvPr>
        </p:nvSpPr>
        <p:spPr>
          <a:xfrm>
            <a:off x="304800" y="908050"/>
            <a:ext cx="8540750" cy="5329238"/>
          </a:xfrm>
        </p:spPr>
        <p:txBody>
          <a:bodyPr/>
          <a:lstStyle/>
          <a:p>
            <a:pPr marL="1066800" lvl="1" indent="-609600" eaLnBrk="1" hangingPunct="1">
              <a:lnSpc>
                <a:spcPct val="115000"/>
              </a:lnSpc>
              <a:defRPr/>
            </a:pPr>
            <a:r>
              <a:rPr lang="zh-CN" altLang="en-US" dirty="0" smtClean="0"/>
              <a:t>示例 </a:t>
            </a:r>
            <a:r>
              <a:rPr lang="en-US" altLang="zh-CN" dirty="0" smtClean="0"/>
              <a:t>4</a:t>
            </a:r>
            <a:r>
              <a:rPr lang="zh-CN" altLang="en-US" dirty="0" smtClean="0"/>
              <a:t>：对</a:t>
            </a:r>
            <a:r>
              <a:rPr lang="en-US" altLang="zh-CN" dirty="0" err="1" smtClean="0"/>
              <a:t>ListView</a:t>
            </a:r>
            <a:r>
              <a:rPr lang="zh-CN" altLang="en-US" dirty="0" smtClean="0"/>
              <a:t>的数据进行分页和排序</a:t>
            </a:r>
            <a:endParaRPr lang="en-US" altLang="zh-CN" dirty="0" smtClean="0"/>
          </a:p>
          <a:p>
            <a:pPr marL="1466850" lvl="2" indent="-609600" eaLnBrk="1" hangingPunct="1">
              <a:lnSpc>
                <a:spcPct val="115000"/>
              </a:lnSpc>
              <a:defRPr/>
            </a:pPr>
            <a:r>
              <a:rPr lang="en-US" altLang="zh-CN" dirty="0" smtClean="0"/>
              <a:t>C:\Users\huang\Desktop\Web</a:t>
            </a:r>
            <a:r>
              <a:rPr lang="zh-CN" altLang="en-US" dirty="0" smtClean="0"/>
              <a:t>编程技术</a:t>
            </a:r>
            <a:r>
              <a:rPr lang="en-US" altLang="zh-CN" dirty="0" smtClean="0"/>
              <a:t>\ch6\Other\SortAndPageListView.aspx</a:t>
            </a:r>
            <a:endParaRPr lang="en-US" altLang="zh-CN" dirty="0" smtClean="0"/>
          </a:p>
          <a:p>
            <a:pPr marL="1466850" lvl="2" indent="-609600" eaLnBrk="1" hangingPunct="1">
              <a:lnSpc>
                <a:spcPct val="115000"/>
              </a:lnSpc>
              <a:defRPr/>
            </a:pPr>
            <a:r>
              <a:rPr lang="zh-CN" altLang="en-US" b="1" dirty="0" smtClean="0">
                <a:solidFill>
                  <a:schemeClr val="accent2">
                    <a:lumMod val="50000"/>
                  </a:schemeClr>
                </a:solidFill>
              </a:rPr>
              <a:t>创建排序界面步骤</a:t>
            </a:r>
            <a:r>
              <a:rPr lang="zh-CN" altLang="en-US" dirty="0" smtClean="0"/>
              <a:t>：</a:t>
            </a:r>
            <a:endParaRPr lang="en-US" altLang="zh-CN" dirty="0" smtClean="0"/>
          </a:p>
          <a:p>
            <a:pPr marL="1924050" lvl="3" indent="-609600" eaLnBrk="1" hangingPunct="1">
              <a:lnSpc>
                <a:spcPct val="115000"/>
              </a:lnSpc>
              <a:buFont typeface="+mj-lt"/>
              <a:buAutoNum type="arabicParenR"/>
              <a:defRPr/>
            </a:pPr>
            <a:r>
              <a:rPr lang="zh-CN" altLang="en-US" dirty="0" smtClean="0"/>
              <a:t>在</a:t>
            </a:r>
            <a:r>
              <a:rPr lang="en-US" altLang="zh-CN" dirty="0" err="1" smtClean="0"/>
              <a:t>LayoutTemplate</a:t>
            </a:r>
            <a:r>
              <a:rPr lang="zh-CN" altLang="en-US" dirty="0" smtClean="0"/>
              <a:t>中添加</a:t>
            </a:r>
            <a:r>
              <a:rPr lang="en-US" altLang="zh-CN" dirty="0" err="1" smtClean="0"/>
              <a:t>LinkButton</a:t>
            </a:r>
            <a:r>
              <a:rPr lang="zh-CN" altLang="en-US" dirty="0" smtClean="0"/>
              <a:t>控件，设置其</a:t>
            </a:r>
            <a:r>
              <a:rPr lang="en-US" altLang="zh-CN" dirty="0" smtClean="0"/>
              <a:t>ID</a:t>
            </a:r>
            <a:r>
              <a:rPr lang="zh-CN" altLang="en-US" dirty="0" smtClean="0"/>
              <a:t>和</a:t>
            </a:r>
            <a:r>
              <a:rPr lang="en-US" altLang="zh-CN" dirty="0" smtClean="0"/>
              <a:t>Text</a:t>
            </a:r>
            <a:r>
              <a:rPr lang="zh-CN" altLang="en-US" dirty="0" smtClean="0"/>
              <a:t>属性；</a:t>
            </a:r>
            <a:endParaRPr lang="en-US" altLang="zh-CN" dirty="0" smtClean="0"/>
          </a:p>
          <a:p>
            <a:pPr marL="1924050" lvl="3" indent="-609600" eaLnBrk="1" hangingPunct="1">
              <a:lnSpc>
                <a:spcPct val="115000"/>
              </a:lnSpc>
              <a:buFont typeface="+mj-lt"/>
              <a:buAutoNum type="arabicParenR"/>
              <a:defRPr/>
            </a:pPr>
            <a:r>
              <a:rPr lang="zh-CN" altLang="en-US" dirty="0" smtClean="0"/>
              <a:t>配置</a:t>
            </a:r>
            <a:r>
              <a:rPr lang="en-US" altLang="zh-CN" dirty="0" err="1" smtClean="0"/>
              <a:t>LinkButton</a:t>
            </a:r>
            <a:r>
              <a:rPr lang="zh-CN" altLang="en-US" dirty="0" smtClean="0"/>
              <a:t>控件</a:t>
            </a:r>
            <a:r>
              <a:rPr lang="en-US" altLang="zh-CN" dirty="0" err="1" smtClean="0"/>
              <a:t>CommandName</a:t>
            </a:r>
            <a:r>
              <a:rPr lang="zh-CN" altLang="en-US" dirty="0" smtClean="0"/>
              <a:t>为</a:t>
            </a:r>
            <a:r>
              <a:rPr lang="en-US" altLang="zh-CN" dirty="0" smtClean="0"/>
              <a:t>Sort</a:t>
            </a:r>
            <a:r>
              <a:rPr lang="zh-CN" altLang="en-US" dirty="0" smtClean="0"/>
              <a:t>，</a:t>
            </a:r>
            <a:r>
              <a:rPr lang="en-US" altLang="zh-CN" dirty="0" err="1" smtClean="0"/>
              <a:t>CommandArgument</a:t>
            </a:r>
            <a:r>
              <a:rPr lang="zh-CN" altLang="en-US" dirty="0" smtClean="0"/>
              <a:t>属性为用以排序的列名。</a:t>
            </a:r>
            <a:endParaRPr lang="en-US" altLang="zh-CN" dirty="0" smtClean="0"/>
          </a:p>
          <a:p>
            <a:pPr marL="1466850" lvl="2" indent="-609600" eaLnBrk="1" hangingPunct="1">
              <a:lnSpc>
                <a:spcPct val="115000"/>
              </a:lnSpc>
              <a:defRPr/>
            </a:pPr>
            <a:r>
              <a:rPr lang="zh-CN" altLang="en-US" b="1" dirty="0" smtClean="0">
                <a:solidFill>
                  <a:schemeClr val="accent2">
                    <a:lumMod val="50000"/>
                  </a:schemeClr>
                </a:solidFill>
              </a:rPr>
              <a:t>关键代码</a:t>
            </a:r>
            <a:r>
              <a:rPr lang="zh-CN" altLang="en-US" dirty="0" smtClean="0"/>
              <a:t>：</a:t>
            </a:r>
            <a:endParaRPr lang="en-US" altLang="zh-CN" dirty="0" smtClean="0"/>
          </a:p>
          <a:p>
            <a:pPr lvl="3">
              <a:defRPr/>
            </a:pPr>
            <a:r>
              <a:rPr lang="en-US" dirty="0" smtClean="0"/>
              <a:t>&lt;</a:t>
            </a:r>
            <a:r>
              <a:rPr lang="en-US" dirty="0" err="1" smtClean="0"/>
              <a:t>asp:LinkButton</a:t>
            </a:r>
            <a:r>
              <a:rPr lang="en-US" dirty="0" smtClean="0"/>
              <a:t> ID="</a:t>
            </a:r>
            <a:r>
              <a:rPr lang="en-US" dirty="0" err="1" smtClean="0"/>
              <a:t>SortByTitle</a:t>
            </a:r>
            <a:r>
              <a:rPr lang="en-US" dirty="0" smtClean="0"/>
              <a:t>" </a:t>
            </a:r>
            <a:r>
              <a:rPr lang="en-US" dirty="0" err="1" smtClean="0"/>
              <a:t>runat</a:t>
            </a:r>
            <a:r>
              <a:rPr lang="en-US" dirty="0" smtClean="0"/>
              <a:t>="server”</a:t>
            </a:r>
            <a:endParaRPr lang="en-US" dirty="0" smtClean="0"/>
          </a:p>
          <a:p>
            <a:pPr lvl="3">
              <a:defRPr/>
            </a:pPr>
            <a:r>
              <a:rPr lang="en-US" dirty="0" smtClean="0"/>
              <a:t>            Text ="Sort By Title”       </a:t>
            </a:r>
            <a:r>
              <a:rPr lang="en-US" dirty="0" err="1" smtClean="0"/>
              <a:t>CommandName</a:t>
            </a:r>
            <a:r>
              <a:rPr lang="en-US" dirty="0" smtClean="0"/>
              <a:t>="Sort"</a:t>
            </a:r>
            <a:endParaRPr lang="en-US" dirty="0" smtClean="0"/>
          </a:p>
          <a:p>
            <a:pPr lvl="3">
              <a:defRPr/>
            </a:pPr>
            <a:r>
              <a:rPr lang="en-US" dirty="0" smtClean="0"/>
              <a:t>            </a:t>
            </a:r>
            <a:r>
              <a:rPr lang="en-US" dirty="0" err="1" smtClean="0"/>
              <a:t>CommandArgument</a:t>
            </a:r>
            <a:r>
              <a:rPr lang="en-US" dirty="0" smtClean="0"/>
              <a:t>="Title"&gt;&lt;/</a:t>
            </a:r>
            <a:r>
              <a:rPr lang="en-US" dirty="0" err="1" smtClean="0"/>
              <a:t>asp:LinkButton</a:t>
            </a:r>
            <a:r>
              <a:rPr lang="en-US" dirty="0" smtClean="0"/>
              <a:t>&gt; |</a:t>
            </a:r>
            <a:endParaRPr lang="en-US" dirty="0" smtClean="0"/>
          </a:p>
          <a:p>
            <a:pPr lvl="3">
              <a:defRPr/>
            </a:pPr>
            <a:r>
              <a:rPr lang="en-US" dirty="0" smtClean="0"/>
              <a:t> &lt;</a:t>
            </a:r>
            <a:r>
              <a:rPr lang="en-US" dirty="0" err="1" smtClean="0"/>
              <a:t>asp:LinkButton</a:t>
            </a:r>
            <a:r>
              <a:rPr lang="en-US" dirty="0" smtClean="0"/>
              <a:t> ID="</a:t>
            </a:r>
            <a:r>
              <a:rPr lang="en-US" dirty="0" err="1" smtClean="0"/>
              <a:t>SortByPrice</a:t>
            </a:r>
            <a:r>
              <a:rPr lang="en-US" dirty="0" smtClean="0"/>
              <a:t>" </a:t>
            </a:r>
            <a:r>
              <a:rPr lang="en-US" dirty="0" err="1" smtClean="0"/>
              <a:t>runat</a:t>
            </a:r>
            <a:r>
              <a:rPr lang="en-US" dirty="0" smtClean="0"/>
              <a:t>="server"</a:t>
            </a:r>
            <a:endParaRPr lang="en-US" dirty="0" smtClean="0"/>
          </a:p>
          <a:p>
            <a:pPr lvl="3">
              <a:defRPr/>
            </a:pPr>
            <a:r>
              <a:rPr lang="en-US" dirty="0" smtClean="0"/>
              <a:t>            Text ="Sort By Price“     </a:t>
            </a:r>
            <a:r>
              <a:rPr lang="en-US" dirty="0" err="1" smtClean="0"/>
              <a:t>CommandName</a:t>
            </a:r>
            <a:r>
              <a:rPr lang="en-US" dirty="0" smtClean="0"/>
              <a:t>="Sort“</a:t>
            </a:r>
            <a:endParaRPr lang="en-US" dirty="0" smtClean="0"/>
          </a:p>
          <a:p>
            <a:pPr lvl="3">
              <a:defRPr/>
            </a:pPr>
            <a:r>
              <a:rPr lang="en-US" dirty="0" smtClean="0"/>
              <a:t>            </a:t>
            </a:r>
            <a:r>
              <a:rPr lang="en-US" dirty="0" err="1" smtClean="0"/>
              <a:t>CommandArgument</a:t>
            </a:r>
            <a:r>
              <a:rPr lang="en-US" dirty="0" smtClean="0"/>
              <a:t>="Price"&gt;&lt;/</a:t>
            </a:r>
            <a:r>
              <a:rPr lang="en-US" dirty="0" err="1" smtClean="0"/>
              <a:t>asp:LinkButton</a:t>
            </a:r>
            <a:r>
              <a:rPr lang="en-US" dirty="0" smtClean="0"/>
              <a:t>&gt;</a:t>
            </a:r>
            <a:endParaRPr lang="en-US" altLang="zh-CN" dirty="0" smtClean="0"/>
          </a:p>
          <a:p>
            <a:pPr marL="2381250" lvl="4" indent="-609600" eaLnBrk="1" hangingPunct="1">
              <a:lnSpc>
                <a:spcPct val="115000"/>
              </a:lnSpc>
              <a:defRPr/>
            </a:pPr>
            <a:endParaRPr lang="zh-CN" altLang="en-US" dirty="0" smtClean="0"/>
          </a:p>
        </p:txBody>
      </p:sp>
      <p:sp>
        <p:nvSpPr>
          <p:cNvPr id="3" name="椭圆 2"/>
          <p:cNvSpPr/>
          <p:nvPr/>
        </p:nvSpPr>
        <p:spPr>
          <a:xfrm>
            <a:off x="4716463" y="2420938"/>
            <a:ext cx="1871662" cy="431800"/>
          </a:xfrm>
          <a:prstGeom prst="ellipse">
            <a:avLst/>
          </a:prstGeom>
          <a:noFill/>
          <a:ln w="63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线形标注 1 3"/>
          <p:cNvSpPr/>
          <p:nvPr/>
        </p:nvSpPr>
        <p:spPr>
          <a:xfrm>
            <a:off x="6227763" y="1628775"/>
            <a:ext cx="1657350" cy="647700"/>
          </a:xfrm>
          <a:prstGeom prst="borderCallout1">
            <a:avLst>
              <a:gd name="adj1" fmla="val 25577"/>
              <a:gd name="adj2" fmla="val -4771"/>
              <a:gd name="adj3" fmla="val 112500"/>
              <a:gd name="adj4" fmla="val -38333"/>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rgbClr val="FFC000"/>
                </a:solidFill>
              </a:rPr>
              <a:t>亦可使用</a:t>
            </a:r>
            <a:r>
              <a:rPr lang="en-US" altLang="zh-CN" sz="1600" dirty="0">
                <a:solidFill>
                  <a:srgbClr val="FFC000"/>
                </a:solidFill>
              </a:rPr>
              <a:t>Button</a:t>
            </a:r>
            <a:r>
              <a:rPr lang="zh-CN" altLang="en-US" sz="1600" dirty="0">
                <a:solidFill>
                  <a:srgbClr val="FFC000"/>
                </a:solidFill>
              </a:rPr>
              <a:t>或</a:t>
            </a:r>
            <a:r>
              <a:rPr lang="en-US" altLang="zh-CN" sz="1600" dirty="0" err="1">
                <a:solidFill>
                  <a:srgbClr val="FFC000"/>
                </a:solidFill>
              </a:rPr>
              <a:t>ImageButton</a:t>
            </a:r>
            <a:endParaRPr lang="en-US" sz="1600" dirty="0">
              <a:solidFill>
                <a:srgbClr val="FFC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rrowheads="1"/>
          </p:cNvSpPr>
          <p:nvPr>
            <p:ph type="body" idx="1"/>
          </p:nvPr>
        </p:nvSpPr>
        <p:spPr>
          <a:xfrm>
            <a:off x="304800" y="908050"/>
            <a:ext cx="8540750" cy="5329238"/>
          </a:xfrm>
        </p:spPr>
        <p:txBody>
          <a:bodyPr/>
          <a:lstStyle/>
          <a:p>
            <a:pPr marL="1466850" lvl="2" indent="-609600" eaLnBrk="1" hangingPunct="1">
              <a:lnSpc>
                <a:spcPct val="115000"/>
              </a:lnSpc>
              <a:defRPr/>
            </a:pPr>
            <a:r>
              <a:rPr lang="zh-CN" altLang="en-US" b="1" dirty="0" smtClean="0">
                <a:solidFill>
                  <a:schemeClr val="accent2">
                    <a:lumMod val="50000"/>
                  </a:schemeClr>
                </a:solidFill>
              </a:rPr>
              <a:t>创建分页界面</a:t>
            </a:r>
            <a:r>
              <a:rPr lang="zh-CN" altLang="en-US" dirty="0" smtClean="0"/>
              <a:t>：</a:t>
            </a:r>
            <a:r>
              <a:rPr lang="en-US" altLang="zh-CN" dirty="0" err="1" smtClean="0"/>
              <a:t>ListView</a:t>
            </a:r>
            <a:r>
              <a:rPr lang="zh-CN" altLang="en-US" dirty="0" smtClean="0"/>
              <a:t>控件本身没有分页功能，可以通过</a:t>
            </a:r>
            <a:r>
              <a:rPr lang="en-US" altLang="zh-CN" dirty="0" err="1" smtClean="0"/>
              <a:t>DataPager</a:t>
            </a:r>
            <a:r>
              <a:rPr lang="zh-CN" altLang="en-US" dirty="0" smtClean="0"/>
              <a:t>控件实现分页。</a:t>
            </a:r>
            <a:r>
              <a:rPr lang="en-US" altLang="zh-CN" dirty="0" err="1" smtClean="0"/>
              <a:t>DataPager</a:t>
            </a:r>
            <a:r>
              <a:rPr lang="zh-CN" altLang="en-US" dirty="0" smtClean="0"/>
              <a:t>控件是一个专门用于分页的服务器控件。具体方法如下：</a:t>
            </a:r>
            <a:endParaRPr lang="en-US" altLang="zh-CN" dirty="0" smtClean="0"/>
          </a:p>
          <a:p>
            <a:pPr marL="1924050" lvl="3" indent="-609600" eaLnBrk="1" hangingPunct="1">
              <a:lnSpc>
                <a:spcPct val="115000"/>
              </a:lnSpc>
              <a:buFont typeface="+mj-lt"/>
              <a:buAutoNum type="arabicPeriod"/>
              <a:defRPr/>
            </a:pPr>
            <a:r>
              <a:rPr lang="zh-CN" altLang="en-US" dirty="0" smtClean="0"/>
              <a:t>添加一个</a:t>
            </a:r>
            <a:r>
              <a:rPr lang="en-US" altLang="zh-CN" dirty="0" err="1" smtClean="0"/>
              <a:t>DataPager</a:t>
            </a:r>
            <a:r>
              <a:rPr lang="zh-CN" altLang="en-US" dirty="0" smtClean="0"/>
              <a:t>控件，从智能标签的“选择导航样式”中选择样式；</a:t>
            </a:r>
            <a:endParaRPr lang="en-US" altLang="zh-CN" dirty="0" smtClean="0"/>
          </a:p>
          <a:p>
            <a:pPr marL="1924050" lvl="3" indent="-609600" eaLnBrk="1" hangingPunct="1">
              <a:lnSpc>
                <a:spcPct val="115000"/>
              </a:lnSpc>
              <a:buFont typeface="+mj-lt"/>
              <a:buAutoNum type="arabicPeriod"/>
              <a:defRPr/>
            </a:pPr>
            <a:r>
              <a:rPr lang="zh-CN" altLang="en-US" dirty="0" smtClean="0"/>
              <a:t>将</a:t>
            </a:r>
            <a:r>
              <a:rPr lang="en-US" altLang="zh-CN" dirty="0" err="1" smtClean="0"/>
              <a:t>DataPager</a:t>
            </a:r>
            <a:r>
              <a:rPr lang="zh-CN" altLang="en-US" dirty="0" smtClean="0"/>
              <a:t>控件与</a:t>
            </a:r>
            <a:r>
              <a:rPr lang="en-US" altLang="zh-CN" dirty="0" err="1" smtClean="0"/>
              <a:t>ListView</a:t>
            </a:r>
            <a:r>
              <a:rPr lang="zh-CN" altLang="en-US" dirty="0" smtClean="0"/>
              <a:t>控件关联：将</a:t>
            </a:r>
            <a:r>
              <a:rPr lang="en-US" altLang="zh-CN" dirty="0" err="1" smtClean="0"/>
              <a:t>DataPager</a:t>
            </a:r>
            <a:r>
              <a:rPr lang="zh-CN" altLang="en-US" dirty="0" smtClean="0"/>
              <a:t>控件的</a:t>
            </a:r>
            <a:r>
              <a:rPr lang="en-US" altLang="zh-CN" dirty="0" err="1" smtClean="0"/>
              <a:t>PagedControlID</a:t>
            </a:r>
            <a:r>
              <a:rPr lang="zh-CN" altLang="en-US" dirty="0" smtClean="0"/>
              <a:t>设置为</a:t>
            </a:r>
            <a:r>
              <a:rPr lang="en-US" altLang="zh-CN" dirty="0" err="1" smtClean="0"/>
              <a:t>ListView</a:t>
            </a:r>
            <a:r>
              <a:rPr lang="zh-CN" altLang="en-US" dirty="0" smtClean="0"/>
              <a:t>控件的</a:t>
            </a:r>
            <a:r>
              <a:rPr lang="en-US" altLang="zh-CN" dirty="0" smtClean="0"/>
              <a:t>ID</a:t>
            </a:r>
            <a:r>
              <a:rPr lang="zh-CN" altLang="en-US" dirty="0" smtClean="0"/>
              <a:t>。</a:t>
            </a:r>
            <a:endParaRPr lang="zh-CN" altLang="en-US" dirty="0" smtClean="0"/>
          </a:p>
          <a:p>
            <a:pPr marL="1924050" lvl="3" indent="-609600" eaLnBrk="1" hangingPunct="1">
              <a:lnSpc>
                <a:spcPct val="115000"/>
              </a:lnSpc>
              <a:defRPr/>
            </a:pPr>
            <a:endParaRPr lang="en-US" altLang="zh-CN" dirty="0" smtClean="0"/>
          </a:p>
        </p:txBody>
      </p:sp>
      <p:sp>
        <p:nvSpPr>
          <p:cNvPr id="176131" name="AutoShape 3">
            <a:hlinkClick r:id="rId1" action="ppaction://hlinksldjump" highlightClick="1"/>
          </p:cNvPr>
          <p:cNvSpPr>
            <a:spLocks noChangeArrowheads="1"/>
          </p:cNvSpPr>
          <p:nvPr/>
        </p:nvSpPr>
        <p:spPr bwMode="auto">
          <a:xfrm>
            <a:off x="8388350" y="6165850"/>
            <a:ext cx="215900" cy="215900"/>
          </a:xfrm>
          <a:prstGeom prst="actionButtonBeginning">
            <a:avLst/>
          </a:prstGeom>
          <a:solidFill>
            <a:srgbClr val="FFC000"/>
          </a:solidFill>
          <a:ln w="9525">
            <a:noFill/>
            <a:miter lim="800000"/>
          </a:ln>
        </p:spPr>
        <p:txBody>
          <a:bodyPr wrap="none" anchor="ctr"/>
          <a:lstStyle/>
          <a:p>
            <a:endParaRPr lang="en-US"/>
          </a:p>
        </p:txBody>
      </p:sp>
      <p:sp>
        <p:nvSpPr>
          <p:cNvPr id="4" name="动作按钮: 开始 3">
            <a:hlinkClick r:id="rId2" action="ppaction://hlinksldjump" highlightClick="1"/>
          </p:cNvPr>
          <p:cNvSpPr/>
          <p:nvPr/>
        </p:nvSpPr>
        <p:spPr>
          <a:xfrm>
            <a:off x="8388350" y="6453188"/>
            <a:ext cx="215900" cy="215900"/>
          </a:xfrm>
          <a:prstGeom prst="actionButtonBeginn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rrowheads="1"/>
          </p:cNvSpPr>
          <p:nvPr>
            <p:ph type="body" idx="1"/>
          </p:nvPr>
        </p:nvSpPr>
        <p:spPr>
          <a:xfrm>
            <a:off x="304800" y="908050"/>
            <a:ext cx="8540750" cy="5329238"/>
          </a:xfrm>
        </p:spPr>
        <p:txBody>
          <a:bodyPr/>
          <a:lstStyle/>
          <a:p>
            <a:pPr marL="1066800" lvl="1" indent="-609600" eaLnBrk="1" hangingPunct="1">
              <a:lnSpc>
                <a:spcPct val="115000"/>
              </a:lnSpc>
              <a:defRPr/>
            </a:pPr>
            <a:r>
              <a:rPr lang="zh-CN" altLang="en-US" dirty="0" smtClean="0"/>
              <a:t>示例 </a:t>
            </a:r>
            <a:r>
              <a:rPr lang="en-US" altLang="zh-CN" dirty="0" smtClean="0"/>
              <a:t>5</a:t>
            </a:r>
            <a:r>
              <a:rPr lang="zh-CN" altLang="en-US" dirty="0" smtClean="0"/>
              <a:t>：自定义</a:t>
            </a:r>
            <a:r>
              <a:rPr lang="en-US" altLang="zh-CN" dirty="0" err="1" smtClean="0"/>
              <a:t>ListView</a:t>
            </a:r>
            <a:r>
              <a:rPr lang="zh-CN" altLang="en-US" dirty="0" smtClean="0"/>
              <a:t>控件的模板实现数据的编辑、删除和插入</a:t>
            </a:r>
            <a:endParaRPr lang="en-US" altLang="zh-CN" dirty="0" smtClean="0"/>
          </a:p>
          <a:p>
            <a:pPr marL="1466850" lvl="2" indent="-609600" eaLnBrk="1" hangingPunct="1">
              <a:lnSpc>
                <a:spcPct val="115000"/>
              </a:lnSpc>
              <a:defRPr/>
            </a:pPr>
            <a:r>
              <a:rPr lang="en-US" altLang="zh-CN" dirty="0" smtClean="0"/>
              <a:t>C:\......\Web</a:t>
            </a:r>
            <a:r>
              <a:rPr lang="zh-CN" altLang="en-US" dirty="0" smtClean="0"/>
              <a:t>编程技术</a:t>
            </a:r>
            <a:r>
              <a:rPr lang="en-US" altLang="zh-CN" dirty="0" smtClean="0"/>
              <a:t>\ch6\</a:t>
            </a:r>
            <a:r>
              <a:rPr lang="zh-CN" altLang="en-US" dirty="0" smtClean="0"/>
              <a:t>测试</a:t>
            </a:r>
            <a:r>
              <a:rPr lang="en-US" altLang="zh-CN" dirty="0" smtClean="0"/>
              <a:t>\ListView3.aspx</a:t>
            </a:r>
            <a:endParaRPr lang="en-US" altLang="zh-CN" dirty="0" smtClean="0"/>
          </a:p>
          <a:p>
            <a:pPr marL="1466850" lvl="2" indent="-609600" eaLnBrk="1" hangingPunct="1">
              <a:lnSpc>
                <a:spcPct val="120000"/>
              </a:lnSpc>
              <a:defRPr/>
            </a:pPr>
            <a:r>
              <a:rPr lang="zh-CN" altLang="en-US" b="1" dirty="0" smtClean="0">
                <a:solidFill>
                  <a:schemeClr val="tx2">
                    <a:lumMod val="75000"/>
                  </a:schemeClr>
                </a:solidFill>
                <a:cs typeface="Arial" panose="020B0604020202020204" pitchFamily="34" charset="0"/>
              </a:rPr>
              <a:t>关键设置</a:t>
            </a:r>
            <a:r>
              <a:rPr lang="zh-CN" altLang="en-US" dirty="0" smtClean="0">
                <a:cs typeface="Arial" panose="020B0604020202020204" pitchFamily="34" charset="0"/>
              </a:rPr>
              <a:t>：</a:t>
            </a:r>
            <a:endParaRPr lang="en-US" altLang="zh-CN" dirty="0" smtClean="0">
              <a:cs typeface="Arial" panose="020B0604020202020204" pitchFamily="34" charset="0"/>
            </a:endParaRPr>
          </a:p>
          <a:p>
            <a:pPr marL="1924050" lvl="3" indent="-609600" eaLnBrk="1" hangingPunct="1">
              <a:lnSpc>
                <a:spcPct val="120000"/>
              </a:lnSpc>
              <a:defRPr/>
            </a:pPr>
            <a:r>
              <a:rPr lang="zh-CN" altLang="en-US" dirty="0" smtClean="0">
                <a:cs typeface="Arial" panose="020B0604020202020204" pitchFamily="34" charset="0"/>
              </a:rPr>
              <a:t>在</a:t>
            </a:r>
            <a:r>
              <a:rPr lang="en-US" dirty="0" err="1" smtClean="0"/>
              <a:t>ItemTemplate</a:t>
            </a:r>
            <a:r>
              <a:rPr lang="zh-CN" altLang="en-US" dirty="0" smtClean="0"/>
              <a:t>模板中放置“编辑”和“删除”按钮，其</a:t>
            </a:r>
            <a:r>
              <a:rPr lang="en-US" dirty="0" err="1" smtClean="0"/>
              <a:t>CommandName</a:t>
            </a:r>
            <a:r>
              <a:rPr lang="zh-CN" altLang="en-US" dirty="0" smtClean="0"/>
              <a:t>分别为</a:t>
            </a:r>
            <a:r>
              <a:rPr lang="en-US" dirty="0" smtClean="0"/>
              <a:t>Edit</a:t>
            </a:r>
            <a:r>
              <a:rPr lang="zh-CN" altLang="en-US" dirty="0" smtClean="0"/>
              <a:t>和</a:t>
            </a:r>
            <a:r>
              <a:rPr lang="en-US" dirty="0" smtClean="0"/>
              <a:t>Delete</a:t>
            </a:r>
            <a:r>
              <a:rPr lang="zh-CN" altLang="en-US" dirty="0" smtClean="0"/>
              <a:t>；</a:t>
            </a:r>
            <a:endParaRPr lang="en-US" altLang="zh-CN" dirty="0" smtClean="0"/>
          </a:p>
          <a:p>
            <a:pPr marL="1924050" lvl="3" indent="-609600" eaLnBrk="1" hangingPunct="1">
              <a:lnSpc>
                <a:spcPct val="120000"/>
              </a:lnSpc>
              <a:defRPr/>
            </a:pPr>
            <a:r>
              <a:rPr lang="zh-CN" altLang="en-US" dirty="0" smtClean="0">
                <a:cs typeface="Arial" panose="020B0604020202020204" pitchFamily="34" charset="0"/>
              </a:rPr>
              <a:t>在</a:t>
            </a:r>
            <a:r>
              <a:rPr lang="en-US" dirty="0" err="1" smtClean="0"/>
              <a:t>EditItemTemplate</a:t>
            </a:r>
            <a:r>
              <a:rPr lang="zh-CN" altLang="en-US" dirty="0" smtClean="0"/>
              <a:t>模板中放置“更新”和“取消”按钮，其</a:t>
            </a:r>
            <a:r>
              <a:rPr lang="en-US" dirty="0" err="1" smtClean="0"/>
              <a:t>CommandName</a:t>
            </a:r>
            <a:r>
              <a:rPr lang="zh-CN" altLang="en-US" dirty="0" smtClean="0"/>
              <a:t>分别为</a:t>
            </a:r>
            <a:r>
              <a:rPr lang="en-US" altLang="zh-CN" dirty="0" smtClean="0"/>
              <a:t>Update</a:t>
            </a:r>
            <a:r>
              <a:rPr lang="zh-CN" altLang="en-US" dirty="0" smtClean="0"/>
              <a:t>和</a:t>
            </a:r>
            <a:r>
              <a:rPr lang="en-US" altLang="zh-CN" dirty="0" smtClean="0"/>
              <a:t>Cancel</a:t>
            </a:r>
            <a:r>
              <a:rPr lang="zh-CN" altLang="en-US" dirty="0" smtClean="0"/>
              <a:t>；</a:t>
            </a:r>
            <a:endParaRPr lang="en-US" altLang="zh-CN" dirty="0" smtClean="0"/>
          </a:p>
          <a:p>
            <a:pPr marL="1924050" lvl="3" indent="-609600" eaLnBrk="1" hangingPunct="1">
              <a:lnSpc>
                <a:spcPct val="120000"/>
              </a:lnSpc>
              <a:defRPr/>
            </a:pPr>
            <a:r>
              <a:rPr lang="zh-CN" altLang="en-US" dirty="0" smtClean="0">
                <a:cs typeface="Arial" panose="020B0604020202020204" pitchFamily="34" charset="0"/>
              </a:rPr>
              <a:t>在</a:t>
            </a:r>
            <a:r>
              <a:rPr lang="en-US" altLang="zh-CN" dirty="0" err="1" smtClean="0">
                <a:cs typeface="Arial" panose="020B0604020202020204" pitchFamily="34" charset="0"/>
              </a:rPr>
              <a:t>Inser</a:t>
            </a:r>
            <a:r>
              <a:rPr lang="en-US" dirty="0" err="1" smtClean="0"/>
              <a:t>tItemTemplate</a:t>
            </a:r>
            <a:r>
              <a:rPr lang="zh-CN" altLang="en-US" dirty="0" smtClean="0"/>
              <a:t>模板中放置“插入”和“清除”按钮，其</a:t>
            </a:r>
            <a:r>
              <a:rPr lang="en-US" dirty="0" err="1" smtClean="0"/>
              <a:t>CommandName</a:t>
            </a:r>
            <a:r>
              <a:rPr lang="zh-CN" altLang="en-US" dirty="0" smtClean="0"/>
              <a:t>分别为</a:t>
            </a:r>
            <a:r>
              <a:rPr lang="en-US" altLang="zh-CN" dirty="0" smtClean="0"/>
              <a:t>Insert</a:t>
            </a:r>
            <a:r>
              <a:rPr lang="zh-CN" altLang="en-US" dirty="0" smtClean="0"/>
              <a:t>和</a:t>
            </a:r>
            <a:r>
              <a:rPr lang="en-US" altLang="zh-CN" dirty="0" smtClean="0"/>
              <a:t>Cancel</a:t>
            </a:r>
            <a:r>
              <a:rPr lang="zh-CN" altLang="en-US" dirty="0" smtClean="0"/>
              <a:t>；</a:t>
            </a:r>
            <a:endParaRPr lang="en-US" altLang="zh-CN" dirty="0" smtClean="0"/>
          </a:p>
          <a:p>
            <a:pPr marL="1924050" lvl="3" indent="-609600" eaLnBrk="1" hangingPunct="1">
              <a:lnSpc>
                <a:spcPct val="120000"/>
              </a:lnSpc>
              <a:defRPr/>
            </a:pPr>
            <a:r>
              <a:rPr lang="en-US" altLang="zh-CN" dirty="0" err="1" smtClean="0">
                <a:cs typeface="Arial" panose="020B0604020202020204" pitchFamily="34" charset="0"/>
              </a:rPr>
              <a:t>ListView</a:t>
            </a:r>
            <a:r>
              <a:rPr lang="zh-CN" altLang="en-US" dirty="0" smtClean="0">
                <a:cs typeface="Arial" panose="020B0604020202020204" pitchFamily="34" charset="0"/>
              </a:rPr>
              <a:t>的</a:t>
            </a:r>
            <a:r>
              <a:rPr lang="en-US" b="1" dirty="0" err="1" smtClean="0">
                <a:solidFill>
                  <a:schemeClr val="accent1">
                    <a:lumMod val="25000"/>
                  </a:schemeClr>
                </a:solidFill>
              </a:rPr>
              <a:t>DataKeyNames</a:t>
            </a:r>
            <a:r>
              <a:rPr lang="zh-CN" altLang="en-US" dirty="0" smtClean="0"/>
              <a:t>和</a:t>
            </a:r>
            <a:r>
              <a:rPr lang="en-US" b="1" dirty="0" err="1" smtClean="0">
                <a:solidFill>
                  <a:schemeClr val="accent1">
                    <a:lumMod val="25000"/>
                  </a:schemeClr>
                </a:solidFill>
              </a:rPr>
              <a:t>InsertItemPosition</a:t>
            </a:r>
            <a:r>
              <a:rPr lang="zh-CN" altLang="en-US" b="1" dirty="0" smtClean="0">
                <a:solidFill>
                  <a:schemeClr val="accent1">
                    <a:lumMod val="25000"/>
                  </a:schemeClr>
                </a:solidFill>
              </a:rPr>
              <a:t>。</a:t>
            </a:r>
            <a:endParaRPr lang="en-US" altLang="zh-CN" b="1" dirty="0" smtClean="0">
              <a:solidFill>
                <a:schemeClr val="accent1">
                  <a:lumMod val="25000"/>
                </a:schemeClr>
              </a:solidFill>
            </a:endParaRPr>
          </a:p>
          <a:p>
            <a:pPr marL="1924050" lvl="3" indent="-609600" eaLnBrk="1" hangingPunct="1">
              <a:lnSpc>
                <a:spcPct val="115000"/>
              </a:lnSpc>
              <a:defRPr/>
            </a:pPr>
            <a:endParaRPr lang="en-US" altLang="zh-CN" dirty="0" smtClean="0"/>
          </a:p>
          <a:p>
            <a:pPr marL="1924050" lvl="3" indent="-609600" eaLnBrk="1" hangingPunct="1">
              <a:lnSpc>
                <a:spcPct val="115000"/>
              </a:lnSpc>
              <a:defRPr/>
            </a:pPr>
            <a:endParaRPr lang="en-US" altLang="zh-CN" dirty="0" smtClean="0">
              <a:cs typeface="Arial" panose="020B0604020202020204" pitchFamily="34" charset="0"/>
            </a:endParaRPr>
          </a:p>
          <a:p>
            <a:pPr marL="1466850" lvl="2" indent="-609600" eaLnBrk="1" hangingPunct="1">
              <a:lnSpc>
                <a:spcPct val="115000"/>
              </a:lnSpc>
              <a:defRPr/>
            </a:pPr>
            <a:endParaRPr lang="en-US" altLang="zh-CN" b="1" dirty="0" smtClean="0">
              <a:solidFill>
                <a:schemeClr val="accent2">
                  <a:lumMod val="50000"/>
                </a:schemeClr>
              </a:solidFill>
            </a:endParaRPr>
          </a:p>
        </p:txBody>
      </p:sp>
      <p:sp>
        <p:nvSpPr>
          <p:cNvPr id="177155" name="AutoShape 3">
            <a:hlinkClick r:id="rId1" action="ppaction://hlinksldjump" highlightClick="1"/>
          </p:cNvPr>
          <p:cNvSpPr>
            <a:spLocks noChangeArrowheads="1"/>
          </p:cNvSpPr>
          <p:nvPr/>
        </p:nvSpPr>
        <p:spPr bwMode="auto">
          <a:xfrm>
            <a:off x="8388350" y="6165850"/>
            <a:ext cx="215900" cy="215900"/>
          </a:xfrm>
          <a:prstGeom prst="actionButtonBeginning">
            <a:avLst/>
          </a:prstGeom>
          <a:solidFill>
            <a:srgbClr val="FFC000"/>
          </a:solidFill>
          <a:ln w="9525">
            <a:noFill/>
            <a:miter lim="800000"/>
          </a:ln>
        </p:spPr>
        <p:txBody>
          <a:bodyPr wrap="none" anchor="ctr"/>
          <a:lstStyle/>
          <a:p>
            <a:endParaRPr lang="en-US"/>
          </a:p>
        </p:txBody>
      </p:sp>
      <p:sp>
        <p:nvSpPr>
          <p:cNvPr id="4" name="动作按钮: 开始 3">
            <a:hlinkClick r:id="rId2" action="ppaction://hlinksldjump" highlightClick="1"/>
          </p:cNvPr>
          <p:cNvSpPr/>
          <p:nvPr/>
        </p:nvSpPr>
        <p:spPr>
          <a:xfrm>
            <a:off x="8388350" y="6453188"/>
            <a:ext cx="215900" cy="215900"/>
          </a:xfrm>
          <a:prstGeom prst="actionButtonBeginn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线形标注 1 4"/>
          <p:cNvSpPr/>
          <p:nvPr/>
        </p:nvSpPr>
        <p:spPr>
          <a:xfrm>
            <a:off x="2700338" y="5516563"/>
            <a:ext cx="1727200" cy="720725"/>
          </a:xfrm>
          <a:prstGeom prst="borderCallout1">
            <a:avLst>
              <a:gd name="adj1" fmla="val -9631"/>
              <a:gd name="adj2" fmla="val 65060"/>
              <a:gd name="adj3" fmla="val -53400"/>
              <a:gd name="adj4" fmla="val 85694"/>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accent4">
                    <a:lumMod val="75000"/>
                  </a:schemeClr>
                </a:solidFill>
              </a:rPr>
              <a:t>否则无法更新、删除和新建</a:t>
            </a:r>
            <a:endParaRPr lang="en-US" dirty="0">
              <a:solidFill>
                <a:schemeClr val="accent4">
                  <a:lumMod val="75000"/>
                </a:schemeClr>
              </a:solidFill>
            </a:endParaRPr>
          </a:p>
        </p:txBody>
      </p:sp>
      <p:sp>
        <p:nvSpPr>
          <p:cNvPr id="6" name="线形标注 1 5"/>
          <p:cNvSpPr/>
          <p:nvPr/>
        </p:nvSpPr>
        <p:spPr>
          <a:xfrm>
            <a:off x="5580063" y="5445125"/>
            <a:ext cx="1728787" cy="720725"/>
          </a:xfrm>
          <a:prstGeom prst="borderCallout1">
            <a:avLst>
              <a:gd name="adj1" fmla="val -9631"/>
              <a:gd name="adj2" fmla="val 35191"/>
              <a:gd name="adj3" fmla="val -49304"/>
              <a:gd name="adj4" fmla="val 31076"/>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accent4">
                    <a:lumMod val="75000"/>
                  </a:schemeClr>
                </a:solidFill>
              </a:rPr>
              <a:t>否则无法显示插入按钮</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rrowheads="1"/>
          </p:cNvSpPr>
          <p:nvPr>
            <p:ph type="body" idx="1"/>
          </p:nvPr>
        </p:nvSpPr>
        <p:spPr>
          <a:xfrm>
            <a:off x="304800" y="908050"/>
            <a:ext cx="8540750" cy="5329238"/>
          </a:xfrm>
        </p:spPr>
        <p:txBody>
          <a:bodyPr/>
          <a:lstStyle/>
          <a:p>
            <a:pPr marL="1066800" lvl="1" indent="-609600" eaLnBrk="1" hangingPunct="1">
              <a:lnSpc>
                <a:spcPct val="115000"/>
              </a:lnSpc>
              <a:defRPr/>
            </a:pPr>
            <a:r>
              <a:rPr lang="zh-CN" altLang="en-US" dirty="0" smtClean="0"/>
              <a:t>示例 </a:t>
            </a:r>
            <a:r>
              <a:rPr lang="en-US" altLang="zh-CN" dirty="0" smtClean="0"/>
              <a:t>6</a:t>
            </a:r>
            <a:r>
              <a:rPr lang="zh-CN" altLang="en-US" dirty="0" smtClean="0"/>
              <a:t>：</a:t>
            </a:r>
            <a:r>
              <a:rPr lang="en-US" altLang="zh-CN" dirty="0" err="1" smtClean="0"/>
              <a:t>ListView</a:t>
            </a:r>
            <a:r>
              <a:rPr lang="zh-CN" altLang="en-US" dirty="0" smtClean="0"/>
              <a:t>控件的分组布局</a:t>
            </a:r>
            <a:endParaRPr lang="en-US" altLang="zh-CN" dirty="0" smtClean="0"/>
          </a:p>
          <a:p>
            <a:pPr marL="1504950" lvl="4" indent="-533400">
              <a:lnSpc>
                <a:spcPct val="110000"/>
              </a:lnSpc>
              <a:spcBef>
                <a:spcPct val="10000"/>
              </a:spcBef>
              <a:buSzPct val="70000"/>
              <a:defRPr/>
            </a:pPr>
            <a:r>
              <a:rPr lang="en-US" altLang="zh-CN" dirty="0" smtClean="0"/>
              <a:t>C:\......\Web</a:t>
            </a:r>
            <a:r>
              <a:rPr lang="zh-CN" altLang="en-US" dirty="0" smtClean="0"/>
              <a:t>编程技术</a:t>
            </a:r>
            <a:r>
              <a:rPr lang="en-US" altLang="zh-CN" dirty="0" smtClean="0"/>
              <a:t>\ch6\</a:t>
            </a:r>
            <a:r>
              <a:rPr lang="zh-CN" altLang="en-US" dirty="0" smtClean="0"/>
              <a:t>测试</a:t>
            </a:r>
            <a:r>
              <a:rPr lang="en-US" altLang="zh-CN" dirty="0" smtClean="0"/>
              <a:t>\ListView4.aspx</a:t>
            </a:r>
            <a:endParaRPr lang="en-US" altLang="zh-CN" dirty="0" smtClean="0"/>
          </a:p>
          <a:p>
            <a:pPr marL="1504950" lvl="4" indent="-533400">
              <a:lnSpc>
                <a:spcPct val="110000"/>
              </a:lnSpc>
              <a:spcBef>
                <a:spcPct val="10000"/>
              </a:spcBef>
              <a:buSzPct val="70000"/>
              <a:defRPr/>
            </a:pPr>
            <a:r>
              <a:rPr lang="en-US" altLang="zh-CN" dirty="0" smtClean="0"/>
              <a:t>C:\......\</a:t>
            </a:r>
            <a:r>
              <a:rPr lang="zh-CN" altLang="en-US" dirty="0" smtClean="0"/>
              <a:t> </a:t>
            </a:r>
            <a:r>
              <a:rPr lang="en-US" altLang="zh-CN" dirty="0" smtClean="0"/>
              <a:t>ASPNET</a:t>
            </a:r>
            <a:r>
              <a:rPr lang="zh-CN" altLang="en-US" dirty="0" smtClean="0"/>
              <a:t>案例教程教辅资料 </a:t>
            </a:r>
            <a:r>
              <a:rPr lang="en-US" altLang="zh-CN" dirty="0" smtClean="0"/>
              <a:t>\ </a:t>
            </a:r>
            <a:r>
              <a:rPr lang="zh-CN" altLang="en-US" dirty="0" smtClean="0"/>
              <a:t>示例</a:t>
            </a:r>
            <a:r>
              <a:rPr lang="zh-CN" altLang="zh-CN" dirty="0" smtClean="0">
                <a:solidFill>
                  <a:srgbClr val="333399"/>
                </a:solidFill>
              </a:rPr>
              <a:t>\</a:t>
            </a:r>
            <a:r>
              <a:rPr lang="zh-CN" altLang="en-US" dirty="0" smtClean="0">
                <a:solidFill>
                  <a:srgbClr val="333399"/>
                </a:solidFill>
              </a:rPr>
              <a:t>第</a:t>
            </a:r>
            <a:r>
              <a:rPr lang="en-US" altLang="zh-CN" dirty="0" smtClean="0">
                <a:solidFill>
                  <a:srgbClr val="333399"/>
                </a:solidFill>
              </a:rPr>
              <a:t>9</a:t>
            </a:r>
            <a:r>
              <a:rPr lang="zh-CN" altLang="en-US" dirty="0" smtClean="0">
                <a:solidFill>
                  <a:srgbClr val="333399"/>
                </a:solidFill>
              </a:rPr>
              <a:t>章</a:t>
            </a:r>
            <a:r>
              <a:rPr lang="en-US" altLang="zh-CN" dirty="0" smtClean="0">
                <a:solidFill>
                  <a:srgbClr val="333399"/>
                </a:solidFill>
              </a:rPr>
              <a:t>\</a:t>
            </a:r>
            <a:r>
              <a:rPr lang="en-US" altLang="zh-CN" dirty="0" smtClean="0">
                <a:cs typeface="Arial" panose="020B0604020202020204" pitchFamily="34" charset="0"/>
              </a:rPr>
              <a:t> </a:t>
            </a:r>
            <a:r>
              <a:rPr lang="en-US" altLang="zh-CN" dirty="0" err="1" smtClean="0">
                <a:cs typeface="Arial" panose="020B0604020202020204" pitchFamily="34" charset="0"/>
              </a:rPr>
              <a:t>DataBind</a:t>
            </a:r>
            <a:r>
              <a:rPr lang="en-US" altLang="zh-CN" sz="1600" dirty="0" smtClean="0">
                <a:cs typeface="Arial" panose="020B0604020202020204" pitchFamily="34" charset="0"/>
              </a:rPr>
              <a:t>\</a:t>
            </a:r>
            <a:r>
              <a:rPr lang="en-US" altLang="zh-CN" dirty="0" smtClean="0">
                <a:cs typeface="Arial" panose="020B0604020202020204" pitchFamily="34" charset="0"/>
              </a:rPr>
              <a:t> ListViewDemoThree.aspx</a:t>
            </a:r>
            <a:endParaRPr lang="en-US" altLang="zh-CN" dirty="0" smtClean="0">
              <a:cs typeface="Arial" panose="020B0604020202020204" pitchFamily="34" charset="0"/>
            </a:endParaRPr>
          </a:p>
          <a:p>
            <a:pPr marL="1466850" lvl="2" indent="-609600" eaLnBrk="1" hangingPunct="1">
              <a:lnSpc>
                <a:spcPct val="120000"/>
              </a:lnSpc>
              <a:defRPr/>
            </a:pPr>
            <a:r>
              <a:rPr lang="zh-CN" altLang="en-US" b="1" dirty="0" smtClean="0">
                <a:solidFill>
                  <a:schemeClr val="tx2">
                    <a:lumMod val="75000"/>
                  </a:schemeClr>
                </a:solidFill>
                <a:cs typeface="Arial" panose="020B0604020202020204" pitchFamily="34" charset="0"/>
              </a:rPr>
              <a:t>关键设置</a:t>
            </a:r>
            <a:r>
              <a:rPr lang="zh-CN" altLang="en-US" dirty="0" smtClean="0">
                <a:cs typeface="Arial" panose="020B0604020202020204" pitchFamily="34" charset="0"/>
              </a:rPr>
              <a:t>：</a:t>
            </a:r>
            <a:endParaRPr lang="en-US" altLang="zh-CN" dirty="0" smtClean="0">
              <a:cs typeface="Arial" panose="020B0604020202020204" pitchFamily="34" charset="0"/>
            </a:endParaRPr>
          </a:p>
          <a:p>
            <a:pPr marL="1924050" lvl="3" indent="-609600" eaLnBrk="1" hangingPunct="1">
              <a:lnSpc>
                <a:spcPct val="120000"/>
              </a:lnSpc>
              <a:defRPr/>
            </a:pPr>
            <a:r>
              <a:rPr lang="en-US" dirty="0" err="1" smtClean="0"/>
              <a:t>GroupItemCount</a:t>
            </a:r>
            <a:r>
              <a:rPr lang="zh-CN" altLang="en-US" dirty="0" smtClean="0"/>
              <a:t>属性：指定每组记录条数，默认为</a:t>
            </a:r>
            <a:r>
              <a:rPr lang="en-US" altLang="zh-CN" dirty="0" smtClean="0"/>
              <a:t>1</a:t>
            </a:r>
            <a:r>
              <a:rPr lang="zh-CN" altLang="en-US" dirty="0" smtClean="0"/>
              <a:t>；</a:t>
            </a:r>
            <a:endParaRPr lang="en-US" altLang="zh-CN" dirty="0" smtClean="0"/>
          </a:p>
          <a:p>
            <a:pPr marL="1924050" lvl="3" indent="-609600" eaLnBrk="1" hangingPunct="1">
              <a:lnSpc>
                <a:spcPct val="120000"/>
              </a:lnSpc>
              <a:defRPr/>
            </a:pPr>
            <a:r>
              <a:rPr lang="zh-CN" altLang="en-US" dirty="0" smtClean="0"/>
              <a:t>将</a:t>
            </a:r>
            <a:r>
              <a:rPr lang="en-US" dirty="0" err="1" smtClean="0"/>
              <a:t>LayoutTemplate</a:t>
            </a:r>
            <a:r>
              <a:rPr lang="en-US" dirty="0" smtClean="0"/>
              <a:t> </a:t>
            </a:r>
            <a:r>
              <a:rPr lang="zh-CN" altLang="en-US" dirty="0" smtClean="0"/>
              <a:t>模板中占位符控件的</a:t>
            </a:r>
            <a:r>
              <a:rPr lang="en-US" altLang="zh-CN" dirty="0" smtClean="0"/>
              <a:t>ID</a:t>
            </a:r>
            <a:r>
              <a:rPr lang="zh-CN" altLang="en-US" dirty="0" smtClean="0"/>
              <a:t>属性标记为</a:t>
            </a:r>
            <a:r>
              <a:rPr lang="en-US" dirty="0" err="1" smtClean="0"/>
              <a:t>groupPlaceholder</a:t>
            </a:r>
            <a:r>
              <a:rPr lang="en-US" dirty="0" smtClean="0"/>
              <a:t> </a:t>
            </a:r>
            <a:r>
              <a:rPr lang="zh-CN" altLang="en-US" dirty="0" smtClean="0"/>
              <a:t>；</a:t>
            </a:r>
            <a:endParaRPr lang="en-US" altLang="zh-CN" dirty="0" smtClean="0"/>
          </a:p>
          <a:p>
            <a:pPr marL="1924050" lvl="3" indent="-609600" eaLnBrk="1" hangingPunct="1">
              <a:lnSpc>
                <a:spcPct val="120000"/>
              </a:lnSpc>
              <a:defRPr/>
            </a:pPr>
            <a:r>
              <a:rPr lang="zh-CN" altLang="en-US" dirty="0" smtClean="0">
                <a:cs typeface="Arial" panose="020B0604020202020204" pitchFamily="34" charset="0"/>
              </a:rPr>
              <a:t>必须包含</a:t>
            </a:r>
            <a:r>
              <a:rPr lang="en-US" dirty="0" err="1" smtClean="0"/>
              <a:t>GroupTemplate</a:t>
            </a:r>
            <a:r>
              <a:rPr lang="zh-CN" altLang="en-US" dirty="0" smtClean="0"/>
              <a:t>模板，其包含一个放置</a:t>
            </a:r>
            <a:r>
              <a:rPr lang="en-US" dirty="0" err="1" smtClean="0"/>
              <a:t>ItemTemplate</a:t>
            </a:r>
            <a:r>
              <a:rPr lang="zh-CN" altLang="en-US" dirty="0" smtClean="0"/>
              <a:t>内容的占位符控件。</a:t>
            </a:r>
            <a:endParaRPr lang="en-US" altLang="zh-CN" dirty="0" smtClean="0">
              <a:cs typeface="Arial" panose="020B0604020202020204" pitchFamily="34" charset="0"/>
            </a:endParaRPr>
          </a:p>
          <a:p>
            <a:pPr marL="1924050" lvl="3" indent="-609600" eaLnBrk="1" hangingPunct="1">
              <a:lnSpc>
                <a:spcPct val="115000"/>
              </a:lnSpc>
              <a:defRPr/>
            </a:pPr>
            <a:endParaRPr lang="en-US" altLang="zh-CN" dirty="0" smtClean="0"/>
          </a:p>
          <a:p>
            <a:pPr marL="1924050" lvl="3" indent="-609600" eaLnBrk="1" hangingPunct="1">
              <a:lnSpc>
                <a:spcPct val="115000"/>
              </a:lnSpc>
              <a:defRPr/>
            </a:pPr>
            <a:endParaRPr lang="en-US" altLang="zh-CN" dirty="0" smtClean="0">
              <a:cs typeface="Arial" panose="020B0604020202020204" pitchFamily="34" charset="0"/>
            </a:endParaRPr>
          </a:p>
          <a:p>
            <a:pPr marL="1466850" lvl="2" indent="-609600" eaLnBrk="1" hangingPunct="1">
              <a:lnSpc>
                <a:spcPct val="115000"/>
              </a:lnSpc>
              <a:defRPr/>
            </a:pPr>
            <a:endParaRPr lang="en-US" altLang="zh-CN" b="1" dirty="0" smtClean="0">
              <a:solidFill>
                <a:schemeClr val="accent2">
                  <a:lumMod val="50000"/>
                </a:schemeClr>
              </a:solidFill>
            </a:endParaRPr>
          </a:p>
        </p:txBody>
      </p:sp>
      <p:sp>
        <p:nvSpPr>
          <p:cNvPr id="178179" name="AutoShape 3">
            <a:hlinkClick r:id="rId1" action="ppaction://hlinksldjump" highlightClick="1"/>
          </p:cNvPr>
          <p:cNvSpPr>
            <a:spLocks noChangeArrowheads="1"/>
          </p:cNvSpPr>
          <p:nvPr/>
        </p:nvSpPr>
        <p:spPr bwMode="auto">
          <a:xfrm>
            <a:off x="8388350" y="6165850"/>
            <a:ext cx="215900" cy="215900"/>
          </a:xfrm>
          <a:prstGeom prst="actionButtonBeginning">
            <a:avLst/>
          </a:prstGeom>
          <a:solidFill>
            <a:srgbClr val="FFC000"/>
          </a:solidFill>
          <a:ln w="9525">
            <a:noFill/>
            <a:miter lim="800000"/>
          </a:ln>
        </p:spPr>
        <p:txBody>
          <a:bodyPr wrap="none" anchor="ctr"/>
          <a:lstStyle/>
          <a:p>
            <a:endParaRPr lang="en-US"/>
          </a:p>
        </p:txBody>
      </p:sp>
      <p:sp>
        <p:nvSpPr>
          <p:cNvPr id="4" name="动作按钮: 开始 3">
            <a:hlinkClick r:id="rId2" action="ppaction://hlinksldjump" highlightClick="1"/>
          </p:cNvPr>
          <p:cNvSpPr/>
          <p:nvPr/>
        </p:nvSpPr>
        <p:spPr>
          <a:xfrm>
            <a:off x="8388350" y="6453188"/>
            <a:ext cx="215900" cy="215900"/>
          </a:xfrm>
          <a:prstGeom prst="actionButtonBeginn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rrowheads="1"/>
          </p:cNvSpPr>
          <p:nvPr>
            <p:ph type="title"/>
          </p:nvPr>
        </p:nvSpPr>
        <p:spPr/>
        <p:txBody>
          <a:bodyPr/>
          <a:lstStyle/>
          <a:p>
            <a:pPr eaLnBrk="1" hangingPunct="1"/>
            <a:r>
              <a:rPr lang="zh-CN" altLang="en-US" smtClean="0"/>
              <a:t>数据</a:t>
            </a:r>
            <a:r>
              <a:rPr lang="en-US" altLang="zh-CN" smtClean="0">
                <a:sym typeface="+mn-ea"/>
              </a:rPr>
              <a:t>Web</a:t>
            </a:r>
            <a:r>
              <a:rPr lang="zh-CN" altLang="en-US" smtClean="0"/>
              <a:t>控件</a:t>
            </a:r>
            <a:endParaRPr lang="zh-CN" altLang="en-US" smtClean="0"/>
          </a:p>
        </p:txBody>
      </p:sp>
      <p:sp>
        <p:nvSpPr>
          <p:cNvPr id="96259" name="Rectangle 3"/>
          <p:cNvSpPr>
            <a:spLocks noGrp="1" noRot="1" noChangeArrowheads="1"/>
          </p:cNvSpPr>
          <p:nvPr>
            <p:ph type="body" idx="1"/>
          </p:nvPr>
        </p:nvSpPr>
        <p:spPr>
          <a:xfrm>
            <a:off x="2207895" y="1981200"/>
            <a:ext cx="5017135" cy="3319780"/>
          </a:xfrm>
        </p:spPr>
        <p:txBody>
          <a:bodyPr/>
          <a:lstStyle/>
          <a:p>
            <a:pPr marL="609600" indent="-609600" eaLnBrk="1" hangingPunct="1">
              <a:buSzPct val="80000"/>
              <a:buFont typeface="Wingdings" panose="05000000000000000000" pitchFamily="2" charset="2"/>
              <a:buAutoNum type="ea1JpnChsDbPeriod"/>
            </a:pPr>
            <a:r>
              <a:rPr lang="en-US" altLang="zh-CN" smtClean="0">
                <a:sym typeface="+mn-ea"/>
              </a:rPr>
              <a:t>GridView</a:t>
            </a:r>
            <a:r>
              <a:rPr lang="zh-CN" altLang="en-US" smtClean="0">
                <a:sym typeface="+mn-ea"/>
              </a:rPr>
              <a:t>控件</a:t>
            </a:r>
            <a:endParaRPr lang="zh-CN" altLang="en-US" smtClean="0"/>
          </a:p>
          <a:p>
            <a:pPr marL="609600" indent="-609600" eaLnBrk="1" hangingPunct="1">
              <a:buSzPct val="80000"/>
              <a:buFont typeface="Wingdings" panose="05000000000000000000" pitchFamily="2" charset="2"/>
              <a:buAutoNum type="ea1JpnChsDbPeriod" startAt="2"/>
            </a:pPr>
            <a:r>
              <a:rPr lang="en-US" altLang="zh-CN" smtClean="0">
                <a:sym typeface="+mn-ea"/>
              </a:rPr>
              <a:t>DetailsView</a:t>
            </a:r>
            <a:r>
              <a:rPr lang="zh-CN" altLang="en-US" smtClean="0">
                <a:sym typeface="+mn-ea"/>
              </a:rPr>
              <a:t>控件</a:t>
            </a:r>
            <a:endParaRPr lang="zh-CN" altLang="en-US" smtClean="0"/>
          </a:p>
          <a:p>
            <a:pPr marL="609600" lvl="1" indent="-609600" eaLnBrk="1" hangingPunct="1">
              <a:buClr>
                <a:schemeClr val="hlink"/>
              </a:buClr>
              <a:buSzPct val="80000"/>
              <a:buFont typeface="Wingdings" panose="05000000000000000000" pitchFamily="2" charset="2"/>
              <a:buAutoNum type="ea1JpnChsDbPeriod" startAt="3"/>
            </a:pPr>
            <a:r>
              <a:rPr lang="en-US" altLang="zh-CN" smtClean="0">
                <a:sym typeface="+mn-ea"/>
              </a:rPr>
              <a:t>FormView</a:t>
            </a:r>
            <a:r>
              <a:rPr lang="zh-CN" altLang="en-US" smtClean="0">
                <a:sym typeface="+mn-ea"/>
              </a:rPr>
              <a:t>控件</a:t>
            </a:r>
            <a:endParaRPr lang="en-US" altLang="zh-CN" smtClean="0"/>
          </a:p>
          <a:p>
            <a:pPr marL="609600" lvl="1" indent="-609600" eaLnBrk="1" hangingPunct="1">
              <a:buClr>
                <a:schemeClr val="hlink"/>
              </a:buClr>
              <a:buSzPct val="80000"/>
              <a:buFont typeface="Wingdings" panose="05000000000000000000" pitchFamily="2" charset="2"/>
              <a:buAutoNum type="ea1JpnChsDbPeriod" startAt="3"/>
            </a:pPr>
            <a:r>
              <a:rPr lang="en-US" altLang="zh-CN" smtClean="0">
                <a:sym typeface="+mn-ea"/>
              </a:rPr>
              <a:t>ListView</a:t>
            </a:r>
            <a:r>
              <a:rPr lang="zh-CN" altLang="en-US" smtClean="0">
                <a:sym typeface="+mn-ea"/>
              </a:rPr>
              <a:t>控件</a:t>
            </a:r>
            <a:endParaRPr lang="zh-CN" altLang="en-US" smtClean="0"/>
          </a:p>
          <a:p>
            <a:pPr eaLnBrk="1" hangingPunct="1"/>
            <a:endParaRPr lang="zh-CN" altLang="en-US" smtClean="0">
              <a:solidFill>
                <a:srgbClr val="000000"/>
              </a:solidFill>
            </a:endParaRPr>
          </a:p>
        </p:txBody>
      </p:sp>
      <p:sp>
        <p:nvSpPr>
          <p:cNvPr id="96260" name="AutoShape 4">
            <a:hlinkClick r:id="rId1" action="ppaction://hlinksldjump" highlightClick="1"/>
          </p:cNvPr>
          <p:cNvSpPr>
            <a:spLocks noChangeArrowheads="1"/>
          </p:cNvSpPr>
          <p:nvPr/>
        </p:nvSpPr>
        <p:spPr bwMode="auto">
          <a:xfrm>
            <a:off x="8388350" y="6092825"/>
            <a:ext cx="287338" cy="288925"/>
          </a:xfrm>
          <a:prstGeom prst="actionButtonHome">
            <a:avLst/>
          </a:prstGeom>
          <a:solidFill>
            <a:srgbClr val="FFFF00"/>
          </a:solidFill>
          <a:ln w="9525">
            <a:noFill/>
            <a:miter lim="800000"/>
          </a:ln>
        </p:spPr>
        <p:txBody>
          <a:bodyPr wrap="none" anchor="ct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rrowheads="1"/>
          </p:cNvSpPr>
          <p:nvPr>
            <p:ph type="title"/>
          </p:nvPr>
        </p:nvSpPr>
        <p:spPr>
          <a:xfrm>
            <a:off x="301625" y="685800"/>
            <a:ext cx="8591550" cy="1143000"/>
          </a:xfrm>
        </p:spPr>
        <p:txBody>
          <a:bodyPr/>
          <a:lstStyle/>
          <a:p>
            <a:pPr eaLnBrk="1" hangingPunct="1"/>
            <a:r>
              <a:rPr lang="en-US" altLang="zh-CN" smtClean="0"/>
              <a:t>6.3.4 </a:t>
            </a:r>
            <a:r>
              <a:rPr lang="zh-CN" altLang="en-US" smtClean="0"/>
              <a:t>将数据绑定到文本框及列表控件</a:t>
            </a:r>
            <a:endParaRPr lang="zh-CN" altLang="en-US" smtClean="0"/>
          </a:p>
        </p:txBody>
      </p:sp>
      <p:sp>
        <p:nvSpPr>
          <p:cNvPr id="179203" name="Rectangle 3"/>
          <p:cNvSpPr>
            <a:spLocks noGrp="1" noRot="1" noChangeArrowheads="1"/>
          </p:cNvSpPr>
          <p:nvPr>
            <p:ph type="body" idx="1"/>
          </p:nvPr>
        </p:nvSpPr>
        <p:spPr>
          <a:xfrm>
            <a:off x="2195513" y="2276475"/>
            <a:ext cx="5256212" cy="3457575"/>
          </a:xfrm>
        </p:spPr>
        <p:txBody>
          <a:bodyPr/>
          <a:lstStyle/>
          <a:p>
            <a:pPr algn="just" eaLnBrk="1" hangingPunct="1">
              <a:lnSpc>
                <a:spcPct val="120000"/>
              </a:lnSpc>
            </a:pPr>
            <a:r>
              <a:rPr lang="zh-CN" altLang="en-US" sz="2800" smtClean="0">
                <a:hlinkClick r:id="rId1" action="ppaction://hlinksldjump"/>
              </a:rPr>
              <a:t>将数据绑定到列表控件</a:t>
            </a:r>
            <a:endParaRPr lang="en-US" altLang="zh-CN" sz="2800" smtClean="0"/>
          </a:p>
          <a:p>
            <a:pPr algn="just" eaLnBrk="1" hangingPunct="1">
              <a:lnSpc>
                <a:spcPct val="120000"/>
              </a:lnSpc>
            </a:pPr>
            <a:r>
              <a:rPr lang="zh-CN" altLang="en-US" sz="2800" smtClean="0">
                <a:hlinkClick r:id="rId2" action="ppaction://hlinksldjump"/>
              </a:rPr>
              <a:t>将数据绑定到文本框</a:t>
            </a:r>
            <a:endParaRPr lang="zh-CN" altLang="en-US" sz="2800" b="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rrowheads="1"/>
          </p:cNvSpPr>
          <p:nvPr>
            <p:ph type="title"/>
          </p:nvPr>
        </p:nvSpPr>
        <p:spPr>
          <a:xfrm>
            <a:off x="301625" y="685800"/>
            <a:ext cx="8591550" cy="1143000"/>
          </a:xfrm>
        </p:spPr>
        <p:txBody>
          <a:bodyPr/>
          <a:lstStyle/>
          <a:p>
            <a:pPr eaLnBrk="1" hangingPunct="1"/>
            <a:r>
              <a:rPr lang="zh-CN" altLang="en-US" sz="3600" smtClean="0"/>
              <a:t>将数据绑定到列表控件</a:t>
            </a:r>
            <a:endParaRPr lang="zh-CN" altLang="en-US" sz="3600" smtClean="0"/>
          </a:p>
        </p:txBody>
      </p:sp>
      <p:sp>
        <p:nvSpPr>
          <p:cNvPr id="180227" name="Rectangle 3"/>
          <p:cNvSpPr>
            <a:spLocks noGrp="1" noRot="1" noChangeArrowheads="1"/>
          </p:cNvSpPr>
          <p:nvPr>
            <p:ph type="body" idx="1"/>
          </p:nvPr>
        </p:nvSpPr>
        <p:spPr>
          <a:xfrm>
            <a:off x="304800" y="1844675"/>
            <a:ext cx="8540750" cy="4537075"/>
          </a:xfrm>
        </p:spPr>
        <p:txBody>
          <a:bodyPr/>
          <a:lstStyle/>
          <a:p>
            <a:pPr algn="just" eaLnBrk="1" hangingPunct="1">
              <a:lnSpc>
                <a:spcPct val="120000"/>
              </a:lnSpc>
            </a:pPr>
            <a:r>
              <a:rPr lang="zh-CN" altLang="en-US" smtClean="0"/>
              <a:t>列表控件常常会与数据源控件一起使用。</a:t>
            </a:r>
            <a:endParaRPr lang="en-US" altLang="zh-CN" smtClean="0"/>
          </a:p>
          <a:p>
            <a:pPr algn="just" eaLnBrk="1" hangingPunct="1">
              <a:lnSpc>
                <a:spcPct val="120000"/>
              </a:lnSpc>
            </a:pPr>
            <a:r>
              <a:rPr lang="en-US" altLang="zh-CN" smtClean="0"/>
              <a:t>ASP.NET</a:t>
            </a:r>
            <a:r>
              <a:rPr lang="zh-CN" altLang="en-US" smtClean="0"/>
              <a:t>提供了下列五种列表控件：</a:t>
            </a:r>
            <a:endParaRPr lang="en-US" altLang="zh-CN" smtClean="0"/>
          </a:p>
          <a:p>
            <a:pPr lvl="1" algn="just" eaLnBrk="1" hangingPunct="1">
              <a:lnSpc>
                <a:spcPct val="120000"/>
              </a:lnSpc>
            </a:pPr>
            <a:r>
              <a:rPr lang="en-US" altLang="zh-CN" smtClean="0"/>
              <a:t>DropDownList</a:t>
            </a:r>
            <a:endParaRPr lang="en-US" altLang="zh-CN" smtClean="0"/>
          </a:p>
          <a:p>
            <a:pPr lvl="1" algn="just" eaLnBrk="1" hangingPunct="1">
              <a:lnSpc>
                <a:spcPct val="120000"/>
              </a:lnSpc>
            </a:pPr>
            <a:r>
              <a:rPr lang="en-US" altLang="zh-CN" smtClean="0"/>
              <a:t>ListBox</a:t>
            </a:r>
            <a:endParaRPr lang="en-US" altLang="zh-CN" smtClean="0"/>
          </a:p>
          <a:p>
            <a:pPr lvl="1" algn="just" eaLnBrk="1" hangingPunct="1">
              <a:lnSpc>
                <a:spcPct val="120000"/>
              </a:lnSpc>
            </a:pPr>
            <a:r>
              <a:rPr lang="en-US" altLang="zh-CN" smtClean="0"/>
              <a:t>CheckBoxList</a:t>
            </a:r>
            <a:endParaRPr lang="en-US" altLang="zh-CN" smtClean="0"/>
          </a:p>
          <a:p>
            <a:pPr lvl="1" algn="just" eaLnBrk="1" hangingPunct="1">
              <a:lnSpc>
                <a:spcPct val="120000"/>
              </a:lnSpc>
            </a:pPr>
            <a:r>
              <a:rPr lang="en-US" altLang="zh-CN" smtClean="0"/>
              <a:t>RadioButtonList</a:t>
            </a:r>
            <a:endParaRPr lang="en-US" altLang="zh-CN" smtClean="0"/>
          </a:p>
          <a:p>
            <a:pPr lvl="1" algn="just" eaLnBrk="1" hangingPunct="1">
              <a:lnSpc>
                <a:spcPct val="120000"/>
              </a:lnSpc>
            </a:pPr>
            <a:r>
              <a:rPr lang="en-US" altLang="zh-CN" smtClean="0"/>
              <a:t>BulletedList</a:t>
            </a:r>
            <a:endParaRPr lang="en-US" altLang="zh-CN" smtClean="0"/>
          </a:p>
          <a:p>
            <a:pPr algn="just" eaLnBrk="1" hangingPunct="1">
              <a:lnSpc>
                <a:spcPct val="120000"/>
              </a:lnSpc>
            </a:pPr>
            <a:r>
              <a:rPr lang="zh-CN" altLang="en-US" smtClean="0"/>
              <a:t>上述列表控件都派生自</a:t>
            </a:r>
            <a:r>
              <a:rPr lang="en-US" altLang="zh-CN" smtClean="0"/>
              <a:t>ListControl</a:t>
            </a:r>
            <a:r>
              <a:rPr lang="zh-CN" altLang="en-US" smtClean="0"/>
              <a:t>类，因此拥有许多相同的属性、事件和方法。</a:t>
            </a:r>
            <a:endParaRPr lang="zh-CN" altLang="en-US" b="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body" idx="1"/>
          </p:nvPr>
        </p:nvSpPr>
        <p:spPr>
          <a:xfrm>
            <a:off x="304800" y="908050"/>
            <a:ext cx="8540750" cy="5329238"/>
          </a:xfrm>
        </p:spPr>
        <p:txBody>
          <a:bodyPr/>
          <a:lstStyle/>
          <a:p>
            <a:pPr marL="609600" lvl="1" indent="-609600" eaLnBrk="1" hangingPunct="1">
              <a:buClr>
                <a:schemeClr val="hlink"/>
              </a:buClr>
              <a:buSzPct val="70000"/>
              <a:buFont typeface="Wingdings" panose="05000000000000000000" pitchFamily="2" charset="2"/>
              <a:buAutoNum type="ea1JpnChsDbPeriod"/>
              <a:defRPr/>
            </a:pPr>
            <a:r>
              <a:rPr lang="zh-CN" altLang="en-US" dirty="0" smtClean="0"/>
              <a:t>将数据绑定到列表</a:t>
            </a:r>
            <a:r>
              <a:rPr lang="en-US" altLang="zh-CN" dirty="0" smtClean="0"/>
              <a:t>Web</a:t>
            </a:r>
            <a:r>
              <a:rPr lang="zh-CN" altLang="en-US" dirty="0" smtClean="0"/>
              <a:t>控件</a:t>
            </a:r>
            <a:endParaRPr lang="zh-CN" altLang="en-US" dirty="0" smtClean="0"/>
          </a:p>
          <a:p>
            <a:pPr marL="1066800" lvl="1" indent="-609600" eaLnBrk="1" hangingPunct="1">
              <a:lnSpc>
                <a:spcPct val="115000"/>
              </a:lnSpc>
              <a:defRPr/>
            </a:pPr>
            <a:r>
              <a:rPr lang="zh-CN" altLang="en-US" dirty="0" smtClean="0"/>
              <a:t>基本步骤：</a:t>
            </a:r>
            <a:endParaRPr lang="en-US" altLang="zh-CN" dirty="0" smtClean="0"/>
          </a:p>
          <a:p>
            <a:pPr marL="1466850" lvl="2" indent="-609600" eaLnBrk="1" hangingPunct="1">
              <a:lnSpc>
                <a:spcPct val="115000"/>
              </a:lnSpc>
              <a:buFont typeface="+mj-lt"/>
              <a:buAutoNum type="arabicParenR"/>
              <a:defRPr/>
            </a:pPr>
            <a:r>
              <a:rPr lang="zh-CN" altLang="en-US" dirty="0" smtClean="0"/>
              <a:t>在列表控件的智能标签中单击“选择数据源”；</a:t>
            </a:r>
            <a:endParaRPr lang="en-US" altLang="zh-CN" dirty="0" smtClean="0"/>
          </a:p>
          <a:p>
            <a:pPr marL="1466850" lvl="2" indent="-609600" eaLnBrk="1" hangingPunct="1">
              <a:lnSpc>
                <a:spcPct val="115000"/>
              </a:lnSpc>
              <a:buFont typeface="+mj-lt"/>
              <a:buAutoNum type="arabicParenR"/>
              <a:defRPr/>
            </a:pPr>
            <a:r>
              <a:rPr lang="zh-CN" altLang="en-US" dirty="0" smtClean="0"/>
              <a:t>“数据源配置向导”中分别选择列表控件中要</a:t>
            </a:r>
            <a:r>
              <a:rPr lang="zh-CN" altLang="en-US" b="1" u="sng" dirty="0" smtClean="0"/>
              <a:t>显示的数据字段</a:t>
            </a:r>
            <a:r>
              <a:rPr lang="zh-CN" altLang="en-US" dirty="0" smtClean="0"/>
              <a:t>和其</a:t>
            </a:r>
            <a:r>
              <a:rPr lang="zh-CN" altLang="en-US" u="sng" dirty="0" smtClean="0"/>
              <a:t>值所对应的数据字段</a:t>
            </a:r>
            <a:r>
              <a:rPr lang="zh-CN" altLang="en-US" dirty="0" smtClean="0"/>
              <a:t>；</a:t>
            </a:r>
            <a:endParaRPr lang="en-US" altLang="zh-CN" dirty="0" smtClean="0"/>
          </a:p>
          <a:p>
            <a:pPr marL="1466850" lvl="2" indent="-609600" eaLnBrk="1" hangingPunct="1">
              <a:lnSpc>
                <a:spcPct val="115000"/>
              </a:lnSpc>
              <a:buFont typeface="+mj-lt"/>
              <a:buAutoNum type="arabicParenR"/>
              <a:defRPr/>
            </a:pPr>
            <a:r>
              <a:rPr lang="zh-CN" altLang="en-US" dirty="0" smtClean="0"/>
              <a:t>“确定”。</a:t>
            </a:r>
            <a:endParaRPr lang="en-US" altLang="zh-CN" dirty="0" smtClean="0"/>
          </a:p>
          <a:p>
            <a:pPr marL="1066800" lvl="1" indent="-609600" eaLnBrk="1" hangingPunct="1">
              <a:lnSpc>
                <a:spcPct val="115000"/>
              </a:lnSpc>
              <a:defRPr/>
            </a:pPr>
            <a:r>
              <a:rPr lang="zh-CN" altLang="en-US" dirty="0" smtClean="0"/>
              <a:t>示例：</a:t>
            </a:r>
            <a:endParaRPr lang="en-US" altLang="zh-CN" dirty="0" smtClean="0"/>
          </a:p>
          <a:p>
            <a:pPr marL="1466850" lvl="2" indent="-609600" eaLnBrk="1" hangingPunct="1">
              <a:lnSpc>
                <a:spcPct val="115000"/>
              </a:lnSpc>
              <a:defRPr/>
            </a:pPr>
            <a:r>
              <a:rPr lang="en-US" altLang="zh-CN" dirty="0" smtClean="0"/>
              <a:t>C:\......\Web</a:t>
            </a:r>
            <a:r>
              <a:rPr lang="zh-CN" altLang="en-US" dirty="0" smtClean="0"/>
              <a:t>编程技术</a:t>
            </a:r>
            <a:r>
              <a:rPr lang="en-US" altLang="zh-CN" dirty="0" smtClean="0"/>
              <a:t>\ch6\</a:t>
            </a:r>
            <a:r>
              <a:rPr lang="en-US" altLang="zh-CN" dirty="0" err="1" smtClean="0"/>
              <a:t>AccessingData</a:t>
            </a:r>
            <a:r>
              <a:rPr lang="en-US" altLang="zh-CN" dirty="0" smtClean="0"/>
              <a:t>\ListControls.aspx</a:t>
            </a:r>
            <a:endParaRPr lang="en-US" altLang="zh-CN" dirty="0" smtClean="0"/>
          </a:p>
          <a:p>
            <a:pPr marL="1066800" lvl="1" indent="-609600" eaLnBrk="1" hangingPunct="1">
              <a:lnSpc>
                <a:spcPct val="115000"/>
              </a:lnSpc>
              <a:defRPr/>
            </a:pPr>
            <a:endParaRPr lang="en-US" altLang="zh-CN" b="0" dirty="0" smtClean="0"/>
          </a:p>
          <a:p>
            <a:pPr marL="1066800" lvl="1" indent="-609600" eaLnBrk="1" hangingPunct="1">
              <a:lnSpc>
                <a:spcPct val="115000"/>
              </a:lnSpc>
              <a:defRPr/>
            </a:pPr>
            <a:r>
              <a:rPr lang="en-US" dirty="0" err="1" smtClean="0"/>
              <a:t>SelectedIndexChanged</a:t>
            </a:r>
            <a:r>
              <a:rPr lang="zh-CN" altLang="en-US" dirty="0" smtClean="0"/>
              <a:t>事件是列表控件的默认事件。当用户选择了不同的选项，会造成回发并触发之。</a:t>
            </a:r>
            <a:endParaRPr lang="zh-CN" altLang="en-US" b="0" dirty="0" smtClean="0"/>
          </a:p>
        </p:txBody>
      </p:sp>
      <p:sp>
        <p:nvSpPr>
          <p:cNvPr id="3" name="动作按钮: 后退或前一项 2">
            <a:hlinkClick r:id="rId1" action="ppaction://hlinksldjump" highlightClick="1"/>
          </p:cNvPr>
          <p:cNvSpPr/>
          <p:nvPr/>
        </p:nvSpPr>
        <p:spPr>
          <a:xfrm>
            <a:off x="8388350" y="6165850"/>
            <a:ext cx="215900" cy="215900"/>
          </a:xfrm>
          <a:prstGeom prst="actionButtonBackPreviou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线形标注 1 3"/>
          <p:cNvSpPr/>
          <p:nvPr/>
        </p:nvSpPr>
        <p:spPr>
          <a:xfrm>
            <a:off x="6804025" y="836613"/>
            <a:ext cx="1871663" cy="720725"/>
          </a:xfrm>
          <a:prstGeom prst="borderCallout1">
            <a:avLst>
              <a:gd name="adj1" fmla="val 105796"/>
              <a:gd name="adj2" fmla="val 62036"/>
              <a:gd name="adj3" fmla="val 177359"/>
              <a:gd name="adj4" fmla="val 2542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accent2">
                    <a:lumMod val="50000"/>
                  </a:schemeClr>
                </a:solidFill>
              </a:rPr>
              <a:t>设置其</a:t>
            </a:r>
            <a:r>
              <a:rPr lang="en-US" altLang="zh-CN" sz="1600" dirty="0" err="1">
                <a:solidFill>
                  <a:schemeClr val="accent2">
                    <a:lumMod val="50000"/>
                  </a:schemeClr>
                </a:solidFill>
              </a:rPr>
              <a:t>DataTextField</a:t>
            </a:r>
            <a:r>
              <a:rPr lang="zh-CN" altLang="en-US" sz="1600" dirty="0">
                <a:solidFill>
                  <a:schemeClr val="accent2">
                    <a:lumMod val="50000"/>
                  </a:schemeClr>
                </a:solidFill>
              </a:rPr>
              <a:t>属性</a:t>
            </a:r>
            <a:endParaRPr lang="en-US" sz="1600" dirty="0">
              <a:solidFill>
                <a:schemeClr val="accent2">
                  <a:lumMod val="50000"/>
                </a:schemeClr>
              </a:solidFill>
            </a:endParaRPr>
          </a:p>
        </p:txBody>
      </p:sp>
      <p:sp>
        <p:nvSpPr>
          <p:cNvPr id="5" name="线形标注 1 4"/>
          <p:cNvSpPr/>
          <p:nvPr/>
        </p:nvSpPr>
        <p:spPr>
          <a:xfrm>
            <a:off x="4427538" y="2781300"/>
            <a:ext cx="2016125" cy="719138"/>
          </a:xfrm>
          <a:prstGeom prst="borderCallout1">
            <a:avLst>
              <a:gd name="adj1" fmla="val 64834"/>
              <a:gd name="adj2" fmla="val -5408"/>
              <a:gd name="adj3" fmla="val 13165"/>
              <a:gd name="adj4" fmla="val -50766"/>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accent2">
                    <a:lumMod val="50000"/>
                  </a:schemeClr>
                </a:solidFill>
              </a:rPr>
              <a:t>设置其</a:t>
            </a:r>
            <a:r>
              <a:rPr lang="en-US" altLang="zh-CN" sz="1600" dirty="0" err="1">
                <a:solidFill>
                  <a:schemeClr val="accent2">
                    <a:lumMod val="50000"/>
                  </a:schemeClr>
                </a:solidFill>
              </a:rPr>
              <a:t>DataValueField</a:t>
            </a:r>
            <a:r>
              <a:rPr lang="zh-CN" altLang="en-US" sz="1600" dirty="0">
                <a:solidFill>
                  <a:schemeClr val="accent2">
                    <a:lumMod val="50000"/>
                  </a:schemeClr>
                </a:solidFill>
              </a:rPr>
              <a:t>属性</a:t>
            </a:r>
            <a:endParaRPr lang="en-US" sz="1600"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body" idx="1"/>
          </p:nvPr>
        </p:nvSpPr>
        <p:spPr>
          <a:xfrm>
            <a:off x="304800" y="908050"/>
            <a:ext cx="8540750" cy="5329238"/>
          </a:xfrm>
        </p:spPr>
        <p:txBody>
          <a:bodyPr/>
          <a:lstStyle/>
          <a:p>
            <a:pPr marL="609600" lvl="1" indent="-609600" eaLnBrk="1" hangingPunct="1">
              <a:buClr>
                <a:schemeClr val="hlink"/>
              </a:buClr>
              <a:buSzPct val="70000"/>
              <a:buFont typeface="Wingdings" panose="05000000000000000000" pitchFamily="2" charset="2"/>
              <a:buAutoNum type="ea1JpnChsDbPeriod" startAt="2"/>
              <a:defRPr/>
            </a:pPr>
            <a:r>
              <a:rPr lang="en-US" altLang="zh-CN" dirty="0" err="1" smtClean="0"/>
              <a:t>DropDownList</a:t>
            </a:r>
            <a:r>
              <a:rPr lang="zh-CN" altLang="en-US" dirty="0" smtClean="0"/>
              <a:t>控件使用示例</a:t>
            </a:r>
            <a:endParaRPr lang="zh-CN" altLang="en-US" dirty="0" smtClean="0"/>
          </a:p>
          <a:p>
            <a:pPr marL="1066800" lvl="1" indent="-609600" eaLnBrk="1" hangingPunct="1">
              <a:lnSpc>
                <a:spcPct val="115000"/>
              </a:lnSpc>
              <a:defRPr/>
            </a:pPr>
            <a:r>
              <a:rPr lang="zh-CN" altLang="en-US" dirty="0" smtClean="0"/>
              <a:t>示例</a:t>
            </a:r>
            <a:r>
              <a:rPr lang="en-US" altLang="zh-CN" dirty="0" smtClean="0"/>
              <a:t>1</a:t>
            </a:r>
            <a:r>
              <a:rPr lang="zh-CN" altLang="en-US" dirty="0" smtClean="0"/>
              <a:t>：根据选定类型筛选数据</a:t>
            </a:r>
            <a:endParaRPr lang="en-US" altLang="zh-CN" dirty="0" smtClean="0"/>
          </a:p>
          <a:p>
            <a:pPr marL="1466850" lvl="2" indent="-609600" eaLnBrk="1" hangingPunct="1">
              <a:lnSpc>
                <a:spcPct val="115000"/>
              </a:lnSpc>
              <a:defRPr/>
            </a:pPr>
            <a:r>
              <a:rPr lang="en-US" altLang="zh-CN" dirty="0" smtClean="0"/>
              <a:t>C:\Users\huang\Desktop\Web</a:t>
            </a:r>
            <a:r>
              <a:rPr lang="zh-CN" altLang="en-US" dirty="0" smtClean="0"/>
              <a:t>编程技术</a:t>
            </a:r>
            <a:r>
              <a:rPr lang="en-US" altLang="zh-CN" dirty="0" smtClean="0"/>
              <a:t>\ch6\Other\DropDownList.aspx</a:t>
            </a:r>
            <a:endParaRPr lang="en-US" altLang="zh-CN" dirty="0" smtClean="0"/>
          </a:p>
          <a:p>
            <a:pPr marL="1466850" lvl="2" indent="-609600" eaLnBrk="1" hangingPunct="1">
              <a:lnSpc>
                <a:spcPct val="115000"/>
              </a:lnSpc>
              <a:defRPr/>
            </a:pPr>
            <a:r>
              <a:rPr lang="zh-CN" altLang="en-US" b="1" dirty="0" smtClean="0">
                <a:solidFill>
                  <a:schemeClr val="tx2">
                    <a:lumMod val="75000"/>
                  </a:schemeClr>
                </a:solidFill>
              </a:rPr>
              <a:t>关键技术</a:t>
            </a:r>
            <a:r>
              <a:rPr lang="zh-CN" altLang="en-US" dirty="0" smtClean="0"/>
              <a:t>：</a:t>
            </a:r>
            <a:endParaRPr lang="en-US" altLang="zh-CN" dirty="0" smtClean="0"/>
          </a:p>
          <a:p>
            <a:pPr marL="1924050" lvl="3" indent="-609600" eaLnBrk="1" hangingPunct="1">
              <a:lnSpc>
                <a:spcPct val="115000"/>
              </a:lnSpc>
              <a:defRPr/>
            </a:pPr>
            <a:r>
              <a:rPr lang="zh-CN" altLang="en-US" dirty="0" smtClean="0">
                <a:solidFill>
                  <a:schemeClr val="accent1">
                    <a:lumMod val="10000"/>
                  </a:schemeClr>
                </a:solidFill>
              </a:rPr>
              <a:t>返回不重复的类型值</a:t>
            </a:r>
            <a:r>
              <a:rPr lang="zh-CN" altLang="en-US" dirty="0" smtClean="0"/>
              <a:t>：</a:t>
            </a:r>
            <a:r>
              <a:rPr lang="en-US" altLang="zh-CN" dirty="0" smtClean="0"/>
              <a:t> </a:t>
            </a:r>
            <a:r>
              <a:rPr lang="zh-CN" altLang="en-US" dirty="0" smtClean="0"/>
              <a:t>在</a:t>
            </a:r>
            <a:r>
              <a:rPr lang="en-US" altLang="zh-CN" dirty="0" err="1" smtClean="0"/>
              <a:t>DropDownList</a:t>
            </a:r>
            <a:r>
              <a:rPr lang="zh-CN" altLang="en-US" dirty="0" smtClean="0"/>
              <a:t>所绑定的</a:t>
            </a:r>
            <a:r>
              <a:rPr lang="en-US" altLang="zh-CN" dirty="0" err="1" smtClean="0"/>
              <a:t>SqlDataSource</a:t>
            </a:r>
            <a:r>
              <a:rPr lang="zh-CN" altLang="en-US" dirty="0" smtClean="0"/>
              <a:t>控件中选中“只返回唯一行”；</a:t>
            </a:r>
            <a:endParaRPr lang="en-US" altLang="zh-CN" dirty="0" smtClean="0"/>
          </a:p>
          <a:p>
            <a:pPr marL="1924050" lvl="3" indent="-609600" eaLnBrk="1" hangingPunct="1">
              <a:lnSpc>
                <a:spcPct val="115000"/>
              </a:lnSpc>
              <a:defRPr/>
            </a:pPr>
            <a:r>
              <a:rPr lang="zh-CN" altLang="en-US" dirty="0" smtClean="0">
                <a:solidFill>
                  <a:schemeClr val="accent1">
                    <a:lumMod val="10000"/>
                  </a:schemeClr>
                </a:solidFill>
              </a:rPr>
              <a:t>根据</a:t>
            </a:r>
            <a:r>
              <a:rPr lang="en-US" altLang="zh-CN" dirty="0" err="1" smtClean="0">
                <a:solidFill>
                  <a:schemeClr val="accent1">
                    <a:lumMod val="10000"/>
                  </a:schemeClr>
                </a:solidFill>
              </a:rPr>
              <a:t>DropDownList</a:t>
            </a:r>
            <a:r>
              <a:rPr lang="zh-CN" altLang="en-US" dirty="0" smtClean="0">
                <a:solidFill>
                  <a:schemeClr val="accent1">
                    <a:lumMod val="10000"/>
                  </a:schemeClr>
                </a:solidFill>
              </a:rPr>
              <a:t>选定的值显示记录</a:t>
            </a:r>
            <a:r>
              <a:rPr lang="zh-CN" altLang="en-US" dirty="0" smtClean="0"/>
              <a:t>：在</a:t>
            </a:r>
            <a:r>
              <a:rPr lang="en-US" altLang="zh-CN" dirty="0" err="1" smtClean="0"/>
              <a:t>GridView</a:t>
            </a:r>
            <a:r>
              <a:rPr lang="zh-CN" altLang="en-US" dirty="0" smtClean="0"/>
              <a:t>所绑定的</a:t>
            </a:r>
            <a:r>
              <a:rPr lang="en-US" altLang="zh-CN" dirty="0" err="1" smtClean="0"/>
              <a:t>SqlDataSource</a:t>
            </a:r>
            <a:r>
              <a:rPr lang="zh-CN" altLang="en-US" dirty="0" smtClean="0"/>
              <a:t>控件中配置“添加</a:t>
            </a:r>
            <a:r>
              <a:rPr lang="en-US" altLang="zh-CN" dirty="0" smtClean="0"/>
              <a:t>WHERE</a:t>
            </a:r>
            <a:r>
              <a:rPr lang="zh-CN" altLang="en-US" dirty="0" smtClean="0"/>
              <a:t>子句”；或配置其</a:t>
            </a:r>
            <a:r>
              <a:rPr lang="en-US" altLang="zh-CN" dirty="0" err="1" smtClean="0"/>
              <a:t>SelectQuery</a:t>
            </a:r>
            <a:r>
              <a:rPr lang="zh-CN" altLang="en-US" dirty="0" smtClean="0"/>
              <a:t>属性。</a:t>
            </a:r>
            <a:endParaRPr lang="en-US" altLang="zh-CN" dirty="0" smtClean="0"/>
          </a:p>
          <a:p>
            <a:pPr marL="1924050" lvl="3" indent="-609600" eaLnBrk="1" hangingPunct="1">
              <a:lnSpc>
                <a:spcPct val="115000"/>
              </a:lnSpc>
              <a:defRPr/>
            </a:pPr>
            <a:endParaRPr lang="en-US" altLang="zh-CN" dirty="0" smtClean="0"/>
          </a:p>
          <a:p>
            <a:pPr marL="1066800" lvl="1" indent="-609600" eaLnBrk="1" hangingPunct="1">
              <a:lnSpc>
                <a:spcPct val="115000"/>
              </a:lnSpc>
              <a:buFont typeface="Wingdings" panose="05000000000000000000" pitchFamily="2" charset="2"/>
              <a:buNone/>
              <a:defRPr/>
            </a:pPr>
            <a:endParaRPr lang="en-US" altLang="zh-CN" dirty="0" smtClean="0"/>
          </a:p>
          <a:p>
            <a:pPr marL="1466850" lvl="2" indent="-609600" eaLnBrk="1" hangingPunct="1">
              <a:lnSpc>
                <a:spcPct val="115000"/>
              </a:lnSpc>
              <a:defRPr/>
            </a:pPr>
            <a:endParaRPr lang="en-US" altLang="zh-CN" dirty="0" smtClean="0"/>
          </a:p>
          <a:p>
            <a:pPr marL="1066800" lvl="1" indent="-609600" eaLnBrk="1" hangingPunct="1">
              <a:lnSpc>
                <a:spcPct val="115000"/>
              </a:lnSpc>
              <a:defRPr/>
            </a:pPr>
            <a:endParaRPr lang="zh-CN" altLang="en-US" b="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body" idx="1"/>
          </p:nvPr>
        </p:nvSpPr>
        <p:spPr>
          <a:xfrm>
            <a:off x="304800" y="908050"/>
            <a:ext cx="8540750" cy="5329238"/>
          </a:xfrm>
        </p:spPr>
        <p:txBody>
          <a:bodyPr/>
          <a:lstStyle/>
          <a:p>
            <a:pPr marL="1066800" lvl="1" indent="-609600" eaLnBrk="1" hangingPunct="1">
              <a:lnSpc>
                <a:spcPct val="115000"/>
              </a:lnSpc>
              <a:defRPr/>
            </a:pPr>
            <a:r>
              <a:rPr lang="zh-CN" altLang="en-US" dirty="0" smtClean="0"/>
              <a:t>示例</a:t>
            </a:r>
            <a:r>
              <a:rPr lang="en-US" altLang="zh-CN" dirty="0" smtClean="0"/>
              <a:t>2</a:t>
            </a:r>
            <a:r>
              <a:rPr lang="zh-CN" altLang="en-US" dirty="0" smtClean="0"/>
              <a:t>：合并自定义选项和数据源选项</a:t>
            </a:r>
            <a:endParaRPr lang="en-US" altLang="zh-CN" dirty="0" smtClean="0"/>
          </a:p>
          <a:p>
            <a:pPr marL="1466850" lvl="2" indent="-609600" eaLnBrk="1" hangingPunct="1">
              <a:lnSpc>
                <a:spcPct val="115000"/>
              </a:lnSpc>
              <a:defRPr/>
            </a:pPr>
            <a:r>
              <a:rPr lang="zh-CN" altLang="en-US" dirty="0" smtClean="0"/>
              <a:t> </a:t>
            </a:r>
            <a:r>
              <a:rPr lang="en-US" altLang="zh-CN" dirty="0" smtClean="0"/>
              <a:t>C:\ASPNET35_Basic_Csharp\CH9\ CH9_DemoForm006.aspx</a:t>
            </a:r>
            <a:endParaRPr lang="en-US" altLang="zh-CN" dirty="0" smtClean="0"/>
          </a:p>
          <a:p>
            <a:pPr marL="1466850" lvl="2" indent="-609600" eaLnBrk="1" hangingPunct="1">
              <a:lnSpc>
                <a:spcPct val="115000"/>
              </a:lnSpc>
              <a:defRPr/>
            </a:pPr>
            <a:r>
              <a:rPr lang="en-US" altLang="zh-CN" dirty="0" smtClean="0"/>
              <a:t>C:\Users\huang\Desktop\Web</a:t>
            </a:r>
            <a:r>
              <a:rPr lang="zh-CN" altLang="en-US" dirty="0" smtClean="0"/>
              <a:t>编程技术</a:t>
            </a:r>
            <a:r>
              <a:rPr lang="en-US" altLang="zh-CN" dirty="0" smtClean="0"/>
              <a:t>\ch6\</a:t>
            </a:r>
            <a:r>
              <a:rPr lang="en-US" altLang="zh-CN" dirty="0" err="1" smtClean="0"/>
              <a:t>sql</a:t>
            </a:r>
            <a:r>
              <a:rPr lang="en-US" altLang="zh-CN" dirty="0" smtClean="0"/>
              <a:t>\Default4.aspx</a:t>
            </a:r>
            <a:endParaRPr lang="en-US" altLang="zh-CN" dirty="0" smtClean="0"/>
          </a:p>
          <a:p>
            <a:pPr marL="1466850" lvl="2" indent="-609600" eaLnBrk="1" hangingPunct="1">
              <a:lnSpc>
                <a:spcPct val="115000"/>
              </a:lnSpc>
              <a:defRPr/>
            </a:pPr>
            <a:endParaRPr lang="en-US" altLang="zh-CN" dirty="0" smtClean="0"/>
          </a:p>
          <a:p>
            <a:pPr marL="1466850" lvl="2" indent="-609600" eaLnBrk="1" hangingPunct="1">
              <a:lnSpc>
                <a:spcPct val="115000"/>
              </a:lnSpc>
              <a:defRPr/>
            </a:pPr>
            <a:r>
              <a:rPr lang="zh-CN" altLang="en-US" b="1" dirty="0" smtClean="0">
                <a:solidFill>
                  <a:schemeClr val="tx2">
                    <a:lumMod val="75000"/>
                  </a:schemeClr>
                </a:solidFill>
              </a:rPr>
              <a:t>关键技术</a:t>
            </a:r>
            <a:r>
              <a:rPr lang="zh-CN" altLang="en-US" dirty="0" smtClean="0"/>
              <a:t>：</a:t>
            </a:r>
            <a:endParaRPr lang="en-US" altLang="zh-CN" dirty="0" smtClean="0"/>
          </a:p>
          <a:p>
            <a:pPr marL="1924050" lvl="3" indent="-609600" eaLnBrk="1" hangingPunct="1">
              <a:lnSpc>
                <a:spcPct val="115000"/>
              </a:lnSpc>
              <a:defRPr/>
            </a:pPr>
            <a:r>
              <a:rPr lang="zh-CN" altLang="en-US" dirty="0" smtClean="0"/>
              <a:t>将</a:t>
            </a:r>
            <a:r>
              <a:rPr lang="en-US" altLang="zh-CN" dirty="0" err="1" smtClean="0"/>
              <a:t>DropDownList</a:t>
            </a:r>
            <a:r>
              <a:rPr lang="zh-CN" altLang="en-US" dirty="0" smtClean="0"/>
              <a:t>控件的</a:t>
            </a:r>
            <a:r>
              <a:rPr lang="en-US" dirty="0" err="1" smtClean="0">
                <a:solidFill>
                  <a:schemeClr val="accent5">
                    <a:lumMod val="10000"/>
                  </a:schemeClr>
                </a:solidFill>
              </a:rPr>
              <a:t>AppendDataBoundItems</a:t>
            </a:r>
            <a:r>
              <a:rPr lang="zh-CN" altLang="en-US" dirty="0" smtClean="0"/>
              <a:t>属性为</a:t>
            </a:r>
            <a:r>
              <a:rPr lang="en-US" dirty="0" smtClean="0"/>
              <a:t>True</a:t>
            </a:r>
            <a:r>
              <a:rPr lang="zh-CN" altLang="en-US" dirty="0" smtClean="0"/>
              <a:t>；</a:t>
            </a:r>
            <a:endParaRPr lang="en-US" altLang="zh-CN" dirty="0" smtClean="0"/>
          </a:p>
          <a:p>
            <a:pPr marL="1924050" lvl="3" indent="-609600" eaLnBrk="1" hangingPunct="1">
              <a:lnSpc>
                <a:spcPct val="115000"/>
              </a:lnSpc>
              <a:defRPr/>
            </a:pPr>
            <a:r>
              <a:rPr lang="zh-CN" altLang="en-US" dirty="0" smtClean="0"/>
              <a:t>在</a:t>
            </a:r>
            <a:r>
              <a:rPr lang="en-US" altLang="zh-CN" dirty="0" err="1" smtClean="0"/>
              <a:t>DropDownList</a:t>
            </a:r>
            <a:r>
              <a:rPr lang="zh-CN" altLang="en-US" dirty="0" smtClean="0"/>
              <a:t>的“</a:t>
            </a:r>
            <a:r>
              <a:rPr lang="en-US" altLang="zh-CN" dirty="0" err="1" smtClean="0"/>
              <a:t>ListItem</a:t>
            </a:r>
            <a:r>
              <a:rPr lang="zh-CN" altLang="en-US" dirty="0" smtClean="0"/>
              <a:t>集合编辑器”中设置</a:t>
            </a:r>
            <a:r>
              <a:rPr lang="en-US" altLang="zh-CN" dirty="0" smtClean="0"/>
              <a:t>Text</a:t>
            </a:r>
            <a:r>
              <a:rPr lang="zh-CN" altLang="en-US" dirty="0" smtClean="0"/>
              <a:t>和</a:t>
            </a:r>
            <a:r>
              <a:rPr lang="en-US" altLang="zh-CN" dirty="0" smtClean="0"/>
              <a:t>Value</a:t>
            </a:r>
            <a:r>
              <a:rPr lang="zh-CN" altLang="en-US" dirty="0" smtClean="0"/>
              <a:t>。</a:t>
            </a:r>
            <a:endParaRPr lang="en-US" altLang="zh-CN" dirty="0" smtClean="0"/>
          </a:p>
          <a:p>
            <a:pPr marL="1924050" lvl="3" indent="-609600" eaLnBrk="1" hangingPunct="1">
              <a:lnSpc>
                <a:spcPct val="115000"/>
              </a:lnSpc>
              <a:defRPr/>
            </a:pPr>
            <a:endParaRPr lang="en-US" altLang="zh-CN" dirty="0" smtClean="0"/>
          </a:p>
          <a:p>
            <a:pPr marL="1066800" lvl="1" indent="-609600" eaLnBrk="1" hangingPunct="1">
              <a:lnSpc>
                <a:spcPct val="115000"/>
              </a:lnSpc>
              <a:buFont typeface="Wingdings" panose="05000000000000000000" pitchFamily="2" charset="2"/>
              <a:buNone/>
              <a:defRPr/>
            </a:pPr>
            <a:endParaRPr lang="en-US" altLang="zh-CN" dirty="0" smtClean="0"/>
          </a:p>
          <a:p>
            <a:pPr marL="1466850" lvl="2" indent="-609600" eaLnBrk="1" hangingPunct="1">
              <a:lnSpc>
                <a:spcPct val="115000"/>
              </a:lnSpc>
              <a:defRPr/>
            </a:pPr>
            <a:endParaRPr lang="en-US" altLang="zh-CN" dirty="0" smtClean="0"/>
          </a:p>
          <a:p>
            <a:pPr marL="1066800" lvl="1" indent="-609600" eaLnBrk="1" hangingPunct="1">
              <a:lnSpc>
                <a:spcPct val="115000"/>
              </a:lnSpc>
              <a:defRPr/>
            </a:pPr>
            <a:endParaRPr lang="zh-CN" altLang="en-US" b="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body" idx="1"/>
          </p:nvPr>
        </p:nvSpPr>
        <p:spPr>
          <a:xfrm>
            <a:off x="304800" y="908050"/>
            <a:ext cx="8540750" cy="5329238"/>
          </a:xfrm>
        </p:spPr>
        <p:txBody>
          <a:bodyPr/>
          <a:lstStyle/>
          <a:p>
            <a:pPr marL="609600" lvl="1" indent="-609600" eaLnBrk="1" hangingPunct="1">
              <a:buClr>
                <a:schemeClr val="hlink"/>
              </a:buClr>
              <a:buSzPct val="70000"/>
              <a:buFont typeface="Wingdings" panose="05000000000000000000" pitchFamily="2" charset="2"/>
              <a:buAutoNum type="ea1JpnChsDbPeriod" startAt="3"/>
              <a:defRPr/>
            </a:pPr>
            <a:r>
              <a:rPr lang="zh-CN" altLang="en-US" dirty="0" smtClean="0"/>
              <a:t>使用</a:t>
            </a:r>
            <a:r>
              <a:rPr lang="en-US" altLang="zh-CN" dirty="0" err="1" smtClean="0"/>
              <a:t>CheckBoxList</a:t>
            </a:r>
            <a:r>
              <a:rPr lang="zh-CN" altLang="en-US" dirty="0" smtClean="0"/>
              <a:t>控件</a:t>
            </a:r>
            <a:endParaRPr lang="zh-CN" altLang="en-US" dirty="0" smtClean="0"/>
          </a:p>
          <a:p>
            <a:pPr marL="1066800" lvl="1" indent="-609600" eaLnBrk="1" hangingPunct="1">
              <a:lnSpc>
                <a:spcPct val="115000"/>
              </a:lnSpc>
              <a:defRPr/>
            </a:pPr>
            <a:r>
              <a:rPr lang="zh-CN" altLang="en-US" dirty="0" smtClean="0"/>
              <a:t>示例：“问卷调查页面”的实现</a:t>
            </a:r>
            <a:endParaRPr lang="en-US" altLang="zh-CN" dirty="0" smtClean="0"/>
          </a:p>
          <a:p>
            <a:pPr marL="1466850" lvl="2" indent="-609600" eaLnBrk="1" hangingPunct="1">
              <a:lnSpc>
                <a:spcPct val="115000"/>
              </a:lnSpc>
              <a:defRPr/>
            </a:pPr>
            <a:r>
              <a:rPr lang="en-US" altLang="zh-CN" dirty="0" smtClean="0"/>
              <a:t>C:\ASPNET35_Basic_Csharp\CH9\ CH9_DemoForm012.aspx</a:t>
            </a:r>
            <a:endParaRPr lang="en-US" altLang="zh-CN" dirty="0" smtClean="0"/>
          </a:p>
          <a:p>
            <a:pPr marL="1466850" lvl="2" indent="-609600" eaLnBrk="1" hangingPunct="1">
              <a:lnSpc>
                <a:spcPct val="115000"/>
              </a:lnSpc>
              <a:defRPr/>
            </a:pPr>
            <a:r>
              <a:rPr lang="zh-CN" altLang="en-US" b="1" dirty="0" smtClean="0">
                <a:solidFill>
                  <a:schemeClr val="tx2">
                    <a:lumMod val="75000"/>
                  </a:schemeClr>
                </a:solidFill>
              </a:rPr>
              <a:t>主要设计方法</a:t>
            </a:r>
            <a:r>
              <a:rPr lang="zh-CN" altLang="en-US" dirty="0" smtClean="0"/>
              <a:t>：</a:t>
            </a:r>
            <a:endParaRPr lang="en-US" altLang="zh-CN" dirty="0" smtClean="0"/>
          </a:p>
          <a:p>
            <a:pPr marL="1924050" lvl="3" indent="-609600" eaLnBrk="1" hangingPunct="1">
              <a:lnSpc>
                <a:spcPct val="115000"/>
              </a:lnSpc>
              <a:defRPr/>
            </a:pPr>
            <a:r>
              <a:rPr lang="zh-CN" altLang="en-US" dirty="0" smtClean="0"/>
              <a:t>将题目存入数据表；</a:t>
            </a:r>
            <a:endParaRPr lang="en-US" altLang="zh-CN" dirty="0" smtClean="0"/>
          </a:p>
          <a:p>
            <a:pPr marL="1924050" lvl="3" indent="-609600" eaLnBrk="1" hangingPunct="1">
              <a:lnSpc>
                <a:spcPct val="115000"/>
              </a:lnSpc>
              <a:defRPr/>
            </a:pPr>
            <a:r>
              <a:rPr lang="zh-CN" altLang="en-US" dirty="0" smtClean="0"/>
              <a:t>所有列值构成同类问题的全部选项；</a:t>
            </a:r>
            <a:endParaRPr lang="en-US" altLang="zh-CN" dirty="0" smtClean="0"/>
          </a:p>
          <a:p>
            <a:pPr marL="1924050" lvl="3" indent="-609600" eaLnBrk="1" hangingPunct="1">
              <a:lnSpc>
                <a:spcPct val="115000"/>
              </a:lnSpc>
              <a:defRPr/>
            </a:pPr>
            <a:r>
              <a:rPr lang="zh-CN" altLang="en-US" dirty="0" smtClean="0"/>
              <a:t>每个</a:t>
            </a:r>
            <a:r>
              <a:rPr lang="en-US" altLang="zh-CN" dirty="0" err="1" smtClean="0"/>
              <a:t>SqlDataSource</a:t>
            </a:r>
            <a:r>
              <a:rPr lang="zh-CN" altLang="en-US" dirty="0" smtClean="0"/>
              <a:t>控件选择一列。</a:t>
            </a:r>
            <a:endParaRPr lang="en-US" altLang="zh-CN" dirty="0" smtClean="0"/>
          </a:p>
        </p:txBody>
      </p:sp>
      <p:sp>
        <p:nvSpPr>
          <p:cNvPr id="3" name="动作按钮: 开始 2">
            <a:hlinkClick r:id="rId1" action="ppaction://hlinksldjump" highlightClick="1"/>
          </p:cNvPr>
          <p:cNvSpPr/>
          <p:nvPr/>
        </p:nvSpPr>
        <p:spPr>
          <a:xfrm>
            <a:off x="8604250" y="6308725"/>
            <a:ext cx="215900" cy="215900"/>
          </a:xfrm>
          <a:prstGeom prst="actionButtonBeginn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body" idx="1"/>
          </p:nvPr>
        </p:nvSpPr>
        <p:spPr>
          <a:xfrm>
            <a:off x="304800" y="908050"/>
            <a:ext cx="8540750" cy="5329238"/>
          </a:xfrm>
        </p:spPr>
        <p:txBody>
          <a:bodyPr/>
          <a:lstStyle/>
          <a:p>
            <a:pPr marL="609600" lvl="1" indent="-609600" eaLnBrk="1" hangingPunct="1">
              <a:buClr>
                <a:schemeClr val="hlink"/>
              </a:buClr>
              <a:buSzPct val="70000"/>
              <a:buFont typeface="Wingdings" panose="05000000000000000000" pitchFamily="2" charset="2"/>
              <a:buAutoNum type="ea1JpnChsDbPeriod" startAt="4"/>
              <a:defRPr/>
            </a:pPr>
            <a:r>
              <a:rPr lang="zh-CN" altLang="en-US" dirty="0" smtClean="0"/>
              <a:t>使用</a:t>
            </a:r>
            <a:r>
              <a:rPr lang="en-US" altLang="zh-CN" dirty="0" err="1" smtClean="0"/>
              <a:t>RadioButtonList</a:t>
            </a:r>
            <a:r>
              <a:rPr lang="zh-CN" altLang="en-US" dirty="0" smtClean="0"/>
              <a:t>控件</a:t>
            </a:r>
            <a:endParaRPr lang="zh-CN" altLang="en-US" dirty="0" smtClean="0"/>
          </a:p>
          <a:p>
            <a:pPr marL="1066800" lvl="1" indent="-609600" eaLnBrk="1" hangingPunct="1">
              <a:lnSpc>
                <a:spcPct val="115000"/>
              </a:lnSpc>
              <a:defRPr/>
            </a:pPr>
            <a:r>
              <a:rPr lang="zh-CN" altLang="en-US" dirty="0" smtClean="0"/>
              <a:t>示例：</a:t>
            </a:r>
            <a:endParaRPr lang="en-US" altLang="zh-CN" dirty="0" smtClean="0"/>
          </a:p>
          <a:p>
            <a:pPr marL="1466850" lvl="2" indent="-609600" eaLnBrk="1" hangingPunct="1">
              <a:lnSpc>
                <a:spcPct val="115000"/>
              </a:lnSpc>
              <a:defRPr/>
            </a:pPr>
            <a:r>
              <a:rPr lang="en-US" altLang="zh-CN" dirty="0" smtClean="0"/>
              <a:t>C:\Users\huang\Desktop\Web</a:t>
            </a:r>
            <a:r>
              <a:rPr lang="zh-CN" altLang="en-US" dirty="0" smtClean="0"/>
              <a:t>编程技术</a:t>
            </a:r>
            <a:r>
              <a:rPr lang="en-US" altLang="zh-CN" dirty="0" smtClean="0"/>
              <a:t>\ch6\Other\CheckAndRadio.aspx</a:t>
            </a:r>
            <a:endParaRPr lang="en-US" altLang="zh-CN" dirty="0" smtClean="0"/>
          </a:p>
          <a:p>
            <a:pPr marL="1466850" lvl="2" indent="-609600" eaLnBrk="1" hangingPunct="1">
              <a:lnSpc>
                <a:spcPct val="115000"/>
              </a:lnSpc>
              <a:defRPr/>
            </a:pPr>
            <a:endParaRPr lang="en-US" altLang="zh-CN" dirty="0" smtClean="0"/>
          </a:p>
          <a:p>
            <a:pPr marL="1466850" lvl="2" indent="-609600" eaLnBrk="1" hangingPunct="1">
              <a:lnSpc>
                <a:spcPct val="115000"/>
              </a:lnSpc>
              <a:defRPr/>
            </a:pPr>
            <a:r>
              <a:rPr lang="zh-CN" altLang="en-US" b="1" dirty="0" smtClean="0">
                <a:solidFill>
                  <a:schemeClr val="tx2">
                    <a:lumMod val="75000"/>
                  </a:schemeClr>
                </a:solidFill>
              </a:rPr>
              <a:t>程序解释及说明</a:t>
            </a:r>
            <a:r>
              <a:rPr lang="zh-CN" altLang="en-US" dirty="0" smtClean="0"/>
              <a:t>：</a:t>
            </a:r>
            <a:endParaRPr lang="en-US" altLang="zh-CN" dirty="0" smtClean="0"/>
          </a:p>
          <a:p>
            <a:pPr marL="1466850" lvl="2" indent="-609600" eaLnBrk="1" hangingPunct="1">
              <a:lnSpc>
                <a:spcPct val="115000"/>
              </a:lnSpc>
              <a:buFont typeface="+mj-lt"/>
              <a:buAutoNum type="arabicParenR"/>
              <a:defRPr/>
            </a:pPr>
            <a:r>
              <a:rPr lang="en-US" dirty="0" err="1" smtClean="0"/>
              <a:t>foreach</a:t>
            </a:r>
            <a:r>
              <a:rPr lang="en-US" dirty="0" smtClean="0"/>
              <a:t> (</a:t>
            </a:r>
            <a:r>
              <a:rPr lang="en-US" dirty="0" err="1" smtClean="0"/>
              <a:t>ListItem</a:t>
            </a:r>
            <a:r>
              <a:rPr lang="en-US" dirty="0" smtClean="0"/>
              <a:t> </a:t>
            </a:r>
            <a:r>
              <a:rPr lang="en-US" dirty="0" err="1" smtClean="0"/>
              <a:t>li</a:t>
            </a:r>
            <a:r>
              <a:rPr lang="en-US" dirty="0" smtClean="0"/>
              <a:t> in CheckBoxList1 .Items)</a:t>
            </a:r>
            <a:endParaRPr lang="en-US" dirty="0" smtClean="0"/>
          </a:p>
          <a:p>
            <a:pPr marL="1924050" lvl="3" indent="-609600" eaLnBrk="1" hangingPunct="1">
              <a:lnSpc>
                <a:spcPct val="115000"/>
              </a:lnSpc>
              <a:defRPr/>
            </a:pPr>
            <a:r>
              <a:rPr lang="zh-CN" altLang="en-US" dirty="0" smtClean="0"/>
              <a:t>作用：遍历</a:t>
            </a:r>
            <a:r>
              <a:rPr lang="en-US" dirty="0" smtClean="0"/>
              <a:t>CheckBoxList1</a:t>
            </a:r>
            <a:r>
              <a:rPr lang="zh-CN" altLang="en-US" dirty="0" smtClean="0"/>
              <a:t>的列表项。</a:t>
            </a:r>
            <a:endParaRPr lang="en-US" altLang="zh-CN" dirty="0" smtClean="0"/>
          </a:p>
          <a:p>
            <a:pPr marL="1924050" lvl="3" indent="-609600" eaLnBrk="1" hangingPunct="1">
              <a:lnSpc>
                <a:spcPct val="115000"/>
              </a:lnSpc>
              <a:defRPr/>
            </a:pPr>
            <a:r>
              <a:rPr lang="en-US" altLang="zh-CN" dirty="0" smtClean="0"/>
              <a:t>Items</a:t>
            </a:r>
            <a:r>
              <a:rPr lang="zh-CN" altLang="en-US" dirty="0" smtClean="0"/>
              <a:t>属性：所有列表控件都具有的属性。显示在列表控件中的所有选项都会保存在</a:t>
            </a:r>
            <a:r>
              <a:rPr lang="en-US" altLang="zh-CN" dirty="0" smtClean="0"/>
              <a:t>Items</a:t>
            </a:r>
            <a:r>
              <a:rPr lang="zh-CN" altLang="en-US" dirty="0" smtClean="0"/>
              <a:t>属性集合中。</a:t>
            </a:r>
            <a:endParaRPr lang="en-US" altLang="zh-CN" dirty="0" smtClean="0"/>
          </a:p>
          <a:p>
            <a:pPr marL="1924050" lvl="3" indent="-609600" eaLnBrk="1" hangingPunct="1">
              <a:lnSpc>
                <a:spcPct val="115000"/>
              </a:lnSpc>
              <a:defRPr/>
            </a:pPr>
            <a:r>
              <a:rPr lang="en-US" dirty="0" err="1" smtClean="0"/>
              <a:t>ListItem</a:t>
            </a:r>
            <a:r>
              <a:rPr lang="zh-CN" altLang="en-US" dirty="0" smtClean="0"/>
              <a:t>：列表控件中每个选项的都是</a:t>
            </a:r>
            <a:r>
              <a:rPr lang="en-US" dirty="0" err="1" smtClean="0"/>
              <a:t>ListItem</a:t>
            </a:r>
            <a:r>
              <a:rPr lang="zh-CN" altLang="en-US" dirty="0" smtClean="0"/>
              <a:t>类的对象。</a:t>
            </a:r>
            <a:endParaRPr lang="en-US" dirty="0" smtClean="0"/>
          </a:p>
          <a:p>
            <a:pPr marL="1466850" lvl="2" indent="-609600" eaLnBrk="1" hangingPunct="1">
              <a:lnSpc>
                <a:spcPct val="115000"/>
              </a:lnSpc>
              <a:buFont typeface="+mj-lt"/>
              <a:buAutoNum type="arabicParenR"/>
              <a:defRPr/>
            </a:pPr>
            <a:r>
              <a:rPr lang="en-US" dirty="0" err="1" smtClean="0"/>
              <a:t>li.Selected</a:t>
            </a:r>
            <a:r>
              <a:rPr lang="en-US" dirty="0" smtClean="0"/>
              <a:t> </a:t>
            </a:r>
            <a:r>
              <a:rPr lang="zh-CN" altLang="en-US" dirty="0" smtClean="0"/>
              <a:t>：指出列表项（</a:t>
            </a:r>
            <a:r>
              <a:rPr lang="en-US" altLang="zh-CN" dirty="0" err="1" smtClean="0"/>
              <a:t>li</a:t>
            </a:r>
            <a:r>
              <a:rPr lang="zh-CN" altLang="en-US" dirty="0" smtClean="0"/>
              <a:t>）是否被选择；</a:t>
            </a:r>
            <a:endParaRPr lang="zh-CN" altLang="en-US" dirty="0" smtClean="0"/>
          </a:p>
        </p:txBody>
      </p:sp>
      <p:sp>
        <p:nvSpPr>
          <p:cNvPr id="3" name="动作按钮: 开始 2">
            <a:hlinkClick r:id="rId1" action="ppaction://hlinksldjump" highlightClick="1"/>
          </p:cNvPr>
          <p:cNvSpPr/>
          <p:nvPr/>
        </p:nvSpPr>
        <p:spPr>
          <a:xfrm>
            <a:off x="8604250" y="6308725"/>
            <a:ext cx="215900" cy="215900"/>
          </a:xfrm>
          <a:prstGeom prst="actionButtonBeginn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body" idx="1"/>
          </p:nvPr>
        </p:nvSpPr>
        <p:spPr>
          <a:xfrm>
            <a:off x="304800" y="908050"/>
            <a:ext cx="8540750" cy="5329238"/>
          </a:xfrm>
        </p:spPr>
        <p:txBody>
          <a:bodyPr/>
          <a:lstStyle/>
          <a:p>
            <a:pPr marL="1466850" lvl="2" indent="-609600" eaLnBrk="1" hangingPunct="1">
              <a:lnSpc>
                <a:spcPct val="115000"/>
              </a:lnSpc>
              <a:buFont typeface="+mj-lt"/>
              <a:buAutoNum type="arabicParenR" startAt="3"/>
              <a:defRPr/>
            </a:pPr>
            <a:r>
              <a:rPr lang="en-US" dirty="0" smtClean="0"/>
              <a:t>if (RadioButtonList1.SelectedItem != null)</a:t>
            </a:r>
            <a:endParaRPr lang="en-US" altLang="zh-CN" dirty="0" smtClean="0"/>
          </a:p>
          <a:p>
            <a:pPr marL="1924050" lvl="3" indent="-609600" eaLnBrk="1" hangingPunct="1">
              <a:lnSpc>
                <a:spcPct val="115000"/>
              </a:lnSpc>
              <a:defRPr/>
            </a:pPr>
            <a:r>
              <a:rPr lang="zh-CN" altLang="en-US" dirty="0" smtClean="0"/>
              <a:t>可以使用</a:t>
            </a:r>
            <a:r>
              <a:rPr lang="en-US" altLang="zh-CN" dirty="0" err="1" smtClean="0"/>
              <a:t>SelectedItem</a:t>
            </a:r>
            <a:r>
              <a:rPr lang="zh-CN" altLang="en-US" dirty="0" smtClean="0"/>
              <a:t>属性来取得被选择的选项；</a:t>
            </a:r>
            <a:endParaRPr lang="en-US" altLang="zh-CN" dirty="0" smtClean="0"/>
          </a:p>
          <a:p>
            <a:pPr marL="1924050" lvl="3" indent="-609600" eaLnBrk="1" hangingPunct="1">
              <a:lnSpc>
                <a:spcPct val="115000"/>
              </a:lnSpc>
              <a:defRPr/>
            </a:pPr>
            <a:r>
              <a:rPr lang="zh-CN" altLang="en-US" dirty="0" smtClean="0"/>
              <a:t>当用户没有任何选择时，则</a:t>
            </a:r>
            <a:r>
              <a:rPr lang="en-US" altLang="zh-CN" dirty="0" err="1" smtClean="0"/>
              <a:t>SelectedItem</a:t>
            </a:r>
            <a:r>
              <a:rPr lang="en-US" altLang="zh-CN" dirty="0" smtClean="0"/>
              <a:t>=null</a:t>
            </a:r>
            <a:r>
              <a:rPr lang="zh-CN" altLang="en-US" dirty="0" smtClean="0"/>
              <a:t>；此时，若要访问</a:t>
            </a:r>
            <a:r>
              <a:rPr lang="en-US" altLang="zh-CN" dirty="0" err="1" smtClean="0"/>
              <a:t>SelectedValue</a:t>
            </a:r>
            <a:r>
              <a:rPr lang="zh-CN" altLang="en-US" dirty="0" smtClean="0"/>
              <a:t>属性或</a:t>
            </a:r>
            <a:r>
              <a:rPr lang="en-US" altLang="zh-CN" dirty="0" err="1" smtClean="0"/>
              <a:t>SelectedItem</a:t>
            </a:r>
            <a:r>
              <a:rPr lang="zh-CN" altLang="en-US" dirty="0" smtClean="0"/>
              <a:t>的属性（如</a:t>
            </a:r>
            <a:r>
              <a:rPr lang="en-US" dirty="0" err="1" smtClean="0"/>
              <a:t>SelectedItem.Text</a:t>
            </a:r>
            <a:r>
              <a:rPr lang="zh-CN" altLang="en-US" dirty="0" smtClean="0"/>
              <a:t>），则将发生异常。</a:t>
            </a:r>
            <a:endParaRPr lang="en-US" altLang="zh-CN" dirty="0" smtClean="0"/>
          </a:p>
          <a:p>
            <a:pPr marL="1924050" lvl="3" indent="-609600" eaLnBrk="1" hangingPunct="1">
              <a:lnSpc>
                <a:spcPct val="115000"/>
              </a:lnSpc>
              <a:defRPr/>
            </a:pPr>
            <a:endParaRPr lang="en-US" altLang="zh-CN" dirty="0" smtClean="0"/>
          </a:p>
          <a:p>
            <a:pPr marL="1466850" lvl="2" indent="-609600" eaLnBrk="1" hangingPunct="1">
              <a:lnSpc>
                <a:spcPct val="115000"/>
              </a:lnSpc>
              <a:defRPr/>
            </a:pPr>
            <a:r>
              <a:rPr lang="zh-CN" altLang="en-US" b="1" dirty="0" smtClean="0">
                <a:solidFill>
                  <a:schemeClr val="tx2">
                    <a:lumMod val="75000"/>
                  </a:schemeClr>
                </a:solidFill>
              </a:rPr>
              <a:t>控件布局属性设置</a:t>
            </a:r>
            <a:r>
              <a:rPr lang="zh-CN" altLang="en-US" dirty="0" smtClean="0"/>
              <a:t>：</a:t>
            </a:r>
            <a:endParaRPr lang="en-US" altLang="zh-CN" dirty="0" smtClean="0"/>
          </a:p>
          <a:p>
            <a:pPr marL="1924050" lvl="3" indent="-609600" eaLnBrk="1" hangingPunct="1">
              <a:lnSpc>
                <a:spcPct val="115000"/>
              </a:lnSpc>
              <a:defRPr/>
            </a:pPr>
            <a:r>
              <a:rPr lang="en-US" dirty="0" smtClean="0"/>
              <a:t> </a:t>
            </a:r>
            <a:r>
              <a:rPr lang="en-US" dirty="0" err="1" smtClean="0"/>
              <a:t>RepeatDirection</a:t>
            </a:r>
            <a:r>
              <a:rPr lang="zh-CN" altLang="en-US" dirty="0" smtClean="0"/>
              <a:t>：指定选项的排列方向（</a:t>
            </a:r>
            <a:r>
              <a:rPr lang="en-US" dirty="0" smtClean="0"/>
              <a:t>Horizontal</a:t>
            </a:r>
            <a:r>
              <a:rPr lang="zh-CN" altLang="en-US" dirty="0" smtClean="0"/>
              <a:t>、</a:t>
            </a:r>
            <a:r>
              <a:rPr lang="en-US" altLang="zh-CN" dirty="0" smtClean="0"/>
              <a:t>Vertical</a:t>
            </a:r>
            <a:r>
              <a:rPr lang="zh-CN" altLang="en-US" dirty="0" smtClean="0"/>
              <a:t>）</a:t>
            </a:r>
            <a:endParaRPr lang="en-US" altLang="zh-CN" dirty="0" smtClean="0"/>
          </a:p>
          <a:p>
            <a:pPr marL="1924050" lvl="3" indent="-609600" eaLnBrk="1" hangingPunct="1">
              <a:lnSpc>
                <a:spcPct val="115000"/>
              </a:lnSpc>
              <a:defRPr/>
            </a:pPr>
            <a:r>
              <a:rPr lang="en-US" dirty="0" err="1" smtClean="0"/>
              <a:t>RepeatColumns</a:t>
            </a:r>
            <a:r>
              <a:rPr lang="zh-CN" altLang="en-US" dirty="0" smtClean="0"/>
              <a:t>：指定显示多少列</a:t>
            </a:r>
            <a:endParaRPr lang="en-US" altLang="zh-CN" dirty="0" smtClean="0"/>
          </a:p>
          <a:p>
            <a:pPr marL="2381250" lvl="4" indent="-609600" eaLnBrk="1" hangingPunct="1">
              <a:lnSpc>
                <a:spcPct val="115000"/>
              </a:lnSpc>
              <a:defRPr/>
            </a:pPr>
            <a:endParaRPr lang="en-US" altLang="zh-CN" dirty="0" smtClean="0"/>
          </a:p>
          <a:p>
            <a:pPr marL="1066800" lvl="1" indent="-609600" eaLnBrk="1" hangingPunct="1">
              <a:lnSpc>
                <a:spcPct val="115000"/>
              </a:lnSpc>
              <a:defRPr/>
            </a:pPr>
            <a:endParaRPr lang="en-US" altLang="zh-CN" dirty="0" smtClean="0"/>
          </a:p>
          <a:p>
            <a:pPr marL="1466850" lvl="2" indent="-609600" eaLnBrk="1" hangingPunct="1">
              <a:lnSpc>
                <a:spcPct val="115000"/>
              </a:lnSpc>
              <a:defRPr/>
            </a:pPr>
            <a:endParaRPr lang="en-US" altLang="zh-CN" dirty="0" smtClean="0"/>
          </a:p>
          <a:p>
            <a:pPr marL="1066800" lvl="1" indent="-609600" eaLnBrk="1" hangingPunct="1">
              <a:lnSpc>
                <a:spcPct val="115000"/>
              </a:lnSpc>
              <a:defRPr/>
            </a:pPr>
            <a:endParaRPr lang="zh-CN" altLang="en-US" b="0" dirty="0" smtClean="0"/>
          </a:p>
        </p:txBody>
      </p:sp>
      <p:sp>
        <p:nvSpPr>
          <p:cNvPr id="3" name="动作按钮: 开始 2">
            <a:hlinkClick r:id="rId1" action="ppaction://hlinksldjump" highlightClick="1"/>
          </p:cNvPr>
          <p:cNvSpPr/>
          <p:nvPr/>
        </p:nvSpPr>
        <p:spPr>
          <a:xfrm>
            <a:off x="8604250" y="6308725"/>
            <a:ext cx="215900" cy="215900"/>
          </a:xfrm>
          <a:prstGeom prst="actionButtonBeginn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rrowheads="1"/>
          </p:cNvSpPr>
          <p:nvPr>
            <p:ph type="title"/>
          </p:nvPr>
        </p:nvSpPr>
        <p:spPr>
          <a:xfrm>
            <a:off x="301625" y="685800"/>
            <a:ext cx="8591550" cy="1143000"/>
          </a:xfrm>
        </p:spPr>
        <p:txBody>
          <a:bodyPr/>
          <a:lstStyle/>
          <a:p>
            <a:pPr eaLnBrk="1" hangingPunct="1"/>
            <a:r>
              <a:rPr lang="zh-CN" altLang="en-US" sz="3600" smtClean="0"/>
              <a:t>将数据绑定到文本框</a:t>
            </a:r>
            <a:endParaRPr lang="zh-CN" altLang="en-US" sz="3600" smtClean="0"/>
          </a:p>
        </p:txBody>
      </p:sp>
      <p:sp>
        <p:nvSpPr>
          <p:cNvPr id="187395" name="Rectangle 3"/>
          <p:cNvSpPr>
            <a:spLocks noGrp="1" noRot="1" noChangeArrowheads="1"/>
          </p:cNvSpPr>
          <p:nvPr>
            <p:ph type="body" idx="1"/>
          </p:nvPr>
        </p:nvSpPr>
        <p:spPr>
          <a:xfrm>
            <a:off x="304800" y="1844675"/>
            <a:ext cx="8540750" cy="4537075"/>
          </a:xfrm>
        </p:spPr>
        <p:txBody>
          <a:bodyPr/>
          <a:lstStyle/>
          <a:p>
            <a:pPr algn="just" eaLnBrk="1" hangingPunct="1">
              <a:lnSpc>
                <a:spcPct val="120000"/>
              </a:lnSpc>
            </a:pPr>
            <a:r>
              <a:rPr lang="zh-CN" altLang="en-US" smtClean="0"/>
              <a:t>文本框也可以与数据源控件一起使用。</a:t>
            </a:r>
            <a:endParaRPr lang="en-US" altLang="zh-CN" smtClean="0"/>
          </a:p>
          <a:p>
            <a:pPr marL="342900" lvl="3" indent="-342900" algn="just" eaLnBrk="1" hangingPunct="1">
              <a:lnSpc>
                <a:spcPct val="120000"/>
              </a:lnSpc>
              <a:buClr>
                <a:schemeClr val="hlink"/>
              </a:buClr>
              <a:buSzPct val="70000"/>
              <a:buFont typeface="Wingdings" panose="05000000000000000000" pitchFamily="2" charset="2"/>
              <a:buChar char="v"/>
            </a:pPr>
            <a:r>
              <a:rPr lang="zh-CN" altLang="en-US" smtClean="0">
                <a:solidFill>
                  <a:srgbClr val="C00000"/>
                </a:solidFill>
                <a:latin typeface="华文楷体" panose="02010600040101010101" pitchFamily="2" charset="-122"/>
                <a:ea typeface="华文楷体" panose="02010600040101010101" pitchFamily="2" charset="-122"/>
              </a:rPr>
              <a:t>详见</a:t>
            </a:r>
            <a:r>
              <a:rPr lang="en-US" altLang="zh-CN" smtClean="0">
                <a:solidFill>
                  <a:srgbClr val="C00000"/>
                </a:solidFill>
                <a:latin typeface="华文楷体" panose="02010600040101010101" pitchFamily="2" charset="-122"/>
                <a:ea typeface="华文楷体" panose="02010600040101010101" pitchFamily="2" charset="-122"/>
              </a:rPr>
              <a:t>《ASPNET</a:t>
            </a:r>
            <a:r>
              <a:rPr lang="zh-CN" altLang="en-US" smtClean="0">
                <a:solidFill>
                  <a:srgbClr val="C00000"/>
                </a:solidFill>
                <a:latin typeface="华文楷体" panose="02010600040101010101" pitchFamily="2" charset="-122"/>
                <a:ea typeface="华文楷体" panose="02010600040101010101" pitchFamily="2" charset="-122"/>
              </a:rPr>
              <a:t>案例教程</a:t>
            </a:r>
            <a:r>
              <a:rPr lang="en-US" altLang="zh-CN" smtClean="0">
                <a:solidFill>
                  <a:srgbClr val="C00000"/>
                </a:solidFill>
                <a:latin typeface="华文楷体" panose="02010600040101010101" pitchFamily="2" charset="-122"/>
                <a:ea typeface="华文楷体" panose="02010600040101010101" pitchFamily="2" charset="-122"/>
              </a:rPr>
              <a:t>》P285~288</a:t>
            </a:r>
            <a:endParaRPr lang="zh-CN" altLang="en-US" smtClean="0"/>
          </a:p>
          <a:p>
            <a:pPr algn="just" eaLnBrk="1" hangingPunct="1">
              <a:lnSpc>
                <a:spcPct val="120000"/>
              </a:lnSpc>
            </a:pPr>
            <a:endParaRPr lang="en-US" altLang="zh-CN"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rrowheads="1"/>
          </p:cNvSpPr>
          <p:nvPr>
            <p:ph type="title"/>
          </p:nvPr>
        </p:nvSpPr>
        <p:spPr/>
        <p:txBody>
          <a:bodyPr/>
          <a:lstStyle/>
          <a:p>
            <a:pPr eaLnBrk="1" hangingPunct="1"/>
            <a:r>
              <a:rPr lang="en-US" altLang="zh-CN" smtClean="0"/>
              <a:t>6.3.5 ObjectDataSource</a:t>
            </a:r>
            <a:r>
              <a:rPr lang="zh-CN" altLang="en-US" smtClean="0"/>
              <a:t>数据源控件</a:t>
            </a:r>
            <a:endParaRPr kumimoji="1" lang="zh-CN" altLang="en-US" smtClean="0"/>
          </a:p>
        </p:txBody>
      </p:sp>
      <p:sp>
        <p:nvSpPr>
          <p:cNvPr id="188419" name="Rectangle 3"/>
          <p:cNvSpPr>
            <a:spLocks noGrp="1" noRot="1" noChangeArrowheads="1"/>
          </p:cNvSpPr>
          <p:nvPr>
            <p:ph type="body" idx="1"/>
          </p:nvPr>
        </p:nvSpPr>
        <p:spPr>
          <a:xfrm>
            <a:off x="304800" y="1981200"/>
            <a:ext cx="8540750" cy="4543425"/>
          </a:xfrm>
        </p:spPr>
        <p:txBody>
          <a:bodyPr/>
          <a:lstStyle/>
          <a:p>
            <a:pPr fontAlgn="t">
              <a:lnSpc>
                <a:spcPct val="120000"/>
              </a:lnSpc>
              <a:buClr>
                <a:srgbClr val="C00000"/>
              </a:buClr>
            </a:pPr>
            <a:r>
              <a:rPr lang="zh-CN" altLang="en-US" smtClean="0"/>
              <a:t>大多数</a:t>
            </a:r>
            <a:r>
              <a:rPr lang="en-US" altLang="zh-CN" smtClean="0"/>
              <a:t>ASP.NET </a:t>
            </a:r>
            <a:r>
              <a:rPr lang="zh-CN" altLang="en-US" smtClean="0"/>
              <a:t>数据源控件（如 </a:t>
            </a:r>
            <a:r>
              <a:rPr lang="en-US" altLang="zh-CN" smtClean="0"/>
              <a:t>SqlDataSource)</a:t>
            </a:r>
            <a:r>
              <a:rPr lang="zh-CN" altLang="en-US" smtClean="0"/>
              <a:t>都是用于两层应用程序结构中，在这种层次结构中，表示层（亦即</a:t>
            </a:r>
            <a:r>
              <a:rPr lang="en-US" altLang="zh-CN" smtClean="0"/>
              <a:t>ASP.NET</a:t>
            </a:r>
            <a:r>
              <a:rPr lang="zh-CN" altLang="en-US" smtClean="0"/>
              <a:t>网页）会直接与数据源（数据库、</a:t>
            </a:r>
            <a:r>
              <a:rPr lang="en-US" altLang="zh-CN" smtClean="0"/>
              <a:t>XML</a:t>
            </a:r>
            <a:r>
              <a:rPr lang="zh-CN" altLang="en-US" smtClean="0"/>
              <a:t>文件等）进行沟通。</a:t>
            </a:r>
            <a:endParaRPr lang="zh-CN" altLang="en-US" smtClean="0"/>
          </a:p>
          <a:p>
            <a:pPr fontAlgn="t">
              <a:lnSpc>
                <a:spcPct val="120000"/>
              </a:lnSpc>
              <a:buClr>
                <a:srgbClr val="C00000"/>
              </a:buClr>
            </a:pPr>
            <a:r>
              <a:rPr lang="zh-CN" altLang="en-US" smtClean="0"/>
              <a:t>而常用的应用程序设计原则是：将表示层与业务逻辑相分离，而将业务逻辑封装在业务对象中。这些业务对象在表示层和数据层之间自成一层，从而形成一种“三层应用程序结构”。 </a:t>
            </a:r>
            <a:endParaRPr lang="zh-CN"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body" idx="1"/>
          </p:nvPr>
        </p:nvSpPr>
        <p:spPr>
          <a:xfrm>
            <a:off x="304800" y="908050"/>
            <a:ext cx="8540750" cy="5329238"/>
          </a:xfrm>
        </p:spPr>
        <p:txBody>
          <a:bodyPr/>
          <a:lstStyle/>
          <a:p>
            <a:pPr marL="609600" indent="-609600" eaLnBrk="1" hangingPunct="1">
              <a:buFont typeface="Wingdings" panose="05000000000000000000" pitchFamily="2" charset="2"/>
              <a:buAutoNum type="ea1JpnChsDbPeriod" startAt="2"/>
              <a:defRPr/>
            </a:pPr>
            <a:r>
              <a:rPr lang="en-US" altLang="zh-CN" dirty="0" err="1" smtClean="0"/>
              <a:t>DetailsView</a:t>
            </a:r>
            <a:r>
              <a:rPr lang="zh-CN" altLang="en-US" dirty="0" smtClean="0"/>
              <a:t>控件</a:t>
            </a:r>
            <a:endParaRPr lang="zh-CN" altLang="en-US" dirty="0" smtClean="0"/>
          </a:p>
          <a:p>
            <a:pPr marL="1066800" lvl="1" indent="-609600" eaLnBrk="1" hangingPunct="1">
              <a:lnSpc>
                <a:spcPct val="115000"/>
              </a:lnSpc>
              <a:defRPr/>
            </a:pPr>
            <a:r>
              <a:rPr lang="en-US" altLang="zh-CN" dirty="0" err="1" smtClean="0"/>
              <a:t>DetailsView</a:t>
            </a:r>
            <a:r>
              <a:rPr lang="zh-CN" altLang="en-US" dirty="0" smtClean="0"/>
              <a:t>控件提供了</a:t>
            </a:r>
            <a:r>
              <a:rPr lang="zh-CN" altLang="en-US" dirty="0" smtClean="0">
                <a:solidFill>
                  <a:schemeClr val="accent1">
                    <a:lumMod val="25000"/>
                  </a:schemeClr>
                </a:solidFill>
              </a:rPr>
              <a:t>与</a:t>
            </a:r>
            <a:r>
              <a:rPr lang="en-US" altLang="zh-CN" dirty="0" err="1" smtClean="0">
                <a:solidFill>
                  <a:schemeClr val="accent1">
                    <a:lumMod val="25000"/>
                  </a:schemeClr>
                </a:solidFill>
              </a:rPr>
              <a:t>GridView</a:t>
            </a:r>
            <a:r>
              <a:rPr lang="zh-CN" altLang="en-US" dirty="0" smtClean="0">
                <a:solidFill>
                  <a:schemeClr val="accent1">
                    <a:lumMod val="25000"/>
                  </a:schemeClr>
                </a:solidFill>
              </a:rPr>
              <a:t>相同的许多数据操作和显示功能，可以对数据进行分页、更新、插入和删除。</a:t>
            </a:r>
            <a:endParaRPr lang="zh-CN" altLang="en-US" dirty="0" smtClean="0">
              <a:solidFill>
                <a:schemeClr val="accent1">
                  <a:lumMod val="25000"/>
                </a:schemeClr>
              </a:solidFill>
            </a:endParaRPr>
          </a:p>
          <a:p>
            <a:pPr marL="1066800" lvl="1" indent="-609600" eaLnBrk="1" hangingPunct="1">
              <a:lnSpc>
                <a:spcPct val="115000"/>
              </a:lnSpc>
              <a:defRPr/>
            </a:pPr>
            <a:r>
              <a:rPr lang="en-US" altLang="zh-CN" dirty="0" err="1" smtClean="0"/>
              <a:t>DetailsView</a:t>
            </a:r>
            <a:r>
              <a:rPr lang="zh-CN" altLang="en-US" dirty="0" smtClean="0"/>
              <a:t>控件以表格形式显示和处理来自数据源的单条数据记录，即在页面上</a:t>
            </a:r>
            <a:r>
              <a:rPr lang="zh-CN" altLang="en-US" dirty="0" smtClean="0">
                <a:solidFill>
                  <a:schemeClr val="accent1">
                    <a:lumMod val="25000"/>
                  </a:schemeClr>
                </a:solidFill>
              </a:rPr>
              <a:t>一次只显示一条记录。</a:t>
            </a:r>
            <a:r>
              <a:rPr lang="zh-CN" altLang="en-US" dirty="0" smtClean="0"/>
              <a:t>其表格只包含两个数据列。一个数据列逐行显示数据列名，另一个数据列显示与对应列名相关的详细数据值。</a:t>
            </a:r>
            <a:endParaRPr lang="zh-CN" altLang="en-US" b="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p:cNvSpPr>
            <a:spLocks noGrp="1" noRot="1" noChangeArrowheads="1"/>
          </p:cNvSpPr>
          <p:nvPr>
            <p:ph type="body" idx="1"/>
          </p:nvPr>
        </p:nvSpPr>
        <p:spPr>
          <a:xfrm>
            <a:off x="304800" y="908050"/>
            <a:ext cx="8540750" cy="5545138"/>
          </a:xfrm>
        </p:spPr>
        <p:txBody>
          <a:bodyPr/>
          <a:lstStyle/>
          <a:p>
            <a:pPr eaLnBrk="1" hangingPunct="1">
              <a:lnSpc>
                <a:spcPct val="120000"/>
              </a:lnSpc>
            </a:pPr>
            <a:r>
              <a:rPr lang="en-US" altLang="zh-CN" dirty="0" err="1" smtClean="0"/>
              <a:t>ObjectDataSource</a:t>
            </a:r>
            <a:r>
              <a:rPr lang="en-US" altLang="zh-CN" dirty="0" smtClean="0"/>
              <a:t> </a:t>
            </a:r>
            <a:r>
              <a:rPr lang="zh-CN" altLang="en-US" dirty="0" smtClean="0"/>
              <a:t>控件通过提供一种将相关页上的数据控件绑定到中间层业务对象的方法，为三层结构提供支持。</a:t>
            </a:r>
            <a:endParaRPr lang="en-US" altLang="zh-CN" dirty="0" smtClean="0"/>
          </a:p>
          <a:p>
            <a:pPr eaLnBrk="1" hangingPunct="1">
              <a:lnSpc>
                <a:spcPct val="120000"/>
              </a:lnSpc>
            </a:pPr>
            <a:r>
              <a:rPr lang="en-US" altLang="zh-CN" dirty="0" err="1" smtClean="0"/>
              <a:t>ObjectDataSource</a:t>
            </a:r>
            <a:r>
              <a:rPr lang="zh-CN" altLang="en-US" dirty="0" smtClean="0"/>
              <a:t>控件能够将网页上的控件（如</a:t>
            </a:r>
            <a:r>
              <a:rPr lang="en-US" altLang="zh-CN" dirty="0" err="1" smtClean="0"/>
              <a:t>GridView</a:t>
            </a:r>
            <a:r>
              <a:rPr lang="zh-CN" altLang="en-US" dirty="0" smtClean="0"/>
              <a:t>、</a:t>
            </a:r>
            <a:r>
              <a:rPr lang="en-US" altLang="zh-CN" dirty="0" err="1" smtClean="0"/>
              <a:t>FormView</a:t>
            </a:r>
            <a:r>
              <a:rPr lang="zh-CN" altLang="en-US" dirty="0" smtClean="0"/>
              <a:t>、</a:t>
            </a:r>
            <a:r>
              <a:rPr lang="en-US" altLang="zh-CN" dirty="0" err="1" smtClean="0"/>
              <a:t>DetailsView</a:t>
            </a:r>
            <a:r>
              <a:rPr lang="zh-CN" altLang="en-US" dirty="0" smtClean="0"/>
              <a:t>及</a:t>
            </a:r>
            <a:r>
              <a:rPr lang="en-US" altLang="zh-CN" dirty="0" err="1" smtClean="0"/>
              <a:t>ListView</a:t>
            </a:r>
            <a:r>
              <a:rPr lang="zh-CN" altLang="en-US" dirty="0" smtClean="0"/>
              <a:t>等）绑定到一个中间层的业务对象，并通过</a:t>
            </a:r>
            <a:r>
              <a:rPr lang="en-US" altLang="zh-CN" dirty="0" err="1" smtClean="0"/>
              <a:t>ObjectDataSource</a:t>
            </a:r>
            <a:r>
              <a:rPr lang="zh-CN" altLang="en-US" dirty="0" smtClean="0"/>
              <a:t>控件来调用中间层业务对象所提供的方法，而完成数据的选择、新建、插入、更新、删除、分页、排序、缓存和筛选等功能。</a:t>
            </a:r>
            <a:endParaRPr lang="en-US" altLang="zh-CN" dirty="0" smtClean="0"/>
          </a:p>
          <a:p>
            <a:pPr eaLnBrk="1" hangingPunct="1">
              <a:lnSpc>
                <a:spcPct val="120000"/>
              </a:lnSpc>
            </a:pPr>
            <a:r>
              <a:rPr lang="en-US" altLang="zh-CN" dirty="0" err="1" smtClean="0"/>
              <a:t>ObjectDataSource</a:t>
            </a:r>
            <a:r>
              <a:rPr lang="zh-CN" altLang="en-US" dirty="0" smtClean="0"/>
              <a:t>控件不过是数据绑定控件与中间层业务对象之间的“桥梁”，至于如何提取数据及将数据写回，则完全由其所关联的业务对象决定。</a:t>
            </a:r>
            <a:endParaRPr lang="zh-CN" altLang="en-US" dirty="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3"/>
          <p:cNvSpPr>
            <a:spLocks noGrp="1" noRot="1" noChangeArrowheads="1"/>
          </p:cNvSpPr>
          <p:nvPr>
            <p:ph type="body" idx="1"/>
          </p:nvPr>
        </p:nvSpPr>
        <p:spPr>
          <a:xfrm>
            <a:off x="304800" y="908050"/>
            <a:ext cx="8540750" cy="865188"/>
          </a:xfrm>
        </p:spPr>
        <p:txBody>
          <a:bodyPr/>
          <a:lstStyle/>
          <a:p>
            <a:pPr eaLnBrk="1" hangingPunct="1">
              <a:lnSpc>
                <a:spcPct val="120000"/>
              </a:lnSpc>
            </a:pPr>
            <a:r>
              <a:rPr lang="zh-CN" altLang="en-US" smtClean="0"/>
              <a:t>使用</a:t>
            </a:r>
            <a:r>
              <a:rPr lang="en-US" altLang="zh-CN" smtClean="0"/>
              <a:t>ObjectDataSource</a:t>
            </a:r>
            <a:r>
              <a:rPr lang="zh-CN" altLang="en-US" smtClean="0"/>
              <a:t>对象的三层结构示意图</a:t>
            </a:r>
            <a:endParaRPr lang="en-US" altLang="zh-CN" smtClean="0"/>
          </a:p>
        </p:txBody>
      </p:sp>
      <p:pic>
        <p:nvPicPr>
          <p:cNvPr id="190467" name="Picture 4" descr="9-19"/>
          <p:cNvPicPr>
            <a:picLocks noChangeAspect="1" noChangeArrowheads="1"/>
          </p:cNvPicPr>
          <p:nvPr/>
        </p:nvPicPr>
        <p:blipFill>
          <a:blip r:embed="rId1" cstate="print"/>
          <a:srcRect/>
          <a:stretch>
            <a:fillRect/>
          </a:stretch>
        </p:blipFill>
        <p:spPr bwMode="auto">
          <a:xfrm>
            <a:off x="1476375" y="1916113"/>
            <a:ext cx="6542088" cy="187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3"/>
          <p:cNvSpPr>
            <a:spLocks noGrp="1" noRot="1" noChangeArrowheads="1"/>
          </p:cNvSpPr>
          <p:nvPr>
            <p:ph type="body" idx="1"/>
          </p:nvPr>
        </p:nvSpPr>
        <p:spPr>
          <a:xfrm>
            <a:off x="323850" y="765175"/>
            <a:ext cx="8540750" cy="719138"/>
          </a:xfrm>
        </p:spPr>
        <p:txBody>
          <a:bodyPr/>
          <a:lstStyle/>
          <a:p>
            <a:r>
              <a:rPr lang="en-US" altLang="zh-CN" smtClean="0">
                <a:latin typeface="Times New Roman" panose="02020603050405020304" pitchFamily="18" charset="0"/>
                <a:cs typeface="Times New Roman" panose="02020603050405020304" pitchFamily="18" charset="0"/>
              </a:rPr>
              <a:t>ObjectDataSource</a:t>
            </a:r>
            <a:r>
              <a:rPr lang="zh-CN" altLang="en-US" smtClean="0">
                <a:latin typeface="Times New Roman" panose="02020603050405020304" pitchFamily="18" charset="0"/>
                <a:cs typeface="Times New Roman" panose="02020603050405020304" pitchFamily="18" charset="0"/>
              </a:rPr>
              <a:t>控件的常用属性</a:t>
            </a:r>
            <a:endParaRPr lang="zh-CN" altLang="en-US" smtClean="0">
              <a:cs typeface="Times New Roman" panose="02020603050405020304" pitchFamily="18" charset="0"/>
            </a:endParaRPr>
          </a:p>
        </p:txBody>
      </p:sp>
      <p:graphicFrame>
        <p:nvGraphicFramePr>
          <p:cNvPr id="4" name="Group 156"/>
          <p:cNvGraphicFramePr>
            <a:graphicFrameLocks noGrp="1"/>
          </p:cNvGraphicFramePr>
          <p:nvPr/>
        </p:nvGraphicFramePr>
        <p:xfrm>
          <a:off x="250825" y="1412875"/>
          <a:ext cx="8648700" cy="4602480"/>
        </p:xfrm>
        <a:graphic>
          <a:graphicData uri="http://schemas.openxmlformats.org/drawingml/2006/table">
            <a:tbl>
              <a:tblPr/>
              <a:tblGrid>
                <a:gridCol w="2865438"/>
                <a:gridCol w="5783262"/>
              </a:tblGrid>
              <a:tr h="36512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  称</a:t>
                      </a:r>
                      <a:endParaRPr kumimoji="0" lang="zh-CN" altLang="en-US" sz="20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2000" b="1" i="0" u="none" strike="noStrike" cap="none" normalizeH="0" baseline="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DelectMethod</a:t>
                      </a:r>
                      <a:endParaRPr kumimoji="0" lang="en-US" altLang="zh-CN" sz="20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获取或设置由</a:t>
                      </a: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ObjectDataSource</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控件调用以删除数据的方法或函数的名称（</a:t>
                      </a:r>
                      <a:r>
                        <a:rPr kumimoji="0" lang="zh-CN" altLang="en-US" sz="20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常用</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DeleteParameters</a:t>
                      </a:r>
                      <a:endParaRPr kumimoji="0" lang="en-US" altLang="zh-CN" sz="20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获取或设置参数集合，该集合包含由</a:t>
                      </a: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DeleteMethod</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方法使用的参数（</a:t>
                      </a:r>
                      <a:r>
                        <a:rPr kumimoji="0" lang="zh-CN" altLang="en-US" sz="20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常用</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InsertMethod</a:t>
                      </a:r>
                      <a:endParaRPr kumimoji="0" lang="en-US" altLang="zh-CN" sz="20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获取或设置由</a:t>
                      </a: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ObjectDataSource</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控件调用以插入数据的方法或函数的名称（</a:t>
                      </a:r>
                      <a:r>
                        <a:rPr kumimoji="0" lang="zh-CN" altLang="en-US" sz="20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常用</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InsertParameters</a:t>
                      </a:r>
                      <a:endParaRPr kumimoji="0" lang="en-US" altLang="zh-CN" sz="2000" b="1" i="0" u="none" strike="noStrike" cap="none" normalizeH="0" baseline="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获取或设置参数集合，该集合包含由</a:t>
                      </a: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InsertMethod</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方法使用的参数（</a:t>
                      </a:r>
                      <a:r>
                        <a:rPr kumimoji="0" lang="zh-CN" altLang="en-US" sz="20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常用</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SelectMethod</a:t>
                      </a:r>
                      <a:endParaRPr kumimoji="0" lang="en-US" altLang="zh-CN" sz="2000" b="1" i="0" u="none" strike="noStrike" cap="none" normalizeH="0" baseline="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获取或设置由</a:t>
                      </a: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ObjectDataSource</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控件调用以查询数据的方法或函数的名称（</a:t>
                      </a:r>
                      <a:r>
                        <a:rPr kumimoji="0" lang="zh-CN" altLang="en-US" sz="20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常用</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SelectParameters</a:t>
                      </a:r>
                      <a:endParaRPr kumimoji="0" lang="en-US" altLang="zh-CN" sz="2000" b="1" i="0" u="none" strike="noStrike" cap="none" normalizeH="0" baseline="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获取或设置参数集合，该集合包含由</a:t>
                      </a: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SelectMethod</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方法使用的参数（</a:t>
                      </a:r>
                      <a:r>
                        <a:rPr kumimoji="0" lang="zh-CN" altLang="en-US" sz="20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常用</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3"/>
          <p:cNvSpPr>
            <a:spLocks noGrp="1" noRot="1" noChangeArrowheads="1"/>
          </p:cNvSpPr>
          <p:nvPr>
            <p:ph type="body" idx="1"/>
          </p:nvPr>
        </p:nvSpPr>
        <p:spPr>
          <a:xfrm>
            <a:off x="323850" y="620713"/>
            <a:ext cx="8540750" cy="863600"/>
          </a:xfrm>
        </p:spPr>
        <p:txBody>
          <a:bodyPr/>
          <a:lstStyle/>
          <a:p>
            <a:r>
              <a:rPr lang="en-US" altLang="zh-CN" smtClean="0">
                <a:latin typeface="Times New Roman" panose="02020603050405020304" pitchFamily="18" charset="0"/>
                <a:cs typeface="Times New Roman" panose="02020603050405020304" pitchFamily="18" charset="0"/>
              </a:rPr>
              <a:t>ObjectDataSource</a:t>
            </a:r>
            <a:r>
              <a:rPr lang="zh-CN" altLang="en-US" smtClean="0">
                <a:latin typeface="Times New Roman" panose="02020603050405020304" pitchFamily="18" charset="0"/>
                <a:cs typeface="Times New Roman" panose="02020603050405020304" pitchFamily="18" charset="0"/>
              </a:rPr>
              <a:t>控件的常用属性（续）</a:t>
            </a:r>
            <a:endParaRPr lang="zh-CN" altLang="en-US" smtClean="0">
              <a:cs typeface="Times New Roman" panose="02020603050405020304" pitchFamily="18" charset="0"/>
            </a:endParaRPr>
          </a:p>
        </p:txBody>
      </p:sp>
      <p:graphicFrame>
        <p:nvGraphicFramePr>
          <p:cNvPr id="5" name="Group 77"/>
          <p:cNvGraphicFramePr/>
          <p:nvPr/>
        </p:nvGraphicFramePr>
        <p:xfrm>
          <a:off x="323850" y="1125538"/>
          <a:ext cx="8543925" cy="5181601"/>
        </p:xfrm>
        <a:graphic>
          <a:graphicData uri="http://schemas.openxmlformats.org/drawingml/2006/table">
            <a:tbl>
              <a:tblPr/>
              <a:tblGrid>
                <a:gridCol w="2830513"/>
                <a:gridCol w="5713412"/>
              </a:tblGrid>
              <a:tr h="739775">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UpdateMethod</a:t>
                      </a:r>
                      <a:endParaRPr kumimoji="0" lang="en-US" altLang="zh-CN" sz="2000" b="1" i="0" u="none" strike="noStrike" cap="none" normalizeH="0" baseline="0" dirty="0" smtClean="0">
                        <a:ln>
                          <a:noFill/>
                        </a:ln>
                        <a:solidFill>
                          <a:srgbClr val="000000"/>
                        </a:solidFill>
                        <a:effectLst/>
                        <a:latin typeface="Arial Narrow"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获取或设置由</a:t>
                      </a: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ObjectDataSource</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控件调用以更新数据的方法或函数的名称（</a:t>
                      </a:r>
                      <a:r>
                        <a:rPr kumimoji="0" lang="zh-CN" altLang="en-US" sz="20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常用</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1" i="0" u="none" strike="noStrike" cap="none" normalizeH="0" baseline="0" dirty="0" smtClean="0">
                        <a:ln>
                          <a:noFill/>
                        </a:ln>
                        <a:solidFill>
                          <a:srgbClr val="000000"/>
                        </a:solidFill>
                        <a:effectLst/>
                        <a:latin typeface="Arial Narrow"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74136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UpdateParameters</a:t>
                      </a:r>
                      <a:endParaRPr kumimoji="0" lang="en-US" altLang="zh-CN" sz="2000" b="1" i="0" u="none" strike="noStrike" cap="none" normalizeH="0" baseline="0" dirty="0" smtClean="0">
                        <a:ln>
                          <a:noFill/>
                        </a:ln>
                        <a:solidFill>
                          <a:srgbClr val="000000"/>
                        </a:solidFill>
                        <a:effectLst/>
                        <a:latin typeface="Arial Narrow"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获取或设置参数集合，该集合包含由</a:t>
                      </a: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UpdateMethod</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方法使用的参数（</a:t>
                      </a:r>
                      <a:r>
                        <a:rPr kumimoji="0" lang="zh-CN" altLang="en-US" sz="20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常用</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1" i="0" u="none" strike="noStrike" cap="none" normalizeH="0" baseline="0" dirty="0" smtClean="0">
                        <a:ln>
                          <a:noFill/>
                        </a:ln>
                        <a:solidFill>
                          <a:srgbClr val="000000"/>
                        </a:solidFill>
                        <a:effectLst/>
                        <a:latin typeface="Arial Narrow"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739775">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FilterExpression</a:t>
                      </a:r>
                      <a:endParaRPr kumimoji="0" lang="en-US" altLang="zh-CN" sz="2000" b="1" i="0" u="none" strike="noStrike" cap="none" normalizeH="0" baseline="0" dirty="0" smtClean="0">
                        <a:ln>
                          <a:noFill/>
                        </a:ln>
                        <a:solidFill>
                          <a:srgbClr val="000000"/>
                        </a:solidFill>
                        <a:effectLst/>
                        <a:latin typeface="Arial Narrow"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获取或设置当调用由</a:t>
                      </a: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SelectMethod</a:t>
                      </a:r>
                      <a:r>
                        <a:rPr kumimoji="0" lang="zh-CN" alt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属性指定的方法时应用的筛选表达式</a:t>
                      </a:r>
                      <a:endParaRPr kumimoji="0" lang="zh-CN" altLang="en-US" sz="2000" b="1" i="0" u="none" strike="noStrike" cap="none" normalizeH="0" baseline="0" smtClean="0">
                        <a:ln>
                          <a:noFill/>
                        </a:ln>
                        <a:solidFill>
                          <a:srgbClr val="000000"/>
                        </a:solidFill>
                        <a:effectLst/>
                        <a:latin typeface="Arial Narrow"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739775">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FilterParameters</a:t>
                      </a:r>
                      <a:endParaRPr kumimoji="0" lang="en-US" altLang="zh-CN" sz="2000" b="1" i="0" u="none" strike="noStrike" cap="none" normalizeH="0" baseline="0" dirty="0" smtClean="0">
                        <a:ln>
                          <a:noFill/>
                        </a:ln>
                        <a:solidFill>
                          <a:srgbClr val="000000"/>
                        </a:solidFill>
                        <a:effectLst/>
                        <a:latin typeface="Arial Narrow"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获取或设置与</a:t>
                      </a: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FilterExpression</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字符串中的任何参数占位符关联的参数的集合</a:t>
                      </a:r>
                      <a:endParaRPr kumimoji="0" lang="zh-CN" altLang="en-US" sz="2000" b="1" i="0" u="none" strike="noStrike" cap="none" normalizeH="0" baseline="0" dirty="0" smtClean="0">
                        <a:ln>
                          <a:noFill/>
                        </a:ln>
                        <a:solidFill>
                          <a:srgbClr val="000000"/>
                        </a:solidFill>
                        <a:effectLst/>
                        <a:latin typeface="Arial Narrow"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739775">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EnableCaching</a:t>
                      </a:r>
                      <a:endParaRPr kumimoji="0" lang="en-US" altLang="zh-CN" sz="2000" b="1" i="0" u="none" strike="noStrike" cap="none" normalizeH="0" baseline="0" smtClean="0">
                        <a:ln>
                          <a:noFill/>
                        </a:ln>
                        <a:solidFill>
                          <a:srgbClr val="000000"/>
                        </a:solidFill>
                        <a:effectLst/>
                        <a:latin typeface="Arial Narrow"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获取或设置一个值，该值指示</a:t>
                      </a: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ObjectDataSource</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控件是否启用数据缓存</a:t>
                      </a:r>
                      <a:endParaRPr kumimoji="0" lang="zh-CN" altLang="en-US" sz="2000" b="1" i="0" u="none" strike="noStrike" cap="none" normalizeH="0" baseline="0" dirty="0" smtClean="0">
                        <a:ln>
                          <a:noFill/>
                        </a:ln>
                        <a:solidFill>
                          <a:srgbClr val="000000"/>
                        </a:solidFill>
                        <a:effectLst/>
                        <a:latin typeface="Arial Narrow"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74136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SelectCountMethod</a:t>
                      </a:r>
                      <a:endParaRPr kumimoji="0" lang="en-US" altLang="zh-CN" sz="2000" b="1" i="0" u="none" strike="noStrike" cap="none" normalizeH="0" baseline="0" smtClean="0">
                        <a:ln>
                          <a:noFill/>
                        </a:ln>
                        <a:solidFill>
                          <a:srgbClr val="000000"/>
                        </a:solidFill>
                        <a:effectLst/>
                        <a:latin typeface="Arial Narrow"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获取或设置由</a:t>
                      </a: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ObjectDataSource</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控件调用以检索行数的方法或函数的名称</a:t>
                      </a:r>
                      <a:endParaRPr kumimoji="0" lang="zh-CN" altLang="en-US" sz="2000" b="1" i="0" u="none" strike="noStrike" cap="none" normalizeH="0" baseline="0" dirty="0" smtClean="0">
                        <a:ln>
                          <a:noFill/>
                        </a:ln>
                        <a:solidFill>
                          <a:srgbClr val="000000"/>
                        </a:solidFill>
                        <a:effectLst/>
                        <a:latin typeface="Arial Narrow"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739775">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TypeName</a:t>
                      </a:r>
                      <a:endParaRPr kumimoji="0" lang="en-US" altLang="zh-CN" sz="2000" b="1" i="0" u="none" strike="noStrike" cap="none" normalizeH="0" baseline="0" smtClean="0">
                        <a:ln>
                          <a:noFill/>
                        </a:ln>
                        <a:solidFill>
                          <a:srgbClr val="000000"/>
                        </a:solidFill>
                        <a:effectLst/>
                        <a:latin typeface="Arial Narrow"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a:t>
                      </a: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ObjectDataSource</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控件要调用的类的名称（</a:t>
                      </a:r>
                      <a:r>
                        <a:rPr kumimoji="0" lang="zh-CN" altLang="en-US" sz="20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必须</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1" i="0" u="none" strike="noStrike" cap="none" normalizeH="0" baseline="0" dirty="0" smtClean="0">
                        <a:ln>
                          <a:noFill/>
                        </a:ln>
                        <a:solidFill>
                          <a:srgbClr val="000000"/>
                        </a:solidFill>
                        <a:effectLst/>
                        <a:latin typeface="Arial Narrow"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Rot="1" noChangeArrowheads="1"/>
          </p:cNvSpPr>
          <p:nvPr>
            <p:ph type="body" idx="1"/>
          </p:nvPr>
        </p:nvSpPr>
        <p:spPr>
          <a:xfrm>
            <a:off x="323850" y="765175"/>
            <a:ext cx="8540750" cy="5543550"/>
          </a:xfrm>
        </p:spPr>
        <p:txBody>
          <a:bodyPr/>
          <a:lstStyle/>
          <a:p>
            <a:pPr marL="666750" indent="-609600" eaLnBrk="1" hangingPunct="1">
              <a:lnSpc>
                <a:spcPct val="115000"/>
              </a:lnSpc>
              <a:defRPr/>
            </a:pPr>
            <a:r>
              <a:rPr lang="zh-CN" altLang="en-US" dirty="0" smtClean="0">
                <a:solidFill>
                  <a:schemeClr val="accent1">
                    <a:lumMod val="25000"/>
                  </a:schemeClr>
                </a:solidFill>
              </a:rPr>
              <a:t>示例 </a:t>
            </a:r>
            <a:r>
              <a:rPr lang="zh-CN" altLang="en-US" dirty="0" smtClean="0"/>
              <a:t>：通过</a:t>
            </a:r>
            <a:r>
              <a:rPr lang="en-US" altLang="zh-CN" dirty="0" err="1" smtClean="0"/>
              <a:t>ObjectDataSource</a:t>
            </a:r>
            <a:r>
              <a:rPr lang="zh-CN" altLang="en-US" dirty="0" smtClean="0"/>
              <a:t>控件来查询、更新和删除</a:t>
            </a:r>
            <a:r>
              <a:rPr lang="en-US" altLang="zh-CN" dirty="0" smtClean="0"/>
              <a:t>Student</a:t>
            </a:r>
            <a:r>
              <a:rPr lang="zh-CN" altLang="en-US" dirty="0" smtClean="0"/>
              <a:t>数据库中的</a:t>
            </a:r>
            <a:r>
              <a:rPr lang="en-US" altLang="zh-CN" dirty="0" err="1" smtClean="0"/>
              <a:t>StuInfo</a:t>
            </a:r>
            <a:r>
              <a:rPr lang="zh-CN" altLang="en-US" dirty="0" smtClean="0"/>
              <a:t>表的数据。</a:t>
            </a:r>
            <a:endParaRPr lang="en-US" altLang="zh-CN" dirty="0" smtClean="0"/>
          </a:p>
          <a:p>
            <a:pPr marL="1466850" lvl="2" indent="-609600" eaLnBrk="1" hangingPunct="1">
              <a:lnSpc>
                <a:spcPct val="115000"/>
              </a:lnSpc>
              <a:defRPr/>
            </a:pPr>
            <a:r>
              <a:rPr lang="en-US" altLang="zh-CN" dirty="0" smtClean="0"/>
              <a:t>C:\Users\huang\Desktop\</a:t>
            </a:r>
            <a:r>
              <a:rPr lang="zh-CN" altLang="en-US" dirty="0" smtClean="0"/>
              <a:t> </a:t>
            </a:r>
            <a:r>
              <a:rPr lang="en-US" altLang="zh-CN" dirty="0" smtClean="0"/>
              <a:t>ASPNET</a:t>
            </a:r>
            <a:r>
              <a:rPr lang="zh-CN" altLang="en-US" dirty="0" smtClean="0"/>
              <a:t>案例教程教辅资料 </a:t>
            </a:r>
            <a:r>
              <a:rPr lang="en-US" altLang="zh-CN" dirty="0" smtClean="0"/>
              <a:t>\ </a:t>
            </a:r>
            <a:r>
              <a:rPr lang="zh-CN" altLang="en-US" dirty="0" smtClean="0"/>
              <a:t>示例</a:t>
            </a:r>
            <a:r>
              <a:rPr lang="zh-CN" altLang="zh-CN" dirty="0" smtClean="0">
                <a:solidFill>
                  <a:srgbClr val="333399"/>
                </a:solidFill>
              </a:rPr>
              <a:t>\</a:t>
            </a:r>
            <a:r>
              <a:rPr lang="zh-CN" altLang="en-US" dirty="0" smtClean="0">
                <a:solidFill>
                  <a:srgbClr val="333399"/>
                </a:solidFill>
              </a:rPr>
              <a:t>第</a:t>
            </a:r>
            <a:r>
              <a:rPr lang="en-US" altLang="zh-CN" dirty="0" smtClean="0">
                <a:solidFill>
                  <a:srgbClr val="333399"/>
                </a:solidFill>
              </a:rPr>
              <a:t>9</a:t>
            </a:r>
            <a:r>
              <a:rPr lang="zh-CN" altLang="en-US" dirty="0" smtClean="0">
                <a:solidFill>
                  <a:srgbClr val="333399"/>
                </a:solidFill>
              </a:rPr>
              <a:t>章</a:t>
            </a:r>
            <a:r>
              <a:rPr lang="en-US" altLang="zh-CN" dirty="0" smtClean="0">
                <a:solidFill>
                  <a:srgbClr val="333399"/>
                </a:solidFill>
              </a:rPr>
              <a:t>\</a:t>
            </a:r>
            <a:r>
              <a:rPr lang="en-US" altLang="zh-CN" dirty="0" smtClean="0">
                <a:cs typeface="Arial" panose="020B0604020202020204" pitchFamily="34" charset="0"/>
              </a:rPr>
              <a:t> </a:t>
            </a:r>
            <a:r>
              <a:rPr lang="en-US" altLang="zh-CN" dirty="0" err="1" smtClean="0">
                <a:cs typeface="Arial" panose="020B0604020202020204" pitchFamily="34" charset="0"/>
              </a:rPr>
              <a:t>DataBind</a:t>
            </a:r>
            <a:r>
              <a:rPr lang="en-US" altLang="zh-CN" sz="1000" dirty="0" smtClean="0">
                <a:cs typeface="Arial" panose="020B0604020202020204" pitchFamily="34" charset="0"/>
              </a:rPr>
              <a:t>\</a:t>
            </a:r>
            <a:r>
              <a:rPr lang="en-US" altLang="zh-CN" dirty="0" smtClean="0">
                <a:cs typeface="Arial" panose="020B0604020202020204" pitchFamily="34" charset="0"/>
              </a:rPr>
              <a:t> ObjectDataSourceDemo.aspx</a:t>
            </a:r>
            <a:r>
              <a:rPr lang="zh-CN" altLang="en-US" dirty="0" smtClean="0">
                <a:cs typeface="Arial" panose="020B0604020202020204" pitchFamily="34" charset="0"/>
              </a:rPr>
              <a:t>（</a:t>
            </a:r>
            <a:r>
              <a:rPr lang="en-US" altLang="zh-CN" dirty="0" smtClean="0">
                <a:cs typeface="Arial" panose="020B0604020202020204" pitchFamily="34" charset="0"/>
              </a:rPr>
              <a:t> </a:t>
            </a:r>
            <a:r>
              <a:rPr lang="en-US" altLang="zh-CN" dirty="0" err="1" smtClean="0">
                <a:cs typeface="Arial" panose="020B0604020202020204" pitchFamily="34" charset="0"/>
              </a:rPr>
              <a:t>StuInfoDAL.cs</a:t>
            </a:r>
            <a:r>
              <a:rPr lang="zh-CN" altLang="en-US" dirty="0" smtClean="0">
                <a:cs typeface="Arial" panose="020B0604020202020204" pitchFamily="34" charset="0"/>
              </a:rPr>
              <a:t>）</a:t>
            </a:r>
            <a:endParaRPr lang="en-US" altLang="zh-CN" dirty="0" smtClean="0">
              <a:cs typeface="Arial" panose="020B0604020202020204" pitchFamily="34" charset="0"/>
            </a:endParaRPr>
          </a:p>
          <a:p>
            <a:pPr marL="1466850" lvl="2" indent="-609600" eaLnBrk="1" hangingPunct="1">
              <a:lnSpc>
                <a:spcPct val="115000"/>
              </a:lnSpc>
              <a:defRPr/>
            </a:pPr>
            <a:endParaRPr lang="en-US" altLang="zh-CN" dirty="0" smtClean="0">
              <a:cs typeface="Arial" panose="020B0604020202020204" pitchFamily="34" charset="0"/>
            </a:endParaRPr>
          </a:p>
          <a:p>
            <a:pPr marL="1066800" lvl="1" indent="-609600" eaLnBrk="1" hangingPunct="1">
              <a:lnSpc>
                <a:spcPct val="115000"/>
              </a:lnSpc>
              <a:defRPr/>
            </a:pPr>
            <a:r>
              <a:rPr lang="zh-CN" altLang="en-US" dirty="0" smtClean="0">
                <a:solidFill>
                  <a:schemeClr val="accent1">
                    <a:lumMod val="25000"/>
                  </a:schemeClr>
                </a:solidFill>
                <a:cs typeface="Arial" panose="020B0604020202020204" pitchFamily="34" charset="0"/>
              </a:rPr>
              <a:t>主要步骤：</a:t>
            </a:r>
            <a:endParaRPr lang="en-US" altLang="zh-CN" dirty="0" smtClean="0">
              <a:solidFill>
                <a:schemeClr val="accent1">
                  <a:lumMod val="25000"/>
                </a:schemeClr>
              </a:solidFill>
              <a:cs typeface="Arial" panose="020B0604020202020204" pitchFamily="34" charset="0"/>
            </a:endParaRPr>
          </a:p>
          <a:p>
            <a:pPr marL="1466850" lvl="2" indent="-609600" eaLnBrk="1" hangingPunct="1">
              <a:lnSpc>
                <a:spcPct val="115000"/>
              </a:lnSpc>
              <a:buFont typeface="+mj-lt"/>
              <a:buAutoNum type="arabicPeriod"/>
              <a:defRPr/>
            </a:pPr>
            <a:r>
              <a:rPr lang="zh-CN" altLang="en-US" b="1" dirty="0" smtClean="0">
                <a:cs typeface="Arial" panose="020B0604020202020204" pitchFamily="34" charset="0"/>
              </a:rPr>
              <a:t>建立数据业务逻辑层</a:t>
            </a:r>
            <a:endParaRPr lang="en-US" altLang="zh-CN" b="1" dirty="0" smtClean="0">
              <a:cs typeface="Arial" panose="020B0604020202020204" pitchFamily="34" charset="0"/>
            </a:endParaRPr>
          </a:p>
          <a:p>
            <a:pPr marL="1924050" lvl="3" indent="-609600" eaLnBrk="1" hangingPunct="1">
              <a:lnSpc>
                <a:spcPct val="115000"/>
              </a:lnSpc>
              <a:buFont typeface="+mj-lt"/>
              <a:buAutoNum type="arabicParenR"/>
              <a:defRPr/>
            </a:pPr>
            <a:r>
              <a:rPr lang="zh-CN" altLang="en-US" b="1" dirty="0" smtClean="0">
                <a:cs typeface="Arial" panose="020B0604020202020204" pitchFamily="34" charset="0"/>
              </a:rPr>
              <a:t>在网站的</a:t>
            </a:r>
            <a:r>
              <a:rPr lang="en-US" altLang="zh-CN" b="1" dirty="0" err="1" smtClean="0">
                <a:cs typeface="Arial" panose="020B0604020202020204" pitchFamily="34" charset="0"/>
              </a:rPr>
              <a:t>App_Code</a:t>
            </a:r>
            <a:r>
              <a:rPr lang="zh-CN" altLang="en-US" b="1" dirty="0" smtClean="0">
                <a:cs typeface="Arial" panose="020B0604020202020204" pitchFamily="34" charset="0"/>
              </a:rPr>
              <a:t>目录下，新建一个</a:t>
            </a:r>
            <a:r>
              <a:rPr lang="en-US" altLang="zh-CN" b="1" dirty="0" err="1" smtClean="0">
                <a:cs typeface="Arial" panose="020B0604020202020204" pitchFamily="34" charset="0"/>
              </a:rPr>
              <a:t>StuInfoDAL.cs</a:t>
            </a:r>
            <a:r>
              <a:rPr lang="zh-CN" altLang="en-US" b="1" dirty="0" smtClean="0">
                <a:cs typeface="Arial" panose="020B0604020202020204" pitchFamily="34" charset="0"/>
              </a:rPr>
              <a:t>类文件（若网站中还没有</a:t>
            </a:r>
            <a:r>
              <a:rPr lang="en-US" altLang="zh-CN" b="1" dirty="0" err="1" smtClean="0">
                <a:cs typeface="Arial" panose="020B0604020202020204" pitchFamily="34" charset="0"/>
              </a:rPr>
              <a:t>App_Code</a:t>
            </a:r>
            <a:r>
              <a:rPr lang="zh-CN" altLang="en-US" b="1" dirty="0" smtClean="0">
                <a:cs typeface="Arial" panose="020B0604020202020204" pitchFamily="34" charset="0"/>
              </a:rPr>
              <a:t>文件夹，则先创建之）；</a:t>
            </a:r>
            <a:endParaRPr lang="en-US" altLang="zh-CN" b="1" dirty="0" smtClean="0">
              <a:cs typeface="Arial" panose="020B0604020202020204" pitchFamily="34" charset="0"/>
            </a:endParaRPr>
          </a:p>
          <a:p>
            <a:pPr marL="1924050" lvl="3" indent="-609600" eaLnBrk="1" hangingPunct="1">
              <a:lnSpc>
                <a:spcPct val="115000"/>
              </a:lnSpc>
              <a:buFont typeface="+mj-lt"/>
              <a:buAutoNum type="arabicParenR"/>
              <a:defRPr/>
            </a:pPr>
            <a:r>
              <a:rPr lang="en-US" altLang="zh-CN" b="1" dirty="0" err="1" smtClean="0">
                <a:cs typeface="Arial" panose="020B0604020202020204" pitchFamily="34" charset="0"/>
              </a:rPr>
              <a:t>StuInfoDAL.cs</a:t>
            </a:r>
            <a:r>
              <a:rPr lang="zh-CN" altLang="en-US" b="1" dirty="0" smtClean="0">
                <a:cs typeface="Arial" panose="020B0604020202020204" pitchFamily="34" charset="0"/>
              </a:rPr>
              <a:t>中定义</a:t>
            </a:r>
            <a:r>
              <a:rPr lang="en-US" b="1" dirty="0" err="1" smtClean="0"/>
              <a:t>GetStuInfo</a:t>
            </a:r>
            <a:r>
              <a:rPr lang="zh-CN" altLang="en-US" b="1" dirty="0" smtClean="0"/>
              <a:t>方法、</a:t>
            </a:r>
            <a:r>
              <a:rPr lang="en-US" b="1" dirty="0" smtClean="0"/>
              <a:t> </a:t>
            </a:r>
            <a:r>
              <a:rPr lang="en-US" b="1" dirty="0" err="1" smtClean="0"/>
              <a:t>UpdateStuInfo</a:t>
            </a:r>
            <a:r>
              <a:rPr lang="zh-CN" altLang="en-US" b="1" dirty="0" smtClean="0"/>
              <a:t>方法和</a:t>
            </a:r>
            <a:r>
              <a:rPr lang="en-US" b="1" dirty="0" err="1" smtClean="0"/>
              <a:t>DeleteStuInfo</a:t>
            </a:r>
            <a:r>
              <a:rPr lang="zh-CN" altLang="en-US" b="1" dirty="0" smtClean="0"/>
              <a:t>方法分别用于查询、更新及输出记录。</a:t>
            </a:r>
            <a:endParaRPr lang="en-US" altLang="zh-CN" b="1" dirty="0" smtClean="0"/>
          </a:p>
          <a:p>
            <a:pPr marL="1924050" lvl="3" indent="-609600" eaLnBrk="1" hangingPunct="1">
              <a:lnSpc>
                <a:spcPct val="115000"/>
              </a:lnSpc>
              <a:buFont typeface="+mj-lt"/>
              <a:buAutoNum type="arabicParenR"/>
              <a:defRPr/>
            </a:pPr>
            <a:endParaRPr lang="en-US" altLang="zh-CN" b="1" dirty="0" smtClean="0">
              <a:cs typeface="Arial" panose="020B0604020202020204" pitchFamily="34" charset="0"/>
            </a:endParaRPr>
          </a:p>
          <a:p>
            <a:pPr marL="1504950" lvl="4" indent="-533400">
              <a:lnSpc>
                <a:spcPct val="110000"/>
              </a:lnSpc>
              <a:spcBef>
                <a:spcPct val="10000"/>
              </a:spcBef>
              <a:buSzPct val="70000"/>
              <a:buFont typeface="+mj-lt"/>
              <a:buAutoNum type="arabicPeriod"/>
              <a:defRPr/>
            </a:pPr>
            <a:endParaRPr lang="en-US" altLang="zh-CN" sz="2400" b="1" dirty="0"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noRot="1" noChangeArrowheads="1"/>
          </p:cNvSpPr>
          <p:nvPr>
            <p:ph type="body" idx="1"/>
          </p:nvPr>
        </p:nvSpPr>
        <p:spPr>
          <a:xfrm>
            <a:off x="323850" y="981075"/>
            <a:ext cx="8540750" cy="5327650"/>
          </a:xfrm>
        </p:spPr>
        <p:txBody>
          <a:bodyPr/>
          <a:lstStyle/>
          <a:p>
            <a:pPr marL="1466850" lvl="2" indent="-609600" eaLnBrk="1" hangingPunct="1">
              <a:lnSpc>
                <a:spcPct val="115000"/>
              </a:lnSpc>
              <a:buFont typeface="Arial" panose="020B0604020202020204" pitchFamily="34" charset="0"/>
              <a:buAutoNum type="arabicPeriod" startAt="2"/>
            </a:pPr>
            <a:r>
              <a:rPr lang="zh-CN" altLang="en-US" b="1" smtClean="0">
                <a:cs typeface="Arial" panose="020B0604020202020204" pitchFamily="34" charset="0"/>
              </a:rPr>
              <a:t>建立表示层</a:t>
            </a:r>
            <a:endParaRPr lang="en-US" altLang="zh-CN" b="1" smtClean="0">
              <a:cs typeface="Arial" panose="020B0604020202020204" pitchFamily="34" charset="0"/>
            </a:endParaRPr>
          </a:p>
          <a:p>
            <a:pPr marL="1924050" lvl="3" indent="-609600" eaLnBrk="1" hangingPunct="1">
              <a:lnSpc>
                <a:spcPct val="115000"/>
              </a:lnSpc>
              <a:buFont typeface="Arial" panose="020B0604020202020204" pitchFamily="34" charset="0"/>
              <a:buAutoNum type="arabicParenR"/>
            </a:pPr>
            <a:r>
              <a:rPr lang="zh-CN" altLang="en-US" b="1" smtClean="0">
                <a:cs typeface="Arial" panose="020B0604020202020204" pitchFamily="34" charset="0"/>
              </a:rPr>
              <a:t>在页面上放置一个</a:t>
            </a:r>
            <a:r>
              <a:rPr lang="en-US" altLang="zh-CN" b="1" smtClean="0"/>
              <a:t>ObjectDataSource</a:t>
            </a:r>
            <a:r>
              <a:rPr lang="zh-CN" altLang="en-US" b="1" smtClean="0"/>
              <a:t>控件和一个</a:t>
            </a:r>
            <a:r>
              <a:rPr lang="en-US" altLang="zh-CN" b="1" smtClean="0"/>
              <a:t>GridView</a:t>
            </a:r>
            <a:r>
              <a:rPr lang="zh-CN" altLang="en-US" b="1" smtClean="0"/>
              <a:t>控件；</a:t>
            </a:r>
            <a:endParaRPr lang="en-US" altLang="zh-CN" b="1" smtClean="0"/>
          </a:p>
          <a:p>
            <a:pPr marL="1924050" lvl="3" indent="-609600" eaLnBrk="1" hangingPunct="1">
              <a:lnSpc>
                <a:spcPct val="115000"/>
              </a:lnSpc>
              <a:buFont typeface="Arial" panose="020B0604020202020204" pitchFamily="34" charset="0"/>
              <a:buAutoNum type="arabicParenR"/>
            </a:pPr>
            <a:r>
              <a:rPr lang="zh-CN" altLang="en-US" b="1" smtClean="0">
                <a:cs typeface="Arial" panose="020B0604020202020204" pitchFamily="34" charset="0"/>
              </a:rPr>
              <a:t>从</a:t>
            </a:r>
            <a:r>
              <a:rPr lang="en-US" altLang="zh-CN" b="1" smtClean="0"/>
              <a:t>ObjectDataSource</a:t>
            </a:r>
            <a:r>
              <a:rPr lang="zh-CN" altLang="en-US" b="1" smtClean="0"/>
              <a:t>控件的智能标签中选择“配置数据源”，则进入“选择业务对象”对话框；</a:t>
            </a:r>
            <a:endParaRPr lang="en-US" altLang="zh-CN" b="1" smtClean="0"/>
          </a:p>
          <a:p>
            <a:pPr marL="1924050" lvl="3" indent="-609600" eaLnBrk="1" hangingPunct="1">
              <a:lnSpc>
                <a:spcPct val="115000"/>
              </a:lnSpc>
              <a:buFont typeface="Arial" panose="020B0604020202020204" pitchFamily="34" charset="0"/>
              <a:buAutoNum type="arabicParenR"/>
            </a:pPr>
            <a:r>
              <a:rPr lang="zh-CN" altLang="en-US" b="1" smtClean="0">
                <a:cs typeface="Arial" panose="020B0604020202020204" pitchFamily="34" charset="0"/>
              </a:rPr>
              <a:t>在</a:t>
            </a:r>
            <a:r>
              <a:rPr lang="zh-CN" altLang="en-US" b="1" smtClean="0"/>
              <a:t>“选择业务对象”</a:t>
            </a:r>
            <a:r>
              <a:rPr lang="zh-CN" altLang="en-US" b="1" smtClean="0">
                <a:cs typeface="Arial" panose="020B0604020202020204" pitchFamily="34" charset="0"/>
              </a:rPr>
              <a:t>下拉列表中会列出已存在的类，从中选择</a:t>
            </a:r>
            <a:r>
              <a:rPr lang="en-US" altLang="zh-CN" b="1" smtClean="0">
                <a:cs typeface="Arial" panose="020B0604020202020204" pitchFamily="34" charset="0"/>
              </a:rPr>
              <a:t>StuInfoDAL</a:t>
            </a:r>
            <a:r>
              <a:rPr lang="zh-CN" altLang="en-US" b="1" smtClean="0">
                <a:cs typeface="Arial" panose="020B0604020202020204" pitchFamily="34" charset="0"/>
              </a:rPr>
              <a:t>，单击“下一步”按钮，进入“定义数据方法”对话框；</a:t>
            </a:r>
            <a:endParaRPr lang="en-US" altLang="zh-CN" b="1" smtClean="0">
              <a:cs typeface="Arial" panose="020B0604020202020204" pitchFamily="34" charset="0"/>
            </a:endParaRPr>
          </a:p>
          <a:p>
            <a:pPr marL="1924050" lvl="3" indent="-609600" eaLnBrk="1" hangingPunct="1">
              <a:lnSpc>
                <a:spcPct val="115000"/>
              </a:lnSpc>
              <a:buFont typeface="Arial" panose="020B0604020202020204" pitchFamily="34" charset="0"/>
              <a:buAutoNum type="arabicParenR"/>
            </a:pPr>
            <a:r>
              <a:rPr lang="zh-CN" altLang="en-US" b="1" smtClean="0">
                <a:cs typeface="Arial" panose="020B0604020202020204" pitchFamily="34" charset="0"/>
              </a:rPr>
              <a:t>设置</a:t>
            </a:r>
            <a:r>
              <a:rPr lang="en-US" altLang="zh-CN" b="1" smtClean="0">
                <a:cs typeface="Arial" panose="020B0604020202020204" pitchFamily="34" charset="0"/>
              </a:rPr>
              <a:t>SELECT</a:t>
            </a:r>
            <a:r>
              <a:rPr lang="zh-CN" altLang="en-US" b="1" smtClean="0">
                <a:cs typeface="Arial" panose="020B0604020202020204" pitchFamily="34" charset="0"/>
              </a:rPr>
              <a:t>的方法为</a:t>
            </a:r>
            <a:r>
              <a:rPr lang="en-US" altLang="zh-CN" b="1" smtClean="0">
                <a:cs typeface="Arial" panose="020B0604020202020204" pitchFamily="34" charset="0"/>
              </a:rPr>
              <a:t>GetStuInfo</a:t>
            </a:r>
            <a:r>
              <a:rPr lang="zh-CN" altLang="en-US" b="1" smtClean="0">
                <a:cs typeface="Arial" panose="020B0604020202020204" pitchFamily="34" charset="0"/>
              </a:rPr>
              <a:t>，设置</a:t>
            </a:r>
            <a:r>
              <a:rPr lang="en-US" altLang="zh-CN" b="1" smtClean="0">
                <a:cs typeface="Arial" panose="020B0604020202020204" pitchFamily="34" charset="0"/>
              </a:rPr>
              <a:t>UPDATE</a:t>
            </a:r>
            <a:r>
              <a:rPr lang="zh-CN" altLang="en-US" b="1" smtClean="0">
                <a:cs typeface="Arial" panose="020B0604020202020204" pitchFamily="34" charset="0"/>
              </a:rPr>
              <a:t>的方法为</a:t>
            </a:r>
            <a:r>
              <a:rPr lang="en-US" altLang="zh-CN" b="1" smtClean="0">
                <a:cs typeface="Arial" panose="020B0604020202020204" pitchFamily="34" charset="0"/>
              </a:rPr>
              <a:t>UpdateStuInfo</a:t>
            </a:r>
            <a:r>
              <a:rPr lang="zh-CN" altLang="en-US" b="1" smtClean="0">
                <a:cs typeface="Arial" panose="020B0604020202020204" pitchFamily="34" charset="0"/>
              </a:rPr>
              <a:t>，</a:t>
            </a:r>
            <a:r>
              <a:rPr lang="en-US" altLang="zh-CN" b="1" smtClean="0">
                <a:cs typeface="Arial" panose="020B0604020202020204" pitchFamily="34" charset="0"/>
              </a:rPr>
              <a:t>DELETE</a:t>
            </a:r>
            <a:r>
              <a:rPr lang="zh-CN" altLang="en-US" b="1" smtClean="0">
                <a:cs typeface="Arial" panose="020B0604020202020204" pitchFamily="34" charset="0"/>
              </a:rPr>
              <a:t>的方法为</a:t>
            </a:r>
            <a:r>
              <a:rPr lang="en-US" altLang="zh-CN" b="1" smtClean="0">
                <a:cs typeface="Arial" panose="020B0604020202020204" pitchFamily="34" charset="0"/>
              </a:rPr>
              <a:t>DeleteStuInfo</a:t>
            </a:r>
            <a:r>
              <a:rPr lang="zh-CN" altLang="en-US" b="1" smtClean="0">
                <a:cs typeface="Arial" panose="020B0604020202020204" pitchFamily="34" charset="0"/>
              </a:rPr>
              <a:t>；</a:t>
            </a:r>
            <a:endParaRPr lang="en-US" altLang="zh-CN" b="1" smtClean="0">
              <a:cs typeface="Arial" panose="020B0604020202020204" pitchFamily="34" charset="0"/>
            </a:endParaRPr>
          </a:p>
          <a:p>
            <a:pPr marL="1924050" lvl="3" indent="-609600" eaLnBrk="1" hangingPunct="1">
              <a:lnSpc>
                <a:spcPct val="115000"/>
              </a:lnSpc>
              <a:buFont typeface="Arial" panose="020B0604020202020204" pitchFamily="34" charset="0"/>
              <a:buAutoNum type="arabicParenR"/>
            </a:pPr>
            <a:r>
              <a:rPr lang="zh-CN" altLang="en-US" b="1" smtClean="0">
                <a:cs typeface="Arial" panose="020B0604020202020204" pitchFamily="34" charset="0"/>
              </a:rPr>
              <a:t>将</a:t>
            </a:r>
            <a:r>
              <a:rPr lang="en-US" altLang="zh-CN" b="1" smtClean="0"/>
              <a:t>GridView</a:t>
            </a:r>
            <a:r>
              <a:rPr lang="zh-CN" altLang="en-US" b="1" smtClean="0"/>
              <a:t>控件绑定到</a:t>
            </a:r>
            <a:r>
              <a:rPr lang="en-US" altLang="zh-CN" b="1" smtClean="0"/>
              <a:t>ObjectDataSource</a:t>
            </a:r>
            <a:r>
              <a:rPr lang="zh-CN" altLang="en-US" b="1" smtClean="0"/>
              <a:t>控件，并设置其</a:t>
            </a:r>
            <a:r>
              <a:rPr lang="en-US" altLang="zh-CN" b="1" smtClean="0"/>
              <a:t>DataKeyNamespace</a:t>
            </a:r>
            <a:r>
              <a:rPr lang="zh-CN" altLang="en-US" b="1" smtClean="0"/>
              <a:t>属性为</a:t>
            </a:r>
            <a:r>
              <a:rPr lang="en-US" altLang="zh-CN" b="1" smtClean="0"/>
              <a:t>stuNo</a:t>
            </a:r>
            <a:r>
              <a:rPr lang="zh-CN" altLang="en-US" b="1" smtClean="0"/>
              <a:t>，启用编辑和删除功能。</a:t>
            </a:r>
            <a:endParaRPr lang="en-US" altLang="zh-CN" b="1" smtClean="0">
              <a:cs typeface="Arial" panose="020B0604020202020204" pitchFamily="34" charset="0"/>
            </a:endParaRPr>
          </a:p>
          <a:p>
            <a:pPr marL="1504950" lvl="4" indent="-533400">
              <a:lnSpc>
                <a:spcPct val="110000"/>
              </a:lnSpc>
              <a:spcBef>
                <a:spcPct val="10000"/>
              </a:spcBef>
              <a:buSzPct val="70000"/>
              <a:buFont typeface="Arial" panose="020B0604020202020204" pitchFamily="34" charset="0"/>
              <a:buAutoNum type="arabicPeriod"/>
            </a:pPr>
            <a:endParaRPr lang="en-US" altLang="zh-CN" sz="2400" b="1"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3"/>
          <p:cNvSpPr>
            <a:spLocks noGrp="1" noRot="1" noChangeArrowheads="1"/>
          </p:cNvSpPr>
          <p:nvPr>
            <p:ph type="body" idx="1"/>
          </p:nvPr>
        </p:nvSpPr>
        <p:spPr>
          <a:xfrm>
            <a:off x="323850" y="981075"/>
            <a:ext cx="8540750" cy="5327650"/>
          </a:xfrm>
        </p:spPr>
        <p:txBody>
          <a:bodyPr/>
          <a:lstStyle/>
          <a:p>
            <a:pPr marL="1066800" lvl="1" indent="-609600" eaLnBrk="1" hangingPunct="1">
              <a:lnSpc>
                <a:spcPct val="115000"/>
              </a:lnSpc>
            </a:pPr>
            <a:r>
              <a:rPr lang="zh-CN" altLang="en-US" smtClean="0">
                <a:cs typeface="Arial" panose="020B0604020202020204" pitchFamily="34" charset="0"/>
              </a:rPr>
              <a:t>查看源视图中的</a:t>
            </a:r>
            <a:r>
              <a:rPr lang="en-US" altLang="zh-CN" smtClean="0"/>
              <a:t>ObjectDataSource</a:t>
            </a:r>
            <a:r>
              <a:rPr lang="zh-CN" altLang="en-US" smtClean="0"/>
              <a:t>控件声明代码：</a:t>
            </a:r>
            <a:endParaRPr lang="en-US" altLang="zh-CN" smtClean="0">
              <a:cs typeface="Arial" panose="020B0604020202020204" pitchFamily="34" charset="0"/>
            </a:endParaRPr>
          </a:p>
          <a:p>
            <a:pPr lvl="2"/>
            <a:r>
              <a:rPr lang="en-US" smtClean="0"/>
              <a:t>&lt;asp:ObjectDataSource ID="ObjectDataSource1" runat="server" </a:t>
            </a:r>
            <a:endParaRPr lang="en-US" smtClean="0"/>
          </a:p>
          <a:p>
            <a:pPr lvl="2"/>
            <a:r>
              <a:rPr lang="en-US" smtClean="0"/>
              <a:t>            DeleteMethod="DeleteStuInfo" SelectMethod="GetStuInfo"  </a:t>
            </a:r>
            <a:endParaRPr lang="en-US" smtClean="0"/>
          </a:p>
          <a:p>
            <a:pPr lvl="2"/>
            <a:r>
              <a:rPr lang="en-US" smtClean="0"/>
              <a:t>            TypeName="StuInfoDAL“   UpdateMethod="UpdateStuInfo“ &gt;</a:t>
            </a:r>
            <a:endParaRPr lang="en-US" smtClean="0"/>
          </a:p>
          <a:p>
            <a:pPr lvl="2"/>
            <a:r>
              <a:rPr lang="en-US" smtClean="0"/>
              <a:t>            &lt;DeleteParameters&gt;</a:t>
            </a:r>
            <a:endParaRPr lang="en-US" smtClean="0"/>
          </a:p>
          <a:p>
            <a:pPr lvl="2"/>
            <a:r>
              <a:rPr lang="en-US" smtClean="0"/>
              <a:t>                  &lt;asp:Parameter Name="stuNo" Type="String" /&gt;</a:t>
            </a:r>
            <a:endParaRPr lang="en-US" smtClean="0"/>
          </a:p>
          <a:p>
            <a:pPr lvl="2"/>
            <a:r>
              <a:rPr lang="en-US" smtClean="0"/>
              <a:t>            &lt;/DeleteParameters&gt;</a:t>
            </a:r>
            <a:endParaRPr lang="en-US" smtClean="0"/>
          </a:p>
          <a:p>
            <a:pPr lvl="2"/>
            <a:r>
              <a:rPr lang="en-US" smtClean="0"/>
              <a:t>            &lt;UpdateParameters&gt;</a:t>
            </a:r>
            <a:endParaRPr lang="en-US" smtClean="0"/>
          </a:p>
          <a:p>
            <a:pPr lvl="2"/>
            <a:r>
              <a:rPr lang="en-US" smtClean="0"/>
              <a:t>                &lt;asp:Parameter Name="stuNo" Type="String" /&gt;</a:t>
            </a:r>
            <a:endParaRPr lang="en-US" smtClean="0"/>
          </a:p>
          <a:p>
            <a:pPr lvl="2"/>
            <a:r>
              <a:rPr lang="en-US" smtClean="0"/>
              <a:t>                &lt;asp:Parameter Name="name" Type="String" /&gt;</a:t>
            </a:r>
            <a:endParaRPr lang="en-US" smtClean="0"/>
          </a:p>
          <a:p>
            <a:pPr lvl="2"/>
            <a:r>
              <a:rPr lang="en-US" smtClean="0"/>
              <a:t>                &lt;asp:Parameter Name="sex" Type="String" /&gt;</a:t>
            </a:r>
            <a:endParaRPr lang="en-US" smtClean="0"/>
          </a:p>
          <a:p>
            <a:pPr lvl="2"/>
            <a:r>
              <a:rPr lang="en-US" smtClean="0"/>
              <a:t>                &lt;asp:Parameter Name="birth" Type="DateTime" /&gt;</a:t>
            </a:r>
            <a:endParaRPr lang="en-US" smtClean="0"/>
          </a:p>
          <a:p>
            <a:pPr lvl="2"/>
            <a:r>
              <a:rPr lang="en-US" smtClean="0"/>
              <a:t>                &lt;asp:Parameter Name="majorId" Type="Int32" /&gt;  </a:t>
            </a:r>
            <a:endParaRPr lang="en-US" smtClean="0"/>
          </a:p>
          <a:p>
            <a:pPr lvl="2"/>
            <a:r>
              <a:rPr lang="en-US" smtClean="0"/>
              <a:t>             &lt;/UpdateParameters&gt;        &lt;/asp:ObjectDataSource&gt;</a:t>
            </a:r>
            <a:endParaRPr lang="en-US" altLang="zh-CN" sz="4200" b="1"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p:cNvSpPr>
            <a:spLocks noGrp="1" noRot="1" noChangeArrowheads="1"/>
          </p:cNvSpPr>
          <p:nvPr>
            <p:ph type="body" idx="1"/>
          </p:nvPr>
        </p:nvSpPr>
        <p:spPr>
          <a:xfrm>
            <a:off x="323850" y="981075"/>
            <a:ext cx="8540750" cy="5327650"/>
          </a:xfrm>
        </p:spPr>
        <p:txBody>
          <a:bodyPr/>
          <a:lstStyle/>
          <a:p>
            <a:pPr marL="666750" indent="-609600" eaLnBrk="1" hangingPunct="1">
              <a:lnSpc>
                <a:spcPct val="115000"/>
              </a:lnSpc>
            </a:pPr>
            <a:r>
              <a:rPr lang="zh-CN" altLang="en-US" smtClean="0"/>
              <a:t>有关</a:t>
            </a:r>
            <a:r>
              <a:rPr lang="en-US" altLang="zh-CN" smtClean="0"/>
              <a:t>ObjectDataSource</a:t>
            </a:r>
            <a:r>
              <a:rPr lang="zh-CN" altLang="en-US" smtClean="0"/>
              <a:t>控件的其它说明：</a:t>
            </a:r>
            <a:endParaRPr lang="en-US" altLang="zh-CN" smtClean="0"/>
          </a:p>
          <a:p>
            <a:pPr marL="1066800" lvl="1" indent="-609600" eaLnBrk="1" hangingPunct="1">
              <a:lnSpc>
                <a:spcPct val="115000"/>
              </a:lnSpc>
            </a:pPr>
            <a:r>
              <a:rPr lang="zh-CN" altLang="en-US" smtClean="0">
                <a:cs typeface="Arial" panose="020B0604020202020204" pitchFamily="34" charset="0"/>
              </a:rPr>
              <a:t>如果一个业务对象返回的是一个</a:t>
            </a:r>
            <a:r>
              <a:rPr lang="en-US" altLang="zh-CN" smtClean="0">
                <a:cs typeface="Arial" panose="020B0604020202020204" pitchFamily="34" charset="0"/>
              </a:rPr>
              <a:t>SqlDataReader</a:t>
            </a:r>
            <a:r>
              <a:rPr lang="zh-CN" altLang="en-US" smtClean="0">
                <a:cs typeface="Arial" panose="020B0604020202020204" pitchFamily="34" charset="0"/>
              </a:rPr>
              <a:t>对象，则用于显示数据的</a:t>
            </a:r>
            <a:r>
              <a:rPr lang="en-US" altLang="zh-CN" smtClean="0">
                <a:cs typeface="Arial" panose="020B0604020202020204" pitchFamily="34" charset="0"/>
              </a:rPr>
              <a:t>GridView</a:t>
            </a:r>
            <a:r>
              <a:rPr lang="zh-CN" altLang="en-US" smtClean="0">
                <a:cs typeface="Arial" panose="020B0604020202020204" pitchFamily="34" charset="0"/>
              </a:rPr>
              <a:t>控件无法进行分页处理；只有当业务对象返回一个</a:t>
            </a:r>
            <a:r>
              <a:rPr lang="en-US" altLang="zh-CN" smtClean="0">
                <a:cs typeface="Arial" panose="020B0604020202020204" pitchFamily="34" charset="0"/>
              </a:rPr>
              <a:t>DataSet</a:t>
            </a:r>
            <a:r>
              <a:rPr lang="zh-CN" altLang="en-US" smtClean="0">
                <a:cs typeface="Arial" panose="020B0604020202020204" pitchFamily="34" charset="0"/>
              </a:rPr>
              <a:t>、</a:t>
            </a:r>
            <a:r>
              <a:rPr lang="en-US" altLang="zh-CN" smtClean="0">
                <a:cs typeface="Arial" panose="020B0604020202020204" pitchFamily="34" charset="0"/>
              </a:rPr>
              <a:t>DataTable</a:t>
            </a:r>
            <a:r>
              <a:rPr lang="zh-CN" altLang="en-US" smtClean="0">
                <a:cs typeface="Arial" panose="020B0604020202020204" pitchFamily="34" charset="0"/>
              </a:rPr>
              <a:t>或</a:t>
            </a:r>
            <a:r>
              <a:rPr lang="en-US" altLang="zh-CN" smtClean="0">
                <a:cs typeface="Arial" panose="020B0604020202020204" pitchFamily="34" charset="0"/>
              </a:rPr>
              <a:t>DataView</a:t>
            </a:r>
            <a:r>
              <a:rPr lang="zh-CN" altLang="en-US" smtClean="0">
                <a:cs typeface="Arial" panose="020B0604020202020204" pitchFamily="34" charset="0"/>
              </a:rPr>
              <a:t>对象时，才能在</a:t>
            </a:r>
            <a:r>
              <a:rPr lang="en-US" altLang="zh-CN" smtClean="0">
                <a:cs typeface="Arial" panose="020B0604020202020204" pitchFamily="34" charset="0"/>
              </a:rPr>
              <a:t>GridView</a:t>
            </a:r>
            <a:r>
              <a:rPr lang="zh-CN" altLang="en-US" smtClean="0">
                <a:cs typeface="Arial" panose="020B0604020202020204" pitchFamily="34" charset="0"/>
              </a:rPr>
              <a:t>控件中进行分页、排序与筛选处理。</a:t>
            </a:r>
            <a:endParaRPr lang="en-US" altLang="zh-CN" smtClean="0">
              <a:cs typeface="Arial" panose="020B0604020202020204" pitchFamily="34" charset="0"/>
            </a:endParaRPr>
          </a:p>
          <a:p>
            <a:pPr marL="1066800" lvl="1" indent="-609600" eaLnBrk="1" hangingPunct="1">
              <a:lnSpc>
                <a:spcPct val="115000"/>
              </a:lnSpc>
            </a:pPr>
            <a:r>
              <a:rPr lang="en-US" altLang="zh-CN" smtClean="0"/>
              <a:t>ObjectDataSource</a:t>
            </a:r>
            <a:r>
              <a:rPr lang="zh-CN" altLang="en-US" smtClean="0"/>
              <a:t>控件提供了两种分页处理机制：用户界面分页机制与数据源分页机制。</a:t>
            </a:r>
            <a:endParaRPr lang="en-US" altLang="zh-CN" smtClean="0"/>
          </a:p>
          <a:p>
            <a:pPr marL="1066800" lvl="1" indent="-609600" eaLnBrk="1" hangingPunct="1">
              <a:lnSpc>
                <a:spcPct val="115000"/>
              </a:lnSpc>
            </a:pPr>
            <a:r>
              <a:rPr lang="en-US" altLang="zh-CN" smtClean="0"/>
              <a:t>ObjectDataSource</a:t>
            </a:r>
            <a:r>
              <a:rPr lang="zh-CN" altLang="en-US" smtClean="0"/>
              <a:t>控件提供了两种排序处理机制：用户界面排序机制与数据源排序机制。</a:t>
            </a:r>
            <a:endParaRPr lang="en-US" altLang="zh-CN" smtClean="0">
              <a:cs typeface="Arial" panose="020B0604020202020204" pitchFamily="34" charset="0"/>
            </a:endParaRPr>
          </a:p>
          <a:p>
            <a:pPr marL="1066800" lvl="1" indent="-609600" eaLnBrk="1" hangingPunct="1">
              <a:lnSpc>
                <a:spcPct val="115000"/>
              </a:lnSpc>
            </a:pPr>
            <a:endParaRPr lang="en-US" altLang="zh-CN"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3"/>
          <p:cNvSpPr>
            <a:spLocks noGrp="1" noRot="1" noChangeArrowheads="1"/>
          </p:cNvSpPr>
          <p:nvPr>
            <p:ph type="body" idx="1"/>
          </p:nvPr>
        </p:nvSpPr>
        <p:spPr>
          <a:xfrm>
            <a:off x="323850" y="981075"/>
            <a:ext cx="8540750" cy="5327650"/>
          </a:xfrm>
        </p:spPr>
        <p:txBody>
          <a:bodyPr/>
          <a:lstStyle/>
          <a:p>
            <a:pPr>
              <a:lnSpc>
                <a:spcPct val="120000"/>
              </a:lnSpc>
            </a:pPr>
            <a:r>
              <a:rPr lang="en-US" altLang="zh-CN" smtClean="0"/>
              <a:t>ObjectDataSource</a:t>
            </a:r>
            <a:r>
              <a:rPr lang="zh-CN" altLang="en-US" smtClean="0"/>
              <a:t>控件的</a:t>
            </a:r>
            <a:r>
              <a:rPr lang="zh-CN" altLang="en-US" sz="2800" smtClean="0"/>
              <a:t>主要事件：</a:t>
            </a:r>
            <a:endParaRPr lang="zh-CN" altLang="en-US" sz="2800" smtClean="0"/>
          </a:p>
          <a:p>
            <a:pPr lvl="1">
              <a:lnSpc>
                <a:spcPct val="120000"/>
              </a:lnSpc>
            </a:pPr>
            <a:r>
              <a:rPr lang="en-US" altLang="zh-CN" smtClean="0">
                <a:solidFill>
                  <a:srgbClr val="000000"/>
                </a:solidFill>
              </a:rPr>
              <a:t>Selecting</a:t>
            </a:r>
            <a:r>
              <a:rPr lang="zh-CN" altLang="en-US" smtClean="0">
                <a:solidFill>
                  <a:srgbClr val="000000"/>
                </a:solidFill>
              </a:rPr>
              <a:t>：在查询之前触发。</a:t>
            </a:r>
            <a:endParaRPr lang="zh-CN" altLang="en-US" smtClean="0">
              <a:solidFill>
                <a:srgbClr val="000000"/>
              </a:solidFill>
            </a:endParaRPr>
          </a:p>
          <a:p>
            <a:pPr lvl="1">
              <a:lnSpc>
                <a:spcPct val="120000"/>
              </a:lnSpc>
            </a:pPr>
            <a:r>
              <a:rPr lang="en-US" altLang="zh-CN" smtClean="0">
                <a:solidFill>
                  <a:srgbClr val="000000"/>
                </a:solidFill>
              </a:rPr>
              <a:t>Selected</a:t>
            </a:r>
            <a:r>
              <a:rPr lang="zh-CN" altLang="en-US" smtClean="0">
                <a:solidFill>
                  <a:srgbClr val="000000"/>
                </a:solidFill>
              </a:rPr>
              <a:t>：在查询之后触发。</a:t>
            </a:r>
            <a:endParaRPr lang="zh-CN" altLang="en-US" smtClean="0">
              <a:solidFill>
                <a:srgbClr val="000000"/>
              </a:solidFill>
            </a:endParaRPr>
          </a:p>
          <a:p>
            <a:pPr lvl="1">
              <a:lnSpc>
                <a:spcPct val="120000"/>
              </a:lnSpc>
            </a:pPr>
            <a:r>
              <a:rPr lang="en-US" altLang="zh-CN" smtClean="0">
                <a:solidFill>
                  <a:srgbClr val="000000"/>
                </a:solidFill>
              </a:rPr>
              <a:t>Inserting</a:t>
            </a:r>
            <a:r>
              <a:rPr lang="zh-CN" altLang="en-US" smtClean="0">
                <a:solidFill>
                  <a:srgbClr val="000000"/>
                </a:solidFill>
              </a:rPr>
              <a:t>：在插入之前触发。</a:t>
            </a:r>
            <a:endParaRPr lang="zh-CN" altLang="en-US" smtClean="0">
              <a:solidFill>
                <a:srgbClr val="000000"/>
              </a:solidFill>
            </a:endParaRPr>
          </a:p>
          <a:p>
            <a:pPr lvl="1">
              <a:lnSpc>
                <a:spcPct val="120000"/>
              </a:lnSpc>
            </a:pPr>
            <a:r>
              <a:rPr lang="en-US" altLang="zh-CN" smtClean="0">
                <a:solidFill>
                  <a:srgbClr val="000000"/>
                </a:solidFill>
              </a:rPr>
              <a:t>Inserted</a:t>
            </a:r>
            <a:r>
              <a:rPr lang="zh-CN" altLang="en-US" smtClean="0">
                <a:solidFill>
                  <a:srgbClr val="000000"/>
                </a:solidFill>
              </a:rPr>
              <a:t>：在插入之后触发。</a:t>
            </a:r>
            <a:endParaRPr lang="zh-CN" altLang="en-US" smtClean="0">
              <a:solidFill>
                <a:srgbClr val="000000"/>
              </a:solidFill>
            </a:endParaRPr>
          </a:p>
          <a:p>
            <a:pPr lvl="1">
              <a:lnSpc>
                <a:spcPct val="120000"/>
              </a:lnSpc>
            </a:pPr>
            <a:r>
              <a:rPr lang="en-US" altLang="zh-CN" smtClean="0">
                <a:solidFill>
                  <a:srgbClr val="000000"/>
                </a:solidFill>
              </a:rPr>
              <a:t>Updating</a:t>
            </a:r>
            <a:r>
              <a:rPr lang="zh-CN" altLang="en-US" smtClean="0">
                <a:solidFill>
                  <a:srgbClr val="000000"/>
                </a:solidFill>
              </a:rPr>
              <a:t>：在更新之前触发。</a:t>
            </a:r>
            <a:endParaRPr lang="zh-CN" altLang="en-US" smtClean="0">
              <a:solidFill>
                <a:srgbClr val="000000"/>
              </a:solidFill>
            </a:endParaRPr>
          </a:p>
          <a:p>
            <a:pPr lvl="1">
              <a:lnSpc>
                <a:spcPct val="120000"/>
              </a:lnSpc>
            </a:pPr>
            <a:r>
              <a:rPr lang="en-US" altLang="zh-CN" smtClean="0">
                <a:solidFill>
                  <a:srgbClr val="000000"/>
                </a:solidFill>
              </a:rPr>
              <a:t>Updated</a:t>
            </a:r>
            <a:r>
              <a:rPr lang="zh-CN" altLang="en-US" smtClean="0">
                <a:solidFill>
                  <a:srgbClr val="000000"/>
                </a:solidFill>
              </a:rPr>
              <a:t>：在更新之后触发。</a:t>
            </a:r>
            <a:endParaRPr lang="zh-CN" altLang="en-US" smtClean="0">
              <a:solidFill>
                <a:srgbClr val="000000"/>
              </a:solidFill>
            </a:endParaRPr>
          </a:p>
          <a:p>
            <a:pPr lvl="1">
              <a:lnSpc>
                <a:spcPct val="120000"/>
              </a:lnSpc>
            </a:pPr>
            <a:r>
              <a:rPr lang="en-US" altLang="zh-CN" smtClean="0">
                <a:solidFill>
                  <a:srgbClr val="000000"/>
                </a:solidFill>
              </a:rPr>
              <a:t>Deleting</a:t>
            </a:r>
            <a:r>
              <a:rPr lang="zh-CN" altLang="en-US" smtClean="0">
                <a:solidFill>
                  <a:srgbClr val="000000"/>
                </a:solidFill>
              </a:rPr>
              <a:t>：在删除之前触发。</a:t>
            </a:r>
            <a:endParaRPr lang="zh-CN" altLang="en-US" smtClean="0">
              <a:solidFill>
                <a:srgbClr val="000000"/>
              </a:solidFill>
            </a:endParaRPr>
          </a:p>
          <a:p>
            <a:pPr lvl="1">
              <a:lnSpc>
                <a:spcPct val="120000"/>
              </a:lnSpc>
            </a:pPr>
            <a:r>
              <a:rPr lang="en-US" altLang="zh-CN" smtClean="0">
                <a:solidFill>
                  <a:srgbClr val="000000"/>
                </a:solidFill>
              </a:rPr>
              <a:t>Deleted</a:t>
            </a:r>
            <a:r>
              <a:rPr lang="zh-CN" altLang="en-US" smtClean="0">
                <a:solidFill>
                  <a:srgbClr val="000000"/>
                </a:solidFill>
              </a:rPr>
              <a:t>：在删除之后触发。</a:t>
            </a:r>
            <a:endParaRPr lang="en-US" altLang="zh-CN" smtClean="0">
              <a:solidFill>
                <a:srgbClr val="000000"/>
              </a:solidFill>
            </a:endParaRPr>
          </a:p>
          <a:p>
            <a:pPr lvl="1">
              <a:lnSpc>
                <a:spcPct val="120000"/>
              </a:lnSpc>
            </a:pPr>
            <a:r>
              <a:rPr lang="en-US" altLang="zh-CN" smtClean="0">
                <a:solidFill>
                  <a:srgbClr val="000000"/>
                </a:solidFill>
              </a:rPr>
              <a:t>………</a:t>
            </a:r>
            <a:endParaRPr lang="en-US" altLang="zh-CN" smtClean="0">
              <a:cs typeface="Arial" panose="020B0604020202020204" pitchFamily="34" charset="0"/>
            </a:endParaRPr>
          </a:p>
        </p:txBody>
      </p:sp>
      <p:sp>
        <p:nvSpPr>
          <p:cNvPr id="3" name="动作按钮: 开始 2">
            <a:hlinkClick r:id="rId1" action="ppaction://hlinksldjump" highlightClick="1"/>
          </p:cNvPr>
          <p:cNvSpPr/>
          <p:nvPr/>
        </p:nvSpPr>
        <p:spPr>
          <a:xfrm>
            <a:off x="8604250" y="6308725"/>
            <a:ext cx="215900" cy="215900"/>
          </a:xfrm>
          <a:prstGeom prst="actionButtonBeginn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301625" y="685800"/>
            <a:ext cx="8540750" cy="1014413"/>
          </a:xfrm>
        </p:spPr>
        <p:txBody>
          <a:bodyPr/>
          <a:lstStyle/>
          <a:p>
            <a:pPr eaLnBrk="1" hangingPunct="1"/>
            <a:r>
              <a:rPr lang="en-US" altLang="zh-CN" smtClean="0"/>
              <a:t>7.1 </a:t>
            </a:r>
            <a:r>
              <a:rPr lang="zh-CN" altLang="en-US" smtClean="0"/>
              <a:t>母版页</a:t>
            </a:r>
            <a:endParaRPr lang="zh-CN" altLang="en-US" smtClean="0"/>
          </a:p>
        </p:txBody>
      </p:sp>
      <p:sp>
        <p:nvSpPr>
          <p:cNvPr id="6147" name="Rectangle 3"/>
          <p:cNvSpPr>
            <a:spLocks noGrp="1" noRot="1" noChangeArrowheads="1"/>
          </p:cNvSpPr>
          <p:nvPr>
            <p:ph type="body" idx="1"/>
          </p:nvPr>
        </p:nvSpPr>
        <p:spPr>
          <a:xfrm>
            <a:off x="323850" y="1628775"/>
            <a:ext cx="8496300" cy="4895850"/>
          </a:xfrm>
        </p:spPr>
        <p:txBody>
          <a:bodyPr/>
          <a:lstStyle/>
          <a:p>
            <a:pPr eaLnBrk="1" hangingPunct="1">
              <a:lnSpc>
                <a:spcPct val="120000"/>
              </a:lnSpc>
            </a:pPr>
            <a:r>
              <a:rPr lang="zh-CN" altLang="en-US" smtClean="0"/>
              <a:t>制作</a:t>
            </a:r>
            <a:r>
              <a:rPr lang="en-US" altLang="zh-CN" smtClean="0"/>
              <a:t>Web</a:t>
            </a:r>
            <a:r>
              <a:rPr lang="zh-CN" altLang="en-US" smtClean="0"/>
              <a:t>站点时，通常要求整个网站的页面在布局、色彩、局部功能以及导航等方面具有统一的风格。为方便这一目标的实现，从</a:t>
            </a:r>
            <a:r>
              <a:rPr lang="en-US" altLang="zh-CN" smtClean="0"/>
              <a:t>ASP.NET 2.0</a:t>
            </a:r>
            <a:r>
              <a:rPr lang="zh-CN" altLang="en-US" smtClean="0"/>
              <a:t>起，提供了母版页。</a:t>
            </a:r>
            <a:endParaRPr lang="zh-CN" altLang="en-US" smtClean="0"/>
          </a:p>
          <a:p>
            <a:pPr eaLnBrk="1" hangingPunct="1">
              <a:lnSpc>
                <a:spcPct val="120000"/>
              </a:lnSpc>
            </a:pPr>
            <a:r>
              <a:rPr lang="zh-CN" altLang="en-US" smtClean="0"/>
              <a:t>母版页是单个</a:t>
            </a:r>
            <a:r>
              <a:rPr lang="en-US" altLang="zh-CN" smtClean="0"/>
              <a:t>ASP.NET</a:t>
            </a:r>
            <a:r>
              <a:rPr lang="zh-CN" altLang="en-US" smtClean="0"/>
              <a:t>页面，包含</a:t>
            </a:r>
            <a:r>
              <a:rPr lang="en-US" altLang="zh-CN" smtClean="0"/>
              <a:t>Web</a:t>
            </a:r>
            <a:r>
              <a:rPr lang="zh-CN" altLang="en-US" smtClean="0"/>
              <a:t>站点的完整结构，站点的其它所有页面都可以继承该页面。将该模板中的特定区域定义为内容区域（任意多个），可以在内容区域中进行有别于母版页的个性化页面设计。</a:t>
            </a:r>
            <a:endParaRPr lang="zh-CN" altLang="en-US" smtClean="0"/>
          </a:p>
          <a:p>
            <a:pPr eaLnBrk="1" hangingPunct="1">
              <a:lnSpc>
                <a:spcPct val="120000"/>
              </a:lnSpc>
            </a:pPr>
            <a:r>
              <a:rPr lang="zh-CN" altLang="en-US" smtClean="0"/>
              <a:t>在母版页中可以包括静态文本、</a:t>
            </a:r>
            <a:r>
              <a:rPr lang="en-US" altLang="zh-CN" smtClean="0"/>
              <a:t>HTML</a:t>
            </a:r>
            <a:r>
              <a:rPr lang="zh-CN" altLang="en-US" smtClean="0"/>
              <a:t>元素和</a:t>
            </a:r>
            <a:r>
              <a:rPr lang="en-US" altLang="zh-CN" smtClean="0"/>
              <a:t>ASP.NET</a:t>
            </a:r>
            <a:r>
              <a:rPr lang="zh-CN" altLang="en-US" smtClean="0"/>
              <a:t>服务器控件等各种内容。通常情况下，母版页中包括各个页面的通用部分，如导航条、页眉、页脚以及版权信息等。</a:t>
            </a:r>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rrowheads="1"/>
          </p:cNvSpPr>
          <p:nvPr>
            <p:ph type="body" idx="1"/>
          </p:nvPr>
        </p:nvSpPr>
        <p:spPr>
          <a:xfrm>
            <a:off x="304800" y="908050"/>
            <a:ext cx="8540750" cy="5329238"/>
          </a:xfrm>
        </p:spPr>
        <p:txBody>
          <a:bodyPr/>
          <a:lstStyle/>
          <a:p>
            <a:pPr marL="1066800" lvl="1" indent="-609600" eaLnBrk="1" hangingPunct="1">
              <a:lnSpc>
                <a:spcPct val="115000"/>
              </a:lnSpc>
            </a:pPr>
            <a:r>
              <a:rPr lang="zh-CN" altLang="en-US" smtClean="0"/>
              <a:t>示例 </a:t>
            </a:r>
            <a:r>
              <a:rPr lang="en-US" altLang="zh-CN" smtClean="0"/>
              <a:t>1</a:t>
            </a:r>
            <a:r>
              <a:rPr lang="zh-CN" altLang="en-US" smtClean="0"/>
              <a:t>：   </a:t>
            </a:r>
            <a:endParaRPr lang="en-US" altLang="zh-CN" smtClean="0"/>
          </a:p>
          <a:p>
            <a:pPr marL="1466850" lvl="2" indent="-609600" eaLnBrk="1" hangingPunct="1">
              <a:lnSpc>
                <a:spcPct val="115000"/>
              </a:lnSpc>
            </a:pPr>
            <a:r>
              <a:rPr lang="zh-CN" altLang="en-US" smtClean="0"/>
              <a:t> </a:t>
            </a:r>
            <a:r>
              <a:rPr lang="en-US" altLang="zh-CN" smtClean="0"/>
              <a:t>C:\......\Web</a:t>
            </a:r>
            <a:r>
              <a:rPr lang="zh-CN" altLang="en-US" smtClean="0"/>
              <a:t>编程技术</a:t>
            </a:r>
            <a:r>
              <a:rPr lang="en-US" altLang="zh-CN" smtClean="0"/>
              <a:t>\ch6\AccessingData\AddBook.aspx</a:t>
            </a:r>
            <a:endParaRPr lang="en-US" altLang="zh-CN" smtClean="0"/>
          </a:p>
          <a:p>
            <a:pPr marL="1066800" lvl="1" indent="-609600" eaLnBrk="1" hangingPunct="1">
              <a:lnSpc>
                <a:spcPct val="115000"/>
              </a:lnSpc>
            </a:pPr>
            <a:endParaRPr lang="zh-CN" altLang="en-US" b="0" smtClean="0"/>
          </a:p>
        </p:txBody>
      </p:sp>
      <p:sp>
        <p:nvSpPr>
          <p:cNvPr id="153603" name="AutoShape 3">
            <a:hlinkClick r:id="rId1" action="ppaction://hlinksldjump" highlightClick="1"/>
          </p:cNvPr>
          <p:cNvSpPr>
            <a:spLocks noChangeArrowheads="1"/>
          </p:cNvSpPr>
          <p:nvPr/>
        </p:nvSpPr>
        <p:spPr bwMode="auto">
          <a:xfrm>
            <a:off x="8388350" y="6165850"/>
            <a:ext cx="287338" cy="215900"/>
          </a:xfrm>
          <a:prstGeom prst="actionButtonBeginning">
            <a:avLst/>
          </a:prstGeom>
          <a:solidFill>
            <a:srgbClr val="FFC000"/>
          </a:solidFill>
          <a:ln w="9525">
            <a:noFill/>
            <a:miter lim="800000"/>
          </a:ln>
        </p:spPr>
        <p:txBody>
          <a:bodyPr wrap="none" anchor="ct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Rot="1" noChangeArrowheads="1"/>
          </p:cNvSpPr>
          <p:nvPr>
            <p:ph type="body" idx="1"/>
          </p:nvPr>
        </p:nvSpPr>
        <p:spPr>
          <a:xfrm>
            <a:off x="2339975" y="2133600"/>
            <a:ext cx="5040313" cy="2520950"/>
          </a:xfrm>
        </p:spPr>
        <p:txBody>
          <a:bodyPr/>
          <a:lstStyle/>
          <a:p>
            <a:pPr eaLnBrk="1" hangingPunct="1"/>
            <a:r>
              <a:rPr lang="zh-CN" altLang="en-US" sz="2800" smtClean="0">
                <a:hlinkClick r:id="rId1" action="ppaction://hlinksldjump"/>
              </a:rPr>
              <a:t>母版页的建立</a:t>
            </a:r>
            <a:endParaRPr lang="zh-CN" altLang="en-US" sz="2800" smtClean="0"/>
          </a:p>
          <a:p>
            <a:pPr eaLnBrk="1" hangingPunct="1"/>
            <a:r>
              <a:rPr lang="zh-CN" altLang="en-US" sz="2800" smtClean="0">
                <a:hlinkClick r:id="rId2" action="ppaction://hlinksldjump"/>
              </a:rPr>
              <a:t>创建内容页</a:t>
            </a:r>
            <a:endParaRPr lang="en-US" altLang="zh-CN" sz="2800" smtClean="0"/>
          </a:p>
          <a:p>
            <a:pPr eaLnBrk="1" hangingPunct="1"/>
            <a:r>
              <a:rPr lang="zh-CN" altLang="en-US" sz="2800" smtClean="0">
                <a:hlinkClick r:id="rId3" action="ppaction://hlinksldjump"/>
              </a:rPr>
              <a:t>进一步了解母版页</a:t>
            </a:r>
            <a:endParaRPr lang="en-US" altLang="zh-CN" sz="28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r>
              <a:rPr lang="en-US" altLang="zh-CN" b="0" smtClean="0"/>
              <a:t>7.1.1 </a:t>
            </a:r>
            <a:r>
              <a:rPr lang="zh-CN" altLang="en-US" smtClean="0"/>
              <a:t>母版页的建立</a:t>
            </a:r>
            <a:endParaRPr lang="zh-CN" altLang="en-US" smtClean="0"/>
          </a:p>
        </p:txBody>
      </p:sp>
      <p:sp>
        <p:nvSpPr>
          <p:cNvPr id="8195" name="Rectangle 3"/>
          <p:cNvSpPr>
            <a:spLocks noGrp="1" noRot="1" noChangeArrowheads="1"/>
          </p:cNvSpPr>
          <p:nvPr>
            <p:ph type="body" idx="1"/>
          </p:nvPr>
        </p:nvSpPr>
        <p:spPr>
          <a:xfrm>
            <a:off x="304800" y="1773238"/>
            <a:ext cx="8540750" cy="4751387"/>
          </a:xfrm>
        </p:spPr>
        <p:txBody>
          <a:bodyPr/>
          <a:lstStyle/>
          <a:p>
            <a:pPr marL="457200" indent="-457200" eaLnBrk="1" hangingPunct="1">
              <a:lnSpc>
                <a:spcPct val="110000"/>
              </a:lnSpc>
              <a:defRPr/>
            </a:pPr>
            <a:r>
              <a:rPr lang="zh-CN" altLang="en-US" dirty="0" smtClean="0"/>
              <a:t>母版页创建步骤如下：</a:t>
            </a:r>
            <a:endParaRPr lang="zh-CN" altLang="en-US" b="0" dirty="0" smtClean="0"/>
          </a:p>
          <a:p>
            <a:pPr marL="914400" lvl="1" indent="-457200" eaLnBrk="1" hangingPunct="1">
              <a:lnSpc>
                <a:spcPct val="110000"/>
              </a:lnSpc>
              <a:buFont typeface="Wingdings" panose="05000000000000000000" pitchFamily="2" charset="2"/>
              <a:buAutoNum type="circleNumDbPlain"/>
              <a:defRPr/>
            </a:pPr>
            <a:r>
              <a:rPr lang="zh-CN" altLang="en-US" dirty="0" smtClean="0"/>
              <a:t>在现有网站的“解决方案资源管理器”窗口的网站名上单击</a:t>
            </a:r>
            <a:r>
              <a:rPr lang="en-US" altLang="zh-CN" dirty="0" smtClean="0"/>
              <a:t>【</a:t>
            </a:r>
            <a:r>
              <a:rPr lang="zh-CN" altLang="en-US" dirty="0" smtClean="0"/>
              <a:t>添加新项</a:t>
            </a:r>
            <a:r>
              <a:rPr lang="en-US" altLang="zh-CN" dirty="0" smtClean="0"/>
              <a:t>】</a:t>
            </a:r>
            <a:r>
              <a:rPr lang="zh-CN" altLang="en-US" dirty="0" smtClean="0"/>
              <a:t>选项，进入“添加新项”打开窗口；</a:t>
            </a:r>
            <a:endParaRPr lang="zh-CN" altLang="en-US" dirty="0" smtClean="0"/>
          </a:p>
          <a:p>
            <a:pPr marL="914400" lvl="1" indent="-457200" eaLnBrk="1" hangingPunct="1">
              <a:lnSpc>
                <a:spcPct val="110000"/>
              </a:lnSpc>
              <a:buFont typeface="Wingdings" panose="05000000000000000000" pitchFamily="2" charset="2"/>
              <a:buAutoNum type="circleNumDbPlain"/>
              <a:defRPr/>
            </a:pPr>
            <a:r>
              <a:rPr lang="zh-CN" altLang="en-US" dirty="0" smtClean="0"/>
              <a:t>选择</a:t>
            </a:r>
            <a:r>
              <a:rPr lang="en-US" altLang="zh-CN" dirty="0" smtClean="0"/>
              <a:t>【</a:t>
            </a:r>
            <a:r>
              <a:rPr lang="zh-CN" altLang="en-US" dirty="0" smtClean="0"/>
              <a:t>母版页</a:t>
            </a:r>
            <a:r>
              <a:rPr lang="en-US" altLang="zh-CN" dirty="0" smtClean="0"/>
              <a:t>】</a:t>
            </a:r>
            <a:r>
              <a:rPr lang="zh-CN" altLang="en-US" dirty="0" smtClean="0"/>
              <a:t>项目，即可向项目中添加一个母版页。</a:t>
            </a:r>
            <a:endParaRPr lang="zh-CN" altLang="en-US" dirty="0" smtClean="0"/>
          </a:p>
          <a:p>
            <a:pPr marL="457200" indent="-457200" eaLnBrk="1" hangingPunct="1">
              <a:lnSpc>
                <a:spcPct val="110000"/>
              </a:lnSpc>
              <a:defRPr/>
            </a:pPr>
            <a:r>
              <a:rPr lang="zh-CN" altLang="en-US" dirty="0" smtClean="0"/>
              <a:t>母版页的后缀名为</a:t>
            </a:r>
            <a:r>
              <a:rPr lang="en-US" altLang="zh-CN" dirty="0" smtClean="0"/>
              <a:t>.master</a:t>
            </a:r>
            <a:r>
              <a:rPr lang="zh-CN" altLang="en-US" dirty="0" smtClean="0"/>
              <a:t>。母版页同</a:t>
            </a:r>
            <a:r>
              <a:rPr lang="en-US" altLang="zh-CN" dirty="0" smtClean="0"/>
              <a:t>Web</a:t>
            </a:r>
            <a:r>
              <a:rPr lang="zh-CN" altLang="en-US" dirty="0" smtClean="0"/>
              <a:t>窗体在结构上基本相同，与</a:t>
            </a:r>
            <a:r>
              <a:rPr lang="en-US" altLang="zh-CN" dirty="0" smtClean="0"/>
              <a:t>Web</a:t>
            </a:r>
            <a:r>
              <a:rPr lang="zh-CN" altLang="en-US" dirty="0" smtClean="0"/>
              <a:t>窗体不同的是，母版页的声明方法不是使用</a:t>
            </a:r>
            <a:r>
              <a:rPr lang="en-US" altLang="zh-CN" dirty="0" smtClean="0"/>
              <a:t>Page</a:t>
            </a:r>
            <a:r>
              <a:rPr lang="zh-CN" altLang="en-US" dirty="0" smtClean="0"/>
              <a:t>的方法声明，而是使用</a:t>
            </a:r>
            <a:r>
              <a:rPr lang="en-US" altLang="zh-CN" dirty="0" smtClean="0"/>
              <a:t>Master</a:t>
            </a:r>
            <a:r>
              <a:rPr lang="zh-CN" altLang="en-US" dirty="0" smtClean="0"/>
              <a:t>关键字进行声明，示例代码如下所示。：</a:t>
            </a:r>
            <a:endParaRPr lang="zh-CN" altLang="en-US" dirty="0" smtClean="0"/>
          </a:p>
          <a:p>
            <a:pPr marL="1257300" lvl="2" indent="-342900" eaLnBrk="1" hangingPunct="1">
              <a:lnSpc>
                <a:spcPct val="110000"/>
              </a:lnSpc>
              <a:defRPr/>
            </a:pPr>
            <a:r>
              <a:rPr lang="en-US" altLang="zh-CN" b="0" dirty="0" smtClean="0"/>
              <a:t>&lt;%@ </a:t>
            </a:r>
            <a:r>
              <a:rPr lang="en-US" altLang="zh-CN" b="0" dirty="0" smtClean="0">
                <a:solidFill>
                  <a:schemeClr val="tx2">
                    <a:lumMod val="75000"/>
                  </a:schemeClr>
                </a:solidFill>
              </a:rPr>
              <a:t>Master</a:t>
            </a:r>
            <a:r>
              <a:rPr lang="en-US" altLang="zh-CN" b="0" dirty="0" smtClean="0"/>
              <a:t> Language="C#" </a:t>
            </a:r>
            <a:r>
              <a:rPr lang="en-US" altLang="zh-CN" b="0" dirty="0" err="1" smtClean="0"/>
              <a:t>AutoEventWireup</a:t>
            </a:r>
            <a:r>
              <a:rPr lang="en-US" altLang="zh-CN" b="0" dirty="0" smtClean="0"/>
              <a:t>="true" </a:t>
            </a:r>
            <a:r>
              <a:rPr lang="en-US" altLang="zh-CN" b="0" dirty="0" err="1" smtClean="0"/>
              <a:t>CodeBehind</a:t>
            </a:r>
            <a:r>
              <a:rPr lang="en-US" altLang="zh-CN" b="0" dirty="0" smtClean="0"/>
              <a:t>="</a:t>
            </a:r>
            <a:r>
              <a:rPr lang="en-US" altLang="zh-CN" b="0" dirty="0" err="1" smtClean="0"/>
              <a:t>Master.master.cs</a:t>
            </a:r>
            <a:r>
              <a:rPr lang="en-US" altLang="zh-CN" b="0" dirty="0" smtClean="0"/>
              <a:t>" Inherits="</a:t>
            </a:r>
            <a:r>
              <a:rPr lang="en-US" altLang="zh-CN" b="0" dirty="0" err="1" smtClean="0"/>
              <a:t>MasterPage</a:t>
            </a:r>
            <a:r>
              <a:rPr lang="en-US" altLang="zh-CN" b="0" dirty="0" smtClean="0"/>
              <a:t>" %&gt;  </a:t>
            </a:r>
            <a:endParaRPr lang="en-US" altLang="zh-CN" b="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type="body" idx="1"/>
          </p:nvPr>
        </p:nvSpPr>
        <p:spPr>
          <a:xfrm>
            <a:off x="304800" y="1123950"/>
            <a:ext cx="8540750" cy="5400675"/>
          </a:xfrm>
        </p:spPr>
        <p:txBody>
          <a:bodyPr/>
          <a:lstStyle/>
          <a:p>
            <a:pPr marL="457200" indent="-457200" eaLnBrk="1" hangingPunct="1">
              <a:lnSpc>
                <a:spcPct val="120000"/>
              </a:lnSpc>
              <a:defRPr/>
            </a:pPr>
            <a:r>
              <a:rPr lang="zh-CN" altLang="en-US" dirty="0" smtClean="0"/>
              <a:t>创建母版页示例：</a:t>
            </a:r>
            <a:endParaRPr lang="en-US" altLang="zh-CN" dirty="0" smtClean="0"/>
          </a:p>
          <a:p>
            <a:pPr marL="1257300" lvl="2" indent="-457200" eaLnBrk="1" hangingPunct="1">
              <a:lnSpc>
                <a:spcPct val="120000"/>
              </a:lnSpc>
              <a:defRPr/>
            </a:pPr>
            <a:r>
              <a:rPr lang="zh-CN" altLang="en-US" dirty="0" smtClean="0"/>
              <a:t> </a:t>
            </a:r>
            <a:r>
              <a:rPr lang="en-US" altLang="zh-CN" dirty="0" smtClean="0"/>
              <a:t>C:\......\Web</a:t>
            </a:r>
            <a:r>
              <a:rPr lang="zh-CN" altLang="en-US" dirty="0" smtClean="0"/>
              <a:t>编程技术</a:t>
            </a:r>
            <a:r>
              <a:rPr lang="en-US" altLang="zh-CN" dirty="0" smtClean="0"/>
              <a:t>\ch7-mp\MasterPage.aspx</a:t>
            </a:r>
            <a:endParaRPr lang="zh-CN" altLang="en-US" dirty="0" smtClean="0"/>
          </a:p>
          <a:p>
            <a:pPr marL="1257300" lvl="2" indent="-457200" eaLnBrk="1" hangingPunct="1">
              <a:lnSpc>
                <a:spcPct val="120000"/>
              </a:lnSpc>
              <a:defRPr/>
            </a:pPr>
            <a:r>
              <a:rPr lang="zh-CN" altLang="en-US" dirty="0" smtClean="0">
                <a:solidFill>
                  <a:schemeClr val="tx2">
                    <a:lumMod val="75000"/>
                  </a:schemeClr>
                </a:solidFill>
              </a:rPr>
              <a:t>说明：</a:t>
            </a:r>
            <a:endParaRPr lang="en-US" altLang="zh-CN" dirty="0" smtClean="0">
              <a:solidFill>
                <a:schemeClr val="tx2">
                  <a:lumMod val="75000"/>
                </a:schemeClr>
              </a:solidFill>
            </a:endParaRPr>
          </a:p>
          <a:p>
            <a:pPr marL="1714500" lvl="3" indent="-457200" eaLnBrk="1" hangingPunct="1">
              <a:lnSpc>
                <a:spcPct val="120000"/>
              </a:lnSpc>
              <a:defRPr/>
            </a:pPr>
            <a:r>
              <a:rPr lang="en-US" altLang="zh-CN" b="1" dirty="0" err="1" smtClean="0"/>
              <a:t>ContentPlaceHolder</a:t>
            </a:r>
            <a:r>
              <a:rPr lang="zh-CN" altLang="en-US" b="1" dirty="0" smtClean="0"/>
              <a:t>控件（内容占位符控件）：指出继承该母版页的网页（内容页）的可编辑区域。</a:t>
            </a:r>
            <a:endParaRPr lang="en-US" altLang="zh-CN" b="1" dirty="0" smtClean="0"/>
          </a:p>
          <a:p>
            <a:pPr marL="1714500" lvl="3" indent="-457200" eaLnBrk="1" hangingPunct="1">
              <a:lnSpc>
                <a:spcPct val="120000"/>
              </a:lnSpc>
              <a:defRPr/>
            </a:pPr>
            <a:r>
              <a:rPr lang="zh-CN" altLang="en-US" b="1" dirty="0" smtClean="0"/>
              <a:t>内容页实际上是通过内容占位符控件与母版页建立起关系。母版页中定义的占位符，最终需要由内容页来代替，内容页中的内容在运行时将自动绑定到特定的母版页中。</a:t>
            </a:r>
            <a:endParaRPr lang="en-US" altLang="zh-CN" b="1" dirty="0" smtClean="0"/>
          </a:p>
          <a:p>
            <a:pPr marL="1714500" lvl="3" indent="-457200" eaLnBrk="1" hangingPunct="1">
              <a:lnSpc>
                <a:spcPct val="120000"/>
              </a:lnSpc>
              <a:defRPr/>
            </a:pPr>
            <a:r>
              <a:rPr lang="zh-CN" altLang="en-US" b="1" dirty="0" smtClean="0"/>
              <a:t>母版页中可使用多个</a:t>
            </a:r>
            <a:r>
              <a:rPr lang="en-US" altLang="zh-CN" b="1" dirty="0" err="1" smtClean="0"/>
              <a:t>ContentPlaceHolder</a:t>
            </a:r>
            <a:r>
              <a:rPr lang="zh-CN" altLang="en-US" b="1" dirty="0" smtClean="0"/>
              <a:t>控件。本例中包含</a:t>
            </a:r>
            <a:r>
              <a:rPr lang="en-US" altLang="zh-CN" b="1" dirty="0" smtClean="0"/>
              <a:t>2</a:t>
            </a:r>
            <a:r>
              <a:rPr lang="zh-CN" altLang="en-US" b="1" dirty="0" smtClean="0"/>
              <a:t>个</a:t>
            </a:r>
            <a:r>
              <a:rPr lang="en-US" altLang="zh-CN" b="1" dirty="0" err="1" smtClean="0"/>
              <a:t>ContentPlaceHolder</a:t>
            </a:r>
            <a:r>
              <a:rPr lang="zh-CN" altLang="en-US" b="1" dirty="0" smtClean="0"/>
              <a:t>，分别位于</a:t>
            </a:r>
            <a:r>
              <a:rPr lang="en-US" altLang="zh-CN" b="1" dirty="0" smtClean="0"/>
              <a:t>&lt;head&gt;</a:t>
            </a:r>
            <a:r>
              <a:rPr lang="zh-CN" altLang="en-US" b="1" dirty="0" smtClean="0"/>
              <a:t>元素和</a:t>
            </a:r>
            <a:r>
              <a:rPr lang="en-US" altLang="zh-CN" b="1" dirty="0" smtClean="0"/>
              <a:t>Web</a:t>
            </a:r>
            <a:r>
              <a:rPr lang="zh-CN" altLang="en-US" b="1" dirty="0" smtClean="0"/>
              <a:t>窗体中。</a:t>
            </a:r>
            <a:endParaRPr lang="en-US" altLang="zh-CN" b="1" dirty="0" smtClean="0"/>
          </a:p>
          <a:p>
            <a:pPr marL="1714500" lvl="3" indent="-457200" eaLnBrk="1" hangingPunct="1">
              <a:lnSpc>
                <a:spcPct val="120000"/>
              </a:lnSpc>
              <a:defRPr/>
            </a:pPr>
            <a:r>
              <a:rPr lang="zh-CN" altLang="en-US" b="1" dirty="0" smtClean="0"/>
              <a:t>要添加新的</a:t>
            </a:r>
            <a:r>
              <a:rPr lang="en-US" altLang="zh-CN" b="1" dirty="0" err="1" smtClean="0"/>
              <a:t>ContentPlaceHolder</a:t>
            </a:r>
            <a:r>
              <a:rPr lang="zh-CN" altLang="en-US" b="1" dirty="0" smtClean="0"/>
              <a:t>，只需从工具箱中拖放</a:t>
            </a:r>
            <a:r>
              <a:rPr lang="en-US" altLang="zh-CN" b="1" dirty="0" err="1" smtClean="0"/>
              <a:t>ContentPlaceHolder</a:t>
            </a:r>
            <a:r>
              <a:rPr lang="zh-CN" altLang="en-US" b="1" dirty="0" smtClean="0"/>
              <a:t>到母版页即可。</a:t>
            </a:r>
            <a:endParaRPr lang="en-US" altLang="zh-CN" b="1"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pPr eaLnBrk="1" hangingPunct="1"/>
            <a:r>
              <a:rPr lang="en-US" altLang="zh-CN" smtClean="0"/>
              <a:t>7.1.2 </a:t>
            </a:r>
            <a:r>
              <a:rPr lang="zh-CN" altLang="en-US" smtClean="0"/>
              <a:t>创建内容页</a:t>
            </a:r>
            <a:endParaRPr lang="zh-CN" altLang="en-US" smtClean="0"/>
          </a:p>
        </p:txBody>
      </p:sp>
      <p:sp>
        <p:nvSpPr>
          <p:cNvPr id="10243" name="Rectangle 3"/>
          <p:cNvSpPr>
            <a:spLocks noGrp="1" noRot="1" noChangeArrowheads="1"/>
          </p:cNvSpPr>
          <p:nvPr>
            <p:ph type="body" idx="1"/>
          </p:nvPr>
        </p:nvSpPr>
        <p:spPr>
          <a:xfrm>
            <a:off x="304800" y="1773238"/>
            <a:ext cx="8540750" cy="4535487"/>
          </a:xfrm>
        </p:spPr>
        <p:txBody>
          <a:bodyPr/>
          <a:lstStyle/>
          <a:p>
            <a:pPr marL="457200" indent="-457200" eaLnBrk="1" hangingPunct="1">
              <a:lnSpc>
                <a:spcPct val="110000"/>
              </a:lnSpc>
              <a:defRPr/>
            </a:pPr>
            <a:r>
              <a:rPr lang="zh-CN" altLang="en-US" dirty="0" smtClean="0"/>
              <a:t>应用母版页的</a:t>
            </a:r>
            <a:r>
              <a:rPr lang="en-US" altLang="zh-CN" dirty="0" smtClean="0"/>
              <a:t>.</a:t>
            </a:r>
            <a:r>
              <a:rPr lang="en-US" altLang="zh-CN" dirty="0" err="1" smtClean="0"/>
              <a:t>aspx</a:t>
            </a:r>
            <a:r>
              <a:rPr lang="zh-CN" altLang="en-US" dirty="0" smtClean="0"/>
              <a:t>页面称为内容页，内容页创建步骤如下：</a:t>
            </a:r>
            <a:endParaRPr lang="zh-CN" altLang="en-US" dirty="0" smtClean="0"/>
          </a:p>
          <a:p>
            <a:pPr marL="914400" lvl="1" indent="-457200" eaLnBrk="1" hangingPunct="1">
              <a:lnSpc>
                <a:spcPct val="110000"/>
              </a:lnSpc>
              <a:buFont typeface="Wingdings" panose="05000000000000000000" pitchFamily="2" charset="2"/>
              <a:buAutoNum type="circleNumDbPlain"/>
              <a:defRPr/>
            </a:pPr>
            <a:r>
              <a:rPr lang="zh-CN" altLang="en-US" dirty="0" smtClean="0"/>
              <a:t>在现有网站的“解决方案资源管理器”窗口的网站名上单击</a:t>
            </a:r>
            <a:r>
              <a:rPr lang="en-US" altLang="zh-CN" dirty="0" smtClean="0"/>
              <a:t>【</a:t>
            </a:r>
            <a:r>
              <a:rPr lang="zh-CN" altLang="en-US" dirty="0" smtClean="0"/>
              <a:t>添加新项</a:t>
            </a:r>
            <a:r>
              <a:rPr lang="en-US" altLang="zh-CN" dirty="0" smtClean="0"/>
              <a:t>】</a:t>
            </a:r>
            <a:r>
              <a:rPr lang="zh-CN" altLang="en-US" dirty="0" smtClean="0"/>
              <a:t>选项，进入“添加新项”打开窗口；</a:t>
            </a:r>
            <a:endParaRPr lang="zh-CN" altLang="en-US" dirty="0" smtClean="0"/>
          </a:p>
          <a:p>
            <a:pPr marL="914400" lvl="1" indent="-457200" eaLnBrk="1" hangingPunct="1">
              <a:lnSpc>
                <a:spcPct val="110000"/>
              </a:lnSpc>
              <a:buFont typeface="Wingdings" panose="05000000000000000000" pitchFamily="2" charset="2"/>
              <a:buAutoNum type="circleNumDbPlain"/>
              <a:defRPr/>
            </a:pPr>
            <a:r>
              <a:rPr lang="zh-CN" altLang="en-US" dirty="0" smtClean="0"/>
              <a:t>选择</a:t>
            </a:r>
            <a:r>
              <a:rPr lang="en-US" altLang="zh-CN" dirty="0" smtClean="0"/>
              <a:t>【Web</a:t>
            </a:r>
            <a:r>
              <a:rPr lang="zh-CN" altLang="en-US" dirty="0" smtClean="0"/>
              <a:t>窗体</a:t>
            </a:r>
            <a:r>
              <a:rPr lang="en-US" altLang="zh-CN" dirty="0" smtClean="0"/>
              <a:t>】</a:t>
            </a:r>
            <a:r>
              <a:rPr lang="zh-CN" altLang="en-US" dirty="0" smtClean="0"/>
              <a:t>，勾选“添加母版页”，单击“添加”，进入“选择母版页”窗口</a:t>
            </a:r>
            <a:endParaRPr lang="zh-CN" altLang="en-US" dirty="0" smtClean="0"/>
          </a:p>
          <a:p>
            <a:pPr marL="914400" lvl="1" indent="-457200" eaLnBrk="1" hangingPunct="1">
              <a:lnSpc>
                <a:spcPct val="110000"/>
              </a:lnSpc>
              <a:buFont typeface="Wingdings" panose="05000000000000000000" pitchFamily="2" charset="2"/>
              <a:buAutoNum type="circleNumDbPlain"/>
              <a:defRPr/>
            </a:pPr>
            <a:r>
              <a:rPr lang="zh-CN" altLang="en-US" dirty="0" smtClean="0"/>
              <a:t>选择需要的</a:t>
            </a:r>
            <a:r>
              <a:rPr lang="en-US" altLang="zh-CN" dirty="0" smtClean="0"/>
              <a:t>.master</a:t>
            </a:r>
            <a:r>
              <a:rPr lang="zh-CN" altLang="en-US" dirty="0" smtClean="0"/>
              <a:t>文件（注：同一级目录下可建立多个母版页），单击“确定”，则可添加一个继承母版页的新网页。</a:t>
            </a:r>
            <a:endParaRPr lang="en-US" altLang="zh-CN" dirty="0" smtClean="0"/>
          </a:p>
          <a:p>
            <a:pPr marL="457200" indent="-457200" eaLnBrk="1" hangingPunct="1">
              <a:lnSpc>
                <a:spcPct val="110000"/>
              </a:lnSpc>
              <a:defRPr/>
            </a:pPr>
            <a:r>
              <a:rPr lang="zh-CN" altLang="en-US" dirty="0" smtClean="0"/>
              <a:t>创建内容页示例：</a:t>
            </a:r>
            <a:endParaRPr lang="en-US" altLang="zh-CN" dirty="0" smtClean="0"/>
          </a:p>
          <a:p>
            <a:pPr marL="1257300" lvl="2" indent="-457200" eaLnBrk="1" hangingPunct="1">
              <a:lnSpc>
                <a:spcPct val="110000"/>
              </a:lnSpc>
              <a:defRPr/>
            </a:pPr>
            <a:r>
              <a:rPr lang="zh-CN" altLang="en-US" dirty="0" smtClean="0"/>
              <a:t> </a:t>
            </a:r>
            <a:r>
              <a:rPr lang="en-US" altLang="zh-CN" dirty="0" smtClean="0"/>
              <a:t>C:\......\Web</a:t>
            </a:r>
            <a:r>
              <a:rPr lang="zh-CN" altLang="en-US" dirty="0" smtClean="0"/>
              <a:t>编程技术</a:t>
            </a:r>
            <a:r>
              <a:rPr lang="en-US" altLang="zh-CN" dirty="0" smtClean="0"/>
              <a:t>\ch7-mp\Default.aspx</a:t>
            </a:r>
            <a:endParaRPr lang="zh-CN" altLang="en-US" dirty="0" smtClean="0"/>
          </a:p>
          <a:p>
            <a:pPr marL="514350" indent="-457200" eaLnBrk="1" hangingPunct="1">
              <a:defRPr/>
            </a:pPr>
            <a:endParaRPr lang="zh-CN" alt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Rot="1" noChangeArrowheads="1"/>
          </p:cNvSpPr>
          <p:nvPr>
            <p:ph type="body" idx="1"/>
          </p:nvPr>
        </p:nvSpPr>
        <p:spPr>
          <a:xfrm>
            <a:off x="304800" y="1341438"/>
            <a:ext cx="8540750" cy="5183187"/>
          </a:xfrm>
        </p:spPr>
        <p:txBody>
          <a:bodyPr/>
          <a:lstStyle/>
          <a:p>
            <a:pPr marL="457200" indent="-457200" eaLnBrk="1" hangingPunct="1">
              <a:defRPr/>
            </a:pPr>
            <a:r>
              <a:rPr lang="zh-CN" altLang="en-US" dirty="0" smtClean="0"/>
              <a:t>应用母版页的</a:t>
            </a:r>
            <a:r>
              <a:rPr lang="en-US" altLang="zh-CN" dirty="0" smtClean="0"/>
              <a:t>.</a:t>
            </a:r>
            <a:r>
              <a:rPr lang="en-US" altLang="zh-CN" dirty="0" err="1" smtClean="0"/>
              <a:t>aspx</a:t>
            </a:r>
            <a:r>
              <a:rPr lang="zh-CN" altLang="en-US" dirty="0" smtClean="0"/>
              <a:t>页面称为内容页，它实际上是通过内容占位符控件与母版页建立起关系。</a:t>
            </a:r>
            <a:endParaRPr lang="zh-CN" altLang="en-US" dirty="0" smtClean="0"/>
          </a:p>
          <a:p>
            <a:pPr marL="457200" indent="-457200" eaLnBrk="1" hangingPunct="1">
              <a:lnSpc>
                <a:spcPct val="120000"/>
              </a:lnSpc>
              <a:defRPr/>
            </a:pPr>
            <a:r>
              <a:rPr lang="zh-CN" altLang="en-US" dirty="0" smtClean="0"/>
              <a:t>母版页中定义的占位符，最终需要由内容页来代替，内容页中的内容在运行时将自动绑定到特定的母版页中。</a:t>
            </a:r>
            <a:endParaRPr lang="zh-CN" altLang="en-US" dirty="0" smtClean="0"/>
          </a:p>
          <a:p>
            <a:pPr marL="457200" indent="-457200" eaLnBrk="1" hangingPunct="1">
              <a:lnSpc>
                <a:spcPct val="120000"/>
              </a:lnSpc>
              <a:defRPr/>
            </a:pPr>
            <a:r>
              <a:rPr lang="zh-CN" altLang="en-US" dirty="0" smtClean="0"/>
              <a:t>在内容页中，母版页的</a:t>
            </a:r>
            <a:r>
              <a:rPr lang="en-US" altLang="zh-CN" dirty="0" err="1" smtClean="0"/>
              <a:t>ContentPlaceHolder</a:t>
            </a:r>
            <a:r>
              <a:rPr lang="zh-CN" altLang="en-US" dirty="0" smtClean="0"/>
              <a:t>控件预留的可编辑区会被自动替换为</a:t>
            </a:r>
            <a:r>
              <a:rPr lang="en-US" altLang="zh-CN" dirty="0" smtClean="0"/>
              <a:t>Content</a:t>
            </a:r>
            <a:r>
              <a:rPr lang="zh-CN" altLang="en-US" dirty="0" smtClean="0"/>
              <a:t>控件，开发人员只需要在</a:t>
            </a:r>
            <a:r>
              <a:rPr lang="en-US" altLang="zh-CN" dirty="0" smtClean="0"/>
              <a:t>Content</a:t>
            </a:r>
            <a:r>
              <a:rPr lang="zh-CN" altLang="en-US" dirty="0" smtClean="0"/>
              <a:t>控件区域中填充内容即可，在母版页中定义的其它标记将自动出现在使用了该母版页的</a:t>
            </a:r>
            <a:r>
              <a:rPr lang="en-US" altLang="zh-CN" dirty="0" smtClean="0"/>
              <a:t>.</a:t>
            </a:r>
            <a:r>
              <a:rPr lang="en-US" altLang="zh-CN" dirty="0" err="1" smtClean="0"/>
              <a:t>aspx</a:t>
            </a:r>
            <a:r>
              <a:rPr lang="zh-CN" altLang="en-US" dirty="0" smtClean="0"/>
              <a:t>页面中。</a:t>
            </a:r>
            <a:endParaRPr lang="en-US" altLang="zh-CN" dirty="0" smtClean="0"/>
          </a:p>
          <a:p>
            <a:pPr marL="457200" indent="-457200" eaLnBrk="1" hangingPunct="1">
              <a:lnSpc>
                <a:spcPct val="120000"/>
              </a:lnSpc>
              <a:defRPr/>
            </a:pPr>
            <a:r>
              <a:rPr lang="zh-CN" altLang="en-US" dirty="0" smtClean="0">
                <a:solidFill>
                  <a:schemeClr val="tx2">
                    <a:lumMod val="75000"/>
                  </a:schemeClr>
                </a:solidFill>
              </a:rPr>
              <a:t>注意母版页中</a:t>
            </a:r>
            <a:r>
              <a:rPr lang="en-US" altLang="zh-CN" dirty="0" err="1" smtClean="0">
                <a:solidFill>
                  <a:schemeClr val="tx2">
                    <a:lumMod val="75000"/>
                  </a:schemeClr>
                </a:solidFill>
              </a:rPr>
              <a:t>ContentPlaceHolder</a:t>
            </a:r>
            <a:r>
              <a:rPr lang="zh-CN" altLang="en-US" dirty="0" smtClean="0">
                <a:solidFill>
                  <a:schemeClr val="tx2">
                    <a:lumMod val="75000"/>
                  </a:schemeClr>
                </a:solidFill>
              </a:rPr>
              <a:t>控件的</a:t>
            </a:r>
            <a:r>
              <a:rPr lang="en-US" altLang="zh-CN" dirty="0" smtClean="0">
                <a:solidFill>
                  <a:schemeClr val="tx2">
                    <a:lumMod val="75000"/>
                  </a:schemeClr>
                </a:solidFill>
              </a:rPr>
              <a:t>ID</a:t>
            </a:r>
            <a:r>
              <a:rPr lang="zh-CN" altLang="en-US" dirty="0" smtClean="0">
                <a:solidFill>
                  <a:schemeClr val="tx2">
                    <a:lumMod val="75000"/>
                  </a:schemeClr>
                </a:solidFill>
              </a:rPr>
              <a:t>属性与内容页中</a:t>
            </a:r>
            <a:r>
              <a:rPr lang="en-US" altLang="zh-CN" dirty="0" smtClean="0">
                <a:solidFill>
                  <a:schemeClr val="tx2">
                    <a:lumMod val="75000"/>
                  </a:schemeClr>
                </a:solidFill>
              </a:rPr>
              <a:t>Content</a:t>
            </a:r>
            <a:r>
              <a:rPr lang="zh-CN" altLang="en-US" dirty="0" smtClean="0">
                <a:solidFill>
                  <a:schemeClr val="tx2">
                    <a:lumMod val="75000"/>
                  </a:schemeClr>
                </a:solidFill>
              </a:rPr>
              <a:t>控件的</a:t>
            </a:r>
            <a:r>
              <a:rPr lang="en-US" altLang="zh-CN" dirty="0" err="1" smtClean="0">
                <a:solidFill>
                  <a:schemeClr val="tx2">
                    <a:lumMod val="75000"/>
                  </a:schemeClr>
                </a:solidFill>
              </a:rPr>
              <a:t>ContentPlaceHolderID</a:t>
            </a:r>
            <a:r>
              <a:rPr lang="zh-CN" altLang="en-US" dirty="0" smtClean="0">
                <a:solidFill>
                  <a:schemeClr val="tx2">
                    <a:lumMod val="75000"/>
                  </a:schemeClr>
                </a:solidFill>
              </a:rPr>
              <a:t>属性的对应关系。</a:t>
            </a:r>
            <a:endParaRPr lang="zh-CN" altLang="en-US" dirty="0" smtClean="0">
              <a:solidFill>
                <a:schemeClr val="tx2">
                  <a:lumMod val="75000"/>
                </a:schemeClr>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Rot="1" noChangeArrowheads="1"/>
          </p:cNvSpPr>
          <p:nvPr>
            <p:ph type="body" idx="1"/>
          </p:nvPr>
        </p:nvSpPr>
        <p:spPr>
          <a:xfrm>
            <a:off x="304800" y="1125538"/>
            <a:ext cx="8540750" cy="5399087"/>
          </a:xfrm>
        </p:spPr>
        <p:txBody>
          <a:bodyPr/>
          <a:lstStyle/>
          <a:p>
            <a:pPr marL="457200" indent="-457200" eaLnBrk="1" hangingPunct="1">
              <a:lnSpc>
                <a:spcPct val="120000"/>
              </a:lnSpc>
              <a:defRPr/>
            </a:pPr>
            <a:r>
              <a:rPr lang="zh-CN" altLang="en-US" dirty="0" smtClean="0"/>
              <a:t>通常，创建母版页后，默认情况下母版页包含两个</a:t>
            </a:r>
            <a:r>
              <a:rPr lang="en-US" dirty="0" err="1" smtClean="0"/>
              <a:t>ContentPlaceHolder</a:t>
            </a:r>
            <a:r>
              <a:rPr lang="zh-CN" altLang="en-US" dirty="0" smtClean="0"/>
              <a:t>控件，分别位于</a:t>
            </a:r>
            <a:r>
              <a:rPr lang="en-US" dirty="0" smtClean="0"/>
              <a:t>&lt;title&gt;</a:t>
            </a:r>
            <a:r>
              <a:rPr lang="zh-CN" altLang="en-US" dirty="0" smtClean="0"/>
              <a:t>和</a:t>
            </a:r>
            <a:r>
              <a:rPr lang="en-US" dirty="0" smtClean="0"/>
              <a:t>&lt;div&gt;</a:t>
            </a:r>
            <a:r>
              <a:rPr lang="zh-CN" altLang="en-US" dirty="0" smtClean="0"/>
              <a:t>中，若要添加更多的</a:t>
            </a:r>
            <a:r>
              <a:rPr lang="en-US" dirty="0" err="1" smtClean="0"/>
              <a:t>ContentPlaceHolder</a:t>
            </a:r>
            <a:r>
              <a:rPr lang="zh-CN" altLang="en-US" dirty="0" smtClean="0"/>
              <a:t>控件，可从工具箱中拖拽。创建内容页时，其所含的</a:t>
            </a:r>
            <a:r>
              <a:rPr lang="en-US" dirty="0" smtClean="0"/>
              <a:t>Content</a:t>
            </a:r>
            <a:r>
              <a:rPr lang="zh-CN" altLang="en-US" dirty="0" smtClean="0"/>
              <a:t>控件个数与母版页中现有的</a:t>
            </a:r>
            <a:r>
              <a:rPr lang="en-US" dirty="0" err="1" smtClean="0"/>
              <a:t>ContentPlaceHolder</a:t>
            </a:r>
            <a:r>
              <a:rPr lang="zh-CN" altLang="en-US" dirty="0" smtClean="0"/>
              <a:t>控件个数相同，且</a:t>
            </a:r>
            <a:r>
              <a:rPr lang="en-US" dirty="0" err="1" smtClean="0"/>
              <a:t>ContentPlaceHolderID</a:t>
            </a:r>
            <a:r>
              <a:rPr lang="zh-CN" altLang="en-US" dirty="0" smtClean="0"/>
              <a:t>属性对应。</a:t>
            </a:r>
            <a:endParaRPr lang="en-US" altLang="zh-CN" dirty="0" smtClean="0"/>
          </a:p>
          <a:p>
            <a:pPr marL="457200" indent="-457200" eaLnBrk="1" hangingPunct="1">
              <a:lnSpc>
                <a:spcPct val="120000"/>
              </a:lnSpc>
              <a:defRPr/>
            </a:pPr>
            <a:r>
              <a:rPr lang="zh-CN" altLang="en-US" dirty="0" smtClean="0"/>
              <a:t>如果内容页已创建，而又在母版页中添加了新的</a:t>
            </a:r>
            <a:r>
              <a:rPr lang="en-US" dirty="0" err="1" smtClean="0"/>
              <a:t>ContentPlaceHolder</a:t>
            </a:r>
            <a:r>
              <a:rPr lang="zh-CN" altLang="en-US" dirty="0" smtClean="0"/>
              <a:t>控件，则已创建的内容页中不会自动添加</a:t>
            </a:r>
            <a:r>
              <a:rPr lang="en-US" dirty="0" smtClean="0"/>
              <a:t>Content</a:t>
            </a:r>
            <a:r>
              <a:rPr lang="zh-CN" altLang="en-US" dirty="0" smtClean="0"/>
              <a:t>控件，必须手工添加：复制原有的</a:t>
            </a:r>
            <a:r>
              <a:rPr lang="en-US" dirty="0" smtClean="0"/>
              <a:t>Content</a:t>
            </a:r>
            <a:r>
              <a:rPr lang="zh-CN" altLang="en-US" dirty="0" smtClean="0"/>
              <a:t>控件，将其</a:t>
            </a:r>
            <a:r>
              <a:rPr lang="en-US" dirty="0" err="1" smtClean="0"/>
              <a:t>ContentPlaceHolderID</a:t>
            </a:r>
            <a:r>
              <a:rPr lang="zh-CN" altLang="en-US" dirty="0" smtClean="0"/>
              <a:t>属性修改为新的</a:t>
            </a:r>
            <a:r>
              <a:rPr lang="en-US" dirty="0" err="1" smtClean="0"/>
              <a:t>ContentPlaceHolder</a:t>
            </a:r>
            <a:r>
              <a:rPr lang="zh-CN" altLang="en-US" dirty="0" smtClean="0"/>
              <a:t>控件的</a:t>
            </a:r>
            <a:r>
              <a:rPr lang="en-US" dirty="0" smtClean="0"/>
              <a:t>ID</a:t>
            </a:r>
            <a:r>
              <a:rPr lang="zh-CN" altLang="en-US" dirty="0" smtClean="0"/>
              <a:t>。</a:t>
            </a:r>
            <a:endParaRPr lang="zh-CN" altLang="en-US" dirty="0" smtClean="0">
              <a:solidFill>
                <a:schemeClr val="tx2">
                  <a:lumMod val="75000"/>
                </a:schemeClr>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eaLnBrk="1" hangingPunct="1"/>
            <a:r>
              <a:rPr lang="en-US" altLang="zh-CN" b="0" smtClean="0"/>
              <a:t>7.1.3 </a:t>
            </a:r>
            <a:r>
              <a:rPr lang="zh-CN" altLang="en-US" smtClean="0"/>
              <a:t>进一步了解母版页</a:t>
            </a:r>
            <a:endParaRPr lang="zh-CN" altLang="en-US" smtClean="0"/>
          </a:p>
        </p:txBody>
      </p:sp>
      <p:sp>
        <p:nvSpPr>
          <p:cNvPr id="13315" name="Rectangle 3"/>
          <p:cNvSpPr>
            <a:spLocks noGrp="1" noRot="1" noChangeArrowheads="1"/>
          </p:cNvSpPr>
          <p:nvPr>
            <p:ph type="body" idx="1"/>
          </p:nvPr>
        </p:nvSpPr>
        <p:spPr>
          <a:xfrm>
            <a:off x="304800" y="1773238"/>
            <a:ext cx="8540750" cy="4535487"/>
          </a:xfrm>
        </p:spPr>
        <p:txBody>
          <a:bodyPr/>
          <a:lstStyle/>
          <a:p>
            <a:pPr marL="514350" indent="-514350" eaLnBrk="1" hangingPunct="1">
              <a:lnSpc>
                <a:spcPct val="120000"/>
              </a:lnSpc>
              <a:buSzPct val="100000"/>
              <a:buFont typeface="Wingdings" panose="05000000000000000000" pitchFamily="2" charset="2"/>
              <a:buNone/>
              <a:defRPr/>
            </a:pPr>
            <a:r>
              <a:rPr lang="zh-CN" altLang="en-US" dirty="0" smtClean="0">
                <a:solidFill>
                  <a:schemeClr val="accent1">
                    <a:lumMod val="25000"/>
                  </a:schemeClr>
                </a:solidFill>
              </a:rPr>
              <a:t>一、母版页的工作原理</a:t>
            </a:r>
            <a:endParaRPr lang="en-US" altLang="zh-CN" dirty="0" smtClean="0">
              <a:solidFill>
                <a:schemeClr val="accent1">
                  <a:lumMod val="25000"/>
                </a:schemeClr>
              </a:solidFill>
            </a:endParaRPr>
          </a:p>
          <a:p>
            <a:pPr marL="857250" lvl="1" indent="-457200" eaLnBrk="1" hangingPunct="1">
              <a:lnSpc>
                <a:spcPct val="120000"/>
              </a:lnSpc>
              <a:defRPr/>
            </a:pPr>
            <a:r>
              <a:rPr lang="zh-CN" altLang="en-US" dirty="0" smtClean="0"/>
              <a:t>母版页的工作原理如下：</a:t>
            </a:r>
            <a:endParaRPr lang="en-US" altLang="zh-CN" dirty="0" smtClean="0"/>
          </a:p>
          <a:p>
            <a:pPr marL="1257300" lvl="2" indent="-457200" eaLnBrk="1" hangingPunct="1">
              <a:lnSpc>
                <a:spcPct val="120000"/>
              </a:lnSpc>
              <a:buFont typeface="+mj-lt"/>
              <a:buAutoNum type="arabicParenR"/>
              <a:defRPr/>
            </a:pPr>
            <a:r>
              <a:rPr lang="zh-CN" altLang="en-US" dirty="0" smtClean="0"/>
              <a:t>用户在浏览器中通过内容页的</a:t>
            </a:r>
            <a:r>
              <a:rPr lang="en-US" altLang="zh-CN" dirty="0" smtClean="0"/>
              <a:t>URL</a:t>
            </a:r>
            <a:r>
              <a:rPr lang="zh-CN" altLang="en-US" dirty="0" smtClean="0"/>
              <a:t>来请求访问</a:t>
            </a:r>
            <a:r>
              <a:rPr lang="en-US" altLang="zh-CN" dirty="0" smtClean="0"/>
              <a:t>Web</a:t>
            </a:r>
            <a:r>
              <a:rPr lang="zh-CN" altLang="en-US" dirty="0" smtClean="0"/>
              <a:t>页面。</a:t>
            </a:r>
            <a:endParaRPr lang="en-US" altLang="zh-CN" dirty="0" smtClean="0"/>
          </a:p>
          <a:p>
            <a:pPr marL="1257300" lvl="2" indent="-457200" eaLnBrk="1" hangingPunct="1">
              <a:lnSpc>
                <a:spcPct val="120000"/>
              </a:lnSpc>
              <a:buFont typeface="+mj-lt"/>
              <a:buAutoNum type="arabicParenR"/>
              <a:defRPr/>
            </a:pPr>
            <a:r>
              <a:rPr lang="zh-CN" altLang="en-US" dirty="0" smtClean="0"/>
              <a:t>获取该页后，读取页面的</a:t>
            </a:r>
            <a:r>
              <a:rPr lang="en-US" altLang="zh-CN" dirty="0" smtClean="0"/>
              <a:t>Page</a:t>
            </a:r>
            <a:r>
              <a:rPr lang="zh-CN" altLang="en-US" dirty="0" smtClean="0"/>
              <a:t>指令。如果该指令引用一个母版页，则读取相应的母版页。如果是第一次请求这两个页，则两个页都要进行编译。</a:t>
            </a:r>
            <a:endParaRPr lang="en-US" altLang="zh-CN" dirty="0" smtClean="0"/>
          </a:p>
          <a:p>
            <a:pPr marL="1257300" lvl="2" indent="-457200" eaLnBrk="1" hangingPunct="1">
              <a:lnSpc>
                <a:spcPct val="120000"/>
              </a:lnSpc>
              <a:buFont typeface="+mj-lt"/>
              <a:buAutoNum type="arabicParenR"/>
              <a:defRPr/>
            </a:pPr>
            <a:r>
              <a:rPr lang="zh-CN" altLang="en-US" dirty="0" smtClean="0"/>
              <a:t>将内容页中各个</a:t>
            </a:r>
            <a:r>
              <a:rPr lang="en-US" altLang="zh-CN" dirty="0" smtClean="0"/>
              <a:t>Content</a:t>
            </a:r>
            <a:r>
              <a:rPr lang="zh-CN" altLang="en-US" dirty="0" smtClean="0"/>
              <a:t>控件的内容合并到母版页中相应的</a:t>
            </a:r>
            <a:r>
              <a:rPr lang="en-US" altLang="zh-CN" dirty="0" err="1" smtClean="0"/>
              <a:t>ContentPlaceHolder</a:t>
            </a:r>
            <a:r>
              <a:rPr lang="zh-CN" altLang="en-US" dirty="0" smtClean="0"/>
              <a:t>控件中，生成结果页。</a:t>
            </a:r>
            <a:endParaRPr lang="en-US" altLang="zh-CN" dirty="0" smtClean="0"/>
          </a:p>
          <a:p>
            <a:pPr marL="1257300" lvl="2" indent="-457200" eaLnBrk="1" hangingPunct="1">
              <a:lnSpc>
                <a:spcPct val="120000"/>
              </a:lnSpc>
              <a:buFont typeface="+mj-lt"/>
              <a:buAutoNum type="arabicParenR"/>
              <a:defRPr/>
            </a:pPr>
            <a:r>
              <a:rPr lang="zh-CN" altLang="en-US" dirty="0" smtClean="0"/>
              <a:t>用户浏览器中呈现服务器返回的由母版页与内容页合并的结果页。</a:t>
            </a:r>
            <a:endParaRPr lang="en-US" altLang="zh-CN" dirty="0" smtClean="0"/>
          </a:p>
          <a:p>
            <a:pPr marL="1257300" lvl="2" indent="-457200" eaLnBrk="1" hangingPunct="1">
              <a:lnSpc>
                <a:spcPct val="120000"/>
              </a:lnSpc>
              <a:buFont typeface="+mj-lt"/>
              <a:buAutoNum type="arabicParenR"/>
              <a:defRPr/>
            </a:pPr>
            <a:endParaRPr lang="zh-CN" alt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Rot="1" noChangeArrowheads="1"/>
          </p:cNvSpPr>
          <p:nvPr>
            <p:ph type="body" idx="1"/>
          </p:nvPr>
        </p:nvSpPr>
        <p:spPr>
          <a:xfrm>
            <a:off x="304800" y="908050"/>
            <a:ext cx="8540750" cy="1008063"/>
          </a:xfrm>
        </p:spPr>
        <p:txBody>
          <a:bodyPr/>
          <a:lstStyle/>
          <a:p>
            <a:pPr lvl="1"/>
            <a:r>
              <a:rPr lang="zh-CN" altLang="en-US" smtClean="0"/>
              <a:t>步骤</a:t>
            </a:r>
            <a:r>
              <a:rPr lang="en-US" altLang="zh-CN" smtClean="0"/>
              <a:t>2</a:t>
            </a:r>
            <a:r>
              <a:rPr lang="zh-CN" altLang="en-US" smtClean="0"/>
              <a:t>）、</a:t>
            </a:r>
            <a:r>
              <a:rPr lang="en-US" altLang="zh-CN" smtClean="0"/>
              <a:t>3</a:t>
            </a:r>
            <a:r>
              <a:rPr lang="zh-CN" altLang="en-US" smtClean="0"/>
              <a:t>）、</a:t>
            </a:r>
            <a:r>
              <a:rPr lang="en-US" altLang="zh-CN" smtClean="0"/>
              <a:t>4</a:t>
            </a:r>
            <a:r>
              <a:rPr lang="zh-CN" altLang="en-US" smtClean="0"/>
              <a:t>）对用户来说是透明的，由服务器自动完成，用户只需提供内容页的</a:t>
            </a:r>
            <a:r>
              <a:rPr lang="en-US" altLang="zh-CN" smtClean="0"/>
              <a:t>URL</a:t>
            </a:r>
            <a:r>
              <a:rPr lang="zh-CN" altLang="en-US" smtClean="0"/>
              <a:t>即可。</a:t>
            </a:r>
            <a:endParaRPr lang="zh-CN" altLang="en-US" smtClean="0"/>
          </a:p>
        </p:txBody>
      </p:sp>
      <p:pic>
        <p:nvPicPr>
          <p:cNvPr id="14339" name="Picture 4" descr="图05-9"/>
          <p:cNvPicPr>
            <a:picLocks noChangeAspect="1" noChangeArrowheads="1"/>
          </p:cNvPicPr>
          <p:nvPr/>
        </p:nvPicPr>
        <p:blipFill>
          <a:blip r:embed="rId1" cstate="print"/>
          <a:srcRect/>
          <a:stretch>
            <a:fillRect/>
          </a:stretch>
        </p:blipFill>
        <p:spPr bwMode="auto">
          <a:xfrm>
            <a:off x="1979613" y="1916113"/>
            <a:ext cx="6480175" cy="4303712"/>
          </a:xfrm>
          <a:prstGeom prst="rect">
            <a:avLst/>
          </a:prstGeom>
          <a:noFill/>
          <a:ln w="9525">
            <a:noFill/>
            <a:miter lim="800000"/>
            <a:headEnd/>
            <a:tailEnd/>
          </a:ln>
        </p:spPr>
      </p:pic>
      <p:sp>
        <p:nvSpPr>
          <p:cNvPr id="14340" name="矩形 3"/>
          <p:cNvSpPr>
            <a:spLocks noChangeArrowheads="1"/>
          </p:cNvSpPr>
          <p:nvPr/>
        </p:nvSpPr>
        <p:spPr bwMode="auto">
          <a:xfrm>
            <a:off x="468313" y="4797425"/>
            <a:ext cx="2951162" cy="1754188"/>
          </a:xfrm>
          <a:prstGeom prst="rect">
            <a:avLst/>
          </a:prstGeom>
          <a:noFill/>
          <a:ln w="9525">
            <a:noFill/>
            <a:miter lim="800000"/>
          </a:ln>
        </p:spPr>
        <p:txBody>
          <a:bodyPr>
            <a:spAutoFit/>
          </a:bodyPr>
          <a:lstStyle/>
          <a:p>
            <a:r>
              <a:rPr lang="zh-CN" altLang="en-US" b="1">
                <a:solidFill>
                  <a:srgbClr val="990000"/>
                </a:solidFill>
              </a:rPr>
              <a:t>注意：</a:t>
            </a:r>
            <a:r>
              <a:rPr lang="zh-CN" altLang="en-US"/>
              <a:t>母版页不能独立工作，若试图在浏览器中直接访问母版页，则会得到错误反馈。实际上，母版页最终是作为内容页的一部分呈现给用户的。</a:t>
            </a:r>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Rot="1" noChangeArrowheads="1"/>
          </p:cNvSpPr>
          <p:nvPr>
            <p:ph type="body" idx="1"/>
          </p:nvPr>
        </p:nvSpPr>
        <p:spPr>
          <a:xfrm>
            <a:off x="304800" y="908050"/>
            <a:ext cx="8540750" cy="5545138"/>
          </a:xfrm>
        </p:spPr>
        <p:txBody>
          <a:bodyPr/>
          <a:lstStyle/>
          <a:p>
            <a:pPr marL="457200" indent="-457200" eaLnBrk="1" hangingPunct="1">
              <a:lnSpc>
                <a:spcPct val="120000"/>
              </a:lnSpc>
              <a:buFont typeface="Wingdings" panose="05000000000000000000" pitchFamily="2" charset="2"/>
              <a:buNone/>
              <a:defRPr/>
            </a:pPr>
            <a:r>
              <a:rPr lang="zh-CN" altLang="en-US" dirty="0" smtClean="0">
                <a:solidFill>
                  <a:schemeClr val="accent1">
                    <a:lumMod val="25000"/>
                  </a:schemeClr>
                </a:solidFill>
              </a:rPr>
              <a:t>二、母版页和内容页中的事件</a:t>
            </a:r>
            <a:endParaRPr lang="en-US" altLang="zh-CN" dirty="0" smtClean="0">
              <a:solidFill>
                <a:schemeClr val="accent1">
                  <a:lumMod val="25000"/>
                </a:schemeClr>
              </a:solidFill>
            </a:endParaRPr>
          </a:p>
          <a:p>
            <a:pPr lvl="1">
              <a:lnSpc>
                <a:spcPct val="120000"/>
              </a:lnSpc>
              <a:defRPr/>
            </a:pPr>
            <a:r>
              <a:rPr lang="zh-CN" altLang="en-US" dirty="0" smtClean="0"/>
              <a:t>母版页具有</a:t>
            </a:r>
            <a:r>
              <a:rPr lang="en-US" altLang="zh-CN" dirty="0" smtClean="0"/>
              <a:t>ASP.NET</a:t>
            </a:r>
            <a:r>
              <a:rPr lang="zh-CN" altLang="en-US" dirty="0" smtClean="0"/>
              <a:t>网页的全部功能。即，可以包含</a:t>
            </a:r>
            <a:r>
              <a:rPr lang="en-US" altLang="zh-CN" dirty="0" smtClean="0"/>
              <a:t>Web</a:t>
            </a:r>
            <a:r>
              <a:rPr lang="zh-CN" altLang="en-US" dirty="0" smtClean="0"/>
              <a:t>控件和静态</a:t>
            </a:r>
            <a:r>
              <a:rPr lang="en-US" altLang="zh-CN" dirty="0" smtClean="0"/>
              <a:t>HTML</a:t>
            </a:r>
            <a:r>
              <a:rPr lang="zh-CN" altLang="en-US" dirty="0" smtClean="0"/>
              <a:t>标记，可以收集用户输入或从数据源检索数据，还可包含事件处理程序等。</a:t>
            </a:r>
            <a:endParaRPr lang="en-US" altLang="zh-CN" dirty="0" smtClean="0"/>
          </a:p>
          <a:p>
            <a:pPr lvl="1">
              <a:lnSpc>
                <a:spcPct val="120000"/>
              </a:lnSpc>
              <a:defRPr/>
            </a:pPr>
            <a:r>
              <a:rPr lang="zh-CN" altLang="en-US" dirty="0" smtClean="0"/>
              <a:t>母版页和内容页都可以包含控件的事件处理程序。</a:t>
            </a:r>
            <a:endParaRPr lang="zh-CN" altLang="en-US" dirty="0" smtClean="0"/>
          </a:p>
          <a:p>
            <a:pPr lvl="1">
              <a:lnSpc>
                <a:spcPct val="120000"/>
              </a:lnSpc>
              <a:defRPr/>
            </a:pPr>
            <a:r>
              <a:rPr lang="zh-CN" altLang="en-US" dirty="0" smtClean="0"/>
              <a:t>对于控件而言，事件是在“本地”处理的，即内容页中的控件在内容页中触发事件，母版页中的控件在母版页中触发事件。亦即，控件事件不会从内容页发送到母版页，同样，也不能在内容页中处理来自母版页控件的事件。</a:t>
            </a:r>
            <a:endParaRPr lang="zh-CN" altLang="en-US" dirty="0" smtClean="0"/>
          </a:p>
          <a:p>
            <a:pPr marL="514350" indent="-457200" eaLnBrk="1" hangingPunct="1">
              <a:lnSpc>
                <a:spcPct val="120000"/>
              </a:lnSpc>
              <a:defRPr/>
            </a:pPr>
            <a:endParaRPr lang="zh-CN" alt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Rot="1" noChangeArrowheads="1"/>
          </p:cNvSpPr>
          <p:nvPr>
            <p:ph type="body" idx="1"/>
          </p:nvPr>
        </p:nvSpPr>
        <p:spPr>
          <a:xfrm>
            <a:off x="304800" y="404664"/>
            <a:ext cx="8540750" cy="6264696"/>
          </a:xfrm>
        </p:spPr>
        <p:txBody>
          <a:bodyPr/>
          <a:lstStyle/>
          <a:p>
            <a:pPr marL="342900" lvl="2" indent="-342900">
              <a:lnSpc>
                <a:spcPct val="125000"/>
              </a:lnSpc>
              <a:buSzPct val="70000"/>
              <a:defRPr/>
            </a:pPr>
            <a:r>
              <a:rPr lang="zh-CN" altLang="en-US" sz="2400" dirty="0" smtClean="0"/>
              <a:t>示例</a:t>
            </a:r>
            <a:r>
              <a:rPr lang="en-US" altLang="zh-CN" sz="2400" dirty="0" smtClean="0"/>
              <a:t>1</a:t>
            </a:r>
            <a:r>
              <a:rPr lang="zh-CN" altLang="en-US" sz="2400" dirty="0" smtClean="0"/>
              <a:t>：从内容页访问母版页的内容 </a:t>
            </a:r>
            <a:endParaRPr lang="en-US" altLang="zh-CN" sz="2400" dirty="0" smtClean="0"/>
          </a:p>
          <a:p>
            <a:pPr marL="1257300" lvl="4" indent="-342900">
              <a:lnSpc>
                <a:spcPct val="125000"/>
              </a:lnSpc>
              <a:buSzPct val="70000"/>
              <a:defRPr/>
            </a:pPr>
            <a:r>
              <a:rPr lang="en-US" altLang="zh-CN" dirty="0" smtClean="0"/>
              <a:t>C:\......\</a:t>
            </a:r>
            <a:r>
              <a:rPr lang="zh-CN" altLang="en-US" dirty="0" smtClean="0"/>
              <a:t> </a:t>
            </a:r>
            <a:r>
              <a:rPr lang="en-US" altLang="zh-CN" dirty="0" smtClean="0"/>
              <a:t>ASPNET</a:t>
            </a:r>
            <a:r>
              <a:rPr lang="zh-CN" altLang="en-US" dirty="0" smtClean="0"/>
              <a:t>案例教程教辅资料 </a:t>
            </a:r>
            <a:r>
              <a:rPr lang="en-US" altLang="zh-CN" dirty="0" smtClean="0"/>
              <a:t>\ </a:t>
            </a:r>
            <a:r>
              <a:rPr lang="zh-CN" altLang="en-US" dirty="0" smtClean="0"/>
              <a:t>示例</a:t>
            </a:r>
            <a:r>
              <a:rPr lang="en-US" altLang="zh-CN" dirty="0" smtClean="0"/>
              <a:t>\</a:t>
            </a:r>
            <a:r>
              <a:rPr lang="zh-CN" altLang="zh-CN" dirty="0" smtClean="0">
                <a:solidFill>
                  <a:srgbClr val="333399"/>
                </a:solidFill>
              </a:rPr>
              <a:t>第0</a:t>
            </a:r>
            <a:r>
              <a:rPr lang="en-US" altLang="zh-CN" dirty="0" smtClean="0">
                <a:solidFill>
                  <a:srgbClr val="333399"/>
                </a:solidFill>
              </a:rPr>
              <a:t>6</a:t>
            </a:r>
            <a:r>
              <a:rPr lang="zh-CN" altLang="zh-CN" dirty="0" smtClean="0">
                <a:solidFill>
                  <a:srgbClr val="333399"/>
                </a:solidFill>
              </a:rPr>
              <a:t>章\</a:t>
            </a:r>
            <a:r>
              <a:rPr lang="en-US" altLang="zh-CN" dirty="0" err="1" smtClean="0"/>
              <a:t>MasterDemo</a:t>
            </a:r>
            <a:r>
              <a:rPr lang="en-US" altLang="zh-CN" dirty="0" smtClean="0">
                <a:solidFill>
                  <a:srgbClr val="333399"/>
                </a:solidFill>
              </a:rPr>
              <a:t>\</a:t>
            </a:r>
            <a:r>
              <a:rPr lang="en-US" altLang="zh-CN" dirty="0" err="1" smtClean="0"/>
              <a:t>MasterPage.master</a:t>
            </a:r>
            <a:r>
              <a:rPr lang="zh-CN" altLang="en-US" dirty="0" smtClean="0"/>
              <a:t>、</a:t>
            </a:r>
            <a:r>
              <a:rPr lang="en-US" altLang="zh-CN" dirty="0" smtClean="0"/>
              <a:t>6-10.aspx </a:t>
            </a:r>
            <a:endParaRPr lang="en-US" altLang="zh-CN" dirty="0" smtClean="0"/>
          </a:p>
          <a:p>
            <a:pPr marL="1257300" lvl="4" indent="-342900">
              <a:lnSpc>
                <a:spcPct val="125000"/>
              </a:lnSpc>
              <a:buSzPct val="70000"/>
              <a:defRPr/>
            </a:pPr>
            <a:r>
              <a:rPr lang="zh-CN" altLang="en-US" b="1" dirty="0" smtClean="0">
                <a:solidFill>
                  <a:srgbClr val="333399"/>
                </a:solidFill>
              </a:rPr>
              <a:t>说明</a:t>
            </a:r>
            <a:r>
              <a:rPr lang="zh-CN" altLang="en-US" dirty="0" smtClean="0">
                <a:solidFill>
                  <a:srgbClr val="333399"/>
                </a:solidFill>
              </a:rPr>
              <a:t>：</a:t>
            </a:r>
            <a:endParaRPr lang="en-US" altLang="zh-CN" dirty="0" smtClean="0">
              <a:solidFill>
                <a:srgbClr val="333399"/>
              </a:solidFill>
            </a:endParaRPr>
          </a:p>
          <a:p>
            <a:pPr marL="1257300" lvl="4" indent="-342900">
              <a:lnSpc>
                <a:spcPct val="125000"/>
              </a:lnSpc>
              <a:buClr>
                <a:schemeClr val="accent6"/>
              </a:buClr>
              <a:buSzPct val="70000"/>
              <a:buFont typeface="Courier New" panose="02070309020205020404" pitchFamily="49" charset="0"/>
              <a:buChar char="o"/>
              <a:defRPr/>
            </a:pPr>
            <a:r>
              <a:rPr lang="en-US" altLang="zh-CN" dirty="0" err="1" smtClean="0"/>
              <a:t>MasterPage.master</a:t>
            </a:r>
            <a:r>
              <a:rPr lang="zh-CN" altLang="en-US" dirty="0" smtClean="0"/>
              <a:t>中，定义属性：</a:t>
            </a:r>
            <a:endParaRPr lang="en-US" altLang="zh-CN" dirty="0" smtClean="0"/>
          </a:p>
          <a:p>
            <a:pPr lvl="3">
              <a:buNone/>
            </a:pPr>
            <a:r>
              <a:rPr lang="en-US" dirty="0" smtClean="0">
                <a:solidFill>
                  <a:srgbClr val="002060"/>
                </a:solidFill>
              </a:rPr>
              <a:t>public string </a:t>
            </a:r>
            <a:r>
              <a:rPr lang="en-US" dirty="0" err="1" smtClean="0">
                <a:solidFill>
                  <a:srgbClr val="002060"/>
                </a:solidFill>
              </a:rPr>
              <a:t>UserName</a:t>
            </a:r>
            <a:r>
              <a:rPr lang="en-US" dirty="0" smtClean="0">
                <a:solidFill>
                  <a:srgbClr val="002060"/>
                </a:solidFill>
              </a:rPr>
              <a:t>  {  </a:t>
            </a:r>
            <a:endParaRPr lang="en-US" dirty="0" smtClean="0">
              <a:solidFill>
                <a:srgbClr val="002060"/>
              </a:solidFill>
            </a:endParaRPr>
          </a:p>
          <a:p>
            <a:pPr lvl="3">
              <a:buNone/>
            </a:pPr>
            <a:r>
              <a:rPr lang="en-US" dirty="0" smtClean="0">
                <a:solidFill>
                  <a:srgbClr val="002060"/>
                </a:solidFill>
              </a:rPr>
              <a:t>        get { return TextBox1.Text; }</a:t>
            </a:r>
            <a:endParaRPr lang="en-US" dirty="0" smtClean="0">
              <a:solidFill>
                <a:srgbClr val="002060"/>
              </a:solidFill>
            </a:endParaRPr>
          </a:p>
          <a:p>
            <a:pPr lvl="3">
              <a:buNone/>
            </a:pPr>
            <a:r>
              <a:rPr lang="en-US" dirty="0" smtClean="0">
                <a:solidFill>
                  <a:srgbClr val="002060"/>
                </a:solidFill>
              </a:rPr>
              <a:t>        set { TextBox1.Text = value; }</a:t>
            </a:r>
            <a:endParaRPr lang="en-US" dirty="0" smtClean="0">
              <a:solidFill>
                <a:srgbClr val="002060"/>
              </a:solidFill>
            </a:endParaRPr>
          </a:p>
          <a:p>
            <a:pPr lvl="3">
              <a:buNone/>
            </a:pPr>
            <a:r>
              <a:rPr lang="en-US" dirty="0" smtClean="0">
                <a:solidFill>
                  <a:srgbClr val="002060"/>
                </a:solidFill>
              </a:rPr>
              <a:t>   }</a:t>
            </a:r>
            <a:endParaRPr lang="en-US" dirty="0" smtClean="0">
              <a:solidFill>
                <a:srgbClr val="002060"/>
              </a:solidFill>
            </a:endParaRPr>
          </a:p>
          <a:p>
            <a:pPr lvl="2">
              <a:buFont typeface="Courier New" panose="02070309020205020404" pitchFamily="49" charset="0"/>
              <a:buChar char="o"/>
            </a:pPr>
            <a:r>
              <a:rPr lang="en-US" altLang="zh-CN" dirty="0" smtClean="0"/>
              <a:t>6-10.aspx</a:t>
            </a:r>
            <a:r>
              <a:rPr lang="zh-CN" altLang="en-US" dirty="0" smtClean="0"/>
              <a:t>页中，读取或设置属性：</a:t>
            </a:r>
            <a:endParaRPr lang="en-US" altLang="zh-CN" dirty="0" smtClean="0"/>
          </a:p>
          <a:p>
            <a:pPr lvl="3">
              <a:buNone/>
            </a:pPr>
            <a:r>
              <a:rPr lang="en-US" dirty="0" smtClean="0">
                <a:solidFill>
                  <a:srgbClr val="002060"/>
                </a:solidFill>
              </a:rPr>
              <a:t>protected void Button3_Click(object sender, </a:t>
            </a:r>
            <a:r>
              <a:rPr lang="en-US" dirty="0" err="1" smtClean="0">
                <a:solidFill>
                  <a:srgbClr val="002060"/>
                </a:solidFill>
              </a:rPr>
              <a:t>EventArgs</a:t>
            </a:r>
            <a:r>
              <a:rPr lang="en-US" dirty="0" smtClean="0">
                <a:solidFill>
                  <a:srgbClr val="002060"/>
                </a:solidFill>
              </a:rPr>
              <a:t> e)</a:t>
            </a:r>
            <a:endParaRPr lang="zh-CN" altLang="en-US" dirty="0" smtClean="0">
              <a:solidFill>
                <a:srgbClr val="002060"/>
              </a:solidFill>
            </a:endParaRPr>
          </a:p>
          <a:p>
            <a:pPr lvl="3">
              <a:buNone/>
            </a:pPr>
            <a:r>
              <a:rPr lang="en-US" dirty="0" smtClean="0">
                <a:solidFill>
                  <a:srgbClr val="002060"/>
                </a:solidFill>
              </a:rPr>
              <a:t>{</a:t>
            </a:r>
            <a:endParaRPr lang="en-US" dirty="0" smtClean="0">
              <a:solidFill>
                <a:srgbClr val="002060"/>
              </a:solidFill>
            </a:endParaRPr>
          </a:p>
          <a:p>
            <a:pPr lvl="3">
              <a:buNone/>
            </a:pPr>
            <a:r>
              <a:rPr lang="en-US" dirty="0" smtClean="0">
                <a:solidFill>
                  <a:srgbClr val="002060"/>
                </a:solidFill>
              </a:rPr>
              <a:t>    TextBox3.Text = </a:t>
            </a:r>
            <a:r>
              <a:rPr lang="en-US" dirty="0" err="1" smtClean="0">
                <a:solidFill>
                  <a:srgbClr val="002060"/>
                </a:solidFill>
              </a:rPr>
              <a:t>Master.UserName</a:t>
            </a:r>
            <a:r>
              <a:rPr lang="en-US" dirty="0" smtClean="0">
                <a:solidFill>
                  <a:srgbClr val="002060"/>
                </a:solidFill>
              </a:rPr>
              <a:t>;</a:t>
            </a:r>
            <a:r>
              <a:rPr lang="zh-CN" altLang="en-US" dirty="0" smtClean="0">
                <a:solidFill>
                  <a:srgbClr val="002060"/>
                </a:solidFill>
              </a:rPr>
              <a:t> </a:t>
            </a:r>
            <a:r>
              <a:rPr lang="en-US" altLang="zh-CN" dirty="0" smtClean="0">
                <a:solidFill>
                  <a:srgbClr val="002060"/>
                </a:solidFill>
              </a:rPr>
              <a:t>//</a:t>
            </a:r>
            <a:r>
              <a:rPr lang="zh-CN" altLang="en-US" dirty="0" smtClean="0">
                <a:solidFill>
                  <a:srgbClr val="002060"/>
                </a:solidFill>
              </a:rPr>
              <a:t>读取母版页中</a:t>
            </a:r>
            <a:r>
              <a:rPr lang="en-US" altLang="zh-CN" dirty="0" err="1" smtClean="0">
                <a:solidFill>
                  <a:srgbClr val="002060"/>
                </a:solidFill>
              </a:rPr>
              <a:t>UserName</a:t>
            </a:r>
            <a:r>
              <a:rPr lang="zh-CN" altLang="en-US" dirty="0" smtClean="0">
                <a:solidFill>
                  <a:srgbClr val="002060"/>
                </a:solidFill>
              </a:rPr>
              <a:t>值</a:t>
            </a:r>
            <a:r>
              <a:rPr lang="en-US" dirty="0" smtClean="0">
                <a:solidFill>
                  <a:srgbClr val="002060"/>
                </a:solidFill>
              </a:rPr>
              <a:t>  }</a:t>
            </a:r>
            <a:endParaRPr lang="en-US" dirty="0" smtClean="0">
              <a:solidFill>
                <a:srgbClr val="002060"/>
              </a:solidFill>
            </a:endParaRPr>
          </a:p>
          <a:p>
            <a:pPr lvl="3">
              <a:buNone/>
            </a:pPr>
            <a:r>
              <a:rPr lang="en-US" dirty="0" smtClean="0">
                <a:solidFill>
                  <a:srgbClr val="002060"/>
                </a:solidFill>
              </a:rPr>
              <a:t> protected void Button4_Click(object sender, </a:t>
            </a:r>
            <a:r>
              <a:rPr lang="en-US" dirty="0" err="1" smtClean="0">
                <a:solidFill>
                  <a:srgbClr val="002060"/>
                </a:solidFill>
              </a:rPr>
              <a:t>EventArgs</a:t>
            </a:r>
            <a:r>
              <a:rPr lang="en-US" dirty="0" smtClean="0">
                <a:solidFill>
                  <a:srgbClr val="002060"/>
                </a:solidFill>
              </a:rPr>
              <a:t> e)</a:t>
            </a:r>
            <a:endParaRPr lang="zh-CN" altLang="en-US" dirty="0" smtClean="0">
              <a:solidFill>
                <a:srgbClr val="002060"/>
              </a:solidFill>
            </a:endParaRPr>
          </a:p>
          <a:p>
            <a:pPr lvl="3">
              <a:buNone/>
            </a:pPr>
            <a:r>
              <a:rPr lang="en-US" dirty="0" smtClean="0">
                <a:solidFill>
                  <a:srgbClr val="002060"/>
                </a:solidFill>
              </a:rPr>
              <a:t> {</a:t>
            </a:r>
            <a:endParaRPr lang="en-US" dirty="0" smtClean="0">
              <a:solidFill>
                <a:srgbClr val="002060"/>
              </a:solidFill>
            </a:endParaRPr>
          </a:p>
          <a:p>
            <a:pPr lvl="3">
              <a:buNone/>
            </a:pPr>
            <a:r>
              <a:rPr lang="en-US" dirty="0" err="1" smtClean="0">
                <a:solidFill>
                  <a:srgbClr val="002060"/>
                </a:solidFill>
              </a:rPr>
              <a:t>Master.UserName</a:t>
            </a:r>
            <a:r>
              <a:rPr lang="en-US" dirty="0" smtClean="0">
                <a:solidFill>
                  <a:srgbClr val="002060"/>
                </a:solidFill>
              </a:rPr>
              <a:t> = TextBox3.Text;</a:t>
            </a:r>
            <a:r>
              <a:rPr lang="zh-CN" altLang="en-US" dirty="0" smtClean="0">
                <a:solidFill>
                  <a:srgbClr val="002060"/>
                </a:solidFill>
              </a:rPr>
              <a:t> </a:t>
            </a:r>
            <a:r>
              <a:rPr lang="en-US" altLang="zh-CN" dirty="0" smtClean="0">
                <a:solidFill>
                  <a:srgbClr val="002060"/>
                </a:solidFill>
              </a:rPr>
              <a:t>//</a:t>
            </a:r>
            <a:r>
              <a:rPr lang="zh-CN" altLang="en-US" dirty="0" smtClean="0">
                <a:solidFill>
                  <a:srgbClr val="002060"/>
                </a:solidFill>
              </a:rPr>
              <a:t>设置</a:t>
            </a:r>
            <a:r>
              <a:rPr lang="en-US" altLang="zh-CN" dirty="0" err="1" smtClean="0">
                <a:solidFill>
                  <a:srgbClr val="002060"/>
                </a:solidFill>
              </a:rPr>
              <a:t>UserName</a:t>
            </a:r>
            <a:r>
              <a:rPr lang="zh-CN" altLang="en-US" dirty="0" smtClean="0">
                <a:solidFill>
                  <a:srgbClr val="002060"/>
                </a:solidFill>
              </a:rPr>
              <a:t>的属性</a:t>
            </a:r>
            <a:endParaRPr lang="en-US" dirty="0" smtClean="0">
              <a:solidFill>
                <a:srgbClr val="002060"/>
              </a:solidFill>
            </a:endParaRPr>
          </a:p>
          <a:p>
            <a:pPr lvl="3">
              <a:buNone/>
            </a:pPr>
            <a:r>
              <a:rPr lang="en-US" smtClean="0">
                <a:solidFill>
                  <a:srgbClr val="002060"/>
                </a:solidFill>
              </a:rPr>
              <a:t> }</a:t>
            </a:r>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body" idx="1"/>
          </p:nvPr>
        </p:nvSpPr>
        <p:spPr>
          <a:xfrm>
            <a:off x="304800" y="908050"/>
            <a:ext cx="8540750" cy="5329238"/>
          </a:xfrm>
        </p:spPr>
        <p:txBody>
          <a:bodyPr/>
          <a:lstStyle/>
          <a:p>
            <a:pPr lvl="1">
              <a:lnSpc>
                <a:spcPct val="120000"/>
              </a:lnSpc>
              <a:defRPr/>
            </a:pPr>
            <a:r>
              <a:rPr lang="en-US" altLang="zh-CN" dirty="0" err="1" smtClean="0"/>
              <a:t>DetailView</a:t>
            </a:r>
            <a:r>
              <a:rPr lang="zh-CN" altLang="en-US" dirty="0" smtClean="0"/>
              <a:t>也具</a:t>
            </a:r>
            <a:r>
              <a:rPr lang="zh-CN" altLang="en-US" dirty="0" smtClean="0">
                <a:solidFill>
                  <a:schemeClr val="accent1">
                    <a:lumMod val="25000"/>
                  </a:schemeClr>
                </a:solidFill>
              </a:rPr>
              <a:t>有</a:t>
            </a:r>
            <a:r>
              <a:rPr lang="en-US" altLang="zh-CN" dirty="0" err="1" smtClean="0">
                <a:solidFill>
                  <a:schemeClr val="accent1">
                    <a:lumMod val="25000"/>
                  </a:schemeClr>
                </a:solidFill>
              </a:rPr>
              <a:t>GridView</a:t>
            </a:r>
            <a:r>
              <a:rPr lang="zh-CN" altLang="en-US" dirty="0" smtClean="0">
                <a:solidFill>
                  <a:schemeClr val="accent1">
                    <a:lumMod val="25000"/>
                  </a:schemeClr>
                </a:solidFill>
              </a:rPr>
              <a:t>控件的</a:t>
            </a:r>
            <a:r>
              <a:rPr lang="en-US" altLang="zh-CN" dirty="0" smtClean="0">
                <a:solidFill>
                  <a:schemeClr val="accent1">
                    <a:lumMod val="25000"/>
                  </a:schemeClr>
                </a:solidFill>
              </a:rPr>
              <a:t>7</a:t>
            </a:r>
            <a:r>
              <a:rPr lang="zh-CN" altLang="en-US" dirty="0" smtClean="0">
                <a:solidFill>
                  <a:schemeClr val="accent1">
                    <a:lumMod val="25000"/>
                  </a:schemeClr>
                </a:solidFill>
              </a:rPr>
              <a:t>种列类型</a:t>
            </a:r>
            <a:r>
              <a:rPr lang="zh-CN" altLang="en-US" dirty="0" smtClean="0">
                <a:solidFill>
                  <a:schemeClr val="accent1">
                    <a:lumMod val="25000"/>
                  </a:schemeClr>
                </a:solidFill>
              </a:rPr>
              <a:t>，其设置模板列</a:t>
            </a:r>
            <a:r>
              <a:rPr lang="en-US" altLang="zh-CN" dirty="0" err="1" smtClean="0">
                <a:solidFill>
                  <a:schemeClr val="accent1">
                    <a:lumMod val="25000"/>
                  </a:schemeClr>
                </a:solidFill>
              </a:rPr>
              <a:t>TemplateField</a:t>
            </a:r>
            <a:r>
              <a:rPr lang="zh-CN" altLang="en-US" dirty="0" smtClean="0">
                <a:solidFill>
                  <a:schemeClr val="accent1">
                    <a:lumMod val="25000"/>
                  </a:schemeClr>
                </a:solidFill>
              </a:rPr>
              <a:t>的方法也与</a:t>
            </a:r>
            <a:r>
              <a:rPr lang="en-US" altLang="zh-CN" dirty="0" err="1" smtClean="0">
                <a:solidFill>
                  <a:schemeClr val="accent1">
                    <a:lumMod val="25000"/>
                  </a:schemeClr>
                </a:solidFill>
              </a:rPr>
              <a:t>GridView</a:t>
            </a:r>
            <a:r>
              <a:rPr lang="zh-CN" altLang="en-US" dirty="0" smtClean="0">
                <a:solidFill>
                  <a:schemeClr val="accent1">
                    <a:lumMod val="25000"/>
                  </a:schemeClr>
                </a:solidFill>
              </a:rPr>
              <a:t>控件相同。</a:t>
            </a:r>
            <a:endParaRPr lang="zh-CN" altLang="en-US" dirty="0" smtClean="0"/>
          </a:p>
          <a:p>
            <a:pPr lvl="1">
              <a:lnSpc>
                <a:spcPct val="120000"/>
              </a:lnSpc>
              <a:defRPr/>
            </a:pPr>
            <a:r>
              <a:rPr lang="en-US" altLang="zh-CN" dirty="0" err="1" smtClean="0"/>
              <a:t>DetailView</a:t>
            </a:r>
            <a:r>
              <a:rPr lang="zh-CN" altLang="en-US" dirty="0" smtClean="0"/>
              <a:t>具</a:t>
            </a:r>
            <a:r>
              <a:rPr lang="zh-CN" altLang="en-US" dirty="0" smtClean="0">
                <a:solidFill>
                  <a:schemeClr val="accent1">
                    <a:lumMod val="25000"/>
                  </a:schemeClr>
                </a:solidFill>
              </a:rPr>
              <a:t>有许多与</a:t>
            </a:r>
            <a:r>
              <a:rPr lang="en-US" altLang="zh-CN" dirty="0" err="1" smtClean="0">
                <a:solidFill>
                  <a:schemeClr val="accent1">
                    <a:lumMod val="25000"/>
                  </a:schemeClr>
                </a:solidFill>
              </a:rPr>
              <a:t>GridView</a:t>
            </a:r>
            <a:r>
              <a:rPr lang="zh-CN" altLang="en-US" dirty="0" smtClean="0">
                <a:solidFill>
                  <a:schemeClr val="accent1">
                    <a:lumMod val="25000"/>
                  </a:schemeClr>
                </a:solidFill>
              </a:rPr>
              <a:t>控件相同的事件与属性，使用方法相同。</a:t>
            </a:r>
            <a:endParaRPr lang="en-US" altLang="zh-CN" dirty="0" smtClean="0">
              <a:solidFill>
                <a:schemeClr val="accent1">
                  <a:lumMod val="25000"/>
                </a:schemeClr>
              </a:solidFill>
            </a:endParaRPr>
          </a:p>
          <a:p>
            <a:pPr lvl="1">
              <a:lnSpc>
                <a:spcPct val="120000"/>
              </a:lnSpc>
              <a:defRPr/>
            </a:pPr>
            <a:r>
              <a:rPr lang="en-US" altLang="zh-CN" dirty="0" err="1" smtClean="0"/>
              <a:t>DetailView</a:t>
            </a:r>
            <a:r>
              <a:rPr lang="en-US" altLang="zh-CN" dirty="0" smtClean="0"/>
              <a:t> </a:t>
            </a:r>
            <a:r>
              <a:rPr lang="zh-CN" altLang="en-US" dirty="0" smtClean="0"/>
              <a:t>的</a:t>
            </a:r>
            <a:r>
              <a:rPr lang="en-US" altLang="zh-CN" dirty="0" err="1" smtClean="0"/>
              <a:t>TemplateField</a:t>
            </a:r>
            <a:r>
              <a:rPr lang="zh-CN" altLang="en-US" dirty="0" smtClean="0"/>
              <a:t>也提供了</a:t>
            </a:r>
            <a:r>
              <a:rPr lang="en-US" altLang="zh-CN" dirty="0" err="1" smtClean="0">
                <a:solidFill>
                  <a:schemeClr val="accent1">
                    <a:lumMod val="25000"/>
                  </a:schemeClr>
                </a:solidFill>
              </a:rPr>
              <a:t>GridView</a:t>
            </a:r>
            <a:r>
              <a:rPr lang="zh-CN" altLang="en-US" dirty="0" smtClean="0">
                <a:solidFill>
                  <a:schemeClr val="accent1">
                    <a:lumMod val="25000"/>
                  </a:schemeClr>
                </a:solidFill>
              </a:rPr>
              <a:t>控件的</a:t>
            </a:r>
            <a:r>
              <a:rPr lang="en-US" altLang="zh-CN" dirty="0" smtClean="0">
                <a:hlinkClick r:id="rId1" action="ppaction://hlinksldjump"/>
              </a:rPr>
              <a:t>5</a:t>
            </a:r>
            <a:r>
              <a:rPr lang="zh-CN" altLang="en-US" dirty="0" smtClean="0">
                <a:hlinkClick r:id="rId1" action="ppaction://hlinksldjump"/>
              </a:rPr>
              <a:t>种模板</a:t>
            </a:r>
            <a:r>
              <a:rPr lang="zh-CN" altLang="en-US" dirty="0" smtClean="0"/>
              <a:t>，但多了一个模板</a:t>
            </a:r>
            <a:r>
              <a:rPr lang="en-US" altLang="zh-CN" dirty="0" err="1" smtClean="0"/>
              <a:t>InsertItemTemplate</a:t>
            </a:r>
            <a:r>
              <a:rPr lang="zh-CN" altLang="en-US" dirty="0" smtClean="0"/>
              <a:t>，这是</a:t>
            </a:r>
            <a:r>
              <a:rPr lang="en-US" altLang="zh-CN" dirty="0" err="1" smtClean="0"/>
              <a:t>GridView</a:t>
            </a:r>
            <a:r>
              <a:rPr lang="zh-CN" altLang="en-US" dirty="0" smtClean="0"/>
              <a:t>控件所没有的。</a:t>
            </a:r>
            <a:endParaRPr lang="en-US" altLang="zh-CN" dirty="0" smtClean="0"/>
          </a:p>
          <a:p>
            <a:pPr lvl="1">
              <a:lnSpc>
                <a:spcPct val="120000"/>
              </a:lnSpc>
              <a:defRPr/>
            </a:pPr>
            <a:endParaRPr lang="en-US" altLang="zh-CN" dirty="0" smtClean="0"/>
          </a:p>
          <a:p>
            <a:pPr lvl="1">
              <a:lnSpc>
                <a:spcPct val="120000"/>
              </a:lnSpc>
              <a:defRPr/>
            </a:pPr>
            <a:endParaRPr lang="zh-CN" alt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Rot="1" noChangeArrowheads="1"/>
          </p:cNvSpPr>
          <p:nvPr>
            <p:ph type="body" idx="1"/>
          </p:nvPr>
        </p:nvSpPr>
        <p:spPr>
          <a:xfrm>
            <a:off x="304800" y="908050"/>
            <a:ext cx="8540750" cy="5400675"/>
          </a:xfrm>
        </p:spPr>
        <p:txBody>
          <a:bodyPr/>
          <a:lstStyle/>
          <a:p>
            <a:pPr>
              <a:spcBef>
                <a:spcPct val="10000"/>
              </a:spcBef>
              <a:defRPr/>
            </a:pPr>
            <a:r>
              <a:rPr lang="zh-CN" altLang="en-US" dirty="0" smtClean="0"/>
              <a:t>母版页与内容页合并后事件的发生顺序如下：</a:t>
            </a:r>
            <a:endParaRPr lang="zh-CN" altLang="en-US" dirty="0" smtClean="0"/>
          </a:p>
          <a:p>
            <a:pPr marL="762000" lvl="1" indent="-304800">
              <a:spcBef>
                <a:spcPct val="10000"/>
              </a:spcBef>
              <a:buSzPct val="75000"/>
              <a:buFont typeface="Wingdings" panose="05000000000000000000" pitchFamily="2" charset="2"/>
              <a:buAutoNum type="circleNumDbPlain"/>
              <a:defRPr/>
            </a:pPr>
            <a:r>
              <a:rPr lang="zh-CN" altLang="en-US" dirty="0" smtClean="0">
                <a:solidFill>
                  <a:srgbClr val="000000"/>
                </a:solidFill>
              </a:rPr>
              <a:t>母版页控件</a:t>
            </a:r>
            <a:r>
              <a:rPr lang="en-US" altLang="zh-CN" dirty="0" smtClean="0">
                <a:solidFill>
                  <a:srgbClr val="000000"/>
                </a:solidFill>
              </a:rPr>
              <a:t>Init</a:t>
            </a:r>
            <a:r>
              <a:rPr lang="zh-CN" altLang="en-US" dirty="0" smtClean="0">
                <a:solidFill>
                  <a:srgbClr val="000000"/>
                </a:solidFill>
              </a:rPr>
              <a:t>事件。</a:t>
            </a:r>
            <a:endParaRPr lang="zh-CN" altLang="en-US" dirty="0" smtClean="0">
              <a:solidFill>
                <a:srgbClr val="000000"/>
              </a:solidFill>
            </a:endParaRPr>
          </a:p>
          <a:p>
            <a:pPr marL="762000" lvl="1" indent="-304800">
              <a:spcBef>
                <a:spcPct val="10000"/>
              </a:spcBef>
              <a:buSzPct val="75000"/>
              <a:buFont typeface="Wingdings" panose="05000000000000000000" pitchFamily="2" charset="2"/>
              <a:buAutoNum type="circleNumDbPlain"/>
              <a:defRPr/>
            </a:pPr>
            <a:r>
              <a:rPr lang="zh-CN" altLang="en-US" dirty="0" smtClean="0">
                <a:solidFill>
                  <a:srgbClr val="000000"/>
                </a:solidFill>
              </a:rPr>
              <a:t>内容页控件</a:t>
            </a:r>
            <a:r>
              <a:rPr lang="en-US" altLang="zh-CN" dirty="0" smtClean="0">
                <a:solidFill>
                  <a:srgbClr val="000000"/>
                </a:solidFill>
              </a:rPr>
              <a:t>Init</a:t>
            </a:r>
            <a:r>
              <a:rPr lang="zh-CN" altLang="en-US" dirty="0" smtClean="0">
                <a:solidFill>
                  <a:srgbClr val="000000"/>
                </a:solidFill>
              </a:rPr>
              <a:t>事件。</a:t>
            </a:r>
            <a:endParaRPr lang="zh-CN" altLang="en-US" dirty="0" smtClean="0">
              <a:solidFill>
                <a:srgbClr val="000000"/>
              </a:solidFill>
            </a:endParaRPr>
          </a:p>
          <a:p>
            <a:pPr marL="762000" lvl="1" indent="-304800">
              <a:spcBef>
                <a:spcPct val="10000"/>
              </a:spcBef>
              <a:buSzPct val="75000"/>
              <a:buFont typeface="Wingdings" panose="05000000000000000000" pitchFamily="2" charset="2"/>
              <a:buAutoNum type="circleNumDbPlain"/>
              <a:defRPr/>
            </a:pPr>
            <a:r>
              <a:rPr lang="zh-CN" altLang="en-US" dirty="0" smtClean="0">
                <a:solidFill>
                  <a:srgbClr val="000000"/>
                </a:solidFill>
              </a:rPr>
              <a:t>母版页</a:t>
            </a:r>
            <a:r>
              <a:rPr lang="en-US" altLang="zh-CN" dirty="0" smtClean="0">
                <a:solidFill>
                  <a:srgbClr val="000000"/>
                </a:solidFill>
              </a:rPr>
              <a:t>Init</a:t>
            </a:r>
            <a:r>
              <a:rPr lang="zh-CN" altLang="en-US" dirty="0" smtClean="0">
                <a:solidFill>
                  <a:srgbClr val="000000"/>
                </a:solidFill>
              </a:rPr>
              <a:t>事件。</a:t>
            </a:r>
            <a:endParaRPr lang="zh-CN" altLang="en-US" dirty="0" smtClean="0">
              <a:solidFill>
                <a:srgbClr val="000000"/>
              </a:solidFill>
            </a:endParaRPr>
          </a:p>
          <a:p>
            <a:pPr marL="762000" lvl="1" indent="-304800">
              <a:spcBef>
                <a:spcPct val="10000"/>
              </a:spcBef>
              <a:buSzPct val="75000"/>
              <a:buFont typeface="Wingdings" panose="05000000000000000000" pitchFamily="2" charset="2"/>
              <a:buAutoNum type="circleNumDbPlain"/>
              <a:defRPr/>
            </a:pPr>
            <a:r>
              <a:rPr lang="zh-CN" altLang="en-US" dirty="0" smtClean="0">
                <a:solidFill>
                  <a:srgbClr val="000000"/>
                </a:solidFill>
              </a:rPr>
              <a:t>内容页</a:t>
            </a:r>
            <a:r>
              <a:rPr lang="en-US" altLang="zh-CN" dirty="0" smtClean="0">
                <a:solidFill>
                  <a:srgbClr val="000000"/>
                </a:solidFill>
              </a:rPr>
              <a:t>Init</a:t>
            </a:r>
            <a:r>
              <a:rPr lang="zh-CN" altLang="en-US" dirty="0" smtClean="0">
                <a:solidFill>
                  <a:srgbClr val="000000"/>
                </a:solidFill>
              </a:rPr>
              <a:t>事件。</a:t>
            </a:r>
            <a:endParaRPr lang="zh-CN" altLang="en-US" dirty="0" smtClean="0">
              <a:solidFill>
                <a:srgbClr val="000000"/>
              </a:solidFill>
            </a:endParaRPr>
          </a:p>
          <a:p>
            <a:pPr marL="762000" lvl="1" indent="-304800">
              <a:spcBef>
                <a:spcPct val="10000"/>
              </a:spcBef>
              <a:buSzPct val="75000"/>
              <a:buFont typeface="Wingdings" panose="05000000000000000000" pitchFamily="2" charset="2"/>
              <a:buAutoNum type="circleNumDbPlain"/>
              <a:defRPr/>
            </a:pPr>
            <a:r>
              <a:rPr lang="zh-CN" altLang="en-US" dirty="0" smtClean="0">
                <a:solidFill>
                  <a:srgbClr val="000000"/>
                </a:solidFill>
              </a:rPr>
              <a:t>内容页</a:t>
            </a:r>
            <a:r>
              <a:rPr lang="en-US" altLang="zh-CN" dirty="0" smtClean="0">
                <a:solidFill>
                  <a:srgbClr val="000000"/>
                </a:solidFill>
              </a:rPr>
              <a:t>Load</a:t>
            </a:r>
            <a:r>
              <a:rPr lang="zh-CN" altLang="en-US" dirty="0" smtClean="0">
                <a:solidFill>
                  <a:srgbClr val="000000"/>
                </a:solidFill>
              </a:rPr>
              <a:t>事件。</a:t>
            </a:r>
            <a:endParaRPr lang="zh-CN" altLang="en-US" dirty="0" smtClean="0">
              <a:solidFill>
                <a:srgbClr val="000000"/>
              </a:solidFill>
            </a:endParaRPr>
          </a:p>
          <a:p>
            <a:pPr marL="762000" lvl="1" indent="-304800">
              <a:spcBef>
                <a:spcPct val="10000"/>
              </a:spcBef>
              <a:buSzPct val="75000"/>
              <a:buFont typeface="Wingdings" panose="05000000000000000000" pitchFamily="2" charset="2"/>
              <a:buAutoNum type="circleNumDbPlain"/>
              <a:defRPr/>
            </a:pPr>
            <a:r>
              <a:rPr lang="zh-CN" altLang="en-US" dirty="0" smtClean="0">
                <a:solidFill>
                  <a:srgbClr val="000000"/>
                </a:solidFill>
              </a:rPr>
              <a:t>母版页</a:t>
            </a:r>
            <a:r>
              <a:rPr lang="en-US" altLang="zh-CN" dirty="0" smtClean="0">
                <a:solidFill>
                  <a:srgbClr val="000000"/>
                </a:solidFill>
              </a:rPr>
              <a:t>Load</a:t>
            </a:r>
            <a:r>
              <a:rPr lang="zh-CN" altLang="en-US" dirty="0" smtClean="0">
                <a:solidFill>
                  <a:srgbClr val="000000"/>
                </a:solidFill>
              </a:rPr>
              <a:t>事件。</a:t>
            </a:r>
            <a:endParaRPr lang="zh-CN" altLang="en-US" dirty="0" smtClean="0">
              <a:solidFill>
                <a:srgbClr val="000000"/>
              </a:solidFill>
            </a:endParaRPr>
          </a:p>
          <a:p>
            <a:pPr marL="762000" lvl="1" indent="-304800">
              <a:spcBef>
                <a:spcPct val="10000"/>
              </a:spcBef>
              <a:buSzPct val="75000"/>
              <a:buFont typeface="Wingdings" panose="05000000000000000000" pitchFamily="2" charset="2"/>
              <a:buAutoNum type="circleNumDbPlain"/>
              <a:defRPr/>
            </a:pPr>
            <a:r>
              <a:rPr lang="zh-CN" altLang="en-US" dirty="0" smtClean="0">
                <a:solidFill>
                  <a:srgbClr val="000000"/>
                </a:solidFill>
              </a:rPr>
              <a:t>内容控件</a:t>
            </a:r>
            <a:r>
              <a:rPr lang="en-US" altLang="zh-CN" dirty="0" smtClean="0">
                <a:solidFill>
                  <a:srgbClr val="000000"/>
                </a:solidFill>
              </a:rPr>
              <a:t>Load</a:t>
            </a:r>
            <a:r>
              <a:rPr lang="zh-CN" altLang="en-US" dirty="0" smtClean="0">
                <a:solidFill>
                  <a:srgbClr val="000000"/>
                </a:solidFill>
              </a:rPr>
              <a:t>事件。</a:t>
            </a:r>
            <a:endParaRPr lang="zh-CN" altLang="en-US" dirty="0" smtClean="0">
              <a:solidFill>
                <a:srgbClr val="000000"/>
              </a:solidFill>
            </a:endParaRPr>
          </a:p>
          <a:p>
            <a:pPr marL="762000" lvl="1" indent="-304800">
              <a:spcBef>
                <a:spcPct val="10000"/>
              </a:spcBef>
              <a:buSzPct val="75000"/>
              <a:buFont typeface="Wingdings" panose="05000000000000000000" pitchFamily="2" charset="2"/>
              <a:buAutoNum type="circleNumDbPlain"/>
              <a:defRPr/>
            </a:pPr>
            <a:r>
              <a:rPr lang="zh-CN" altLang="en-US" dirty="0" smtClean="0">
                <a:solidFill>
                  <a:srgbClr val="000000"/>
                </a:solidFill>
              </a:rPr>
              <a:t>内容页</a:t>
            </a:r>
            <a:r>
              <a:rPr lang="en-US" altLang="zh-CN" dirty="0" err="1" smtClean="0">
                <a:solidFill>
                  <a:srgbClr val="000000"/>
                </a:solidFill>
              </a:rPr>
              <a:t>PreRender</a:t>
            </a:r>
            <a:r>
              <a:rPr lang="zh-CN" altLang="en-US" dirty="0" smtClean="0">
                <a:solidFill>
                  <a:srgbClr val="000000"/>
                </a:solidFill>
              </a:rPr>
              <a:t>事件。</a:t>
            </a:r>
            <a:endParaRPr lang="zh-CN" altLang="en-US" dirty="0" smtClean="0">
              <a:solidFill>
                <a:srgbClr val="000000"/>
              </a:solidFill>
            </a:endParaRPr>
          </a:p>
          <a:p>
            <a:pPr marL="762000" lvl="1" indent="-304800">
              <a:spcBef>
                <a:spcPct val="10000"/>
              </a:spcBef>
              <a:buSzPct val="75000"/>
              <a:buFont typeface="Wingdings" panose="05000000000000000000" pitchFamily="2" charset="2"/>
              <a:buAutoNum type="circleNumDbPlain"/>
              <a:defRPr/>
            </a:pPr>
            <a:r>
              <a:rPr lang="zh-CN" altLang="en-US" dirty="0" smtClean="0">
                <a:solidFill>
                  <a:srgbClr val="000000"/>
                </a:solidFill>
              </a:rPr>
              <a:t>母版页</a:t>
            </a:r>
            <a:r>
              <a:rPr lang="en-US" altLang="zh-CN" dirty="0" err="1" smtClean="0">
                <a:solidFill>
                  <a:srgbClr val="000000"/>
                </a:solidFill>
              </a:rPr>
              <a:t>PreRender</a:t>
            </a:r>
            <a:r>
              <a:rPr lang="zh-CN" altLang="en-US" dirty="0" smtClean="0">
                <a:solidFill>
                  <a:srgbClr val="000000"/>
                </a:solidFill>
              </a:rPr>
              <a:t>事件。</a:t>
            </a:r>
            <a:endParaRPr lang="en-US" altLang="zh-CN" dirty="0" smtClean="0">
              <a:solidFill>
                <a:srgbClr val="000000"/>
              </a:solidFill>
            </a:endParaRPr>
          </a:p>
          <a:p>
            <a:pPr marL="762000" lvl="1" indent="-304800">
              <a:spcBef>
                <a:spcPct val="10000"/>
              </a:spcBef>
              <a:buSzPct val="75000"/>
              <a:buFont typeface="Wingdings" panose="05000000000000000000" pitchFamily="2" charset="2"/>
              <a:buAutoNum type="circleNumDbPlain"/>
              <a:defRPr/>
            </a:pPr>
            <a:r>
              <a:rPr lang="zh-CN" altLang="en-US" dirty="0" smtClean="0">
                <a:solidFill>
                  <a:srgbClr val="000000"/>
                </a:solidFill>
              </a:rPr>
              <a:t>母版页控件</a:t>
            </a:r>
            <a:r>
              <a:rPr lang="en-US" altLang="zh-CN" dirty="0" err="1" smtClean="0">
                <a:solidFill>
                  <a:srgbClr val="000000"/>
                </a:solidFill>
              </a:rPr>
              <a:t>PreRender</a:t>
            </a:r>
            <a:r>
              <a:rPr lang="zh-CN" altLang="en-US" dirty="0" smtClean="0">
                <a:solidFill>
                  <a:srgbClr val="000000"/>
                </a:solidFill>
              </a:rPr>
              <a:t>事件。</a:t>
            </a:r>
            <a:endParaRPr lang="en-US" altLang="zh-CN" dirty="0" smtClean="0">
              <a:solidFill>
                <a:srgbClr val="000000"/>
              </a:solidFill>
            </a:endParaRPr>
          </a:p>
          <a:p>
            <a:pPr marL="762000" lvl="1" indent="-304800">
              <a:spcBef>
                <a:spcPct val="10000"/>
              </a:spcBef>
              <a:buSzPct val="75000"/>
              <a:buFont typeface="Wingdings" panose="05000000000000000000" pitchFamily="2" charset="2"/>
              <a:buAutoNum type="circleNumDbPlain"/>
              <a:defRPr/>
            </a:pPr>
            <a:r>
              <a:rPr lang="zh-CN" altLang="en-US" dirty="0" smtClean="0">
                <a:solidFill>
                  <a:srgbClr val="000000"/>
                </a:solidFill>
              </a:rPr>
              <a:t>内容控件</a:t>
            </a:r>
            <a:r>
              <a:rPr lang="en-US" altLang="zh-CN" dirty="0" err="1" smtClean="0">
                <a:solidFill>
                  <a:srgbClr val="000000"/>
                </a:solidFill>
              </a:rPr>
              <a:t>PreRender</a:t>
            </a:r>
            <a:r>
              <a:rPr lang="zh-CN" altLang="en-US" dirty="0" smtClean="0">
                <a:solidFill>
                  <a:srgbClr val="000000"/>
                </a:solidFill>
              </a:rPr>
              <a:t>事件。</a:t>
            </a:r>
            <a:endParaRPr lang="zh-CN" altLang="en-US" dirty="0" smtClean="0">
              <a:solidFill>
                <a:srgbClr val="000000"/>
              </a:solidFill>
            </a:endParaRPr>
          </a:p>
          <a:p>
            <a:pPr marL="514350" indent="-457200" eaLnBrk="1" hangingPunct="1">
              <a:lnSpc>
                <a:spcPct val="120000"/>
              </a:lnSpc>
              <a:defRPr/>
            </a:pPr>
            <a:endParaRPr lang="zh-CN" alt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Rot="1" noChangeArrowheads="1"/>
          </p:cNvSpPr>
          <p:nvPr>
            <p:ph type="body" idx="1"/>
          </p:nvPr>
        </p:nvSpPr>
        <p:spPr>
          <a:xfrm>
            <a:off x="304800" y="908050"/>
            <a:ext cx="8540750" cy="5545138"/>
          </a:xfrm>
        </p:spPr>
        <p:txBody>
          <a:bodyPr/>
          <a:lstStyle/>
          <a:p>
            <a:pPr marL="457200" indent="-457200" eaLnBrk="1" hangingPunct="1">
              <a:lnSpc>
                <a:spcPct val="120000"/>
              </a:lnSpc>
              <a:buFont typeface="Wingdings" panose="05000000000000000000" pitchFamily="2" charset="2"/>
              <a:buNone/>
              <a:defRPr/>
            </a:pPr>
            <a:r>
              <a:rPr lang="zh-CN" altLang="en-US" dirty="0" smtClean="0">
                <a:solidFill>
                  <a:schemeClr val="accent1">
                    <a:lumMod val="25000"/>
                  </a:schemeClr>
                </a:solidFill>
              </a:rPr>
              <a:t>三、母版页的嵌套</a:t>
            </a:r>
            <a:endParaRPr lang="en-US" altLang="zh-CN" dirty="0" smtClean="0">
              <a:solidFill>
                <a:schemeClr val="accent1">
                  <a:lumMod val="25000"/>
                </a:schemeClr>
              </a:solidFill>
            </a:endParaRPr>
          </a:p>
          <a:p>
            <a:pPr>
              <a:lnSpc>
                <a:spcPct val="125000"/>
              </a:lnSpc>
              <a:defRPr/>
            </a:pPr>
            <a:r>
              <a:rPr lang="zh-CN" altLang="en-US" dirty="0" smtClean="0"/>
              <a:t>有时一个母版页需要引用另一个页作为其母版页，可以采用母版页的嵌套技术实现。 </a:t>
            </a:r>
            <a:endParaRPr lang="en-US" altLang="zh-CN" dirty="0" smtClean="0"/>
          </a:p>
          <a:p>
            <a:pPr marL="342900" lvl="2" indent="-342900">
              <a:lnSpc>
                <a:spcPct val="125000"/>
              </a:lnSpc>
              <a:buSzPct val="70000"/>
              <a:defRPr/>
            </a:pPr>
            <a:r>
              <a:rPr lang="zh-CN" altLang="en-US" sz="2400" dirty="0" smtClean="0"/>
              <a:t>示例： </a:t>
            </a:r>
            <a:endParaRPr lang="en-US" altLang="zh-CN" sz="2400" dirty="0" smtClean="0"/>
          </a:p>
          <a:p>
            <a:pPr marL="1257300" lvl="4" indent="-342900">
              <a:lnSpc>
                <a:spcPct val="125000"/>
              </a:lnSpc>
              <a:buSzPct val="70000"/>
              <a:defRPr/>
            </a:pPr>
            <a:r>
              <a:rPr lang="en-US" altLang="zh-CN" dirty="0" smtClean="0"/>
              <a:t>C:\......\</a:t>
            </a:r>
            <a:r>
              <a:rPr lang="zh-CN" altLang="en-US" dirty="0" smtClean="0"/>
              <a:t> </a:t>
            </a:r>
            <a:r>
              <a:rPr lang="en-US" altLang="zh-CN" dirty="0" smtClean="0"/>
              <a:t>ASPNET</a:t>
            </a:r>
            <a:r>
              <a:rPr lang="zh-CN" altLang="en-US" dirty="0" smtClean="0"/>
              <a:t>案例教程教辅资料 </a:t>
            </a:r>
            <a:r>
              <a:rPr lang="en-US" altLang="zh-CN" dirty="0" smtClean="0"/>
              <a:t>\ </a:t>
            </a:r>
            <a:r>
              <a:rPr lang="zh-CN" altLang="en-US" dirty="0" smtClean="0"/>
              <a:t>示例</a:t>
            </a:r>
            <a:r>
              <a:rPr lang="en-US" altLang="zh-CN" dirty="0" smtClean="0"/>
              <a:t>\</a:t>
            </a:r>
            <a:r>
              <a:rPr lang="zh-CN" altLang="zh-CN" dirty="0" smtClean="0">
                <a:solidFill>
                  <a:srgbClr val="333399"/>
                </a:solidFill>
              </a:rPr>
              <a:t>第0</a:t>
            </a:r>
            <a:r>
              <a:rPr lang="en-US" altLang="zh-CN" dirty="0" smtClean="0">
                <a:solidFill>
                  <a:srgbClr val="333399"/>
                </a:solidFill>
              </a:rPr>
              <a:t>6</a:t>
            </a:r>
            <a:r>
              <a:rPr lang="zh-CN" altLang="zh-CN" dirty="0" smtClean="0">
                <a:solidFill>
                  <a:srgbClr val="333399"/>
                </a:solidFill>
              </a:rPr>
              <a:t>章\</a:t>
            </a:r>
            <a:r>
              <a:rPr lang="en-US" altLang="zh-CN" dirty="0" err="1" smtClean="0"/>
              <a:t>MasterDemo</a:t>
            </a:r>
            <a:r>
              <a:rPr lang="en-US" altLang="zh-CN" dirty="0" smtClean="0">
                <a:solidFill>
                  <a:srgbClr val="333399"/>
                </a:solidFill>
              </a:rPr>
              <a:t>\</a:t>
            </a:r>
            <a:r>
              <a:rPr lang="en-US" altLang="zh-CN" dirty="0" smtClean="0"/>
              <a:t>6-11-father.master</a:t>
            </a:r>
            <a:r>
              <a:rPr lang="zh-CN" altLang="en-US" dirty="0" smtClean="0"/>
              <a:t>、</a:t>
            </a:r>
            <a:r>
              <a:rPr lang="en-US" altLang="zh-CN" dirty="0" smtClean="0"/>
              <a:t>6-11-child.master </a:t>
            </a:r>
            <a:r>
              <a:rPr lang="zh-CN" altLang="en-US" dirty="0" smtClean="0"/>
              <a:t>和</a:t>
            </a:r>
            <a:r>
              <a:rPr lang="en-US" altLang="zh-CN" dirty="0" smtClean="0"/>
              <a:t>6-11.aspx </a:t>
            </a:r>
            <a:endParaRPr lang="en-US" altLang="zh-CN" dirty="0" smtClean="0">
              <a:solidFill>
                <a:srgbClr val="333399"/>
              </a:solidFill>
            </a:endParaRPr>
          </a:p>
          <a:p>
            <a:pPr>
              <a:lnSpc>
                <a:spcPct val="125000"/>
              </a:lnSpc>
              <a:defRPr/>
            </a:pPr>
            <a:endParaRPr lang="zh-CN" altLang="en-US" dirty="0" smtClean="0"/>
          </a:p>
          <a:p>
            <a:pPr marL="514350" indent="-457200" eaLnBrk="1" hangingPunct="1">
              <a:lnSpc>
                <a:spcPct val="120000"/>
              </a:lnSpc>
              <a:defRPr/>
            </a:pPr>
            <a:endParaRPr lang="zh-CN" alt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a:xfrm>
            <a:off x="304800" y="1052513"/>
            <a:ext cx="8540750" cy="5256212"/>
          </a:xfrm>
        </p:spPr>
        <p:txBody>
          <a:bodyPr/>
          <a:lstStyle/>
          <a:p>
            <a:pPr marL="457200" indent="-457200" eaLnBrk="1" hangingPunct="1">
              <a:lnSpc>
                <a:spcPct val="120000"/>
              </a:lnSpc>
              <a:buFont typeface="Wingdings" panose="05000000000000000000" pitchFamily="2" charset="2"/>
              <a:buNone/>
              <a:defRPr/>
            </a:pPr>
            <a:r>
              <a:rPr lang="zh-CN" altLang="en-US" dirty="0" smtClean="0">
                <a:solidFill>
                  <a:schemeClr val="accent1">
                    <a:lumMod val="25000"/>
                  </a:schemeClr>
                </a:solidFill>
              </a:rPr>
              <a:t>四、在母版页中提供默认内容</a:t>
            </a:r>
            <a:endParaRPr lang="en-US" altLang="zh-CN" dirty="0" smtClean="0">
              <a:solidFill>
                <a:schemeClr val="accent1">
                  <a:lumMod val="25000"/>
                </a:schemeClr>
              </a:solidFill>
            </a:endParaRPr>
          </a:p>
          <a:p>
            <a:pPr marL="457200" indent="-457200" eaLnBrk="1" hangingPunct="1">
              <a:lnSpc>
                <a:spcPct val="120000"/>
              </a:lnSpc>
              <a:defRPr/>
            </a:pPr>
            <a:r>
              <a:rPr lang="zh-CN" altLang="en-US" dirty="0" smtClean="0"/>
              <a:t>母版页中的</a:t>
            </a:r>
            <a:r>
              <a:rPr lang="en-US" altLang="zh-CN" dirty="0" err="1" smtClean="0"/>
              <a:t>ContentPlaceHolder</a:t>
            </a:r>
            <a:r>
              <a:rPr lang="zh-CN" altLang="en-US" dirty="0" smtClean="0"/>
              <a:t>控件表示在每个内容页中都可编辑的模板部分。通常，内容页将定制这些区域，但有时个别内容页可能不想定制某些</a:t>
            </a:r>
            <a:r>
              <a:rPr lang="en-US" altLang="zh-CN" dirty="0" err="1" smtClean="0"/>
              <a:t>ContentPlaceHolder</a:t>
            </a:r>
            <a:r>
              <a:rPr lang="zh-CN" altLang="en-US" dirty="0" smtClean="0"/>
              <a:t>区域，而采用母版页指定的默认值。</a:t>
            </a:r>
            <a:endParaRPr lang="en-US" altLang="zh-CN" dirty="0" smtClean="0"/>
          </a:p>
          <a:p>
            <a:pPr marL="457200" indent="-457200" eaLnBrk="1" hangingPunct="1">
              <a:lnSpc>
                <a:spcPct val="120000"/>
              </a:lnSpc>
              <a:defRPr/>
            </a:pPr>
            <a:r>
              <a:rPr lang="zh-CN" altLang="en-US" dirty="0" smtClean="0"/>
              <a:t>要使内容页的某区域使用母版页的默认内容，只要在个别内容页中删除与母版页的</a:t>
            </a:r>
            <a:r>
              <a:rPr lang="en-US" altLang="zh-CN" dirty="0" err="1" smtClean="0"/>
              <a:t>ContentPlaceHolder</a:t>
            </a:r>
            <a:r>
              <a:rPr lang="zh-CN" altLang="en-US" dirty="0" smtClean="0"/>
              <a:t>相关的</a:t>
            </a:r>
            <a:r>
              <a:rPr lang="en-US" altLang="zh-CN" dirty="0" smtClean="0"/>
              <a:t>Content</a:t>
            </a:r>
            <a:r>
              <a:rPr lang="zh-CN" altLang="en-US" dirty="0" smtClean="0"/>
              <a:t>控件即可。</a:t>
            </a:r>
            <a:endParaRPr lang="zh-CN" alt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body" idx="1"/>
          </p:nvPr>
        </p:nvSpPr>
        <p:spPr>
          <a:xfrm>
            <a:off x="304800" y="908050"/>
            <a:ext cx="8540750" cy="5329238"/>
          </a:xfrm>
        </p:spPr>
        <p:txBody>
          <a:bodyPr/>
          <a:lstStyle/>
          <a:p>
            <a:pPr marL="1066800" lvl="1" indent="-609600" eaLnBrk="1" hangingPunct="1">
              <a:lnSpc>
                <a:spcPct val="115000"/>
              </a:lnSpc>
              <a:defRPr/>
            </a:pPr>
            <a:r>
              <a:rPr lang="zh-CN" altLang="en-US" dirty="0" smtClean="0"/>
              <a:t>示例：使用</a:t>
            </a:r>
            <a:r>
              <a:rPr lang="en-US" altLang="zh-CN" dirty="0" err="1" smtClean="0"/>
              <a:t>CheckBoxList</a:t>
            </a:r>
            <a:r>
              <a:rPr lang="zh-CN" altLang="en-US" dirty="0" smtClean="0"/>
              <a:t>创建一个多选界面</a:t>
            </a:r>
            <a:endParaRPr lang="en-US" altLang="zh-CN" dirty="0" smtClean="0"/>
          </a:p>
          <a:p>
            <a:pPr marL="1466850" lvl="2" indent="-609600" eaLnBrk="1" hangingPunct="1">
              <a:lnSpc>
                <a:spcPct val="115000"/>
              </a:lnSpc>
              <a:defRPr/>
            </a:pPr>
            <a:r>
              <a:rPr lang="en-US" altLang="zh-CN" dirty="0" smtClean="0"/>
              <a:t>C:\ASPNET35_Basic_Csharp\CH9\ CH9_DemoForm010.aspx</a:t>
            </a:r>
            <a:endParaRPr lang="en-US" altLang="zh-CN" dirty="0" smtClean="0"/>
          </a:p>
          <a:p>
            <a:pPr marL="1466850" lvl="2" indent="-609600" eaLnBrk="1" hangingPunct="1">
              <a:lnSpc>
                <a:spcPct val="115000"/>
              </a:lnSpc>
              <a:defRPr/>
            </a:pPr>
            <a:r>
              <a:rPr lang="zh-CN" altLang="en-US" b="1" dirty="0" smtClean="0">
                <a:solidFill>
                  <a:schemeClr val="tx2">
                    <a:lumMod val="75000"/>
                  </a:schemeClr>
                </a:solidFill>
              </a:rPr>
              <a:t>解释及说明</a:t>
            </a:r>
            <a:r>
              <a:rPr lang="zh-CN" altLang="en-US" dirty="0" smtClean="0"/>
              <a:t>：</a:t>
            </a:r>
            <a:endParaRPr lang="en-US" altLang="zh-CN" dirty="0" smtClean="0"/>
          </a:p>
          <a:p>
            <a:pPr lvl="3">
              <a:defRPr/>
            </a:pPr>
            <a:r>
              <a:rPr lang="en-US" sz="1600" dirty="0" err="1" smtClean="0"/>
              <a:t>StringBuilder</a:t>
            </a:r>
            <a:r>
              <a:rPr lang="en-US" sz="1600" dirty="0" smtClean="0"/>
              <a:t> </a:t>
            </a:r>
            <a:r>
              <a:rPr lang="en-US" sz="1600" dirty="0" err="1" smtClean="0"/>
              <a:t>sb</a:t>
            </a:r>
            <a:r>
              <a:rPr lang="en-US" sz="1600" dirty="0" smtClean="0"/>
              <a:t> = new </a:t>
            </a:r>
            <a:r>
              <a:rPr lang="en-US" sz="1600" dirty="0" err="1" smtClean="0"/>
              <a:t>StringBuilder</a:t>
            </a:r>
            <a:r>
              <a:rPr lang="en-US" sz="1600" dirty="0" smtClean="0"/>
              <a:t>();   // </a:t>
            </a:r>
            <a:r>
              <a:rPr lang="zh-CN" altLang="en-US" sz="1600" dirty="0" smtClean="0">
                <a:solidFill>
                  <a:schemeClr val="accent2">
                    <a:lumMod val="50000"/>
                  </a:schemeClr>
                </a:solidFill>
              </a:rPr>
              <a:t>创建一个可变字符串对象</a:t>
            </a:r>
            <a:endParaRPr lang="en-US" sz="1600" dirty="0" smtClean="0">
              <a:solidFill>
                <a:schemeClr val="accent2">
                  <a:lumMod val="50000"/>
                </a:schemeClr>
              </a:solidFill>
            </a:endParaRPr>
          </a:p>
          <a:p>
            <a:pPr lvl="3">
              <a:defRPr/>
            </a:pPr>
            <a:r>
              <a:rPr lang="en-US" sz="1600" dirty="0" smtClean="0"/>
              <a:t>        for (</a:t>
            </a:r>
            <a:r>
              <a:rPr lang="en-US" sz="1600" dirty="0" err="1" smtClean="0"/>
              <a:t>int</a:t>
            </a:r>
            <a:r>
              <a:rPr lang="en-US" sz="1600" dirty="0" smtClean="0"/>
              <a:t> </a:t>
            </a:r>
            <a:r>
              <a:rPr lang="en-US" sz="1600" dirty="0" err="1" smtClean="0"/>
              <a:t>i</a:t>
            </a:r>
            <a:r>
              <a:rPr lang="en-US" sz="1600" dirty="0" smtClean="0"/>
              <a:t> = 0; </a:t>
            </a:r>
            <a:r>
              <a:rPr lang="en-US" sz="1600" dirty="0" err="1" smtClean="0"/>
              <a:t>i</a:t>
            </a:r>
            <a:r>
              <a:rPr lang="en-US" sz="1600" dirty="0" smtClean="0"/>
              <a:t> &lt;= </a:t>
            </a:r>
            <a:r>
              <a:rPr lang="en-US" sz="1600" dirty="0" err="1" smtClean="0"/>
              <a:t>this.BookCheckBoxList.Items.Count</a:t>
            </a:r>
            <a:r>
              <a:rPr lang="en-US" sz="1600" dirty="0" smtClean="0"/>
              <a:t> - 1; </a:t>
            </a:r>
            <a:r>
              <a:rPr lang="en-US" sz="1600" dirty="0" err="1" smtClean="0"/>
              <a:t>i</a:t>
            </a:r>
            <a:r>
              <a:rPr lang="en-US" sz="1600" dirty="0" smtClean="0"/>
              <a:t>++)</a:t>
            </a:r>
            <a:endParaRPr lang="en-US" sz="1600" dirty="0" smtClean="0"/>
          </a:p>
          <a:p>
            <a:pPr lvl="3">
              <a:defRPr/>
            </a:pPr>
            <a:r>
              <a:rPr lang="en-US" sz="1600" dirty="0" smtClean="0"/>
              <a:t>        {</a:t>
            </a:r>
            <a:endParaRPr lang="en-US" sz="1600" dirty="0" smtClean="0"/>
          </a:p>
          <a:p>
            <a:pPr lvl="3">
              <a:defRPr/>
            </a:pPr>
            <a:r>
              <a:rPr lang="en-US" sz="1600" dirty="0" smtClean="0"/>
              <a:t>            if (</a:t>
            </a:r>
            <a:r>
              <a:rPr lang="en-US" sz="1600" dirty="0" err="1" smtClean="0"/>
              <a:t>BookCheckBoxList.Items</a:t>
            </a:r>
            <a:r>
              <a:rPr lang="en-US" sz="1600" dirty="0" smtClean="0"/>
              <a:t>[</a:t>
            </a:r>
            <a:r>
              <a:rPr lang="en-US" sz="1600" dirty="0" err="1" smtClean="0"/>
              <a:t>i</a:t>
            </a:r>
            <a:r>
              <a:rPr lang="en-US" sz="1600" dirty="0" smtClean="0"/>
              <a:t>].Selected)</a:t>
            </a:r>
            <a:endParaRPr lang="en-US" sz="1600" dirty="0" smtClean="0"/>
          </a:p>
          <a:p>
            <a:pPr lvl="3">
              <a:defRPr/>
            </a:pPr>
            <a:r>
              <a:rPr lang="en-US" sz="1600" dirty="0" smtClean="0"/>
              <a:t>            {</a:t>
            </a:r>
            <a:endParaRPr lang="en-US" sz="1600" dirty="0" smtClean="0"/>
          </a:p>
          <a:p>
            <a:pPr lvl="3">
              <a:defRPr/>
            </a:pPr>
            <a:r>
              <a:rPr lang="en-US" sz="1600" dirty="0" smtClean="0"/>
              <a:t>                </a:t>
            </a:r>
            <a:r>
              <a:rPr lang="en-US" sz="1600" dirty="0" err="1" smtClean="0"/>
              <a:t>sb.Append</a:t>
            </a:r>
            <a:r>
              <a:rPr lang="en-US" sz="1600" dirty="0" smtClean="0"/>
              <a:t>(</a:t>
            </a:r>
            <a:r>
              <a:rPr lang="en-US" sz="1600" dirty="0" err="1" smtClean="0"/>
              <a:t>BookCheckBoxList.Items</a:t>
            </a:r>
            <a:r>
              <a:rPr lang="en-US" sz="1600" dirty="0" smtClean="0"/>
              <a:t>[</a:t>
            </a:r>
            <a:r>
              <a:rPr lang="en-US" sz="1600" dirty="0" err="1" smtClean="0"/>
              <a:t>i</a:t>
            </a:r>
            <a:r>
              <a:rPr lang="en-US" sz="1600" dirty="0" smtClean="0"/>
              <a:t>].Text + "&lt;</a:t>
            </a:r>
            <a:r>
              <a:rPr lang="en-US" sz="1600" dirty="0" err="1" smtClean="0"/>
              <a:t>br</a:t>
            </a:r>
            <a:r>
              <a:rPr lang="en-US" sz="1600" dirty="0" smtClean="0"/>
              <a:t> /&gt;");</a:t>
            </a:r>
            <a:endParaRPr lang="en-US" sz="1600" dirty="0" smtClean="0"/>
          </a:p>
          <a:p>
            <a:pPr lvl="3">
              <a:defRPr/>
            </a:pPr>
            <a:r>
              <a:rPr lang="en-US" sz="1600" dirty="0" smtClean="0"/>
              <a:t>            }</a:t>
            </a:r>
            <a:endParaRPr lang="en-US" sz="1600" dirty="0" smtClean="0"/>
          </a:p>
          <a:p>
            <a:pPr lvl="3">
              <a:defRPr/>
            </a:pPr>
            <a:r>
              <a:rPr lang="en-US" altLang="zh-CN" sz="1600" dirty="0" smtClean="0"/>
              <a:t>        }</a:t>
            </a:r>
            <a:endParaRPr lang="en-US" altLang="zh-CN" sz="1600" dirty="0" smtClean="0"/>
          </a:p>
          <a:p>
            <a:pPr marL="1066800" lvl="1" indent="-609600" eaLnBrk="1" hangingPunct="1">
              <a:lnSpc>
                <a:spcPct val="115000"/>
              </a:lnSpc>
              <a:defRPr/>
            </a:pPr>
            <a:endParaRPr lang="en-US" altLang="zh-CN" dirty="0" smtClean="0"/>
          </a:p>
          <a:p>
            <a:pPr marL="1466850" lvl="2" indent="-609600" eaLnBrk="1" hangingPunct="1">
              <a:lnSpc>
                <a:spcPct val="115000"/>
              </a:lnSpc>
              <a:defRPr/>
            </a:pPr>
            <a:endParaRPr lang="en-US" altLang="zh-CN" dirty="0" smtClean="0"/>
          </a:p>
          <a:p>
            <a:pPr marL="1066800" lvl="1" indent="-609600" eaLnBrk="1" hangingPunct="1">
              <a:lnSpc>
                <a:spcPct val="115000"/>
              </a:lnSpc>
              <a:defRPr/>
            </a:pPr>
            <a:endParaRPr lang="zh-CN" altLang="en-US" b="0" dirty="0" smtClean="0"/>
          </a:p>
        </p:txBody>
      </p:sp>
      <p:sp>
        <p:nvSpPr>
          <p:cNvPr id="3" name="动作按钮: 开始 2">
            <a:hlinkClick r:id="rId1" action="ppaction://hlinksldjump" highlightClick="1"/>
          </p:cNvPr>
          <p:cNvSpPr/>
          <p:nvPr/>
        </p:nvSpPr>
        <p:spPr>
          <a:xfrm>
            <a:off x="8604250" y="6308725"/>
            <a:ext cx="215900" cy="215900"/>
          </a:xfrm>
          <a:prstGeom prst="actionButtonBeginn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圆角矩形标注 3"/>
          <p:cNvSpPr/>
          <p:nvPr/>
        </p:nvSpPr>
        <p:spPr>
          <a:xfrm>
            <a:off x="3276600" y="4365625"/>
            <a:ext cx="1582738" cy="935038"/>
          </a:xfrm>
          <a:prstGeom prst="wedgeRoundRectCallout">
            <a:avLst>
              <a:gd name="adj1" fmla="val -33246"/>
              <a:gd name="adj2" fmla="val -94211"/>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accent4">
                    <a:lumMod val="60000"/>
                    <a:lumOff val="40000"/>
                  </a:schemeClr>
                </a:solidFill>
              </a:rPr>
              <a:t>将对象的文本表示追加到当前字符串末尾</a:t>
            </a:r>
            <a:endParaRPr lang="en-US" sz="1600" dirty="0">
              <a:solidFill>
                <a:schemeClr val="accent4">
                  <a:lumMod val="60000"/>
                  <a:lumOff val="40000"/>
                </a:schemeClr>
              </a:solidFill>
            </a:endParaRPr>
          </a:p>
        </p:txBody>
      </p:sp>
      <p:sp>
        <p:nvSpPr>
          <p:cNvPr id="5" name="矩形标注 4"/>
          <p:cNvSpPr/>
          <p:nvPr/>
        </p:nvSpPr>
        <p:spPr>
          <a:xfrm>
            <a:off x="6156325" y="4437063"/>
            <a:ext cx="1871663" cy="1223962"/>
          </a:xfrm>
          <a:prstGeom prst="wedgeRectCallout">
            <a:avLst>
              <a:gd name="adj1" fmla="val -61382"/>
              <a:gd name="adj2" fmla="val -89064"/>
            </a:avLst>
          </a:prstGeom>
          <a:solidFill>
            <a:schemeClr val="accent5">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t>Items</a:t>
            </a:r>
            <a:r>
              <a:rPr lang="zh-CN" altLang="en-US" sz="1600" dirty="0"/>
              <a:t>属性是一个集合，其成员对应复选框组中的每一个复选框。</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内容占位符 2"/>
          <p:cNvSpPr>
            <a:spLocks noGrp="1"/>
          </p:cNvSpPr>
          <p:nvPr>
            <p:ph idx="1"/>
          </p:nvPr>
        </p:nvSpPr>
        <p:spPr>
          <a:xfrm>
            <a:off x="323850" y="836613"/>
            <a:ext cx="8540750" cy="576262"/>
          </a:xfrm>
        </p:spPr>
        <p:txBody>
          <a:bodyPr/>
          <a:lstStyle/>
          <a:p>
            <a:r>
              <a:rPr lang="en-US" altLang="zh-CN" smtClean="0"/>
              <a:t>DetailView</a:t>
            </a:r>
            <a:r>
              <a:rPr lang="zh-CN" altLang="en-US" smtClean="0"/>
              <a:t>控件的模板列</a:t>
            </a:r>
            <a:endParaRPr lang="en-US" smtClean="0"/>
          </a:p>
        </p:txBody>
      </p:sp>
      <p:graphicFrame>
        <p:nvGraphicFramePr>
          <p:cNvPr id="5" name="Group 86"/>
          <p:cNvGraphicFramePr>
            <a:graphicFrameLocks noGrp="1"/>
          </p:cNvGraphicFramePr>
          <p:nvPr/>
        </p:nvGraphicFramePr>
        <p:xfrm>
          <a:off x="323850" y="1412875"/>
          <a:ext cx="8580437" cy="3657600"/>
        </p:xfrm>
        <a:graphic>
          <a:graphicData uri="http://schemas.openxmlformats.org/drawingml/2006/table">
            <a:tbl>
              <a:tblPr/>
              <a:tblGrid>
                <a:gridCol w="3552825"/>
                <a:gridCol w="5027612"/>
              </a:tblGrid>
              <a:tr h="365125">
                <a:tc>
                  <a:txBody>
                    <a:bodyPr/>
                    <a:lstStyle/>
                    <a:p>
                      <a:pPr marL="0" marR="0" lvl="0" indent="0" algn="ctr" defTabSz="914400" rtl="0" eaLnBrk="0" fontAlgn="base" latinLnBrk="0" hangingPunct="0">
                        <a:lnSpc>
                          <a:spcPct val="11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模  板</a:t>
                      </a:r>
                      <a:endParaRPr kumimoji="0" lang="zh-CN" altLang="en-US" sz="20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0" fontAlgn="base" latinLnBrk="0" hangingPunct="0">
                        <a:lnSpc>
                          <a:spcPct val="11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20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28600">
                <a:tc>
                  <a:txBody>
                    <a:bodyPr/>
                    <a:lstStyle/>
                    <a:p>
                      <a:pPr marL="0" marR="0" lvl="0" indent="0" algn="l" defTabSz="914400" rtl="0" eaLnBrk="0" fontAlgn="base" latinLnBrk="0" hangingPunct="0">
                        <a:lnSpc>
                          <a:spcPct val="110000"/>
                        </a:lnSpc>
                        <a:spcBef>
                          <a:spcPct val="0"/>
                        </a:spcBef>
                        <a:spcAft>
                          <a:spcPct val="0"/>
                        </a:spcAft>
                        <a:buClrTx/>
                        <a:buSzTx/>
                        <a:buFontTx/>
                        <a:buNone/>
                      </a:pP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AlternatingItemTemplate</a:t>
                      </a:r>
                      <a:endParaRPr kumimoji="0" lang="en-US" altLang="zh-CN" sz="20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10000"/>
                        </a:lnSpc>
                        <a:spcBef>
                          <a:spcPct val="0"/>
                        </a:spcBef>
                        <a:spcAft>
                          <a:spcPct val="0"/>
                        </a:spcAft>
                        <a:buClrTx/>
                        <a:buSzTx/>
                        <a:buFontTx/>
                        <a:buNone/>
                      </a:pPr>
                      <a:r>
                        <a:rPr kumimoji="0" lang="zh-CN" alt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为交替项指定要显示的内容</a:t>
                      </a:r>
                      <a:endParaRPr kumimoji="0" lang="zh-CN" altLang="en-US" sz="2000" b="1" i="0" u="none" strike="noStrike" cap="none" normalizeH="0" baseline="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l" defTabSz="914400" rtl="0" eaLnBrk="0" fontAlgn="base" latinLnBrk="0" hangingPunct="0">
                        <a:lnSpc>
                          <a:spcPct val="110000"/>
                        </a:lnSpc>
                        <a:spcBef>
                          <a:spcPct val="0"/>
                        </a:spcBef>
                        <a:spcAft>
                          <a:spcPct val="0"/>
                        </a:spcAft>
                        <a:buClrTx/>
                        <a:buSzTx/>
                        <a:buFontTx/>
                        <a:buNone/>
                      </a:pP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EditItemTemplate</a:t>
                      </a:r>
                      <a:endParaRPr kumimoji="0" lang="en-US" altLang="zh-CN" sz="20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10000"/>
                        </a:lnSpc>
                        <a:spcBef>
                          <a:spcPct val="0"/>
                        </a:spcBef>
                        <a:spcAft>
                          <a:spcPct val="0"/>
                        </a:spcAft>
                        <a:buClrTx/>
                        <a:buSzTx/>
                        <a:buFontTx/>
                        <a:buNone/>
                      </a:pPr>
                      <a:r>
                        <a:rPr kumimoji="0" lang="zh-CN" alt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为处于编辑模式中的项指定要显示的内容</a:t>
                      </a:r>
                      <a:endParaRPr kumimoji="0" lang="zh-CN" altLang="en-US" sz="2000" b="1" i="0" u="none" strike="noStrike" cap="none" normalizeH="0" baseline="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28600">
                <a:tc>
                  <a:txBody>
                    <a:bodyPr/>
                    <a:lstStyle/>
                    <a:p>
                      <a:pPr marL="0" marR="0" lvl="0" indent="0" algn="l" defTabSz="914400" rtl="0" eaLnBrk="0" fontAlgn="base" latinLnBrk="0" hangingPunct="0">
                        <a:lnSpc>
                          <a:spcPct val="110000"/>
                        </a:lnSpc>
                        <a:spcBef>
                          <a:spcPct val="0"/>
                        </a:spcBef>
                        <a:spcAft>
                          <a:spcPct val="0"/>
                        </a:spcAft>
                        <a:buClrTx/>
                        <a:buSzTx/>
                        <a:buFontTx/>
                        <a:buNone/>
                      </a:pP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FooterTemplate</a:t>
                      </a:r>
                      <a:endParaRPr kumimoji="0" lang="en-US" altLang="zh-CN" sz="20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10000"/>
                        </a:lnSpc>
                        <a:spcBef>
                          <a:spcPct val="0"/>
                        </a:spcBef>
                        <a:spcAft>
                          <a:spcPct val="0"/>
                        </a:spcAft>
                        <a:buClrTx/>
                        <a:buSzTx/>
                        <a:buFontTx/>
                        <a:buNone/>
                      </a:pPr>
                      <a:r>
                        <a:rPr kumimoji="0" lang="zh-CN" alt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为对象的脚注部分指定要显示的内容</a:t>
                      </a:r>
                      <a:endParaRPr kumimoji="0" lang="zh-CN" altLang="en-US" sz="2000" b="1" i="0" u="none" strike="noStrike" cap="none" normalizeH="0" baseline="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l" defTabSz="914400" rtl="0" eaLnBrk="0" fontAlgn="base" latinLnBrk="0" hangingPunct="0">
                        <a:lnSpc>
                          <a:spcPct val="11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HeaderTemplate</a:t>
                      </a:r>
                      <a:endParaRPr kumimoji="0" lang="en-US" altLang="zh-CN" sz="2000" b="1" i="0" u="none" strike="noStrike" cap="none" normalizeH="0" baseline="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10000"/>
                        </a:lnSpc>
                        <a:spcBef>
                          <a:spcPct val="0"/>
                        </a:spcBef>
                        <a:spcAft>
                          <a:spcPct val="0"/>
                        </a:spcAft>
                        <a:buClrTx/>
                        <a:buSzTx/>
                        <a:buFontTx/>
                        <a:buNone/>
                      </a:pP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为标头部分指定要显示的内容</a:t>
                      </a:r>
                      <a:endParaRPr kumimoji="0" lang="zh-CN" altLang="en-US" sz="20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28600">
                <a:tc>
                  <a:txBody>
                    <a:bodyPr/>
                    <a:lstStyle/>
                    <a:p>
                      <a:pPr marL="0" marR="0" lvl="0" indent="0" algn="l" defTabSz="914400" rtl="0" eaLnBrk="0" fontAlgn="base" latinLnBrk="0" hangingPunct="0">
                        <a:lnSpc>
                          <a:spcPct val="110000"/>
                        </a:lnSpc>
                        <a:spcBef>
                          <a:spcPct val="0"/>
                        </a:spcBef>
                        <a:spcAft>
                          <a:spcPct val="0"/>
                        </a:spcAft>
                        <a:buClrTx/>
                        <a:buSzTx/>
                        <a:buFontTx/>
                        <a:buNone/>
                      </a:pP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InsertItemTemplate</a:t>
                      </a:r>
                      <a:endParaRPr kumimoji="0" lang="en-US" altLang="zh-CN" sz="2000" b="1" i="0" u="none" strike="noStrike" cap="none" normalizeH="0" baseline="0" dirty="0" smtClean="0">
                        <a:ln>
                          <a:noFill/>
                        </a:ln>
                        <a:solidFill>
                          <a:srgbClr val="C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10000"/>
                        </a:lnSpc>
                        <a:spcBef>
                          <a:spcPct val="0"/>
                        </a:spcBef>
                        <a:spcAft>
                          <a:spcPct val="0"/>
                        </a:spcAft>
                        <a:buClrTx/>
                        <a:buSzTx/>
                        <a:buFontTx/>
                        <a:buNone/>
                      </a:pP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为处于插入模式中的项指定要显示的内容。只有</a:t>
                      </a: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DetailsView</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控件支持该模板</a:t>
                      </a:r>
                      <a:endParaRPr kumimoji="0" lang="zh-CN" altLang="en-US" sz="20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228600">
                <a:tc>
                  <a:txBody>
                    <a:bodyPr/>
                    <a:lstStyle/>
                    <a:p>
                      <a:pPr marL="0" marR="0" lvl="0" indent="0" algn="l" defTabSz="914400" rtl="0" eaLnBrk="0" fontAlgn="base" latinLnBrk="0" hangingPunct="0">
                        <a:lnSpc>
                          <a:spcPct val="110000"/>
                        </a:lnSpc>
                        <a:spcBef>
                          <a:spcPct val="0"/>
                        </a:spcBef>
                        <a:spcAft>
                          <a:spcPct val="0"/>
                        </a:spcAft>
                        <a:buClrTx/>
                        <a:buSzTx/>
                        <a:buFontTx/>
                        <a:buNone/>
                      </a:pP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ItemTemplate</a:t>
                      </a:r>
                      <a:endParaRPr kumimoji="0" lang="en-US" altLang="zh-CN" sz="2000" b="1" i="0" u="none" strike="noStrike" cap="none" normalizeH="0" baseline="0" dirty="0" smtClean="0">
                        <a:ln>
                          <a:noFill/>
                        </a:ln>
                        <a:solidFill>
                          <a:schemeClr val="tx1"/>
                        </a:solidFill>
                        <a:effectLst/>
                        <a:latin typeface="Arial Narrow" pitchFamily="34" charset="0"/>
                        <a:ea typeface="宋体" panose="02010600030101010101" pitchFamily="2" charset="-122"/>
                        <a:cs typeface="Times New Roman" panose="02020603050405020304" pitchFamily="18"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p>
                      <a:pPr marL="0" marR="0" lvl="0" indent="0" algn="l" defTabSz="914400" rtl="0" eaLnBrk="0" fontAlgn="base" latinLnBrk="0" hangingPunct="0">
                        <a:lnSpc>
                          <a:spcPct val="110000"/>
                        </a:lnSpc>
                        <a:spcBef>
                          <a:spcPct val="0"/>
                        </a:spcBef>
                        <a:spcAft>
                          <a:spcPct val="0"/>
                        </a:spcAft>
                        <a:buClrTx/>
                        <a:buSzTx/>
                        <a:buFontTx/>
                        <a:buNone/>
                      </a:pP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a:t>
                      </a:r>
                      <a:r>
                        <a:rPr kumimoji="0" lang="en-US" altLang="zh-CN" sz="20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TemplateField</a:t>
                      </a:r>
                      <a:r>
                        <a:rPr kumimoji="0"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对象中的项指定要显示的内容</a:t>
                      </a:r>
                      <a:endParaRPr kumimoji="0" lang="zh-CN" altLang="en-US" sz="2000" b="1" i="0" u="none" strike="noStrike" cap="none" normalizeH="0" baseline="0" dirty="0" smtClean="0">
                        <a:ln>
                          <a:noFill/>
                        </a:ln>
                        <a:solidFill>
                          <a:srgbClr val="000000"/>
                        </a:solidFill>
                        <a:effectLst/>
                        <a:latin typeface="Arial Narrow"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rrowheads="1"/>
          </p:cNvSpPr>
          <p:nvPr>
            <p:ph type="body" idx="1"/>
          </p:nvPr>
        </p:nvSpPr>
        <p:spPr>
          <a:xfrm>
            <a:off x="304800" y="908050"/>
            <a:ext cx="8540750" cy="5473700"/>
          </a:xfrm>
        </p:spPr>
        <p:txBody>
          <a:bodyPr/>
          <a:lstStyle/>
          <a:p>
            <a:pPr lvl="1">
              <a:lnSpc>
                <a:spcPct val="120000"/>
              </a:lnSpc>
              <a:defRPr/>
            </a:pPr>
            <a:r>
              <a:rPr lang="zh-CN" altLang="en-US" dirty="0" smtClean="0"/>
              <a:t>为</a:t>
            </a:r>
            <a:r>
              <a:rPr lang="en-US" altLang="zh-CN" dirty="0" err="1" smtClean="0"/>
              <a:t>DetailView</a:t>
            </a:r>
            <a:r>
              <a:rPr lang="zh-CN" altLang="en-US" dirty="0" smtClean="0"/>
              <a:t>设置模板列</a:t>
            </a:r>
            <a:r>
              <a:rPr lang="en-US" altLang="zh-CN" dirty="0" err="1" smtClean="0"/>
              <a:t>TemplateField</a:t>
            </a:r>
            <a:r>
              <a:rPr lang="zh-CN" altLang="en-US" dirty="0" smtClean="0"/>
              <a:t>的示例：</a:t>
            </a:r>
            <a:endParaRPr lang="en-US" altLang="zh-CN" dirty="0" smtClean="0"/>
          </a:p>
          <a:p>
            <a:pPr lvl="2">
              <a:lnSpc>
                <a:spcPct val="120000"/>
              </a:lnSpc>
              <a:buFont typeface="Wingdings" panose="05000000000000000000" pitchFamily="2" charset="2"/>
              <a:buNone/>
              <a:defRPr/>
            </a:pPr>
            <a:r>
              <a:rPr lang="zh-CN" altLang="en-US" sz="2000" dirty="0" smtClean="0">
                <a:solidFill>
                  <a:srgbClr val="7030A0"/>
                </a:solidFill>
                <a:latin typeface="华文楷体" panose="02010600040101010101" pitchFamily="2" charset="-122"/>
                <a:ea typeface="华文楷体" panose="02010600040101010101" pitchFamily="2" charset="-122"/>
              </a:rPr>
              <a:t>参见</a:t>
            </a:r>
            <a:r>
              <a:rPr lang="en-US" altLang="zh-CN" sz="2000" dirty="0" smtClean="0">
                <a:solidFill>
                  <a:srgbClr val="7030A0"/>
                </a:solidFill>
                <a:latin typeface="华文楷体" panose="02010600040101010101" pitchFamily="2" charset="-122"/>
                <a:ea typeface="华文楷体" panose="02010600040101010101" pitchFamily="2" charset="-122"/>
              </a:rPr>
              <a:t>《ASPNET</a:t>
            </a:r>
            <a:r>
              <a:rPr lang="zh-CN" altLang="en-US" sz="2000" dirty="0" smtClean="0">
                <a:solidFill>
                  <a:srgbClr val="7030A0"/>
                </a:solidFill>
                <a:latin typeface="华文楷体" panose="02010600040101010101" pitchFamily="2" charset="-122"/>
                <a:ea typeface="华文楷体" panose="02010600040101010101" pitchFamily="2" charset="-122"/>
              </a:rPr>
              <a:t>案例教程</a:t>
            </a:r>
            <a:r>
              <a:rPr lang="en-US" altLang="zh-CN" sz="2000" dirty="0" smtClean="0">
                <a:solidFill>
                  <a:srgbClr val="7030A0"/>
                </a:solidFill>
                <a:latin typeface="华文楷体" panose="02010600040101010101" pitchFamily="2" charset="-122"/>
                <a:ea typeface="华文楷体" panose="02010600040101010101" pitchFamily="2" charset="-122"/>
              </a:rPr>
              <a:t>》P314</a:t>
            </a:r>
            <a:endParaRPr lang="zh-CN" altLang="en-US" sz="2000" dirty="0" smtClean="0">
              <a:solidFill>
                <a:srgbClr val="7030A0"/>
              </a:solidFill>
            </a:endParaRPr>
          </a:p>
          <a:p>
            <a:pPr marL="1066800" lvl="1" indent="-609600" eaLnBrk="1" hangingPunct="1">
              <a:lnSpc>
                <a:spcPct val="115000"/>
              </a:lnSpc>
              <a:defRPr/>
            </a:pPr>
            <a:endParaRPr lang="en-US" altLang="zh-CN" dirty="0" smtClean="0"/>
          </a:p>
          <a:p>
            <a:pPr marL="1066800" lvl="1" indent="-609600" eaLnBrk="1" hangingPunct="1">
              <a:lnSpc>
                <a:spcPct val="115000"/>
              </a:lnSpc>
              <a:defRPr/>
            </a:pPr>
            <a:r>
              <a:rPr lang="zh-CN" altLang="en-US" dirty="0" smtClean="0"/>
              <a:t>示例 </a:t>
            </a:r>
            <a:r>
              <a:rPr lang="en-US" altLang="zh-CN" dirty="0" smtClean="0"/>
              <a:t>2</a:t>
            </a:r>
            <a:r>
              <a:rPr lang="zh-CN" altLang="en-US" dirty="0" smtClean="0"/>
              <a:t>：</a:t>
            </a:r>
            <a:r>
              <a:rPr lang="zh-CN" altLang="en-US" dirty="0" smtClean="0">
                <a:solidFill>
                  <a:srgbClr val="0070C0"/>
                </a:solidFill>
              </a:rPr>
              <a:t>联合使用</a:t>
            </a:r>
            <a:r>
              <a:rPr lang="en-US" altLang="zh-CN" dirty="0" err="1" smtClean="0">
                <a:solidFill>
                  <a:srgbClr val="0070C0"/>
                </a:solidFill>
              </a:rPr>
              <a:t>GridView</a:t>
            </a:r>
            <a:r>
              <a:rPr lang="zh-CN" altLang="en-US" dirty="0" smtClean="0">
                <a:solidFill>
                  <a:srgbClr val="0070C0"/>
                </a:solidFill>
              </a:rPr>
              <a:t>和</a:t>
            </a:r>
            <a:r>
              <a:rPr lang="en-US" altLang="zh-CN" dirty="0" err="1" smtClean="0">
                <a:solidFill>
                  <a:srgbClr val="0070C0"/>
                </a:solidFill>
              </a:rPr>
              <a:t>DetailsView</a:t>
            </a:r>
            <a:r>
              <a:rPr lang="zh-CN" altLang="en-US" dirty="0" smtClean="0">
                <a:solidFill>
                  <a:srgbClr val="0070C0"/>
                </a:solidFill>
              </a:rPr>
              <a:t>控件显示及操作选定的数据项</a:t>
            </a:r>
            <a:endParaRPr lang="en-US" altLang="zh-CN" dirty="0" smtClean="0">
              <a:solidFill>
                <a:srgbClr val="0070C0"/>
              </a:solidFill>
            </a:endParaRPr>
          </a:p>
          <a:p>
            <a:pPr marL="1466850" lvl="2" indent="-609600" eaLnBrk="1" hangingPunct="1">
              <a:lnSpc>
                <a:spcPct val="115000"/>
              </a:lnSpc>
              <a:defRPr/>
            </a:pPr>
            <a:r>
              <a:rPr lang="en-US" altLang="zh-CN" dirty="0" smtClean="0"/>
              <a:t>C:\......\Web</a:t>
            </a:r>
            <a:r>
              <a:rPr lang="zh-CN" altLang="en-US" dirty="0" smtClean="0"/>
              <a:t>编程技术</a:t>
            </a:r>
            <a:r>
              <a:rPr lang="en-US" altLang="zh-CN" dirty="0" smtClean="0"/>
              <a:t>\ch3\WebSite2\Default2.aspx</a:t>
            </a:r>
            <a:endParaRPr lang="en-US" altLang="zh-CN" dirty="0" smtClean="0"/>
          </a:p>
          <a:p>
            <a:pPr marL="1066800" lvl="1" indent="-609600" eaLnBrk="1" hangingPunct="1">
              <a:lnSpc>
                <a:spcPct val="115000"/>
              </a:lnSpc>
              <a:defRPr/>
            </a:pPr>
            <a:endParaRPr lang="zh-CN" altLang="en-US" b="0" dirty="0" smtClean="0"/>
          </a:p>
        </p:txBody>
      </p:sp>
      <p:sp>
        <p:nvSpPr>
          <p:cNvPr id="156675" name="AutoShape 3">
            <a:hlinkClick r:id="rId1" action="ppaction://hlinksldjump" highlightClick="1"/>
          </p:cNvPr>
          <p:cNvSpPr>
            <a:spLocks noChangeArrowheads="1"/>
          </p:cNvSpPr>
          <p:nvPr/>
        </p:nvSpPr>
        <p:spPr bwMode="auto">
          <a:xfrm>
            <a:off x="8388350" y="6165850"/>
            <a:ext cx="287338" cy="215900"/>
          </a:xfrm>
          <a:prstGeom prst="actionButtonBeginning">
            <a:avLst/>
          </a:prstGeom>
          <a:solidFill>
            <a:srgbClr val="FFC000"/>
          </a:solidFill>
          <a:ln w="9525">
            <a:noFill/>
            <a:miter lim="800000"/>
          </a:ln>
        </p:spPr>
        <p:txBody>
          <a:bodyPr wrap="none" anchor="ct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body" idx="1"/>
          </p:nvPr>
        </p:nvSpPr>
        <p:spPr>
          <a:xfrm>
            <a:off x="304800" y="908050"/>
            <a:ext cx="8540750" cy="5473700"/>
          </a:xfrm>
        </p:spPr>
        <p:txBody>
          <a:bodyPr/>
          <a:lstStyle/>
          <a:p>
            <a:pPr marL="1066800" lvl="1" indent="-609600" eaLnBrk="1" hangingPunct="1">
              <a:lnSpc>
                <a:spcPct val="115000"/>
              </a:lnSpc>
              <a:defRPr/>
            </a:pPr>
            <a:r>
              <a:rPr lang="zh-CN" altLang="en-US" dirty="0" smtClean="0"/>
              <a:t>示例 </a:t>
            </a:r>
            <a:r>
              <a:rPr lang="en-US" altLang="zh-CN" dirty="0" smtClean="0"/>
              <a:t>2</a:t>
            </a:r>
            <a:r>
              <a:rPr lang="zh-CN" altLang="en-US" dirty="0" smtClean="0"/>
              <a:t>主要步骤：</a:t>
            </a:r>
            <a:endParaRPr lang="en-US" altLang="zh-CN" dirty="0" smtClean="0"/>
          </a:p>
          <a:p>
            <a:pPr marL="1257300" lvl="2" indent="-457200" eaLnBrk="1" hangingPunct="1">
              <a:lnSpc>
                <a:spcPct val="120000"/>
              </a:lnSpc>
              <a:buFont typeface="Century Schoolbook" pitchFamily="18" charset="0"/>
              <a:buAutoNum type="arabicParenR"/>
              <a:defRPr/>
            </a:pPr>
            <a:r>
              <a:rPr lang="zh-CN" altLang="en-US" dirty="0" smtClean="0"/>
              <a:t>添加</a:t>
            </a:r>
            <a:r>
              <a:rPr lang="en-US" dirty="0" smtClean="0"/>
              <a:t> </a:t>
            </a:r>
            <a:r>
              <a:rPr lang="en-US" dirty="0" err="1" smtClean="0"/>
              <a:t>SqlDataSource</a:t>
            </a:r>
            <a:r>
              <a:rPr lang="en-US" dirty="0" smtClean="0"/>
              <a:t> 1</a:t>
            </a:r>
            <a:r>
              <a:rPr lang="zh-CN" altLang="en-US" dirty="0" smtClean="0"/>
              <a:t>，配置数据源为</a:t>
            </a:r>
            <a:r>
              <a:rPr lang="en-US" altLang="zh-CN" dirty="0" smtClean="0"/>
              <a:t>Teachers</a:t>
            </a:r>
            <a:r>
              <a:rPr lang="zh-CN" altLang="en-US" dirty="0" smtClean="0"/>
              <a:t>表，使之能够</a:t>
            </a:r>
            <a:r>
              <a:rPr lang="en-US" altLang="zh-CN" dirty="0" smtClean="0"/>
              <a:t>Select</a:t>
            </a:r>
            <a:r>
              <a:rPr lang="zh-CN" altLang="en-US" dirty="0" smtClean="0"/>
              <a:t>所有列；</a:t>
            </a:r>
            <a:endParaRPr lang="en-US" altLang="zh-CN" dirty="0" smtClean="0"/>
          </a:p>
          <a:p>
            <a:pPr marL="1257300" lvl="2" indent="-457200" eaLnBrk="1" hangingPunct="1">
              <a:lnSpc>
                <a:spcPct val="120000"/>
              </a:lnSpc>
              <a:buFont typeface="Century Schoolbook" pitchFamily="18" charset="0"/>
              <a:buAutoNum type="arabicParenR"/>
              <a:defRPr/>
            </a:pPr>
            <a:r>
              <a:rPr lang="zh-CN" altLang="en-US" dirty="0" smtClean="0"/>
              <a:t>添加一个</a:t>
            </a:r>
            <a:r>
              <a:rPr lang="en-US" dirty="0" err="1" smtClean="0"/>
              <a:t>GridView</a:t>
            </a:r>
            <a:r>
              <a:rPr lang="zh-CN" altLang="en-US" dirty="0" smtClean="0"/>
              <a:t>控件，绑定到</a:t>
            </a:r>
            <a:r>
              <a:rPr lang="en-US" dirty="0" smtClean="0"/>
              <a:t>SqlDataSource1</a:t>
            </a:r>
            <a:r>
              <a:rPr lang="zh-CN" altLang="en-US" dirty="0" smtClean="0"/>
              <a:t>，启用选择功能；</a:t>
            </a:r>
            <a:endParaRPr lang="en-US" altLang="zh-CN" dirty="0" smtClean="0"/>
          </a:p>
          <a:p>
            <a:pPr marL="1222375" lvl="2" indent="-457200" eaLnBrk="1" hangingPunct="1">
              <a:lnSpc>
                <a:spcPct val="120000"/>
              </a:lnSpc>
              <a:buFont typeface="Century Schoolbook" pitchFamily="18" charset="0"/>
              <a:buAutoNum type="arabicParenR"/>
              <a:defRPr/>
            </a:pPr>
            <a:r>
              <a:rPr lang="zh-CN" altLang="en-US" dirty="0" smtClean="0">
                <a:solidFill>
                  <a:srgbClr val="002060"/>
                </a:solidFill>
              </a:rPr>
              <a:t>添加</a:t>
            </a:r>
            <a:r>
              <a:rPr lang="en-US" dirty="0" smtClean="0">
                <a:solidFill>
                  <a:srgbClr val="002060"/>
                </a:solidFill>
              </a:rPr>
              <a:t> </a:t>
            </a:r>
            <a:r>
              <a:rPr lang="en-US" dirty="0" err="1" smtClean="0">
                <a:solidFill>
                  <a:srgbClr val="002060"/>
                </a:solidFill>
              </a:rPr>
              <a:t>SqlDataSource</a:t>
            </a:r>
            <a:r>
              <a:rPr lang="en-US" dirty="0" smtClean="0">
                <a:solidFill>
                  <a:srgbClr val="002060"/>
                </a:solidFill>
              </a:rPr>
              <a:t> 2</a:t>
            </a:r>
            <a:r>
              <a:rPr lang="zh-CN" altLang="en-US" dirty="0" smtClean="0">
                <a:solidFill>
                  <a:srgbClr val="002060"/>
                </a:solidFill>
              </a:rPr>
              <a:t>，先配置配置数据源为</a:t>
            </a:r>
            <a:r>
              <a:rPr lang="en-US" altLang="zh-CN" dirty="0" smtClean="0">
                <a:solidFill>
                  <a:srgbClr val="002060"/>
                </a:solidFill>
              </a:rPr>
              <a:t>Teachers</a:t>
            </a:r>
            <a:r>
              <a:rPr lang="zh-CN" altLang="en-US" dirty="0" smtClean="0">
                <a:solidFill>
                  <a:srgbClr val="002060"/>
                </a:solidFill>
              </a:rPr>
              <a:t>表，使之具有</a:t>
            </a:r>
            <a:r>
              <a:rPr lang="en-US" altLang="zh-CN" dirty="0" smtClean="0">
                <a:solidFill>
                  <a:srgbClr val="002060"/>
                </a:solidFill>
              </a:rPr>
              <a:t>Select</a:t>
            </a:r>
            <a:r>
              <a:rPr lang="zh-CN" altLang="en-US" dirty="0" smtClean="0">
                <a:solidFill>
                  <a:srgbClr val="002060"/>
                </a:solidFill>
              </a:rPr>
              <a:t>所有列的功能，并具有</a:t>
            </a:r>
            <a:r>
              <a:rPr lang="en-US" altLang="zh-CN" dirty="0" smtClean="0">
                <a:solidFill>
                  <a:srgbClr val="002060"/>
                </a:solidFill>
              </a:rPr>
              <a:t>Delete</a:t>
            </a:r>
            <a:r>
              <a:rPr lang="zh-CN" altLang="en-US" dirty="0" smtClean="0">
                <a:solidFill>
                  <a:srgbClr val="002060"/>
                </a:solidFill>
              </a:rPr>
              <a:t>、</a:t>
            </a:r>
            <a:r>
              <a:rPr lang="en-US" altLang="zh-CN" dirty="0" smtClean="0">
                <a:solidFill>
                  <a:srgbClr val="002060"/>
                </a:solidFill>
              </a:rPr>
              <a:t>Insert</a:t>
            </a:r>
            <a:r>
              <a:rPr lang="zh-CN" altLang="en-US" dirty="0" smtClean="0">
                <a:solidFill>
                  <a:srgbClr val="002060"/>
                </a:solidFill>
              </a:rPr>
              <a:t>及</a:t>
            </a:r>
            <a:r>
              <a:rPr lang="en-US" altLang="zh-CN" dirty="0" smtClean="0">
                <a:solidFill>
                  <a:srgbClr val="002060"/>
                </a:solidFill>
              </a:rPr>
              <a:t>Update</a:t>
            </a:r>
            <a:r>
              <a:rPr lang="zh-CN" altLang="en-US" dirty="0" smtClean="0">
                <a:solidFill>
                  <a:srgbClr val="002060"/>
                </a:solidFill>
              </a:rPr>
              <a:t>功能；</a:t>
            </a:r>
            <a:endParaRPr lang="en-US" altLang="zh-CN" dirty="0" smtClean="0">
              <a:solidFill>
                <a:srgbClr val="002060"/>
              </a:solidFill>
            </a:endParaRPr>
          </a:p>
          <a:p>
            <a:pPr marL="1222375" lvl="2" indent="-457200" eaLnBrk="1" hangingPunct="1">
              <a:lnSpc>
                <a:spcPct val="120000"/>
              </a:lnSpc>
              <a:buFont typeface="Century Schoolbook" pitchFamily="18" charset="0"/>
              <a:buAutoNum type="arabicParenR"/>
              <a:defRPr/>
            </a:pPr>
            <a:r>
              <a:rPr lang="zh-CN" altLang="en-US" dirty="0" smtClean="0">
                <a:solidFill>
                  <a:srgbClr val="002060"/>
                </a:solidFill>
              </a:rPr>
              <a:t>再修改</a:t>
            </a:r>
            <a:r>
              <a:rPr lang="en-US" dirty="0" err="1" smtClean="0">
                <a:solidFill>
                  <a:srgbClr val="002060"/>
                </a:solidFill>
              </a:rPr>
              <a:t>SqlDataSource</a:t>
            </a:r>
            <a:r>
              <a:rPr lang="en-US" dirty="0" smtClean="0">
                <a:solidFill>
                  <a:srgbClr val="002060"/>
                </a:solidFill>
              </a:rPr>
              <a:t> 2</a:t>
            </a:r>
            <a:r>
              <a:rPr lang="zh-CN" altLang="en-US" dirty="0" smtClean="0">
                <a:solidFill>
                  <a:srgbClr val="002060"/>
                </a:solidFill>
              </a:rPr>
              <a:t>的</a:t>
            </a:r>
            <a:r>
              <a:rPr lang="en-US" altLang="zh-CN" dirty="0" smtClean="0">
                <a:solidFill>
                  <a:srgbClr val="002060"/>
                </a:solidFill>
              </a:rPr>
              <a:t>Select</a:t>
            </a:r>
            <a:r>
              <a:rPr lang="zh-CN" altLang="en-US" dirty="0" smtClean="0">
                <a:solidFill>
                  <a:srgbClr val="002060"/>
                </a:solidFill>
              </a:rPr>
              <a:t>命令：</a:t>
            </a:r>
            <a:r>
              <a:rPr lang="zh-CN" altLang="en-US" dirty="0" smtClean="0"/>
              <a:t>点击其</a:t>
            </a:r>
            <a:r>
              <a:rPr lang="en-US" altLang="zh-CN" dirty="0" err="1" smtClean="0"/>
              <a:t>SelectQuery</a:t>
            </a:r>
            <a:r>
              <a:rPr lang="en-US" dirty="0" smtClean="0"/>
              <a:t> </a:t>
            </a:r>
            <a:r>
              <a:rPr lang="zh-CN" altLang="en-US" dirty="0" smtClean="0"/>
              <a:t>属性右侧的按钮，进入“命令和参数编辑器”对话框，将</a:t>
            </a:r>
            <a:r>
              <a:rPr lang="en-US" altLang="zh-CN" dirty="0" smtClean="0"/>
              <a:t>SELECT</a:t>
            </a:r>
            <a:r>
              <a:rPr lang="zh-CN" altLang="en-US" dirty="0" smtClean="0"/>
              <a:t>命令修改为</a:t>
            </a:r>
            <a:r>
              <a:rPr lang="en-US" altLang="zh-CN" dirty="0" smtClean="0">
                <a:solidFill>
                  <a:srgbClr val="002060"/>
                </a:solidFill>
              </a:rPr>
              <a:t>SELECT * FROM [Teachers] where </a:t>
            </a:r>
            <a:r>
              <a:rPr lang="en-US" altLang="zh-CN" dirty="0" err="1" smtClean="0">
                <a:solidFill>
                  <a:srgbClr val="002060"/>
                </a:solidFill>
              </a:rPr>
              <a:t>TeacherID</a:t>
            </a:r>
            <a:r>
              <a:rPr lang="en-US" altLang="zh-CN" dirty="0" smtClean="0">
                <a:solidFill>
                  <a:srgbClr val="002060"/>
                </a:solidFill>
              </a:rPr>
              <a:t>=@</a:t>
            </a:r>
            <a:r>
              <a:rPr lang="en-US" altLang="zh-CN" dirty="0" err="1" smtClean="0">
                <a:solidFill>
                  <a:srgbClr val="002060"/>
                </a:solidFill>
              </a:rPr>
              <a:t>TeacherID</a:t>
            </a:r>
            <a:endParaRPr lang="en-US" altLang="zh-CN" dirty="0" smtClean="0">
              <a:solidFill>
                <a:srgbClr val="002060"/>
              </a:solidFill>
            </a:endParaRPr>
          </a:p>
          <a:p>
            <a:pPr marL="1222375" lvl="2" indent="-457200" eaLnBrk="1" hangingPunct="1">
              <a:lnSpc>
                <a:spcPct val="120000"/>
              </a:lnSpc>
              <a:buFont typeface="Wingdings" panose="05000000000000000000" pitchFamily="2" charset="2"/>
              <a:buNone/>
              <a:defRPr/>
            </a:pPr>
            <a:r>
              <a:rPr lang="zh-CN" altLang="en-US" dirty="0" smtClean="0"/>
              <a:t>       再单击“刷新参数”按钮，设置参数源为</a:t>
            </a:r>
            <a:r>
              <a:rPr lang="en-US" altLang="zh-CN" dirty="0" smtClean="0"/>
              <a:t>Control</a:t>
            </a:r>
            <a:r>
              <a:rPr lang="zh-CN" altLang="en-US" dirty="0" smtClean="0"/>
              <a:t>，设置</a:t>
            </a:r>
            <a:r>
              <a:rPr lang="en-US" altLang="zh-CN" dirty="0" err="1" smtClean="0"/>
              <a:t>ControlID</a:t>
            </a:r>
            <a:r>
              <a:rPr lang="zh-CN" altLang="en-US" dirty="0" smtClean="0"/>
              <a:t>为</a:t>
            </a:r>
            <a:r>
              <a:rPr lang="en-US" dirty="0" err="1" smtClean="0"/>
              <a:t>GridView</a:t>
            </a:r>
            <a:r>
              <a:rPr lang="zh-CN" altLang="en-US" dirty="0" smtClean="0"/>
              <a:t>控件的</a:t>
            </a:r>
            <a:r>
              <a:rPr lang="en-US" altLang="zh-CN" dirty="0" smtClean="0"/>
              <a:t>ID</a:t>
            </a:r>
            <a:r>
              <a:rPr lang="zh-CN" altLang="en-US" dirty="0" smtClean="0"/>
              <a:t>；</a:t>
            </a:r>
            <a:endParaRPr lang="en-US" altLang="zh-CN" dirty="0" smtClean="0">
              <a:solidFill>
                <a:srgbClr val="002060"/>
              </a:solidFill>
            </a:endParaRPr>
          </a:p>
          <a:p>
            <a:pPr marL="1257300" lvl="2" indent="-457200" eaLnBrk="1" hangingPunct="1">
              <a:lnSpc>
                <a:spcPct val="120000"/>
              </a:lnSpc>
              <a:buFont typeface="Century Schoolbook" pitchFamily="18" charset="0"/>
              <a:buAutoNum type="arabicParenR"/>
              <a:defRPr/>
            </a:pPr>
            <a:r>
              <a:rPr lang="zh-CN" altLang="en-US" dirty="0" smtClean="0"/>
              <a:t>添加</a:t>
            </a:r>
            <a:r>
              <a:rPr lang="en-US" altLang="zh-CN" dirty="0" smtClean="0"/>
              <a:t>Details</a:t>
            </a:r>
            <a:r>
              <a:rPr lang="en-US" dirty="0" smtClean="0"/>
              <a:t>View1</a:t>
            </a:r>
            <a:r>
              <a:rPr lang="zh-CN" altLang="en-US" dirty="0" smtClean="0"/>
              <a:t>，绑定到</a:t>
            </a:r>
            <a:r>
              <a:rPr lang="en-US" dirty="0" smtClean="0"/>
              <a:t>SqlDataSource2</a:t>
            </a:r>
            <a:r>
              <a:rPr lang="zh-CN" altLang="en-US" dirty="0" smtClean="0"/>
              <a:t>；</a:t>
            </a:r>
            <a:endParaRPr lang="en-US" altLang="zh-CN" dirty="0" smtClean="0"/>
          </a:p>
          <a:p>
            <a:pPr marL="1257300" lvl="2" indent="-457200" eaLnBrk="1" hangingPunct="1">
              <a:lnSpc>
                <a:spcPct val="120000"/>
              </a:lnSpc>
              <a:buFont typeface="Century Schoolbook" pitchFamily="18" charset="0"/>
              <a:buAutoNum type="arabicParenR"/>
              <a:defRPr/>
            </a:pPr>
            <a:r>
              <a:rPr lang="zh-CN" altLang="en-US" dirty="0" smtClean="0"/>
              <a:t>在</a:t>
            </a:r>
            <a:r>
              <a:rPr lang="en-US" altLang="zh-CN" dirty="0" smtClean="0"/>
              <a:t>Details</a:t>
            </a:r>
            <a:r>
              <a:rPr lang="en-US" dirty="0" smtClean="0"/>
              <a:t>View1</a:t>
            </a:r>
            <a:r>
              <a:rPr lang="zh-CN" altLang="en-US" dirty="0" smtClean="0"/>
              <a:t>的</a:t>
            </a:r>
            <a:r>
              <a:rPr lang="en-US" dirty="0" err="1" smtClean="0"/>
              <a:t>ItemUpdated</a:t>
            </a:r>
            <a:r>
              <a:rPr lang="zh-CN" altLang="en-US" dirty="0" smtClean="0"/>
              <a:t>、</a:t>
            </a:r>
            <a:r>
              <a:rPr lang="en-US" dirty="0" smtClean="0"/>
              <a:t> </a:t>
            </a:r>
            <a:r>
              <a:rPr lang="en-US" dirty="0" err="1" smtClean="0"/>
              <a:t>ItemInserted</a:t>
            </a:r>
            <a:r>
              <a:rPr lang="zh-CN" altLang="en-US" dirty="0" smtClean="0"/>
              <a:t>、</a:t>
            </a:r>
            <a:r>
              <a:rPr lang="en-US" dirty="0" smtClean="0"/>
              <a:t> </a:t>
            </a:r>
            <a:r>
              <a:rPr lang="en-US" dirty="0" err="1" smtClean="0"/>
              <a:t>ItemDeleted</a:t>
            </a:r>
            <a:r>
              <a:rPr lang="zh-CN" altLang="en-US" dirty="0" smtClean="0"/>
              <a:t>事件处理程序中重新绑定</a:t>
            </a:r>
            <a:r>
              <a:rPr lang="en-US" dirty="0" err="1" smtClean="0"/>
              <a:t>GridView</a:t>
            </a:r>
            <a:r>
              <a:rPr lang="zh-CN" altLang="en-US" dirty="0" smtClean="0"/>
              <a:t>，使其能实时反应</a:t>
            </a:r>
            <a:r>
              <a:rPr lang="en-US" altLang="zh-CN" dirty="0" smtClean="0"/>
              <a:t>Details</a:t>
            </a:r>
            <a:r>
              <a:rPr lang="en-US" dirty="0" smtClean="0"/>
              <a:t>View1</a:t>
            </a:r>
            <a:r>
              <a:rPr lang="zh-CN" altLang="en-US" dirty="0" smtClean="0"/>
              <a:t>的变化。</a:t>
            </a:r>
            <a:endParaRPr lang="en-US" altLang="zh-CN" dirty="0" smtClean="0"/>
          </a:p>
          <a:p>
            <a:pPr marL="1714500" lvl="3" indent="-457200" eaLnBrk="1" hangingPunct="1">
              <a:lnSpc>
                <a:spcPct val="120000"/>
              </a:lnSpc>
              <a:buFont typeface="Wingdings" panose="05000000000000000000" pitchFamily="2" charset="2"/>
              <a:buNone/>
              <a:defRPr/>
            </a:pPr>
            <a:r>
              <a:rPr lang="zh-CN" altLang="en-US" dirty="0" smtClean="0">
                <a:solidFill>
                  <a:srgbClr val="C00000"/>
                </a:solidFill>
                <a:latin typeface="华文楷体" panose="02010600040101010101" pitchFamily="2" charset="-122"/>
                <a:ea typeface="华文楷体" panose="02010600040101010101" pitchFamily="2" charset="-122"/>
              </a:rPr>
              <a:t>详见</a:t>
            </a:r>
            <a:r>
              <a:rPr lang="en-US" altLang="zh-CN" dirty="0" smtClean="0">
                <a:solidFill>
                  <a:srgbClr val="C00000"/>
                </a:solidFill>
                <a:latin typeface="华文楷体" panose="02010600040101010101" pitchFamily="2" charset="-122"/>
                <a:ea typeface="华文楷体" panose="02010600040101010101" pitchFamily="2" charset="-122"/>
              </a:rPr>
              <a:t>《ASPNET</a:t>
            </a:r>
            <a:r>
              <a:rPr lang="zh-CN" altLang="en-US" dirty="0" smtClean="0">
                <a:solidFill>
                  <a:srgbClr val="C00000"/>
                </a:solidFill>
                <a:latin typeface="华文楷体" panose="02010600040101010101" pitchFamily="2" charset="-122"/>
                <a:ea typeface="华文楷体" panose="02010600040101010101" pitchFamily="2" charset="-122"/>
              </a:rPr>
              <a:t>案例教程</a:t>
            </a:r>
            <a:r>
              <a:rPr lang="en-US" altLang="zh-CN" dirty="0" smtClean="0">
                <a:solidFill>
                  <a:srgbClr val="C00000"/>
                </a:solidFill>
                <a:latin typeface="华文楷体" panose="02010600040101010101" pitchFamily="2" charset="-122"/>
                <a:ea typeface="华文楷体" panose="02010600040101010101" pitchFamily="2" charset="-122"/>
              </a:rPr>
              <a:t>》P316</a:t>
            </a:r>
            <a:endParaRPr lang="zh-CN" altLang="en-US" dirty="0" smtClean="0"/>
          </a:p>
        </p:txBody>
      </p:sp>
      <p:sp>
        <p:nvSpPr>
          <p:cNvPr id="157699" name="AutoShape 3">
            <a:hlinkClick r:id="rId1" action="ppaction://hlinksldjump" highlightClick="1"/>
          </p:cNvPr>
          <p:cNvSpPr>
            <a:spLocks noChangeArrowheads="1"/>
          </p:cNvSpPr>
          <p:nvPr/>
        </p:nvSpPr>
        <p:spPr bwMode="auto">
          <a:xfrm>
            <a:off x="8388350" y="6165850"/>
            <a:ext cx="287338" cy="215900"/>
          </a:xfrm>
          <a:prstGeom prst="actionButtonBeginning">
            <a:avLst/>
          </a:prstGeom>
          <a:solidFill>
            <a:srgbClr val="FFC000"/>
          </a:solidFill>
          <a:ln w="9525">
            <a:noFill/>
            <a:miter lim="800000"/>
          </a:ln>
        </p:spPr>
        <p:txBody>
          <a:bodyPr wrap="none" anchor="ct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16079</Words>
  <Application>WPS 演示</Application>
  <PresentationFormat>全屏显示(4:3)</PresentationFormat>
  <Paragraphs>711</Paragraphs>
  <Slides>63</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63</vt:i4>
      </vt:variant>
    </vt:vector>
  </HeadingPairs>
  <TitlesOfParts>
    <vt:vector size="76" baseType="lpstr">
      <vt:lpstr>Arial</vt:lpstr>
      <vt:lpstr>宋体</vt:lpstr>
      <vt:lpstr>Wingdings</vt:lpstr>
      <vt:lpstr>Times New Roman</vt:lpstr>
      <vt:lpstr>Arial Narrow</vt:lpstr>
      <vt:lpstr>华文楷体</vt:lpstr>
      <vt:lpstr>Century Schoolbook</vt:lpstr>
      <vt:lpstr>Segoe Print</vt:lpstr>
      <vt:lpstr>微软雅黑</vt:lpstr>
      <vt:lpstr>Arial Unicode MS</vt:lpstr>
      <vt:lpstr>Calibri</vt:lpstr>
      <vt:lpstr>Courier New</vt:lpstr>
      <vt:lpstr>古瓶荷花</vt:lpstr>
      <vt:lpstr>Web编程技术</vt:lpstr>
      <vt:lpstr>主要内容</vt:lpstr>
      <vt:lpstr>数据Web控件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6.3.4 将数据绑定到文本框及列表控件</vt:lpstr>
      <vt:lpstr>将数据绑定到列表控件</vt:lpstr>
      <vt:lpstr>PowerPoint 演示文稿</vt:lpstr>
      <vt:lpstr>PowerPoint 演示文稿</vt:lpstr>
      <vt:lpstr>PowerPoint 演示文稿</vt:lpstr>
      <vt:lpstr>PowerPoint 演示文稿</vt:lpstr>
      <vt:lpstr>PowerPoint 演示文稿</vt:lpstr>
      <vt:lpstr>PowerPoint 演示文稿</vt:lpstr>
      <vt:lpstr>将数据绑定到文本框</vt:lpstr>
      <vt:lpstr>6.3.5 ObjectDataSource数据源控件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7.1 母版页</vt:lpstr>
      <vt:lpstr>PowerPoint 演示文稿</vt:lpstr>
      <vt:lpstr>7.1.1 母版页的建立</vt:lpstr>
      <vt:lpstr>PowerPoint 演示文稿</vt:lpstr>
      <vt:lpstr>7.1.2 创建内容页</vt:lpstr>
      <vt:lpstr>PowerPoint 演示文稿</vt:lpstr>
      <vt:lpstr>PowerPoint 演示文稿</vt:lpstr>
      <vt:lpstr>7.1.3 进一步了解母版页</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jnu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c:creator>
  <cp:lastModifiedBy>皑亚玛雅·hz</cp:lastModifiedBy>
  <cp:revision>1113</cp:revision>
  <dcterms:created xsi:type="dcterms:W3CDTF">2011-12-23T09:36:00Z</dcterms:created>
  <dcterms:modified xsi:type="dcterms:W3CDTF">2020-04-24T07:25:44Z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