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9"/>
  </p:notesMasterIdLst>
  <p:sldIdLst>
    <p:sldId id="370" r:id="rId7"/>
    <p:sldId id="257" r:id="rId8"/>
    <p:sldId id="371" r:id="rId10"/>
    <p:sldId id="258" r:id="rId11"/>
    <p:sldId id="349" r:id="rId12"/>
    <p:sldId id="342" r:id="rId13"/>
    <p:sldId id="286" r:id="rId14"/>
    <p:sldId id="292" r:id="rId15"/>
    <p:sldId id="289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394" r:id="rId39"/>
    <p:sldId id="395" r:id="rId40"/>
    <p:sldId id="404" r:id="rId4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CC0000"/>
    <a:srgbClr val="CC3399"/>
    <a:srgbClr val="333399"/>
    <a:srgbClr val="D5D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0" autoAdjust="0"/>
    <p:restoredTop sz="90538" autoAdjust="0"/>
  </p:normalViewPr>
  <p:slideViewPr>
    <p:cSldViewPr snapToGrid="0">
      <p:cViewPr varScale="1">
        <p:scale>
          <a:sx n="63" d="100"/>
          <a:sy n="63" d="100"/>
        </p:scale>
        <p:origin x="-816" y="-114"/>
      </p:cViewPr>
      <p:guideLst>
        <p:guide orient="horz" pos="2160"/>
        <p:guide pos="28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DF942F-A992-4776-A4C3-DEDE647D6D8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CB54B-8E13-4F47-8B24-93792125854C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E6A37B63-EC2C-4811-92FA-0774EF373FEF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4FD33AF2-B48E-4E4A-8229-4201697548CE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7EF693AC-8909-4BEE-AF5C-20320EF6CB35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E4FA8A93-7DE1-4B05-8EF4-97AD6AEE0F01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19290F57-3C8A-4EA8-B54B-C8E2FD0C9D8E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F9645AB8-24BA-42AC-A23A-3AE4D2113184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6155312C-D5A5-4BB2-A168-3A2A673262D8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77CC72D0-95A1-4307-98A2-97F69412D2AD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C727D3EB-6B95-44BE-ACDF-46C7D3324464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6363F36F-EA2E-455B-8FED-D5993978029E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AD681-2B45-49B6-9F40-D1FE229187D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D8A375A5-D765-4237-BCB9-AB4DA65CAC00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宋体" panose="02010600030101010101" pitchFamily="2" charset="-122"/>
              <a:buNone/>
            </a:pPr>
            <a:endParaRPr lang="zh-CN" altLang="en-US" sz="8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18F93293-E976-4178-8277-552EDDA58217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F54BBA53-C172-4BD4-A0D6-76DB9BD0E2F2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rgbClr val="C00000"/>
              </a:buClr>
              <a:buFont typeface="宋体" panose="02010600030101010101" pitchFamily="2" charset="-122"/>
              <a:buNone/>
            </a:pPr>
            <a:r>
              <a:rPr lang="zh-CN" altLang="en-US" smtClean="0"/>
              <a:t>为什么要使用</a:t>
            </a:r>
            <a:r>
              <a:rPr lang="en-US" altLang="zh-CN" smtClean="0"/>
              <a:t>XHTML</a:t>
            </a:r>
            <a:r>
              <a:rPr lang="zh-CN" altLang="en-US" smtClean="0"/>
              <a:t>？</a:t>
            </a:r>
            <a:endParaRPr lang="en-US" altLang="zh-CN" sz="1100" b="1" smtClean="0"/>
          </a:p>
          <a:p>
            <a:pPr eaLnBrk="1" hangingPunct="1">
              <a:buClr>
                <a:srgbClr val="C00000"/>
              </a:buClr>
              <a:buFont typeface="宋体" panose="02010600030101010101" pitchFamily="2" charset="-122"/>
              <a:buNone/>
            </a:pPr>
            <a:r>
              <a:rPr lang="en-US" altLang="zh-CN" sz="1100" b="1" smtClean="0"/>
              <a:t>HTML</a:t>
            </a:r>
            <a:r>
              <a:rPr lang="zh-CN" altLang="en-US" sz="1100" b="1" smtClean="0"/>
              <a:t>是病态的；</a:t>
            </a:r>
            <a:endParaRPr lang="en-US" altLang="zh-CN" sz="1100" b="1" smtClean="0"/>
          </a:p>
          <a:p>
            <a:pPr eaLnBrk="1" hangingPunct="1">
              <a:buClr>
                <a:srgbClr val="C00000"/>
              </a:buClr>
              <a:buFont typeface="宋体" panose="02010600030101010101" pitchFamily="2" charset="-122"/>
              <a:buNone/>
            </a:pPr>
            <a:r>
              <a:rPr lang="en-US" altLang="zh-CN" sz="1100" b="1" smtClean="0"/>
              <a:t>XML</a:t>
            </a:r>
            <a:r>
              <a:rPr lang="zh-CN" altLang="en-US" sz="1100" b="1" smtClean="0"/>
              <a:t>是一种标记化语言，其中所有的东西都要被正确的标记，以产生结构良好</a:t>
            </a:r>
            <a:r>
              <a:rPr lang="en-US" altLang="zh-CN" sz="1100" b="1" smtClean="0"/>
              <a:t>(well-formed)</a:t>
            </a:r>
            <a:r>
              <a:rPr lang="zh-CN" altLang="en-US" sz="1100" b="1" smtClean="0"/>
              <a:t>的文档。</a:t>
            </a:r>
            <a:endParaRPr lang="zh-CN" altLang="en-US" sz="1100" b="1" smtClean="0"/>
          </a:p>
          <a:p>
            <a:pPr eaLnBrk="1" hangingPunct="1">
              <a:buClr>
                <a:srgbClr val="C00000"/>
              </a:buClr>
              <a:buFont typeface="宋体" panose="02010600030101010101" pitchFamily="2" charset="-122"/>
              <a:buNone/>
            </a:pPr>
            <a:r>
              <a:rPr lang="en-US" altLang="zh-CN" sz="1100" b="1" smtClean="0"/>
              <a:t>XML</a:t>
            </a:r>
            <a:r>
              <a:rPr lang="zh-CN" altLang="en-US" sz="1100" b="1" smtClean="0"/>
              <a:t>用来描述数据，而</a:t>
            </a:r>
            <a:r>
              <a:rPr lang="en-US" altLang="zh-CN" sz="1100" b="1" smtClean="0"/>
              <a:t>HTML</a:t>
            </a:r>
            <a:r>
              <a:rPr lang="zh-CN" altLang="en-US" sz="1100" b="1" smtClean="0"/>
              <a:t>则用来显示数据。</a:t>
            </a:r>
            <a:endParaRPr lang="zh-CN" altLang="en-US" sz="1100" b="1" smtClean="0"/>
          </a:p>
          <a:p>
            <a:pPr eaLnBrk="1" hangingPunct="1">
              <a:buClr>
                <a:srgbClr val="C00000"/>
              </a:buClr>
              <a:buFont typeface="宋体" panose="02010600030101010101" pitchFamily="2" charset="-122"/>
              <a:buNone/>
            </a:pPr>
            <a:r>
              <a:rPr lang="zh-CN" altLang="en-US" sz="1100" b="1" smtClean="0"/>
              <a:t>今天的市场中存在着不同的浏览器技术，某些浏览器运行在计算机中，某些浏览器则运行在移动电话和手持设备上。而后者没有能力和手段来解释糟糕的标记语言。</a:t>
            </a:r>
            <a:endParaRPr lang="zh-CN" altLang="en-US" sz="1100" b="1" smtClean="0"/>
          </a:p>
          <a:p>
            <a:pPr eaLnBrk="1" hangingPunct="1">
              <a:buClr>
                <a:srgbClr val="C00000"/>
              </a:buClr>
              <a:buFont typeface="宋体" panose="02010600030101010101" pitchFamily="2" charset="-122"/>
              <a:buNone/>
            </a:pPr>
            <a:r>
              <a:rPr lang="zh-CN" altLang="en-US" sz="1100" b="1" smtClean="0"/>
              <a:t>因此，通过把</a:t>
            </a:r>
            <a:r>
              <a:rPr lang="en-US" altLang="zh-CN" sz="1100" b="1" smtClean="0"/>
              <a:t>HTML</a:t>
            </a:r>
            <a:r>
              <a:rPr lang="zh-CN" altLang="en-US" sz="1100" b="1" smtClean="0"/>
              <a:t>和</a:t>
            </a:r>
            <a:r>
              <a:rPr lang="en-US" altLang="zh-CN" sz="1100" b="1" smtClean="0"/>
              <a:t>XML</a:t>
            </a:r>
            <a:r>
              <a:rPr lang="zh-CN" altLang="en-US" sz="1100" b="1" smtClean="0"/>
              <a:t>各自的长处加以结合，我们得到了在现在和未来都能派上用场的标记语言 </a:t>
            </a:r>
            <a:r>
              <a:rPr lang="en-US" altLang="zh-CN" sz="1100" b="1" smtClean="0"/>
              <a:t>- XHTML</a:t>
            </a:r>
            <a:r>
              <a:rPr lang="zh-CN" altLang="en-US" sz="1100" b="1" smtClean="0"/>
              <a:t>。</a:t>
            </a:r>
            <a:endParaRPr lang="zh-CN" altLang="en-US" sz="1100" b="1" smtClean="0"/>
          </a:p>
          <a:p>
            <a:pPr eaLnBrk="1" hangingPunct="1">
              <a:buClr>
                <a:srgbClr val="C00000"/>
              </a:buClr>
              <a:buFont typeface="宋体" panose="02010600030101010101" pitchFamily="2" charset="-122"/>
              <a:buNone/>
            </a:pPr>
            <a:r>
              <a:rPr lang="en-US" altLang="zh-CN" sz="1100" b="1" smtClean="0"/>
              <a:t>XHTML</a:t>
            </a:r>
            <a:r>
              <a:rPr lang="zh-CN" altLang="en-US" sz="1100" b="1" smtClean="0"/>
              <a:t>可以被所有的支持</a:t>
            </a:r>
            <a:r>
              <a:rPr lang="en-US" altLang="zh-CN" sz="1100" b="1" smtClean="0"/>
              <a:t>XML</a:t>
            </a:r>
            <a:r>
              <a:rPr lang="zh-CN" altLang="en-US" sz="1100" b="1" smtClean="0"/>
              <a:t>的设备读取，同时在其余的浏览器升级至支持</a:t>
            </a:r>
            <a:r>
              <a:rPr lang="en-US" altLang="zh-CN" sz="1100" b="1" smtClean="0"/>
              <a:t>XML</a:t>
            </a:r>
            <a:r>
              <a:rPr lang="zh-CN" altLang="en-US" sz="1100" b="1" smtClean="0"/>
              <a:t>之前，</a:t>
            </a:r>
            <a:r>
              <a:rPr lang="en-US" altLang="zh-CN" sz="1100" b="1" smtClean="0"/>
              <a:t>XHTML</a:t>
            </a:r>
            <a:r>
              <a:rPr lang="zh-CN" altLang="en-US" sz="1100" b="1" smtClean="0"/>
              <a:t>使我们有能力编写出拥有良好结构的文档，这些文档可以很好地工作于所有的浏览器，并且可以向后兼容。</a:t>
            </a:r>
            <a:endParaRPr lang="zh-CN" altLang="en-US" sz="1100" b="1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b="1" smtClean="0"/>
          </a:p>
          <a:p>
            <a:pPr eaLnBrk="1" hangingPunct="1">
              <a:buClr>
                <a:srgbClr val="C00000"/>
              </a:buClr>
              <a:buFont typeface="宋体" panose="02010600030101010101" pitchFamily="2" charset="-122"/>
              <a:buNone/>
            </a:pPr>
            <a:endParaRPr lang="zh-CN" altLang="en-US" b="1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054640C7-F087-469B-9543-376F30308450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宋体" panose="02010600030101010101" pitchFamily="2" charset="-122"/>
              <a:buNone/>
            </a:pPr>
            <a:endParaRPr lang="zh-CN" altLang="en-US" sz="8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宋体" panose="02010600030101010101" pitchFamily="2" charset="-122"/>
              <a:buNone/>
            </a:pPr>
            <a:endParaRPr lang="zh-CN" altLang="en-US" sz="8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宋体" panose="02010600030101010101" pitchFamily="2" charset="-122"/>
              <a:buNone/>
            </a:pPr>
            <a:endParaRPr lang="zh-CN" altLang="en-US" sz="8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00000"/>
              </a:buClr>
              <a:buFont typeface="宋体" panose="02010600030101010101" pitchFamily="2" charset="-122"/>
              <a:buNone/>
            </a:pPr>
            <a:endParaRPr lang="zh-CN" altLang="en-US" sz="8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E0BC5-4C3D-456F-9CF9-055B30D8573F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A2FF9B75-C136-43C8-8B32-02BCDA39A460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C91A5D0C-64BA-4522-B82F-DCD52C3F63C4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4AD681-2B45-49B6-9F40-D1FE229187DD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0BAC0E-0D23-45EB-A028-19AA80D50883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DFEC1C60-31AD-4DC2-8EE3-FD8CD3CE94FC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eaLnBrk="1" hangingPunct="1"/>
            <a:fld id="{B4853839-E513-4653-8578-B70ECA78C571}" type="slidenum">
              <a:rPr lang="zh-CN" altLang="en-US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Deck_Finis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PPT_Deck_Finis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8382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328738" y="1863725"/>
            <a:ext cx="6443662" cy="3113088"/>
          </a:xfrm>
        </p:spPr>
        <p:txBody>
          <a:bodyPr/>
          <a:lstStyle>
            <a:lvl1pPr algn="ctr">
              <a:defRPr sz="5000"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20800" y="4965700"/>
            <a:ext cx="6451600" cy="673100"/>
          </a:xfrm>
        </p:spPr>
        <p:txBody>
          <a:bodyPr lIns="91440" tIns="45720" rIns="91440" bIns="45720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2575" y="44450"/>
            <a:ext cx="1930400" cy="60975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4450"/>
            <a:ext cx="5641975" cy="60975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19150"/>
            <a:ext cx="4038600" cy="5356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50925" y="1447800"/>
            <a:ext cx="3436938" cy="4694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447800"/>
            <a:ext cx="3436937" cy="4694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6032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6032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36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135CD-B04F-4D20-A1EE-F201831C6828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79E16-6B11-425B-B574-F7125E1752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EF010-7ED2-45DF-9F54-92B802FF6D2C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28178-50EE-4B3A-8BDA-FCA9DB39FA5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77288-CCAC-4743-ACBC-35BD5C76C837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1B783-6C02-4482-A710-5A3ABB76F04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CE306-252C-4C08-ADF2-598BDB9B7ED0}" type="datetimeFigureOut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2AB31-36C6-4D28-829F-58EB119DF4D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7E044-DDE3-45B5-85C3-7B13EF6DA23F}" type="datetimeFigureOut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9F3C1-3595-44E9-9906-0B15E41E86D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5503A-1CB0-428F-9C73-D67E5895AE87}" type="datetimeFigureOut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8D26B-A0E6-4326-829A-B9175B70CD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80DA3-344F-47E2-ADF6-40FD44C06B23}" type="datetimeFigureOut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6AAD0-93A3-45C9-931E-55ABD9ECAA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D40ED-8E8D-45E8-A0AD-A313E2246B83}" type="datetimeFigureOut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3A178-57A2-4D92-BFE9-02570CA2013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2ED74-6967-4028-94BD-03D0727FF57D}" type="datetimeFigureOut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FA99D-6CB4-41B4-872C-0E77D02E58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E06F8-112E-47D4-87B4-D4EEDB89C5EB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6200-0459-4337-943B-F003388DFC5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BABB1-B3F8-42DA-B8E0-05AD6FE4E8FA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EF0C-0C5D-4FFD-94FA-059EC0C467B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4.pn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4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4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7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_Deck_Finishe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8382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PPT_Deck_Finishe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8382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4450"/>
            <a:ext cx="7724775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ctr" anchorCtr="0" compatLnSpc="1"/>
          <a:lstStyle/>
          <a:p>
            <a:pPr lvl="0"/>
            <a:r>
              <a:rPr lang="en-US" altLang="zh-CN" smtClean="0"/>
              <a:t>Slide Title</a:t>
            </a:r>
            <a:endParaRPr lang="en-US" altLang="zh-CN" smtClean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50925" y="1447800"/>
            <a:ext cx="7026275" cy="4694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altLang="zh-CN" smtClean="0"/>
              <a:t>Body Text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800" b="1">
          <a:solidFill>
            <a:schemeClr val="tx2"/>
          </a:solidFill>
          <a:latin typeface="Arial Narrow" panose="020B0606020202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800" b="1">
          <a:solidFill>
            <a:schemeClr val="tx2"/>
          </a:solidFill>
          <a:latin typeface="Arial Narrow" panose="020B0606020202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800" b="1">
          <a:solidFill>
            <a:schemeClr val="tx2"/>
          </a:solidFill>
          <a:latin typeface="Arial Narrow" panose="020B0606020202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800" b="1">
          <a:solidFill>
            <a:schemeClr val="tx2"/>
          </a:solidFill>
          <a:latin typeface="Arial Narrow" panose="020B0606020202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800" b="1">
          <a:solidFill>
            <a:schemeClr val="tx2"/>
          </a:solidFill>
          <a:latin typeface="Arial Narrow" panose="020B0606020202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800" b="1">
          <a:solidFill>
            <a:schemeClr val="tx2"/>
          </a:solidFill>
          <a:latin typeface="Arial Narrow" panose="020B0606020202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800" b="1">
          <a:solidFill>
            <a:schemeClr val="tx2"/>
          </a:solidFill>
          <a:latin typeface="Arial Narrow" panose="020B0606020202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anose="05000000000000000000" pitchFamily="2" charset="2"/>
        <a:defRPr sz="2800" b="1">
          <a:solidFill>
            <a:schemeClr val="tx2"/>
          </a:solidFill>
          <a:latin typeface="Arial Narrow" panose="020B0606020202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SzPct val="70000"/>
        <a:buFont typeface="Wingdings" panose="05000000000000000000" pitchFamily="2" charset="2"/>
        <a:buBlip>
          <a:blip r:embed="rId13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31825" indent="-17462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lr>
          <a:srgbClr val="8DACD0"/>
        </a:buClr>
        <a:buFont typeface="Wingdings" panose="05000000000000000000" pitchFamily="2" charset="2"/>
        <a:buChar char=""/>
        <a:defRPr sz="2400">
          <a:solidFill>
            <a:schemeClr val="tx1"/>
          </a:solidFill>
          <a:latin typeface="+mn-lt"/>
        </a:defRPr>
      </a:lvl2pPr>
      <a:lvl3pPr marL="860425" indent="-6350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089025" indent="2825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313180" indent="-190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770380" indent="-1905" algn="l" rtl="0" fontAlgn="base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227580" indent="-1905" algn="l" rtl="0" fontAlgn="base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684780" indent="-1905" algn="l" rtl="0" fontAlgn="base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141980" indent="-1905" algn="l" rtl="0" fontAlgn="base">
        <a:lnSpc>
          <a:spcPct val="90000"/>
        </a:lnSpc>
        <a:spcBef>
          <a:spcPct val="4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40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ASP.NET</a:t>
            </a:r>
            <a:r>
              <a:rPr lang="zh-CN" alt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案例教程 </a:t>
            </a:r>
            <a:endParaRPr lang="zh-CN" altLang="en-US" sz="14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 userDrawn="1"/>
        </p:nvSpPr>
        <p:spPr bwMode="auto">
          <a:xfrm>
            <a:off x="8388350" y="6481763"/>
            <a:ext cx="658813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 eaLnBrk="1" hangingPunct="1">
              <a:defRPr/>
            </a:pPr>
            <a:fld id="{043E3C10-C6B0-4118-8FA0-F27F2D33DA64}" type="slidenum">
              <a:rPr lang="zh-CN" altLang="en-US" sz="1400">
                <a:solidFill>
                  <a:schemeClr val="bg1"/>
                </a:solidFill>
                <a:latin typeface="Times New Roman" panose="02020603050405020304" pitchFamily="18" charset="0"/>
              </a:rPr>
            </a:fld>
            <a:endParaRPr lang="en-US" altLang="zh-CN" sz="1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6416675" y="6356350"/>
            <a:ext cx="1665288" cy="250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版</a:t>
            </a:r>
            <a:endParaRPr lang="zh-CN" altLang="en-US" sz="14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ASP.NET</a:t>
            </a:r>
            <a:r>
              <a:rPr lang="zh-CN" alt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案例教程 </a:t>
            </a:r>
            <a:endParaRPr lang="zh-CN" altLang="en-US" sz="14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502275" y="6356350"/>
            <a:ext cx="1665288" cy="250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第</a:t>
            </a: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1</a:t>
            </a:r>
            <a:r>
              <a:rPr lang="zh-CN" alt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版</a:t>
            </a:r>
            <a:endParaRPr lang="zh-CN" altLang="en-US" sz="14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1650" y="6346825"/>
            <a:ext cx="26543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Copyright@2006</a:t>
            </a:r>
            <a:endParaRPr lang="en-US" altLang="zh-CN" sz="14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College of ITSoft (HZIEE) </a:t>
            </a:r>
            <a:endParaRPr lang="en-US" altLang="zh-CN" sz="14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16675" y="6553200"/>
            <a:ext cx="1665288" cy="250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Version No: 1.0</a:t>
            </a:r>
            <a:endParaRPr lang="en-US" altLang="zh-CN" sz="14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457200" y="142875"/>
            <a:ext cx="8229600" cy="633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14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457200" y="819150"/>
            <a:ext cx="8229600" cy="535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Blip>
          <a:blip r:embed="rId13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4FD2594-BA7D-41DA-9BE9-1CB5078A6F05}" type="datetimeFigureOut">
              <a:rPr lang="zh-CN" altLang="en-US"/>
            </a:fld>
            <a:endParaRPr lang="en-US" altLang="zh-CN"/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8624B785-CCAA-4444-81DE-E78D52413772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1.xml"/><Relationship Id="rId3" Type="http://schemas.openxmlformats.org/officeDocument/2006/relationships/slide" Target="slide26.xml"/><Relationship Id="rId2" Type="http://schemas.openxmlformats.org/officeDocument/2006/relationships/slide" Target="slide13.xml"/><Relationship Id="rId1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1.xml"/><Relationship Id="rId4" Type="http://schemas.openxmlformats.org/officeDocument/2006/relationships/slide" Target="slide34.xml"/><Relationship Id="rId3" Type="http://schemas.openxmlformats.org/officeDocument/2006/relationships/slide" Target="slide4.xml"/><Relationship Id="rId2" Type="http://schemas.openxmlformats.org/officeDocument/2006/relationships/slide" Target="slide10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1.xml"/><Relationship Id="rId1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1.xml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" Target="slide6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8.png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Rot="1"/>
          </p:cNvSpPr>
          <p:nvPr>
            <p:ph type="ctrTitle"/>
          </p:nvPr>
        </p:nvSpPr>
        <p:spPr>
          <a:xfrm>
            <a:off x="3924300" y="1484313"/>
            <a:ext cx="4648200" cy="1981200"/>
          </a:xfrm>
        </p:spPr>
        <p:txBody>
          <a:bodyPr vert="horz" wrap="square" lIns="91440" tIns="45720" rIns="91440" bIns="45720" anchor="ctr"/>
          <a:p>
            <a:pPr eaLnBrk="1" hangingPunct="1">
              <a:buClrTx/>
              <a:buSzTx/>
              <a:buFontTx/>
            </a:pPr>
            <a:r>
              <a:rPr lang="en-US" altLang="zh-CN" sz="4400" b="1" dirty="0">
                <a:latin typeface="+mj-lt"/>
                <a:ea typeface="+mj-ea"/>
                <a:cs typeface="+mj-cs"/>
              </a:rPr>
              <a:t>Web</a:t>
            </a:r>
            <a:r>
              <a:rPr lang="zh-CN" altLang="en-US" sz="4400" b="1" dirty="0">
                <a:latin typeface="+mj-lt"/>
                <a:ea typeface="+mj-ea"/>
                <a:cs typeface="+mj-cs"/>
              </a:rPr>
              <a:t>编程技术</a:t>
            </a:r>
            <a:endParaRPr lang="zh-CN" alt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 noRot="1"/>
          </p:cNvSpPr>
          <p:nvPr>
            <p:ph type="subTitle" idx="1"/>
          </p:nvPr>
        </p:nvSpPr>
        <p:spPr>
          <a:xfrm>
            <a:off x="3924300" y="3429000"/>
            <a:ext cx="4572000" cy="2303463"/>
          </a:xfrm>
        </p:spPr>
        <p:txBody>
          <a:bodyPr vert="horz" wrap="square" lIns="91440" tIns="45720" rIns="91440" bIns="45720" anchor="t"/>
          <a:p>
            <a:pPr eaLnBrk="1" hangingPunct="1">
              <a:buSzPct val="70000"/>
            </a:pPr>
            <a:r>
              <a:rPr lang="zh-CN" altLang="en-US" sz="3600" dirty="0">
                <a:latin typeface="+mn-lt"/>
                <a:ea typeface="+mn-ea"/>
                <a:cs typeface="+mn-cs"/>
              </a:rPr>
              <a:t>第</a:t>
            </a:r>
            <a:r>
              <a:rPr lang="en-US" altLang="zh-CN" sz="3600" dirty="0">
                <a:latin typeface="+mn-lt"/>
                <a:ea typeface="+mn-ea"/>
                <a:cs typeface="+mn-cs"/>
              </a:rPr>
              <a:t>1</a:t>
            </a:r>
            <a:r>
              <a:rPr lang="zh-CN" altLang="en-US" sz="3600" dirty="0">
                <a:latin typeface="+mn-lt"/>
                <a:ea typeface="+mn-ea"/>
                <a:cs typeface="+mn-cs"/>
              </a:rPr>
              <a:t>讲</a:t>
            </a:r>
            <a:endParaRPr lang="zh-CN" altLang="en-US" sz="36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0350" y="965200"/>
            <a:ext cx="8540750" cy="1143000"/>
          </a:xfrm>
        </p:spPr>
        <p:txBody>
          <a:bodyPr lIns="0"/>
          <a:lstStyle/>
          <a:p>
            <a:pPr eaLnBrk="1" hangingPunct="1"/>
            <a:r>
              <a:rPr lang="en-US" altLang="zh-CN" b="1" smtClean="0"/>
              <a:t>HTML</a:t>
            </a:r>
            <a:r>
              <a:rPr lang="zh-CN" altLang="en-US" b="1" smtClean="0"/>
              <a:t>简介 </a:t>
            </a:r>
            <a:endParaRPr lang="zh-CN" altLang="en-US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92350" y="2338388"/>
            <a:ext cx="4876800" cy="2406650"/>
          </a:xfrm>
        </p:spPr>
        <p:txBody>
          <a:bodyPr lIns="0" tIns="0" rIns="0" bIns="0"/>
          <a:lstStyle/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hlinkClick r:id="rId1" action="ppaction://hlinksldjump"/>
              </a:rPr>
              <a:t>什么是</a:t>
            </a:r>
            <a:r>
              <a:rPr lang="en-US" altLang="zh-CN" b="1" smtClean="0">
                <a:hlinkClick r:id="rId1" action="ppaction://hlinksldjump"/>
              </a:rPr>
              <a:t>HTML</a:t>
            </a:r>
            <a:r>
              <a:rPr lang="en-US" altLang="zh-CN" smtClean="0">
                <a:hlinkClick r:id="rId1" action="ppaction://hlinksldjump"/>
              </a:rPr>
              <a:t> </a:t>
            </a:r>
            <a:r>
              <a:rPr lang="zh-CN" altLang="en-US" smtClean="0">
                <a:hlinkClick r:id="rId1" action="ppaction://hlinksldjump"/>
              </a:rPr>
              <a:t>？</a:t>
            </a:r>
            <a:endParaRPr lang="zh-CN" altLang="en-US" b="1" smtClean="0"/>
          </a:p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hlinkClick r:id="rId2" action="ppaction://hlinksldjump"/>
              </a:rPr>
              <a:t>常用</a:t>
            </a:r>
            <a:r>
              <a:rPr lang="en-US" altLang="zh-CN" b="1" smtClean="0">
                <a:hlinkClick r:id="rId2" action="ppaction://hlinksldjump"/>
              </a:rPr>
              <a:t>HTML</a:t>
            </a:r>
            <a:r>
              <a:rPr lang="zh-CN" altLang="en-US" b="1" smtClean="0">
                <a:hlinkClick r:id="rId2" action="ppaction://hlinksldjump"/>
              </a:rPr>
              <a:t>元素概览</a:t>
            </a:r>
            <a:endParaRPr lang="zh-CN" altLang="en-US" b="1" smtClean="0"/>
          </a:p>
          <a:p>
            <a:pPr eaLnBrk="1" hangingPunct="1">
              <a:lnSpc>
                <a:spcPct val="125000"/>
              </a:lnSpc>
            </a:pPr>
            <a:r>
              <a:rPr lang="en-US" altLang="zh-CN" b="1" smtClean="0">
                <a:hlinkClick r:id="rId3" action="ppaction://hlinksldjump"/>
              </a:rPr>
              <a:t>XHTML</a:t>
            </a:r>
            <a:endParaRPr lang="en-US" altLang="zh-CN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30213" y="671513"/>
            <a:ext cx="8229600" cy="633412"/>
          </a:xfrm>
        </p:spPr>
        <p:txBody>
          <a:bodyPr lIns="0"/>
          <a:lstStyle/>
          <a:p>
            <a:pPr eaLnBrk="1" hangingPunct="1"/>
            <a:r>
              <a:rPr lang="zh-CN" altLang="en-US" sz="4000" b="1" smtClean="0"/>
              <a:t>什么是</a:t>
            </a:r>
            <a:r>
              <a:rPr lang="en-US" altLang="zh-CN" sz="4000" b="1" smtClean="0"/>
              <a:t>HTML</a:t>
            </a:r>
            <a:r>
              <a:rPr lang="en-US" altLang="zh-CN" sz="4000" smtClean="0"/>
              <a:t> </a:t>
            </a:r>
            <a:r>
              <a:rPr lang="zh-CN" altLang="en-US" sz="4000" smtClean="0"/>
              <a:t>？</a:t>
            </a:r>
            <a:endParaRPr lang="zh-CN" altLang="en-US" sz="4000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1624013"/>
            <a:ext cx="8499475" cy="4765675"/>
          </a:xfrm>
        </p:spPr>
        <p:txBody>
          <a:bodyPr lIns="0" tIns="0" rIns="0" bIns="0"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是一种标记语言，指定如何在浏览器中显示内容。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例：要让浏览器用粗体显示一条消息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          &lt;b&gt; </a:t>
            </a:r>
            <a:r>
              <a:rPr lang="en-US" altLang="zh-CN" sz="2400" b="1" dirty="0" smtClean="0">
                <a:solidFill>
                  <a:srgbClr val="CC3300"/>
                </a:solidFill>
              </a:rPr>
              <a:t>This will be in bold.</a:t>
            </a:r>
            <a:r>
              <a:rPr lang="en-US" altLang="zh-CN" sz="2400" b="1" dirty="0" smtClean="0"/>
              <a:t> &lt;/b&gt;</a:t>
            </a:r>
            <a:endParaRPr lang="en-US" altLang="zh-CN" sz="2400" b="1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由各种元素组成，这些元素指定如何在浏览器中显示数据。</a:t>
            </a:r>
            <a:r>
              <a:rPr lang="en-US" altLang="zh-CN" sz="2400" b="1" dirty="0" smtClean="0">
                <a:solidFill>
                  <a:schemeClr val="accent1">
                    <a:lumMod val="10000"/>
                  </a:schemeClr>
                </a:solidFill>
              </a:rPr>
              <a:t>HTML</a:t>
            </a:r>
            <a:r>
              <a:rPr lang="zh-CN" altLang="en-US" sz="2400" b="1" dirty="0" smtClean="0">
                <a:solidFill>
                  <a:schemeClr val="accent1">
                    <a:lumMod val="10000"/>
                  </a:schemeClr>
                </a:solidFill>
              </a:rPr>
              <a:t>元素</a:t>
            </a:r>
            <a:r>
              <a:rPr lang="zh-CN" altLang="en-US" sz="2400" b="1" dirty="0" smtClean="0"/>
              <a:t>由开始标记和结束标记组成。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1">
                    <a:lumMod val="10000"/>
                  </a:schemeClr>
                </a:solidFill>
              </a:rPr>
              <a:t>&lt;</a:t>
            </a:r>
            <a:r>
              <a:rPr lang="zh-CN" altLang="en-US" sz="2400" b="1" dirty="0" smtClean="0">
                <a:solidFill>
                  <a:schemeClr val="accent1">
                    <a:lumMod val="10000"/>
                  </a:schemeClr>
                </a:solidFill>
              </a:rPr>
              <a:t>标记</a:t>
            </a:r>
            <a:r>
              <a:rPr lang="en-US" altLang="zh-CN" sz="2400" b="1" dirty="0" smtClean="0">
                <a:solidFill>
                  <a:schemeClr val="accent1">
                    <a:lumMod val="10000"/>
                  </a:schemeClr>
                </a:solidFill>
              </a:rPr>
              <a:t>&gt;</a:t>
            </a:r>
            <a:r>
              <a:rPr lang="en-US" altLang="zh-CN" sz="2400" b="1" dirty="0" smtClean="0">
                <a:solidFill>
                  <a:srgbClr val="CC3300"/>
                </a:solidFill>
              </a:rPr>
              <a:t>……</a:t>
            </a:r>
            <a:r>
              <a:rPr lang="zh-CN" altLang="en-US" sz="2400" b="1" dirty="0" smtClean="0">
                <a:solidFill>
                  <a:srgbClr val="CC3300"/>
                </a:solidFill>
              </a:rPr>
              <a:t>内容</a:t>
            </a:r>
            <a:r>
              <a:rPr lang="en-US" altLang="zh-CN" sz="2400" b="1" dirty="0" smtClean="0">
                <a:solidFill>
                  <a:srgbClr val="CC3300"/>
                </a:solidFill>
              </a:rPr>
              <a:t>……</a:t>
            </a:r>
            <a:r>
              <a:rPr lang="en-US" altLang="zh-CN" sz="2400" b="1" dirty="0" smtClean="0">
                <a:solidFill>
                  <a:schemeClr val="accent1">
                    <a:lumMod val="10000"/>
                  </a:schemeClr>
                </a:solidFill>
              </a:rPr>
              <a:t>&lt;/</a:t>
            </a:r>
            <a:r>
              <a:rPr lang="zh-CN" altLang="en-US" sz="2400" b="1" dirty="0" smtClean="0">
                <a:solidFill>
                  <a:schemeClr val="accent1">
                    <a:lumMod val="10000"/>
                  </a:schemeClr>
                </a:solidFill>
              </a:rPr>
              <a:t>标记</a:t>
            </a:r>
            <a:r>
              <a:rPr lang="en-US" altLang="zh-CN" sz="2400" b="1" dirty="0" smtClean="0">
                <a:solidFill>
                  <a:schemeClr val="accent1">
                    <a:lumMod val="10000"/>
                  </a:schemeClr>
                </a:solidFill>
              </a:rPr>
              <a:t>&gt;</a:t>
            </a:r>
            <a:endParaRPr lang="en-US" altLang="zh-CN" sz="2400" b="1" dirty="0" smtClean="0">
              <a:solidFill>
                <a:schemeClr val="accent1">
                  <a:lumMod val="10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开始标记和结束标记一般成对出现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若标记之间没有内容，可以只出现  “</a:t>
            </a:r>
            <a:r>
              <a:rPr lang="en-US" altLang="zh-CN" sz="2400" b="1" dirty="0" smtClean="0"/>
              <a:t>&lt;/</a:t>
            </a:r>
            <a:r>
              <a:rPr lang="zh-CN" altLang="en-US" sz="2400" b="1" dirty="0" smtClean="0"/>
              <a:t>标记</a:t>
            </a:r>
            <a:r>
              <a:rPr lang="en-US" altLang="zh-CN" sz="2400" b="1" dirty="0" smtClean="0"/>
              <a:t>&gt;”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标记符不区分大小写，标记可以嵌套</a:t>
            </a:r>
            <a:endParaRPr lang="en-US" altLang="zh-CN" sz="24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850900"/>
            <a:ext cx="8499475" cy="5581650"/>
          </a:xfrm>
        </p:spPr>
        <p:txBody>
          <a:bodyPr lIns="0" tIns="0" rIns="0" bIns="0"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1">
                    <a:lumMod val="10000"/>
                  </a:schemeClr>
                </a:solidFill>
              </a:rPr>
              <a:t>HTML</a:t>
            </a:r>
            <a:r>
              <a:rPr lang="zh-CN" altLang="en-US" sz="2400" b="1" dirty="0" smtClean="0">
                <a:solidFill>
                  <a:schemeClr val="accent1">
                    <a:lumMod val="10000"/>
                  </a:schemeClr>
                </a:solidFill>
              </a:rPr>
              <a:t>元素</a:t>
            </a:r>
            <a:r>
              <a:rPr lang="zh-CN" altLang="en-US" sz="2400" b="1" dirty="0" smtClean="0"/>
              <a:t>可以包含一个或多个属性，用于指定格式信息，如填充、边距、位置等。各属性之间必须用空格隔开，设置属性能使页面产生不同的效果。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一般格式为：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</a:t>
            </a:r>
            <a:r>
              <a:rPr lang="en-US" altLang="zh-CN" sz="2400" b="1" dirty="0" smtClean="0"/>
              <a:t>&lt;</a:t>
            </a:r>
            <a:r>
              <a:rPr lang="zh-CN" altLang="en-US" sz="2400" b="1" dirty="0" smtClean="0"/>
              <a:t>标记  属性</a:t>
            </a:r>
            <a:r>
              <a:rPr lang="en-US" altLang="zh-CN" sz="2400" b="1" dirty="0" smtClean="0"/>
              <a:t>1= “</a:t>
            </a:r>
            <a:r>
              <a:rPr lang="zh-CN" altLang="en-US" sz="2400" b="1" dirty="0" smtClean="0"/>
              <a:t>值</a:t>
            </a:r>
            <a:r>
              <a:rPr lang="en-US" altLang="zh-CN" sz="2400" b="1" dirty="0" smtClean="0"/>
              <a:t>1”  </a:t>
            </a:r>
            <a:r>
              <a:rPr lang="zh-CN" altLang="en-US" sz="2400" b="1" dirty="0" smtClean="0"/>
              <a:t>属性</a:t>
            </a:r>
            <a:r>
              <a:rPr lang="en-US" altLang="zh-CN" sz="2400" b="1" dirty="0" smtClean="0"/>
              <a:t>2=“</a:t>
            </a:r>
            <a:r>
              <a:rPr lang="zh-CN" altLang="en-US" sz="2400" b="1" dirty="0" smtClean="0"/>
              <a:t>值</a:t>
            </a:r>
            <a:r>
              <a:rPr lang="en-US" altLang="zh-CN" sz="2400" b="1" dirty="0" smtClean="0"/>
              <a:t>2”…&gt;   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   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双引号亦可省略</a:t>
            </a:r>
            <a:endParaRPr lang="en-US" altLang="zh-CN" sz="2400" b="1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例如：</a:t>
            </a:r>
            <a:endParaRPr lang="zh-CN" altLang="en-US" sz="2400" b="1" dirty="0" smtClean="0"/>
          </a:p>
          <a:p>
            <a:pPr lvl="2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dirty="0" smtClean="0"/>
              <a:t>&lt;body  </a:t>
            </a:r>
            <a:r>
              <a:rPr lang="en-US" altLang="zh-CN" sz="1800" b="1" dirty="0" err="1" smtClean="0"/>
              <a:t>bgcolor</a:t>
            </a:r>
            <a:r>
              <a:rPr lang="en-US" altLang="zh-CN" sz="1800" b="1" dirty="0" smtClean="0"/>
              <a:t>="silver"  text="blue"  link= "red " &gt;</a:t>
            </a:r>
            <a:endParaRPr lang="en-US" altLang="zh-CN" sz="1800" b="1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+mn-ea"/>
              </a:rPr>
              <a:t>用</a:t>
            </a:r>
            <a:r>
              <a:rPr lang="en-US" altLang="zh-CN" sz="2400" b="1" dirty="0" smtClean="0">
                <a:latin typeface="+mn-ea"/>
              </a:rPr>
              <a:t>HTML</a:t>
            </a:r>
            <a:r>
              <a:rPr lang="zh-CN" altLang="en-US" sz="2400" b="1" dirty="0" smtClean="0">
                <a:latin typeface="+mn-ea"/>
              </a:rPr>
              <a:t>语言编写的网页文件，也称</a:t>
            </a:r>
            <a:r>
              <a:rPr lang="en-US" altLang="zh-CN" sz="2400" b="1" dirty="0" smtClean="0">
                <a:latin typeface="+mn-ea"/>
              </a:rPr>
              <a:t>HTML</a:t>
            </a:r>
            <a:r>
              <a:rPr lang="zh-CN" altLang="en-US" sz="2400" b="1" dirty="0" smtClean="0">
                <a:latin typeface="+mn-ea"/>
              </a:rPr>
              <a:t>页面文件，或称</a:t>
            </a:r>
            <a:r>
              <a:rPr lang="en-US" altLang="zh-CN" sz="2400" b="1" dirty="0" smtClean="0">
                <a:latin typeface="+mn-ea"/>
              </a:rPr>
              <a:t>HTML</a:t>
            </a:r>
            <a:r>
              <a:rPr lang="zh-CN" altLang="en-US" sz="2400" b="1" dirty="0" smtClean="0">
                <a:latin typeface="+mn-ea"/>
              </a:rPr>
              <a:t>文档，是由 </a:t>
            </a:r>
            <a:r>
              <a:rPr lang="en-US" altLang="zh-CN" sz="2400" b="1" dirty="0" smtClean="0">
                <a:latin typeface="+mn-ea"/>
              </a:rPr>
              <a:t>HTML</a:t>
            </a:r>
            <a:r>
              <a:rPr lang="zh-CN" altLang="en-US" sz="2400" b="1" dirty="0" smtClean="0">
                <a:latin typeface="+mn-ea"/>
              </a:rPr>
              <a:t>标记组成的描述性文本。 </a:t>
            </a:r>
            <a:r>
              <a:rPr lang="en-US" altLang="zh-CN" sz="2400" b="1" dirty="0" smtClean="0">
                <a:latin typeface="+mn-ea"/>
              </a:rPr>
              <a:t>HTML</a:t>
            </a:r>
            <a:r>
              <a:rPr lang="zh-CN" altLang="en-US" sz="2400" b="1" dirty="0" smtClean="0">
                <a:latin typeface="+mn-ea"/>
              </a:rPr>
              <a:t>页面文件是普通的文本文档，不含任何与平台和程序相关的信息，可以被任何文本编辑器读取。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2381250" y="377825"/>
            <a:ext cx="2286000" cy="3952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53685"/>
            </a:avLst>
          </a:prstGeom>
          <a:solidFill>
            <a:srgbClr val="0070C0"/>
          </a:solidFill>
          <a:ln w="19050">
            <a:solidFill>
              <a:srgbClr val="CC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也称为“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HTML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标记”</a:t>
            </a:r>
            <a:endParaRPr lang="en-US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3225" y="760413"/>
            <a:ext cx="8229600" cy="633412"/>
          </a:xfrm>
        </p:spPr>
        <p:txBody>
          <a:bodyPr lIns="0"/>
          <a:lstStyle/>
          <a:p>
            <a:pPr eaLnBrk="1" hangingPunct="1"/>
            <a:r>
              <a:rPr lang="zh-CN" altLang="en-US" sz="4000" b="1" smtClean="0"/>
              <a:t>常用</a:t>
            </a:r>
            <a:r>
              <a:rPr lang="en-US" altLang="zh-CN" sz="4000" b="1" smtClean="0"/>
              <a:t>HTML</a:t>
            </a:r>
            <a:r>
              <a:rPr lang="zh-CN" altLang="en-US" sz="4000" b="1" smtClean="0"/>
              <a:t>元素概览</a:t>
            </a:r>
            <a:endParaRPr lang="zh-CN" altLang="en-US" sz="4000" b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1749425"/>
            <a:ext cx="8499475" cy="4640263"/>
          </a:xfrm>
          <a:noFill/>
        </p:spPr>
        <p:txBody>
          <a:bodyPr lIns="0" tIns="0" rIns="0" bIns="0"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smtClean="0"/>
              <a:t>HTML</a:t>
            </a:r>
            <a:r>
              <a:rPr lang="zh-CN" altLang="en-US" sz="2400" b="1" smtClean="0"/>
              <a:t>提供了</a:t>
            </a:r>
            <a:r>
              <a:rPr lang="en-US" altLang="zh-CN" sz="2400" b="1" smtClean="0"/>
              <a:t>90</a:t>
            </a:r>
            <a:r>
              <a:rPr lang="zh-CN" altLang="en-US" sz="2400" b="1" smtClean="0"/>
              <a:t>多种不同的元素，一般可分成</a:t>
            </a:r>
            <a:r>
              <a:rPr lang="en-US" altLang="zh-CN" sz="2400" b="1" smtClean="0"/>
              <a:t>4</a:t>
            </a:r>
            <a:r>
              <a:rPr lang="zh-CN" altLang="en-US" sz="2400" b="1" smtClean="0"/>
              <a:t>大类：</a:t>
            </a:r>
            <a:endParaRPr lang="zh-CN" altLang="en-US" sz="2400" b="1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smtClean="0"/>
              <a:t>顶级元素：</a:t>
            </a:r>
            <a:r>
              <a:rPr lang="en-US" altLang="zh-CN" sz="2400" b="1" smtClean="0"/>
              <a:t>html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head</a:t>
            </a:r>
            <a:r>
              <a:rPr lang="zh-CN" altLang="en-US" sz="2400" b="1" smtClean="0"/>
              <a:t>和</a:t>
            </a:r>
            <a:r>
              <a:rPr lang="en-US" altLang="zh-CN" sz="2400" b="1" smtClean="0"/>
              <a:t>body</a:t>
            </a:r>
            <a:r>
              <a:rPr lang="zh-CN" altLang="en-US" sz="2400" b="1" smtClean="0"/>
              <a:t>。</a:t>
            </a:r>
            <a:endParaRPr lang="zh-CN" altLang="en-US" sz="2400" b="1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smtClean="0"/>
              <a:t>标题元素：放在</a:t>
            </a:r>
            <a:r>
              <a:rPr lang="en-US" altLang="zh-CN" sz="2400" b="1" smtClean="0"/>
              <a:t>head</a:t>
            </a:r>
            <a:r>
              <a:rPr lang="zh-CN" altLang="en-US" sz="2400" b="1" smtClean="0"/>
              <a:t>中的元素，包括</a:t>
            </a:r>
            <a:r>
              <a:rPr lang="en-US" altLang="zh-CN" sz="2400" b="1" smtClean="0"/>
              <a:t>title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style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link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meta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base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script</a:t>
            </a:r>
            <a:r>
              <a:rPr lang="zh-CN" altLang="en-US" sz="2400" b="1" smtClean="0"/>
              <a:t>。</a:t>
            </a:r>
            <a:endParaRPr lang="zh-CN" altLang="en-US" sz="2400" b="1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smtClean="0"/>
              <a:t>块元素：相当于段落的元素，包括</a:t>
            </a:r>
            <a:r>
              <a:rPr lang="en-US" altLang="zh-CN" sz="2400" b="1" smtClean="0"/>
              <a:t>h1~h6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p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pre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div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ul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ol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dl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table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form</a:t>
            </a:r>
            <a:r>
              <a:rPr lang="zh-CN" altLang="en-US" sz="2400" b="1" smtClean="0"/>
              <a:t>。显示时，块与块之间另起一行。</a:t>
            </a:r>
            <a:endParaRPr lang="zh-CN" altLang="en-US" sz="2400" b="1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smtClean="0"/>
              <a:t>内联元素：位于块中，不会在结束标记之后引入回车。例如：</a:t>
            </a:r>
            <a:r>
              <a:rPr lang="en-US" altLang="zh-CN" sz="2400" b="1" smtClean="0"/>
              <a:t>a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span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img</a:t>
            </a:r>
            <a:r>
              <a:rPr lang="zh-CN" altLang="en-US" sz="2400" b="1" smtClean="0"/>
              <a:t>、</a:t>
            </a:r>
            <a:r>
              <a:rPr lang="en-US" altLang="zh-CN" sz="2400" b="1" smtClean="0"/>
              <a:t>input</a:t>
            </a:r>
            <a:r>
              <a:rPr lang="zh-CN" altLang="en-US" sz="2400" b="1" smtClean="0"/>
              <a:t>等。</a:t>
            </a:r>
            <a:endParaRPr lang="en-US" altLang="zh-CN" sz="2400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1009650"/>
            <a:ext cx="8499475" cy="5380038"/>
          </a:xfrm>
        </p:spPr>
        <p:txBody>
          <a:bodyPr lIns="0" tIns="0" rIns="0" bIns="0"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accent4">
                    <a:lumMod val="50000"/>
                  </a:schemeClr>
                </a:solidFill>
              </a:rPr>
              <a:t>常用</a:t>
            </a:r>
            <a:r>
              <a:rPr lang="en-US" altLang="zh-CN" sz="2800" b="1" dirty="0" smtClean="0">
                <a:solidFill>
                  <a:schemeClr val="accent4">
                    <a:lumMod val="50000"/>
                  </a:schemeClr>
                </a:solidFill>
              </a:rPr>
              <a:t>HTML</a:t>
            </a:r>
            <a:r>
              <a:rPr lang="zh-CN" altLang="en-US" sz="2800" b="1" dirty="0" smtClean="0">
                <a:solidFill>
                  <a:schemeClr val="accent4">
                    <a:lumMod val="50000"/>
                  </a:schemeClr>
                </a:solidFill>
              </a:rPr>
              <a:t>标记符及其功能</a:t>
            </a:r>
            <a:endParaRPr lang="en-US" altLang="zh-CN" sz="2800" b="1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914400" lvl="1" indent="-457200" eaLnBrk="1" hangingPunct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2400" b="1" dirty="0" smtClean="0">
                <a:solidFill>
                  <a:schemeClr val="accent1">
                    <a:lumMod val="25000"/>
                  </a:schemeClr>
                </a:solidFill>
              </a:rPr>
              <a:t>HTML</a:t>
            </a:r>
            <a:r>
              <a:rPr lang="zh-CN" altLang="en-US" sz="2400" b="1" dirty="0" smtClean="0">
                <a:solidFill>
                  <a:schemeClr val="accent1">
                    <a:lumMod val="25000"/>
                  </a:schemeClr>
                </a:solidFill>
              </a:rPr>
              <a:t>文档</a:t>
            </a:r>
            <a:r>
              <a:rPr lang="zh-CN" altLang="en-US" sz="2400" b="1" dirty="0" smtClean="0"/>
              <a:t>基本格式：</a:t>
            </a:r>
            <a:endParaRPr lang="zh-CN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			 </a:t>
            </a:r>
            <a:r>
              <a:rPr lang="en-US" altLang="zh-CN" sz="2400" b="1" dirty="0" smtClean="0"/>
              <a:t>&lt;html&gt;</a:t>
            </a:r>
            <a:endParaRPr lang="en-US" altLang="zh-CN" sz="2400" b="1" dirty="0" smtClean="0"/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                	&lt;head&gt;</a:t>
            </a:r>
            <a:endParaRPr lang="en-US" altLang="zh-CN" b="1" dirty="0" smtClean="0"/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	                  		 &lt;title&gt;&lt;/title&gt;</a:t>
            </a:r>
            <a:endParaRPr lang="en-US" altLang="zh-CN" b="1" dirty="0" smtClean="0"/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 smtClean="0"/>
              <a:t>                	&lt;/head&gt;</a:t>
            </a:r>
            <a:endParaRPr lang="en-US" altLang="zh-CN" b="1" dirty="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                       	 &lt;body&gt;</a:t>
            </a:r>
            <a:endParaRPr lang="en-US" altLang="zh-CN" sz="2400" b="1" dirty="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	                           		 HTML</a:t>
            </a:r>
            <a:r>
              <a:rPr lang="zh-CN" altLang="en-US" sz="2400" b="1" dirty="0" smtClean="0"/>
              <a:t>文档的主体部分</a:t>
            </a:r>
            <a:endParaRPr lang="zh-CN" altLang="en-US" sz="2400" b="1" dirty="0" smtClean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                        	&lt;/body&gt;</a:t>
            </a:r>
            <a:endParaRPr lang="en-US" altLang="zh-CN" sz="2400" b="1" dirty="0" smtClean="0"/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              &lt;/html&gt;</a:t>
            </a:r>
            <a:endParaRPr lang="en-US" altLang="zh-CN" sz="2000" b="1" dirty="0" smtClean="0"/>
          </a:p>
        </p:txBody>
      </p:sp>
      <p:sp>
        <p:nvSpPr>
          <p:cNvPr id="3" name="线形标注 2 2"/>
          <p:cNvSpPr/>
          <p:nvPr/>
        </p:nvSpPr>
        <p:spPr>
          <a:xfrm>
            <a:off x="5203825" y="1797050"/>
            <a:ext cx="3546475" cy="600075"/>
          </a:xfrm>
          <a:prstGeom prst="borderCallout2">
            <a:avLst>
              <a:gd name="adj1" fmla="val 73918"/>
              <a:gd name="adj2" fmla="val -3389"/>
              <a:gd name="adj3" fmla="val 102819"/>
              <a:gd name="adj4" fmla="val -14639"/>
              <a:gd name="adj5" fmla="val 65205"/>
              <a:gd name="adj6" fmla="val -77202"/>
            </a:avLst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0" dirty="0">
                <a:solidFill>
                  <a:srgbClr val="2E4E82"/>
                </a:solidFill>
                <a:latin typeface="+mn-ea"/>
              </a:rPr>
              <a:t>用</a:t>
            </a:r>
            <a:r>
              <a:rPr lang="en-US" altLang="zh-CN" b="0" dirty="0">
                <a:solidFill>
                  <a:srgbClr val="2E4E82"/>
                </a:solidFill>
                <a:latin typeface="+mn-ea"/>
              </a:rPr>
              <a:t>HTML</a:t>
            </a:r>
            <a:r>
              <a:rPr lang="zh-CN" altLang="en-US" b="0" dirty="0">
                <a:solidFill>
                  <a:srgbClr val="2E4E82"/>
                </a:solidFill>
                <a:latin typeface="+mn-ea"/>
              </a:rPr>
              <a:t>语言编写的网页文件</a:t>
            </a:r>
            <a:endParaRPr lang="en-US" b="0" dirty="0">
              <a:solidFill>
                <a:srgbClr val="2E4E82"/>
              </a:solidFill>
              <a:latin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958850"/>
            <a:ext cx="8499475" cy="5430838"/>
          </a:xfrm>
        </p:spPr>
        <p:txBody>
          <a:bodyPr lIns="0" tIns="0" rIns="0" bIns="0"/>
          <a:lstStyle/>
          <a:p>
            <a:pPr lvl="1" eaLnBrk="1" hangingPunct="1">
              <a:lnSpc>
                <a:spcPct val="120000"/>
              </a:lnSpc>
              <a:defRPr/>
            </a:pP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&lt;html&gt;…&lt;/html&gt;</a:t>
            </a:r>
            <a:r>
              <a:rPr kumimoji="1" lang="zh-CN" altLang="en-US" sz="2400" b="1" dirty="0" smtClean="0"/>
              <a:t>：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在编写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HTML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语言源代码时，</a:t>
            </a:r>
            <a:r>
              <a:rPr kumimoji="1" lang="zh-CN" altLang="en-US" sz="2400" b="1" dirty="0" smtClean="0"/>
              <a:t>标记一个</a:t>
            </a:r>
            <a:r>
              <a:rPr kumimoji="1" lang="en-US" altLang="zh-CN" sz="2400" b="1" dirty="0" smtClean="0"/>
              <a:t>HTML</a:t>
            </a:r>
            <a:r>
              <a:rPr kumimoji="1" lang="zh-CN" altLang="en-US" sz="2400" b="1" dirty="0" smtClean="0"/>
              <a:t>文档的开始及整个文档的结束。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&lt;head&gt;…&lt;/head&gt;</a:t>
            </a:r>
            <a:r>
              <a:rPr lang="zh-CN" altLang="en-US" sz="2400" b="1" dirty="0" smtClean="0"/>
              <a:t>：首部标记符，不包含网页的内容，仅提供一些与网页相关的信息。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&lt;body&gt;…&lt;/body&gt;</a:t>
            </a:r>
            <a:r>
              <a:rPr lang="zh-CN" altLang="en-US" sz="2400" b="1" dirty="0" smtClean="0"/>
              <a:t>：主体标记符，包含网页内的所有内容，如文字、图片及超链接等。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&lt;title&gt;…&lt;/title&gt;</a:t>
            </a:r>
            <a:r>
              <a:rPr lang="zh-CN" altLang="en-US" sz="2400" b="1" dirty="0" smtClean="0"/>
              <a:t>：设置网页的标题，一般在浏览器的顶部标题栏中显示。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&lt;!--….&gt;</a:t>
            </a:r>
            <a:r>
              <a:rPr lang="zh-CN" altLang="en-US" sz="2400" b="1" dirty="0" smtClean="0"/>
              <a:t>：注释标记，注释之间的内容不在浏览器中显示。</a:t>
            </a:r>
            <a:endParaRPr lang="en-US" altLang="zh-CN" sz="24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958850"/>
            <a:ext cx="8499475" cy="5430838"/>
          </a:xfrm>
        </p:spPr>
        <p:txBody>
          <a:bodyPr lIns="0" tIns="0" rIns="0" bIns="0"/>
          <a:lstStyle/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/>
              <a:t>DOCTYPE</a:t>
            </a:r>
            <a:r>
              <a:rPr lang="zh-CN" altLang="en-US" sz="2400" b="1" dirty="0" smtClean="0"/>
              <a:t>：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文档类型标记，指定了文档中使用了哪个版本的</a:t>
            </a:r>
            <a:r>
              <a:rPr kumimoji="1" lang="en-US" altLang="zh-CN" sz="2400" b="1" dirty="0" smtClean="0"/>
              <a:t>HTML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，并可以和哪个验证工具一起使用，以保证此</a:t>
            </a:r>
            <a:r>
              <a:rPr kumimoji="1" lang="en-US" altLang="zh-CN" sz="2400" b="1" dirty="0" smtClean="0"/>
              <a:t>HTML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文档与</a:t>
            </a:r>
            <a:r>
              <a:rPr kumimoji="1" lang="en-US" altLang="zh-CN" sz="2400" b="1" dirty="0" smtClean="0"/>
              <a:t>HTML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推荐标准的一致。</a:t>
            </a:r>
            <a:endParaRPr kumimoji="1" lang="en-US" altLang="zh-CN" sz="2400" b="1" dirty="0" smtClean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zh-CN" altLang="en-US" b="1" dirty="0" smtClean="0">
                <a:latin typeface="Tahoma" panose="020B0604030504040204" pitchFamily="34" charset="0"/>
              </a:rPr>
              <a:t>例如：</a:t>
            </a:r>
            <a:endParaRPr kumimoji="1" lang="en-US" altLang="zh-CN" b="1" dirty="0" smtClean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en-US" altLang="zh-CN" sz="1600" b="1" dirty="0" smtClean="0"/>
              <a:t>&lt;!DOCTYPE HTML PUBLIC "-//W3C//DTD HTML 4.01 Transitional//EN" "http://www.w3.org/TR/html4/loose.dtd"&gt;</a:t>
            </a:r>
            <a:endParaRPr kumimoji="1" lang="en-US" altLang="zh-CN" sz="1600" b="1" dirty="0" smtClean="0"/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en-US" altLang="zh-CN" sz="1600" b="1" dirty="0" smtClean="0"/>
              <a:t>&lt;!DOCTYPE html PUBLIC "-//W3C//DTD XHTML 1.0 Transitional//EN" "http://www.w3.org/TR/xhtml1/DTD/xhtml1-transitional.dtd"&gt;</a:t>
            </a:r>
            <a:endParaRPr kumimoji="1" lang="en-US" altLang="zh-CN" sz="1600" b="1" dirty="0" smtClean="0"/>
          </a:p>
          <a:p>
            <a:pPr lvl="1" eaLnBrk="1" hangingPunct="1">
              <a:lnSpc>
                <a:spcPct val="120000"/>
              </a:lnSpc>
              <a:defRPr/>
            </a:pPr>
            <a:endParaRPr kumimoji="1" lang="en-US" altLang="zh-CN" sz="20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zh-CN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示例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kumimoji="1" lang="zh-CN" altLang="en-US" sz="2400" b="1" dirty="0" smtClean="0"/>
              <a:t>：</a:t>
            </a:r>
            <a:r>
              <a:rPr kumimoji="1" lang="en-US" altLang="zh-CN" sz="2400" b="1" dirty="0" smtClean="0"/>
              <a:t> example2-1-1.html</a:t>
            </a:r>
            <a:endParaRPr kumimoji="1" lang="en-US" altLang="zh-CN" sz="2400" b="1" dirty="0" smtClean="0"/>
          </a:p>
          <a:p>
            <a:pPr lvl="2" eaLnBrk="1" hangingPunct="1">
              <a:lnSpc>
                <a:spcPct val="120000"/>
              </a:lnSpc>
              <a:defRPr/>
            </a:pPr>
            <a:endParaRPr kumimoji="1" lang="en-US" altLang="zh-CN" sz="16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850900"/>
            <a:ext cx="8499475" cy="5486400"/>
          </a:xfrm>
        </p:spPr>
        <p:txBody>
          <a:bodyPr lIns="0" tIns="0" rIns="0" bIns="0"/>
          <a:lstStyle/>
          <a:p>
            <a:pPr marL="971550" lvl="1" indent="-514350" eaLnBrk="1" hangingPunct="1">
              <a:lnSpc>
                <a:spcPct val="120000"/>
              </a:lnSpc>
              <a:buFont typeface="+mj-lt"/>
              <a:buAutoNum type="arabicPeriod" startAt="2"/>
              <a:defRPr/>
            </a:pPr>
            <a:r>
              <a:rPr lang="zh-CN" altLang="en-US" sz="2400" b="1" dirty="0" smtClean="0"/>
              <a:t>文本和格式元素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&lt;b&gt;…&lt;/b&gt;</a:t>
            </a:r>
            <a:r>
              <a:rPr kumimoji="1" lang="zh-CN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使文本以黑体字的形式输出，也可用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&lt;strong&gt;…&lt;/strong&gt;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标记。</a:t>
            </a:r>
            <a:endParaRPr kumimoji="1" lang="en-US" altLang="zh-CN" sz="2400" b="1" dirty="0" smtClean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&lt;</a:t>
            </a:r>
            <a:r>
              <a:rPr kumimoji="1" lang="en-US" altLang="zh-CN" sz="2400" b="1" dirty="0" err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i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&gt;…&lt;/</a:t>
            </a:r>
            <a:r>
              <a:rPr kumimoji="1" lang="en-US" altLang="zh-CN" sz="2400" b="1" dirty="0" err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i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&gt;</a:t>
            </a:r>
            <a:r>
              <a:rPr kumimoji="1"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：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使文本以斜体字的形式输出。</a:t>
            </a:r>
            <a:endParaRPr kumimoji="1" lang="en-US" altLang="zh-CN" sz="2400" b="1" dirty="0" smtClean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&lt;u&gt;…&lt;/u&gt;</a:t>
            </a:r>
            <a:r>
              <a:rPr kumimoji="1" lang="zh-CN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使文本以下加一划线的形式输出。</a:t>
            </a:r>
            <a:endParaRPr lang="en-US" altLang="zh-CN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&lt;font&gt;…&lt;/font&gt;</a:t>
            </a:r>
            <a:r>
              <a:rPr lang="zh-CN" altLang="en-US" sz="2400" b="1" dirty="0" smtClean="0"/>
              <a:t>：控制字符的样式。</a:t>
            </a:r>
            <a:r>
              <a:rPr lang="en-US" altLang="zh-CN" sz="2400" b="1" dirty="0" smtClean="0"/>
              <a:t>Size</a:t>
            </a:r>
            <a:r>
              <a:rPr lang="zh-CN" altLang="en-US" sz="2400" b="1" dirty="0" smtClean="0"/>
              <a:t>是其常用属性，用来控制字体大小，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color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属性则用来改变文本的颜色</a:t>
            </a:r>
            <a:r>
              <a:rPr lang="zh-CN" altLang="en-US" sz="2400" b="1" dirty="0" smtClean="0"/>
              <a:t>。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&lt;h1&gt;…&lt;/h1&gt;</a:t>
            </a:r>
            <a:r>
              <a:rPr kumimoji="1"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、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…</a:t>
            </a:r>
            <a:r>
              <a:rPr kumimoji="1"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、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&lt;h7&gt;…&lt;/h7&gt;</a:t>
            </a:r>
            <a:r>
              <a:rPr kumimoji="1" lang="zh-CN" altLang="en-US" sz="2400" b="1" dirty="0" smtClean="0">
                <a:latin typeface="+mj-lt"/>
              </a:rPr>
              <a:t>：控制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网页标题字体的大小，依次从大到小。</a:t>
            </a:r>
            <a:endParaRPr kumimoji="1" lang="en-US" altLang="zh-CN" sz="2400" b="1" dirty="0" smtClean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&lt;p&gt;…&lt;/p&gt;</a:t>
            </a:r>
            <a:r>
              <a:rPr lang="zh-CN" altLang="en-US" sz="2400" b="1" dirty="0" smtClean="0"/>
              <a:t>：段落标记，</a:t>
            </a:r>
            <a:r>
              <a:rPr kumimoji="1" lang="en-US" altLang="zh-CN" sz="2400" b="1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&lt;p&gt;</a:t>
            </a:r>
            <a:r>
              <a:rPr kumimoji="1" lang="en-US" altLang="zh-CN" sz="2400" b="1" dirty="0" smtClean="0">
                <a:latin typeface="Garamond" panose="02020404030301010803"/>
                <a:cs typeface="Times New Roman" panose="02020603050405020304" pitchFamily="18" charset="0"/>
              </a:rPr>
              <a:t>…</a:t>
            </a:r>
            <a:r>
              <a:rPr kumimoji="1" lang="en-US" altLang="zh-CN" sz="2400" b="1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&lt;/p&gt;</a:t>
            </a:r>
            <a:r>
              <a:rPr kumimoji="1" lang="zh-CN" altLang="en-US" sz="2400" b="1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标记之间的文本内容自动组成一个完整的段落。之后的内容另起一段。</a:t>
            </a:r>
            <a:endParaRPr lang="en-US" altLang="zh-CN" sz="24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882650"/>
            <a:ext cx="8499475" cy="5407025"/>
          </a:xfrm>
        </p:spPr>
        <p:txBody>
          <a:bodyPr lIns="0" tIns="0" rIns="0" bIns="0"/>
          <a:lstStyle/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br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zh-CN" altLang="en-US" sz="2400" b="1" dirty="0" smtClean="0"/>
              <a:t>：文本换行标记，强行中断当前行，多个</a:t>
            </a:r>
            <a:r>
              <a:rPr lang="en-US" altLang="zh-CN" sz="2400" b="1" dirty="0" smtClean="0"/>
              <a:t>&lt;</a:t>
            </a:r>
            <a:r>
              <a:rPr lang="en-US" altLang="zh-CN" sz="2400" b="1" dirty="0" err="1" smtClean="0"/>
              <a:t>br</a:t>
            </a:r>
            <a:r>
              <a:rPr lang="en-US" altLang="zh-CN" sz="2400" b="1" dirty="0" smtClean="0"/>
              <a:t>&gt;</a:t>
            </a:r>
            <a:r>
              <a:rPr lang="zh-CN" altLang="en-US" sz="2400" b="1" dirty="0" smtClean="0"/>
              <a:t>标记可以创建多个空行。（该元素没有结束标记）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&lt;</a:t>
            </a:r>
            <a:r>
              <a:rPr kumimoji="1" lang="en-US" altLang="zh-CN" sz="2400" b="1" dirty="0" err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blockquote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&gt;…&lt;/</a:t>
            </a:r>
            <a:r>
              <a:rPr kumimoji="1" lang="en-US" altLang="zh-CN" sz="2400" b="1" dirty="0" err="1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blockquote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&gt;</a:t>
            </a:r>
            <a:r>
              <a:rPr kumimoji="1" lang="zh-CN" altLang="en-US" sz="24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：</a:t>
            </a:r>
            <a:r>
              <a:rPr kumimoji="1" lang="zh-CN" altLang="en-US" sz="24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文本缩进标记，在其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之间加入的文本将会在浏览器中按两边缩进的方式显示出来。</a:t>
            </a:r>
            <a:endParaRPr kumimoji="1" lang="zh-CN" altLang="en-US" sz="2400" b="1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&lt;center&gt;…&lt;/center&gt;</a:t>
            </a:r>
            <a:r>
              <a:rPr lang="zh-CN" altLang="en-US" sz="2400" b="1" dirty="0" smtClean="0"/>
              <a:t>：将文本居中显示。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ol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&gt;…&lt;/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ol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zh-CN" altLang="en-US" sz="2400" b="1" dirty="0" smtClean="0"/>
              <a:t>：定义一个有序列表，列表项的条目用标记符</a:t>
            </a:r>
            <a:r>
              <a:rPr kumimoji="1" lang="en-US" altLang="zh-CN" sz="2400" b="1" dirty="0" smtClean="0"/>
              <a:t>&lt;</a:t>
            </a:r>
            <a:r>
              <a:rPr kumimoji="1" lang="en-US" altLang="zh-CN" sz="2400" b="1" dirty="0" err="1" smtClean="0"/>
              <a:t>li</a:t>
            </a:r>
            <a:r>
              <a:rPr kumimoji="1" lang="en-US" altLang="zh-CN" sz="2400" b="1" dirty="0" smtClean="0"/>
              <a:t>&gt;…&lt;/</a:t>
            </a:r>
            <a:r>
              <a:rPr kumimoji="1" lang="en-US" altLang="zh-CN" sz="2400" b="1" dirty="0" err="1" smtClean="0"/>
              <a:t>li</a:t>
            </a:r>
            <a:r>
              <a:rPr kumimoji="1" lang="en-US" altLang="zh-CN" sz="2400" b="1" dirty="0" smtClean="0"/>
              <a:t>&gt;</a:t>
            </a:r>
            <a:r>
              <a:rPr lang="zh-CN" altLang="en-US" sz="2400" b="1" dirty="0" smtClean="0"/>
              <a:t>创建，</a:t>
            </a:r>
            <a:r>
              <a:rPr lang="en-US" altLang="zh-CN" sz="2400" b="1" dirty="0" err="1" smtClean="0"/>
              <a:t>ol</a:t>
            </a:r>
            <a:r>
              <a:rPr lang="zh-CN" altLang="en-US" sz="2400" b="1" dirty="0" smtClean="0"/>
              <a:t>中可包含一个或多个</a:t>
            </a:r>
            <a:r>
              <a:rPr lang="en-US" altLang="zh-CN" sz="2400" b="1" dirty="0" err="1" smtClean="0"/>
              <a:t>li</a:t>
            </a:r>
            <a:r>
              <a:rPr lang="zh-CN" altLang="en-US" sz="2400" b="1" dirty="0" smtClean="0"/>
              <a:t>元素。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ul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&gt;…&lt;/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ul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zh-CN" altLang="en-US" sz="2400" b="1" dirty="0" smtClean="0"/>
              <a:t>：定义一个无序列表，列表项的条目用标记符</a:t>
            </a:r>
            <a:r>
              <a:rPr kumimoji="1" lang="en-US" altLang="zh-CN" sz="2400" b="1" dirty="0" smtClean="0"/>
              <a:t>&lt;</a:t>
            </a:r>
            <a:r>
              <a:rPr kumimoji="1" lang="en-US" altLang="zh-CN" sz="2400" b="1" dirty="0" err="1" smtClean="0"/>
              <a:t>li</a:t>
            </a:r>
            <a:r>
              <a:rPr kumimoji="1" lang="en-US" altLang="zh-CN" sz="2400" b="1" dirty="0" smtClean="0"/>
              <a:t>&gt;…&lt;/</a:t>
            </a:r>
            <a:r>
              <a:rPr kumimoji="1" lang="en-US" altLang="zh-CN" sz="2400" b="1" dirty="0" err="1" smtClean="0"/>
              <a:t>li</a:t>
            </a:r>
            <a:r>
              <a:rPr kumimoji="1" lang="en-US" altLang="zh-CN" sz="2400" b="1" dirty="0" smtClean="0"/>
              <a:t>&gt;</a:t>
            </a:r>
            <a:r>
              <a:rPr lang="zh-CN" altLang="en-US" sz="2400" b="1" dirty="0" smtClean="0"/>
              <a:t>创建，</a:t>
            </a:r>
            <a:r>
              <a:rPr lang="en-US" altLang="zh-CN" sz="2400" b="1" dirty="0" err="1" smtClean="0"/>
              <a:t>ul</a:t>
            </a:r>
            <a:r>
              <a:rPr lang="zh-CN" altLang="en-US" sz="2400" b="1" dirty="0" smtClean="0"/>
              <a:t>中可包含一个或多个</a:t>
            </a:r>
            <a:r>
              <a:rPr lang="en-US" altLang="zh-CN" sz="2400" b="1" dirty="0" err="1" smtClean="0"/>
              <a:t>li</a:t>
            </a:r>
            <a:r>
              <a:rPr lang="zh-CN" altLang="en-US" sz="2400" b="1" dirty="0" smtClean="0"/>
              <a:t>元素。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kumimoji="1"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li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&gt;…&lt;/</a:t>
            </a:r>
            <a:r>
              <a:rPr kumimoji="1"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li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kumimoji="1" lang="zh-CN" altLang="en-US" sz="2400" b="1" dirty="0" smtClean="0"/>
              <a:t>：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只能在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&lt;</a:t>
            </a:r>
            <a:r>
              <a:rPr kumimoji="1" lang="en-US" altLang="zh-CN" sz="2400" b="1" dirty="0" err="1" smtClean="0">
                <a:latin typeface="Tahoma" panose="020B0604030504040204" pitchFamily="34" charset="0"/>
              </a:rPr>
              <a:t>ol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&gt;…&lt;/</a:t>
            </a:r>
            <a:r>
              <a:rPr kumimoji="1" lang="en-US" altLang="zh-CN" sz="2400" b="1" dirty="0" err="1" smtClean="0">
                <a:latin typeface="Tahoma" panose="020B0604030504040204" pitchFamily="34" charset="0"/>
              </a:rPr>
              <a:t>ol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&gt;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或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&lt;</a:t>
            </a:r>
            <a:r>
              <a:rPr kumimoji="1" lang="en-US" altLang="zh-CN" sz="2400" b="1" dirty="0" err="1" smtClean="0">
                <a:latin typeface="Tahoma" panose="020B0604030504040204" pitchFamily="34" charset="0"/>
              </a:rPr>
              <a:t>ul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&gt;…&lt;/</a:t>
            </a:r>
            <a:r>
              <a:rPr kumimoji="1" lang="en-US" altLang="zh-CN" sz="2400" b="1" dirty="0" err="1" smtClean="0">
                <a:latin typeface="Tahoma" panose="020B0604030504040204" pitchFamily="34" charset="0"/>
              </a:rPr>
              <a:t>ul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&gt;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标记对之间使用，此标记对用来创建一个列表项。</a:t>
            </a:r>
            <a:endParaRPr lang="en-US" altLang="zh-CN" sz="2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958850"/>
            <a:ext cx="8499475" cy="5189538"/>
          </a:xfrm>
        </p:spPr>
        <p:txBody>
          <a:bodyPr lIns="0" tIns="0" rIns="0" bIns="0"/>
          <a:lstStyle/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&lt;div&gt;…&lt;/div&gt;</a:t>
            </a:r>
            <a:r>
              <a:rPr lang="zh-CN" altLang="en-US" sz="2400" b="1" dirty="0" smtClean="0"/>
              <a:t>：定义一个块，块内可以有文本、图像等，目的是为了控制该块的样式。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&lt;hr&gt;</a:t>
            </a:r>
            <a:r>
              <a:rPr lang="zh-CN" altLang="en-US" sz="2400" b="1" dirty="0" smtClean="0"/>
              <a:t>：换行并绘制一条水平直线，直线的上下两端都会留出一定的空白。</a:t>
            </a:r>
            <a:endParaRPr lang="zh-CN" altLang="en-US" sz="2400" b="1" dirty="0" smtClean="0"/>
          </a:p>
          <a:p>
            <a:pPr lvl="1" eaLnBrk="1" hangingPunct="1">
              <a:lnSpc>
                <a:spcPct val="110000"/>
              </a:lnSpc>
              <a:defRPr/>
            </a:pPr>
            <a:endParaRPr lang="en-US" altLang="zh-CN" sz="2400" b="1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zh-CN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示例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kumimoji="1" lang="zh-CN" altLang="en-US" sz="2400" b="1" dirty="0" smtClean="0"/>
              <a:t>：</a:t>
            </a:r>
            <a:r>
              <a:rPr kumimoji="1" lang="en-US" altLang="zh-CN" sz="2400" b="1" dirty="0" smtClean="0"/>
              <a:t> example2-1-2.htm</a:t>
            </a:r>
            <a:endParaRPr kumimoji="1" lang="en-US" altLang="zh-CN" sz="2400" b="1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zh-CN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示例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kumimoji="1" lang="zh-CN" altLang="en-US" sz="2400" b="1" dirty="0" smtClean="0"/>
              <a:t>：</a:t>
            </a:r>
            <a:r>
              <a:rPr kumimoji="1" lang="en-US" altLang="zh-CN" sz="2400" b="1" dirty="0" smtClean="0"/>
              <a:t> example2-1-3.htm</a:t>
            </a:r>
            <a:endParaRPr lang="en-US" altLang="zh-CN" sz="24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01775"/>
            <a:ext cx="8229600" cy="633413"/>
          </a:xfrm>
        </p:spPr>
        <p:txBody>
          <a:bodyPr lIns="0"/>
          <a:lstStyle/>
          <a:p>
            <a:pPr eaLnBrk="1" hangingPunct="1"/>
            <a:r>
              <a:rPr lang="zh-CN" altLang="en-US" b="1" smtClean="0"/>
              <a:t>主要</a:t>
            </a:r>
            <a:r>
              <a:rPr lang="zh-CN" altLang="en-US" b="1" smtClean="0"/>
              <a:t>内容</a:t>
            </a:r>
            <a:endParaRPr lang="zh-CN" altLang="en-US" b="1" smtClean="0"/>
          </a:p>
        </p:txBody>
      </p:sp>
      <p:sp>
        <p:nvSpPr>
          <p:cNvPr id="11267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739265" y="2497455"/>
            <a:ext cx="5370830" cy="3648075"/>
          </a:xfrm>
        </p:spPr>
        <p:txBody>
          <a:bodyPr lIns="0" tIns="0" rIns="0" bIns="0"/>
          <a:lstStyle/>
          <a:p>
            <a:pPr eaLnBrk="1" hangingPunct="1">
              <a:lnSpc>
                <a:spcPct val="120000"/>
              </a:lnSpc>
            </a:pPr>
            <a:r>
              <a:rPr lang="en-US" altLang="zh-CN" b="1" smtClean="0">
                <a:hlinkClick r:id="rId1" action="ppaction://hlinksldjump"/>
              </a:rPr>
              <a:t>Web</a:t>
            </a:r>
            <a:r>
              <a:rPr lang="zh-CN" altLang="en-US" b="1" smtClean="0">
                <a:hlinkClick r:id="rId1" action="ppaction://hlinksldjump"/>
              </a:rPr>
              <a:t>简介</a:t>
            </a:r>
            <a:endParaRPr lang="zh-CN" altLang="en-US" b="1" smtClean="0"/>
          </a:p>
          <a:p>
            <a:pPr eaLnBrk="1" hangingPunct="1">
              <a:lnSpc>
                <a:spcPct val="120000"/>
              </a:lnSpc>
            </a:pPr>
            <a:r>
              <a:rPr lang="en-US" altLang="zh-CN" b="1" smtClean="0">
                <a:sym typeface="+mn-ea"/>
                <a:hlinkClick r:id="rId2" action="ppaction://hlinksldjump"/>
              </a:rPr>
              <a:t>HTML</a:t>
            </a:r>
            <a:r>
              <a:rPr lang="zh-CN" altLang="en-US" b="1" smtClean="0">
                <a:sym typeface="+mn-ea"/>
                <a:hlinkClick r:id="rId2" action="ppaction://hlinksldjump"/>
              </a:rPr>
              <a:t>简介</a:t>
            </a:r>
            <a:endParaRPr lang="zh-CN" altLang="en-US" b="1" smtClean="0">
              <a:sym typeface="+mn-ea"/>
              <a:hlinkClick r:id="rId3" action="ppaction://hlinksldjump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kern="1200" dirty="0">
                <a:sym typeface="+mn-ea"/>
                <a:hlinkClick r:id="rId4" action="ppaction://hlinksldjump"/>
              </a:rPr>
              <a:t>第一周课程主要内容小结</a:t>
            </a:r>
            <a:endParaRPr lang="en-US" altLang="zh-CN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850900"/>
            <a:ext cx="8499475" cy="5486400"/>
          </a:xfrm>
        </p:spPr>
        <p:txBody>
          <a:bodyPr lIns="0" tIns="0" rIns="0" bIns="0"/>
          <a:lstStyle/>
          <a:p>
            <a:pPr marL="971550" lvl="1" indent="-514350" eaLnBrk="1" hangingPunct="1">
              <a:lnSpc>
                <a:spcPct val="120000"/>
              </a:lnSpc>
              <a:buFont typeface="+mj-lt"/>
              <a:buAutoNum type="arabicPeriod" startAt="3"/>
              <a:defRPr/>
            </a:pPr>
            <a:r>
              <a:rPr lang="zh-CN" altLang="en-US" sz="2400" b="1" dirty="0" smtClean="0"/>
              <a:t>超链接元素和表格元素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&lt;a&gt;…&lt;/a&gt;</a:t>
            </a:r>
            <a:r>
              <a:rPr lang="zh-CN" altLang="en-US" sz="2400" b="1" dirty="0" smtClean="0"/>
              <a:t>：锚点，定义一个超链接，用</a:t>
            </a:r>
            <a:r>
              <a:rPr lang="en-US" altLang="zh-CN" sz="2400" b="1" dirty="0" err="1" smtClean="0"/>
              <a:t>href</a:t>
            </a:r>
            <a:r>
              <a:rPr lang="zh-CN" altLang="en-US" sz="2400" b="1" dirty="0" smtClean="0"/>
              <a:t>属性可创建多种形式的超链接。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&lt;table&gt;…</a:t>
            </a:r>
            <a:r>
              <a:rPr lang="zh-CN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&lt;/table&gt;</a:t>
            </a:r>
            <a:r>
              <a:rPr lang="zh-CN" altLang="en-US" sz="2400" b="1" dirty="0" smtClean="0"/>
              <a:t>：创建一个表格。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表格主要有两个属性：</a:t>
            </a:r>
            <a:r>
              <a:rPr kumimoji="1" lang="en-US" altLang="zh-CN" sz="2400" b="1" dirty="0" smtClean="0"/>
              <a:t>border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和</a:t>
            </a:r>
            <a:r>
              <a:rPr kumimoji="1" lang="en-US" altLang="zh-CN" sz="2400" b="1" dirty="0" smtClean="0"/>
              <a:t>width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。</a:t>
            </a:r>
            <a:r>
              <a:rPr kumimoji="1" lang="en-US" altLang="zh-CN" sz="2400" b="1" dirty="0" smtClean="0"/>
              <a:t>border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属性用于设置表格边框的宽度，以像素点为单位。而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width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属性控制表格的宽度。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tr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&gt;…&lt;/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tr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zh-CN" altLang="en-US" sz="2400" b="1" dirty="0" smtClean="0"/>
              <a:t>：定义表格的一行。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&lt;td&gt;…&lt;/td&gt;</a:t>
            </a:r>
            <a:r>
              <a:rPr lang="zh-CN" altLang="en-US" sz="2400" b="1" dirty="0" smtClean="0"/>
              <a:t>：定义一行中的一个单元格。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th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&gt;…&lt;/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th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zh-CN" altLang="en-US" sz="2400" b="1" dirty="0" smtClean="0"/>
              <a:t>：设置表格头（定义列标题）。也可用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thead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&gt;…&lt;/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thead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zh-CN" altLang="en-US" sz="2400" b="1" dirty="0" smtClean="0"/>
              <a:t>定义表头。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endParaRPr lang="en-US" altLang="zh-CN" sz="2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850900"/>
            <a:ext cx="8499475" cy="5486400"/>
          </a:xfrm>
        </p:spPr>
        <p:txBody>
          <a:bodyPr lIns="0" tIns="0" rIns="0" bIns="0"/>
          <a:lstStyle/>
          <a:p>
            <a:pPr marL="971550" lvl="1" indent="-514350" eaLnBrk="1" hangingPunct="1">
              <a:lnSpc>
                <a:spcPct val="120000"/>
              </a:lnSpc>
              <a:buFont typeface="+mj-lt"/>
              <a:buAutoNum type="arabicPeriod" startAt="4"/>
              <a:defRPr/>
            </a:pPr>
            <a:r>
              <a:rPr lang="zh-CN" altLang="en-US" sz="2400" b="1" dirty="0" smtClean="0"/>
              <a:t>图像、视频、动画元素和声音处理元素</a:t>
            </a:r>
            <a:endParaRPr lang="en-US" altLang="zh-CN" sz="2400" b="1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img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lang="zh-CN" altLang="en-US" sz="2400" b="1" dirty="0" smtClean="0"/>
              <a:t>：插入图片，用</a:t>
            </a:r>
            <a:r>
              <a:rPr lang="en-US" altLang="zh-CN" sz="2400" b="1" dirty="0" err="1" smtClean="0"/>
              <a:t>src</a:t>
            </a:r>
            <a:r>
              <a:rPr lang="zh-CN" altLang="en-US" sz="2400" b="1" dirty="0" smtClean="0"/>
              <a:t>属性指明图片所在位置（路径、文件名），</a:t>
            </a:r>
            <a:r>
              <a:rPr lang="en-US" altLang="zh-CN" sz="2400" b="1" dirty="0" smtClean="0"/>
              <a:t>alt</a:t>
            </a:r>
            <a:r>
              <a:rPr lang="zh-CN" altLang="en-US" sz="2400" b="1" dirty="0" smtClean="0"/>
              <a:t>属性设置图片简单文字说明。</a:t>
            </a:r>
            <a:endParaRPr lang="en-US" altLang="zh-CN" sz="2400" b="1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kumimoji="1"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BGSound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&gt;</a:t>
            </a:r>
            <a:r>
              <a:rPr kumimoji="1" lang="zh-CN" altLang="en-US" sz="2400" b="1" dirty="0" smtClean="0"/>
              <a:t>：插入背景音乐，</a:t>
            </a:r>
            <a:r>
              <a:rPr lang="zh-CN" altLang="en-US" sz="2400" b="1" dirty="0" smtClean="0"/>
              <a:t>用</a:t>
            </a:r>
            <a:r>
              <a:rPr lang="en-US" altLang="zh-CN" sz="2400" b="1" dirty="0" err="1" smtClean="0"/>
              <a:t>src</a:t>
            </a:r>
            <a:r>
              <a:rPr lang="zh-CN" altLang="en-US" sz="2400" b="1" dirty="0" smtClean="0"/>
              <a:t>属性指明音乐文件所在位置。可使用多种格式的音乐文件。</a:t>
            </a:r>
            <a:endParaRPr lang="en-US" altLang="zh-CN" sz="2400" b="1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&lt;embed&gt;</a:t>
            </a:r>
            <a:r>
              <a:rPr kumimoji="1" lang="zh-CN" altLang="en-US" sz="2400" b="1" dirty="0" smtClean="0"/>
              <a:t>：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用浏览器插件来播放声音。</a:t>
            </a:r>
            <a:endParaRPr kumimoji="1" lang="en-US" altLang="zh-CN" sz="2400" b="1" dirty="0" smtClean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en-US" altLang="zh-CN" sz="2400" b="1" dirty="0" smtClean="0"/>
              <a:t>&lt;object&gt;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：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 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插入</a:t>
            </a:r>
            <a:r>
              <a:rPr kumimoji="1" lang="en-US" altLang="zh-CN" sz="2400" b="1" dirty="0" smtClean="0">
                <a:latin typeface="Tahoma" panose="020B0604030504040204" pitchFamily="34" charset="0"/>
              </a:rPr>
              <a:t>ActiveX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控件。</a:t>
            </a:r>
            <a:endParaRPr kumimoji="1" lang="en-US" altLang="zh-CN" sz="2400" b="1" dirty="0" smtClean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10000"/>
              </a:lnSpc>
              <a:defRPr/>
            </a:pPr>
            <a:endParaRPr lang="en-US" altLang="zh-CN" sz="2400" b="1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kumimoji="1" lang="zh-CN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示例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kumimoji="1" lang="zh-CN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lang="en-US" altLang="zh-CN" sz="2400" b="1" dirty="0" smtClean="0"/>
              <a:t> example2-1-4.htm</a:t>
            </a:r>
            <a:endParaRPr lang="en-US" altLang="zh-CN" sz="2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850900"/>
            <a:ext cx="8499475" cy="5613400"/>
          </a:xfrm>
        </p:spPr>
        <p:txBody>
          <a:bodyPr lIns="0" tIns="0" rIns="0" bIns="0"/>
          <a:lstStyle/>
          <a:p>
            <a:pPr marL="971550" lvl="1" indent="-514350" eaLnBrk="1" hangingPunct="1">
              <a:lnSpc>
                <a:spcPct val="120000"/>
              </a:lnSpc>
              <a:buFont typeface="+mj-lt"/>
              <a:buAutoNum type="arabicPeriod" startAt="5"/>
              <a:defRPr/>
            </a:pPr>
            <a:r>
              <a:rPr lang="zh-CN" altLang="en-US" sz="2400" b="1" dirty="0" smtClean="0"/>
              <a:t>控件元素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&lt;form&gt;…&lt;/form&gt;</a:t>
            </a:r>
            <a:r>
              <a:rPr lang="zh-CN" altLang="en-US" sz="2400" b="1" dirty="0" smtClean="0"/>
              <a:t>：定义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表单，用于从用户（站点访问者）收集信息，然后将这些信息提交给服务器进行处理。表单中可以包含允许用户进行交互的各种控件，例如：文本框、列表框、复选框和单选按钮等。用户在表单中输入或选择数据之后将其提交，该数据就会送交给表单处理程序进行处理。</a:t>
            </a:r>
            <a:endParaRPr kumimoji="1" lang="en-US" altLang="zh-CN" sz="2400" b="1" dirty="0" smtClean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kumimoji="1"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textarea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 &gt;…&lt;/</a:t>
            </a:r>
            <a:r>
              <a:rPr kumimoji="1" lang="en-US" altLang="zh-CN" sz="2400" b="1" dirty="0" err="1" smtClean="0">
                <a:solidFill>
                  <a:schemeClr val="accent4">
                    <a:lumMod val="75000"/>
                  </a:schemeClr>
                </a:solidFill>
              </a:rPr>
              <a:t>textarea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 &gt; </a:t>
            </a:r>
            <a:r>
              <a:rPr kumimoji="1" lang="zh-CN" altLang="en-US" sz="2400" b="1" dirty="0" smtClean="0"/>
              <a:t>：创建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文本区域。在表单中添加文本区域可以接受站点访问者输入多于一行的文本。</a:t>
            </a:r>
            <a:endParaRPr kumimoji="1" lang="en-US" altLang="zh-CN" sz="24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850900"/>
            <a:ext cx="8499475" cy="5613400"/>
          </a:xfrm>
        </p:spPr>
        <p:txBody>
          <a:bodyPr lIns="0" tIns="0" rIns="0" bIns="0"/>
          <a:lstStyle/>
          <a:p>
            <a:pPr lvl="1" eaLnBrk="1" hangingPunct="1">
              <a:lnSpc>
                <a:spcPct val="120000"/>
              </a:lnSpc>
              <a:defRPr/>
            </a:pP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&lt;input&gt;…&lt;/input&gt;</a:t>
            </a:r>
            <a:r>
              <a:rPr kumimoji="1" lang="zh-CN" altLang="en-US" sz="2400" b="1" dirty="0" smtClean="0"/>
              <a:t>：该元素可定义多种控件，由其属性</a:t>
            </a:r>
            <a:r>
              <a:rPr kumimoji="1" lang="en-US" altLang="zh-CN" sz="2400" b="1" dirty="0" smtClean="0"/>
              <a:t>type</a:t>
            </a:r>
            <a:r>
              <a:rPr kumimoji="1" lang="zh-CN" altLang="en-US" sz="2400" b="1" dirty="0" smtClean="0"/>
              <a:t>值决定控件类型。</a:t>
            </a:r>
            <a:endParaRPr kumimoji="1" lang="en-US" altLang="zh-CN" sz="2400" b="1" dirty="0" smtClean="0"/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en-US" altLang="zh-CN" sz="2000" b="1" dirty="0" smtClean="0">
                <a:latin typeface="Tahoma" panose="020B0604030504040204" pitchFamily="34" charset="0"/>
              </a:rPr>
              <a:t>3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种类型的按钮：</a:t>
            </a:r>
            <a:r>
              <a:rPr kumimoji="1" lang="zh-CN" altLang="en-US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提交按钮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（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type=“</a:t>
            </a:r>
            <a:r>
              <a:rPr kumimoji="1" lang="en-US" altLang="zh-CN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submit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 “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）、</a:t>
            </a:r>
            <a:r>
              <a:rPr kumimoji="1" lang="zh-CN" altLang="en-US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重置按钮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（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type=“</a:t>
            </a:r>
            <a:r>
              <a:rPr kumimoji="1" lang="en-US" altLang="zh-CN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reset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”)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、</a:t>
            </a:r>
            <a:r>
              <a:rPr kumimoji="1" lang="zh-CN" altLang="en-US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自定义按钮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（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type=“</a:t>
            </a:r>
            <a:r>
              <a:rPr kumimoji="1" lang="en-US" altLang="zh-CN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button”</a:t>
            </a:r>
            <a:r>
              <a:rPr kumimoji="1" lang="zh-CN" altLang="en-US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）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。</a:t>
            </a:r>
            <a:endParaRPr kumimoji="1" lang="en-US" altLang="zh-CN" sz="2000" b="1" dirty="0" smtClean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zh-CN" altLang="en-US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文本框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：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type=“</a:t>
            </a:r>
            <a:r>
              <a:rPr kumimoji="1" lang="en-US" altLang="zh-CN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text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” 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；</a:t>
            </a:r>
            <a:endParaRPr kumimoji="1" lang="en-US" altLang="zh-CN" sz="2000" b="1" dirty="0" smtClean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zh-CN" altLang="en-US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单选按钮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：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type=“</a:t>
            </a:r>
            <a:r>
              <a:rPr kumimoji="1" lang="en-US" altLang="zh-CN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radio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 ”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；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 </a:t>
            </a:r>
            <a:endParaRPr kumimoji="1" lang="en-US" altLang="zh-CN" sz="2000" b="1" dirty="0" smtClean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zh-CN" altLang="en-US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复选框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：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 type=“</a:t>
            </a:r>
            <a:r>
              <a:rPr kumimoji="1" lang="en-US" altLang="zh-CN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checkbox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” 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；</a:t>
            </a:r>
            <a:endParaRPr kumimoji="1" lang="en-US" altLang="zh-CN" sz="2000" b="1" dirty="0" smtClean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kumimoji="1" lang="zh-CN" altLang="en-US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文件域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：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type=“</a:t>
            </a:r>
            <a:r>
              <a:rPr kumimoji="1" lang="en-US" altLang="zh-CN" sz="2000" b="1" dirty="0" smtClean="0">
                <a:solidFill>
                  <a:srgbClr val="7030A0"/>
                </a:solidFill>
                <a:latin typeface="Tahoma" panose="020B0604030504040204" pitchFamily="34" charset="0"/>
              </a:rPr>
              <a:t>file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” 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。文件域由一个文本框和一个“浏览”按钮组成，用户既可以在文本框中输入文件的路径和文件名，也可以通过单击“浏览”按钮从磁盘上查找和选择所需文件。文件域一般用于选择文件上载到服务器。</a:t>
            </a:r>
            <a:endParaRPr kumimoji="1" lang="en-US" altLang="zh-CN" sz="2000" b="1" dirty="0" smtClean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958850"/>
            <a:ext cx="8499475" cy="5189538"/>
          </a:xfrm>
        </p:spPr>
        <p:txBody>
          <a:bodyPr lIns="0" tIns="0" rIns="0" bIns="0"/>
          <a:lstStyle/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</a:rPr>
              <a:t>&lt;</a:t>
            </a:r>
            <a:r>
              <a:rPr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Select&gt;…&lt;/Select&gt;</a:t>
            </a:r>
            <a:r>
              <a:rPr lang="zh-CN" altLang="en-US" sz="2400" b="1" dirty="0" smtClean="0"/>
              <a:t>：定义</a:t>
            </a:r>
            <a:r>
              <a:rPr kumimoji="1" lang="zh-CN" altLang="en-US" sz="2400" b="1" dirty="0" smtClean="0">
                <a:latin typeface="Tahoma" panose="020B0604030504040204" pitchFamily="34" charset="0"/>
              </a:rPr>
              <a:t>选项菜单，让站点访问者从列表或菜单中选择选项。菜单中可以选择一个选项，也可以设置为允许作多重选择。</a:t>
            </a:r>
            <a:endParaRPr kumimoji="1" lang="en-US" altLang="zh-CN" sz="2400" b="1" dirty="0" smtClean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110000"/>
              </a:lnSpc>
              <a:defRPr/>
            </a:pPr>
            <a:r>
              <a:rPr kumimoji="1" lang="zh-CN" altLang="en-US" b="1" dirty="0" smtClean="0">
                <a:latin typeface="Tahoma" panose="020B0604030504040204" pitchFamily="34" charset="0"/>
              </a:rPr>
              <a:t>创建选项菜单方法如下：</a:t>
            </a:r>
            <a:br>
              <a:rPr kumimoji="1" lang="zh-CN" altLang="en-US" sz="2000" b="1" dirty="0" smtClean="0">
                <a:latin typeface="Tahoma" panose="020B0604030504040204" pitchFamily="34" charset="0"/>
              </a:rPr>
            </a:br>
            <a:r>
              <a:rPr kumimoji="1" lang="en-US" altLang="zh-CN" sz="2000" b="1" dirty="0" smtClean="0">
                <a:latin typeface="Tahoma" panose="020B0604030504040204" pitchFamily="34" charset="0"/>
              </a:rPr>
              <a:t>&lt;Select Name="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值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" Size="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值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" [Multiple]&gt;</a:t>
            </a:r>
            <a:br>
              <a:rPr kumimoji="1" lang="en-US" altLang="zh-CN" sz="2000" b="1" dirty="0" smtClean="0">
                <a:latin typeface="Tahoma" panose="020B0604030504040204" pitchFamily="34" charset="0"/>
              </a:rPr>
            </a:br>
            <a:r>
              <a:rPr kumimoji="1" lang="en-US" altLang="zh-CN" sz="2000" b="1" dirty="0" smtClean="0">
                <a:latin typeface="Tahoma" panose="020B0604030504040204" pitchFamily="34" charset="0"/>
              </a:rPr>
              <a:t>&lt;Option [Selected] Value="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值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"&gt;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选项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1&lt;/Option &gt;</a:t>
            </a:r>
            <a:br>
              <a:rPr kumimoji="1" lang="en-US" altLang="zh-CN" sz="2000" b="1" dirty="0" smtClean="0">
                <a:latin typeface="Tahoma" panose="020B0604030504040204" pitchFamily="34" charset="0"/>
              </a:rPr>
            </a:br>
            <a:r>
              <a:rPr kumimoji="1" lang="en-US" altLang="zh-CN" sz="2000" b="1" dirty="0" smtClean="0">
                <a:latin typeface="Tahoma" panose="020B0604030504040204" pitchFamily="34" charset="0"/>
              </a:rPr>
              <a:t>&lt;Option [Selected] Value="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值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"&gt;</a:t>
            </a:r>
            <a:r>
              <a:rPr kumimoji="1" lang="zh-CN" altLang="en-US" sz="2000" b="1" dirty="0" smtClean="0">
                <a:latin typeface="Tahoma" panose="020B0604030504040204" pitchFamily="34" charset="0"/>
              </a:rPr>
              <a:t>选项</a:t>
            </a:r>
            <a:r>
              <a:rPr kumimoji="1" lang="en-US" altLang="zh-CN" sz="2000" b="1" dirty="0" smtClean="0">
                <a:latin typeface="Tahoma" panose="020B0604030504040204" pitchFamily="34" charset="0"/>
              </a:rPr>
              <a:t>2&lt;/Option &gt;</a:t>
            </a:r>
            <a:br>
              <a:rPr kumimoji="1" lang="en-US" altLang="zh-CN" sz="2000" b="1" dirty="0" smtClean="0">
                <a:latin typeface="Tahoma" panose="020B0604030504040204" pitchFamily="34" charset="0"/>
              </a:rPr>
            </a:br>
            <a:r>
              <a:rPr kumimoji="1" lang="en-US" altLang="zh-CN" sz="2000" b="1" dirty="0" smtClean="0">
                <a:latin typeface="Tahoma" panose="020B0604030504040204" pitchFamily="34" charset="0"/>
              </a:rPr>
              <a:t>……</a:t>
            </a:r>
            <a:br>
              <a:rPr kumimoji="1" lang="en-US" altLang="zh-CN" sz="2000" b="1" dirty="0" smtClean="0">
                <a:latin typeface="Tahoma" panose="020B0604030504040204" pitchFamily="34" charset="0"/>
              </a:rPr>
            </a:br>
            <a:r>
              <a:rPr kumimoji="1" lang="en-US" altLang="zh-CN" sz="2000" b="1" dirty="0" smtClean="0">
                <a:latin typeface="Tahoma" panose="020B0604030504040204" pitchFamily="34" charset="0"/>
              </a:rPr>
              <a:t>&lt;/Select&gt;</a:t>
            </a:r>
            <a:endParaRPr lang="zh-CN" altLang="en-US" sz="2000" b="1" dirty="0" smtClean="0"/>
          </a:p>
          <a:p>
            <a:pPr lvl="1" eaLnBrk="1" hangingPunct="1">
              <a:lnSpc>
                <a:spcPct val="110000"/>
              </a:lnSpc>
              <a:defRPr/>
            </a:pPr>
            <a:endParaRPr lang="zh-CN" altLang="en-US" sz="24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928688"/>
            <a:ext cx="8288338" cy="5472112"/>
          </a:xfrm>
        </p:spPr>
        <p:txBody>
          <a:bodyPr/>
          <a:lstStyle/>
          <a:p>
            <a:pPr lvl="1" eaLnBrk="1" hangingPunct="1">
              <a:defRPr/>
            </a:pPr>
            <a:r>
              <a:rPr kumimoji="1" lang="zh-CN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示例</a:t>
            </a:r>
            <a:r>
              <a:rPr kumimoji="1" lang="en-US" altLang="zh-CN" sz="2400" b="1" dirty="0" smtClean="0">
                <a:solidFill>
                  <a:schemeClr val="accent4">
                    <a:lumMod val="75000"/>
                  </a:schemeClr>
                </a:solidFill>
              </a:rPr>
              <a:t>6</a:t>
            </a:r>
            <a:r>
              <a:rPr kumimoji="1" lang="zh-CN" altLang="en-US" sz="2400" b="1" dirty="0" smtClean="0">
                <a:solidFill>
                  <a:schemeClr val="accent4">
                    <a:lumMod val="75000"/>
                  </a:schemeClr>
                </a:solidFill>
              </a:rPr>
              <a:t>：</a:t>
            </a:r>
            <a:r>
              <a:rPr lang="en-US" altLang="zh-CN" sz="2400" b="1" dirty="0" smtClean="0"/>
              <a:t> example2-1-6.htm</a:t>
            </a:r>
            <a:endParaRPr lang="en-US" altLang="zh-CN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eaLnBrk="1" hangingPunct="1">
              <a:defRPr/>
            </a:pPr>
            <a:endParaRPr lang="zh-CN" altLang="en-US" sz="24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5113" y="549275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XHTML</a:t>
            </a:r>
            <a:endParaRPr lang="zh-CN" altLang="en-US" b="1" smtClean="0"/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06400" y="1743075"/>
            <a:ext cx="8285163" cy="455136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400" b="1" smtClean="0"/>
              <a:t>XHTML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 Extensible HyperText Markup Language</a:t>
            </a:r>
            <a:r>
              <a:rPr lang="zh-CN" altLang="en-US" sz="2400" b="1" smtClean="0"/>
              <a:t>，可扩展超文本标记语言）是为适应</a:t>
            </a:r>
            <a:r>
              <a:rPr lang="en-US" altLang="zh-CN" sz="2400" b="1" smtClean="0"/>
              <a:t>XML</a:t>
            </a:r>
            <a:r>
              <a:rPr lang="zh-CN" altLang="en-US" sz="2400" b="1" smtClean="0"/>
              <a:t>而重新改造的</a:t>
            </a:r>
            <a:r>
              <a:rPr lang="en-US" altLang="zh-CN" sz="2400" b="1" smtClean="0"/>
              <a:t>HTML</a:t>
            </a:r>
            <a:r>
              <a:rPr lang="zh-CN" altLang="en-US" sz="2400" b="1" smtClean="0"/>
              <a:t>。</a:t>
            </a:r>
            <a:endParaRPr lang="zh-CN" altLang="en-US" sz="2400" b="1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400" b="1" smtClean="0"/>
              <a:t>XHTML</a:t>
            </a:r>
            <a:r>
              <a:rPr lang="zh-CN" altLang="en-US" sz="2400" b="1" smtClean="0"/>
              <a:t>表现方式与</a:t>
            </a:r>
            <a:r>
              <a:rPr lang="en-US" altLang="zh-CN" sz="2400" b="1" smtClean="0"/>
              <a:t>HTML</a:t>
            </a:r>
            <a:r>
              <a:rPr lang="zh-CN" altLang="en-US" sz="2400" b="1" smtClean="0"/>
              <a:t>类似，但语法上更加严格。</a:t>
            </a:r>
            <a:r>
              <a:rPr lang="en-US" altLang="zh-CN" sz="2400" b="1" smtClean="0"/>
              <a:t>XHTML</a:t>
            </a:r>
            <a:r>
              <a:rPr lang="zh-CN" altLang="en-US" sz="2400" b="1" smtClean="0"/>
              <a:t>可看做是更严格、更纯净的</a:t>
            </a:r>
            <a:r>
              <a:rPr lang="en-US" altLang="zh-CN" sz="2400" b="1" smtClean="0"/>
              <a:t>HTML</a:t>
            </a:r>
            <a:r>
              <a:rPr lang="zh-CN" altLang="en-US" sz="2400" b="1" smtClean="0"/>
              <a:t>版本</a:t>
            </a:r>
            <a:endParaRPr lang="en-US" altLang="zh-CN" sz="2400" b="1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2400" b="1" smtClean="0"/>
              <a:t>从</a:t>
            </a:r>
            <a:r>
              <a:rPr lang="en-US" altLang="zh-CN" sz="2400" b="1" smtClean="0"/>
              <a:t>HTML</a:t>
            </a:r>
            <a:r>
              <a:rPr lang="zh-CN" altLang="en-US" sz="2400" b="1" smtClean="0"/>
              <a:t>到</a:t>
            </a:r>
            <a:r>
              <a:rPr lang="en-US" altLang="zh-CN" sz="2400" b="1" smtClean="0"/>
              <a:t>XHTML </a:t>
            </a:r>
            <a:r>
              <a:rPr lang="zh-CN" altLang="en-US" sz="2400" b="1" smtClean="0"/>
              <a:t>的变化比较小，但又有一些明显的区别。</a:t>
            </a:r>
            <a:endParaRPr lang="zh-CN" altLang="en-US" sz="2400" b="1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866775"/>
            <a:ext cx="8499475" cy="5232400"/>
          </a:xfrm>
        </p:spPr>
        <p:txBody>
          <a:bodyPr lIns="0" tIns="0" rIns="0" bIns="0"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XHTML</a:t>
            </a:r>
            <a:r>
              <a:rPr lang="zh-CN" alt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与</a:t>
            </a:r>
            <a:r>
              <a:rPr lang="en-US" altLang="zh-CN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HTML</a:t>
            </a:r>
            <a:r>
              <a:rPr lang="zh-CN" altLang="en-US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的主要区别</a:t>
            </a:r>
            <a:r>
              <a:rPr lang="zh-CN" altLang="en-US" sz="2400" b="1" dirty="0" smtClean="0"/>
              <a:t>：</a:t>
            </a:r>
            <a:endParaRPr lang="zh-CN" altLang="en-US" sz="2400" b="1" dirty="0" smtClean="0"/>
          </a:p>
          <a:p>
            <a:pPr marL="914400" lvl="1" indent="-457200" eaLnBrk="1" hangingPunct="1">
              <a:lnSpc>
                <a:spcPct val="115000"/>
              </a:lnSpc>
              <a:buFont typeface="+mj-lt"/>
              <a:buAutoNum type="arabicPeriod"/>
              <a:defRPr/>
            </a:pPr>
            <a:r>
              <a:rPr lang="en-US" altLang="zh-CN" sz="2400" b="1" dirty="0" smtClean="0"/>
              <a:t>XHTML</a:t>
            </a:r>
            <a:r>
              <a:rPr lang="zh-CN" altLang="en-US" sz="2400" b="1" dirty="0" smtClean="0"/>
              <a:t>的基本格式</a:t>
            </a:r>
            <a:endParaRPr lang="en-US" altLang="zh-CN" sz="2400" b="1" dirty="0" smtClean="0"/>
          </a:p>
        </p:txBody>
      </p:sp>
      <p:sp>
        <p:nvSpPr>
          <p:cNvPr id="27651" name="Rectangle 10"/>
          <p:cNvSpPr>
            <a:spLocks noChangeArrowheads="1"/>
          </p:cNvSpPr>
          <p:nvPr/>
        </p:nvSpPr>
        <p:spPr bwMode="auto">
          <a:xfrm>
            <a:off x="892175" y="1954213"/>
            <a:ext cx="7289800" cy="3279775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miter lim="800000"/>
          </a:ln>
        </p:spPr>
        <p:txBody>
          <a:bodyPr wrap="none" anchor="ctr"/>
          <a:lstStyle/>
          <a:p>
            <a:pPr algn="l" eaLnBrk="1" latinLnBrk="1" hangingPunct="1"/>
            <a:r>
              <a:rPr lang="en-US" altLang="zh-CN">
                <a:solidFill>
                  <a:srgbClr val="7030A0"/>
                </a:solidFill>
              </a:rPr>
              <a:t>&lt;!DOCTYPE html PUBLIC “ -//W3C//DTD XHTML 1.0 Transitional//EN" </a:t>
            </a:r>
            <a:endParaRPr lang="en-US" altLang="zh-CN">
              <a:solidFill>
                <a:srgbClr val="7030A0"/>
              </a:solidFill>
            </a:endParaRPr>
          </a:p>
          <a:p>
            <a:pPr algn="l" eaLnBrk="1" latinLnBrk="1" hangingPunct="1"/>
            <a:r>
              <a:rPr lang="en-US" altLang="zh-CN">
                <a:solidFill>
                  <a:srgbClr val="7030A0"/>
                </a:solidFill>
              </a:rPr>
              <a:t>"http://www.w3.org/TR/xhtml1/DTD/xhtml1-transitional.dtd"&gt;</a:t>
            </a:r>
            <a:endParaRPr lang="en-US" altLang="zh-CN">
              <a:solidFill>
                <a:srgbClr val="7030A0"/>
              </a:solidFill>
            </a:endParaRPr>
          </a:p>
          <a:p>
            <a:pPr algn="l" eaLnBrk="1" latinLnBrk="1" hangingPunct="1"/>
            <a:r>
              <a:rPr lang="en-US" altLang="zh-CN"/>
              <a:t>&lt;html  </a:t>
            </a:r>
            <a:r>
              <a:rPr lang="en-US" altLang="zh-CN">
                <a:solidFill>
                  <a:srgbClr val="00B050"/>
                </a:solidFill>
              </a:rPr>
              <a:t>xmlns="http://www.w3.org/1999/xhtml" </a:t>
            </a:r>
            <a:r>
              <a:rPr lang="en-US" altLang="zh-CN"/>
              <a:t>&gt;</a:t>
            </a:r>
            <a:endParaRPr lang="en-US" altLang="zh-CN"/>
          </a:p>
          <a:p>
            <a:pPr marL="742950" lvl="1" indent="-285750" algn="l"/>
            <a:r>
              <a:rPr lang="en-US" altLang="zh-CN"/>
              <a:t>&lt;head runat="server"&gt;</a:t>
            </a:r>
            <a:endParaRPr lang="en-US" altLang="zh-CN"/>
          </a:p>
          <a:p>
            <a:pPr marL="742950" lvl="1" indent="-285750" algn="l"/>
            <a:r>
              <a:rPr lang="en-US" altLang="zh-CN"/>
              <a:t>	&lt;title&gt;</a:t>
            </a:r>
            <a:r>
              <a:rPr lang="zh-CN" altLang="en-US"/>
              <a:t>文档标题</a:t>
            </a:r>
            <a:r>
              <a:rPr lang="en-US" altLang="zh-CN"/>
              <a:t>&lt;/title&gt;</a:t>
            </a:r>
            <a:endParaRPr lang="en-US" altLang="zh-CN"/>
          </a:p>
          <a:p>
            <a:pPr marL="742950" lvl="1" indent="-285750" algn="l"/>
            <a:r>
              <a:rPr lang="en-US" altLang="zh-CN"/>
              <a:t>&lt;/head&gt;</a:t>
            </a:r>
            <a:endParaRPr lang="en-US" altLang="zh-CN"/>
          </a:p>
          <a:p>
            <a:pPr marL="742950" lvl="1" indent="-285750" algn="l"/>
            <a:r>
              <a:rPr lang="en-US" altLang="zh-CN"/>
              <a:t>&lt;body&gt;</a:t>
            </a:r>
            <a:endParaRPr lang="en-US" altLang="zh-CN"/>
          </a:p>
          <a:p>
            <a:pPr marL="742950" lvl="1" indent="-285750" algn="l"/>
            <a:r>
              <a:rPr lang="en-US" altLang="zh-CN"/>
              <a:t>	XHTML</a:t>
            </a:r>
            <a:r>
              <a:rPr lang="zh-CN" altLang="en-US"/>
              <a:t>文档的主体部分</a:t>
            </a:r>
            <a:endParaRPr lang="zh-CN" altLang="en-US"/>
          </a:p>
          <a:p>
            <a:pPr marL="742950" lvl="1" indent="-285750" algn="l"/>
            <a:r>
              <a:rPr lang="en-US" altLang="zh-CN"/>
              <a:t>&lt;/body&gt;</a:t>
            </a:r>
            <a:endParaRPr lang="en-US" altLang="zh-CN"/>
          </a:p>
          <a:p>
            <a:pPr algn="l"/>
            <a:r>
              <a:rPr lang="en-US" altLang="zh-CN"/>
              <a:t>&lt;/html&gt;</a:t>
            </a:r>
            <a:endParaRPr lang="zh-CN" altLang="en-US"/>
          </a:p>
        </p:txBody>
      </p:sp>
      <p:sp>
        <p:nvSpPr>
          <p:cNvPr id="4" name="线形标注 2 3"/>
          <p:cNvSpPr/>
          <p:nvPr/>
        </p:nvSpPr>
        <p:spPr>
          <a:xfrm>
            <a:off x="5518150" y="1214438"/>
            <a:ext cx="2379663" cy="630237"/>
          </a:xfrm>
          <a:prstGeom prst="borderCallout2">
            <a:avLst>
              <a:gd name="adj1" fmla="val 26250"/>
              <a:gd name="adj2" fmla="val -5054"/>
              <a:gd name="adj3" fmla="val 31250"/>
              <a:gd name="adj4" fmla="val -16121"/>
              <a:gd name="adj5" fmla="val 132500"/>
              <a:gd name="adj6" fmla="val -48736"/>
            </a:avLst>
          </a:prstGeom>
          <a:noFill/>
          <a:ln w="31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solidFill>
                  <a:srgbClr val="99336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必须包含一个</a:t>
            </a:r>
            <a:r>
              <a:rPr lang="en-US" altLang="zh-CN" dirty="0">
                <a:solidFill>
                  <a:srgbClr val="99336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DOCTYPE</a:t>
            </a:r>
            <a:r>
              <a:rPr lang="zh-CN" altLang="en-US" dirty="0">
                <a:solidFill>
                  <a:srgbClr val="993366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声明</a:t>
            </a:r>
            <a:endParaRPr lang="en-US" dirty="0">
              <a:solidFill>
                <a:srgbClr val="993366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5502275" y="3184525"/>
            <a:ext cx="2190750" cy="473075"/>
          </a:xfrm>
          <a:prstGeom prst="borderCallout2">
            <a:avLst>
              <a:gd name="adj1" fmla="val 62084"/>
              <a:gd name="adj2" fmla="val -4016"/>
              <a:gd name="adj3" fmla="val 68750"/>
              <a:gd name="adj4" fmla="val -19545"/>
              <a:gd name="adj5" fmla="val -14166"/>
              <a:gd name="adj6" fmla="val -52422"/>
            </a:avLst>
          </a:prstGeom>
          <a:noFill/>
          <a:ln w="3175">
            <a:solidFill>
              <a:srgbClr val="00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声明命名空间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2300" y="933450"/>
            <a:ext cx="6645275" cy="642938"/>
          </a:xfrm>
        </p:spPr>
        <p:txBody>
          <a:bodyPr lIns="0" tIns="0" rIns="0" bIns="0"/>
          <a:lstStyle/>
          <a:p>
            <a:pPr lvl="1" eaLnBrk="1" hangingPunct="1"/>
            <a:r>
              <a:rPr lang="en-US" altLang="zh-CN" sz="2400" b="1" smtClean="0"/>
              <a:t>HTML</a:t>
            </a:r>
            <a:r>
              <a:rPr lang="zh-CN" altLang="en-US" sz="2400" b="1" smtClean="0"/>
              <a:t>基本格式</a:t>
            </a:r>
            <a:endParaRPr lang="en-US" altLang="zh-CN" sz="2400" b="1" smtClean="0"/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1182688" y="1560513"/>
            <a:ext cx="6762750" cy="27432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333333"/>
            </a:solidFill>
            <a:miter lim="800000"/>
          </a:ln>
        </p:spPr>
        <p:txBody>
          <a:bodyPr wrap="none" anchor="ctr"/>
          <a:lstStyle/>
          <a:p>
            <a:pPr algn="l" fontAlgn="t"/>
            <a:r>
              <a:rPr lang="en-US" altLang="zh-CN"/>
              <a:t>&lt;html&gt; </a:t>
            </a:r>
            <a:endParaRPr lang="en-US" altLang="zh-CN"/>
          </a:p>
          <a:p>
            <a:pPr marL="742950" lvl="1" indent="-285750" algn="l" fontAlgn="t"/>
            <a:r>
              <a:rPr lang="en-US" altLang="zh-CN"/>
              <a:t> &lt;head&gt; </a:t>
            </a:r>
            <a:endParaRPr lang="en-US" altLang="zh-CN"/>
          </a:p>
          <a:p>
            <a:pPr marL="742950" lvl="1" indent="-285750" algn="l" fontAlgn="t"/>
            <a:r>
              <a:rPr lang="en-US" altLang="zh-CN"/>
              <a:t>    &lt;title&gt;</a:t>
            </a:r>
            <a:r>
              <a:rPr lang="zh-CN" altLang="en-US"/>
              <a:t>文档标题</a:t>
            </a:r>
            <a:r>
              <a:rPr lang="en-US" altLang="zh-CN"/>
              <a:t>&lt;/title&gt; </a:t>
            </a:r>
            <a:endParaRPr lang="en-US" altLang="zh-CN"/>
          </a:p>
          <a:p>
            <a:pPr marL="742950" lvl="1" indent="-285750" algn="l" fontAlgn="t"/>
            <a:r>
              <a:rPr lang="en-US" altLang="zh-CN"/>
              <a:t> &lt;/head&gt; </a:t>
            </a:r>
            <a:endParaRPr lang="en-US" altLang="zh-CN"/>
          </a:p>
          <a:p>
            <a:pPr marL="742950" lvl="1" indent="-285750" algn="l" fontAlgn="t"/>
            <a:r>
              <a:rPr lang="en-US" altLang="zh-CN"/>
              <a:t> &lt;body&gt; </a:t>
            </a:r>
            <a:endParaRPr lang="en-US" altLang="zh-CN"/>
          </a:p>
          <a:p>
            <a:pPr marL="742950" lvl="1" indent="-285750" algn="l" fontAlgn="t"/>
            <a:r>
              <a:rPr lang="en-US" altLang="zh-CN"/>
              <a:t>   		HTML</a:t>
            </a:r>
            <a:r>
              <a:rPr lang="zh-CN" altLang="en-US"/>
              <a:t>文档的主体部分</a:t>
            </a:r>
            <a:endParaRPr lang="en-US" altLang="zh-CN"/>
          </a:p>
          <a:p>
            <a:pPr marL="742950" lvl="1" indent="-285750" algn="l" fontAlgn="t"/>
            <a:r>
              <a:rPr lang="en-US" altLang="zh-CN"/>
              <a:t> &lt;/body&gt; </a:t>
            </a:r>
            <a:endParaRPr lang="en-US" altLang="zh-CN"/>
          </a:p>
          <a:p>
            <a:pPr algn="l" fontAlgn="t"/>
            <a:r>
              <a:rPr lang="en-US" altLang="zh-CN"/>
              <a:t>&lt;/html&gt;</a:t>
            </a: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79450" y="4775200"/>
            <a:ext cx="7723188" cy="1530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742950" lvl="1" indent="-285750" algn="l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/>
            </a:pPr>
            <a:r>
              <a:rPr lang="zh-CN" altLang="en-US" sz="2400" b="0" kern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400" b="0" kern="0" dirty="0">
                <a:solidFill>
                  <a:srgbClr val="0070C0"/>
                </a:solidFill>
                <a:latin typeface="+mn-lt"/>
                <a:ea typeface="华文新魏" panose="02010800040101010101" pitchFamily="2" charset="-122"/>
              </a:rPr>
              <a:t>HTML5</a:t>
            </a:r>
            <a:r>
              <a:rPr lang="zh-CN" altLang="en-US" sz="2400" b="0" kern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问世之前，</a:t>
            </a:r>
            <a:r>
              <a:rPr lang="en-US" altLang="zh-CN" sz="2400" b="0" kern="0" dirty="0">
                <a:solidFill>
                  <a:srgbClr val="0070C0"/>
                </a:solidFill>
                <a:latin typeface="+mn-lt"/>
                <a:ea typeface="华文新魏" panose="02010800040101010101" pitchFamily="2" charset="-122"/>
              </a:rPr>
              <a:t>XHTML</a:t>
            </a:r>
            <a:r>
              <a:rPr lang="zh-CN" altLang="en-US" sz="2400" b="0" kern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几乎已完全取代</a:t>
            </a:r>
            <a:r>
              <a:rPr lang="en-US" altLang="zh-CN" sz="2400" b="0" kern="0" dirty="0">
                <a:solidFill>
                  <a:srgbClr val="0070C0"/>
                </a:solidFill>
                <a:latin typeface="+mn-lt"/>
                <a:ea typeface="华文新魏" panose="02010800040101010101" pitchFamily="2" charset="-122"/>
              </a:rPr>
              <a:t>HTML</a:t>
            </a:r>
            <a:r>
              <a:rPr lang="zh-CN" altLang="en-US" sz="2400" b="0" kern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，通常所谓“</a:t>
            </a:r>
            <a:r>
              <a:rPr lang="en-US" altLang="zh-CN" sz="2400" b="0" kern="0" dirty="0">
                <a:solidFill>
                  <a:srgbClr val="0070C0"/>
                </a:solidFill>
                <a:latin typeface="+mn-lt"/>
                <a:ea typeface="华文新魏" panose="02010800040101010101" pitchFamily="2" charset="-122"/>
              </a:rPr>
              <a:t>HTML</a:t>
            </a:r>
            <a:r>
              <a:rPr lang="en-US" altLang="zh-CN" sz="2400" b="0" kern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2400" b="0" kern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，即指“</a:t>
            </a:r>
            <a:r>
              <a:rPr lang="en-US" altLang="zh-CN" sz="2400" b="0" kern="0" dirty="0">
                <a:solidFill>
                  <a:srgbClr val="0070C0"/>
                </a:solidFill>
                <a:latin typeface="+mn-lt"/>
                <a:ea typeface="华文新魏" panose="02010800040101010101" pitchFamily="2" charset="-122"/>
              </a:rPr>
              <a:t>XHTML</a:t>
            </a:r>
            <a:r>
              <a:rPr lang="en-US" altLang="zh-CN" sz="2400" b="0" kern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2400" b="0" kern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2400" b="0" kern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0" kern="0" dirty="0">
                <a:solidFill>
                  <a:srgbClr val="0070C0"/>
                </a:solidFill>
                <a:latin typeface="+mn-lt"/>
                <a:ea typeface="华文新魏" panose="02010800040101010101" pitchFamily="2" charset="-122"/>
              </a:rPr>
              <a:t>XHTML</a:t>
            </a:r>
            <a:r>
              <a:rPr lang="zh-CN" altLang="en-US" sz="2400" b="0" kern="0" dirty="0">
                <a:solidFill>
                  <a:srgbClr val="0070C0"/>
                </a:solidFill>
                <a:latin typeface="+mn-lt"/>
                <a:ea typeface="华文新魏" panose="02010800040101010101" pitchFamily="2" charset="-122"/>
              </a:rPr>
              <a:t>文件</a:t>
            </a:r>
            <a:r>
              <a:rPr lang="zh-CN" altLang="en-US" sz="2400" b="0" kern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的扩展名与</a:t>
            </a:r>
            <a:r>
              <a:rPr lang="en-US" altLang="zh-CN" sz="2400" b="0" kern="0" dirty="0">
                <a:solidFill>
                  <a:srgbClr val="0070C0"/>
                </a:solidFill>
                <a:latin typeface="+mn-lt"/>
                <a:ea typeface="华文新魏" panose="02010800040101010101" pitchFamily="2" charset="-122"/>
              </a:rPr>
              <a:t>HTML</a:t>
            </a:r>
            <a:r>
              <a:rPr lang="zh-CN" altLang="en-US" sz="2400" b="0" kern="0" dirty="0">
                <a:solidFill>
                  <a:srgbClr val="0070C0"/>
                </a:solidFill>
                <a:latin typeface="+mn-lt"/>
                <a:ea typeface="华文新魏" panose="02010800040101010101" pitchFamily="2" charset="-122"/>
              </a:rPr>
              <a:t>文件</a:t>
            </a:r>
            <a:r>
              <a:rPr lang="en-US" altLang="zh-CN" sz="2400" b="0" kern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0" kern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的相同，其</a:t>
            </a:r>
            <a:r>
              <a:rPr lang="en-US" altLang="zh-CN" sz="2400" b="0" dirty="0">
                <a:solidFill>
                  <a:srgbClr val="0070C0"/>
                </a:solidFill>
                <a:latin typeface="+mn-lt"/>
                <a:ea typeface="华文新魏" panose="02010800040101010101" pitchFamily="2" charset="-122"/>
              </a:rPr>
              <a:t>DOCTYPE</a:t>
            </a:r>
            <a:r>
              <a:rPr lang="zh-CN" altLang="en-US" sz="2400" b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声明不同</a:t>
            </a:r>
            <a:r>
              <a:rPr lang="en-US" altLang="zh-CN" sz="2400" b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b="0" kern="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736600"/>
            <a:ext cx="8499475" cy="5616575"/>
          </a:xfrm>
          <a:noFill/>
        </p:spPr>
        <p:txBody>
          <a:bodyPr lIns="0" tIns="0" rIns="0" bIns="0"/>
          <a:lstStyle/>
          <a:p>
            <a:pPr marL="914400" lvl="1" indent="-457200" eaLnBrk="1" hangingPunct="1">
              <a:lnSpc>
                <a:spcPct val="120000"/>
              </a:lnSpc>
              <a:buFont typeface="Arial" panose="020B0604020202020204" pitchFamily="34" charset="0"/>
              <a:buAutoNum type="arabicPeriod" startAt="2"/>
            </a:pPr>
            <a:r>
              <a:rPr lang="en-US" altLang="zh-CN" sz="2400" b="1" smtClean="0"/>
              <a:t>XHTML</a:t>
            </a:r>
            <a:r>
              <a:rPr lang="zh-CN" altLang="en-US" sz="2400" b="1" smtClean="0"/>
              <a:t>元素必须被正确地嵌套；</a:t>
            </a:r>
            <a:r>
              <a:rPr lang="en-US" altLang="zh-CN" sz="2400" b="1" smtClean="0"/>
              <a:t>HTML</a:t>
            </a:r>
            <a:r>
              <a:rPr lang="zh-CN" altLang="en-US" sz="2400" b="1" smtClean="0"/>
              <a:t>可以使用不正确的嵌套形式</a:t>
            </a:r>
            <a:r>
              <a:rPr lang="zh-CN" altLang="en-US" sz="2400" smtClean="0"/>
              <a:t> 。</a:t>
            </a:r>
            <a:endParaRPr lang="zh-CN" altLang="en-US" sz="2400" b="1" smtClean="0"/>
          </a:p>
          <a:p>
            <a:pPr marL="914400" lvl="1" indent="-457200" eaLnBrk="1" hangingPunct="1">
              <a:lnSpc>
                <a:spcPct val="120000"/>
              </a:lnSpc>
              <a:buFont typeface="Arial" panose="020B0604020202020204" pitchFamily="34" charset="0"/>
              <a:buAutoNum type="arabicPeriod" startAt="2"/>
            </a:pPr>
            <a:r>
              <a:rPr lang="en-US" altLang="zh-CN" sz="2400" b="1" smtClean="0"/>
              <a:t>XHTML</a:t>
            </a:r>
            <a:r>
              <a:rPr lang="zh-CN" altLang="en-US" sz="2400" b="1" smtClean="0"/>
              <a:t>标签名必须用小写字母；</a:t>
            </a:r>
            <a:r>
              <a:rPr lang="en-US" altLang="zh-CN" sz="2400" b="1" smtClean="0"/>
              <a:t>HTML</a:t>
            </a:r>
            <a:r>
              <a:rPr lang="zh-CN" altLang="en-US" sz="2400" b="1" smtClean="0"/>
              <a:t>是不区分大小写，元素和属性名称可以是大写、小写或是混合书写。</a:t>
            </a:r>
            <a:endParaRPr lang="zh-CN" altLang="en-US" sz="2400" b="1" smtClean="0"/>
          </a:p>
          <a:p>
            <a:pPr marL="914400" lvl="1" indent="-457200" eaLnBrk="1" hangingPunct="1">
              <a:lnSpc>
                <a:spcPct val="120000"/>
              </a:lnSpc>
              <a:buFont typeface="Arial" panose="020B0604020202020204" pitchFamily="34" charset="0"/>
              <a:buAutoNum type="arabicPeriod" startAt="2"/>
            </a:pPr>
            <a:r>
              <a:rPr lang="en-US" altLang="zh-CN" sz="2400" b="1" smtClean="0"/>
              <a:t>XHTML</a:t>
            </a:r>
            <a:r>
              <a:rPr lang="zh-CN" altLang="en-US" sz="2400" b="1" smtClean="0"/>
              <a:t>中要求所有的属性值都必须加引号，即使是数字也需要加引号；</a:t>
            </a:r>
            <a:r>
              <a:rPr lang="en-US" altLang="zh-CN" sz="2400" b="1" smtClean="0"/>
              <a:t>HTML</a:t>
            </a:r>
            <a:r>
              <a:rPr lang="zh-CN" altLang="en-US" sz="2400" b="1" smtClean="0"/>
              <a:t>中的引号使用比较随意，属性值可以用引号引起来，也可以不使用引号。</a:t>
            </a:r>
            <a:endParaRPr lang="zh-CN" altLang="en-US" sz="2400" b="1" smtClean="0"/>
          </a:p>
          <a:p>
            <a:pPr marL="914400" lvl="1" indent="-457200" eaLnBrk="1" hangingPunct="1">
              <a:lnSpc>
                <a:spcPct val="120000"/>
              </a:lnSpc>
              <a:buFont typeface="Arial" panose="020B0604020202020204" pitchFamily="34" charset="0"/>
              <a:buAutoNum type="arabicPeriod" startAt="2"/>
            </a:pPr>
            <a:r>
              <a:rPr lang="en-US" altLang="zh-CN" sz="2400" b="1" smtClean="0"/>
              <a:t>XHTML</a:t>
            </a:r>
            <a:r>
              <a:rPr lang="zh-CN" altLang="en-US" sz="2400" b="1" smtClean="0"/>
              <a:t>中所有元素必须有结束标记；在</a:t>
            </a:r>
            <a:r>
              <a:rPr lang="en-US" altLang="zh-CN" sz="2400" b="1" smtClean="0"/>
              <a:t>HTML</a:t>
            </a:r>
            <a:r>
              <a:rPr lang="zh-CN" altLang="en-US" sz="2400" b="1" smtClean="0"/>
              <a:t>中，有些标记可以省略结束标记 。</a:t>
            </a:r>
            <a:endParaRPr lang="zh-CN" altLang="en-US" sz="2400" b="1" smtClean="0"/>
          </a:p>
          <a:p>
            <a:pPr marL="914400" lvl="1" indent="-457200" eaLnBrk="1" hangingPunct="1">
              <a:lnSpc>
                <a:spcPct val="120000"/>
              </a:lnSpc>
              <a:buFont typeface="Arial" panose="020B0604020202020204" pitchFamily="34" charset="0"/>
              <a:buAutoNum type="arabicPeriod" startAt="2"/>
            </a:pPr>
            <a:r>
              <a:rPr lang="en-US" altLang="zh-CN" sz="2400" b="1" smtClean="0"/>
              <a:t>HTML</a:t>
            </a:r>
            <a:r>
              <a:rPr lang="zh-CN" altLang="en-US" sz="2400" b="1" smtClean="0"/>
              <a:t>中，每个元素既可以定义</a:t>
            </a:r>
            <a:r>
              <a:rPr lang="en-US" altLang="zh-CN" sz="2400" b="1" smtClean="0"/>
              <a:t>name</a:t>
            </a:r>
            <a:r>
              <a:rPr lang="zh-CN" altLang="en-US" sz="2400" b="1" smtClean="0"/>
              <a:t>属性，也可以定义</a:t>
            </a:r>
            <a:r>
              <a:rPr lang="zh-CN" altLang="en-US" sz="2400" smtClean="0"/>
              <a:t> </a:t>
            </a:r>
            <a:r>
              <a:rPr lang="en-US" altLang="zh-CN" sz="2400" b="1" smtClean="0"/>
              <a:t>id</a:t>
            </a:r>
            <a:r>
              <a:rPr lang="zh-CN" altLang="en-US" sz="2400" b="1" smtClean="0"/>
              <a:t>属性；在</a:t>
            </a:r>
            <a:r>
              <a:rPr lang="en-US" altLang="zh-CN" sz="2400" b="1" smtClean="0"/>
              <a:t>XHTML</a:t>
            </a:r>
            <a:r>
              <a:rPr lang="zh-CN" altLang="en-US" sz="2400" b="1" smtClean="0"/>
              <a:t>中，每一个元素只能有一个标识属性，即</a:t>
            </a:r>
            <a:r>
              <a:rPr lang="en-US" altLang="zh-CN" sz="2400" b="1" smtClean="0"/>
              <a:t>id</a:t>
            </a:r>
            <a:r>
              <a:rPr lang="zh-CN" altLang="en-US" sz="2400" b="1" smtClean="0"/>
              <a:t>属性。</a:t>
            </a:r>
            <a:endParaRPr lang="en-US" altLang="zh-CN" sz="2400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60350" y="965200"/>
            <a:ext cx="8540750" cy="1143000"/>
          </a:xfrm>
        </p:spPr>
        <p:txBody>
          <a:bodyPr lIns="0"/>
          <a:lstStyle/>
          <a:p>
            <a:pPr eaLnBrk="1" hangingPunct="1"/>
            <a:r>
              <a:rPr lang="en-US" altLang="zh-CN" b="1" smtClean="0"/>
              <a:t>Web</a:t>
            </a:r>
            <a:r>
              <a:rPr lang="zh-CN" altLang="en-US" b="1" smtClean="0"/>
              <a:t>简介</a:t>
            </a:r>
            <a:endParaRPr lang="zh-CN" altLang="en-US" b="1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92350" y="2338388"/>
            <a:ext cx="4876800" cy="2406650"/>
          </a:xfrm>
        </p:spPr>
        <p:txBody>
          <a:bodyPr lIns="0" tIns="0" rIns="0" bIns="0"/>
          <a:lstStyle/>
          <a:p>
            <a:pPr eaLnBrk="1" hangingPunct="1">
              <a:lnSpc>
                <a:spcPct val="125000"/>
              </a:lnSpc>
            </a:pPr>
            <a:r>
              <a:rPr lang="en-US" altLang="zh-CN" b="1" smtClean="0">
                <a:hlinkClick r:id="rId1" action="ppaction://hlinksldjump"/>
              </a:rPr>
              <a:t>Web</a:t>
            </a:r>
            <a:r>
              <a:rPr lang="zh-CN" altLang="en-US" b="1" smtClean="0">
                <a:hlinkClick r:id="rId1" action="ppaction://hlinksldjump"/>
              </a:rPr>
              <a:t>概述</a:t>
            </a:r>
            <a:endParaRPr lang="zh-CN" altLang="en-US" b="1" smtClean="0">
              <a:hlinkClick r:id="rId1" action="ppaction://hlinksldjump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b="1" smtClean="0">
                <a:hlinkClick r:id="rId1" action="ppaction://hlinksldjump"/>
              </a:rPr>
              <a:t>Web</a:t>
            </a:r>
            <a:r>
              <a:rPr lang="zh-CN" altLang="en-US" b="1" smtClean="0">
                <a:hlinkClick r:id="rId1" action="ppaction://hlinksldjump"/>
              </a:rPr>
              <a:t>开发技术</a:t>
            </a:r>
            <a:r>
              <a:rPr lang="en-US" altLang="zh-CN" smtClean="0">
                <a:hlinkClick r:id="rId1" action="ppaction://hlinksldjump"/>
              </a:rPr>
              <a:t> </a:t>
            </a:r>
            <a:endParaRPr lang="en-US" altLang="zh-CN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842963"/>
            <a:ext cx="8178800" cy="4611687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XHTML</a:t>
            </a:r>
            <a:r>
              <a:rPr lang="zh-CN" altLang="en-US" sz="2800" b="1" smtClean="0"/>
              <a:t>示例：</a:t>
            </a:r>
            <a:endParaRPr lang="en-US" altLang="zh-CN" sz="2800" b="1" smtClean="0"/>
          </a:p>
          <a:p>
            <a:pPr lvl="2" eaLnBrk="1" hangingPunct="1"/>
            <a:r>
              <a:rPr lang="en-US" altLang="zh-CN" sz="2000" b="1" smtClean="0"/>
              <a:t> example2-1-7.htm</a:t>
            </a:r>
            <a:endParaRPr lang="en-US" altLang="zh-CN" sz="2000" b="1" smtClean="0"/>
          </a:p>
          <a:p>
            <a:pPr lvl="2" eaLnBrk="1" hangingPunct="1"/>
            <a:r>
              <a:rPr lang="en-US" altLang="zh-CN" sz="2000" b="1" smtClean="0"/>
              <a:t> example2-1-8.htm</a:t>
            </a:r>
            <a:endParaRPr lang="zh-CN" altLang="en-US" sz="2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/>
              <a:t>      </a:t>
            </a:r>
            <a:endParaRPr lang="zh-CN" altLang="en-US" sz="2800" b="1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5113" y="549275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利用开发工具制作</a:t>
            </a:r>
            <a:r>
              <a:rPr lang="en-US" altLang="zh-CN" sz="4000" b="1" smtClean="0"/>
              <a:t>web</a:t>
            </a:r>
            <a:r>
              <a:rPr lang="zh-CN" altLang="en-US" sz="4000" b="1" smtClean="0"/>
              <a:t>页面</a:t>
            </a:r>
            <a:endParaRPr lang="zh-CN" altLang="en-US" sz="4000" b="1" smtClean="0"/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06400" y="1743075"/>
            <a:ext cx="8285163" cy="45513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solidFill>
                  <a:schemeClr val="accent4">
                    <a:lumMod val="75000"/>
                  </a:schemeClr>
                </a:solidFill>
              </a:rPr>
              <a:t>Adobe Dreamweaver</a:t>
            </a:r>
            <a:endParaRPr lang="en-US" altLang="zh-CN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是“所见即所得”的可视化网站开发工具。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使用“所见即所得”的接口，也有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编辑的功能。有</a:t>
            </a:r>
            <a:r>
              <a:rPr lang="en-US" altLang="zh-CN" sz="2400" b="1" dirty="0" smtClean="0"/>
              <a:t>Mac</a:t>
            </a:r>
            <a:r>
              <a:rPr lang="zh-CN" altLang="en-US" sz="2400" b="1" dirty="0" smtClean="0"/>
              <a:t>和</a:t>
            </a:r>
            <a:r>
              <a:rPr lang="en-US" altLang="zh-CN" sz="2400" b="1" dirty="0" smtClean="0"/>
              <a:t>Windows</a:t>
            </a:r>
            <a:r>
              <a:rPr lang="zh-CN" altLang="en-US" sz="2400" b="1" dirty="0" smtClean="0"/>
              <a:t>系统的版本。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除了支持静态网页的</a:t>
            </a:r>
            <a:r>
              <a:rPr lang="zh-CN" altLang="en-US" sz="2400" b="1" dirty="0" smtClean="0">
                <a:sym typeface="+mn-ea"/>
              </a:rPr>
              <a:t>开发</a:t>
            </a:r>
            <a:r>
              <a:rPr lang="zh-CN" altLang="en-US" sz="2400" b="1" dirty="0" smtClean="0"/>
              <a:t>，还支持动态服务器网页</a:t>
            </a:r>
            <a:r>
              <a:rPr lang="en-US" altLang="zh-CN" sz="2400" b="1" dirty="0" smtClean="0"/>
              <a:t>JSP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PHP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ASP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ASP.NET</a:t>
            </a:r>
            <a:r>
              <a:rPr lang="zh-CN" altLang="en-US" sz="2400" b="1" dirty="0" smtClean="0"/>
              <a:t>等的开发。</a:t>
            </a:r>
            <a:endParaRPr lang="zh-CN" altLang="en-US" sz="24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06400" y="914400"/>
            <a:ext cx="8285163" cy="53800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dirty="0" smtClean="0">
                <a:solidFill>
                  <a:schemeClr val="accent4">
                    <a:lumMod val="75000"/>
                  </a:schemeClr>
                </a:solidFill>
              </a:rPr>
              <a:t>Microsoft Visual Studio</a:t>
            </a:r>
            <a:r>
              <a:rPr lang="zh-CN" altLang="en-US" sz="2800" dirty="0" smtClean="0">
                <a:solidFill>
                  <a:schemeClr val="accent4">
                    <a:lumMod val="75000"/>
                  </a:schemeClr>
                </a:solidFill>
              </a:rPr>
              <a:t>（例如</a:t>
            </a:r>
            <a:r>
              <a:rPr lang="en-US" altLang="zh-CN" sz="2800" dirty="0" smtClean="0">
                <a:solidFill>
                  <a:schemeClr val="accent4">
                    <a:lumMod val="75000"/>
                  </a:schemeClr>
                </a:solidFill>
              </a:rPr>
              <a:t>VS2008</a:t>
            </a:r>
            <a:r>
              <a:rPr lang="zh-CN" altLang="en-US" sz="2800" dirty="0" smtClean="0">
                <a:solidFill>
                  <a:schemeClr val="accent4">
                    <a:lumMod val="75000"/>
                  </a:schemeClr>
                </a:solidFill>
              </a:rPr>
              <a:t>）</a:t>
            </a:r>
            <a:endParaRPr lang="en-US" altLang="zh-CN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 smtClean="0"/>
              <a:t>是一套完整的开发工具集，用于生成 </a:t>
            </a:r>
            <a:r>
              <a:rPr lang="en-US" altLang="zh-CN" sz="2400" dirty="0" smtClean="0"/>
              <a:t>Web </a:t>
            </a:r>
            <a:r>
              <a:rPr lang="zh-CN" altLang="en-US" sz="2400" dirty="0" smtClean="0"/>
              <a:t>应用程序、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服务、桌面应用程序和移动应用程序等。</a:t>
            </a:r>
            <a:endParaRPr lang="en-US" altLang="zh-CN" sz="2400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 smtClean="0"/>
              <a:t>支持多种编程语言（</a:t>
            </a:r>
            <a:r>
              <a:rPr lang="en-US" altLang="zh-CN" sz="2400" dirty="0" smtClean="0"/>
              <a:t>Visual BASIC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Visual C# </a:t>
            </a:r>
            <a:r>
              <a:rPr lang="zh-CN" altLang="en-US" sz="2400" dirty="0" smtClean="0"/>
              <a:t> 、</a:t>
            </a:r>
            <a:r>
              <a:rPr lang="en-US" altLang="zh-CN" sz="2400" dirty="0" smtClean="0"/>
              <a:t>Visual C++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Visual J# </a:t>
            </a:r>
            <a:r>
              <a:rPr lang="zh-CN" altLang="en-US" sz="2400" dirty="0" smtClean="0"/>
              <a:t>等）。</a:t>
            </a:r>
            <a:endParaRPr lang="en-US" altLang="zh-CN" sz="2400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 smtClean="0"/>
              <a:t>主要用以创建运行于服务器端的</a:t>
            </a:r>
            <a:r>
              <a:rPr lang="en-US" altLang="zh-CN" sz="2400" dirty="0" smtClean="0"/>
              <a:t>Web</a:t>
            </a:r>
            <a:r>
              <a:rPr lang="zh-CN" altLang="en-US" sz="2400" dirty="0" smtClean="0"/>
              <a:t>应用程序。也支持静态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页面的创建。</a:t>
            </a:r>
            <a:endParaRPr lang="en-US" altLang="zh-CN" sz="2400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dirty="0" smtClean="0">
                <a:solidFill>
                  <a:srgbClr val="00206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（详见后续各章）。</a:t>
            </a:r>
            <a:endParaRPr lang="en-US" altLang="zh-CN" sz="2400" dirty="0" smtClean="0">
              <a:solidFill>
                <a:srgbClr val="00206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5113" y="549275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使用</a:t>
            </a:r>
            <a:r>
              <a:rPr lang="en-US" altLang="zh-CN" sz="4000" b="1" smtClean="0"/>
              <a:t>CSS</a:t>
            </a:r>
            <a:r>
              <a:rPr lang="zh-CN" altLang="en-US" sz="4000" b="1" smtClean="0"/>
              <a:t>布局和美化</a:t>
            </a:r>
            <a:r>
              <a:rPr lang="en-US" altLang="zh-CN" sz="4000" b="1" smtClean="0"/>
              <a:t>web</a:t>
            </a:r>
            <a:r>
              <a:rPr lang="zh-CN" altLang="en-US" sz="4000" b="1" smtClean="0"/>
              <a:t>页面</a:t>
            </a:r>
            <a:endParaRPr lang="zh-CN" altLang="en-US" sz="4000" b="1" smtClean="0"/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06400" y="1743075"/>
            <a:ext cx="8285163" cy="47529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关于</a:t>
            </a:r>
            <a:r>
              <a:rPr lang="en-US" altLang="zh-CN" sz="2800" dirty="0" smtClean="0"/>
              <a:t>CSS</a:t>
            </a:r>
            <a:endParaRPr lang="en-US" altLang="zh-CN" sz="28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CSS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Cascading Style Sheets</a:t>
            </a:r>
            <a:r>
              <a:rPr lang="zh-CN" altLang="en-US" sz="2400" dirty="0" smtClean="0"/>
              <a:t>，级联样式表）是</a:t>
            </a:r>
            <a:r>
              <a:rPr lang="en-US" altLang="zh-CN" sz="2400" dirty="0" smtClean="0"/>
              <a:t>W3C</a:t>
            </a:r>
            <a:r>
              <a:rPr lang="zh-CN" altLang="en-US" sz="2400" dirty="0" smtClean="0"/>
              <a:t>推荐的一种语言，得到各主流浏览器的支持，用于指定</a:t>
            </a:r>
            <a:r>
              <a:rPr lang="en-US" altLang="zh-CN" sz="2400" dirty="0" smtClean="0"/>
              <a:t>XHTML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和其它文档的表示样式。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CSS</a:t>
            </a:r>
            <a:r>
              <a:rPr lang="zh-CN" altLang="en-US" sz="2400" dirty="0" smtClean="0"/>
              <a:t>被设计用来与</a:t>
            </a:r>
            <a:r>
              <a:rPr lang="en-US" altLang="zh-CN" sz="2400" dirty="0" smtClean="0"/>
              <a:t>HTML</a:t>
            </a:r>
            <a:r>
              <a:rPr lang="zh-CN" altLang="en-US" sz="2400" dirty="0" smtClean="0"/>
              <a:t>联合建立网页，它不能独立运行，需要依附到页面上才能发挥作用。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2400" dirty="0" smtClean="0"/>
              <a:t>CSS</a:t>
            </a:r>
            <a:r>
              <a:rPr lang="zh-CN" altLang="en-US" sz="2400" dirty="0" smtClean="0"/>
              <a:t>提供了实现良好设计样式的手段。</a:t>
            </a:r>
            <a:endParaRPr lang="en-US" altLang="zh-CN" sz="24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/>
              <a:t>示例 ：</a:t>
            </a:r>
            <a:r>
              <a:rPr kumimoji="1" lang="zh-CN" altLang="en-US" sz="2800" b="1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en-US" altLang="zh-CN" sz="2000" b="1" dirty="0" smtClean="0"/>
              <a:t>example2-1-8.htm</a:t>
            </a:r>
            <a:r>
              <a:rPr lang="zh-CN" altLang="en-US" sz="2000" b="1" dirty="0" smtClean="0"/>
              <a:t>，</a:t>
            </a:r>
            <a:r>
              <a:rPr kumimoji="1" lang="zh-CN" altLang="en-US" sz="20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2000" b="1" dirty="0" smtClean="0"/>
              <a:t>example2-1-9.htm</a:t>
            </a:r>
            <a:endParaRPr lang="en-US" altLang="zh-CN" sz="2000" dirty="0" smtClean="0"/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dirty="0" smtClean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（详见第</a:t>
            </a:r>
            <a:r>
              <a:rPr lang="en-US" altLang="zh-CN" sz="2800" dirty="0" smtClean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800" dirty="0" smtClean="0">
                <a:solidFill>
                  <a:srgbClr val="00206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章）</a:t>
            </a:r>
            <a:endParaRPr lang="en-US" altLang="zh-CN" sz="2800" dirty="0" smtClean="0">
              <a:solidFill>
                <a:srgbClr val="00206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5113" y="549275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第一周课程主要内容小结</a:t>
            </a:r>
            <a:endParaRPr lang="zh-CN" altLang="en-US" sz="4000" b="1" smtClean="0"/>
          </a:p>
        </p:txBody>
      </p:sp>
      <p:sp>
        <p:nvSpPr>
          <p:cNvPr id="3174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06400" y="1743075"/>
            <a:ext cx="8285163" cy="45513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smtClean="0">
                <a:sym typeface="+mn-ea"/>
              </a:rPr>
              <a:t>Web</a:t>
            </a:r>
            <a:r>
              <a:rPr lang="zh-CN" altLang="en-US" sz="2800" b="1" smtClean="0">
                <a:sym typeface="+mn-ea"/>
              </a:rPr>
              <a:t>概述及</a:t>
            </a:r>
            <a:r>
              <a:rPr lang="en-US" altLang="zh-CN" sz="2800" b="1" smtClean="0">
                <a:sym typeface="+mn-ea"/>
              </a:rPr>
              <a:t>Web</a:t>
            </a:r>
            <a:r>
              <a:rPr lang="zh-CN" altLang="en-US" sz="2800" b="1" smtClean="0">
                <a:sym typeface="+mn-ea"/>
              </a:rPr>
              <a:t>开发技术  </a:t>
            </a:r>
            <a:r>
              <a:rPr lang="zh-CN" altLang="en-US" sz="2800" b="1" smtClean="0">
                <a:solidFill>
                  <a:srgbClr val="C00000"/>
                </a:solidFill>
                <a:sym typeface="+mn-ea"/>
              </a:rPr>
              <a:t>（详见</a:t>
            </a:r>
            <a:r>
              <a:rPr lang="en-US" altLang="zh-CN" sz="2800" b="1" smtClean="0">
                <a:solidFill>
                  <a:srgbClr val="C00000"/>
                </a:solidFill>
                <a:sym typeface="+mn-ea"/>
              </a:rPr>
              <a:t>PPT</a:t>
            </a:r>
            <a:r>
              <a:rPr lang="zh-CN" altLang="en-US" sz="2800" b="1" smtClean="0">
                <a:solidFill>
                  <a:srgbClr val="C00000"/>
                </a:solidFill>
                <a:sym typeface="+mn-ea"/>
              </a:rPr>
              <a:t>第</a:t>
            </a:r>
            <a:r>
              <a:rPr lang="en-US" altLang="zh-CN" sz="2800" b="1" smtClean="0">
                <a:solidFill>
                  <a:srgbClr val="C00000"/>
                </a:solidFill>
                <a:sym typeface="+mn-ea"/>
              </a:rPr>
              <a:t>1</a:t>
            </a:r>
            <a:r>
              <a:rPr lang="zh-CN" altLang="en-US" sz="2800" b="1" smtClean="0">
                <a:solidFill>
                  <a:srgbClr val="C00000"/>
                </a:solidFill>
                <a:sym typeface="+mn-ea"/>
              </a:rPr>
              <a:t>章）</a:t>
            </a:r>
            <a:endParaRPr lang="zh-CN" altLang="en-US" sz="2800" b="1" smtClean="0">
              <a:sym typeface="+mn-ea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50" b="1" smtClean="0">
                <a:sym typeface="+mn-ea"/>
              </a:rPr>
              <a:t>一些基本概念</a:t>
            </a:r>
            <a:endParaRPr lang="zh-CN" altLang="en-US" sz="2450" b="1" smtClean="0">
              <a:sym typeface="+mn-ea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50" b="1" smtClean="0">
                <a:sym typeface="+mn-ea"/>
              </a:rPr>
              <a:t>客户端技术</a:t>
            </a:r>
            <a:endParaRPr lang="zh-CN" altLang="en-US" sz="2450" b="1" smtClean="0">
              <a:sym typeface="+mn-ea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50" b="1" smtClean="0">
                <a:sym typeface="+mn-ea"/>
              </a:rPr>
              <a:t>服务器端技术</a:t>
            </a:r>
            <a:endParaRPr lang="zh-CN" altLang="en-US" sz="2450" b="1" smtClean="0">
              <a:sym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smtClean="0">
                <a:sym typeface="+mn-ea"/>
              </a:rPr>
              <a:t>HTML</a:t>
            </a:r>
            <a:r>
              <a:rPr lang="zh-CN" altLang="en-US" sz="2800" b="1" smtClean="0">
                <a:sym typeface="+mn-ea"/>
              </a:rPr>
              <a:t>简介  </a:t>
            </a:r>
            <a:r>
              <a:rPr lang="zh-CN" altLang="en-US" sz="2800" b="1" smtClean="0">
                <a:solidFill>
                  <a:srgbClr val="C00000"/>
                </a:solidFill>
                <a:sym typeface="+mn-ea"/>
              </a:rPr>
              <a:t>（详见</a:t>
            </a:r>
            <a:r>
              <a:rPr lang="en-US" altLang="zh-CN" sz="2800" b="1" smtClean="0">
                <a:solidFill>
                  <a:srgbClr val="C00000"/>
                </a:solidFill>
                <a:sym typeface="+mn-ea"/>
              </a:rPr>
              <a:t>PPT</a:t>
            </a:r>
            <a:r>
              <a:rPr lang="zh-CN" altLang="en-US" sz="2800" b="1" smtClean="0">
                <a:solidFill>
                  <a:srgbClr val="C00000"/>
                </a:solidFill>
                <a:sym typeface="+mn-ea"/>
              </a:rPr>
              <a:t>第</a:t>
            </a:r>
            <a:r>
              <a:rPr lang="en-US" altLang="zh-CN" sz="2800" b="1" smtClean="0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800" b="1" smtClean="0">
                <a:solidFill>
                  <a:srgbClr val="C00000"/>
                </a:solidFill>
                <a:sym typeface="+mn-ea"/>
              </a:rPr>
              <a:t>章</a:t>
            </a:r>
            <a:r>
              <a:rPr lang="zh-CN" altLang="en-US" sz="2800" b="1" smtClean="0">
                <a:solidFill>
                  <a:srgbClr val="C00000"/>
                </a:solidFill>
                <a:sym typeface="+mn-ea"/>
              </a:rPr>
              <a:t>）</a:t>
            </a:r>
            <a:endParaRPr lang="en-US" altLang="zh-CN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smtClean="0">
                <a:sym typeface="+mn-ea"/>
              </a:rPr>
              <a:t>什么是</a:t>
            </a:r>
            <a:r>
              <a:rPr lang="en-US" altLang="zh-CN" sz="2400" b="1" smtClean="0">
                <a:sym typeface="+mn-ea"/>
              </a:rPr>
              <a:t>HTML</a:t>
            </a:r>
            <a:endParaRPr lang="en-US" altLang="zh-CN" sz="2400" b="1" smtClean="0">
              <a:sym typeface="+mn-ea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smtClean="0">
                <a:sym typeface="+mn-ea"/>
              </a:rPr>
              <a:t>常用</a:t>
            </a:r>
            <a:r>
              <a:rPr lang="en-US" altLang="zh-CN" sz="2400" b="1" smtClean="0">
                <a:sym typeface="+mn-ea"/>
              </a:rPr>
              <a:t>HTML</a:t>
            </a:r>
            <a:r>
              <a:rPr lang="zh-CN" altLang="en-US" sz="2400" b="1" smtClean="0">
                <a:sym typeface="+mn-ea"/>
              </a:rPr>
              <a:t>元素概览</a:t>
            </a:r>
            <a:endParaRPr lang="zh-CN" altLang="en-US" sz="2400" b="1" smtClean="0">
              <a:sym typeface="+mn-ea"/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smtClean="0">
                <a:sym typeface="+mn-ea"/>
              </a:rPr>
              <a:t>XHTML</a:t>
            </a:r>
            <a:endParaRPr lang="zh-CN" altLang="en-US" sz="24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868363"/>
            <a:ext cx="8540750" cy="1143000"/>
          </a:xfrm>
        </p:spPr>
        <p:txBody>
          <a:bodyPr lIns="0"/>
          <a:lstStyle/>
          <a:p>
            <a:pPr eaLnBrk="1" hangingPunct="1"/>
            <a:r>
              <a:rPr lang="en-US" altLang="zh-CN" b="1" smtClean="0"/>
              <a:t>Web</a:t>
            </a:r>
            <a:r>
              <a:rPr lang="zh-CN" altLang="en-US" b="1" smtClean="0"/>
              <a:t>概述</a:t>
            </a:r>
            <a:endParaRPr lang="zh-CN" altLang="en-US" b="1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96863" y="2201863"/>
            <a:ext cx="8499475" cy="4046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342900" indent="-34290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800">
                <a:solidFill>
                  <a:srgbClr val="CC0000"/>
                </a:solidFill>
                <a:latin typeface="Arial" panose="020B0604020202020204" pitchFamily="34" charset="0"/>
              </a:rPr>
              <a:t>Web</a:t>
            </a:r>
            <a:r>
              <a:rPr lang="zh-CN" altLang="en-US" sz="2800" smtClean="0">
                <a:solidFill>
                  <a:schemeClr val="hlink"/>
                </a:solidFill>
                <a:sym typeface="+mn-ea"/>
              </a:rPr>
              <a:t>服务器：</a:t>
            </a:r>
            <a:endParaRPr lang="zh-CN" altLang="en-US" sz="3200" smtClean="0">
              <a:solidFill>
                <a:schemeClr val="hlink"/>
              </a:solidFill>
              <a:sym typeface="+mn-ea"/>
            </a:endParaRPr>
          </a:p>
          <a:p>
            <a:pPr marL="800100" lvl="1" indent="-342900" algn="l" eaLnBrk="1" hangingPunct="1">
              <a:lnSpc>
                <a:spcPct val="12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charset="0"/>
              <a:buChar char=""/>
            </a:pPr>
            <a:r>
              <a:rPr lang="zh-CN" altLang="en-US" sz="2400" smtClean="0">
                <a:sym typeface="+mn-ea"/>
              </a:rPr>
              <a:t>又称</a:t>
            </a:r>
            <a:r>
              <a:rPr lang="en-US" altLang="zh-CN" sz="2400" smtClean="0">
                <a:sym typeface="+mn-ea"/>
              </a:rPr>
              <a:t>WWW</a:t>
            </a:r>
            <a:r>
              <a:rPr lang="zh-CN" altLang="en-US" sz="2400" smtClean="0">
                <a:sym typeface="+mn-ea"/>
              </a:rPr>
              <a:t>服务器，为用户在</a:t>
            </a:r>
            <a:r>
              <a:rPr lang="en-US" altLang="zh-CN" sz="2400" smtClean="0">
                <a:sym typeface="+mn-ea"/>
              </a:rPr>
              <a:t>Internet</a:t>
            </a:r>
            <a:r>
              <a:rPr lang="zh-CN" altLang="en-US" sz="2400" smtClean="0">
                <a:sym typeface="+mn-ea"/>
              </a:rPr>
              <a:t>上搜索和浏览信息提供服务。</a:t>
            </a:r>
            <a:endParaRPr lang="zh-CN" altLang="en-US" sz="2400" smtClean="0">
              <a:sym typeface="+mn-ea"/>
            </a:endParaRPr>
          </a:p>
          <a:p>
            <a:pPr marL="800100" lvl="1" indent="-342900" algn="l" eaLnBrk="1" hangingPunct="1">
              <a:lnSpc>
                <a:spcPct val="12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charset="0"/>
              <a:buChar char=""/>
            </a:pPr>
            <a:r>
              <a:rPr lang="en-US" altLang="zh-CN" sz="2400" smtClean="0">
                <a:sym typeface="+mn-ea"/>
              </a:rPr>
              <a:t>Web</a:t>
            </a:r>
            <a:r>
              <a:rPr lang="zh-CN" altLang="en-US" sz="2400" smtClean="0">
                <a:sym typeface="+mn-ea"/>
              </a:rPr>
              <a:t>服务器本质上是一个软件应用程序，当计算机安装该程序后，便可提供</a:t>
            </a:r>
            <a:r>
              <a:rPr lang="en-US" altLang="zh-CN" sz="2400" smtClean="0">
                <a:sym typeface="+mn-ea"/>
              </a:rPr>
              <a:t>Web</a:t>
            </a:r>
            <a:r>
              <a:rPr lang="zh-CN" altLang="en-US" sz="2400" smtClean="0">
                <a:sym typeface="+mn-ea"/>
              </a:rPr>
              <a:t>服务。</a:t>
            </a:r>
            <a:endParaRPr lang="zh-CN" altLang="en-US" sz="2400" smtClean="0">
              <a:sym typeface="+mn-ea"/>
            </a:endParaRPr>
          </a:p>
          <a:p>
            <a:pPr marL="800100" lvl="1" indent="-342900" algn="l" eaLnBrk="1" hangingPunct="1">
              <a:lnSpc>
                <a:spcPct val="12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charset="0"/>
              <a:buChar char=""/>
            </a:pPr>
            <a:r>
              <a:rPr lang="zh-CN" altLang="en-US" sz="2400" smtClean="0">
                <a:sym typeface="+mn-ea"/>
              </a:rPr>
              <a:t>提供</a:t>
            </a:r>
            <a:r>
              <a:rPr lang="en-US" altLang="zh-CN" sz="2400" smtClean="0">
                <a:sym typeface="+mn-ea"/>
              </a:rPr>
              <a:t>Web</a:t>
            </a:r>
            <a:r>
              <a:rPr lang="zh-CN" altLang="en-US" sz="2400" smtClean="0">
                <a:sym typeface="+mn-ea"/>
              </a:rPr>
              <a:t>服务的计算机便被称为</a:t>
            </a:r>
            <a:r>
              <a:rPr lang="en-US" altLang="zh-CN" sz="2400" smtClean="0">
                <a:sym typeface="+mn-ea"/>
              </a:rPr>
              <a:t>Web</a:t>
            </a:r>
            <a:r>
              <a:rPr lang="zh-CN" altLang="en-US" sz="2400" smtClean="0">
                <a:sym typeface="+mn-ea"/>
              </a:rPr>
              <a:t>服务器。</a:t>
            </a:r>
            <a:endParaRPr lang="zh-CN" altLang="en-US" sz="2400" smtClean="0">
              <a:sym typeface="+mn-ea"/>
            </a:endParaRPr>
          </a:p>
          <a:p>
            <a:pPr marL="800100" lvl="1" indent="-342900" algn="l" eaLnBrk="1" hangingPunct="1">
              <a:lnSpc>
                <a:spcPct val="120000"/>
              </a:lnSpc>
              <a:spcBef>
                <a:spcPct val="20000"/>
              </a:spcBef>
              <a:buClr>
                <a:srgbClr val="3399FF"/>
              </a:buClr>
              <a:buSzPct val="85000"/>
              <a:buFont typeface="Wingdings" panose="05000000000000000000" charset="0"/>
              <a:buChar char=""/>
            </a:pPr>
            <a:r>
              <a:rPr lang="zh-CN" altLang="en-US" sz="2400" smtClean="0">
                <a:sym typeface="+mn-ea"/>
              </a:rPr>
              <a:t>故，</a:t>
            </a:r>
            <a:r>
              <a:rPr lang="en-US" altLang="zh-CN" sz="2400" smtClean="0">
                <a:sym typeface="+mn-ea"/>
              </a:rPr>
              <a:t>Web</a:t>
            </a:r>
            <a:r>
              <a:rPr lang="zh-CN" altLang="en-US" sz="2400" smtClean="0">
                <a:sym typeface="+mn-ea"/>
              </a:rPr>
              <a:t>（或万维网）是由</a:t>
            </a:r>
            <a:r>
              <a:rPr lang="en-US" altLang="zh-CN" sz="2400" smtClean="0">
                <a:sym typeface="+mn-ea"/>
              </a:rPr>
              <a:t>Internet</a:t>
            </a:r>
            <a:r>
              <a:rPr lang="zh-CN" altLang="en-US" sz="2400" smtClean="0">
                <a:sym typeface="+mn-ea"/>
              </a:rPr>
              <a:t>中称为</a:t>
            </a:r>
            <a:r>
              <a:rPr lang="en-US" altLang="zh-CN" sz="2400" smtClean="0">
                <a:sym typeface="+mn-ea"/>
              </a:rPr>
              <a:t>Web</a:t>
            </a:r>
            <a:r>
              <a:rPr lang="zh-CN" altLang="en-US" sz="2400" smtClean="0">
                <a:sym typeface="+mn-ea"/>
              </a:rPr>
              <a:t>服务器的计算机组成的。</a:t>
            </a:r>
            <a:endParaRPr lang="en-US" altLang="zh-CN" sz="2400" b="1" smtClean="0"/>
          </a:p>
          <a:p>
            <a:pPr marL="800100" lvl="1" indent="-34290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8138" y="884238"/>
            <a:ext cx="8499475" cy="5653087"/>
          </a:xfrm>
        </p:spPr>
        <p:txBody>
          <a:bodyPr lIns="0" tIns="0" rIns="0" bIns="0"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 smtClean="0">
                <a:solidFill>
                  <a:schemeClr val="hlink"/>
                </a:solidFill>
              </a:rPr>
              <a:t>Web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页面：</a:t>
            </a:r>
            <a:endParaRPr lang="en-US" altLang="zh-CN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当</a:t>
            </a:r>
            <a:r>
              <a:rPr lang="zh-CN" altLang="en-US" sz="2400" b="1" dirty="0" smtClean="0"/>
              <a:t>浏览器给出</a:t>
            </a:r>
            <a:r>
              <a:rPr lang="en-US" altLang="zh-CN" sz="2400" b="1" dirty="0" smtClean="0"/>
              <a:t>URL</a:t>
            </a:r>
            <a:r>
              <a:rPr lang="zh-CN" altLang="en-US" sz="2400" b="1" dirty="0" smtClean="0"/>
              <a:t>（网址），便可从服务器端获得请求的页面。</a:t>
            </a:r>
            <a:endParaRPr lang="en-US" altLang="zh-CN" sz="2400" b="1" dirty="0" smtClean="0"/>
          </a:p>
          <a:p>
            <a:pPr lvl="2" eaLnBrk="1" hangingPunct="1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srgbClr val="CC0066"/>
                </a:solidFill>
              </a:rPr>
              <a:t>例</a:t>
            </a:r>
            <a:r>
              <a:rPr lang="zh-CN" altLang="en-US" sz="2000" b="1" dirty="0" smtClean="0"/>
              <a:t>：</a:t>
            </a:r>
            <a:r>
              <a:rPr lang="en-US" altLang="zh-CN" sz="2000" b="1" u="sng" dirty="0" smtClean="0">
                <a:solidFill>
                  <a:schemeClr val="accent6">
                    <a:lumMod val="50000"/>
                  </a:schemeClr>
                </a:solidFill>
              </a:rPr>
              <a:t>http</a:t>
            </a:r>
            <a:r>
              <a:rPr lang="en-US" altLang="zh-CN" sz="2000" b="1" u="sng" dirty="0" smtClean="0"/>
              <a:t>:</a:t>
            </a:r>
            <a:r>
              <a:rPr lang="en-US" altLang="zh-CN" sz="2000" b="1" dirty="0" smtClean="0"/>
              <a:t>//</a:t>
            </a:r>
            <a:r>
              <a:rPr lang="en-US" altLang="zh-CN" sz="2000" b="1" u="sng" dirty="0" smtClean="0"/>
              <a:t>www.yahoo.com.cn</a:t>
            </a:r>
            <a:r>
              <a:rPr lang="en-US" altLang="zh-CN" sz="2000" b="1" dirty="0" smtClean="0"/>
              <a:t>/</a:t>
            </a:r>
            <a:r>
              <a:rPr lang="en-US" altLang="zh-CN" sz="2000" b="1" u="sng" dirty="0" smtClean="0">
                <a:solidFill>
                  <a:schemeClr val="accent1">
                    <a:lumMod val="50000"/>
                  </a:schemeClr>
                </a:solidFill>
              </a:rPr>
              <a:t>html/index.htm</a:t>
            </a:r>
            <a:endParaRPr lang="en-US" altLang="zh-CN" sz="2000" b="1" u="sng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2" eaLnBrk="1" hangingPunct="1">
              <a:lnSpc>
                <a:spcPct val="120000"/>
              </a:lnSpc>
              <a:defRPr/>
            </a:pPr>
            <a:r>
              <a:rPr lang="en-US" altLang="zh-CN" sz="2000" b="1" dirty="0" smtClean="0"/>
              <a:t>    </a:t>
            </a:r>
            <a:r>
              <a:rPr lang="zh-CN" altLang="en-US" sz="1600" b="1" dirty="0" smtClean="0">
                <a:solidFill>
                  <a:schemeClr val="accent6">
                    <a:lumMod val="50000"/>
                  </a:schemeClr>
                </a:solidFill>
              </a:rPr>
              <a:t>协议名称</a:t>
            </a:r>
            <a:r>
              <a:rPr lang="zh-CN" altLang="en-US" sz="1600" b="1" dirty="0" smtClean="0"/>
              <a:t>           主机名                            </a:t>
            </a:r>
            <a:r>
              <a:rPr lang="zh-CN" altLang="en-US" sz="1600" b="1" dirty="0" smtClean="0">
                <a:solidFill>
                  <a:schemeClr val="accent1">
                    <a:lumMod val="50000"/>
                  </a:schemeClr>
                </a:solidFill>
              </a:rPr>
              <a:t>文件名（含路径）</a:t>
            </a:r>
            <a:endParaRPr lang="en-US" altLang="zh-CN" sz="16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ym typeface="+mn-ea"/>
              </a:rPr>
              <a:t>Web</a:t>
            </a:r>
            <a:r>
              <a:rPr lang="zh-CN" altLang="en-US" sz="2400" b="1" dirty="0" smtClean="0">
                <a:sym typeface="+mn-ea"/>
              </a:rPr>
              <a:t>在提供信息服务之前，所有信息都必须以文件方式事先存放在</a:t>
            </a:r>
            <a:r>
              <a:rPr lang="en-US" altLang="zh-CN" sz="2400" b="1" dirty="0" smtClean="0">
                <a:sym typeface="+mn-ea"/>
              </a:rPr>
              <a:t>Web</a:t>
            </a:r>
            <a:r>
              <a:rPr lang="zh-CN" altLang="en-US" sz="2400" b="1" dirty="0" smtClean="0">
                <a:sym typeface="+mn-ea"/>
              </a:rPr>
              <a:t>服务器所管辖磁盘中某个文件夹下。这些文件包括</a:t>
            </a:r>
            <a:r>
              <a:rPr lang="zh-CN" altLang="en-US" sz="2400" b="1" dirty="0" smtClean="0">
                <a:sym typeface="+mn-ea"/>
              </a:rPr>
              <a:t>由</a:t>
            </a:r>
            <a:r>
              <a:rPr lang="en-US" altLang="zh-CN" sz="2400" b="1" dirty="0" smtClean="0">
                <a:sym typeface="+mn-ea"/>
              </a:rPr>
              <a:t>HTML</a:t>
            </a:r>
            <a:r>
              <a:rPr lang="zh-CN" altLang="en-US" sz="2400" b="1" dirty="0" smtClean="0">
                <a:sym typeface="+mn-ea"/>
              </a:rPr>
              <a:t>组成的文本文件</a:t>
            </a:r>
            <a:r>
              <a:rPr lang="en-US" altLang="zh-CN" sz="2400" b="1" dirty="0" smtClean="0">
                <a:sym typeface="+mn-ea"/>
              </a:rPr>
              <a:t>——</a:t>
            </a:r>
            <a:r>
              <a:rPr lang="zh-CN" altLang="en-US" sz="2400" b="1" dirty="0" smtClean="0">
                <a:sym typeface="+mn-ea"/>
              </a:rPr>
              <a:t>超链接文件，又称网页文件或</a:t>
            </a:r>
            <a:r>
              <a:rPr lang="en-US" altLang="zh-CN" sz="2400" b="1" dirty="0" smtClean="0">
                <a:sym typeface="+mn-ea"/>
              </a:rPr>
              <a:t>Web</a:t>
            </a:r>
            <a:r>
              <a:rPr lang="zh-CN" altLang="en-US" sz="2400" b="1" dirty="0" smtClean="0">
                <a:sym typeface="+mn-ea"/>
              </a:rPr>
              <a:t>页面文件（</a:t>
            </a:r>
            <a:r>
              <a:rPr lang="en-US" altLang="zh-CN" sz="2400" b="1" dirty="0" smtClean="0">
                <a:sym typeface="+mn-ea"/>
              </a:rPr>
              <a:t>Web page</a:t>
            </a:r>
            <a:r>
              <a:rPr lang="zh-CN" altLang="en-US" sz="2400" b="1" dirty="0" smtClean="0">
                <a:sym typeface="+mn-ea"/>
              </a:rPr>
              <a:t>）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sym typeface="+mn-ea"/>
              </a:rPr>
              <a:t>ASP</a:t>
            </a:r>
            <a:r>
              <a:rPr lang="zh-CN" altLang="en-US" sz="2400" b="1" dirty="0" smtClean="0">
                <a:sym typeface="+mn-ea"/>
              </a:rPr>
              <a:t>、</a:t>
            </a:r>
            <a:r>
              <a:rPr lang="en-US" altLang="zh-CN" sz="2400" b="1" dirty="0" smtClean="0">
                <a:sym typeface="+mn-ea"/>
              </a:rPr>
              <a:t>ASPX</a:t>
            </a:r>
            <a:r>
              <a:rPr lang="zh-CN" altLang="en-US" sz="2400" b="1" dirty="0" smtClean="0">
                <a:sym typeface="+mn-ea"/>
              </a:rPr>
              <a:t>、</a:t>
            </a:r>
            <a:r>
              <a:rPr lang="en-US" altLang="zh-CN" sz="2400" b="1" dirty="0" smtClean="0">
                <a:sym typeface="+mn-ea"/>
              </a:rPr>
              <a:t>JSP</a:t>
            </a:r>
            <a:r>
              <a:rPr lang="zh-CN" altLang="en-US" sz="2400" b="1" dirty="0" smtClean="0">
                <a:sym typeface="+mn-ea"/>
              </a:rPr>
              <a:t>、</a:t>
            </a:r>
            <a:r>
              <a:rPr lang="en-US" altLang="zh-CN" sz="2400" b="1" dirty="0" smtClean="0">
                <a:sym typeface="+mn-ea"/>
              </a:rPr>
              <a:t>PHP</a:t>
            </a:r>
            <a:r>
              <a:rPr lang="zh-CN" altLang="en-US" sz="2400" b="1" dirty="0" smtClean="0">
                <a:sym typeface="+mn-ea"/>
              </a:rPr>
              <a:t>等文件也属于</a:t>
            </a:r>
            <a:r>
              <a:rPr lang="en-US" altLang="zh-CN" sz="2400" b="1" dirty="0" smtClean="0">
                <a:sym typeface="+mn-ea"/>
              </a:rPr>
              <a:t>Web</a:t>
            </a:r>
            <a:r>
              <a:rPr lang="zh-CN" altLang="en-US" sz="2400" b="1" dirty="0" smtClean="0">
                <a:sym typeface="+mn-ea"/>
              </a:rPr>
              <a:t>页面</a:t>
            </a:r>
            <a:endParaRPr lang="zh-CN" altLang="en-US" sz="2400" b="1" dirty="0" smtClean="0"/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400" b="1" dirty="0" smtClean="0"/>
              <a:t>一个简单网站即是由若干个网页文件、图片文件、音频文件和辅助文件等组成。</a:t>
            </a:r>
            <a:endParaRPr lang="en-US" altLang="zh-CN" sz="24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" y="933450"/>
            <a:ext cx="8540750" cy="1143000"/>
          </a:xfrm>
        </p:spPr>
        <p:txBody>
          <a:bodyPr lIns="0"/>
          <a:lstStyle/>
          <a:p>
            <a:pPr eaLnBrk="1" hangingPunct="1"/>
            <a:r>
              <a:rPr lang="en-US" altLang="zh-CN" b="1" smtClean="0"/>
              <a:t>Web</a:t>
            </a:r>
            <a:r>
              <a:rPr lang="zh-CN" altLang="en-US" b="1" smtClean="0"/>
              <a:t>开发技术</a:t>
            </a:r>
            <a:endParaRPr lang="en-US" altLang="zh-CN" b="1" smtClean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738" y="2165350"/>
            <a:ext cx="8499475" cy="39735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marL="342900" indent="-34290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800"/>
              <a:t>Web</a:t>
            </a:r>
            <a:r>
              <a:rPr lang="zh-CN" altLang="en-US" sz="2800"/>
              <a:t>应用是在</a:t>
            </a:r>
            <a:r>
              <a:rPr lang="en-US" altLang="zh-CN" sz="2800"/>
              <a:t>B/S</a:t>
            </a:r>
            <a:r>
              <a:rPr lang="zh-CN" altLang="en-US" sz="2800"/>
              <a:t>架构体系下的应用软件系统 。</a:t>
            </a:r>
            <a:endParaRPr lang="en-US" altLang="zh-CN" sz="2800"/>
          </a:p>
          <a:p>
            <a:pPr marL="342900" indent="-34290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en-US" altLang="zh-CN" sz="2800">
                <a:latin typeface="Arial" panose="020B0604020202020204" pitchFamily="34" charset="0"/>
              </a:rPr>
              <a:t>Web</a:t>
            </a:r>
            <a:r>
              <a:rPr lang="zh-CN" altLang="en-US" sz="2800">
                <a:latin typeface="Arial" panose="020B0604020202020204" pitchFamily="34" charset="0"/>
              </a:rPr>
              <a:t>开发技术大体上可被分为客户端技术和服务器端技术。</a:t>
            </a:r>
            <a:endParaRPr lang="zh-CN" altLang="en-US" sz="2800"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</a:pPr>
            <a:r>
              <a:rPr lang="zh-CN" altLang="en-US" sz="2800">
                <a:latin typeface="Arial" panose="020B0604020202020204" pitchFamily="34" charset="0"/>
              </a:rPr>
              <a:t>重要的客户端技术</a:t>
            </a:r>
            <a:r>
              <a:rPr lang="en-US" altLang="zh-CN" sz="2800">
                <a:latin typeface="Arial" panose="020B0604020202020204" pitchFamily="34" charset="0"/>
              </a:rPr>
              <a:t>——</a:t>
            </a:r>
            <a:r>
              <a:rPr lang="en-US" altLang="zh-CN" sz="2800" smtClean="0">
                <a:sym typeface="+mn-ea"/>
              </a:rPr>
              <a:t>HTML</a:t>
            </a:r>
            <a:r>
              <a:rPr lang="zh-CN" altLang="en-US" sz="2800" smtClean="0">
                <a:sym typeface="+mn-ea"/>
              </a:rPr>
              <a:t>、</a:t>
            </a:r>
            <a:r>
              <a:rPr lang="en-US" altLang="zh-CN" sz="2800" smtClean="0">
                <a:sym typeface="+mn-ea"/>
              </a:rPr>
              <a:t>CSS</a:t>
            </a:r>
            <a:r>
              <a:rPr lang="zh-CN" altLang="en-US" sz="2800" smtClean="0">
                <a:sym typeface="+mn-ea"/>
              </a:rPr>
              <a:t>、</a:t>
            </a:r>
            <a:r>
              <a:rPr lang="en-US" altLang="zh-CN" sz="2800" smtClean="0">
                <a:sym typeface="+mn-ea"/>
              </a:rPr>
              <a:t>JavaScript</a:t>
            </a:r>
            <a:endParaRPr lang="zh-CN" altLang="en-US" sz="2800">
              <a:latin typeface="Arial" panose="020B0604020202020204" pitchFamily="34" charset="0"/>
            </a:endParaRPr>
          </a:p>
          <a:p>
            <a:pPr marL="742950" lvl="1" indent="-285750" algn="l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</a:pPr>
            <a:r>
              <a:rPr lang="zh-CN" altLang="en-US" sz="2800">
                <a:latin typeface="Arial" panose="020B0604020202020204" pitchFamily="34" charset="0"/>
              </a:rPr>
              <a:t>重要的</a:t>
            </a:r>
            <a:r>
              <a:rPr lang="zh-CN" altLang="en-US" sz="2800">
                <a:latin typeface="Arial" panose="020B0604020202020204" pitchFamily="34" charset="0"/>
              </a:rPr>
              <a:t>服务器端技术</a:t>
            </a:r>
            <a:r>
              <a:rPr lang="en-US" altLang="zh-CN" sz="2800">
                <a:latin typeface="Arial" panose="020B0604020202020204" pitchFamily="34" charset="0"/>
              </a:rPr>
              <a:t>——</a:t>
            </a:r>
            <a:r>
              <a:rPr lang="en-US" altLang="zh-CN" sz="2800" smtClean="0">
                <a:sym typeface="+mn-ea"/>
              </a:rPr>
              <a:t>PHP</a:t>
            </a:r>
            <a:r>
              <a:rPr lang="zh-CN" altLang="en-US" sz="2800" smtClean="0">
                <a:sym typeface="+mn-ea"/>
              </a:rPr>
              <a:t>、</a:t>
            </a:r>
            <a:r>
              <a:rPr lang="en-US" altLang="zh-CN" sz="2800" smtClean="0">
                <a:sym typeface="+mn-ea"/>
              </a:rPr>
              <a:t>JSP</a:t>
            </a:r>
            <a:r>
              <a:rPr lang="zh-CN" altLang="en-US" sz="2800" smtClean="0">
                <a:sym typeface="+mn-ea"/>
              </a:rPr>
              <a:t>、</a:t>
            </a:r>
            <a:r>
              <a:rPr lang="en-US" altLang="zh-CN" sz="2800" smtClean="0">
                <a:sym typeface="+mn-ea"/>
              </a:rPr>
              <a:t>ASP.NET</a:t>
            </a:r>
            <a:endParaRPr lang="en-US" altLang="zh-CN" sz="2800" smtClean="0">
              <a:sym typeface="+mn-ea"/>
            </a:endParaRPr>
          </a:p>
          <a:p>
            <a:pPr marL="457200" lvl="0" indent="-457200" algn="l" eaLnBrk="1" hangingPunct="1">
              <a:lnSpc>
                <a:spcPct val="120000"/>
              </a:lnSpc>
              <a:spcBef>
                <a:spcPct val="20000"/>
              </a:spcBef>
              <a:buClr>
                <a:srgbClr val="CC0000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静态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Web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页面与动态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Web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页面</a:t>
            </a:r>
            <a:endParaRPr lang="zh-CN" altLang="en-US" sz="2800" dirty="0" smtClean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7412" name="AutoShape 4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51850" y="6126163"/>
            <a:ext cx="352425" cy="379412"/>
          </a:xfrm>
          <a:prstGeom prst="actionButtonHome">
            <a:avLst/>
          </a:prstGeom>
          <a:solidFill>
            <a:srgbClr val="3366FF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676400" y="1143000"/>
          <a:ext cx="61722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位图图像" r:id="rId1" imgW="5276850" imgH="4095750" progId="Paint.Picture">
                  <p:embed/>
                </p:oleObj>
              </mc:Choice>
              <mc:Fallback>
                <p:oleObj name="位图图像" r:id="rId1" imgW="5276850" imgH="4095750" progId="Paint.Picture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143000"/>
                        <a:ext cx="6172200" cy="464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>
          <a:xfrm>
            <a:off x="422275" y="466725"/>
            <a:ext cx="8229600" cy="838200"/>
          </a:xfrm>
          <a:noFill/>
        </p:spPr>
        <p:txBody>
          <a:bodyPr lIns="91430" tIns="45714" rIns="91430" bIns="45714"/>
          <a:lstStyle/>
          <a:p>
            <a:pPr eaLnBrk="1" hangingPunct="1"/>
            <a:r>
              <a:rPr lang="zh-CN" altLang="en-US" sz="3200" b="1" smtClean="0"/>
              <a:t>静态</a:t>
            </a:r>
            <a:r>
              <a:rPr lang="en-US" altLang="zh-CN" sz="3200" b="1" smtClean="0"/>
              <a:t>Web</a:t>
            </a:r>
            <a:r>
              <a:rPr lang="zh-CN" altLang="en-US" sz="3200" b="1" smtClean="0"/>
              <a:t>页面的工作原理</a:t>
            </a:r>
            <a:endParaRPr lang="zh-CN" altLang="en-US" sz="3200" b="1" smtClean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814513"/>
            <a:ext cx="2987675" cy="650875"/>
          </a:xfrm>
          <a:noFill/>
        </p:spPr>
        <p:txBody>
          <a:bodyPr lIns="91430" tIns="45714" rIns="91430" bIns="45714"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/>
              <a:t>1</a:t>
            </a:r>
            <a:r>
              <a:rPr lang="zh-CN" altLang="en-US" sz="2000" b="1" smtClean="0"/>
              <a:t>、作者编写</a:t>
            </a:r>
            <a:r>
              <a:rPr lang="en-US" altLang="zh-CN" sz="2000" b="1" smtClean="0"/>
              <a:t>HTML</a:t>
            </a:r>
            <a:endParaRPr lang="en-US" altLang="zh-CN" sz="2000" b="1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2209800" y="4572000"/>
            <a:ext cx="2744788" cy="238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、客户请求</a:t>
            </a:r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Web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页面</a:t>
            </a:r>
            <a:endParaRPr lang="zh-CN" altLang="en-US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4138613" y="1492250"/>
            <a:ext cx="40767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Web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服务器定位</a:t>
            </a:r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HTML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文件</a:t>
            </a:r>
            <a:endParaRPr lang="zh-CN" altLang="en-US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6553200" y="3276600"/>
            <a:ext cx="2271713" cy="574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4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HTML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流返回到浏览器</a:t>
            </a:r>
            <a:endParaRPr lang="zh-CN" altLang="en-US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6629400" y="4953000"/>
            <a:ext cx="20574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1" hangingPunct="1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5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、浏览器处理</a:t>
            </a:r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HTML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流并显示页面</a:t>
            </a:r>
            <a:endParaRPr lang="zh-CN" altLang="en-US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252413" y="622300"/>
            <a:ext cx="8189912" cy="600075"/>
          </a:xfrm>
          <a:noFill/>
        </p:spPr>
        <p:txBody>
          <a:bodyPr lIns="91430" tIns="45714" rIns="91430" bIns="45714"/>
          <a:lstStyle/>
          <a:p>
            <a:pPr eaLnBrk="1" hangingPunct="1"/>
            <a:r>
              <a:rPr lang="zh-CN" altLang="en-US" sz="3200" b="1" smtClean="0"/>
              <a:t>服务器端的动态</a:t>
            </a:r>
            <a:r>
              <a:rPr lang="en-US" altLang="zh-CN" sz="3200" b="1" smtClean="0"/>
              <a:t>Web</a:t>
            </a:r>
            <a:r>
              <a:rPr lang="zh-CN" altLang="en-US" sz="3200" b="1" smtClean="0"/>
              <a:t>页面工作原理</a:t>
            </a:r>
            <a:endParaRPr lang="zh-CN" altLang="en-US" sz="3200" b="1" smtClean="0"/>
          </a:p>
        </p:txBody>
      </p:sp>
      <p:pic>
        <p:nvPicPr>
          <p:cNvPr id="27651" name="内容占位符 3" descr="未标题-2.gif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3088" y="1398588"/>
            <a:ext cx="8256587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29638" y="6283325"/>
            <a:ext cx="339725" cy="287338"/>
          </a:xfrm>
          <a:prstGeom prst="actionButtonBeginning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636588" y="325438"/>
            <a:ext cx="8189912" cy="841375"/>
          </a:xfrm>
          <a:noFill/>
        </p:spPr>
        <p:txBody>
          <a:bodyPr lIns="91430" tIns="45714" rIns="91430" bIns="45714"/>
          <a:lstStyle/>
          <a:p>
            <a:pPr eaLnBrk="1" hangingPunct="1"/>
            <a:r>
              <a:rPr lang="zh-CN" altLang="en-US" sz="3200" b="1" smtClean="0"/>
              <a:t>客户端的动态</a:t>
            </a:r>
            <a:r>
              <a:rPr lang="en-US" altLang="zh-CN" sz="3200" b="1" smtClean="0"/>
              <a:t>Web</a:t>
            </a:r>
            <a:r>
              <a:rPr lang="zh-CN" altLang="en-US" sz="3200" b="1" smtClean="0"/>
              <a:t>页面工作原理</a:t>
            </a:r>
            <a:endParaRPr lang="zh-CN" altLang="en-US" sz="3200" b="1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066800" y="1295400"/>
          <a:ext cx="64770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位图图像" r:id="rId1" imgW="5276850" imgH="4095750" progId="Paint.Picture">
                  <p:embed/>
                </p:oleObj>
              </mc:Choice>
              <mc:Fallback>
                <p:oleObj name="位图图像" r:id="rId1" imgW="5276850" imgH="4095750" progId="Paint.Picture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295400"/>
                        <a:ext cx="6477000" cy="464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6"/>
          <p:cNvSpPr txBox="1">
            <a:spLocks noChangeArrowheads="1"/>
          </p:cNvSpPr>
          <p:nvPr/>
        </p:nvSpPr>
        <p:spPr bwMode="auto">
          <a:xfrm>
            <a:off x="2057400" y="1219200"/>
            <a:ext cx="1828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</a:rPr>
              <a:t>Web</a:t>
            </a:r>
            <a:r>
              <a:rPr lang="zh-CN" altLang="en-US" sz="2400">
                <a:solidFill>
                  <a:srgbClr val="FF0000"/>
                </a:solidFill>
              </a:rPr>
              <a:t>服务器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2053" name="Text Box 7"/>
          <p:cNvSpPr txBox="1">
            <a:spLocks noChangeArrowheads="1"/>
          </p:cNvSpPr>
          <p:nvPr/>
        </p:nvSpPr>
        <p:spPr bwMode="auto">
          <a:xfrm>
            <a:off x="5410200" y="5486400"/>
            <a:ext cx="1295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客户机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228600" y="1981200"/>
            <a:ext cx="1676400" cy="701675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、作者编写的网页文件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124075" y="4495800"/>
            <a:ext cx="2160588" cy="396875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、客户请求网页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708400" y="1412875"/>
            <a:ext cx="4799013" cy="396875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solidFill>
                  <a:schemeClr val="bg1"/>
                </a:solidFill>
              </a:rPr>
              <a:t>3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Web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服务器定位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HTML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文件和指令文件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5276850" y="2636838"/>
            <a:ext cx="3867150" cy="4572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HTML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和指令被返回到浏览器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6877050" y="3716338"/>
            <a:ext cx="1941513" cy="1006475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、浏览器处理指令并将指令转换为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HTML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6588125" y="5157788"/>
            <a:ext cx="2555875" cy="701675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、浏览器处理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HTML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流并显示页面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60" name="Rectangle 15"/>
          <p:cNvSpPr>
            <a:spLocks noChangeArrowheads="1"/>
          </p:cNvSpPr>
          <p:nvPr/>
        </p:nvSpPr>
        <p:spPr bwMode="auto">
          <a:xfrm>
            <a:off x="198438" y="5114925"/>
            <a:ext cx="3898900" cy="1235075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chemeClr val="tx2"/>
                </a:solidFill>
              </a:rPr>
              <a:t>客户端动态</a:t>
            </a:r>
            <a:r>
              <a:rPr lang="en-US" altLang="zh-CN">
                <a:solidFill>
                  <a:schemeClr val="tx2"/>
                </a:solidFill>
              </a:rPr>
              <a:t>WEB</a:t>
            </a:r>
            <a:r>
              <a:rPr lang="zh-CN" altLang="en-US">
                <a:solidFill>
                  <a:schemeClr val="tx2"/>
                </a:solidFill>
              </a:rPr>
              <a:t>页面：</a:t>
            </a:r>
            <a:r>
              <a:rPr lang="zh-CN" altLang="en-US"/>
              <a:t>动态地改变网页的内容，为不同用户提供个性化的服务。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618FFD"/>
      </a:hlink>
      <a:folHlink>
        <a:srgbClr val="CECECE"/>
      </a:folHlink>
    </a:clrScheme>
    <a:fontScheme name="Templat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通用_红_2">
  <a:themeElements>
    <a:clrScheme name="通用_红_2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通用_红_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通用_红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_红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_红_2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通用_红_2">
  <a:themeElements>
    <a:clrScheme name="1_通用_红_2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通用_红_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通用_红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通用_红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通用_红_2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通用_红_2">
  <a:themeElements>
    <a:clrScheme name="2_通用_红_2 13">
      <a:dk1>
        <a:srgbClr val="000000"/>
      </a:dk1>
      <a:lt1>
        <a:srgbClr val="FFFFFF"/>
      </a:lt1>
      <a:dk2>
        <a:srgbClr val="6C0015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通用_红_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通用_红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通用_红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通用_红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通用_红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通用_红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通用_红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通用_红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通用_红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通用_红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通用_红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通用_红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通用_红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通用_红_2 13">
        <a:dk1>
          <a:srgbClr val="000000"/>
        </a:dk1>
        <a:lt1>
          <a:srgbClr val="FFFFFF"/>
        </a:lt1>
        <a:dk2>
          <a:srgbClr val="6C0015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5773</Words>
  <Application>WPS 演示</Application>
  <PresentationFormat>全屏显示(4:3)</PresentationFormat>
  <Paragraphs>270</Paragraphs>
  <Slides>34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Arial</vt:lpstr>
      <vt:lpstr>宋体</vt:lpstr>
      <vt:lpstr>Wingdings</vt:lpstr>
      <vt:lpstr>Arial Narrow</vt:lpstr>
      <vt:lpstr>Times New Roman</vt:lpstr>
      <vt:lpstr>黑体</vt:lpstr>
      <vt:lpstr>Wingdings</vt:lpstr>
      <vt:lpstr>微软雅黑</vt:lpstr>
      <vt:lpstr>Arial Unicode MS</vt:lpstr>
      <vt:lpstr>华文新魏</vt:lpstr>
      <vt:lpstr>Tahoma</vt:lpstr>
      <vt:lpstr>Garamond</vt:lpstr>
      <vt:lpstr>华文宋体</vt:lpstr>
      <vt:lpstr>华文细黑</vt:lpstr>
      <vt:lpstr>Template</vt:lpstr>
      <vt:lpstr>通用_红_2</vt:lpstr>
      <vt:lpstr>1_通用_红_2</vt:lpstr>
      <vt:lpstr>2_通用_红_2</vt:lpstr>
      <vt:lpstr>古瓶荷花</vt:lpstr>
      <vt:lpstr>Paint.Picture</vt:lpstr>
      <vt:lpstr>Paint.Picture</vt:lpstr>
      <vt:lpstr>Web编程技术</vt:lpstr>
      <vt:lpstr>主要内容</vt:lpstr>
      <vt:lpstr>Web简介</vt:lpstr>
      <vt:lpstr>Web概述</vt:lpstr>
      <vt:lpstr>PowerPoint 演示文稿</vt:lpstr>
      <vt:lpstr>Web开发技术</vt:lpstr>
      <vt:lpstr>静态Web页面的工作原理</vt:lpstr>
      <vt:lpstr>服务器端的动态Web页面工作原理</vt:lpstr>
      <vt:lpstr>客户端的动态Web页面工作原理</vt:lpstr>
      <vt:lpstr>HTML简介 </vt:lpstr>
      <vt:lpstr>什么是HTML ？</vt:lpstr>
      <vt:lpstr>PowerPoint 演示文稿</vt:lpstr>
      <vt:lpstr>常用HTML元素概览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XHTML</vt:lpstr>
      <vt:lpstr>PowerPoint 演示文稿</vt:lpstr>
      <vt:lpstr>PowerPoint 演示文稿</vt:lpstr>
      <vt:lpstr>PowerPoint 演示文稿</vt:lpstr>
      <vt:lpstr>PowerPoint 演示文稿</vt:lpstr>
      <vt:lpstr>利用开发工具制作web页面</vt:lpstr>
      <vt:lpstr>PowerPoint 演示文稿</vt:lpstr>
      <vt:lpstr>使用CSS布局和美化web页面</vt:lpstr>
      <vt:lpstr>第一周课程主要内容小结</vt:lpstr>
    </vt:vector>
  </TitlesOfParts>
  <Company>Winarray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YangGang</dc:creator>
  <cp:lastModifiedBy>huang</cp:lastModifiedBy>
  <cp:revision>398</cp:revision>
  <dcterms:created xsi:type="dcterms:W3CDTF">2007-01-18T01:29:00Z</dcterms:created>
  <dcterms:modified xsi:type="dcterms:W3CDTF">2021-03-01T14:32:03Z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