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09"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257" r:id="rId18"/>
    <p:sldId id="268" r:id="rId19"/>
    <p:sldId id="269" r:id="rId20"/>
    <p:sldId id="272" r:id="rId21"/>
    <p:sldId id="291" r:id="rId22"/>
    <p:sldId id="295" r:id="rId23"/>
    <p:sldId id="259" r:id="rId24"/>
    <p:sldId id="292" r:id="rId25"/>
    <p:sldId id="297" r:id="rId26"/>
    <p:sldId id="294" r:id="rId27"/>
    <p:sldId id="298" r:id="rId28"/>
    <p:sldId id="300" r:id="rId29"/>
    <p:sldId id="299" r:id="rId30"/>
    <p:sldId id="293" r:id="rId31"/>
    <p:sldId id="303" r:id="rId32"/>
    <p:sldId id="304" r:id="rId33"/>
    <p:sldId id="302" r:id="rId34"/>
    <p:sldId id="305" r:id="rId35"/>
    <p:sldId id="325" r:id="rId36"/>
    <p:sldId id="324" r:id="rId37"/>
    <p:sldId id="326" r:id="rId38"/>
    <p:sldId id="327" r:id="rId39"/>
    <p:sldId id="328" r:id="rId40"/>
    <p:sldId id="329" r:id="rId41"/>
    <p:sldId id="330" r:id="rId42"/>
    <p:sldId id="331" r:id="rId43"/>
    <p:sldId id="332" r:id="rId44"/>
    <p:sldId id="333" r:id="rId45"/>
    <p:sldId id="334" r:id="rId46"/>
    <p:sldId id="335" r:id="rId47"/>
    <p:sldId id="336" r:id="rId48"/>
    <p:sldId id="337" r:id="rId49"/>
    <p:sldId id="338" r:id="rId50"/>
    <p:sldId id="339" r:id="rId51"/>
    <p:sldId id="340" r:id="rId52"/>
    <p:sldId id="341" r:id="rId53"/>
    <p:sldId id="342" r:id="rId54"/>
    <p:sldId id="343" r:id="rId55"/>
    <p:sldId id="344" r:id="rId56"/>
    <p:sldId id="345" r:id="rId57"/>
    <p:sldId id="346" r:id="rId58"/>
    <p:sldId id="347" r:id="rId59"/>
    <p:sldId id="348" r:id="rId60"/>
    <p:sldId id="349" r:id="rId61"/>
    <p:sldId id="350" r:id="rId62"/>
    <p:sldId id="351" r:id="rId63"/>
    <p:sldId id="352" r:id="rId64"/>
    <p:sldId id="353" r:id="rId65"/>
    <p:sldId id="354" r:id="rId66"/>
    <p:sldId id="355" r:id="rId67"/>
    <p:sldId id="356" r:id="rId68"/>
    <p:sldId id="357" r:id="rId69"/>
    <p:sldId id="358" r:id="rId70"/>
    <p:sldId id="359" r:id="rId71"/>
    <p:sldId id="360" r:id="rId72"/>
    <p:sldId id="361" r:id="rId73"/>
    <p:sldId id="362" r:id="rId74"/>
    <p:sldId id="363" r:id="rId75"/>
    <p:sldId id="364" r:id="rId76"/>
    <p:sldId id="365" r:id="rId77"/>
    <p:sldId id="366" r:id="rId78"/>
    <p:sldId id="367" r:id="rId79"/>
    <p:sldId id="368" r:id="rId80"/>
    <p:sldId id="369" r:id="rId81"/>
    <p:sldId id="370" r:id="rId82"/>
    <p:sldId id="371" r:id="rId83"/>
    <p:sldId id="372" r:id="rId84"/>
    <p:sldId id="373" r:id="rId85"/>
    <p:sldId id="374" r:id="rId86"/>
    <p:sldId id="375" r:id="rId87"/>
    <p:sldId id="376" r:id="rId88"/>
    <p:sldId id="377" r:id="rId89"/>
    <p:sldId id="378" r:id="rId90"/>
    <p:sldId id="379" r:id="rId91"/>
    <p:sldId id="380" r:id="rId92"/>
    <p:sldId id="381" r:id="rId93"/>
    <p:sldId id="382" r:id="rId94"/>
    <p:sldId id="383" r:id="rId95"/>
    <p:sldId id="384" r:id="rId96"/>
    <p:sldId id="385" r:id="rId97"/>
    <p:sldId id="386" r:id="rId98"/>
    <p:sldId id="387" r:id="rId99"/>
    <p:sldId id="388" r:id="rId100"/>
    <p:sldId id="389" r:id="rId101"/>
    <p:sldId id="390" r:id="rId102"/>
    <p:sldId id="391" r:id="rId103"/>
    <p:sldId id="392" r:id="rId10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918" y="54"/>
      </p:cViewPr>
      <p:guideLst>
        <p:guide orient="horz" pos="2160"/>
        <p:guide pos="28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Rot="1" noChangeArrowheads="1"/>
          </p:cNvSpPr>
          <p:nvPr>
            <p:ph type="ctrTitle"/>
          </p:nvPr>
        </p:nvSpPr>
        <p:spPr>
          <a:xfrm>
            <a:off x="3962400" y="1066800"/>
            <a:ext cx="4648200" cy="1981200"/>
          </a:xfrm>
        </p:spPr>
        <p:txBody>
          <a:bodyPr/>
          <a:lstStyle>
            <a:lvl1pPr>
              <a:defRPr/>
            </a:lvl1pPr>
          </a:lstStyle>
          <a:p>
            <a:r>
              <a:rPr lang="zh-CN" altLang="en-US"/>
              <a:t>单击此处编辑母版标题样式</a:t>
            </a:r>
          </a:p>
        </p:txBody>
      </p:sp>
      <p:sp>
        <p:nvSpPr>
          <p:cNvPr id="6147" name="Rectangle 3"/>
          <p:cNvSpPr>
            <a:spLocks noGrp="1" noRot="1" noChangeArrowheads="1"/>
          </p:cNvSpPr>
          <p:nvPr>
            <p:ph type="subTitle" idx="1"/>
          </p:nvPr>
        </p:nvSpPr>
        <p:spPr>
          <a:xfrm>
            <a:off x="3962400" y="3657600"/>
            <a:ext cx="4572000" cy="1676400"/>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a:xfrm>
            <a:off x="301625" y="6076950"/>
            <a:ext cx="2289175" cy="47625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076950"/>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076950"/>
            <a:ext cx="2289175" cy="476250"/>
          </a:xfrm>
        </p:spPr>
        <p:txBody>
          <a:bodyPr/>
          <a:lstStyle>
            <a:lvl1pPr>
              <a:defRPr/>
            </a:lvl1pPr>
          </a:lstStyle>
          <a:p>
            <a:pPr>
              <a:defRPr/>
            </a:pPr>
            <a:fld id="{6235BE7F-B35C-4C9B-9B65-BCD600E25757}"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713AAB0-6856-4B5F-B89A-D8BBBAE25E42}"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2CA6583-3D5A-433F-8123-1EF6847F6D26}"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304800" y="1981200"/>
            <a:ext cx="854075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304800" y="4000500"/>
            <a:ext cx="854075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D203C3A-45A8-4889-98B4-1DFA42AE2776}"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0F90DBD-2B79-4922-A3B7-A01F361D0780}"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CCEBFF2-AE6E-49F5-A783-1B4C0B7855D1}"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45B40B3-788D-4A80-B359-FB1ACE4E2CE1}"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9080214F-2A9F-4E7B-99D1-4A19E074B722}"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C52EBB78-3BD1-4084-97C3-BEE105882F30}"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449A0097-429E-4179-B30D-66F206546D21}"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AD04B87-AB09-476A-8A04-D87CCEB1C3DA}"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B2B7085-EDF3-416D-9365-0EBEFD43EFCF}"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85800"/>
            <a:ext cx="854075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027" name="Rectangle 3"/>
          <p:cNvSpPr>
            <a:spLocks noGrp="1" noRot="1" noChangeArrowheads="1"/>
          </p:cNvSpPr>
          <p:nvPr>
            <p:ph type="body" idx="1"/>
          </p:nvPr>
        </p:nvSpPr>
        <p:spPr bwMode="auto">
          <a:xfrm>
            <a:off x="304800" y="1981200"/>
            <a:ext cx="8540750" cy="38862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4" name="Rectangle 4"/>
          <p:cNvSpPr>
            <a:spLocks noGrp="1" noChangeArrowheads="1"/>
          </p:cNvSpPr>
          <p:nvPr>
            <p:ph type="dt" sz="half" idx="2"/>
          </p:nvPr>
        </p:nvSpPr>
        <p:spPr bwMode="auto">
          <a:xfrm>
            <a:off x="301625" y="6019800"/>
            <a:ext cx="2289175"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a:defRPr/>
            </a:pPr>
            <a:endParaRPr lang="en-US" altLang="zh-CN"/>
          </a:p>
        </p:txBody>
      </p:sp>
      <p:sp>
        <p:nvSpPr>
          <p:cNvPr id="5125" name="Rectangle 5"/>
          <p:cNvSpPr>
            <a:spLocks noGrp="1" noChangeArrowheads="1"/>
          </p:cNvSpPr>
          <p:nvPr>
            <p:ph type="ftr" sz="quarter" idx="3"/>
          </p:nvPr>
        </p:nvSpPr>
        <p:spPr bwMode="auto">
          <a:xfrm>
            <a:off x="3124200" y="6019800"/>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a:defRPr/>
            </a:pPr>
            <a:endParaRPr lang="en-US" altLang="zh-CN"/>
          </a:p>
        </p:txBody>
      </p:sp>
      <p:sp>
        <p:nvSpPr>
          <p:cNvPr id="5126" name="Rectangle 6"/>
          <p:cNvSpPr>
            <a:spLocks noGrp="1" noChangeArrowheads="1"/>
          </p:cNvSpPr>
          <p:nvPr>
            <p:ph type="sldNum" sz="quarter" idx="4"/>
          </p:nvPr>
        </p:nvSpPr>
        <p:spPr bwMode="auto">
          <a:xfrm>
            <a:off x="6553200" y="6019800"/>
            <a:ext cx="2289175"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a:defRPr/>
            </a:pPr>
            <a:fld id="{B5B3F2AD-9707-4E35-A537-5E6EC94A407A}"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000" b="1">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400" b="1">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8" Type="http://schemas.openxmlformats.org/officeDocument/2006/relationships/hyperlink" Target="http://msdn.microsoft.com/zh-cn/library/system.web.security.roles.removeuserfromroles.aspx" TargetMode="External"/><Relationship Id="rId3" Type="http://schemas.openxmlformats.org/officeDocument/2006/relationships/hyperlink" Target="http://msdn.microsoft.com/zh-cn/library/system.web.security.roles.getallroles.aspx" TargetMode="External"/><Relationship Id="rId7" Type="http://schemas.openxmlformats.org/officeDocument/2006/relationships/hyperlink" Target="http://msdn.microsoft.com/zh-cn/library/system.web.security.roles.removeuserfromrole.aspx" TargetMode="External"/><Relationship Id="rId2" Type="http://schemas.openxmlformats.org/officeDocument/2006/relationships/hyperlink" Target="http://msdn.microsoft.com/zh-cn/library/system.web.security.roles.findusersinrole.aspx" TargetMode="External"/><Relationship Id="rId1" Type="http://schemas.openxmlformats.org/officeDocument/2006/relationships/slideLayout" Target="../slideLayouts/slideLayout2.xml"/><Relationship Id="rId6" Type="http://schemas.openxmlformats.org/officeDocument/2006/relationships/hyperlink" Target="http://msdn.microsoft.com/zh-cn/library/system.web.security.roles.isuserinrole.aspx" TargetMode="External"/><Relationship Id="rId11" Type="http://schemas.openxmlformats.org/officeDocument/2006/relationships/hyperlink" Target="http://msdn.microsoft.com/zh-cn/library/system.web.security.roles.roleexists.aspx" TargetMode="External"/><Relationship Id="rId5" Type="http://schemas.openxmlformats.org/officeDocument/2006/relationships/hyperlink" Target="http://msdn.microsoft.com/zh-cn/library/system.web.security.roles.getusersinrole.aspx" TargetMode="External"/><Relationship Id="rId10" Type="http://schemas.openxmlformats.org/officeDocument/2006/relationships/hyperlink" Target="http://msdn.microsoft.com/zh-cn/library/system.web.security.roles.removeusersfromroles.aspx" TargetMode="External"/><Relationship Id="rId4" Type="http://schemas.openxmlformats.org/officeDocument/2006/relationships/hyperlink" Target="http://msdn.microsoft.com/zh-cn/library/system.web.security.roles.getrolesforuser.aspx" TargetMode="External"/><Relationship Id="rId9" Type="http://schemas.openxmlformats.org/officeDocument/2006/relationships/hyperlink" Target="http://msdn.microsoft.com/zh-cn/library/system.web.security.roles.removeusersfromrole.aspx"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slide" Target="slide2.xml"/><Relationship Id="rId2" Type="http://schemas.openxmlformats.org/officeDocument/2006/relationships/slide" Target="slide18.xml"/><Relationship Id="rId1" Type="http://schemas.openxmlformats.org/officeDocument/2006/relationships/slideLayout" Target="../slideLayouts/slideLayout2.xml"/><Relationship Id="rId6" Type="http://schemas.openxmlformats.org/officeDocument/2006/relationships/slide" Target="slide30.xml"/><Relationship Id="rId5" Type="http://schemas.openxmlformats.org/officeDocument/2006/relationships/slide" Target="slide26.xml"/><Relationship Id="rId4" Type="http://schemas.openxmlformats.org/officeDocument/2006/relationships/slide" Target="slide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slide" Target="slide3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25.xml"/><Relationship Id="rId7" Type="http://schemas.openxmlformats.org/officeDocument/2006/relationships/slide" Target="slide33.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1.xml"/><Relationship Id="rId4" Type="http://schemas.openxmlformats.org/officeDocument/2006/relationships/slide" Target="slide29.xml"/><Relationship Id="rId9" Type="http://schemas.openxmlformats.org/officeDocument/2006/relationships/slide" Target="slide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slide" Target="slide38.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slide" Target="slide5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8" Type="http://schemas.openxmlformats.org/officeDocument/2006/relationships/hyperlink" Target="http://msdn.microsoft.com/zh-cn/library/system.web.security.membership.validateuser.aspx" TargetMode="External"/><Relationship Id="rId3" Type="http://schemas.openxmlformats.org/officeDocument/2006/relationships/hyperlink" Target="http://msdn.microsoft.com/zh-cn/library/system.web.security.membership.deleteuser.aspx" TargetMode="External"/><Relationship Id="rId7" Type="http://schemas.openxmlformats.org/officeDocument/2006/relationships/hyperlink" Target="http://msdn.microsoft.com/zh-cn/library/system.web.security.membership.findusersbyemail.aspx" TargetMode="External"/><Relationship Id="rId2" Type="http://schemas.openxmlformats.org/officeDocument/2006/relationships/hyperlink" Target="http://msdn.microsoft.com/zh-cn/library/system.web.security.membership.aspx" TargetMode="External"/><Relationship Id="rId1" Type="http://schemas.openxmlformats.org/officeDocument/2006/relationships/slideLayout" Target="../slideLayouts/slideLayout2.xml"/><Relationship Id="rId6" Type="http://schemas.openxmlformats.org/officeDocument/2006/relationships/hyperlink" Target="http://msdn.microsoft.com/zh-cn/library/system.web.security.membership.findusersbyname.aspx" TargetMode="External"/><Relationship Id="rId5" Type="http://schemas.openxmlformats.org/officeDocument/2006/relationships/hyperlink" Target="http://msdn.microsoft.com/zh-cn/library/system.web.security.membership.getallusers.aspx" TargetMode="External"/><Relationship Id="rId4" Type="http://schemas.openxmlformats.org/officeDocument/2006/relationships/hyperlink" Target="http://msdn.microsoft.com/zh-cn/library/system.web.security.membership.updateuser.aspx" TargetMode="External"/><Relationship Id="rId9" Type="http://schemas.openxmlformats.org/officeDocument/2006/relationships/hyperlink" Target="http://msdn.microsoft.com/zh-cn/library/system.web.security.membership.getnumberofusersonline.aspx" TargetMode="External"/></Relationships>
</file>

<file path=ppt/slides/_rels/slide95.xml.rels><?xml version="1.0" encoding="UTF-8" standalone="yes"?>
<Relationships xmlns="http://schemas.openxmlformats.org/package/2006/relationships"><Relationship Id="rId8" Type="http://schemas.openxmlformats.org/officeDocument/2006/relationships/hyperlink" Target="http://msdn.microsoft.com/zh-cn/library/system.web.security.membershipusercollection.aspx" TargetMode="External"/><Relationship Id="rId3" Type="http://schemas.openxmlformats.org/officeDocument/2006/relationships/hyperlink" Target="http://msdn.microsoft.com/zh-cn/library/system.web.security.membershipuser.changepassword.aspx" TargetMode="External"/><Relationship Id="rId7" Type="http://schemas.openxmlformats.org/officeDocument/2006/relationships/hyperlink" Target="http://msdn.microsoft.com/zh-cn/library/system.web.security.membershipuser.unlockuser.aspx" TargetMode="External"/><Relationship Id="rId2" Type="http://schemas.openxmlformats.org/officeDocument/2006/relationships/hyperlink" Target="http://msdn.microsoft.com/zh-cn/library/system.web.security.membershipuser.aspx" TargetMode="External"/><Relationship Id="rId1" Type="http://schemas.openxmlformats.org/officeDocument/2006/relationships/slideLayout" Target="../slideLayouts/slideLayout2.xml"/><Relationship Id="rId6" Type="http://schemas.openxmlformats.org/officeDocument/2006/relationships/hyperlink" Target="http://msdn.microsoft.com/zh-cn/library/system.web.security.membershipuser.resetpassword.aspx" TargetMode="External"/><Relationship Id="rId5" Type="http://schemas.openxmlformats.org/officeDocument/2006/relationships/hyperlink" Target="http://msdn.microsoft.com/zh-cn/library/system.web.security.membershipuser.getpassword.aspx" TargetMode="External"/><Relationship Id="rId4" Type="http://schemas.openxmlformats.org/officeDocument/2006/relationships/hyperlink" Target="http://msdn.microsoft.com/zh-cn/library/system.web.security.membershipuser.changepasswordquestionandanswer.aspx" TargetMode="External"/><Relationship Id="rId9" Type="http://schemas.openxmlformats.org/officeDocument/2006/relationships/hyperlink" Target="http://msdn.microsoft.com/zh-cn/library/system.web.security.membershipprovider.aspx" TargetMode="External"/></Relationships>
</file>

<file path=ppt/slides/_rels/slide96.xml.rels><?xml version="1.0" encoding="UTF-8" standalone="yes"?>
<Relationships xmlns="http://schemas.openxmlformats.org/package/2006/relationships"><Relationship Id="rId2" Type="http://schemas.openxmlformats.org/officeDocument/2006/relationships/hyperlink" Target="http://msdn.microsoft.com/zh-cn/library/system.web.security.membershipuser.aspx"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8" Type="http://schemas.openxmlformats.org/officeDocument/2006/relationships/hyperlink" Target="http://msdn.microsoft.com/zh-cn/library/system.web.security.roles.addusertorole.aspx" TargetMode="External"/><Relationship Id="rId3" Type="http://schemas.openxmlformats.org/officeDocument/2006/relationships/hyperlink" Target="http://msdn.microsoft.com/zh-cn/library/system.web.security.roles.enabled.aspx" TargetMode="External"/><Relationship Id="rId7" Type="http://schemas.openxmlformats.org/officeDocument/2006/relationships/hyperlink" Target="http://msdn.microsoft.com/zh-cn/library/system.web.security.roles.adduserstoroles.aspx" TargetMode="External"/><Relationship Id="rId2" Type="http://schemas.openxmlformats.org/officeDocument/2006/relationships/hyperlink" Target="http://msdn.microsoft.com/zh-cn/library/system.web.security.roles.applicationname.aspx" TargetMode="External"/><Relationship Id="rId1" Type="http://schemas.openxmlformats.org/officeDocument/2006/relationships/slideLayout" Target="../slideLayouts/slideLayout2.xml"/><Relationship Id="rId6" Type="http://schemas.openxmlformats.org/officeDocument/2006/relationships/hyperlink" Target="http://msdn.microsoft.com/zh-cn/library/system.web.security.roles.adduserstorole.aspx" TargetMode="External"/><Relationship Id="rId11" Type="http://schemas.openxmlformats.org/officeDocument/2006/relationships/hyperlink" Target="http://msdn.microsoft.com/zh-cn/library/system.web.security.roles.deleterole.aspx" TargetMode="External"/><Relationship Id="rId5" Type="http://schemas.openxmlformats.org/officeDocument/2006/relationships/hyperlink" Target="http://msdn.microsoft.com/zh-cn/library/system.web.security.roles.providers.aspx" TargetMode="External"/><Relationship Id="rId10" Type="http://schemas.openxmlformats.org/officeDocument/2006/relationships/hyperlink" Target="http://msdn.microsoft.com/zh-cn/library/system.web.security.roles.createrole.aspx" TargetMode="External"/><Relationship Id="rId4" Type="http://schemas.openxmlformats.org/officeDocument/2006/relationships/hyperlink" Target="http://msdn.microsoft.com/zh-cn/library/system.web.security.roles.provider.aspx" TargetMode="External"/><Relationship Id="rId9" Type="http://schemas.openxmlformats.org/officeDocument/2006/relationships/hyperlink" Target="http://msdn.microsoft.com/zh-cn/library/system.web.security.roles.addusertoroles.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ctrTitle"/>
          </p:nvPr>
        </p:nvSpPr>
        <p:spPr>
          <a:xfrm>
            <a:off x="3924300" y="1557338"/>
            <a:ext cx="4648200" cy="1981200"/>
          </a:xfrm>
        </p:spPr>
        <p:txBody>
          <a:bodyPr/>
          <a:lstStyle/>
          <a:p>
            <a:pPr eaLnBrk="1" hangingPunct="1"/>
            <a:r>
              <a:rPr lang="en-US" altLang="zh-CN" dirty="0">
                <a:sym typeface="+mn-ea"/>
              </a:rPr>
              <a:t>Web</a:t>
            </a:r>
            <a:r>
              <a:rPr lang="zh-CN" altLang="en-US" dirty="0">
                <a:sym typeface="+mn-ea"/>
              </a:rPr>
              <a:t>编程技术</a:t>
            </a:r>
            <a:r>
              <a:rPr lang="zh-CN" altLang="en-US" sz="5400"/>
              <a:t> </a:t>
            </a:r>
          </a:p>
        </p:txBody>
      </p:sp>
      <p:sp>
        <p:nvSpPr>
          <p:cNvPr id="3075" name="Rectangle 3"/>
          <p:cNvSpPr>
            <a:spLocks noGrp="1" noRot="1"/>
          </p:cNvSpPr>
          <p:nvPr>
            <p:ph type="subTitle" idx="1"/>
          </p:nvPr>
        </p:nvSpPr>
        <p:spPr>
          <a:xfrm>
            <a:off x="3924300" y="3636645"/>
            <a:ext cx="4572000" cy="2096135"/>
          </a:xfrm>
        </p:spPr>
        <p:txBody>
          <a:bodyPr vert="horz" wrap="square" lIns="91440" tIns="45720" rIns="91440" bIns="45720" anchor="t"/>
          <a:lstStyle/>
          <a:p>
            <a:pPr eaLnBrk="1" hangingPunct="1">
              <a:buSzPct val="70000"/>
            </a:pPr>
            <a:r>
              <a:rPr lang="zh-CN" altLang="en-US" sz="3600" dirty="0">
                <a:latin typeface="+mn-lt"/>
                <a:ea typeface="+mn-ea"/>
                <a:cs typeface="+mn-cs"/>
              </a:rPr>
              <a:t>第</a:t>
            </a:r>
            <a:r>
              <a:rPr lang="en-US" altLang="zh-CN" sz="3600" dirty="0">
                <a:latin typeface="+mn-lt"/>
                <a:ea typeface="+mn-ea"/>
                <a:cs typeface="+mn-cs"/>
              </a:rPr>
              <a:t>10</a:t>
            </a:r>
            <a:r>
              <a:rPr lang="zh-CN" altLang="en-US" sz="3600" dirty="0">
                <a:latin typeface="+mn-lt"/>
                <a:ea typeface="+mn-ea"/>
                <a:cs typeface="+mn-cs"/>
              </a:rPr>
              <a:t>讲</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body" idx="1"/>
          </p:nvPr>
        </p:nvSpPr>
        <p:spPr>
          <a:xfrm>
            <a:off x="304800" y="765175"/>
            <a:ext cx="8540750" cy="5688013"/>
          </a:xfrm>
        </p:spPr>
        <p:txBody>
          <a:bodyPr/>
          <a:lstStyle/>
          <a:p>
            <a:pPr marL="609600" indent="-609600" eaLnBrk="1" hangingPunct="1">
              <a:buSzPct val="90000"/>
              <a:buFont typeface="+mj-lt"/>
              <a:buAutoNum type="arabicPeriod" startAt="2"/>
              <a:defRPr/>
            </a:pPr>
            <a:r>
              <a:rPr lang="zh-CN" altLang="en-US" dirty="0">
                <a:solidFill>
                  <a:schemeClr val="accent2">
                    <a:lumMod val="50000"/>
                  </a:schemeClr>
                </a:solidFill>
              </a:rPr>
              <a:t>主题的全局应用</a:t>
            </a:r>
            <a:endParaRPr lang="zh-CN" altLang="en-US" dirty="0"/>
          </a:p>
          <a:p>
            <a:pPr marL="1066800" lvl="1" indent="-609600" eaLnBrk="1" hangingPunct="1">
              <a:defRPr/>
            </a:pPr>
            <a:r>
              <a:rPr lang="zh-CN" altLang="en-US" dirty="0"/>
              <a:t>全局应用是指将主题应用于整个站点。可以在</a:t>
            </a:r>
            <a:r>
              <a:rPr lang="en-US" altLang="zh-CN" dirty="0" err="1"/>
              <a:t>web.config</a:t>
            </a:r>
            <a:r>
              <a:rPr lang="zh-CN" altLang="en-US" dirty="0"/>
              <a:t>文件中设置主题。示例代码如下：</a:t>
            </a:r>
          </a:p>
          <a:p>
            <a:pPr marL="1371600" lvl="2" indent="-457200" eaLnBrk="1" hangingPunct="1">
              <a:buFont typeface="Wingdings" panose="05000000000000000000" pitchFamily="2" charset="2"/>
              <a:buNone/>
              <a:defRPr/>
            </a:pPr>
            <a:r>
              <a:rPr lang="zh-CN" altLang="en-US" dirty="0"/>
              <a:t>		</a:t>
            </a:r>
            <a:r>
              <a:rPr lang="en-US" altLang="zh-CN" b="0" dirty="0">
                <a:solidFill>
                  <a:srgbClr val="000000"/>
                </a:solidFill>
              </a:rPr>
              <a:t>&lt;system.web&gt;</a:t>
            </a:r>
          </a:p>
          <a:p>
            <a:pPr marL="1371600" lvl="2" indent="-457200" eaLnBrk="1" hangingPunct="1">
              <a:buFont typeface="Wingdings" panose="05000000000000000000" pitchFamily="2" charset="2"/>
              <a:buNone/>
              <a:defRPr/>
            </a:pPr>
            <a:r>
              <a:rPr lang="en-US" altLang="zh-CN" b="0" dirty="0">
                <a:solidFill>
                  <a:srgbClr val="000000"/>
                </a:solidFill>
              </a:rPr>
              <a:t>			&lt;</a:t>
            </a:r>
            <a:r>
              <a:rPr lang="en-US" altLang="zh-CN" dirty="0">
                <a:solidFill>
                  <a:schemeClr val="tx2">
                    <a:lumMod val="75000"/>
                  </a:schemeClr>
                </a:solidFill>
              </a:rPr>
              <a:t>pages theme="Theme1" </a:t>
            </a:r>
            <a:r>
              <a:rPr lang="en-US" altLang="zh-CN" b="0" dirty="0">
                <a:solidFill>
                  <a:srgbClr val="000000"/>
                </a:solidFill>
              </a:rPr>
              <a:t>/&gt;</a:t>
            </a:r>
          </a:p>
          <a:p>
            <a:pPr marL="1371600" lvl="2" indent="-457200" eaLnBrk="1" hangingPunct="1">
              <a:buFont typeface="Wingdings" panose="05000000000000000000" pitchFamily="2" charset="2"/>
              <a:buNone/>
              <a:defRPr/>
            </a:pPr>
            <a:r>
              <a:rPr lang="en-US" altLang="zh-CN" b="0" dirty="0">
                <a:solidFill>
                  <a:srgbClr val="000000"/>
                </a:solidFill>
              </a:rPr>
              <a:t>		&lt;/system.web&gt;</a:t>
            </a:r>
          </a:p>
          <a:p>
            <a:pPr marL="1066800" lvl="1" indent="-609600" eaLnBrk="1" hangingPunct="1">
              <a:defRPr/>
            </a:pPr>
            <a:r>
              <a:rPr lang="zh-CN" altLang="en-US" dirty="0"/>
              <a:t>配置全局主题后，所有页面将具有相同的主题，若希望某个页面例外，可在该页面中的</a:t>
            </a:r>
            <a:r>
              <a:rPr lang="en-US" altLang="zh-CN" dirty="0"/>
              <a:t>Page</a:t>
            </a:r>
            <a:r>
              <a:rPr lang="zh-CN" altLang="en-US" dirty="0"/>
              <a:t>指令里使用</a:t>
            </a:r>
            <a:r>
              <a:rPr lang="en-US" altLang="zh-CN" dirty="0" err="1"/>
              <a:t>EnableTheming</a:t>
            </a:r>
            <a:r>
              <a:rPr lang="zh-CN" altLang="en-US" dirty="0"/>
              <a:t>属性禁用主题，示例代码如下：</a:t>
            </a:r>
          </a:p>
          <a:p>
            <a:pPr marL="1828800" lvl="3" indent="-457200" eaLnBrk="1" hangingPunct="1">
              <a:lnSpc>
                <a:spcPct val="110000"/>
              </a:lnSpc>
              <a:buFont typeface="Wingdings" panose="05000000000000000000" pitchFamily="2" charset="2"/>
              <a:buNone/>
              <a:defRPr/>
            </a:pPr>
            <a:r>
              <a:rPr lang="en-US" altLang="zh-CN" dirty="0">
                <a:solidFill>
                  <a:srgbClr val="000000"/>
                </a:solidFill>
              </a:rPr>
              <a:t>%@Page  Language="C#"  </a:t>
            </a:r>
            <a:r>
              <a:rPr lang="en-US" altLang="zh-CN" dirty="0" err="1">
                <a:solidFill>
                  <a:srgbClr val="000000"/>
                </a:solidFill>
              </a:rPr>
              <a:t>AutoEventWireup</a:t>
            </a:r>
            <a:r>
              <a:rPr lang="en-US" altLang="zh-CN" dirty="0">
                <a:solidFill>
                  <a:srgbClr val="000000"/>
                </a:solidFill>
              </a:rPr>
              <a:t>="true"  </a:t>
            </a:r>
            <a:r>
              <a:rPr lang="en-US" altLang="zh-CN" dirty="0" err="1">
                <a:solidFill>
                  <a:srgbClr val="000000"/>
                </a:solidFill>
              </a:rPr>
              <a:t>CodeFile</a:t>
            </a:r>
            <a:r>
              <a:rPr lang="en-US" altLang="zh-CN" dirty="0">
                <a:solidFill>
                  <a:srgbClr val="000000"/>
                </a:solidFill>
              </a:rPr>
              <a:t>="</a:t>
            </a:r>
            <a:r>
              <a:rPr lang="en-US" altLang="zh-CN" dirty="0" err="1">
                <a:solidFill>
                  <a:srgbClr val="000000"/>
                </a:solidFill>
              </a:rPr>
              <a:t>Default.aspx.cs</a:t>
            </a:r>
            <a:r>
              <a:rPr lang="en-US" altLang="zh-CN" dirty="0">
                <a:solidFill>
                  <a:srgbClr val="000000"/>
                </a:solidFill>
              </a:rPr>
              <a:t>" Inherits="_Default"  </a:t>
            </a:r>
            <a:r>
              <a:rPr lang="en-US" altLang="zh-CN" b="1" dirty="0" err="1">
                <a:solidFill>
                  <a:schemeClr val="tx2">
                    <a:lumMod val="75000"/>
                  </a:schemeClr>
                </a:solidFill>
              </a:rPr>
              <a:t>EnableTheming</a:t>
            </a:r>
            <a:r>
              <a:rPr lang="en-US" altLang="zh-CN" b="1" dirty="0">
                <a:solidFill>
                  <a:schemeClr val="tx2">
                    <a:lumMod val="75000"/>
                  </a:schemeClr>
                </a:solidFill>
              </a:rPr>
              <a:t>="false"</a:t>
            </a:r>
            <a:r>
              <a:rPr lang="en-US" altLang="zh-CN" dirty="0">
                <a:solidFill>
                  <a:srgbClr val="000000"/>
                </a:solidFill>
              </a:rPr>
              <a:t>%</a:t>
            </a:r>
          </a:p>
          <a:p>
            <a:pPr lvl="1" eaLnBrk="1" hangingPunct="1">
              <a:lnSpc>
                <a:spcPct val="120000"/>
              </a:lnSpc>
              <a:defRPr/>
            </a:pPr>
            <a:r>
              <a:rPr lang="zh-CN" altLang="en-US" dirty="0"/>
              <a:t>示例：主题的全局应用</a:t>
            </a:r>
            <a:endParaRPr lang="en-US" altLang="zh-CN" dirty="0"/>
          </a:p>
          <a:p>
            <a:pPr lvl="2" eaLnBrk="1" hangingPunct="1">
              <a:lnSpc>
                <a:spcPct val="120000"/>
              </a:lnSpc>
              <a:defRPr/>
            </a:pPr>
            <a:r>
              <a:rPr lang="zh-CN" altLang="en-US" b="0" dirty="0"/>
              <a:t> </a:t>
            </a:r>
            <a:r>
              <a:rPr lang="en-US" altLang="zh-CN" b="0" dirty="0"/>
              <a:t>C:\......\Web</a:t>
            </a:r>
            <a:r>
              <a:rPr lang="zh-CN" altLang="en-US" b="0" dirty="0"/>
              <a:t>编程技术</a:t>
            </a:r>
            <a:r>
              <a:rPr lang="en-US" altLang="zh-CN" b="0" dirty="0"/>
              <a:t>\ch7-3-1\Default.aspx</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Rot="1" noChangeArrowheads="1"/>
          </p:cNvSpPr>
          <p:nvPr>
            <p:ph idx="1"/>
          </p:nvPr>
        </p:nvSpPr>
        <p:spPr>
          <a:xfrm>
            <a:off x="323850" y="620713"/>
            <a:ext cx="8540750" cy="719137"/>
          </a:xfrm>
        </p:spPr>
        <p:txBody>
          <a:bodyPr/>
          <a:lstStyle/>
          <a:p>
            <a:pPr marL="1066800" lvl="1" indent="-609600" eaLnBrk="1" hangingPunct="1">
              <a:lnSpc>
                <a:spcPct val="120000"/>
              </a:lnSpc>
              <a:spcBef>
                <a:spcPct val="35000"/>
              </a:spcBef>
            </a:pPr>
            <a:r>
              <a:rPr lang="en-US" altLang="zh-CN">
                <a:solidFill>
                  <a:srgbClr val="000000"/>
                </a:solidFill>
                <a:latin typeface="Times New Roman" panose="02020603050405020304" pitchFamily="18" charset="0"/>
                <a:cs typeface="Times New Roman" panose="02020603050405020304" pitchFamily="18" charset="0"/>
              </a:rPr>
              <a:t>Roles</a:t>
            </a:r>
            <a:r>
              <a:rPr lang="zh-CN" altLang="en-US">
                <a:solidFill>
                  <a:srgbClr val="000000"/>
                </a:solidFill>
                <a:latin typeface="Times New Roman" panose="02020603050405020304" pitchFamily="18" charset="0"/>
                <a:cs typeface="Times New Roman" panose="02020603050405020304" pitchFamily="18" charset="0"/>
              </a:rPr>
              <a:t>类的常用属性和方法（续）</a:t>
            </a:r>
          </a:p>
          <a:p>
            <a:pPr marL="1066800" lvl="1" indent="-609600" eaLnBrk="1" hangingPunct="1">
              <a:lnSpc>
                <a:spcPct val="120000"/>
              </a:lnSpc>
              <a:spcBef>
                <a:spcPct val="35000"/>
              </a:spcBef>
            </a:pPr>
            <a:endParaRPr lang="en-US" altLang="zh-CN"/>
          </a:p>
        </p:txBody>
      </p:sp>
      <p:graphicFrame>
        <p:nvGraphicFramePr>
          <p:cNvPr id="4" name="Group 132"/>
          <p:cNvGraphicFramePr/>
          <p:nvPr/>
        </p:nvGraphicFramePr>
        <p:xfrm>
          <a:off x="250825" y="1125538"/>
          <a:ext cx="8543925" cy="5178744"/>
        </p:xfrm>
        <a:graphic>
          <a:graphicData uri="http://schemas.openxmlformats.org/drawingml/2006/table">
            <a:tbl>
              <a:tblPr/>
              <a:tblGrid>
                <a:gridCol w="3384550">
                  <a:extLst>
                    <a:ext uri="{9D8B030D-6E8A-4147-A177-3AD203B41FA5}">
                      <a16:colId xmlns:a16="http://schemas.microsoft.com/office/drawing/2014/main" val="20000"/>
                    </a:ext>
                  </a:extLst>
                </a:gridCol>
                <a:gridCol w="5159375">
                  <a:extLst>
                    <a:ext uri="{9D8B030D-6E8A-4147-A177-3AD203B41FA5}">
                      <a16:colId xmlns:a16="http://schemas.microsoft.com/office/drawing/2014/main" val="20001"/>
                    </a:ext>
                  </a:extLst>
                </a:gridCol>
              </a:tblGrid>
              <a:tr h="376238">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hlinkClick r:id="rId2"/>
                        </a:rPr>
                        <a:t>FindUsersInRole</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方法</a:t>
                      </a:r>
                      <a:endParaRPr kumimoji="0" lang="zh-CN" altLang="en-US" sz="2000" b="1" i="0" u="none" strike="noStrike" cap="none" normalizeH="0" baseline="0" dirty="0">
                        <a:ln>
                          <a:noFill/>
                        </a:ln>
                        <a:solidFill>
                          <a:schemeClr val="tx1"/>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获取属于指定角色的用户的列表，其中用户名包含要匹配的指定用户名</a:t>
                      </a:r>
                      <a:endParaRPr kumimoji="0" lang="zh-CN" altLang="en-US" sz="2000" b="1" i="0" u="none" strike="noStrike" cap="none" normalizeH="0" baseline="0">
                        <a:ln>
                          <a:noFill/>
                        </a:ln>
                        <a:solidFill>
                          <a:srgbClr val="000000"/>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0"/>
                  </a:ext>
                </a:extLst>
              </a:tr>
              <a:tr h="376238">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hlinkClick r:id="rId3"/>
                        </a:rPr>
                        <a:t>GetAllRoles</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方法</a:t>
                      </a:r>
                      <a:endParaRPr kumimoji="0" lang="zh-CN" altLang="en-US" sz="2000" b="1" i="0" u="none" strike="noStrike" cap="none" normalizeH="0" baseline="0">
                        <a:ln>
                          <a:noFill/>
                        </a:ln>
                        <a:solidFill>
                          <a:schemeClr val="tx1"/>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获取应用程序的所有角色的列表</a:t>
                      </a:r>
                      <a:endParaRPr kumimoji="0" lang="zh-CN" altLang="en-US" sz="2000" b="1" i="0" u="none" strike="noStrike" cap="none" normalizeH="0" baseline="0">
                        <a:ln>
                          <a:noFill/>
                        </a:ln>
                        <a:solidFill>
                          <a:srgbClr val="000000"/>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1"/>
                  </a:ext>
                </a:extLst>
              </a:tr>
              <a:tr h="376238">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hlinkClick r:id="rId4"/>
                        </a:rPr>
                        <a:t>GetRolesForUser</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方法</a:t>
                      </a:r>
                      <a:endParaRPr kumimoji="0" lang="zh-CN" altLang="en-US" sz="2000" b="1" i="0" u="none" strike="noStrike" cap="none" normalizeH="0" baseline="0">
                        <a:ln>
                          <a:noFill/>
                        </a:ln>
                        <a:solidFill>
                          <a:schemeClr val="tx1"/>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获取一个用户所属角色的列表</a:t>
                      </a:r>
                      <a:endParaRPr kumimoji="0" lang="zh-CN" altLang="en-US" sz="2000" b="1" i="0" u="none" strike="noStrike" cap="none" normalizeH="0" baseline="0">
                        <a:ln>
                          <a:noFill/>
                        </a:ln>
                        <a:solidFill>
                          <a:srgbClr val="000000"/>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2"/>
                  </a:ext>
                </a:extLst>
              </a:tr>
              <a:tr h="376238">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hlinkClick r:id="rId5"/>
                        </a:rPr>
                        <a:t>GetUsersInRole</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方法</a:t>
                      </a:r>
                      <a:endParaRPr kumimoji="0" lang="zh-CN" altLang="en-US" sz="2000" b="1" i="0" u="none" strike="noStrike" cap="none" normalizeH="0" baseline="0">
                        <a:ln>
                          <a:noFill/>
                        </a:ln>
                        <a:solidFill>
                          <a:schemeClr val="tx1"/>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获取指定角色所关联的所有用户名</a:t>
                      </a:r>
                      <a:endParaRPr kumimoji="0" lang="zh-CN" altLang="en-US" sz="2000" b="1" i="0" u="none" strike="noStrike" cap="none" normalizeH="0" baseline="0">
                        <a:ln>
                          <a:noFill/>
                        </a:ln>
                        <a:solidFill>
                          <a:srgbClr val="000000"/>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3"/>
                  </a:ext>
                </a:extLst>
              </a:tr>
              <a:tr h="376238">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hlinkClick r:id="rId6"/>
                        </a:rPr>
                        <a:t>IsUserInRole</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方法</a:t>
                      </a:r>
                      <a:endParaRPr kumimoji="0" lang="zh-CN" altLang="en-US" sz="2000" b="1" i="0" u="none" strike="noStrike" cap="none" normalizeH="0" baseline="0">
                        <a:ln>
                          <a:noFill/>
                        </a:ln>
                        <a:solidFill>
                          <a:schemeClr val="tx1"/>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如果指定用户是属于指定角色的成员则返回</a:t>
                      </a:r>
                      <a:r>
                        <a:rPr kumimoji="0" lang="en-US" altLang="zh-CN"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true</a:t>
                      </a:r>
                      <a:endParaRPr kumimoji="0" lang="en-US" altLang="zh-CN" sz="2000" b="1" i="0" u="none" strike="noStrike" cap="none" normalizeH="0" baseline="0">
                        <a:ln>
                          <a:noFill/>
                        </a:ln>
                        <a:solidFill>
                          <a:srgbClr val="000000"/>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4"/>
                  </a:ext>
                </a:extLst>
              </a:tr>
              <a:tr h="376238">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hlinkClick r:id="rId7"/>
                        </a:rPr>
                        <a:t>RemoveUserFromRole</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方法</a:t>
                      </a:r>
                      <a:endParaRPr kumimoji="0" lang="zh-CN" altLang="en-US" sz="2000" b="1" i="0" u="none" strike="noStrike" cap="none" normalizeH="0" baseline="0">
                        <a:ln>
                          <a:noFill/>
                        </a:ln>
                        <a:solidFill>
                          <a:schemeClr val="tx1"/>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从指定的一个角色中移除指定的一个用户</a:t>
                      </a:r>
                      <a:endParaRPr kumimoji="0" lang="zh-CN" altLang="en-US" sz="2000" b="1" i="0" u="none" strike="noStrike" cap="none" normalizeH="0" baseline="0">
                        <a:ln>
                          <a:noFill/>
                        </a:ln>
                        <a:solidFill>
                          <a:srgbClr val="000000"/>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5"/>
                  </a:ext>
                </a:extLst>
              </a:tr>
              <a:tr h="598488">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hlinkClick r:id="rId8"/>
                        </a:rPr>
                        <a:t>RemoveUserFromRoles</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方法</a:t>
                      </a:r>
                      <a:endParaRPr kumimoji="0" lang="zh-CN" altLang="en-US" sz="2000" b="1" i="0" u="none" strike="noStrike" cap="none" normalizeH="0" baseline="0">
                        <a:ln>
                          <a:noFill/>
                        </a:ln>
                        <a:solidFill>
                          <a:schemeClr val="tx1"/>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从指定的所有角色中移除指定的一个用户</a:t>
                      </a:r>
                      <a:endParaRPr kumimoji="0" lang="zh-CN" altLang="en-US" sz="2000" b="1" i="0" u="none" strike="noStrike" cap="none" normalizeH="0" baseline="0">
                        <a:ln>
                          <a:noFill/>
                        </a:ln>
                        <a:solidFill>
                          <a:srgbClr val="000000"/>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6"/>
                  </a:ext>
                </a:extLst>
              </a:tr>
              <a:tr h="598488">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hlinkClick r:id="rId9"/>
                        </a:rPr>
                        <a:t>RemoveUsersFromRole</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方法</a:t>
                      </a:r>
                      <a:endParaRPr kumimoji="0" lang="zh-CN" altLang="en-US" sz="2000" b="1" i="0" u="none" strike="noStrike" cap="none" normalizeH="0" baseline="0">
                        <a:ln>
                          <a:noFill/>
                        </a:ln>
                        <a:solidFill>
                          <a:schemeClr val="tx1"/>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从指定的一个角色中移除指定的所有用户</a:t>
                      </a:r>
                      <a:endParaRPr kumimoji="0" lang="zh-CN" altLang="en-US" sz="2000" b="1" i="0" u="none" strike="noStrike" cap="none" normalizeH="0" baseline="0">
                        <a:ln>
                          <a:noFill/>
                        </a:ln>
                        <a:solidFill>
                          <a:srgbClr val="000000"/>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7"/>
                  </a:ext>
                </a:extLst>
              </a:tr>
              <a:tr h="598488">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hlinkClick r:id="rId10"/>
                        </a:rPr>
                        <a:t>RemoveUsersFromRoles</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方法</a:t>
                      </a:r>
                      <a:endParaRPr kumimoji="0" lang="zh-CN" altLang="en-US" sz="2000" b="1" i="0" u="none" strike="noStrike" cap="none" normalizeH="0" baseline="0">
                        <a:ln>
                          <a:noFill/>
                        </a:ln>
                        <a:solidFill>
                          <a:schemeClr val="tx1"/>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从指定的所有角色中移除指定的所有用户</a:t>
                      </a:r>
                      <a:endParaRPr kumimoji="0" lang="zh-CN" altLang="en-US" sz="2000" b="1" i="0" u="none" strike="noStrike" cap="none" normalizeH="0" baseline="0">
                        <a:ln>
                          <a:noFill/>
                        </a:ln>
                        <a:solidFill>
                          <a:srgbClr val="000000"/>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8"/>
                  </a:ext>
                </a:extLst>
              </a:tr>
              <a:tr h="376238">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hlinkClick r:id="rId11"/>
                        </a:rPr>
                        <a:t>RoleExists</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方法</a:t>
                      </a:r>
                      <a:endParaRPr kumimoji="0" lang="zh-CN" altLang="en-US" sz="2000" b="1" i="0" u="none" strike="noStrike" cap="none" normalizeH="0" baseline="0">
                        <a:ln>
                          <a:noFill/>
                        </a:ln>
                        <a:solidFill>
                          <a:schemeClr val="tx1"/>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如果角色存在则返回</a:t>
                      </a:r>
                      <a:r>
                        <a:rPr kumimoji="0" lang="en-US"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en-US"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，否则返回</a:t>
                      </a:r>
                      <a:r>
                        <a:rPr kumimoji="0" lang="en-US"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kumimoji="0" lang="en-US" altLang="zh-CN" sz="2000" b="1" i="0" u="none" strike="noStrike" cap="none" normalizeH="0" baseline="0" dirty="0">
                        <a:ln>
                          <a:noFill/>
                        </a:ln>
                        <a:solidFill>
                          <a:srgbClr val="000000"/>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Rot="1" noChangeArrowheads="1"/>
          </p:cNvSpPr>
          <p:nvPr>
            <p:ph idx="1"/>
          </p:nvPr>
        </p:nvSpPr>
        <p:spPr>
          <a:xfrm>
            <a:off x="323850" y="981075"/>
            <a:ext cx="8540750" cy="5327650"/>
          </a:xfrm>
        </p:spPr>
        <p:txBody>
          <a:bodyPr/>
          <a:lstStyle/>
          <a:p>
            <a:pPr marL="1066800" lvl="1" indent="-609600" eaLnBrk="1" hangingPunct="1">
              <a:lnSpc>
                <a:spcPct val="130000"/>
              </a:lnSpc>
              <a:spcBef>
                <a:spcPct val="35000"/>
              </a:spcBef>
            </a:pPr>
            <a:r>
              <a:rPr lang="zh-CN" altLang="en-US"/>
              <a:t>用户归属角色的操作 </a:t>
            </a:r>
            <a:endParaRPr lang="en-US" altLang="zh-CN"/>
          </a:p>
          <a:p>
            <a:pPr lvl="2">
              <a:lnSpc>
                <a:spcPct val="130000"/>
              </a:lnSpc>
            </a:pPr>
            <a:r>
              <a:rPr lang="zh-CN" altLang="en-US"/>
              <a:t>若使用基于角色的安全技术，应在网站开发时就要考虑实际情况中可能出现的角色，然后利用网站管理工具，预先建立这些角色，并对这些角色设置合适的访问规则。</a:t>
            </a:r>
          </a:p>
          <a:p>
            <a:pPr lvl="2">
              <a:lnSpc>
                <a:spcPct val="130000"/>
              </a:lnSpc>
            </a:pPr>
            <a:r>
              <a:rPr lang="zh-CN" altLang="en-US"/>
              <a:t>网站运行后再注册的用户，可以通过调用</a:t>
            </a:r>
            <a:r>
              <a:rPr lang="en-US" altLang="zh-CN"/>
              <a:t>Roles.AddUserToRole()</a:t>
            </a:r>
            <a:r>
              <a:rPr lang="zh-CN" altLang="en-US"/>
              <a:t>将该用户添加到一般的角色中。</a:t>
            </a:r>
          </a:p>
          <a:p>
            <a:pPr lvl="2">
              <a:lnSpc>
                <a:spcPct val="130000"/>
              </a:lnSpc>
            </a:pPr>
            <a:r>
              <a:rPr lang="zh-CN" altLang="en-US"/>
              <a:t>若要对某些注册的用户添加到特定的角色，或从角色中删除一些用户，可考虑将这些功能放到网站的后台管理中。 </a:t>
            </a:r>
          </a:p>
          <a:p>
            <a:pPr marL="2381250" lvl="4" indent="-609600" eaLnBrk="1" hangingPunct="1">
              <a:lnSpc>
                <a:spcPct val="120000"/>
              </a:lnSpc>
              <a:spcBef>
                <a:spcPct val="35000"/>
              </a:spcBef>
            </a:pPr>
            <a:endParaRPr lang="en-US" altLang="zh-CN"/>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Rot="1" noChangeArrowheads="1"/>
          </p:cNvSpPr>
          <p:nvPr>
            <p:ph idx="1"/>
          </p:nvPr>
        </p:nvSpPr>
        <p:spPr>
          <a:xfrm>
            <a:off x="304800" y="836613"/>
            <a:ext cx="8540750" cy="5472112"/>
          </a:xfrm>
        </p:spPr>
        <p:txBody>
          <a:bodyPr/>
          <a:lstStyle/>
          <a:p>
            <a:pPr>
              <a:lnSpc>
                <a:spcPct val="120000"/>
              </a:lnSpc>
              <a:defRPr/>
            </a:pPr>
            <a:r>
              <a:rPr lang="zh-CN" altLang="en-US" dirty="0">
                <a:solidFill>
                  <a:schemeClr val="tx2">
                    <a:lumMod val="75000"/>
                  </a:schemeClr>
                </a:solidFill>
              </a:rPr>
              <a:t>拓展</a:t>
            </a:r>
            <a:r>
              <a:rPr lang="zh-CN" altLang="en-US" dirty="0"/>
              <a:t>：提高</a:t>
            </a:r>
            <a:r>
              <a:rPr lang="en-US" altLang="zh-CN" dirty="0"/>
              <a:t>Web</a:t>
            </a:r>
            <a:r>
              <a:rPr lang="zh-CN" altLang="en-US" dirty="0"/>
              <a:t>应用程序安全性的重要措施</a:t>
            </a:r>
            <a:r>
              <a:rPr lang="en-US" altLang="zh-CN" dirty="0"/>
              <a:t>——</a:t>
            </a:r>
            <a:r>
              <a:rPr lang="zh-CN" altLang="en-US" dirty="0">
                <a:solidFill>
                  <a:schemeClr val="tx2">
                    <a:lumMod val="75000"/>
                  </a:schemeClr>
                </a:solidFill>
              </a:rPr>
              <a:t>配置文件加密</a:t>
            </a:r>
            <a:endParaRPr lang="en-US" altLang="zh-CN" dirty="0">
              <a:solidFill>
                <a:schemeClr val="tx2">
                  <a:lumMod val="75000"/>
                </a:schemeClr>
              </a:solidFill>
            </a:endParaRPr>
          </a:p>
          <a:p>
            <a:pPr lvl="1">
              <a:lnSpc>
                <a:spcPct val="120000"/>
              </a:lnSpc>
              <a:defRPr/>
            </a:pPr>
            <a:r>
              <a:rPr lang="zh-CN" altLang="en-US" dirty="0"/>
              <a:t>不以可读或容易解码的格式存储高度敏感的信息，如用户名、密码、连接字符串和加密密钥等，是提高</a:t>
            </a:r>
            <a:r>
              <a:rPr lang="en-US" altLang="zh-CN" dirty="0"/>
              <a:t>Web</a:t>
            </a:r>
            <a:r>
              <a:rPr lang="zh-CN" altLang="en-US" dirty="0"/>
              <a:t>应用程序安全性的另一个重要举措。将敏感信息以不可读的格式存储，可以使攻击者很难获得对敏感信息的访问权限，从而可以增强应用程序的安全性。</a:t>
            </a:r>
          </a:p>
          <a:p>
            <a:pPr lvl="1">
              <a:lnSpc>
                <a:spcPct val="120000"/>
              </a:lnSpc>
              <a:defRPr/>
            </a:pPr>
            <a:r>
              <a:rPr lang="en-US" altLang="zh-CN" dirty="0"/>
              <a:t>ASP.NET</a:t>
            </a:r>
            <a:r>
              <a:rPr lang="zh-CN" altLang="en-US" dirty="0"/>
              <a:t>站点中存储敏感信息的主要位置之一是</a:t>
            </a:r>
            <a:r>
              <a:rPr lang="en-US" altLang="zh-CN" dirty="0" err="1"/>
              <a:t>web.config</a:t>
            </a:r>
            <a:r>
              <a:rPr lang="zh-CN" altLang="en-US" dirty="0"/>
              <a:t>配置文件。为了保护配置文件中的信息，</a:t>
            </a:r>
            <a:r>
              <a:rPr lang="en-US" altLang="zh-CN" dirty="0"/>
              <a:t>ASP.NET 3.5</a:t>
            </a:r>
            <a:r>
              <a:rPr lang="zh-CN" altLang="en-US" dirty="0"/>
              <a:t>提供了一项称为“受保护配置”的功能，可以用于加密配置文件中的敏感信息。</a:t>
            </a:r>
          </a:p>
          <a:p>
            <a:pPr lvl="1">
              <a:lnSpc>
                <a:spcPct val="120000"/>
              </a:lnSpc>
              <a:defRPr/>
            </a:pPr>
            <a:r>
              <a:rPr lang="zh-CN" altLang="en-US" dirty="0">
                <a:solidFill>
                  <a:srgbClr val="7030A0"/>
                </a:solidFill>
              </a:rPr>
              <a:t>详见</a:t>
            </a:r>
            <a:r>
              <a:rPr lang="en-US" altLang="zh-CN" dirty="0">
                <a:solidFill>
                  <a:srgbClr val="7030A0"/>
                </a:solidFill>
              </a:rPr>
              <a:t>《 ASPNET</a:t>
            </a:r>
            <a:r>
              <a:rPr lang="zh-CN" altLang="en-US" dirty="0">
                <a:solidFill>
                  <a:srgbClr val="7030A0"/>
                </a:solidFill>
              </a:rPr>
              <a:t>案例教程</a:t>
            </a:r>
            <a:r>
              <a:rPr lang="en-US" altLang="zh-CN" dirty="0">
                <a:solidFill>
                  <a:srgbClr val="7030A0"/>
                </a:solidFill>
              </a:rPr>
              <a:t>》P348</a:t>
            </a:r>
            <a:endParaRPr lang="zh-CN" altLang="en-US" dirty="0">
              <a:solidFill>
                <a:srgbClr val="7030A0"/>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Rot="1" noChangeArrowheads="1"/>
          </p:cNvSpPr>
          <p:nvPr>
            <p:ph idx="1"/>
          </p:nvPr>
        </p:nvSpPr>
        <p:spPr>
          <a:xfrm>
            <a:off x="323850" y="1125538"/>
            <a:ext cx="8540750" cy="5183187"/>
          </a:xfrm>
        </p:spPr>
        <p:txBody>
          <a:bodyPr/>
          <a:lstStyle/>
          <a:p>
            <a:pPr>
              <a:lnSpc>
                <a:spcPct val="120000"/>
              </a:lnSpc>
              <a:defRPr/>
            </a:pPr>
            <a:r>
              <a:rPr lang="zh-CN" altLang="en-US" sz="2800" dirty="0">
                <a:solidFill>
                  <a:schemeClr val="tx2">
                    <a:lumMod val="75000"/>
                  </a:schemeClr>
                </a:solidFill>
              </a:rPr>
              <a:t>本章主要内容：</a:t>
            </a:r>
          </a:p>
          <a:p>
            <a:pPr lvl="1">
              <a:lnSpc>
                <a:spcPct val="120000"/>
              </a:lnSpc>
              <a:defRPr/>
            </a:pPr>
            <a:r>
              <a:rPr lang="zh-CN" altLang="en-US" dirty="0"/>
              <a:t>验证技术：解决用户的成员资格验证，即“我是谁？”的问题；</a:t>
            </a:r>
          </a:p>
          <a:p>
            <a:pPr lvl="1">
              <a:lnSpc>
                <a:spcPct val="120000"/>
              </a:lnSpc>
              <a:defRPr/>
            </a:pPr>
            <a:r>
              <a:rPr lang="zh-CN" altLang="en-US" dirty="0"/>
              <a:t>授权技术：解决成员权限的授予，即“我能做什么？”的问题；</a:t>
            </a:r>
          </a:p>
          <a:p>
            <a:pPr lvl="1">
              <a:lnSpc>
                <a:spcPct val="120000"/>
              </a:lnSpc>
              <a:defRPr/>
            </a:pPr>
            <a:r>
              <a:rPr lang="zh-CN" altLang="en-US" dirty="0"/>
              <a:t>此外，使用配置文件加密技术解决如何保护网站中敏感、重要信息的问题。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a:xfrm>
            <a:off x="323850" y="765175"/>
            <a:ext cx="8540750" cy="1143000"/>
          </a:xfrm>
        </p:spPr>
        <p:txBody>
          <a:bodyPr/>
          <a:lstStyle/>
          <a:p>
            <a:pPr eaLnBrk="1" hangingPunct="1"/>
            <a:r>
              <a:rPr lang="en-US" altLang="zh-CN"/>
              <a:t>7.3.2 </a:t>
            </a:r>
            <a:r>
              <a:rPr lang="zh-CN" altLang="en-US"/>
              <a:t>主题中的外观文件</a:t>
            </a:r>
          </a:p>
        </p:txBody>
      </p:sp>
      <p:sp>
        <p:nvSpPr>
          <p:cNvPr id="69635" name="Rectangle 3"/>
          <p:cNvSpPr>
            <a:spLocks noGrp="1" noRot="1" noChangeArrowheads="1"/>
          </p:cNvSpPr>
          <p:nvPr>
            <p:ph type="body" idx="1"/>
          </p:nvPr>
        </p:nvSpPr>
        <p:spPr>
          <a:xfrm>
            <a:off x="304800" y="1981200"/>
            <a:ext cx="8540750" cy="4327525"/>
          </a:xfrm>
        </p:spPr>
        <p:txBody>
          <a:bodyPr/>
          <a:lstStyle/>
          <a:p>
            <a:pPr eaLnBrk="1" hangingPunct="1"/>
            <a:r>
              <a:rPr lang="zh-CN" altLang="en-US"/>
              <a:t>外观文件专门用于定义服务器控件的外观。在一个主题中可以包含一个或多个外观文件，其扩展名为</a:t>
            </a:r>
            <a:r>
              <a:rPr lang="en-US" altLang="zh-CN"/>
              <a:t>.skin</a:t>
            </a:r>
            <a:r>
              <a:rPr lang="zh-CN" altLang="en-US"/>
              <a:t>。</a:t>
            </a:r>
            <a:endParaRPr lang="en-US" altLang="zh-CN"/>
          </a:p>
          <a:p>
            <a:pPr eaLnBrk="1" hangingPunct="1"/>
            <a:r>
              <a:rPr lang="zh-CN" altLang="en-US"/>
              <a:t>使用外观文件可以充分利用</a:t>
            </a:r>
            <a:r>
              <a:rPr lang="en-US" altLang="zh-CN"/>
              <a:t>Web </a:t>
            </a:r>
            <a:r>
              <a:rPr lang="zh-CN" altLang="en-US"/>
              <a:t>控件的外观属性。</a:t>
            </a:r>
            <a:endParaRPr lang="en-US" altLang="zh-CN"/>
          </a:p>
          <a:p>
            <a:pPr eaLnBrk="1" hangingPunct="1">
              <a:lnSpc>
                <a:spcPct val="120000"/>
              </a:lnSpc>
            </a:pPr>
            <a:r>
              <a:rPr lang="zh-CN" altLang="en-US"/>
              <a:t>定义外观文件的步骤如下：</a:t>
            </a:r>
          </a:p>
          <a:p>
            <a:pPr marL="914400" lvl="1" indent="-457200" eaLnBrk="1" hangingPunct="1">
              <a:lnSpc>
                <a:spcPct val="120000"/>
              </a:lnSpc>
              <a:buFont typeface="Arial" panose="020B0604020202020204" pitchFamily="34" charset="0"/>
              <a:buAutoNum type="arabicParenR"/>
            </a:pPr>
            <a:r>
              <a:rPr lang="zh-CN" altLang="en-US" b="0">
                <a:solidFill>
                  <a:srgbClr val="000000"/>
                </a:solidFill>
              </a:rPr>
              <a:t>在</a:t>
            </a:r>
            <a:r>
              <a:rPr lang="en-US" altLang="zh-CN" b="0">
                <a:solidFill>
                  <a:srgbClr val="000000"/>
                </a:solidFill>
              </a:rPr>
              <a:t>App_Themes</a:t>
            </a:r>
            <a:r>
              <a:rPr lang="zh-CN" altLang="en-US" b="0">
                <a:solidFill>
                  <a:srgbClr val="000000"/>
                </a:solidFill>
              </a:rPr>
              <a:t>文件夹下创建主题（如</a:t>
            </a:r>
            <a:r>
              <a:rPr lang="en-US" altLang="zh-CN" b="0">
                <a:solidFill>
                  <a:srgbClr val="000000"/>
                </a:solidFill>
              </a:rPr>
              <a:t>Theme1</a:t>
            </a:r>
            <a:r>
              <a:rPr lang="zh-CN" altLang="en-US" b="0">
                <a:solidFill>
                  <a:srgbClr val="000000"/>
                </a:solidFill>
              </a:rPr>
              <a:t>）</a:t>
            </a:r>
            <a:endParaRPr lang="en-US" altLang="zh-CN" b="0">
              <a:solidFill>
                <a:srgbClr val="000000"/>
              </a:solidFill>
            </a:endParaRPr>
          </a:p>
          <a:p>
            <a:pPr marL="914400" lvl="1" indent="-457200" eaLnBrk="1" hangingPunct="1">
              <a:lnSpc>
                <a:spcPct val="120000"/>
              </a:lnSpc>
              <a:buFont typeface="Arial" panose="020B0604020202020204" pitchFamily="34" charset="0"/>
              <a:buAutoNum type="arabicParenR"/>
            </a:pPr>
            <a:r>
              <a:rPr lang="zh-CN" altLang="en-US" b="0">
                <a:solidFill>
                  <a:srgbClr val="000000"/>
                </a:solidFill>
              </a:rPr>
              <a:t>右击主题名，选择“添加新项”，在对话框中选择“外观文件”（如</a:t>
            </a:r>
            <a:r>
              <a:rPr lang="en-US" altLang="zh-CN" b="0">
                <a:solidFill>
                  <a:srgbClr val="000000"/>
                </a:solidFill>
              </a:rPr>
              <a:t>Skin1.skin</a:t>
            </a:r>
            <a:r>
              <a:rPr lang="zh-CN" altLang="en-US" b="0">
                <a:solidFill>
                  <a:srgbClr val="000000"/>
                </a:solidFill>
              </a:rPr>
              <a:t>），单击“添加”按钮。</a:t>
            </a:r>
            <a:endParaRPr lang="en-US" altLang="zh-CN" b="0">
              <a:solidFill>
                <a:srgbClr val="000000"/>
              </a:solidFill>
            </a:endParaRPr>
          </a:p>
          <a:p>
            <a:pPr marL="914400" lvl="1" indent="-457200" eaLnBrk="1" hangingPunct="1">
              <a:lnSpc>
                <a:spcPct val="120000"/>
              </a:lnSpc>
              <a:buFont typeface="Arial" panose="020B0604020202020204" pitchFamily="34" charset="0"/>
              <a:buAutoNum type="arabicParenR"/>
            </a:pPr>
            <a:r>
              <a:rPr lang="zh-CN" altLang="en-US" b="0">
                <a:solidFill>
                  <a:srgbClr val="000000"/>
                </a:solidFill>
              </a:rPr>
              <a:t>在外观文件中定义控件外观。示例如下：</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Rot="1" noChangeArrowheads="1"/>
          </p:cNvSpPr>
          <p:nvPr>
            <p:ph type="body" idx="1"/>
          </p:nvPr>
        </p:nvSpPr>
        <p:spPr>
          <a:xfrm>
            <a:off x="304800" y="1052513"/>
            <a:ext cx="8540750" cy="5256212"/>
          </a:xfrm>
        </p:spPr>
        <p:txBody>
          <a:bodyPr/>
          <a:lstStyle/>
          <a:p>
            <a:pPr marL="1257300" lvl="2" indent="-342900" eaLnBrk="1" hangingPunct="1">
              <a:lnSpc>
                <a:spcPct val="120000"/>
              </a:lnSpc>
              <a:buFont typeface="+mj-lt"/>
              <a:buAutoNum type="alphaLcParenR"/>
              <a:defRPr/>
            </a:pPr>
            <a:r>
              <a:rPr lang="zh-CN" altLang="en-US" dirty="0"/>
              <a:t>打开</a:t>
            </a:r>
            <a:r>
              <a:rPr lang="en-US" altLang="zh-CN" dirty="0"/>
              <a:t>Web</a:t>
            </a:r>
            <a:r>
              <a:rPr lang="zh-CN" altLang="en-US" dirty="0"/>
              <a:t>页面的设计视图从工具箱中把需要设置外观的控件拖放到页面上，设计控件的外观属性；</a:t>
            </a:r>
            <a:endParaRPr lang="en-US" altLang="zh-CN" dirty="0"/>
          </a:p>
          <a:p>
            <a:pPr marL="1714500" lvl="3" indent="-342900" eaLnBrk="1" hangingPunct="1">
              <a:lnSpc>
                <a:spcPct val="120000"/>
              </a:lnSpc>
              <a:defRPr/>
            </a:pPr>
            <a:r>
              <a:rPr lang="en-US" dirty="0"/>
              <a:t>&lt;</a:t>
            </a:r>
            <a:r>
              <a:rPr lang="en-US" dirty="0" err="1"/>
              <a:t>asp:Label</a:t>
            </a:r>
            <a:r>
              <a:rPr lang="en-US" dirty="0"/>
              <a:t> </a:t>
            </a:r>
            <a:r>
              <a:rPr lang="en-US" altLang="zh-CN" dirty="0">
                <a:solidFill>
                  <a:schemeClr val="tx2">
                    <a:lumMod val="50000"/>
                  </a:schemeClr>
                </a:solidFill>
              </a:rPr>
              <a:t>ID=“Label1”</a:t>
            </a:r>
            <a:r>
              <a:rPr lang="en-US" altLang="zh-CN" dirty="0"/>
              <a:t> </a:t>
            </a:r>
            <a:r>
              <a:rPr lang="en-US" dirty="0"/>
              <a:t> </a:t>
            </a:r>
            <a:r>
              <a:rPr lang="en-US" dirty="0" err="1"/>
              <a:t>runat</a:t>
            </a:r>
            <a:r>
              <a:rPr lang="en-US" dirty="0"/>
              <a:t>="server" </a:t>
            </a:r>
            <a:r>
              <a:rPr lang="en-US" dirty="0" err="1"/>
              <a:t>BackColor</a:t>
            </a:r>
            <a:r>
              <a:rPr lang="en-US" dirty="0"/>
              <a:t>="#FFFFCC" Font-Names="</a:t>
            </a:r>
            <a:r>
              <a:rPr lang="zh-CN" altLang="en-US" dirty="0"/>
              <a:t>华文楷体</a:t>
            </a:r>
            <a:r>
              <a:rPr lang="en-US" altLang="zh-CN" dirty="0"/>
              <a:t>“ </a:t>
            </a:r>
            <a:r>
              <a:rPr lang="en-US" dirty="0"/>
              <a:t>  </a:t>
            </a:r>
            <a:r>
              <a:rPr lang="en-US" dirty="0" err="1"/>
              <a:t>ForeColor</a:t>
            </a:r>
            <a:r>
              <a:rPr lang="en-US" dirty="0"/>
              <a:t>="#660033" font-</a:t>
            </a:r>
            <a:r>
              <a:rPr lang="en-US" dirty="0" err="1"/>
              <a:t>size:Larger</a:t>
            </a:r>
            <a:r>
              <a:rPr lang="en-US" dirty="0"/>
              <a:t> Text="Label</a:t>
            </a:r>
            <a:r>
              <a:rPr lang="zh-CN" altLang="en-US" dirty="0"/>
              <a:t>控件的皮肤</a:t>
            </a:r>
            <a:r>
              <a:rPr lang="en-US" altLang="zh-CN" dirty="0"/>
              <a:t>"&gt;&lt;/</a:t>
            </a:r>
            <a:r>
              <a:rPr lang="en-US" dirty="0" err="1"/>
              <a:t>asp:Label</a:t>
            </a:r>
            <a:r>
              <a:rPr lang="en-US" dirty="0"/>
              <a:t>&gt;</a:t>
            </a:r>
            <a:endParaRPr lang="en-US" altLang="zh-CN" dirty="0"/>
          </a:p>
          <a:p>
            <a:pPr marL="1257300" lvl="2" indent="-342900" eaLnBrk="1" hangingPunct="1">
              <a:lnSpc>
                <a:spcPct val="120000"/>
              </a:lnSpc>
              <a:buFont typeface="+mj-lt"/>
              <a:buAutoNum type="alphaLcParenR"/>
              <a:defRPr/>
            </a:pPr>
            <a:r>
              <a:rPr lang="zh-CN" altLang="en-US" dirty="0"/>
              <a:t>将自动生成的控件声明代码复制到外观文件中，并</a:t>
            </a:r>
            <a:r>
              <a:rPr lang="zh-CN" altLang="en-US" dirty="0">
                <a:solidFill>
                  <a:schemeClr val="tx2">
                    <a:lumMod val="50000"/>
                  </a:schemeClr>
                </a:solidFill>
              </a:rPr>
              <a:t>删除控件中的</a:t>
            </a:r>
            <a:r>
              <a:rPr lang="en-US" altLang="zh-CN" dirty="0">
                <a:solidFill>
                  <a:schemeClr val="tx2">
                    <a:lumMod val="50000"/>
                  </a:schemeClr>
                </a:solidFill>
              </a:rPr>
              <a:t>ID</a:t>
            </a:r>
            <a:r>
              <a:rPr lang="zh-CN" altLang="en-US" dirty="0">
                <a:solidFill>
                  <a:schemeClr val="tx2">
                    <a:lumMod val="50000"/>
                  </a:schemeClr>
                </a:solidFill>
              </a:rPr>
              <a:t>属性</a:t>
            </a:r>
            <a:r>
              <a:rPr lang="zh-CN" altLang="en-US" dirty="0"/>
              <a:t>。</a:t>
            </a:r>
            <a:endParaRPr lang="en-US" altLang="zh-CN" dirty="0"/>
          </a:p>
          <a:p>
            <a:pPr lvl="3">
              <a:lnSpc>
                <a:spcPct val="120000"/>
              </a:lnSpc>
              <a:defRPr/>
            </a:pPr>
            <a:r>
              <a:rPr lang="en-US" dirty="0"/>
              <a:t>&lt;</a:t>
            </a:r>
            <a:r>
              <a:rPr lang="en-US" dirty="0" err="1"/>
              <a:t>asp:Label</a:t>
            </a:r>
            <a:r>
              <a:rPr lang="en-US" dirty="0"/>
              <a:t> </a:t>
            </a:r>
            <a:r>
              <a:rPr lang="en-US" dirty="0" err="1"/>
              <a:t>runat</a:t>
            </a:r>
            <a:r>
              <a:rPr lang="en-US" dirty="0"/>
              <a:t>="server" </a:t>
            </a:r>
            <a:r>
              <a:rPr lang="en-US" dirty="0" err="1"/>
              <a:t>BackColor</a:t>
            </a:r>
            <a:r>
              <a:rPr lang="en-US" dirty="0"/>
              <a:t>="#FFFFCC" Font-Names="</a:t>
            </a:r>
            <a:r>
              <a:rPr lang="zh-CN" altLang="en-US" dirty="0"/>
              <a:t>华文楷体</a:t>
            </a:r>
            <a:r>
              <a:rPr lang="en-US" altLang="zh-CN" dirty="0"/>
              <a:t>“ </a:t>
            </a:r>
            <a:r>
              <a:rPr lang="en-US" dirty="0"/>
              <a:t>  </a:t>
            </a:r>
            <a:r>
              <a:rPr lang="en-US" dirty="0" err="1"/>
              <a:t>ForeColor</a:t>
            </a:r>
            <a:r>
              <a:rPr lang="en-US" dirty="0"/>
              <a:t>="#660033" font-</a:t>
            </a:r>
            <a:r>
              <a:rPr lang="en-US" dirty="0" err="1"/>
              <a:t>size:Larger</a:t>
            </a:r>
            <a:r>
              <a:rPr lang="en-US" dirty="0"/>
              <a:t> Text="Label</a:t>
            </a:r>
            <a:r>
              <a:rPr lang="zh-CN" altLang="en-US" dirty="0"/>
              <a:t>控件的皮肤</a:t>
            </a:r>
            <a:r>
              <a:rPr lang="en-US" altLang="zh-CN" dirty="0"/>
              <a:t>"&gt;&lt;/</a:t>
            </a:r>
            <a:r>
              <a:rPr lang="en-US" dirty="0" err="1"/>
              <a:t>asp:Label</a:t>
            </a:r>
            <a:r>
              <a:rPr lang="en-US" dirty="0"/>
              <a:t>&gt;</a:t>
            </a:r>
            <a:endParaRPr lang="en-US" altLang="zh-CN" dirty="0"/>
          </a:p>
          <a:p>
            <a:pPr eaLnBrk="1" hangingPunct="1">
              <a:lnSpc>
                <a:spcPct val="120000"/>
              </a:lnSpc>
              <a:defRPr/>
            </a:pPr>
            <a:r>
              <a:rPr lang="zh-CN" altLang="en-US" dirty="0"/>
              <a:t>示例：</a:t>
            </a:r>
            <a:endParaRPr lang="en-US" altLang="zh-CN" dirty="0"/>
          </a:p>
          <a:p>
            <a:pPr lvl="2" eaLnBrk="1" hangingPunct="1">
              <a:lnSpc>
                <a:spcPct val="120000"/>
              </a:lnSpc>
              <a:defRPr/>
            </a:pPr>
            <a:r>
              <a:rPr lang="zh-CN" altLang="en-US" dirty="0"/>
              <a:t> </a:t>
            </a:r>
            <a:r>
              <a:rPr lang="en-US" altLang="zh-CN" dirty="0"/>
              <a:t>C:\......\Web</a:t>
            </a:r>
            <a:r>
              <a:rPr lang="zh-CN" altLang="en-US" dirty="0"/>
              <a:t>编程技术</a:t>
            </a:r>
            <a:r>
              <a:rPr lang="en-US" altLang="zh-CN" dirty="0"/>
              <a:t>\ch7-3-1 \Theme1\SkinFile1.skin(SkinDemo.aspx)</a:t>
            </a:r>
            <a:endParaRPr lang="zh-CN" altLang="en-US" b="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Rot="1" noChangeArrowheads="1"/>
          </p:cNvSpPr>
          <p:nvPr>
            <p:ph type="body" idx="1"/>
          </p:nvPr>
        </p:nvSpPr>
        <p:spPr>
          <a:xfrm>
            <a:off x="304800" y="908050"/>
            <a:ext cx="8540750" cy="5400675"/>
          </a:xfrm>
        </p:spPr>
        <p:txBody>
          <a:bodyPr/>
          <a:lstStyle/>
          <a:p>
            <a:pPr eaLnBrk="1" hangingPunct="1">
              <a:lnSpc>
                <a:spcPct val="120000"/>
              </a:lnSpc>
              <a:defRPr/>
            </a:pPr>
            <a:r>
              <a:rPr lang="zh-CN" altLang="en-US" dirty="0"/>
              <a:t>若不想让某个特定控件应用已定义的外观，则可通过设置控件的</a:t>
            </a:r>
            <a:r>
              <a:rPr lang="en-US" altLang="zh-CN" dirty="0" err="1">
                <a:solidFill>
                  <a:schemeClr val="tx2">
                    <a:lumMod val="50000"/>
                  </a:schemeClr>
                </a:solidFill>
              </a:rPr>
              <a:t>EnableTheming</a:t>
            </a:r>
            <a:r>
              <a:rPr lang="en-US" altLang="zh-CN" dirty="0">
                <a:solidFill>
                  <a:schemeClr val="tx2">
                    <a:lumMod val="50000"/>
                  </a:schemeClr>
                </a:solidFill>
              </a:rPr>
              <a:t>=</a:t>
            </a:r>
            <a:r>
              <a:rPr lang="zh-CN" altLang="en-US" dirty="0">
                <a:solidFill>
                  <a:schemeClr val="tx2">
                    <a:lumMod val="50000"/>
                  </a:schemeClr>
                </a:solidFill>
              </a:rPr>
              <a:t>“</a:t>
            </a:r>
            <a:r>
              <a:rPr lang="en-US" altLang="zh-CN" dirty="0">
                <a:solidFill>
                  <a:schemeClr val="tx2">
                    <a:lumMod val="50000"/>
                  </a:schemeClr>
                </a:solidFill>
              </a:rPr>
              <a:t>False</a:t>
            </a:r>
            <a:r>
              <a:rPr lang="zh-CN" altLang="en-US" dirty="0">
                <a:solidFill>
                  <a:schemeClr val="tx2">
                    <a:lumMod val="50000"/>
                  </a:schemeClr>
                </a:solidFill>
              </a:rPr>
              <a:t>”以禁用外观</a:t>
            </a:r>
            <a:r>
              <a:rPr lang="zh-CN" altLang="en-US" dirty="0"/>
              <a:t>。但依然可以应用主题中的</a:t>
            </a:r>
            <a:r>
              <a:rPr lang="en-US" altLang="zh-CN" dirty="0"/>
              <a:t>CSS</a:t>
            </a:r>
            <a:r>
              <a:rPr lang="zh-CN" altLang="en-US" dirty="0"/>
              <a:t>文件中的设置。</a:t>
            </a:r>
            <a:endParaRPr lang="en-US" altLang="zh-CN" dirty="0"/>
          </a:p>
          <a:p>
            <a:pPr eaLnBrk="1" hangingPunct="1">
              <a:lnSpc>
                <a:spcPct val="120000"/>
              </a:lnSpc>
              <a:defRPr/>
            </a:pPr>
            <a:r>
              <a:rPr lang="zh-CN" altLang="en-US" dirty="0"/>
              <a:t>若已定义了某种控件的外观，而又要其中某一个控件应用另外一种不同的外观，则可使用命名外观。只要给命名外观指定一个</a:t>
            </a:r>
            <a:r>
              <a:rPr lang="en-US" altLang="zh-CN" dirty="0" err="1"/>
              <a:t>SkinID</a:t>
            </a:r>
            <a:r>
              <a:rPr lang="zh-CN" altLang="en-US" dirty="0"/>
              <a:t>属性即可。</a:t>
            </a:r>
            <a:endParaRPr lang="en-US" altLang="zh-CN" dirty="0"/>
          </a:p>
          <a:p>
            <a:pPr lvl="2" eaLnBrk="1" hangingPunct="1">
              <a:lnSpc>
                <a:spcPct val="120000"/>
              </a:lnSpc>
              <a:defRPr/>
            </a:pPr>
            <a:r>
              <a:rPr lang="en-US" dirty="0"/>
              <a:t>&lt;</a:t>
            </a:r>
            <a:r>
              <a:rPr lang="en-US" dirty="0" err="1"/>
              <a:t>asp:Label</a:t>
            </a:r>
            <a:r>
              <a:rPr lang="en-US" dirty="0"/>
              <a:t> </a:t>
            </a:r>
            <a:r>
              <a:rPr lang="en-US" dirty="0" err="1"/>
              <a:t>runat</a:t>
            </a:r>
            <a:r>
              <a:rPr lang="en-US" dirty="0"/>
              <a:t>="server" </a:t>
            </a:r>
            <a:r>
              <a:rPr lang="en-US" dirty="0" err="1"/>
              <a:t>BackColor</a:t>
            </a:r>
            <a:r>
              <a:rPr lang="en-US" dirty="0"/>
              <a:t>="#FFFFCC" Font-Names="</a:t>
            </a:r>
            <a:r>
              <a:rPr lang="zh-CN" altLang="en-US" dirty="0"/>
              <a:t>华文楷体</a:t>
            </a:r>
            <a:r>
              <a:rPr lang="en-US" altLang="zh-CN" dirty="0"/>
              <a:t>“ </a:t>
            </a:r>
            <a:r>
              <a:rPr lang="en-US" dirty="0"/>
              <a:t>  </a:t>
            </a:r>
            <a:r>
              <a:rPr lang="en-US" dirty="0" err="1"/>
              <a:t>ForeColor</a:t>
            </a:r>
            <a:r>
              <a:rPr lang="en-US" dirty="0"/>
              <a:t>="#660033" font-</a:t>
            </a:r>
            <a:r>
              <a:rPr lang="en-US" dirty="0" err="1"/>
              <a:t>size:Larger</a:t>
            </a:r>
            <a:r>
              <a:rPr lang="en-US" dirty="0"/>
              <a:t> Text="Label</a:t>
            </a:r>
            <a:r>
              <a:rPr lang="zh-CN" altLang="en-US" dirty="0"/>
              <a:t>控件的皮肤</a:t>
            </a:r>
            <a:r>
              <a:rPr lang="en-US" altLang="zh-CN" dirty="0"/>
              <a:t>”  </a:t>
            </a:r>
            <a:r>
              <a:rPr lang="en-US" altLang="zh-CN" dirty="0" err="1">
                <a:solidFill>
                  <a:schemeClr val="tx2">
                    <a:lumMod val="50000"/>
                  </a:schemeClr>
                </a:solidFill>
              </a:rPr>
              <a:t>SkinID</a:t>
            </a:r>
            <a:r>
              <a:rPr lang="en-US" altLang="zh-CN" dirty="0">
                <a:solidFill>
                  <a:schemeClr val="tx2">
                    <a:lumMod val="50000"/>
                  </a:schemeClr>
                </a:solidFill>
              </a:rPr>
              <a:t>=“Skin2”</a:t>
            </a:r>
            <a:r>
              <a:rPr lang="en-US" altLang="zh-CN" dirty="0"/>
              <a:t>&gt;&lt;/</a:t>
            </a:r>
            <a:r>
              <a:rPr lang="en-US" dirty="0" err="1"/>
              <a:t>asp:Label</a:t>
            </a:r>
            <a:r>
              <a:rPr lang="en-US" dirty="0"/>
              <a:t>&gt;</a:t>
            </a:r>
            <a:endParaRPr lang="en-US" altLang="zh-CN" dirty="0"/>
          </a:p>
          <a:p>
            <a:pPr lvl="2" eaLnBrk="1" hangingPunct="1">
              <a:lnSpc>
                <a:spcPct val="120000"/>
              </a:lnSpc>
              <a:defRPr/>
            </a:pPr>
            <a:endParaRPr lang="en-US" altLang="zh-CN" dirty="0"/>
          </a:p>
          <a:p>
            <a:pPr eaLnBrk="1" hangingPunct="1">
              <a:lnSpc>
                <a:spcPct val="120000"/>
              </a:lnSpc>
              <a:defRPr/>
            </a:pPr>
            <a:r>
              <a:rPr lang="zh-CN" altLang="en-US" dirty="0"/>
              <a:t>示例：</a:t>
            </a:r>
          </a:p>
          <a:p>
            <a:pPr lvl="2" eaLnBrk="1" hangingPunct="1">
              <a:lnSpc>
                <a:spcPct val="120000"/>
              </a:lnSpc>
              <a:defRPr/>
            </a:pPr>
            <a:r>
              <a:rPr lang="zh-CN" altLang="en-US" dirty="0"/>
              <a:t> </a:t>
            </a:r>
            <a:r>
              <a:rPr lang="en-US" altLang="zh-CN" dirty="0"/>
              <a:t>C:\......\Web</a:t>
            </a:r>
            <a:r>
              <a:rPr lang="zh-CN" altLang="en-US" dirty="0"/>
              <a:t>编程技术</a:t>
            </a:r>
            <a:r>
              <a:rPr lang="en-US" altLang="zh-CN" dirty="0"/>
              <a:t>\ch7-3-1 \Theme1\SkinFile1.skin(SkinDemo.aspx)</a:t>
            </a:r>
            <a:endParaRPr lang="zh-CN" altLang="en-US" b="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p:txBody>
          <a:bodyPr/>
          <a:lstStyle/>
          <a:p>
            <a:pPr eaLnBrk="1" hangingPunct="1"/>
            <a:r>
              <a:rPr lang="en-US" altLang="zh-CN"/>
              <a:t>7.3.3 </a:t>
            </a:r>
            <a:r>
              <a:rPr lang="zh-CN" altLang="en-US"/>
              <a:t>主题中的</a:t>
            </a:r>
            <a:r>
              <a:rPr lang="en-US" altLang="zh-CN"/>
              <a:t>CSS</a:t>
            </a:r>
            <a:r>
              <a:rPr lang="zh-CN" altLang="en-US"/>
              <a:t>样式文件</a:t>
            </a:r>
          </a:p>
        </p:txBody>
      </p:sp>
      <p:sp>
        <p:nvSpPr>
          <p:cNvPr id="72707" name="Rectangle 3"/>
          <p:cNvSpPr>
            <a:spLocks noGrp="1" noRot="1" noChangeArrowheads="1"/>
          </p:cNvSpPr>
          <p:nvPr>
            <p:ph type="body" idx="1"/>
          </p:nvPr>
        </p:nvSpPr>
        <p:spPr>
          <a:xfrm>
            <a:off x="323850" y="1844675"/>
            <a:ext cx="8540750" cy="4327525"/>
          </a:xfrm>
        </p:spPr>
        <p:txBody>
          <a:bodyPr/>
          <a:lstStyle/>
          <a:p>
            <a:pPr eaLnBrk="1" hangingPunct="1">
              <a:lnSpc>
                <a:spcPct val="110000"/>
              </a:lnSpc>
            </a:pPr>
            <a:r>
              <a:rPr lang="en-US" altLang="zh-CN"/>
              <a:t>CSS</a:t>
            </a:r>
            <a:r>
              <a:rPr lang="zh-CN" altLang="en-US"/>
              <a:t>样式是页面布局及外观设计的强有力的工具。</a:t>
            </a:r>
            <a:endParaRPr lang="en-US" altLang="zh-CN"/>
          </a:p>
          <a:p>
            <a:pPr eaLnBrk="1" hangingPunct="1">
              <a:lnSpc>
                <a:spcPct val="110000"/>
              </a:lnSpc>
            </a:pPr>
            <a:r>
              <a:rPr lang="zh-CN" altLang="en-US"/>
              <a:t>主题中也可以添加</a:t>
            </a:r>
            <a:r>
              <a:rPr lang="en-US" altLang="zh-CN"/>
              <a:t>CSS</a:t>
            </a:r>
            <a:r>
              <a:rPr lang="zh-CN" altLang="en-US"/>
              <a:t>样式文件来控制页面中的</a:t>
            </a:r>
            <a:r>
              <a:rPr lang="en-US" altLang="zh-CN"/>
              <a:t>HTML</a:t>
            </a:r>
            <a:r>
              <a:rPr lang="zh-CN" altLang="en-US"/>
              <a:t>元素和</a:t>
            </a:r>
            <a:r>
              <a:rPr lang="en-US" altLang="zh-CN"/>
              <a:t>Web</a:t>
            </a:r>
            <a:r>
              <a:rPr lang="zh-CN" altLang="en-US"/>
              <a:t>服务器控件的外观。</a:t>
            </a:r>
            <a:endParaRPr lang="en-US" altLang="zh-CN"/>
          </a:p>
          <a:p>
            <a:pPr eaLnBrk="1" hangingPunct="1">
              <a:lnSpc>
                <a:spcPct val="110000"/>
              </a:lnSpc>
            </a:pPr>
            <a:r>
              <a:rPr lang="zh-CN" altLang="en-US"/>
              <a:t>主题中的</a:t>
            </a:r>
            <a:r>
              <a:rPr lang="en-US" altLang="zh-CN"/>
              <a:t>CSS</a:t>
            </a:r>
            <a:r>
              <a:rPr lang="zh-CN" altLang="en-US"/>
              <a:t>样式将被应用到所有应用了主题的页面上。</a:t>
            </a:r>
            <a:endParaRPr lang="en-US" altLang="zh-CN"/>
          </a:p>
          <a:p>
            <a:pPr eaLnBrk="1" hangingPunct="1">
              <a:lnSpc>
                <a:spcPct val="110000"/>
              </a:lnSpc>
            </a:pPr>
            <a:r>
              <a:rPr lang="zh-CN" altLang="en-US"/>
              <a:t>示例：</a:t>
            </a:r>
            <a:endParaRPr lang="en-US" altLang="zh-CN"/>
          </a:p>
          <a:p>
            <a:pPr lvl="2" eaLnBrk="1" hangingPunct="1">
              <a:lnSpc>
                <a:spcPct val="110000"/>
              </a:lnSpc>
            </a:pPr>
            <a:r>
              <a:rPr lang="zh-CN" altLang="en-US"/>
              <a:t> </a:t>
            </a:r>
            <a:r>
              <a:rPr lang="en-US" altLang="zh-CN"/>
              <a:t>C:\.......\Web</a:t>
            </a:r>
            <a:r>
              <a:rPr lang="zh-CN" altLang="en-US"/>
              <a:t>编程技术</a:t>
            </a:r>
            <a:r>
              <a:rPr lang="en-US" altLang="zh-CN"/>
              <a:t>\ch7-3\Theme2\Theme2StyleSheet.css</a:t>
            </a:r>
          </a:p>
          <a:p>
            <a:pPr lvl="2" eaLnBrk="1" hangingPunct="1">
              <a:lnSpc>
                <a:spcPct val="110000"/>
              </a:lnSpc>
            </a:pPr>
            <a:endParaRPr lang="zh-CN" altLang="en-US" b="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rrowheads="1"/>
          </p:cNvSpPr>
          <p:nvPr>
            <p:ph type="title"/>
          </p:nvPr>
        </p:nvSpPr>
        <p:spPr/>
        <p:txBody>
          <a:bodyPr/>
          <a:lstStyle/>
          <a:p>
            <a:pPr eaLnBrk="1" hangingPunct="1"/>
            <a:r>
              <a:rPr lang="en-US" altLang="zh-CN"/>
              <a:t>7.3.4 </a:t>
            </a:r>
            <a:r>
              <a:rPr lang="zh-CN" altLang="en-US"/>
              <a:t>主题的动态应用</a:t>
            </a:r>
          </a:p>
        </p:txBody>
      </p:sp>
      <p:sp>
        <p:nvSpPr>
          <p:cNvPr id="73731" name="Rectangle 3"/>
          <p:cNvSpPr>
            <a:spLocks noGrp="1" noRot="1" noChangeArrowheads="1"/>
          </p:cNvSpPr>
          <p:nvPr>
            <p:ph type="body" idx="1"/>
          </p:nvPr>
        </p:nvSpPr>
        <p:spPr>
          <a:xfrm>
            <a:off x="304800" y="1981200"/>
            <a:ext cx="8540750" cy="4471988"/>
          </a:xfrm>
        </p:spPr>
        <p:txBody>
          <a:bodyPr/>
          <a:lstStyle/>
          <a:p>
            <a:pPr eaLnBrk="1" hangingPunct="1">
              <a:lnSpc>
                <a:spcPct val="95000"/>
              </a:lnSpc>
              <a:spcBef>
                <a:spcPct val="10000"/>
              </a:spcBef>
            </a:pPr>
            <a:r>
              <a:rPr lang="zh-CN" altLang="en-US"/>
              <a:t>在</a:t>
            </a:r>
            <a:r>
              <a:rPr lang="en-US" altLang="zh-CN"/>
              <a:t>ASP.NET</a:t>
            </a:r>
            <a:r>
              <a:rPr lang="zh-CN" altLang="en-US"/>
              <a:t>中可以让用户动态地选择主题，以达到换肤的效果。</a:t>
            </a:r>
          </a:p>
          <a:p>
            <a:pPr eaLnBrk="1" hangingPunct="1">
              <a:lnSpc>
                <a:spcPct val="95000"/>
              </a:lnSpc>
              <a:spcBef>
                <a:spcPct val="10000"/>
              </a:spcBef>
            </a:pPr>
            <a:r>
              <a:rPr lang="zh-CN" altLang="en-US"/>
              <a:t>对于一个</a:t>
            </a:r>
            <a:r>
              <a:rPr lang="en-US" altLang="zh-CN"/>
              <a:t>Web</a:t>
            </a:r>
            <a:r>
              <a:rPr lang="zh-CN" altLang="en-US"/>
              <a:t>页面来说，只需要在</a:t>
            </a:r>
            <a:r>
              <a:rPr lang="en-US" altLang="zh-CN"/>
              <a:t>PreInit</a:t>
            </a:r>
            <a:r>
              <a:rPr lang="zh-CN" altLang="en-US"/>
              <a:t>事件中动态地指定</a:t>
            </a:r>
            <a:r>
              <a:rPr lang="en-US" altLang="zh-CN"/>
              <a:t>Theme</a:t>
            </a:r>
            <a:r>
              <a:rPr lang="zh-CN" altLang="en-US"/>
              <a:t>属性即可，示例代码如下：</a:t>
            </a:r>
          </a:p>
          <a:p>
            <a:pPr lvl="2" eaLnBrk="1" hangingPunct="1">
              <a:lnSpc>
                <a:spcPct val="95000"/>
              </a:lnSpc>
              <a:spcBef>
                <a:spcPct val="10000"/>
              </a:spcBef>
              <a:buFont typeface="Wingdings" panose="05000000000000000000" pitchFamily="2" charset="2"/>
              <a:buNone/>
            </a:pPr>
            <a:r>
              <a:rPr lang="en-US" altLang="zh-CN">
                <a:solidFill>
                  <a:srgbClr val="000000"/>
                </a:solidFill>
              </a:rPr>
              <a:t>protected void Page_PreInit(object sender, EventArgs e)</a:t>
            </a:r>
          </a:p>
          <a:p>
            <a:pPr lvl="2" eaLnBrk="1" hangingPunct="1">
              <a:lnSpc>
                <a:spcPct val="95000"/>
              </a:lnSpc>
              <a:spcBef>
                <a:spcPct val="10000"/>
              </a:spcBef>
              <a:buFont typeface="Wingdings" panose="05000000000000000000" pitchFamily="2" charset="2"/>
              <a:buNone/>
            </a:pPr>
            <a:r>
              <a:rPr lang="en-US" altLang="zh-CN">
                <a:solidFill>
                  <a:srgbClr val="000000"/>
                </a:solidFill>
              </a:rPr>
              <a:t>{</a:t>
            </a:r>
          </a:p>
          <a:p>
            <a:pPr lvl="2" eaLnBrk="1" hangingPunct="1">
              <a:lnSpc>
                <a:spcPct val="95000"/>
              </a:lnSpc>
              <a:spcBef>
                <a:spcPct val="10000"/>
              </a:spcBef>
              <a:buFont typeface="Wingdings" panose="05000000000000000000" pitchFamily="2" charset="2"/>
              <a:buNone/>
            </a:pPr>
            <a:r>
              <a:rPr lang="en-US" altLang="zh-CN">
                <a:solidFill>
                  <a:srgbClr val="000000"/>
                </a:solidFill>
              </a:rPr>
              <a:t>	Theme= "Theme1";</a:t>
            </a:r>
          </a:p>
          <a:p>
            <a:pPr lvl="2" eaLnBrk="1" hangingPunct="1">
              <a:lnSpc>
                <a:spcPct val="95000"/>
              </a:lnSpc>
              <a:spcBef>
                <a:spcPct val="10000"/>
              </a:spcBef>
              <a:buFont typeface="Wingdings" panose="05000000000000000000" pitchFamily="2" charset="2"/>
              <a:buNone/>
            </a:pPr>
            <a:r>
              <a:rPr lang="en-US" altLang="zh-CN">
                <a:solidFill>
                  <a:srgbClr val="000000"/>
                </a:solidFill>
              </a:rPr>
              <a:t>}</a:t>
            </a:r>
          </a:p>
          <a:p>
            <a:pPr eaLnBrk="1" hangingPunct="1">
              <a:lnSpc>
                <a:spcPct val="95000"/>
              </a:lnSpc>
              <a:spcBef>
                <a:spcPct val="10000"/>
              </a:spcBef>
            </a:pPr>
            <a:r>
              <a:rPr lang="zh-CN" altLang="en-US"/>
              <a:t>这种方式适合于为单一页面动态应用主题，如果想要在整个网站范围内动态应用主题可以通过修改</a:t>
            </a:r>
            <a:r>
              <a:rPr lang="en-US" altLang="zh-CN"/>
              <a:t>web.config</a:t>
            </a:r>
            <a:r>
              <a:rPr lang="zh-CN" altLang="en-US"/>
              <a:t>文件来实现。</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Rot="1" noChangeArrowheads="1"/>
          </p:cNvSpPr>
          <p:nvPr>
            <p:ph type="body" idx="1"/>
          </p:nvPr>
        </p:nvSpPr>
        <p:spPr>
          <a:xfrm>
            <a:off x="304800" y="908050"/>
            <a:ext cx="8540750" cy="5400675"/>
          </a:xfrm>
        </p:spPr>
        <p:txBody>
          <a:bodyPr/>
          <a:lstStyle/>
          <a:p>
            <a:pPr eaLnBrk="1" hangingPunct="1"/>
            <a:r>
              <a:rPr lang="zh-CN" altLang="en-US"/>
              <a:t>示例</a:t>
            </a:r>
            <a:r>
              <a:rPr lang="zh-CN" altLang="en-US" b="0"/>
              <a:t>：</a:t>
            </a:r>
            <a:endParaRPr lang="en-US" altLang="zh-CN" b="0"/>
          </a:p>
          <a:p>
            <a:pPr lvl="2" eaLnBrk="1" hangingPunct="1"/>
            <a:r>
              <a:rPr lang="zh-CN" altLang="en-US"/>
              <a:t> </a:t>
            </a:r>
            <a:r>
              <a:rPr lang="en-US" altLang="zh-CN"/>
              <a:t>C:\......\Web</a:t>
            </a:r>
            <a:r>
              <a:rPr lang="zh-CN" altLang="en-US"/>
              <a:t>编程技术</a:t>
            </a:r>
            <a:r>
              <a:rPr lang="en-US" altLang="zh-CN"/>
              <a:t>\ch7-3\Default.aspx</a:t>
            </a:r>
          </a:p>
          <a:p>
            <a:pPr lvl="2" eaLnBrk="1" hangingPunct="1"/>
            <a:endParaRPr lang="zh-CN" altLang="en-US" b="0"/>
          </a:p>
        </p:txBody>
      </p:sp>
      <p:sp>
        <p:nvSpPr>
          <p:cNvPr id="74755" name="AutoShape 3">
            <a:hlinkClick r:id="" action="ppaction://noaction" highlightClick="1"/>
          </p:cNvPr>
          <p:cNvSpPr>
            <a:spLocks noChangeArrowheads="1"/>
          </p:cNvSpPr>
          <p:nvPr/>
        </p:nvSpPr>
        <p:spPr bwMode="auto">
          <a:xfrm>
            <a:off x="8675688" y="6308725"/>
            <a:ext cx="287337" cy="288925"/>
          </a:xfrm>
          <a:prstGeom prst="actionButtonEnd">
            <a:avLst/>
          </a:prstGeom>
          <a:solidFill>
            <a:srgbClr val="FFFF00"/>
          </a:solidFill>
          <a:ln w="9525">
            <a:noFill/>
            <a:miter lim="800000"/>
          </a:ln>
        </p:spPr>
        <p:txBody>
          <a:bodyPr wrap="none" anchor="ct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a:xfrm>
            <a:off x="323850" y="981075"/>
            <a:ext cx="8540750" cy="1143000"/>
          </a:xfrm>
        </p:spPr>
        <p:txBody>
          <a:bodyPr/>
          <a:lstStyle/>
          <a:p>
            <a:pPr eaLnBrk="1" hangingPunct="1"/>
            <a:r>
              <a:rPr lang="zh-CN" altLang="en-US">
                <a:sym typeface="+mn-ea"/>
              </a:rPr>
              <a:t>网站导航</a:t>
            </a:r>
            <a:endParaRPr lang="zh-CN" altLang="en-US"/>
          </a:p>
        </p:txBody>
      </p:sp>
      <p:sp>
        <p:nvSpPr>
          <p:cNvPr id="4099" name="Rectangle 3"/>
          <p:cNvSpPr>
            <a:spLocks noGrp="1" noRot="1" noChangeArrowheads="1"/>
          </p:cNvSpPr>
          <p:nvPr>
            <p:ph type="body" idx="1"/>
          </p:nvPr>
        </p:nvSpPr>
        <p:spPr>
          <a:xfrm>
            <a:off x="2411413" y="2060575"/>
            <a:ext cx="4752975" cy="3824288"/>
          </a:xfrm>
        </p:spPr>
        <p:txBody>
          <a:bodyPr/>
          <a:lstStyle/>
          <a:p>
            <a:pPr eaLnBrk="1" hangingPunct="1">
              <a:lnSpc>
                <a:spcPct val="120000"/>
              </a:lnSpc>
            </a:pPr>
            <a:r>
              <a:rPr lang="en-US" altLang="zh-CN" sz="2800">
                <a:hlinkClick r:id="rId2" action="ppaction://hlinksldjump"/>
              </a:rPr>
              <a:t>ASP.NET</a:t>
            </a:r>
            <a:r>
              <a:rPr lang="zh-CN" altLang="en-US" sz="2800">
                <a:hlinkClick r:id="rId2" action="ppaction://hlinksldjump"/>
              </a:rPr>
              <a:t>网站导航概述 </a:t>
            </a:r>
            <a:endParaRPr lang="zh-CN" altLang="en-US" sz="2800"/>
          </a:p>
          <a:p>
            <a:pPr eaLnBrk="1" hangingPunct="1">
              <a:lnSpc>
                <a:spcPct val="120000"/>
              </a:lnSpc>
            </a:pPr>
            <a:r>
              <a:rPr lang="zh-CN" altLang="en-US" sz="2800">
                <a:hlinkClick r:id="rId3" action="ppaction://hlinksldjump"/>
              </a:rPr>
              <a:t>网站地图</a:t>
            </a:r>
            <a:endParaRPr lang="zh-CN" altLang="en-US" sz="2800"/>
          </a:p>
          <a:p>
            <a:pPr eaLnBrk="1" hangingPunct="1">
              <a:lnSpc>
                <a:spcPct val="120000"/>
              </a:lnSpc>
            </a:pPr>
            <a:r>
              <a:rPr lang="en-US" altLang="zh-CN" sz="2800">
                <a:hlinkClick r:id="rId4" action="ppaction://hlinksldjump"/>
              </a:rPr>
              <a:t>SiteMapPath</a:t>
            </a:r>
            <a:r>
              <a:rPr lang="zh-CN" altLang="en-US" sz="2800">
                <a:hlinkClick r:id="rId4" action="ppaction://hlinksldjump"/>
              </a:rPr>
              <a:t>控件 </a:t>
            </a:r>
            <a:endParaRPr lang="zh-CN" altLang="en-US" sz="2800"/>
          </a:p>
          <a:p>
            <a:pPr eaLnBrk="1" hangingPunct="1">
              <a:lnSpc>
                <a:spcPct val="120000"/>
              </a:lnSpc>
            </a:pPr>
            <a:r>
              <a:rPr lang="en-US" altLang="zh-CN" sz="2800">
                <a:hlinkClick r:id="rId5" action="ppaction://hlinksldjump"/>
              </a:rPr>
              <a:t>TreeView</a:t>
            </a:r>
            <a:r>
              <a:rPr lang="zh-CN" altLang="en-US" sz="2800">
                <a:hlinkClick r:id="rId5" action="ppaction://hlinksldjump"/>
              </a:rPr>
              <a:t>控件</a:t>
            </a:r>
            <a:endParaRPr lang="zh-CN" altLang="en-US" sz="2800"/>
          </a:p>
          <a:p>
            <a:pPr eaLnBrk="1" hangingPunct="1">
              <a:lnSpc>
                <a:spcPct val="120000"/>
              </a:lnSpc>
            </a:pPr>
            <a:r>
              <a:rPr lang="en-US" altLang="zh-CN" sz="2800">
                <a:hlinkClick r:id="rId6" action="ppaction://hlinksldjump"/>
              </a:rPr>
              <a:t>Menu</a:t>
            </a:r>
            <a:r>
              <a:rPr lang="zh-CN" altLang="en-US" sz="2800">
                <a:hlinkClick r:id="rId6" action="ppaction://hlinksldjump"/>
              </a:rPr>
              <a:t>控件</a:t>
            </a:r>
            <a:endParaRPr lang="zh-CN" altLang="en-US" sz="2800"/>
          </a:p>
        </p:txBody>
      </p:sp>
      <p:sp>
        <p:nvSpPr>
          <p:cNvPr id="61443" name="AutoShape 4">
            <a:hlinkClick r:id="rId7" action="ppaction://hlinksldjump" highlightClick="1"/>
          </p:cNvPr>
          <p:cNvSpPr>
            <a:spLocks noChangeArrowheads="1"/>
          </p:cNvSpPr>
          <p:nvPr/>
        </p:nvSpPr>
        <p:spPr bwMode="auto">
          <a:xfrm>
            <a:off x="8388350" y="6092825"/>
            <a:ext cx="287338" cy="288925"/>
          </a:xfrm>
          <a:prstGeom prst="actionButtonHome">
            <a:avLst/>
          </a:prstGeom>
          <a:solidFill>
            <a:schemeClr val="accent1"/>
          </a:solidFill>
          <a:ln w="9525">
            <a:noFill/>
            <a:miter lim="800000"/>
          </a:ln>
        </p:spPr>
        <p:txBody>
          <a:bodyPr wrap="none" anchor="ct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lstStyle/>
          <a:p>
            <a:pPr eaLnBrk="1" hangingPunct="1"/>
            <a:r>
              <a:rPr lang="en-US" altLang="zh-CN"/>
              <a:t>8.1 ASP.NET</a:t>
            </a:r>
            <a:r>
              <a:rPr lang="zh-CN" altLang="en-US"/>
              <a:t>网站导航概述 </a:t>
            </a:r>
          </a:p>
        </p:txBody>
      </p:sp>
      <p:sp>
        <p:nvSpPr>
          <p:cNvPr id="5123" name="Rectangle 3"/>
          <p:cNvSpPr>
            <a:spLocks noGrp="1" noRot="1" noChangeArrowheads="1"/>
          </p:cNvSpPr>
          <p:nvPr>
            <p:ph type="body" idx="1"/>
          </p:nvPr>
        </p:nvSpPr>
        <p:spPr>
          <a:xfrm>
            <a:off x="323850" y="1981200"/>
            <a:ext cx="8496300" cy="4184650"/>
          </a:xfrm>
        </p:spPr>
        <p:txBody>
          <a:bodyPr/>
          <a:lstStyle/>
          <a:p>
            <a:pPr eaLnBrk="1" hangingPunct="1"/>
            <a:r>
              <a:rPr lang="zh-CN" altLang="en-US"/>
              <a:t>在最细微的层面，网站不过是由很多网页组成的集合。这些网页通常都在逻辑上相关联，且以某种方式分类。</a:t>
            </a:r>
          </a:p>
          <a:p>
            <a:pPr eaLnBrk="1" hangingPunct="1"/>
            <a:r>
              <a:rPr lang="zh-CN" altLang="en-US"/>
              <a:t>访问网站的用户常常需要在不同网页之间浏览。通过使用网站导航，可以使用户知道自己在当前访问的网站中所处的位置，并且可以顺利、快速地跳转到网站的其它位置。</a:t>
            </a:r>
          </a:p>
          <a:p>
            <a:pPr eaLnBrk="1" hangingPunct="1"/>
            <a:r>
              <a:rPr lang="en-US" altLang="zh-CN"/>
              <a:t>ASP.NET</a:t>
            </a:r>
            <a:r>
              <a:rPr lang="zh-CN" altLang="en-US"/>
              <a:t>网站导航能够将指向所有页面的链接存储在一个文件中，并用一个特定</a:t>
            </a:r>
            <a:r>
              <a:rPr lang="en-US" altLang="zh-CN"/>
              <a:t>Web</a:t>
            </a:r>
            <a:r>
              <a:rPr lang="zh-CN" altLang="en-US"/>
              <a:t>服务器控件在页面上呈现导航菜单。</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Rot="1" noChangeArrowheads="1"/>
          </p:cNvSpPr>
          <p:nvPr>
            <p:ph type="body" idx="1"/>
          </p:nvPr>
        </p:nvSpPr>
        <p:spPr>
          <a:xfrm>
            <a:off x="304800" y="765175"/>
            <a:ext cx="8540750" cy="5472113"/>
          </a:xfrm>
        </p:spPr>
        <p:txBody>
          <a:bodyPr/>
          <a:lstStyle/>
          <a:p>
            <a:pPr marL="457200" indent="-457200">
              <a:lnSpc>
                <a:spcPct val="120000"/>
              </a:lnSpc>
              <a:spcBef>
                <a:spcPct val="0"/>
              </a:spcBef>
              <a:buSzTx/>
            </a:pPr>
            <a:r>
              <a:rPr lang="en-US" altLang="zh-CN" dirty="0"/>
              <a:t>ASP.NET</a:t>
            </a:r>
            <a:r>
              <a:rPr lang="zh-CN" altLang="en-US" dirty="0"/>
              <a:t>提供下列组件，用于为网站创建一致的、容易管理的网站导航方案：</a:t>
            </a:r>
          </a:p>
          <a:p>
            <a:pPr marL="914400" lvl="1" indent="-457200" eaLnBrk="1" hangingPunct="1"/>
            <a:r>
              <a:rPr lang="zh-CN" altLang="en-US" dirty="0">
                <a:solidFill>
                  <a:srgbClr val="000066"/>
                </a:solidFill>
              </a:rPr>
              <a:t>网站地图： 一个</a:t>
            </a:r>
            <a:r>
              <a:rPr lang="en-US" altLang="zh-CN" dirty="0">
                <a:solidFill>
                  <a:srgbClr val="000066"/>
                </a:solidFill>
              </a:rPr>
              <a:t>XML</a:t>
            </a:r>
            <a:r>
              <a:rPr lang="zh-CN" altLang="en-US" dirty="0">
                <a:solidFill>
                  <a:srgbClr val="000066"/>
                </a:solidFill>
              </a:rPr>
              <a:t>文件，定义了网站的逻辑结构。并可将每部分关联到特定的</a:t>
            </a:r>
            <a:r>
              <a:rPr lang="en-US" altLang="zh-CN" dirty="0">
                <a:solidFill>
                  <a:srgbClr val="000066"/>
                </a:solidFill>
              </a:rPr>
              <a:t>URL</a:t>
            </a:r>
            <a:r>
              <a:rPr lang="zh-CN" altLang="en-US" dirty="0">
                <a:solidFill>
                  <a:srgbClr val="000066"/>
                </a:solidFill>
              </a:rPr>
              <a:t>。</a:t>
            </a:r>
          </a:p>
          <a:p>
            <a:pPr marL="914400" lvl="1" indent="-457200" eaLnBrk="1" hangingPunct="1"/>
            <a:r>
              <a:rPr lang="zh-CN" altLang="en-US" dirty="0">
                <a:solidFill>
                  <a:srgbClr val="000066"/>
                </a:solidFill>
              </a:rPr>
              <a:t>网站地图提供程序：默认的网站地图提供程序会自动加载存放网站地图数据的</a:t>
            </a:r>
            <a:r>
              <a:rPr lang="en-US" altLang="zh-CN" dirty="0">
                <a:solidFill>
                  <a:srgbClr val="000066"/>
                </a:solidFill>
              </a:rPr>
              <a:t>XML</a:t>
            </a:r>
            <a:r>
              <a:rPr lang="zh-CN" altLang="en-US" dirty="0">
                <a:solidFill>
                  <a:srgbClr val="000066"/>
                </a:solidFill>
              </a:rPr>
              <a:t>文件。也可以创建自定义的网站地图提供程序。</a:t>
            </a:r>
          </a:p>
          <a:p>
            <a:pPr marL="914400" lvl="1" indent="-457200" eaLnBrk="1" hangingPunct="1"/>
            <a:r>
              <a:rPr lang="en-US" altLang="zh-CN" dirty="0">
                <a:solidFill>
                  <a:srgbClr val="000066"/>
                </a:solidFill>
              </a:rPr>
              <a:t>ASP.NET</a:t>
            </a:r>
            <a:r>
              <a:rPr lang="zh-CN" altLang="en-US" dirty="0">
                <a:solidFill>
                  <a:srgbClr val="000066"/>
                </a:solidFill>
              </a:rPr>
              <a:t>导航控件 ： </a:t>
            </a:r>
            <a:r>
              <a:rPr lang="en-US" altLang="zh-CN" dirty="0" err="1">
                <a:solidFill>
                  <a:srgbClr val="000066"/>
                </a:solidFill>
              </a:rPr>
              <a:t>SiteMapPath</a:t>
            </a:r>
            <a:r>
              <a:rPr lang="zh-CN" altLang="en-US" dirty="0">
                <a:solidFill>
                  <a:srgbClr val="000066"/>
                </a:solidFill>
              </a:rPr>
              <a:t>、</a:t>
            </a:r>
            <a:r>
              <a:rPr lang="zh-CN" altLang="en-US" b="0" dirty="0">
                <a:solidFill>
                  <a:srgbClr val="000066"/>
                </a:solidFill>
              </a:rPr>
              <a:t> </a:t>
            </a:r>
            <a:r>
              <a:rPr lang="en-US" altLang="zh-CN" dirty="0">
                <a:solidFill>
                  <a:srgbClr val="000066"/>
                </a:solidFill>
              </a:rPr>
              <a:t>Menu</a:t>
            </a:r>
            <a:r>
              <a:rPr lang="zh-CN" altLang="en-US" dirty="0">
                <a:solidFill>
                  <a:srgbClr val="000066"/>
                </a:solidFill>
              </a:rPr>
              <a:t>、</a:t>
            </a:r>
            <a:r>
              <a:rPr lang="zh-CN" altLang="en-US" dirty="0"/>
              <a:t> </a:t>
            </a:r>
            <a:r>
              <a:rPr lang="en-US" altLang="zh-CN" dirty="0" err="1">
                <a:solidFill>
                  <a:srgbClr val="000066"/>
                </a:solidFill>
              </a:rPr>
              <a:t>TreeView</a:t>
            </a:r>
            <a:r>
              <a:rPr lang="zh-CN" altLang="en-US" dirty="0">
                <a:solidFill>
                  <a:srgbClr val="000066"/>
                </a:solidFill>
              </a:rPr>
              <a:t>。在网页中显示导航结构。</a:t>
            </a:r>
          </a:p>
          <a:p>
            <a:pPr marL="914400" lvl="1" indent="-457200" eaLnBrk="1" hangingPunct="1"/>
            <a:r>
              <a:rPr lang="zh-CN" altLang="en-US" dirty="0">
                <a:solidFill>
                  <a:srgbClr val="000066"/>
                </a:solidFill>
              </a:rPr>
              <a:t>网站导航</a:t>
            </a:r>
            <a:r>
              <a:rPr lang="en-US" altLang="zh-CN" dirty="0">
                <a:solidFill>
                  <a:srgbClr val="000066"/>
                </a:solidFill>
              </a:rPr>
              <a:t>API </a:t>
            </a:r>
            <a:r>
              <a:rPr lang="zh-CN" altLang="en-US" dirty="0">
                <a:solidFill>
                  <a:srgbClr val="000066"/>
                </a:solidFill>
              </a:rPr>
              <a:t>：可以以编程的方式处理网站导航。</a:t>
            </a:r>
            <a:endParaRPr lang="en-US" altLang="zh-CN" dirty="0">
              <a:solidFill>
                <a:srgbClr val="000066"/>
              </a:solidFill>
            </a:endParaRPr>
          </a:p>
        </p:txBody>
      </p:sp>
      <p:sp>
        <p:nvSpPr>
          <p:cNvPr id="3" name="动作按钮: 第一张 2">
            <a:hlinkClick r:id="rId2" action="ppaction://hlinksldjump" highlightClick="1"/>
          </p:cNvPr>
          <p:cNvSpPr/>
          <p:nvPr/>
        </p:nvSpPr>
        <p:spPr>
          <a:xfrm>
            <a:off x="8459788" y="6237288"/>
            <a:ext cx="288925" cy="287337"/>
          </a:xfrm>
          <a:prstGeom prst="actionButtonHom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a:xfrm>
            <a:off x="301625" y="836613"/>
            <a:ext cx="8540750" cy="1152525"/>
          </a:xfrm>
        </p:spPr>
        <p:txBody>
          <a:bodyPr/>
          <a:lstStyle/>
          <a:p>
            <a:pPr eaLnBrk="1" hangingPunct="1"/>
            <a:r>
              <a:rPr lang="zh-CN" altLang="en-US"/>
              <a:t>主要内容</a:t>
            </a:r>
          </a:p>
        </p:txBody>
      </p:sp>
      <p:sp>
        <p:nvSpPr>
          <p:cNvPr id="4099" name="Rectangle 3"/>
          <p:cNvSpPr>
            <a:spLocks noGrp="1" noRot="1" noChangeArrowheads="1"/>
          </p:cNvSpPr>
          <p:nvPr>
            <p:ph type="body" idx="1"/>
          </p:nvPr>
        </p:nvSpPr>
        <p:spPr>
          <a:xfrm>
            <a:off x="3353435" y="2060575"/>
            <a:ext cx="3496945" cy="1910080"/>
          </a:xfrm>
        </p:spPr>
        <p:txBody>
          <a:bodyPr/>
          <a:lstStyle/>
          <a:p>
            <a:pPr eaLnBrk="1" hangingPunct="1"/>
            <a:r>
              <a:rPr lang="zh-CN" altLang="en-US" sz="2800">
                <a:sym typeface="+mn-ea"/>
                <a:hlinkClick r:id="rId2" action="ppaction://hlinksldjump"/>
              </a:rPr>
              <a:t>主题</a:t>
            </a:r>
            <a:endParaRPr lang="zh-CN" altLang="en-US" sz="2800">
              <a:sym typeface="+mn-ea"/>
            </a:endParaRPr>
          </a:p>
          <a:p>
            <a:pPr eaLnBrk="1" hangingPunct="1"/>
            <a:r>
              <a:rPr lang="zh-CN" altLang="en-US" sz="2800">
                <a:sym typeface="+mn-ea"/>
                <a:hlinkClick r:id="rId3" action="ppaction://hlinksldjump"/>
              </a:rPr>
              <a:t>网站导航</a:t>
            </a:r>
            <a:endParaRPr lang="zh-CN" altLang="en-US" sz="2800">
              <a:sym typeface="+mn-ea"/>
            </a:endParaRPr>
          </a:p>
          <a:p>
            <a:pPr eaLnBrk="1" hangingPunct="1"/>
            <a:r>
              <a:rPr lang="zh-CN" altLang="en-US" sz="2800">
                <a:sym typeface="+mn-ea"/>
                <a:hlinkClick r:id="rId4" action="ppaction://hlinksldjump"/>
              </a:rPr>
              <a:t>用户管理</a:t>
            </a:r>
            <a:endParaRPr lang="en-US" altLang="zh-CN" sz="280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lstStyle/>
          <a:p>
            <a:pPr eaLnBrk="1" hangingPunct="1"/>
            <a:r>
              <a:rPr lang="en-US" altLang="zh-CN" b="0"/>
              <a:t>8.2 </a:t>
            </a:r>
            <a:r>
              <a:rPr lang="zh-CN" altLang="en-US"/>
              <a:t>创建网站地图</a:t>
            </a:r>
          </a:p>
        </p:txBody>
      </p:sp>
      <p:sp>
        <p:nvSpPr>
          <p:cNvPr id="7171" name="Rectangle 3"/>
          <p:cNvSpPr>
            <a:spLocks noGrp="1" noRot="1" noChangeArrowheads="1"/>
          </p:cNvSpPr>
          <p:nvPr>
            <p:ph type="body" idx="1"/>
          </p:nvPr>
        </p:nvSpPr>
        <p:spPr>
          <a:xfrm>
            <a:off x="304800" y="1773238"/>
            <a:ext cx="8540750" cy="4824412"/>
          </a:xfrm>
        </p:spPr>
        <p:txBody>
          <a:bodyPr/>
          <a:lstStyle/>
          <a:p>
            <a:pPr marL="457200" indent="-457200" eaLnBrk="1" hangingPunct="1"/>
            <a:r>
              <a:rPr lang="zh-CN" altLang="en-US"/>
              <a:t>站点地图文件是后缀名为</a:t>
            </a:r>
            <a:r>
              <a:rPr lang="en-US" altLang="zh-CN"/>
              <a:t>.siteMap</a:t>
            </a:r>
            <a:r>
              <a:rPr lang="zh-CN" altLang="en-US"/>
              <a:t>的</a:t>
            </a:r>
            <a:r>
              <a:rPr lang="en-US" altLang="zh-CN"/>
              <a:t>XML</a:t>
            </a:r>
            <a:r>
              <a:rPr lang="zh-CN" altLang="en-US"/>
              <a:t>文件，描述了站点结构。</a:t>
            </a:r>
          </a:p>
          <a:p>
            <a:pPr marL="457200" indent="-457200" eaLnBrk="1" hangingPunct="1"/>
            <a:r>
              <a:rPr lang="zh-CN" altLang="en-US"/>
              <a:t>默认的站点地图文件为</a:t>
            </a:r>
            <a:r>
              <a:rPr lang="en-US" altLang="zh-CN"/>
              <a:t>Web.siteMap</a:t>
            </a:r>
            <a:r>
              <a:rPr lang="zh-CN" altLang="en-US"/>
              <a:t>，必须位于根目录下。</a:t>
            </a:r>
          </a:p>
          <a:p>
            <a:pPr marL="457200" indent="-457200" eaLnBrk="1" hangingPunct="1"/>
            <a:r>
              <a:rPr lang="zh-CN" altLang="en-US"/>
              <a:t>站点地图文件结构如下所示：</a:t>
            </a:r>
          </a:p>
          <a:p>
            <a:pPr marL="1257300" lvl="2" indent="-342900" eaLnBrk="1" hangingPunct="1"/>
            <a:r>
              <a:rPr lang="en-US" altLang="zh-CN" b="0">
                <a:solidFill>
                  <a:srgbClr val="000066"/>
                </a:solidFill>
              </a:rPr>
              <a:t>&lt;?xml version="1.0" encoding="utf-8" ?&gt;</a:t>
            </a:r>
          </a:p>
          <a:p>
            <a:pPr marL="1257300" lvl="2" indent="-342900" eaLnBrk="1" hangingPunct="1"/>
            <a:r>
              <a:rPr lang="en-US" altLang="zh-CN" b="0">
                <a:solidFill>
                  <a:srgbClr val="000066"/>
                </a:solidFill>
              </a:rPr>
              <a:t>&lt;</a:t>
            </a:r>
            <a:r>
              <a:rPr lang="en-US" altLang="zh-CN">
                <a:solidFill>
                  <a:schemeClr val="tx2"/>
                </a:solidFill>
              </a:rPr>
              <a:t>siteMap</a:t>
            </a:r>
            <a:r>
              <a:rPr lang="en-US" altLang="zh-CN" b="0">
                <a:solidFill>
                  <a:srgbClr val="000066"/>
                </a:solidFill>
              </a:rPr>
              <a:t> xmlns="http://schemas.microsoft.com/AspNet/SiteMap-File-1.0" &gt;</a:t>
            </a:r>
          </a:p>
          <a:p>
            <a:pPr marL="1257300" lvl="2" indent="-342900" eaLnBrk="1" hangingPunct="1"/>
            <a:r>
              <a:rPr lang="en-US" altLang="zh-CN" b="0">
                <a:solidFill>
                  <a:srgbClr val="000066"/>
                </a:solidFill>
              </a:rPr>
              <a:t>    &lt;</a:t>
            </a:r>
            <a:r>
              <a:rPr lang="en-US" altLang="zh-CN" b="0">
                <a:solidFill>
                  <a:srgbClr val="00B050"/>
                </a:solidFill>
              </a:rPr>
              <a:t>siteMapNode</a:t>
            </a:r>
            <a:r>
              <a:rPr lang="en-US" altLang="zh-CN" b="0">
                <a:solidFill>
                  <a:srgbClr val="000066"/>
                </a:solidFill>
              </a:rPr>
              <a:t> url="" title=""  description=""&gt;</a:t>
            </a:r>
          </a:p>
          <a:p>
            <a:pPr marL="1257300" lvl="2" indent="-342900" eaLnBrk="1" hangingPunct="1"/>
            <a:r>
              <a:rPr lang="en-US" altLang="zh-CN" b="0">
                <a:solidFill>
                  <a:srgbClr val="000066"/>
                </a:solidFill>
              </a:rPr>
              <a:t>        	&lt;</a:t>
            </a:r>
            <a:r>
              <a:rPr lang="en-US" altLang="zh-CN" b="0">
                <a:solidFill>
                  <a:srgbClr val="00B050"/>
                </a:solidFill>
              </a:rPr>
              <a:t>siteMapNode</a:t>
            </a:r>
            <a:r>
              <a:rPr lang="en-US" altLang="zh-CN" b="0">
                <a:solidFill>
                  <a:srgbClr val="000066"/>
                </a:solidFill>
              </a:rPr>
              <a:t> url="" title=""  description="" /&gt;</a:t>
            </a:r>
          </a:p>
          <a:p>
            <a:pPr marL="1257300" lvl="2" indent="-342900" eaLnBrk="1" hangingPunct="1"/>
            <a:r>
              <a:rPr lang="en-US" altLang="zh-CN" b="0">
                <a:solidFill>
                  <a:srgbClr val="000066"/>
                </a:solidFill>
              </a:rPr>
              <a:t>       	&lt;</a:t>
            </a:r>
            <a:r>
              <a:rPr lang="en-US" altLang="zh-CN" b="0">
                <a:solidFill>
                  <a:srgbClr val="00B050"/>
                </a:solidFill>
              </a:rPr>
              <a:t>siteMapNode</a:t>
            </a:r>
            <a:r>
              <a:rPr lang="en-US" altLang="zh-CN" b="0">
                <a:solidFill>
                  <a:srgbClr val="000066"/>
                </a:solidFill>
              </a:rPr>
              <a:t> url="" title=""  description="" /&gt;</a:t>
            </a:r>
          </a:p>
          <a:p>
            <a:pPr marL="1257300" lvl="2" indent="-342900" eaLnBrk="1" hangingPunct="1"/>
            <a:r>
              <a:rPr lang="en-US" altLang="zh-CN" b="0">
                <a:solidFill>
                  <a:srgbClr val="000066"/>
                </a:solidFill>
              </a:rPr>
              <a:t>    &lt;</a:t>
            </a:r>
            <a:r>
              <a:rPr lang="en-US" altLang="zh-CN" b="0">
                <a:solidFill>
                  <a:srgbClr val="00B050"/>
                </a:solidFill>
              </a:rPr>
              <a:t>/siteMapNode</a:t>
            </a:r>
            <a:r>
              <a:rPr lang="en-US" altLang="zh-CN" b="0">
                <a:solidFill>
                  <a:srgbClr val="000066"/>
                </a:solidFill>
              </a:rPr>
              <a:t>&gt;</a:t>
            </a:r>
          </a:p>
          <a:p>
            <a:pPr marL="1257300" lvl="2" indent="-342900" eaLnBrk="1" hangingPunct="1"/>
            <a:r>
              <a:rPr lang="en-US" altLang="zh-CN" b="0">
                <a:solidFill>
                  <a:srgbClr val="000066"/>
                </a:solidFill>
              </a:rPr>
              <a:t>&lt;/</a:t>
            </a:r>
            <a:r>
              <a:rPr lang="en-US" altLang="zh-CN">
                <a:solidFill>
                  <a:schemeClr val="tx2"/>
                </a:solidFill>
              </a:rPr>
              <a:t>siteMap</a:t>
            </a:r>
            <a:r>
              <a:rPr lang="en-US" altLang="zh-CN" b="0">
                <a:solidFill>
                  <a:srgbClr val="000066"/>
                </a:solidFill>
              </a:rPr>
              <a:t>&gt;</a:t>
            </a:r>
            <a:endParaRPr lang="en-US" altLang="zh-CN" b="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Rot="1" noChangeArrowheads="1"/>
          </p:cNvSpPr>
          <p:nvPr>
            <p:ph type="body" idx="1"/>
          </p:nvPr>
        </p:nvSpPr>
        <p:spPr>
          <a:xfrm>
            <a:off x="304800" y="836613"/>
            <a:ext cx="8540750" cy="5616575"/>
          </a:xfrm>
        </p:spPr>
        <p:txBody>
          <a:bodyPr/>
          <a:lstStyle/>
          <a:p>
            <a:pPr marL="857250" lvl="1" indent="-342900" eaLnBrk="1" hangingPunct="1">
              <a:lnSpc>
                <a:spcPct val="120000"/>
              </a:lnSpc>
              <a:defRPr/>
            </a:pPr>
            <a:r>
              <a:rPr lang="zh-CN" altLang="en-US" dirty="0"/>
              <a:t>说明：</a:t>
            </a:r>
            <a:endParaRPr lang="en-US" altLang="zh-CN" dirty="0"/>
          </a:p>
          <a:p>
            <a:pPr marL="1257300" lvl="2" indent="-342900" eaLnBrk="1" hangingPunct="1">
              <a:lnSpc>
                <a:spcPct val="120000"/>
              </a:lnSpc>
              <a:defRPr/>
            </a:pPr>
            <a:r>
              <a:rPr lang="en-US" altLang="zh-CN" dirty="0">
                <a:solidFill>
                  <a:schemeClr val="tx2">
                    <a:lumMod val="75000"/>
                  </a:schemeClr>
                </a:solidFill>
              </a:rPr>
              <a:t>&lt;</a:t>
            </a:r>
            <a:r>
              <a:rPr lang="en-US" altLang="zh-CN" dirty="0" err="1">
                <a:solidFill>
                  <a:schemeClr val="tx2">
                    <a:lumMod val="75000"/>
                  </a:schemeClr>
                </a:solidFill>
              </a:rPr>
              <a:t>siteMap</a:t>
            </a:r>
            <a:r>
              <a:rPr lang="en-US" altLang="zh-CN" dirty="0">
                <a:solidFill>
                  <a:schemeClr val="tx2">
                    <a:lumMod val="75000"/>
                  </a:schemeClr>
                </a:solidFill>
              </a:rPr>
              <a:t>&gt;</a:t>
            </a:r>
            <a:r>
              <a:rPr lang="zh-CN" altLang="en-US" dirty="0">
                <a:solidFill>
                  <a:schemeClr val="tx2">
                    <a:lumMod val="75000"/>
                  </a:schemeClr>
                </a:solidFill>
              </a:rPr>
              <a:t>元素</a:t>
            </a:r>
            <a:r>
              <a:rPr lang="zh-CN" altLang="en-US" dirty="0"/>
              <a:t>：每个</a:t>
            </a:r>
            <a:r>
              <a:rPr lang="en-US" altLang="zh-CN" dirty="0" err="1"/>
              <a:t>Web.sitemap</a:t>
            </a:r>
            <a:r>
              <a:rPr lang="zh-CN" altLang="en-US" dirty="0"/>
              <a:t>文件都由此元素开始，其中的</a:t>
            </a:r>
            <a:r>
              <a:rPr lang="en-US" altLang="zh-CN" dirty="0" err="1"/>
              <a:t>xmlns</a:t>
            </a:r>
            <a:r>
              <a:rPr lang="en-US" altLang="zh-CN" dirty="0"/>
              <a:t>=“http://schemas.microsoft.com/AspNet/SiteMap-File-1.0”</a:t>
            </a:r>
            <a:r>
              <a:rPr lang="zh-CN" altLang="en-US" dirty="0"/>
              <a:t>命名空间是必需的，其用于告知</a:t>
            </a:r>
            <a:r>
              <a:rPr lang="en-US" altLang="zh-CN" dirty="0"/>
              <a:t>ASP.NET</a:t>
            </a:r>
            <a:r>
              <a:rPr lang="zh-CN" altLang="en-US" dirty="0"/>
              <a:t>该</a:t>
            </a:r>
            <a:r>
              <a:rPr lang="en-US" altLang="zh-CN" dirty="0"/>
              <a:t>XML</a:t>
            </a:r>
            <a:r>
              <a:rPr lang="zh-CN" altLang="en-US" dirty="0"/>
              <a:t>文件用于</a:t>
            </a:r>
            <a:r>
              <a:rPr lang="en-US" altLang="zh-CN" dirty="0"/>
              <a:t>ASP.NET</a:t>
            </a:r>
            <a:r>
              <a:rPr lang="zh-CN" altLang="en-US" dirty="0"/>
              <a:t>的站点导航。</a:t>
            </a:r>
          </a:p>
          <a:p>
            <a:pPr marL="1257300" lvl="2" indent="-342900" eaLnBrk="1" hangingPunct="1">
              <a:lnSpc>
                <a:spcPct val="120000"/>
              </a:lnSpc>
              <a:defRPr/>
            </a:pPr>
            <a:r>
              <a:rPr lang="en-US" altLang="zh-CN" dirty="0">
                <a:solidFill>
                  <a:schemeClr val="tx2">
                    <a:lumMod val="75000"/>
                  </a:schemeClr>
                </a:solidFill>
              </a:rPr>
              <a:t>&lt;</a:t>
            </a:r>
            <a:r>
              <a:rPr lang="en-US" altLang="zh-CN" dirty="0" err="1">
                <a:solidFill>
                  <a:schemeClr val="tx2">
                    <a:lumMod val="75000"/>
                  </a:schemeClr>
                </a:solidFill>
              </a:rPr>
              <a:t>siteMapNode</a:t>
            </a:r>
            <a:r>
              <a:rPr lang="en-US" altLang="zh-CN" dirty="0">
                <a:solidFill>
                  <a:schemeClr val="tx2">
                    <a:lumMod val="75000"/>
                  </a:schemeClr>
                </a:solidFill>
              </a:rPr>
              <a:t>&gt;</a:t>
            </a:r>
            <a:r>
              <a:rPr lang="zh-CN" altLang="en-US" dirty="0">
                <a:solidFill>
                  <a:schemeClr val="tx2">
                    <a:lumMod val="75000"/>
                  </a:schemeClr>
                </a:solidFill>
              </a:rPr>
              <a:t>元素</a:t>
            </a:r>
            <a:r>
              <a:rPr lang="zh-CN" altLang="en-US" dirty="0"/>
              <a:t>：在</a:t>
            </a:r>
            <a:r>
              <a:rPr lang="en-US" altLang="zh-CN" dirty="0"/>
              <a:t>&lt;</a:t>
            </a:r>
            <a:r>
              <a:rPr lang="en-US" altLang="zh-CN" dirty="0" err="1"/>
              <a:t>siteMap</a:t>
            </a:r>
            <a:r>
              <a:rPr lang="en-US" altLang="zh-CN" dirty="0"/>
              <a:t>&gt;</a:t>
            </a:r>
            <a:r>
              <a:rPr lang="zh-CN" altLang="en-US" dirty="0"/>
              <a:t>标签中，将每个页面定义为一个</a:t>
            </a:r>
            <a:r>
              <a:rPr lang="en-US" altLang="zh-CN" dirty="0"/>
              <a:t>&lt;</a:t>
            </a:r>
            <a:r>
              <a:rPr lang="en-US" altLang="zh-CN" dirty="0" err="1"/>
              <a:t>siteMapNode</a:t>
            </a:r>
            <a:r>
              <a:rPr lang="en-US" altLang="zh-CN" dirty="0"/>
              <a:t>&gt;</a:t>
            </a:r>
            <a:r>
              <a:rPr lang="zh-CN" altLang="en-US" dirty="0"/>
              <a:t>元素。因此为了向站点地图中插入一个页面，需要添加一个该元素，并为其指定如下</a:t>
            </a:r>
            <a:r>
              <a:rPr lang="en-US" altLang="zh-CN" dirty="0"/>
              <a:t>3</a:t>
            </a:r>
            <a:r>
              <a:rPr lang="zh-CN" altLang="en-US" dirty="0"/>
              <a:t>种主要的属性：</a:t>
            </a:r>
          </a:p>
          <a:p>
            <a:pPr marL="1714500" lvl="3" indent="-342900" eaLnBrk="1" hangingPunct="1">
              <a:lnSpc>
                <a:spcPct val="120000"/>
              </a:lnSpc>
              <a:defRPr/>
            </a:pPr>
            <a:r>
              <a:rPr lang="en-US" altLang="zh-CN" dirty="0"/>
              <a:t>title</a:t>
            </a:r>
            <a:r>
              <a:rPr lang="zh-CN" altLang="en-US" dirty="0"/>
              <a:t>：关联到的节点的简短标题。（必须）</a:t>
            </a:r>
          </a:p>
          <a:p>
            <a:pPr marL="1714500" lvl="3" indent="-342900" eaLnBrk="1" hangingPunct="1">
              <a:lnSpc>
                <a:spcPct val="120000"/>
              </a:lnSpc>
              <a:defRPr/>
            </a:pPr>
            <a:r>
              <a:rPr lang="en-US" altLang="zh-CN" dirty="0"/>
              <a:t>Description</a:t>
            </a:r>
            <a:r>
              <a:rPr lang="zh-CN" altLang="en-US" dirty="0"/>
              <a:t>：对关联到的节点的描述。（可选）</a:t>
            </a:r>
          </a:p>
          <a:p>
            <a:pPr marL="1714500" lvl="3" indent="-342900" eaLnBrk="1" hangingPunct="1">
              <a:lnSpc>
                <a:spcPct val="120000"/>
              </a:lnSpc>
              <a:defRPr/>
            </a:pPr>
            <a:r>
              <a:rPr lang="en-US" altLang="zh-CN" dirty="0" err="1"/>
              <a:t>url</a:t>
            </a:r>
            <a:r>
              <a:rPr lang="zh-CN" altLang="en-US" dirty="0"/>
              <a:t>：指定节点指向页面的链接。（可选，唯一）</a:t>
            </a:r>
            <a:endParaRPr lang="en-US" altLang="zh-CN" dirty="0"/>
          </a:p>
          <a:p>
            <a:pPr marL="1257300" lvl="2" indent="-342900" eaLnBrk="1" hangingPunct="1">
              <a:lnSpc>
                <a:spcPct val="120000"/>
              </a:lnSpc>
              <a:defRPr/>
            </a:pPr>
            <a:r>
              <a:rPr lang="en-US" altLang="zh-CN" dirty="0"/>
              <a:t>&lt;</a:t>
            </a:r>
            <a:r>
              <a:rPr lang="en-US" altLang="zh-CN" dirty="0" err="1"/>
              <a:t>siteMapNode</a:t>
            </a:r>
            <a:r>
              <a:rPr lang="en-US" altLang="zh-CN" dirty="0"/>
              <a:t>&gt;</a:t>
            </a:r>
            <a:r>
              <a:rPr lang="zh-CN" altLang="en-US" dirty="0"/>
              <a:t>元素可以嵌套。</a:t>
            </a:r>
          </a:p>
          <a:p>
            <a:pPr marL="2171700" lvl="4" indent="-342900" eaLnBrk="1" hangingPunct="1">
              <a:defRPr/>
            </a:pP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Rot="1" noChangeArrowheads="1"/>
          </p:cNvSpPr>
          <p:nvPr>
            <p:ph type="body" idx="1"/>
          </p:nvPr>
        </p:nvSpPr>
        <p:spPr>
          <a:xfrm>
            <a:off x="304800" y="981075"/>
            <a:ext cx="8540750" cy="1584325"/>
          </a:xfrm>
        </p:spPr>
        <p:txBody>
          <a:bodyPr/>
          <a:lstStyle/>
          <a:p>
            <a:pPr marL="457200" eaLnBrk="1" hangingPunct="1">
              <a:lnSpc>
                <a:spcPct val="120000"/>
              </a:lnSpc>
            </a:pPr>
            <a:r>
              <a:rPr lang="zh-CN" altLang="en-US"/>
              <a:t>示例：创建网站地图</a:t>
            </a:r>
            <a:endParaRPr lang="en-US" altLang="zh-CN"/>
          </a:p>
          <a:p>
            <a:pPr marL="1257300" lvl="2" eaLnBrk="1" hangingPunct="1">
              <a:lnSpc>
                <a:spcPct val="120000"/>
              </a:lnSpc>
            </a:pPr>
            <a:r>
              <a:rPr lang="en-US" altLang="zh-CN"/>
              <a:t>C:\......\Web</a:t>
            </a:r>
            <a:r>
              <a:rPr lang="zh-CN" altLang="en-US"/>
              <a:t>编程技术</a:t>
            </a:r>
            <a:r>
              <a:rPr lang="en-US" altLang="zh-CN"/>
              <a:t>\ch8\Web.sitemape</a:t>
            </a:r>
          </a:p>
          <a:p>
            <a:pPr marL="1257300" lvl="2" eaLnBrk="1" hangingPunct="1">
              <a:lnSpc>
                <a:spcPct val="120000"/>
              </a:lnSpc>
            </a:pPr>
            <a:r>
              <a:rPr lang="zh-CN" altLang="en-US"/>
              <a:t>网站结构如图所示：</a:t>
            </a:r>
          </a:p>
        </p:txBody>
      </p:sp>
      <p:pic>
        <p:nvPicPr>
          <p:cNvPr id="9219" name="Picture 3"/>
          <p:cNvPicPr>
            <a:picLocks noChangeAspect="1" noChangeArrowheads="1"/>
          </p:cNvPicPr>
          <p:nvPr/>
        </p:nvPicPr>
        <p:blipFill>
          <a:blip r:embed="rId2" cstate="print"/>
          <a:srcRect/>
          <a:stretch>
            <a:fillRect/>
          </a:stretch>
        </p:blipFill>
        <p:spPr bwMode="auto">
          <a:xfrm>
            <a:off x="971550" y="2276475"/>
            <a:ext cx="7475538" cy="3600450"/>
          </a:xfrm>
          <a:prstGeom prst="rect">
            <a:avLst/>
          </a:prstGeom>
          <a:noFill/>
          <a:ln w="9525">
            <a:noFill/>
            <a:miter lim="800000"/>
            <a:headEnd/>
            <a:tailEnd/>
          </a:ln>
        </p:spPr>
      </p:pic>
      <p:sp>
        <p:nvSpPr>
          <p:cNvPr id="4" name="动作按钮: 第一张 3">
            <a:hlinkClick r:id="rId3" action="ppaction://hlinksldjump" highlightClick="1"/>
          </p:cNvPr>
          <p:cNvSpPr/>
          <p:nvPr/>
        </p:nvSpPr>
        <p:spPr>
          <a:xfrm>
            <a:off x="8459788" y="6237288"/>
            <a:ext cx="288925" cy="287337"/>
          </a:xfrm>
          <a:prstGeom prst="actionButtonHom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lstStyle/>
          <a:p>
            <a:pPr eaLnBrk="1" hangingPunct="1"/>
            <a:r>
              <a:rPr lang="en-US" altLang="zh-CN"/>
              <a:t>8.3 SiteMapPath</a:t>
            </a:r>
            <a:r>
              <a:rPr lang="zh-CN" altLang="en-US"/>
              <a:t>控件</a:t>
            </a:r>
          </a:p>
        </p:txBody>
      </p:sp>
      <p:sp>
        <p:nvSpPr>
          <p:cNvPr id="18435" name="Rectangle 3"/>
          <p:cNvSpPr>
            <a:spLocks noGrp="1" noRot="1" noChangeArrowheads="1"/>
          </p:cNvSpPr>
          <p:nvPr>
            <p:ph type="body" idx="1"/>
          </p:nvPr>
        </p:nvSpPr>
        <p:spPr>
          <a:xfrm>
            <a:off x="304800" y="1844675"/>
            <a:ext cx="8540750" cy="4464050"/>
          </a:xfrm>
        </p:spPr>
        <p:txBody>
          <a:bodyPr/>
          <a:lstStyle/>
          <a:p>
            <a:pPr eaLnBrk="1" hangingPunct="1">
              <a:defRPr/>
            </a:pPr>
            <a:r>
              <a:rPr lang="zh-CN" altLang="en-US" dirty="0"/>
              <a:t>该控件根据</a:t>
            </a:r>
            <a:r>
              <a:rPr lang="en-US" altLang="zh-CN" dirty="0" err="1"/>
              <a:t>Web.sitemap</a:t>
            </a:r>
            <a:r>
              <a:rPr lang="zh-CN" altLang="en-US" dirty="0"/>
              <a:t>定义的数据自动显示当前页面的位置，并以链接的形式显示返回主页的路径。</a:t>
            </a:r>
          </a:p>
          <a:p>
            <a:pPr eaLnBrk="1" hangingPunct="1">
              <a:defRPr/>
            </a:pPr>
            <a:r>
              <a:rPr lang="zh-CN" altLang="en-US" dirty="0"/>
              <a:t>注意：只有在站点地图中列出的页才能在</a:t>
            </a:r>
            <a:r>
              <a:rPr lang="en-US" altLang="zh-CN" dirty="0" err="1"/>
              <a:t>SiteMapPath</a:t>
            </a:r>
            <a:r>
              <a:rPr lang="zh-CN" altLang="en-US" dirty="0"/>
              <a:t>控件中显示导航信息。如果将</a:t>
            </a:r>
            <a:r>
              <a:rPr lang="en-US" altLang="zh-CN" dirty="0" err="1"/>
              <a:t>SiteMapPath</a:t>
            </a:r>
            <a:r>
              <a:rPr lang="zh-CN" altLang="en-US" dirty="0"/>
              <a:t>控件放置在站点地图中未列出的页上，该控件将不会向客户端显示任何信息。</a:t>
            </a:r>
            <a:endParaRPr lang="en-US" altLang="zh-CN" dirty="0"/>
          </a:p>
          <a:p>
            <a:pPr marL="457200" eaLnBrk="1" hangingPunct="1">
              <a:defRPr/>
            </a:pPr>
            <a:r>
              <a:rPr lang="zh-CN" altLang="en-US" dirty="0"/>
              <a:t>示例：</a:t>
            </a:r>
            <a:endParaRPr lang="en-US" altLang="zh-CN" dirty="0"/>
          </a:p>
          <a:p>
            <a:pPr marL="1257300" lvl="2" eaLnBrk="1" hangingPunct="1">
              <a:defRPr/>
            </a:pPr>
            <a:r>
              <a:rPr lang="en-US" altLang="zh-CN" dirty="0"/>
              <a:t>C:\......\Web</a:t>
            </a:r>
            <a:r>
              <a:rPr lang="zh-CN" altLang="en-US" dirty="0"/>
              <a:t>编程技术</a:t>
            </a:r>
            <a:r>
              <a:rPr lang="en-US" altLang="zh-CN" dirty="0"/>
              <a:t>\ch8\Technology\Default.aspx</a:t>
            </a:r>
          </a:p>
          <a:p>
            <a:pPr marL="1257300" lvl="2" eaLnBrk="1" hangingPunct="1">
              <a:defRPr/>
            </a:pPr>
            <a:r>
              <a:rPr lang="en-US" altLang="zh-CN" dirty="0"/>
              <a:t>C:\......\Web</a:t>
            </a:r>
            <a:r>
              <a:rPr lang="zh-CN" altLang="en-US" dirty="0"/>
              <a:t>编程技术</a:t>
            </a:r>
            <a:r>
              <a:rPr lang="en-US" altLang="zh-CN" dirty="0"/>
              <a:t>\ch8\Technology\Computers\Default.aspx</a:t>
            </a:r>
          </a:p>
          <a:p>
            <a:pPr marL="1257300" lvl="2" eaLnBrk="1" hangingPunct="1">
              <a:defRPr/>
            </a:pPr>
            <a:endParaRPr lang="en-US" altLang="zh-CN" dirty="0"/>
          </a:p>
          <a:p>
            <a:pPr eaLnBrk="1" hangingPunct="1">
              <a:defRPr/>
            </a:pP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Grp="1" noRot="1" noChangeArrowheads="1"/>
          </p:cNvSpPr>
          <p:nvPr>
            <p:ph type="body" sz="half" idx="1"/>
          </p:nvPr>
        </p:nvSpPr>
        <p:spPr>
          <a:xfrm>
            <a:off x="304800" y="908050"/>
            <a:ext cx="8540750" cy="720725"/>
          </a:xfrm>
        </p:spPr>
        <p:txBody>
          <a:bodyPr/>
          <a:lstStyle/>
          <a:p>
            <a:pPr eaLnBrk="1" hangingPunct="1"/>
            <a:r>
              <a:rPr lang="en-US" altLang="zh-CN">
                <a:solidFill>
                  <a:srgbClr val="000066"/>
                </a:solidFill>
              </a:rPr>
              <a:t>SiteMapPath</a:t>
            </a:r>
            <a:r>
              <a:rPr lang="zh-CN" altLang="en-US">
                <a:solidFill>
                  <a:srgbClr val="000066"/>
                </a:solidFill>
              </a:rPr>
              <a:t>的重要属性</a:t>
            </a:r>
          </a:p>
        </p:txBody>
      </p:sp>
      <p:graphicFrame>
        <p:nvGraphicFramePr>
          <p:cNvPr id="57377" name="Group 33"/>
          <p:cNvGraphicFramePr>
            <a:graphicFrameLocks noGrp="1"/>
          </p:cNvGraphicFramePr>
          <p:nvPr>
            <p:ph sz="half" idx="2"/>
          </p:nvPr>
        </p:nvGraphicFramePr>
        <p:xfrm>
          <a:off x="323850" y="1412875"/>
          <a:ext cx="8540750" cy="3657600"/>
        </p:xfrm>
        <a:graphic>
          <a:graphicData uri="http://schemas.openxmlformats.org/drawingml/2006/table">
            <a:tbl>
              <a:tblPr/>
              <a:tblGrid>
                <a:gridCol w="2168525">
                  <a:extLst>
                    <a:ext uri="{9D8B030D-6E8A-4147-A177-3AD203B41FA5}">
                      <a16:colId xmlns:a16="http://schemas.microsoft.com/office/drawing/2014/main" val="20000"/>
                    </a:ext>
                  </a:extLst>
                </a:gridCol>
                <a:gridCol w="6372225">
                  <a:extLst>
                    <a:ext uri="{9D8B030D-6E8A-4147-A177-3AD203B41FA5}">
                      <a16:colId xmlns:a16="http://schemas.microsoft.com/office/drawing/2014/main" val="20001"/>
                    </a:ext>
                  </a:extLst>
                </a:gridCol>
              </a:tblGrid>
              <a:tr h="153988">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属  性</a:t>
                      </a:r>
                      <a:endParaRPr kumimoji="0" lang="zh-CN" altLang="en-US" sz="1800" b="0" i="0" u="none" strike="noStrike" cap="none" normalizeH="0" baseline="0" dirty="0">
                        <a:ln>
                          <a:noFill/>
                        </a:ln>
                        <a:solidFill>
                          <a:schemeClr val="tx1"/>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说    明</a:t>
                      </a:r>
                      <a:endParaRPr kumimoji="0" lang="zh-CN" altLang="en-US" sz="1800" b="0" i="0" u="none" strike="noStrike" cap="none" normalizeH="0" baseline="0">
                        <a:ln>
                          <a:noFill/>
                        </a:ln>
                        <a:solidFill>
                          <a:schemeClr val="tx1"/>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0"/>
                  </a:ext>
                </a:extLst>
              </a:tr>
              <a:tr h="276225">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ParentLevelsDisplayed</a:t>
                      </a:r>
                      <a:endParaRPr kumimoji="0" lang="en-US" altLang="zh-CN" sz="1800" b="0" i="0" u="none" strike="noStrike" cap="none" normalizeH="0" baseline="0">
                        <a:ln>
                          <a:noFill/>
                        </a:ln>
                        <a:solidFill>
                          <a:srgbClr val="000066"/>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要显示的父节点的数目，默认为</a:t>
                      </a:r>
                      <a:r>
                        <a:rPr kumimoji="0" lang="en-US" altLang="zh-CN" sz="18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8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，表示显示所有父节点</a:t>
                      </a:r>
                      <a:endParaRPr kumimoji="0" lang="zh-CN" altLang="en-US" sz="1800" b="0" i="0" u="none" strike="noStrike" cap="none" normalizeH="0" baseline="0" dirty="0">
                        <a:ln>
                          <a:noFill/>
                        </a:ln>
                        <a:solidFill>
                          <a:srgbClr val="000066"/>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1"/>
                  </a:ext>
                </a:extLst>
              </a:tr>
              <a:tr h="398463">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err="1">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PathDirection</a:t>
                      </a:r>
                      <a:endParaRPr kumimoji="0" lang="en-US" altLang="zh-CN" sz="1800" b="0" i="0" u="none" strike="noStrike" cap="none" normalizeH="0" baseline="0" dirty="0">
                        <a:ln>
                          <a:noFill/>
                        </a:ln>
                        <a:solidFill>
                          <a:srgbClr val="000066"/>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要呈现的路径方向，可选值有：</a:t>
                      </a:r>
                      <a:r>
                        <a:rPr kumimoji="0" lang="en-US" altLang="zh-CN" sz="1800" b="0" i="0" u="none" strike="noStrike" cap="none" normalizeH="0" baseline="0" dirty="0" err="1">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RootToCurrent</a:t>
                      </a:r>
                      <a:r>
                        <a:rPr kumimoji="0" lang="zh-CN" altLang="en-US" sz="18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，这是默认值，表示从根级显示到当前级；</a:t>
                      </a:r>
                      <a:r>
                        <a:rPr kumimoji="0" lang="en-US" altLang="zh-CN" sz="1800" b="0" i="0" u="none" strike="noStrike" cap="none" normalizeH="0" baseline="0" dirty="0" err="1">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CurrentToRoot</a:t>
                      </a:r>
                      <a:r>
                        <a:rPr kumimoji="0" lang="zh-CN" altLang="en-US" sz="18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，表示从当前页显示到根级</a:t>
                      </a:r>
                      <a:endParaRPr kumimoji="0" lang="zh-CN" altLang="en-US" sz="1800" b="0" i="0" u="none" strike="noStrike" cap="none" normalizeH="0" baseline="0" dirty="0">
                        <a:ln>
                          <a:noFill/>
                        </a:ln>
                        <a:solidFill>
                          <a:srgbClr val="000066"/>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2"/>
                  </a:ext>
                </a:extLst>
              </a:tr>
              <a:tr h="276225">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PathSeparator</a:t>
                      </a:r>
                      <a:endParaRPr kumimoji="0" lang="en-US" altLang="zh-CN" sz="1800" b="0" i="0" u="none" strike="noStrike" cap="none" normalizeH="0" baseline="0">
                        <a:ln>
                          <a:noFill/>
                        </a:ln>
                        <a:solidFill>
                          <a:srgbClr val="000066"/>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指定每个节点间的分隔字符串，默认为</a:t>
                      </a:r>
                      <a:r>
                        <a:rPr kumimoji="0" lang="en-US" altLang="zh-CN" sz="18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&gt;</a:t>
                      </a:r>
                      <a:r>
                        <a:rPr kumimoji="0" lang="zh-CN" altLang="en-US" sz="18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，可以指定任何字符</a:t>
                      </a:r>
                      <a:endParaRPr kumimoji="0" lang="zh-CN" altLang="en-US" sz="1800" b="0" i="0" u="none" strike="noStrike" cap="none" normalizeH="0" baseline="0">
                        <a:ln>
                          <a:noFill/>
                        </a:ln>
                        <a:solidFill>
                          <a:srgbClr val="000066"/>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3"/>
                  </a:ext>
                </a:extLst>
              </a:tr>
              <a:tr h="29845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RenderCurrentNodeAsLink</a:t>
                      </a:r>
                      <a:endParaRPr kumimoji="0" lang="en-US" altLang="zh-CN" sz="1800" b="0" i="0" u="none" strike="noStrike" cap="none" normalizeH="0" baseline="0">
                        <a:ln>
                          <a:noFill/>
                        </a:ln>
                        <a:solidFill>
                          <a:srgbClr val="000066"/>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当前节点是否呈现为链接</a:t>
                      </a:r>
                      <a:endParaRPr kumimoji="0" lang="zh-CN" altLang="en-US" sz="1800" b="0" i="0" u="none" strike="noStrike" cap="none" normalizeH="0" baseline="0">
                        <a:ln>
                          <a:noFill/>
                        </a:ln>
                        <a:solidFill>
                          <a:srgbClr val="000066"/>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4"/>
                  </a:ext>
                </a:extLst>
              </a:tr>
              <a:tr h="187325">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ShowToolTips</a:t>
                      </a:r>
                      <a:endParaRPr kumimoji="0" lang="en-US" altLang="zh-CN" sz="1800" b="0" i="0" u="none" strike="noStrike" cap="none" normalizeH="0" baseline="0">
                        <a:ln>
                          <a:noFill/>
                        </a:ln>
                        <a:solidFill>
                          <a:srgbClr val="000066"/>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是否显示工具提示</a:t>
                      </a:r>
                      <a:endParaRPr kumimoji="0" lang="zh-CN" altLang="en-US" sz="1800" b="0" i="0" u="none" strike="noStrike" cap="none" normalizeH="0" baseline="0">
                        <a:ln>
                          <a:noFill/>
                        </a:ln>
                        <a:solidFill>
                          <a:srgbClr val="000066"/>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5"/>
                  </a:ext>
                </a:extLst>
              </a:tr>
              <a:tr h="276225">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SiteMapProvide</a:t>
                      </a:r>
                      <a:endParaRPr kumimoji="0" lang="en-US" altLang="zh-CN" sz="1800" b="0" i="0" u="none" strike="noStrike" cap="none" normalizeH="0" baseline="0">
                        <a:ln>
                          <a:noFill/>
                        </a:ln>
                        <a:solidFill>
                          <a:srgbClr val="000066"/>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允许为</a:t>
                      </a:r>
                      <a:r>
                        <a:rPr kumimoji="0" lang="en-US" altLang="zh-CN" sz="1800" b="0" i="0" u="none" strike="noStrike" cap="none" normalizeH="0" baseline="0" dirty="0" err="1">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SiteMapPath</a:t>
                      </a:r>
                      <a:r>
                        <a:rPr kumimoji="0" lang="zh-CN" altLang="en-US" sz="18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控件指定其它站点地图提供程序的名称</a:t>
                      </a:r>
                      <a:endParaRPr kumimoji="0" lang="zh-CN" altLang="en-US" sz="1800" b="0" i="0" u="none" strike="noStrike" cap="none" normalizeH="0" baseline="0" dirty="0">
                        <a:ln>
                          <a:noFill/>
                        </a:ln>
                        <a:solidFill>
                          <a:srgbClr val="000066"/>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extLst>
                  <a:ext uri="{0D108BD9-81ED-4DB2-BD59-A6C34878D82A}">
                    <a16:rowId xmlns:a16="http://schemas.microsoft.com/office/drawing/2014/main" val="10006"/>
                  </a:ext>
                </a:extLst>
              </a:tr>
            </a:tbl>
          </a:graphicData>
        </a:graphic>
      </p:graphicFrame>
      <p:sp>
        <p:nvSpPr>
          <p:cNvPr id="4" name="Rectangle 5"/>
          <p:cNvSpPr txBox="1">
            <a:spLocks noRot="1" noChangeArrowheads="1"/>
          </p:cNvSpPr>
          <p:nvPr/>
        </p:nvSpPr>
        <p:spPr bwMode="auto">
          <a:xfrm>
            <a:off x="395288" y="5300663"/>
            <a:ext cx="8540750" cy="936625"/>
          </a:xfrm>
          <a:prstGeom prst="rect">
            <a:avLst/>
          </a:prstGeom>
          <a:noFill/>
          <a:ln w="9525">
            <a:noFill/>
            <a:miter lim="800000"/>
          </a:ln>
        </p:spPr>
        <p:txBody>
          <a:bodyPr/>
          <a:lstStyle/>
          <a:p>
            <a:pPr marL="800100" lvl="1" indent="-342900">
              <a:spcBef>
                <a:spcPct val="20000"/>
              </a:spcBef>
              <a:buClr>
                <a:schemeClr val="hlink"/>
              </a:buClr>
              <a:buSzPct val="70000"/>
              <a:buFont typeface="Arial" panose="020B0604020202020204" pitchFamily="34" charset="0"/>
              <a:buChar char="•"/>
              <a:defRPr/>
            </a:pPr>
            <a:r>
              <a:rPr lang="zh-CN" altLang="en-US" sz="2000" b="1" kern="0" dirty="0">
                <a:solidFill>
                  <a:srgbClr val="000066"/>
                </a:solidFill>
                <a:latin typeface="+mn-lt"/>
                <a:ea typeface="+mn-ea"/>
              </a:rPr>
              <a:t>利用这些属性，可控制</a:t>
            </a:r>
            <a:r>
              <a:rPr lang="en-US" altLang="zh-CN" sz="2000" b="1" kern="0" dirty="0" err="1">
                <a:solidFill>
                  <a:srgbClr val="000066"/>
                </a:solidFill>
                <a:latin typeface="+mn-lt"/>
                <a:ea typeface="+mn-ea"/>
              </a:rPr>
              <a:t>SiteMapPath</a:t>
            </a:r>
            <a:r>
              <a:rPr lang="zh-CN" altLang="en-US" sz="2000" b="1" kern="0" dirty="0">
                <a:solidFill>
                  <a:srgbClr val="000066"/>
                </a:solidFill>
                <a:latin typeface="+mn-lt"/>
                <a:ea typeface="+mn-ea"/>
              </a:rPr>
              <a:t>的显示方式；</a:t>
            </a:r>
            <a:endParaRPr lang="en-US" altLang="zh-CN" sz="2000" b="1" kern="0" dirty="0">
              <a:solidFill>
                <a:srgbClr val="000066"/>
              </a:solidFill>
              <a:latin typeface="+mn-lt"/>
              <a:ea typeface="+mn-ea"/>
            </a:endParaRPr>
          </a:p>
          <a:p>
            <a:pPr marL="800100" lvl="1" indent="-342900">
              <a:spcBef>
                <a:spcPct val="20000"/>
              </a:spcBef>
              <a:buClr>
                <a:schemeClr val="hlink"/>
              </a:buClr>
              <a:buSzPct val="70000"/>
              <a:buFont typeface="Arial" panose="020B0604020202020204" pitchFamily="34" charset="0"/>
              <a:buChar char="•"/>
              <a:defRPr/>
            </a:pPr>
            <a:r>
              <a:rPr lang="zh-CN" altLang="en-US" sz="2000" b="1" kern="0" dirty="0">
                <a:solidFill>
                  <a:srgbClr val="000066"/>
                </a:solidFill>
                <a:latin typeface="+mn-lt"/>
                <a:ea typeface="+mn-ea"/>
              </a:rPr>
              <a:t>还可以从“自动套用格式”中选择</a:t>
            </a:r>
            <a:r>
              <a:rPr lang="en-US" altLang="zh-CN" sz="2000" b="1" kern="0" dirty="0" err="1">
                <a:solidFill>
                  <a:srgbClr val="000066"/>
                </a:solidFill>
              </a:rPr>
              <a:t>SiteMapPath</a:t>
            </a:r>
            <a:r>
              <a:rPr lang="zh-CN" altLang="en-US" sz="2000" b="1" kern="0" dirty="0">
                <a:solidFill>
                  <a:srgbClr val="000066"/>
                </a:solidFill>
              </a:rPr>
              <a:t>的外观。</a:t>
            </a:r>
            <a:endParaRPr lang="zh-CN" altLang="en-US" sz="2000" b="1" kern="0" dirty="0">
              <a:solidFill>
                <a:srgbClr val="000066"/>
              </a:solidFill>
              <a:latin typeface="+mn-lt"/>
              <a:ea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Rot="1" noChangeArrowheads="1"/>
          </p:cNvSpPr>
          <p:nvPr>
            <p:ph type="body" sz="half" idx="1"/>
          </p:nvPr>
        </p:nvSpPr>
        <p:spPr>
          <a:xfrm>
            <a:off x="304800" y="908050"/>
            <a:ext cx="8540750" cy="5184775"/>
          </a:xfrm>
        </p:spPr>
        <p:txBody>
          <a:bodyPr/>
          <a:lstStyle/>
          <a:p>
            <a:pPr eaLnBrk="1" hangingPunct="1">
              <a:lnSpc>
                <a:spcPct val="120000"/>
              </a:lnSpc>
            </a:pPr>
            <a:r>
              <a:rPr lang="en-US" altLang="zh-CN"/>
              <a:t>SiteMapPath</a:t>
            </a:r>
            <a:r>
              <a:rPr lang="zh-CN" altLang="en-US"/>
              <a:t>由一个节点列表和路径分隔符组成。节点是网站地图层次结构中的一个部分（一个</a:t>
            </a:r>
            <a:r>
              <a:rPr lang="en-US" altLang="zh-CN"/>
              <a:t>&lt;siteMapNode&gt;</a:t>
            </a:r>
            <a:r>
              <a:rPr lang="zh-CN" altLang="en-US"/>
              <a:t>元素），路径分隔符是用于分割节点的符号。</a:t>
            </a:r>
            <a:endParaRPr lang="en-US" altLang="zh-CN"/>
          </a:p>
          <a:p>
            <a:pPr lvl="1" eaLnBrk="1" hangingPunct="1">
              <a:lnSpc>
                <a:spcPct val="120000"/>
              </a:lnSpc>
            </a:pPr>
            <a:r>
              <a:rPr lang="zh-CN" altLang="en-US"/>
              <a:t>根节点：</a:t>
            </a:r>
            <a:r>
              <a:rPr lang="en-US" altLang="zh-CN"/>
              <a:t> SiteMapPath</a:t>
            </a:r>
            <a:r>
              <a:rPr lang="zh-CN" altLang="en-US"/>
              <a:t>包含一个根节点，是位于地图网站层次结构最顶层的节点，</a:t>
            </a:r>
            <a:r>
              <a:rPr lang="en-US" altLang="zh-CN"/>
              <a:t>Home</a:t>
            </a:r>
            <a:r>
              <a:rPr lang="zh-CN" altLang="en-US"/>
              <a:t>。</a:t>
            </a:r>
            <a:endParaRPr lang="en-US" altLang="zh-CN"/>
          </a:p>
          <a:p>
            <a:pPr lvl="1" eaLnBrk="1" hangingPunct="1">
              <a:lnSpc>
                <a:spcPct val="120000"/>
              </a:lnSpc>
            </a:pPr>
            <a:r>
              <a:rPr lang="zh-CN" altLang="en-US"/>
              <a:t>当前节点：</a:t>
            </a:r>
            <a:r>
              <a:rPr lang="en-US" altLang="zh-CN"/>
              <a:t> SiteMapPath</a:t>
            </a:r>
            <a:r>
              <a:rPr lang="zh-CN" altLang="en-US"/>
              <a:t>包含一个当前节点，对应于用户当前访问网页所在部分的节点。</a:t>
            </a:r>
            <a:endParaRPr lang="en-US" altLang="zh-CN"/>
          </a:p>
          <a:p>
            <a:pPr lvl="1" eaLnBrk="1" hangingPunct="1"/>
            <a:endParaRPr lang="zh-CN" altLang="en-US"/>
          </a:p>
        </p:txBody>
      </p:sp>
      <p:sp>
        <p:nvSpPr>
          <p:cNvPr id="3" name="动作按钮: 第一张 2">
            <a:hlinkClick r:id="rId2" action="ppaction://hlinksldjump" highlightClick="1"/>
          </p:cNvPr>
          <p:cNvSpPr/>
          <p:nvPr/>
        </p:nvSpPr>
        <p:spPr>
          <a:xfrm>
            <a:off x="8459788" y="6237288"/>
            <a:ext cx="288925" cy="287337"/>
          </a:xfrm>
          <a:prstGeom prst="actionButtonHom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pPr eaLnBrk="1" hangingPunct="1"/>
            <a:r>
              <a:rPr lang="en-US" altLang="zh-CN"/>
              <a:t>8.4 TreeView</a:t>
            </a:r>
            <a:r>
              <a:rPr lang="zh-CN" altLang="en-US"/>
              <a:t>控件</a:t>
            </a:r>
          </a:p>
        </p:txBody>
      </p:sp>
      <p:sp>
        <p:nvSpPr>
          <p:cNvPr id="60419" name="Rectangle 3"/>
          <p:cNvSpPr>
            <a:spLocks noGrp="1" noRot="1" noChangeArrowheads="1"/>
          </p:cNvSpPr>
          <p:nvPr>
            <p:ph type="body" idx="1"/>
          </p:nvPr>
        </p:nvSpPr>
        <p:spPr>
          <a:xfrm>
            <a:off x="304800" y="1981200"/>
            <a:ext cx="8540750" cy="4327525"/>
          </a:xfrm>
        </p:spPr>
        <p:txBody>
          <a:bodyPr/>
          <a:lstStyle/>
          <a:p>
            <a:pPr eaLnBrk="1" hangingPunct="1">
              <a:defRPr/>
            </a:pPr>
            <a:r>
              <a:rPr lang="en-US" altLang="zh-CN" dirty="0" err="1"/>
              <a:t>TreeView</a:t>
            </a:r>
            <a:r>
              <a:rPr lang="zh-CN" altLang="en-US" dirty="0"/>
              <a:t>控件用一个可折叠树显示网站地图定义的网站各部分。</a:t>
            </a:r>
          </a:p>
          <a:p>
            <a:pPr eaLnBrk="1" hangingPunct="1">
              <a:defRPr/>
            </a:pPr>
            <a:r>
              <a:rPr lang="zh-CN" altLang="en-US" dirty="0"/>
              <a:t> 当</a:t>
            </a:r>
            <a:r>
              <a:rPr lang="en-US" altLang="zh-CN" dirty="0" err="1"/>
              <a:t>TreeView</a:t>
            </a:r>
            <a:r>
              <a:rPr lang="zh-CN" altLang="en-US" dirty="0"/>
              <a:t>控件用来显示网站地图定义的网站目录时，需要一个数据源控件提供数据。</a:t>
            </a:r>
          </a:p>
          <a:p>
            <a:pPr eaLnBrk="1" hangingPunct="1">
              <a:defRPr/>
            </a:pPr>
            <a:r>
              <a:rPr lang="en-US" altLang="zh-CN" dirty="0" err="1"/>
              <a:t>SiteMapDataSource</a:t>
            </a:r>
            <a:r>
              <a:rPr lang="zh-CN" altLang="en-US" dirty="0"/>
              <a:t>控件自动从网站地图中检索数据，并以 </a:t>
            </a:r>
            <a:r>
              <a:rPr lang="en-US" altLang="zh-CN" dirty="0" err="1"/>
              <a:t>TreeView</a:t>
            </a:r>
            <a:r>
              <a:rPr lang="zh-CN" altLang="en-US" dirty="0"/>
              <a:t>控件可接受的形式提供数据。 </a:t>
            </a:r>
            <a:r>
              <a:rPr lang="en-US" altLang="zh-CN" dirty="0" err="1"/>
              <a:t>SiteMapDataSource</a:t>
            </a:r>
            <a:r>
              <a:rPr lang="zh-CN" altLang="en-US" dirty="0"/>
              <a:t>控件没有任何向导，不需要进行配置。</a:t>
            </a:r>
            <a:endParaRPr lang="en-US" altLang="zh-CN" dirty="0"/>
          </a:p>
          <a:p>
            <a:pPr marL="457200" eaLnBrk="1" hangingPunct="1">
              <a:defRPr/>
            </a:pPr>
            <a:r>
              <a:rPr lang="zh-CN" altLang="en-US" dirty="0"/>
              <a:t>示例</a:t>
            </a:r>
            <a:r>
              <a:rPr lang="en-US" altLang="zh-CN" dirty="0"/>
              <a:t>1</a:t>
            </a:r>
            <a:r>
              <a:rPr lang="zh-CN" altLang="en-US" dirty="0"/>
              <a:t>：</a:t>
            </a:r>
            <a:endParaRPr lang="en-US" altLang="zh-CN" dirty="0"/>
          </a:p>
          <a:p>
            <a:pPr marL="1257300" lvl="2" eaLnBrk="1" hangingPunct="1">
              <a:defRPr/>
            </a:pPr>
            <a:r>
              <a:rPr lang="en-US" altLang="zh-CN" dirty="0"/>
              <a:t>C:\......\Web</a:t>
            </a:r>
            <a:r>
              <a:rPr lang="zh-CN" altLang="en-US" dirty="0"/>
              <a:t>编程技术</a:t>
            </a:r>
            <a:r>
              <a:rPr lang="en-US" altLang="zh-CN" dirty="0"/>
              <a:t>\ch8\Default.aspx</a:t>
            </a:r>
          </a:p>
          <a:p>
            <a:pPr eaLnBrk="1" hangingPunct="1">
              <a:defRPr/>
            </a:pPr>
            <a:endParaRPr lang="zh-CN" altLang="en-US" b="0" dirty="0"/>
          </a:p>
          <a:p>
            <a:pPr eaLnBrk="1" hangingPunct="1">
              <a:defRPr/>
            </a:pPr>
            <a:endParaRPr lang="zh-CN" altLang="en-US" b="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Grp="1" noRot="1" noChangeArrowheads="1"/>
          </p:cNvSpPr>
          <p:nvPr>
            <p:ph type="body" sz="half" idx="1"/>
          </p:nvPr>
        </p:nvSpPr>
        <p:spPr>
          <a:xfrm>
            <a:off x="304800" y="836613"/>
            <a:ext cx="8540750" cy="5545137"/>
          </a:xfrm>
        </p:spPr>
        <p:txBody>
          <a:bodyPr/>
          <a:lstStyle/>
          <a:p>
            <a:pPr eaLnBrk="1" hangingPunct="1">
              <a:lnSpc>
                <a:spcPct val="120000"/>
              </a:lnSpc>
              <a:defRPr/>
            </a:pPr>
            <a:r>
              <a:rPr lang="zh-CN" altLang="en-US" dirty="0"/>
              <a:t>用</a:t>
            </a:r>
            <a:r>
              <a:rPr lang="en-US" altLang="zh-CN" dirty="0" err="1"/>
              <a:t>TreeView</a:t>
            </a:r>
            <a:r>
              <a:rPr lang="zh-CN" altLang="en-US" dirty="0"/>
              <a:t>显示网站地图定义的导航信息，步骤如下：</a:t>
            </a:r>
            <a:endParaRPr lang="en-US" altLang="zh-CN" dirty="0"/>
          </a:p>
          <a:p>
            <a:pPr marL="914400" lvl="1" indent="-457200" eaLnBrk="1" hangingPunct="1">
              <a:lnSpc>
                <a:spcPct val="120000"/>
              </a:lnSpc>
              <a:buFont typeface="+mj-lt"/>
              <a:buAutoNum type="arabicParenR"/>
              <a:defRPr/>
            </a:pPr>
            <a:r>
              <a:rPr lang="zh-CN" altLang="en-US" dirty="0"/>
              <a:t>在网页中添加一个</a:t>
            </a:r>
            <a:r>
              <a:rPr lang="en-US" altLang="zh-CN" dirty="0" err="1"/>
              <a:t>SiteMapDataSource</a:t>
            </a:r>
            <a:r>
              <a:rPr lang="zh-CN" altLang="en-US" dirty="0"/>
              <a:t>控件；</a:t>
            </a:r>
            <a:endParaRPr lang="en-US" altLang="zh-CN" dirty="0"/>
          </a:p>
          <a:p>
            <a:pPr marL="914400" lvl="1" indent="-457200" eaLnBrk="1" hangingPunct="1">
              <a:lnSpc>
                <a:spcPct val="120000"/>
              </a:lnSpc>
              <a:buFont typeface="+mj-lt"/>
              <a:buAutoNum type="arabicParenR"/>
              <a:defRPr/>
            </a:pPr>
            <a:r>
              <a:rPr lang="zh-CN" altLang="en-US" dirty="0"/>
              <a:t>添加一个</a:t>
            </a:r>
            <a:r>
              <a:rPr lang="en-US" altLang="zh-CN" dirty="0" err="1"/>
              <a:t>TreeView</a:t>
            </a:r>
            <a:r>
              <a:rPr lang="zh-CN" altLang="en-US" dirty="0"/>
              <a:t>控件，配置数据源为</a:t>
            </a:r>
            <a:r>
              <a:rPr lang="en-US" altLang="zh-CN" dirty="0" err="1"/>
              <a:t>SiteMapDataSource</a:t>
            </a:r>
            <a:r>
              <a:rPr lang="en-US" altLang="zh-CN" dirty="0"/>
              <a:t> </a:t>
            </a:r>
          </a:p>
          <a:p>
            <a:pPr marL="514350" indent="-457200" eaLnBrk="1" hangingPunct="1">
              <a:lnSpc>
                <a:spcPct val="120000"/>
              </a:lnSpc>
              <a:defRPr/>
            </a:pPr>
            <a:r>
              <a:rPr lang="en-US" altLang="zh-CN" dirty="0" err="1"/>
              <a:t>TreeView</a:t>
            </a:r>
            <a:r>
              <a:rPr lang="zh-CN" altLang="en-US" dirty="0"/>
              <a:t>由一个或多个节点组成，树形结构</a:t>
            </a:r>
            <a:r>
              <a:rPr lang="zh-CN" altLang="pt-BR" dirty="0">
                <a:latin typeface="Times New Roman" panose="02020603050405020304" pitchFamily="18" charset="0"/>
                <a:cs typeface="Times New Roman" panose="02020603050405020304" pitchFamily="18" charset="0"/>
              </a:rPr>
              <a:t>的每一项都称为“节点”</a:t>
            </a:r>
            <a:r>
              <a:rPr lang="zh-CN" altLang="en-US" dirty="0">
                <a:latin typeface="Times New Roman" panose="02020603050405020304" pitchFamily="18" charset="0"/>
                <a:cs typeface="Times New Roman" panose="02020603050405020304" pitchFamily="18" charset="0"/>
              </a:rPr>
              <a:t>。</a:t>
            </a:r>
            <a:r>
              <a:rPr lang="zh-CN" altLang="en-US" dirty="0"/>
              <a:t>有</a:t>
            </a:r>
            <a:r>
              <a:rPr lang="en-US" altLang="zh-CN" dirty="0"/>
              <a:t>4</a:t>
            </a:r>
            <a:r>
              <a:rPr lang="zh-CN" altLang="en-US" dirty="0"/>
              <a:t>种类型的节点：</a:t>
            </a:r>
            <a:endParaRPr lang="en-US" altLang="zh-CN" dirty="0"/>
          </a:p>
          <a:p>
            <a:pPr lvl="1" eaLnBrk="1" hangingPunct="1">
              <a:lnSpc>
                <a:spcPct val="120000"/>
              </a:lnSpc>
              <a:defRPr/>
            </a:pPr>
            <a:r>
              <a:rPr lang="zh-CN" altLang="en-US" dirty="0"/>
              <a:t>根节点：</a:t>
            </a:r>
            <a:r>
              <a:rPr lang="en-US" altLang="zh-CN" dirty="0"/>
              <a:t> </a:t>
            </a:r>
            <a:r>
              <a:rPr lang="zh-CN" altLang="en-US" dirty="0"/>
              <a:t>没有父节点。</a:t>
            </a:r>
            <a:r>
              <a:rPr lang="zh-CN" altLang="pt-BR" dirty="0">
                <a:latin typeface="Times New Roman" panose="02020603050405020304" pitchFamily="18" charset="0"/>
              </a:rPr>
              <a:t>但具有一个或多个子节点的节点</a:t>
            </a:r>
            <a:r>
              <a:rPr lang="zh-CN" altLang="en-US" dirty="0">
                <a:latin typeface="Times New Roman" panose="02020603050405020304" pitchFamily="18" charset="0"/>
              </a:rPr>
              <a:t>。</a:t>
            </a:r>
            <a:endParaRPr lang="zh-CN" altLang="pt-BR" dirty="0">
              <a:latin typeface="Arial Narrow" panose="020B0606020202030204" pitchFamily="34" charset="0"/>
            </a:endParaRPr>
          </a:p>
          <a:p>
            <a:pPr lvl="1">
              <a:defRPr/>
            </a:pPr>
            <a:r>
              <a:rPr lang="zh-CN" altLang="en-US" dirty="0"/>
              <a:t>父节点：具有一个父节点，且有一个或多个子节点的节点。</a:t>
            </a:r>
            <a:endParaRPr lang="en-US" altLang="zh-CN" dirty="0"/>
          </a:p>
          <a:p>
            <a:pPr lvl="1">
              <a:defRPr/>
            </a:pPr>
            <a:r>
              <a:rPr lang="zh-CN" altLang="en-US" dirty="0"/>
              <a:t>叶节点：没有子节点的节点</a:t>
            </a:r>
            <a:endParaRPr lang="en-US" altLang="zh-CN" dirty="0"/>
          </a:p>
          <a:p>
            <a:pPr lvl="1" eaLnBrk="1" hangingPunct="1">
              <a:lnSpc>
                <a:spcPct val="120000"/>
              </a:lnSpc>
              <a:defRPr/>
            </a:pPr>
            <a:r>
              <a:rPr lang="zh-CN" altLang="en-US" dirty="0"/>
              <a:t>选定节点：对应于用户当前访问的网页的节点。</a:t>
            </a:r>
            <a:endParaRPr lang="en-US" altLang="zh-CN" dirty="0"/>
          </a:p>
          <a:p>
            <a:pPr lvl="1" eaLnBrk="1" hangingPunct="1">
              <a:defRPr/>
            </a:pP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Grp="1" noRot="1" noChangeArrowheads="1"/>
          </p:cNvSpPr>
          <p:nvPr>
            <p:ph type="body" sz="half" idx="1"/>
          </p:nvPr>
        </p:nvSpPr>
        <p:spPr>
          <a:xfrm>
            <a:off x="304800" y="836613"/>
            <a:ext cx="8540750" cy="1655762"/>
          </a:xfrm>
        </p:spPr>
        <p:txBody>
          <a:bodyPr/>
          <a:lstStyle/>
          <a:p>
            <a:pPr eaLnBrk="1" hangingPunct="1">
              <a:lnSpc>
                <a:spcPct val="120000"/>
              </a:lnSpc>
            </a:pPr>
            <a:r>
              <a:rPr lang="en-US" altLang="zh-CN"/>
              <a:t>TreeView</a:t>
            </a:r>
            <a:r>
              <a:rPr lang="zh-CN" altLang="pt-BR"/>
              <a:t>控件的应用普及</a:t>
            </a:r>
            <a:r>
              <a:rPr lang="zh-CN" altLang="en-US"/>
              <a:t>，其</a:t>
            </a:r>
            <a:r>
              <a:rPr lang="zh-CN" altLang="pt-BR"/>
              <a:t>以树形结构显示分层数据</a:t>
            </a:r>
            <a:r>
              <a:rPr lang="zh-CN" altLang="en-US"/>
              <a:t>，</a:t>
            </a:r>
            <a:r>
              <a:rPr lang="zh-CN" altLang="pt-BR"/>
              <a:t>如</a:t>
            </a:r>
            <a:r>
              <a:rPr lang="en-US" altLang="zh-CN"/>
              <a:t>Windows</a:t>
            </a:r>
            <a:r>
              <a:rPr lang="zh-CN" altLang="pt-BR"/>
              <a:t>的资源管理器左侧的文件目录就是一个</a:t>
            </a:r>
            <a:r>
              <a:rPr lang="zh-CN" altLang="en-US"/>
              <a:t>非常</a:t>
            </a:r>
            <a:r>
              <a:rPr lang="zh-CN" altLang="pt-BR"/>
              <a:t>经典的</a:t>
            </a:r>
            <a:r>
              <a:rPr lang="zh-CN" altLang="en-US"/>
              <a:t>树形结构</a:t>
            </a:r>
            <a:r>
              <a:rPr lang="zh-CN" altLang="pt-BR"/>
              <a:t>。</a:t>
            </a:r>
            <a:endParaRPr lang="zh-CN" altLang="en-US"/>
          </a:p>
        </p:txBody>
      </p:sp>
      <p:pic>
        <p:nvPicPr>
          <p:cNvPr id="15363" name="Picture 4"/>
          <p:cNvPicPr>
            <a:picLocks noChangeAspect="1" noChangeArrowheads="1"/>
          </p:cNvPicPr>
          <p:nvPr/>
        </p:nvPicPr>
        <p:blipFill>
          <a:blip r:embed="rId2" cstate="print"/>
          <a:srcRect/>
          <a:stretch>
            <a:fillRect/>
          </a:stretch>
        </p:blipFill>
        <p:spPr bwMode="auto">
          <a:xfrm>
            <a:off x="3563938" y="1989138"/>
            <a:ext cx="3621087" cy="4376737"/>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Rot="1" noChangeArrowheads="1"/>
          </p:cNvSpPr>
          <p:nvPr>
            <p:ph type="body" sz="half" idx="1"/>
          </p:nvPr>
        </p:nvSpPr>
        <p:spPr>
          <a:xfrm>
            <a:off x="304800" y="836613"/>
            <a:ext cx="8540750" cy="5545137"/>
          </a:xfrm>
        </p:spPr>
        <p:txBody>
          <a:bodyPr/>
          <a:lstStyle/>
          <a:p>
            <a:pPr eaLnBrk="1" hangingPunct="1">
              <a:lnSpc>
                <a:spcPct val="120000"/>
              </a:lnSpc>
              <a:defRPr/>
            </a:pPr>
            <a:r>
              <a:rPr lang="zh-CN" altLang="en-US" dirty="0"/>
              <a:t>除了以绑定到数据源的方式来显示节点内容，</a:t>
            </a:r>
            <a:r>
              <a:rPr lang="en-US" altLang="zh-CN" dirty="0" err="1"/>
              <a:t>TreeView</a:t>
            </a:r>
            <a:r>
              <a:rPr lang="en-US" altLang="zh-CN" dirty="0"/>
              <a:t> </a:t>
            </a:r>
            <a:r>
              <a:rPr lang="zh-CN" altLang="en-US" dirty="0"/>
              <a:t>还有两种定义节点内容的方法：</a:t>
            </a:r>
            <a:endParaRPr lang="en-US" altLang="zh-CN" dirty="0"/>
          </a:p>
          <a:p>
            <a:pPr lvl="1" eaLnBrk="1" hangingPunct="1">
              <a:lnSpc>
                <a:spcPct val="120000"/>
              </a:lnSpc>
              <a:defRPr/>
            </a:pPr>
            <a:r>
              <a:rPr lang="zh-CN" altLang="en-US" dirty="0"/>
              <a:t>设计时添加节点内容</a:t>
            </a:r>
            <a:endParaRPr lang="en-US" altLang="zh-CN" dirty="0"/>
          </a:p>
          <a:p>
            <a:pPr lvl="1" eaLnBrk="1" hangingPunct="1">
              <a:lnSpc>
                <a:spcPct val="120000"/>
              </a:lnSpc>
              <a:defRPr/>
            </a:pPr>
            <a:r>
              <a:rPr lang="zh-CN" altLang="en-US" dirty="0"/>
              <a:t>以编程方式添加节点内容</a:t>
            </a:r>
            <a:endParaRPr lang="en-US" altLang="zh-CN" dirty="0"/>
          </a:p>
          <a:p>
            <a:pPr lvl="1" eaLnBrk="1" hangingPunct="1">
              <a:lnSpc>
                <a:spcPct val="120000"/>
              </a:lnSpc>
              <a:defRPr/>
            </a:pPr>
            <a:endParaRPr lang="en-US" altLang="zh-CN" dirty="0"/>
          </a:p>
          <a:p>
            <a:pPr marL="457200" eaLnBrk="1" hangingPunct="1">
              <a:lnSpc>
                <a:spcPct val="110000"/>
              </a:lnSpc>
              <a:defRPr/>
            </a:pPr>
            <a:r>
              <a:rPr lang="zh-CN" altLang="en-US" dirty="0"/>
              <a:t>示例</a:t>
            </a:r>
            <a:r>
              <a:rPr lang="en-US" altLang="zh-CN" dirty="0"/>
              <a:t>2</a:t>
            </a:r>
            <a:r>
              <a:rPr lang="zh-CN" altLang="en-US" dirty="0"/>
              <a:t>：设计时添加</a:t>
            </a:r>
            <a:r>
              <a:rPr lang="en-US" altLang="zh-CN" dirty="0" err="1"/>
              <a:t>TreeView</a:t>
            </a:r>
            <a:r>
              <a:rPr lang="zh-CN" altLang="en-US" dirty="0"/>
              <a:t>控件的节点内容</a:t>
            </a:r>
            <a:endParaRPr lang="en-US" altLang="zh-CN" dirty="0"/>
          </a:p>
          <a:p>
            <a:pPr marL="1257300" lvl="2" eaLnBrk="1" hangingPunct="1">
              <a:lnSpc>
                <a:spcPct val="110000"/>
              </a:lnSpc>
              <a:defRPr/>
            </a:pPr>
            <a:r>
              <a:rPr lang="en-US" altLang="zh-CN" dirty="0"/>
              <a:t>C:\......\Web</a:t>
            </a:r>
            <a:r>
              <a:rPr lang="zh-CN" altLang="en-US" dirty="0"/>
              <a:t>编程技术</a:t>
            </a:r>
            <a:r>
              <a:rPr lang="en-US" altLang="zh-CN" dirty="0"/>
              <a:t>\ch8\Business\Default.aspx</a:t>
            </a:r>
          </a:p>
          <a:p>
            <a:pPr marL="342900" lvl="2" indent="-342900">
              <a:lnSpc>
                <a:spcPct val="125000"/>
              </a:lnSpc>
              <a:buSzPct val="70000"/>
              <a:defRPr/>
            </a:pPr>
            <a:endParaRPr lang="en-US" altLang="zh-CN" sz="2400" dirty="0"/>
          </a:p>
          <a:p>
            <a:pPr marL="342900" lvl="2" indent="-342900">
              <a:lnSpc>
                <a:spcPct val="125000"/>
              </a:lnSpc>
              <a:buSzPct val="70000"/>
              <a:defRPr/>
            </a:pPr>
            <a:r>
              <a:rPr lang="zh-CN" altLang="en-US" sz="2400" dirty="0"/>
              <a:t>示例</a:t>
            </a:r>
            <a:r>
              <a:rPr lang="en-US" altLang="zh-CN" sz="2400" dirty="0"/>
              <a:t>3</a:t>
            </a:r>
            <a:r>
              <a:rPr lang="zh-CN" altLang="en-US" sz="2400" dirty="0"/>
              <a:t>：以编程方式添加</a:t>
            </a:r>
            <a:r>
              <a:rPr lang="en-US" altLang="zh-CN" sz="2400" dirty="0" err="1"/>
              <a:t>TreeView</a:t>
            </a:r>
            <a:r>
              <a:rPr lang="zh-CN" altLang="en-US" sz="2400" dirty="0"/>
              <a:t>控件的节点内容</a:t>
            </a:r>
            <a:endParaRPr lang="en-US" altLang="zh-CN" sz="2400" dirty="0"/>
          </a:p>
          <a:p>
            <a:pPr marL="1257300" lvl="4" indent="-342900">
              <a:lnSpc>
                <a:spcPct val="125000"/>
              </a:lnSpc>
              <a:buSzPct val="70000"/>
              <a:defRPr/>
            </a:pPr>
            <a:r>
              <a:rPr lang="en-US" altLang="zh-CN" dirty="0"/>
              <a:t>C:\......\Desktop\</a:t>
            </a:r>
            <a:r>
              <a:rPr lang="zh-CN" altLang="en-US" dirty="0"/>
              <a:t> </a:t>
            </a:r>
            <a:r>
              <a:rPr lang="en-US" altLang="zh-CN" dirty="0"/>
              <a:t>ASPNET</a:t>
            </a:r>
            <a:r>
              <a:rPr lang="zh-CN" altLang="en-US" dirty="0"/>
              <a:t>案例教程教辅资料 </a:t>
            </a:r>
            <a:r>
              <a:rPr lang="en-US" altLang="zh-CN" dirty="0"/>
              <a:t>\ </a:t>
            </a:r>
            <a:r>
              <a:rPr lang="zh-CN" altLang="en-US" dirty="0"/>
              <a:t>示例</a:t>
            </a:r>
            <a:r>
              <a:rPr lang="en-US" altLang="zh-CN" dirty="0"/>
              <a:t>\</a:t>
            </a:r>
            <a:r>
              <a:rPr lang="zh-CN" altLang="zh-CN" dirty="0">
                <a:solidFill>
                  <a:srgbClr val="333399"/>
                </a:solidFill>
              </a:rPr>
              <a:t>第0</a:t>
            </a:r>
            <a:r>
              <a:rPr lang="en-US" altLang="zh-CN" dirty="0">
                <a:solidFill>
                  <a:srgbClr val="333399"/>
                </a:solidFill>
              </a:rPr>
              <a:t>7</a:t>
            </a:r>
            <a:r>
              <a:rPr lang="zh-CN" altLang="zh-CN" dirty="0">
                <a:solidFill>
                  <a:srgbClr val="333399"/>
                </a:solidFill>
              </a:rPr>
              <a:t>章\</a:t>
            </a:r>
            <a:r>
              <a:rPr lang="en-US" altLang="zh-CN" dirty="0"/>
              <a:t> DynamicInsertTreeNode.aspx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a:xfrm>
            <a:off x="323850" y="836613"/>
            <a:ext cx="8540750" cy="1143000"/>
          </a:xfrm>
        </p:spPr>
        <p:txBody>
          <a:bodyPr/>
          <a:lstStyle/>
          <a:p>
            <a:pPr eaLnBrk="1" hangingPunct="1"/>
            <a:r>
              <a:rPr lang="zh-CN" altLang="en-US"/>
              <a:t>主题</a:t>
            </a:r>
          </a:p>
        </p:txBody>
      </p:sp>
      <p:sp>
        <p:nvSpPr>
          <p:cNvPr id="61443" name="AutoShape 4">
            <a:hlinkClick r:id="rId2" action="ppaction://hlinksldjump" highlightClick="1"/>
          </p:cNvPr>
          <p:cNvSpPr>
            <a:spLocks noChangeArrowheads="1"/>
          </p:cNvSpPr>
          <p:nvPr/>
        </p:nvSpPr>
        <p:spPr bwMode="auto">
          <a:xfrm>
            <a:off x="8388350" y="6092825"/>
            <a:ext cx="287338" cy="288925"/>
          </a:xfrm>
          <a:prstGeom prst="actionButtonHome">
            <a:avLst/>
          </a:prstGeom>
          <a:solidFill>
            <a:schemeClr val="accent1"/>
          </a:solidFill>
          <a:ln w="9525">
            <a:noFill/>
            <a:miter lim="800000"/>
          </a:ln>
        </p:spPr>
        <p:txBody>
          <a:bodyPr wrap="none" anchor="ctr"/>
          <a:lstStyle/>
          <a:p>
            <a:endParaRPr lang="en-US"/>
          </a:p>
        </p:txBody>
      </p:sp>
      <p:sp>
        <p:nvSpPr>
          <p:cNvPr id="61444" name="Rectangle 5"/>
          <p:cNvSpPr>
            <a:spLocks noGrp="1" noRot="1" noChangeArrowheads="1"/>
          </p:cNvSpPr>
          <p:nvPr>
            <p:ph type="body" idx="1"/>
          </p:nvPr>
        </p:nvSpPr>
        <p:spPr>
          <a:xfrm>
            <a:off x="304800" y="1981200"/>
            <a:ext cx="8540750" cy="4327525"/>
          </a:xfrm>
        </p:spPr>
        <p:txBody>
          <a:bodyPr/>
          <a:lstStyle/>
          <a:p>
            <a:pPr eaLnBrk="1" hangingPunct="1"/>
            <a:r>
              <a:rPr lang="zh-CN" altLang="en-US"/>
              <a:t>主题是</a:t>
            </a:r>
            <a:r>
              <a:rPr lang="en-US" altLang="zh-CN"/>
              <a:t>ASP.NET</a:t>
            </a:r>
            <a:r>
              <a:rPr lang="zh-CN" altLang="en-US"/>
              <a:t>的概念。</a:t>
            </a:r>
            <a:endParaRPr lang="en-US" altLang="zh-CN"/>
          </a:p>
          <a:p>
            <a:pPr eaLnBrk="1" hangingPunct="1"/>
            <a:r>
              <a:rPr lang="zh-CN" altLang="en-US"/>
              <a:t>主题由一组文件组成：外观文件（也称“皮肤文件”，扩展名为</a:t>
            </a:r>
            <a:r>
              <a:rPr lang="en-US" altLang="zh-CN"/>
              <a:t>.skin</a:t>
            </a:r>
            <a:r>
              <a:rPr lang="zh-CN" altLang="en-US"/>
              <a:t>）、级联样式表（</a:t>
            </a:r>
            <a:r>
              <a:rPr lang="en-US" altLang="zh-CN"/>
              <a:t>CSS</a:t>
            </a:r>
            <a:r>
              <a:rPr lang="zh-CN" altLang="en-US"/>
              <a:t>）、图像和其他资源。</a:t>
            </a:r>
          </a:p>
          <a:p>
            <a:pPr eaLnBrk="1" hangingPunct="1"/>
            <a:r>
              <a:rPr lang="zh-CN" altLang="en-US"/>
              <a:t>通过在主题文件中定义页面和控件的样式，使得</a:t>
            </a:r>
            <a:r>
              <a:rPr lang="en-US" altLang="zh-CN"/>
              <a:t>Web</a:t>
            </a:r>
            <a:r>
              <a:rPr lang="zh-CN" altLang="en-US"/>
              <a:t>应用程序中页面、页面控件的样式控制得以简化。</a:t>
            </a:r>
          </a:p>
          <a:p>
            <a:pPr eaLnBrk="1" hangingPunct="1"/>
            <a:r>
              <a:rPr lang="zh-CN" altLang="en-US"/>
              <a:t>主题文件通常保存在</a:t>
            </a:r>
            <a:r>
              <a:rPr lang="en-US" altLang="zh-CN"/>
              <a:t>Web</a:t>
            </a:r>
            <a:r>
              <a:rPr lang="zh-CN" altLang="en-US"/>
              <a:t>应用程序的特殊目录下。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p:txBody>
          <a:bodyPr/>
          <a:lstStyle/>
          <a:p>
            <a:pPr eaLnBrk="1" hangingPunct="1"/>
            <a:r>
              <a:rPr lang="en-US" altLang="zh-CN"/>
              <a:t>8.5 Menu</a:t>
            </a:r>
            <a:r>
              <a:rPr lang="zh-CN" altLang="en-US"/>
              <a:t>控件</a:t>
            </a:r>
          </a:p>
        </p:txBody>
      </p:sp>
      <p:sp>
        <p:nvSpPr>
          <p:cNvPr id="59395" name="Rectangle 3"/>
          <p:cNvSpPr>
            <a:spLocks noGrp="1" noRot="1" noChangeArrowheads="1"/>
          </p:cNvSpPr>
          <p:nvPr>
            <p:ph type="body" idx="1"/>
          </p:nvPr>
        </p:nvSpPr>
        <p:spPr>
          <a:xfrm>
            <a:off x="304800" y="1981200"/>
            <a:ext cx="8540750" cy="4327525"/>
          </a:xfrm>
        </p:spPr>
        <p:txBody>
          <a:bodyPr/>
          <a:lstStyle/>
          <a:p>
            <a:pPr eaLnBrk="1" hangingPunct="1">
              <a:defRPr/>
            </a:pPr>
            <a:r>
              <a:rPr lang="zh-CN" altLang="en-US" dirty="0"/>
              <a:t>与</a:t>
            </a:r>
            <a:r>
              <a:rPr lang="en-US" altLang="zh-CN" dirty="0" err="1"/>
              <a:t>TreeView</a:t>
            </a:r>
            <a:r>
              <a:rPr lang="en-US" altLang="zh-CN" dirty="0"/>
              <a:t> </a:t>
            </a:r>
            <a:r>
              <a:rPr lang="zh-CN" altLang="en-US" dirty="0"/>
              <a:t>控件一样，</a:t>
            </a:r>
            <a:r>
              <a:rPr lang="en-US" altLang="zh-CN" dirty="0"/>
              <a:t>Menu</a:t>
            </a:r>
            <a:r>
              <a:rPr lang="zh-CN" altLang="en-US" dirty="0"/>
              <a:t>控件也显示网站地图的全部内容。然而， </a:t>
            </a:r>
            <a:r>
              <a:rPr lang="en-US" altLang="zh-CN" dirty="0"/>
              <a:t>Menu</a:t>
            </a:r>
            <a:r>
              <a:rPr lang="zh-CN" altLang="en-US" dirty="0"/>
              <a:t>控件不用树型结构显示网站地图的内容而使用菜单界面。</a:t>
            </a:r>
          </a:p>
          <a:p>
            <a:pPr eaLnBrk="1" hangingPunct="1">
              <a:defRPr/>
            </a:pPr>
            <a:r>
              <a:rPr lang="zh-CN" altLang="en-US" dirty="0"/>
              <a:t>与</a:t>
            </a:r>
            <a:r>
              <a:rPr lang="en-US" altLang="zh-CN" dirty="0" err="1"/>
              <a:t>TreeView</a:t>
            </a:r>
            <a:r>
              <a:rPr lang="en-US" altLang="zh-CN" dirty="0"/>
              <a:t> </a:t>
            </a:r>
            <a:r>
              <a:rPr lang="zh-CN" altLang="en-US" dirty="0"/>
              <a:t>控件类似， </a:t>
            </a:r>
            <a:r>
              <a:rPr lang="en-US" altLang="zh-CN" dirty="0"/>
              <a:t>Menu</a:t>
            </a:r>
            <a:r>
              <a:rPr lang="zh-CN" altLang="en-US" dirty="0"/>
              <a:t>控件显示网站地图内容时也需要一个数据源控件</a:t>
            </a:r>
            <a:r>
              <a:rPr lang="en-US" altLang="zh-CN" dirty="0" err="1"/>
              <a:t>SiteMapDataSource</a:t>
            </a:r>
            <a:r>
              <a:rPr lang="zh-CN" altLang="en-US" dirty="0"/>
              <a:t>提供数据。</a:t>
            </a:r>
            <a:endParaRPr lang="en-US" altLang="zh-CN" dirty="0"/>
          </a:p>
          <a:p>
            <a:pPr marL="457200" eaLnBrk="1" hangingPunct="1">
              <a:defRPr/>
            </a:pPr>
            <a:r>
              <a:rPr lang="zh-CN" altLang="en-US" dirty="0"/>
              <a:t>示例：</a:t>
            </a:r>
            <a:endParaRPr lang="en-US" altLang="zh-CN" dirty="0"/>
          </a:p>
          <a:p>
            <a:pPr marL="1257300" lvl="2" eaLnBrk="1" hangingPunct="1">
              <a:defRPr/>
            </a:pPr>
            <a:r>
              <a:rPr lang="en-US" altLang="zh-CN" dirty="0"/>
              <a:t>C:\......\Web</a:t>
            </a:r>
            <a:r>
              <a:rPr lang="zh-CN" altLang="en-US" dirty="0"/>
              <a:t>编程技术</a:t>
            </a:r>
            <a:r>
              <a:rPr lang="en-US" altLang="zh-CN" dirty="0"/>
              <a:t>\ch8\Fiction\Default.aspx</a:t>
            </a:r>
          </a:p>
          <a:p>
            <a:pPr eaLnBrk="1" hangingPunct="1">
              <a:defRPr/>
            </a:pPr>
            <a:endParaRPr lang="zh-CN" altLang="en-US" b="0" dirty="0"/>
          </a:p>
          <a:p>
            <a:pPr eaLnBrk="1" hangingPunct="1">
              <a:defRPr/>
            </a:pPr>
            <a:endParaRPr lang="zh-CN" altLang="en-US" b="0" dirty="0"/>
          </a:p>
          <a:p>
            <a:pPr eaLnBrk="1" hangingPunct="1">
              <a:defRPr/>
            </a:pP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Rot="1" noChangeArrowheads="1"/>
          </p:cNvSpPr>
          <p:nvPr>
            <p:ph type="body" idx="1"/>
          </p:nvPr>
        </p:nvSpPr>
        <p:spPr>
          <a:xfrm>
            <a:off x="304800" y="981075"/>
            <a:ext cx="8540750" cy="5327650"/>
          </a:xfrm>
        </p:spPr>
        <p:txBody>
          <a:bodyPr/>
          <a:lstStyle/>
          <a:p>
            <a:pPr marL="457200" eaLnBrk="1" hangingPunct="1">
              <a:defRPr/>
            </a:pPr>
            <a:r>
              <a:rPr lang="en-US" altLang="zh-CN" dirty="0"/>
              <a:t>Menu</a:t>
            </a:r>
            <a:r>
              <a:rPr lang="zh-CN" altLang="en-US" dirty="0"/>
              <a:t>控件具有两种显示模式：静态显示模式和动态显示模式。</a:t>
            </a:r>
            <a:endParaRPr lang="en-US" altLang="zh-CN" dirty="0"/>
          </a:p>
          <a:p>
            <a:pPr marL="857250" lvl="1" eaLnBrk="1" hangingPunct="1">
              <a:defRPr/>
            </a:pPr>
            <a:r>
              <a:rPr lang="zh-CN" altLang="en-US" dirty="0">
                <a:solidFill>
                  <a:schemeClr val="tx2">
                    <a:lumMod val="75000"/>
                  </a:schemeClr>
                </a:solidFill>
              </a:rPr>
              <a:t>静态模式：</a:t>
            </a:r>
            <a:r>
              <a:rPr lang="en-US" altLang="zh-CN" dirty="0"/>
              <a:t> Menu</a:t>
            </a:r>
            <a:r>
              <a:rPr lang="zh-CN" altLang="en-US" dirty="0"/>
              <a:t>控件始终是展开的，整个结构均可见；</a:t>
            </a:r>
            <a:endParaRPr lang="en-US" altLang="zh-CN" dirty="0"/>
          </a:p>
          <a:p>
            <a:pPr marL="857250" lvl="1" eaLnBrk="1" hangingPunct="1">
              <a:defRPr/>
            </a:pPr>
            <a:r>
              <a:rPr lang="zh-CN" altLang="en-US" dirty="0">
                <a:solidFill>
                  <a:schemeClr val="tx2">
                    <a:lumMod val="75000"/>
                  </a:schemeClr>
                </a:solidFill>
              </a:rPr>
              <a:t>动态模式：</a:t>
            </a:r>
            <a:r>
              <a:rPr lang="zh-CN" altLang="en-US" dirty="0"/>
              <a:t>只有当鼠标放置在父节点上时，才显示其子菜单项。</a:t>
            </a:r>
            <a:endParaRPr lang="en-US" altLang="zh-CN" dirty="0"/>
          </a:p>
          <a:p>
            <a:pPr marL="457200" eaLnBrk="1" hangingPunct="1">
              <a:defRPr/>
            </a:pPr>
            <a:r>
              <a:rPr lang="en-US" altLang="zh-CN" dirty="0"/>
              <a:t>Menu</a:t>
            </a:r>
            <a:r>
              <a:rPr lang="zh-CN" altLang="en-US" dirty="0"/>
              <a:t>控件有两个重要属性用于控制静态显示和动态显示：</a:t>
            </a:r>
            <a:endParaRPr lang="en-US" altLang="zh-CN" dirty="0"/>
          </a:p>
          <a:p>
            <a:pPr marL="857250" lvl="1" eaLnBrk="1" hangingPunct="1">
              <a:defRPr/>
            </a:pPr>
            <a:r>
              <a:rPr lang="en-US" altLang="zh-CN" dirty="0" err="1">
                <a:solidFill>
                  <a:schemeClr val="tx2">
                    <a:lumMod val="75000"/>
                  </a:schemeClr>
                </a:solidFill>
              </a:rPr>
              <a:t>StaticDisplayLevels</a:t>
            </a:r>
            <a:r>
              <a:rPr lang="zh-CN" altLang="en-US" dirty="0">
                <a:solidFill>
                  <a:schemeClr val="tx2">
                    <a:lumMod val="75000"/>
                  </a:schemeClr>
                </a:solidFill>
              </a:rPr>
              <a:t>属性</a:t>
            </a:r>
            <a:r>
              <a:rPr lang="zh-CN" altLang="en-US" dirty="0"/>
              <a:t>：指出</a:t>
            </a:r>
            <a:r>
              <a:rPr lang="en-US" altLang="zh-CN" dirty="0"/>
              <a:t>Menu</a:t>
            </a:r>
            <a:r>
              <a:rPr lang="zh-CN" altLang="en-US" dirty="0"/>
              <a:t>控件静态部分的层数，默认值为</a:t>
            </a:r>
            <a:r>
              <a:rPr lang="en-US" altLang="zh-CN" dirty="0"/>
              <a:t>1</a:t>
            </a:r>
            <a:r>
              <a:rPr lang="zh-CN" altLang="en-US" dirty="0"/>
              <a:t>；</a:t>
            </a:r>
            <a:endParaRPr lang="en-US" altLang="zh-CN" dirty="0"/>
          </a:p>
          <a:p>
            <a:pPr marL="857250" lvl="1" eaLnBrk="1" hangingPunct="1">
              <a:defRPr/>
            </a:pPr>
            <a:r>
              <a:rPr lang="en-US" altLang="zh-CN" dirty="0" err="1">
                <a:solidFill>
                  <a:schemeClr val="tx2">
                    <a:lumMod val="75000"/>
                  </a:schemeClr>
                </a:solidFill>
              </a:rPr>
              <a:t>MaximumDynamicDisplayLevels</a:t>
            </a:r>
            <a:r>
              <a:rPr lang="zh-CN" altLang="en-US" dirty="0">
                <a:solidFill>
                  <a:schemeClr val="tx2">
                    <a:lumMod val="75000"/>
                  </a:schemeClr>
                </a:solidFill>
              </a:rPr>
              <a:t>属性：</a:t>
            </a:r>
            <a:r>
              <a:rPr lang="zh-CN" altLang="en-US" dirty="0"/>
              <a:t>控制动态显示的节点层数。</a:t>
            </a:r>
            <a:endParaRPr lang="en-US" altLang="zh-CN" dirty="0"/>
          </a:p>
          <a:p>
            <a:pPr eaLnBrk="1" hangingPunct="1">
              <a:defRPr/>
            </a:pPr>
            <a:endParaRPr lang="zh-CN" altLang="en-US" b="0" dirty="0"/>
          </a:p>
          <a:p>
            <a:pPr eaLnBrk="1" hangingPunct="1">
              <a:defRPr/>
            </a:pPr>
            <a:endParaRPr lang="zh-CN" altLang="en-US" b="0" dirty="0"/>
          </a:p>
          <a:p>
            <a:pPr eaLnBrk="1" hangingPunct="1">
              <a:defRPr/>
            </a:pP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Rot="1" noChangeArrowheads="1"/>
          </p:cNvSpPr>
          <p:nvPr>
            <p:ph type="body" idx="1"/>
          </p:nvPr>
        </p:nvSpPr>
        <p:spPr>
          <a:xfrm>
            <a:off x="304800" y="981075"/>
            <a:ext cx="8540750" cy="5327650"/>
          </a:xfrm>
        </p:spPr>
        <p:txBody>
          <a:bodyPr/>
          <a:lstStyle/>
          <a:p>
            <a:pPr marL="457200" eaLnBrk="1" hangingPunct="1">
              <a:defRPr/>
            </a:pPr>
            <a:r>
              <a:rPr lang="zh-CN" altLang="en-US" dirty="0"/>
              <a:t>其它属性：</a:t>
            </a:r>
            <a:endParaRPr lang="en-US" altLang="zh-CN" dirty="0"/>
          </a:p>
          <a:p>
            <a:pPr marL="857250" lvl="1" eaLnBrk="1" hangingPunct="1">
              <a:defRPr/>
            </a:pPr>
            <a:r>
              <a:rPr lang="en-US" altLang="zh-CN" dirty="0" err="1">
                <a:solidFill>
                  <a:schemeClr val="tx2">
                    <a:lumMod val="75000"/>
                  </a:schemeClr>
                </a:solidFill>
              </a:rPr>
              <a:t>DisappearAfter</a:t>
            </a:r>
            <a:r>
              <a:rPr lang="zh-CN" altLang="en-US" dirty="0">
                <a:solidFill>
                  <a:schemeClr val="tx2">
                    <a:lumMod val="75000"/>
                  </a:schemeClr>
                </a:solidFill>
              </a:rPr>
              <a:t>属性</a:t>
            </a:r>
            <a:r>
              <a:rPr lang="zh-CN" altLang="en-US" dirty="0"/>
              <a:t>：设置当鼠标离开动态显示的子菜单时，子菜单保留的时间。</a:t>
            </a:r>
            <a:endParaRPr lang="en-US" altLang="zh-CN" dirty="0"/>
          </a:p>
          <a:p>
            <a:pPr marL="857250" lvl="1" eaLnBrk="1" hangingPunct="1">
              <a:defRPr/>
            </a:pPr>
            <a:r>
              <a:rPr lang="en-US" altLang="zh-CN" dirty="0">
                <a:solidFill>
                  <a:schemeClr val="tx2">
                    <a:lumMod val="75000"/>
                  </a:schemeClr>
                </a:solidFill>
              </a:rPr>
              <a:t>Orientation</a:t>
            </a:r>
            <a:r>
              <a:rPr lang="zh-CN" altLang="en-US" dirty="0">
                <a:solidFill>
                  <a:schemeClr val="tx2">
                    <a:lumMod val="75000"/>
                  </a:schemeClr>
                </a:solidFill>
              </a:rPr>
              <a:t>属性：</a:t>
            </a:r>
            <a:r>
              <a:rPr lang="zh-CN" altLang="en-US" dirty="0"/>
              <a:t>控制菜单的显示方向。</a:t>
            </a:r>
            <a:endParaRPr lang="en-US" altLang="zh-CN" dirty="0"/>
          </a:p>
          <a:p>
            <a:pPr eaLnBrk="1" hangingPunct="1">
              <a:defRPr/>
            </a:pPr>
            <a:endParaRPr lang="zh-CN" altLang="en-US" b="0" dirty="0"/>
          </a:p>
          <a:p>
            <a:pPr eaLnBrk="1" hangingPunct="1">
              <a:defRPr/>
            </a:pPr>
            <a:endParaRPr lang="zh-CN" altLang="en-US" b="0" dirty="0"/>
          </a:p>
          <a:p>
            <a:pPr eaLnBrk="1" hangingPunct="1">
              <a:defRPr/>
            </a:pP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Rot="1" noChangeArrowheads="1"/>
          </p:cNvSpPr>
          <p:nvPr>
            <p:ph type="body" sz="half" idx="1"/>
          </p:nvPr>
        </p:nvSpPr>
        <p:spPr>
          <a:xfrm>
            <a:off x="304800" y="836613"/>
            <a:ext cx="8540750" cy="5545137"/>
          </a:xfrm>
        </p:spPr>
        <p:txBody>
          <a:bodyPr/>
          <a:lstStyle/>
          <a:p>
            <a:pPr eaLnBrk="1" hangingPunct="1">
              <a:lnSpc>
                <a:spcPct val="120000"/>
              </a:lnSpc>
              <a:defRPr/>
            </a:pPr>
            <a:r>
              <a:rPr lang="zh-CN" altLang="en-US" dirty="0"/>
              <a:t>除了以绑定到数据源的方式来显示节点内容，</a:t>
            </a:r>
            <a:r>
              <a:rPr lang="en-US" altLang="zh-CN" dirty="0"/>
              <a:t> Menu</a:t>
            </a:r>
            <a:r>
              <a:rPr lang="zh-CN" altLang="en-US" dirty="0"/>
              <a:t>控件也可以下列两种方法定义节点的内容：</a:t>
            </a:r>
            <a:endParaRPr lang="en-US" altLang="zh-CN" dirty="0"/>
          </a:p>
          <a:p>
            <a:pPr lvl="1" eaLnBrk="1" hangingPunct="1">
              <a:lnSpc>
                <a:spcPct val="120000"/>
              </a:lnSpc>
              <a:defRPr/>
            </a:pPr>
            <a:r>
              <a:rPr lang="zh-CN" altLang="en-US" dirty="0"/>
              <a:t>设计时添加节点内容</a:t>
            </a:r>
            <a:endParaRPr lang="en-US" altLang="zh-CN" dirty="0"/>
          </a:p>
          <a:p>
            <a:pPr lvl="1" eaLnBrk="1" hangingPunct="1">
              <a:lnSpc>
                <a:spcPct val="120000"/>
              </a:lnSpc>
              <a:defRPr/>
            </a:pPr>
            <a:r>
              <a:rPr lang="zh-CN" altLang="en-US" dirty="0"/>
              <a:t>以编程方式添加节点内容</a:t>
            </a:r>
            <a:endParaRPr lang="en-US" altLang="zh-CN" dirty="0"/>
          </a:p>
          <a:p>
            <a:pPr lvl="1" eaLnBrk="1" hangingPunct="1">
              <a:lnSpc>
                <a:spcPct val="120000"/>
              </a:lnSpc>
              <a:defRPr/>
            </a:pPr>
            <a:endParaRPr lang="en-US" altLang="zh-CN" dirty="0"/>
          </a:p>
          <a:p>
            <a:pPr marL="457200" eaLnBrk="1" hangingPunct="1">
              <a:lnSpc>
                <a:spcPct val="110000"/>
              </a:lnSpc>
              <a:defRPr/>
            </a:pPr>
            <a:r>
              <a:rPr lang="zh-CN" altLang="en-US" dirty="0"/>
              <a:t>示例</a:t>
            </a:r>
            <a:r>
              <a:rPr lang="en-US" altLang="zh-CN" dirty="0"/>
              <a:t>2</a:t>
            </a:r>
            <a:r>
              <a:rPr lang="zh-CN" altLang="en-US" dirty="0"/>
              <a:t>：设计时添加</a:t>
            </a:r>
            <a:r>
              <a:rPr lang="en-US" altLang="zh-CN" dirty="0"/>
              <a:t>Menu</a:t>
            </a:r>
            <a:r>
              <a:rPr lang="zh-CN" altLang="en-US" dirty="0"/>
              <a:t>控件的节点内容</a:t>
            </a:r>
            <a:endParaRPr lang="en-US" altLang="zh-CN" dirty="0"/>
          </a:p>
          <a:p>
            <a:pPr marL="1257300" lvl="2" eaLnBrk="1" hangingPunct="1">
              <a:lnSpc>
                <a:spcPct val="110000"/>
              </a:lnSpc>
              <a:defRPr/>
            </a:pPr>
            <a:r>
              <a:rPr lang="en-US" altLang="zh-CN" dirty="0"/>
              <a:t>C:\......\Web</a:t>
            </a:r>
            <a:r>
              <a:rPr lang="zh-CN" altLang="en-US" dirty="0"/>
              <a:t>编程技术</a:t>
            </a:r>
            <a:r>
              <a:rPr lang="en-US" altLang="zh-CN" dirty="0"/>
              <a:t>\ch8\OnSale.aspx</a:t>
            </a:r>
          </a:p>
          <a:p>
            <a:pPr eaLnBrk="1" hangingPunct="1">
              <a:lnSpc>
                <a:spcPct val="120000"/>
              </a:lnSpc>
              <a:defRPr/>
            </a:pPr>
            <a:endParaRPr lang="en-US" altLang="zh-CN" dirty="0"/>
          </a:p>
        </p:txBody>
      </p:sp>
      <p:sp>
        <p:nvSpPr>
          <p:cNvPr id="3" name="动作按钮: 第一张 2">
            <a:hlinkClick r:id="rId2" action="ppaction://hlinksldjump" highlightClick="1"/>
          </p:cNvPr>
          <p:cNvSpPr/>
          <p:nvPr/>
        </p:nvSpPr>
        <p:spPr>
          <a:xfrm>
            <a:off x="8459788" y="6237288"/>
            <a:ext cx="288925" cy="287337"/>
          </a:xfrm>
          <a:prstGeom prst="actionButtonHom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Rot="1" noChangeArrowheads="1"/>
          </p:cNvSpPr>
          <p:nvPr>
            <p:ph type="body" sz="half" idx="1"/>
          </p:nvPr>
        </p:nvSpPr>
        <p:spPr>
          <a:xfrm>
            <a:off x="304800" y="836613"/>
            <a:ext cx="8540750" cy="5545137"/>
          </a:xfrm>
        </p:spPr>
        <p:txBody>
          <a:bodyPr/>
          <a:lstStyle/>
          <a:p>
            <a:pPr marL="457200" eaLnBrk="1" hangingPunct="1">
              <a:lnSpc>
                <a:spcPct val="110000"/>
              </a:lnSpc>
              <a:defRPr/>
            </a:pPr>
            <a:r>
              <a:rPr lang="zh-CN" altLang="en-US" dirty="0"/>
              <a:t>示例</a:t>
            </a:r>
            <a:r>
              <a:rPr lang="en-US" altLang="zh-CN" dirty="0"/>
              <a:t>3</a:t>
            </a:r>
            <a:r>
              <a:rPr lang="zh-CN" altLang="en-US" dirty="0"/>
              <a:t>：定制</a:t>
            </a:r>
            <a:r>
              <a:rPr lang="en-US" altLang="zh-CN" dirty="0"/>
              <a:t>Menu</a:t>
            </a:r>
            <a:r>
              <a:rPr lang="zh-CN" altLang="en-US" dirty="0"/>
              <a:t>控件的样式</a:t>
            </a:r>
            <a:endParaRPr lang="en-US" altLang="zh-CN" dirty="0"/>
          </a:p>
          <a:p>
            <a:pPr marL="1257300" lvl="2" eaLnBrk="1" hangingPunct="1">
              <a:lnSpc>
                <a:spcPct val="110000"/>
              </a:lnSpc>
              <a:defRPr/>
            </a:pPr>
            <a:r>
              <a:rPr lang="en-US" altLang="zh-CN" dirty="0"/>
              <a:t>C:\......\Web</a:t>
            </a:r>
            <a:r>
              <a:rPr lang="zh-CN" altLang="en-US" dirty="0"/>
              <a:t>编程技术</a:t>
            </a:r>
            <a:r>
              <a:rPr lang="en-US" altLang="zh-CN" dirty="0"/>
              <a:t>\ch8\OnSale.aspx</a:t>
            </a:r>
          </a:p>
          <a:p>
            <a:pPr marL="857250" lvl="1" eaLnBrk="1" hangingPunct="1">
              <a:lnSpc>
                <a:spcPct val="110000"/>
              </a:lnSpc>
              <a:defRPr/>
            </a:pPr>
            <a:r>
              <a:rPr lang="zh-CN" altLang="en-US" dirty="0"/>
              <a:t>说明：</a:t>
            </a:r>
            <a:endParaRPr lang="en-US" altLang="zh-CN" dirty="0"/>
          </a:p>
          <a:p>
            <a:pPr marL="1257300" lvl="2" eaLnBrk="1" hangingPunct="1">
              <a:lnSpc>
                <a:spcPct val="110000"/>
              </a:lnSpc>
              <a:defRPr/>
            </a:pPr>
            <a:r>
              <a:rPr lang="zh-CN" altLang="en-US" dirty="0"/>
              <a:t>定义方式：在“编辑菜单项”中添加节点。</a:t>
            </a:r>
            <a:endParaRPr lang="en-US" altLang="zh-CN" dirty="0"/>
          </a:p>
          <a:p>
            <a:pPr marL="1257300" lvl="2" eaLnBrk="1" hangingPunct="1">
              <a:lnSpc>
                <a:spcPct val="110000"/>
              </a:lnSpc>
              <a:defRPr/>
            </a:pPr>
            <a:r>
              <a:rPr lang="zh-CN" altLang="en-US" dirty="0"/>
              <a:t>定义了多个根</a:t>
            </a:r>
            <a:r>
              <a:rPr lang="zh-CN" altLang="en-US"/>
              <a:t>节点。</a:t>
            </a:r>
            <a:endParaRPr lang="en-US" altLang="zh-CN" dirty="0"/>
          </a:p>
          <a:p>
            <a:pPr marL="1257300" lvl="2" eaLnBrk="1" hangingPunct="1">
              <a:lnSpc>
                <a:spcPct val="110000"/>
              </a:lnSpc>
              <a:defRPr/>
            </a:pPr>
            <a:r>
              <a:rPr lang="zh-CN" altLang="en-US" dirty="0"/>
              <a:t>属性设置：</a:t>
            </a:r>
            <a:endParaRPr lang="en-US" altLang="zh-CN" dirty="0"/>
          </a:p>
          <a:p>
            <a:pPr marL="1714500" lvl="3" eaLnBrk="1" hangingPunct="1">
              <a:lnSpc>
                <a:spcPct val="110000"/>
              </a:lnSpc>
              <a:defRPr/>
            </a:pPr>
            <a:r>
              <a:rPr lang="en-US" dirty="0" err="1">
                <a:solidFill>
                  <a:schemeClr val="tx2">
                    <a:lumMod val="75000"/>
                  </a:schemeClr>
                </a:solidFill>
              </a:rPr>
              <a:t>StaticEnableDefaultPopOutImage</a:t>
            </a:r>
            <a:r>
              <a:rPr lang="en-US" dirty="0"/>
              <a:t>="False“</a:t>
            </a:r>
          </a:p>
          <a:p>
            <a:pPr marL="1714500" lvl="3" eaLnBrk="1" hangingPunct="1">
              <a:lnSpc>
                <a:spcPct val="110000"/>
              </a:lnSpc>
              <a:defRPr/>
            </a:pPr>
            <a:r>
              <a:rPr lang="en-US" dirty="0">
                <a:solidFill>
                  <a:schemeClr val="tx2">
                    <a:lumMod val="75000"/>
                  </a:schemeClr>
                </a:solidFill>
              </a:rPr>
              <a:t>Orientation</a:t>
            </a:r>
            <a:r>
              <a:rPr lang="en-US" dirty="0"/>
              <a:t>="Horizontal“</a:t>
            </a:r>
          </a:p>
          <a:p>
            <a:pPr marL="1714500" lvl="3" eaLnBrk="1" hangingPunct="1">
              <a:lnSpc>
                <a:spcPct val="110000"/>
              </a:lnSpc>
              <a:defRPr/>
            </a:pPr>
            <a:r>
              <a:rPr lang="en-US" dirty="0" err="1">
                <a:solidFill>
                  <a:schemeClr val="tx2">
                    <a:lumMod val="75000"/>
                  </a:schemeClr>
                </a:solidFill>
              </a:rPr>
              <a:t>ItemSpacing</a:t>
            </a:r>
            <a:r>
              <a:rPr lang="en-US" dirty="0"/>
              <a:t>=“10px”</a:t>
            </a:r>
            <a:r>
              <a:rPr lang="zh-CN" altLang="en-US" dirty="0"/>
              <a:t>  （</a:t>
            </a:r>
            <a:r>
              <a:rPr lang="zh-CN" altLang="en-US" dirty="0">
                <a:solidFill>
                  <a:srgbClr val="7030A0"/>
                </a:solidFill>
              </a:rPr>
              <a:t>展开</a:t>
            </a:r>
            <a:r>
              <a:rPr lang="en-US" altLang="zh-CN" dirty="0" err="1">
                <a:solidFill>
                  <a:srgbClr val="7030A0"/>
                </a:solidFill>
              </a:rPr>
              <a:t>StaticMenuItemStyle</a:t>
            </a:r>
            <a:r>
              <a:rPr lang="zh-CN" altLang="en-US" dirty="0">
                <a:solidFill>
                  <a:srgbClr val="7030A0"/>
                </a:solidFill>
              </a:rPr>
              <a:t>即可见</a:t>
            </a:r>
            <a:r>
              <a:rPr lang="zh-CN" altLang="en-US" dirty="0"/>
              <a:t>）</a:t>
            </a:r>
            <a:endParaRPr lang="en-US" altLang="zh-CN" dirty="0"/>
          </a:p>
          <a:p>
            <a:pPr eaLnBrk="1" hangingPunct="1">
              <a:lnSpc>
                <a:spcPct val="120000"/>
              </a:lnSpc>
              <a:defRPr/>
            </a:pPr>
            <a:endParaRPr lang="en-US" altLang="zh-CN" dirty="0"/>
          </a:p>
        </p:txBody>
      </p:sp>
      <p:sp>
        <p:nvSpPr>
          <p:cNvPr id="3" name="动作按钮: 第一张 2">
            <a:hlinkClick r:id="rId2" action="ppaction://hlinksldjump" highlightClick="1"/>
          </p:cNvPr>
          <p:cNvSpPr/>
          <p:nvPr/>
        </p:nvSpPr>
        <p:spPr>
          <a:xfrm>
            <a:off x="8459788" y="6237288"/>
            <a:ext cx="288925" cy="287337"/>
          </a:xfrm>
          <a:prstGeom prst="actionButtonHom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a:xfrm>
            <a:off x="323850" y="1196975"/>
            <a:ext cx="8540750" cy="1143000"/>
          </a:xfrm>
        </p:spPr>
        <p:txBody>
          <a:bodyPr/>
          <a:lstStyle/>
          <a:p>
            <a:pPr eaLnBrk="1" hangingPunct="1"/>
            <a:r>
              <a:rPr lang="zh-CN" altLang="en-US">
                <a:sym typeface="+mn-ea"/>
              </a:rPr>
              <a:t>用户管理</a:t>
            </a:r>
            <a:endParaRPr lang="zh-CN" altLang="en-US"/>
          </a:p>
        </p:txBody>
      </p:sp>
      <p:sp>
        <p:nvSpPr>
          <p:cNvPr id="5123" name="Rectangle 3"/>
          <p:cNvSpPr>
            <a:spLocks noGrp="1" noRot="1" noChangeArrowheads="1"/>
          </p:cNvSpPr>
          <p:nvPr>
            <p:ph idx="1"/>
          </p:nvPr>
        </p:nvSpPr>
        <p:spPr>
          <a:xfrm>
            <a:off x="2411413" y="2276475"/>
            <a:ext cx="4752975" cy="2447925"/>
          </a:xfrm>
        </p:spPr>
        <p:txBody>
          <a:bodyPr/>
          <a:lstStyle/>
          <a:p>
            <a:pPr eaLnBrk="1" hangingPunct="1">
              <a:lnSpc>
                <a:spcPct val="150000"/>
              </a:lnSpc>
            </a:pPr>
            <a:r>
              <a:rPr lang="zh-CN" altLang="en-US">
                <a:hlinkClick r:id="rId2" action="ppaction://hlinksldjump"/>
              </a:rPr>
              <a:t>身份验证 </a:t>
            </a:r>
            <a:endParaRPr lang="en-US" altLang="zh-CN"/>
          </a:p>
          <a:p>
            <a:pPr eaLnBrk="1" hangingPunct="1">
              <a:lnSpc>
                <a:spcPct val="150000"/>
              </a:lnSpc>
            </a:pPr>
            <a:r>
              <a:rPr lang="zh-CN" altLang="en-US">
                <a:hlinkClick r:id="rId3" action="ppaction://hlinksldjump"/>
              </a:rPr>
              <a:t>登录系列控件的使用</a:t>
            </a:r>
            <a:endParaRPr lang="en-US" altLang="zh-CN"/>
          </a:p>
          <a:p>
            <a:pPr eaLnBrk="1" hangingPunct="1">
              <a:lnSpc>
                <a:spcPct val="150000"/>
              </a:lnSpc>
            </a:pPr>
            <a:r>
              <a:rPr lang="zh-CN" altLang="en-US">
                <a:hlinkClick r:id="rId4" action="ppaction://hlinksldjump"/>
              </a:rPr>
              <a:t>成员资格和角色管理</a:t>
            </a:r>
            <a:endParaRPr lang="en-US" altLang="zh-CN"/>
          </a:p>
        </p:txBody>
      </p:sp>
      <p:sp>
        <p:nvSpPr>
          <p:cNvPr id="61443" name="AutoShape 4">
            <a:hlinkClick r:id="rId5" action="ppaction://hlinksldjump" highlightClick="1"/>
          </p:cNvPr>
          <p:cNvSpPr>
            <a:spLocks noChangeArrowheads="1"/>
          </p:cNvSpPr>
          <p:nvPr/>
        </p:nvSpPr>
        <p:spPr bwMode="auto">
          <a:xfrm>
            <a:off x="8388350" y="6092825"/>
            <a:ext cx="287338" cy="288925"/>
          </a:xfrm>
          <a:prstGeom prst="actionButtonHome">
            <a:avLst/>
          </a:prstGeom>
          <a:solidFill>
            <a:schemeClr val="accent1"/>
          </a:solidFill>
          <a:ln w="9525">
            <a:noFill/>
            <a:miter lim="800000"/>
          </a:ln>
        </p:spPr>
        <p:txBody>
          <a:bodyPr wrap="none" anchor="ct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Rot="1" noChangeArrowheads="1"/>
          </p:cNvSpPr>
          <p:nvPr>
            <p:ph idx="1"/>
          </p:nvPr>
        </p:nvSpPr>
        <p:spPr>
          <a:xfrm>
            <a:off x="304800" y="1341438"/>
            <a:ext cx="8540750" cy="4824412"/>
          </a:xfrm>
        </p:spPr>
        <p:txBody>
          <a:bodyPr/>
          <a:lstStyle/>
          <a:p>
            <a:pPr marL="457200" indent="-457200" eaLnBrk="1" hangingPunct="1"/>
            <a:r>
              <a:rPr lang="zh-CN" altLang="en-US"/>
              <a:t>许多</a:t>
            </a:r>
            <a:r>
              <a:rPr lang="en-US" altLang="zh-CN"/>
              <a:t>Web</a:t>
            </a:r>
            <a:r>
              <a:rPr lang="zh-CN" altLang="en-US"/>
              <a:t>应用程序都允许访问者创建用户账户，并要求用户在访问应用程序所提供的部分或全部服务之前，首先进行登录。一旦确定了用户身份，应用程序便可提供更具体的服务。</a:t>
            </a:r>
            <a:endParaRPr lang="en-US" altLang="zh-CN"/>
          </a:p>
          <a:p>
            <a:pPr marL="457200" indent="-457200" eaLnBrk="1" hangingPunct="1"/>
            <a:r>
              <a:rPr lang="zh-CN" altLang="en-US"/>
              <a:t>用户的身份验证和授权是许多</a:t>
            </a:r>
            <a:r>
              <a:rPr lang="en-US" altLang="zh-CN"/>
              <a:t>Web</a:t>
            </a:r>
            <a:r>
              <a:rPr lang="zh-CN" altLang="en-US"/>
              <a:t>站点和基于浏览器的应用程序的重要功能。</a:t>
            </a:r>
            <a:endParaRPr lang="en-US" altLang="zh-CN"/>
          </a:p>
          <a:p>
            <a:pPr marL="457200" indent="-457200" eaLnBrk="1" hangingPunct="1"/>
            <a:r>
              <a:rPr lang="en-US" altLang="zh-CN"/>
              <a:t>ASP.NET</a:t>
            </a:r>
            <a:r>
              <a:rPr lang="zh-CN" altLang="en-US"/>
              <a:t>成员关系系统允许创建并存储用户相关信息。</a:t>
            </a:r>
            <a:endParaRPr lang="en-US" altLang="zh-CN"/>
          </a:p>
          <a:p>
            <a:pPr marL="457200" indent="-457200" eaLnBrk="1" hangingPunct="1"/>
            <a:r>
              <a:rPr lang="en-US" altLang="zh-CN"/>
              <a:t>ASP.NET</a:t>
            </a:r>
            <a:r>
              <a:rPr lang="zh-CN" altLang="en-US"/>
              <a:t>还包括一整套登录型服务器控件以帮助实现基于成员资格的身份验证。</a:t>
            </a:r>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lstStyle/>
          <a:p>
            <a:pPr eaLnBrk="1" hangingPunct="1"/>
            <a:r>
              <a:rPr lang="en-US" altLang="zh-CN"/>
              <a:t>9.1 </a:t>
            </a:r>
            <a:r>
              <a:rPr lang="zh-CN" altLang="en-US"/>
              <a:t>身份验证 </a:t>
            </a:r>
          </a:p>
        </p:txBody>
      </p:sp>
      <p:sp>
        <p:nvSpPr>
          <p:cNvPr id="6147" name="Rectangle 3"/>
          <p:cNvSpPr>
            <a:spLocks noGrp="1" noRot="1" noChangeArrowheads="1"/>
          </p:cNvSpPr>
          <p:nvPr>
            <p:ph idx="1"/>
          </p:nvPr>
        </p:nvSpPr>
        <p:spPr>
          <a:xfrm>
            <a:off x="323850" y="1916113"/>
            <a:ext cx="8496300" cy="4465637"/>
          </a:xfrm>
        </p:spPr>
        <p:txBody>
          <a:bodyPr/>
          <a:lstStyle/>
          <a:p>
            <a:pPr eaLnBrk="1" hangingPunct="1"/>
            <a:r>
              <a:rPr lang="zh-CN" altLang="en-US"/>
              <a:t>身份验证：确定用户身份的过程（即告知服务器发出请求的用户是谁）</a:t>
            </a:r>
            <a:r>
              <a:rPr lang="zh-CN" altLang="en-US" b="0"/>
              <a:t>。</a:t>
            </a:r>
          </a:p>
          <a:p>
            <a:pPr eaLnBrk="1" hangingPunct="1"/>
            <a:r>
              <a:rPr lang="zh-CN" altLang="en-US"/>
              <a:t>授权：确定用户能访问哪些资源。</a:t>
            </a:r>
          </a:p>
          <a:p>
            <a:pPr eaLnBrk="1" hangingPunct="1"/>
            <a:r>
              <a:rPr lang="zh-CN" altLang="en-US"/>
              <a:t>通过身份验证之后，用户便可以凭借身份依据在在网站中进行与其身份相匹配的访问。</a:t>
            </a:r>
            <a:endParaRPr lang="en-US" altLang="zh-CN"/>
          </a:p>
          <a:p>
            <a:pPr eaLnBrk="1" hangingPunct="1"/>
            <a:r>
              <a:rPr lang="en-US" altLang="zh-CN">
                <a:latin typeface="Times New Roman" panose="02020603050405020304" pitchFamily="18" charset="0"/>
                <a:cs typeface="Times New Roman" panose="02020603050405020304" pitchFamily="18" charset="0"/>
              </a:rPr>
              <a:t>ASP.NET 3.5</a:t>
            </a:r>
            <a:r>
              <a:rPr lang="zh-CN" altLang="en-US">
                <a:latin typeface="Times New Roman" panose="02020603050405020304" pitchFamily="18" charset="0"/>
                <a:cs typeface="Times New Roman" panose="02020603050405020304" pitchFamily="18" charset="0"/>
              </a:rPr>
              <a:t>提供四种</a:t>
            </a:r>
            <a:r>
              <a:rPr lang="zh-CN" altLang="en-US"/>
              <a:t>身份验证方式：</a:t>
            </a:r>
            <a:r>
              <a:rPr lang="en-US" altLang="zh-CN"/>
              <a:t>Windows</a:t>
            </a:r>
            <a:r>
              <a:rPr lang="zh-CN" altLang="en-US"/>
              <a:t>验证、</a:t>
            </a:r>
            <a:r>
              <a:rPr lang="en-US" altLang="zh-CN"/>
              <a:t>Passport</a:t>
            </a:r>
            <a:r>
              <a:rPr lang="zh-CN" altLang="en-US"/>
              <a:t>验证、</a:t>
            </a:r>
            <a:r>
              <a:rPr lang="en-US" altLang="zh-CN"/>
              <a:t>None</a:t>
            </a:r>
            <a:r>
              <a:rPr lang="zh-CN" altLang="en-US"/>
              <a:t>验证和</a:t>
            </a:r>
            <a:r>
              <a:rPr lang="en-US" altLang="zh-CN"/>
              <a:t>Forms</a:t>
            </a:r>
            <a:r>
              <a:rPr lang="zh-CN" altLang="en-US"/>
              <a:t>验证。</a:t>
            </a:r>
            <a:endParaRPr lang="en-US" altLang="zh-CN"/>
          </a:p>
          <a:p>
            <a:pPr eaLnBrk="1" hangingPunct="1"/>
            <a:r>
              <a:rPr lang="zh-CN" altLang="en-US"/>
              <a:t>在</a:t>
            </a:r>
            <a:r>
              <a:rPr lang="en-US" altLang="zh-CN">
                <a:latin typeface="Times New Roman" panose="02020603050405020304" pitchFamily="18" charset="0"/>
                <a:cs typeface="Times New Roman" panose="02020603050405020304" pitchFamily="18" charset="0"/>
              </a:rPr>
              <a:t>ASP.NET</a:t>
            </a:r>
            <a:r>
              <a:rPr lang="zh-CN" altLang="en-US">
                <a:latin typeface="Times New Roman" panose="02020603050405020304" pitchFamily="18" charset="0"/>
                <a:cs typeface="Times New Roman" panose="02020603050405020304" pitchFamily="18" charset="0"/>
              </a:rPr>
              <a:t>中，授权是使用角色管理服务来提供的。</a:t>
            </a:r>
            <a:endParaRPr lang="en-US" altLang="zh-CN"/>
          </a:p>
          <a:p>
            <a:pPr eaLnBrk="1" hangingPunct="1"/>
            <a:endParaRPr lang="zh-CN" altLang="en-US"/>
          </a:p>
          <a:p>
            <a:pPr eaLnBrk="1" hangingPunct="1"/>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Rot="1" noChangeArrowheads="1"/>
          </p:cNvSpPr>
          <p:nvPr>
            <p:ph idx="1"/>
          </p:nvPr>
        </p:nvSpPr>
        <p:spPr>
          <a:xfrm>
            <a:off x="323850" y="1125538"/>
            <a:ext cx="8540750" cy="719137"/>
          </a:xfrm>
        </p:spPr>
        <p:txBody>
          <a:bodyPr/>
          <a:lstStyle/>
          <a:p>
            <a:pPr marL="457200" indent="-457200" algn="ctr" eaLnBrk="1" hangingPunct="1">
              <a:buFont typeface="Wingdings" panose="05000000000000000000" pitchFamily="2" charset="2"/>
              <a:buNone/>
            </a:pPr>
            <a:r>
              <a:rPr lang="en-US" altLang="zh-CN">
                <a:solidFill>
                  <a:srgbClr val="000000"/>
                </a:solidFill>
                <a:latin typeface="Times New Roman" panose="02020603050405020304" pitchFamily="18" charset="0"/>
                <a:cs typeface="Times New Roman" panose="02020603050405020304" pitchFamily="18" charset="0"/>
              </a:rPr>
              <a:t>ASP.NET 3.5</a:t>
            </a:r>
            <a:r>
              <a:rPr lang="zh-CN" altLang="en-US">
                <a:solidFill>
                  <a:srgbClr val="000000"/>
                </a:solidFill>
                <a:latin typeface="Times New Roman" panose="02020603050405020304" pitchFamily="18" charset="0"/>
                <a:cs typeface="Times New Roman" panose="02020603050405020304" pitchFamily="18" charset="0"/>
              </a:rPr>
              <a:t>提供的四种不同验证模式</a:t>
            </a:r>
            <a:endParaRPr lang="en-US" altLang="zh-CN"/>
          </a:p>
        </p:txBody>
      </p:sp>
      <p:graphicFrame>
        <p:nvGraphicFramePr>
          <p:cNvPr id="3" name="Group 64"/>
          <p:cNvGraphicFramePr>
            <a:graphicFrameLocks noGrp="1"/>
          </p:cNvGraphicFramePr>
          <p:nvPr/>
        </p:nvGraphicFramePr>
        <p:xfrm>
          <a:off x="250825" y="1700213"/>
          <a:ext cx="8540750" cy="2956560"/>
        </p:xfrm>
        <a:graphic>
          <a:graphicData uri="http://schemas.openxmlformats.org/drawingml/2006/table">
            <a:tbl>
              <a:tblPr/>
              <a:tblGrid>
                <a:gridCol w="1866900">
                  <a:extLst>
                    <a:ext uri="{9D8B030D-6E8A-4147-A177-3AD203B41FA5}">
                      <a16:colId xmlns:a16="http://schemas.microsoft.com/office/drawing/2014/main" val="20000"/>
                    </a:ext>
                  </a:extLst>
                </a:gridCol>
                <a:gridCol w="6673850">
                  <a:extLst>
                    <a:ext uri="{9D8B030D-6E8A-4147-A177-3AD203B41FA5}">
                      <a16:colId xmlns:a16="http://schemas.microsoft.com/office/drawing/2014/main" val="20001"/>
                    </a:ext>
                  </a:extLst>
                </a:gridCol>
              </a:tblGrid>
              <a:tr h="365125">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验 证 模 式</a:t>
                      </a:r>
                      <a:endParaRPr kumimoji="0" lang="zh-CN" altLang="en-US" sz="2400" b="1" i="0" u="none" strike="noStrike" cap="none" normalizeH="0" baseline="0" dirty="0">
                        <a:ln>
                          <a:noFill/>
                        </a:ln>
                        <a:solidFill>
                          <a:schemeClr val="tx1"/>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说    明</a:t>
                      </a:r>
                      <a:endParaRPr kumimoji="0" lang="zh-CN" altLang="en-US" sz="2400" b="1" i="0" u="none" strike="noStrike" cap="none" normalizeH="0" baseline="0" dirty="0">
                        <a:ln>
                          <a:noFill/>
                        </a:ln>
                        <a:solidFill>
                          <a:schemeClr val="tx1"/>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Windows</a:t>
                      </a:r>
                      <a:endParaRPr kumimoji="0" lang="en-US" altLang="zh-CN" sz="2000" b="1" i="0" u="none" strike="noStrike" cap="none" normalizeH="0" baseline="0" dirty="0">
                        <a:ln>
                          <a:noFill/>
                        </a:ln>
                        <a:solidFill>
                          <a:schemeClr val="tx1"/>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默认的验证模式，将</a:t>
                      </a:r>
                      <a:r>
                        <a:rPr kumimoji="0" lang="en-US"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Windows</a:t>
                      </a:r>
                      <a:r>
                        <a:rPr kumimoji="0" lang="zh-CN" altLang="en-US"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身份验证与</a:t>
                      </a:r>
                      <a:r>
                        <a:rPr kumimoji="0" lang="en-US"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IIS</a:t>
                      </a:r>
                      <a:r>
                        <a:rPr kumimoji="0" lang="zh-CN" altLang="en-US"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身份验证结合使用以确保</a:t>
                      </a:r>
                      <a:r>
                        <a:rPr kumimoji="0" lang="en-US"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ASP.NET</a:t>
                      </a:r>
                      <a:r>
                        <a:rPr kumimoji="0" lang="zh-CN" altLang="en-US"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应用程序的安全，一般适用于局域网</a:t>
                      </a:r>
                      <a:endParaRPr kumimoji="0" lang="zh-CN" altLang="en-US" sz="2000" b="1" i="0" u="none" strike="noStrike" cap="none" normalizeH="0" baseline="0" dirty="0">
                        <a:ln>
                          <a:noFill/>
                        </a:ln>
                        <a:solidFill>
                          <a:srgbClr val="000000"/>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1"/>
                  </a:ext>
                </a:extLst>
              </a:tr>
              <a:tr h="22860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Forms</a:t>
                      </a:r>
                      <a:endParaRPr kumimoji="0" lang="en-US" altLang="zh-CN" sz="2000" b="1" i="0" u="none" strike="noStrike" cap="none" normalizeH="0" baseline="0" dirty="0">
                        <a:ln>
                          <a:noFill/>
                        </a:ln>
                        <a:solidFill>
                          <a:schemeClr val="tx1"/>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最常用的验证模式，可根据用户在</a:t>
                      </a:r>
                      <a:r>
                        <a:rPr kumimoji="0" lang="en-US"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Web</a:t>
                      </a:r>
                      <a:r>
                        <a:rPr kumimoji="0" lang="zh-CN" altLang="en-US"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表单中提供的身份凭据为其提供访问服务，适用于广域网</a:t>
                      </a:r>
                      <a:endParaRPr kumimoji="0" lang="zh-CN" altLang="en-US" sz="2000" b="1" i="0" u="none" strike="noStrike" cap="none" normalizeH="0" baseline="0" dirty="0">
                        <a:ln>
                          <a:noFill/>
                        </a:ln>
                        <a:solidFill>
                          <a:srgbClr val="000000"/>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2"/>
                  </a:ext>
                </a:extLst>
              </a:tr>
              <a:tr h="22860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Passport</a:t>
                      </a:r>
                      <a:endParaRPr kumimoji="0" lang="en-US" altLang="zh-CN" sz="2000" b="1" i="0" u="none" strike="noStrike" cap="none" normalizeH="0" baseline="0">
                        <a:ln>
                          <a:noFill/>
                        </a:ln>
                        <a:solidFill>
                          <a:schemeClr val="tx1"/>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利用</a:t>
                      </a:r>
                      <a:r>
                        <a:rPr kumimoji="0" lang="en-US"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Microsoft Passport Network</a:t>
                      </a:r>
                      <a:r>
                        <a:rPr kumimoji="0" lang="zh-CN" altLang="en-US"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进行验证，需要</a:t>
                      </a:r>
                      <a:r>
                        <a:rPr kumimoji="0" lang="en-US"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SDK</a:t>
                      </a:r>
                      <a:r>
                        <a:rPr kumimoji="0" lang="zh-CN" altLang="en-US"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支持，不常用</a:t>
                      </a:r>
                      <a:endParaRPr kumimoji="0" lang="zh-CN" altLang="en-US" sz="2000" b="1" i="0" u="none" strike="noStrike" cap="none" normalizeH="0" baseline="0" dirty="0">
                        <a:ln>
                          <a:noFill/>
                        </a:ln>
                        <a:solidFill>
                          <a:srgbClr val="000000"/>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3"/>
                  </a:ext>
                </a:extLst>
              </a:tr>
              <a:tr h="22860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kumimoji="0" lang="en-US" altLang="zh-CN" sz="2000" b="1" i="0" u="none" strike="noStrike" cap="none" normalizeH="0" baseline="0">
                        <a:ln>
                          <a:noFill/>
                        </a:ln>
                        <a:solidFill>
                          <a:schemeClr val="tx1"/>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不进行任何身份验证，不推荐使用该模式</a:t>
                      </a:r>
                      <a:endParaRPr kumimoji="0" lang="zh-CN" altLang="en-US" sz="2000" b="1" i="0" u="none" strike="noStrike" cap="none" normalizeH="0" baseline="0" dirty="0">
                        <a:ln>
                          <a:noFill/>
                        </a:ln>
                        <a:solidFill>
                          <a:srgbClr val="000000"/>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Rot="1" noChangeArrowheads="1"/>
          </p:cNvSpPr>
          <p:nvPr>
            <p:ph idx="1"/>
          </p:nvPr>
        </p:nvSpPr>
        <p:spPr>
          <a:xfrm>
            <a:off x="323850" y="1052513"/>
            <a:ext cx="8540750" cy="5400675"/>
          </a:xfrm>
        </p:spPr>
        <p:txBody>
          <a:bodyPr/>
          <a:lstStyle/>
          <a:p>
            <a:pPr indent="266700" eaLnBrk="1" hangingPunct="1">
              <a:lnSpc>
                <a:spcPct val="125000"/>
              </a:lnSpc>
              <a:buFont typeface="Wingdings" panose="05000000000000000000" pitchFamily="2" charset="2"/>
              <a:buNone/>
              <a:defRPr/>
            </a:pPr>
            <a:r>
              <a:rPr lang="zh-CN" altLang="en-US" sz="2800" dirty="0">
                <a:solidFill>
                  <a:schemeClr val="accent4">
                    <a:lumMod val="75000"/>
                  </a:schemeClr>
                </a:solidFill>
              </a:rPr>
              <a:t>一、验证模式的配置</a:t>
            </a:r>
            <a:endParaRPr lang="en-US" altLang="zh-CN" sz="2800" dirty="0">
              <a:solidFill>
                <a:schemeClr val="accent4">
                  <a:lumMod val="75000"/>
                </a:schemeClr>
              </a:solidFill>
            </a:endParaRPr>
          </a:p>
          <a:p>
            <a:pPr indent="266700" eaLnBrk="1" hangingPunct="1">
              <a:lnSpc>
                <a:spcPct val="120000"/>
              </a:lnSpc>
              <a:defRPr/>
            </a:pPr>
            <a:r>
              <a:rPr lang="zh-CN" altLang="en-US" dirty="0"/>
              <a:t>有两中配置验证模式的方法：</a:t>
            </a:r>
            <a:endParaRPr lang="en-US" altLang="zh-CN" dirty="0"/>
          </a:p>
          <a:p>
            <a:pPr lvl="1" indent="266700" eaLnBrk="1" hangingPunct="1">
              <a:lnSpc>
                <a:spcPct val="120000"/>
              </a:lnSpc>
              <a:defRPr/>
            </a:pPr>
            <a:r>
              <a:rPr lang="zh-CN" altLang="en-US" dirty="0"/>
              <a:t>直接在</a:t>
            </a:r>
            <a:r>
              <a:rPr lang="en-US" altLang="zh-CN" dirty="0" err="1"/>
              <a:t>web.config</a:t>
            </a:r>
            <a:r>
              <a:rPr lang="zh-CN" altLang="en-US" dirty="0"/>
              <a:t>文件中配置；</a:t>
            </a:r>
            <a:endParaRPr lang="en-US" altLang="zh-CN" dirty="0"/>
          </a:p>
          <a:p>
            <a:pPr lvl="1" indent="266700" eaLnBrk="1" hangingPunct="1">
              <a:lnSpc>
                <a:spcPct val="120000"/>
              </a:lnSpc>
              <a:defRPr/>
            </a:pPr>
            <a:r>
              <a:rPr lang="zh-CN" altLang="en-US" dirty="0"/>
              <a:t>在“</a:t>
            </a:r>
            <a:r>
              <a:rPr lang="en-US" altLang="zh-CN" dirty="0"/>
              <a:t>ASP.NET</a:t>
            </a:r>
            <a:r>
              <a:rPr lang="zh-CN" altLang="en-US" dirty="0"/>
              <a:t>网站管理工具”中用可视化的方法配置，完成配置后，</a:t>
            </a:r>
            <a:r>
              <a:rPr lang="en-US" altLang="zh-CN" dirty="0"/>
              <a:t> </a:t>
            </a:r>
            <a:r>
              <a:rPr lang="en-US" altLang="zh-CN" dirty="0" err="1"/>
              <a:t>web.config</a:t>
            </a:r>
            <a:r>
              <a:rPr lang="zh-CN" altLang="en-US" dirty="0"/>
              <a:t>文件的相应节的代码将随之改变。步骤如下：</a:t>
            </a:r>
            <a:endParaRPr lang="en-US" altLang="zh-CN" dirty="0"/>
          </a:p>
          <a:p>
            <a:pPr marL="1409700" lvl="2" indent="-609600" eaLnBrk="1" hangingPunct="1">
              <a:lnSpc>
                <a:spcPct val="120000"/>
              </a:lnSpc>
              <a:spcBef>
                <a:spcPct val="35000"/>
              </a:spcBef>
              <a:buFont typeface="Arial" panose="020B0604020202020204" pitchFamily="34" charset="0"/>
              <a:buAutoNum type="arabicParenR"/>
              <a:defRPr/>
            </a:pPr>
            <a:r>
              <a:rPr lang="zh-CN" altLang="en-US" dirty="0"/>
              <a:t>打开网站，单击“解决方案资源管理器”窗口顶部的“</a:t>
            </a:r>
            <a:r>
              <a:rPr lang="en-US" altLang="zh-CN" dirty="0"/>
              <a:t>ASP.NET</a:t>
            </a:r>
            <a:r>
              <a:rPr lang="zh-CN" altLang="en-US" dirty="0"/>
              <a:t>配置”图标（或从菜单“网站”中选择“</a:t>
            </a:r>
            <a:r>
              <a:rPr lang="en-US" altLang="zh-CN" dirty="0"/>
              <a:t>ASP.NET</a:t>
            </a:r>
            <a:r>
              <a:rPr lang="zh-CN" altLang="en-US" dirty="0"/>
              <a:t>配置”）则可打开“</a:t>
            </a:r>
            <a:r>
              <a:rPr lang="en-US" altLang="zh-CN" dirty="0"/>
              <a:t>ASP.NET</a:t>
            </a:r>
            <a:r>
              <a:rPr lang="zh-CN" altLang="en-US" dirty="0"/>
              <a:t>网站管理工具”窗口；</a:t>
            </a:r>
            <a:endParaRPr lang="en-US" altLang="zh-CN" dirty="0"/>
          </a:p>
          <a:p>
            <a:pPr marL="1409700" lvl="2" indent="-609600" eaLnBrk="1" hangingPunct="1">
              <a:lnSpc>
                <a:spcPct val="120000"/>
              </a:lnSpc>
              <a:spcBef>
                <a:spcPct val="35000"/>
              </a:spcBef>
              <a:buFont typeface="Arial" panose="020B0604020202020204" pitchFamily="34" charset="0"/>
              <a:buAutoNum type="arabicParenR"/>
              <a:defRPr/>
            </a:pPr>
            <a:r>
              <a:rPr lang="zh-CN" altLang="en-US" dirty="0"/>
              <a:t>单击“安全”链接，则打开图示“安全”窗口；</a:t>
            </a:r>
            <a:endParaRPr lang="en-US" altLang="zh-CN" dirty="0"/>
          </a:p>
          <a:p>
            <a:pPr marL="1409700" lvl="2" indent="-609600" eaLnBrk="1" hangingPunct="1">
              <a:lnSpc>
                <a:spcPct val="120000"/>
              </a:lnSpc>
              <a:spcBef>
                <a:spcPct val="35000"/>
              </a:spcBef>
              <a:buFont typeface="Arial" panose="020B0604020202020204" pitchFamily="34" charset="0"/>
              <a:buAutoNum type="arabicParenR"/>
              <a:defRPr/>
            </a:pPr>
            <a:r>
              <a:rPr lang="zh-CN" altLang="en-US" dirty="0"/>
              <a:t>单击“选择身份验证类型”链接，选择验证方式。</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title"/>
          </p:nvPr>
        </p:nvSpPr>
        <p:spPr>
          <a:xfrm>
            <a:off x="323850" y="692150"/>
            <a:ext cx="8540750" cy="1143000"/>
          </a:xfrm>
        </p:spPr>
        <p:txBody>
          <a:bodyPr/>
          <a:lstStyle/>
          <a:p>
            <a:pPr eaLnBrk="1" hangingPunct="1"/>
            <a:r>
              <a:rPr lang="en-US" altLang="zh-CN"/>
              <a:t>7.3.1 </a:t>
            </a:r>
            <a:r>
              <a:rPr lang="zh-CN" altLang="en-US"/>
              <a:t>主题的创建与应用</a:t>
            </a:r>
          </a:p>
        </p:txBody>
      </p:sp>
      <p:sp>
        <p:nvSpPr>
          <p:cNvPr id="62467" name="Rectangle 4"/>
          <p:cNvSpPr>
            <a:spLocks noGrp="1" noRot="1" noChangeArrowheads="1"/>
          </p:cNvSpPr>
          <p:nvPr>
            <p:ph type="body" idx="1"/>
          </p:nvPr>
        </p:nvSpPr>
        <p:spPr>
          <a:xfrm>
            <a:off x="304800" y="1773238"/>
            <a:ext cx="8540750" cy="4535487"/>
          </a:xfrm>
        </p:spPr>
        <p:txBody>
          <a:bodyPr/>
          <a:lstStyle/>
          <a:p>
            <a:pPr eaLnBrk="1" hangingPunct="1">
              <a:lnSpc>
                <a:spcPct val="120000"/>
              </a:lnSpc>
            </a:pPr>
            <a:r>
              <a:rPr lang="zh-CN" altLang="en-US"/>
              <a:t>主题在</a:t>
            </a:r>
            <a:r>
              <a:rPr lang="en-US" altLang="zh-CN"/>
              <a:t>App_Themes</a:t>
            </a:r>
            <a:r>
              <a:rPr lang="zh-CN" altLang="en-US"/>
              <a:t>文件夹中定义，每个主题文件夹中又包含若干个不同类型的文件。</a:t>
            </a:r>
          </a:p>
          <a:p>
            <a:pPr eaLnBrk="1" hangingPunct="1">
              <a:lnSpc>
                <a:spcPct val="120000"/>
              </a:lnSpc>
            </a:pPr>
            <a:r>
              <a:rPr lang="zh-CN" altLang="en-US"/>
              <a:t>使用主题的一般步骤如下：</a:t>
            </a:r>
          </a:p>
          <a:p>
            <a:pPr lvl="1" eaLnBrk="1" hangingPunct="1">
              <a:lnSpc>
                <a:spcPct val="120000"/>
              </a:lnSpc>
            </a:pPr>
            <a:r>
              <a:rPr lang="zh-CN" altLang="en-US"/>
              <a:t>步骤</a:t>
            </a:r>
            <a:r>
              <a:rPr lang="en-US" altLang="zh-CN"/>
              <a:t>1</a:t>
            </a:r>
            <a:r>
              <a:rPr lang="zh-CN" altLang="en-US" b="0"/>
              <a:t>：</a:t>
            </a:r>
            <a:r>
              <a:rPr lang="zh-CN" altLang="en-US" b="0">
                <a:solidFill>
                  <a:srgbClr val="000000"/>
                </a:solidFill>
              </a:rPr>
              <a:t>定义一个或多个主题。在</a:t>
            </a:r>
            <a:r>
              <a:rPr lang="en-US" altLang="zh-CN" b="0">
                <a:solidFill>
                  <a:srgbClr val="000000"/>
                </a:solidFill>
              </a:rPr>
              <a:t>App_Themes</a:t>
            </a:r>
            <a:r>
              <a:rPr lang="zh-CN" altLang="en-US" b="0">
                <a:solidFill>
                  <a:srgbClr val="000000"/>
                </a:solidFill>
              </a:rPr>
              <a:t>文件夹下创建一个或多个主题，然后将主题包含的文件（包括</a:t>
            </a:r>
            <a:r>
              <a:rPr lang="en-US" altLang="zh-CN" b="0">
                <a:solidFill>
                  <a:srgbClr val="000000"/>
                </a:solidFill>
              </a:rPr>
              <a:t>.css</a:t>
            </a:r>
            <a:r>
              <a:rPr lang="zh-CN" altLang="en-US" b="0">
                <a:solidFill>
                  <a:srgbClr val="000000"/>
                </a:solidFill>
              </a:rPr>
              <a:t>文件、</a:t>
            </a:r>
            <a:r>
              <a:rPr lang="en-US" altLang="zh-CN" b="0">
                <a:solidFill>
                  <a:srgbClr val="000000"/>
                </a:solidFill>
              </a:rPr>
              <a:t>.skin</a:t>
            </a:r>
            <a:r>
              <a:rPr lang="zh-CN" altLang="en-US" b="0">
                <a:solidFill>
                  <a:srgbClr val="000000"/>
                </a:solidFill>
              </a:rPr>
              <a:t>文件、图片文件、</a:t>
            </a:r>
            <a:r>
              <a:rPr lang="en-US" altLang="zh-CN" b="0">
                <a:solidFill>
                  <a:srgbClr val="000000"/>
                </a:solidFill>
              </a:rPr>
              <a:t>Flash</a:t>
            </a:r>
            <a:r>
              <a:rPr lang="zh-CN" altLang="en-US" b="0">
                <a:solidFill>
                  <a:srgbClr val="000000"/>
                </a:solidFill>
              </a:rPr>
              <a:t>动画文件及其他资源文件等）保存到相应主题文件夹下。</a:t>
            </a:r>
          </a:p>
          <a:p>
            <a:pPr lvl="1" eaLnBrk="1" hangingPunct="1">
              <a:lnSpc>
                <a:spcPct val="120000"/>
              </a:lnSpc>
            </a:pPr>
            <a:r>
              <a:rPr lang="zh-CN" altLang="en-US"/>
              <a:t>步骤</a:t>
            </a:r>
            <a:r>
              <a:rPr lang="en-US" altLang="zh-CN"/>
              <a:t>2</a:t>
            </a:r>
            <a:r>
              <a:rPr lang="zh-CN" altLang="en-US" b="0"/>
              <a:t>：</a:t>
            </a:r>
            <a:r>
              <a:rPr lang="zh-CN" altLang="en-US" b="0">
                <a:solidFill>
                  <a:srgbClr val="000000"/>
                </a:solidFill>
              </a:rPr>
              <a:t>将主题应用到网页中，用以控制页面和控件外观。</a:t>
            </a:r>
            <a:endParaRPr lang="en-US" altLang="zh-CN" b="0">
              <a:solidFill>
                <a:srgbClr val="000000"/>
              </a:solidFill>
            </a:endParaRPr>
          </a:p>
          <a:p>
            <a:pPr eaLnBrk="1" hangingPunct="1">
              <a:lnSpc>
                <a:spcPct val="120000"/>
              </a:lnSpc>
            </a:pPr>
            <a:endParaRPr lang="en-US" altLang="zh-CN" b="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Rot="1" noChangeArrowheads="1"/>
          </p:cNvSpPr>
          <p:nvPr>
            <p:ph idx="1"/>
          </p:nvPr>
        </p:nvSpPr>
        <p:spPr>
          <a:xfrm>
            <a:off x="323850" y="765175"/>
            <a:ext cx="8540750" cy="503238"/>
          </a:xfrm>
        </p:spPr>
        <p:txBody>
          <a:bodyPr/>
          <a:lstStyle/>
          <a:p>
            <a:pPr marL="1066800" lvl="1" indent="-609600" eaLnBrk="1" hangingPunct="1">
              <a:lnSpc>
                <a:spcPct val="120000"/>
              </a:lnSpc>
              <a:spcBef>
                <a:spcPct val="35000"/>
              </a:spcBef>
            </a:pPr>
            <a:endParaRPr lang="zh-CN" altLang="en-US">
              <a:solidFill>
                <a:srgbClr val="000000"/>
              </a:solidFill>
            </a:endParaRPr>
          </a:p>
        </p:txBody>
      </p:sp>
      <p:pic>
        <p:nvPicPr>
          <p:cNvPr id="9219" name="Picture 4"/>
          <p:cNvPicPr>
            <a:picLocks noChangeAspect="1" noChangeArrowheads="1"/>
          </p:cNvPicPr>
          <p:nvPr/>
        </p:nvPicPr>
        <p:blipFill>
          <a:blip r:embed="rId2" cstate="print"/>
          <a:srcRect/>
          <a:stretch>
            <a:fillRect/>
          </a:stretch>
        </p:blipFill>
        <p:spPr bwMode="auto">
          <a:xfrm>
            <a:off x="539750" y="1341438"/>
            <a:ext cx="8135938" cy="493395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Rot="1" noChangeArrowheads="1"/>
          </p:cNvSpPr>
          <p:nvPr>
            <p:ph idx="1"/>
          </p:nvPr>
        </p:nvSpPr>
        <p:spPr>
          <a:xfrm>
            <a:off x="304800" y="908050"/>
            <a:ext cx="8540750" cy="576263"/>
          </a:xfrm>
        </p:spPr>
        <p:txBody>
          <a:bodyPr/>
          <a:lstStyle/>
          <a:p>
            <a:pPr marL="1466850" lvl="2" indent="-609600" eaLnBrk="1" hangingPunct="1">
              <a:lnSpc>
                <a:spcPct val="110000"/>
              </a:lnSpc>
              <a:buFont typeface="Arial" panose="020B0604020202020204" pitchFamily="34" charset="0"/>
              <a:buAutoNum type="arabicParenR" startAt="3"/>
            </a:pPr>
            <a:r>
              <a:rPr lang="zh-CN" altLang="en-US"/>
              <a:t>单击“选择身份验证类型”链接，打开图示窗口：</a:t>
            </a:r>
          </a:p>
        </p:txBody>
      </p:sp>
      <p:pic>
        <p:nvPicPr>
          <p:cNvPr id="10243" name="Picture 3"/>
          <p:cNvPicPr>
            <a:picLocks noChangeAspect="1" noChangeArrowheads="1"/>
          </p:cNvPicPr>
          <p:nvPr/>
        </p:nvPicPr>
        <p:blipFill>
          <a:blip r:embed="rId2" cstate="print"/>
          <a:srcRect/>
          <a:stretch>
            <a:fillRect/>
          </a:stretch>
        </p:blipFill>
        <p:spPr bwMode="auto">
          <a:xfrm>
            <a:off x="900113" y="1412875"/>
            <a:ext cx="7353300" cy="49149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Rot="1" noChangeArrowheads="1"/>
          </p:cNvSpPr>
          <p:nvPr>
            <p:ph idx="1"/>
          </p:nvPr>
        </p:nvSpPr>
        <p:spPr>
          <a:xfrm>
            <a:off x="323850" y="1125538"/>
            <a:ext cx="8540750" cy="5327650"/>
          </a:xfrm>
        </p:spPr>
        <p:txBody>
          <a:bodyPr/>
          <a:lstStyle/>
          <a:p>
            <a:pPr indent="266700" eaLnBrk="1" hangingPunct="1">
              <a:lnSpc>
                <a:spcPct val="125000"/>
              </a:lnSpc>
              <a:defRPr/>
            </a:pPr>
            <a:r>
              <a:rPr lang="zh-CN" altLang="en-US" dirty="0"/>
              <a:t>在</a:t>
            </a:r>
            <a:r>
              <a:rPr lang="en-US" altLang="zh-CN" dirty="0" err="1"/>
              <a:t>web.config</a:t>
            </a:r>
            <a:r>
              <a:rPr lang="zh-CN" altLang="en-US" dirty="0"/>
              <a:t>中，身份验证信息应配置在</a:t>
            </a:r>
            <a:r>
              <a:rPr lang="en-US" altLang="zh-CN" dirty="0"/>
              <a:t>&lt;configuration&gt;/&lt;system.web&gt;/&lt;authentication&gt;</a:t>
            </a:r>
            <a:r>
              <a:rPr lang="zh-CN" altLang="en-US" dirty="0"/>
              <a:t>节点中，如：</a:t>
            </a:r>
          </a:p>
          <a:p>
            <a:pPr lvl="2" indent="266700" eaLnBrk="1" hangingPunct="1">
              <a:lnSpc>
                <a:spcPct val="125000"/>
              </a:lnSpc>
              <a:defRPr/>
            </a:pPr>
            <a:r>
              <a:rPr lang="en-US" altLang="zh-CN" dirty="0">
                <a:solidFill>
                  <a:srgbClr val="000000"/>
                </a:solidFill>
              </a:rPr>
              <a:t>&lt;authentication mode="[</a:t>
            </a:r>
            <a:r>
              <a:rPr lang="en-US" altLang="zh-CN" dirty="0" err="1">
                <a:solidFill>
                  <a:srgbClr val="000000"/>
                </a:solidFill>
              </a:rPr>
              <a:t>Windows|Forms|Passport|None</a:t>
            </a:r>
            <a:r>
              <a:rPr lang="en-US" altLang="zh-CN" dirty="0">
                <a:solidFill>
                  <a:srgbClr val="000000"/>
                </a:solidFill>
              </a:rPr>
              <a:t>] "&gt;</a:t>
            </a:r>
          </a:p>
          <a:p>
            <a:pPr lvl="2" indent="266700" eaLnBrk="1" hangingPunct="1">
              <a:lnSpc>
                <a:spcPct val="125000"/>
              </a:lnSpc>
              <a:defRPr/>
            </a:pPr>
            <a:r>
              <a:rPr lang="en-US" altLang="zh-CN" dirty="0">
                <a:solidFill>
                  <a:srgbClr val="000000"/>
                </a:solidFill>
              </a:rPr>
              <a:t>    	&lt;forms&gt;... ...&lt;/forms&gt;</a:t>
            </a:r>
          </a:p>
          <a:p>
            <a:pPr lvl="2" indent="266700" eaLnBrk="1" hangingPunct="1">
              <a:lnSpc>
                <a:spcPct val="125000"/>
              </a:lnSpc>
              <a:defRPr/>
            </a:pPr>
            <a:r>
              <a:rPr lang="en-US" altLang="zh-CN" dirty="0">
                <a:solidFill>
                  <a:srgbClr val="000000"/>
                </a:solidFill>
              </a:rPr>
              <a:t>       	&lt;passport/&gt;</a:t>
            </a:r>
          </a:p>
          <a:p>
            <a:pPr lvl="2" indent="266700" eaLnBrk="1" hangingPunct="1">
              <a:lnSpc>
                <a:spcPct val="125000"/>
              </a:lnSpc>
              <a:defRPr/>
            </a:pPr>
            <a:r>
              <a:rPr lang="en-US" altLang="zh-CN" dirty="0">
                <a:solidFill>
                  <a:srgbClr val="000000"/>
                </a:solidFill>
              </a:rPr>
              <a:t>&lt;/authentication&gt;</a:t>
            </a:r>
          </a:p>
          <a:p>
            <a:pPr lvl="1" indent="266700" eaLnBrk="1" hangingPunct="1">
              <a:lnSpc>
                <a:spcPct val="125000"/>
              </a:lnSpc>
              <a:defRPr/>
            </a:pPr>
            <a:r>
              <a:rPr lang="zh-CN" altLang="en-US" dirty="0"/>
              <a:t>其中，</a:t>
            </a:r>
            <a:r>
              <a:rPr lang="en-US" altLang="zh-CN" dirty="0"/>
              <a:t>mode</a:t>
            </a:r>
            <a:r>
              <a:rPr lang="zh-CN" altLang="en-US" dirty="0"/>
              <a:t>是必选属性，它指定了当前验证模式。可选值有四个，默认值为</a:t>
            </a:r>
            <a:r>
              <a:rPr lang="en-US" altLang="zh-CN" dirty="0"/>
              <a:t>Windows</a:t>
            </a:r>
            <a:r>
              <a:rPr lang="zh-CN" altLang="en-US" dirty="0"/>
              <a:t>。</a:t>
            </a:r>
            <a:endParaRPr lang="en-US" altLang="zh-CN" dirty="0">
              <a:solidFill>
                <a:srgbClr val="000000"/>
              </a:solidFill>
            </a:endParaRPr>
          </a:p>
          <a:p>
            <a:pPr marL="457200" indent="-457200" eaLnBrk="1" hangingPunct="1">
              <a:defRPr/>
            </a:pPr>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Rot="1" noChangeArrowheads="1"/>
          </p:cNvSpPr>
          <p:nvPr>
            <p:ph idx="1"/>
          </p:nvPr>
        </p:nvSpPr>
        <p:spPr>
          <a:xfrm>
            <a:off x="304800" y="908050"/>
            <a:ext cx="8540750" cy="5400675"/>
          </a:xfrm>
        </p:spPr>
        <p:txBody>
          <a:bodyPr/>
          <a:lstStyle/>
          <a:p>
            <a:pPr eaLnBrk="1" hangingPunct="1">
              <a:lnSpc>
                <a:spcPct val="120000"/>
              </a:lnSpc>
              <a:buFont typeface="Wingdings" panose="05000000000000000000" pitchFamily="2" charset="2"/>
              <a:buNone/>
              <a:defRPr/>
            </a:pPr>
            <a:r>
              <a:rPr lang="zh-CN" altLang="en-US" sz="2800" dirty="0">
                <a:solidFill>
                  <a:schemeClr val="accent4">
                    <a:lumMod val="75000"/>
                  </a:schemeClr>
                </a:solidFill>
              </a:rPr>
              <a:t>二、</a:t>
            </a:r>
            <a:r>
              <a:rPr lang="en-US" altLang="zh-CN" sz="2800" dirty="0">
                <a:solidFill>
                  <a:schemeClr val="accent4">
                    <a:lumMod val="75000"/>
                  </a:schemeClr>
                </a:solidFill>
              </a:rPr>
              <a:t>Forms</a:t>
            </a:r>
            <a:r>
              <a:rPr lang="zh-CN" altLang="en-US" sz="2800" dirty="0">
                <a:solidFill>
                  <a:schemeClr val="accent4">
                    <a:lumMod val="75000"/>
                  </a:schemeClr>
                </a:solidFill>
              </a:rPr>
              <a:t>验证及其配置</a:t>
            </a:r>
            <a:endParaRPr lang="en-US" altLang="zh-CN" sz="2800" dirty="0">
              <a:solidFill>
                <a:schemeClr val="accent4">
                  <a:lumMod val="75000"/>
                </a:schemeClr>
              </a:solidFill>
            </a:endParaRPr>
          </a:p>
          <a:p>
            <a:pPr lvl="1" eaLnBrk="1" hangingPunct="1">
              <a:lnSpc>
                <a:spcPct val="120000"/>
              </a:lnSpc>
              <a:defRPr/>
            </a:pPr>
            <a:r>
              <a:rPr lang="zh-CN" altLang="en-US" dirty="0"/>
              <a:t>适合于</a:t>
            </a:r>
            <a:r>
              <a:rPr lang="en-US" altLang="zh-CN" dirty="0"/>
              <a:t>Internet</a:t>
            </a:r>
            <a:r>
              <a:rPr lang="zh-CN" altLang="en-US" dirty="0"/>
              <a:t>站点，是多数</a:t>
            </a:r>
            <a:r>
              <a:rPr lang="en-US" altLang="zh-CN" dirty="0"/>
              <a:t>Web</a:t>
            </a:r>
            <a:r>
              <a:rPr lang="zh-CN" altLang="en-US" dirty="0"/>
              <a:t>应用程序使用的方式。</a:t>
            </a:r>
          </a:p>
          <a:p>
            <a:pPr lvl="1" eaLnBrk="1" hangingPunct="1">
              <a:lnSpc>
                <a:spcPct val="120000"/>
              </a:lnSpc>
              <a:defRPr/>
            </a:pPr>
            <a:r>
              <a:rPr lang="en-US" altLang="zh-CN" dirty="0"/>
              <a:t>Forms</a:t>
            </a:r>
            <a:r>
              <a:rPr lang="zh-CN" altLang="en-US" dirty="0"/>
              <a:t>验证本身并不能进行验证，可以利用</a:t>
            </a:r>
            <a:r>
              <a:rPr lang="en-US" altLang="zh-CN" dirty="0"/>
              <a:t>ASP.NET</a:t>
            </a:r>
            <a:r>
              <a:rPr lang="zh-CN" altLang="en-US" dirty="0"/>
              <a:t>提供的登录型控件实现验证。也可以使用自定义的用户界面收集用户信息，再通过自定义代码实现验证。</a:t>
            </a:r>
          </a:p>
          <a:p>
            <a:pPr lvl="1" eaLnBrk="1" hangingPunct="1">
              <a:lnSpc>
                <a:spcPct val="120000"/>
              </a:lnSpc>
              <a:defRPr/>
            </a:pPr>
            <a:r>
              <a:rPr lang="zh-CN" altLang="en-US" dirty="0"/>
              <a:t>使用</a:t>
            </a:r>
            <a:r>
              <a:rPr lang="en-US" altLang="zh-CN" dirty="0"/>
              <a:t>Forms</a:t>
            </a:r>
            <a:r>
              <a:rPr lang="zh-CN" altLang="en-US" dirty="0"/>
              <a:t>验证，同时配合使用</a:t>
            </a:r>
            <a:r>
              <a:rPr lang="en-US" altLang="zh-CN" dirty="0"/>
              <a:t>ASP.NET</a:t>
            </a:r>
            <a:r>
              <a:rPr lang="zh-CN" altLang="en-US" dirty="0"/>
              <a:t>成员资格和角色管理。便可有效地进行网站用户的管理。（其中，成员资格用于管理用户，角色用于管理授权。）</a:t>
            </a:r>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Rot="1" noChangeArrowheads="1"/>
          </p:cNvSpPr>
          <p:nvPr>
            <p:ph idx="1"/>
          </p:nvPr>
        </p:nvSpPr>
        <p:spPr>
          <a:xfrm>
            <a:off x="250825" y="908050"/>
            <a:ext cx="8540750" cy="5400675"/>
          </a:xfrm>
        </p:spPr>
        <p:txBody>
          <a:bodyPr/>
          <a:lstStyle/>
          <a:p>
            <a:pPr marL="914400" lvl="1" indent="-457200" eaLnBrk="1" hangingPunct="1">
              <a:lnSpc>
                <a:spcPct val="130000"/>
              </a:lnSpc>
              <a:buClr>
                <a:srgbClr val="C00000"/>
              </a:buClr>
              <a:buFont typeface="+mj-lt"/>
              <a:buAutoNum type="arabicPeriod"/>
              <a:defRPr/>
            </a:pPr>
            <a:r>
              <a:rPr lang="zh-CN" altLang="en-US" dirty="0">
                <a:solidFill>
                  <a:schemeClr val="accent4">
                    <a:lumMod val="75000"/>
                  </a:schemeClr>
                </a:solidFill>
              </a:rPr>
              <a:t>在</a:t>
            </a:r>
            <a:r>
              <a:rPr lang="en-US" altLang="zh-CN" dirty="0" err="1">
                <a:solidFill>
                  <a:schemeClr val="accent4">
                    <a:lumMod val="75000"/>
                  </a:schemeClr>
                </a:solidFill>
              </a:rPr>
              <a:t>web.config</a:t>
            </a:r>
            <a:r>
              <a:rPr lang="zh-CN" altLang="en-US" dirty="0">
                <a:solidFill>
                  <a:schemeClr val="accent4">
                    <a:lumMod val="75000"/>
                  </a:schemeClr>
                </a:solidFill>
              </a:rPr>
              <a:t>中配置</a:t>
            </a:r>
            <a:r>
              <a:rPr lang="en-US" altLang="zh-CN" dirty="0">
                <a:solidFill>
                  <a:schemeClr val="accent4">
                    <a:lumMod val="75000"/>
                  </a:schemeClr>
                </a:solidFill>
              </a:rPr>
              <a:t>Forms</a:t>
            </a:r>
            <a:r>
              <a:rPr lang="zh-CN" altLang="en-US" dirty="0">
                <a:solidFill>
                  <a:schemeClr val="accent4">
                    <a:lumMod val="75000"/>
                  </a:schemeClr>
                </a:solidFill>
              </a:rPr>
              <a:t>验证</a:t>
            </a:r>
            <a:endParaRPr lang="en-US" altLang="zh-CN" dirty="0">
              <a:solidFill>
                <a:schemeClr val="accent4">
                  <a:lumMod val="75000"/>
                </a:schemeClr>
              </a:solidFill>
            </a:endParaRPr>
          </a:p>
          <a:p>
            <a:pPr lvl="1" eaLnBrk="1" hangingPunct="1">
              <a:lnSpc>
                <a:spcPct val="130000"/>
              </a:lnSpc>
              <a:defRPr/>
            </a:pPr>
            <a:r>
              <a:rPr lang="zh-CN" altLang="en-US" dirty="0"/>
              <a:t>在</a:t>
            </a:r>
            <a:r>
              <a:rPr lang="en-US" altLang="zh-CN" dirty="0" err="1"/>
              <a:t>web.config</a:t>
            </a:r>
            <a:r>
              <a:rPr lang="zh-CN" altLang="en-US" dirty="0"/>
              <a:t>中配置</a:t>
            </a:r>
            <a:r>
              <a:rPr lang="en-US" altLang="zh-CN" dirty="0"/>
              <a:t>Forms</a:t>
            </a:r>
            <a:r>
              <a:rPr lang="zh-CN" altLang="en-US" dirty="0"/>
              <a:t>模式时，通常</a:t>
            </a:r>
            <a:r>
              <a:rPr lang="zh-CN" altLang="en-US" dirty="0">
                <a:solidFill>
                  <a:srgbClr val="C00000"/>
                </a:solidFill>
              </a:rPr>
              <a:t>指定一个登录页面</a:t>
            </a:r>
            <a:r>
              <a:rPr lang="zh-CN" altLang="en-US" dirty="0"/>
              <a:t>。当用户请求某个</a:t>
            </a:r>
            <a:r>
              <a:rPr lang="en-US" altLang="zh-CN" dirty="0"/>
              <a:t>Web</a:t>
            </a:r>
            <a:r>
              <a:rPr lang="zh-CN" altLang="en-US" dirty="0"/>
              <a:t>页面时，若该用户没有通过验证，则会被重定向到该登录页面。</a:t>
            </a:r>
            <a:endParaRPr lang="en-US" altLang="zh-CN" dirty="0"/>
          </a:p>
          <a:p>
            <a:pPr lvl="1" eaLnBrk="1" hangingPunct="1">
              <a:lnSpc>
                <a:spcPct val="130000"/>
              </a:lnSpc>
              <a:defRPr/>
            </a:pPr>
            <a:r>
              <a:rPr lang="zh-CN" altLang="en-US" dirty="0"/>
              <a:t>也可以</a:t>
            </a:r>
            <a:r>
              <a:rPr lang="zh-CN" altLang="en-US" dirty="0">
                <a:solidFill>
                  <a:srgbClr val="C00000"/>
                </a:solidFill>
              </a:rPr>
              <a:t>创建一个</a:t>
            </a:r>
            <a:r>
              <a:rPr lang="en-US" altLang="zh-CN" dirty="0">
                <a:solidFill>
                  <a:srgbClr val="C00000"/>
                </a:solidFill>
              </a:rPr>
              <a:t>Login.aspx</a:t>
            </a:r>
            <a:r>
              <a:rPr lang="zh-CN" altLang="en-US" dirty="0">
                <a:solidFill>
                  <a:srgbClr val="C00000"/>
                </a:solidFill>
              </a:rPr>
              <a:t>页面</a:t>
            </a:r>
            <a:r>
              <a:rPr lang="zh-CN" altLang="en-US" dirty="0"/>
              <a:t>，当用户未通过验证时，会自动被重定向到该页面上。</a:t>
            </a:r>
            <a:endParaRPr lang="en-US" altLang="zh-CN" dirty="0"/>
          </a:p>
          <a:p>
            <a:pPr lvl="1" eaLnBrk="1" hangingPunct="1">
              <a:lnSpc>
                <a:spcPct val="130000"/>
              </a:lnSpc>
              <a:defRPr/>
            </a:pP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Rot="1" noChangeArrowheads="1"/>
          </p:cNvSpPr>
          <p:nvPr>
            <p:ph idx="1"/>
          </p:nvPr>
        </p:nvSpPr>
        <p:spPr>
          <a:xfrm>
            <a:off x="304800" y="1125538"/>
            <a:ext cx="8540750" cy="4606925"/>
          </a:xfrm>
        </p:spPr>
        <p:txBody>
          <a:bodyPr/>
          <a:lstStyle/>
          <a:p>
            <a:pPr lvl="1" eaLnBrk="1" hangingPunct="1">
              <a:lnSpc>
                <a:spcPct val="140000"/>
              </a:lnSpc>
              <a:defRPr/>
            </a:pPr>
            <a:r>
              <a:rPr lang="en-US" altLang="zh-CN" dirty="0"/>
              <a:t>Forms</a:t>
            </a:r>
            <a:r>
              <a:rPr lang="zh-CN" altLang="en-US" dirty="0"/>
              <a:t>验证的配置示例代码：</a:t>
            </a:r>
            <a:endParaRPr lang="en-US" altLang="zh-CN" dirty="0"/>
          </a:p>
          <a:p>
            <a:pPr lvl="2" eaLnBrk="1" hangingPunct="1">
              <a:lnSpc>
                <a:spcPct val="140000"/>
              </a:lnSpc>
              <a:defRPr/>
            </a:pPr>
            <a:r>
              <a:rPr lang="en-US" altLang="zh-CN" dirty="0">
                <a:solidFill>
                  <a:srgbClr val="000000"/>
                </a:solidFill>
              </a:rPr>
              <a:t>&lt;authentication mode="Forms“&gt;</a:t>
            </a:r>
          </a:p>
          <a:p>
            <a:pPr lvl="2" eaLnBrk="1" hangingPunct="1">
              <a:lnSpc>
                <a:spcPct val="140000"/>
              </a:lnSpc>
              <a:defRPr/>
            </a:pPr>
            <a:r>
              <a:rPr lang="en-US" altLang="zh-CN" dirty="0">
                <a:solidFill>
                  <a:srgbClr val="000000"/>
                </a:solidFill>
              </a:rPr>
              <a:t>     &lt;forms </a:t>
            </a:r>
            <a:r>
              <a:rPr lang="en-US" altLang="zh-CN" dirty="0" err="1">
                <a:solidFill>
                  <a:schemeClr val="tx2"/>
                </a:solidFill>
              </a:rPr>
              <a:t>loginUrl</a:t>
            </a:r>
            <a:r>
              <a:rPr lang="en-US" altLang="zh-CN" dirty="0">
                <a:solidFill>
                  <a:schemeClr val="tx2"/>
                </a:solidFill>
              </a:rPr>
              <a:t>="HomePage.aspx“  </a:t>
            </a:r>
            <a:r>
              <a:rPr lang="en-US" altLang="zh-CN" dirty="0">
                <a:solidFill>
                  <a:srgbClr val="000000"/>
                </a:solidFill>
              </a:rPr>
              <a:t>	  protection="All"  </a:t>
            </a:r>
          </a:p>
          <a:p>
            <a:pPr lvl="2" eaLnBrk="1" hangingPunct="1">
              <a:lnSpc>
                <a:spcPct val="140000"/>
              </a:lnSpc>
              <a:defRPr/>
            </a:pPr>
            <a:r>
              <a:rPr lang="en-US" altLang="zh-CN" dirty="0">
                <a:solidFill>
                  <a:srgbClr val="000000"/>
                </a:solidFill>
              </a:rPr>
              <a:t>                  timeout="30“   </a:t>
            </a:r>
            <a:r>
              <a:rPr lang="en-US" altLang="zh-CN" dirty="0" err="1">
                <a:solidFill>
                  <a:srgbClr val="000000"/>
                </a:solidFill>
              </a:rPr>
              <a:t>requireSSL</a:t>
            </a:r>
            <a:r>
              <a:rPr lang="en-US" altLang="zh-CN" dirty="0">
                <a:solidFill>
                  <a:srgbClr val="000000"/>
                </a:solidFill>
              </a:rPr>
              <a:t>="false"   </a:t>
            </a:r>
          </a:p>
          <a:p>
            <a:pPr lvl="2" eaLnBrk="1" hangingPunct="1">
              <a:lnSpc>
                <a:spcPct val="140000"/>
              </a:lnSpc>
              <a:defRPr/>
            </a:pPr>
            <a:r>
              <a:rPr lang="en-US" altLang="zh-CN" dirty="0">
                <a:solidFill>
                  <a:srgbClr val="000000"/>
                </a:solidFill>
              </a:rPr>
              <a:t>                  </a:t>
            </a:r>
            <a:r>
              <a:rPr lang="en-US" altLang="zh-CN" dirty="0" err="1">
                <a:solidFill>
                  <a:srgbClr val="000000"/>
                </a:solidFill>
              </a:rPr>
              <a:t>slidingExpiration</a:t>
            </a:r>
            <a:r>
              <a:rPr lang="en-US" altLang="zh-CN" dirty="0">
                <a:solidFill>
                  <a:srgbClr val="000000"/>
                </a:solidFill>
              </a:rPr>
              <a:t>="true" /&gt;</a:t>
            </a:r>
          </a:p>
          <a:p>
            <a:pPr lvl="2" eaLnBrk="1" hangingPunct="1">
              <a:lnSpc>
                <a:spcPct val="140000"/>
              </a:lnSpc>
              <a:defRPr/>
            </a:pPr>
            <a:r>
              <a:rPr lang="en-US" altLang="zh-CN" dirty="0">
                <a:solidFill>
                  <a:srgbClr val="000000"/>
                </a:solidFill>
              </a:rPr>
              <a:t>&lt;/authentication&gt;</a:t>
            </a:r>
          </a:p>
          <a:p>
            <a:pPr lvl="2" eaLnBrk="1" hangingPunct="1">
              <a:lnSpc>
                <a:spcPct val="140000"/>
              </a:lnSpc>
              <a:defRPr/>
            </a:pPr>
            <a:endParaRPr lang="en-US" altLang="zh-CN" dirty="0">
              <a:solidFill>
                <a:srgbClr val="000000"/>
              </a:solidFill>
            </a:endParaRPr>
          </a:p>
          <a:p>
            <a:pPr lvl="1" eaLnBrk="1" hangingPunct="1">
              <a:lnSpc>
                <a:spcPct val="140000"/>
              </a:lnSpc>
              <a:buFont typeface="Wingdings" panose="05000000000000000000" pitchFamily="2" charset="2"/>
              <a:buNone/>
              <a:defRPr/>
            </a:pPr>
            <a:r>
              <a:rPr lang="en-US" altLang="zh-CN" dirty="0" err="1">
                <a:solidFill>
                  <a:schemeClr val="tx2"/>
                </a:solidFill>
              </a:rPr>
              <a:t>loginUrl</a:t>
            </a:r>
            <a:r>
              <a:rPr lang="zh-CN" altLang="en-US" dirty="0">
                <a:solidFill>
                  <a:schemeClr val="tx2"/>
                </a:solidFill>
              </a:rPr>
              <a:t>：</a:t>
            </a:r>
            <a:r>
              <a:rPr lang="zh-CN" altLang="en-US" dirty="0">
                <a:solidFill>
                  <a:schemeClr val="accent4">
                    <a:lumMod val="50000"/>
                  </a:schemeClr>
                </a:solidFill>
              </a:rPr>
              <a:t>指定验证未通过时被重定向的页面。</a:t>
            </a:r>
            <a:endParaRPr lang="en-US" altLang="zh-CN" dirty="0">
              <a:solidFill>
                <a:schemeClr val="accent4">
                  <a:lumMod val="50000"/>
                </a:schemeClr>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Rot="1" noChangeArrowheads="1"/>
          </p:cNvSpPr>
          <p:nvPr>
            <p:ph idx="1"/>
          </p:nvPr>
        </p:nvSpPr>
        <p:spPr>
          <a:xfrm>
            <a:off x="250825" y="908050"/>
            <a:ext cx="8540750" cy="5257800"/>
          </a:xfrm>
        </p:spPr>
        <p:txBody>
          <a:bodyPr/>
          <a:lstStyle/>
          <a:p>
            <a:pPr marL="914400" lvl="1" indent="-457200" eaLnBrk="1" hangingPunct="1">
              <a:lnSpc>
                <a:spcPct val="130000"/>
              </a:lnSpc>
              <a:buClr>
                <a:srgbClr val="C00000"/>
              </a:buClr>
              <a:buFont typeface="+mj-lt"/>
              <a:buAutoNum type="arabicPeriod" startAt="2"/>
              <a:defRPr/>
            </a:pPr>
            <a:r>
              <a:rPr lang="zh-CN" altLang="en-US" dirty="0">
                <a:solidFill>
                  <a:schemeClr val="accent4">
                    <a:lumMod val="75000"/>
                  </a:schemeClr>
                </a:solidFill>
              </a:rPr>
              <a:t>在</a:t>
            </a:r>
            <a:r>
              <a:rPr lang="zh-CN" altLang="en-US" dirty="0">
                <a:solidFill>
                  <a:schemeClr val="accent4">
                    <a:lumMod val="50000"/>
                  </a:schemeClr>
                </a:solidFill>
              </a:rPr>
              <a:t>“</a:t>
            </a:r>
            <a:r>
              <a:rPr lang="en-US" altLang="zh-CN" dirty="0">
                <a:solidFill>
                  <a:schemeClr val="accent4">
                    <a:lumMod val="50000"/>
                  </a:schemeClr>
                </a:solidFill>
              </a:rPr>
              <a:t>ASP.NET</a:t>
            </a:r>
            <a:r>
              <a:rPr lang="zh-CN" altLang="en-US" dirty="0">
                <a:solidFill>
                  <a:schemeClr val="accent4">
                    <a:lumMod val="50000"/>
                  </a:schemeClr>
                </a:solidFill>
              </a:rPr>
              <a:t>网站管理工具”</a:t>
            </a:r>
            <a:r>
              <a:rPr lang="zh-CN" altLang="en-US" dirty="0">
                <a:solidFill>
                  <a:schemeClr val="accent4">
                    <a:lumMod val="75000"/>
                  </a:schemeClr>
                </a:solidFill>
              </a:rPr>
              <a:t>中配置</a:t>
            </a:r>
            <a:r>
              <a:rPr lang="en-US" altLang="zh-CN" dirty="0">
                <a:solidFill>
                  <a:schemeClr val="accent4">
                    <a:lumMod val="75000"/>
                  </a:schemeClr>
                </a:solidFill>
              </a:rPr>
              <a:t>Forms</a:t>
            </a:r>
            <a:r>
              <a:rPr lang="zh-CN" altLang="en-US" dirty="0">
                <a:solidFill>
                  <a:schemeClr val="accent4">
                    <a:lumMod val="75000"/>
                  </a:schemeClr>
                </a:solidFill>
              </a:rPr>
              <a:t>验证</a:t>
            </a:r>
            <a:endParaRPr lang="en-US" altLang="zh-CN" dirty="0">
              <a:solidFill>
                <a:schemeClr val="accent4">
                  <a:lumMod val="75000"/>
                </a:schemeClr>
              </a:solidFill>
            </a:endParaRPr>
          </a:p>
          <a:p>
            <a:pPr lvl="1" indent="266700" eaLnBrk="1" hangingPunct="1">
              <a:lnSpc>
                <a:spcPct val="130000"/>
              </a:lnSpc>
              <a:defRPr/>
            </a:pPr>
            <a:r>
              <a:rPr lang="zh-CN" altLang="en-US" dirty="0"/>
              <a:t>步骤如下：</a:t>
            </a:r>
            <a:endParaRPr lang="en-US" altLang="zh-CN" dirty="0"/>
          </a:p>
          <a:p>
            <a:pPr marL="1409700" lvl="2" indent="-609600" eaLnBrk="1" hangingPunct="1">
              <a:lnSpc>
                <a:spcPct val="130000"/>
              </a:lnSpc>
              <a:spcBef>
                <a:spcPct val="35000"/>
              </a:spcBef>
              <a:buFont typeface="Arial" panose="020B0604020202020204" pitchFamily="34" charset="0"/>
              <a:buAutoNum type="arabicParenR"/>
              <a:defRPr/>
            </a:pPr>
            <a:r>
              <a:rPr lang="zh-CN" altLang="en-US" dirty="0"/>
              <a:t>打开网站，单击“解决方案资源管理器”窗口顶部的“</a:t>
            </a:r>
            <a:r>
              <a:rPr lang="en-US" altLang="zh-CN" dirty="0"/>
              <a:t>ASP.NET</a:t>
            </a:r>
            <a:r>
              <a:rPr lang="zh-CN" altLang="en-US" dirty="0"/>
              <a:t>配置”图标（或从菜单“网站”中选择“</a:t>
            </a:r>
            <a:r>
              <a:rPr lang="en-US" altLang="zh-CN" dirty="0"/>
              <a:t>ASP.NET</a:t>
            </a:r>
            <a:r>
              <a:rPr lang="zh-CN" altLang="en-US" dirty="0"/>
              <a:t>配置”）则可打开“</a:t>
            </a:r>
            <a:r>
              <a:rPr lang="en-US" altLang="zh-CN" dirty="0"/>
              <a:t>ASP.NET</a:t>
            </a:r>
            <a:r>
              <a:rPr lang="zh-CN" altLang="en-US" dirty="0"/>
              <a:t>网站管理工具”窗口；</a:t>
            </a:r>
            <a:endParaRPr lang="en-US" altLang="zh-CN" dirty="0"/>
          </a:p>
          <a:p>
            <a:pPr marL="1409700" lvl="2" indent="-609600" eaLnBrk="1" hangingPunct="1">
              <a:lnSpc>
                <a:spcPct val="130000"/>
              </a:lnSpc>
              <a:spcBef>
                <a:spcPct val="35000"/>
              </a:spcBef>
              <a:buFont typeface="Arial" panose="020B0604020202020204" pitchFamily="34" charset="0"/>
              <a:buAutoNum type="arabicParenR"/>
              <a:defRPr/>
            </a:pPr>
            <a:r>
              <a:rPr lang="zh-CN" altLang="en-US" dirty="0"/>
              <a:t>单击“安全”链接，则打开图示“安全”窗口；</a:t>
            </a:r>
            <a:endParaRPr lang="en-US" altLang="zh-CN" dirty="0"/>
          </a:p>
          <a:p>
            <a:pPr marL="1409700" lvl="2" indent="-609600" eaLnBrk="1" hangingPunct="1">
              <a:lnSpc>
                <a:spcPct val="130000"/>
              </a:lnSpc>
              <a:spcBef>
                <a:spcPct val="35000"/>
              </a:spcBef>
              <a:buFont typeface="Arial" panose="020B0604020202020204" pitchFamily="34" charset="0"/>
              <a:buAutoNum type="arabicParenR"/>
              <a:defRPr/>
            </a:pPr>
            <a:r>
              <a:rPr lang="zh-CN" altLang="en-US" dirty="0"/>
              <a:t>单击“选择身份验证类型”链接；</a:t>
            </a:r>
            <a:endParaRPr lang="en-US" altLang="zh-CN" dirty="0"/>
          </a:p>
          <a:p>
            <a:pPr marL="1409700" lvl="2" indent="-609600" eaLnBrk="1" hangingPunct="1">
              <a:lnSpc>
                <a:spcPct val="130000"/>
              </a:lnSpc>
              <a:spcBef>
                <a:spcPct val="35000"/>
              </a:spcBef>
              <a:buFont typeface="Arial" panose="020B0604020202020204" pitchFamily="34" charset="0"/>
              <a:buAutoNum type="arabicParenR"/>
              <a:defRPr/>
            </a:pPr>
            <a:r>
              <a:rPr lang="zh-CN" altLang="en-US" dirty="0"/>
              <a:t>选中单选按钮“通过 </a:t>
            </a:r>
            <a:r>
              <a:rPr lang="en-US" altLang="zh-CN" dirty="0"/>
              <a:t>Internet</a:t>
            </a:r>
            <a:r>
              <a:rPr lang="zh-CN" altLang="en-US" dirty="0"/>
              <a:t>”，并单击“完成”，即实现了</a:t>
            </a:r>
            <a:r>
              <a:rPr lang="en-US" altLang="zh-CN" dirty="0"/>
              <a:t>Forms</a:t>
            </a:r>
            <a:r>
              <a:rPr lang="zh-CN" altLang="en-US" dirty="0"/>
              <a:t>验证的配置，并返回“安全”窗口</a:t>
            </a:r>
            <a:endParaRPr lang="en-US" altLang="zh-CN" dirty="0"/>
          </a:p>
          <a:p>
            <a:pPr marL="1409700" lvl="2" indent="-609600" eaLnBrk="1" hangingPunct="1">
              <a:lnSpc>
                <a:spcPct val="130000"/>
              </a:lnSpc>
              <a:spcBef>
                <a:spcPct val="35000"/>
              </a:spcBef>
              <a:buFont typeface="Wingdings" panose="05000000000000000000" pitchFamily="2" charset="2"/>
              <a:buNone/>
              <a:defRPr/>
            </a:pPr>
            <a:endParaRPr lang="en-US" altLang="zh-CN" dirty="0">
              <a:solidFill>
                <a:schemeClr val="accent4">
                  <a:lumMod val="50000"/>
                </a:schemeClr>
              </a:solidFill>
            </a:endParaRPr>
          </a:p>
          <a:p>
            <a:pPr marL="1409700" lvl="2" indent="-609600" eaLnBrk="1" hangingPunct="1">
              <a:lnSpc>
                <a:spcPct val="130000"/>
              </a:lnSpc>
              <a:spcBef>
                <a:spcPct val="35000"/>
              </a:spcBef>
              <a:buFont typeface="Wingdings" panose="05000000000000000000" pitchFamily="2" charset="2"/>
              <a:buNone/>
              <a:defRPr/>
            </a:pPr>
            <a:r>
              <a:rPr lang="zh-CN" altLang="en-US" dirty="0">
                <a:solidFill>
                  <a:schemeClr val="accent4">
                    <a:lumMod val="50000"/>
                  </a:schemeClr>
                </a:solidFill>
              </a:rPr>
              <a:t>此时，</a:t>
            </a:r>
            <a:r>
              <a:rPr lang="en-US" altLang="zh-CN" dirty="0" err="1">
                <a:solidFill>
                  <a:schemeClr val="accent4">
                    <a:lumMod val="50000"/>
                  </a:schemeClr>
                </a:solidFill>
              </a:rPr>
              <a:t>web.config</a:t>
            </a:r>
            <a:r>
              <a:rPr lang="zh-CN" altLang="en-US" dirty="0">
                <a:solidFill>
                  <a:schemeClr val="accent4">
                    <a:lumMod val="50000"/>
                  </a:schemeClr>
                </a:solidFill>
              </a:rPr>
              <a:t>自动发生了更改：</a:t>
            </a:r>
            <a:r>
              <a:rPr lang="en-US" dirty="0">
                <a:solidFill>
                  <a:schemeClr val="accent4">
                    <a:lumMod val="50000"/>
                  </a:schemeClr>
                </a:solidFill>
              </a:rPr>
              <a:t>&lt;authentication mode="</a:t>
            </a:r>
            <a:r>
              <a:rPr lang="en-US" dirty="0">
                <a:solidFill>
                  <a:schemeClr val="accent2">
                    <a:lumMod val="50000"/>
                  </a:schemeClr>
                </a:solidFill>
              </a:rPr>
              <a:t>Forms</a:t>
            </a:r>
            <a:r>
              <a:rPr lang="en-US" dirty="0">
                <a:solidFill>
                  <a:schemeClr val="accent4">
                    <a:lumMod val="50000"/>
                  </a:schemeClr>
                </a:solidFill>
              </a:rPr>
              <a:t>" /&gt;</a:t>
            </a:r>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Rot="1" noChangeArrowheads="1"/>
          </p:cNvSpPr>
          <p:nvPr>
            <p:ph idx="1"/>
          </p:nvPr>
        </p:nvSpPr>
        <p:spPr>
          <a:xfrm>
            <a:off x="304800" y="1052513"/>
            <a:ext cx="8540750" cy="5329237"/>
          </a:xfrm>
        </p:spPr>
        <p:txBody>
          <a:bodyPr/>
          <a:lstStyle/>
          <a:p>
            <a:pPr marL="666750" lvl="1" indent="-609600" eaLnBrk="1" hangingPunct="1">
              <a:lnSpc>
                <a:spcPct val="130000"/>
              </a:lnSpc>
              <a:buClr>
                <a:schemeClr val="hlink"/>
              </a:buClr>
              <a:buSzPct val="70000"/>
              <a:buFont typeface="Wingdings" panose="05000000000000000000" pitchFamily="2" charset="2"/>
              <a:buChar char="v"/>
            </a:pPr>
            <a:r>
              <a:rPr lang="zh-CN" altLang="en-US"/>
              <a:t>在“</a:t>
            </a:r>
            <a:r>
              <a:rPr lang="en-US" altLang="zh-CN"/>
              <a:t>ASP.NET</a:t>
            </a:r>
            <a:r>
              <a:rPr lang="zh-CN" altLang="en-US"/>
              <a:t>网站管理工具”中完成</a:t>
            </a:r>
            <a:r>
              <a:rPr lang="en-US" altLang="zh-CN"/>
              <a:t>Forms</a:t>
            </a:r>
            <a:r>
              <a:rPr lang="zh-CN" altLang="en-US"/>
              <a:t>配置后，系统会自动在网站的</a:t>
            </a:r>
            <a:r>
              <a:rPr lang="en-US" altLang="zh-CN"/>
              <a:t>App_Data</a:t>
            </a:r>
            <a:r>
              <a:rPr lang="zh-CN" altLang="en-US"/>
              <a:t>文件夹中创建一个数据库</a:t>
            </a:r>
            <a:r>
              <a:rPr lang="en-US" altLang="zh-CN"/>
              <a:t>ASPNETDB.MDF </a:t>
            </a:r>
            <a:r>
              <a:rPr lang="zh-CN" altLang="en-US"/>
              <a:t>（</a:t>
            </a:r>
            <a:r>
              <a:rPr lang="en-US" altLang="zh-CN"/>
              <a:t>SQL Server Express</a:t>
            </a:r>
            <a:r>
              <a:rPr lang="zh-CN" altLang="en-US"/>
              <a:t>版的数据库文件）。共有</a:t>
            </a:r>
            <a:r>
              <a:rPr lang="en-US" altLang="zh-CN"/>
              <a:t>11</a:t>
            </a:r>
            <a:r>
              <a:rPr lang="zh-CN" altLang="en-US"/>
              <a:t>个表，用于管理网站用户。</a:t>
            </a:r>
            <a:endParaRPr lang="en-US" altLang="zh-CN"/>
          </a:p>
          <a:p>
            <a:pPr marL="666750" lvl="1" indent="-609600" eaLnBrk="1" hangingPunct="1">
              <a:lnSpc>
                <a:spcPct val="130000"/>
              </a:lnSpc>
              <a:buClr>
                <a:schemeClr val="hlink"/>
              </a:buClr>
              <a:buSzPct val="70000"/>
              <a:buFont typeface="Wingdings" panose="05000000000000000000" pitchFamily="2" charset="2"/>
              <a:buChar char="v"/>
            </a:pPr>
            <a:r>
              <a:rPr lang="zh-CN" altLang="en-US"/>
              <a:t>若在</a:t>
            </a:r>
            <a:r>
              <a:rPr lang="en-US" altLang="zh-CN"/>
              <a:t>web.config</a:t>
            </a:r>
            <a:r>
              <a:rPr lang="zh-CN" altLang="en-US"/>
              <a:t>中配置</a:t>
            </a:r>
            <a:r>
              <a:rPr lang="en-US" altLang="zh-CN"/>
              <a:t>Forms</a:t>
            </a:r>
            <a:r>
              <a:rPr lang="zh-CN" altLang="en-US"/>
              <a:t>验证，则不会自动创建此数据库，但如果在页面添加了</a:t>
            </a:r>
            <a:r>
              <a:rPr lang="en-US" altLang="zh-CN"/>
              <a:t>CreateUserWizard</a:t>
            </a:r>
            <a:r>
              <a:rPr lang="zh-CN" altLang="en-US"/>
              <a:t>控件（注册控件）并使用，也会自动添加此数据库（</a:t>
            </a:r>
            <a:r>
              <a:rPr lang="zh-CN" altLang="en-US">
                <a:solidFill>
                  <a:srgbClr val="CC00FF"/>
                </a:solidFill>
              </a:rPr>
              <a:t>详见后续内容</a:t>
            </a:r>
            <a:r>
              <a:rPr lang="zh-CN" altLang="en-US"/>
              <a:t>）。</a:t>
            </a:r>
          </a:p>
        </p:txBody>
      </p:sp>
      <p:sp>
        <p:nvSpPr>
          <p:cNvPr id="3" name="线形标注 2 2"/>
          <p:cNvSpPr/>
          <p:nvPr/>
        </p:nvSpPr>
        <p:spPr>
          <a:xfrm>
            <a:off x="6084888" y="333375"/>
            <a:ext cx="2376487" cy="647700"/>
          </a:xfrm>
          <a:prstGeom prst="borderCallout2">
            <a:avLst>
              <a:gd name="adj1" fmla="val 18750"/>
              <a:gd name="adj2" fmla="val -8333"/>
              <a:gd name="adj3" fmla="val 18750"/>
              <a:gd name="adj4" fmla="val -16667"/>
              <a:gd name="adj5" fmla="val 198993"/>
              <a:gd name="adj6" fmla="val -49679"/>
            </a:avLst>
          </a:prstGeom>
          <a:solidFill>
            <a:schemeClr val="accent5">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bg1"/>
                </a:solidFill>
              </a:rPr>
              <a:t>右击</a:t>
            </a:r>
            <a:r>
              <a:rPr lang="en-US" altLang="zh-CN" dirty="0" err="1">
                <a:solidFill>
                  <a:schemeClr val="bg1"/>
                </a:solidFill>
              </a:rPr>
              <a:t>App_Data</a:t>
            </a:r>
            <a:r>
              <a:rPr lang="zh-CN" altLang="en-US" dirty="0">
                <a:solidFill>
                  <a:schemeClr val="bg1"/>
                </a:solidFill>
              </a:rPr>
              <a:t>，“刷新文件夹”即可</a:t>
            </a:r>
            <a:endParaRPr lang="en-US" dirty="0">
              <a:solidFill>
                <a:schemeClr val="bg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Rot="1" noChangeArrowheads="1"/>
          </p:cNvSpPr>
          <p:nvPr>
            <p:ph idx="1"/>
          </p:nvPr>
        </p:nvSpPr>
        <p:spPr>
          <a:xfrm>
            <a:off x="323850" y="765175"/>
            <a:ext cx="8540750" cy="792163"/>
          </a:xfrm>
        </p:spPr>
        <p:txBody>
          <a:bodyPr/>
          <a:lstStyle/>
          <a:p>
            <a:pPr eaLnBrk="1" hangingPunct="1"/>
            <a:r>
              <a:rPr lang="en-US" altLang="zh-CN">
                <a:solidFill>
                  <a:srgbClr val="000000"/>
                </a:solidFill>
                <a:latin typeface="Times New Roman" panose="02020603050405020304" pitchFamily="18" charset="0"/>
                <a:cs typeface="Times New Roman" panose="02020603050405020304" pitchFamily="18" charset="0"/>
              </a:rPr>
              <a:t>Forms</a:t>
            </a:r>
            <a:r>
              <a:rPr lang="zh-CN" altLang="en-US">
                <a:solidFill>
                  <a:srgbClr val="000000"/>
                </a:solidFill>
                <a:latin typeface="Times New Roman" panose="02020603050405020304" pitchFamily="18" charset="0"/>
                <a:cs typeface="Times New Roman" panose="02020603050405020304" pitchFamily="18" charset="0"/>
              </a:rPr>
              <a:t>验证模式部分常用配置属性</a:t>
            </a:r>
          </a:p>
        </p:txBody>
      </p:sp>
      <p:graphicFrame>
        <p:nvGraphicFramePr>
          <p:cNvPr id="3" name="Group 80"/>
          <p:cNvGraphicFramePr>
            <a:graphicFrameLocks noGrp="1"/>
          </p:cNvGraphicFramePr>
          <p:nvPr/>
        </p:nvGraphicFramePr>
        <p:xfrm>
          <a:off x="0" y="1268413"/>
          <a:ext cx="9036496" cy="5185485"/>
        </p:xfrm>
        <a:graphic>
          <a:graphicData uri="http://schemas.openxmlformats.org/drawingml/2006/table">
            <a:tbl>
              <a:tblPr/>
              <a:tblGrid>
                <a:gridCol w="2344738">
                  <a:extLst>
                    <a:ext uri="{9D8B030D-6E8A-4147-A177-3AD203B41FA5}">
                      <a16:colId xmlns:a16="http://schemas.microsoft.com/office/drawing/2014/main" val="20000"/>
                    </a:ext>
                  </a:extLst>
                </a:gridCol>
                <a:gridCol w="6691758">
                  <a:extLst>
                    <a:ext uri="{9D8B030D-6E8A-4147-A177-3AD203B41FA5}">
                      <a16:colId xmlns:a16="http://schemas.microsoft.com/office/drawing/2014/main" val="20001"/>
                    </a:ext>
                  </a:extLst>
                </a:gridCol>
              </a:tblGrid>
              <a:tr h="434975">
                <a:tc>
                  <a:txBody>
                    <a:bodyPr/>
                    <a:lstStyle/>
                    <a:p>
                      <a:pPr marL="0" marR="0" lvl="0" indent="0" algn="ctr" defTabSz="914400" rtl="0" eaLnBrk="0" fontAlgn="base" latinLnBrk="0" hangingPunct="0">
                        <a:lnSpc>
                          <a:spcPct val="120000"/>
                        </a:lnSpc>
                        <a:spcBef>
                          <a:spcPct val="0"/>
                        </a:spcBef>
                        <a:spcAft>
                          <a:spcPct val="0"/>
                        </a:spcAft>
                        <a:buClrTx/>
                        <a:buSzTx/>
                        <a:buFontTx/>
                        <a:buNone/>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属  性</a:t>
                      </a:r>
                      <a:endParaRPr kumimoji="0" lang="zh-CN" altLang="en-US" sz="2400" b="1" i="0" u="none" strike="noStrike" cap="none" normalizeH="0" baseline="0" dirty="0">
                        <a:ln>
                          <a:noFill/>
                        </a:ln>
                        <a:solidFill>
                          <a:schemeClr val="tx1"/>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0" fontAlgn="base" latinLnBrk="0" hangingPunct="0">
                        <a:lnSpc>
                          <a:spcPct val="12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说    明</a:t>
                      </a:r>
                      <a:endParaRPr kumimoji="0" lang="zh-CN" altLang="en-US" sz="2400" b="1" i="0" u="none" strike="noStrike" cap="none" normalizeH="0" baseline="0">
                        <a:ln>
                          <a:noFill/>
                        </a:ln>
                        <a:solidFill>
                          <a:schemeClr val="tx1"/>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0"/>
                  </a:ext>
                </a:extLst>
              </a:tr>
              <a:tr h="752674">
                <a:tc>
                  <a:txBody>
                    <a:bodyPr/>
                    <a:lstStyle/>
                    <a:p>
                      <a:pPr marL="0" marR="0" lvl="0" indent="0" algn="ctr" defTabSz="914400" rtl="0" eaLnBrk="0" fontAlgn="base" latinLnBrk="0" hangingPunct="0">
                        <a:lnSpc>
                          <a:spcPct val="120000"/>
                        </a:lnSpc>
                        <a:spcBef>
                          <a:spcPct val="0"/>
                        </a:spcBef>
                        <a:spcAft>
                          <a:spcPct val="0"/>
                        </a:spcAft>
                        <a:buClrTx/>
                        <a:buSzTx/>
                        <a:buFontTx/>
                        <a:buNone/>
                      </a:pPr>
                      <a:r>
                        <a:rPr kumimoji="0"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loginUrl</a:t>
                      </a:r>
                      <a:endParaRPr kumimoji="0" lang="en-US" altLang="zh-CN" sz="2000" b="1" i="0" u="none" strike="noStrike" cap="none" normalizeH="0" baseline="0" dirty="0">
                        <a:ln>
                          <a:noFill/>
                        </a:ln>
                        <a:solidFill>
                          <a:schemeClr val="tx1"/>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指定在未找到身份验证信息时需重定向的页面地址，通常是登录页面地址。默认值</a:t>
                      </a:r>
                      <a:r>
                        <a:rPr kumimoji="1" lang="en-US" altLang="zh-CN" sz="20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Login.aspx</a:t>
                      </a:r>
                      <a:r>
                        <a:rPr kumimoji="1" lang="zh-CN" altLang="en-US" sz="20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20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1"/>
                  </a:ext>
                </a:extLst>
              </a:tr>
              <a:tr h="228600">
                <a:tc>
                  <a:txBody>
                    <a:bodyPr/>
                    <a:lstStyle/>
                    <a:p>
                      <a:pPr marL="0" marR="0" lvl="0" indent="0" algn="ctr" defTabSz="914400" rtl="0" eaLnBrk="0" fontAlgn="base" latinLnBrk="0" hangingPunct="0">
                        <a:lnSpc>
                          <a:spcPct val="12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Protection</a:t>
                      </a:r>
                      <a:endParaRPr kumimoji="0" lang="en-US" altLang="zh-CN" sz="2000" b="1" i="0" u="none" strike="noStrike" cap="none" normalizeH="0" baseline="0" dirty="0">
                        <a:ln>
                          <a:noFill/>
                        </a:ln>
                        <a:solidFill>
                          <a:schemeClr val="tx1"/>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20000"/>
                        </a:lnSpc>
                        <a:spcBef>
                          <a:spcPct val="0"/>
                        </a:spcBef>
                        <a:spcAft>
                          <a:spcPct val="0"/>
                        </a:spcAft>
                        <a:buClrTx/>
                        <a:buSzTx/>
                        <a:buFontTx/>
                        <a:buNone/>
                      </a:pPr>
                      <a:r>
                        <a:rPr kumimoji="0" lang="zh-CN" altLang="en-US"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指定身份凭据的保密性和完整性，设置为</a:t>
                      </a:r>
                      <a:r>
                        <a:rPr kumimoji="0" lang="en-US"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All</a:t>
                      </a:r>
                      <a:r>
                        <a:rPr kumimoji="0" lang="zh-CN" altLang="en-US"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时安全性最强</a:t>
                      </a:r>
                      <a:endParaRPr kumimoji="0" lang="zh-CN" altLang="en-US" sz="2000" b="1" i="0" u="none" strike="noStrike" cap="none" normalizeH="0" baseline="0" dirty="0">
                        <a:ln>
                          <a:noFill/>
                        </a:ln>
                        <a:solidFill>
                          <a:srgbClr val="000000"/>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2"/>
                  </a:ext>
                </a:extLst>
              </a:tr>
              <a:tr h="228600">
                <a:tc>
                  <a:txBody>
                    <a:bodyPr/>
                    <a:lstStyle/>
                    <a:p>
                      <a:pPr marL="0" marR="0" lvl="0" indent="0" algn="ctr" defTabSz="914400" rtl="0" eaLnBrk="0" fontAlgn="base" latinLnBrk="0" hangingPunct="0">
                        <a:lnSpc>
                          <a:spcPct val="12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timeout</a:t>
                      </a:r>
                      <a:endParaRPr kumimoji="0" lang="en-US" altLang="zh-CN" sz="2000" b="1" i="0" u="none" strike="noStrike" cap="none" normalizeH="0" baseline="0">
                        <a:ln>
                          <a:noFill/>
                        </a:ln>
                        <a:solidFill>
                          <a:schemeClr val="tx1"/>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20000"/>
                        </a:lnSpc>
                        <a:spcBef>
                          <a:spcPct val="0"/>
                        </a:spcBef>
                        <a:spcAft>
                          <a:spcPct val="0"/>
                        </a:spcAft>
                        <a:buClrTx/>
                        <a:buSzTx/>
                        <a:buFontTx/>
                        <a:buNone/>
                      </a:pPr>
                      <a:r>
                        <a:rPr kumimoji="0"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指定身份验证会话的有效期，默认值为</a:t>
                      </a:r>
                      <a:r>
                        <a:rPr kumimoji="0" lang="en-US" altLang="zh-CN"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30</a:t>
                      </a:r>
                      <a:r>
                        <a:rPr kumimoji="0"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分钟</a:t>
                      </a:r>
                      <a:endParaRPr kumimoji="0" lang="zh-CN" altLang="en-US" sz="2000" b="1" i="0" u="none" strike="noStrike" cap="none" normalizeH="0" baseline="0">
                        <a:ln>
                          <a:noFill/>
                        </a:ln>
                        <a:solidFill>
                          <a:srgbClr val="000000"/>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3"/>
                  </a:ext>
                </a:extLst>
              </a:tr>
              <a:tr h="228600">
                <a:tc>
                  <a:txBody>
                    <a:bodyPr/>
                    <a:lstStyle/>
                    <a:p>
                      <a:pPr marL="0" marR="0" lvl="0" indent="0" algn="ctr" defTabSz="914400" rtl="0" eaLnBrk="0" fontAlgn="base" latinLnBrk="0" hangingPunct="0">
                        <a:lnSpc>
                          <a:spcPct val="12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requireSSL</a:t>
                      </a:r>
                      <a:endParaRPr kumimoji="0" lang="en-US" altLang="zh-CN" sz="2000" b="1" i="0" u="none" strike="noStrike" cap="none" normalizeH="0" baseline="0">
                        <a:ln>
                          <a:noFill/>
                        </a:ln>
                        <a:solidFill>
                          <a:schemeClr val="tx1"/>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20000"/>
                        </a:lnSpc>
                        <a:spcBef>
                          <a:spcPct val="0"/>
                        </a:spcBef>
                        <a:spcAft>
                          <a:spcPct val="0"/>
                        </a:spcAft>
                        <a:buClrTx/>
                        <a:buSzTx/>
                        <a:buFontTx/>
                        <a:buNone/>
                      </a:pPr>
                      <a:r>
                        <a:rPr kumimoji="0"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如果设置为</a:t>
                      </a:r>
                      <a:r>
                        <a:rPr kumimoji="0" lang="en-US" altLang="zh-CN"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false</a:t>
                      </a:r>
                      <a:r>
                        <a:rPr kumimoji="0"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，表示身份验证</a:t>
                      </a:r>
                      <a:r>
                        <a:rPr kumimoji="0" lang="en-US" altLang="zh-CN"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Cookie</a:t>
                      </a:r>
                      <a:r>
                        <a:rPr kumimoji="0"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可通过未经</a:t>
                      </a:r>
                      <a:r>
                        <a:rPr kumimoji="0" lang="en-US" altLang="zh-CN"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SSL</a:t>
                      </a:r>
                      <a:r>
                        <a:rPr kumimoji="0"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加密的信道进行传输。如果担心会话被窃取，应将其设置为</a:t>
                      </a:r>
                      <a:r>
                        <a:rPr kumimoji="0" lang="en-US" altLang="zh-CN"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true</a:t>
                      </a:r>
                      <a:endParaRPr kumimoji="0" lang="en-US" altLang="zh-CN" sz="2000" b="1" i="0" u="none" strike="noStrike" cap="none" normalizeH="0" baseline="0">
                        <a:ln>
                          <a:noFill/>
                        </a:ln>
                        <a:solidFill>
                          <a:srgbClr val="000000"/>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4"/>
                  </a:ext>
                </a:extLst>
              </a:tr>
              <a:tr h="228600">
                <a:tc>
                  <a:txBody>
                    <a:bodyPr/>
                    <a:lstStyle/>
                    <a:p>
                      <a:pPr marL="0" marR="0" lvl="0" indent="0" algn="ctr" defTabSz="914400" rtl="0" eaLnBrk="0" fontAlgn="base" latinLnBrk="0" hangingPunct="0">
                        <a:lnSpc>
                          <a:spcPct val="12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slidingExpiration</a:t>
                      </a:r>
                      <a:endParaRPr kumimoji="0" lang="en-US" altLang="zh-CN" sz="2000" b="1" i="0" u="none" strike="noStrike" cap="none" normalizeH="0" baseline="0">
                        <a:ln>
                          <a:noFill/>
                        </a:ln>
                        <a:solidFill>
                          <a:schemeClr val="tx1"/>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20000"/>
                        </a:lnSpc>
                        <a:spcBef>
                          <a:spcPct val="0"/>
                        </a:spcBef>
                        <a:spcAft>
                          <a:spcPct val="0"/>
                        </a:spcAft>
                        <a:buClrTx/>
                        <a:buSzTx/>
                        <a:buFontTx/>
                        <a:buNone/>
                      </a:pPr>
                      <a:r>
                        <a:rPr kumimoji="0" lang="zh-CN" altLang="en-US"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如果设置为</a:t>
                      </a:r>
                      <a:r>
                        <a:rPr kumimoji="0" lang="en-US"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en-US"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，表示会话的有效期将动态变化，即只要用户在站点上处于活动状态，会话超时就会定期重置（重新计时）</a:t>
                      </a:r>
                      <a:endParaRPr kumimoji="0" lang="zh-CN" altLang="en-US" sz="2000" b="1" i="0" u="none" strike="noStrike" cap="none" normalizeH="0" baseline="0" dirty="0">
                        <a:ln>
                          <a:noFill/>
                        </a:ln>
                        <a:solidFill>
                          <a:srgbClr val="000000"/>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5"/>
                  </a:ext>
                </a:extLst>
              </a:tr>
              <a:tr h="228600">
                <a:tc>
                  <a:txBody>
                    <a:bodyPr/>
                    <a:lstStyle/>
                    <a:p>
                      <a:pPr marL="0" marR="0" lvl="0" indent="0" algn="ctr" defTabSz="914400" rtl="0" eaLnBrk="0" fontAlgn="base" latinLnBrk="0" hangingPunct="0">
                        <a:lnSpc>
                          <a:spcPct val="120000"/>
                        </a:lnSpc>
                        <a:spcBef>
                          <a:spcPct val="0"/>
                        </a:spcBef>
                        <a:spcAft>
                          <a:spcPct val="0"/>
                        </a:spcAft>
                        <a:buClrTx/>
                        <a:buSzTx/>
                        <a:buFontTx/>
                        <a:buNone/>
                        <a:defRPr/>
                      </a:pPr>
                      <a:r>
                        <a:rPr kumimoji="1"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defaultUrl</a:t>
                      </a:r>
                      <a:endParaRPr kumimoji="0" lang="en-US" altLang="zh-CN" sz="2000" b="1" i="0" u="none" strike="noStrike" cap="none" normalizeH="0" baseline="0" dirty="0">
                        <a:ln>
                          <a:noFill/>
                        </a:ln>
                        <a:solidFill>
                          <a:schemeClr val="tx1"/>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tc>
                  <a:txBody>
                    <a:bodyPr/>
                    <a:lstStyle/>
                    <a:p>
                      <a:pPr marL="0" marR="0" lvl="0" indent="0" algn="l" defTabSz="914400" rtl="0" eaLnBrk="0" fontAlgn="base" latinLnBrk="0" hangingPunct="0">
                        <a:lnSpc>
                          <a:spcPct val="120000"/>
                        </a:lnSpc>
                        <a:spcBef>
                          <a:spcPct val="0"/>
                        </a:spcBef>
                        <a:spcAft>
                          <a:spcPct val="0"/>
                        </a:spcAft>
                        <a:buClrTx/>
                        <a:buSzTx/>
                        <a:buFontTx/>
                        <a:buNone/>
                        <a:defRPr/>
                      </a:pPr>
                      <a:r>
                        <a:rPr kumimoji="1" lang="zh-CN" altLang="en-US" sz="2000" b="1" i="0" u="none" strike="noStrike" cap="none" normalizeH="0" baseline="0" dirty="0">
                          <a:ln>
                            <a:noFill/>
                          </a:ln>
                          <a:solidFill>
                            <a:srgbClr val="CC00FF"/>
                          </a:solidFill>
                          <a:effectLst/>
                          <a:latin typeface="Times New Roman" panose="02020603050405020304" pitchFamily="18" charset="0"/>
                          <a:ea typeface="宋体" panose="02010600030101010101" pitchFamily="2" charset="-122"/>
                          <a:cs typeface="Times New Roman" panose="02020603050405020304" pitchFamily="18" charset="0"/>
                        </a:rPr>
                        <a:t>指定用户通过身份验证后需重定向的页面地址。默认值为</a:t>
                      </a:r>
                      <a:r>
                        <a:rPr kumimoji="1" lang="en-US" altLang="zh-CN" sz="2000" b="1" i="0" u="none" strike="noStrike" cap="none" normalizeH="0" baseline="0" dirty="0">
                          <a:ln>
                            <a:noFill/>
                          </a:ln>
                          <a:solidFill>
                            <a:srgbClr val="CC00FF"/>
                          </a:solidFill>
                          <a:effectLst/>
                          <a:latin typeface="Times New Roman" panose="02020603050405020304" pitchFamily="18" charset="0"/>
                          <a:ea typeface="宋体" panose="02010600030101010101" pitchFamily="2" charset="-122"/>
                          <a:cs typeface="Times New Roman" panose="02020603050405020304" pitchFamily="18" charset="0"/>
                        </a:rPr>
                        <a:t>Default.aspx</a:t>
                      </a:r>
                      <a:r>
                        <a:rPr kumimoji="1" lang="zh-CN" altLang="en-US" sz="2000" b="1" i="0" u="none" strike="noStrike" cap="none" normalizeH="0" baseline="0" dirty="0">
                          <a:ln>
                            <a:noFill/>
                          </a:ln>
                          <a:solidFill>
                            <a:srgbClr val="CC00FF"/>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000" b="1" i="0" u="none" strike="noStrike" cap="none" normalizeH="0" baseline="0" dirty="0">
                        <a:ln>
                          <a:noFill/>
                        </a:ln>
                        <a:solidFill>
                          <a:srgbClr val="CC00FF"/>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Rot="1" noChangeArrowheads="1"/>
          </p:cNvSpPr>
          <p:nvPr>
            <p:ph idx="1"/>
          </p:nvPr>
        </p:nvSpPr>
        <p:spPr>
          <a:xfrm>
            <a:off x="304800" y="981075"/>
            <a:ext cx="8540750" cy="5543550"/>
          </a:xfrm>
        </p:spPr>
        <p:txBody>
          <a:bodyPr/>
          <a:lstStyle/>
          <a:p>
            <a:pPr lvl="1" eaLnBrk="1" hangingPunct="1">
              <a:lnSpc>
                <a:spcPct val="120000"/>
              </a:lnSpc>
            </a:pPr>
            <a:r>
              <a:rPr lang="zh-CN" altLang="en-US"/>
              <a:t>使用</a:t>
            </a:r>
            <a:r>
              <a:rPr lang="en-US" altLang="zh-CN"/>
              <a:t>Forms</a:t>
            </a:r>
            <a:r>
              <a:rPr lang="zh-CN" altLang="en-US"/>
              <a:t>验证访问受保护资源，页面的执行过程：</a:t>
            </a:r>
          </a:p>
          <a:p>
            <a:pPr marL="1257300" lvl="2" indent="-342900">
              <a:lnSpc>
                <a:spcPct val="120000"/>
              </a:lnSpc>
              <a:buFont typeface="Arial" panose="020B0604020202020204" pitchFamily="34" charset="0"/>
              <a:buAutoNum type="arabicParenR"/>
            </a:pPr>
            <a:r>
              <a:rPr lang="zh-CN" altLang="en-US"/>
              <a:t>用户请求受保护的网页，如</a:t>
            </a:r>
            <a:r>
              <a:rPr lang="en-US" altLang="zh-CN"/>
              <a:t>Default.aspx</a:t>
            </a:r>
            <a:r>
              <a:rPr lang="zh-CN" altLang="en-US"/>
              <a:t>；</a:t>
            </a:r>
          </a:p>
          <a:p>
            <a:pPr marL="1257300" lvl="2" indent="-342900">
              <a:lnSpc>
                <a:spcPct val="120000"/>
              </a:lnSpc>
              <a:buFont typeface="Arial" panose="020B0604020202020204" pitchFamily="34" charset="0"/>
              <a:buAutoNum type="arabicParenR"/>
            </a:pPr>
            <a:r>
              <a:rPr lang="en-US" altLang="zh-CN"/>
              <a:t>ASP.NET</a:t>
            </a:r>
            <a:r>
              <a:rPr lang="zh-CN" altLang="en-US"/>
              <a:t>调用</a:t>
            </a:r>
            <a:r>
              <a:rPr lang="en-US" altLang="zh-CN"/>
              <a:t>Forms</a:t>
            </a:r>
            <a:r>
              <a:rPr lang="zh-CN" altLang="en-US"/>
              <a:t>验证服务获取用户请求，并检查其中是否包含用户凭据；</a:t>
            </a:r>
          </a:p>
          <a:p>
            <a:pPr marL="1257300" lvl="2" indent="-342900">
              <a:lnSpc>
                <a:spcPct val="120000"/>
              </a:lnSpc>
              <a:buFont typeface="Arial" panose="020B0604020202020204" pitchFamily="34" charset="0"/>
              <a:buAutoNum type="arabicParenR"/>
            </a:pPr>
            <a:r>
              <a:rPr lang="zh-CN" altLang="en-US"/>
              <a:t>如果未发现任何用户凭据，将自动转向用户登录页面，如</a:t>
            </a:r>
            <a:r>
              <a:rPr lang="en-US" altLang="zh-CN"/>
              <a:t>Login.aspx</a:t>
            </a:r>
            <a:r>
              <a:rPr lang="zh-CN" altLang="en-US"/>
              <a:t>；</a:t>
            </a:r>
          </a:p>
          <a:p>
            <a:pPr marL="1257300" lvl="2" indent="-342900">
              <a:lnSpc>
                <a:spcPct val="120000"/>
              </a:lnSpc>
              <a:buFont typeface="Arial" panose="020B0604020202020204" pitchFamily="34" charset="0"/>
              <a:buAutoNum type="arabicParenR"/>
            </a:pPr>
            <a:r>
              <a:rPr lang="zh-CN" altLang="en-US"/>
              <a:t>初次请求的网页地址</a:t>
            </a:r>
            <a:r>
              <a:rPr lang="en-US" altLang="zh-CN"/>
              <a:t>Default.aspx</a:t>
            </a:r>
            <a:r>
              <a:rPr lang="zh-CN" altLang="en-US"/>
              <a:t>将以</a:t>
            </a:r>
            <a:r>
              <a:rPr lang="en-US" altLang="zh-CN"/>
              <a:t>ReturnUrl</a:t>
            </a:r>
            <a:r>
              <a:rPr lang="zh-CN" altLang="en-US"/>
              <a:t>值（</a:t>
            </a:r>
            <a:r>
              <a:rPr lang="en-US" altLang="zh-CN"/>
              <a:t>ReturnUrl</a:t>
            </a:r>
            <a:r>
              <a:rPr lang="zh-CN" altLang="en-US"/>
              <a:t>是</a:t>
            </a:r>
            <a:r>
              <a:rPr lang="en-US" altLang="zh-CN"/>
              <a:t>QueryString</a:t>
            </a:r>
            <a:r>
              <a:rPr lang="zh-CN" altLang="en-US"/>
              <a:t>中的键值对）的形式，附加在登录网页</a:t>
            </a:r>
            <a:r>
              <a:rPr lang="en-US" altLang="zh-CN"/>
              <a:t>Login.aspx</a:t>
            </a:r>
            <a:r>
              <a:rPr lang="zh-CN" altLang="en-US"/>
              <a:t>的地址后。当用户通过验证后，</a:t>
            </a:r>
            <a:r>
              <a:rPr lang="en-US" altLang="zh-CN"/>
              <a:t>ASP.NET</a:t>
            </a:r>
            <a:r>
              <a:rPr lang="zh-CN" altLang="en-US"/>
              <a:t>将根据</a:t>
            </a:r>
            <a:r>
              <a:rPr lang="en-US" altLang="zh-CN"/>
              <a:t>ReturnUrl</a:t>
            </a:r>
            <a:r>
              <a:rPr lang="zh-CN" altLang="en-US"/>
              <a:t>值把页面重定向到</a:t>
            </a:r>
            <a:r>
              <a:rPr lang="en-US" altLang="zh-CN"/>
              <a:t>Default.aspx</a:t>
            </a:r>
            <a:r>
              <a:rPr lang="zh-CN" altLang="en-US"/>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body" idx="1"/>
          </p:nvPr>
        </p:nvSpPr>
        <p:spPr>
          <a:xfrm>
            <a:off x="304800" y="908050"/>
            <a:ext cx="8540750" cy="5329238"/>
          </a:xfrm>
        </p:spPr>
        <p:txBody>
          <a:bodyPr/>
          <a:lstStyle/>
          <a:p>
            <a:pPr marL="666750" indent="-609600" eaLnBrk="1" hangingPunct="1">
              <a:lnSpc>
                <a:spcPct val="115000"/>
              </a:lnSpc>
            </a:pPr>
            <a:r>
              <a:rPr lang="zh-CN" altLang="en-US"/>
              <a:t>应用主题：</a:t>
            </a:r>
            <a:endParaRPr lang="en-US" altLang="zh-CN"/>
          </a:p>
          <a:p>
            <a:pPr marL="1066800" lvl="1" indent="-609600" eaLnBrk="1" hangingPunct="1">
              <a:lnSpc>
                <a:spcPct val="115000"/>
              </a:lnSpc>
            </a:pPr>
            <a:r>
              <a:rPr lang="zh-CN" altLang="en-US"/>
              <a:t>有</a:t>
            </a:r>
            <a:r>
              <a:rPr lang="en-US" altLang="zh-CN"/>
              <a:t>3</a:t>
            </a:r>
            <a:r>
              <a:rPr lang="zh-CN" altLang="en-US"/>
              <a:t>种在</a:t>
            </a:r>
            <a:r>
              <a:rPr lang="en-US" altLang="zh-CN"/>
              <a:t>Web</a:t>
            </a:r>
            <a:r>
              <a:rPr lang="zh-CN" altLang="en-US"/>
              <a:t>站点中应用主题的方式：</a:t>
            </a:r>
            <a:endParaRPr lang="en-US" altLang="zh-CN"/>
          </a:p>
          <a:p>
            <a:pPr marL="1466850" lvl="2" indent="-609600" eaLnBrk="1" hangingPunct="1">
              <a:lnSpc>
                <a:spcPct val="115000"/>
              </a:lnSpc>
              <a:buFont typeface="Arial" panose="020B0604020202020204" pitchFamily="34" charset="0"/>
              <a:buAutoNum type="arabicParenR"/>
            </a:pPr>
            <a:r>
              <a:rPr lang="zh-CN" altLang="en-US" sz="2400"/>
              <a:t>在页面级设置主题</a:t>
            </a:r>
            <a:r>
              <a:rPr lang="en-US" altLang="zh-CN" sz="2400"/>
              <a:t>——</a:t>
            </a:r>
            <a:r>
              <a:rPr lang="zh-CN" altLang="en-US" sz="2400"/>
              <a:t>局部应用；</a:t>
            </a:r>
            <a:endParaRPr lang="en-US" altLang="zh-CN" sz="2400"/>
          </a:p>
          <a:p>
            <a:pPr marL="1466850" lvl="2" indent="-609600" eaLnBrk="1" hangingPunct="1">
              <a:lnSpc>
                <a:spcPct val="115000"/>
              </a:lnSpc>
              <a:buFont typeface="Arial" panose="020B0604020202020204" pitchFamily="34" charset="0"/>
              <a:buAutoNum type="arabicParenR"/>
            </a:pPr>
            <a:r>
              <a:rPr lang="zh-CN" altLang="en-US" sz="2400"/>
              <a:t>在站点级设置主题</a:t>
            </a:r>
            <a:r>
              <a:rPr lang="en-US" altLang="zh-CN" sz="2400"/>
              <a:t>——</a:t>
            </a:r>
            <a:r>
              <a:rPr lang="zh-CN" altLang="en-US" sz="2400"/>
              <a:t>全局应用；</a:t>
            </a:r>
            <a:endParaRPr lang="en-US" altLang="zh-CN" sz="2400"/>
          </a:p>
          <a:p>
            <a:pPr marL="1466850" lvl="2" indent="-609600" eaLnBrk="1" hangingPunct="1">
              <a:lnSpc>
                <a:spcPct val="115000"/>
              </a:lnSpc>
              <a:buFont typeface="Arial" panose="020B0604020202020204" pitchFamily="34" charset="0"/>
              <a:buAutoNum type="arabicParenR"/>
            </a:pPr>
            <a:r>
              <a:rPr lang="zh-CN" altLang="en-US" sz="2400"/>
              <a:t>通过程序设置主题</a:t>
            </a:r>
            <a:r>
              <a:rPr lang="en-US" altLang="zh-CN" sz="2400"/>
              <a:t>——</a:t>
            </a:r>
            <a:r>
              <a:rPr lang="zh-CN" altLang="en-US" sz="2400"/>
              <a:t>动态应用。（</a:t>
            </a:r>
            <a:r>
              <a:rPr lang="zh-CN" altLang="en-US" sz="2400">
                <a:solidFill>
                  <a:srgbClr val="7030A0"/>
                </a:solidFill>
              </a:rPr>
              <a:t>详见</a:t>
            </a:r>
            <a:r>
              <a:rPr lang="en-US" altLang="zh-CN" sz="2400">
                <a:solidFill>
                  <a:srgbClr val="7030A0"/>
                </a:solidFill>
              </a:rPr>
              <a:t>7.3.4</a:t>
            </a:r>
            <a:r>
              <a:rPr lang="zh-CN" altLang="en-US" sz="2400"/>
              <a:t>）</a:t>
            </a:r>
            <a:endParaRPr lang="en-US" altLang="zh-CN" sz="2400"/>
          </a:p>
          <a:p>
            <a:pPr marL="666750" indent="-609600" eaLnBrk="1" hangingPunct="1">
              <a:lnSpc>
                <a:spcPct val="115000"/>
              </a:lnSpc>
              <a:buFont typeface="Wingdings" panose="05000000000000000000" pitchFamily="2" charset="2"/>
              <a:buNone/>
            </a:pPr>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pPr eaLnBrk="1" hangingPunct="1"/>
            <a:r>
              <a:rPr lang="en-US" altLang="zh-CN"/>
              <a:t>9.2 </a:t>
            </a:r>
            <a:r>
              <a:rPr lang="zh-CN" altLang="en-US"/>
              <a:t>登录系列控件的使用</a:t>
            </a:r>
          </a:p>
        </p:txBody>
      </p:sp>
      <p:sp>
        <p:nvSpPr>
          <p:cNvPr id="19459" name="Rectangle 5"/>
          <p:cNvSpPr>
            <a:spLocks noGrp="1" noRot="1" noChangeArrowheads="1"/>
          </p:cNvSpPr>
          <p:nvPr>
            <p:ph idx="1"/>
          </p:nvPr>
        </p:nvSpPr>
        <p:spPr>
          <a:xfrm>
            <a:off x="304800" y="1981200"/>
            <a:ext cx="8540750" cy="4327525"/>
          </a:xfrm>
        </p:spPr>
        <p:txBody>
          <a:bodyPr/>
          <a:lstStyle/>
          <a:p>
            <a:r>
              <a:rPr lang="zh-CN" altLang="en-US"/>
              <a:t>任何利用身份验证来实现用户登录，并由此访问</a:t>
            </a:r>
            <a:r>
              <a:rPr lang="en-US" altLang="zh-CN"/>
              <a:t>Web</a:t>
            </a:r>
            <a:r>
              <a:rPr lang="zh-CN" altLang="en-US"/>
              <a:t>站点中受保护的资源，都需要一系列注册登录界面来完成用户身份验证等任务。</a:t>
            </a:r>
          </a:p>
          <a:p>
            <a:r>
              <a:rPr lang="zh-CN" altLang="en-US"/>
              <a:t>通常需要的功能包括：用户登录、创建新用户、显示登录状态、显示登录用户名、更新或重置密码等。 </a:t>
            </a:r>
            <a:endParaRPr lang="en-US" altLang="zh-CN"/>
          </a:p>
          <a:p>
            <a:r>
              <a:rPr lang="zh-CN" altLang="en-US"/>
              <a:t>利用</a:t>
            </a:r>
            <a:r>
              <a:rPr lang="en-US" altLang="zh-CN"/>
              <a:t>ASP.NET</a:t>
            </a:r>
            <a:r>
              <a:rPr lang="zh-CN" altLang="en-US"/>
              <a:t>中提供的一系列登录型服务器控件，结合成员服务，可以有效地管理用户。使用登录型控件的好处是开发人员无须自行设计用户管理和登录界面以及用户信息数据库，就可以方便、高效地开发</a:t>
            </a:r>
            <a:r>
              <a:rPr lang="en-US" altLang="zh-CN"/>
              <a:t>Web</a:t>
            </a:r>
            <a:r>
              <a:rPr lang="zh-CN" altLang="en-US"/>
              <a:t>应用。</a:t>
            </a:r>
          </a:p>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idx="1"/>
          </p:nvPr>
        </p:nvSpPr>
        <p:spPr>
          <a:xfrm>
            <a:off x="1476375" y="1484313"/>
            <a:ext cx="6624638" cy="4537075"/>
          </a:xfrm>
        </p:spPr>
        <p:txBody>
          <a:bodyPr/>
          <a:lstStyle/>
          <a:p>
            <a:pPr marL="666750" indent="-609600" eaLnBrk="1" hangingPunct="1">
              <a:lnSpc>
                <a:spcPct val="110000"/>
              </a:lnSpc>
            </a:pPr>
            <a:r>
              <a:rPr lang="en-US" altLang="zh-CN" sz="2800">
                <a:hlinkClick r:id="rId2" action="ppaction://hlinksldjump"/>
              </a:rPr>
              <a:t>CreateUserWizard</a:t>
            </a:r>
            <a:r>
              <a:rPr lang="zh-CN" altLang="en-US" sz="2800">
                <a:hlinkClick r:id="rId2" action="ppaction://hlinksldjump"/>
              </a:rPr>
              <a:t>控件</a:t>
            </a:r>
            <a:endParaRPr lang="en-US" altLang="zh-CN" sz="2800"/>
          </a:p>
          <a:p>
            <a:pPr marL="666750" indent="-609600" eaLnBrk="1" hangingPunct="1">
              <a:lnSpc>
                <a:spcPct val="110000"/>
              </a:lnSpc>
            </a:pPr>
            <a:r>
              <a:rPr lang="en-US" altLang="zh-CN" sz="2800">
                <a:hlinkClick r:id="rId3" action="ppaction://hlinksldjump"/>
              </a:rPr>
              <a:t>Login</a:t>
            </a:r>
            <a:r>
              <a:rPr lang="zh-CN" altLang="en-US" sz="2800">
                <a:hlinkClick r:id="rId3" action="ppaction://hlinksldjump"/>
              </a:rPr>
              <a:t>控件</a:t>
            </a:r>
            <a:endParaRPr lang="en-US" altLang="zh-CN" sz="2800"/>
          </a:p>
          <a:p>
            <a:pPr marL="666750" indent="-609600" eaLnBrk="1" hangingPunct="1">
              <a:lnSpc>
                <a:spcPct val="110000"/>
              </a:lnSpc>
            </a:pPr>
            <a:r>
              <a:rPr lang="en-US" altLang="zh-CN" sz="2800">
                <a:hlinkClick r:id="rId4" action="ppaction://hlinksldjump"/>
              </a:rPr>
              <a:t>LoginName</a:t>
            </a:r>
            <a:r>
              <a:rPr lang="zh-CN" altLang="en-US" sz="2800">
                <a:hlinkClick r:id="rId4" action="ppaction://hlinksldjump"/>
              </a:rPr>
              <a:t>控件</a:t>
            </a:r>
            <a:endParaRPr lang="en-US" altLang="zh-CN" sz="2800"/>
          </a:p>
          <a:p>
            <a:pPr marL="666750" indent="-609600" eaLnBrk="1" hangingPunct="1">
              <a:lnSpc>
                <a:spcPct val="110000"/>
              </a:lnSpc>
            </a:pPr>
            <a:r>
              <a:rPr lang="en-US" altLang="zh-CN" sz="2800">
                <a:hlinkClick r:id="rId5" action="ppaction://hlinksldjump"/>
              </a:rPr>
              <a:t>LoginStatus</a:t>
            </a:r>
            <a:r>
              <a:rPr lang="zh-CN" altLang="en-US" sz="2800">
                <a:hlinkClick r:id="rId5" action="ppaction://hlinksldjump"/>
              </a:rPr>
              <a:t>控件</a:t>
            </a:r>
            <a:endParaRPr lang="en-US" altLang="zh-CN" sz="2800"/>
          </a:p>
          <a:p>
            <a:pPr marL="666750" indent="-609600" eaLnBrk="1" hangingPunct="1">
              <a:lnSpc>
                <a:spcPct val="110000"/>
              </a:lnSpc>
            </a:pPr>
            <a:r>
              <a:rPr lang="en-US" altLang="zh-CN" sz="2800">
                <a:hlinkClick r:id="rId6" action="ppaction://hlinksldjump"/>
              </a:rPr>
              <a:t>LoginView</a:t>
            </a:r>
            <a:r>
              <a:rPr lang="zh-CN" altLang="en-US" sz="2800">
                <a:hlinkClick r:id="rId6" action="ppaction://hlinksldjump"/>
              </a:rPr>
              <a:t>控件</a:t>
            </a:r>
            <a:endParaRPr lang="en-US" altLang="zh-CN" sz="2800"/>
          </a:p>
          <a:p>
            <a:pPr marL="666750" indent="-609600" eaLnBrk="1" hangingPunct="1">
              <a:lnSpc>
                <a:spcPct val="110000"/>
              </a:lnSpc>
            </a:pPr>
            <a:r>
              <a:rPr lang="en-US" altLang="zh-CN" sz="2800">
                <a:hlinkClick r:id="rId7" action="ppaction://hlinksldjump"/>
              </a:rPr>
              <a:t>ChangePassword</a:t>
            </a:r>
            <a:r>
              <a:rPr lang="zh-CN" altLang="en-US" sz="2800">
                <a:hlinkClick r:id="rId7" action="ppaction://hlinksldjump"/>
              </a:rPr>
              <a:t>控件</a:t>
            </a:r>
            <a:endParaRPr lang="en-US" altLang="zh-CN" sz="2800"/>
          </a:p>
          <a:p>
            <a:pPr marL="666750" indent="-609600" eaLnBrk="1" hangingPunct="1">
              <a:lnSpc>
                <a:spcPct val="110000"/>
              </a:lnSpc>
            </a:pPr>
            <a:r>
              <a:rPr lang="en-US" altLang="zh-CN" sz="2800">
                <a:hlinkClick r:id="rId8" action="ppaction://hlinksldjump"/>
              </a:rPr>
              <a:t>PasswordRecovery</a:t>
            </a:r>
            <a:r>
              <a:rPr lang="zh-CN" altLang="en-US" sz="2800">
                <a:hlinkClick r:id="rId8" action="ppaction://hlinksldjump"/>
              </a:rPr>
              <a:t>控件</a:t>
            </a:r>
            <a:endParaRPr lang="zh-CN" altLang="en-US" sz="2800"/>
          </a:p>
        </p:txBody>
      </p:sp>
      <p:sp>
        <p:nvSpPr>
          <p:cNvPr id="3" name="动作按钮: 第一张 2">
            <a:hlinkClick r:id="rId9" action="ppaction://hlinksldjump" highlightClick="1"/>
          </p:cNvPr>
          <p:cNvSpPr/>
          <p:nvPr/>
        </p:nvSpPr>
        <p:spPr>
          <a:xfrm>
            <a:off x="8316913" y="6092825"/>
            <a:ext cx="431800" cy="431800"/>
          </a:xfrm>
          <a:prstGeom prst="actionButtonHom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p:txBody>
          <a:bodyPr/>
          <a:lstStyle/>
          <a:p>
            <a:pPr eaLnBrk="1" hangingPunct="1"/>
            <a:r>
              <a:rPr lang="en-US" altLang="zh-CN"/>
              <a:t>9.2.1</a:t>
            </a:r>
            <a:r>
              <a:rPr lang="en-US" altLang="zh-CN" b="0"/>
              <a:t> </a:t>
            </a:r>
            <a:r>
              <a:rPr lang="en-US" altLang="zh-CN"/>
              <a:t>CreateUserWizard</a:t>
            </a:r>
            <a:r>
              <a:rPr lang="zh-CN" altLang="en-US"/>
              <a:t>控件</a:t>
            </a:r>
            <a:endParaRPr lang="zh-CN" altLang="en-US" b="0"/>
          </a:p>
        </p:txBody>
      </p:sp>
      <p:sp>
        <p:nvSpPr>
          <p:cNvPr id="29699" name="Rectangle 4"/>
          <p:cNvSpPr>
            <a:spLocks noGrp="1" noRot="1" noChangeArrowheads="1"/>
          </p:cNvSpPr>
          <p:nvPr>
            <p:ph idx="1"/>
          </p:nvPr>
        </p:nvSpPr>
        <p:spPr>
          <a:xfrm>
            <a:off x="323850" y="1916113"/>
            <a:ext cx="8540750" cy="4249737"/>
          </a:xfrm>
        </p:spPr>
        <p:txBody>
          <a:bodyPr/>
          <a:lstStyle/>
          <a:p>
            <a:pPr eaLnBrk="1" hangingPunct="1">
              <a:lnSpc>
                <a:spcPct val="120000"/>
              </a:lnSpc>
              <a:defRPr/>
            </a:pPr>
            <a:r>
              <a:rPr lang="en-US" altLang="zh-CN" dirty="0" err="1"/>
              <a:t>CreateUserWizard</a:t>
            </a:r>
            <a:r>
              <a:rPr lang="zh-CN" altLang="en-US" dirty="0"/>
              <a:t>控件继承用于实现新账户注册。使用方法简单，只需将其拖拽至页面相应位置即可。</a:t>
            </a:r>
            <a:endParaRPr lang="en-US" altLang="zh-CN" dirty="0"/>
          </a:p>
          <a:p>
            <a:pPr eaLnBrk="1" hangingPunct="1">
              <a:lnSpc>
                <a:spcPct val="120000"/>
              </a:lnSpc>
              <a:defRPr/>
            </a:pPr>
            <a:r>
              <a:rPr lang="en-US" altLang="zh-CN" dirty="0" err="1"/>
              <a:t>CreateUserWizard</a:t>
            </a:r>
            <a:r>
              <a:rPr lang="zh-CN" altLang="en-US" dirty="0"/>
              <a:t>控件与成员资格管理紧密集成，能快速的在成员数据表中创建新账户。</a:t>
            </a:r>
            <a:endParaRPr lang="en-US" altLang="zh-CN" dirty="0"/>
          </a:p>
          <a:p>
            <a:pPr marL="342900" lvl="1" indent="-342900" eaLnBrk="1" hangingPunct="1">
              <a:lnSpc>
                <a:spcPct val="120000"/>
              </a:lnSpc>
              <a:buClr>
                <a:schemeClr val="hlink"/>
              </a:buClr>
              <a:buSzPct val="70000"/>
              <a:buFont typeface="Wingdings" panose="05000000000000000000" pitchFamily="2" charset="2"/>
              <a:buChar char="v"/>
              <a:defRPr/>
            </a:pPr>
            <a:r>
              <a:rPr lang="en-US" altLang="zh-CN" dirty="0" err="1"/>
              <a:t>CreateUserWizard</a:t>
            </a:r>
            <a:r>
              <a:rPr lang="zh-CN" altLang="en-US" dirty="0"/>
              <a:t>控件提供了一个可收集常用的用户信息（包括：用户名、密码、电子邮件、安全问题与答案等）的“创建用户”界面。 </a:t>
            </a:r>
            <a:endParaRPr lang="en-US" altLang="zh-CN" dirty="0"/>
          </a:p>
          <a:p>
            <a:pPr marL="666750" indent="-609600" eaLnBrk="1" hangingPunct="1">
              <a:lnSpc>
                <a:spcPct val="120000"/>
              </a:lnSpc>
              <a:spcBef>
                <a:spcPct val="35000"/>
              </a:spcBef>
              <a:defRPr/>
            </a:pPr>
            <a:r>
              <a:rPr lang="zh-CN" altLang="en-US" dirty="0"/>
              <a:t>示例：</a:t>
            </a:r>
            <a:endParaRPr lang="en-US" altLang="zh-CN" dirty="0"/>
          </a:p>
          <a:p>
            <a:pPr marL="1257300" lvl="2" eaLnBrk="1" hangingPunct="1">
              <a:defRPr/>
            </a:pPr>
            <a:r>
              <a:rPr lang="en-US" altLang="zh-CN" dirty="0"/>
              <a:t>C:\......\Web</a:t>
            </a:r>
            <a:r>
              <a:rPr lang="zh-CN" altLang="en-US" dirty="0"/>
              <a:t>编程技术</a:t>
            </a:r>
            <a:r>
              <a:rPr lang="en-US" altLang="zh-CN" dirty="0"/>
              <a:t>\ch9-2\ CreateUserW.aspx</a:t>
            </a:r>
            <a:endParaRPr lang="zh-CN" altLang="en-US" b="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4" descr="图10-1"/>
          <p:cNvPicPr>
            <a:picLocks noChangeAspect="1" noChangeArrowheads="1"/>
          </p:cNvPicPr>
          <p:nvPr/>
        </p:nvPicPr>
        <p:blipFill>
          <a:blip r:embed="rId2" cstate="print"/>
          <a:srcRect/>
          <a:stretch>
            <a:fillRect/>
          </a:stretch>
        </p:blipFill>
        <p:spPr bwMode="auto">
          <a:xfrm>
            <a:off x="2627313" y="1989138"/>
            <a:ext cx="3617912" cy="3960812"/>
          </a:xfrm>
          <a:prstGeom prst="rect">
            <a:avLst/>
          </a:prstGeom>
          <a:noFill/>
          <a:ln w="9525">
            <a:noFill/>
            <a:miter lim="800000"/>
            <a:headEnd/>
            <a:tailEnd/>
          </a:ln>
        </p:spPr>
      </p:pic>
      <p:sp>
        <p:nvSpPr>
          <p:cNvPr id="22531" name="内容占位符 3"/>
          <p:cNvSpPr>
            <a:spLocks noGrp="1"/>
          </p:cNvSpPr>
          <p:nvPr>
            <p:ph idx="1"/>
          </p:nvPr>
        </p:nvSpPr>
        <p:spPr>
          <a:xfrm>
            <a:off x="250825" y="1052513"/>
            <a:ext cx="8540750" cy="584200"/>
          </a:xfrm>
        </p:spPr>
        <p:txBody>
          <a:bodyPr/>
          <a:lstStyle/>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idx="1"/>
          </p:nvPr>
        </p:nvSpPr>
        <p:spPr>
          <a:xfrm>
            <a:off x="304800" y="908050"/>
            <a:ext cx="8540750" cy="5257800"/>
          </a:xfrm>
        </p:spPr>
        <p:txBody>
          <a:bodyPr/>
          <a:lstStyle/>
          <a:p>
            <a:pPr>
              <a:lnSpc>
                <a:spcPct val="120000"/>
              </a:lnSpc>
              <a:defRPr/>
            </a:pPr>
            <a:r>
              <a:rPr lang="zh-CN" altLang="en-US" dirty="0">
                <a:solidFill>
                  <a:schemeClr val="accent5">
                    <a:lumMod val="10000"/>
                  </a:schemeClr>
                </a:solidFill>
              </a:rPr>
              <a:t>注意：</a:t>
            </a:r>
            <a:endParaRPr lang="en-US" altLang="zh-CN" dirty="0">
              <a:solidFill>
                <a:schemeClr val="accent5">
                  <a:lumMod val="10000"/>
                </a:schemeClr>
              </a:solidFill>
            </a:endParaRPr>
          </a:p>
          <a:p>
            <a:pPr lvl="1">
              <a:lnSpc>
                <a:spcPct val="120000"/>
              </a:lnSpc>
              <a:defRPr/>
            </a:pPr>
            <a:r>
              <a:rPr lang="en-US" altLang="zh-CN" dirty="0" err="1">
                <a:solidFill>
                  <a:srgbClr val="000000"/>
                </a:solidFill>
              </a:rPr>
              <a:t>CreateUserWizard</a:t>
            </a:r>
            <a:r>
              <a:rPr lang="zh-CN" altLang="en-US" dirty="0">
                <a:solidFill>
                  <a:srgbClr val="000000"/>
                </a:solidFill>
              </a:rPr>
              <a:t>控件默认要求用户提供的</a:t>
            </a:r>
            <a:r>
              <a:rPr lang="zh-CN" altLang="en-US" dirty="0">
                <a:solidFill>
                  <a:srgbClr val="C00000"/>
                </a:solidFill>
              </a:rPr>
              <a:t>密码最短长度为</a:t>
            </a:r>
            <a:r>
              <a:rPr lang="en-US" altLang="zh-CN" dirty="0">
                <a:solidFill>
                  <a:srgbClr val="C00000"/>
                </a:solidFill>
              </a:rPr>
              <a:t>7</a:t>
            </a:r>
            <a:r>
              <a:rPr lang="zh-CN" altLang="en-US" dirty="0">
                <a:solidFill>
                  <a:srgbClr val="C00000"/>
                </a:solidFill>
              </a:rPr>
              <a:t>，且必须至少包含</a:t>
            </a:r>
            <a:r>
              <a:rPr lang="en-US" altLang="zh-CN" dirty="0">
                <a:solidFill>
                  <a:srgbClr val="C00000"/>
                </a:solidFill>
              </a:rPr>
              <a:t>1</a:t>
            </a:r>
            <a:r>
              <a:rPr lang="zh-CN" altLang="en-US" dirty="0">
                <a:solidFill>
                  <a:srgbClr val="C00000"/>
                </a:solidFill>
              </a:rPr>
              <a:t>个非字母数字字符</a:t>
            </a:r>
            <a:r>
              <a:rPr lang="zh-CN" altLang="en-US" dirty="0">
                <a:solidFill>
                  <a:srgbClr val="000000"/>
                </a:solidFill>
              </a:rPr>
              <a:t>（例如“</a:t>
            </a:r>
            <a:r>
              <a:rPr lang="en-US" altLang="zh-CN" dirty="0">
                <a:solidFill>
                  <a:srgbClr val="000000"/>
                </a:solidFill>
              </a:rPr>
              <a:t>#”</a:t>
            </a:r>
            <a:r>
              <a:rPr lang="zh-CN" altLang="en-US" dirty="0">
                <a:solidFill>
                  <a:srgbClr val="000000"/>
                </a:solidFill>
              </a:rPr>
              <a:t>）。</a:t>
            </a:r>
            <a:endParaRPr lang="en-US" altLang="zh-CN" dirty="0">
              <a:solidFill>
                <a:srgbClr val="000000"/>
              </a:solidFill>
            </a:endParaRPr>
          </a:p>
          <a:p>
            <a:pPr lvl="1">
              <a:lnSpc>
                <a:spcPct val="120000"/>
              </a:lnSpc>
              <a:defRPr/>
            </a:pPr>
            <a:r>
              <a:rPr lang="zh-CN" altLang="en-US" dirty="0">
                <a:solidFill>
                  <a:srgbClr val="000000"/>
                </a:solidFill>
              </a:rPr>
              <a:t>如果希望修改这个限制，可以将</a:t>
            </a:r>
            <a:r>
              <a:rPr lang="en-US" altLang="zh-CN" dirty="0" err="1">
                <a:solidFill>
                  <a:schemeClr val="accent2">
                    <a:lumMod val="50000"/>
                  </a:schemeClr>
                </a:solidFill>
              </a:rPr>
              <a:t>machine.config</a:t>
            </a:r>
            <a:r>
              <a:rPr lang="zh-CN" altLang="en-US" dirty="0">
                <a:solidFill>
                  <a:srgbClr val="000000"/>
                </a:solidFill>
              </a:rPr>
              <a:t>文件（</a:t>
            </a:r>
            <a:r>
              <a:rPr lang="en-US" altLang="zh-CN" sz="1600" b="0" dirty="0">
                <a:solidFill>
                  <a:schemeClr val="accent4">
                    <a:lumMod val="75000"/>
                  </a:schemeClr>
                </a:solidFill>
              </a:rPr>
              <a:t>C:\Windows\Microsoft.NET\Framework\v2.0.50727\CONFIG</a:t>
            </a:r>
            <a:r>
              <a:rPr lang="zh-CN" altLang="en-US" dirty="0">
                <a:solidFill>
                  <a:srgbClr val="000000"/>
                </a:solidFill>
              </a:rPr>
              <a:t>）中成员管理提供节点中的</a:t>
            </a:r>
            <a:r>
              <a:rPr lang="en-US" altLang="zh-CN" dirty="0" err="1">
                <a:solidFill>
                  <a:srgbClr val="000000"/>
                </a:solidFill>
              </a:rPr>
              <a:t>minRequiredPasswordLength</a:t>
            </a:r>
            <a:r>
              <a:rPr lang="zh-CN" altLang="en-US" dirty="0">
                <a:solidFill>
                  <a:srgbClr val="000000"/>
                </a:solidFill>
              </a:rPr>
              <a:t>（最短密码长度）和</a:t>
            </a:r>
            <a:r>
              <a:rPr lang="en-US" altLang="zh-CN" dirty="0" err="1">
                <a:solidFill>
                  <a:srgbClr val="000000"/>
                </a:solidFill>
              </a:rPr>
              <a:t>minRequiredNonalphanumericCharacters</a:t>
            </a:r>
            <a:r>
              <a:rPr lang="en-US" altLang="zh-CN" dirty="0">
                <a:solidFill>
                  <a:srgbClr val="000000"/>
                </a:solidFill>
              </a:rPr>
              <a:t> (</a:t>
            </a:r>
            <a:r>
              <a:rPr lang="zh-CN" altLang="en-US" dirty="0">
                <a:solidFill>
                  <a:srgbClr val="000000"/>
                </a:solidFill>
              </a:rPr>
              <a:t>最少非字母数字个数）属性进行修改，修改将作用于整个服务器之上。</a:t>
            </a:r>
          </a:p>
          <a:p>
            <a:pPr marL="1066800" lvl="1" indent="-609600" eaLnBrk="1" hangingPunct="1">
              <a:lnSpc>
                <a:spcPct val="110000"/>
              </a:lnSpc>
              <a:defRPr/>
            </a:pP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idx="1"/>
          </p:nvPr>
        </p:nvSpPr>
        <p:spPr>
          <a:xfrm>
            <a:off x="304800" y="908050"/>
            <a:ext cx="8540750" cy="5834063"/>
          </a:xfrm>
        </p:spPr>
        <p:txBody>
          <a:bodyPr/>
          <a:lstStyle/>
          <a:p>
            <a:pPr>
              <a:lnSpc>
                <a:spcPct val="120000"/>
              </a:lnSpc>
              <a:defRPr/>
            </a:pPr>
            <a:r>
              <a:rPr lang="zh-CN" altLang="en-US" dirty="0">
                <a:solidFill>
                  <a:schemeClr val="tx2">
                    <a:lumMod val="75000"/>
                  </a:schemeClr>
                </a:solidFill>
              </a:rPr>
              <a:t>提示：</a:t>
            </a:r>
            <a:endParaRPr lang="en-US" altLang="zh-CN" dirty="0">
              <a:solidFill>
                <a:schemeClr val="tx2">
                  <a:lumMod val="75000"/>
                </a:schemeClr>
              </a:solidFill>
            </a:endParaRPr>
          </a:p>
          <a:p>
            <a:pPr lvl="1">
              <a:lnSpc>
                <a:spcPct val="120000"/>
              </a:lnSpc>
              <a:defRPr/>
            </a:pPr>
            <a:r>
              <a:rPr lang="zh-CN" altLang="en-US" dirty="0"/>
              <a:t>使用</a:t>
            </a:r>
            <a:r>
              <a:rPr lang="en-US" altLang="zh-CN" dirty="0" err="1"/>
              <a:t>CreateUserWizard</a:t>
            </a:r>
            <a:r>
              <a:rPr lang="zh-CN" altLang="en-US" dirty="0"/>
              <a:t>控件（或其它验证控件）之前，要在</a:t>
            </a:r>
            <a:r>
              <a:rPr lang="en-US" altLang="zh-CN" dirty="0" err="1"/>
              <a:t>web.config</a:t>
            </a:r>
            <a:r>
              <a:rPr lang="zh-CN" altLang="en-US" dirty="0"/>
              <a:t>中（或“</a:t>
            </a:r>
            <a:r>
              <a:rPr lang="en-US" altLang="zh-CN" dirty="0"/>
              <a:t>ASP.NET</a:t>
            </a:r>
            <a:r>
              <a:rPr lang="zh-CN" altLang="en-US" dirty="0"/>
              <a:t>网站管理工具”中）将验证模式配置为</a:t>
            </a:r>
            <a:r>
              <a:rPr lang="en-US" altLang="zh-CN" dirty="0"/>
              <a:t>Forms</a:t>
            </a:r>
            <a:r>
              <a:rPr lang="zh-CN" altLang="en-US" dirty="0"/>
              <a:t>模式。</a:t>
            </a:r>
            <a:endParaRPr lang="en-US" altLang="zh-CN" dirty="0"/>
          </a:p>
          <a:p>
            <a:pPr lvl="1">
              <a:lnSpc>
                <a:spcPct val="120000"/>
              </a:lnSpc>
              <a:defRPr/>
            </a:pPr>
            <a:r>
              <a:rPr lang="zh-CN" altLang="en-US" dirty="0"/>
              <a:t>配置之后，若系统没有的</a:t>
            </a:r>
            <a:r>
              <a:rPr lang="en-US" altLang="zh-CN" dirty="0" err="1"/>
              <a:t>App_Data</a:t>
            </a:r>
            <a:r>
              <a:rPr lang="zh-CN" altLang="en-US" dirty="0"/>
              <a:t>文件夹下自动生成数据库文件</a:t>
            </a:r>
            <a:r>
              <a:rPr lang="en-US" altLang="zh-CN" dirty="0">
                <a:solidFill>
                  <a:srgbClr val="7030A0"/>
                </a:solidFill>
              </a:rPr>
              <a:t>ASPNETDB.MDF</a:t>
            </a:r>
            <a:r>
              <a:rPr lang="zh-CN" altLang="en-US" dirty="0"/>
              <a:t>，则当网页被请求，使用</a:t>
            </a:r>
            <a:r>
              <a:rPr lang="en-US" altLang="zh-CN" dirty="0" err="1"/>
              <a:t>CreateUserWizard</a:t>
            </a:r>
            <a:r>
              <a:rPr lang="zh-CN" altLang="en-US" dirty="0"/>
              <a:t>控件成功注册新用户后，系统将在</a:t>
            </a:r>
            <a:r>
              <a:rPr lang="en-US" altLang="zh-CN" dirty="0" err="1"/>
              <a:t>App_Data</a:t>
            </a:r>
            <a:r>
              <a:rPr lang="zh-CN" altLang="en-US" dirty="0"/>
              <a:t>文件夹下自动生成</a:t>
            </a:r>
            <a:r>
              <a:rPr lang="en-US" altLang="zh-CN" dirty="0">
                <a:solidFill>
                  <a:srgbClr val="7030A0"/>
                </a:solidFill>
              </a:rPr>
              <a:t>ASPNETDB.MDF</a:t>
            </a:r>
            <a:r>
              <a:rPr lang="zh-CN" altLang="en-US" dirty="0">
                <a:solidFill>
                  <a:srgbClr val="7030A0"/>
                </a:solidFill>
              </a:rPr>
              <a:t>。</a:t>
            </a:r>
            <a:endParaRPr lang="en-US" altLang="zh-CN" dirty="0">
              <a:solidFill>
                <a:srgbClr val="7030A0"/>
              </a:solidFill>
            </a:endParaRPr>
          </a:p>
          <a:p>
            <a:pPr>
              <a:defRPr/>
            </a:pPr>
            <a:endParaRPr lang="zh-CN" altLang="en-US" dirty="0"/>
          </a:p>
          <a:p>
            <a:pPr marL="666750" indent="-609600" eaLnBrk="1" hangingPunct="1">
              <a:lnSpc>
                <a:spcPct val="110000"/>
              </a:lnSpc>
              <a:defRPr/>
            </a:pPr>
            <a:endParaRPr lang="en-US" altLang="zh-CN" dirty="0"/>
          </a:p>
        </p:txBody>
      </p:sp>
      <p:sp>
        <p:nvSpPr>
          <p:cNvPr id="3" name="动作按钮: 开始 2">
            <a:hlinkClick r:id="rId2" action="ppaction://hlinksldjump" highlightClick="1"/>
          </p:cNvPr>
          <p:cNvSpPr/>
          <p:nvPr/>
        </p:nvSpPr>
        <p:spPr>
          <a:xfrm>
            <a:off x="8459788" y="6165850"/>
            <a:ext cx="288925" cy="287338"/>
          </a:xfrm>
          <a:prstGeom prst="actionButtonBeginning">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idx="1"/>
          </p:nvPr>
        </p:nvSpPr>
        <p:spPr>
          <a:xfrm>
            <a:off x="304800" y="836613"/>
            <a:ext cx="8540750" cy="5329237"/>
          </a:xfrm>
        </p:spPr>
        <p:txBody>
          <a:bodyPr/>
          <a:lstStyle/>
          <a:p>
            <a:pPr>
              <a:defRPr/>
            </a:pPr>
            <a:r>
              <a:rPr kumimoji="1" lang="zh-CN" altLang="en-US" dirty="0">
                <a:latin typeface="Times New Roman" panose="02020603050405020304" pitchFamily="18" charset="0"/>
                <a:cs typeface="Times New Roman" panose="02020603050405020304" pitchFamily="18" charset="0"/>
              </a:rPr>
              <a:t>当成功创建新用户后，将进入“完成”步骤。若要单击“继续”按钮后将重定向到某个页面，可使用如下两种方法：</a:t>
            </a:r>
            <a:endParaRPr kumimoji="1" lang="en-US" altLang="zh-CN" dirty="0">
              <a:latin typeface="Times New Roman" panose="02020603050405020304" pitchFamily="18" charset="0"/>
              <a:cs typeface="Times New Roman" panose="02020603050405020304" pitchFamily="18" charset="0"/>
            </a:endParaRPr>
          </a:p>
          <a:p>
            <a:pPr lvl="1">
              <a:defRPr/>
            </a:pPr>
            <a:r>
              <a:rPr kumimoji="1" lang="en-US" altLang="zh-CN" dirty="0" err="1">
                <a:solidFill>
                  <a:schemeClr val="accent2">
                    <a:lumMod val="50000"/>
                  </a:schemeClr>
                </a:solidFill>
                <a:latin typeface="Times New Roman" panose="02020603050405020304" pitchFamily="18" charset="0"/>
                <a:cs typeface="Times New Roman" panose="02020603050405020304" pitchFamily="18" charset="0"/>
              </a:rPr>
              <a:t>ContinueDestinationPageUrl</a:t>
            </a:r>
            <a:r>
              <a:rPr kumimoji="1" lang="zh-CN" altLang="en-US" dirty="0">
                <a:latin typeface="Times New Roman" panose="02020603050405020304" pitchFamily="18" charset="0"/>
                <a:cs typeface="Times New Roman" panose="02020603050405020304" pitchFamily="18" charset="0"/>
              </a:rPr>
              <a:t>：获取或设置当用户单击成功页上的到的页面的</a:t>
            </a:r>
            <a:r>
              <a:rPr kumimoji="1" lang="en-US" altLang="zh-CN" dirty="0">
                <a:latin typeface="Times New Roman" panose="02020603050405020304" pitchFamily="18" charset="0"/>
                <a:cs typeface="Times New Roman" panose="02020603050405020304" pitchFamily="18" charset="0"/>
              </a:rPr>
              <a:t>URL</a:t>
            </a:r>
            <a:r>
              <a:rPr kumimoji="1" lang="zh-CN" altLang="en-US" dirty="0">
                <a:latin typeface="Times New Roman" panose="02020603050405020304" pitchFamily="18" charset="0"/>
                <a:cs typeface="Times New Roman" panose="02020603050405020304" pitchFamily="18" charset="0"/>
              </a:rPr>
              <a:t>地址。</a:t>
            </a:r>
            <a:endParaRPr kumimoji="1" lang="en-US" altLang="zh-CN" dirty="0">
              <a:latin typeface="Times New Roman" panose="02020603050405020304" pitchFamily="18" charset="0"/>
              <a:cs typeface="Times New Roman" panose="02020603050405020304" pitchFamily="18" charset="0"/>
            </a:endParaRPr>
          </a:p>
          <a:p>
            <a:pPr lvl="1">
              <a:defRPr/>
            </a:pPr>
            <a:r>
              <a:rPr kumimoji="1" lang="zh-CN" altLang="en-US" dirty="0">
                <a:latin typeface="Times New Roman" panose="02020603050405020304" pitchFamily="18" charset="0"/>
                <a:cs typeface="Times New Roman" panose="02020603050405020304" pitchFamily="18" charset="0"/>
              </a:rPr>
              <a:t>单击“继续”按钮会触发</a:t>
            </a:r>
            <a:r>
              <a:rPr lang="en-US" altLang="zh-CN" dirty="0" err="1"/>
              <a:t>ContinueButtonClick</a:t>
            </a:r>
            <a:r>
              <a:rPr lang="zh-CN" altLang="en-US" dirty="0"/>
              <a:t>事件，</a:t>
            </a:r>
            <a:r>
              <a:rPr kumimoji="1" lang="zh-CN" altLang="en-US" dirty="0">
                <a:latin typeface="Times New Roman" panose="02020603050405020304" pitchFamily="18" charset="0"/>
                <a:cs typeface="Times New Roman" panose="02020603050405020304" pitchFamily="18" charset="0"/>
              </a:rPr>
              <a:t>也可通过为该事件添加事件处理程序实现重定向。示例代码如下：</a:t>
            </a:r>
            <a:endParaRPr kumimoji="1" lang="en-US" altLang="zh-CN" dirty="0">
              <a:latin typeface="Times New Roman" panose="02020603050405020304" pitchFamily="18" charset="0"/>
              <a:cs typeface="Times New Roman" panose="02020603050405020304" pitchFamily="18" charset="0"/>
            </a:endParaRPr>
          </a:p>
          <a:p>
            <a:pPr lvl="2">
              <a:lnSpc>
                <a:spcPct val="125000"/>
              </a:lnSpc>
              <a:spcBef>
                <a:spcPct val="25000"/>
              </a:spcBef>
              <a:buFont typeface="Wingdings" panose="05000000000000000000" pitchFamily="2" charset="2"/>
              <a:buNone/>
              <a:defRPr/>
            </a:pPr>
            <a:r>
              <a:rPr lang="en-US" altLang="zh-CN" dirty="0">
                <a:solidFill>
                  <a:srgbClr val="000000"/>
                </a:solidFill>
              </a:rPr>
              <a:t>protected void CUW1_ContinueButtonClick(object sender, </a:t>
            </a:r>
            <a:r>
              <a:rPr lang="en-US" altLang="zh-CN" dirty="0" err="1">
                <a:solidFill>
                  <a:srgbClr val="000000"/>
                </a:solidFill>
              </a:rPr>
              <a:t>EventArgs</a:t>
            </a:r>
            <a:r>
              <a:rPr lang="en-US" altLang="zh-CN" dirty="0">
                <a:solidFill>
                  <a:srgbClr val="000000"/>
                </a:solidFill>
              </a:rPr>
              <a:t> e)</a:t>
            </a:r>
          </a:p>
          <a:p>
            <a:pPr lvl="2">
              <a:lnSpc>
                <a:spcPct val="125000"/>
              </a:lnSpc>
              <a:spcBef>
                <a:spcPct val="25000"/>
              </a:spcBef>
              <a:buFont typeface="Wingdings" panose="05000000000000000000" pitchFamily="2" charset="2"/>
              <a:buNone/>
              <a:defRPr/>
            </a:pPr>
            <a:r>
              <a:rPr lang="en-US" altLang="zh-CN" dirty="0">
                <a:solidFill>
                  <a:srgbClr val="000000"/>
                </a:solidFill>
              </a:rPr>
              <a:t>{</a:t>
            </a:r>
          </a:p>
          <a:p>
            <a:pPr lvl="2">
              <a:lnSpc>
                <a:spcPct val="125000"/>
              </a:lnSpc>
              <a:spcBef>
                <a:spcPct val="25000"/>
              </a:spcBef>
              <a:buFont typeface="Wingdings" panose="05000000000000000000" pitchFamily="2" charset="2"/>
              <a:buNone/>
              <a:defRPr/>
            </a:pPr>
            <a:r>
              <a:rPr lang="en-US" altLang="zh-CN" dirty="0">
                <a:solidFill>
                  <a:srgbClr val="000000"/>
                </a:solidFill>
              </a:rPr>
              <a:t>        </a:t>
            </a:r>
            <a:r>
              <a:rPr lang="en-US" altLang="zh-CN" dirty="0" err="1">
                <a:solidFill>
                  <a:srgbClr val="000000"/>
                </a:solidFill>
              </a:rPr>
              <a:t>Response.Redirect</a:t>
            </a:r>
            <a:r>
              <a:rPr lang="en-US" altLang="zh-CN" dirty="0">
                <a:solidFill>
                  <a:srgbClr val="000000"/>
                </a:solidFill>
              </a:rPr>
              <a:t>("~/HomePage.aspx");</a:t>
            </a:r>
          </a:p>
          <a:p>
            <a:pPr lvl="2">
              <a:lnSpc>
                <a:spcPct val="125000"/>
              </a:lnSpc>
              <a:spcBef>
                <a:spcPct val="25000"/>
              </a:spcBef>
              <a:buFont typeface="Wingdings" panose="05000000000000000000" pitchFamily="2" charset="2"/>
              <a:buNone/>
              <a:defRPr/>
            </a:pPr>
            <a:r>
              <a:rPr lang="en-US" altLang="zh-CN" dirty="0">
                <a:solidFill>
                  <a:srgbClr val="000000"/>
                </a:solidFill>
              </a:rPr>
              <a:t>}</a:t>
            </a:r>
            <a:endParaRPr lang="en-US" altLang="zh-CN" dirty="0"/>
          </a:p>
        </p:txBody>
      </p:sp>
      <p:sp>
        <p:nvSpPr>
          <p:cNvPr id="3" name="动作按钮: 开始 2">
            <a:hlinkClick r:id="rId2" action="ppaction://hlinksldjump" highlightClick="1"/>
          </p:cNvPr>
          <p:cNvSpPr/>
          <p:nvPr/>
        </p:nvSpPr>
        <p:spPr>
          <a:xfrm>
            <a:off x="8459788" y="6165850"/>
            <a:ext cx="288925" cy="287338"/>
          </a:xfrm>
          <a:prstGeom prst="actionButtonBeginning">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idx="1"/>
          </p:nvPr>
        </p:nvSpPr>
        <p:spPr>
          <a:xfrm>
            <a:off x="304800" y="908050"/>
            <a:ext cx="8540750" cy="5834063"/>
          </a:xfrm>
        </p:spPr>
        <p:txBody>
          <a:bodyPr/>
          <a:lstStyle/>
          <a:p>
            <a:pPr>
              <a:lnSpc>
                <a:spcPct val="120000"/>
              </a:lnSpc>
            </a:pPr>
            <a:r>
              <a:rPr lang="en-US" altLang="zh-CN"/>
              <a:t>CreateUserWizard</a:t>
            </a:r>
            <a:r>
              <a:rPr lang="zh-CN" altLang="en-US"/>
              <a:t>控件可以给刚创建账户的用户发送电子邮件。为配置此功能，需进行如下设置：</a:t>
            </a:r>
            <a:endParaRPr lang="en-US" altLang="zh-CN"/>
          </a:p>
          <a:p>
            <a:pPr lvl="1">
              <a:lnSpc>
                <a:spcPct val="120000"/>
              </a:lnSpc>
            </a:pPr>
            <a:r>
              <a:rPr lang="zh-CN" altLang="en-US"/>
              <a:t>配置网站的</a:t>
            </a:r>
            <a:r>
              <a:rPr lang="en-US" altLang="zh-CN"/>
              <a:t>SMTP</a:t>
            </a:r>
            <a:r>
              <a:rPr lang="zh-CN" altLang="en-US"/>
              <a:t>设置（配置</a:t>
            </a:r>
            <a:r>
              <a:rPr lang="en-US" altLang="zh-CN"/>
              <a:t>&lt;system.net&gt; </a:t>
            </a:r>
            <a:r>
              <a:rPr lang="zh-CN" altLang="en-US"/>
              <a:t>）；</a:t>
            </a:r>
            <a:endParaRPr lang="en-US" altLang="zh-CN"/>
          </a:p>
          <a:p>
            <a:pPr lvl="1">
              <a:lnSpc>
                <a:spcPct val="120000"/>
              </a:lnSpc>
            </a:pPr>
            <a:r>
              <a:rPr lang="zh-CN" altLang="en-US"/>
              <a:t>设置</a:t>
            </a:r>
            <a:r>
              <a:rPr lang="en-US" altLang="zh-CN"/>
              <a:t>MailDefinition</a:t>
            </a:r>
            <a:r>
              <a:rPr lang="zh-CN" altLang="en-US"/>
              <a:t>属性的</a:t>
            </a:r>
            <a:r>
              <a:rPr lang="en-US" altLang="zh-CN"/>
              <a:t>4</a:t>
            </a:r>
            <a:r>
              <a:rPr lang="zh-CN" altLang="en-US"/>
              <a:t>个子属性：</a:t>
            </a:r>
            <a:endParaRPr lang="en-US" altLang="zh-CN"/>
          </a:p>
          <a:p>
            <a:pPr lvl="2">
              <a:lnSpc>
                <a:spcPct val="120000"/>
              </a:lnSpc>
            </a:pPr>
            <a:r>
              <a:rPr lang="en-US" altLang="zh-CN"/>
              <a:t>From</a:t>
            </a:r>
            <a:r>
              <a:rPr lang="zh-CN" altLang="en-US"/>
              <a:t>：指定邮件从哪里发出；</a:t>
            </a:r>
            <a:endParaRPr lang="en-US" altLang="zh-CN"/>
          </a:p>
          <a:p>
            <a:pPr lvl="2">
              <a:lnSpc>
                <a:spcPct val="120000"/>
              </a:lnSpc>
            </a:pPr>
            <a:r>
              <a:rPr lang="en-US" altLang="zh-CN"/>
              <a:t>Subject</a:t>
            </a:r>
            <a:r>
              <a:rPr lang="zh-CN" altLang="en-US"/>
              <a:t>：指定邮件的主题；</a:t>
            </a:r>
            <a:endParaRPr lang="en-US" altLang="zh-CN"/>
          </a:p>
          <a:p>
            <a:pPr lvl="2">
              <a:lnSpc>
                <a:spcPct val="120000"/>
              </a:lnSpc>
            </a:pPr>
            <a:r>
              <a:rPr lang="en-US" altLang="zh-CN"/>
              <a:t>BodyFileName</a:t>
            </a:r>
            <a:r>
              <a:rPr lang="zh-CN" altLang="en-US"/>
              <a:t>：指定要发送邮件的文本等。在使用</a:t>
            </a:r>
            <a:r>
              <a:rPr lang="en-US" altLang="zh-CN"/>
              <a:t>BodyFileName</a:t>
            </a:r>
            <a:r>
              <a:rPr lang="zh-CN" altLang="en-US"/>
              <a:t>时，首先需定义一个</a:t>
            </a:r>
            <a:r>
              <a:rPr lang="en-US" altLang="zh-CN"/>
              <a:t>.txt</a:t>
            </a:r>
            <a:r>
              <a:rPr lang="zh-CN" altLang="en-US"/>
              <a:t>文件，如</a:t>
            </a:r>
            <a:r>
              <a:rPr lang="en-US" altLang="zh-CN"/>
              <a:t>ThankEmail.txt</a:t>
            </a:r>
            <a:r>
              <a:rPr lang="zh-CN" altLang="en-US"/>
              <a:t>。该文件可包含一些特殊表达式如</a:t>
            </a:r>
            <a:r>
              <a:rPr lang="en-US" altLang="zh-CN"/>
              <a:t>&lt;%userName%&gt;</a:t>
            </a:r>
            <a:r>
              <a:rPr lang="zh-CN" altLang="en-US"/>
              <a:t>和</a:t>
            </a:r>
            <a:r>
              <a:rPr lang="en-US" altLang="zh-CN"/>
              <a:t>&lt;%userpassword%&gt;</a:t>
            </a:r>
            <a:r>
              <a:rPr lang="zh-CN" altLang="en-US"/>
              <a:t>用来代替注册的用户名和密码。 </a:t>
            </a:r>
            <a:endParaRPr lang="en-US" altLang="zh-CN"/>
          </a:p>
          <a:p>
            <a:pPr lvl="2">
              <a:lnSpc>
                <a:spcPct val="120000"/>
              </a:lnSpc>
            </a:pPr>
            <a:r>
              <a:rPr lang="en-US" altLang="zh-CN"/>
              <a:t>IsBodyHtml</a:t>
            </a:r>
            <a:r>
              <a:rPr lang="zh-CN" altLang="en-US"/>
              <a:t>：指定电子邮件是以</a:t>
            </a:r>
            <a:r>
              <a:rPr lang="en-US" altLang="zh-CN"/>
              <a:t>HTML</a:t>
            </a:r>
            <a:r>
              <a:rPr lang="zh-CN" altLang="en-US"/>
              <a:t>格式还是以纯文本格式发送。</a:t>
            </a:r>
            <a:endParaRPr lang="en-US" altLang="zh-CN"/>
          </a:p>
          <a:p>
            <a:pPr lvl="2">
              <a:lnSpc>
                <a:spcPct val="120000"/>
              </a:lnSpc>
            </a:pPr>
            <a:endParaRPr lang="en-US" altLang="zh-CN"/>
          </a:p>
          <a:p>
            <a:pPr lvl="1">
              <a:lnSpc>
                <a:spcPct val="120000"/>
              </a:lnSpc>
            </a:pPr>
            <a:r>
              <a:rPr lang="zh-CN" altLang="en-US">
                <a:solidFill>
                  <a:srgbClr val="7030A0"/>
                </a:solidFill>
                <a:latin typeface="华文新魏" panose="02010800040101010101" pitchFamily="2" charset="-122"/>
                <a:ea typeface="华文新魏" panose="02010800040101010101" pitchFamily="2" charset="-122"/>
              </a:rPr>
              <a:t>详见</a:t>
            </a:r>
            <a:r>
              <a:rPr lang="en-US" altLang="zh-CN">
                <a:solidFill>
                  <a:srgbClr val="7030A0"/>
                </a:solidFill>
                <a:latin typeface="华文新魏" panose="02010800040101010101" pitchFamily="2" charset="-122"/>
                <a:ea typeface="华文新魏" panose="02010800040101010101" pitchFamily="2" charset="-122"/>
              </a:rPr>
              <a:t>《ASP.NET 3.5</a:t>
            </a:r>
            <a:r>
              <a:rPr lang="zh-CN" altLang="en-US">
                <a:solidFill>
                  <a:srgbClr val="7030A0"/>
                </a:solidFill>
                <a:latin typeface="华文新魏" panose="02010800040101010101" pitchFamily="2" charset="-122"/>
                <a:ea typeface="华文新魏" panose="02010800040101010101" pitchFamily="2" charset="-122"/>
              </a:rPr>
              <a:t>入门经典</a:t>
            </a:r>
            <a:r>
              <a:rPr lang="en-US" altLang="zh-CN">
                <a:solidFill>
                  <a:srgbClr val="7030A0"/>
                </a:solidFill>
                <a:latin typeface="华文新魏" panose="02010800040101010101" pitchFamily="2" charset="-122"/>
                <a:ea typeface="华文新魏" panose="02010800040101010101" pitchFamily="2" charset="-122"/>
              </a:rPr>
              <a:t>》P343~348</a:t>
            </a:r>
          </a:p>
        </p:txBody>
      </p:sp>
      <p:sp>
        <p:nvSpPr>
          <p:cNvPr id="3" name="动作按钮: 开始 2">
            <a:hlinkClick r:id="rId2" action="ppaction://hlinksldjump" highlightClick="1"/>
          </p:cNvPr>
          <p:cNvSpPr/>
          <p:nvPr/>
        </p:nvSpPr>
        <p:spPr>
          <a:xfrm>
            <a:off x="8459788" y="6165850"/>
            <a:ext cx="288925" cy="287338"/>
          </a:xfrm>
          <a:prstGeom prst="actionButtonBeginning">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pPr eaLnBrk="1" hangingPunct="1"/>
            <a:r>
              <a:rPr lang="en-US" altLang="zh-CN"/>
              <a:t>9.2.2  Login</a:t>
            </a:r>
            <a:r>
              <a:rPr lang="zh-CN" altLang="en-US"/>
              <a:t>控件</a:t>
            </a:r>
            <a:endParaRPr lang="zh-CN" altLang="en-US" b="0"/>
          </a:p>
        </p:txBody>
      </p:sp>
      <p:sp>
        <p:nvSpPr>
          <p:cNvPr id="32771" name="Rectangle 3"/>
          <p:cNvSpPr>
            <a:spLocks noGrp="1" noRot="1" noChangeArrowheads="1"/>
          </p:cNvSpPr>
          <p:nvPr>
            <p:ph idx="1"/>
          </p:nvPr>
        </p:nvSpPr>
        <p:spPr>
          <a:xfrm>
            <a:off x="304800" y="1700213"/>
            <a:ext cx="8540750" cy="4608512"/>
          </a:xfrm>
        </p:spPr>
        <p:txBody>
          <a:bodyPr/>
          <a:lstStyle/>
          <a:p>
            <a:pPr eaLnBrk="1" hangingPunct="1">
              <a:lnSpc>
                <a:spcPct val="150000"/>
              </a:lnSpc>
              <a:defRPr/>
            </a:pPr>
            <a:r>
              <a:rPr lang="en-US" altLang="zh-CN" dirty="0"/>
              <a:t>Login</a:t>
            </a:r>
            <a:r>
              <a:rPr lang="zh-CN" altLang="en-US" dirty="0"/>
              <a:t>控件显示用于执行用户身份验证的用户界面。</a:t>
            </a:r>
          </a:p>
          <a:p>
            <a:pPr eaLnBrk="1" hangingPunct="1">
              <a:lnSpc>
                <a:spcPct val="150000"/>
              </a:lnSpc>
              <a:defRPr/>
            </a:pPr>
            <a:r>
              <a:rPr lang="zh-CN" altLang="en-US" dirty="0"/>
              <a:t>默认的</a:t>
            </a:r>
            <a:r>
              <a:rPr lang="en-US" altLang="zh-CN" dirty="0"/>
              <a:t>Login</a:t>
            </a:r>
            <a:r>
              <a:rPr lang="zh-CN" altLang="en-US" dirty="0"/>
              <a:t>控件包含用于输入用户名和密码的文本框和一个复选框</a:t>
            </a:r>
            <a:r>
              <a:rPr lang="zh-CN" altLang="en-US" b="0" dirty="0"/>
              <a:t>。</a:t>
            </a:r>
            <a:endParaRPr lang="en-US" altLang="zh-CN" b="0" dirty="0"/>
          </a:p>
          <a:p>
            <a:pPr>
              <a:defRPr/>
            </a:pPr>
            <a:r>
              <a:rPr lang="zh-CN" altLang="en-US" dirty="0"/>
              <a:t>通过使用</a:t>
            </a:r>
            <a:r>
              <a:rPr lang="en-US" altLang="zh-CN" dirty="0"/>
              <a:t>Login</a:t>
            </a:r>
            <a:r>
              <a:rPr lang="zh-CN" altLang="en-US" dirty="0"/>
              <a:t>控件，开发者无须编写执行身份验证的代码，这项工作由</a:t>
            </a:r>
            <a:r>
              <a:rPr lang="en-US" altLang="zh-CN" dirty="0"/>
              <a:t>Login</a:t>
            </a:r>
            <a:r>
              <a:rPr lang="zh-CN" altLang="en-US" dirty="0"/>
              <a:t>控件结合</a:t>
            </a:r>
            <a:r>
              <a:rPr lang="en-US" altLang="zh-CN" dirty="0"/>
              <a:t>ASP.NET</a:t>
            </a:r>
            <a:r>
              <a:rPr lang="zh-CN" altLang="en-US" dirty="0"/>
              <a:t>成员服务自动完成。</a:t>
            </a:r>
          </a:p>
          <a:p>
            <a:pPr>
              <a:defRPr/>
            </a:pPr>
            <a:r>
              <a:rPr lang="zh-CN" altLang="en-US" dirty="0"/>
              <a:t>如果想创建自定义的身份验证逻辑，则可以在</a:t>
            </a:r>
            <a:r>
              <a:rPr lang="en-US" altLang="zh-CN" dirty="0"/>
              <a:t>Login</a:t>
            </a:r>
            <a:r>
              <a:rPr lang="zh-CN" altLang="en-US" dirty="0"/>
              <a:t>控件的</a:t>
            </a:r>
            <a:r>
              <a:rPr lang="en-US" altLang="zh-CN" dirty="0"/>
              <a:t>Authenticate</a:t>
            </a:r>
            <a:r>
              <a:rPr lang="zh-CN" altLang="en-US" dirty="0"/>
              <a:t>事件中添加处理代码。 </a:t>
            </a:r>
            <a:endParaRPr lang="en-US" altLang="zh-CN" dirty="0"/>
          </a:p>
          <a:p>
            <a:pPr marL="666750" indent="-609600" eaLnBrk="1" hangingPunct="1">
              <a:lnSpc>
                <a:spcPct val="120000"/>
              </a:lnSpc>
              <a:spcBef>
                <a:spcPct val="35000"/>
              </a:spcBef>
              <a:defRPr/>
            </a:pPr>
            <a:r>
              <a:rPr lang="zh-CN" altLang="en-US" dirty="0"/>
              <a:t>示例：</a:t>
            </a:r>
            <a:endParaRPr lang="en-US" altLang="zh-CN" dirty="0"/>
          </a:p>
          <a:p>
            <a:pPr marL="1257300" lvl="2" eaLnBrk="1" hangingPunct="1">
              <a:defRPr/>
            </a:pPr>
            <a:r>
              <a:rPr lang="en-US" altLang="zh-CN" dirty="0"/>
              <a:t>C:\......\Web</a:t>
            </a:r>
            <a:r>
              <a:rPr lang="zh-CN" altLang="en-US" dirty="0"/>
              <a:t>编程技术</a:t>
            </a:r>
            <a:r>
              <a:rPr lang="en-US" altLang="zh-CN" dirty="0"/>
              <a:t>\ch9-2\Default.aspx</a:t>
            </a:r>
            <a:endParaRPr lang="zh-CN" altLang="en-US" dirty="0"/>
          </a:p>
          <a:p>
            <a:pPr eaLnBrk="1" hangingPunct="1">
              <a:lnSpc>
                <a:spcPct val="120000"/>
              </a:lnSpc>
              <a:defRPr/>
            </a:pPr>
            <a:endParaRPr lang="zh-CN" altLang="en-US" b="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idx="1"/>
          </p:nvPr>
        </p:nvSpPr>
        <p:spPr>
          <a:xfrm>
            <a:off x="304800" y="1052513"/>
            <a:ext cx="8540750" cy="5256212"/>
          </a:xfrm>
        </p:spPr>
        <p:txBody>
          <a:bodyPr/>
          <a:lstStyle/>
          <a:p>
            <a:pPr marL="666750" indent="-609600" eaLnBrk="1" hangingPunct="1">
              <a:lnSpc>
                <a:spcPct val="110000"/>
              </a:lnSpc>
            </a:pPr>
            <a:r>
              <a:rPr lang="zh-CN" altLang="en-US"/>
              <a:t>可以在</a:t>
            </a:r>
            <a:r>
              <a:rPr lang="en-US" altLang="zh-CN"/>
              <a:t>Login</a:t>
            </a:r>
            <a:r>
              <a:rPr lang="zh-CN" altLang="en-US"/>
              <a:t>控件的底部添加一些超链接，以访问其它资源。主要属性如下：</a:t>
            </a:r>
            <a:endParaRPr lang="en-US" altLang="zh-CN"/>
          </a:p>
          <a:p>
            <a:pPr marL="1066800" lvl="1" indent="-609600" eaLnBrk="1" hangingPunct="1">
              <a:lnSpc>
                <a:spcPct val="110000"/>
              </a:lnSpc>
            </a:pPr>
            <a:r>
              <a:rPr lang="en-US" altLang="zh-CN" b="0">
                <a:solidFill>
                  <a:srgbClr val="000000"/>
                </a:solidFill>
              </a:rPr>
              <a:t>CreateUserText</a:t>
            </a:r>
            <a:r>
              <a:rPr lang="zh-CN" altLang="en-US" b="0">
                <a:solidFill>
                  <a:srgbClr val="000000"/>
                </a:solidFill>
              </a:rPr>
              <a:t>、</a:t>
            </a:r>
            <a:r>
              <a:rPr lang="en-US" altLang="zh-CN" b="0">
                <a:solidFill>
                  <a:srgbClr val="000000"/>
                </a:solidFill>
              </a:rPr>
              <a:t> CreateUserUrl</a:t>
            </a:r>
          </a:p>
          <a:p>
            <a:pPr marL="1066800" lvl="1" indent="-609600" eaLnBrk="1" hangingPunct="1">
              <a:lnSpc>
                <a:spcPct val="110000"/>
              </a:lnSpc>
            </a:pPr>
            <a:r>
              <a:rPr lang="en-US" altLang="zh-CN" b="0">
                <a:solidFill>
                  <a:srgbClr val="000000"/>
                </a:solidFill>
              </a:rPr>
              <a:t>PasswordRecoveryText</a:t>
            </a:r>
            <a:r>
              <a:rPr lang="zh-CN" altLang="en-US" b="0">
                <a:solidFill>
                  <a:srgbClr val="000000"/>
                </a:solidFill>
              </a:rPr>
              <a:t>、</a:t>
            </a:r>
            <a:r>
              <a:rPr lang="en-US" altLang="zh-CN" b="0">
                <a:solidFill>
                  <a:srgbClr val="000000"/>
                </a:solidFill>
              </a:rPr>
              <a:t> PasswordRecoveryUrl</a:t>
            </a:r>
          </a:p>
          <a:p>
            <a:pPr marL="1066800" lvl="1" indent="-609600" eaLnBrk="1" hangingPunct="1">
              <a:lnSpc>
                <a:spcPct val="110000"/>
              </a:lnSpc>
            </a:pPr>
            <a:endParaRPr lang="zh-CN" altLang="en-US" b="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body" sz="half" idx="1"/>
          </p:nvPr>
        </p:nvSpPr>
        <p:spPr>
          <a:xfrm>
            <a:off x="323850" y="692150"/>
            <a:ext cx="8540750" cy="3168650"/>
          </a:xfrm>
        </p:spPr>
        <p:txBody>
          <a:bodyPr/>
          <a:lstStyle/>
          <a:p>
            <a:pPr marL="609600" indent="-609600" eaLnBrk="1" hangingPunct="1">
              <a:buSzPct val="90000"/>
              <a:buFont typeface="+mj-lt"/>
              <a:buAutoNum type="arabicPeriod"/>
              <a:defRPr/>
            </a:pPr>
            <a:r>
              <a:rPr lang="zh-CN" altLang="en-US" dirty="0">
                <a:solidFill>
                  <a:schemeClr val="accent2">
                    <a:lumMod val="50000"/>
                  </a:schemeClr>
                </a:solidFill>
              </a:rPr>
              <a:t>主题的局部应用</a:t>
            </a:r>
          </a:p>
          <a:p>
            <a:pPr marL="1066800" lvl="1" indent="-609600" eaLnBrk="1" hangingPunct="1">
              <a:defRPr/>
            </a:pPr>
            <a:r>
              <a:rPr lang="zh-CN" altLang="en-US" dirty="0"/>
              <a:t>局部应用是指将主题应用于一张页面上，通过在</a:t>
            </a:r>
            <a:r>
              <a:rPr lang="en-US" altLang="zh-CN" dirty="0"/>
              <a:t>Page</a:t>
            </a:r>
            <a:r>
              <a:rPr lang="zh-CN" altLang="en-US" dirty="0"/>
              <a:t>指令中添加</a:t>
            </a:r>
            <a:r>
              <a:rPr lang="en-US" altLang="zh-CN" dirty="0"/>
              <a:t>Theme</a:t>
            </a:r>
            <a:r>
              <a:rPr lang="zh-CN" altLang="en-US" dirty="0"/>
              <a:t>属性实现。示例代码如下：</a:t>
            </a:r>
          </a:p>
          <a:p>
            <a:pPr marL="1466850" lvl="2" indent="-609600" eaLnBrk="1" hangingPunct="1">
              <a:defRPr/>
            </a:pPr>
            <a:r>
              <a:rPr lang="en-US" altLang="zh-CN" b="0" dirty="0">
                <a:solidFill>
                  <a:schemeClr val="accent2">
                    <a:lumMod val="50000"/>
                  </a:schemeClr>
                </a:solidFill>
              </a:rPr>
              <a:t>&lt;%@ Page Language="C#" </a:t>
            </a:r>
            <a:r>
              <a:rPr lang="en-US" altLang="zh-CN" b="0" dirty="0" err="1">
                <a:solidFill>
                  <a:schemeClr val="accent2">
                    <a:lumMod val="50000"/>
                  </a:schemeClr>
                </a:solidFill>
              </a:rPr>
              <a:t>AutoEventWireup</a:t>
            </a:r>
            <a:r>
              <a:rPr lang="en-US" altLang="zh-CN" b="0" dirty="0">
                <a:solidFill>
                  <a:schemeClr val="accent2">
                    <a:lumMod val="50000"/>
                  </a:schemeClr>
                </a:solidFill>
              </a:rPr>
              <a:t>="true"  </a:t>
            </a:r>
            <a:r>
              <a:rPr lang="en-US" altLang="zh-CN" b="0" dirty="0" err="1">
                <a:solidFill>
                  <a:schemeClr val="accent2">
                    <a:lumMod val="50000"/>
                  </a:schemeClr>
                </a:solidFill>
              </a:rPr>
              <a:t>CodeFile</a:t>
            </a:r>
            <a:r>
              <a:rPr lang="en-US" altLang="zh-CN" b="0" dirty="0">
                <a:solidFill>
                  <a:schemeClr val="accent2">
                    <a:lumMod val="50000"/>
                  </a:schemeClr>
                </a:solidFill>
              </a:rPr>
              <a:t>="</a:t>
            </a:r>
            <a:r>
              <a:rPr lang="en-US" altLang="zh-CN" b="0" dirty="0" err="1">
                <a:solidFill>
                  <a:schemeClr val="accent2">
                    <a:lumMod val="50000"/>
                  </a:schemeClr>
                </a:solidFill>
              </a:rPr>
              <a:t>Default.aspx.cs</a:t>
            </a:r>
            <a:r>
              <a:rPr lang="en-US" altLang="zh-CN" b="0" dirty="0">
                <a:solidFill>
                  <a:schemeClr val="accent2">
                    <a:lumMod val="50000"/>
                  </a:schemeClr>
                </a:solidFill>
              </a:rPr>
              <a:t>" Inherits="_Default"  </a:t>
            </a:r>
            <a:r>
              <a:rPr lang="en-US" altLang="zh-CN" dirty="0">
                <a:solidFill>
                  <a:schemeClr val="tx2">
                    <a:lumMod val="75000"/>
                  </a:schemeClr>
                </a:solidFill>
              </a:rPr>
              <a:t>Theme="Theme1"</a:t>
            </a:r>
            <a:r>
              <a:rPr lang="en-US" altLang="zh-CN" dirty="0"/>
              <a:t>%&gt;</a:t>
            </a:r>
          </a:p>
          <a:p>
            <a:pPr marL="1066800" lvl="1" indent="-609600" eaLnBrk="1" hangingPunct="1">
              <a:defRPr/>
            </a:pPr>
            <a:r>
              <a:rPr lang="zh-CN" altLang="en-US" dirty="0"/>
              <a:t>也可在属性窗口中通过可视化的方式指定主题，如图所示。 </a:t>
            </a:r>
          </a:p>
          <a:p>
            <a:pPr marL="1066800" lvl="1" indent="-609600" eaLnBrk="1" hangingPunct="1">
              <a:lnSpc>
                <a:spcPct val="110000"/>
              </a:lnSpc>
              <a:spcBef>
                <a:spcPct val="10000"/>
              </a:spcBef>
              <a:defRPr/>
            </a:pPr>
            <a:endParaRPr lang="zh-CN" altLang="en-US" b="0" dirty="0"/>
          </a:p>
        </p:txBody>
      </p:sp>
      <p:pic>
        <p:nvPicPr>
          <p:cNvPr id="64515" name="Picture 6"/>
          <p:cNvPicPr>
            <a:picLocks noGrp="1" noChangeAspect="1" noChangeArrowheads="1"/>
          </p:cNvPicPr>
          <p:nvPr>
            <p:ph sz="half" idx="2"/>
          </p:nvPr>
        </p:nvPicPr>
        <p:blipFill>
          <a:blip r:embed="rId2" cstate="print"/>
          <a:srcRect/>
          <a:stretch>
            <a:fillRect/>
          </a:stretch>
        </p:blipFill>
        <p:spPr>
          <a:xfrm>
            <a:off x="5148263" y="3429000"/>
            <a:ext cx="2436812" cy="2808288"/>
          </a:xfr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idx="1"/>
          </p:nvPr>
        </p:nvSpPr>
        <p:spPr>
          <a:xfrm>
            <a:off x="304800" y="908050"/>
            <a:ext cx="8540750" cy="576263"/>
          </a:xfrm>
        </p:spPr>
        <p:txBody>
          <a:bodyPr/>
          <a:lstStyle/>
          <a:p>
            <a:pPr marL="666750" indent="-609600" eaLnBrk="1" hangingPunct="1">
              <a:lnSpc>
                <a:spcPct val="110000"/>
              </a:lnSpc>
            </a:pPr>
            <a:r>
              <a:rPr lang="en-US" altLang="zh-CN"/>
              <a:t>Login</a:t>
            </a:r>
            <a:r>
              <a:rPr lang="zh-CN" altLang="en-US"/>
              <a:t>控件的主要属性表</a:t>
            </a:r>
            <a:endParaRPr lang="zh-CN" altLang="en-US" b="0">
              <a:solidFill>
                <a:srgbClr val="000000"/>
              </a:solidFill>
            </a:endParaRPr>
          </a:p>
        </p:txBody>
      </p:sp>
      <p:graphicFrame>
        <p:nvGraphicFramePr>
          <p:cNvPr id="3" name="Group 88"/>
          <p:cNvGraphicFramePr/>
          <p:nvPr/>
        </p:nvGraphicFramePr>
        <p:xfrm>
          <a:off x="250825" y="1484313"/>
          <a:ext cx="8712274" cy="4260851"/>
        </p:xfrm>
        <a:graphic>
          <a:graphicData uri="http://schemas.openxmlformats.org/drawingml/2006/table">
            <a:tbl>
              <a:tblPr/>
              <a:tblGrid>
                <a:gridCol w="3159194">
                  <a:extLst>
                    <a:ext uri="{9D8B030D-6E8A-4147-A177-3AD203B41FA5}">
                      <a16:colId xmlns:a16="http://schemas.microsoft.com/office/drawing/2014/main" val="20000"/>
                    </a:ext>
                  </a:extLst>
                </a:gridCol>
                <a:gridCol w="5553080">
                  <a:extLst>
                    <a:ext uri="{9D8B030D-6E8A-4147-A177-3AD203B41FA5}">
                      <a16:colId xmlns:a16="http://schemas.microsoft.com/office/drawing/2014/main" val="20001"/>
                    </a:ext>
                  </a:extLst>
                </a:gridCol>
              </a:tblGrid>
              <a:tr h="53022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属性</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说明 </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8638">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CreateUserText</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指定“创建新用户”链接显示的文本。</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022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CreateUserUrl</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指定“创建新用户”链接的</a:t>
                      </a: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URL</a:t>
                      </a: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err="1">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DestinationPageUrl</a:t>
                      </a:r>
                      <a:endParaRPr kumimoji="1" lang="en-US" altLang="zh-CN" sz="18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cap="none" normalizeH="0" baseline="0" dirty="0">
                          <a:ln>
                            <a:noFill/>
                          </a:ln>
                          <a:solidFill>
                            <a:schemeClr val="accent4">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指定用户登录成功时需重定向的</a:t>
                      </a:r>
                      <a:r>
                        <a:rPr kumimoji="1" lang="en-US" altLang="zh-CN" sz="1800" b="0" i="0" u="none" strike="noStrike" cap="none" normalizeH="0" baseline="0" dirty="0">
                          <a:ln>
                            <a:noFill/>
                          </a:ln>
                          <a:solidFill>
                            <a:schemeClr val="accent4">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URL</a:t>
                      </a:r>
                      <a:r>
                        <a:rPr kumimoji="1" lang="zh-CN" altLang="en-US" sz="1800" b="0" i="0" u="none" strike="noStrike" cap="none" normalizeH="0" baseline="0" dirty="0">
                          <a:ln>
                            <a:noFill/>
                          </a:ln>
                          <a:solidFill>
                            <a:schemeClr val="accent4">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800" b="0" i="0" u="none" strike="noStrike" cap="none" normalizeH="0" baseline="0" dirty="0">
                          <a:ln>
                            <a:noFill/>
                          </a:ln>
                          <a:solidFill>
                            <a:schemeClr val="tx2">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（默认情况下，重定向到</a:t>
                      </a:r>
                      <a:r>
                        <a:rPr kumimoji="1" lang="en-US" altLang="zh-CN" sz="1800" b="0" i="0" u="none" strike="noStrike" cap="none" normalizeH="0" baseline="0" dirty="0">
                          <a:ln>
                            <a:noFill/>
                          </a:ln>
                          <a:solidFill>
                            <a:schemeClr val="tx2">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Default.aspx</a:t>
                      </a:r>
                      <a:r>
                        <a:rPr kumimoji="1" lang="zh-CN" altLang="en-US" sz="1800" b="0" i="0" u="none" strike="noStrike" cap="none" normalizeH="0" baseline="0" dirty="0">
                          <a:ln>
                            <a:noFill/>
                          </a:ln>
                          <a:solidFill>
                            <a:schemeClr val="tx2">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1" lang="en-US" altLang="zh-CN" sz="1800" b="0" i="0" u="none" strike="noStrike" cap="none" normalizeH="0" baseline="0" dirty="0" err="1">
                          <a:ln>
                            <a:noFill/>
                          </a:ln>
                          <a:solidFill>
                            <a:schemeClr val="tx2">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web.congfig</a:t>
                      </a:r>
                      <a:r>
                        <a:rPr kumimoji="1" lang="zh-CN" altLang="en-US" sz="1800" b="0" i="0" u="none" strike="noStrike" cap="none" normalizeH="0" baseline="0" dirty="0">
                          <a:ln>
                            <a:noFill/>
                          </a:ln>
                          <a:solidFill>
                            <a:schemeClr val="tx2">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中的</a:t>
                      </a:r>
                      <a:r>
                        <a:rPr kumimoji="1" lang="en-US" altLang="zh-CN" sz="1800" b="0" i="0" u="none" strike="noStrike" cap="none" normalizeH="0" baseline="0" dirty="0">
                          <a:ln>
                            <a:noFill/>
                          </a:ln>
                          <a:solidFill>
                            <a:schemeClr val="tx2">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&lt;forms&gt;</a:t>
                      </a:r>
                      <a:r>
                        <a:rPr kumimoji="1" lang="zh-CN" altLang="en-US" sz="1800" b="0" i="0" u="none" strike="noStrike" cap="none" normalizeH="0" baseline="0" dirty="0">
                          <a:ln>
                            <a:noFill/>
                          </a:ln>
                          <a:solidFill>
                            <a:schemeClr val="tx2">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节的</a:t>
                      </a:r>
                      <a:r>
                        <a:rPr kumimoji="1" lang="en-US" altLang="zh-CN" sz="1800" b="0" i="0" u="none" strike="noStrike" cap="none" normalizeH="0" baseline="0" dirty="0" err="1">
                          <a:ln>
                            <a:noFill/>
                          </a:ln>
                          <a:solidFill>
                            <a:schemeClr val="tx2">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defaultUrl</a:t>
                      </a:r>
                      <a:r>
                        <a:rPr kumimoji="1" lang="zh-CN" altLang="en-US" sz="1800" b="0" i="0" u="none" strike="noStrike" cap="none" normalizeH="0" baseline="0" dirty="0">
                          <a:ln>
                            <a:noFill/>
                          </a:ln>
                          <a:solidFill>
                            <a:schemeClr val="tx2">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属性指定的页面）。</a:t>
                      </a:r>
                      <a:endParaRPr kumimoji="1" lang="zh-CN" altLang="en-US" sz="1800" b="0" i="0" u="none" strike="noStrike" cap="none" normalizeH="0" baseline="0" dirty="0">
                        <a:ln>
                          <a:noFill/>
                        </a:ln>
                        <a:solidFill>
                          <a:schemeClr val="tx2">
                            <a:lumMod val="75000"/>
                          </a:schemeClr>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4296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DisplayRememberMe</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逻辑值，指定是否显示“记住我”复选框。默认值为</a:t>
                      </a: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413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FailureAction</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指定登录失败时采取的操作。值</a:t>
                      </a:r>
                      <a:r>
                        <a:rPr kumimoji="1"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RedirectToLoginPage</a:t>
                      </a: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表示重定向到自定义用户登录页面；值</a:t>
                      </a: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Refresh</a:t>
                      </a: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表示刷新页面并显示错误提示信息。</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idx="1"/>
          </p:nvPr>
        </p:nvSpPr>
        <p:spPr>
          <a:xfrm>
            <a:off x="304800" y="908050"/>
            <a:ext cx="8540750" cy="576263"/>
          </a:xfrm>
        </p:spPr>
        <p:txBody>
          <a:bodyPr/>
          <a:lstStyle/>
          <a:p>
            <a:pPr marL="666750" indent="-609600" eaLnBrk="1" hangingPunct="1">
              <a:lnSpc>
                <a:spcPct val="110000"/>
              </a:lnSpc>
            </a:pPr>
            <a:r>
              <a:rPr lang="en-US" altLang="zh-CN"/>
              <a:t>Login</a:t>
            </a:r>
            <a:r>
              <a:rPr lang="zh-CN" altLang="en-US"/>
              <a:t>控件的主要属性表（续）</a:t>
            </a:r>
            <a:endParaRPr lang="zh-CN" altLang="en-US" b="0">
              <a:solidFill>
                <a:srgbClr val="000000"/>
              </a:solidFill>
            </a:endParaRPr>
          </a:p>
        </p:txBody>
      </p:sp>
      <p:graphicFrame>
        <p:nvGraphicFramePr>
          <p:cNvPr id="6" name="Group 108"/>
          <p:cNvGraphicFramePr/>
          <p:nvPr/>
        </p:nvGraphicFramePr>
        <p:xfrm>
          <a:off x="539750" y="1700213"/>
          <a:ext cx="8280920" cy="4114800"/>
        </p:xfrm>
        <a:graphic>
          <a:graphicData uri="http://schemas.openxmlformats.org/drawingml/2006/table">
            <a:tbl>
              <a:tblPr/>
              <a:tblGrid>
                <a:gridCol w="3032025">
                  <a:extLst>
                    <a:ext uri="{9D8B030D-6E8A-4147-A177-3AD203B41FA5}">
                      <a16:colId xmlns:a16="http://schemas.microsoft.com/office/drawing/2014/main" val="20000"/>
                    </a:ext>
                  </a:extLst>
                </a:gridCol>
                <a:gridCol w="5248895">
                  <a:extLst>
                    <a:ext uri="{9D8B030D-6E8A-4147-A177-3AD203B41FA5}">
                      <a16:colId xmlns:a16="http://schemas.microsoft.com/office/drawing/2014/main" val="20001"/>
                    </a:ext>
                  </a:extLst>
                </a:gridCol>
              </a:tblGrid>
              <a:tr h="53022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Password</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获取用户提交的密码。</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413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PasswordRecoveryText</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指定“密码恢复”链接显示的文本。</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413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PasswordRecoveryUrl</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指定“密码恢复”链接的</a:t>
                      </a: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URL</a:t>
                      </a: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022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RemberMeSet</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指定是否选中“记住我”复选框。</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022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UserName</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获取或设置用户名文本框的内容。</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413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VisibleWhenLoggedIn</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逻辑值，指定用户登录成功后</a:t>
                      </a: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Login</a:t>
                      </a: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控件是否可见。默认值为</a:t>
                      </a: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动作按钮: 开始 4">
            <a:hlinkClick r:id="rId2" action="ppaction://hlinksldjump" highlightClick="1"/>
          </p:cNvPr>
          <p:cNvSpPr/>
          <p:nvPr/>
        </p:nvSpPr>
        <p:spPr>
          <a:xfrm>
            <a:off x="8388350" y="6237288"/>
            <a:ext cx="287338" cy="215900"/>
          </a:xfrm>
          <a:prstGeom prst="actionButtonBeginning">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pPr eaLnBrk="1" hangingPunct="1"/>
            <a:r>
              <a:rPr lang="en-US" altLang="zh-CN"/>
              <a:t>9.2.3</a:t>
            </a:r>
            <a:r>
              <a:rPr lang="en-US" altLang="zh-CN" b="0"/>
              <a:t> </a:t>
            </a:r>
            <a:r>
              <a:rPr lang="en-US" altLang="zh-CN"/>
              <a:t>LoginName</a:t>
            </a:r>
            <a:r>
              <a:rPr lang="zh-CN" altLang="en-US"/>
              <a:t>控件</a:t>
            </a:r>
            <a:endParaRPr lang="zh-CN" altLang="en-US" b="0"/>
          </a:p>
        </p:txBody>
      </p:sp>
      <p:sp>
        <p:nvSpPr>
          <p:cNvPr id="35843" name="Rectangle 3"/>
          <p:cNvSpPr>
            <a:spLocks noGrp="1" noRot="1" noChangeArrowheads="1"/>
          </p:cNvSpPr>
          <p:nvPr>
            <p:ph idx="1"/>
          </p:nvPr>
        </p:nvSpPr>
        <p:spPr>
          <a:xfrm>
            <a:off x="304800" y="1844675"/>
            <a:ext cx="8540750" cy="4464050"/>
          </a:xfrm>
        </p:spPr>
        <p:txBody>
          <a:bodyPr/>
          <a:lstStyle/>
          <a:p>
            <a:pPr>
              <a:defRPr/>
            </a:pPr>
            <a:r>
              <a:rPr lang="zh-CN" altLang="en-US" dirty="0"/>
              <a:t>用于用户登录验证之后，显示登录的用户名。（</a:t>
            </a:r>
            <a:r>
              <a:rPr lang="zh-CN" altLang="en-US" dirty="0">
                <a:solidFill>
                  <a:srgbClr val="0070C0"/>
                </a:solidFill>
              </a:rPr>
              <a:t>实际上，该控件显示的是</a:t>
            </a:r>
            <a:r>
              <a:rPr lang="en-US" altLang="zh-CN" dirty="0" err="1">
                <a:solidFill>
                  <a:srgbClr val="0070C0"/>
                </a:solidFill>
              </a:rPr>
              <a:t>System.Web.UI.Page.User.Identity.Name</a:t>
            </a:r>
            <a:r>
              <a:rPr lang="zh-CN" altLang="en-US" dirty="0">
                <a:solidFill>
                  <a:srgbClr val="0070C0"/>
                </a:solidFill>
              </a:rPr>
              <a:t>的属性值。）</a:t>
            </a:r>
            <a:endParaRPr lang="en-US" altLang="zh-CN" dirty="0">
              <a:solidFill>
                <a:srgbClr val="0070C0"/>
              </a:solidFill>
            </a:endParaRPr>
          </a:p>
          <a:p>
            <a:pPr>
              <a:defRPr/>
            </a:pPr>
            <a:r>
              <a:rPr lang="zh-CN" altLang="en-US" dirty="0"/>
              <a:t>如果使用的是</a:t>
            </a:r>
            <a:r>
              <a:rPr lang="en-US" altLang="zh-CN" dirty="0"/>
              <a:t>Windows</a:t>
            </a:r>
            <a:r>
              <a:rPr lang="zh-CN" altLang="en-US" dirty="0"/>
              <a:t>验证模式，该控件将显示用户的</a:t>
            </a:r>
            <a:r>
              <a:rPr lang="en-US" altLang="zh-CN" dirty="0"/>
              <a:t>Windows</a:t>
            </a:r>
            <a:r>
              <a:rPr lang="zh-CN" altLang="en-US" dirty="0"/>
              <a:t>帐户名。 </a:t>
            </a:r>
            <a:endParaRPr lang="en-US" altLang="zh-CN" dirty="0"/>
          </a:p>
          <a:p>
            <a:pPr>
              <a:defRPr/>
            </a:pPr>
            <a:r>
              <a:rPr lang="en-US" altLang="zh-CN" dirty="0" err="1"/>
              <a:t>FormatString</a:t>
            </a:r>
            <a:r>
              <a:rPr lang="zh-CN" altLang="en-US" dirty="0"/>
              <a:t>属性：可用于格式化输出的用户名。例如：</a:t>
            </a:r>
            <a:endParaRPr lang="en-US" altLang="zh-CN" dirty="0"/>
          </a:p>
          <a:p>
            <a:pPr lvl="2">
              <a:defRPr/>
            </a:pPr>
            <a:r>
              <a:rPr lang="zh-CN" altLang="en-US" dirty="0">
                <a:solidFill>
                  <a:schemeClr val="tx2">
                    <a:lumMod val="75000"/>
                  </a:schemeClr>
                </a:solidFill>
              </a:rPr>
              <a:t>设置</a:t>
            </a:r>
            <a:r>
              <a:rPr lang="en-US" altLang="zh-CN" dirty="0" err="1">
                <a:solidFill>
                  <a:schemeClr val="tx2">
                    <a:lumMod val="75000"/>
                  </a:schemeClr>
                </a:solidFill>
              </a:rPr>
              <a:t>FormatString</a:t>
            </a:r>
            <a:r>
              <a:rPr lang="en-US" altLang="zh-CN" dirty="0">
                <a:solidFill>
                  <a:schemeClr val="tx2">
                    <a:lumMod val="75000"/>
                  </a:schemeClr>
                </a:solidFill>
              </a:rPr>
              <a:t>=</a:t>
            </a:r>
            <a:r>
              <a:rPr lang="en-US" altLang="zh-CN" dirty="0">
                <a:solidFill>
                  <a:schemeClr val="tx2">
                    <a:lumMod val="75000"/>
                  </a:schemeClr>
                </a:solidFill>
                <a:latin typeface="宋体" panose="02010600030101010101" pitchFamily="2" charset="-122"/>
              </a:rPr>
              <a:t>“</a:t>
            </a:r>
            <a:r>
              <a:rPr lang="en-US" altLang="zh-CN" dirty="0">
                <a:solidFill>
                  <a:schemeClr val="tx2">
                    <a:lumMod val="75000"/>
                  </a:schemeClr>
                </a:solidFill>
              </a:rPr>
              <a:t>Welcome,{0}</a:t>
            </a:r>
            <a:r>
              <a:rPr lang="en-US" altLang="zh-CN" dirty="0">
                <a:solidFill>
                  <a:schemeClr val="tx2">
                    <a:lumMod val="75000"/>
                  </a:schemeClr>
                </a:solidFill>
                <a:latin typeface="宋体" panose="02010600030101010101" pitchFamily="2" charset="-122"/>
              </a:rPr>
              <a:t>”</a:t>
            </a:r>
            <a:r>
              <a:rPr lang="zh-CN" altLang="en-US" dirty="0">
                <a:solidFill>
                  <a:schemeClr val="tx2">
                    <a:lumMod val="75000"/>
                  </a:schemeClr>
                </a:solidFill>
              </a:rPr>
              <a:t>，则对已登录用户名</a:t>
            </a:r>
            <a:r>
              <a:rPr lang="en-US" altLang="zh-CN" dirty="0">
                <a:solidFill>
                  <a:schemeClr val="tx2">
                    <a:lumMod val="75000"/>
                  </a:schemeClr>
                </a:solidFill>
              </a:rPr>
              <a:t>admin</a:t>
            </a:r>
            <a:r>
              <a:rPr lang="zh-CN" altLang="en-US" dirty="0">
                <a:solidFill>
                  <a:schemeClr val="tx2">
                    <a:lumMod val="75000"/>
                  </a:schemeClr>
                </a:solidFill>
              </a:rPr>
              <a:t>，将在页面上显示 </a:t>
            </a:r>
            <a:r>
              <a:rPr lang="zh-CN" altLang="en-US" dirty="0">
                <a:solidFill>
                  <a:schemeClr val="tx2">
                    <a:lumMod val="75000"/>
                  </a:schemeClr>
                </a:solidFill>
                <a:latin typeface="宋体" panose="02010600030101010101" pitchFamily="2" charset="-122"/>
              </a:rPr>
              <a:t>“</a:t>
            </a:r>
            <a:r>
              <a:rPr lang="en-US" altLang="zh-CN" dirty="0" err="1">
                <a:solidFill>
                  <a:schemeClr val="tx2">
                    <a:lumMod val="75000"/>
                  </a:schemeClr>
                </a:solidFill>
              </a:rPr>
              <a:t>Welcome,admin</a:t>
            </a:r>
            <a:r>
              <a:rPr lang="en-US" altLang="zh-CN" dirty="0">
                <a:solidFill>
                  <a:schemeClr val="tx2">
                    <a:lumMod val="75000"/>
                  </a:schemeClr>
                </a:solidFill>
                <a:latin typeface="宋体" panose="02010600030101010101" pitchFamily="2" charset="-122"/>
              </a:rPr>
              <a:t>”</a:t>
            </a:r>
            <a:r>
              <a:rPr lang="zh-CN" altLang="en-US" dirty="0">
                <a:solidFill>
                  <a:schemeClr val="tx2">
                    <a:lumMod val="75000"/>
                  </a:schemeClr>
                </a:solidFill>
              </a:rPr>
              <a:t>。</a:t>
            </a:r>
          </a:p>
          <a:p>
            <a:pPr marL="666750" indent="-609600" eaLnBrk="1" hangingPunct="1">
              <a:lnSpc>
                <a:spcPct val="120000"/>
              </a:lnSpc>
              <a:spcBef>
                <a:spcPct val="35000"/>
              </a:spcBef>
              <a:defRPr/>
            </a:pPr>
            <a:r>
              <a:rPr lang="zh-CN" altLang="en-US" dirty="0"/>
              <a:t>示例：</a:t>
            </a:r>
            <a:endParaRPr lang="en-US" altLang="zh-CN" dirty="0"/>
          </a:p>
          <a:p>
            <a:pPr marL="1257300" lvl="2" eaLnBrk="1" hangingPunct="1">
              <a:defRPr/>
            </a:pPr>
            <a:r>
              <a:rPr lang="en-US" altLang="zh-CN" dirty="0"/>
              <a:t>C:\......\Web</a:t>
            </a:r>
            <a:r>
              <a:rPr lang="zh-CN" altLang="en-US" dirty="0"/>
              <a:t>编程技术</a:t>
            </a:r>
            <a:r>
              <a:rPr lang="en-US" altLang="zh-CN" dirty="0"/>
              <a:t>\ch9-2\Default.aspx</a:t>
            </a:r>
            <a:endParaRPr lang="zh-CN" altLang="en-US" dirty="0"/>
          </a:p>
        </p:txBody>
      </p:sp>
      <p:sp>
        <p:nvSpPr>
          <p:cNvPr id="6" name="动作按钮: 开始 5">
            <a:hlinkClick r:id="rId2" action="ppaction://hlinksldjump" highlightClick="1"/>
          </p:cNvPr>
          <p:cNvSpPr/>
          <p:nvPr/>
        </p:nvSpPr>
        <p:spPr>
          <a:xfrm>
            <a:off x="8388350" y="6092825"/>
            <a:ext cx="287338" cy="288925"/>
          </a:xfrm>
          <a:prstGeom prst="actionButtonBeginning">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pPr eaLnBrk="1" hangingPunct="1"/>
            <a:r>
              <a:rPr lang="en-US" altLang="zh-CN"/>
              <a:t>9.2.4</a:t>
            </a:r>
            <a:r>
              <a:rPr lang="en-US" altLang="zh-CN" b="0"/>
              <a:t> </a:t>
            </a:r>
            <a:r>
              <a:rPr lang="en-US" altLang="zh-CN"/>
              <a:t>LoginStatus</a:t>
            </a:r>
            <a:r>
              <a:rPr lang="zh-CN" altLang="en-US"/>
              <a:t>控件 </a:t>
            </a:r>
            <a:endParaRPr lang="zh-CN" altLang="en-US" b="0"/>
          </a:p>
        </p:txBody>
      </p:sp>
      <p:sp>
        <p:nvSpPr>
          <p:cNvPr id="43011" name="Rectangle 3"/>
          <p:cNvSpPr>
            <a:spLocks noGrp="1" noRot="1" noChangeArrowheads="1"/>
          </p:cNvSpPr>
          <p:nvPr>
            <p:ph idx="1"/>
          </p:nvPr>
        </p:nvSpPr>
        <p:spPr>
          <a:xfrm>
            <a:off x="304800" y="1981200"/>
            <a:ext cx="8540750" cy="4327525"/>
          </a:xfrm>
        </p:spPr>
        <p:txBody>
          <a:bodyPr/>
          <a:lstStyle/>
          <a:p>
            <a:pPr eaLnBrk="1" hangingPunct="1">
              <a:lnSpc>
                <a:spcPct val="95000"/>
              </a:lnSpc>
              <a:spcBef>
                <a:spcPct val="10000"/>
              </a:spcBef>
              <a:defRPr/>
            </a:pPr>
            <a:r>
              <a:rPr lang="zh-CN" altLang="en-US" dirty="0"/>
              <a:t>为没有通过身份验证的用户显示“登录”链接，为通过身份验证的用户显示“注销”链接。</a:t>
            </a:r>
            <a:endParaRPr lang="en-US" altLang="zh-CN" dirty="0"/>
          </a:p>
          <a:p>
            <a:pPr eaLnBrk="1" hangingPunct="1">
              <a:lnSpc>
                <a:spcPct val="95000"/>
              </a:lnSpc>
              <a:spcBef>
                <a:spcPct val="10000"/>
              </a:spcBef>
              <a:defRPr/>
            </a:pPr>
            <a:r>
              <a:rPr lang="zh-CN" altLang="en-US" dirty="0"/>
              <a:t>“登录”链接将重定向到登录页面。</a:t>
            </a:r>
            <a:endParaRPr lang="en-US" altLang="zh-CN" dirty="0"/>
          </a:p>
          <a:p>
            <a:pPr lvl="1" eaLnBrk="1" hangingPunct="1">
              <a:lnSpc>
                <a:spcPct val="95000"/>
              </a:lnSpc>
              <a:spcBef>
                <a:spcPct val="10000"/>
              </a:spcBef>
              <a:defRPr/>
            </a:pPr>
            <a:r>
              <a:rPr lang="zh-CN" altLang="en-US" dirty="0"/>
              <a:t>默认情况下，网站使用</a:t>
            </a:r>
            <a:r>
              <a:rPr lang="en-US" altLang="zh-CN" dirty="0"/>
              <a:t>Login.aspx</a:t>
            </a:r>
            <a:r>
              <a:rPr lang="zh-CN" altLang="en-US" dirty="0"/>
              <a:t>作为登录页；若想重新定制，需要在</a:t>
            </a:r>
            <a:r>
              <a:rPr lang="en-US" altLang="zh-CN" dirty="0"/>
              <a:t> </a:t>
            </a:r>
            <a:r>
              <a:rPr lang="en-US" altLang="zh-CN" dirty="0" err="1"/>
              <a:t>web.config</a:t>
            </a:r>
            <a:r>
              <a:rPr lang="zh-CN" altLang="en-US" dirty="0"/>
              <a:t>文件的</a:t>
            </a:r>
            <a:r>
              <a:rPr lang="en-US" altLang="zh-CN" dirty="0"/>
              <a:t>&lt;authorization&gt;</a:t>
            </a:r>
            <a:r>
              <a:rPr lang="zh-CN" altLang="en-US" dirty="0"/>
              <a:t>元素中添加一个</a:t>
            </a:r>
            <a:r>
              <a:rPr lang="en-US" altLang="zh-CN" dirty="0"/>
              <a:t>&lt;form&gt;</a:t>
            </a:r>
            <a:r>
              <a:rPr lang="zh-CN" altLang="en-US" dirty="0"/>
              <a:t>元素，指定</a:t>
            </a:r>
            <a:r>
              <a:rPr lang="en-US" altLang="zh-CN" dirty="0"/>
              <a:t>URL</a:t>
            </a:r>
            <a:r>
              <a:rPr lang="zh-CN" altLang="en-US" dirty="0"/>
              <a:t>。例：</a:t>
            </a:r>
            <a:endParaRPr lang="en-US" altLang="zh-CN" dirty="0"/>
          </a:p>
          <a:p>
            <a:pPr lvl="2" eaLnBrk="1" hangingPunct="1">
              <a:lnSpc>
                <a:spcPct val="95000"/>
              </a:lnSpc>
              <a:spcBef>
                <a:spcPct val="10000"/>
              </a:spcBef>
              <a:defRPr/>
            </a:pPr>
            <a:r>
              <a:rPr lang="en-US" altLang="zh-CN" dirty="0">
                <a:solidFill>
                  <a:srgbClr val="000000"/>
                </a:solidFill>
              </a:rPr>
              <a:t>&lt;authentication mode="Forms“&gt;</a:t>
            </a:r>
          </a:p>
          <a:p>
            <a:pPr lvl="2" eaLnBrk="1" hangingPunct="1">
              <a:lnSpc>
                <a:spcPct val="95000"/>
              </a:lnSpc>
              <a:spcBef>
                <a:spcPct val="10000"/>
              </a:spcBef>
              <a:defRPr/>
            </a:pPr>
            <a:r>
              <a:rPr lang="en-US" altLang="zh-CN" dirty="0">
                <a:solidFill>
                  <a:srgbClr val="000000"/>
                </a:solidFill>
              </a:rPr>
              <a:t>&lt;forms </a:t>
            </a:r>
            <a:r>
              <a:rPr lang="en-US" altLang="zh-CN" dirty="0" err="1">
                <a:solidFill>
                  <a:srgbClr val="000000"/>
                </a:solidFill>
              </a:rPr>
              <a:t>loginUrl</a:t>
            </a:r>
            <a:r>
              <a:rPr lang="en-US" altLang="zh-CN" dirty="0">
                <a:solidFill>
                  <a:srgbClr val="000000"/>
                </a:solidFill>
              </a:rPr>
              <a:t>="HomePage.aspx" &gt;</a:t>
            </a:r>
          </a:p>
          <a:p>
            <a:pPr lvl="2" eaLnBrk="1" hangingPunct="1">
              <a:lnSpc>
                <a:spcPct val="95000"/>
              </a:lnSpc>
              <a:spcBef>
                <a:spcPct val="10000"/>
              </a:spcBef>
              <a:defRPr/>
            </a:pPr>
            <a:r>
              <a:rPr lang="en-US" altLang="zh-CN" dirty="0">
                <a:solidFill>
                  <a:srgbClr val="000000"/>
                </a:solidFill>
              </a:rPr>
              <a:t>&lt;/authentication&gt;</a:t>
            </a:r>
          </a:p>
          <a:p>
            <a:pPr lvl="1" eaLnBrk="1" hangingPunct="1">
              <a:lnSpc>
                <a:spcPct val="95000"/>
              </a:lnSpc>
              <a:spcBef>
                <a:spcPct val="10000"/>
              </a:spcBef>
              <a:defRPr/>
            </a:pPr>
            <a:r>
              <a:rPr lang="zh-CN" altLang="en-US" dirty="0"/>
              <a:t>由于当未登录用户单击</a:t>
            </a:r>
            <a:r>
              <a:rPr lang="zh-CN" altLang="en-US" dirty="0">
                <a:latin typeface="宋体" panose="02010600030101010101" pitchFamily="2" charset="-122"/>
              </a:rPr>
              <a:t>“</a:t>
            </a:r>
            <a:r>
              <a:rPr lang="zh-CN" altLang="en-US" dirty="0"/>
              <a:t>登录</a:t>
            </a:r>
            <a:r>
              <a:rPr lang="zh-CN" altLang="en-US" dirty="0">
                <a:latin typeface="宋体" panose="02010600030101010101" pitchFamily="2" charset="-122"/>
              </a:rPr>
              <a:t>”</a:t>
            </a:r>
            <a:r>
              <a:rPr lang="zh-CN" altLang="en-US" dirty="0"/>
              <a:t>时将链接到网站根文件夹下的</a:t>
            </a:r>
            <a:r>
              <a:rPr lang="en-US" altLang="zh-CN" dirty="0">
                <a:solidFill>
                  <a:srgbClr val="002060"/>
                </a:solidFill>
              </a:rPr>
              <a:t>Login.aspx</a:t>
            </a:r>
            <a:r>
              <a:rPr lang="zh-CN" altLang="en-US" dirty="0"/>
              <a:t>，故，需要将该页面文件存放到</a:t>
            </a:r>
            <a:r>
              <a:rPr lang="zh-CN" altLang="en-US" dirty="0">
                <a:solidFill>
                  <a:srgbClr val="002060"/>
                </a:solidFill>
              </a:rPr>
              <a:t>根文件夹下</a:t>
            </a:r>
            <a:r>
              <a:rPr lang="zh-CN" altLang="en-US" dirty="0"/>
              <a:t>。</a:t>
            </a:r>
          </a:p>
          <a:p>
            <a:pPr indent="266700">
              <a:lnSpc>
                <a:spcPct val="115000"/>
              </a:lnSpc>
              <a:spcBef>
                <a:spcPct val="10000"/>
              </a:spcBef>
              <a:buFont typeface="Wingdings" panose="05000000000000000000" pitchFamily="2" charset="2"/>
              <a:buNone/>
              <a:defRPr/>
            </a:pPr>
            <a:endParaRPr lang="en-US" altLang="zh-CN" dirty="0">
              <a:solidFill>
                <a:srgbClr val="00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Rot="1" noChangeArrowheads="1"/>
          </p:cNvSpPr>
          <p:nvPr>
            <p:ph idx="1"/>
          </p:nvPr>
        </p:nvSpPr>
        <p:spPr>
          <a:xfrm>
            <a:off x="304800" y="1052513"/>
            <a:ext cx="8540750" cy="5256212"/>
          </a:xfrm>
        </p:spPr>
        <p:txBody>
          <a:bodyPr/>
          <a:lstStyle/>
          <a:p>
            <a:pPr eaLnBrk="1" hangingPunct="1">
              <a:lnSpc>
                <a:spcPct val="95000"/>
              </a:lnSpc>
              <a:spcBef>
                <a:spcPct val="10000"/>
              </a:spcBef>
              <a:defRPr/>
            </a:pPr>
            <a:r>
              <a:rPr lang="zh-CN" altLang="en-US" dirty="0"/>
              <a:t>“注销”链接将当前用户的身份重置为匿名用户。</a:t>
            </a:r>
            <a:endParaRPr lang="en-US" altLang="zh-CN" dirty="0"/>
          </a:p>
          <a:p>
            <a:pPr eaLnBrk="1" hangingPunct="1">
              <a:lnSpc>
                <a:spcPct val="95000"/>
              </a:lnSpc>
              <a:spcBef>
                <a:spcPct val="10000"/>
              </a:spcBef>
              <a:defRPr/>
            </a:pPr>
            <a:r>
              <a:rPr lang="zh-CN" altLang="en-US" dirty="0"/>
              <a:t>默认情况下，当用户单击“注销”链接时，将被注销，但仍位于相同网页中，可使用</a:t>
            </a:r>
            <a:r>
              <a:rPr lang="en-US" altLang="zh-CN" dirty="0" err="1"/>
              <a:t>LogoutAction</a:t>
            </a:r>
            <a:r>
              <a:rPr lang="zh-CN" altLang="en-US" dirty="0"/>
              <a:t>属性和</a:t>
            </a:r>
            <a:r>
              <a:rPr lang="en-US" altLang="zh-CN" dirty="0" err="1"/>
              <a:t>LogoutPageUrl</a:t>
            </a:r>
            <a:r>
              <a:rPr lang="zh-CN" altLang="en-US" dirty="0"/>
              <a:t>属性被重定向到</a:t>
            </a:r>
            <a:r>
              <a:rPr lang="en-US" altLang="zh-CN" dirty="0" err="1"/>
              <a:t>LogoutPageUrl</a:t>
            </a:r>
            <a:r>
              <a:rPr lang="zh-CN" altLang="en-US" dirty="0"/>
              <a:t>属性指定的</a:t>
            </a:r>
            <a:r>
              <a:rPr lang="en-US" altLang="zh-CN" dirty="0"/>
              <a:t>URL</a:t>
            </a:r>
            <a:r>
              <a:rPr lang="zh-CN" altLang="en-US" dirty="0"/>
              <a:t>。</a:t>
            </a:r>
            <a:endParaRPr lang="en-US" altLang="zh-CN" dirty="0"/>
          </a:p>
          <a:p>
            <a:pPr lvl="1" eaLnBrk="1" hangingPunct="1">
              <a:lnSpc>
                <a:spcPct val="95000"/>
              </a:lnSpc>
              <a:spcBef>
                <a:spcPct val="10000"/>
              </a:spcBef>
              <a:defRPr/>
            </a:pPr>
            <a:r>
              <a:rPr lang="en-US" altLang="zh-CN" b="0" dirty="0" err="1"/>
              <a:t>LogoutAction</a:t>
            </a:r>
            <a:r>
              <a:rPr lang="zh-CN" altLang="en-US" b="0" dirty="0"/>
              <a:t>：</a:t>
            </a:r>
            <a:r>
              <a:rPr lang="en-US" altLang="zh-CN" b="0" dirty="0">
                <a:solidFill>
                  <a:schemeClr val="tx2">
                    <a:lumMod val="75000"/>
                  </a:schemeClr>
                </a:solidFill>
              </a:rPr>
              <a:t>Refresh</a:t>
            </a:r>
            <a:r>
              <a:rPr lang="zh-CN" altLang="en-US" b="0" dirty="0"/>
              <a:t>，刷新页面；</a:t>
            </a:r>
            <a:endParaRPr lang="en-US" altLang="zh-CN" b="0" dirty="0"/>
          </a:p>
          <a:p>
            <a:pPr lvl="1" eaLnBrk="1" hangingPunct="1">
              <a:lnSpc>
                <a:spcPct val="95000"/>
              </a:lnSpc>
              <a:spcBef>
                <a:spcPct val="10000"/>
              </a:spcBef>
              <a:defRPr/>
            </a:pPr>
            <a:r>
              <a:rPr lang="en-US" altLang="zh-CN" b="0" dirty="0" err="1"/>
              <a:t>LogoutAction</a:t>
            </a:r>
            <a:r>
              <a:rPr lang="zh-CN" altLang="en-US" b="0" dirty="0"/>
              <a:t>：</a:t>
            </a:r>
            <a:r>
              <a:rPr lang="en-US" altLang="zh-CN" b="0" dirty="0">
                <a:solidFill>
                  <a:schemeClr val="tx2">
                    <a:lumMod val="75000"/>
                  </a:schemeClr>
                </a:solidFill>
              </a:rPr>
              <a:t>Redirect</a:t>
            </a:r>
            <a:r>
              <a:rPr lang="zh-CN" altLang="en-US" b="0" dirty="0"/>
              <a:t>，重定向到</a:t>
            </a:r>
            <a:r>
              <a:rPr lang="en-US" altLang="zh-CN" b="0" dirty="0" err="1"/>
              <a:t>LogoutPageUrl</a:t>
            </a:r>
            <a:r>
              <a:rPr lang="zh-CN" altLang="en-US" b="0" dirty="0"/>
              <a:t>属性定义的页面；</a:t>
            </a:r>
            <a:endParaRPr lang="en-US" altLang="zh-CN" b="0" dirty="0"/>
          </a:p>
          <a:p>
            <a:pPr lvl="1" eaLnBrk="1" hangingPunct="1">
              <a:lnSpc>
                <a:spcPct val="95000"/>
              </a:lnSpc>
              <a:spcBef>
                <a:spcPct val="10000"/>
              </a:spcBef>
              <a:defRPr/>
            </a:pPr>
            <a:r>
              <a:rPr lang="en-US" altLang="zh-CN" b="0" dirty="0" err="1"/>
              <a:t>LogoutAction</a:t>
            </a:r>
            <a:r>
              <a:rPr lang="zh-CN" altLang="en-US" b="0" dirty="0"/>
              <a:t>：</a:t>
            </a:r>
            <a:r>
              <a:rPr lang="en-US" altLang="zh-CN" b="0" dirty="0" err="1">
                <a:solidFill>
                  <a:schemeClr val="tx2">
                    <a:lumMod val="75000"/>
                  </a:schemeClr>
                </a:solidFill>
              </a:rPr>
              <a:t>RedirectToLoginPage</a:t>
            </a:r>
            <a:r>
              <a:rPr lang="zh-CN" altLang="en-US" b="0" dirty="0"/>
              <a:t>，重定向到</a:t>
            </a:r>
            <a:r>
              <a:rPr lang="en-US" altLang="zh-CN" b="0" dirty="0" err="1"/>
              <a:t>web.config</a:t>
            </a:r>
            <a:r>
              <a:rPr lang="zh-CN" altLang="en-US" b="0" dirty="0"/>
              <a:t>中</a:t>
            </a:r>
            <a:r>
              <a:rPr lang="en-US" altLang="zh-CN" b="0" dirty="0"/>
              <a:t>&lt;forms&gt;</a:t>
            </a:r>
            <a:r>
              <a:rPr lang="zh-CN" altLang="en-US" b="0" dirty="0"/>
              <a:t>配置节的属性</a:t>
            </a:r>
            <a:r>
              <a:rPr lang="en-US" altLang="zh-CN" b="0" dirty="0" err="1"/>
              <a:t>loginUrl</a:t>
            </a:r>
            <a:r>
              <a:rPr lang="zh-CN" altLang="en-US" b="0" dirty="0"/>
              <a:t>定义的登录页面。 </a:t>
            </a:r>
          </a:p>
          <a:p>
            <a:pPr marL="666750" indent="-609600" eaLnBrk="1" hangingPunct="1">
              <a:lnSpc>
                <a:spcPct val="120000"/>
              </a:lnSpc>
              <a:spcBef>
                <a:spcPct val="35000"/>
              </a:spcBef>
              <a:defRPr/>
            </a:pPr>
            <a:r>
              <a:rPr lang="zh-CN" altLang="en-US" dirty="0"/>
              <a:t>示例：</a:t>
            </a:r>
            <a:endParaRPr lang="en-US" altLang="zh-CN" dirty="0"/>
          </a:p>
          <a:p>
            <a:pPr marL="1257300" lvl="2" eaLnBrk="1" hangingPunct="1">
              <a:defRPr/>
            </a:pPr>
            <a:r>
              <a:rPr lang="en-US" altLang="zh-CN" dirty="0"/>
              <a:t>C:\......\Web</a:t>
            </a:r>
            <a:r>
              <a:rPr lang="zh-CN" altLang="en-US" dirty="0"/>
              <a:t>编程技术</a:t>
            </a:r>
            <a:r>
              <a:rPr lang="en-US" altLang="zh-CN" dirty="0"/>
              <a:t>\ch9\Default.aspx</a:t>
            </a:r>
            <a:endParaRPr lang="zh-CN" altLang="en-US" dirty="0"/>
          </a:p>
          <a:p>
            <a:pPr eaLnBrk="1" hangingPunct="1">
              <a:lnSpc>
                <a:spcPct val="95000"/>
              </a:lnSpc>
              <a:spcBef>
                <a:spcPct val="10000"/>
              </a:spcBef>
              <a:defRPr/>
            </a:pPr>
            <a:endParaRPr lang="en-US" altLang="zh-CN" dirty="0"/>
          </a:p>
        </p:txBody>
      </p:sp>
      <p:sp>
        <p:nvSpPr>
          <p:cNvPr id="3" name="动作按钮: 开始 2">
            <a:hlinkClick r:id="rId2" action="ppaction://hlinksldjump" highlightClick="1"/>
          </p:cNvPr>
          <p:cNvSpPr/>
          <p:nvPr/>
        </p:nvSpPr>
        <p:spPr>
          <a:xfrm>
            <a:off x="8532813" y="6165850"/>
            <a:ext cx="287337" cy="287338"/>
          </a:xfrm>
          <a:prstGeom prst="actionButtonBeginning">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lstStyle/>
          <a:p>
            <a:pPr eaLnBrk="1" hangingPunct="1"/>
            <a:r>
              <a:rPr lang="en-US" altLang="zh-CN"/>
              <a:t>9.2.5</a:t>
            </a:r>
            <a:r>
              <a:rPr lang="en-US" altLang="zh-CN" b="0"/>
              <a:t> </a:t>
            </a:r>
            <a:r>
              <a:rPr lang="en-US" altLang="zh-CN"/>
              <a:t>LoginView</a:t>
            </a:r>
            <a:r>
              <a:rPr lang="zh-CN" altLang="en-US"/>
              <a:t>控件</a:t>
            </a:r>
            <a:endParaRPr lang="zh-CN" altLang="en-US" b="0"/>
          </a:p>
        </p:txBody>
      </p:sp>
      <p:sp>
        <p:nvSpPr>
          <p:cNvPr id="4" name="Rectangle 3"/>
          <p:cNvSpPr txBox="1">
            <a:spLocks noRot="1" noChangeArrowheads="1"/>
          </p:cNvSpPr>
          <p:nvPr/>
        </p:nvSpPr>
        <p:spPr bwMode="auto">
          <a:xfrm>
            <a:off x="304800" y="1844675"/>
            <a:ext cx="8540750" cy="4321175"/>
          </a:xfrm>
          <a:prstGeom prst="rect">
            <a:avLst/>
          </a:prstGeom>
          <a:noFill/>
          <a:ln w="9525">
            <a:noFill/>
            <a:miter lim="800000"/>
          </a:ln>
        </p:spPr>
        <p:txBody>
          <a:bodyPr/>
          <a:lstStyle/>
          <a:p>
            <a:pPr marL="342900" indent="-342900">
              <a:lnSpc>
                <a:spcPct val="120000"/>
              </a:lnSpc>
              <a:spcBef>
                <a:spcPct val="10000"/>
              </a:spcBef>
              <a:buClr>
                <a:schemeClr val="hlink"/>
              </a:buClr>
              <a:buSzPct val="70000"/>
              <a:buFont typeface="Wingdings" panose="05000000000000000000" pitchFamily="2" charset="2"/>
              <a:buChar char="v"/>
              <a:defRPr/>
            </a:pPr>
            <a:r>
              <a:rPr lang="zh-CN" altLang="en-US" sz="2400" b="1" dirty="0"/>
              <a:t>该控件可以向匿名用户、登录用户显示不同的页面内容。还可配置成根据已登陆用户的角色显示内容。</a:t>
            </a:r>
            <a:endParaRPr lang="en-US" altLang="zh-CN" sz="2400" b="1" dirty="0"/>
          </a:p>
          <a:p>
            <a:pPr marL="342900" indent="-342900">
              <a:lnSpc>
                <a:spcPct val="120000"/>
              </a:lnSpc>
              <a:spcBef>
                <a:spcPct val="10000"/>
              </a:spcBef>
              <a:buClr>
                <a:schemeClr val="hlink"/>
              </a:buClr>
              <a:buSzPct val="70000"/>
              <a:buFont typeface="Wingdings" panose="05000000000000000000" pitchFamily="2" charset="2"/>
              <a:buChar char="v"/>
              <a:defRPr/>
            </a:pPr>
            <a:r>
              <a:rPr lang="zh-CN" altLang="en-US" sz="2400" b="1" dirty="0"/>
              <a:t>显示给匿名用户的信息放置在该控件</a:t>
            </a:r>
            <a:r>
              <a:rPr lang="en-US" altLang="zh-CN" sz="2400" b="1" dirty="0" err="1"/>
              <a:t>AnonymousTemplate</a:t>
            </a:r>
            <a:r>
              <a:rPr lang="zh-CN" altLang="en-US" sz="2400" b="1" dirty="0"/>
              <a:t>模板中，显示给通过身份验证用户的信息放置在</a:t>
            </a:r>
            <a:r>
              <a:rPr lang="en-US" altLang="zh-CN" sz="2400" b="1" dirty="0" err="1"/>
              <a:t>LoggedInTemplate</a:t>
            </a:r>
            <a:r>
              <a:rPr lang="zh-CN" altLang="en-US" sz="2400" b="1" dirty="0"/>
              <a:t>模板中，模板的切换由系统自动完成。</a:t>
            </a:r>
            <a:endParaRPr lang="en-US" altLang="zh-CN" sz="2400" b="1" dirty="0"/>
          </a:p>
          <a:p>
            <a:pPr marL="342900" indent="-342900">
              <a:lnSpc>
                <a:spcPct val="120000"/>
              </a:lnSpc>
              <a:spcBef>
                <a:spcPct val="10000"/>
              </a:spcBef>
              <a:buClr>
                <a:schemeClr val="hlink"/>
              </a:buClr>
              <a:buSzPct val="70000"/>
              <a:buFont typeface="Wingdings" panose="05000000000000000000" pitchFamily="2" charset="2"/>
              <a:buChar char="v"/>
              <a:defRPr/>
            </a:pPr>
            <a:r>
              <a:rPr lang="zh-CN" altLang="en-US" sz="2400" b="1" dirty="0"/>
              <a:t>通过配置</a:t>
            </a:r>
            <a:r>
              <a:rPr lang="en-US" altLang="zh-CN" sz="2400" b="1" dirty="0" err="1"/>
              <a:t>RoleGroups</a:t>
            </a:r>
            <a:r>
              <a:rPr lang="zh-CN" altLang="en-US" sz="2400" b="1" dirty="0"/>
              <a:t>属性，可以根据已登录用户的不同角色显示不同的内容。这时，</a:t>
            </a:r>
            <a:r>
              <a:rPr lang="en-US" altLang="zh-CN" sz="2400" b="1" dirty="0" err="1"/>
              <a:t>LoggedInTemplate</a:t>
            </a:r>
            <a:r>
              <a:rPr lang="zh-CN" altLang="en-US" sz="2400" b="1" dirty="0"/>
              <a:t>模板中的内容则是针对那些已登录站点，但不属于属性</a:t>
            </a:r>
            <a:r>
              <a:rPr lang="en-US" altLang="zh-CN" sz="2400" b="1" dirty="0" err="1"/>
              <a:t>RoleGroups</a:t>
            </a:r>
            <a:r>
              <a:rPr lang="zh-CN" altLang="en-US" sz="2400" b="1" dirty="0"/>
              <a:t>指定的包含于任何角色的用户。</a:t>
            </a:r>
            <a:endParaRPr lang="en-US" altLang="zh-CN" sz="2400" b="1" kern="0" dirty="0">
              <a:latin typeface="+mn-lt"/>
              <a:ea typeface="+mn-ea"/>
            </a:endParaRPr>
          </a:p>
        </p:txBody>
      </p:sp>
      <p:sp>
        <p:nvSpPr>
          <p:cNvPr id="5" name="动作按钮: 开始 4">
            <a:hlinkClick r:id="rId2" action="ppaction://hlinksldjump" highlightClick="1"/>
          </p:cNvPr>
          <p:cNvSpPr/>
          <p:nvPr/>
        </p:nvSpPr>
        <p:spPr>
          <a:xfrm>
            <a:off x="8532813" y="6237288"/>
            <a:ext cx="287337" cy="215900"/>
          </a:xfrm>
          <a:prstGeom prst="actionButtonBeginning">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Rot="1" noChangeArrowheads="1"/>
          </p:cNvSpPr>
          <p:nvPr>
            <p:ph idx="1"/>
          </p:nvPr>
        </p:nvSpPr>
        <p:spPr>
          <a:xfrm>
            <a:off x="304800" y="1052513"/>
            <a:ext cx="8540750" cy="5256212"/>
          </a:xfrm>
        </p:spPr>
        <p:txBody>
          <a:bodyPr/>
          <a:lstStyle/>
          <a:p>
            <a:pPr marL="666750" indent="-609600" eaLnBrk="1" hangingPunct="1">
              <a:lnSpc>
                <a:spcPct val="120000"/>
              </a:lnSpc>
              <a:spcBef>
                <a:spcPct val="35000"/>
              </a:spcBef>
              <a:defRPr/>
            </a:pPr>
            <a:r>
              <a:rPr lang="zh-CN" altLang="en-US" dirty="0">
                <a:solidFill>
                  <a:schemeClr val="accent1">
                    <a:lumMod val="25000"/>
                  </a:schemeClr>
                </a:solidFill>
              </a:rPr>
              <a:t>说明</a:t>
            </a:r>
            <a:r>
              <a:rPr lang="zh-CN" altLang="en-US" dirty="0"/>
              <a:t>：</a:t>
            </a:r>
            <a:r>
              <a:rPr lang="en-US" altLang="zh-CN" dirty="0"/>
              <a:t> </a:t>
            </a:r>
            <a:r>
              <a:rPr lang="en-US" altLang="zh-CN" dirty="0" err="1"/>
              <a:t>LoginView</a:t>
            </a:r>
            <a:r>
              <a:rPr lang="zh-CN" altLang="en-US" dirty="0"/>
              <a:t>控件本身并不展示任何内容，必须在其</a:t>
            </a:r>
            <a:r>
              <a:rPr lang="en-US" altLang="zh-CN" dirty="0" err="1"/>
              <a:t>AnonymousTemplate</a:t>
            </a:r>
            <a:r>
              <a:rPr lang="zh-CN" altLang="en-US" dirty="0"/>
              <a:t>和</a:t>
            </a:r>
            <a:r>
              <a:rPr lang="en-US" altLang="zh-CN" dirty="0" err="1"/>
              <a:t>LoggedInTemplate</a:t>
            </a:r>
            <a:r>
              <a:rPr lang="zh-CN" altLang="en-US" dirty="0"/>
              <a:t>这两个模板放置需要显示的内容。</a:t>
            </a:r>
            <a:endParaRPr lang="en-US" altLang="zh-CN" dirty="0"/>
          </a:p>
          <a:p>
            <a:pPr marL="666750" indent="-609600" eaLnBrk="1" hangingPunct="1">
              <a:lnSpc>
                <a:spcPct val="120000"/>
              </a:lnSpc>
              <a:spcBef>
                <a:spcPct val="35000"/>
              </a:spcBef>
              <a:defRPr/>
            </a:pPr>
            <a:r>
              <a:rPr lang="zh-CN" altLang="en-US" dirty="0"/>
              <a:t>通常，将</a:t>
            </a:r>
            <a:r>
              <a:rPr lang="en-US" altLang="zh-CN" dirty="0"/>
              <a:t>Login</a:t>
            </a:r>
            <a:r>
              <a:rPr lang="zh-CN" altLang="en-US" dirty="0"/>
              <a:t>控件</a:t>
            </a:r>
            <a:r>
              <a:rPr lang="en-US" altLang="zh-CN" dirty="0" err="1"/>
              <a:t>AnonymousTemplate</a:t>
            </a:r>
            <a:r>
              <a:rPr lang="zh-CN" altLang="en-US" dirty="0"/>
              <a:t>模板中，而将</a:t>
            </a:r>
            <a:r>
              <a:rPr lang="en-US" altLang="zh-CN" dirty="0" err="1"/>
              <a:t>LoginName</a:t>
            </a:r>
            <a:r>
              <a:rPr lang="zh-CN" altLang="en-US" dirty="0"/>
              <a:t>控件及</a:t>
            </a:r>
            <a:r>
              <a:rPr lang="en-US" altLang="zh-CN" dirty="0" err="1"/>
              <a:t>LoginStatus</a:t>
            </a:r>
            <a:r>
              <a:rPr lang="zh-CN" altLang="en-US" dirty="0"/>
              <a:t>控件放置在</a:t>
            </a:r>
            <a:r>
              <a:rPr lang="en-US" altLang="zh-CN" dirty="0" err="1"/>
              <a:t>LoggedInTemplate</a:t>
            </a:r>
            <a:r>
              <a:rPr lang="zh-CN" altLang="en-US" dirty="0"/>
              <a:t>模板中。</a:t>
            </a:r>
            <a:endParaRPr lang="en-US" altLang="zh-CN" dirty="0"/>
          </a:p>
          <a:p>
            <a:pPr marL="666750" indent="-609600" eaLnBrk="1" hangingPunct="1">
              <a:lnSpc>
                <a:spcPct val="120000"/>
              </a:lnSpc>
              <a:spcBef>
                <a:spcPct val="35000"/>
              </a:spcBef>
              <a:defRPr/>
            </a:pPr>
            <a:r>
              <a:rPr lang="zh-CN" altLang="en-US" dirty="0"/>
              <a:t>示例：</a:t>
            </a:r>
            <a:endParaRPr lang="en-US" altLang="zh-CN" dirty="0"/>
          </a:p>
          <a:p>
            <a:pPr marL="1257300" lvl="2" eaLnBrk="1" hangingPunct="1">
              <a:lnSpc>
                <a:spcPct val="120000"/>
              </a:lnSpc>
              <a:defRPr/>
            </a:pPr>
            <a:r>
              <a:rPr lang="en-US" altLang="zh-CN" dirty="0"/>
              <a:t>C:\......\Web</a:t>
            </a:r>
            <a:r>
              <a:rPr lang="zh-CN" altLang="en-US" dirty="0"/>
              <a:t>编程技术</a:t>
            </a:r>
            <a:r>
              <a:rPr lang="en-US" altLang="zh-CN" dirty="0"/>
              <a:t>\ch9-2\ Login.aspx</a:t>
            </a:r>
            <a:endParaRPr lang="zh-CN" altLang="en-US" dirty="0"/>
          </a:p>
          <a:p>
            <a:pPr eaLnBrk="1" hangingPunct="1">
              <a:lnSpc>
                <a:spcPct val="95000"/>
              </a:lnSpc>
              <a:spcBef>
                <a:spcPct val="10000"/>
              </a:spcBef>
              <a:defRPr/>
            </a:pPr>
            <a:endParaRPr lang="en-US" altLang="zh-CN" dirty="0"/>
          </a:p>
        </p:txBody>
      </p:sp>
      <p:sp>
        <p:nvSpPr>
          <p:cNvPr id="3" name="动作按钮: 开始 2">
            <a:hlinkClick r:id="rId2" action="ppaction://hlinksldjump" highlightClick="1"/>
          </p:cNvPr>
          <p:cNvSpPr/>
          <p:nvPr/>
        </p:nvSpPr>
        <p:spPr>
          <a:xfrm>
            <a:off x="8532813" y="6165850"/>
            <a:ext cx="287337" cy="287338"/>
          </a:xfrm>
          <a:prstGeom prst="actionButtonBeginning">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pPr eaLnBrk="1" hangingPunct="1"/>
            <a:r>
              <a:rPr lang="en-US" altLang="zh-CN"/>
              <a:t>9.2.6</a:t>
            </a:r>
            <a:r>
              <a:rPr lang="en-US" altLang="zh-CN" b="0"/>
              <a:t> </a:t>
            </a:r>
            <a:r>
              <a:rPr lang="en-US" altLang="zh-CN"/>
              <a:t>ChangePassword</a:t>
            </a:r>
            <a:r>
              <a:rPr lang="zh-CN" altLang="en-US"/>
              <a:t>控件</a:t>
            </a:r>
            <a:endParaRPr lang="zh-CN" altLang="en-US" b="0"/>
          </a:p>
        </p:txBody>
      </p:sp>
      <p:sp>
        <p:nvSpPr>
          <p:cNvPr id="4" name="Rectangle 3"/>
          <p:cNvSpPr txBox="1">
            <a:spLocks noRot="1" noChangeArrowheads="1"/>
          </p:cNvSpPr>
          <p:nvPr/>
        </p:nvSpPr>
        <p:spPr bwMode="auto">
          <a:xfrm>
            <a:off x="304800" y="1844675"/>
            <a:ext cx="8540750" cy="4464050"/>
          </a:xfrm>
          <a:prstGeom prst="rect">
            <a:avLst/>
          </a:prstGeom>
          <a:noFill/>
          <a:ln w="9525">
            <a:noFill/>
            <a:miter lim="800000"/>
          </a:ln>
        </p:spPr>
        <p:txBody>
          <a:bodyPr/>
          <a:lstStyle/>
          <a:p>
            <a:pPr marL="342900" indent="-342900">
              <a:lnSpc>
                <a:spcPct val="120000"/>
              </a:lnSpc>
              <a:spcBef>
                <a:spcPct val="10000"/>
              </a:spcBef>
              <a:buClr>
                <a:schemeClr val="hlink"/>
              </a:buClr>
              <a:buSzPct val="70000"/>
              <a:buFont typeface="Wingdings" panose="05000000000000000000" pitchFamily="2" charset="2"/>
              <a:buChar char="v"/>
              <a:defRPr/>
            </a:pPr>
            <a:r>
              <a:rPr lang="zh-CN" altLang="en-US" sz="2400" b="1" dirty="0"/>
              <a:t>提供用户密码修改功能，可以被匿名用户和登录用户使用。</a:t>
            </a:r>
            <a:endParaRPr lang="en-US" altLang="zh-CN" sz="2400" b="1" dirty="0"/>
          </a:p>
          <a:p>
            <a:pPr marL="342900" indent="-342900">
              <a:lnSpc>
                <a:spcPct val="120000"/>
              </a:lnSpc>
              <a:spcBef>
                <a:spcPct val="10000"/>
              </a:spcBef>
              <a:buClr>
                <a:schemeClr val="hlink"/>
              </a:buClr>
              <a:buSzPct val="70000"/>
              <a:buFont typeface="Wingdings" panose="05000000000000000000" pitchFamily="2" charset="2"/>
              <a:buChar char="v"/>
              <a:defRPr/>
            </a:pPr>
            <a:r>
              <a:rPr lang="zh-CN" altLang="en-US" sz="2400" b="1" dirty="0"/>
              <a:t>如果是匿名用户，该控件将提示其输入身份凭据（提交用户名、旧密码和新密码以完成密码修改工作）；如果是登录用户，该控件将自动填充用户名，又用户提交旧密码和新密码来完成密码修改工作。</a:t>
            </a:r>
            <a:endParaRPr lang="en-US" altLang="zh-CN" sz="2400" b="1" dirty="0"/>
          </a:p>
          <a:p>
            <a:pPr marL="342900" indent="-342900">
              <a:lnSpc>
                <a:spcPct val="120000"/>
              </a:lnSpc>
              <a:spcBef>
                <a:spcPct val="10000"/>
              </a:spcBef>
              <a:buClr>
                <a:schemeClr val="hlink"/>
              </a:buClr>
              <a:buSzPct val="70000"/>
              <a:buFont typeface="Wingdings" panose="05000000000000000000" pitchFamily="2" charset="2"/>
              <a:buChar char="v"/>
              <a:defRPr/>
            </a:pPr>
            <a:r>
              <a:rPr lang="zh-CN" altLang="en-US" sz="2400" b="1" dirty="0"/>
              <a:t>要允许未登录用户修改密码，需设置属性</a:t>
            </a:r>
            <a:r>
              <a:rPr lang="en-US" altLang="zh-CN" sz="2400" b="1" dirty="0" err="1"/>
              <a:t>DisplayUserName</a:t>
            </a:r>
            <a:r>
              <a:rPr lang="zh-CN" altLang="en-US" sz="2400" b="1" dirty="0"/>
              <a:t>值为</a:t>
            </a:r>
            <a:r>
              <a:rPr lang="en-US" altLang="zh-CN" sz="2400" b="1" dirty="0"/>
              <a:t>true</a:t>
            </a:r>
            <a:r>
              <a:rPr lang="zh-CN" altLang="en-US" sz="2400" b="1" dirty="0"/>
              <a:t>。</a:t>
            </a:r>
            <a:endParaRPr lang="en-US" altLang="zh-CN" sz="2400" b="1" dirty="0"/>
          </a:p>
          <a:p>
            <a:pPr marL="342900" indent="-342900">
              <a:lnSpc>
                <a:spcPct val="120000"/>
              </a:lnSpc>
              <a:spcBef>
                <a:spcPct val="10000"/>
              </a:spcBef>
              <a:buClr>
                <a:schemeClr val="hlink"/>
              </a:buClr>
              <a:buSzPct val="70000"/>
              <a:buFont typeface="Wingdings" panose="05000000000000000000" pitchFamily="2" charset="2"/>
              <a:buChar char="v"/>
              <a:defRPr/>
            </a:pPr>
            <a:r>
              <a:rPr lang="zh-CN" altLang="en-US" sz="2400" b="1" dirty="0"/>
              <a:t>内置了两个视图：更改密码视图和成功视图。</a:t>
            </a:r>
          </a:p>
          <a:p>
            <a:pPr marL="342900" indent="-342900">
              <a:lnSpc>
                <a:spcPct val="120000"/>
              </a:lnSpc>
              <a:spcBef>
                <a:spcPct val="10000"/>
              </a:spcBef>
              <a:buClr>
                <a:schemeClr val="hlink"/>
              </a:buClr>
              <a:buSzPct val="70000"/>
              <a:buFont typeface="Wingdings" panose="05000000000000000000" pitchFamily="2" charset="2"/>
              <a:buChar char="v"/>
              <a:defRPr/>
            </a:pPr>
            <a:r>
              <a:rPr lang="zh-CN" altLang="en-US" sz="2400" b="1" dirty="0"/>
              <a:t>支持向用户发送包含密码已修改提示信息的电子邮件。 </a:t>
            </a:r>
          </a:p>
          <a:p>
            <a:pPr marL="342900" indent="-342900">
              <a:lnSpc>
                <a:spcPct val="95000"/>
              </a:lnSpc>
              <a:spcBef>
                <a:spcPct val="10000"/>
              </a:spcBef>
              <a:buClr>
                <a:schemeClr val="hlink"/>
              </a:buClr>
              <a:buSzPct val="70000"/>
              <a:buFont typeface="Wingdings" panose="05000000000000000000" pitchFamily="2" charset="2"/>
              <a:buChar char="v"/>
              <a:defRPr/>
            </a:pPr>
            <a:endParaRPr lang="en-US" altLang="zh-CN" sz="2400" b="1" kern="0" dirty="0">
              <a:latin typeface="+mn-lt"/>
              <a:ea typeface="+mn-ea"/>
            </a:endParaRPr>
          </a:p>
        </p:txBody>
      </p:sp>
      <p:sp>
        <p:nvSpPr>
          <p:cNvPr id="5" name="动作按钮: 开始 4">
            <a:hlinkClick r:id="rId2" action="ppaction://hlinksldjump" highlightClick="1"/>
          </p:cNvPr>
          <p:cNvSpPr/>
          <p:nvPr/>
        </p:nvSpPr>
        <p:spPr>
          <a:xfrm>
            <a:off x="8459788" y="6165850"/>
            <a:ext cx="288925" cy="287338"/>
          </a:xfrm>
          <a:prstGeom prst="actionButtonBeginning">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Rot="1" noChangeArrowheads="1"/>
          </p:cNvSpPr>
          <p:nvPr>
            <p:ph idx="1"/>
          </p:nvPr>
        </p:nvSpPr>
        <p:spPr>
          <a:xfrm>
            <a:off x="304800" y="1052513"/>
            <a:ext cx="8540750" cy="5256212"/>
          </a:xfrm>
        </p:spPr>
        <p:txBody>
          <a:bodyPr/>
          <a:lstStyle/>
          <a:p>
            <a:pPr marL="666750" indent="-609600" eaLnBrk="1" hangingPunct="1">
              <a:lnSpc>
                <a:spcPct val="120000"/>
              </a:lnSpc>
              <a:spcBef>
                <a:spcPct val="35000"/>
              </a:spcBef>
              <a:defRPr/>
            </a:pPr>
            <a:r>
              <a:rPr lang="zh-CN" altLang="en-US" dirty="0"/>
              <a:t>示例：</a:t>
            </a:r>
            <a:endParaRPr lang="en-US" altLang="zh-CN" dirty="0"/>
          </a:p>
          <a:p>
            <a:pPr marL="1257300" lvl="2" eaLnBrk="1" hangingPunct="1">
              <a:defRPr/>
            </a:pPr>
            <a:r>
              <a:rPr lang="en-US" altLang="zh-CN" dirty="0"/>
              <a:t>C:\......\Web</a:t>
            </a:r>
            <a:r>
              <a:rPr lang="zh-CN" altLang="en-US" dirty="0"/>
              <a:t>编程技术</a:t>
            </a:r>
            <a:r>
              <a:rPr lang="en-US" altLang="zh-CN" dirty="0"/>
              <a:t>\ch9-2\ ChangePwd.aspx</a:t>
            </a:r>
            <a:endParaRPr lang="zh-CN" altLang="en-US" dirty="0"/>
          </a:p>
          <a:p>
            <a:pPr eaLnBrk="1" hangingPunct="1">
              <a:lnSpc>
                <a:spcPct val="95000"/>
              </a:lnSpc>
              <a:spcBef>
                <a:spcPct val="10000"/>
              </a:spcBef>
              <a:defRPr/>
            </a:pPr>
            <a:endParaRPr lang="en-US" altLang="zh-CN" dirty="0"/>
          </a:p>
        </p:txBody>
      </p:sp>
      <p:sp>
        <p:nvSpPr>
          <p:cNvPr id="3" name="动作按钮: 开始 2">
            <a:hlinkClick r:id="rId2" action="ppaction://hlinksldjump" highlightClick="1"/>
          </p:cNvPr>
          <p:cNvSpPr/>
          <p:nvPr/>
        </p:nvSpPr>
        <p:spPr>
          <a:xfrm>
            <a:off x="8532813" y="6165850"/>
            <a:ext cx="287337" cy="287338"/>
          </a:xfrm>
          <a:prstGeom prst="actionButtonBeginning">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pPr eaLnBrk="1" hangingPunct="1"/>
            <a:r>
              <a:rPr lang="en-US" altLang="zh-CN"/>
              <a:t>9.2.7</a:t>
            </a:r>
            <a:r>
              <a:rPr lang="en-US" altLang="zh-CN" b="0"/>
              <a:t> </a:t>
            </a:r>
            <a:r>
              <a:rPr lang="en-US" altLang="zh-CN"/>
              <a:t>PasswordRecovery</a:t>
            </a:r>
            <a:r>
              <a:rPr lang="zh-CN" altLang="en-US"/>
              <a:t>控件</a:t>
            </a:r>
            <a:endParaRPr lang="zh-CN" altLang="en-US" b="0"/>
          </a:p>
        </p:txBody>
      </p:sp>
      <p:sp>
        <p:nvSpPr>
          <p:cNvPr id="38915" name="Rectangle 3"/>
          <p:cNvSpPr txBox="1">
            <a:spLocks noRot="1" noChangeArrowheads="1"/>
          </p:cNvSpPr>
          <p:nvPr/>
        </p:nvSpPr>
        <p:spPr bwMode="auto">
          <a:xfrm>
            <a:off x="304800" y="1844675"/>
            <a:ext cx="8540750" cy="4464050"/>
          </a:xfrm>
          <a:prstGeom prst="rect">
            <a:avLst/>
          </a:prstGeom>
          <a:noFill/>
          <a:ln w="9525">
            <a:noFill/>
            <a:miter lim="800000"/>
          </a:ln>
        </p:spPr>
        <p:txBody>
          <a:bodyPr/>
          <a:lstStyle/>
          <a:p>
            <a:pPr marL="342900" indent="-342900">
              <a:lnSpc>
                <a:spcPct val="120000"/>
              </a:lnSpc>
              <a:spcBef>
                <a:spcPct val="10000"/>
              </a:spcBef>
              <a:buClr>
                <a:schemeClr val="hlink"/>
              </a:buClr>
              <a:buSzPct val="70000"/>
              <a:buFont typeface="Wingdings" panose="05000000000000000000" pitchFamily="2" charset="2"/>
              <a:buChar char="v"/>
            </a:pPr>
            <a:r>
              <a:rPr lang="zh-CN" altLang="en-US" sz="2400" b="1"/>
              <a:t>允许用户根据注册时提供的安全问题与答案来找回密码。也可重置密码。</a:t>
            </a:r>
            <a:endParaRPr lang="en-US" altLang="zh-CN" sz="2400" b="1"/>
          </a:p>
          <a:p>
            <a:pPr marL="800100" lvl="1" indent="-342900">
              <a:lnSpc>
                <a:spcPct val="120000"/>
              </a:lnSpc>
              <a:spcBef>
                <a:spcPct val="10000"/>
              </a:spcBef>
              <a:buClr>
                <a:schemeClr val="accent2"/>
              </a:buClr>
              <a:buSzPct val="70000"/>
              <a:buFont typeface="Wingdings" panose="05000000000000000000" pitchFamily="2" charset="2"/>
              <a:buChar char=""/>
            </a:pPr>
            <a:r>
              <a:rPr lang="zh-CN" altLang="en-US" sz="2400" b="1"/>
              <a:t>找回原有密码，这种模式需要将</a:t>
            </a:r>
            <a:r>
              <a:rPr lang="en-US" altLang="zh-CN" sz="2400" b="1"/>
              <a:t>&lt;membership&gt;</a:t>
            </a:r>
            <a:r>
              <a:rPr lang="zh-CN" altLang="en-US" sz="2400" b="1"/>
              <a:t>配置节的属性</a:t>
            </a:r>
            <a:r>
              <a:rPr lang="en-US" altLang="zh-CN" sz="2400" b="1"/>
              <a:t>passwordFormat</a:t>
            </a:r>
            <a:r>
              <a:rPr lang="zh-CN" altLang="en-US" sz="2400" b="1"/>
              <a:t>值设置为</a:t>
            </a:r>
            <a:r>
              <a:rPr lang="en-US" altLang="zh-CN" sz="2400" b="1"/>
              <a:t>Clear</a:t>
            </a:r>
            <a:r>
              <a:rPr lang="zh-CN" altLang="en-US" sz="2400" b="1"/>
              <a:t>或</a:t>
            </a:r>
            <a:r>
              <a:rPr lang="en-US" altLang="zh-CN" sz="2400" b="1"/>
              <a:t>Encrypted</a:t>
            </a:r>
            <a:r>
              <a:rPr lang="zh-CN" altLang="en-US" sz="2400" b="1"/>
              <a:t>；</a:t>
            </a:r>
            <a:endParaRPr lang="en-US" altLang="zh-CN" sz="2400" b="1"/>
          </a:p>
          <a:p>
            <a:pPr marL="800100" lvl="1" indent="-342900">
              <a:lnSpc>
                <a:spcPct val="120000"/>
              </a:lnSpc>
              <a:spcBef>
                <a:spcPct val="10000"/>
              </a:spcBef>
              <a:buClr>
                <a:schemeClr val="accent2"/>
              </a:buClr>
              <a:buSzPct val="70000"/>
              <a:buFont typeface="Wingdings" panose="05000000000000000000" pitchFamily="2" charset="2"/>
              <a:buChar char=""/>
            </a:pPr>
            <a:r>
              <a:rPr lang="zh-CN" altLang="en-US" sz="2400" b="1"/>
              <a:t>得到重置密码，这种模式需设置</a:t>
            </a:r>
            <a:r>
              <a:rPr lang="en-US" altLang="zh-CN" sz="2400" b="1"/>
              <a:t>passwordFormat</a:t>
            </a:r>
            <a:r>
              <a:rPr lang="zh-CN" altLang="en-US" sz="2400" b="1"/>
              <a:t>值为</a:t>
            </a:r>
            <a:r>
              <a:rPr lang="en-US" altLang="zh-CN" sz="2400" b="1"/>
              <a:t>Hashed</a:t>
            </a:r>
            <a:r>
              <a:rPr lang="zh-CN" altLang="en-US" sz="2400" b="1"/>
              <a:t>。因经过</a:t>
            </a:r>
            <a:r>
              <a:rPr lang="en-US" altLang="zh-CN" sz="2400" b="1"/>
              <a:t>Hash</a:t>
            </a:r>
            <a:r>
              <a:rPr lang="zh-CN" altLang="en-US" sz="2400" b="1"/>
              <a:t>计算的密码不可恢复，所以第二种方式只能由系统随机产生一个新密码。</a:t>
            </a:r>
            <a:endParaRPr lang="en-US" altLang="zh-CN" sz="2400" b="1"/>
          </a:p>
          <a:p>
            <a:pPr marL="342900" indent="-342900">
              <a:lnSpc>
                <a:spcPct val="120000"/>
              </a:lnSpc>
              <a:spcBef>
                <a:spcPct val="10000"/>
              </a:spcBef>
              <a:buClr>
                <a:schemeClr val="hlink"/>
              </a:buClr>
              <a:buSzPct val="70000"/>
              <a:buFont typeface="Wingdings" panose="05000000000000000000" pitchFamily="2" charset="2"/>
              <a:buChar char="v"/>
            </a:pPr>
            <a:r>
              <a:rPr lang="zh-CN" altLang="en-US" sz="2400" b="1"/>
              <a:t>注意，密码是以明文形式发送到用户注册时提供的电子邮件中。</a:t>
            </a:r>
            <a:endParaRPr lang="en-US" altLang="zh-CN" sz="2400" b="1"/>
          </a:p>
        </p:txBody>
      </p:sp>
      <p:sp>
        <p:nvSpPr>
          <p:cNvPr id="5" name="动作按钮: 开始 4">
            <a:hlinkClick r:id="rId2" action="ppaction://hlinksldjump" highlightClick="1"/>
          </p:cNvPr>
          <p:cNvSpPr/>
          <p:nvPr/>
        </p:nvSpPr>
        <p:spPr>
          <a:xfrm>
            <a:off x="8388350" y="6092825"/>
            <a:ext cx="360363" cy="288925"/>
          </a:xfrm>
          <a:prstGeom prst="actionButtonBeginning">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body" idx="1"/>
          </p:nvPr>
        </p:nvSpPr>
        <p:spPr>
          <a:xfrm>
            <a:off x="304800" y="908050"/>
            <a:ext cx="8540750" cy="5329238"/>
          </a:xfrm>
        </p:spPr>
        <p:txBody>
          <a:bodyPr/>
          <a:lstStyle/>
          <a:p>
            <a:pPr lvl="1" eaLnBrk="1" hangingPunct="1">
              <a:lnSpc>
                <a:spcPct val="120000"/>
              </a:lnSpc>
            </a:pPr>
            <a:r>
              <a:rPr lang="zh-CN" altLang="en-US"/>
              <a:t>示例</a:t>
            </a:r>
            <a:r>
              <a:rPr lang="en-US" altLang="zh-CN"/>
              <a:t>1</a:t>
            </a:r>
            <a:r>
              <a:rPr lang="zh-CN" altLang="en-US"/>
              <a:t>：主题的局部应用</a:t>
            </a:r>
            <a:endParaRPr lang="en-US" altLang="zh-CN"/>
          </a:p>
          <a:p>
            <a:pPr lvl="2" eaLnBrk="1" hangingPunct="1">
              <a:lnSpc>
                <a:spcPct val="120000"/>
              </a:lnSpc>
            </a:pPr>
            <a:r>
              <a:rPr lang="zh-CN" altLang="en-US" b="0"/>
              <a:t> </a:t>
            </a:r>
            <a:r>
              <a:rPr lang="en-US" altLang="zh-CN" b="0"/>
              <a:t>C:\......\Web</a:t>
            </a:r>
            <a:r>
              <a:rPr lang="zh-CN" altLang="en-US" b="0"/>
              <a:t>编程技术</a:t>
            </a:r>
            <a:r>
              <a:rPr lang="en-US" altLang="zh-CN" b="0"/>
              <a:t>\ch7-3\Theme2Demo.aspx</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Rot="1" noChangeArrowheads="1"/>
          </p:cNvSpPr>
          <p:nvPr>
            <p:ph idx="1"/>
          </p:nvPr>
        </p:nvSpPr>
        <p:spPr>
          <a:xfrm>
            <a:off x="304800" y="1052513"/>
            <a:ext cx="8540750" cy="5256212"/>
          </a:xfrm>
        </p:spPr>
        <p:txBody>
          <a:bodyPr/>
          <a:lstStyle/>
          <a:p>
            <a:pPr marL="666750" indent="-609600" eaLnBrk="1" hangingPunct="1">
              <a:lnSpc>
                <a:spcPct val="120000"/>
              </a:lnSpc>
              <a:spcBef>
                <a:spcPct val="35000"/>
              </a:spcBef>
              <a:defRPr/>
            </a:pPr>
            <a:r>
              <a:rPr lang="zh-CN" altLang="en-US" dirty="0"/>
              <a:t>示例：</a:t>
            </a:r>
            <a:endParaRPr lang="en-US" altLang="zh-CN" dirty="0"/>
          </a:p>
          <a:p>
            <a:pPr marL="1257300" lvl="2" eaLnBrk="1" hangingPunct="1">
              <a:defRPr/>
            </a:pPr>
            <a:r>
              <a:rPr lang="en-US" altLang="zh-CN" dirty="0"/>
              <a:t>C:\......\Web</a:t>
            </a:r>
            <a:r>
              <a:rPr lang="zh-CN" altLang="en-US" dirty="0"/>
              <a:t>编程技术</a:t>
            </a:r>
            <a:r>
              <a:rPr lang="en-US" altLang="zh-CN" dirty="0"/>
              <a:t>\ch9-2\ PwdRecovery.aspx</a:t>
            </a:r>
            <a:endParaRPr lang="zh-CN" altLang="en-US" dirty="0"/>
          </a:p>
          <a:p>
            <a:pPr eaLnBrk="1" hangingPunct="1">
              <a:lnSpc>
                <a:spcPct val="95000"/>
              </a:lnSpc>
              <a:spcBef>
                <a:spcPct val="10000"/>
              </a:spcBef>
              <a:defRPr/>
            </a:pPr>
            <a:endParaRPr lang="en-US" altLang="zh-CN" dirty="0"/>
          </a:p>
        </p:txBody>
      </p:sp>
      <p:sp>
        <p:nvSpPr>
          <p:cNvPr id="3" name="动作按钮: 开始 2">
            <a:hlinkClick r:id="rId2" action="ppaction://hlinksldjump" highlightClick="1"/>
          </p:cNvPr>
          <p:cNvSpPr/>
          <p:nvPr/>
        </p:nvSpPr>
        <p:spPr>
          <a:xfrm>
            <a:off x="8532813" y="6165850"/>
            <a:ext cx="287337" cy="287338"/>
          </a:xfrm>
          <a:prstGeom prst="actionButtonBeginning">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a:xfrm>
            <a:off x="323850" y="1052513"/>
            <a:ext cx="8540750" cy="1439862"/>
          </a:xfrm>
        </p:spPr>
        <p:txBody>
          <a:bodyPr/>
          <a:lstStyle/>
          <a:p>
            <a:pPr eaLnBrk="1" hangingPunct="1"/>
            <a:r>
              <a:rPr lang="en-US" altLang="zh-CN"/>
              <a:t>9.3  </a:t>
            </a:r>
            <a:r>
              <a:rPr lang="zh-CN" altLang="en-US"/>
              <a:t>成员资格和角色管理</a:t>
            </a:r>
          </a:p>
        </p:txBody>
      </p:sp>
      <p:sp>
        <p:nvSpPr>
          <p:cNvPr id="40963" name="Rectangle 3"/>
          <p:cNvSpPr>
            <a:spLocks noGrp="1" noRot="1" noChangeArrowheads="1"/>
          </p:cNvSpPr>
          <p:nvPr>
            <p:ph idx="1"/>
          </p:nvPr>
        </p:nvSpPr>
        <p:spPr>
          <a:xfrm>
            <a:off x="1547813" y="2565400"/>
            <a:ext cx="6337300" cy="3095625"/>
          </a:xfrm>
        </p:spPr>
        <p:txBody>
          <a:bodyPr/>
          <a:lstStyle/>
          <a:p>
            <a:pPr eaLnBrk="1" hangingPunct="1"/>
            <a:r>
              <a:rPr lang="zh-CN" altLang="en-US" sz="2800">
                <a:hlinkClick r:id="rId2" action="ppaction://hlinksldjump"/>
              </a:rPr>
              <a:t>成员资格和角色管理概述</a:t>
            </a:r>
            <a:endParaRPr lang="zh-CN" altLang="en-US" sz="2800"/>
          </a:p>
          <a:p>
            <a:pPr eaLnBrk="1" hangingPunct="1"/>
            <a:r>
              <a:rPr lang="en-US" altLang="zh-CN" sz="2800">
                <a:hlinkClick r:id="rId3" action="ppaction://hlinksldjump"/>
              </a:rPr>
              <a:t>ASP.NET</a:t>
            </a:r>
            <a:r>
              <a:rPr lang="zh-CN" altLang="en-US" sz="2800">
                <a:hlinkClick r:id="rId3" action="ppaction://hlinksldjump"/>
              </a:rPr>
              <a:t>中的成员资格和角色管理</a:t>
            </a:r>
            <a:endParaRPr lang="en-US" altLang="zh-CN" sz="2800"/>
          </a:p>
          <a:p>
            <a:pPr eaLnBrk="1" hangingPunct="1"/>
            <a:r>
              <a:rPr lang="zh-CN" altLang="en-US" sz="2800">
                <a:hlinkClick r:id="rId4" action="ppaction://hlinksldjump"/>
              </a:rPr>
              <a:t>通过编程方式实现验证与授权</a:t>
            </a:r>
            <a:endParaRPr lang="zh-CN" altLang="en-US" sz="2800" b="0"/>
          </a:p>
        </p:txBody>
      </p:sp>
      <p:sp>
        <p:nvSpPr>
          <p:cNvPr id="15364" name="AutoShape 4">
            <a:hlinkClick r:id="rId5" action="ppaction://hlinksldjump" highlightClick="1"/>
          </p:cNvPr>
          <p:cNvSpPr>
            <a:spLocks noChangeArrowheads="1"/>
          </p:cNvSpPr>
          <p:nvPr/>
        </p:nvSpPr>
        <p:spPr bwMode="auto">
          <a:xfrm>
            <a:off x="8316913" y="5949950"/>
            <a:ext cx="431800" cy="431800"/>
          </a:xfrm>
          <a:prstGeom prst="actionButtonHome">
            <a:avLst/>
          </a:prstGeom>
          <a:solidFill>
            <a:schemeClr val="accent1">
              <a:lumMod val="50000"/>
            </a:schemeClr>
          </a:solidFill>
          <a:ln w="9525">
            <a:solidFill>
              <a:schemeClr val="accent2">
                <a:lumMod val="60000"/>
                <a:lumOff val="40000"/>
              </a:schemeClr>
            </a:solidFill>
            <a:miter lim="800000"/>
          </a:ln>
        </p:spPr>
        <p:txBody>
          <a:bodyPr wrap="none" anchor="ctr"/>
          <a:lstStyle/>
          <a:p>
            <a:pPr>
              <a:defRPr/>
            </a:pP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pPr eaLnBrk="1" hangingPunct="1"/>
            <a:r>
              <a:rPr lang="en-US" altLang="zh-CN"/>
              <a:t>9.3.1 </a:t>
            </a:r>
            <a:r>
              <a:rPr lang="zh-CN" altLang="en-US"/>
              <a:t>成员资格和角色管理概述</a:t>
            </a:r>
          </a:p>
        </p:txBody>
      </p:sp>
      <p:sp>
        <p:nvSpPr>
          <p:cNvPr id="41987" name="Rectangle 3"/>
          <p:cNvSpPr>
            <a:spLocks noGrp="1" noRot="1" noChangeArrowheads="1"/>
          </p:cNvSpPr>
          <p:nvPr>
            <p:ph idx="1"/>
          </p:nvPr>
        </p:nvSpPr>
        <p:spPr>
          <a:xfrm>
            <a:off x="304800" y="1981200"/>
            <a:ext cx="8540750" cy="4327525"/>
          </a:xfrm>
        </p:spPr>
        <p:txBody>
          <a:bodyPr/>
          <a:lstStyle/>
          <a:p>
            <a:pPr>
              <a:lnSpc>
                <a:spcPct val="120000"/>
              </a:lnSpc>
            </a:pPr>
            <a:r>
              <a:rPr lang="zh-CN" altLang="en-US"/>
              <a:t>成员资格管理功能与登录控件和</a:t>
            </a:r>
            <a:r>
              <a:rPr lang="en-US" altLang="zh-CN"/>
              <a:t>Forms</a:t>
            </a:r>
            <a:r>
              <a:rPr lang="zh-CN" altLang="en-US"/>
              <a:t>验证结合使用，可以提供完善的用户管理功能。</a:t>
            </a:r>
          </a:p>
          <a:p>
            <a:pPr>
              <a:lnSpc>
                <a:spcPct val="120000"/>
              </a:lnSpc>
            </a:pPr>
            <a:r>
              <a:rPr lang="zh-CN" altLang="en-US"/>
              <a:t>授权，即确定用户在访问网站资源时所拥有的权限。若系统中有大批量的用户，为每个人单独授权则是一件费时且不明智的的工作。</a:t>
            </a:r>
            <a:endParaRPr lang="en-US" altLang="zh-CN"/>
          </a:p>
          <a:p>
            <a:pPr>
              <a:lnSpc>
                <a:spcPct val="120000"/>
              </a:lnSpc>
            </a:pPr>
            <a:r>
              <a:rPr lang="zh-CN" altLang="en-US"/>
              <a:t>在</a:t>
            </a:r>
            <a:r>
              <a:rPr lang="en-US" altLang="zh-CN"/>
              <a:t>ASP.NET</a:t>
            </a:r>
            <a:r>
              <a:rPr lang="zh-CN" altLang="en-US"/>
              <a:t>中，可以为指定的用户分配角色，角色是一组用户的集合，这组用户具有相同的指定权限来完成特定的行为。</a:t>
            </a:r>
            <a:endParaRPr lang="en-US" altLang="zh-CN"/>
          </a:p>
          <a:p>
            <a:pPr>
              <a:lnSpc>
                <a:spcPct val="120000"/>
              </a:lnSpc>
            </a:pPr>
            <a:r>
              <a:rPr lang="zh-CN" altLang="en-US"/>
              <a:t>因此，使用角色管理，可以简化授权管理功能。</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Rot="1" noChangeArrowheads="1"/>
          </p:cNvSpPr>
          <p:nvPr>
            <p:ph idx="1"/>
          </p:nvPr>
        </p:nvSpPr>
        <p:spPr>
          <a:xfrm>
            <a:off x="304800" y="981075"/>
            <a:ext cx="8540750" cy="5543550"/>
          </a:xfrm>
        </p:spPr>
        <p:txBody>
          <a:bodyPr/>
          <a:lstStyle/>
          <a:p>
            <a:pPr eaLnBrk="1" hangingPunct="1">
              <a:lnSpc>
                <a:spcPct val="125000"/>
              </a:lnSpc>
              <a:defRPr/>
            </a:pPr>
            <a:r>
              <a:rPr lang="zh-CN" altLang="en-US" dirty="0">
                <a:solidFill>
                  <a:schemeClr val="tx2">
                    <a:lumMod val="75000"/>
                  </a:schemeClr>
                </a:solidFill>
              </a:rPr>
              <a:t>关于成员资格管理</a:t>
            </a:r>
            <a:r>
              <a:rPr lang="zh-CN" altLang="en-US" dirty="0"/>
              <a:t>：</a:t>
            </a:r>
            <a:endParaRPr lang="en-US" altLang="zh-CN" dirty="0"/>
          </a:p>
          <a:p>
            <a:pPr lvl="1">
              <a:lnSpc>
                <a:spcPct val="125000"/>
              </a:lnSpc>
              <a:defRPr/>
            </a:pPr>
            <a:r>
              <a:rPr lang="zh-CN" altLang="en-US" dirty="0"/>
              <a:t>能创建和管理用户信息。</a:t>
            </a:r>
          </a:p>
          <a:p>
            <a:pPr lvl="1">
              <a:lnSpc>
                <a:spcPct val="125000"/>
              </a:lnSpc>
              <a:defRPr/>
            </a:pPr>
            <a:r>
              <a:rPr lang="zh-CN" altLang="en-US" dirty="0"/>
              <a:t>提供的类能方便地验证用户提交的用户名和密码。</a:t>
            </a:r>
          </a:p>
          <a:p>
            <a:pPr lvl="1">
              <a:lnSpc>
                <a:spcPct val="125000"/>
              </a:lnSpc>
              <a:defRPr/>
            </a:pPr>
            <a:r>
              <a:rPr lang="en-US" altLang="zh-CN" dirty="0"/>
              <a:t>ASP.NET 3.5</a:t>
            </a:r>
            <a:r>
              <a:rPr lang="zh-CN" altLang="en-US" dirty="0"/>
              <a:t>还实现了成员资格管理与个性化用户配置、角色管理等功能的集成。</a:t>
            </a:r>
          </a:p>
          <a:p>
            <a:pPr lvl="1">
              <a:lnSpc>
                <a:spcPct val="125000"/>
              </a:lnSpc>
              <a:defRPr/>
            </a:pPr>
            <a:r>
              <a:rPr lang="zh-CN" altLang="en-US" dirty="0"/>
              <a:t>基于提供程序（</a:t>
            </a:r>
            <a:r>
              <a:rPr lang="en-US" altLang="zh-CN" dirty="0"/>
              <a:t>Provider</a:t>
            </a:r>
            <a:r>
              <a:rPr lang="zh-CN" altLang="en-US" dirty="0"/>
              <a:t>）模型构建</a:t>
            </a:r>
          </a:p>
          <a:p>
            <a:pPr lvl="2">
              <a:lnSpc>
                <a:spcPct val="125000"/>
              </a:lnSpc>
              <a:defRPr/>
            </a:pPr>
            <a:r>
              <a:rPr lang="zh-CN" altLang="en-US" dirty="0"/>
              <a:t>首先，开发人员使用登录系列控件构建获取用户信息的界面。</a:t>
            </a:r>
          </a:p>
          <a:p>
            <a:pPr lvl="2">
              <a:lnSpc>
                <a:spcPct val="125000"/>
              </a:lnSpc>
              <a:defRPr/>
            </a:pPr>
            <a:r>
              <a:rPr lang="zh-CN" altLang="en-US" dirty="0"/>
              <a:t>其次，由登录系列控件调用成员资格管理类中实现验证的方法。</a:t>
            </a:r>
          </a:p>
          <a:p>
            <a:pPr lvl="2">
              <a:lnSpc>
                <a:spcPct val="125000"/>
              </a:lnSpc>
              <a:defRPr/>
            </a:pPr>
            <a:r>
              <a:rPr lang="zh-CN" altLang="en-US" dirty="0"/>
              <a:t>最后，成员资格管理类中的对象将与成员管理提供程序交互，要求其对成员管理数据库进行操作。 </a:t>
            </a:r>
            <a:endParaRPr lang="en-US" altLang="zh-C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Rot="1" noChangeArrowheads="1"/>
          </p:cNvSpPr>
          <p:nvPr>
            <p:ph idx="1"/>
          </p:nvPr>
        </p:nvSpPr>
        <p:spPr>
          <a:xfrm>
            <a:off x="304800" y="981075"/>
            <a:ext cx="8540750" cy="5543550"/>
          </a:xfrm>
        </p:spPr>
        <p:txBody>
          <a:bodyPr/>
          <a:lstStyle/>
          <a:p>
            <a:pPr lvl="1">
              <a:lnSpc>
                <a:spcPct val="120000"/>
              </a:lnSpc>
            </a:pPr>
            <a:r>
              <a:rPr lang="zh-CN" altLang="en-US"/>
              <a:t>成员管理数据库以</a:t>
            </a:r>
            <a:r>
              <a:rPr lang="en-US" altLang="zh-CN"/>
              <a:t>ASPNETDB.mdf</a:t>
            </a:r>
            <a:r>
              <a:rPr lang="zh-CN" altLang="en-US"/>
              <a:t>存储在</a:t>
            </a:r>
            <a:r>
              <a:rPr lang="en-US" altLang="zh-CN"/>
              <a:t>App_Data</a:t>
            </a:r>
            <a:r>
              <a:rPr lang="zh-CN" altLang="en-US"/>
              <a:t>文件夹下。与成员资格管理密切相关的数据表是</a:t>
            </a:r>
            <a:r>
              <a:rPr lang="en-US" altLang="zh-CN"/>
              <a:t>aspnet_Users</a:t>
            </a:r>
            <a:r>
              <a:rPr lang="zh-CN" altLang="en-US"/>
              <a:t>和</a:t>
            </a:r>
            <a:r>
              <a:rPr lang="en-US" altLang="zh-CN"/>
              <a:t>aspnet_Membership</a:t>
            </a:r>
            <a:r>
              <a:rPr lang="zh-CN" altLang="en-US"/>
              <a:t>。</a:t>
            </a:r>
            <a:endParaRPr lang="en-US" altLang="zh-CN"/>
          </a:p>
          <a:p>
            <a:pPr lvl="2">
              <a:lnSpc>
                <a:spcPct val="120000"/>
              </a:lnSpc>
            </a:pPr>
            <a:r>
              <a:rPr lang="zh-CN" altLang="en-US"/>
              <a:t>表</a:t>
            </a:r>
            <a:r>
              <a:rPr lang="en-US" altLang="zh-CN"/>
              <a:t>aspnet_Users</a:t>
            </a:r>
            <a:r>
              <a:rPr lang="zh-CN" altLang="en-US"/>
              <a:t>存储了用户的部分信息；</a:t>
            </a:r>
            <a:endParaRPr lang="en-US" altLang="zh-CN"/>
          </a:p>
          <a:p>
            <a:pPr lvl="2">
              <a:lnSpc>
                <a:spcPct val="120000"/>
              </a:lnSpc>
            </a:pPr>
            <a:r>
              <a:rPr lang="zh-CN" altLang="en-US"/>
              <a:t>表</a:t>
            </a:r>
            <a:r>
              <a:rPr lang="en-US" altLang="zh-CN"/>
              <a:t>aspnet_Membership</a:t>
            </a:r>
            <a:r>
              <a:rPr lang="zh-CN" altLang="en-US"/>
              <a:t>存储了用户的详细信息。</a:t>
            </a:r>
            <a:endParaRPr lang="en-US" altLang="zh-CN"/>
          </a:p>
          <a:p>
            <a:pPr lvl="1">
              <a:lnSpc>
                <a:spcPct val="120000"/>
              </a:lnSpc>
            </a:pPr>
            <a:r>
              <a:rPr lang="zh-CN" altLang="en-US"/>
              <a:t>成员资格管理的配置由</a:t>
            </a:r>
            <a:r>
              <a:rPr lang="en-US" altLang="zh-CN"/>
              <a:t>web.config</a:t>
            </a:r>
            <a:r>
              <a:rPr lang="zh-CN" altLang="en-US"/>
              <a:t>中</a:t>
            </a:r>
            <a:r>
              <a:rPr lang="en-US" altLang="zh-CN"/>
              <a:t>&lt;membership&gt;</a:t>
            </a:r>
            <a:r>
              <a:rPr lang="zh-CN" altLang="en-US"/>
              <a:t>配置节实现。</a:t>
            </a:r>
          </a:p>
          <a:p>
            <a:pPr lvl="1"/>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Rot="1" noChangeArrowheads="1"/>
          </p:cNvSpPr>
          <p:nvPr>
            <p:ph idx="1"/>
          </p:nvPr>
        </p:nvSpPr>
        <p:spPr>
          <a:xfrm>
            <a:off x="304800" y="981075"/>
            <a:ext cx="8540750" cy="5543550"/>
          </a:xfrm>
        </p:spPr>
        <p:txBody>
          <a:bodyPr/>
          <a:lstStyle/>
          <a:p>
            <a:pPr eaLnBrk="1" hangingPunct="1">
              <a:lnSpc>
                <a:spcPct val="125000"/>
              </a:lnSpc>
              <a:defRPr/>
            </a:pPr>
            <a:r>
              <a:rPr lang="zh-CN" altLang="en-US" dirty="0">
                <a:solidFill>
                  <a:schemeClr val="tx2">
                    <a:lumMod val="75000"/>
                  </a:schemeClr>
                </a:solidFill>
              </a:rPr>
              <a:t>关于角色管理：</a:t>
            </a:r>
            <a:endParaRPr lang="en-US" altLang="zh-CN" dirty="0">
              <a:solidFill>
                <a:schemeClr val="tx2">
                  <a:lumMod val="75000"/>
                </a:schemeClr>
              </a:solidFill>
            </a:endParaRPr>
          </a:p>
          <a:p>
            <a:pPr lvl="1" algn="just">
              <a:lnSpc>
                <a:spcPct val="125000"/>
              </a:lnSpc>
              <a:defRPr/>
            </a:pPr>
            <a:r>
              <a:rPr lang="zh-CN" altLang="zh-CN" dirty="0"/>
              <a:t>角色是指具有相同权限的一类用户或用户组，与授权有密切关系。</a:t>
            </a:r>
            <a:endParaRPr lang="zh-CN" altLang="en-US" dirty="0"/>
          </a:p>
          <a:p>
            <a:pPr lvl="1" algn="just">
              <a:lnSpc>
                <a:spcPct val="125000"/>
              </a:lnSpc>
              <a:defRPr/>
            </a:pPr>
            <a:r>
              <a:rPr lang="zh-CN" altLang="zh-CN" dirty="0"/>
              <a:t>基于角色的授权方式将访问权限与角色关联，然后，角色再与用户关联。管理人员授权时，是为角色授权，其影响的是角色中的多个用户。</a:t>
            </a:r>
            <a:endParaRPr lang="zh-CN" altLang="en-US" dirty="0"/>
          </a:p>
          <a:p>
            <a:pPr lvl="1" algn="just">
              <a:lnSpc>
                <a:spcPct val="125000"/>
              </a:lnSpc>
              <a:defRPr/>
            </a:pPr>
            <a:r>
              <a:rPr lang="zh-CN" altLang="zh-CN" dirty="0"/>
              <a:t>在实际使用时，需要根据不同角色对网页进行分类，并存放到不同的文件夹中。然后，再对不同文件夹设置不同的访问规则实现角色授权。</a:t>
            </a:r>
            <a:r>
              <a:rPr lang="zh-CN" altLang="en-US" dirty="0"/>
              <a:t>（</a:t>
            </a:r>
            <a:r>
              <a:rPr lang="zh-CN" altLang="en-US" dirty="0">
                <a:solidFill>
                  <a:srgbClr val="7030A0"/>
                </a:solidFill>
              </a:rPr>
              <a:t>在</a:t>
            </a:r>
            <a:r>
              <a:rPr lang="en-US" altLang="zh-CN" dirty="0" err="1">
                <a:solidFill>
                  <a:srgbClr val="7030A0"/>
                </a:solidFill>
              </a:rPr>
              <a:t>web.config</a:t>
            </a:r>
            <a:r>
              <a:rPr lang="zh-CN" altLang="en-US" dirty="0">
                <a:solidFill>
                  <a:srgbClr val="7030A0"/>
                </a:solidFill>
              </a:rPr>
              <a:t>中设置访问规则、或</a:t>
            </a:r>
            <a:r>
              <a:rPr lang="zh-CN" altLang="zh-CN" dirty="0">
                <a:solidFill>
                  <a:srgbClr val="7030A0"/>
                </a:solidFill>
              </a:rPr>
              <a:t>利用网站管理工具</a:t>
            </a:r>
            <a:r>
              <a:rPr lang="zh-CN" altLang="en-US" dirty="0">
                <a:solidFill>
                  <a:srgbClr val="7030A0"/>
                </a:solidFill>
              </a:rPr>
              <a:t>设置，也可编程实现</a:t>
            </a:r>
            <a:r>
              <a:rPr lang="zh-CN" altLang="en-US" dirty="0"/>
              <a:t>）</a:t>
            </a:r>
            <a:endParaRPr lang="en-US" altLang="zh-CN" dirty="0"/>
          </a:p>
          <a:p>
            <a:pPr lvl="1" algn="just">
              <a:lnSpc>
                <a:spcPct val="125000"/>
              </a:lnSpc>
              <a:defRPr/>
            </a:pPr>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Rot="1" noChangeArrowheads="1"/>
          </p:cNvSpPr>
          <p:nvPr>
            <p:ph idx="1"/>
          </p:nvPr>
        </p:nvSpPr>
        <p:spPr>
          <a:xfrm>
            <a:off x="304800" y="981075"/>
            <a:ext cx="8540750" cy="5543550"/>
          </a:xfrm>
        </p:spPr>
        <p:txBody>
          <a:bodyPr/>
          <a:lstStyle/>
          <a:p>
            <a:pPr lvl="1">
              <a:lnSpc>
                <a:spcPct val="125000"/>
              </a:lnSpc>
            </a:pPr>
            <a:r>
              <a:rPr lang="en-US" altLang="zh-CN"/>
              <a:t>ASP.NET 3.5</a:t>
            </a:r>
            <a:r>
              <a:rPr lang="zh-CN" altLang="en-US"/>
              <a:t>角色管理能方便地创建和管理角色信息，如创建新角色、为用户分配角色、删除用户角色、获取角色信息等。</a:t>
            </a:r>
          </a:p>
          <a:p>
            <a:pPr lvl="1">
              <a:lnSpc>
                <a:spcPct val="125000"/>
              </a:lnSpc>
            </a:pPr>
            <a:r>
              <a:rPr lang="zh-CN" altLang="en-US"/>
              <a:t>能支持使用</a:t>
            </a:r>
            <a:r>
              <a:rPr lang="en-US" altLang="zh-CN"/>
              <a:t>Cookie</a:t>
            </a:r>
            <a:r>
              <a:rPr lang="zh-CN" altLang="en-US"/>
              <a:t>缓存角色信息，以避免频繁访问数据源。</a:t>
            </a:r>
            <a:endParaRPr lang="en-US" altLang="zh-CN"/>
          </a:p>
          <a:p>
            <a:pPr lvl="1" algn="just">
              <a:lnSpc>
                <a:spcPct val="125000"/>
              </a:lnSpc>
            </a:pPr>
            <a:r>
              <a:rPr lang="zh-CN" altLang="en-US"/>
              <a:t>角色管理与成员资格管理一样基于提供程序模型构建</a:t>
            </a:r>
          </a:p>
          <a:p>
            <a:pPr lvl="2" algn="just">
              <a:lnSpc>
                <a:spcPct val="125000"/>
              </a:lnSpc>
            </a:pPr>
            <a:r>
              <a:rPr lang="zh-CN" altLang="en-US"/>
              <a:t>首先利用登录系列控件实现用户登录、角色管理等用户界面。</a:t>
            </a:r>
          </a:p>
          <a:p>
            <a:pPr lvl="2" algn="just">
              <a:lnSpc>
                <a:spcPct val="125000"/>
              </a:lnSpc>
            </a:pPr>
            <a:r>
              <a:rPr lang="zh-CN" altLang="en-US"/>
              <a:t>然后，调用角色管理对象实现角色管理功能。</a:t>
            </a:r>
          </a:p>
          <a:p>
            <a:pPr lvl="2" algn="just">
              <a:lnSpc>
                <a:spcPct val="125000"/>
              </a:lnSpc>
            </a:pPr>
            <a:r>
              <a:rPr lang="zh-CN" altLang="en-US"/>
              <a:t>最后将角色信息存储到数据库。</a:t>
            </a:r>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Rot="1" noChangeArrowheads="1"/>
          </p:cNvSpPr>
          <p:nvPr>
            <p:ph idx="1"/>
          </p:nvPr>
        </p:nvSpPr>
        <p:spPr>
          <a:xfrm>
            <a:off x="304800" y="981075"/>
            <a:ext cx="8540750" cy="5543550"/>
          </a:xfrm>
        </p:spPr>
        <p:txBody>
          <a:bodyPr/>
          <a:lstStyle/>
          <a:p>
            <a:pPr lvl="1" algn="just">
              <a:lnSpc>
                <a:spcPct val="125000"/>
              </a:lnSpc>
            </a:pPr>
            <a:r>
              <a:rPr lang="zh-CN" altLang="en-US"/>
              <a:t>角色管理信息存储于</a:t>
            </a:r>
            <a:r>
              <a:rPr lang="en-US" altLang="zh-CN"/>
              <a:t>ASPNETDB.mdf</a:t>
            </a:r>
            <a:r>
              <a:rPr lang="zh-CN" altLang="en-US"/>
              <a:t>，其中与角色有密切关系的数据表是</a:t>
            </a:r>
            <a:r>
              <a:rPr lang="en-US" altLang="zh-CN"/>
              <a:t>aspnet_Roles</a:t>
            </a:r>
            <a:r>
              <a:rPr lang="zh-CN" altLang="en-US"/>
              <a:t>和</a:t>
            </a:r>
            <a:r>
              <a:rPr lang="en-US" altLang="zh-CN"/>
              <a:t>aspnet_UsersInRoles</a:t>
            </a:r>
            <a:r>
              <a:rPr lang="zh-CN" altLang="en-US"/>
              <a:t>。</a:t>
            </a:r>
            <a:endParaRPr lang="en-US" altLang="zh-CN"/>
          </a:p>
          <a:p>
            <a:pPr lvl="2" algn="just">
              <a:lnSpc>
                <a:spcPct val="125000"/>
              </a:lnSpc>
            </a:pPr>
            <a:r>
              <a:rPr lang="en-US" altLang="zh-CN"/>
              <a:t>aspnet_Roles</a:t>
            </a:r>
            <a:r>
              <a:rPr lang="zh-CN" altLang="en-US"/>
              <a:t>存储角色信息；</a:t>
            </a:r>
            <a:endParaRPr lang="en-US" altLang="zh-CN"/>
          </a:p>
          <a:p>
            <a:pPr lvl="2" algn="just">
              <a:lnSpc>
                <a:spcPct val="125000"/>
              </a:lnSpc>
            </a:pPr>
            <a:r>
              <a:rPr lang="en-US" altLang="zh-CN"/>
              <a:t>aspnet_UsersInRoles</a:t>
            </a:r>
            <a:r>
              <a:rPr lang="zh-CN" altLang="en-US"/>
              <a:t>存储用户和角色的联系信息。</a:t>
            </a:r>
          </a:p>
          <a:p>
            <a:pPr lvl="1" algn="just">
              <a:lnSpc>
                <a:spcPct val="125000"/>
              </a:lnSpc>
            </a:pPr>
            <a:r>
              <a:rPr lang="zh-CN" altLang="en-US"/>
              <a:t>角色管理的配置通过</a:t>
            </a:r>
            <a:r>
              <a:rPr lang="en-US" altLang="zh-CN"/>
              <a:t>web.config</a:t>
            </a:r>
            <a:r>
              <a:rPr lang="zh-CN" altLang="en-US"/>
              <a:t>中的</a:t>
            </a:r>
            <a:r>
              <a:rPr lang="en-US" altLang="zh-CN"/>
              <a:t>&lt;roleManager&gt;</a:t>
            </a:r>
            <a:r>
              <a:rPr lang="zh-CN" altLang="en-US"/>
              <a:t>配置节实现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323850" y="908050"/>
            <a:ext cx="8540750" cy="1152525"/>
          </a:xfrm>
        </p:spPr>
        <p:txBody>
          <a:bodyPr/>
          <a:lstStyle/>
          <a:p>
            <a:pPr eaLnBrk="1" hangingPunct="1"/>
            <a:r>
              <a:rPr lang="en-US" altLang="zh-CN" sz="3600"/>
              <a:t>9.3.2 ASP.NET</a:t>
            </a:r>
            <a:r>
              <a:rPr lang="zh-CN" altLang="en-US" sz="3600"/>
              <a:t>中的成员资格和角色管理</a:t>
            </a:r>
          </a:p>
        </p:txBody>
      </p:sp>
      <p:sp>
        <p:nvSpPr>
          <p:cNvPr id="39939" name="Rectangle 3"/>
          <p:cNvSpPr>
            <a:spLocks noGrp="1" noRot="1" noChangeArrowheads="1"/>
          </p:cNvSpPr>
          <p:nvPr>
            <p:ph idx="1"/>
          </p:nvPr>
        </p:nvSpPr>
        <p:spPr>
          <a:xfrm>
            <a:off x="304800" y="2133600"/>
            <a:ext cx="8540750" cy="4391025"/>
          </a:xfrm>
        </p:spPr>
        <p:txBody>
          <a:bodyPr/>
          <a:lstStyle/>
          <a:p>
            <a:pPr marL="609600" indent="-609600" eaLnBrk="1" hangingPunct="1">
              <a:lnSpc>
                <a:spcPct val="130000"/>
              </a:lnSpc>
              <a:spcBef>
                <a:spcPct val="35000"/>
              </a:spcBef>
              <a:buSzPct val="90000"/>
              <a:buFont typeface="Arial" panose="020B0604020202020204" pitchFamily="34" charset="0"/>
              <a:buAutoNum type="arabicPeriod"/>
              <a:defRPr/>
            </a:pPr>
            <a:r>
              <a:rPr lang="zh-CN" altLang="en-US" dirty="0">
                <a:solidFill>
                  <a:schemeClr val="accent1">
                    <a:lumMod val="25000"/>
                  </a:schemeClr>
                </a:solidFill>
              </a:rPr>
              <a:t>配置</a:t>
            </a:r>
            <a:r>
              <a:rPr lang="en-US" altLang="zh-CN" dirty="0">
                <a:solidFill>
                  <a:schemeClr val="accent1">
                    <a:lumMod val="25000"/>
                  </a:schemeClr>
                </a:solidFill>
              </a:rPr>
              <a:t>ASP.NET</a:t>
            </a:r>
            <a:r>
              <a:rPr lang="zh-CN" altLang="en-US" dirty="0">
                <a:solidFill>
                  <a:schemeClr val="accent1">
                    <a:lumMod val="25000"/>
                  </a:schemeClr>
                </a:solidFill>
              </a:rPr>
              <a:t>网站以支持成员关系</a:t>
            </a:r>
            <a:endParaRPr lang="en-US" altLang="zh-CN" dirty="0">
              <a:solidFill>
                <a:schemeClr val="accent1">
                  <a:lumMod val="25000"/>
                </a:schemeClr>
              </a:solidFill>
            </a:endParaRPr>
          </a:p>
          <a:p>
            <a:pPr marL="1066800" lvl="1" indent="-609600" eaLnBrk="1" hangingPunct="1">
              <a:lnSpc>
                <a:spcPct val="130000"/>
              </a:lnSpc>
              <a:defRPr/>
            </a:pPr>
            <a:r>
              <a:rPr lang="zh-CN" altLang="en-US" dirty="0">
                <a:solidFill>
                  <a:schemeClr val="accent4">
                    <a:lumMod val="75000"/>
                  </a:schemeClr>
                </a:solidFill>
              </a:rPr>
              <a:t>亦即“配置</a:t>
            </a:r>
            <a:r>
              <a:rPr lang="en-US" altLang="zh-CN" dirty="0">
                <a:solidFill>
                  <a:schemeClr val="accent4">
                    <a:lumMod val="75000"/>
                  </a:schemeClr>
                </a:solidFill>
              </a:rPr>
              <a:t>Forms</a:t>
            </a:r>
            <a:r>
              <a:rPr lang="zh-CN" altLang="en-US" dirty="0">
                <a:solidFill>
                  <a:schemeClr val="accent4">
                    <a:lumMod val="75000"/>
                  </a:schemeClr>
                </a:solidFill>
              </a:rPr>
              <a:t>验证”</a:t>
            </a:r>
            <a:endParaRPr lang="en-US" altLang="zh-CN" dirty="0">
              <a:solidFill>
                <a:schemeClr val="tx2">
                  <a:lumMod val="75000"/>
                </a:schemeClr>
              </a:solidFill>
            </a:endParaRPr>
          </a:p>
          <a:p>
            <a:pPr marL="1066800" lvl="1" indent="-609600" eaLnBrk="1" hangingPunct="1">
              <a:lnSpc>
                <a:spcPct val="130000"/>
              </a:lnSpc>
              <a:buFont typeface="Wingdings" panose="05000000000000000000" pitchFamily="2" charset="2"/>
              <a:buNone/>
              <a:defRPr/>
            </a:pPr>
            <a:r>
              <a:rPr lang="zh-CN" altLang="en-US" dirty="0">
                <a:solidFill>
                  <a:schemeClr val="tx2">
                    <a:lumMod val="75000"/>
                  </a:schemeClr>
                </a:solidFill>
              </a:rPr>
              <a:t>方法一</a:t>
            </a:r>
            <a:r>
              <a:rPr lang="zh-CN" altLang="en-US" dirty="0"/>
              <a:t>：直接在</a:t>
            </a:r>
            <a:r>
              <a:rPr lang="en-US" altLang="zh-CN" dirty="0" err="1">
                <a:solidFill>
                  <a:schemeClr val="accent4">
                    <a:lumMod val="50000"/>
                  </a:schemeClr>
                </a:solidFill>
              </a:rPr>
              <a:t>web.config</a:t>
            </a:r>
            <a:r>
              <a:rPr lang="zh-CN" altLang="en-US" dirty="0"/>
              <a:t>文件中配置：</a:t>
            </a:r>
            <a:endParaRPr lang="en-US" altLang="zh-CN" dirty="0"/>
          </a:p>
          <a:p>
            <a:pPr marL="1466850" lvl="2" indent="-609600" eaLnBrk="1" hangingPunct="1">
              <a:lnSpc>
                <a:spcPct val="130000"/>
              </a:lnSpc>
              <a:defRPr/>
            </a:pPr>
            <a:r>
              <a:rPr lang="en-US" dirty="0">
                <a:solidFill>
                  <a:schemeClr val="accent4">
                    <a:lumMod val="50000"/>
                  </a:schemeClr>
                </a:solidFill>
              </a:rPr>
              <a:t>&lt;authentication mode="</a:t>
            </a:r>
            <a:r>
              <a:rPr lang="en-US" dirty="0">
                <a:solidFill>
                  <a:schemeClr val="accent2">
                    <a:lumMod val="50000"/>
                  </a:schemeClr>
                </a:solidFill>
              </a:rPr>
              <a:t>Forms</a:t>
            </a:r>
            <a:r>
              <a:rPr lang="en-US" dirty="0">
                <a:solidFill>
                  <a:schemeClr val="accent4">
                    <a:lumMod val="50000"/>
                  </a:schemeClr>
                </a:solidFill>
              </a:rPr>
              <a:t>" /&gt;</a:t>
            </a:r>
          </a:p>
          <a:p>
            <a:pPr marL="1009650" lvl="1" indent="-609600" eaLnBrk="1" hangingPunct="1">
              <a:lnSpc>
                <a:spcPct val="130000"/>
              </a:lnSpc>
              <a:spcBef>
                <a:spcPct val="35000"/>
              </a:spcBef>
              <a:buFont typeface="Wingdings" panose="05000000000000000000" pitchFamily="2" charset="2"/>
              <a:buNone/>
              <a:defRPr/>
            </a:pPr>
            <a:r>
              <a:rPr lang="zh-CN" altLang="en-US" dirty="0">
                <a:solidFill>
                  <a:schemeClr val="tx2">
                    <a:lumMod val="75000"/>
                  </a:schemeClr>
                </a:solidFill>
              </a:rPr>
              <a:t>方法二</a:t>
            </a:r>
            <a:r>
              <a:rPr lang="zh-CN" altLang="en-US" dirty="0"/>
              <a:t>：利用网站管理工具</a:t>
            </a:r>
          </a:p>
          <a:p>
            <a:pPr marL="1409700" lvl="2" indent="-609600" eaLnBrk="1" hangingPunct="1">
              <a:lnSpc>
                <a:spcPct val="130000"/>
              </a:lnSpc>
              <a:spcBef>
                <a:spcPct val="35000"/>
              </a:spcBef>
              <a:defRPr/>
            </a:pPr>
            <a:r>
              <a:rPr lang="zh-CN" altLang="en-US" dirty="0">
                <a:solidFill>
                  <a:schemeClr val="accent4">
                    <a:lumMod val="75000"/>
                  </a:schemeClr>
                </a:solidFill>
              </a:rPr>
              <a:t>详见</a:t>
            </a:r>
            <a:r>
              <a:rPr lang="en-US" altLang="zh-CN" dirty="0">
                <a:solidFill>
                  <a:schemeClr val="accent4">
                    <a:lumMod val="75000"/>
                  </a:schemeClr>
                </a:solidFill>
              </a:rPr>
              <a:t>9.1</a:t>
            </a:r>
            <a:r>
              <a:rPr lang="zh-CN" altLang="en-US" dirty="0">
                <a:solidFill>
                  <a:schemeClr val="accent4">
                    <a:lumMod val="75000"/>
                  </a:schemeClr>
                </a:solidFill>
              </a:rPr>
              <a:t>：在</a:t>
            </a:r>
            <a:r>
              <a:rPr lang="zh-CN" altLang="en-US" dirty="0">
                <a:solidFill>
                  <a:schemeClr val="accent4">
                    <a:lumMod val="50000"/>
                  </a:schemeClr>
                </a:solidFill>
              </a:rPr>
              <a:t>“</a:t>
            </a:r>
            <a:r>
              <a:rPr lang="en-US" altLang="zh-CN" dirty="0">
                <a:solidFill>
                  <a:schemeClr val="accent4">
                    <a:lumMod val="50000"/>
                  </a:schemeClr>
                </a:solidFill>
              </a:rPr>
              <a:t>ASP.NET</a:t>
            </a:r>
            <a:r>
              <a:rPr lang="zh-CN" altLang="en-US" dirty="0">
                <a:solidFill>
                  <a:schemeClr val="accent4">
                    <a:lumMod val="50000"/>
                  </a:schemeClr>
                </a:solidFill>
              </a:rPr>
              <a:t>网站管理工具”</a:t>
            </a:r>
            <a:r>
              <a:rPr lang="zh-CN" altLang="en-US" dirty="0">
                <a:solidFill>
                  <a:schemeClr val="accent4">
                    <a:lumMod val="75000"/>
                  </a:schemeClr>
                </a:solidFill>
              </a:rPr>
              <a:t>中配置</a:t>
            </a:r>
            <a:r>
              <a:rPr lang="en-US" altLang="zh-CN" dirty="0">
                <a:solidFill>
                  <a:schemeClr val="accent4">
                    <a:lumMod val="75000"/>
                  </a:schemeClr>
                </a:solidFill>
              </a:rPr>
              <a:t>Forms</a:t>
            </a:r>
            <a:r>
              <a:rPr lang="zh-CN" altLang="en-US" dirty="0">
                <a:solidFill>
                  <a:schemeClr val="accent4">
                    <a:lumMod val="75000"/>
                  </a:schemeClr>
                </a:solidFill>
              </a:rPr>
              <a:t>验证</a:t>
            </a:r>
            <a:endParaRPr lang="en-US" altLang="zh-CN" dirty="0">
              <a:solidFill>
                <a:schemeClr val="accent4">
                  <a:lumMod val="75000"/>
                </a:schemeClr>
              </a:solidFill>
            </a:endParaRPr>
          </a:p>
          <a:p>
            <a:pPr marL="1409700" lvl="2" indent="-609600" eaLnBrk="1" hangingPunct="1">
              <a:lnSpc>
                <a:spcPct val="130000"/>
              </a:lnSpc>
              <a:spcBef>
                <a:spcPct val="35000"/>
              </a:spcBef>
              <a:defRPr/>
            </a:pPr>
            <a:r>
              <a:rPr lang="zh-CN" altLang="en-US" dirty="0"/>
              <a:t>在“安全”窗口单击“用户”框中的“创建用户”，即可进入“创建用户窗口”，创建新用户；在“安全”窗口单击“用户”框中的“管理用户”，即可进入“管理用户窗口”，可以编辑或删除用户等。</a:t>
            </a:r>
            <a:endParaRPr lang="zh-CN" altLang="en-US" dirty="0">
              <a:solidFill>
                <a:srgbClr val="002060"/>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Rot="1" noChangeArrowheads="1"/>
          </p:cNvSpPr>
          <p:nvPr>
            <p:ph idx="1"/>
          </p:nvPr>
        </p:nvSpPr>
        <p:spPr>
          <a:xfrm>
            <a:off x="304800" y="908050"/>
            <a:ext cx="8540750" cy="5113338"/>
          </a:xfrm>
        </p:spPr>
        <p:txBody>
          <a:bodyPr/>
          <a:lstStyle/>
          <a:p>
            <a:pPr marL="609600" indent="-609600" eaLnBrk="1" hangingPunct="1">
              <a:lnSpc>
                <a:spcPct val="120000"/>
              </a:lnSpc>
              <a:spcBef>
                <a:spcPct val="35000"/>
              </a:spcBef>
              <a:buSzPct val="90000"/>
              <a:buFont typeface="Arial" panose="020B0604020202020204" pitchFamily="34" charset="0"/>
              <a:buAutoNum type="arabicPeriod" startAt="2"/>
              <a:defRPr/>
            </a:pPr>
            <a:r>
              <a:rPr lang="zh-CN" altLang="en-US" dirty="0">
                <a:solidFill>
                  <a:schemeClr val="accent1">
                    <a:lumMod val="25000"/>
                  </a:schemeClr>
                </a:solidFill>
              </a:rPr>
              <a:t>将用户按角色分类</a:t>
            </a:r>
            <a:endParaRPr lang="en-US" altLang="zh-CN" dirty="0">
              <a:solidFill>
                <a:schemeClr val="accent1">
                  <a:lumMod val="25000"/>
                </a:schemeClr>
              </a:solidFill>
            </a:endParaRPr>
          </a:p>
          <a:p>
            <a:pPr marL="1009650" lvl="1" indent="-609600" eaLnBrk="1" hangingPunct="1">
              <a:lnSpc>
                <a:spcPct val="120000"/>
              </a:lnSpc>
              <a:spcBef>
                <a:spcPct val="35000"/>
              </a:spcBef>
              <a:defRPr/>
            </a:pPr>
            <a:r>
              <a:rPr lang="zh-CN" altLang="en-US" dirty="0"/>
              <a:t>使用角色管理用户的方法如下：</a:t>
            </a:r>
            <a:endParaRPr lang="en-US" altLang="zh-CN" dirty="0"/>
          </a:p>
          <a:p>
            <a:pPr marL="1409700" lvl="2" indent="-609600" eaLnBrk="1" hangingPunct="1">
              <a:lnSpc>
                <a:spcPct val="120000"/>
              </a:lnSpc>
              <a:spcBef>
                <a:spcPct val="35000"/>
              </a:spcBef>
              <a:defRPr/>
            </a:pPr>
            <a:r>
              <a:rPr lang="zh-CN" altLang="en-US" sz="2400" dirty="0"/>
              <a:t>首先启用、创建角色；</a:t>
            </a:r>
            <a:endParaRPr lang="en-US" altLang="zh-CN" sz="2400" dirty="0"/>
          </a:p>
          <a:p>
            <a:pPr marL="1409700" lvl="2" indent="-609600" eaLnBrk="1" hangingPunct="1">
              <a:lnSpc>
                <a:spcPct val="120000"/>
              </a:lnSpc>
              <a:spcBef>
                <a:spcPct val="35000"/>
              </a:spcBef>
              <a:defRPr/>
            </a:pPr>
            <a:r>
              <a:rPr lang="zh-CN" altLang="en-US" sz="2400" dirty="0"/>
              <a:t>其次，将用户添加到角色。</a:t>
            </a:r>
            <a:endParaRPr lang="en-US" altLang="zh-C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body" idx="1"/>
          </p:nvPr>
        </p:nvSpPr>
        <p:spPr>
          <a:xfrm>
            <a:off x="304800" y="765175"/>
            <a:ext cx="8540750" cy="5472113"/>
          </a:xfrm>
        </p:spPr>
        <p:txBody>
          <a:bodyPr/>
          <a:lstStyle/>
          <a:p>
            <a:pPr marL="1066800" lvl="1" indent="-609600" eaLnBrk="1" hangingPunct="1">
              <a:lnSpc>
                <a:spcPct val="110000"/>
              </a:lnSpc>
              <a:spcBef>
                <a:spcPct val="50000"/>
              </a:spcBef>
              <a:defRPr/>
            </a:pPr>
            <a:r>
              <a:rPr lang="en-US" altLang="zh-CN" dirty="0"/>
              <a:t>Theme</a:t>
            </a:r>
            <a:r>
              <a:rPr lang="zh-CN" altLang="en-US" dirty="0"/>
              <a:t>属性和</a:t>
            </a:r>
            <a:r>
              <a:rPr lang="en-US" altLang="zh-CN" dirty="0" err="1"/>
              <a:t>StyleSheetTheme</a:t>
            </a:r>
            <a:r>
              <a:rPr lang="zh-CN" altLang="en-US" dirty="0"/>
              <a:t>属性：</a:t>
            </a:r>
            <a:endParaRPr lang="en-US" altLang="zh-CN" dirty="0"/>
          </a:p>
          <a:p>
            <a:pPr marL="1466850" lvl="2" indent="-609600" eaLnBrk="1" hangingPunct="1">
              <a:lnSpc>
                <a:spcPct val="110000"/>
              </a:lnSpc>
              <a:spcBef>
                <a:spcPct val="50000"/>
              </a:spcBef>
              <a:defRPr/>
            </a:pPr>
            <a:r>
              <a:rPr lang="en-US" altLang="zh-CN" sz="2000" dirty="0"/>
              <a:t>ASP.NET</a:t>
            </a:r>
            <a:r>
              <a:rPr lang="zh-CN" altLang="en-US" sz="2000" dirty="0"/>
              <a:t>页面有两个应用主题的属性：</a:t>
            </a:r>
            <a:r>
              <a:rPr lang="en-US" altLang="zh-CN" sz="2000" dirty="0"/>
              <a:t> Theme</a:t>
            </a:r>
            <a:r>
              <a:rPr lang="zh-CN" altLang="en-US" sz="2000" dirty="0"/>
              <a:t>和</a:t>
            </a:r>
            <a:r>
              <a:rPr lang="en-US" altLang="zh-CN" sz="2000" dirty="0" err="1"/>
              <a:t>StyleSheetTheme</a:t>
            </a:r>
            <a:r>
              <a:rPr lang="zh-CN" altLang="en-US" sz="2000" dirty="0"/>
              <a:t>，均可用来使用定义在</a:t>
            </a:r>
            <a:r>
              <a:rPr lang="en-US" altLang="zh-CN" sz="2000" dirty="0" err="1"/>
              <a:t>App_Themes</a:t>
            </a:r>
            <a:r>
              <a:rPr lang="zh-CN" altLang="en-US" sz="2000" dirty="0"/>
              <a:t>文件夹中的主题。但在运行时其行为不同；</a:t>
            </a:r>
            <a:endParaRPr lang="en-US" altLang="zh-CN" sz="2000" dirty="0"/>
          </a:p>
          <a:p>
            <a:pPr marL="1466850" lvl="2" indent="-609600" eaLnBrk="1" hangingPunct="1">
              <a:lnSpc>
                <a:spcPct val="110000"/>
              </a:lnSpc>
              <a:spcBef>
                <a:spcPct val="50000"/>
              </a:spcBef>
              <a:defRPr/>
            </a:pPr>
            <a:r>
              <a:rPr lang="en-US" altLang="zh-CN" sz="2000" dirty="0" err="1"/>
              <a:t>StyleSheetTheme</a:t>
            </a:r>
            <a:r>
              <a:rPr lang="zh-CN" altLang="en-US" sz="2000" dirty="0"/>
              <a:t>属性在页面生命周期中应用的非常早，因此其应用于控件的样式可以被页面控件中定义的（外观）属性重写（覆盖）；</a:t>
            </a:r>
            <a:endParaRPr lang="en-US" altLang="zh-CN" sz="2000" dirty="0"/>
          </a:p>
          <a:p>
            <a:pPr marL="1466850" lvl="2" indent="-609600" eaLnBrk="1" hangingPunct="1">
              <a:lnSpc>
                <a:spcPct val="110000"/>
              </a:lnSpc>
              <a:spcBef>
                <a:spcPct val="50000"/>
              </a:spcBef>
              <a:defRPr/>
            </a:pPr>
            <a:r>
              <a:rPr lang="en-US" altLang="zh-CN" sz="2000" dirty="0"/>
              <a:t>Theme</a:t>
            </a:r>
            <a:r>
              <a:rPr lang="zh-CN" altLang="en-US" sz="2000" dirty="0"/>
              <a:t>属性页面生命周期中生效的时间较晚，故其能有效地重写页面单个控件中自定义的（外观）属性。</a:t>
            </a:r>
            <a:endParaRPr lang="en-US" altLang="zh-CN" sz="2000" dirty="0"/>
          </a:p>
          <a:p>
            <a:pPr marL="1466850" lvl="2" indent="-609600" eaLnBrk="1" hangingPunct="1">
              <a:lnSpc>
                <a:spcPct val="115000"/>
              </a:lnSpc>
              <a:defRPr/>
            </a:pPr>
            <a:r>
              <a:rPr lang="zh-CN" altLang="en-US" sz="2000" dirty="0"/>
              <a:t>如果页面内同时定义</a:t>
            </a:r>
            <a:r>
              <a:rPr lang="en-US" altLang="zh-CN" sz="2000" dirty="0" err="1"/>
              <a:t>StyleSheetTheme</a:t>
            </a:r>
            <a:r>
              <a:rPr lang="zh-CN" altLang="en-US" sz="2000" dirty="0"/>
              <a:t>和</a:t>
            </a:r>
            <a:r>
              <a:rPr lang="en-US" altLang="zh-CN" sz="2000" dirty="0"/>
              <a:t>Theme</a:t>
            </a:r>
            <a:r>
              <a:rPr lang="zh-CN" altLang="en-US" sz="2000" dirty="0"/>
              <a:t>属性指定主题，则优先级是：</a:t>
            </a:r>
            <a:r>
              <a:rPr lang="en-US" altLang="zh-CN" sz="2000" dirty="0"/>
              <a:t>Theme &gt;&gt; </a:t>
            </a:r>
            <a:r>
              <a:rPr lang="zh-CN" altLang="en-US" sz="2000" dirty="0"/>
              <a:t>页面内控件的属性 </a:t>
            </a:r>
            <a:r>
              <a:rPr lang="en-US" altLang="zh-CN" sz="2000" dirty="0"/>
              <a:t>&gt;&gt; </a:t>
            </a:r>
            <a:r>
              <a:rPr lang="en-US" altLang="zh-CN" sz="2000" dirty="0" err="1"/>
              <a:t>StyleSheetTheme</a:t>
            </a:r>
            <a:r>
              <a:rPr lang="zh-CN" altLang="en-US" sz="2000" dirty="0"/>
              <a:t>。</a:t>
            </a:r>
          </a:p>
          <a:p>
            <a:pPr marL="1371600" lvl="2" indent="-457200" eaLnBrk="1" hangingPunct="1">
              <a:lnSpc>
                <a:spcPct val="110000"/>
              </a:lnSpc>
              <a:spcBef>
                <a:spcPct val="10000"/>
              </a:spcBef>
              <a:defRPr/>
            </a:pPr>
            <a:endParaRPr lang="zh-CN" altLang="en-US" b="0" dirty="0"/>
          </a:p>
          <a:p>
            <a:pPr marL="1466850" lvl="2" indent="-609600" eaLnBrk="1" hangingPunct="1">
              <a:lnSpc>
                <a:spcPct val="110000"/>
              </a:lnSpc>
              <a:spcBef>
                <a:spcPct val="50000"/>
              </a:spcBef>
              <a:defRPr/>
            </a:pPr>
            <a:endParaRPr lang="zh-CN" altLang="en-US" sz="20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Rot="1" noChangeArrowheads="1"/>
          </p:cNvSpPr>
          <p:nvPr>
            <p:ph idx="1"/>
          </p:nvPr>
        </p:nvSpPr>
        <p:spPr>
          <a:xfrm>
            <a:off x="304800" y="908050"/>
            <a:ext cx="8540750" cy="5545138"/>
          </a:xfrm>
        </p:spPr>
        <p:txBody>
          <a:bodyPr/>
          <a:lstStyle/>
          <a:p>
            <a:pPr marL="1009650" lvl="1" indent="-609600" eaLnBrk="1" hangingPunct="1">
              <a:lnSpc>
                <a:spcPct val="120000"/>
              </a:lnSpc>
              <a:spcBef>
                <a:spcPct val="35000"/>
              </a:spcBef>
              <a:buFont typeface="Wingdings" panose="05000000000000000000" pitchFamily="2" charset="2"/>
              <a:buNone/>
              <a:defRPr/>
            </a:pPr>
            <a:r>
              <a:rPr lang="zh-CN" altLang="en-US" dirty="0">
                <a:solidFill>
                  <a:schemeClr val="tx1">
                    <a:lumMod val="75000"/>
                  </a:schemeClr>
                </a:solidFill>
              </a:rPr>
              <a:t>①启用、创建角色</a:t>
            </a:r>
            <a:r>
              <a:rPr lang="zh-CN" altLang="en-US" dirty="0"/>
              <a:t>。</a:t>
            </a:r>
            <a:endParaRPr lang="en-US" altLang="zh-CN" dirty="0"/>
          </a:p>
          <a:p>
            <a:pPr marL="1009650" lvl="1" indent="-609600" eaLnBrk="1" hangingPunct="1">
              <a:lnSpc>
                <a:spcPct val="120000"/>
              </a:lnSpc>
              <a:spcBef>
                <a:spcPct val="35000"/>
              </a:spcBef>
              <a:defRPr/>
            </a:pPr>
            <a:r>
              <a:rPr lang="zh-CN" altLang="en-US" dirty="0"/>
              <a:t>启用角色</a:t>
            </a:r>
            <a:endParaRPr lang="en-US" altLang="zh-CN" dirty="0"/>
          </a:p>
          <a:p>
            <a:pPr marL="1409700" lvl="2" indent="-609600" eaLnBrk="1" hangingPunct="1">
              <a:lnSpc>
                <a:spcPct val="120000"/>
              </a:lnSpc>
              <a:spcBef>
                <a:spcPct val="35000"/>
              </a:spcBef>
              <a:defRPr/>
            </a:pPr>
            <a:r>
              <a:rPr lang="zh-CN" altLang="en-US" dirty="0"/>
              <a:t>打开“</a:t>
            </a:r>
            <a:r>
              <a:rPr lang="en-US" altLang="zh-CN" dirty="0"/>
              <a:t>ASP.NET</a:t>
            </a:r>
            <a:r>
              <a:rPr lang="zh-CN" altLang="en-US" dirty="0"/>
              <a:t>网站管理工具”窗口，在“安全”窗口单击“角色”框中的“启用角色”，这将启用角色支持。</a:t>
            </a:r>
            <a:endParaRPr lang="en-US" altLang="zh-CN" dirty="0"/>
          </a:p>
          <a:p>
            <a:pPr marL="1409700" lvl="2" indent="-609600" eaLnBrk="1" hangingPunct="1">
              <a:lnSpc>
                <a:spcPct val="120000"/>
              </a:lnSpc>
              <a:spcBef>
                <a:spcPct val="35000"/>
              </a:spcBef>
              <a:defRPr/>
            </a:pPr>
            <a:r>
              <a:rPr lang="zh-CN" altLang="en-US" dirty="0"/>
              <a:t>启用角色后，网站管理工具会自动在</a:t>
            </a:r>
            <a:r>
              <a:rPr lang="en-US" altLang="zh-CN" dirty="0" err="1"/>
              <a:t>web.config</a:t>
            </a:r>
            <a:r>
              <a:rPr lang="zh-CN" altLang="en-US" dirty="0"/>
              <a:t>添加启用角色管理的代码：</a:t>
            </a:r>
            <a:endParaRPr lang="en-US" altLang="zh-CN" dirty="0"/>
          </a:p>
          <a:p>
            <a:pPr lvl="4">
              <a:buFont typeface="Wingdings" panose="05000000000000000000" pitchFamily="2" charset="2"/>
              <a:buNone/>
              <a:defRPr/>
            </a:pPr>
            <a:r>
              <a:rPr lang="en-US" altLang="zh-CN" dirty="0">
                <a:solidFill>
                  <a:srgbClr val="000000"/>
                </a:solidFill>
              </a:rPr>
              <a:t>&lt;system.web&gt;        </a:t>
            </a:r>
          </a:p>
          <a:p>
            <a:pPr lvl="4">
              <a:buFont typeface="Wingdings" panose="05000000000000000000" pitchFamily="2" charset="2"/>
              <a:buNone/>
              <a:defRPr/>
            </a:pPr>
            <a:r>
              <a:rPr lang="en-US" altLang="zh-CN" b="1" dirty="0">
                <a:solidFill>
                  <a:schemeClr val="accent2">
                    <a:lumMod val="50000"/>
                  </a:schemeClr>
                </a:solidFill>
              </a:rPr>
              <a:t>        &lt;</a:t>
            </a:r>
            <a:r>
              <a:rPr lang="en-US" altLang="zh-CN" b="1" dirty="0" err="1">
                <a:solidFill>
                  <a:schemeClr val="accent2">
                    <a:lumMod val="50000"/>
                  </a:schemeClr>
                </a:solidFill>
              </a:rPr>
              <a:t>roleManager</a:t>
            </a:r>
            <a:r>
              <a:rPr lang="en-US" altLang="zh-CN" b="1" dirty="0">
                <a:solidFill>
                  <a:schemeClr val="accent2">
                    <a:lumMod val="50000"/>
                  </a:schemeClr>
                </a:solidFill>
              </a:rPr>
              <a:t> enabled="true" /&gt;</a:t>
            </a:r>
          </a:p>
          <a:p>
            <a:pPr lvl="4">
              <a:buFont typeface="Wingdings" panose="05000000000000000000" pitchFamily="2" charset="2"/>
              <a:buNone/>
              <a:defRPr/>
            </a:pPr>
            <a:r>
              <a:rPr lang="en-US" altLang="zh-CN" dirty="0">
                <a:solidFill>
                  <a:srgbClr val="000000"/>
                </a:solidFill>
              </a:rPr>
              <a:t>	&lt;/system.web&gt;</a:t>
            </a:r>
            <a:endParaRPr lang="en-US" altLang="zh-CN" dirty="0"/>
          </a:p>
          <a:p>
            <a:pPr marL="1009650" lvl="1" indent="-609600" eaLnBrk="1" hangingPunct="1">
              <a:lnSpc>
                <a:spcPct val="120000"/>
              </a:lnSpc>
              <a:spcBef>
                <a:spcPct val="35000"/>
              </a:spcBef>
              <a:defRPr/>
            </a:pPr>
            <a:r>
              <a:rPr lang="zh-CN" altLang="en-US" dirty="0"/>
              <a:t>创建角色</a:t>
            </a:r>
            <a:endParaRPr lang="en-US" altLang="zh-CN" dirty="0"/>
          </a:p>
          <a:p>
            <a:pPr marL="1409700" lvl="2" indent="-609600" eaLnBrk="1" hangingPunct="1">
              <a:lnSpc>
                <a:spcPct val="120000"/>
              </a:lnSpc>
              <a:spcBef>
                <a:spcPct val="35000"/>
              </a:spcBef>
              <a:defRPr/>
            </a:pPr>
            <a:r>
              <a:rPr lang="zh-CN" altLang="en-US" dirty="0"/>
              <a:t>单击链接“创建或管理角色”将进入“创建新角色”屏幕，在此可创建新角色，并添加、管理及删除角色。</a:t>
            </a:r>
            <a:endParaRPr lang="en-US" altLang="zh-CN" dirty="0"/>
          </a:p>
          <a:p>
            <a:pPr marL="1409700" lvl="2" indent="-609600" eaLnBrk="1" hangingPunct="1">
              <a:lnSpc>
                <a:spcPct val="120000"/>
              </a:lnSpc>
              <a:spcBef>
                <a:spcPct val="35000"/>
              </a:spcBef>
              <a:defRPr/>
            </a:pPr>
            <a:r>
              <a:rPr lang="zh-CN" altLang="en-US" dirty="0"/>
              <a:t>新创建的角色信息将会被自动添加到</a:t>
            </a:r>
            <a:r>
              <a:rPr lang="en-US" altLang="zh-CN" dirty="0"/>
              <a:t>ASPNETDB.mdf</a:t>
            </a:r>
            <a:r>
              <a:rPr lang="zh-CN" altLang="en-US" dirty="0"/>
              <a:t>的相关表中。</a:t>
            </a:r>
            <a:endParaRPr lang="en-US" altLang="zh-C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Rot="1" noChangeArrowheads="1"/>
          </p:cNvSpPr>
          <p:nvPr>
            <p:ph idx="1"/>
          </p:nvPr>
        </p:nvSpPr>
        <p:spPr>
          <a:xfrm>
            <a:off x="304800" y="1052513"/>
            <a:ext cx="8540750" cy="5184775"/>
          </a:xfrm>
        </p:spPr>
        <p:txBody>
          <a:bodyPr/>
          <a:lstStyle/>
          <a:p>
            <a:pPr marL="1009650" lvl="1" indent="-609600" eaLnBrk="1" hangingPunct="1">
              <a:lnSpc>
                <a:spcPct val="120000"/>
              </a:lnSpc>
              <a:spcBef>
                <a:spcPct val="35000"/>
              </a:spcBef>
              <a:buSzPct val="90000"/>
              <a:buFont typeface="Wingdings" panose="05000000000000000000" pitchFamily="2" charset="2"/>
              <a:buNone/>
              <a:defRPr/>
            </a:pPr>
            <a:r>
              <a:rPr lang="en-US" altLang="zh-CN" dirty="0">
                <a:solidFill>
                  <a:schemeClr val="tx1">
                    <a:lumMod val="75000"/>
                  </a:schemeClr>
                </a:solidFill>
              </a:rPr>
              <a:t>②</a:t>
            </a:r>
            <a:r>
              <a:rPr lang="zh-CN" altLang="en-US" dirty="0">
                <a:solidFill>
                  <a:schemeClr val="tx1">
                    <a:lumMod val="75000"/>
                  </a:schemeClr>
                </a:solidFill>
              </a:rPr>
              <a:t>将用户添加到角色。</a:t>
            </a:r>
            <a:r>
              <a:rPr lang="zh-CN" altLang="en-US" dirty="0"/>
              <a:t>步骤如下：</a:t>
            </a:r>
            <a:endParaRPr lang="en-US" altLang="zh-CN" dirty="0"/>
          </a:p>
          <a:p>
            <a:pPr marL="1409700" lvl="2" indent="-609600" eaLnBrk="1" hangingPunct="1">
              <a:lnSpc>
                <a:spcPct val="120000"/>
              </a:lnSpc>
              <a:spcBef>
                <a:spcPct val="35000"/>
              </a:spcBef>
              <a:buFont typeface="Arial" panose="020B0604020202020204" pitchFamily="34" charset="0"/>
              <a:buAutoNum type="arabicParenR"/>
              <a:defRPr/>
            </a:pPr>
            <a:r>
              <a:rPr lang="zh-CN" altLang="en-US" dirty="0"/>
              <a:t>在“</a:t>
            </a:r>
            <a:r>
              <a:rPr lang="en-US" altLang="zh-CN" dirty="0"/>
              <a:t>ASP.NET</a:t>
            </a:r>
            <a:r>
              <a:rPr lang="zh-CN" altLang="en-US" dirty="0"/>
              <a:t>网站管理工具” 的“安全”窗口单击“用户”框中的“管理用户”，将进入相关窗口；</a:t>
            </a:r>
            <a:endParaRPr lang="en-US" altLang="zh-CN" dirty="0"/>
          </a:p>
          <a:p>
            <a:pPr marL="1409700" lvl="2" indent="-609600" eaLnBrk="1" hangingPunct="1">
              <a:lnSpc>
                <a:spcPct val="120000"/>
              </a:lnSpc>
              <a:spcBef>
                <a:spcPct val="35000"/>
              </a:spcBef>
              <a:buFont typeface="Arial" panose="020B0604020202020204" pitchFamily="34" charset="0"/>
              <a:buAutoNum type="arabicParenR"/>
              <a:defRPr/>
            </a:pPr>
            <a:r>
              <a:rPr lang="zh-CN" altLang="en-US" dirty="0"/>
              <a:t>在此选中某用户、单击“编辑用户”或“编辑角色”，即可为用户分配角色。</a:t>
            </a:r>
            <a:endParaRPr lang="en-US" altLang="zh-CN" dirty="0"/>
          </a:p>
          <a:p>
            <a:pPr marL="1009650" lvl="1" indent="-609600" eaLnBrk="1" hangingPunct="1">
              <a:lnSpc>
                <a:spcPct val="120000"/>
              </a:lnSpc>
              <a:spcBef>
                <a:spcPct val="35000"/>
              </a:spcBef>
              <a:buFont typeface="Wingdings" panose="05000000000000000000" pitchFamily="2" charset="2"/>
              <a:buNone/>
              <a:defRPr/>
            </a:pPr>
            <a:r>
              <a:rPr lang="zh-CN" altLang="en-US" dirty="0"/>
              <a:t>       </a:t>
            </a:r>
            <a:r>
              <a:rPr lang="zh-CN" altLang="en-US" sz="2600" dirty="0"/>
              <a:t>用户被分配的角色信息也会被自动保存到</a:t>
            </a:r>
            <a:r>
              <a:rPr lang="en-US" altLang="zh-CN" sz="2600" dirty="0"/>
              <a:t>ASPNETDB.mdf</a:t>
            </a:r>
            <a:r>
              <a:rPr lang="zh-CN" altLang="en-US" sz="2600" dirty="0"/>
              <a:t>的相关表中。</a:t>
            </a:r>
            <a:endParaRPr lang="zh-CN" altLang="en-US" sz="2600" dirty="0">
              <a:solidFill>
                <a:srgbClr val="002060"/>
              </a:solidFill>
            </a:endParaRPr>
          </a:p>
          <a:p>
            <a:pPr marL="1409700" lvl="2" indent="-609600" eaLnBrk="1" hangingPunct="1">
              <a:lnSpc>
                <a:spcPct val="120000"/>
              </a:lnSpc>
              <a:spcBef>
                <a:spcPct val="35000"/>
              </a:spcBef>
              <a:buFont typeface="Wingdings" panose="05000000000000000000" pitchFamily="2" charset="2"/>
              <a:buNone/>
              <a:defRPr/>
            </a:pPr>
            <a:endParaRPr lang="en-US" altLang="zh-C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Rot="1" noChangeArrowheads="1"/>
          </p:cNvSpPr>
          <p:nvPr>
            <p:ph idx="1"/>
          </p:nvPr>
        </p:nvSpPr>
        <p:spPr>
          <a:xfrm>
            <a:off x="304800" y="1052513"/>
            <a:ext cx="8540750" cy="5184775"/>
          </a:xfrm>
        </p:spPr>
        <p:txBody>
          <a:bodyPr/>
          <a:lstStyle/>
          <a:p>
            <a:pPr marL="1009650" lvl="1" indent="-609600" eaLnBrk="1" hangingPunct="1">
              <a:lnSpc>
                <a:spcPct val="120000"/>
              </a:lnSpc>
              <a:spcBef>
                <a:spcPct val="35000"/>
              </a:spcBef>
              <a:buSzPct val="90000"/>
            </a:pPr>
            <a:r>
              <a:rPr lang="en-US" altLang="zh-CN"/>
              <a:t>ASP.NET</a:t>
            </a:r>
            <a:r>
              <a:rPr lang="zh-CN" altLang="en-US"/>
              <a:t>会自动将角色管理信息存储于</a:t>
            </a:r>
            <a:r>
              <a:rPr lang="en-US" altLang="zh-CN"/>
              <a:t>ASPNETDB.mdf</a:t>
            </a:r>
            <a:r>
              <a:rPr lang="zh-CN" altLang="en-US"/>
              <a:t>，开发者无需关心这些数据的存储问题。其中与角色有密切关系的数据表是</a:t>
            </a:r>
            <a:r>
              <a:rPr lang="en-US" altLang="zh-CN"/>
              <a:t>aspnet_Roles</a:t>
            </a:r>
            <a:r>
              <a:rPr lang="zh-CN" altLang="en-US"/>
              <a:t>和</a:t>
            </a:r>
            <a:r>
              <a:rPr lang="en-US" altLang="zh-CN"/>
              <a:t>aspnet_UsersInRoles</a:t>
            </a:r>
            <a:r>
              <a:rPr lang="zh-CN" altLang="en-US"/>
              <a:t>。</a:t>
            </a:r>
            <a:r>
              <a:rPr lang="en-US" altLang="zh-CN"/>
              <a:t>aspnet_Roles</a:t>
            </a:r>
            <a:r>
              <a:rPr lang="zh-CN" altLang="en-US"/>
              <a:t>存储角色信息，而</a:t>
            </a:r>
            <a:r>
              <a:rPr lang="en-US" altLang="zh-CN"/>
              <a:t>aspnet_UsersInRoles</a:t>
            </a:r>
            <a:r>
              <a:rPr lang="zh-CN" altLang="en-US"/>
              <a:t>存储用户和角色的联系信息。</a:t>
            </a:r>
            <a:endParaRPr lang="en-US" altLang="zh-CN"/>
          </a:p>
          <a:p>
            <a:pPr marL="2324100" lvl="4" indent="-609600" eaLnBrk="1" hangingPunct="1">
              <a:lnSpc>
                <a:spcPct val="120000"/>
              </a:lnSpc>
              <a:spcBef>
                <a:spcPct val="35000"/>
              </a:spcBef>
              <a:buFont typeface="Wingdings" panose="05000000000000000000" pitchFamily="2" charset="2"/>
              <a:buNone/>
            </a:pPr>
            <a:endParaRPr lang="zh-CN" altLang="en-US" b="1">
              <a:solidFill>
                <a:srgbClr val="002060"/>
              </a:solidFill>
            </a:endParaRPr>
          </a:p>
          <a:p>
            <a:pPr marL="1409700" lvl="2" indent="-609600" eaLnBrk="1" hangingPunct="1">
              <a:lnSpc>
                <a:spcPct val="120000"/>
              </a:lnSpc>
              <a:spcBef>
                <a:spcPct val="35000"/>
              </a:spcBef>
              <a:buFont typeface="Wingdings" panose="05000000000000000000" pitchFamily="2" charset="2"/>
              <a:buNone/>
            </a:pPr>
            <a:endParaRPr lang="en-US" altLang="zh-C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Rot="1" noChangeArrowheads="1"/>
          </p:cNvSpPr>
          <p:nvPr>
            <p:ph idx="1"/>
          </p:nvPr>
        </p:nvSpPr>
        <p:spPr>
          <a:xfrm>
            <a:off x="323850" y="620713"/>
            <a:ext cx="8540750" cy="2663825"/>
          </a:xfrm>
        </p:spPr>
        <p:txBody>
          <a:bodyPr/>
          <a:lstStyle/>
          <a:p>
            <a:pPr marL="609600" indent="-609600" eaLnBrk="1" hangingPunct="1">
              <a:lnSpc>
                <a:spcPct val="120000"/>
              </a:lnSpc>
              <a:spcBef>
                <a:spcPct val="35000"/>
              </a:spcBef>
              <a:buSzPct val="90000"/>
              <a:buFont typeface="Arial" panose="020B0604020202020204" pitchFamily="34" charset="0"/>
              <a:buAutoNum type="arabicPeriod" startAt="3"/>
              <a:defRPr/>
            </a:pPr>
            <a:r>
              <a:rPr lang="zh-CN" altLang="en-US" dirty="0">
                <a:solidFill>
                  <a:schemeClr val="accent1">
                    <a:lumMod val="25000"/>
                  </a:schemeClr>
                </a:solidFill>
              </a:rPr>
              <a:t>创建和管理访问规则（授权）</a:t>
            </a:r>
            <a:endParaRPr lang="en-US" altLang="zh-CN" dirty="0">
              <a:solidFill>
                <a:schemeClr val="accent1">
                  <a:lumMod val="25000"/>
                </a:schemeClr>
              </a:solidFill>
            </a:endParaRPr>
          </a:p>
          <a:p>
            <a:pPr marL="1009650" lvl="1" indent="-609600" eaLnBrk="1" hangingPunct="1">
              <a:lnSpc>
                <a:spcPct val="120000"/>
              </a:lnSpc>
              <a:spcBef>
                <a:spcPct val="35000"/>
              </a:spcBef>
              <a:defRPr/>
            </a:pPr>
            <a:r>
              <a:rPr lang="zh-CN" altLang="en-US" dirty="0"/>
              <a:t>步骤如下：</a:t>
            </a:r>
            <a:endParaRPr lang="en-US" altLang="zh-CN" dirty="0"/>
          </a:p>
          <a:p>
            <a:pPr marL="1409700" lvl="2" indent="-609600" eaLnBrk="1" hangingPunct="1">
              <a:lnSpc>
                <a:spcPct val="120000"/>
              </a:lnSpc>
              <a:spcBef>
                <a:spcPct val="35000"/>
              </a:spcBef>
              <a:buFont typeface="Arial" panose="020B0604020202020204" pitchFamily="34" charset="0"/>
              <a:buAutoNum type="arabicParenR"/>
              <a:defRPr/>
            </a:pPr>
            <a:r>
              <a:rPr lang="zh-CN" altLang="en-US" dirty="0"/>
              <a:t>在“安全”窗口单击“访问规则”框中的“创建访问规则”链接，将打开图示“添加新访问规则”屏幕。在此可创建访问规则；</a:t>
            </a:r>
            <a:endParaRPr lang="en-US" altLang="zh-CN" dirty="0"/>
          </a:p>
          <a:p>
            <a:pPr marL="1409700" lvl="2" indent="-609600" eaLnBrk="1" hangingPunct="1">
              <a:lnSpc>
                <a:spcPct val="120000"/>
              </a:lnSpc>
              <a:spcBef>
                <a:spcPct val="35000"/>
              </a:spcBef>
              <a:buFont typeface="Arial" panose="020B0604020202020204" pitchFamily="34" charset="0"/>
              <a:buAutoNum type="arabicParenR"/>
              <a:defRPr/>
            </a:pPr>
            <a:r>
              <a:rPr lang="zh-CN" altLang="en-US" dirty="0"/>
              <a:t>在“安全”窗口单击“访问规则”框中的“管理访问规则”链接，将进入“管理访问规则”屏幕。可删除访问规则。</a:t>
            </a:r>
            <a:endParaRPr lang="en-US" altLang="zh-CN" dirty="0"/>
          </a:p>
          <a:p>
            <a:pPr marL="1409700" lvl="2" indent="-609600" eaLnBrk="1" hangingPunct="1">
              <a:lnSpc>
                <a:spcPct val="120000"/>
              </a:lnSpc>
              <a:spcBef>
                <a:spcPct val="35000"/>
              </a:spcBef>
              <a:buFont typeface="Arial" panose="020B0604020202020204" pitchFamily="34" charset="0"/>
              <a:buAutoNum type="arabicParenR"/>
              <a:defRPr/>
            </a:pPr>
            <a:endParaRPr lang="en-US" altLang="zh-CN" dirty="0"/>
          </a:p>
        </p:txBody>
      </p:sp>
      <p:pic>
        <p:nvPicPr>
          <p:cNvPr id="53251" name="Picture 2"/>
          <p:cNvPicPr>
            <a:picLocks noChangeAspect="1" noChangeArrowheads="1"/>
          </p:cNvPicPr>
          <p:nvPr/>
        </p:nvPicPr>
        <p:blipFill>
          <a:blip r:embed="rId2" cstate="print"/>
          <a:srcRect/>
          <a:stretch>
            <a:fillRect/>
          </a:stretch>
        </p:blipFill>
        <p:spPr bwMode="auto">
          <a:xfrm>
            <a:off x="1619250" y="3213100"/>
            <a:ext cx="6769100" cy="3306763"/>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Rot="1" noChangeArrowheads="1"/>
          </p:cNvSpPr>
          <p:nvPr>
            <p:ph idx="1"/>
          </p:nvPr>
        </p:nvSpPr>
        <p:spPr>
          <a:xfrm>
            <a:off x="323850" y="908050"/>
            <a:ext cx="8540750" cy="5400675"/>
          </a:xfrm>
        </p:spPr>
        <p:txBody>
          <a:bodyPr/>
          <a:lstStyle/>
          <a:p>
            <a:pPr marL="1009650" lvl="1" indent="-609600" eaLnBrk="1" hangingPunct="1">
              <a:lnSpc>
                <a:spcPct val="120000"/>
              </a:lnSpc>
              <a:spcBef>
                <a:spcPct val="35000"/>
              </a:spcBef>
            </a:pPr>
            <a:r>
              <a:rPr lang="zh-CN" altLang="en-US"/>
              <a:t>创建访问规则后，网站管理工具将在</a:t>
            </a:r>
            <a:r>
              <a:rPr lang="en-US" altLang="zh-CN"/>
              <a:t>web.config</a:t>
            </a:r>
            <a:r>
              <a:rPr lang="zh-CN" altLang="en-US"/>
              <a:t>文件的</a:t>
            </a:r>
            <a:r>
              <a:rPr lang="en-US"/>
              <a:t>&lt;authorization&gt;</a:t>
            </a:r>
            <a:r>
              <a:rPr lang="zh-CN" altLang="en-US"/>
              <a:t>中自动添加相关代码，示例如下：</a:t>
            </a:r>
            <a:endParaRPr lang="en-US" altLang="zh-CN"/>
          </a:p>
          <a:p>
            <a:pPr lvl="2"/>
            <a:r>
              <a:rPr lang="en-US" b="0"/>
              <a:t>&lt;system.web&gt;</a:t>
            </a:r>
          </a:p>
          <a:p>
            <a:pPr lvl="2"/>
            <a:r>
              <a:rPr lang="en-US" b="0"/>
              <a:t>        &lt;authorization&gt;</a:t>
            </a:r>
          </a:p>
          <a:p>
            <a:pPr lvl="2"/>
            <a:r>
              <a:rPr lang="en-US" b="0"/>
              <a:t>            &lt;allow roles="Admin" /&gt;</a:t>
            </a:r>
          </a:p>
          <a:p>
            <a:pPr lvl="2"/>
            <a:r>
              <a:rPr lang="en-US" b="0"/>
              <a:t>            &lt;allow roles="user" /&gt;</a:t>
            </a:r>
          </a:p>
          <a:p>
            <a:pPr lvl="2"/>
            <a:r>
              <a:rPr lang="en-US" b="0"/>
              <a:t>            &lt;deny users="*" /&gt;</a:t>
            </a:r>
          </a:p>
          <a:p>
            <a:pPr lvl="2"/>
            <a:r>
              <a:rPr lang="en-US" b="0"/>
              <a:t>        &lt;/authorization&gt;</a:t>
            </a:r>
          </a:p>
          <a:p>
            <a:pPr lvl="2"/>
            <a:r>
              <a:rPr lang="en-US" b="0"/>
              <a:t>    &lt;/system.web&gt;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Rot="1" noChangeArrowheads="1"/>
          </p:cNvSpPr>
          <p:nvPr>
            <p:ph idx="1"/>
          </p:nvPr>
        </p:nvSpPr>
        <p:spPr>
          <a:xfrm>
            <a:off x="323850" y="765175"/>
            <a:ext cx="8540750" cy="5543550"/>
          </a:xfrm>
        </p:spPr>
        <p:txBody>
          <a:bodyPr/>
          <a:lstStyle/>
          <a:p>
            <a:pPr lvl="1">
              <a:lnSpc>
                <a:spcPct val="125000"/>
              </a:lnSpc>
              <a:defRPr/>
            </a:pPr>
            <a:r>
              <a:rPr lang="zh-CN" altLang="en-US" dirty="0"/>
              <a:t>在</a:t>
            </a:r>
            <a:r>
              <a:rPr lang="en-US" altLang="zh-CN" dirty="0" err="1"/>
              <a:t>web.config</a:t>
            </a:r>
            <a:r>
              <a:rPr lang="zh-CN" altLang="en-US" dirty="0"/>
              <a:t>的</a:t>
            </a:r>
            <a:r>
              <a:rPr lang="en-US" altLang="zh-CN" dirty="0"/>
              <a:t>&lt;system.web&gt;</a:t>
            </a:r>
            <a:r>
              <a:rPr lang="zh-CN" altLang="en-US" dirty="0"/>
              <a:t>节点的</a:t>
            </a:r>
            <a:r>
              <a:rPr lang="en-US" altLang="zh-CN" dirty="0"/>
              <a:t>&lt;authorization&gt;</a:t>
            </a:r>
            <a:r>
              <a:rPr lang="zh-CN" altLang="en-US" dirty="0"/>
              <a:t>子节点中配置授权（访问规则）</a:t>
            </a:r>
            <a:r>
              <a:rPr lang="zh-CN" altLang="en-US" dirty="0">
                <a:solidFill>
                  <a:schemeClr val="accent1">
                    <a:lumMod val="25000"/>
                  </a:schemeClr>
                </a:solidFill>
              </a:rPr>
              <a:t>语法规则</a:t>
            </a:r>
            <a:r>
              <a:rPr lang="zh-CN" altLang="en-US" dirty="0"/>
              <a:t>如下：</a:t>
            </a:r>
          </a:p>
          <a:p>
            <a:pPr lvl="2">
              <a:lnSpc>
                <a:spcPct val="125000"/>
              </a:lnSpc>
              <a:defRPr/>
            </a:pPr>
            <a:r>
              <a:rPr lang="zh-CN" altLang="en-US" sz="2200" dirty="0"/>
              <a:t>	</a:t>
            </a:r>
            <a:r>
              <a:rPr lang="en-US" altLang="zh-CN" dirty="0">
                <a:solidFill>
                  <a:srgbClr val="000000"/>
                </a:solidFill>
              </a:rPr>
              <a:t>&lt;authorization&gt;</a:t>
            </a:r>
          </a:p>
          <a:p>
            <a:pPr lvl="2">
              <a:lnSpc>
                <a:spcPct val="125000"/>
              </a:lnSpc>
              <a:defRPr/>
            </a:pPr>
            <a:r>
              <a:rPr lang="en-US" altLang="zh-CN" dirty="0">
                <a:solidFill>
                  <a:srgbClr val="000000"/>
                </a:solidFill>
              </a:rPr>
              <a:t>        		&lt;</a:t>
            </a:r>
            <a:r>
              <a:rPr lang="en-US" altLang="zh-CN" dirty="0" err="1">
                <a:solidFill>
                  <a:srgbClr val="000000"/>
                </a:solidFill>
              </a:rPr>
              <a:t>allow|deny</a:t>
            </a:r>
            <a:r>
              <a:rPr lang="en-US" altLang="zh-CN" dirty="0">
                <a:solidFill>
                  <a:srgbClr val="000000"/>
                </a:solidFill>
              </a:rPr>
              <a:t>  </a:t>
            </a:r>
            <a:r>
              <a:rPr lang="en-US" altLang="zh-CN" dirty="0" err="1">
                <a:solidFill>
                  <a:srgbClr val="000000"/>
                </a:solidFill>
              </a:rPr>
              <a:t>users|roles</a:t>
            </a:r>
            <a:r>
              <a:rPr lang="en-US" altLang="zh-CN" dirty="0">
                <a:solidFill>
                  <a:srgbClr val="000000"/>
                </a:solidFill>
              </a:rPr>
              <a:t>  [verbs]/&gt;</a:t>
            </a:r>
          </a:p>
          <a:p>
            <a:pPr lvl="2">
              <a:lnSpc>
                <a:spcPct val="125000"/>
              </a:lnSpc>
              <a:defRPr/>
            </a:pPr>
            <a:r>
              <a:rPr lang="en-US" altLang="zh-CN" dirty="0">
                <a:solidFill>
                  <a:srgbClr val="000000"/>
                </a:solidFill>
              </a:rPr>
              <a:t>   	 &lt;/authorization&gt;</a:t>
            </a:r>
            <a:r>
              <a:rPr lang="zh-CN" altLang="en-US" dirty="0">
                <a:solidFill>
                  <a:srgbClr val="000000"/>
                </a:solidFill>
              </a:rPr>
              <a:t> </a:t>
            </a:r>
            <a:endParaRPr lang="en-US" altLang="zh-CN" dirty="0">
              <a:solidFill>
                <a:srgbClr val="000000"/>
              </a:solidFill>
            </a:endParaRPr>
          </a:p>
          <a:p>
            <a:pPr lvl="2">
              <a:lnSpc>
                <a:spcPct val="125000"/>
              </a:lnSpc>
              <a:defRPr/>
            </a:pPr>
            <a:endParaRPr lang="zh-CN" altLang="en-US" dirty="0">
              <a:solidFill>
                <a:srgbClr val="000000"/>
              </a:solidFill>
            </a:endParaRPr>
          </a:p>
          <a:p>
            <a:pPr marL="1409700" lvl="2" indent="-609600" eaLnBrk="1" hangingPunct="1">
              <a:lnSpc>
                <a:spcPct val="120000"/>
              </a:lnSpc>
              <a:spcBef>
                <a:spcPct val="35000"/>
              </a:spcBef>
              <a:defRPr/>
            </a:pPr>
            <a:r>
              <a:rPr lang="en-US" altLang="zh-CN" dirty="0"/>
              <a:t>authorization</a:t>
            </a:r>
            <a:r>
              <a:rPr lang="zh-CN" altLang="en-US" dirty="0"/>
              <a:t>节点中共有两种规则节点：允许（</a:t>
            </a:r>
            <a:r>
              <a:rPr lang="en-US" altLang="zh-CN" dirty="0"/>
              <a:t>allow</a:t>
            </a:r>
            <a:r>
              <a:rPr lang="zh-CN" altLang="en-US" dirty="0"/>
              <a:t>）或拒绝（</a:t>
            </a:r>
            <a:r>
              <a:rPr lang="en-US" altLang="zh-CN" dirty="0"/>
              <a:t>deny</a:t>
            </a:r>
            <a:r>
              <a:rPr lang="zh-CN" altLang="en-US" dirty="0"/>
              <a:t>），二者必选其一。</a:t>
            </a:r>
            <a:endParaRPr lang="en-US" altLang="zh-CN" dirty="0"/>
          </a:p>
          <a:p>
            <a:pPr marL="1409700" lvl="2" indent="-609600" eaLnBrk="1" hangingPunct="1">
              <a:lnSpc>
                <a:spcPct val="120000"/>
              </a:lnSpc>
              <a:spcBef>
                <a:spcPct val="35000"/>
              </a:spcBef>
              <a:defRPr/>
            </a:pPr>
            <a:r>
              <a:rPr lang="zh-CN" altLang="en-US" dirty="0"/>
              <a:t>每个规则可以识别一个或多个用户（</a:t>
            </a:r>
            <a:r>
              <a:rPr lang="en-US" altLang="zh-CN" dirty="0"/>
              <a:t>users</a:t>
            </a:r>
            <a:r>
              <a:rPr lang="zh-CN" altLang="en-US" dirty="0"/>
              <a:t>）或角色（</a:t>
            </a:r>
            <a:r>
              <a:rPr lang="en-US" altLang="zh-CN" dirty="0"/>
              <a:t>roles</a:t>
            </a:r>
            <a:r>
              <a:rPr lang="zh-CN" altLang="en-US" dirty="0"/>
              <a:t>），</a:t>
            </a:r>
            <a:r>
              <a:rPr lang="en-US" altLang="zh-CN" dirty="0"/>
              <a:t>users</a:t>
            </a:r>
            <a:r>
              <a:rPr lang="zh-CN" altLang="en-US" dirty="0"/>
              <a:t>与</a:t>
            </a:r>
            <a:r>
              <a:rPr lang="en-US" altLang="zh-CN" dirty="0"/>
              <a:t>roles</a:t>
            </a:r>
            <a:r>
              <a:rPr lang="zh-CN" altLang="en-US" dirty="0"/>
              <a:t>必选其一。</a:t>
            </a:r>
            <a:endParaRPr lang="en-US" altLang="zh-CN" dirty="0"/>
          </a:p>
          <a:p>
            <a:pPr marL="1409700" lvl="2" indent="-609600" eaLnBrk="1" hangingPunct="1">
              <a:lnSpc>
                <a:spcPct val="120000"/>
              </a:lnSpc>
              <a:spcBef>
                <a:spcPct val="35000"/>
              </a:spcBef>
              <a:defRPr/>
            </a:pPr>
            <a:r>
              <a:rPr lang="zh-CN" altLang="en-US" dirty="0"/>
              <a:t>此外，开发人员也可以使用谓词属性（</a:t>
            </a:r>
            <a:r>
              <a:rPr lang="en-US" altLang="zh-CN" dirty="0"/>
              <a:t>verbs</a:t>
            </a:r>
            <a:r>
              <a:rPr lang="zh-CN" altLang="en-US" dirty="0"/>
              <a:t>）来指定</a:t>
            </a:r>
            <a:r>
              <a:rPr lang="en-US" altLang="zh-CN" dirty="0"/>
              <a:t>HTTP</a:t>
            </a:r>
            <a:r>
              <a:rPr lang="zh-CN" altLang="en-US" dirty="0"/>
              <a:t>请求类型，</a:t>
            </a:r>
            <a:r>
              <a:rPr lang="en-US" altLang="zh-CN" dirty="0"/>
              <a:t>verbs</a:t>
            </a:r>
            <a:r>
              <a:rPr lang="zh-CN" altLang="en-US" dirty="0"/>
              <a:t>属性为可选项。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idx="1"/>
          </p:nvPr>
        </p:nvSpPr>
        <p:spPr>
          <a:xfrm>
            <a:off x="304800" y="908050"/>
            <a:ext cx="8540750" cy="576263"/>
          </a:xfrm>
        </p:spPr>
        <p:txBody>
          <a:bodyPr/>
          <a:lstStyle/>
          <a:p>
            <a:pPr marL="1066800" lvl="1" indent="-609600" eaLnBrk="1" hangingPunct="1">
              <a:lnSpc>
                <a:spcPct val="120000"/>
              </a:lnSpc>
              <a:spcBef>
                <a:spcPct val="35000"/>
              </a:spcBef>
            </a:pPr>
            <a:r>
              <a:rPr lang="zh-CN" altLang="en-US"/>
              <a:t>授权属性</a:t>
            </a:r>
          </a:p>
        </p:txBody>
      </p:sp>
      <p:graphicFrame>
        <p:nvGraphicFramePr>
          <p:cNvPr id="3" name="Group 60"/>
          <p:cNvGraphicFramePr>
            <a:graphicFrameLocks noGrp="1"/>
          </p:cNvGraphicFramePr>
          <p:nvPr/>
        </p:nvGraphicFramePr>
        <p:xfrm>
          <a:off x="323850" y="1412875"/>
          <a:ext cx="8420100" cy="2879981"/>
        </p:xfrm>
        <a:graphic>
          <a:graphicData uri="http://schemas.openxmlformats.org/drawingml/2006/table">
            <a:tbl>
              <a:tblPr/>
              <a:tblGrid>
                <a:gridCol w="1098550">
                  <a:extLst>
                    <a:ext uri="{9D8B030D-6E8A-4147-A177-3AD203B41FA5}">
                      <a16:colId xmlns:a16="http://schemas.microsoft.com/office/drawing/2014/main" val="20000"/>
                    </a:ext>
                  </a:extLst>
                </a:gridCol>
                <a:gridCol w="7321550">
                  <a:extLst>
                    <a:ext uri="{9D8B030D-6E8A-4147-A177-3AD203B41FA5}">
                      <a16:colId xmlns:a16="http://schemas.microsoft.com/office/drawing/2014/main" val="20001"/>
                    </a:ext>
                  </a:extLst>
                </a:gridCol>
              </a:tblGrid>
              <a:tr h="473075">
                <a:tc>
                  <a:txBody>
                    <a:bodyPr/>
                    <a:lstStyle/>
                    <a:p>
                      <a:pPr marL="0" marR="0" lvl="0" indent="0" algn="ctr" defTabSz="914400" rtl="0" eaLnBrk="0" fontAlgn="base" latinLnBrk="0" hangingPunct="0">
                        <a:lnSpc>
                          <a:spcPct val="150000"/>
                        </a:lnSpc>
                        <a:spcBef>
                          <a:spcPct val="2000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属  性</a:t>
                      </a:r>
                      <a:endParaRPr kumimoji="0" lang="zh-CN" altLang="en-US" sz="2000" b="1" i="0" u="none" strike="noStrike" cap="none" normalizeH="0" baseline="0" dirty="0">
                        <a:ln>
                          <a:noFill/>
                        </a:ln>
                        <a:solidFill>
                          <a:schemeClr val="tx1"/>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0" fontAlgn="base" latinLnBrk="0" hangingPunct="0">
                        <a:lnSpc>
                          <a:spcPct val="150000"/>
                        </a:lnSpc>
                        <a:spcBef>
                          <a:spcPct val="2000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说    明</a:t>
                      </a:r>
                      <a:endParaRPr kumimoji="0" lang="zh-CN" altLang="en-US" sz="2000" b="1" i="0" u="none" strike="noStrike" cap="none" normalizeH="0" baseline="0" dirty="0">
                        <a:ln>
                          <a:noFill/>
                        </a:ln>
                        <a:solidFill>
                          <a:schemeClr val="tx1"/>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0"/>
                  </a:ext>
                </a:extLst>
              </a:tr>
              <a:tr h="228600">
                <a:tc>
                  <a:txBody>
                    <a:bodyPr/>
                    <a:lstStyle/>
                    <a:p>
                      <a:pPr marL="0" marR="0" lvl="0" indent="0" algn="ctr" defTabSz="914400" rtl="0" eaLnBrk="0" fontAlgn="base" latinLnBrk="0" hangingPunct="0">
                        <a:lnSpc>
                          <a:spcPct val="150000"/>
                        </a:lnSpc>
                        <a:spcBef>
                          <a:spcPct val="2000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users</a:t>
                      </a:r>
                      <a:endParaRPr kumimoji="0" lang="en-US" altLang="zh-CN" sz="2000" b="1" i="0" u="none" strike="noStrike" cap="none" normalizeH="0" baseline="0" dirty="0">
                        <a:ln>
                          <a:noFill/>
                        </a:ln>
                        <a:solidFill>
                          <a:schemeClr val="tx1"/>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50000"/>
                        </a:lnSpc>
                        <a:spcBef>
                          <a:spcPct val="20000"/>
                        </a:spcBef>
                        <a:spcAft>
                          <a:spcPct val="0"/>
                        </a:spcAft>
                        <a:buClrTx/>
                        <a:buSzTx/>
                        <a:buFontTx/>
                        <a:buNone/>
                      </a:pPr>
                      <a:r>
                        <a:rPr kumimoji="0" lang="zh-CN" altLang="en-US"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指定被允许或拒绝的用户名，可以使用两种通配符，问号“？”表示所有匿名用户，星号“*”表示所有用户</a:t>
                      </a:r>
                      <a:endParaRPr kumimoji="0" lang="zh-CN" altLang="en-US" sz="2000" b="1" i="0" u="none" strike="noStrike" cap="none" normalizeH="0" baseline="0" dirty="0">
                        <a:ln>
                          <a:noFill/>
                        </a:ln>
                        <a:solidFill>
                          <a:srgbClr val="000000"/>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1"/>
                  </a:ext>
                </a:extLst>
              </a:tr>
              <a:tr h="228600">
                <a:tc>
                  <a:txBody>
                    <a:bodyPr/>
                    <a:lstStyle/>
                    <a:p>
                      <a:pPr marL="0" marR="0" lvl="0" indent="0" algn="ctr" defTabSz="914400" rtl="0" eaLnBrk="0" fontAlgn="base" latinLnBrk="0" hangingPunct="0">
                        <a:lnSpc>
                          <a:spcPct val="15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roles</a:t>
                      </a:r>
                      <a:endParaRPr kumimoji="0" lang="en-US" altLang="zh-CN" sz="2000" b="1" i="0" u="none" strike="noStrike" cap="none" normalizeH="0" baseline="0">
                        <a:ln>
                          <a:noFill/>
                        </a:ln>
                        <a:solidFill>
                          <a:schemeClr val="tx1"/>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50000"/>
                        </a:lnSpc>
                        <a:spcBef>
                          <a:spcPct val="20000"/>
                        </a:spcBef>
                        <a:spcAft>
                          <a:spcPct val="0"/>
                        </a:spcAft>
                        <a:buClrTx/>
                        <a:buSzTx/>
                        <a:buFontTx/>
                        <a:buNone/>
                      </a:pPr>
                      <a:r>
                        <a:rPr kumimoji="0" lang="zh-CN" altLang="en-US"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指定被允许或拒绝的角色名</a:t>
                      </a:r>
                      <a:endParaRPr kumimoji="0" lang="zh-CN" altLang="en-US" sz="2000" b="1" i="0" u="none" strike="noStrike" cap="none" normalizeH="0" baseline="0" dirty="0">
                        <a:ln>
                          <a:noFill/>
                        </a:ln>
                        <a:solidFill>
                          <a:srgbClr val="000000"/>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2"/>
                  </a:ext>
                </a:extLst>
              </a:tr>
              <a:tr h="228600">
                <a:tc>
                  <a:txBody>
                    <a:bodyPr/>
                    <a:lstStyle/>
                    <a:p>
                      <a:pPr marL="0" marR="0" lvl="0" indent="0" algn="ctr" defTabSz="914400" rtl="0" eaLnBrk="0" fontAlgn="base" latinLnBrk="0" hangingPunct="0">
                        <a:lnSpc>
                          <a:spcPct val="15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verbs</a:t>
                      </a:r>
                      <a:endParaRPr kumimoji="0" lang="en-US" altLang="zh-CN" sz="2000" b="1" i="0" u="none" strike="noStrike" cap="none" normalizeH="0" baseline="0">
                        <a:ln>
                          <a:noFill/>
                        </a:ln>
                        <a:solidFill>
                          <a:schemeClr val="tx1"/>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tc>
                  <a:txBody>
                    <a:bodyPr/>
                    <a:lstStyle/>
                    <a:p>
                      <a:pPr marL="0" marR="0" lvl="0" indent="0" algn="l" defTabSz="914400" rtl="0" eaLnBrk="0" fontAlgn="base" latinLnBrk="0" hangingPunct="0">
                        <a:lnSpc>
                          <a:spcPct val="150000"/>
                        </a:lnSpc>
                        <a:spcBef>
                          <a:spcPct val="20000"/>
                        </a:spcBef>
                        <a:spcAft>
                          <a:spcPct val="0"/>
                        </a:spcAft>
                        <a:buClrTx/>
                        <a:buSzTx/>
                        <a:buFontTx/>
                        <a:buNone/>
                      </a:pPr>
                      <a:r>
                        <a:rPr kumimoji="0" lang="zh-CN" altLang="en-US"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指定请求应用的</a:t>
                      </a:r>
                      <a:r>
                        <a:rPr kumimoji="0" lang="en-US"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HTTP</a:t>
                      </a:r>
                      <a:r>
                        <a:rPr kumimoji="0" lang="zh-CN" altLang="en-US"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谓词，例如</a:t>
                      </a:r>
                      <a:r>
                        <a:rPr kumimoji="0" lang="en-US"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GET</a:t>
                      </a:r>
                      <a:r>
                        <a:rPr kumimoji="0" lang="zh-CN" altLang="en-US"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POST</a:t>
                      </a:r>
                      <a:r>
                        <a:rPr kumimoji="0" lang="zh-CN" altLang="en-US"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HEAD</a:t>
                      </a:r>
                      <a:r>
                        <a:rPr kumimoji="0" lang="zh-CN" altLang="en-US"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DEBUG</a:t>
                      </a:r>
                      <a:r>
                        <a:rPr kumimoji="0" lang="zh-CN" altLang="en-US"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，默认值为“*”，即所有谓词</a:t>
                      </a:r>
                      <a:endParaRPr kumimoji="0" lang="zh-CN" altLang="en-US" sz="2000" b="1" i="0" u="none" strike="noStrike" cap="none" normalizeH="0" baseline="0" dirty="0">
                        <a:ln>
                          <a:noFill/>
                        </a:ln>
                        <a:solidFill>
                          <a:srgbClr val="000000"/>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extLst>
                  <a:ext uri="{0D108BD9-81ED-4DB2-BD59-A6C34878D82A}">
                    <a16:rowId xmlns:a16="http://schemas.microsoft.com/office/drawing/2014/main" val="10003"/>
                  </a:ext>
                </a:extLst>
              </a:tr>
            </a:tbl>
          </a:graphicData>
        </a:graphic>
      </p:graphicFrame>
      <p:sp>
        <p:nvSpPr>
          <p:cNvPr id="56336" name="矩形 3"/>
          <p:cNvSpPr>
            <a:spLocks noChangeArrowheads="1"/>
          </p:cNvSpPr>
          <p:nvPr/>
        </p:nvSpPr>
        <p:spPr bwMode="auto">
          <a:xfrm>
            <a:off x="971550" y="4797425"/>
            <a:ext cx="7561263" cy="1200150"/>
          </a:xfrm>
          <a:prstGeom prst="rect">
            <a:avLst/>
          </a:prstGeom>
          <a:noFill/>
          <a:ln w="9525">
            <a:noFill/>
            <a:miter lim="800000"/>
          </a:ln>
        </p:spPr>
        <p:txBody>
          <a:bodyPr>
            <a:spAutoFit/>
          </a:bodyPr>
          <a:lstStyle/>
          <a:p>
            <a:pPr>
              <a:lnSpc>
                <a:spcPct val="120000"/>
              </a:lnSpc>
            </a:pPr>
            <a:r>
              <a:rPr lang="zh-CN" altLang="en-US" sz="2000" b="1"/>
              <a:t>说明</a:t>
            </a:r>
            <a:r>
              <a:rPr lang="zh-CN" altLang="en-US" sz="2000"/>
              <a:t>：</a:t>
            </a:r>
            <a:endParaRPr lang="en-US" altLang="zh-CN" sz="2000"/>
          </a:p>
          <a:p>
            <a:pPr>
              <a:lnSpc>
                <a:spcPct val="120000"/>
              </a:lnSpc>
              <a:buClr>
                <a:srgbClr val="C00000"/>
              </a:buClr>
              <a:buFont typeface="Wingdings" panose="05000000000000000000" pitchFamily="2" charset="2"/>
              <a:buChar char="v"/>
            </a:pPr>
            <a:r>
              <a:rPr lang="en-US" sz="2000" b="1"/>
              <a:t>GET</a:t>
            </a:r>
            <a:r>
              <a:rPr lang="zh-CN" altLang="en-US" sz="2000" b="1"/>
              <a:t>一般用于获取</a:t>
            </a:r>
            <a:r>
              <a:rPr lang="en-US" sz="2000" b="1"/>
              <a:t>/</a:t>
            </a:r>
            <a:r>
              <a:rPr lang="zh-CN" altLang="en-US" sz="2000" b="1"/>
              <a:t>查询资源信息</a:t>
            </a:r>
            <a:endParaRPr lang="en-US" altLang="zh-CN" sz="2000" b="1"/>
          </a:p>
          <a:p>
            <a:pPr>
              <a:lnSpc>
                <a:spcPct val="120000"/>
              </a:lnSpc>
              <a:buClr>
                <a:srgbClr val="C00000"/>
              </a:buClr>
              <a:buFont typeface="Wingdings" panose="05000000000000000000" pitchFamily="2" charset="2"/>
              <a:buChar char="v"/>
            </a:pPr>
            <a:r>
              <a:rPr lang="en-US" sz="2000" b="1"/>
              <a:t>POST</a:t>
            </a:r>
            <a:r>
              <a:rPr lang="zh-CN" altLang="en-US" sz="2000" b="1"/>
              <a:t>一般用于更新</a:t>
            </a:r>
            <a:r>
              <a:rPr lang="en-US" sz="2000" b="1"/>
              <a:t>/</a:t>
            </a:r>
            <a:r>
              <a:rPr lang="zh-CN" altLang="en-US" sz="2000" b="1"/>
              <a:t>上传资源信息，也可用于查询。</a:t>
            </a:r>
            <a:endParaRPr lang="en-US" sz="2000" b="1"/>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Rot="1" noChangeArrowheads="1"/>
          </p:cNvSpPr>
          <p:nvPr>
            <p:ph idx="1"/>
          </p:nvPr>
        </p:nvSpPr>
        <p:spPr>
          <a:xfrm>
            <a:off x="323850" y="1052513"/>
            <a:ext cx="8540750" cy="5256212"/>
          </a:xfrm>
        </p:spPr>
        <p:txBody>
          <a:bodyPr/>
          <a:lstStyle/>
          <a:p>
            <a:pPr lvl="1">
              <a:lnSpc>
                <a:spcPct val="125000"/>
              </a:lnSpc>
              <a:defRPr/>
            </a:pPr>
            <a:r>
              <a:rPr lang="zh-CN" altLang="en-US" dirty="0"/>
              <a:t>访问规则语法示例：</a:t>
            </a:r>
            <a:endParaRPr lang="en-US" altLang="zh-CN" dirty="0"/>
          </a:p>
          <a:p>
            <a:pPr lvl="2">
              <a:lnSpc>
                <a:spcPct val="125000"/>
              </a:lnSpc>
              <a:defRPr/>
            </a:pPr>
            <a:r>
              <a:rPr lang="zh-CN" altLang="en-US" dirty="0">
                <a:solidFill>
                  <a:schemeClr val="tx2">
                    <a:lumMod val="75000"/>
                  </a:schemeClr>
                </a:solidFill>
              </a:rPr>
              <a:t>示例</a:t>
            </a:r>
            <a:r>
              <a:rPr lang="en-US" altLang="zh-CN" dirty="0">
                <a:solidFill>
                  <a:schemeClr val="tx2">
                    <a:lumMod val="75000"/>
                  </a:schemeClr>
                </a:solidFill>
              </a:rPr>
              <a:t>1</a:t>
            </a:r>
            <a:r>
              <a:rPr lang="zh-CN" altLang="en-US" dirty="0"/>
              <a:t>：允许</a:t>
            </a:r>
            <a:r>
              <a:rPr lang="en-US" b="0" dirty="0"/>
              <a:t>Admin</a:t>
            </a:r>
            <a:r>
              <a:rPr lang="zh-CN" altLang="en-US" dirty="0"/>
              <a:t>角色成员和</a:t>
            </a:r>
            <a:r>
              <a:rPr lang="en-US" b="0" dirty="0"/>
              <a:t>user </a:t>
            </a:r>
            <a:r>
              <a:rPr lang="zh-CN" altLang="en-US" dirty="0"/>
              <a:t>角色成员，拒绝所有其他用户访问的规则代码如下：</a:t>
            </a:r>
            <a:endParaRPr lang="en-US" altLang="zh-CN" dirty="0"/>
          </a:p>
          <a:p>
            <a:pPr lvl="3">
              <a:defRPr/>
            </a:pPr>
            <a:r>
              <a:rPr lang="en-US" dirty="0">
                <a:solidFill>
                  <a:schemeClr val="accent4">
                    <a:lumMod val="50000"/>
                  </a:schemeClr>
                </a:solidFill>
              </a:rPr>
              <a:t>&lt;authorization&gt;</a:t>
            </a:r>
          </a:p>
          <a:p>
            <a:pPr lvl="3">
              <a:defRPr/>
            </a:pPr>
            <a:r>
              <a:rPr lang="en-US" dirty="0">
                <a:solidFill>
                  <a:schemeClr val="accent4">
                    <a:lumMod val="50000"/>
                  </a:schemeClr>
                </a:solidFill>
              </a:rPr>
              <a:t>            &lt;allow roles="Admin" /&gt;</a:t>
            </a:r>
          </a:p>
          <a:p>
            <a:pPr lvl="3">
              <a:defRPr/>
            </a:pPr>
            <a:r>
              <a:rPr lang="en-US" dirty="0">
                <a:solidFill>
                  <a:schemeClr val="accent4">
                    <a:lumMod val="50000"/>
                  </a:schemeClr>
                </a:solidFill>
              </a:rPr>
              <a:t>            &lt;allow roles="user" /&gt;</a:t>
            </a:r>
          </a:p>
          <a:p>
            <a:pPr lvl="3">
              <a:defRPr/>
            </a:pPr>
            <a:r>
              <a:rPr lang="en-US" dirty="0">
                <a:solidFill>
                  <a:schemeClr val="accent4">
                    <a:lumMod val="50000"/>
                  </a:schemeClr>
                </a:solidFill>
              </a:rPr>
              <a:t>            &lt;deny users="*" /&gt;</a:t>
            </a:r>
          </a:p>
          <a:p>
            <a:pPr lvl="3">
              <a:defRPr/>
            </a:pPr>
            <a:r>
              <a:rPr lang="en-US" dirty="0">
                <a:solidFill>
                  <a:schemeClr val="accent4">
                    <a:lumMod val="50000"/>
                  </a:schemeClr>
                </a:solidFill>
              </a:rPr>
              <a:t> &lt;/authorization&gt;</a:t>
            </a:r>
          </a:p>
          <a:p>
            <a:pPr lvl="3">
              <a:defRPr/>
            </a:pPr>
            <a:endParaRPr lang="en-US" dirty="0"/>
          </a:p>
          <a:p>
            <a:pPr lvl="3">
              <a:defRPr/>
            </a:pPr>
            <a:r>
              <a:rPr lang="zh-CN" altLang="en-US" b="1" dirty="0"/>
              <a:t>注</a:t>
            </a:r>
            <a:r>
              <a:rPr lang="zh-CN" altLang="en-US" dirty="0"/>
              <a:t>：如果两个规则中存在矛盾部分，则以离</a:t>
            </a:r>
            <a:r>
              <a:rPr lang="en-US" altLang="zh-CN" dirty="0"/>
              <a:t>authorization</a:t>
            </a:r>
            <a:r>
              <a:rPr lang="zh-CN" altLang="en-US" dirty="0"/>
              <a:t>节点最近的规则为准（即</a:t>
            </a:r>
            <a:r>
              <a:rPr lang="en-US" altLang="zh-CN" dirty="0"/>
              <a:t>allow</a:t>
            </a:r>
            <a:r>
              <a:rPr lang="zh-CN" altLang="en-US" dirty="0"/>
              <a:t>规则）。</a:t>
            </a:r>
          </a:p>
          <a:p>
            <a:pPr lvl="2">
              <a:defRPr/>
            </a:pPr>
            <a:endParaRPr lang="en-US" b="0" dirty="0"/>
          </a:p>
          <a:p>
            <a:pPr lvl="2">
              <a:lnSpc>
                <a:spcPct val="125000"/>
              </a:lnSpc>
              <a:defRPr/>
            </a:pPr>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Rot="1" noChangeArrowheads="1"/>
          </p:cNvSpPr>
          <p:nvPr>
            <p:ph idx="1"/>
          </p:nvPr>
        </p:nvSpPr>
        <p:spPr>
          <a:xfrm>
            <a:off x="323850" y="981075"/>
            <a:ext cx="8540750" cy="5327650"/>
          </a:xfrm>
        </p:spPr>
        <p:txBody>
          <a:bodyPr/>
          <a:lstStyle/>
          <a:p>
            <a:pPr lvl="2">
              <a:lnSpc>
                <a:spcPct val="125000"/>
              </a:lnSpc>
              <a:defRPr/>
            </a:pPr>
            <a:r>
              <a:rPr lang="zh-CN" altLang="en-US" dirty="0">
                <a:solidFill>
                  <a:schemeClr val="tx2">
                    <a:lumMod val="75000"/>
                  </a:schemeClr>
                </a:solidFill>
              </a:rPr>
              <a:t>示例</a:t>
            </a:r>
            <a:r>
              <a:rPr lang="en-US" altLang="zh-CN" dirty="0">
                <a:solidFill>
                  <a:schemeClr val="tx2">
                    <a:lumMod val="75000"/>
                  </a:schemeClr>
                </a:solidFill>
              </a:rPr>
              <a:t>2</a:t>
            </a:r>
            <a:r>
              <a:rPr lang="zh-CN" altLang="en-US" dirty="0"/>
              <a:t>：允许</a:t>
            </a:r>
            <a:r>
              <a:rPr lang="en-US" dirty="0"/>
              <a:t>Admin</a:t>
            </a:r>
            <a:r>
              <a:rPr lang="zh-CN" altLang="en-US" dirty="0"/>
              <a:t>角色成员和</a:t>
            </a:r>
            <a:r>
              <a:rPr lang="en-US" dirty="0"/>
              <a:t>u1</a:t>
            </a:r>
            <a:r>
              <a:rPr lang="zh-CN" altLang="en-US" dirty="0"/>
              <a:t>用户</a:t>
            </a:r>
            <a:r>
              <a:rPr lang="zh-CN" altLang="en-US" b="0" dirty="0"/>
              <a:t>，</a:t>
            </a:r>
            <a:r>
              <a:rPr lang="zh-CN" altLang="en-US" dirty="0"/>
              <a:t>拒绝所有其他用户访问的规则代码如下：</a:t>
            </a:r>
            <a:endParaRPr lang="en-US" altLang="zh-CN" dirty="0"/>
          </a:p>
          <a:p>
            <a:pPr lvl="3">
              <a:defRPr/>
            </a:pPr>
            <a:r>
              <a:rPr lang="en-US" dirty="0">
                <a:solidFill>
                  <a:schemeClr val="accent4">
                    <a:lumMod val="50000"/>
                  </a:schemeClr>
                </a:solidFill>
              </a:rPr>
              <a:t>&lt;authorization&gt;</a:t>
            </a:r>
          </a:p>
          <a:p>
            <a:pPr lvl="3">
              <a:defRPr/>
            </a:pPr>
            <a:r>
              <a:rPr lang="en-US" dirty="0">
                <a:solidFill>
                  <a:schemeClr val="accent4">
                    <a:lumMod val="50000"/>
                  </a:schemeClr>
                </a:solidFill>
              </a:rPr>
              <a:t>            &lt;allow roles="Admin" /&gt;</a:t>
            </a:r>
          </a:p>
          <a:p>
            <a:pPr lvl="3">
              <a:defRPr/>
            </a:pPr>
            <a:r>
              <a:rPr lang="en-US" dirty="0">
                <a:solidFill>
                  <a:schemeClr val="accent4">
                    <a:lumMod val="50000"/>
                  </a:schemeClr>
                </a:solidFill>
              </a:rPr>
              <a:t>            &lt;allow </a:t>
            </a:r>
            <a:r>
              <a:rPr lang="en-US" altLang="zh-CN" dirty="0">
                <a:solidFill>
                  <a:schemeClr val="accent4">
                    <a:lumMod val="50000"/>
                  </a:schemeClr>
                </a:solidFill>
              </a:rPr>
              <a:t>users</a:t>
            </a:r>
            <a:r>
              <a:rPr lang="en-US" dirty="0">
                <a:solidFill>
                  <a:schemeClr val="accent4">
                    <a:lumMod val="50000"/>
                  </a:schemeClr>
                </a:solidFill>
              </a:rPr>
              <a:t>="u1" /&gt;</a:t>
            </a:r>
          </a:p>
          <a:p>
            <a:pPr lvl="3">
              <a:defRPr/>
            </a:pPr>
            <a:r>
              <a:rPr lang="en-US" dirty="0">
                <a:solidFill>
                  <a:schemeClr val="accent4">
                    <a:lumMod val="50000"/>
                  </a:schemeClr>
                </a:solidFill>
              </a:rPr>
              <a:t>            &lt;deny users="*" /&gt;</a:t>
            </a:r>
          </a:p>
          <a:p>
            <a:pPr lvl="3">
              <a:defRPr/>
            </a:pPr>
            <a:r>
              <a:rPr lang="en-US" dirty="0">
                <a:solidFill>
                  <a:schemeClr val="accent4">
                    <a:lumMod val="50000"/>
                  </a:schemeClr>
                </a:solidFill>
              </a:rPr>
              <a:t> &lt;/authorization&gt;</a:t>
            </a:r>
          </a:p>
          <a:p>
            <a:pPr lvl="3">
              <a:defRPr/>
            </a:pPr>
            <a:endParaRPr lang="en-US" dirty="0"/>
          </a:p>
          <a:p>
            <a:pPr lvl="3">
              <a:defRPr/>
            </a:pPr>
            <a:r>
              <a:rPr lang="zh-CN" altLang="en-US" dirty="0"/>
              <a:t>注：如果两个规则中存在矛盾部分，则以离</a:t>
            </a:r>
            <a:r>
              <a:rPr lang="en-US" altLang="zh-CN" dirty="0"/>
              <a:t>authorization</a:t>
            </a:r>
            <a:r>
              <a:rPr lang="zh-CN" altLang="en-US" dirty="0"/>
              <a:t>节点最近的规则为准（即</a:t>
            </a:r>
            <a:r>
              <a:rPr lang="en-US" altLang="zh-CN" dirty="0"/>
              <a:t>allow</a:t>
            </a:r>
            <a:r>
              <a:rPr lang="zh-CN" altLang="en-US" dirty="0"/>
              <a:t>规则）。</a:t>
            </a:r>
          </a:p>
          <a:p>
            <a:pPr lvl="2">
              <a:defRPr/>
            </a:pPr>
            <a:endParaRPr lang="en-US" b="0" dirty="0"/>
          </a:p>
          <a:p>
            <a:pPr lvl="2">
              <a:lnSpc>
                <a:spcPct val="125000"/>
              </a:lnSpc>
              <a:defRPr/>
            </a:pPr>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Rot="1" noChangeArrowheads="1"/>
          </p:cNvSpPr>
          <p:nvPr>
            <p:ph idx="1"/>
          </p:nvPr>
        </p:nvSpPr>
        <p:spPr>
          <a:xfrm>
            <a:off x="323850" y="981075"/>
            <a:ext cx="8540750" cy="5327650"/>
          </a:xfrm>
        </p:spPr>
        <p:txBody>
          <a:bodyPr/>
          <a:lstStyle/>
          <a:p>
            <a:pPr lvl="2">
              <a:lnSpc>
                <a:spcPct val="115000"/>
              </a:lnSpc>
              <a:defRPr/>
            </a:pPr>
            <a:r>
              <a:rPr lang="zh-CN" altLang="en-US" dirty="0">
                <a:solidFill>
                  <a:schemeClr val="tx2">
                    <a:lumMod val="75000"/>
                  </a:schemeClr>
                </a:solidFill>
              </a:rPr>
              <a:t>示例</a:t>
            </a:r>
            <a:r>
              <a:rPr lang="en-US" altLang="zh-CN" dirty="0">
                <a:solidFill>
                  <a:schemeClr val="tx2">
                    <a:lumMod val="75000"/>
                  </a:schemeClr>
                </a:solidFill>
              </a:rPr>
              <a:t>3</a:t>
            </a:r>
            <a:r>
              <a:rPr lang="zh-CN" altLang="en-US" dirty="0"/>
              <a:t>：允许所有用户的</a:t>
            </a:r>
            <a:r>
              <a:rPr lang="en-US" altLang="zh-CN" dirty="0"/>
              <a:t>GET</a:t>
            </a:r>
            <a:r>
              <a:rPr lang="zh-CN" altLang="en-US" dirty="0"/>
              <a:t>请求，但只允许</a:t>
            </a:r>
            <a:r>
              <a:rPr lang="en-US" altLang="zh-CN" dirty="0" err="1"/>
              <a:t>Syman</a:t>
            </a:r>
            <a:r>
              <a:rPr lang="zh-CN" altLang="en-US" dirty="0"/>
              <a:t>执行</a:t>
            </a:r>
            <a:r>
              <a:rPr lang="en-US" altLang="zh-CN" dirty="0"/>
              <a:t>POST</a:t>
            </a:r>
            <a:r>
              <a:rPr lang="zh-CN" altLang="en-US" dirty="0"/>
              <a:t>请求的规则代码如下：</a:t>
            </a:r>
          </a:p>
          <a:p>
            <a:pPr lvl="3">
              <a:lnSpc>
                <a:spcPct val="115000"/>
              </a:lnSpc>
              <a:defRPr/>
            </a:pPr>
            <a:r>
              <a:rPr lang="zh-CN" altLang="en-US" dirty="0"/>
              <a:t>	</a:t>
            </a:r>
            <a:r>
              <a:rPr lang="en-US" altLang="zh-CN" dirty="0">
                <a:solidFill>
                  <a:schemeClr val="accent4">
                    <a:lumMod val="50000"/>
                  </a:schemeClr>
                </a:solidFill>
              </a:rPr>
              <a:t>&lt;authorization&gt;</a:t>
            </a:r>
          </a:p>
          <a:p>
            <a:pPr lvl="3">
              <a:lnSpc>
                <a:spcPct val="115000"/>
              </a:lnSpc>
              <a:defRPr/>
            </a:pPr>
            <a:r>
              <a:rPr lang="en-US" altLang="zh-CN" dirty="0">
                <a:solidFill>
                  <a:schemeClr val="accent4">
                    <a:lumMod val="50000"/>
                  </a:schemeClr>
                </a:solidFill>
              </a:rPr>
              <a:t>         &lt;allow users="*"  verbs="GET"/&gt;</a:t>
            </a:r>
          </a:p>
          <a:p>
            <a:pPr lvl="3">
              <a:lnSpc>
                <a:spcPct val="115000"/>
              </a:lnSpc>
              <a:defRPr/>
            </a:pPr>
            <a:r>
              <a:rPr lang="en-US" altLang="zh-CN" dirty="0">
                <a:solidFill>
                  <a:schemeClr val="accent4">
                    <a:lumMod val="50000"/>
                  </a:schemeClr>
                </a:solidFill>
              </a:rPr>
              <a:t>         &lt;allow users="</a:t>
            </a:r>
            <a:r>
              <a:rPr lang="en-US" altLang="zh-CN" dirty="0" err="1">
                <a:solidFill>
                  <a:schemeClr val="accent4">
                    <a:lumMod val="50000"/>
                  </a:schemeClr>
                </a:solidFill>
              </a:rPr>
              <a:t>Syman</a:t>
            </a:r>
            <a:r>
              <a:rPr lang="en-US" altLang="zh-CN" dirty="0">
                <a:solidFill>
                  <a:schemeClr val="accent4">
                    <a:lumMod val="50000"/>
                  </a:schemeClr>
                </a:solidFill>
              </a:rPr>
              <a:t>"  verbs="POST"/&gt;</a:t>
            </a:r>
          </a:p>
          <a:p>
            <a:pPr lvl="3">
              <a:lnSpc>
                <a:spcPct val="115000"/>
              </a:lnSpc>
              <a:defRPr/>
            </a:pPr>
            <a:r>
              <a:rPr lang="en-US" altLang="zh-CN" dirty="0">
                <a:solidFill>
                  <a:schemeClr val="accent4">
                    <a:lumMod val="50000"/>
                  </a:schemeClr>
                </a:solidFill>
              </a:rPr>
              <a:t>         &lt;deny users="*" verbs="POST"/&gt;</a:t>
            </a:r>
          </a:p>
          <a:p>
            <a:pPr lvl="3">
              <a:lnSpc>
                <a:spcPct val="115000"/>
              </a:lnSpc>
              <a:defRPr/>
            </a:pPr>
            <a:r>
              <a:rPr lang="en-US" altLang="zh-CN" dirty="0">
                <a:solidFill>
                  <a:schemeClr val="accent4">
                    <a:lumMod val="50000"/>
                  </a:schemeClr>
                </a:solidFill>
              </a:rPr>
              <a:t>    &lt;/authorization&gt;</a:t>
            </a:r>
          </a:p>
          <a:p>
            <a:pPr lvl="2">
              <a:lnSpc>
                <a:spcPct val="115000"/>
              </a:lnSpc>
              <a:defRPr/>
            </a:pPr>
            <a:endParaRPr lang="en-US" altLang="zh-CN" dirty="0">
              <a:solidFill>
                <a:schemeClr val="hlink"/>
              </a:solidFill>
            </a:endParaRPr>
          </a:p>
          <a:p>
            <a:pPr lvl="2">
              <a:lnSpc>
                <a:spcPct val="115000"/>
              </a:lnSpc>
              <a:defRPr/>
            </a:pPr>
            <a:r>
              <a:rPr lang="zh-CN" altLang="en-US" dirty="0">
                <a:solidFill>
                  <a:schemeClr val="hlink"/>
                </a:solidFill>
              </a:rPr>
              <a:t>注意</a:t>
            </a:r>
            <a:r>
              <a:rPr lang="zh-CN" altLang="en-US" dirty="0"/>
              <a:t>：也可以使用逗号来分隔</a:t>
            </a:r>
            <a:r>
              <a:rPr lang="en-US" altLang="zh-CN" dirty="0"/>
              <a:t>users</a:t>
            </a:r>
            <a:r>
              <a:rPr lang="zh-CN" altLang="en-US" dirty="0"/>
              <a:t>和</a:t>
            </a:r>
            <a:r>
              <a:rPr lang="en-US" altLang="zh-CN" dirty="0"/>
              <a:t>roles</a:t>
            </a:r>
            <a:r>
              <a:rPr lang="zh-CN" altLang="en-US" dirty="0"/>
              <a:t>属性值列表中的多个元素，如下所示：</a:t>
            </a:r>
          </a:p>
          <a:p>
            <a:pPr lvl="3">
              <a:lnSpc>
                <a:spcPct val="115000"/>
              </a:lnSpc>
              <a:defRPr/>
            </a:pPr>
            <a:r>
              <a:rPr lang="zh-CN" altLang="en-US" dirty="0">
                <a:solidFill>
                  <a:srgbClr val="000000"/>
                </a:solidFill>
              </a:rPr>
              <a:t>	</a:t>
            </a:r>
            <a:r>
              <a:rPr lang="en-US" altLang="zh-CN" dirty="0">
                <a:solidFill>
                  <a:srgbClr val="000000"/>
                </a:solidFill>
              </a:rPr>
              <a:t>&lt;allow users="</a:t>
            </a:r>
            <a:r>
              <a:rPr lang="en-US" altLang="zh-CN" dirty="0" err="1">
                <a:solidFill>
                  <a:srgbClr val="000000"/>
                </a:solidFill>
              </a:rPr>
              <a:t>Syman</a:t>
            </a:r>
            <a:r>
              <a:rPr lang="en-US" altLang="zh-CN" dirty="0">
                <a:solidFill>
                  <a:srgbClr val="000000"/>
                </a:solidFill>
              </a:rPr>
              <a:t>, Tom, John" /&gt;</a:t>
            </a:r>
          </a:p>
          <a:p>
            <a:pPr lvl="4">
              <a:lnSpc>
                <a:spcPct val="125000"/>
              </a:lnSpc>
              <a:defRPr/>
            </a:pP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body" idx="1"/>
          </p:nvPr>
        </p:nvSpPr>
        <p:spPr>
          <a:xfrm>
            <a:off x="304800" y="908050"/>
            <a:ext cx="8540750" cy="5329238"/>
          </a:xfrm>
        </p:spPr>
        <p:txBody>
          <a:bodyPr/>
          <a:lstStyle/>
          <a:p>
            <a:pPr marL="1466850" lvl="2" indent="-609600" eaLnBrk="1" hangingPunct="1">
              <a:lnSpc>
                <a:spcPct val="120000"/>
              </a:lnSpc>
              <a:defRPr/>
            </a:pPr>
            <a:r>
              <a:rPr lang="zh-CN" altLang="en-US" sz="2000" dirty="0"/>
              <a:t>当需要让控件的属性设置不被外观文件中的设置覆盖。此时可以使用</a:t>
            </a:r>
            <a:r>
              <a:rPr lang="en-US" altLang="zh-CN" sz="2000" dirty="0" err="1"/>
              <a:t>StyleSheetTheme</a:t>
            </a:r>
            <a:r>
              <a:rPr lang="zh-CN" altLang="en-US" sz="2000" dirty="0"/>
              <a:t>属性来代替</a:t>
            </a:r>
            <a:r>
              <a:rPr lang="en-US" altLang="zh-CN" sz="2000" dirty="0"/>
              <a:t>Theme</a:t>
            </a:r>
            <a:r>
              <a:rPr lang="zh-CN" altLang="en-US" sz="2000" dirty="0"/>
              <a:t>属性，那么在页面中所有控件自定义的属性将不会再被外观文件覆盖。</a:t>
            </a:r>
          </a:p>
          <a:p>
            <a:pPr lvl="1" eaLnBrk="1" hangingPunct="1">
              <a:lnSpc>
                <a:spcPct val="120000"/>
              </a:lnSpc>
              <a:defRPr/>
            </a:pPr>
            <a:r>
              <a:rPr lang="zh-CN" altLang="en-US" dirty="0"/>
              <a:t>示例</a:t>
            </a:r>
            <a:r>
              <a:rPr lang="en-US" altLang="zh-CN" dirty="0"/>
              <a:t>2</a:t>
            </a:r>
            <a:r>
              <a:rPr lang="zh-CN" altLang="en-US" dirty="0"/>
              <a:t>：</a:t>
            </a:r>
            <a:r>
              <a:rPr lang="en-US" altLang="zh-CN" dirty="0"/>
              <a:t> Theme</a:t>
            </a:r>
            <a:r>
              <a:rPr lang="zh-CN" altLang="en-US" dirty="0"/>
              <a:t>属性和</a:t>
            </a:r>
            <a:r>
              <a:rPr lang="en-US" altLang="zh-CN" dirty="0" err="1"/>
              <a:t>StyleSheetTheme</a:t>
            </a:r>
            <a:r>
              <a:rPr lang="zh-CN" altLang="en-US" dirty="0"/>
              <a:t>属性</a:t>
            </a:r>
            <a:endParaRPr lang="en-US" altLang="zh-CN" dirty="0"/>
          </a:p>
          <a:p>
            <a:pPr lvl="2" eaLnBrk="1" hangingPunct="1">
              <a:lnSpc>
                <a:spcPct val="120000"/>
              </a:lnSpc>
              <a:defRPr/>
            </a:pPr>
            <a:r>
              <a:rPr lang="zh-CN" altLang="en-US" b="0" dirty="0"/>
              <a:t> </a:t>
            </a:r>
            <a:r>
              <a:rPr lang="en-US" altLang="zh-CN" b="0" dirty="0"/>
              <a:t>C:\.....\Web</a:t>
            </a:r>
            <a:r>
              <a:rPr lang="zh-CN" altLang="en-US" b="0" dirty="0"/>
              <a:t>编程技术</a:t>
            </a:r>
            <a:r>
              <a:rPr lang="en-US" altLang="zh-CN" b="0" dirty="0"/>
              <a:t>\ch7-3\Theme2Demo.aspx</a:t>
            </a:r>
            <a:r>
              <a:rPr lang="zh-CN" altLang="en-US" b="0" dirty="0"/>
              <a:t>（</a:t>
            </a:r>
            <a:r>
              <a:rPr lang="en-US" altLang="zh-CN" b="0" dirty="0"/>
              <a:t> StyleSheetThemeDemo.aspx</a:t>
            </a:r>
            <a:r>
              <a:rPr lang="zh-CN" altLang="en-US" b="0" dirty="0"/>
              <a:t>）</a:t>
            </a:r>
            <a:endParaRPr lang="en-US" altLang="zh-CN" b="0" dirty="0"/>
          </a:p>
          <a:p>
            <a:pPr marL="1066800" lvl="1" indent="-609600" eaLnBrk="1" hangingPunct="1">
              <a:lnSpc>
                <a:spcPct val="115000"/>
              </a:lnSpc>
              <a:defRPr/>
            </a:pPr>
            <a:endParaRPr lang="en-US" altLang="zh-C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Rot="1" noChangeArrowheads="1"/>
          </p:cNvSpPr>
          <p:nvPr>
            <p:ph idx="1"/>
          </p:nvPr>
        </p:nvSpPr>
        <p:spPr>
          <a:xfrm>
            <a:off x="323850" y="765175"/>
            <a:ext cx="8540750" cy="5688013"/>
          </a:xfrm>
        </p:spPr>
        <p:txBody>
          <a:bodyPr/>
          <a:lstStyle/>
          <a:p>
            <a:pPr marL="1066800" lvl="1" indent="-609600" eaLnBrk="1" hangingPunct="1">
              <a:lnSpc>
                <a:spcPct val="120000"/>
              </a:lnSpc>
              <a:spcBef>
                <a:spcPct val="35000"/>
              </a:spcBef>
              <a:defRPr/>
            </a:pPr>
            <a:r>
              <a:rPr lang="zh-CN" altLang="en-US" dirty="0"/>
              <a:t>示例</a:t>
            </a:r>
            <a:r>
              <a:rPr lang="en-US" altLang="zh-CN" dirty="0"/>
              <a:t>1</a:t>
            </a:r>
            <a:r>
              <a:rPr lang="zh-CN" altLang="en-US" dirty="0"/>
              <a:t>：</a:t>
            </a:r>
            <a:endParaRPr lang="en-US" altLang="zh-CN" dirty="0"/>
          </a:p>
          <a:p>
            <a:pPr marL="1257300" lvl="2" eaLnBrk="1" hangingPunct="1">
              <a:defRPr/>
            </a:pPr>
            <a:r>
              <a:rPr lang="en-US" altLang="zh-CN" dirty="0"/>
              <a:t>C:\Users\huang\Desktop\Web</a:t>
            </a:r>
            <a:r>
              <a:rPr lang="zh-CN" altLang="en-US" dirty="0"/>
              <a:t>编程技术</a:t>
            </a:r>
            <a:r>
              <a:rPr lang="en-US" altLang="zh-CN" dirty="0"/>
              <a:t>\ch9-2\</a:t>
            </a:r>
          </a:p>
          <a:p>
            <a:pPr marL="1257300" lvl="2" eaLnBrk="1" hangingPunct="1">
              <a:defRPr/>
            </a:pPr>
            <a:endParaRPr lang="en-US" altLang="zh-CN" dirty="0">
              <a:solidFill>
                <a:schemeClr val="tx2">
                  <a:lumMod val="75000"/>
                </a:schemeClr>
              </a:solidFill>
            </a:endParaRPr>
          </a:p>
          <a:p>
            <a:pPr marL="1257300" lvl="2" eaLnBrk="1" hangingPunct="1">
              <a:defRPr/>
            </a:pPr>
            <a:r>
              <a:rPr lang="zh-CN" altLang="en-US" dirty="0">
                <a:solidFill>
                  <a:schemeClr val="tx2">
                    <a:lumMod val="75000"/>
                  </a:schemeClr>
                </a:solidFill>
              </a:rPr>
              <a:t>说明：</a:t>
            </a:r>
            <a:endParaRPr lang="en-US" altLang="zh-CN" dirty="0">
              <a:solidFill>
                <a:schemeClr val="tx2">
                  <a:lumMod val="75000"/>
                </a:schemeClr>
              </a:solidFill>
            </a:endParaRPr>
          </a:p>
          <a:p>
            <a:pPr marL="1714500" lvl="3" eaLnBrk="1" hangingPunct="1">
              <a:defRPr/>
            </a:pPr>
            <a:r>
              <a:rPr lang="zh-CN" altLang="en-US" dirty="0"/>
              <a:t>当创建了对子目录</a:t>
            </a:r>
            <a:r>
              <a:rPr lang="en-US" altLang="zh-CN" dirty="0"/>
              <a:t>admin</a:t>
            </a:r>
            <a:r>
              <a:rPr lang="zh-CN" altLang="en-US" dirty="0"/>
              <a:t>和</a:t>
            </a:r>
            <a:r>
              <a:rPr lang="en-US" altLang="zh-CN" dirty="0"/>
              <a:t>users</a:t>
            </a:r>
            <a:r>
              <a:rPr lang="zh-CN" altLang="en-US" dirty="0"/>
              <a:t>的访问规则后，系统将自动在</a:t>
            </a:r>
            <a:r>
              <a:rPr lang="en-US" altLang="zh-CN" dirty="0"/>
              <a:t>2</a:t>
            </a:r>
            <a:r>
              <a:rPr lang="zh-CN" altLang="en-US" dirty="0"/>
              <a:t>个子目录下分别创建</a:t>
            </a:r>
            <a:r>
              <a:rPr lang="en-US" altLang="zh-CN" dirty="0" err="1"/>
              <a:t>web.config</a:t>
            </a:r>
            <a:r>
              <a:rPr lang="zh-CN" altLang="en-US" dirty="0"/>
              <a:t>文件，并在其</a:t>
            </a:r>
            <a:r>
              <a:rPr lang="en-US" altLang="zh-CN" dirty="0">
                <a:solidFill>
                  <a:srgbClr val="000000"/>
                </a:solidFill>
              </a:rPr>
              <a:t>&lt;authorization&gt;</a:t>
            </a:r>
            <a:r>
              <a:rPr lang="zh-CN" altLang="en-US" dirty="0">
                <a:solidFill>
                  <a:srgbClr val="000000"/>
                </a:solidFill>
              </a:rPr>
              <a:t>节</a:t>
            </a:r>
            <a:r>
              <a:rPr lang="zh-CN" altLang="en-US" dirty="0"/>
              <a:t>中设置访问规则。</a:t>
            </a:r>
            <a:endParaRPr lang="en-US" altLang="zh-CN" dirty="0"/>
          </a:p>
          <a:p>
            <a:pPr marL="1714500" lvl="3" eaLnBrk="1" hangingPunct="1">
              <a:defRPr/>
            </a:pPr>
            <a:r>
              <a:rPr lang="en-US" altLang="zh-CN" dirty="0"/>
              <a:t>Admin</a:t>
            </a:r>
            <a:r>
              <a:rPr lang="zh-CN" altLang="en-US" dirty="0"/>
              <a:t>的访问规则：</a:t>
            </a:r>
            <a:endParaRPr lang="en-US" altLang="zh-CN" dirty="0"/>
          </a:p>
          <a:p>
            <a:pPr lvl="4">
              <a:defRPr/>
            </a:pPr>
            <a:r>
              <a:rPr lang="en-US" dirty="0"/>
              <a:t>&lt;authorization&gt;</a:t>
            </a:r>
          </a:p>
          <a:p>
            <a:pPr lvl="4">
              <a:defRPr/>
            </a:pPr>
            <a:r>
              <a:rPr lang="en-US" dirty="0"/>
              <a:t>            &lt;allow roles="Admin" /&gt;</a:t>
            </a:r>
          </a:p>
          <a:p>
            <a:pPr lvl="4">
              <a:defRPr/>
            </a:pPr>
            <a:r>
              <a:rPr lang="en-US" dirty="0"/>
              <a:t>            &lt;deny users="*" /&gt;</a:t>
            </a:r>
          </a:p>
          <a:p>
            <a:pPr lvl="4">
              <a:defRPr/>
            </a:pPr>
            <a:r>
              <a:rPr lang="en-US" dirty="0"/>
              <a:t> &lt;/authorization&gt;</a:t>
            </a:r>
          </a:p>
          <a:p>
            <a:pPr lvl="3">
              <a:defRPr/>
            </a:pPr>
            <a:r>
              <a:rPr lang="en-US" altLang="zh-CN" dirty="0"/>
              <a:t>Users</a:t>
            </a:r>
            <a:r>
              <a:rPr lang="zh-CN" altLang="en-US" dirty="0"/>
              <a:t>的访问规则：</a:t>
            </a:r>
            <a:endParaRPr lang="en-US" altLang="zh-CN" dirty="0"/>
          </a:p>
          <a:p>
            <a:pPr lvl="4">
              <a:defRPr/>
            </a:pPr>
            <a:r>
              <a:rPr lang="en-US" dirty="0"/>
              <a:t>&lt;authorization&gt;</a:t>
            </a:r>
          </a:p>
          <a:p>
            <a:pPr lvl="4">
              <a:defRPr/>
            </a:pPr>
            <a:r>
              <a:rPr lang="en-US" dirty="0"/>
              <a:t>            &lt;allow roles=“Admin” /&gt;     </a:t>
            </a:r>
            <a:r>
              <a:rPr lang="en-US" altLang="zh-CN" dirty="0">
                <a:solidFill>
                  <a:srgbClr val="C00000"/>
                </a:solidFill>
              </a:rPr>
              <a:t>&lt;!--</a:t>
            </a:r>
            <a:r>
              <a:rPr lang="zh-CN" altLang="en-US" dirty="0">
                <a:solidFill>
                  <a:srgbClr val="C00000"/>
                </a:solidFill>
              </a:rPr>
              <a:t> 该条规则可免</a:t>
            </a:r>
            <a:r>
              <a:rPr lang="en-US" altLang="zh-CN" dirty="0">
                <a:solidFill>
                  <a:srgbClr val="C00000"/>
                </a:solidFill>
              </a:rPr>
              <a:t>--&gt;</a:t>
            </a:r>
            <a:endParaRPr lang="en-US" dirty="0">
              <a:solidFill>
                <a:srgbClr val="C00000"/>
              </a:solidFill>
            </a:endParaRPr>
          </a:p>
          <a:p>
            <a:pPr lvl="4">
              <a:defRPr/>
            </a:pPr>
            <a:r>
              <a:rPr lang="en-US" dirty="0"/>
              <a:t>            &lt;deny users="?" /&gt;</a:t>
            </a:r>
          </a:p>
          <a:p>
            <a:pPr lvl="4">
              <a:defRPr/>
            </a:pPr>
            <a:r>
              <a:rPr lang="en-US" dirty="0"/>
              <a:t>        &lt;/authorization&gt;</a:t>
            </a:r>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Rot="1" noChangeArrowheads="1"/>
          </p:cNvSpPr>
          <p:nvPr>
            <p:ph idx="1"/>
          </p:nvPr>
        </p:nvSpPr>
        <p:spPr>
          <a:xfrm>
            <a:off x="323850" y="765175"/>
            <a:ext cx="8540750" cy="5688013"/>
          </a:xfrm>
        </p:spPr>
        <p:txBody>
          <a:bodyPr/>
          <a:lstStyle/>
          <a:p>
            <a:pPr marL="857250" lvl="1" eaLnBrk="1" hangingPunct="1">
              <a:defRPr/>
            </a:pPr>
            <a:r>
              <a:rPr lang="zh-CN" altLang="en-US" dirty="0"/>
              <a:t>每个</a:t>
            </a:r>
            <a:r>
              <a:rPr lang="en-US" altLang="zh-CN" dirty="0" err="1"/>
              <a:t>web.config</a:t>
            </a:r>
            <a:r>
              <a:rPr lang="zh-CN" altLang="en-US" dirty="0"/>
              <a:t>文件中的访问规则将对该</a:t>
            </a:r>
            <a:r>
              <a:rPr lang="en-US" altLang="zh-CN" dirty="0" err="1"/>
              <a:t>web.config</a:t>
            </a:r>
            <a:r>
              <a:rPr lang="zh-CN" altLang="en-US" dirty="0"/>
              <a:t>文件所在的整个目录起作用。如果</a:t>
            </a:r>
            <a:r>
              <a:rPr lang="zh-CN" altLang="en-US" dirty="0">
                <a:solidFill>
                  <a:schemeClr val="accent1">
                    <a:lumMod val="25000"/>
                  </a:schemeClr>
                </a:solidFill>
              </a:rPr>
              <a:t>要在网站根目录的</a:t>
            </a:r>
            <a:r>
              <a:rPr lang="en-US" altLang="zh-CN" dirty="0" err="1">
                <a:solidFill>
                  <a:schemeClr val="accent1">
                    <a:lumMod val="25000"/>
                  </a:schemeClr>
                </a:solidFill>
              </a:rPr>
              <a:t>web.config</a:t>
            </a:r>
            <a:r>
              <a:rPr lang="zh-CN" altLang="en-US" dirty="0">
                <a:solidFill>
                  <a:schemeClr val="accent1">
                    <a:lumMod val="25000"/>
                  </a:schemeClr>
                </a:solidFill>
              </a:rPr>
              <a:t>文件中配置子目录的访问规则，则需要添加一个</a:t>
            </a:r>
            <a:r>
              <a:rPr lang="en-US" altLang="zh-CN" dirty="0">
                <a:solidFill>
                  <a:schemeClr val="accent1">
                    <a:lumMod val="25000"/>
                  </a:schemeClr>
                </a:solidFill>
              </a:rPr>
              <a:t>location</a:t>
            </a:r>
            <a:r>
              <a:rPr lang="zh-CN" altLang="en-US" dirty="0">
                <a:solidFill>
                  <a:schemeClr val="accent1">
                    <a:lumMod val="25000"/>
                  </a:schemeClr>
                </a:solidFill>
              </a:rPr>
              <a:t>子节点</a:t>
            </a:r>
            <a:r>
              <a:rPr lang="zh-CN" altLang="en-US" dirty="0"/>
              <a:t>，其</a:t>
            </a:r>
            <a:r>
              <a:rPr lang="en-US" altLang="zh-CN" dirty="0"/>
              <a:t>path</a:t>
            </a:r>
            <a:r>
              <a:rPr lang="zh-CN" altLang="en-US" dirty="0"/>
              <a:t>属性设置为子目录名。示例代码如下：</a:t>
            </a:r>
            <a:endParaRPr lang="en-US" altLang="zh-CN" dirty="0"/>
          </a:p>
          <a:p>
            <a:pPr lvl="2">
              <a:lnSpc>
                <a:spcPct val="120000"/>
              </a:lnSpc>
              <a:defRPr/>
            </a:pPr>
            <a:r>
              <a:rPr lang="en-US" altLang="zh-CN" b="0" dirty="0">
                <a:solidFill>
                  <a:srgbClr val="000000"/>
                </a:solidFill>
              </a:rPr>
              <a:t>       </a:t>
            </a:r>
            <a:r>
              <a:rPr lang="en-US" altLang="zh-CN" b="0" dirty="0">
                <a:solidFill>
                  <a:schemeClr val="accent4">
                    <a:lumMod val="75000"/>
                  </a:schemeClr>
                </a:solidFill>
              </a:rPr>
              <a:t>…..</a:t>
            </a:r>
          </a:p>
          <a:p>
            <a:pPr lvl="2">
              <a:lnSpc>
                <a:spcPct val="120000"/>
              </a:lnSpc>
              <a:defRPr/>
            </a:pPr>
            <a:r>
              <a:rPr lang="en-US" altLang="zh-CN" dirty="0">
                <a:solidFill>
                  <a:srgbClr val="000000"/>
                </a:solidFill>
              </a:rPr>
              <a:t>      &lt;location path=“admin"&gt;</a:t>
            </a:r>
          </a:p>
          <a:p>
            <a:pPr lvl="2">
              <a:defRPr/>
            </a:pPr>
            <a:r>
              <a:rPr lang="en-US" b="0" dirty="0">
                <a:solidFill>
                  <a:schemeClr val="accent4">
                    <a:lumMod val="75000"/>
                  </a:schemeClr>
                </a:solidFill>
              </a:rPr>
              <a:t>             &lt;system.web&gt;</a:t>
            </a:r>
          </a:p>
          <a:p>
            <a:pPr lvl="2">
              <a:defRPr/>
            </a:pPr>
            <a:r>
              <a:rPr lang="en-US" b="0" dirty="0">
                <a:solidFill>
                  <a:schemeClr val="accent4">
                    <a:lumMod val="75000"/>
                  </a:schemeClr>
                </a:solidFill>
              </a:rPr>
              <a:t>                    &lt;authorization&gt;</a:t>
            </a:r>
          </a:p>
          <a:p>
            <a:pPr lvl="2">
              <a:defRPr/>
            </a:pPr>
            <a:r>
              <a:rPr lang="en-US" b="0" dirty="0">
                <a:solidFill>
                  <a:schemeClr val="accent4">
                    <a:lumMod val="75000"/>
                  </a:schemeClr>
                </a:solidFill>
              </a:rPr>
              <a:t>                        &lt;allow roles="Admin" /&gt;</a:t>
            </a:r>
          </a:p>
          <a:p>
            <a:pPr lvl="2">
              <a:defRPr/>
            </a:pPr>
            <a:r>
              <a:rPr lang="en-US" b="0" dirty="0">
                <a:solidFill>
                  <a:schemeClr val="accent4">
                    <a:lumMod val="75000"/>
                  </a:schemeClr>
                </a:solidFill>
              </a:rPr>
              <a:t>                        &lt;deny users="*" /&gt;</a:t>
            </a:r>
          </a:p>
          <a:p>
            <a:pPr lvl="2">
              <a:defRPr/>
            </a:pPr>
            <a:r>
              <a:rPr lang="en-US" b="0" dirty="0">
                <a:solidFill>
                  <a:schemeClr val="accent4">
                    <a:lumMod val="75000"/>
                  </a:schemeClr>
                </a:solidFill>
              </a:rPr>
              <a:t>                    &lt;/authorization&gt;</a:t>
            </a:r>
          </a:p>
          <a:p>
            <a:pPr lvl="2">
              <a:defRPr/>
            </a:pPr>
            <a:r>
              <a:rPr lang="en-US" b="0" dirty="0">
                <a:solidFill>
                  <a:schemeClr val="accent4">
                    <a:lumMod val="75000"/>
                  </a:schemeClr>
                </a:solidFill>
              </a:rPr>
              <a:t>             &lt;/system.web&gt;</a:t>
            </a:r>
          </a:p>
          <a:p>
            <a:pPr lvl="2">
              <a:defRPr/>
            </a:pPr>
            <a:r>
              <a:rPr lang="en-US" altLang="zh-CN" b="0" dirty="0">
                <a:solidFill>
                  <a:srgbClr val="000000"/>
                </a:solidFill>
              </a:rPr>
              <a:t>      </a:t>
            </a:r>
            <a:r>
              <a:rPr lang="en-US" altLang="zh-CN" dirty="0">
                <a:solidFill>
                  <a:srgbClr val="000000"/>
                </a:solidFill>
              </a:rPr>
              <a:t>&lt;/location&gt;</a:t>
            </a:r>
          </a:p>
          <a:p>
            <a:pPr lvl="2">
              <a:defRPr/>
            </a:pPr>
            <a:r>
              <a:rPr lang="en-US" b="0" dirty="0">
                <a:solidFill>
                  <a:schemeClr val="accent4">
                    <a:lumMod val="75000"/>
                  </a:schemeClr>
                </a:solidFill>
              </a:rPr>
              <a:t>&lt;/configuration&gt;</a:t>
            </a:r>
            <a:endParaRPr lang="en-US" altLang="zh-CN" b="0" dirty="0">
              <a:solidFill>
                <a:schemeClr val="accent4">
                  <a:lumMod val="75000"/>
                </a:schemeClr>
              </a:solidFill>
            </a:endParaRPr>
          </a:p>
          <a:p>
            <a:pPr marL="1257300" lvl="2" eaLnBrk="1" hangingPunct="1">
              <a:defRPr/>
            </a:pPr>
            <a:endParaRPr lang="en-US" altLang="zh-CN" dirty="0">
              <a:solidFill>
                <a:schemeClr val="tx2">
                  <a:lumMod val="75000"/>
                </a:schemeClr>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Rot="1" noChangeArrowheads="1"/>
          </p:cNvSpPr>
          <p:nvPr>
            <p:ph idx="1"/>
          </p:nvPr>
        </p:nvSpPr>
        <p:spPr>
          <a:xfrm>
            <a:off x="323850" y="981075"/>
            <a:ext cx="8540750" cy="5327650"/>
          </a:xfrm>
        </p:spPr>
        <p:txBody>
          <a:bodyPr/>
          <a:lstStyle/>
          <a:p>
            <a:pPr lvl="2">
              <a:lnSpc>
                <a:spcPct val="120000"/>
              </a:lnSpc>
              <a:defRPr/>
            </a:pPr>
            <a:r>
              <a:rPr lang="zh-CN" altLang="en-US" dirty="0">
                <a:solidFill>
                  <a:schemeClr val="tx2">
                    <a:lumMod val="75000"/>
                  </a:schemeClr>
                </a:solidFill>
              </a:rPr>
              <a:t>示例</a:t>
            </a:r>
            <a:r>
              <a:rPr lang="en-US" altLang="zh-CN" dirty="0">
                <a:solidFill>
                  <a:schemeClr val="tx2">
                    <a:lumMod val="75000"/>
                  </a:schemeClr>
                </a:solidFill>
              </a:rPr>
              <a:t>4</a:t>
            </a:r>
            <a:r>
              <a:rPr lang="zh-CN" altLang="en-US" dirty="0"/>
              <a:t>：拒绝所有匿名用户访问“</a:t>
            </a:r>
            <a:r>
              <a:rPr lang="en-US" altLang="zh-CN" dirty="0"/>
              <a:t>users”</a:t>
            </a:r>
            <a:r>
              <a:rPr lang="zh-CN" altLang="en-US" dirty="0"/>
              <a:t>子目录，但对于其中的“</a:t>
            </a:r>
            <a:r>
              <a:rPr lang="en-US" altLang="zh-CN" dirty="0"/>
              <a:t>Default.aspx”</a:t>
            </a:r>
            <a:r>
              <a:rPr lang="zh-CN" altLang="en-US" dirty="0"/>
              <a:t>页面，允许所有用户访问。</a:t>
            </a:r>
            <a:endParaRPr lang="en-US" altLang="zh-CN" dirty="0"/>
          </a:p>
          <a:p>
            <a:pPr marL="1714500" lvl="3" indent="-342900">
              <a:lnSpc>
                <a:spcPct val="120000"/>
              </a:lnSpc>
              <a:buFont typeface="+mj-lt"/>
              <a:buAutoNum type="arabicParenR"/>
              <a:defRPr/>
            </a:pPr>
            <a:r>
              <a:rPr lang="zh-CN" altLang="en-US" dirty="0"/>
              <a:t>首先在子目录“</a:t>
            </a:r>
            <a:r>
              <a:rPr lang="en-US" altLang="zh-CN" dirty="0"/>
              <a:t>users”</a:t>
            </a:r>
            <a:r>
              <a:rPr lang="zh-CN" altLang="en-US" dirty="0"/>
              <a:t>的</a:t>
            </a:r>
            <a:r>
              <a:rPr lang="en-US" altLang="zh-CN" dirty="0" err="1"/>
              <a:t>web.config</a:t>
            </a:r>
            <a:r>
              <a:rPr lang="zh-CN" altLang="en-US" dirty="0"/>
              <a:t>中添加拒绝所有匿名用户的规则：</a:t>
            </a:r>
            <a:endParaRPr lang="en-US" altLang="zh-CN" dirty="0"/>
          </a:p>
          <a:p>
            <a:pPr lvl="4">
              <a:defRPr/>
            </a:pPr>
            <a:r>
              <a:rPr lang="en-US" dirty="0">
                <a:solidFill>
                  <a:schemeClr val="accent4">
                    <a:lumMod val="50000"/>
                  </a:schemeClr>
                </a:solidFill>
              </a:rPr>
              <a:t>&lt;authorization&gt;</a:t>
            </a:r>
          </a:p>
          <a:p>
            <a:pPr lvl="4">
              <a:defRPr/>
            </a:pPr>
            <a:r>
              <a:rPr lang="en-US" dirty="0">
                <a:solidFill>
                  <a:schemeClr val="accent4">
                    <a:lumMod val="50000"/>
                  </a:schemeClr>
                </a:solidFill>
              </a:rPr>
              <a:t>      &lt;deny users="?" /&gt;</a:t>
            </a:r>
          </a:p>
          <a:p>
            <a:pPr lvl="4">
              <a:defRPr/>
            </a:pPr>
            <a:r>
              <a:rPr lang="en-US" dirty="0">
                <a:solidFill>
                  <a:schemeClr val="accent4">
                    <a:lumMod val="50000"/>
                  </a:schemeClr>
                </a:solidFill>
              </a:rPr>
              <a:t> &lt;/authorization&gt;</a:t>
            </a:r>
            <a:endParaRPr lang="en-US" altLang="zh-CN" dirty="0">
              <a:solidFill>
                <a:schemeClr val="accent4">
                  <a:lumMod val="50000"/>
                </a:schemeClr>
              </a:solidFill>
            </a:endParaRPr>
          </a:p>
          <a:p>
            <a:pPr marL="1714500" lvl="3" indent="-342900">
              <a:lnSpc>
                <a:spcPct val="120000"/>
              </a:lnSpc>
              <a:buFont typeface="+mj-lt"/>
              <a:buAutoNum type="arabicParenR"/>
              <a:defRPr/>
            </a:pPr>
            <a:r>
              <a:rPr lang="zh-CN" altLang="en-US" dirty="0"/>
              <a:t>然后在网站根目录的</a:t>
            </a:r>
            <a:r>
              <a:rPr lang="en-US" altLang="zh-CN" dirty="0" err="1"/>
              <a:t>web.config</a:t>
            </a:r>
            <a:r>
              <a:rPr lang="zh-CN" altLang="en-US" dirty="0"/>
              <a:t>中添加一个</a:t>
            </a:r>
            <a:r>
              <a:rPr lang="en-US" altLang="zh-CN" dirty="0"/>
              <a:t>location</a:t>
            </a:r>
            <a:r>
              <a:rPr lang="zh-CN" altLang="en-US" dirty="0"/>
              <a:t>子节点，代码如下：</a:t>
            </a:r>
          </a:p>
          <a:p>
            <a:pPr lvl="4">
              <a:lnSpc>
                <a:spcPct val="120000"/>
              </a:lnSpc>
              <a:defRPr/>
            </a:pPr>
            <a:r>
              <a:rPr lang="en-US" altLang="zh-CN" dirty="0">
                <a:solidFill>
                  <a:srgbClr val="000000"/>
                </a:solidFill>
              </a:rPr>
              <a:t>&lt;location path=“users/Default.aspx"&gt;</a:t>
            </a:r>
          </a:p>
          <a:p>
            <a:pPr lvl="4">
              <a:lnSpc>
                <a:spcPct val="120000"/>
              </a:lnSpc>
              <a:defRPr/>
            </a:pPr>
            <a:r>
              <a:rPr lang="en-US" altLang="zh-CN" dirty="0">
                <a:solidFill>
                  <a:srgbClr val="000000"/>
                </a:solidFill>
              </a:rPr>
              <a:t>        &lt;system.web&gt;&lt;authorization&gt;</a:t>
            </a:r>
          </a:p>
          <a:p>
            <a:pPr lvl="4">
              <a:lnSpc>
                <a:spcPct val="120000"/>
              </a:lnSpc>
              <a:defRPr/>
            </a:pPr>
            <a:r>
              <a:rPr lang="en-US" altLang="zh-CN" dirty="0">
                <a:solidFill>
                  <a:srgbClr val="000000"/>
                </a:solidFill>
              </a:rPr>
              <a:t>            	&lt;allow users="*"/&gt;</a:t>
            </a:r>
          </a:p>
          <a:p>
            <a:pPr lvl="4">
              <a:lnSpc>
                <a:spcPct val="120000"/>
              </a:lnSpc>
              <a:defRPr/>
            </a:pPr>
            <a:r>
              <a:rPr lang="en-US" altLang="zh-CN" dirty="0">
                <a:solidFill>
                  <a:srgbClr val="000000"/>
                </a:solidFill>
              </a:rPr>
              <a:t>        &lt;/authorization&gt;&lt;/system.web&gt;</a:t>
            </a:r>
          </a:p>
          <a:p>
            <a:pPr lvl="4">
              <a:lnSpc>
                <a:spcPct val="120000"/>
              </a:lnSpc>
              <a:defRPr/>
            </a:pPr>
            <a:r>
              <a:rPr lang="en-US" altLang="zh-CN" dirty="0">
                <a:solidFill>
                  <a:srgbClr val="000000"/>
                </a:solidFill>
              </a:rPr>
              <a:t>&lt;/location&gt;</a:t>
            </a:r>
          </a:p>
          <a:p>
            <a:pPr lvl="4">
              <a:lnSpc>
                <a:spcPct val="125000"/>
              </a:lnSpc>
              <a:defRPr/>
            </a:pPr>
            <a:endParaRPr lang="zh-CN"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p:txBody>
          <a:bodyPr/>
          <a:lstStyle/>
          <a:p>
            <a:pPr eaLnBrk="1" hangingPunct="1"/>
            <a:r>
              <a:rPr lang="en-US" altLang="zh-CN"/>
              <a:t>9.3.3  </a:t>
            </a:r>
            <a:r>
              <a:rPr lang="zh-CN" altLang="en-US"/>
              <a:t>通过编程方式实现验证与授权</a:t>
            </a:r>
          </a:p>
        </p:txBody>
      </p:sp>
      <p:sp>
        <p:nvSpPr>
          <p:cNvPr id="63491" name="Rectangle 3"/>
          <p:cNvSpPr>
            <a:spLocks noGrp="1" noRot="1" noChangeArrowheads="1"/>
          </p:cNvSpPr>
          <p:nvPr>
            <p:ph idx="1"/>
          </p:nvPr>
        </p:nvSpPr>
        <p:spPr>
          <a:xfrm>
            <a:off x="304800" y="1981200"/>
            <a:ext cx="8540750" cy="4327525"/>
          </a:xfrm>
        </p:spPr>
        <p:txBody>
          <a:bodyPr/>
          <a:lstStyle/>
          <a:p>
            <a:pPr>
              <a:lnSpc>
                <a:spcPct val="120000"/>
              </a:lnSpc>
            </a:pPr>
            <a:r>
              <a:rPr lang="en-US" altLang="zh-CN"/>
              <a:t>ASP.NET</a:t>
            </a:r>
            <a:r>
              <a:rPr lang="zh-CN" altLang="en-US"/>
              <a:t>的验证与授权服务最终是由类库中一组类和接口实现的，</a:t>
            </a:r>
            <a:r>
              <a:rPr lang="en-US" altLang="zh-CN"/>
              <a:t>9.3.2</a:t>
            </a:r>
            <a:r>
              <a:rPr lang="zh-CN" altLang="en-US"/>
              <a:t>节中介绍的验证与授权方法最终也是被系统转化为了对底层类库的调用。</a:t>
            </a:r>
            <a:endParaRPr lang="en-US" altLang="zh-CN"/>
          </a:p>
          <a:p>
            <a:pPr>
              <a:lnSpc>
                <a:spcPct val="120000"/>
              </a:lnSpc>
            </a:pPr>
            <a:r>
              <a:rPr lang="zh-CN" altLang="en-US"/>
              <a:t>有些时候，开发人员希望能够直接调用这些类和接口来实现定制的验证与授权功能。本节简要介绍以编程方式实现验证与授权功能。 </a:t>
            </a:r>
          </a:p>
          <a:p>
            <a:pPr>
              <a:lnSpc>
                <a:spcPct val="120000"/>
              </a:lnSpc>
            </a:pPr>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Rot="1" noChangeArrowheads="1"/>
          </p:cNvSpPr>
          <p:nvPr>
            <p:ph idx="1"/>
          </p:nvPr>
        </p:nvSpPr>
        <p:spPr>
          <a:xfrm>
            <a:off x="323850" y="908050"/>
            <a:ext cx="8540750" cy="1800225"/>
          </a:xfrm>
        </p:spPr>
        <p:txBody>
          <a:bodyPr/>
          <a:lstStyle/>
          <a:p>
            <a:pPr marL="457200" indent="-457200">
              <a:lnSpc>
                <a:spcPct val="120000"/>
              </a:lnSpc>
              <a:buSzPct val="90000"/>
              <a:buFont typeface="Arial" panose="020B0604020202020204" pitchFamily="34" charset="0"/>
              <a:buAutoNum type="arabicPeriod"/>
              <a:defRPr/>
            </a:pPr>
            <a:r>
              <a:rPr lang="zh-CN" altLang="en-US" dirty="0">
                <a:solidFill>
                  <a:schemeClr val="tx2">
                    <a:lumMod val="75000"/>
                  </a:schemeClr>
                </a:solidFill>
              </a:rPr>
              <a:t>使用成员资格服务类验证</a:t>
            </a:r>
            <a:endParaRPr lang="en-US" altLang="zh-CN" dirty="0">
              <a:solidFill>
                <a:schemeClr val="tx2">
                  <a:lumMod val="75000"/>
                </a:schemeClr>
              </a:solidFill>
            </a:endParaRPr>
          </a:p>
          <a:p>
            <a:pPr marL="857250" lvl="1" indent="-457200">
              <a:lnSpc>
                <a:spcPct val="120000"/>
              </a:lnSpc>
              <a:buSzPct val="90000"/>
              <a:defRPr/>
            </a:pPr>
            <a:r>
              <a:rPr lang="zh-CN" altLang="en-US" dirty="0"/>
              <a:t>成员资格服务类是由</a:t>
            </a:r>
            <a:r>
              <a:rPr lang="en-US" altLang="zh-CN" dirty="0"/>
              <a:t>ASP.NET</a:t>
            </a:r>
            <a:r>
              <a:rPr lang="zh-CN" altLang="en-US" dirty="0"/>
              <a:t>中一组创建和管理用户的类和接口组成，位于</a:t>
            </a:r>
            <a:r>
              <a:rPr lang="en-US" altLang="zh-CN" dirty="0" err="1"/>
              <a:t>System.Web.Security</a:t>
            </a:r>
            <a:r>
              <a:rPr lang="zh-CN" altLang="en-US" dirty="0"/>
              <a:t>命名空间中。 </a:t>
            </a:r>
            <a:endParaRPr lang="en-US" b="0" dirty="0"/>
          </a:p>
          <a:p>
            <a:pPr lvl="2">
              <a:lnSpc>
                <a:spcPct val="125000"/>
              </a:lnSpc>
              <a:defRPr/>
            </a:pPr>
            <a:endParaRPr lang="zh-CN" altLang="en-US" dirty="0"/>
          </a:p>
        </p:txBody>
      </p:sp>
      <p:graphicFrame>
        <p:nvGraphicFramePr>
          <p:cNvPr id="3" name="Group 39"/>
          <p:cNvGraphicFramePr>
            <a:graphicFrameLocks noGrp="1"/>
          </p:cNvGraphicFramePr>
          <p:nvPr/>
        </p:nvGraphicFramePr>
        <p:xfrm>
          <a:off x="611188" y="3068638"/>
          <a:ext cx="8132763" cy="3275204"/>
        </p:xfrm>
        <a:graphic>
          <a:graphicData uri="http://schemas.openxmlformats.org/drawingml/2006/table">
            <a:tbl>
              <a:tblPr/>
              <a:tblGrid>
                <a:gridCol w="1765300">
                  <a:extLst>
                    <a:ext uri="{9D8B030D-6E8A-4147-A177-3AD203B41FA5}">
                      <a16:colId xmlns:a16="http://schemas.microsoft.com/office/drawing/2014/main" val="20000"/>
                    </a:ext>
                  </a:extLst>
                </a:gridCol>
                <a:gridCol w="6367463">
                  <a:extLst>
                    <a:ext uri="{9D8B030D-6E8A-4147-A177-3AD203B41FA5}">
                      <a16:colId xmlns:a16="http://schemas.microsoft.com/office/drawing/2014/main" val="20001"/>
                    </a:ext>
                  </a:extLst>
                </a:gridCol>
              </a:tblGrid>
              <a:tr h="254000">
                <a:tc>
                  <a:txBody>
                    <a:bodyPr/>
                    <a:lstStyle/>
                    <a:p>
                      <a:pPr marL="0" marR="0" lvl="0" indent="0" algn="ctr" defTabSz="914400" rtl="0" eaLnBrk="0" fontAlgn="base" latinLnBrk="0" hangingPunct="0">
                        <a:lnSpc>
                          <a:spcPct val="115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a:t>
                      </a:r>
                      <a:endParaRPr kumimoji="0" lang="zh-CN" altLang="en-US" sz="2000" b="1" i="0" u="none" strike="noStrike" cap="none" normalizeH="0" baseline="0" dirty="0">
                        <a:ln>
                          <a:noFill/>
                        </a:ln>
                        <a:solidFill>
                          <a:schemeClr val="tx1"/>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0" fontAlgn="base" latinLnBrk="0" hangingPunct="0">
                        <a:lnSpc>
                          <a:spcPct val="115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  能  方  法</a:t>
                      </a:r>
                      <a:endParaRPr kumimoji="0" lang="zh-CN" altLang="en-US" sz="2000" b="1" i="0" u="none" strike="noStrike" cap="none" normalizeH="0" baseline="0" dirty="0">
                        <a:ln>
                          <a:noFill/>
                        </a:ln>
                        <a:solidFill>
                          <a:schemeClr val="tx1"/>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0"/>
                  </a:ext>
                </a:extLst>
              </a:tr>
              <a:tr h="823913">
                <a:tc>
                  <a:txBody>
                    <a:bodyPr/>
                    <a:lstStyle/>
                    <a:p>
                      <a:pPr marL="0" marR="0" lvl="0" indent="0" algn="l" defTabSz="914400" rtl="0" eaLnBrk="0" fontAlgn="base" latinLnBrk="0" hangingPunct="0">
                        <a:lnSpc>
                          <a:spcPct val="11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hlinkClick r:id="rId2"/>
                        </a:rPr>
                        <a:t>Membership</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15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提供常规成员资格功能</a:t>
                      </a:r>
                      <a:endParaRPr kumimoji="0" lang="zh-CN" altLang="en-US" sz="2000" b="1" i="0" u="none" strike="noStrike" cap="none" normalizeH="0" baseline="0">
                        <a:ln>
                          <a:noFill/>
                        </a:ln>
                        <a:solidFill>
                          <a:schemeClr val="tx1"/>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tc>
                  <a:txBody>
                    <a:bodyPr/>
                    <a:lstStyle/>
                    <a:p>
                      <a:pPr marL="0" marR="0" lvl="0" indent="0" algn="l" defTabSz="914400" rtl="0" eaLnBrk="0" fontAlgn="base" latinLnBrk="0" hangingPunct="0">
                        <a:lnSpc>
                          <a:spcPct val="115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创建一个新用户（</a:t>
                      </a:r>
                      <a:r>
                        <a:rPr kumimoji="0"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CreateUser</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0" fontAlgn="base" latinLnBrk="0" hangingPunct="0">
                        <a:lnSpc>
                          <a:spcPct val="115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删除一个用户（</a:t>
                      </a:r>
                      <a:r>
                        <a:rPr kumimoji="0"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hlinkClick r:id="rId3"/>
                        </a:rPr>
                        <a:t>DeleteUser</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0" fontAlgn="base" latinLnBrk="0" hangingPunct="0">
                        <a:lnSpc>
                          <a:spcPct val="115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用新信息来更新用户（</a:t>
                      </a:r>
                      <a:r>
                        <a:rPr kumimoji="0"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hlinkClick r:id="rId4"/>
                        </a:rPr>
                        <a:t>UpdateUser</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15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返回用户列表（</a:t>
                      </a:r>
                      <a:r>
                        <a:rPr kumimoji="0"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hlinkClick r:id="rId5"/>
                        </a:rPr>
                        <a:t>GetAllUsers</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15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通过名称查找用户（</a:t>
                      </a:r>
                      <a:r>
                        <a:rPr kumimoji="0"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hlinkClick r:id="rId6"/>
                        </a:rPr>
                        <a:t>FindUsersByName</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15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通过电子邮件查找用户（</a:t>
                      </a:r>
                      <a:r>
                        <a:rPr kumimoji="0"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hlinkClick r:id="rId7"/>
                        </a:rPr>
                        <a:t>FindUsersByEmail</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15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（身份）验证用户（</a:t>
                      </a:r>
                      <a:r>
                        <a:rPr kumimoji="0"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hlinkClick r:id="rId8"/>
                        </a:rPr>
                        <a:t>ValidateUser</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15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获取联机用户的人数（</a:t>
                      </a:r>
                      <a:r>
                        <a:rPr kumimoji="0"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hlinkClick r:id="rId9"/>
                        </a:rPr>
                        <a:t>GetNumberOfUsersOnline</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endParaRPr kumimoji="0" lang="zh-CN" altLang="en-US" sz="2000" b="1" i="0" u="none" strike="noStrike" cap="none" normalizeH="0" baseline="0" dirty="0">
                        <a:ln>
                          <a:noFill/>
                        </a:ln>
                        <a:solidFill>
                          <a:schemeClr val="tx1"/>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extLst>
                  <a:ext uri="{0D108BD9-81ED-4DB2-BD59-A6C34878D82A}">
                    <a16:rowId xmlns:a16="http://schemas.microsoft.com/office/drawing/2014/main" val="10001"/>
                  </a:ext>
                </a:extLst>
              </a:tr>
            </a:tbl>
          </a:graphicData>
        </a:graphic>
      </p:graphicFrame>
      <p:sp>
        <p:nvSpPr>
          <p:cNvPr id="64522" name="Rectangle 7"/>
          <p:cNvSpPr>
            <a:spLocks noChangeArrowheads="1"/>
          </p:cNvSpPr>
          <p:nvPr/>
        </p:nvSpPr>
        <p:spPr bwMode="auto">
          <a:xfrm>
            <a:off x="3132138" y="2636838"/>
            <a:ext cx="2592387" cy="461962"/>
          </a:xfrm>
          <a:prstGeom prst="rect">
            <a:avLst/>
          </a:prstGeom>
          <a:noFill/>
          <a:ln w="9525" algn="ctr">
            <a:noFill/>
            <a:miter lim="800000"/>
          </a:ln>
        </p:spPr>
        <p:txBody>
          <a:bodyPr anchor="ctr">
            <a:spAutoFit/>
          </a:bodyPr>
          <a:lstStyle/>
          <a:p>
            <a:r>
              <a:rPr lang="zh-CN" altLang="en-US" sz="2400" b="1">
                <a:solidFill>
                  <a:srgbClr val="000000"/>
                </a:solidFill>
                <a:latin typeface="Times New Roman" panose="02020603050405020304" pitchFamily="18" charset="0"/>
                <a:cs typeface="Times New Roman" panose="02020603050405020304" pitchFamily="18" charset="0"/>
              </a:rPr>
              <a:t>成员资格服务类</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Rot="1" noChangeArrowheads="1"/>
          </p:cNvSpPr>
          <p:nvPr>
            <p:ph idx="1"/>
          </p:nvPr>
        </p:nvSpPr>
        <p:spPr>
          <a:xfrm>
            <a:off x="323850" y="765175"/>
            <a:ext cx="8540750" cy="719138"/>
          </a:xfrm>
        </p:spPr>
        <p:txBody>
          <a:bodyPr/>
          <a:lstStyle/>
          <a:p>
            <a:pPr>
              <a:lnSpc>
                <a:spcPct val="125000"/>
              </a:lnSpc>
            </a:pPr>
            <a:endParaRPr lang="zh-CN" altLang="en-US"/>
          </a:p>
        </p:txBody>
      </p:sp>
      <p:graphicFrame>
        <p:nvGraphicFramePr>
          <p:cNvPr id="3" name="Group 41"/>
          <p:cNvGraphicFramePr/>
          <p:nvPr/>
        </p:nvGraphicFramePr>
        <p:xfrm>
          <a:off x="250825" y="1052513"/>
          <a:ext cx="8543925" cy="4758945"/>
        </p:xfrm>
        <a:graphic>
          <a:graphicData uri="http://schemas.openxmlformats.org/drawingml/2006/table">
            <a:tbl>
              <a:tblPr/>
              <a:tblGrid>
                <a:gridCol w="3175000">
                  <a:extLst>
                    <a:ext uri="{9D8B030D-6E8A-4147-A177-3AD203B41FA5}">
                      <a16:colId xmlns:a16="http://schemas.microsoft.com/office/drawing/2014/main" val="20000"/>
                    </a:ext>
                  </a:extLst>
                </a:gridCol>
                <a:gridCol w="5368925">
                  <a:extLst>
                    <a:ext uri="{9D8B030D-6E8A-4147-A177-3AD203B41FA5}">
                      <a16:colId xmlns:a16="http://schemas.microsoft.com/office/drawing/2014/main" val="20001"/>
                    </a:ext>
                  </a:extLst>
                </a:gridCol>
              </a:tblGrid>
              <a:tr h="2263775">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hlinkClick r:id="rId2"/>
                        </a:rPr>
                        <a:t>MembershipUser</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2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提供有关特定用户的信息</a:t>
                      </a:r>
                      <a:endParaRPr kumimoji="0" lang="zh-CN" altLang="en-US" sz="2000" b="1" i="0" u="none" strike="noStrike" cap="none" normalizeH="0" baseline="0" dirty="0">
                        <a:ln>
                          <a:noFill/>
                        </a:ln>
                        <a:solidFill>
                          <a:schemeClr val="tx1"/>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更改密码（</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hlinkClick r:id="rId3"/>
                        </a:rPr>
                        <a:t>ChangePassword</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342900" marR="0" lvl="0" indent="-342900" algn="l" defTabSz="914400" rtl="0" eaLnBrk="0" fontAlgn="base" latinLnBrk="0" hangingPunct="0">
                        <a:lnSpc>
                          <a:spcPct val="12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更改密码问题和答案（</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hlinkClick r:id="rId4"/>
                        </a:rPr>
                        <a:t>ChangePasswordQuestionAndAnswer</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342900" marR="0" lvl="0" indent="-342900" algn="l" defTabSz="914400" rtl="0" eaLnBrk="0" fontAlgn="base" latinLnBrk="0" hangingPunct="0">
                        <a:lnSpc>
                          <a:spcPct val="12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从成员资格数据库获取用户密码（</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hlinkClick r:id="rId5"/>
                        </a:rPr>
                        <a:t>GetPassword</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342900" marR="0" lvl="0" indent="-342900" algn="l" defTabSz="914400" rtl="0" eaLnBrk="0" fontAlgn="base" latinLnBrk="0" hangingPunct="0">
                        <a:lnSpc>
                          <a:spcPct val="12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将用户密码重置为一个自动生成的新密码（</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hlinkClick r:id="rId6"/>
                        </a:rPr>
                        <a:t>ResetPassword</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342900" marR="0" lvl="0" indent="-342900" algn="l" defTabSz="914400" rtl="0" eaLnBrk="0" fontAlgn="base" latinLnBrk="0" hangingPunct="0">
                        <a:lnSpc>
                          <a:spcPct val="12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取消对用户的锁定（</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hlinkClick r:id="rId7"/>
                        </a:rPr>
                        <a:t>UnlockUser</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000" b="1" i="0" u="none" strike="noStrike" cap="none" normalizeH="0" baseline="0">
                        <a:ln>
                          <a:noFill/>
                        </a:ln>
                        <a:solidFill>
                          <a:schemeClr val="tx1"/>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0"/>
                  </a:ext>
                </a:extLst>
              </a:tr>
              <a:tr h="430213">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hlinkClick r:id="rId8"/>
                        </a:rPr>
                        <a:t>MembershipUserCollection</a:t>
                      </a:r>
                      <a:endParaRPr kumimoji="0" lang="en-US" altLang="zh-CN" sz="2000" b="1" i="0" u="none" strike="noStrike" cap="none" normalizeH="0" baseline="0">
                        <a:ln>
                          <a:noFill/>
                        </a:ln>
                        <a:solidFill>
                          <a:schemeClr val="tx1"/>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存储</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hlinkClick r:id="rId2"/>
                        </a:rPr>
                        <a:t>MembershipUser</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对象集合的引用</a:t>
                      </a:r>
                      <a:endParaRPr kumimoji="0" lang="zh-CN" altLang="en-US" sz="2000" b="1" i="0" u="none" strike="noStrike" cap="none" normalizeH="0" baseline="0">
                        <a:ln>
                          <a:noFill/>
                        </a:ln>
                        <a:solidFill>
                          <a:schemeClr val="tx1"/>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1"/>
                  </a:ext>
                </a:extLst>
              </a:tr>
              <a:tr h="1346200">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hlinkClick r:id="rId9"/>
                        </a:rPr>
                        <a:t>MembershipProvider</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2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提供成员资格提供程序自定义的功能</a:t>
                      </a:r>
                      <a:endParaRPr kumimoji="0" lang="zh-CN" altLang="en-US" sz="2000" b="1" i="0" u="none" strike="noStrike" cap="none" normalizeH="0" baseline="0">
                        <a:ln>
                          <a:noFill/>
                        </a:ln>
                        <a:solidFill>
                          <a:schemeClr val="tx1"/>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tc>
                  <a:txBody>
                    <a:bodyPr/>
                    <a:lstStyle/>
                    <a:p>
                      <a:pPr marL="342900" marR="0" lvl="0" indent="-342900" algn="l" defTabSz="914400" rtl="0" eaLnBrk="0" fontAlgn="base" latinLnBrk="0" hangingPunct="0">
                        <a:lnSpc>
                          <a:spcPct val="12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定义要求成员资格所使用的提供程序实现的方法和属性</a:t>
                      </a:r>
                      <a:endParaRPr kumimoji="0" lang="zh-CN" altLang="en-US" sz="2000" b="1" i="0" u="none" strike="noStrike" cap="none" normalizeH="0" baseline="0" dirty="0">
                        <a:ln>
                          <a:noFill/>
                        </a:ln>
                        <a:solidFill>
                          <a:schemeClr val="tx1"/>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Rot="1" noChangeArrowheads="1"/>
          </p:cNvSpPr>
          <p:nvPr>
            <p:ph idx="1"/>
          </p:nvPr>
        </p:nvSpPr>
        <p:spPr>
          <a:xfrm>
            <a:off x="323850" y="908050"/>
            <a:ext cx="8540750" cy="5400675"/>
          </a:xfrm>
        </p:spPr>
        <p:txBody>
          <a:bodyPr/>
          <a:lstStyle/>
          <a:p>
            <a:pPr lvl="1">
              <a:lnSpc>
                <a:spcPct val="120000"/>
              </a:lnSpc>
            </a:pPr>
            <a:r>
              <a:rPr lang="en-US" altLang="zh-CN">
                <a:hlinkClick r:id="rId2"/>
              </a:rPr>
              <a:t>Membership</a:t>
            </a:r>
            <a:r>
              <a:rPr lang="zh-CN" altLang="en-US"/>
              <a:t>类用于管理用户，而每个用户是一个</a:t>
            </a:r>
            <a:r>
              <a:rPr lang="en-US" altLang="zh-CN"/>
              <a:t>MembershipUser</a:t>
            </a:r>
            <a:r>
              <a:rPr lang="zh-CN" altLang="en-US"/>
              <a:t>类，</a:t>
            </a:r>
            <a:r>
              <a:rPr lang="en-US" altLang="zh-CN"/>
              <a:t>Membership</a:t>
            </a:r>
            <a:r>
              <a:rPr lang="zh-CN" altLang="en-US"/>
              <a:t>类的很多方法都接收一个</a:t>
            </a:r>
            <a:r>
              <a:rPr lang="en-US" altLang="zh-CN"/>
              <a:t>MembershipUser</a:t>
            </a:r>
            <a:r>
              <a:rPr lang="zh-CN" altLang="en-US"/>
              <a:t>类对象作为其参数，或者是返回一个或多个</a:t>
            </a:r>
            <a:r>
              <a:rPr lang="en-US" altLang="zh-CN"/>
              <a:t>MembershipUser</a:t>
            </a:r>
            <a:r>
              <a:rPr lang="zh-CN" altLang="en-US"/>
              <a:t>类对象。</a:t>
            </a:r>
            <a:endParaRPr lang="zh-CN" altLang="en-US">
              <a:hlinkClick r:id="rId2"/>
            </a:endParaRPr>
          </a:p>
          <a:p>
            <a:pPr lvl="1">
              <a:lnSpc>
                <a:spcPct val="120000"/>
              </a:lnSpc>
            </a:pPr>
            <a:r>
              <a:rPr lang="en-US" altLang="zh-CN">
                <a:hlinkClick r:id="rId2"/>
              </a:rPr>
              <a:t>Membership</a:t>
            </a:r>
            <a:r>
              <a:rPr lang="zh-CN" altLang="en-US"/>
              <a:t>类和</a:t>
            </a:r>
            <a:r>
              <a:rPr lang="en-US" altLang="zh-CN">
                <a:hlinkClick r:id="rId2"/>
              </a:rPr>
              <a:t>MembershipUser</a:t>
            </a:r>
            <a:r>
              <a:rPr lang="zh-CN" altLang="en-US"/>
              <a:t>类二者在实际的成员服务提供程序之间提供了一个抽象层。提供者可以是</a:t>
            </a:r>
            <a:r>
              <a:rPr lang="en-US" altLang="zh-CN"/>
              <a:t>SQL Server</a:t>
            </a:r>
            <a:r>
              <a:rPr lang="zh-CN" altLang="en-US"/>
              <a:t>数据库，也可以是</a:t>
            </a:r>
            <a:r>
              <a:rPr lang="en-US" altLang="zh-CN"/>
              <a:t>XML</a:t>
            </a:r>
            <a:r>
              <a:rPr lang="zh-CN" altLang="en-US"/>
              <a:t>文件等。使用这两个类无须理会底层的实现细节，因此也很容易通过更改提供者来改变成员服务的数据存储。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Rot="1" noChangeArrowheads="1"/>
          </p:cNvSpPr>
          <p:nvPr>
            <p:ph idx="1"/>
          </p:nvPr>
        </p:nvSpPr>
        <p:spPr>
          <a:xfrm>
            <a:off x="323850" y="1052513"/>
            <a:ext cx="8540750" cy="5256212"/>
          </a:xfrm>
        </p:spPr>
        <p:txBody>
          <a:bodyPr/>
          <a:lstStyle/>
          <a:p>
            <a:pPr marL="1066800" lvl="1" indent="-609600" eaLnBrk="1" hangingPunct="1">
              <a:lnSpc>
                <a:spcPct val="120000"/>
              </a:lnSpc>
              <a:spcBef>
                <a:spcPct val="35000"/>
              </a:spcBef>
            </a:pPr>
            <a:r>
              <a:rPr lang="zh-CN" altLang="en-US"/>
              <a:t>示例：</a:t>
            </a:r>
            <a:r>
              <a:rPr lang="zh-CN" altLang="en-US">
                <a:solidFill>
                  <a:srgbClr val="000000"/>
                </a:solidFill>
              </a:rPr>
              <a:t>以编程方式创建和删除用户</a:t>
            </a:r>
            <a:endParaRPr lang="en-US" altLang="zh-CN"/>
          </a:p>
          <a:p>
            <a:pPr marL="1504950" lvl="4" indent="-533400">
              <a:lnSpc>
                <a:spcPct val="110000"/>
              </a:lnSpc>
              <a:spcBef>
                <a:spcPct val="10000"/>
              </a:spcBef>
              <a:buSzPct val="70000"/>
            </a:pPr>
            <a:r>
              <a:rPr lang="en-US" altLang="zh-CN"/>
              <a:t>C:\......\Desktop\</a:t>
            </a:r>
            <a:r>
              <a:rPr lang="zh-CN" altLang="en-US"/>
              <a:t> </a:t>
            </a:r>
            <a:r>
              <a:rPr lang="en-US" altLang="zh-CN"/>
              <a:t>ASPNET</a:t>
            </a:r>
            <a:r>
              <a:rPr lang="zh-CN" altLang="en-US"/>
              <a:t>案例教程教辅资料 </a:t>
            </a:r>
            <a:r>
              <a:rPr lang="en-US" altLang="zh-CN"/>
              <a:t>\ </a:t>
            </a:r>
            <a:r>
              <a:rPr lang="zh-CN" altLang="en-US"/>
              <a:t>示例</a:t>
            </a:r>
            <a:r>
              <a:rPr lang="zh-CN" altLang="zh-CN">
                <a:solidFill>
                  <a:srgbClr val="333399"/>
                </a:solidFill>
              </a:rPr>
              <a:t>\</a:t>
            </a:r>
            <a:r>
              <a:rPr lang="zh-CN" altLang="en-US">
                <a:solidFill>
                  <a:srgbClr val="333399"/>
                </a:solidFill>
              </a:rPr>
              <a:t>第</a:t>
            </a:r>
            <a:r>
              <a:rPr lang="en-US" altLang="zh-CN">
                <a:solidFill>
                  <a:srgbClr val="333399"/>
                </a:solidFill>
              </a:rPr>
              <a:t>10</a:t>
            </a:r>
            <a:r>
              <a:rPr lang="zh-CN" altLang="en-US">
                <a:solidFill>
                  <a:srgbClr val="333399"/>
                </a:solidFill>
              </a:rPr>
              <a:t>章</a:t>
            </a:r>
            <a:r>
              <a:rPr lang="en-US" altLang="zh-CN">
                <a:solidFill>
                  <a:srgbClr val="333399"/>
                </a:solidFill>
              </a:rPr>
              <a:t>\</a:t>
            </a:r>
            <a:r>
              <a:rPr lang="en-US" altLang="zh-CN"/>
              <a:t>Code\10-3.aspx</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Rot="1" noChangeArrowheads="1"/>
          </p:cNvSpPr>
          <p:nvPr>
            <p:ph idx="1"/>
          </p:nvPr>
        </p:nvSpPr>
        <p:spPr>
          <a:xfrm>
            <a:off x="323850" y="981075"/>
            <a:ext cx="8540750" cy="5040313"/>
          </a:xfrm>
        </p:spPr>
        <p:txBody>
          <a:bodyPr/>
          <a:lstStyle/>
          <a:p>
            <a:pPr marL="457200" indent="-457200">
              <a:buSzPct val="90000"/>
              <a:buFont typeface="+mj-lt"/>
              <a:buAutoNum type="arabicPeriod" startAt="2"/>
              <a:defRPr/>
            </a:pPr>
            <a:r>
              <a:rPr lang="zh-CN" altLang="en-US" dirty="0">
                <a:solidFill>
                  <a:schemeClr val="tx2">
                    <a:lumMod val="75000"/>
                  </a:schemeClr>
                </a:solidFill>
              </a:rPr>
              <a:t>使用角色管理类授权</a:t>
            </a:r>
            <a:endParaRPr lang="en-US" altLang="zh-CN" dirty="0">
              <a:solidFill>
                <a:schemeClr val="tx2">
                  <a:lumMod val="75000"/>
                </a:schemeClr>
              </a:solidFill>
            </a:endParaRPr>
          </a:p>
          <a:p>
            <a:pPr lvl="1">
              <a:lnSpc>
                <a:spcPct val="120000"/>
              </a:lnSpc>
              <a:spcBef>
                <a:spcPct val="30000"/>
              </a:spcBef>
              <a:defRPr/>
            </a:pPr>
            <a:r>
              <a:rPr lang="zh-CN" altLang="en-US" dirty="0"/>
              <a:t>使用</a:t>
            </a:r>
            <a:r>
              <a:rPr lang="en-US" altLang="zh-CN" dirty="0"/>
              <a:t>ASP.NET</a:t>
            </a:r>
            <a:r>
              <a:rPr lang="zh-CN" altLang="en-US" dirty="0"/>
              <a:t>中的角色管理类能够指定应用程序中的各种用户可访问哪些资源，可以通过将用户分配到相应角色来对其进行分组。</a:t>
            </a:r>
          </a:p>
          <a:p>
            <a:pPr lvl="1">
              <a:lnSpc>
                <a:spcPct val="120000"/>
              </a:lnSpc>
              <a:spcBef>
                <a:spcPct val="30000"/>
              </a:spcBef>
              <a:defRPr/>
            </a:pPr>
            <a:r>
              <a:rPr lang="zh-CN" altLang="en-US" dirty="0"/>
              <a:t>角色管理服务类包含一组用于为当前用户建立角色并管理角色信息的类和接口，同样位于</a:t>
            </a:r>
            <a:r>
              <a:rPr lang="en-US" altLang="zh-CN" dirty="0" err="1"/>
              <a:t>System.Web.Security</a:t>
            </a:r>
            <a:r>
              <a:rPr lang="zh-CN" altLang="en-US" dirty="0"/>
              <a:t>命名空间中，其中以</a:t>
            </a:r>
            <a:r>
              <a:rPr lang="en-US" altLang="zh-CN" dirty="0"/>
              <a:t>Roles</a:t>
            </a:r>
            <a:r>
              <a:rPr lang="zh-CN" altLang="en-US" dirty="0"/>
              <a:t>类为主。 </a:t>
            </a:r>
          </a:p>
          <a:p>
            <a:pPr marL="857250" lvl="1" indent="-457200">
              <a:buSzPct val="90000"/>
              <a:defRPr/>
            </a:pPr>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Rot="1" noChangeArrowheads="1"/>
          </p:cNvSpPr>
          <p:nvPr>
            <p:ph idx="1"/>
          </p:nvPr>
        </p:nvSpPr>
        <p:spPr>
          <a:xfrm>
            <a:off x="323850" y="620713"/>
            <a:ext cx="8540750" cy="719137"/>
          </a:xfrm>
        </p:spPr>
        <p:txBody>
          <a:bodyPr/>
          <a:lstStyle/>
          <a:p>
            <a:pPr marL="1066800" lvl="1" indent="-609600" eaLnBrk="1" hangingPunct="1">
              <a:lnSpc>
                <a:spcPct val="120000"/>
              </a:lnSpc>
              <a:spcBef>
                <a:spcPct val="35000"/>
              </a:spcBef>
            </a:pPr>
            <a:r>
              <a:rPr lang="en-US" altLang="zh-CN">
                <a:solidFill>
                  <a:srgbClr val="000000"/>
                </a:solidFill>
                <a:latin typeface="Times New Roman" panose="02020603050405020304" pitchFamily="18" charset="0"/>
                <a:cs typeface="Times New Roman" panose="02020603050405020304" pitchFamily="18" charset="0"/>
              </a:rPr>
              <a:t>Roles</a:t>
            </a:r>
            <a:r>
              <a:rPr lang="zh-CN" altLang="en-US">
                <a:solidFill>
                  <a:srgbClr val="000000"/>
                </a:solidFill>
                <a:latin typeface="Times New Roman" panose="02020603050405020304" pitchFamily="18" charset="0"/>
                <a:cs typeface="Times New Roman" panose="02020603050405020304" pitchFamily="18" charset="0"/>
              </a:rPr>
              <a:t>类的常用属性和方法</a:t>
            </a:r>
          </a:p>
          <a:p>
            <a:pPr marL="1066800" lvl="1" indent="-609600" eaLnBrk="1" hangingPunct="1">
              <a:lnSpc>
                <a:spcPct val="120000"/>
              </a:lnSpc>
              <a:spcBef>
                <a:spcPct val="35000"/>
              </a:spcBef>
            </a:pPr>
            <a:endParaRPr lang="en-US" altLang="zh-CN"/>
          </a:p>
        </p:txBody>
      </p:sp>
      <p:graphicFrame>
        <p:nvGraphicFramePr>
          <p:cNvPr id="3" name="Group 107"/>
          <p:cNvGraphicFramePr>
            <a:graphicFrameLocks noGrp="1"/>
          </p:cNvGraphicFramePr>
          <p:nvPr/>
        </p:nvGraphicFramePr>
        <p:xfrm>
          <a:off x="250825" y="1052513"/>
          <a:ext cx="8567738" cy="5054541"/>
        </p:xfrm>
        <a:graphic>
          <a:graphicData uri="http://schemas.openxmlformats.org/drawingml/2006/table">
            <a:tbl>
              <a:tblPr/>
              <a:tblGrid>
                <a:gridCol w="3186113">
                  <a:extLst>
                    <a:ext uri="{9D8B030D-6E8A-4147-A177-3AD203B41FA5}">
                      <a16:colId xmlns:a16="http://schemas.microsoft.com/office/drawing/2014/main" val="20000"/>
                    </a:ext>
                  </a:extLst>
                </a:gridCol>
                <a:gridCol w="5381625">
                  <a:extLst>
                    <a:ext uri="{9D8B030D-6E8A-4147-A177-3AD203B41FA5}">
                      <a16:colId xmlns:a16="http://schemas.microsoft.com/office/drawing/2014/main" val="20001"/>
                    </a:ext>
                  </a:extLst>
                </a:gridCol>
              </a:tblGrid>
              <a:tr h="341313">
                <a:tc>
                  <a:txBody>
                    <a:bodyPr/>
                    <a:lstStyle/>
                    <a:p>
                      <a:pPr marL="0" marR="0" lvl="0" indent="0" algn="ctr" defTabSz="914400" rtl="0" eaLnBrk="0" fontAlgn="base" latinLnBrk="0" hangingPunct="0">
                        <a:lnSpc>
                          <a:spcPct val="110000"/>
                        </a:lnSpc>
                        <a:spcBef>
                          <a:spcPct val="1000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属 性 方 法</a:t>
                      </a:r>
                      <a:endParaRPr kumimoji="0" lang="zh-CN" altLang="en-US" sz="2000" b="1" i="0" u="none" strike="noStrike" cap="none" normalizeH="0" baseline="0" dirty="0">
                        <a:ln>
                          <a:noFill/>
                        </a:ln>
                        <a:solidFill>
                          <a:schemeClr val="tx1"/>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0" fontAlgn="base" latinLnBrk="0" hangingPunct="0">
                        <a:lnSpc>
                          <a:spcPct val="110000"/>
                        </a:lnSpc>
                        <a:spcBef>
                          <a:spcPct val="1000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说    明</a:t>
                      </a:r>
                      <a:endParaRPr kumimoji="0" lang="zh-CN" altLang="en-US" sz="2000" b="1" i="0" u="none" strike="noStrike" cap="none" normalizeH="0" baseline="0" dirty="0">
                        <a:ln>
                          <a:noFill/>
                        </a:ln>
                        <a:solidFill>
                          <a:schemeClr val="tx1"/>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10000"/>
                        </a:lnSpc>
                        <a:spcBef>
                          <a:spcPct val="1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hlinkClick r:id="rId2"/>
                        </a:rPr>
                        <a:t>ApplicationName</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属性</a:t>
                      </a:r>
                      <a:endParaRPr kumimoji="0" lang="zh-CN" altLang="en-US" sz="2000" b="1" i="0" u="none" strike="noStrike" cap="none" normalizeH="0" baseline="0">
                        <a:ln>
                          <a:noFill/>
                        </a:ln>
                        <a:solidFill>
                          <a:schemeClr val="tx1"/>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10000"/>
                        </a:lnSpc>
                        <a:spcBef>
                          <a:spcPct val="10000"/>
                        </a:spcBef>
                        <a:spcAft>
                          <a:spcPct val="0"/>
                        </a:spcAft>
                        <a:buClrTx/>
                        <a:buSzTx/>
                        <a:buFontTx/>
                        <a:buNone/>
                      </a:pPr>
                      <a:r>
                        <a:rPr kumimoji="0"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获取或设置要存储和检索其角色信息的应用程序的名称</a:t>
                      </a:r>
                      <a:endParaRPr kumimoji="0" lang="zh-CN" altLang="en-US" sz="2000" b="1" i="0" u="none" strike="noStrike" cap="none" normalizeH="0" baseline="0">
                        <a:ln>
                          <a:noFill/>
                        </a:ln>
                        <a:solidFill>
                          <a:srgbClr val="000000"/>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1"/>
                  </a:ext>
                </a:extLst>
              </a:tr>
              <a:tr h="228600">
                <a:tc>
                  <a:txBody>
                    <a:bodyPr/>
                    <a:lstStyle/>
                    <a:p>
                      <a:pPr marL="0" marR="0" lvl="0" indent="0" algn="l" defTabSz="914400" rtl="0" eaLnBrk="0" fontAlgn="base" latinLnBrk="0" hangingPunct="0">
                        <a:lnSpc>
                          <a:spcPct val="110000"/>
                        </a:lnSpc>
                        <a:spcBef>
                          <a:spcPct val="1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hlinkClick r:id="rId3"/>
                        </a:rPr>
                        <a:t>Enabled</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属性</a:t>
                      </a:r>
                      <a:endParaRPr kumimoji="0" lang="zh-CN" altLang="en-US" sz="2000" b="1" i="0" u="none" strike="noStrike" cap="none" normalizeH="0" baseline="0">
                        <a:ln>
                          <a:noFill/>
                        </a:ln>
                        <a:solidFill>
                          <a:schemeClr val="tx1"/>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10000"/>
                        </a:lnSpc>
                        <a:spcBef>
                          <a:spcPct val="10000"/>
                        </a:spcBef>
                        <a:spcAft>
                          <a:spcPct val="0"/>
                        </a:spcAft>
                        <a:buClrTx/>
                        <a:buSzTx/>
                        <a:buFontTx/>
                        <a:buNone/>
                      </a:pPr>
                      <a:r>
                        <a:rPr kumimoji="0"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获取或设置用来指示是否为当前</a:t>
                      </a:r>
                      <a:r>
                        <a:rPr kumimoji="0" lang="en-US" altLang="zh-CN"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Web</a:t>
                      </a:r>
                      <a:r>
                        <a:rPr kumimoji="0"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应用程序启用角色管理，默认值为</a:t>
                      </a:r>
                      <a:r>
                        <a:rPr kumimoji="0" lang="en-US" altLang="zh-CN"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kumimoji="0" lang="en-US" altLang="zh-CN" sz="2000" b="1" i="0" u="none" strike="noStrike" cap="none" normalizeH="0" baseline="0">
                        <a:ln>
                          <a:noFill/>
                        </a:ln>
                        <a:solidFill>
                          <a:srgbClr val="000000"/>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2"/>
                  </a:ext>
                </a:extLst>
              </a:tr>
              <a:tr h="228600">
                <a:tc>
                  <a:txBody>
                    <a:bodyPr/>
                    <a:lstStyle/>
                    <a:p>
                      <a:pPr marL="0" marR="0" lvl="0" indent="0" algn="l" defTabSz="914400" rtl="0" eaLnBrk="0" fontAlgn="base" latinLnBrk="0" hangingPunct="0">
                        <a:lnSpc>
                          <a:spcPct val="110000"/>
                        </a:lnSpc>
                        <a:spcBef>
                          <a:spcPct val="1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hlinkClick r:id="rId4"/>
                        </a:rPr>
                        <a:t>Provider</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属性</a:t>
                      </a:r>
                      <a:endParaRPr kumimoji="0" lang="zh-CN" altLang="en-US" sz="2000" b="1" i="0" u="none" strike="noStrike" cap="none" normalizeH="0" baseline="0">
                        <a:ln>
                          <a:noFill/>
                        </a:ln>
                        <a:solidFill>
                          <a:schemeClr val="tx1"/>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10000"/>
                        </a:lnSpc>
                        <a:spcBef>
                          <a:spcPct val="10000"/>
                        </a:spcBef>
                        <a:spcAft>
                          <a:spcPct val="0"/>
                        </a:spcAft>
                        <a:buClrTx/>
                        <a:buSzTx/>
                        <a:buFontTx/>
                        <a:buNone/>
                      </a:pPr>
                      <a:r>
                        <a:rPr kumimoji="0"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获取应用程序的默认角色提供程序</a:t>
                      </a:r>
                      <a:endParaRPr kumimoji="0" lang="zh-CN" altLang="en-US" sz="2000" b="1" i="0" u="none" strike="noStrike" cap="none" normalizeH="0" baseline="0">
                        <a:ln>
                          <a:noFill/>
                        </a:ln>
                        <a:solidFill>
                          <a:srgbClr val="000000"/>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3"/>
                  </a:ext>
                </a:extLst>
              </a:tr>
              <a:tr h="228600">
                <a:tc>
                  <a:txBody>
                    <a:bodyPr/>
                    <a:lstStyle/>
                    <a:p>
                      <a:pPr marL="0" marR="0" lvl="0" indent="0" algn="l" defTabSz="914400" rtl="0" eaLnBrk="0" fontAlgn="base" latinLnBrk="0" hangingPunct="0">
                        <a:lnSpc>
                          <a:spcPct val="110000"/>
                        </a:lnSpc>
                        <a:spcBef>
                          <a:spcPct val="1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hlinkClick r:id="rId5"/>
                        </a:rPr>
                        <a:t>Providers</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属性</a:t>
                      </a:r>
                      <a:endParaRPr kumimoji="0" lang="zh-CN" altLang="en-US" sz="2000" b="1" i="0" u="none" strike="noStrike" cap="none" normalizeH="0" baseline="0">
                        <a:ln>
                          <a:noFill/>
                        </a:ln>
                        <a:solidFill>
                          <a:schemeClr val="tx1"/>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10000"/>
                        </a:lnSpc>
                        <a:spcBef>
                          <a:spcPct val="10000"/>
                        </a:spcBef>
                        <a:spcAft>
                          <a:spcPct val="0"/>
                        </a:spcAft>
                        <a:buClrTx/>
                        <a:buSzTx/>
                        <a:buFontTx/>
                        <a:buNone/>
                      </a:pPr>
                      <a:r>
                        <a:rPr kumimoji="0"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获取</a:t>
                      </a:r>
                      <a:r>
                        <a:rPr kumimoji="0" lang="en-US" altLang="zh-CN"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ASP.NET</a:t>
                      </a:r>
                      <a:r>
                        <a:rPr kumimoji="0"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应用程序的角色提供程序的集合</a:t>
                      </a:r>
                      <a:endParaRPr kumimoji="0" lang="zh-CN" altLang="en-US" sz="2000" b="1" i="0" u="none" strike="noStrike" cap="none" normalizeH="0" baseline="0">
                        <a:ln>
                          <a:noFill/>
                        </a:ln>
                        <a:solidFill>
                          <a:srgbClr val="000000"/>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4"/>
                  </a:ext>
                </a:extLst>
              </a:tr>
              <a:tr h="228600">
                <a:tc>
                  <a:txBody>
                    <a:bodyPr/>
                    <a:lstStyle/>
                    <a:p>
                      <a:pPr marL="0" marR="0" lvl="0" indent="0" algn="l" defTabSz="914400" rtl="0" eaLnBrk="0" fontAlgn="base" latinLnBrk="0" hangingPunct="0">
                        <a:lnSpc>
                          <a:spcPct val="110000"/>
                        </a:lnSpc>
                        <a:spcBef>
                          <a:spcPct val="1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hlinkClick r:id="rId6"/>
                        </a:rPr>
                        <a:t>AddUsersToRole</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方法</a:t>
                      </a:r>
                      <a:endParaRPr kumimoji="0" lang="zh-CN" altLang="en-US" sz="2000" b="1" i="0" u="none" strike="noStrike" cap="none" normalizeH="0" baseline="0">
                        <a:ln>
                          <a:noFill/>
                        </a:ln>
                        <a:solidFill>
                          <a:schemeClr val="tx1"/>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10000"/>
                        </a:lnSpc>
                        <a:spcBef>
                          <a:spcPct val="10000"/>
                        </a:spcBef>
                        <a:spcAft>
                          <a:spcPct val="0"/>
                        </a:spcAft>
                        <a:buClrTx/>
                        <a:buSzTx/>
                        <a:buFontTx/>
                        <a:buNone/>
                      </a:pPr>
                      <a:r>
                        <a:rPr kumimoji="0"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将多个用户添加到一个角色中</a:t>
                      </a:r>
                      <a:endParaRPr kumimoji="0" lang="zh-CN" altLang="en-US" sz="2000" b="1" i="0" u="none" strike="noStrike" cap="none" normalizeH="0" baseline="0">
                        <a:ln>
                          <a:noFill/>
                        </a:ln>
                        <a:solidFill>
                          <a:srgbClr val="000000"/>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5"/>
                  </a:ext>
                </a:extLst>
              </a:tr>
              <a:tr h="228600">
                <a:tc>
                  <a:txBody>
                    <a:bodyPr/>
                    <a:lstStyle/>
                    <a:p>
                      <a:pPr marL="0" marR="0" lvl="0" indent="0" algn="l" defTabSz="914400" rtl="0" eaLnBrk="0" fontAlgn="base" latinLnBrk="0" hangingPunct="0">
                        <a:lnSpc>
                          <a:spcPct val="110000"/>
                        </a:lnSpc>
                        <a:spcBef>
                          <a:spcPct val="1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hlinkClick r:id="rId7"/>
                        </a:rPr>
                        <a:t>AddUsersToRoles</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方法</a:t>
                      </a:r>
                      <a:endParaRPr kumimoji="0" lang="zh-CN" altLang="en-US" sz="2000" b="1" i="0" u="none" strike="noStrike" cap="none" normalizeH="0" baseline="0">
                        <a:ln>
                          <a:noFill/>
                        </a:ln>
                        <a:solidFill>
                          <a:schemeClr val="tx1"/>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10000"/>
                        </a:lnSpc>
                        <a:spcBef>
                          <a:spcPct val="10000"/>
                        </a:spcBef>
                        <a:spcAft>
                          <a:spcPct val="0"/>
                        </a:spcAft>
                        <a:buClrTx/>
                        <a:buSzTx/>
                        <a:buFontTx/>
                        <a:buNone/>
                      </a:pPr>
                      <a:r>
                        <a:rPr kumimoji="0"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将多个用户添加到多个角色中</a:t>
                      </a:r>
                      <a:endParaRPr kumimoji="0" lang="zh-CN" altLang="en-US" sz="2000" b="1" i="0" u="none" strike="noStrike" cap="none" normalizeH="0" baseline="0">
                        <a:ln>
                          <a:noFill/>
                        </a:ln>
                        <a:solidFill>
                          <a:srgbClr val="000000"/>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6"/>
                  </a:ext>
                </a:extLst>
              </a:tr>
              <a:tr h="228600">
                <a:tc>
                  <a:txBody>
                    <a:bodyPr/>
                    <a:lstStyle/>
                    <a:p>
                      <a:pPr marL="0" marR="0" lvl="0" indent="0" algn="l" defTabSz="914400" rtl="0" eaLnBrk="0" fontAlgn="base" latinLnBrk="0" hangingPunct="0">
                        <a:lnSpc>
                          <a:spcPct val="110000"/>
                        </a:lnSpc>
                        <a:spcBef>
                          <a:spcPct val="1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hlinkClick r:id="rId8"/>
                        </a:rPr>
                        <a:t>AddUserToRole</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方法</a:t>
                      </a:r>
                      <a:endParaRPr kumimoji="0" lang="zh-CN" altLang="en-US" sz="2000" b="1" i="0" u="none" strike="noStrike" cap="none" normalizeH="0" baseline="0">
                        <a:ln>
                          <a:noFill/>
                        </a:ln>
                        <a:solidFill>
                          <a:schemeClr val="tx1"/>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10000"/>
                        </a:lnSpc>
                        <a:spcBef>
                          <a:spcPct val="10000"/>
                        </a:spcBef>
                        <a:spcAft>
                          <a:spcPct val="0"/>
                        </a:spcAft>
                        <a:buClrTx/>
                        <a:buSzTx/>
                        <a:buFontTx/>
                        <a:buNone/>
                      </a:pPr>
                      <a:r>
                        <a:rPr kumimoji="0"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将一个用户添加到一个角色中</a:t>
                      </a:r>
                      <a:endParaRPr kumimoji="0" lang="zh-CN" altLang="en-US" sz="2000" b="1" i="0" u="none" strike="noStrike" cap="none" normalizeH="0" baseline="0">
                        <a:ln>
                          <a:noFill/>
                        </a:ln>
                        <a:solidFill>
                          <a:srgbClr val="000000"/>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7"/>
                  </a:ext>
                </a:extLst>
              </a:tr>
              <a:tr h="228600">
                <a:tc>
                  <a:txBody>
                    <a:bodyPr/>
                    <a:lstStyle/>
                    <a:p>
                      <a:pPr marL="0" marR="0" lvl="0" indent="0" algn="l" defTabSz="914400" rtl="0" eaLnBrk="0" fontAlgn="base" latinLnBrk="0" hangingPunct="0">
                        <a:lnSpc>
                          <a:spcPct val="110000"/>
                        </a:lnSpc>
                        <a:spcBef>
                          <a:spcPct val="10000"/>
                        </a:spcBef>
                        <a:spcAft>
                          <a:spcPct val="0"/>
                        </a:spcAft>
                        <a:buClrTx/>
                        <a:buSzTx/>
                        <a:buFontTx/>
                        <a:buNone/>
                      </a:pPr>
                      <a:r>
                        <a:rPr kumimoji="0"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hlinkClick r:id="rId9"/>
                        </a:rPr>
                        <a:t>AddUserToRoles</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方法</a:t>
                      </a:r>
                      <a:endParaRPr kumimoji="0" lang="zh-CN" altLang="en-US" sz="2000" b="1" i="0" u="none" strike="noStrike" cap="none" normalizeH="0" baseline="0" dirty="0">
                        <a:ln>
                          <a:noFill/>
                        </a:ln>
                        <a:solidFill>
                          <a:schemeClr val="tx1"/>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10000"/>
                        </a:lnSpc>
                        <a:spcBef>
                          <a:spcPct val="10000"/>
                        </a:spcBef>
                        <a:spcAft>
                          <a:spcPct val="0"/>
                        </a:spcAft>
                        <a:buClrTx/>
                        <a:buSzTx/>
                        <a:buFontTx/>
                        <a:buNone/>
                      </a:pPr>
                      <a:r>
                        <a:rPr kumimoji="0" lang="zh-CN" altLang="en-US"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将一个用户添加到多个角色中</a:t>
                      </a:r>
                      <a:endParaRPr kumimoji="0" lang="zh-CN" altLang="en-US" sz="2000" b="1" i="0" u="none" strike="noStrike" cap="none" normalizeH="0" baseline="0" dirty="0">
                        <a:ln>
                          <a:noFill/>
                        </a:ln>
                        <a:solidFill>
                          <a:srgbClr val="000000"/>
                        </a:solidFill>
                        <a:effectLst/>
                        <a:latin typeface="Arial Narrow" panose="020B060602020203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8"/>
                  </a:ext>
                </a:extLst>
              </a:tr>
              <a:tr h="228600">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hlinkClick r:id="rId10"/>
                        </a:rPr>
                        <a:t>CreateRole</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方法</a:t>
                      </a:r>
                      <a:endParaRPr kumimoji="0" lang="zh-CN" altLang="en-US" sz="2000" b="1" i="0" u="none" strike="noStrike" cap="none" normalizeH="0" baseline="0" dirty="0">
                        <a:ln>
                          <a:noFill/>
                        </a:ln>
                        <a:solidFill>
                          <a:schemeClr val="tx1"/>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创建一个新角色</a:t>
                      </a:r>
                      <a:endParaRPr kumimoji="0" lang="zh-CN" altLang="en-US" sz="2000" b="1" i="0" u="none" strike="noStrike" cap="none" normalizeH="0" baseline="0" dirty="0">
                        <a:ln>
                          <a:noFill/>
                        </a:ln>
                        <a:solidFill>
                          <a:srgbClr val="000000"/>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9"/>
                  </a:ext>
                </a:extLst>
              </a:tr>
              <a:tr h="228600">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hlinkClick r:id="rId11"/>
                        </a:rPr>
                        <a:t>DeleteRole</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方法</a:t>
                      </a:r>
                      <a:endParaRPr kumimoji="0" lang="zh-CN" altLang="en-US" sz="2000" b="1" i="0" u="none" strike="noStrike" cap="none" normalizeH="0" baseline="0" dirty="0">
                        <a:ln>
                          <a:noFill/>
                        </a:ln>
                        <a:solidFill>
                          <a:schemeClr val="tx1"/>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删除一个已有的角色</a:t>
                      </a:r>
                      <a:endParaRPr kumimoji="0" lang="zh-CN" altLang="en-US" sz="2000" b="1" i="0" u="none" strike="noStrike" cap="none" normalizeH="0" baseline="0" dirty="0">
                        <a:ln>
                          <a:noFill/>
                        </a:ln>
                        <a:solidFill>
                          <a:srgbClr val="000000"/>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extLst>
                  <a:ext uri="{0D108BD9-81ED-4DB2-BD59-A6C34878D82A}">
                    <a16:rowId xmlns:a16="http://schemas.microsoft.com/office/drawing/2014/main" val="10010"/>
                  </a:ext>
                </a:extLst>
              </a:tr>
            </a:tbl>
          </a:graphicData>
        </a:graphic>
      </p:graphicFrame>
    </p:spTree>
  </p:cSld>
  <p:clrMapOvr>
    <a:masterClrMapping/>
  </p:clrMapOvr>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CDESIGNK</Template>
  <TotalTime>229</TotalTime>
  <Words>8671</Words>
  <Application>Microsoft Office PowerPoint</Application>
  <PresentationFormat>全屏显示(4:3)</PresentationFormat>
  <Paragraphs>652</Paragraphs>
  <Slides>103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103</vt:i4>
      </vt:variant>
    </vt:vector>
  </HeadingPairs>
  <TitlesOfParts>
    <vt:vector size="110" baseType="lpstr">
      <vt:lpstr>华文新魏</vt:lpstr>
      <vt:lpstr>宋体</vt:lpstr>
      <vt:lpstr>Arial</vt:lpstr>
      <vt:lpstr>Arial Narrow</vt:lpstr>
      <vt:lpstr>Times New Roman</vt:lpstr>
      <vt:lpstr>Wingdings</vt:lpstr>
      <vt:lpstr>古瓶荷花</vt:lpstr>
      <vt:lpstr>Web编程技术 </vt:lpstr>
      <vt:lpstr>主要内容</vt:lpstr>
      <vt:lpstr>主题</vt:lpstr>
      <vt:lpstr>7.3.1 主题的创建与应用</vt:lpstr>
      <vt:lpstr>PowerPoint 演示文稿</vt:lpstr>
      <vt:lpstr>PowerPoint 演示文稿</vt:lpstr>
      <vt:lpstr>PowerPoint 演示文稿</vt:lpstr>
      <vt:lpstr>PowerPoint 演示文稿</vt:lpstr>
      <vt:lpstr>PowerPoint 演示文稿</vt:lpstr>
      <vt:lpstr>PowerPoint 演示文稿</vt:lpstr>
      <vt:lpstr>7.3.2 主题中的外观文件</vt:lpstr>
      <vt:lpstr>PowerPoint 演示文稿</vt:lpstr>
      <vt:lpstr>PowerPoint 演示文稿</vt:lpstr>
      <vt:lpstr>7.3.3 主题中的CSS样式文件</vt:lpstr>
      <vt:lpstr>7.3.4 主题的动态应用</vt:lpstr>
      <vt:lpstr>PowerPoint 演示文稿</vt:lpstr>
      <vt:lpstr>网站导航</vt:lpstr>
      <vt:lpstr>8.1 ASP.NET网站导航概述 </vt:lpstr>
      <vt:lpstr>PowerPoint 演示文稿</vt:lpstr>
      <vt:lpstr>8.2 创建网站地图</vt:lpstr>
      <vt:lpstr>PowerPoint 演示文稿</vt:lpstr>
      <vt:lpstr>PowerPoint 演示文稿</vt:lpstr>
      <vt:lpstr>8.3 SiteMapPath控件</vt:lpstr>
      <vt:lpstr>PowerPoint 演示文稿</vt:lpstr>
      <vt:lpstr>PowerPoint 演示文稿</vt:lpstr>
      <vt:lpstr>8.4 TreeView控件</vt:lpstr>
      <vt:lpstr>PowerPoint 演示文稿</vt:lpstr>
      <vt:lpstr>PowerPoint 演示文稿</vt:lpstr>
      <vt:lpstr>PowerPoint 演示文稿</vt:lpstr>
      <vt:lpstr>8.5 Menu控件</vt:lpstr>
      <vt:lpstr>PowerPoint 演示文稿</vt:lpstr>
      <vt:lpstr>PowerPoint 演示文稿</vt:lpstr>
      <vt:lpstr>PowerPoint 演示文稿</vt:lpstr>
      <vt:lpstr>PowerPoint 演示文稿</vt:lpstr>
      <vt:lpstr>用户管理</vt:lpstr>
      <vt:lpstr>PowerPoint 演示文稿</vt:lpstr>
      <vt:lpstr>9.1 身份验证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9.2 登录系列控件的使用</vt:lpstr>
      <vt:lpstr>PowerPoint 演示文稿</vt:lpstr>
      <vt:lpstr>9.2.1 CreateUserWizard控件</vt:lpstr>
      <vt:lpstr>PowerPoint 演示文稿</vt:lpstr>
      <vt:lpstr>PowerPoint 演示文稿</vt:lpstr>
      <vt:lpstr>PowerPoint 演示文稿</vt:lpstr>
      <vt:lpstr>PowerPoint 演示文稿</vt:lpstr>
      <vt:lpstr>PowerPoint 演示文稿</vt:lpstr>
      <vt:lpstr>9.2.2  Login控件</vt:lpstr>
      <vt:lpstr>PowerPoint 演示文稿</vt:lpstr>
      <vt:lpstr>PowerPoint 演示文稿</vt:lpstr>
      <vt:lpstr>PowerPoint 演示文稿</vt:lpstr>
      <vt:lpstr>9.2.3 LoginName控件</vt:lpstr>
      <vt:lpstr>9.2.4 LoginStatus控件 </vt:lpstr>
      <vt:lpstr>PowerPoint 演示文稿</vt:lpstr>
      <vt:lpstr>9.2.5 LoginView控件</vt:lpstr>
      <vt:lpstr>PowerPoint 演示文稿</vt:lpstr>
      <vt:lpstr>9.2.6 ChangePassword控件</vt:lpstr>
      <vt:lpstr>PowerPoint 演示文稿</vt:lpstr>
      <vt:lpstr>9.2.7 PasswordRecovery控件</vt:lpstr>
      <vt:lpstr>PowerPoint 演示文稿</vt:lpstr>
      <vt:lpstr>9.3  成员资格和角色管理</vt:lpstr>
      <vt:lpstr>9.3.1 成员资格和角色管理概述</vt:lpstr>
      <vt:lpstr>PowerPoint 演示文稿</vt:lpstr>
      <vt:lpstr>PowerPoint 演示文稿</vt:lpstr>
      <vt:lpstr>PowerPoint 演示文稿</vt:lpstr>
      <vt:lpstr>PowerPoint 演示文稿</vt:lpstr>
      <vt:lpstr>PowerPoint 演示文稿</vt:lpstr>
      <vt:lpstr>9.3.2 ASP.NET中的成员资格和角色管理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9.3.3  通过编程方式实现验证与授权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页面外观设计与布局</dc:title>
  <dc:creator>微软系统</dc:creator>
  <cp:lastModifiedBy>Stereo Sushi</cp:lastModifiedBy>
  <cp:revision>183</cp:revision>
  <dcterms:created xsi:type="dcterms:W3CDTF">2011-12-29T08:10:00Z</dcterms:created>
  <dcterms:modified xsi:type="dcterms:W3CDTF">2021-05-25T06:28:31Z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A0B9440FB90D4D69A4FB7E174516C00F</vt:lpwstr>
  </property>
</Properties>
</file>