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9"/>
  </p:notesMasterIdLst>
  <p:sldIdLst>
    <p:sldId id="443" r:id="rId7"/>
    <p:sldId id="342" r:id="rId8"/>
    <p:sldId id="637" r:id="rId10"/>
    <p:sldId id="343" r:id="rId11"/>
    <p:sldId id="345" r:id="rId12"/>
    <p:sldId id="497" r:id="rId13"/>
    <p:sldId id="495" r:id="rId14"/>
    <p:sldId id="638" r:id="rId15"/>
    <p:sldId id="420" r:id="rId16"/>
    <p:sldId id="494" r:id="rId17"/>
    <p:sldId id="424" r:id="rId18"/>
    <p:sldId id="496" r:id="rId19"/>
    <p:sldId id="380" r:id="rId20"/>
    <p:sldId id="383" r:id="rId21"/>
    <p:sldId id="381" r:id="rId22"/>
    <p:sldId id="422" r:id="rId23"/>
    <p:sldId id="501" r:id="rId24"/>
    <p:sldId id="498" r:id="rId25"/>
    <p:sldId id="504" r:id="rId26"/>
    <p:sldId id="499" r:id="rId27"/>
    <p:sldId id="346" r:id="rId28"/>
    <p:sldId id="431" r:id="rId29"/>
    <p:sldId id="500" r:id="rId30"/>
    <p:sldId id="384" r:id="rId31"/>
    <p:sldId id="385" r:id="rId32"/>
    <p:sldId id="386" r:id="rId33"/>
    <p:sldId id="387" r:id="rId34"/>
    <p:sldId id="388" r:id="rId35"/>
    <p:sldId id="347" r:id="rId36"/>
    <p:sldId id="423" r:id="rId37"/>
    <p:sldId id="350" r:id="rId38"/>
    <p:sldId id="391" r:id="rId39"/>
    <p:sldId id="393" r:id="rId40"/>
    <p:sldId id="367" r:id="rId41"/>
    <p:sldId id="368" r:id="rId42"/>
    <p:sldId id="369" r:id="rId43"/>
    <p:sldId id="835" r:id="rId44"/>
    <p:sldId id="413" r:id="rId45"/>
    <p:sldId id="771" r:id="rId46"/>
    <p:sldId id="416" r:id="rId47"/>
    <p:sldId id="505" r:id="rId48"/>
    <p:sldId id="508" r:id="rId49"/>
    <p:sldId id="506" r:id="rId50"/>
    <p:sldId id="415" r:id="rId51"/>
    <p:sldId id="408" r:id="rId52"/>
    <p:sldId id="370" r:id="rId53"/>
    <p:sldId id="419" r:id="rId54"/>
    <p:sldId id="773" r:id="rId55"/>
    <p:sldId id="371" r:id="rId56"/>
    <p:sldId id="426" r:id="rId57"/>
    <p:sldId id="427" r:id="rId58"/>
    <p:sldId id="425" r:id="rId59"/>
    <p:sldId id="429" r:id="rId60"/>
    <p:sldId id="432" r:id="rId61"/>
    <p:sldId id="440" r:id="rId62"/>
    <p:sldId id="433" r:id="rId63"/>
    <p:sldId id="441" r:id="rId64"/>
    <p:sldId id="434" r:id="rId65"/>
    <p:sldId id="435" r:id="rId66"/>
    <p:sldId id="430" r:id="rId67"/>
    <p:sldId id="442" r:id="rId68"/>
    <p:sldId id="372" r:id="rId69"/>
    <p:sldId id="437" r:id="rId70"/>
    <p:sldId id="439" r:id="rId71"/>
    <p:sldId id="458" r:id="rId72"/>
    <p:sldId id="459" r:id="rId73"/>
    <p:sldId id="460" r:id="rId74"/>
    <p:sldId id="461" r:id="rId75"/>
    <p:sldId id="462" r:id="rId76"/>
    <p:sldId id="463" r:id="rId77"/>
    <p:sldId id="464" r:id="rId78"/>
    <p:sldId id="465" r:id="rId79"/>
    <p:sldId id="466" r:id="rId80"/>
    <p:sldId id="467" r:id="rId81"/>
    <p:sldId id="468" r:id="rId82"/>
    <p:sldId id="469" r:id="rId83"/>
    <p:sldId id="470" r:id="rId84"/>
    <p:sldId id="471" r:id="rId85"/>
    <p:sldId id="472" r:id="rId86"/>
    <p:sldId id="473" r:id="rId87"/>
    <p:sldId id="474" r:id="rId88"/>
    <p:sldId id="476" r:id="rId89"/>
    <p:sldId id="475" r:id="rId90"/>
    <p:sldId id="477" r:id="rId91"/>
    <p:sldId id="478" r:id="rId92"/>
    <p:sldId id="479" r:id="rId93"/>
    <p:sldId id="480" r:id="rId94"/>
    <p:sldId id="481" r:id="rId95"/>
    <p:sldId id="482" r:id="rId96"/>
    <p:sldId id="483" r:id="rId97"/>
    <p:sldId id="484" r:id="rId98"/>
    <p:sldId id="485" r:id="rId99"/>
    <p:sldId id="486" r:id="rId100"/>
    <p:sldId id="487" r:id="rId101"/>
    <p:sldId id="488" r:id="rId102"/>
    <p:sldId id="489" r:id="rId103"/>
    <p:sldId id="490" r:id="rId104"/>
    <p:sldId id="491" r:id="rId105"/>
    <p:sldId id="492" r:id="rId106"/>
    <p:sldId id="493" r:id="rId107"/>
    <p:sldId id="900" r:id="rId108"/>
    <p:sldId id="901" r:id="rId109"/>
    <p:sldId id="335" r:id="rId110"/>
  </p:sldIdLst>
  <p:sldSz cx="9144000" cy="6858000" type="screen4x3"/>
  <p:notesSz cx="6858000" cy="9144000"/>
  <p:defaultTextStyle>
    <a:defPPr>
      <a:defRPr lang="en-US"/>
    </a:defPPr>
    <a:lvl1pPr algn="ctr" rtl="0" eaLnBrk="0" fontAlgn="base" hangingPunct="0">
      <a:spcBef>
        <a:spcPct val="0"/>
      </a:spcBef>
      <a:spcAft>
        <a:spcPct val="0"/>
      </a:spcAft>
      <a:defRPr sz="2000" b="1" kern="1200">
        <a:solidFill>
          <a:schemeClr val="tx1"/>
        </a:solidFill>
        <a:latin typeface="Arial Narrow" panose="020B0606020202030204" pitchFamily="34" charset="0"/>
        <a:ea typeface="+mn-ea"/>
        <a:cs typeface="+mn-cs"/>
      </a:defRPr>
    </a:lvl1pPr>
    <a:lvl2pPr marL="457200" algn="ctr" rtl="0" eaLnBrk="0" fontAlgn="base" hangingPunct="0">
      <a:spcBef>
        <a:spcPct val="0"/>
      </a:spcBef>
      <a:spcAft>
        <a:spcPct val="0"/>
      </a:spcAft>
      <a:defRPr sz="2000" b="1" kern="1200">
        <a:solidFill>
          <a:schemeClr val="tx1"/>
        </a:solidFill>
        <a:latin typeface="Arial Narrow" panose="020B0606020202030204" pitchFamily="34" charset="0"/>
        <a:ea typeface="+mn-ea"/>
        <a:cs typeface="+mn-cs"/>
      </a:defRPr>
    </a:lvl2pPr>
    <a:lvl3pPr marL="914400" algn="ctr" rtl="0" eaLnBrk="0" fontAlgn="base" hangingPunct="0">
      <a:spcBef>
        <a:spcPct val="0"/>
      </a:spcBef>
      <a:spcAft>
        <a:spcPct val="0"/>
      </a:spcAft>
      <a:defRPr sz="2000" b="1" kern="1200">
        <a:solidFill>
          <a:schemeClr val="tx1"/>
        </a:solidFill>
        <a:latin typeface="Arial Narrow" panose="020B0606020202030204" pitchFamily="34" charset="0"/>
        <a:ea typeface="+mn-ea"/>
        <a:cs typeface="+mn-cs"/>
      </a:defRPr>
    </a:lvl3pPr>
    <a:lvl4pPr marL="1371600" algn="ctr" rtl="0" eaLnBrk="0" fontAlgn="base" hangingPunct="0">
      <a:spcBef>
        <a:spcPct val="0"/>
      </a:spcBef>
      <a:spcAft>
        <a:spcPct val="0"/>
      </a:spcAft>
      <a:defRPr sz="2000" b="1" kern="1200">
        <a:solidFill>
          <a:schemeClr val="tx1"/>
        </a:solidFill>
        <a:latin typeface="Arial Narrow" panose="020B0606020202030204" pitchFamily="34" charset="0"/>
        <a:ea typeface="+mn-ea"/>
        <a:cs typeface="+mn-cs"/>
      </a:defRPr>
    </a:lvl4pPr>
    <a:lvl5pPr marL="1828800" algn="ctr" rtl="0" eaLnBrk="0" fontAlgn="base" hangingPunct="0">
      <a:spcBef>
        <a:spcPct val="0"/>
      </a:spcBef>
      <a:spcAft>
        <a:spcPct val="0"/>
      </a:spcAft>
      <a:defRPr sz="2000" b="1" kern="1200">
        <a:solidFill>
          <a:schemeClr val="tx1"/>
        </a:solidFill>
        <a:latin typeface="Arial Narrow" panose="020B0606020202030204" pitchFamily="34" charset="0"/>
        <a:ea typeface="+mn-ea"/>
        <a:cs typeface="+mn-cs"/>
      </a:defRPr>
    </a:lvl5pPr>
    <a:lvl6pPr marL="2286000" algn="l" defTabSz="914400" rtl="0" eaLnBrk="1" latinLnBrk="0" hangingPunct="1">
      <a:defRPr sz="2000" b="1" kern="1200">
        <a:solidFill>
          <a:schemeClr val="tx1"/>
        </a:solidFill>
        <a:latin typeface="Arial Narrow" panose="020B0606020202030204" pitchFamily="34" charset="0"/>
        <a:ea typeface="+mn-ea"/>
        <a:cs typeface="+mn-cs"/>
      </a:defRPr>
    </a:lvl6pPr>
    <a:lvl7pPr marL="2743200" algn="l" defTabSz="914400" rtl="0" eaLnBrk="1" latinLnBrk="0" hangingPunct="1">
      <a:defRPr sz="2000" b="1" kern="1200">
        <a:solidFill>
          <a:schemeClr val="tx1"/>
        </a:solidFill>
        <a:latin typeface="Arial Narrow" panose="020B0606020202030204" pitchFamily="34" charset="0"/>
        <a:ea typeface="+mn-ea"/>
        <a:cs typeface="+mn-cs"/>
      </a:defRPr>
    </a:lvl7pPr>
    <a:lvl8pPr marL="3200400" algn="l" defTabSz="914400" rtl="0" eaLnBrk="1" latinLnBrk="0" hangingPunct="1">
      <a:defRPr sz="2000" b="1" kern="1200">
        <a:solidFill>
          <a:schemeClr val="tx1"/>
        </a:solidFill>
        <a:latin typeface="Arial Narrow" panose="020B0606020202030204" pitchFamily="34" charset="0"/>
        <a:ea typeface="+mn-ea"/>
        <a:cs typeface="+mn-cs"/>
      </a:defRPr>
    </a:lvl8pPr>
    <a:lvl9pPr marL="3657600" algn="l" defTabSz="914400" rtl="0" eaLnBrk="1" latinLnBrk="0" hangingPunct="1">
      <a:defRPr sz="2000" b="1" kern="1200">
        <a:solidFill>
          <a:schemeClr val="tx1"/>
        </a:solidFill>
        <a:latin typeface="Arial Narrow" panose="020B0606020202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000099"/>
    <a:srgbClr val="CC6600"/>
    <a:srgbClr val="2E4E82"/>
    <a:srgbClr val="333399"/>
    <a:srgbClr val="CC3300"/>
    <a:srgbClr val="0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61" autoAdjust="0"/>
    <p:restoredTop sz="86016" autoAdjust="0"/>
  </p:normalViewPr>
  <p:slideViewPr>
    <p:cSldViewPr snapToGrid="0">
      <p:cViewPr varScale="1">
        <p:scale>
          <a:sx n="60" d="100"/>
          <a:sy n="60" d="100"/>
        </p:scale>
        <p:origin x="-858" y="-90"/>
      </p:cViewPr>
      <p:guideLst>
        <p:guide orient="horz" pos="2119"/>
        <p:guide pos="289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2.xml"/><Relationship Id="rId98" Type="http://schemas.openxmlformats.org/officeDocument/2006/relationships/slide" Target="slides/slide91.xml"/><Relationship Id="rId97" Type="http://schemas.openxmlformats.org/officeDocument/2006/relationships/slide" Target="slides/slide90.xml"/><Relationship Id="rId96" Type="http://schemas.openxmlformats.org/officeDocument/2006/relationships/slide" Target="slides/slide89.xml"/><Relationship Id="rId95" Type="http://schemas.openxmlformats.org/officeDocument/2006/relationships/slide" Target="slides/slide88.xml"/><Relationship Id="rId94" Type="http://schemas.openxmlformats.org/officeDocument/2006/relationships/slide" Target="slides/slide87.xml"/><Relationship Id="rId93" Type="http://schemas.openxmlformats.org/officeDocument/2006/relationships/slide" Target="slides/slide86.xml"/><Relationship Id="rId92" Type="http://schemas.openxmlformats.org/officeDocument/2006/relationships/slide" Target="slides/slide85.xml"/><Relationship Id="rId91" Type="http://schemas.openxmlformats.org/officeDocument/2006/relationships/slide" Target="slides/slide84.xml"/><Relationship Id="rId90" Type="http://schemas.openxmlformats.org/officeDocument/2006/relationships/slide" Target="slides/slide83.xml"/><Relationship Id="rId9" Type="http://schemas.openxmlformats.org/officeDocument/2006/relationships/notesMaster" Target="notesMasters/notesMaster1.xml"/><Relationship Id="rId89" Type="http://schemas.openxmlformats.org/officeDocument/2006/relationships/slide" Target="slides/slide82.xml"/><Relationship Id="rId88" Type="http://schemas.openxmlformats.org/officeDocument/2006/relationships/slide" Target="slides/slide81.xml"/><Relationship Id="rId87" Type="http://schemas.openxmlformats.org/officeDocument/2006/relationships/slide" Target="slides/slide80.xml"/><Relationship Id="rId86" Type="http://schemas.openxmlformats.org/officeDocument/2006/relationships/slide" Target="slides/slide79.xml"/><Relationship Id="rId85" Type="http://schemas.openxmlformats.org/officeDocument/2006/relationships/slide" Target="slides/slide78.xml"/><Relationship Id="rId84" Type="http://schemas.openxmlformats.org/officeDocument/2006/relationships/slide" Target="slides/slide77.xml"/><Relationship Id="rId83" Type="http://schemas.openxmlformats.org/officeDocument/2006/relationships/slide" Target="slides/slide76.xml"/><Relationship Id="rId82" Type="http://schemas.openxmlformats.org/officeDocument/2006/relationships/slide" Target="slides/slide75.xml"/><Relationship Id="rId81" Type="http://schemas.openxmlformats.org/officeDocument/2006/relationships/slide" Target="slides/slide74.xml"/><Relationship Id="rId80" Type="http://schemas.openxmlformats.org/officeDocument/2006/relationships/slide" Target="slides/slide73.xml"/><Relationship Id="rId8" Type="http://schemas.openxmlformats.org/officeDocument/2006/relationships/slide" Target="slides/slide2.xml"/><Relationship Id="rId79" Type="http://schemas.openxmlformats.org/officeDocument/2006/relationships/slide" Target="slides/slide72.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slide" Target="slides/slide103.xml"/><Relationship Id="rId11" Type="http://schemas.openxmlformats.org/officeDocument/2006/relationships/slide" Target="slides/slide4.xml"/><Relationship Id="rId109" Type="http://schemas.openxmlformats.org/officeDocument/2006/relationships/slide" Target="slides/slide102.xml"/><Relationship Id="rId108" Type="http://schemas.openxmlformats.org/officeDocument/2006/relationships/slide" Target="slides/slide101.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0">
                <a:latin typeface="Arial" panose="020B0604020202020204" pitchFamily="34" charset="0"/>
              </a:defRPr>
            </a:lvl1pPr>
          </a:lstStyle>
          <a:p>
            <a:pPr>
              <a:defRPr/>
            </a:pPr>
            <a:endParaRPr lang="zh-CN" altLang="en-US"/>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defRPr>
            </a:lvl1pPr>
          </a:lstStyle>
          <a:p>
            <a:pPr>
              <a:defRPr/>
            </a:pPr>
            <a:endParaRPr lang="en-US" altLang="zh-CN"/>
          </a:p>
        </p:txBody>
      </p:sp>
      <p:sp>
        <p:nvSpPr>
          <p:cNvPr id="169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b="0">
                <a:latin typeface="Arial" panose="020B0604020202020204" pitchFamily="34" charset="0"/>
              </a:defRPr>
            </a:lvl1pPr>
          </a:lstStyle>
          <a:p>
            <a:pPr>
              <a:defRPr/>
            </a:pPr>
            <a:endParaRPr lang="en-US" altLang="zh-CN"/>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atin typeface="Arial" panose="020B0604020202020204" pitchFamily="34" charset="0"/>
              </a:defRPr>
            </a:lvl1pPr>
          </a:lstStyle>
          <a:p>
            <a:pPr>
              <a:defRPr/>
            </a:pPr>
            <a:fld id="{CF72C2B9-9FE4-4522-ACFA-92641BCDB274}"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B3A81F0-4CAC-4419-8CEA-AF6EF5E32DCC}"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94563" name="Rectangle 2"/>
          <p:cNvSpPr>
            <a:spLocks noGrp="1" noRot="1" noChangeAspect="1" noChangeArrowheads="1" noTextEdit="1"/>
          </p:cNvSpPr>
          <p:nvPr>
            <p:ph type="sldImg"/>
          </p:nvPr>
        </p:nvSpPr>
        <p:spPr/>
      </p:sp>
      <p:sp>
        <p:nvSpPr>
          <p:cNvPr id="19456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EA87C0B-2B26-4367-8856-7633C61CEB74}"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02755" name="Rectangle 2"/>
          <p:cNvSpPr>
            <a:spLocks noGrp="1" noRot="1" noChangeAspect="1" noChangeArrowheads="1" noTextEdit="1"/>
          </p:cNvSpPr>
          <p:nvPr>
            <p:ph type="sldImg"/>
          </p:nvPr>
        </p:nvSpPr>
        <p:spPr/>
      </p:sp>
      <p:sp>
        <p:nvSpPr>
          <p:cNvPr id="20275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D6819F3-1804-4CDA-B97B-2672E0E966E5}"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04803" name="Rectangle 2"/>
          <p:cNvSpPr>
            <a:spLocks noGrp="1" noRot="1" noChangeAspect="1" noChangeArrowheads="1" noTextEdit="1"/>
          </p:cNvSpPr>
          <p:nvPr>
            <p:ph type="sldImg"/>
          </p:nvPr>
        </p:nvSpPr>
        <p:spPr/>
      </p:sp>
      <p:sp>
        <p:nvSpPr>
          <p:cNvPr id="20480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58001E9-5766-4830-B13C-7B28E7D9B83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ECF7024-9ECA-413E-A4C2-DD2A7161633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1481005-9223-4812-875B-E824AE5522B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D35459B-722D-4060-8CCC-22C95FDA02B4}"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3778B45-452D-4498-8B0E-A148E4333DC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08899" name="Rectangle 2"/>
          <p:cNvSpPr>
            <a:spLocks noGrp="1" noRot="1" noChangeAspect="1" noChangeArrowheads="1" noTextEdit="1"/>
          </p:cNvSpPr>
          <p:nvPr>
            <p:ph type="sldImg"/>
          </p:nvPr>
        </p:nvSpPr>
        <p:spPr/>
      </p:sp>
      <p:sp>
        <p:nvSpPr>
          <p:cNvPr id="20890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C83E066-F722-4C01-81AF-C304FEC303D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09923" name="Rectangle 2"/>
          <p:cNvSpPr>
            <a:spLocks noGrp="1" noRot="1" noChangeAspect="1" noChangeArrowheads="1" noTextEdit="1"/>
          </p:cNvSpPr>
          <p:nvPr>
            <p:ph type="sldImg"/>
          </p:nvPr>
        </p:nvSpPr>
        <p:spPr/>
      </p:sp>
      <p:sp>
        <p:nvSpPr>
          <p:cNvPr id="20992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2BD8372-9856-41C8-9FAE-9B0FDFF74EE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10947" name="Rectangle 2"/>
          <p:cNvSpPr>
            <a:spLocks noGrp="1" noRot="1" noChangeAspect="1" noChangeArrowheads="1" noTextEdit="1"/>
          </p:cNvSpPr>
          <p:nvPr>
            <p:ph type="sldImg"/>
          </p:nvPr>
        </p:nvSpPr>
        <p:spPr/>
      </p:sp>
      <p:sp>
        <p:nvSpPr>
          <p:cNvPr id="21094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B360F5F-D83B-4451-A189-8410D5FF246C}"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12995" name="Rectangle 2"/>
          <p:cNvSpPr>
            <a:spLocks noGrp="1" noRot="1" noChangeAspect="1" noChangeArrowheads="1" noTextEdit="1"/>
          </p:cNvSpPr>
          <p:nvPr>
            <p:ph type="sldImg"/>
          </p:nvPr>
        </p:nvSpPr>
        <p:spPr/>
      </p:sp>
      <p:sp>
        <p:nvSpPr>
          <p:cNvPr id="21299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564AD681-2B45-49B6-9F40-D1FE229187DD}" type="slidenum">
              <a:rPr lang="zh-CN" altLang="en-US" smtClean="0"/>
            </a:fld>
            <a:endParaRPr lang="en-US" altLang="zh-CN" smtClean="0"/>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CFF7E53-8BA2-4176-9AD3-75A3A0E3A8FF}"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14019" name="Rectangle 2"/>
          <p:cNvSpPr>
            <a:spLocks noGrp="1" noRot="1" noChangeAspect="1" noChangeArrowheads="1" noTextEdit="1"/>
          </p:cNvSpPr>
          <p:nvPr>
            <p:ph type="sldImg"/>
          </p:nvPr>
        </p:nvSpPr>
        <p:spPr/>
      </p:sp>
      <p:sp>
        <p:nvSpPr>
          <p:cNvPr id="21402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CBD9FB5-E3AF-4772-B3EF-2235B2868D8C}"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15043" name="Rectangle 2"/>
          <p:cNvSpPr>
            <a:spLocks noGrp="1" noRot="1" noChangeAspect="1" noChangeArrowheads="1" noTextEdit="1"/>
          </p:cNvSpPr>
          <p:nvPr>
            <p:ph type="sldImg"/>
          </p:nvPr>
        </p:nvSpPr>
        <p:spPr/>
      </p:sp>
      <p:sp>
        <p:nvSpPr>
          <p:cNvPr id="21504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5B75EA9-9738-473C-A766-B73CD76DBAAC}"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16067" name="Rectangle 2"/>
          <p:cNvSpPr>
            <a:spLocks noGrp="1" noRot="1" noChangeAspect="1" noChangeArrowheads="1" noTextEdit="1"/>
          </p:cNvSpPr>
          <p:nvPr>
            <p:ph type="sldImg"/>
          </p:nvPr>
        </p:nvSpPr>
        <p:spPr/>
      </p:sp>
      <p:sp>
        <p:nvSpPr>
          <p:cNvPr id="21606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6C7B3974-DF29-41D8-B020-D7F2827AE1D8}"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17091" name="Rectangle 2"/>
          <p:cNvSpPr>
            <a:spLocks noGrp="1" noRot="1" noChangeAspect="1" noChangeArrowheads="1" noTextEdit="1"/>
          </p:cNvSpPr>
          <p:nvPr>
            <p:ph type="sldImg"/>
          </p:nvPr>
        </p:nvSpPr>
        <p:spPr/>
      </p:sp>
      <p:sp>
        <p:nvSpPr>
          <p:cNvPr id="21709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8239575-AC0B-4E87-982E-0383A40A98CF}"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48835" name="Rectangle 2"/>
          <p:cNvSpPr>
            <a:spLocks noGrp="1" noRot="1" noChangeAspect="1" noChangeArrowheads="1" noTextEdit="1"/>
          </p:cNvSpPr>
          <p:nvPr>
            <p:ph type="sldImg"/>
          </p:nvPr>
        </p:nvSpPr>
        <p:spPr/>
      </p:sp>
      <p:sp>
        <p:nvSpPr>
          <p:cNvPr id="24883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5B701EA-A163-4F65-9866-B0CBC41B100D}"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49859" name="Rectangle 2"/>
          <p:cNvSpPr>
            <a:spLocks noGrp="1" noRot="1" noChangeAspect="1" noChangeArrowheads="1" noTextEdit="1"/>
          </p:cNvSpPr>
          <p:nvPr>
            <p:ph type="sldImg"/>
          </p:nvPr>
        </p:nvSpPr>
        <p:spPr/>
      </p:sp>
      <p:sp>
        <p:nvSpPr>
          <p:cNvPr id="24986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82DDAD0-1A5F-4290-BD47-06BA889F20FB}"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50883" name="Rectangle 2"/>
          <p:cNvSpPr>
            <a:spLocks noGrp="1" noRot="1" noChangeAspect="1" noChangeArrowheads="1" noTextEdit="1"/>
          </p:cNvSpPr>
          <p:nvPr>
            <p:ph type="sldImg"/>
          </p:nvPr>
        </p:nvSpPr>
        <p:spPr/>
      </p:sp>
      <p:sp>
        <p:nvSpPr>
          <p:cNvPr id="25088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D3E9279-5D9A-4B14-8A49-57D6A701E5B8}"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79555" name="Rectangle 2"/>
          <p:cNvSpPr>
            <a:spLocks noGrp="1" noRot="1" noChangeAspect="1" noChangeArrowheads="1" noTextEdit="1"/>
          </p:cNvSpPr>
          <p:nvPr>
            <p:ph type="sldImg"/>
          </p:nvPr>
        </p:nvSpPr>
        <p:spPr/>
      </p:sp>
      <p:sp>
        <p:nvSpPr>
          <p:cNvPr id="27955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956764E-9A63-4B37-A853-61357521C01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52931" name="Rectangle 2"/>
          <p:cNvSpPr>
            <a:spLocks noGrp="1" noRot="1" noChangeAspect="1" noChangeArrowheads="1" noTextEdit="1"/>
          </p:cNvSpPr>
          <p:nvPr>
            <p:ph type="sldImg"/>
          </p:nvPr>
        </p:nvSpPr>
        <p:spPr/>
      </p:sp>
      <p:sp>
        <p:nvSpPr>
          <p:cNvPr id="25293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956764E-9A63-4B37-A853-61357521C01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52931" name="Rectangle 2"/>
          <p:cNvSpPr>
            <a:spLocks noGrp="1" noRot="1" noChangeAspect="1" noChangeArrowheads="1" noTextEdit="1"/>
          </p:cNvSpPr>
          <p:nvPr>
            <p:ph type="sldImg"/>
          </p:nvPr>
        </p:nvSpPr>
        <p:spPr/>
      </p:sp>
      <p:sp>
        <p:nvSpPr>
          <p:cNvPr id="25293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4327C48-3941-4780-9FC6-F48AB6F74714}"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95587" name="Rectangle 2"/>
          <p:cNvSpPr>
            <a:spLocks noGrp="1" noRot="1" noChangeAspect="1" noChangeArrowheads="1" noTextEdit="1"/>
          </p:cNvSpPr>
          <p:nvPr>
            <p:ph type="sldImg"/>
          </p:nvPr>
        </p:nvSpPr>
        <p:spPr/>
      </p:sp>
      <p:sp>
        <p:nvSpPr>
          <p:cNvPr id="19558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A720D56-5742-4C3A-B359-29E70A5454F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53955" name="Rectangle 2"/>
          <p:cNvSpPr>
            <a:spLocks noGrp="1" noRot="1" noChangeAspect="1" noChangeArrowheads="1" noTextEdit="1"/>
          </p:cNvSpPr>
          <p:nvPr>
            <p:ph type="sldImg"/>
          </p:nvPr>
        </p:nvSpPr>
        <p:spPr/>
      </p:sp>
      <p:sp>
        <p:nvSpPr>
          <p:cNvPr id="25395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EB386E6-DBF1-463E-AEE0-57A9EE40BB3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54979" name="Rectangle 2"/>
          <p:cNvSpPr>
            <a:spLocks noGrp="1" noRot="1" noChangeAspect="1" noChangeArrowheads="1" noTextEdit="1"/>
          </p:cNvSpPr>
          <p:nvPr>
            <p:ph type="sldImg"/>
          </p:nvPr>
        </p:nvSpPr>
        <p:spPr/>
      </p:sp>
      <p:sp>
        <p:nvSpPr>
          <p:cNvPr id="25498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EB386E6-DBF1-463E-AEE0-57A9EE40BB3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54979" name="Rectangle 2"/>
          <p:cNvSpPr>
            <a:spLocks noGrp="1" noRot="1" noChangeAspect="1" noChangeArrowheads="1" noTextEdit="1"/>
          </p:cNvSpPr>
          <p:nvPr>
            <p:ph type="sldImg"/>
          </p:nvPr>
        </p:nvSpPr>
        <p:spPr/>
      </p:sp>
      <p:sp>
        <p:nvSpPr>
          <p:cNvPr id="25498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C4E0A1C-D573-4C35-8436-C10EA11FBB0C}"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56003" name="Rectangle 2"/>
          <p:cNvSpPr>
            <a:spLocks noGrp="1" noRot="1" noChangeAspect="1" noChangeArrowheads="1" noTextEdit="1"/>
          </p:cNvSpPr>
          <p:nvPr>
            <p:ph type="sldImg"/>
          </p:nvPr>
        </p:nvSpPr>
        <p:spPr/>
      </p:sp>
      <p:sp>
        <p:nvSpPr>
          <p:cNvPr id="25600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167FC78-CA1C-43A0-82F6-D61A4486226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57027" name="Rectangle 2"/>
          <p:cNvSpPr>
            <a:spLocks noGrp="1" noRot="1" noChangeAspect="1" noChangeArrowheads="1" noTextEdit="1"/>
          </p:cNvSpPr>
          <p:nvPr>
            <p:ph type="sldImg"/>
          </p:nvPr>
        </p:nvSpPr>
        <p:spPr/>
      </p:sp>
      <p:sp>
        <p:nvSpPr>
          <p:cNvPr id="25702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DC8A675-AAC3-4754-B6AA-B026C88EEC4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59075" name="Rectangle 2"/>
          <p:cNvSpPr>
            <a:spLocks noGrp="1" noRot="1" noChangeAspect="1" noChangeArrowheads="1" noTextEdit="1"/>
          </p:cNvSpPr>
          <p:nvPr>
            <p:ph type="sldImg"/>
          </p:nvPr>
        </p:nvSpPr>
        <p:spPr/>
      </p:sp>
      <p:sp>
        <p:nvSpPr>
          <p:cNvPr id="25907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12CD2A9-DD91-4139-B1B7-883C6F42FF76}"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60099" name="Rectangle 2"/>
          <p:cNvSpPr>
            <a:spLocks noGrp="1" noRot="1" noChangeAspect="1" noChangeArrowheads="1" noTextEdit="1"/>
          </p:cNvSpPr>
          <p:nvPr>
            <p:ph type="sldImg"/>
          </p:nvPr>
        </p:nvSpPr>
        <p:spPr/>
      </p:sp>
      <p:sp>
        <p:nvSpPr>
          <p:cNvPr id="26010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B78DC4C-29AF-4A8C-A661-47660878F83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B78DC4C-29AF-4A8C-A661-47660878F83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CD6C990-E439-4BD5-88B1-8D9B3952304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62147" name="Rectangle 2"/>
          <p:cNvSpPr>
            <a:spLocks noGrp="1" noRot="1" noChangeAspect="1" noChangeArrowheads="1" noTextEdit="1"/>
          </p:cNvSpPr>
          <p:nvPr>
            <p:ph type="sldImg"/>
          </p:nvPr>
        </p:nvSpPr>
        <p:spPr/>
      </p:sp>
      <p:sp>
        <p:nvSpPr>
          <p:cNvPr id="26214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DDA3F11-6191-46AD-A3C4-A225F54D5248}"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96611" name="Rectangle 2"/>
          <p:cNvSpPr>
            <a:spLocks noGrp="1" noRot="1" noChangeAspect="1" noChangeArrowheads="1" noTextEdit="1"/>
          </p:cNvSpPr>
          <p:nvPr>
            <p:ph type="sldImg"/>
          </p:nvPr>
        </p:nvSpPr>
        <p:spPr/>
      </p:sp>
      <p:sp>
        <p:nvSpPr>
          <p:cNvPr id="19661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780DAA2-0B20-4738-8E30-C40CA91F7F5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63171" name="Rectangle 2"/>
          <p:cNvSpPr>
            <a:spLocks noGrp="1" noRot="1" noChangeAspect="1" noChangeArrowheads="1" noTextEdit="1"/>
          </p:cNvSpPr>
          <p:nvPr>
            <p:ph type="sldImg"/>
          </p:nvPr>
        </p:nvSpPr>
        <p:spPr/>
      </p:sp>
      <p:sp>
        <p:nvSpPr>
          <p:cNvPr id="26317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E1BFE96-EE11-4102-99BE-93C2AF02BE7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64195" name="Rectangle 2"/>
          <p:cNvSpPr>
            <a:spLocks noGrp="1" noRot="1" noChangeAspect="1" noChangeArrowheads="1" noTextEdit="1"/>
          </p:cNvSpPr>
          <p:nvPr>
            <p:ph type="sldImg"/>
          </p:nvPr>
        </p:nvSpPr>
        <p:spPr/>
      </p:sp>
      <p:sp>
        <p:nvSpPr>
          <p:cNvPr id="26419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732A909-47C5-4654-BFA2-1F98B6830CA7}"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65219" name="Rectangle 2"/>
          <p:cNvSpPr>
            <a:spLocks noGrp="1" noRot="1" noChangeAspect="1" noChangeArrowheads="1" noTextEdit="1"/>
          </p:cNvSpPr>
          <p:nvPr>
            <p:ph type="sldImg"/>
          </p:nvPr>
        </p:nvSpPr>
        <p:spPr/>
      </p:sp>
      <p:sp>
        <p:nvSpPr>
          <p:cNvPr id="26522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C6D820E-788A-42C5-8871-3CB896053E16}"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66243" name="Rectangle 2"/>
          <p:cNvSpPr>
            <a:spLocks noGrp="1" noRot="1" noChangeAspect="1" noChangeArrowheads="1" noTextEdit="1"/>
          </p:cNvSpPr>
          <p:nvPr>
            <p:ph type="sldImg"/>
          </p:nvPr>
        </p:nvSpPr>
        <p:spPr/>
      </p:sp>
      <p:sp>
        <p:nvSpPr>
          <p:cNvPr id="26624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544BF4E-1204-4641-B54E-99954B52B4E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67267" name="Rectangle 2"/>
          <p:cNvSpPr>
            <a:spLocks noGrp="1" noRot="1" noChangeAspect="1" noChangeArrowheads="1" noTextEdit="1"/>
          </p:cNvSpPr>
          <p:nvPr>
            <p:ph type="sldImg"/>
          </p:nvPr>
        </p:nvSpPr>
        <p:spPr/>
      </p:sp>
      <p:sp>
        <p:nvSpPr>
          <p:cNvPr id="26726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4B5AC10-C058-4B7B-9E53-2B9F3B6E88E9}"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68291" name="Rectangle 2"/>
          <p:cNvSpPr>
            <a:spLocks noGrp="1" noRot="1" noChangeAspect="1" noChangeArrowheads="1" noTextEdit="1"/>
          </p:cNvSpPr>
          <p:nvPr>
            <p:ph type="sldImg"/>
          </p:nvPr>
        </p:nvSpPr>
        <p:spPr/>
      </p:sp>
      <p:sp>
        <p:nvSpPr>
          <p:cNvPr id="26829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CE98F98-DF92-46E7-A2FA-17F3247B630B}"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69315" name="Rectangle 2"/>
          <p:cNvSpPr>
            <a:spLocks noGrp="1" noRot="1" noChangeAspect="1" noChangeArrowheads="1" noTextEdit="1"/>
          </p:cNvSpPr>
          <p:nvPr>
            <p:ph type="sldImg"/>
          </p:nvPr>
        </p:nvSpPr>
        <p:spPr/>
      </p:sp>
      <p:sp>
        <p:nvSpPr>
          <p:cNvPr id="26931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9FACB89-9BBB-41CD-B427-7DFDA03480A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70339" name="Rectangle 2"/>
          <p:cNvSpPr>
            <a:spLocks noGrp="1" noRot="1" noChangeAspect="1" noChangeArrowheads="1" noTextEdit="1"/>
          </p:cNvSpPr>
          <p:nvPr>
            <p:ph type="sldImg"/>
          </p:nvPr>
        </p:nvSpPr>
        <p:spPr/>
      </p:sp>
      <p:sp>
        <p:nvSpPr>
          <p:cNvPr id="27034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688B6418-B4EA-4157-9486-54217020B680}"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71363" name="Rectangle 2"/>
          <p:cNvSpPr>
            <a:spLocks noGrp="1" noRot="1" noChangeAspect="1" noChangeArrowheads="1" noTextEdit="1"/>
          </p:cNvSpPr>
          <p:nvPr>
            <p:ph type="sldImg"/>
          </p:nvPr>
        </p:nvSpPr>
        <p:spPr/>
      </p:sp>
      <p:sp>
        <p:nvSpPr>
          <p:cNvPr id="27136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51A67C6-25A3-4D56-96DF-DF0CC3821FF8}"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72387" name="Rectangle 2"/>
          <p:cNvSpPr>
            <a:spLocks noGrp="1" noRot="1" noChangeAspect="1" noChangeArrowheads="1" noTextEdit="1"/>
          </p:cNvSpPr>
          <p:nvPr>
            <p:ph type="sldImg"/>
          </p:nvPr>
        </p:nvSpPr>
        <p:spPr/>
      </p:sp>
      <p:sp>
        <p:nvSpPr>
          <p:cNvPr id="27238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3C3366E-84D6-46C6-88CE-F02FE1C4633C}"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97635" name="Rectangle 2"/>
          <p:cNvSpPr>
            <a:spLocks noGrp="1" noRot="1" noChangeAspect="1" noChangeArrowheads="1" noTextEdit="1"/>
          </p:cNvSpPr>
          <p:nvPr>
            <p:ph type="sldImg"/>
          </p:nvPr>
        </p:nvSpPr>
        <p:spPr/>
      </p:sp>
      <p:sp>
        <p:nvSpPr>
          <p:cNvPr id="19763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8207FEA-D174-451D-9A4A-EA0990A8FBE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73411" name="Rectangle 2"/>
          <p:cNvSpPr>
            <a:spLocks noGrp="1" noRot="1" noChangeAspect="1" noChangeArrowheads="1" noTextEdit="1"/>
          </p:cNvSpPr>
          <p:nvPr>
            <p:ph type="sldImg"/>
          </p:nvPr>
        </p:nvSpPr>
        <p:spPr/>
      </p:sp>
      <p:sp>
        <p:nvSpPr>
          <p:cNvPr id="27341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A65578C-63E9-44CE-9A44-7489DDB1CB6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74435" name="Rectangle 2"/>
          <p:cNvSpPr>
            <a:spLocks noGrp="1" noRot="1" noChangeAspect="1" noChangeArrowheads="1" noTextEdit="1"/>
          </p:cNvSpPr>
          <p:nvPr>
            <p:ph type="sldImg"/>
          </p:nvPr>
        </p:nvSpPr>
        <p:spPr/>
      </p:sp>
      <p:sp>
        <p:nvSpPr>
          <p:cNvPr id="27443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2892B35-0E08-437B-B931-8178B492C020}"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75459" name="Rectangle 2"/>
          <p:cNvSpPr>
            <a:spLocks noGrp="1" noRot="1" noChangeAspect="1" noChangeArrowheads="1" noTextEdit="1"/>
          </p:cNvSpPr>
          <p:nvPr>
            <p:ph type="sldImg"/>
          </p:nvPr>
        </p:nvSpPr>
        <p:spPr/>
      </p:sp>
      <p:sp>
        <p:nvSpPr>
          <p:cNvPr id="27546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EA4F512-6EC4-4B7A-A9A7-64AB753ED5E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76483" name="Rectangle 2"/>
          <p:cNvSpPr>
            <a:spLocks noGrp="1" noRot="1" noChangeAspect="1" noChangeArrowheads="1" noTextEdit="1"/>
          </p:cNvSpPr>
          <p:nvPr>
            <p:ph type="sldImg"/>
          </p:nvPr>
        </p:nvSpPr>
        <p:spPr/>
      </p:sp>
      <p:sp>
        <p:nvSpPr>
          <p:cNvPr id="27648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FF7BE5F-C6DB-4BE5-A56A-C85AACE05E9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80579" name="Rectangle 2"/>
          <p:cNvSpPr>
            <a:spLocks noGrp="1" noRot="1" noChangeAspect="1" noChangeArrowheads="1" noTextEdit="1"/>
          </p:cNvSpPr>
          <p:nvPr>
            <p:ph type="sldImg"/>
          </p:nvPr>
        </p:nvSpPr>
        <p:spPr/>
      </p:sp>
      <p:sp>
        <p:nvSpPr>
          <p:cNvPr id="28058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017E9F7-AFAC-46A9-B68F-D0C52756C2CB}"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81603" name="Rectangle 2"/>
          <p:cNvSpPr>
            <a:spLocks noGrp="1" noRot="1" noChangeAspect="1" noChangeArrowheads="1" noTextEdit="1"/>
          </p:cNvSpPr>
          <p:nvPr>
            <p:ph type="sldImg"/>
          </p:nvPr>
        </p:nvSpPr>
        <p:spPr/>
      </p:sp>
      <p:sp>
        <p:nvSpPr>
          <p:cNvPr id="28160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B26C926-458A-4138-86A1-B2D92583054C}"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82627" name="Rectangle 2"/>
          <p:cNvSpPr>
            <a:spLocks noGrp="1" noRot="1" noChangeAspect="1" noChangeArrowheads="1" noTextEdit="1"/>
          </p:cNvSpPr>
          <p:nvPr>
            <p:ph type="sldImg"/>
          </p:nvPr>
        </p:nvSpPr>
        <p:spPr/>
      </p:sp>
      <p:sp>
        <p:nvSpPr>
          <p:cNvPr id="28262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F68410D-A1CB-4EC0-80E8-F01F1ABB20C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83651" name="Rectangle 2"/>
          <p:cNvSpPr>
            <a:spLocks noGrp="1" noRot="1" noChangeAspect="1" noChangeArrowheads="1" noTextEdit="1"/>
          </p:cNvSpPr>
          <p:nvPr>
            <p:ph type="sldImg"/>
          </p:nvPr>
        </p:nvSpPr>
        <p:spPr/>
      </p:sp>
      <p:sp>
        <p:nvSpPr>
          <p:cNvPr id="28365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F486A72-F073-4A45-A88F-ED8F4F10D639}"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84675" name="Rectangle 2"/>
          <p:cNvSpPr>
            <a:spLocks noGrp="1" noRot="1" noChangeAspect="1" noChangeArrowheads="1" noTextEdit="1"/>
          </p:cNvSpPr>
          <p:nvPr>
            <p:ph type="sldImg"/>
          </p:nvPr>
        </p:nvSpPr>
        <p:spPr/>
      </p:sp>
      <p:sp>
        <p:nvSpPr>
          <p:cNvPr id="28467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F7726469-0576-42A4-B080-83A21316C5F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85699" name="Rectangle 2"/>
          <p:cNvSpPr>
            <a:spLocks noGrp="1" noRot="1" noChangeAspect="1" noChangeArrowheads="1" noTextEdit="1"/>
          </p:cNvSpPr>
          <p:nvPr>
            <p:ph type="sldImg"/>
          </p:nvPr>
        </p:nvSpPr>
        <p:spPr/>
      </p:sp>
      <p:sp>
        <p:nvSpPr>
          <p:cNvPr id="28570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9E47EAA-7A23-4A95-B413-0FE4B3F872C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98659" name="Rectangle 2"/>
          <p:cNvSpPr>
            <a:spLocks noGrp="1" noRot="1" noChangeAspect="1" noChangeArrowheads="1" noTextEdit="1"/>
          </p:cNvSpPr>
          <p:nvPr>
            <p:ph type="sldImg"/>
          </p:nvPr>
        </p:nvSpPr>
        <p:spPr/>
      </p:sp>
      <p:sp>
        <p:nvSpPr>
          <p:cNvPr id="19866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45E008C-DBE3-4D37-A519-DDA74411A524}"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86723" name="Rectangle 2"/>
          <p:cNvSpPr>
            <a:spLocks noGrp="1" noRot="1" noChangeAspect="1" noChangeArrowheads="1" noTextEdit="1"/>
          </p:cNvSpPr>
          <p:nvPr>
            <p:ph type="sldImg"/>
          </p:nvPr>
        </p:nvSpPr>
        <p:spPr/>
      </p:sp>
      <p:sp>
        <p:nvSpPr>
          <p:cNvPr id="28672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B4CA73F-2707-46A7-BB92-6633932C8AF6}"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87747" name="Rectangle 2"/>
          <p:cNvSpPr>
            <a:spLocks noGrp="1" noRot="1" noChangeAspect="1" noChangeArrowheads="1" noTextEdit="1"/>
          </p:cNvSpPr>
          <p:nvPr>
            <p:ph type="sldImg"/>
          </p:nvPr>
        </p:nvSpPr>
        <p:spPr/>
      </p:sp>
      <p:sp>
        <p:nvSpPr>
          <p:cNvPr id="28774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8AA3403-FE6D-4335-9B4B-666B3657BE2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88771" name="Rectangle 2"/>
          <p:cNvSpPr>
            <a:spLocks noGrp="1" noRot="1" noChangeAspect="1" noChangeArrowheads="1" noTextEdit="1"/>
          </p:cNvSpPr>
          <p:nvPr>
            <p:ph type="sldImg"/>
          </p:nvPr>
        </p:nvSpPr>
        <p:spPr/>
      </p:sp>
      <p:sp>
        <p:nvSpPr>
          <p:cNvPr id="28877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E99E70A-6F93-4918-88EC-E4D5BBB93CDF}"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89795" name="Rectangle 2"/>
          <p:cNvSpPr>
            <a:spLocks noGrp="1" noRot="1" noChangeAspect="1" noChangeArrowheads="1" noTextEdit="1"/>
          </p:cNvSpPr>
          <p:nvPr>
            <p:ph type="sldImg"/>
          </p:nvPr>
        </p:nvSpPr>
        <p:spPr/>
      </p:sp>
      <p:sp>
        <p:nvSpPr>
          <p:cNvPr id="28979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0EB8903-37C6-47C9-9527-BDD465569228}"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90819" name="Rectangle 2"/>
          <p:cNvSpPr>
            <a:spLocks noGrp="1" noRot="1" noChangeAspect="1" noChangeArrowheads="1" noTextEdit="1"/>
          </p:cNvSpPr>
          <p:nvPr>
            <p:ph type="sldImg"/>
          </p:nvPr>
        </p:nvSpPr>
        <p:spPr/>
      </p:sp>
      <p:sp>
        <p:nvSpPr>
          <p:cNvPr id="29082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D0E434C-E23B-4A26-97E2-060AC1C2184D}"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91843" name="Rectangle 2"/>
          <p:cNvSpPr>
            <a:spLocks noGrp="1" noRot="1" noChangeAspect="1" noChangeArrowheads="1" noTextEdit="1"/>
          </p:cNvSpPr>
          <p:nvPr>
            <p:ph type="sldImg"/>
          </p:nvPr>
        </p:nvSpPr>
        <p:spPr/>
      </p:sp>
      <p:sp>
        <p:nvSpPr>
          <p:cNvPr id="29184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7E39B9C-3D7D-4566-8F2B-8AC9B59CE00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92867" name="Rectangle 2"/>
          <p:cNvSpPr>
            <a:spLocks noGrp="1" noRot="1" noChangeAspect="1" noChangeArrowheads="1" noTextEdit="1"/>
          </p:cNvSpPr>
          <p:nvPr>
            <p:ph type="sldImg"/>
          </p:nvPr>
        </p:nvSpPr>
        <p:spPr/>
      </p:sp>
      <p:sp>
        <p:nvSpPr>
          <p:cNvPr id="29286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26F4B68-16C5-493F-A5D1-436D7746640D}"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93891" name="Rectangle 2"/>
          <p:cNvSpPr>
            <a:spLocks noGrp="1" noRot="1" noChangeAspect="1" noChangeArrowheads="1" noTextEdit="1"/>
          </p:cNvSpPr>
          <p:nvPr>
            <p:ph type="sldImg"/>
          </p:nvPr>
        </p:nvSpPr>
        <p:spPr/>
      </p:sp>
      <p:sp>
        <p:nvSpPr>
          <p:cNvPr id="29389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5296902-B575-4C66-97DB-B1B25ED2FBF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94915" name="Rectangle 2"/>
          <p:cNvSpPr>
            <a:spLocks noGrp="1" noRot="1" noChangeAspect="1" noChangeArrowheads="1" noTextEdit="1"/>
          </p:cNvSpPr>
          <p:nvPr>
            <p:ph type="sldImg"/>
          </p:nvPr>
        </p:nvSpPr>
        <p:spPr/>
      </p:sp>
      <p:sp>
        <p:nvSpPr>
          <p:cNvPr id="29491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39304C6-D588-4215-976E-0BF5D5B4F07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95939" name="Rectangle 2"/>
          <p:cNvSpPr>
            <a:spLocks noGrp="1" noRot="1" noChangeAspect="1" noChangeArrowheads="1" noTextEdit="1"/>
          </p:cNvSpPr>
          <p:nvPr>
            <p:ph type="sldImg"/>
          </p:nvPr>
        </p:nvSpPr>
        <p:spPr/>
      </p:sp>
      <p:sp>
        <p:nvSpPr>
          <p:cNvPr id="29594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2C5FBD1-6FE1-4C21-AC3F-C78ABFE6CCC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199683" name="Rectangle 2"/>
          <p:cNvSpPr>
            <a:spLocks noGrp="1" noRot="1" noChangeAspect="1" noChangeArrowheads="1" noTextEdit="1"/>
          </p:cNvSpPr>
          <p:nvPr>
            <p:ph type="sldImg"/>
          </p:nvPr>
        </p:nvSpPr>
        <p:spPr/>
      </p:sp>
      <p:sp>
        <p:nvSpPr>
          <p:cNvPr id="19968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1034691-A763-4CBB-889E-94608C1ADCF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96963" name="Rectangle 2"/>
          <p:cNvSpPr>
            <a:spLocks noGrp="1" noRot="1" noChangeAspect="1" noChangeArrowheads="1" noTextEdit="1"/>
          </p:cNvSpPr>
          <p:nvPr>
            <p:ph type="sldImg"/>
          </p:nvPr>
        </p:nvSpPr>
        <p:spPr/>
      </p:sp>
      <p:sp>
        <p:nvSpPr>
          <p:cNvPr id="29696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C4CF046-D2FB-42AE-9D5C-4A3E4D88F35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97987" name="Rectangle 2"/>
          <p:cNvSpPr>
            <a:spLocks noGrp="1" noRot="1" noChangeAspect="1" noChangeArrowheads="1" noTextEdit="1"/>
          </p:cNvSpPr>
          <p:nvPr>
            <p:ph type="sldImg"/>
          </p:nvPr>
        </p:nvSpPr>
        <p:spPr/>
      </p:sp>
      <p:sp>
        <p:nvSpPr>
          <p:cNvPr id="29798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EB67624-04AE-4855-8AFC-C79BBB52C84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99011" name="Rectangle 2"/>
          <p:cNvSpPr>
            <a:spLocks noGrp="1" noRot="1" noChangeAspect="1" noChangeArrowheads="1" noTextEdit="1"/>
          </p:cNvSpPr>
          <p:nvPr>
            <p:ph type="sldImg"/>
          </p:nvPr>
        </p:nvSpPr>
        <p:spPr/>
      </p:sp>
      <p:sp>
        <p:nvSpPr>
          <p:cNvPr id="29901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8FB8AFC-A95B-4476-8D12-0C14DB19074C}"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00035" name="Rectangle 2"/>
          <p:cNvSpPr>
            <a:spLocks noGrp="1" noRot="1" noChangeAspect="1" noChangeArrowheads="1" noTextEdit="1"/>
          </p:cNvSpPr>
          <p:nvPr>
            <p:ph type="sldImg"/>
          </p:nvPr>
        </p:nvSpPr>
        <p:spPr/>
      </p:sp>
      <p:sp>
        <p:nvSpPr>
          <p:cNvPr id="30003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67A94105-F465-4FCA-AC2A-BAF2992FEF26}"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01059" name="Rectangle 2"/>
          <p:cNvSpPr>
            <a:spLocks noGrp="1" noRot="1" noChangeAspect="1" noChangeArrowheads="1" noTextEdit="1"/>
          </p:cNvSpPr>
          <p:nvPr>
            <p:ph type="sldImg"/>
          </p:nvPr>
        </p:nvSpPr>
        <p:spPr/>
      </p:sp>
      <p:sp>
        <p:nvSpPr>
          <p:cNvPr id="30106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F6C7A06-B533-4E56-8657-056894C0A1B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02083" name="Rectangle 2"/>
          <p:cNvSpPr>
            <a:spLocks noGrp="1" noRot="1" noChangeAspect="1" noChangeArrowheads="1" noTextEdit="1"/>
          </p:cNvSpPr>
          <p:nvPr>
            <p:ph type="sldImg"/>
          </p:nvPr>
        </p:nvSpPr>
        <p:spPr/>
      </p:sp>
      <p:sp>
        <p:nvSpPr>
          <p:cNvPr id="30208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86CFEE4-4755-4F7C-B275-E55F15547558}"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03107" name="Rectangle 2"/>
          <p:cNvSpPr>
            <a:spLocks noGrp="1" noRot="1" noChangeAspect="1" noChangeArrowheads="1" noTextEdit="1"/>
          </p:cNvSpPr>
          <p:nvPr>
            <p:ph type="sldImg"/>
          </p:nvPr>
        </p:nvSpPr>
        <p:spPr/>
      </p:sp>
      <p:sp>
        <p:nvSpPr>
          <p:cNvPr id="30310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620B371-4471-45D3-BF20-27E04D5B739B}"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04131" name="Rectangle 2"/>
          <p:cNvSpPr>
            <a:spLocks noGrp="1" noRot="1" noChangeAspect="1" noChangeArrowheads="1" noTextEdit="1"/>
          </p:cNvSpPr>
          <p:nvPr>
            <p:ph type="sldImg"/>
          </p:nvPr>
        </p:nvSpPr>
        <p:spPr/>
      </p:sp>
      <p:sp>
        <p:nvSpPr>
          <p:cNvPr id="30413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1059E02-E40B-4C97-9C07-F09E27C58DB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05155" name="Rectangle 2"/>
          <p:cNvSpPr>
            <a:spLocks noGrp="1" noRot="1" noChangeAspect="1" noChangeArrowheads="1" noTextEdit="1"/>
          </p:cNvSpPr>
          <p:nvPr>
            <p:ph type="sldImg"/>
          </p:nvPr>
        </p:nvSpPr>
        <p:spPr/>
      </p:sp>
      <p:sp>
        <p:nvSpPr>
          <p:cNvPr id="30515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6C5984F1-8F98-4DEE-B7D6-9DC2C7A42D85}"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06179" name="Rectangle 2"/>
          <p:cNvSpPr>
            <a:spLocks noGrp="1" noRot="1" noChangeAspect="1" noChangeArrowheads="1" noTextEdit="1"/>
          </p:cNvSpPr>
          <p:nvPr>
            <p:ph type="sldImg"/>
          </p:nvPr>
        </p:nvSpPr>
        <p:spPr/>
      </p:sp>
      <p:sp>
        <p:nvSpPr>
          <p:cNvPr id="30618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6B6441AC-BF30-4E19-B58C-06145ACFA076}"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00707" name="Rectangle 2"/>
          <p:cNvSpPr>
            <a:spLocks noGrp="1" noRot="1" noChangeAspect="1" noChangeArrowheads="1" noTextEdit="1"/>
          </p:cNvSpPr>
          <p:nvPr>
            <p:ph type="sldImg"/>
          </p:nvPr>
        </p:nvSpPr>
        <p:spPr/>
      </p:sp>
      <p:sp>
        <p:nvSpPr>
          <p:cNvPr id="20070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23399D0-C8A5-4040-9B67-80CC8EB5A0E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07203" name="Rectangle 2"/>
          <p:cNvSpPr>
            <a:spLocks noGrp="1" noRot="1" noChangeAspect="1" noChangeArrowheads="1" noTextEdit="1"/>
          </p:cNvSpPr>
          <p:nvPr>
            <p:ph type="sldImg"/>
          </p:nvPr>
        </p:nvSpPr>
        <p:spPr/>
      </p:sp>
      <p:sp>
        <p:nvSpPr>
          <p:cNvPr id="30720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8A40F31-9644-4B48-9C6D-10441EF8152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08227" name="Rectangle 2"/>
          <p:cNvSpPr>
            <a:spLocks noGrp="1" noRot="1" noChangeAspect="1" noChangeArrowheads="1" noTextEdit="1"/>
          </p:cNvSpPr>
          <p:nvPr>
            <p:ph type="sldImg"/>
          </p:nvPr>
        </p:nvSpPr>
        <p:spPr/>
      </p:sp>
      <p:sp>
        <p:nvSpPr>
          <p:cNvPr id="30822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20B1A64-4102-48D0-AB11-217E8BFF7B5E}"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09251" name="Rectangle 2"/>
          <p:cNvSpPr>
            <a:spLocks noGrp="1" noRot="1" noChangeAspect="1" noChangeArrowheads="1" noTextEdit="1"/>
          </p:cNvSpPr>
          <p:nvPr>
            <p:ph type="sldImg"/>
          </p:nvPr>
        </p:nvSpPr>
        <p:spPr/>
      </p:sp>
      <p:sp>
        <p:nvSpPr>
          <p:cNvPr id="30925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376E2AE-8F48-488E-B6D4-F9740B6D839D}"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10275" name="Rectangle 2"/>
          <p:cNvSpPr>
            <a:spLocks noGrp="1" noRot="1" noChangeAspect="1" noChangeArrowheads="1" noTextEdit="1"/>
          </p:cNvSpPr>
          <p:nvPr>
            <p:ph type="sldImg"/>
          </p:nvPr>
        </p:nvSpPr>
        <p:spPr/>
      </p:sp>
      <p:sp>
        <p:nvSpPr>
          <p:cNvPr id="31027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056F35B-0682-40D0-8746-35BF47154BE2}"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11299" name="Rectangle 2"/>
          <p:cNvSpPr>
            <a:spLocks noGrp="1" noRot="1" noChangeAspect="1" noChangeArrowheads="1" noTextEdit="1"/>
          </p:cNvSpPr>
          <p:nvPr>
            <p:ph type="sldImg"/>
          </p:nvPr>
        </p:nvSpPr>
        <p:spPr/>
      </p:sp>
      <p:sp>
        <p:nvSpPr>
          <p:cNvPr id="31130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3E8855EE-5D99-484C-9EB2-36B923034955}"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12323" name="Rectangle 2"/>
          <p:cNvSpPr>
            <a:spLocks noGrp="1" noRot="1" noChangeAspect="1" noChangeArrowheads="1" noTextEdit="1"/>
          </p:cNvSpPr>
          <p:nvPr>
            <p:ph type="sldImg"/>
          </p:nvPr>
        </p:nvSpPr>
        <p:spPr/>
      </p:sp>
      <p:sp>
        <p:nvSpPr>
          <p:cNvPr id="31232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AB5B255-5FD0-405C-84D7-F02B51D82ED5}"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13347" name="Rectangle 2"/>
          <p:cNvSpPr>
            <a:spLocks noGrp="1" noRot="1" noChangeAspect="1" noChangeArrowheads="1" noTextEdit="1"/>
          </p:cNvSpPr>
          <p:nvPr>
            <p:ph type="sldImg"/>
          </p:nvPr>
        </p:nvSpPr>
        <p:spPr/>
      </p:sp>
      <p:sp>
        <p:nvSpPr>
          <p:cNvPr id="31334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38082E8-C7B6-4624-843A-AC5ED295AE1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14371" name="Rectangle 2"/>
          <p:cNvSpPr>
            <a:spLocks noGrp="1" noRot="1" noChangeAspect="1" noChangeArrowheads="1" noTextEdit="1"/>
          </p:cNvSpPr>
          <p:nvPr>
            <p:ph type="sldImg"/>
          </p:nvPr>
        </p:nvSpPr>
        <p:spPr/>
      </p:sp>
      <p:sp>
        <p:nvSpPr>
          <p:cNvPr id="31437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2252453-2C7F-40DD-8881-367CE67C1CF3}"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15395" name="Rectangle 2"/>
          <p:cNvSpPr>
            <a:spLocks noGrp="1" noRot="1" noChangeAspect="1" noChangeArrowheads="1" noTextEdit="1"/>
          </p:cNvSpPr>
          <p:nvPr>
            <p:ph type="sldImg"/>
          </p:nvPr>
        </p:nvSpPr>
        <p:spPr/>
      </p:sp>
      <p:sp>
        <p:nvSpPr>
          <p:cNvPr id="315396"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47F691CC-0732-4EC2-B3B4-210C486E794F}"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16419" name="Rectangle 2"/>
          <p:cNvSpPr>
            <a:spLocks noGrp="1" noRot="1" noChangeAspect="1" noChangeArrowheads="1" noTextEdit="1"/>
          </p:cNvSpPr>
          <p:nvPr>
            <p:ph type="sldImg"/>
          </p:nvPr>
        </p:nvSpPr>
        <p:spPr/>
      </p:sp>
      <p:sp>
        <p:nvSpPr>
          <p:cNvPr id="316420"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E58A504A-AEFE-4544-B516-8A9DBF16351A}"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201731" name="Rectangle 2"/>
          <p:cNvSpPr>
            <a:spLocks noGrp="1" noRot="1" noChangeAspect="1" noChangeArrowheads="1" noTextEdit="1"/>
          </p:cNvSpPr>
          <p:nvPr>
            <p:ph type="sldImg"/>
          </p:nvPr>
        </p:nvSpPr>
        <p:spPr/>
      </p:sp>
      <p:sp>
        <p:nvSpPr>
          <p:cNvPr id="20173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685D597A-35FC-4700-9ADB-578F78943321}" type="slidenum">
              <a:rPr lang="zh-CN" altLang="en-US" sz="1200" b="0">
                <a:latin typeface="Arial" panose="020B0604020202020204" pitchFamily="34" charset="0"/>
              </a:rPr>
            </a:fld>
            <a:endParaRPr lang="en-US" altLang="zh-CN" sz="1200" b="0">
              <a:latin typeface="Arial" panose="020B0604020202020204" pitchFamily="34" charset="0"/>
            </a:endParaRPr>
          </a:p>
        </p:txBody>
      </p:sp>
      <p:sp>
        <p:nvSpPr>
          <p:cNvPr id="317443" name="Rectangle 2"/>
          <p:cNvSpPr>
            <a:spLocks noGrp="1" noRot="1" noChangeAspect="1" noChangeArrowheads="1" noTextEdit="1"/>
          </p:cNvSpPr>
          <p:nvPr>
            <p:ph type="sldImg"/>
          </p:nvPr>
        </p:nvSpPr>
        <p:spPr/>
      </p:sp>
      <p:sp>
        <p:nvSpPr>
          <p:cNvPr id="31744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a:noFill/>
        </p:spPr>
        <p:txBody>
          <a:bodyPr/>
          <a:lstStyle/>
          <a:p>
            <a:pPr eaLnBrk="1" hangingPunct="1">
              <a:lnSpc>
                <a:spcPct val="80000"/>
              </a:lnSpc>
              <a:buClr>
                <a:srgbClr val="C00000"/>
              </a:buClr>
              <a:buFont typeface="宋体" panose="02010600030101010101" pitchFamily="2" charset="-122"/>
              <a:buNone/>
            </a:pPr>
            <a:endParaRPr lang="zh-CN" altLang="en-US" sz="800"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a:noFill/>
        </p:spPr>
        <p:txBody>
          <a:bodyPr/>
          <a:lstStyle/>
          <a:p>
            <a:pPr eaLnBrk="1" hangingPunct="1">
              <a:lnSpc>
                <a:spcPct val="80000"/>
              </a:lnSpc>
              <a:buClr>
                <a:srgbClr val="C00000"/>
              </a:buClr>
              <a:buFont typeface="宋体" panose="02010600030101010101" pitchFamily="2" charset="-122"/>
              <a:buNone/>
            </a:pPr>
            <a:endParaRPr lang="zh-CN" altLang="en-US" sz="8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PPT_Deck_Finished"/>
          <p:cNvPicPr>
            <a:picLocks noChangeAspect="1" noChangeArrowheads="1"/>
          </p:cNvPicPr>
          <p:nvPr/>
        </p:nvPicPr>
        <p:blipFill>
          <a:blip r:embed="rId2" cstate="print"/>
          <a:srcRect/>
          <a:stretch>
            <a:fillRect/>
          </a:stretch>
        </p:blipFill>
        <p:spPr bwMode="auto">
          <a:xfrm>
            <a:off x="762000" y="838200"/>
            <a:ext cx="7620000" cy="5715000"/>
          </a:xfrm>
          <a:prstGeom prst="rect">
            <a:avLst/>
          </a:prstGeom>
          <a:noFill/>
          <a:ln w="9525">
            <a:noFill/>
            <a:miter lim="800000"/>
            <a:headEnd/>
            <a:tailEnd/>
          </a:ln>
        </p:spPr>
      </p:pic>
      <p:pic>
        <p:nvPicPr>
          <p:cNvPr id="5" name="Picture 3" descr="PPT_Deck_Finished"/>
          <p:cNvPicPr>
            <a:picLocks noChangeAspect="1" noChangeArrowheads="1"/>
          </p:cNvPicPr>
          <p:nvPr/>
        </p:nvPicPr>
        <p:blipFill>
          <a:blip r:embed="rId2" cstate="print"/>
          <a:srcRect/>
          <a:stretch>
            <a:fillRect/>
          </a:stretch>
        </p:blipFill>
        <p:spPr bwMode="auto">
          <a:xfrm>
            <a:off x="762000" y="838200"/>
            <a:ext cx="7620000" cy="5715000"/>
          </a:xfrm>
          <a:prstGeom prst="rect">
            <a:avLst/>
          </a:prstGeom>
          <a:noFill/>
          <a:ln w="9525">
            <a:noFill/>
            <a:miter lim="800000"/>
            <a:headEnd/>
            <a:tailEnd/>
          </a:ln>
        </p:spPr>
      </p:pic>
      <p:sp>
        <p:nvSpPr>
          <p:cNvPr id="94212" name="Rectangle 4"/>
          <p:cNvSpPr>
            <a:spLocks noGrp="1" noChangeArrowheads="1"/>
          </p:cNvSpPr>
          <p:nvPr>
            <p:ph type="ctrTitle"/>
          </p:nvPr>
        </p:nvSpPr>
        <p:spPr>
          <a:xfrm>
            <a:off x="1328738" y="1863725"/>
            <a:ext cx="6443662" cy="3113088"/>
          </a:xfrm>
        </p:spPr>
        <p:txBody>
          <a:bodyPr/>
          <a:lstStyle>
            <a:lvl1pPr algn="ctr">
              <a:defRPr sz="5000"/>
            </a:lvl1pPr>
          </a:lstStyle>
          <a:p>
            <a:r>
              <a:rPr lang="en-US" altLang="zh-CN"/>
              <a:t>Click to edit Master title style</a:t>
            </a:r>
            <a:endParaRPr lang="en-US" altLang="zh-CN"/>
          </a:p>
        </p:txBody>
      </p:sp>
      <p:sp>
        <p:nvSpPr>
          <p:cNvPr id="94213" name="Rectangle 5"/>
          <p:cNvSpPr>
            <a:spLocks noGrp="1" noChangeArrowheads="1"/>
          </p:cNvSpPr>
          <p:nvPr>
            <p:ph type="subTitle" sz="quarter" idx="1"/>
          </p:nvPr>
        </p:nvSpPr>
        <p:spPr>
          <a:xfrm>
            <a:off x="1320800" y="4965700"/>
            <a:ext cx="6451600" cy="673100"/>
          </a:xfrm>
        </p:spPr>
        <p:txBody>
          <a:bodyPr lIns="91440" tIns="45720" rIns="91440" bIns="45720"/>
          <a:lstStyle>
            <a:lvl1pPr marL="0" indent="0" algn="ctr">
              <a:buFont typeface="Wingdings" panose="05000000000000000000" pitchFamily="2" charset="2"/>
              <a:buNone/>
              <a:defRPr/>
            </a:lvl1pPr>
          </a:lstStyle>
          <a:p>
            <a:r>
              <a:rPr lang="en-US" altLang="zh-CN"/>
              <a:t>Click to edit Master subtitle style</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2575" y="44450"/>
            <a:ext cx="1930400" cy="609758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44450"/>
            <a:ext cx="5641975" cy="6097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819150"/>
            <a:ext cx="4038600" cy="5356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1050925" y="1447800"/>
            <a:ext cx="3436938" cy="4694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0263" y="1447800"/>
            <a:ext cx="3436937" cy="4694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42875"/>
            <a:ext cx="2057400" cy="60325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2875"/>
            <a:ext cx="6019800" cy="60325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53602"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endParaRPr lang="zh-CN" altLang="en-US"/>
          </a:p>
        </p:txBody>
      </p:sp>
      <p:sp>
        <p:nvSpPr>
          <p:cNvPr id="153603"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fld id="{54B0917F-B56E-433A-B1BB-0AD55238413D}" type="datetimeFigureOut">
              <a:rPr lang="zh-CN" altLang="en-US"/>
            </a:fld>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E9E6F74A-559F-4697-91FD-756A408B4DAE}" type="slidenum">
              <a:rPr lang="zh-CN" altLang="en-US"/>
            </a:fld>
            <a:endParaRPr lang="en-US" altLang="zh-CN"/>
          </a:p>
        </p:txBody>
      </p:sp>
    </p:spTree>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fld id="{B591EFC2-3BF8-483F-8235-8789D6166311}"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BED7466-08A4-452A-B017-9E963A4FD2C0}" type="slidenum">
              <a:rPr lang="zh-CN" altLang="en-US"/>
            </a:fld>
            <a:endParaRPr lang="en-US" altLang="zh-CN"/>
          </a:p>
        </p:txBody>
      </p:sp>
    </p:spTree>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fld id="{01255D38-065A-4FDB-9EBD-EDCA59466564}"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26D3795-2A5A-4C61-9F6F-1891EF6709B2}" type="slidenum">
              <a:rPr lang="zh-CN" altLang="en-US"/>
            </a:fld>
            <a:endParaRPr lang="en-US" altLang="zh-CN"/>
          </a:p>
        </p:txBody>
      </p:sp>
    </p:spTree>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fld id="{5376B613-B8C1-415A-9ADF-F5FF38C9A0F2}" type="datetimeFigureOut">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EB7E4F5-C740-4F63-ADDB-9F28E7F71940}" type="slidenum">
              <a:rPr lang="zh-CN" altLang="en-US"/>
            </a:fld>
            <a:endParaRPr lang="en-US" altLang="zh-CN"/>
          </a:p>
        </p:txBody>
      </p:sp>
    </p:spTree>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fld id="{21A58BDE-B29C-49A3-A9CD-603B09E68AFE}" type="datetimeFigureOut">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847ABCC-4B6A-48EF-BA4B-DD5056DD4432}" type="slidenum">
              <a:rPr lang="zh-CN" altLang="en-US"/>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fld id="{3466D15A-2E4E-47D3-A0ED-5C215CE1BBC6}" type="datetimeFigureOut">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7197F41-237F-4708-8AFF-B0157A8D9025}" type="slidenum">
              <a:rPr lang="zh-CN" altLang="en-US"/>
            </a:fld>
            <a:endParaRPr lang="en-US" altLang="zh-CN"/>
          </a:p>
        </p:txBody>
      </p:sp>
    </p:spTree>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A3F80716-F94C-4FE3-90E1-4289601A1337}" type="datetimeFigureOut">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E692D52E-789A-41F0-9705-5F413CE0D70E}" type="slidenum">
              <a:rPr lang="zh-CN" altLang="en-US"/>
            </a:fld>
            <a:endParaRPr lang="en-US" altLang="zh-CN"/>
          </a:p>
        </p:txBody>
      </p:sp>
    </p:spTree>
  </p:cSld>
  <p:clrMapOvr>
    <a:masterClrMapping/>
  </p:clrMapOvr>
  <p:transition>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D7FEE732-B1EF-4440-9F6C-0349BFB47577}" type="datetimeFigureOut">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7E7873E-E3F4-4815-8DA9-B4B551638E1C}" type="slidenum">
              <a:rPr lang="zh-CN" altLang="en-US"/>
            </a:fld>
            <a:endParaRPr lang="en-US" altLang="zh-CN"/>
          </a:p>
        </p:txBody>
      </p:sp>
    </p:spTree>
  </p:cSld>
  <p:clrMapOvr>
    <a:masterClrMapping/>
  </p:clrMapOvr>
  <p:transition>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567A2427-C3A6-48DE-BF17-B1E1891132B2}" type="datetimeFigureOut">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6F6E92F-43DD-4A8F-B904-8EB827728FE5}" type="slidenum">
              <a:rPr lang="zh-CN" altLang="en-US"/>
            </a:fld>
            <a:endParaRPr lang="en-US" altLang="zh-CN"/>
          </a:p>
        </p:txBody>
      </p:sp>
    </p:spTree>
  </p:cSld>
  <p:clrMapOvr>
    <a:masterClrMapping/>
  </p:clrMapOvr>
  <p:transition>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fld id="{12591533-1A4A-446D-A532-7B48DE312DBD}"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70C6581-E9D0-4933-9EFE-D184C1D4BC85}" type="slidenum">
              <a:rPr lang="zh-CN" altLang="en-US"/>
            </a:fld>
            <a:endParaRPr lang="en-US" altLang="zh-CN"/>
          </a:p>
        </p:txBody>
      </p:sp>
    </p:spTree>
  </p:cSld>
  <p:clrMapOvr>
    <a:masterClrMapping/>
  </p:clrMapOvr>
  <p:transition>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fld id="{64466D5F-C1AB-4F61-8918-B652AE2C8E3A}" type="datetimeFigureOut">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BF168BA-9907-4950-8358-E2AD9B340593}" type="slidenum">
              <a:rPr lang="zh-CN" altLang="en-US"/>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4.png"/><Relationship Id="rId12" Type="http://schemas.openxmlformats.org/officeDocument/2006/relationships/image" Target="../media/image5.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4.png"/><Relationship Id="rId12" Type="http://schemas.openxmlformats.org/officeDocument/2006/relationships/image" Target="../media/image5.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7.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_Deck_Finished"/>
          <p:cNvPicPr>
            <a:picLocks noChangeAspect="1" noChangeArrowheads="1"/>
          </p:cNvPicPr>
          <p:nvPr/>
        </p:nvPicPr>
        <p:blipFill>
          <a:blip r:embed="rId12" cstate="print"/>
          <a:srcRect/>
          <a:stretch>
            <a:fillRect/>
          </a:stretch>
        </p:blipFill>
        <p:spPr bwMode="auto">
          <a:xfrm>
            <a:off x="762000" y="838200"/>
            <a:ext cx="7620000" cy="5715000"/>
          </a:xfrm>
          <a:prstGeom prst="rect">
            <a:avLst/>
          </a:prstGeom>
          <a:noFill/>
          <a:ln w="9525">
            <a:noFill/>
            <a:miter lim="800000"/>
            <a:headEnd/>
            <a:tailEnd/>
          </a:ln>
        </p:spPr>
      </p:pic>
      <p:pic>
        <p:nvPicPr>
          <p:cNvPr id="1027" name="Picture 3" descr="PPT_Deck_Finished"/>
          <p:cNvPicPr>
            <a:picLocks noChangeAspect="1" noChangeArrowheads="1"/>
          </p:cNvPicPr>
          <p:nvPr/>
        </p:nvPicPr>
        <p:blipFill>
          <a:blip r:embed="rId12" cstate="print"/>
          <a:srcRect/>
          <a:stretch>
            <a:fillRect/>
          </a:stretch>
        </p:blipFill>
        <p:spPr bwMode="auto">
          <a:xfrm>
            <a:off x="762000" y="838200"/>
            <a:ext cx="7620000" cy="5715000"/>
          </a:xfrm>
          <a:prstGeom prst="rect">
            <a:avLst/>
          </a:prstGeom>
          <a:noFill/>
          <a:ln w="9525">
            <a:noFill/>
            <a:miter lim="800000"/>
            <a:headEnd/>
            <a:tailEnd/>
          </a:ln>
        </p:spPr>
      </p:pic>
      <p:sp>
        <p:nvSpPr>
          <p:cNvPr id="1028" name="Rectangle 4"/>
          <p:cNvSpPr>
            <a:spLocks noGrp="1" noChangeArrowheads="1"/>
          </p:cNvSpPr>
          <p:nvPr>
            <p:ph type="title"/>
          </p:nvPr>
        </p:nvSpPr>
        <p:spPr bwMode="auto">
          <a:xfrm>
            <a:off x="838200" y="44450"/>
            <a:ext cx="7724775" cy="685800"/>
          </a:xfrm>
          <a:prstGeom prst="rect">
            <a:avLst/>
          </a:prstGeom>
          <a:noFill/>
          <a:ln w="9525">
            <a:noFill/>
            <a:miter lim="800000"/>
          </a:ln>
        </p:spPr>
        <p:txBody>
          <a:bodyPr vert="horz" wrap="square" lIns="0" tIns="45720" rIns="91440" bIns="45720" numCol="1" anchor="ctr" anchorCtr="0" compatLnSpc="1"/>
          <a:lstStyle/>
          <a:p>
            <a:pPr lvl="0"/>
            <a:r>
              <a:rPr lang="en-US" altLang="zh-CN" smtClean="0"/>
              <a:t>Slide Title</a:t>
            </a:r>
            <a:endParaRPr lang="en-US" altLang="zh-CN" smtClean="0"/>
          </a:p>
        </p:txBody>
      </p:sp>
      <p:sp>
        <p:nvSpPr>
          <p:cNvPr id="1029" name="Rectangle 5"/>
          <p:cNvSpPr>
            <a:spLocks noGrp="1" noChangeArrowheads="1"/>
          </p:cNvSpPr>
          <p:nvPr>
            <p:ph type="body" idx="1"/>
          </p:nvPr>
        </p:nvSpPr>
        <p:spPr bwMode="auto">
          <a:xfrm>
            <a:off x="1050925" y="1447800"/>
            <a:ext cx="7026275" cy="4694238"/>
          </a:xfrm>
          <a:prstGeom prst="rect">
            <a:avLst/>
          </a:prstGeom>
          <a:noFill/>
          <a:ln w="9525">
            <a:noFill/>
            <a:miter lim="800000"/>
          </a:ln>
        </p:spPr>
        <p:txBody>
          <a:bodyPr vert="horz" wrap="square" lIns="0" tIns="0" rIns="0" bIns="0" numCol="1" anchor="t" anchorCtr="0" compatLnSpc="1"/>
          <a:lstStyle/>
          <a:p>
            <a:pPr lvl="0"/>
            <a:r>
              <a:rPr lang="en-US" altLang="zh-CN" smtClean="0"/>
              <a:t>Body Text</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85000"/>
        </a:lnSpc>
        <a:spcBef>
          <a:spcPct val="0"/>
        </a:spcBef>
        <a:spcAft>
          <a:spcPct val="0"/>
        </a:spcAft>
        <a:buClr>
          <a:srgbClr val="DC0081"/>
        </a:buClr>
        <a:buFont typeface="Wingdings" panose="05000000000000000000" pitchFamily="2" charset="2"/>
        <a:defRPr sz="2800" b="1">
          <a:solidFill>
            <a:schemeClr val="tx2"/>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2pPr>
      <a:lvl3pPr algn="l" rtl="0" eaLnBrk="0" fontAlgn="base" hangingPunct="0">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3pPr>
      <a:lvl4pPr algn="l" rtl="0" eaLnBrk="0" fontAlgn="base" hangingPunct="0">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4pPr>
      <a:lvl5pPr algn="l" rtl="0" eaLnBrk="0" fontAlgn="base" hangingPunct="0">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5pPr>
      <a:lvl6pPr marL="457200" algn="l" rtl="0" fontAlgn="base">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6pPr>
      <a:lvl7pPr marL="914400" algn="l" rtl="0" fontAlgn="base">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7pPr>
      <a:lvl8pPr marL="1371600" algn="l" rtl="0" fontAlgn="base">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8pPr>
      <a:lvl9pPr marL="1828800" algn="l" rtl="0" fontAlgn="base">
        <a:lnSpc>
          <a:spcPct val="85000"/>
        </a:lnSpc>
        <a:spcBef>
          <a:spcPct val="0"/>
        </a:spcBef>
        <a:spcAft>
          <a:spcPct val="0"/>
        </a:spcAft>
        <a:buClr>
          <a:srgbClr val="DC0081"/>
        </a:buClr>
        <a:buFont typeface="Wingdings" panose="05000000000000000000" pitchFamily="2" charset="2"/>
        <a:defRPr sz="2800" b="1">
          <a:solidFill>
            <a:schemeClr val="tx2"/>
          </a:solidFill>
          <a:latin typeface="Arial Narrow" panose="020B0606020202030204" pitchFamily="34" charset="0"/>
        </a:defRPr>
      </a:lvl9pPr>
    </p:titleStyle>
    <p:bodyStyle>
      <a:lvl1pPr marL="228600" indent="-228600" algn="l" rtl="0" eaLnBrk="0" fontAlgn="base" hangingPunct="0">
        <a:lnSpc>
          <a:spcPct val="90000"/>
        </a:lnSpc>
        <a:spcBef>
          <a:spcPct val="40000"/>
        </a:spcBef>
        <a:spcAft>
          <a:spcPct val="0"/>
        </a:spcAft>
        <a:buClr>
          <a:srgbClr val="8DACD0"/>
        </a:buClr>
        <a:buSzPct val="70000"/>
        <a:buFont typeface="Wingdings" panose="05000000000000000000" pitchFamily="2" charset="2"/>
        <a:buBlip>
          <a:blip r:embed="rId13"/>
        </a:buBlip>
        <a:defRPr sz="2400" b="1">
          <a:solidFill>
            <a:schemeClr val="tx1"/>
          </a:solidFill>
          <a:latin typeface="+mn-lt"/>
          <a:ea typeface="+mn-ea"/>
          <a:cs typeface="+mn-cs"/>
        </a:defRPr>
      </a:lvl1pPr>
      <a:lvl2pPr marL="631825" indent="-174625" algn="l" rtl="0" eaLnBrk="0" fontAlgn="base" hangingPunct="0">
        <a:lnSpc>
          <a:spcPct val="90000"/>
        </a:lnSpc>
        <a:spcBef>
          <a:spcPct val="40000"/>
        </a:spcBef>
        <a:spcAft>
          <a:spcPct val="0"/>
        </a:spcAft>
        <a:buClr>
          <a:srgbClr val="8DACD0"/>
        </a:buClr>
        <a:buFont typeface="Wingdings" panose="05000000000000000000" pitchFamily="2" charset="2"/>
        <a:buChar char=""/>
        <a:defRPr sz="2400">
          <a:solidFill>
            <a:schemeClr val="tx1"/>
          </a:solidFill>
          <a:latin typeface="+mn-lt"/>
        </a:defRPr>
      </a:lvl2pPr>
      <a:lvl3pPr marL="860425" indent="-6350" algn="l" rtl="0" eaLnBrk="0" fontAlgn="base" hangingPunct="0">
        <a:lnSpc>
          <a:spcPct val="90000"/>
        </a:lnSpc>
        <a:spcBef>
          <a:spcPct val="40000"/>
        </a:spcBef>
        <a:spcAft>
          <a:spcPct val="0"/>
        </a:spcAft>
        <a:buChar char="•"/>
        <a:defRPr>
          <a:solidFill>
            <a:schemeClr val="tx1"/>
          </a:solidFill>
          <a:latin typeface="+mn-lt"/>
        </a:defRPr>
      </a:lvl3pPr>
      <a:lvl4pPr marL="1089025" indent="282575" algn="l" rtl="0" eaLnBrk="0" fontAlgn="base" hangingPunct="0">
        <a:lnSpc>
          <a:spcPct val="90000"/>
        </a:lnSpc>
        <a:spcBef>
          <a:spcPct val="40000"/>
        </a:spcBef>
        <a:spcAft>
          <a:spcPct val="0"/>
        </a:spcAft>
        <a:buChar char="–"/>
        <a:defRPr>
          <a:solidFill>
            <a:schemeClr val="tx1"/>
          </a:solidFill>
          <a:latin typeface="+mn-lt"/>
        </a:defRPr>
      </a:lvl4pPr>
      <a:lvl5pPr marL="1313180" indent="-1905" algn="l" rtl="0" eaLnBrk="0" fontAlgn="base" hangingPunct="0">
        <a:lnSpc>
          <a:spcPct val="90000"/>
        </a:lnSpc>
        <a:spcBef>
          <a:spcPct val="40000"/>
        </a:spcBef>
        <a:spcAft>
          <a:spcPct val="0"/>
        </a:spcAft>
        <a:buChar char="»"/>
        <a:defRPr>
          <a:solidFill>
            <a:schemeClr val="tx1"/>
          </a:solidFill>
          <a:latin typeface="+mn-lt"/>
        </a:defRPr>
      </a:lvl5pPr>
      <a:lvl6pPr marL="1770380" indent="-1905" algn="l" rtl="0" fontAlgn="base">
        <a:lnSpc>
          <a:spcPct val="90000"/>
        </a:lnSpc>
        <a:spcBef>
          <a:spcPct val="40000"/>
        </a:spcBef>
        <a:spcAft>
          <a:spcPct val="0"/>
        </a:spcAft>
        <a:defRPr sz="2000">
          <a:solidFill>
            <a:schemeClr val="tx1"/>
          </a:solidFill>
          <a:latin typeface="+mn-lt"/>
        </a:defRPr>
      </a:lvl6pPr>
      <a:lvl7pPr marL="2227580" indent="-1905" algn="l" rtl="0" fontAlgn="base">
        <a:lnSpc>
          <a:spcPct val="90000"/>
        </a:lnSpc>
        <a:spcBef>
          <a:spcPct val="40000"/>
        </a:spcBef>
        <a:spcAft>
          <a:spcPct val="0"/>
        </a:spcAft>
        <a:defRPr sz="2000">
          <a:solidFill>
            <a:schemeClr val="tx1"/>
          </a:solidFill>
          <a:latin typeface="+mn-lt"/>
        </a:defRPr>
      </a:lvl7pPr>
      <a:lvl8pPr marL="2684780" indent="-1905" algn="l" rtl="0" fontAlgn="base">
        <a:lnSpc>
          <a:spcPct val="90000"/>
        </a:lnSpc>
        <a:spcBef>
          <a:spcPct val="40000"/>
        </a:spcBef>
        <a:spcAft>
          <a:spcPct val="0"/>
        </a:spcAft>
        <a:defRPr sz="2000">
          <a:solidFill>
            <a:schemeClr val="tx1"/>
          </a:solidFill>
          <a:latin typeface="+mn-lt"/>
        </a:defRPr>
      </a:lvl8pPr>
      <a:lvl9pPr marL="3141980" indent="-1905" algn="l" rtl="0" fontAlgn="base">
        <a:lnSpc>
          <a:spcPct val="90000"/>
        </a:lnSpc>
        <a:spcBef>
          <a:spcPct val="4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142875"/>
            <a:ext cx="8229600" cy="63341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Rectangle 3"/>
          <p:cNvSpPr>
            <a:spLocks noGrp="1" noChangeArrowheads="1"/>
          </p:cNvSpPr>
          <p:nvPr>
            <p:ph type="body" idx="1"/>
          </p:nvPr>
        </p:nvSpPr>
        <p:spPr bwMode="auto">
          <a:xfrm>
            <a:off x="457200" y="819150"/>
            <a:ext cx="8229600" cy="5356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ChangeArrowheads="1"/>
          </p:cNvSpPr>
          <p:nvPr userDrawn="1"/>
        </p:nvSpPr>
        <p:spPr bwMode="auto">
          <a:xfrm>
            <a:off x="3041650" y="6346825"/>
            <a:ext cx="2654300" cy="368300"/>
          </a:xfrm>
          <a:prstGeom prst="rect">
            <a:avLst/>
          </a:prstGeom>
          <a:noFill/>
          <a:ln w="9525">
            <a:noFill/>
            <a:miter lim="800000"/>
          </a:ln>
        </p:spPr>
        <p:txBody>
          <a:bodyPr/>
          <a:lstStyle/>
          <a:p>
            <a:pPr eaLnBrk="1" hangingPunct="1">
              <a:defRPr/>
            </a:pPr>
            <a:r>
              <a:rPr lang="en-US" altLang="zh-CN" sz="1400">
                <a:solidFill>
                  <a:schemeClr val="bg1"/>
                </a:solidFill>
                <a:effectLst>
                  <a:outerShdw blurRad="38100" dist="38100" dir="2700000" algn="tl">
                    <a:srgbClr val="C0C0C0"/>
                  </a:outerShdw>
                </a:effectLst>
                <a:latin typeface="Arial" panose="020B0604020202020204" pitchFamily="34" charset="0"/>
              </a:rPr>
              <a:t>ASP.NET</a:t>
            </a:r>
            <a:r>
              <a:rPr lang="zh-CN" altLang="en-US" sz="1400">
                <a:solidFill>
                  <a:schemeClr val="bg1"/>
                </a:solidFill>
                <a:effectLst>
                  <a:outerShdw blurRad="38100" dist="38100" dir="2700000" algn="tl">
                    <a:srgbClr val="C0C0C0"/>
                  </a:outerShdw>
                </a:effectLst>
                <a:latin typeface="Arial" panose="020B0604020202020204" pitchFamily="34" charset="0"/>
              </a:rPr>
              <a:t>案例教程 </a:t>
            </a:r>
            <a:endParaRPr lang="zh-CN" altLang="en-US" sz="1400">
              <a:solidFill>
                <a:schemeClr val="bg1"/>
              </a:solidFill>
              <a:effectLst>
                <a:outerShdw blurRad="38100" dist="38100" dir="2700000" algn="tl">
                  <a:srgbClr val="C0C0C0"/>
                </a:outerShdw>
              </a:effectLst>
              <a:latin typeface="Arial" panose="020B0604020202020204" pitchFamily="34" charset="0"/>
            </a:endParaRPr>
          </a:p>
        </p:txBody>
      </p:sp>
      <p:sp>
        <p:nvSpPr>
          <p:cNvPr id="1029" name="Rectangle 5"/>
          <p:cNvSpPr>
            <a:spLocks noChangeArrowheads="1"/>
          </p:cNvSpPr>
          <p:nvPr userDrawn="1"/>
        </p:nvSpPr>
        <p:spPr bwMode="auto">
          <a:xfrm>
            <a:off x="8388350" y="6481763"/>
            <a:ext cx="658813" cy="476250"/>
          </a:xfrm>
          <a:prstGeom prst="rect">
            <a:avLst/>
          </a:prstGeom>
          <a:noFill/>
          <a:ln w="9525">
            <a:noFill/>
            <a:miter lim="800000"/>
          </a:ln>
        </p:spPr>
        <p:txBody>
          <a:bodyPr/>
          <a:lstStyle/>
          <a:p>
            <a:pPr algn="r" eaLnBrk="1" hangingPunct="1">
              <a:defRPr/>
            </a:pPr>
            <a:fld id="{E14DC089-EAFD-4F6B-A6B7-2D214B84C0E6}" type="slidenum">
              <a:rPr lang="zh-CN" altLang="en-US" sz="1400">
                <a:solidFill>
                  <a:schemeClr val="bg1"/>
                </a:solidFill>
                <a:latin typeface="Times New Roman" panose="02020603050405020304" pitchFamily="18" charset="0"/>
              </a:rPr>
            </a:fld>
            <a:endParaRPr lang="en-US" altLang="zh-CN" sz="1400">
              <a:solidFill>
                <a:schemeClr val="bg1"/>
              </a:solidFill>
              <a:latin typeface="Times New Roman" panose="02020603050405020304" pitchFamily="18" charset="0"/>
            </a:endParaRPr>
          </a:p>
        </p:txBody>
      </p:sp>
      <p:sp>
        <p:nvSpPr>
          <p:cNvPr id="1030" name="Rectangle 6"/>
          <p:cNvSpPr>
            <a:spLocks noChangeArrowheads="1"/>
          </p:cNvSpPr>
          <p:nvPr userDrawn="1"/>
        </p:nvSpPr>
        <p:spPr bwMode="auto">
          <a:xfrm>
            <a:off x="6416675" y="6356350"/>
            <a:ext cx="1665288" cy="250825"/>
          </a:xfrm>
          <a:prstGeom prst="rect">
            <a:avLst/>
          </a:prstGeom>
          <a:noFill/>
          <a:ln w="9525">
            <a:noFill/>
            <a:miter lim="800000"/>
          </a:ln>
        </p:spPr>
        <p:txBody>
          <a:bodyPr/>
          <a:lstStyle/>
          <a:p>
            <a:pPr eaLnBrk="1" hangingPunct="1">
              <a:defRPr/>
            </a:pPr>
            <a:r>
              <a:rPr lang="zh-CN" altLang="en-US" sz="1400">
                <a:solidFill>
                  <a:schemeClr val="bg1"/>
                </a:solidFill>
                <a:effectLst>
                  <a:outerShdw blurRad="38100" dist="38100" dir="2700000" algn="tl">
                    <a:srgbClr val="C0C0C0"/>
                  </a:outerShdw>
                </a:effectLst>
                <a:latin typeface="Arial" panose="020B0604020202020204" pitchFamily="34" charset="0"/>
              </a:rPr>
              <a:t>第</a:t>
            </a:r>
            <a:r>
              <a:rPr lang="en-US" altLang="zh-CN" sz="1400">
                <a:solidFill>
                  <a:schemeClr val="bg1"/>
                </a:solidFill>
                <a:effectLst>
                  <a:outerShdw blurRad="38100" dist="38100" dir="2700000" algn="tl">
                    <a:srgbClr val="C0C0C0"/>
                  </a:outerShdw>
                </a:effectLst>
                <a:latin typeface="Arial" panose="020B0604020202020204" pitchFamily="34" charset="0"/>
              </a:rPr>
              <a:t>1</a:t>
            </a:r>
            <a:r>
              <a:rPr lang="zh-CN" altLang="en-US" sz="1400">
                <a:solidFill>
                  <a:schemeClr val="bg1"/>
                </a:solidFill>
                <a:effectLst>
                  <a:outerShdw blurRad="38100" dist="38100" dir="2700000" algn="tl">
                    <a:srgbClr val="C0C0C0"/>
                  </a:outerShdw>
                </a:effectLst>
                <a:latin typeface="Arial" panose="020B0604020202020204" pitchFamily="34" charset="0"/>
              </a:rPr>
              <a:t>版</a:t>
            </a:r>
            <a:endParaRPr lang="zh-CN" altLang="en-US" sz="1400">
              <a:solidFill>
                <a:schemeClr val="bg1"/>
              </a:solidFill>
              <a:effectLst>
                <a:outerShdw blurRad="38100" dist="38100" dir="2700000" algn="tl">
                  <a:srgbClr val="C0C0C0"/>
                </a:outerShdw>
              </a:effectLst>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5pPr>
      <a:lvl6pPr marL="4572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6pPr>
      <a:lvl7pPr marL="9144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7pPr>
      <a:lvl8pPr marL="13716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8pPr>
      <a:lvl9pPr marL="18288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SzPct val="100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3"/>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3"/>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7" name="Rectangle 4"/>
          <p:cNvSpPr>
            <a:spLocks noChangeArrowheads="1"/>
          </p:cNvSpPr>
          <p:nvPr/>
        </p:nvSpPr>
        <p:spPr bwMode="auto">
          <a:xfrm>
            <a:off x="3041650" y="6346825"/>
            <a:ext cx="2654300" cy="368300"/>
          </a:xfrm>
          <a:prstGeom prst="rect">
            <a:avLst/>
          </a:prstGeom>
          <a:noFill/>
          <a:ln w="9525">
            <a:noFill/>
            <a:miter lim="800000"/>
          </a:ln>
        </p:spPr>
        <p:txBody>
          <a:bodyPr/>
          <a:lstStyle/>
          <a:p>
            <a:pPr eaLnBrk="1" hangingPunct="1">
              <a:defRPr/>
            </a:pPr>
            <a:r>
              <a:rPr lang="en-US" altLang="zh-CN" sz="1400">
                <a:solidFill>
                  <a:schemeClr val="bg1"/>
                </a:solidFill>
                <a:effectLst>
                  <a:outerShdw blurRad="38100" dist="38100" dir="2700000" algn="tl">
                    <a:srgbClr val="C0C0C0"/>
                  </a:outerShdw>
                </a:effectLst>
                <a:latin typeface="Arial" panose="020B0604020202020204" pitchFamily="34" charset="0"/>
              </a:rPr>
              <a:t>ASP.NET</a:t>
            </a:r>
            <a:r>
              <a:rPr lang="zh-CN" altLang="en-US" sz="1400">
                <a:solidFill>
                  <a:schemeClr val="bg1"/>
                </a:solidFill>
                <a:effectLst>
                  <a:outerShdw blurRad="38100" dist="38100" dir="2700000" algn="tl">
                    <a:srgbClr val="C0C0C0"/>
                  </a:outerShdw>
                </a:effectLst>
                <a:latin typeface="Arial" panose="020B0604020202020204" pitchFamily="34" charset="0"/>
              </a:rPr>
              <a:t>案例教程 </a:t>
            </a:r>
            <a:endParaRPr lang="zh-CN" altLang="en-US" sz="1400">
              <a:solidFill>
                <a:schemeClr val="bg1"/>
              </a:solidFill>
              <a:effectLst>
                <a:outerShdw blurRad="38100" dist="38100" dir="2700000" algn="tl">
                  <a:srgbClr val="C0C0C0"/>
                </a:outerShdw>
              </a:effectLst>
              <a:latin typeface="Arial" panose="020B0604020202020204" pitchFamily="34" charset="0"/>
            </a:endParaRPr>
          </a:p>
        </p:txBody>
      </p:sp>
      <p:sp>
        <p:nvSpPr>
          <p:cNvPr id="8" name="Rectangle 5"/>
          <p:cNvSpPr>
            <a:spLocks noChangeArrowheads="1"/>
          </p:cNvSpPr>
          <p:nvPr/>
        </p:nvSpPr>
        <p:spPr bwMode="auto">
          <a:xfrm>
            <a:off x="5502275" y="6356350"/>
            <a:ext cx="1665288" cy="250825"/>
          </a:xfrm>
          <a:prstGeom prst="rect">
            <a:avLst/>
          </a:prstGeom>
          <a:noFill/>
          <a:ln w="9525">
            <a:noFill/>
            <a:miter lim="800000"/>
          </a:ln>
        </p:spPr>
        <p:txBody>
          <a:bodyPr/>
          <a:lstStyle/>
          <a:p>
            <a:pPr eaLnBrk="1" hangingPunct="1">
              <a:defRPr/>
            </a:pPr>
            <a:r>
              <a:rPr lang="zh-CN" altLang="en-US" sz="1400">
                <a:solidFill>
                  <a:schemeClr val="bg1"/>
                </a:solidFill>
                <a:effectLst>
                  <a:outerShdw blurRad="38100" dist="38100" dir="2700000" algn="tl">
                    <a:srgbClr val="C0C0C0"/>
                  </a:outerShdw>
                </a:effectLst>
                <a:latin typeface="Arial" panose="020B0604020202020204" pitchFamily="34" charset="0"/>
              </a:rPr>
              <a:t>第</a:t>
            </a:r>
            <a:r>
              <a:rPr lang="en-US" altLang="zh-CN" sz="1400">
                <a:solidFill>
                  <a:schemeClr val="bg1"/>
                </a:solidFill>
                <a:effectLst>
                  <a:outerShdw blurRad="38100" dist="38100" dir="2700000" algn="tl">
                    <a:srgbClr val="C0C0C0"/>
                  </a:outerShdw>
                </a:effectLst>
                <a:latin typeface="Arial" panose="020B0604020202020204" pitchFamily="34" charset="0"/>
              </a:rPr>
              <a:t>1</a:t>
            </a:r>
            <a:r>
              <a:rPr lang="zh-CN" altLang="en-US" sz="1400">
                <a:solidFill>
                  <a:schemeClr val="bg1"/>
                </a:solidFill>
                <a:effectLst>
                  <a:outerShdw blurRad="38100" dist="38100" dir="2700000" algn="tl">
                    <a:srgbClr val="C0C0C0"/>
                  </a:outerShdw>
                </a:effectLst>
                <a:latin typeface="Arial" panose="020B0604020202020204" pitchFamily="34" charset="0"/>
              </a:rPr>
              <a:t>版</a:t>
            </a:r>
            <a:endParaRPr lang="zh-CN" altLang="en-US" sz="1400">
              <a:solidFill>
                <a:schemeClr val="bg1"/>
              </a:solidFill>
              <a:effectLst>
                <a:outerShdw blurRad="38100" dist="38100" dir="2700000" algn="tl">
                  <a:srgbClr val="C0C0C0"/>
                </a:outerShdw>
              </a:effectLst>
              <a:latin typeface="Arial" panose="020B0604020202020204" pitchFamily="34" charset="0"/>
            </a:endParaRPr>
          </a:p>
        </p:txBody>
      </p:sp>
      <p:sp>
        <p:nvSpPr>
          <p:cNvPr id="3076" name="Rectangle 2"/>
          <p:cNvSpPr>
            <a:spLocks noGrp="1" noChangeArrowheads="1"/>
          </p:cNvSpPr>
          <p:nvPr>
            <p:ph type="title"/>
          </p:nvPr>
        </p:nvSpPr>
        <p:spPr bwMode="auto">
          <a:xfrm>
            <a:off x="457200" y="142875"/>
            <a:ext cx="8229600" cy="63341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3077" name="Rectangle 3"/>
          <p:cNvSpPr>
            <a:spLocks noGrp="1" noChangeArrowheads="1"/>
          </p:cNvSpPr>
          <p:nvPr>
            <p:ph type="body" idx="1"/>
          </p:nvPr>
        </p:nvSpPr>
        <p:spPr bwMode="auto">
          <a:xfrm>
            <a:off x="457200" y="819150"/>
            <a:ext cx="8229600" cy="5356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5pPr>
      <a:lvl6pPr marL="4572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6pPr>
      <a:lvl7pPr marL="9144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7pPr>
      <a:lvl8pPr marL="13716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8pPr>
      <a:lvl9pPr marL="18288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SzPct val="100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3"/>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3"/>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7" name="Rectangle 4"/>
          <p:cNvSpPr>
            <a:spLocks noChangeArrowheads="1"/>
          </p:cNvSpPr>
          <p:nvPr/>
        </p:nvSpPr>
        <p:spPr bwMode="auto">
          <a:xfrm>
            <a:off x="3041650" y="6346825"/>
            <a:ext cx="2654300" cy="368300"/>
          </a:xfrm>
          <a:prstGeom prst="rect">
            <a:avLst/>
          </a:prstGeom>
          <a:noFill/>
          <a:ln w="9525">
            <a:noFill/>
            <a:miter lim="800000"/>
          </a:ln>
        </p:spPr>
        <p:txBody>
          <a:bodyPr/>
          <a:lstStyle/>
          <a:p>
            <a:pPr eaLnBrk="1" hangingPunct="1">
              <a:defRPr/>
            </a:pPr>
            <a:r>
              <a:rPr lang="en-US" altLang="zh-CN" sz="1400">
                <a:solidFill>
                  <a:schemeClr val="bg1"/>
                </a:solidFill>
                <a:effectLst>
                  <a:outerShdw blurRad="38100" dist="38100" dir="2700000" algn="tl">
                    <a:srgbClr val="C0C0C0"/>
                  </a:outerShdw>
                </a:effectLst>
                <a:latin typeface="Arial" panose="020B0604020202020204" pitchFamily="34" charset="0"/>
              </a:rPr>
              <a:t>Copyright@2006</a:t>
            </a:r>
            <a:endParaRPr lang="en-US" altLang="zh-CN" sz="1400">
              <a:solidFill>
                <a:schemeClr val="bg1"/>
              </a:solidFill>
              <a:effectLst>
                <a:outerShdw blurRad="38100" dist="38100" dir="2700000" algn="tl">
                  <a:srgbClr val="C0C0C0"/>
                </a:outerShdw>
              </a:effectLst>
              <a:latin typeface="Arial" panose="020B0604020202020204" pitchFamily="34" charset="0"/>
            </a:endParaRPr>
          </a:p>
          <a:p>
            <a:pPr eaLnBrk="1" hangingPunct="1">
              <a:defRPr/>
            </a:pPr>
            <a:r>
              <a:rPr lang="en-US" altLang="zh-CN" sz="1400">
                <a:solidFill>
                  <a:schemeClr val="bg1"/>
                </a:solidFill>
                <a:effectLst>
                  <a:outerShdw blurRad="38100" dist="38100" dir="2700000" algn="tl">
                    <a:srgbClr val="C0C0C0"/>
                  </a:outerShdw>
                </a:effectLst>
                <a:latin typeface="Arial" panose="020B0604020202020204" pitchFamily="34" charset="0"/>
              </a:rPr>
              <a:t>College of ITSoft (HZIEE) </a:t>
            </a:r>
            <a:endParaRPr lang="en-US" altLang="zh-CN" sz="1400">
              <a:solidFill>
                <a:schemeClr val="bg1"/>
              </a:solidFill>
              <a:effectLst>
                <a:outerShdw blurRad="38100" dist="38100" dir="2700000" algn="tl">
                  <a:srgbClr val="C0C0C0"/>
                </a:outerShdw>
              </a:effectLst>
              <a:latin typeface="Arial" panose="020B0604020202020204" pitchFamily="34" charset="0"/>
            </a:endParaRPr>
          </a:p>
        </p:txBody>
      </p:sp>
      <p:sp>
        <p:nvSpPr>
          <p:cNvPr id="8" name="Rectangle 5"/>
          <p:cNvSpPr>
            <a:spLocks noChangeArrowheads="1"/>
          </p:cNvSpPr>
          <p:nvPr/>
        </p:nvSpPr>
        <p:spPr bwMode="auto">
          <a:xfrm>
            <a:off x="6416675" y="6553200"/>
            <a:ext cx="1665288" cy="250825"/>
          </a:xfrm>
          <a:prstGeom prst="rect">
            <a:avLst/>
          </a:prstGeom>
          <a:noFill/>
          <a:ln w="9525">
            <a:noFill/>
            <a:miter lim="800000"/>
          </a:ln>
        </p:spPr>
        <p:txBody>
          <a:bodyPr/>
          <a:lstStyle/>
          <a:p>
            <a:pPr eaLnBrk="1" hangingPunct="1">
              <a:defRPr/>
            </a:pPr>
            <a:r>
              <a:rPr lang="en-US" altLang="zh-CN" sz="1400">
                <a:solidFill>
                  <a:schemeClr val="bg1"/>
                </a:solidFill>
                <a:effectLst>
                  <a:outerShdw blurRad="38100" dist="38100" dir="2700000" algn="tl">
                    <a:srgbClr val="C0C0C0"/>
                  </a:outerShdw>
                </a:effectLst>
                <a:latin typeface="Arial" panose="020B0604020202020204" pitchFamily="34" charset="0"/>
              </a:rPr>
              <a:t>Version No: 1.0</a:t>
            </a:r>
            <a:endParaRPr lang="en-US" altLang="zh-CN" sz="1400">
              <a:solidFill>
                <a:schemeClr val="bg1"/>
              </a:solidFill>
              <a:effectLst>
                <a:outerShdw blurRad="38100" dist="38100" dir="2700000" algn="tl">
                  <a:srgbClr val="C0C0C0"/>
                </a:outerShdw>
              </a:effectLst>
              <a:latin typeface="Arial" panose="020B0604020202020204" pitchFamily="34" charset="0"/>
            </a:endParaRPr>
          </a:p>
        </p:txBody>
      </p:sp>
      <p:sp>
        <p:nvSpPr>
          <p:cNvPr id="4100" name="Rectangle 2"/>
          <p:cNvSpPr>
            <a:spLocks noGrp="1" noChangeArrowheads="1"/>
          </p:cNvSpPr>
          <p:nvPr>
            <p:ph type="title"/>
          </p:nvPr>
        </p:nvSpPr>
        <p:spPr bwMode="auto">
          <a:xfrm>
            <a:off x="457200" y="142875"/>
            <a:ext cx="8229600" cy="63341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101" name="Rectangle 3"/>
          <p:cNvSpPr>
            <a:spLocks noGrp="1" noChangeArrowheads="1"/>
          </p:cNvSpPr>
          <p:nvPr>
            <p:ph type="body" idx="1"/>
          </p:nvPr>
        </p:nvSpPr>
        <p:spPr bwMode="auto">
          <a:xfrm>
            <a:off x="457200" y="819150"/>
            <a:ext cx="8229600" cy="5356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random/>
  </p:transition>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5pPr>
      <a:lvl6pPr marL="4572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6pPr>
      <a:lvl7pPr marL="9144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7pPr>
      <a:lvl8pPr marL="13716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8pPr>
      <a:lvl9pPr marL="1828800" algn="ctr" rtl="0" eaLnBrk="0" fontAlgn="base" hangingPunct="0">
        <a:spcBef>
          <a:spcPct val="0"/>
        </a:spcBef>
        <a:spcAft>
          <a:spcPct val="0"/>
        </a:spcAft>
        <a:defRPr sz="4000" b="1">
          <a:solidFill>
            <a:schemeClr val="tx2"/>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SzPct val="100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Blip>
          <a:blip r:embed="rId13"/>
        </a:buBlip>
        <a:defRPr sz="2800">
          <a:solidFill>
            <a:schemeClr val="tx1"/>
          </a:solidFill>
          <a:latin typeface="+mn-lt"/>
          <a:ea typeface="+mn-ea"/>
        </a:defRPr>
      </a:lvl2pPr>
      <a:lvl3pPr marL="1143000" indent="-228600" algn="l" rtl="0" eaLnBrk="0" fontAlgn="base" hangingPunct="0">
        <a:spcBef>
          <a:spcPct val="20000"/>
        </a:spcBef>
        <a:spcAft>
          <a:spcPct val="0"/>
        </a:spcAft>
        <a:buSzPct val="100000"/>
        <a:buBlip>
          <a:blip r:embed="rId13"/>
        </a:buBlip>
        <a:defRPr sz="2400">
          <a:solidFill>
            <a:schemeClr val="tx1"/>
          </a:solidFill>
          <a:latin typeface="+mn-lt"/>
          <a:ea typeface="+mn-ea"/>
        </a:defRPr>
      </a:lvl3pPr>
      <a:lvl4pPr marL="1600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4pPr>
      <a:lvl5pPr marL="20574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5pPr>
      <a:lvl6pPr marL="25146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6pPr>
      <a:lvl7pPr marL="29718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7pPr>
      <a:lvl8pPr marL="34290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8pPr>
      <a:lvl9pPr marL="3886200" indent="-228600" algn="l" rtl="0" eaLnBrk="0" fontAlgn="base" hangingPunct="0">
        <a:spcBef>
          <a:spcPct val="20000"/>
        </a:spcBef>
        <a:spcAft>
          <a:spcPct val="0"/>
        </a:spcAft>
        <a:buSzPct val="100000"/>
        <a:buBlip>
          <a:blip r:embed="rId13"/>
        </a:buBlip>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301625" y="685800"/>
            <a:ext cx="854075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123" name="Rectangle 3"/>
          <p:cNvSpPr>
            <a:spLocks noGrp="1" noRot="1" noChangeArrowheads="1"/>
          </p:cNvSpPr>
          <p:nvPr>
            <p:ph type="body" idx="1"/>
          </p:nvPr>
        </p:nvSpPr>
        <p:spPr bwMode="auto">
          <a:xfrm>
            <a:off x="304800" y="1981200"/>
            <a:ext cx="8540750" cy="38862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52580" name="Rectangle 4"/>
          <p:cNvSpPr>
            <a:spLocks noGrp="1" noChangeArrowheads="1"/>
          </p:cNvSpPr>
          <p:nvPr>
            <p:ph type="dt" sz="half" idx="2"/>
          </p:nvPr>
        </p:nvSpPr>
        <p:spPr bwMode="auto">
          <a:xfrm>
            <a:off x="301625" y="6019800"/>
            <a:ext cx="2289175"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b="0">
                <a:latin typeface="+mn-lt"/>
                <a:ea typeface="+mn-ea"/>
              </a:defRPr>
            </a:lvl1pPr>
          </a:lstStyle>
          <a:p>
            <a:pPr>
              <a:defRPr/>
            </a:pPr>
            <a:fld id="{FEDA774A-AD55-4F17-89B0-C05B5BC1ED3B}" type="datetimeFigureOut">
              <a:rPr lang="zh-CN" altLang="en-US"/>
            </a:fld>
            <a:endParaRPr lang="en-US" altLang="zh-CN"/>
          </a:p>
        </p:txBody>
      </p:sp>
      <p:sp>
        <p:nvSpPr>
          <p:cNvPr id="152581" name="Rectangle 5"/>
          <p:cNvSpPr>
            <a:spLocks noGrp="1" noChangeArrowheads="1"/>
          </p:cNvSpPr>
          <p:nvPr>
            <p:ph type="ftr" sz="quarter" idx="3"/>
          </p:nvPr>
        </p:nvSpPr>
        <p:spPr bwMode="auto">
          <a:xfrm>
            <a:off x="3124200" y="6019800"/>
            <a:ext cx="2895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0">
                <a:latin typeface="+mn-lt"/>
                <a:ea typeface="+mn-ea"/>
              </a:defRPr>
            </a:lvl1pPr>
          </a:lstStyle>
          <a:p>
            <a:pPr>
              <a:defRPr/>
            </a:pPr>
            <a:endParaRPr lang="en-US" altLang="zh-CN"/>
          </a:p>
        </p:txBody>
      </p:sp>
      <p:sp>
        <p:nvSpPr>
          <p:cNvPr id="152582" name="Rectangle 6"/>
          <p:cNvSpPr>
            <a:spLocks noGrp="1" noChangeArrowheads="1"/>
          </p:cNvSpPr>
          <p:nvPr>
            <p:ph type="sldNum" sz="quarter" idx="4"/>
          </p:nvPr>
        </p:nvSpPr>
        <p:spPr bwMode="auto">
          <a:xfrm>
            <a:off x="6553200" y="6019800"/>
            <a:ext cx="2289175"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latin typeface="+mn-lt"/>
                <a:ea typeface="+mn-ea"/>
              </a:defRPr>
            </a:lvl1pPr>
          </a:lstStyle>
          <a:p>
            <a:pPr>
              <a:defRPr/>
            </a:pPr>
            <a:fld id="{D7EE94F0-FC85-4927-B646-E3ADA24949C3}"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51.xml"/><Relationship Id="rId1" Type="http://schemas.openxmlformats.org/officeDocument/2006/relationships/slide" Target="slide65.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46.xml"/><Relationship Id="rId1" Type="http://schemas.openxmlformats.org/officeDocument/2006/relationships/slide" Target="slide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46.xml"/><Relationship Id="rId1" Type="http://schemas.openxmlformats.org/officeDocument/2006/relationships/slide" Target="slide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6.xml"/><Relationship Id="rId3" Type="http://schemas.openxmlformats.org/officeDocument/2006/relationships/slide" Target="slide74.xml"/><Relationship Id="rId2" Type="http://schemas.openxmlformats.org/officeDocument/2006/relationships/image" Target="../media/image12.png"/><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51.xml"/><Relationship Id="rId3" Type="http://schemas.openxmlformats.org/officeDocument/2006/relationships/slide" Target="slide101.xml"/><Relationship Id="rId2" Type="http://schemas.openxmlformats.org/officeDocument/2006/relationships/slide" Target="slide24.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1.xml"/><Relationship Id="rId1" Type="http://schemas.openxmlformats.org/officeDocument/2006/relationships/slide" Target="slide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51.xml"/><Relationship Id="rId6" Type="http://schemas.openxmlformats.org/officeDocument/2006/relationships/slide" Target="slide2.xml"/><Relationship Id="rId5" Type="http://schemas.openxmlformats.org/officeDocument/2006/relationships/slide" Target="slide62.xml"/><Relationship Id="rId4" Type="http://schemas.openxmlformats.org/officeDocument/2006/relationships/slide" Target="slide49.xml"/><Relationship Id="rId3" Type="http://schemas.openxmlformats.org/officeDocument/2006/relationships/slide" Target="slide34.xml"/><Relationship Id="rId2" Type="http://schemas.openxmlformats.org/officeDocument/2006/relationships/slide" Target="slide29.xml"/><Relationship Id="rId1" Type="http://schemas.openxmlformats.org/officeDocument/2006/relationships/slide" Target="slide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1.xml"/><Relationship Id="rId1" Type="http://schemas.openxmlformats.org/officeDocument/2006/relationships/slide" Target="slide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1.xml"/><Relationship Id="rId1" Type="http://schemas.openxmlformats.org/officeDocument/2006/relationships/slide" Target="slide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51.xml"/><Relationship Id="rId3" Type="http://schemas.openxmlformats.org/officeDocument/2006/relationships/slide" Target="slide21.xml"/><Relationship Id="rId2" Type="http://schemas.openxmlformats.org/officeDocument/2006/relationships/slide" Target="slide6.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1.xml"/><Relationship Id="rId1"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1.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1.xml"/><Relationship Id="rId1" Type="http://schemas.openxmlformats.org/officeDocument/2006/relationships/slide" Target="slide7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51.xml"/><Relationship Id="rId2" Type="http://schemas.openxmlformats.org/officeDocument/2006/relationships/slide" Target="slide76.xml"/><Relationship Id="rId1" Type="http://schemas.openxmlformats.org/officeDocument/2006/relationships/tags" Target="../tags/tag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1.xml"/><Relationship Id="rId1" Type="http://schemas.openxmlformats.org/officeDocument/2006/relationships/slide" Target="slide4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1.xml"/><Relationship Id="rId1" Type="http://schemas.openxmlformats.org/officeDocument/2006/relationships/slide" Target="slide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51.xml"/><Relationship Id="rId2" Type="http://schemas.openxmlformats.org/officeDocument/2006/relationships/slide" Target="slide92.xml"/><Relationship Id="rId1" Type="http://schemas.openxmlformats.org/officeDocument/2006/relationships/slide" Target="slide2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1.xml"/><Relationship Id="rId1" Type="http://schemas.openxmlformats.org/officeDocument/2006/relationships/slide" Target="slide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51.xml"/><Relationship Id="rId2" Type="http://schemas.openxmlformats.org/officeDocument/2006/relationships/slide" Target="slide59.xml"/><Relationship Id="rId1" Type="http://schemas.openxmlformats.org/officeDocument/2006/relationships/slide" Target="slide6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1.xml"/><Relationship Id="rId1"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1.xml"/><Relationship Id="rId1" Type="http://schemas.openxmlformats.org/officeDocument/2006/relationships/slide" Target="slide5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1.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1.xml"/><Relationship Id="rId1" Type="http://schemas.openxmlformats.org/officeDocument/2006/relationships/slide" Target="slide2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1.xml"/><Relationship Id="rId1" Type="http://schemas.openxmlformats.org/officeDocument/2006/relationships/slide" Target="slide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1.xml"/><Relationship Id="rId1" Type="http://schemas.openxmlformats.org/officeDocument/2006/relationships/slide" Target="slide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1.xml"/><Relationship Id="rId1" Type="http://schemas.openxmlformats.org/officeDocument/2006/relationships/slide" Target="slide50.xml"/></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55.xml"/><Relationship Id="rId7" Type="http://schemas.openxmlformats.org/officeDocument/2006/relationships/slideLayout" Target="../slideLayouts/slideLayout51.xml"/><Relationship Id="rId6" Type="http://schemas.openxmlformats.org/officeDocument/2006/relationships/slide" Target="slide2.xml"/><Relationship Id="rId5" Type="http://schemas.openxmlformats.org/officeDocument/2006/relationships/slide" Target="slide100.xml"/><Relationship Id="rId4" Type="http://schemas.openxmlformats.org/officeDocument/2006/relationships/slide" Target="slide95.xml"/><Relationship Id="rId3" Type="http://schemas.openxmlformats.org/officeDocument/2006/relationships/slide" Target="slide86.xml"/><Relationship Id="rId2" Type="http://schemas.openxmlformats.org/officeDocument/2006/relationships/slide" Target="slide73.xml"/><Relationship Id="rId1" Type="http://schemas.openxmlformats.org/officeDocument/2006/relationships/slide" Target="slide6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1.xml"/><Relationship Id="rId1" Type="http://schemas.openxmlformats.org/officeDocument/2006/relationships/image" Target="../media/image19.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1.xml"/><Relationship Id="rId1" Type="http://schemas.openxmlformats.org/officeDocument/2006/relationships/image" Target="../media/image19.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1.xml"/><Relationship Id="rId1" Type="http://schemas.openxmlformats.org/officeDocument/2006/relationships/slide" Target="slide6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1.xml"/><Relationship Id="rId1" Type="http://schemas.openxmlformats.org/officeDocument/2006/relationships/slide" Target="slide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1.xml"/></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51.xml"/><Relationship Id="rId2" Type="http://schemas.openxmlformats.org/officeDocument/2006/relationships/slide" Target="slide35.xml"/><Relationship Id="rId1" Type="http://schemas.openxmlformats.org/officeDocument/2006/relationships/image" Target="../media/image20.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51.xml"/><Relationship Id="rId1" Type="http://schemas.openxmlformats.org/officeDocument/2006/relationships/slide" Target="slide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1.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51.xml"/><Relationship Id="rId1" Type="http://schemas.openxmlformats.org/officeDocument/2006/relationships/slide" Target="slide6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 Target="slide29.xml"/><Relationship Id="rId1" Type="http://schemas.openxmlformats.org/officeDocument/2006/relationships/image" Target="../media/image9.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1.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51.xml"/><Relationship Id="rId1" Type="http://schemas.openxmlformats.org/officeDocument/2006/relationships/slide" Target="slide4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1.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51.xml"/><Relationship Id="rId1" Type="http://schemas.openxmlformats.org/officeDocument/2006/relationships/slide" Target="slide6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1.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51.xml"/><Relationship Id="rId1" Type="http://schemas.openxmlformats.org/officeDocument/2006/relationships/slide" Target="slide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3924300" y="1664970"/>
            <a:ext cx="4648200" cy="1981200"/>
          </a:xfrm>
        </p:spPr>
        <p:txBody>
          <a:bodyPr/>
          <a:lstStyle/>
          <a:p>
            <a:r>
              <a:rPr lang="en-US" altLang="zh-CN" b="1" dirty="0">
                <a:sym typeface="+mn-ea"/>
              </a:rPr>
              <a:t>Web</a:t>
            </a:r>
            <a:r>
              <a:rPr lang="zh-CN" altLang="en-US" b="1" dirty="0">
                <a:sym typeface="+mn-ea"/>
              </a:rPr>
              <a:t>编程技术</a:t>
            </a:r>
            <a:endParaRPr lang="en-US" smtClean="0"/>
          </a:p>
        </p:txBody>
      </p:sp>
      <p:sp>
        <p:nvSpPr>
          <p:cNvPr id="3075" name="Rectangle 3"/>
          <p:cNvSpPr>
            <a:spLocks noGrp="1" noRot="1"/>
          </p:cNvSpPr>
          <p:nvPr>
            <p:ph type="subTitle" idx="1"/>
          </p:nvPr>
        </p:nvSpPr>
        <p:spPr>
          <a:xfrm>
            <a:off x="3924300" y="3429000"/>
            <a:ext cx="4572000" cy="2303463"/>
          </a:xfrm>
        </p:spPr>
        <p:txBody>
          <a:bodyPr vert="horz" wrap="square" lIns="91440" tIns="45720" rIns="91440" bIns="45720" anchor="t"/>
          <a:p>
            <a:pPr eaLnBrk="1" hangingPunct="1">
              <a:buSzPct val="70000"/>
            </a:pPr>
            <a:r>
              <a:rPr lang="zh-CN" altLang="en-US" sz="3600" dirty="0">
                <a:latin typeface="+mn-lt"/>
                <a:ea typeface="+mn-ea"/>
                <a:cs typeface="+mn-cs"/>
              </a:rPr>
              <a:t>第</a:t>
            </a:r>
            <a:r>
              <a:rPr lang="en-US" altLang="zh-CN" sz="3600" dirty="0">
                <a:latin typeface="+mn-lt"/>
                <a:ea typeface="+mn-ea"/>
                <a:cs typeface="+mn-cs"/>
              </a:rPr>
              <a:t>2</a:t>
            </a:r>
            <a:r>
              <a:rPr lang="zh-CN" altLang="en-US" sz="3600" dirty="0">
                <a:latin typeface="+mn-lt"/>
                <a:ea typeface="+mn-ea"/>
                <a:cs typeface="+mn-cs"/>
              </a:rPr>
              <a:t>讲</a:t>
            </a:r>
            <a:endParaRPr lang="zh-CN" altLang="en-US" sz="3600" dirty="0">
              <a:latin typeface="+mn-lt"/>
              <a:ea typeface="+mn-ea"/>
              <a:cs typeface="+mn-cs"/>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0675" y="803275"/>
            <a:ext cx="8540750" cy="5408613"/>
          </a:xfrm>
        </p:spPr>
        <p:txBody>
          <a:bodyPr/>
          <a:lstStyle/>
          <a:p>
            <a:pPr>
              <a:lnSpc>
                <a:spcPct val="120000"/>
              </a:lnSpc>
              <a:spcBef>
                <a:spcPts val="20"/>
              </a:spcBef>
              <a:spcAft>
                <a:spcPts val="0"/>
              </a:spcAft>
              <a:defRPr/>
            </a:pPr>
            <a:r>
              <a:rPr lang="en-US" altLang="zh-CN" sz="2400" dirty="0" smtClean="0"/>
              <a:t>CTS</a:t>
            </a:r>
            <a:r>
              <a:rPr lang="zh-CN" altLang="en-US" sz="2400" dirty="0" smtClean="0"/>
              <a:t>所定义的每一个类型，如果不是个引用类型，就是个值类型。一个引用类型的实例是一个引用，指向该型的一个实值，而一个值类型的实例则含实值自身。</a:t>
            </a:r>
            <a:endParaRPr lang="en-US" altLang="zh-CN" sz="2400" dirty="0" smtClean="0"/>
          </a:p>
          <a:p>
            <a:pPr lvl="1">
              <a:lnSpc>
                <a:spcPct val="120000"/>
              </a:lnSpc>
              <a:spcBef>
                <a:spcPts val="20"/>
              </a:spcBef>
              <a:spcAft>
                <a:spcPts val="0"/>
              </a:spcAft>
              <a:defRPr/>
            </a:pPr>
            <a:r>
              <a:rPr lang="zh-CN" altLang="en-US" sz="2395" b="1" dirty="0" smtClean="0">
                <a:sym typeface="+mn-ea"/>
              </a:rPr>
              <a:t>例：</a:t>
            </a:r>
            <a:endParaRPr lang="en-US" altLang="zh-CN" sz="2395" b="1" dirty="0" smtClean="0"/>
          </a:p>
          <a:p>
            <a:pPr lvl="2">
              <a:lnSpc>
                <a:spcPct val="120000"/>
              </a:lnSpc>
              <a:spcBef>
                <a:spcPts val="20"/>
              </a:spcBef>
              <a:spcAft>
                <a:spcPts val="0"/>
              </a:spcAft>
              <a:defRPr/>
            </a:pPr>
            <a:r>
              <a:rPr lang="zh-CN" altLang="en-US" sz="1800" b="1" dirty="0" smtClean="0">
                <a:solidFill>
                  <a:schemeClr val="tx2"/>
                </a:solidFill>
                <a:sym typeface="+mn-ea"/>
              </a:rPr>
              <a:t>值类型：</a:t>
            </a:r>
            <a:r>
              <a:rPr lang="en-US" altLang="zh-CN" sz="1800" b="1" dirty="0" err="1" smtClean="0">
                <a:solidFill>
                  <a:schemeClr val="accent5">
                    <a:lumMod val="10000"/>
                  </a:schemeClr>
                </a:solidFill>
                <a:sym typeface="+mn-ea"/>
              </a:rPr>
              <a:t>Int</a:t>
            </a:r>
            <a:r>
              <a:rPr lang="en-US" altLang="zh-CN" sz="1800" b="1" dirty="0" smtClean="0">
                <a:solidFill>
                  <a:schemeClr val="accent5">
                    <a:lumMod val="10000"/>
                  </a:schemeClr>
                </a:solidFill>
                <a:sym typeface="+mn-ea"/>
              </a:rPr>
              <a:t>  </a:t>
            </a:r>
            <a:r>
              <a:rPr lang="en-US" altLang="zh-CN" sz="1800" b="1" dirty="0" err="1" smtClean="0">
                <a:solidFill>
                  <a:schemeClr val="accent5">
                    <a:lumMod val="10000"/>
                  </a:schemeClr>
                </a:solidFill>
                <a:sym typeface="+mn-ea"/>
              </a:rPr>
              <a:t>i</a:t>
            </a:r>
            <a:r>
              <a:rPr lang="en-US" altLang="zh-CN" sz="1800" b="1" dirty="0" smtClean="0">
                <a:solidFill>
                  <a:schemeClr val="accent5">
                    <a:lumMod val="10000"/>
                  </a:schemeClr>
                </a:solidFill>
                <a:sym typeface="+mn-ea"/>
              </a:rPr>
              <a:t>=42;</a:t>
            </a:r>
            <a:endParaRPr lang="en-US" altLang="zh-CN" sz="1800" dirty="0" smtClean="0">
              <a:solidFill>
                <a:schemeClr val="accent5">
                  <a:lumMod val="10000"/>
                </a:schemeClr>
              </a:solidFill>
            </a:endParaRPr>
          </a:p>
          <a:p>
            <a:pPr lvl="2">
              <a:lnSpc>
                <a:spcPct val="120000"/>
              </a:lnSpc>
              <a:spcBef>
                <a:spcPts val="20"/>
              </a:spcBef>
              <a:spcAft>
                <a:spcPts val="0"/>
              </a:spcAft>
              <a:defRPr/>
            </a:pPr>
            <a:r>
              <a:rPr lang="zh-CN" altLang="en-US" sz="1800" b="1" dirty="0" smtClean="0">
                <a:solidFill>
                  <a:schemeClr val="tx2"/>
                </a:solidFill>
                <a:sym typeface="+mn-ea"/>
              </a:rPr>
              <a:t>引用类型：</a:t>
            </a:r>
            <a:r>
              <a:rPr lang="en-US" altLang="zh-CN" sz="1800" b="1" dirty="0" smtClean="0">
                <a:solidFill>
                  <a:schemeClr val="accent5">
                    <a:lumMod val="10000"/>
                  </a:schemeClr>
                </a:solidFill>
                <a:sym typeface="+mn-ea"/>
              </a:rPr>
              <a:t>Circle  c=new Circle(42)</a:t>
            </a:r>
            <a:r>
              <a:rPr lang="en-US" altLang="zh-CN" sz="1800" b="1" dirty="0" smtClean="0">
                <a:sym typeface="+mn-ea"/>
              </a:rPr>
              <a:t>  //Circle</a:t>
            </a:r>
            <a:r>
              <a:rPr lang="zh-CN" altLang="en-US" sz="1800" b="1" dirty="0" smtClean="0">
                <a:sym typeface="+mn-ea"/>
              </a:rPr>
              <a:t>是一个类的名称</a:t>
            </a:r>
            <a:endParaRPr lang="zh-CN" altLang="en-US" sz="2400" dirty="0" smtClean="0"/>
          </a:p>
          <a:p>
            <a:pPr>
              <a:lnSpc>
                <a:spcPct val="120000"/>
              </a:lnSpc>
              <a:spcBef>
                <a:spcPts val="20"/>
              </a:spcBef>
              <a:spcAft>
                <a:spcPts val="0"/>
              </a:spcAft>
              <a:defRPr/>
            </a:pPr>
            <a:r>
              <a:rPr lang="zh-CN" altLang="en-US" sz="2400" dirty="0" smtClean="0"/>
              <a:t>值类型的实例和引用类型的实例，其内存分配方式不同</a:t>
            </a:r>
            <a:r>
              <a:rPr lang="zh-CN" altLang="en-US" sz="2400" dirty="0" smtClean="0"/>
              <a:t>：</a:t>
            </a:r>
            <a:endParaRPr lang="en-US" altLang="zh-CN" sz="2400" dirty="0" smtClean="0"/>
          </a:p>
          <a:p>
            <a:pPr lvl="1">
              <a:lnSpc>
                <a:spcPct val="120000"/>
              </a:lnSpc>
              <a:spcBef>
                <a:spcPts val="20"/>
              </a:spcBef>
              <a:spcAft>
                <a:spcPts val="0"/>
              </a:spcAft>
              <a:defRPr/>
            </a:pPr>
            <a:r>
              <a:rPr lang="zh-CN" altLang="en-US" sz="2400" dirty="0" smtClean="0"/>
              <a:t>值类型的实例被分配于堆栈；</a:t>
            </a:r>
            <a:endParaRPr lang="zh-CN" altLang="en-US" sz="2400" dirty="0" smtClean="0"/>
          </a:p>
          <a:p>
            <a:pPr lvl="1">
              <a:lnSpc>
                <a:spcPct val="120000"/>
              </a:lnSpc>
              <a:spcBef>
                <a:spcPts val="20"/>
              </a:spcBef>
              <a:spcAft>
                <a:spcPts val="0"/>
              </a:spcAft>
              <a:defRPr/>
            </a:pPr>
            <a:r>
              <a:rPr lang="zh-CN" altLang="en-US" sz="2400" dirty="0" smtClean="0"/>
              <a:t>而引用类型的实例只不过是一个位于堆栈的引用，指向一个被分配于堆的实值。</a:t>
            </a:r>
            <a:endParaRPr lang="zh-CN" altLang="en-US" sz="2000" b="1" dirty="0" smtClean="0"/>
          </a:p>
        </p:txBody>
      </p:sp>
    </p:spTree>
  </p:cSld>
  <p:clrMapOvr>
    <a:masterClrMapping/>
  </p:clrMapOvr>
  <p:transition>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a:xfrm>
            <a:off x="430213" y="765175"/>
            <a:ext cx="8229600" cy="633413"/>
          </a:xfrm>
        </p:spPr>
        <p:txBody>
          <a:bodyPr lIns="0"/>
          <a:lstStyle/>
          <a:p>
            <a:pPr eaLnBrk="1" hangingPunct="1"/>
            <a:r>
              <a:rPr lang="zh-CN" altLang="en-US" sz="4000" b="1" smtClean="0"/>
              <a:t>五、</a:t>
            </a:r>
            <a:r>
              <a:rPr lang="en-US" sz="4000" b="1" smtClean="0"/>
              <a:t>JAVA</a:t>
            </a:r>
            <a:r>
              <a:rPr lang="zh-CN" altLang="en-US" sz="4000" b="1" smtClean="0"/>
              <a:t>有但</a:t>
            </a:r>
            <a:r>
              <a:rPr lang="en-US" altLang="zh-CN" sz="4000" b="1" smtClean="0"/>
              <a:t>C#</a:t>
            </a:r>
            <a:r>
              <a:rPr lang="zh-CN" altLang="en-US" sz="4000" b="1" smtClean="0"/>
              <a:t>没有的地方</a:t>
            </a:r>
            <a:endParaRPr lang="en-US" altLang="zh-CN" sz="4000" b="1" smtClean="0"/>
          </a:p>
        </p:txBody>
      </p:sp>
      <p:sp>
        <p:nvSpPr>
          <p:cNvPr id="167939" name="Rectangle 3"/>
          <p:cNvSpPr>
            <a:spLocks noGrp="1" noChangeArrowheads="1"/>
          </p:cNvSpPr>
          <p:nvPr>
            <p:ph type="body" idx="4294967295"/>
          </p:nvPr>
        </p:nvSpPr>
        <p:spPr>
          <a:xfrm>
            <a:off x="338138" y="1844675"/>
            <a:ext cx="8499475" cy="4545013"/>
          </a:xfrm>
        </p:spPr>
        <p:txBody>
          <a:bodyPr lIns="0" tIns="0" rIns="0" bIns="0"/>
          <a:lstStyle/>
          <a:p>
            <a:pPr marL="457200" indent="-457200" eaLnBrk="1" hangingPunct="1">
              <a:lnSpc>
                <a:spcPct val="120000"/>
              </a:lnSpc>
              <a:buSzPct val="80000"/>
              <a:buFont typeface="Arial" panose="020B0604020202020204" pitchFamily="34" charset="0"/>
              <a:buAutoNum type="arabicPeriod"/>
            </a:pPr>
            <a:r>
              <a:rPr lang="zh-CN" altLang="en-US" sz="2400" b="1" smtClean="0"/>
              <a:t>受检查的异常</a:t>
            </a:r>
            <a:r>
              <a:rPr lang="en-US" sz="2000" smtClean="0"/>
              <a:t>C</a:t>
            </a:r>
            <a:endParaRPr lang="en-US" sz="2000" smtClean="0"/>
          </a:p>
          <a:p>
            <a:pPr marL="457200" indent="-457200" eaLnBrk="1" hangingPunct="1">
              <a:lnSpc>
                <a:spcPct val="120000"/>
              </a:lnSpc>
              <a:buSzPct val="80000"/>
              <a:buFont typeface="Arial" panose="020B0604020202020204" pitchFamily="34" charset="0"/>
              <a:buAutoNum type="arabicPeriod"/>
            </a:pPr>
            <a:r>
              <a:rPr lang="zh-CN" altLang="en-US" sz="2400" smtClean="0"/>
              <a:t>跨平台移植</a:t>
            </a:r>
            <a:endParaRPr lang="en-US" altLang="zh-CN" sz="2400" smtClean="0"/>
          </a:p>
          <a:p>
            <a:pPr marL="457200" indent="-457200" eaLnBrk="1" hangingPunct="1">
              <a:lnSpc>
                <a:spcPct val="120000"/>
              </a:lnSpc>
              <a:buSzPct val="80000"/>
              <a:buFont typeface="Arial" panose="020B0604020202020204" pitchFamily="34" charset="0"/>
              <a:buAutoNum type="arabicPeriod"/>
            </a:pPr>
            <a:r>
              <a:rPr lang="zh-CN" altLang="en-US" sz="2400" smtClean="0"/>
              <a:t>扩展</a:t>
            </a:r>
            <a:endParaRPr lang="en-US" altLang="zh-CN" sz="2400" smtClean="0"/>
          </a:p>
          <a:p>
            <a:pPr marL="457200" indent="-457200" eaLnBrk="1" hangingPunct="1">
              <a:lnSpc>
                <a:spcPct val="120000"/>
              </a:lnSpc>
              <a:buSzPct val="80000"/>
              <a:buFont typeface="Arial" panose="020B0604020202020204" pitchFamily="34" charset="0"/>
              <a:buAutoNum type="arabicPeriod"/>
            </a:pPr>
            <a:r>
              <a:rPr lang="en-US" sz="2400" smtClean="0"/>
              <a:t>Strictfp</a:t>
            </a:r>
            <a:endParaRPr lang="en-US" sz="2400" smtClean="0"/>
          </a:p>
          <a:p>
            <a:pPr marL="457200" indent="-457200" eaLnBrk="1" hangingPunct="1">
              <a:lnSpc>
                <a:spcPct val="120000"/>
              </a:lnSpc>
              <a:buSzPct val="80000"/>
              <a:buFont typeface="Arial" panose="020B0604020202020204" pitchFamily="34" charset="0"/>
              <a:buAutoNum type="arabicPeriod"/>
            </a:pPr>
            <a:r>
              <a:rPr lang="zh-CN" altLang="en-US" sz="2400" smtClean="0"/>
              <a:t>动态类加载</a:t>
            </a:r>
            <a:endParaRPr lang="en-US" altLang="zh-CN" sz="2400" smtClean="0"/>
          </a:p>
          <a:p>
            <a:pPr marL="457200" indent="-457200" eaLnBrk="1" hangingPunct="1">
              <a:lnSpc>
                <a:spcPct val="120000"/>
              </a:lnSpc>
              <a:buSzPct val="80000"/>
              <a:buFont typeface="Arial" panose="020B0604020202020204" pitchFamily="34" charset="0"/>
              <a:buAutoNum type="arabicPeriod"/>
            </a:pPr>
            <a:r>
              <a:rPr lang="zh-CN" altLang="en-US" sz="2400" smtClean="0"/>
              <a:t>包含字段的接口</a:t>
            </a:r>
            <a:endParaRPr lang="en-US" altLang="zh-CN" sz="2400" smtClean="0"/>
          </a:p>
          <a:p>
            <a:pPr marL="457200" indent="-457200" eaLnBrk="1" hangingPunct="1">
              <a:lnSpc>
                <a:spcPct val="120000"/>
              </a:lnSpc>
              <a:buSzPct val="80000"/>
              <a:buFont typeface="Arial" panose="020B0604020202020204" pitchFamily="34" charset="0"/>
              <a:buAutoNum type="arabicPeriod"/>
            </a:pPr>
            <a:r>
              <a:rPr lang="zh-CN" altLang="en-US" sz="2400" smtClean="0"/>
              <a:t>匿名内部类</a:t>
            </a:r>
            <a:endParaRPr lang="en-US" altLang="zh-CN" sz="2400" smtClean="0"/>
          </a:p>
          <a:p>
            <a:pPr marL="457200" indent="-457200" eaLnBrk="1" hangingPunct="1">
              <a:lnSpc>
                <a:spcPct val="120000"/>
              </a:lnSpc>
              <a:buSzPct val="80000"/>
              <a:buFont typeface="Arial" panose="020B0604020202020204" pitchFamily="34" charset="0"/>
              <a:buAutoNum type="arabicPeriod"/>
            </a:pPr>
            <a:r>
              <a:rPr lang="zh-CN" altLang="en-US" sz="2400" smtClean="0"/>
              <a:t>静态导入</a:t>
            </a:r>
            <a:endParaRPr lang="en-US" altLang="zh-CN" sz="2400" b="1" smtClean="0"/>
          </a:p>
        </p:txBody>
      </p:sp>
      <p:sp>
        <p:nvSpPr>
          <p:cNvPr id="4" name="动作按钮: 开始 3">
            <a:hlinkClick r:id="rId1" action="ppaction://hlinksldjump" highlightClick="1"/>
          </p:cNvPr>
          <p:cNvSpPr/>
          <p:nvPr/>
        </p:nvSpPr>
        <p:spPr>
          <a:xfrm>
            <a:off x="8402638" y="6211888"/>
            <a:ext cx="363537" cy="314325"/>
          </a:xfrm>
          <a:prstGeom prst="actionButtonBeginning">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265113" y="549275"/>
            <a:ext cx="8540750" cy="1143000"/>
          </a:xfrm>
        </p:spPr>
        <p:txBody>
          <a:bodyPr/>
          <a:lstStyle/>
          <a:p>
            <a:pPr eaLnBrk="1" hangingPunct="1"/>
            <a:r>
              <a:rPr lang="zh-CN" altLang="en-US" sz="4000" b="1" smtClean="0"/>
              <a:t>第二</a:t>
            </a:r>
            <a:r>
              <a:rPr lang="zh-CN" altLang="en-US" sz="4000" b="1" smtClean="0"/>
              <a:t>周课程主要内容小结</a:t>
            </a:r>
            <a:endParaRPr lang="zh-CN" altLang="en-US" sz="4000" b="1" smtClean="0"/>
          </a:p>
        </p:txBody>
      </p:sp>
      <p:sp>
        <p:nvSpPr>
          <p:cNvPr id="31747" name="Rectangle 3"/>
          <p:cNvSpPr>
            <a:spLocks noGrp="1" noRot="1" noChangeArrowheads="1"/>
          </p:cNvSpPr>
          <p:nvPr>
            <p:ph type="body" idx="1"/>
          </p:nvPr>
        </p:nvSpPr>
        <p:spPr>
          <a:xfrm>
            <a:off x="406400" y="1743075"/>
            <a:ext cx="8285163" cy="4551363"/>
          </a:xfrm>
        </p:spPr>
        <p:txBody>
          <a:bodyPr/>
          <a:lstStyle/>
          <a:p>
            <a:pPr eaLnBrk="1" hangingPunct="1">
              <a:lnSpc>
                <a:spcPct val="125000"/>
              </a:lnSpc>
            </a:pPr>
            <a:r>
              <a:rPr lang="en-US" altLang="zh-CN" sz="2800" b="1" smtClean="0">
                <a:sym typeface="+mn-ea"/>
              </a:rPr>
              <a:t>.NET Framework </a:t>
            </a:r>
            <a:r>
              <a:rPr lang="zh-CN" altLang="en-US" sz="2800" b="1" smtClean="0">
                <a:sym typeface="+mn-ea"/>
              </a:rPr>
              <a:t>和</a:t>
            </a:r>
            <a:r>
              <a:rPr lang="en-US" altLang="zh-CN" sz="2800" b="1" smtClean="0">
                <a:sym typeface="+mn-ea"/>
              </a:rPr>
              <a:t>Visual Studio</a:t>
            </a:r>
            <a:endParaRPr lang="en-US" altLang="zh-CN" sz="2800" b="1" smtClean="0">
              <a:sym typeface="+mn-ea"/>
            </a:endParaRPr>
          </a:p>
          <a:p>
            <a:pPr lvl="1" eaLnBrk="1" hangingPunct="1">
              <a:lnSpc>
                <a:spcPct val="125000"/>
              </a:lnSpc>
            </a:pPr>
            <a:r>
              <a:rPr lang="en-US" altLang="zh-CN" sz="2800" b="1" dirty="0" smtClean="0">
                <a:solidFill>
                  <a:schemeClr val="tx1"/>
                </a:solidFill>
                <a:sym typeface="+mn-ea"/>
              </a:rPr>
              <a:t>CLR</a:t>
            </a:r>
            <a:r>
              <a:rPr lang="zh-CN" altLang="en-US" sz="2800" b="1" dirty="0" smtClean="0">
                <a:solidFill>
                  <a:schemeClr val="tx1"/>
                </a:solidFill>
                <a:sym typeface="+mn-ea"/>
              </a:rPr>
              <a:t>和</a:t>
            </a:r>
            <a:r>
              <a:rPr lang="en-US" altLang="zh-CN" sz="2800" b="1" dirty="0" smtClean="0">
                <a:solidFill>
                  <a:schemeClr val="tx1"/>
                </a:solidFill>
                <a:sym typeface="+mn-ea"/>
              </a:rPr>
              <a:t>CTS</a:t>
            </a:r>
            <a:endParaRPr lang="en-US" altLang="zh-CN" sz="2800" b="1" dirty="0" smtClean="0">
              <a:solidFill>
                <a:schemeClr val="tx1"/>
              </a:solidFill>
              <a:sym typeface="+mn-ea"/>
            </a:endParaRPr>
          </a:p>
          <a:p>
            <a:pPr lvl="1" eaLnBrk="1" hangingPunct="1">
              <a:lnSpc>
                <a:spcPct val="125000"/>
              </a:lnSpc>
            </a:pPr>
            <a:r>
              <a:rPr lang="en-US" altLang="zh-CN" sz="2800" b="1" dirty="0" smtClean="0">
                <a:sym typeface="+mn-ea"/>
              </a:rPr>
              <a:t>.NET Framework</a:t>
            </a:r>
            <a:r>
              <a:rPr lang="zh-CN" altLang="en-US" sz="2800" b="1" dirty="0" smtClean="0">
                <a:sym typeface="+mn-ea"/>
              </a:rPr>
              <a:t>类库和命名空间</a:t>
            </a:r>
            <a:endParaRPr lang="en-US" altLang="zh-CN" sz="2800" b="1" smtClean="0">
              <a:solidFill>
                <a:schemeClr val="tx1"/>
              </a:solidFill>
            </a:endParaRPr>
          </a:p>
          <a:p>
            <a:pPr eaLnBrk="1" hangingPunct="1">
              <a:lnSpc>
                <a:spcPct val="120000"/>
              </a:lnSpc>
              <a:defRPr/>
            </a:pPr>
            <a:endParaRPr lang="zh-CN" altLang="en-US" sz="2800" b="1" dirty="0" smtClean="0"/>
          </a:p>
        </p:txBody>
      </p:sp>
      <p:sp>
        <p:nvSpPr>
          <p:cNvPr id="4" name="动作按钮: 第一张 3">
            <a:hlinkClick r:id="rId1" action="ppaction://hlinksldjump" highlightClick="1"/>
          </p:cNvPr>
          <p:cNvSpPr/>
          <p:nvPr/>
        </p:nvSpPr>
        <p:spPr>
          <a:xfrm>
            <a:off x="8213725" y="5943600"/>
            <a:ext cx="504825" cy="582613"/>
          </a:xfrm>
          <a:prstGeom prst="actionButtonHome">
            <a:avLst/>
          </a:prstGeom>
          <a:solidFill>
            <a:schemeClr val="accent5">
              <a:lumMod val="2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en-US"/>
          </a:p>
        </p:txBody>
      </p:sp>
    </p:spTree>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265113" y="549275"/>
            <a:ext cx="8540750" cy="1143000"/>
          </a:xfrm>
        </p:spPr>
        <p:txBody>
          <a:bodyPr/>
          <a:lstStyle/>
          <a:p>
            <a:pPr eaLnBrk="1" hangingPunct="1"/>
            <a:r>
              <a:rPr lang="zh-CN" altLang="en-US" sz="4000" b="1" smtClean="0"/>
              <a:t>第二</a:t>
            </a:r>
            <a:r>
              <a:rPr lang="zh-CN" altLang="en-US" sz="4000" b="1" smtClean="0"/>
              <a:t>周课程主要内容小结</a:t>
            </a:r>
            <a:endParaRPr lang="zh-CN" altLang="en-US" sz="4000" b="1" smtClean="0"/>
          </a:p>
        </p:txBody>
      </p:sp>
      <p:sp>
        <p:nvSpPr>
          <p:cNvPr id="31747" name="Rectangle 3"/>
          <p:cNvSpPr>
            <a:spLocks noGrp="1" noRot="1" noChangeArrowheads="1"/>
          </p:cNvSpPr>
          <p:nvPr>
            <p:ph type="body" idx="1"/>
          </p:nvPr>
        </p:nvSpPr>
        <p:spPr>
          <a:xfrm>
            <a:off x="406400" y="1743075"/>
            <a:ext cx="8285163" cy="4551363"/>
          </a:xfrm>
        </p:spPr>
        <p:txBody>
          <a:bodyPr/>
          <a:lstStyle/>
          <a:p>
            <a:pPr eaLnBrk="1" hangingPunct="1">
              <a:lnSpc>
                <a:spcPct val="125000"/>
              </a:lnSpc>
            </a:pPr>
            <a:r>
              <a:rPr lang="en-US" altLang="zh-CN" sz="2800" b="1" smtClean="0">
                <a:sym typeface="+mn-ea"/>
              </a:rPr>
              <a:t>C#</a:t>
            </a:r>
            <a:r>
              <a:rPr lang="zh-CN" altLang="en-US" sz="2800" b="1" smtClean="0">
                <a:sym typeface="+mn-ea"/>
              </a:rPr>
              <a:t>语言简介</a:t>
            </a:r>
            <a:endParaRPr lang="zh-CN" altLang="en-US" sz="2800" b="1" smtClean="0">
              <a:sym typeface="+mn-ea"/>
            </a:endParaRPr>
          </a:p>
          <a:p>
            <a:pPr lvl="1" eaLnBrk="1" hangingPunct="1">
              <a:lnSpc>
                <a:spcPct val="125000"/>
              </a:lnSpc>
            </a:pPr>
            <a:r>
              <a:rPr lang="en-US" sz="2400" b="1" dirty="0" smtClean="0">
                <a:sym typeface="+mn-ea"/>
              </a:rPr>
              <a:t>C#</a:t>
            </a:r>
            <a:r>
              <a:rPr lang="zh-CN" altLang="en-US" sz="2400" b="1" dirty="0" smtClean="0">
                <a:sym typeface="+mn-ea"/>
              </a:rPr>
              <a:t>程序的结构</a:t>
            </a:r>
            <a:endParaRPr lang="en-US" altLang="zh-CN" sz="2400" b="1" dirty="0" smtClean="0"/>
          </a:p>
          <a:p>
            <a:pPr lvl="1" eaLnBrk="1" hangingPunct="1">
              <a:lnSpc>
                <a:spcPct val="125000"/>
              </a:lnSpc>
            </a:pPr>
            <a:r>
              <a:rPr lang="en-US" altLang="zh-CN" sz="2400" b="1" dirty="0" err="1" smtClean="0">
                <a:sym typeface="+mn-ea"/>
              </a:rPr>
              <a:t>C#</a:t>
            </a:r>
            <a:r>
              <a:rPr lang="en-US" altLang="en-US" sz="2400" b="1" dirty="0" err="1" smtClean="0">
                <a:sym typeface="+mn-ea"/>
              </a:rPr>
              <a:t>数据类型</a:t>
            </a:r>
            <a:r>
              <a:rPr lang="zh-CN" altLang="en-US" sz="2400" b="1" dirty="0" err="1" smtClean="0">
                <a:sym typeface="+mn-ea"/>
              </a:rPr>
              <a:t>和变量</a:t>
            </a:r>
            <a:endParaRPr lang="en-US" altLang="zh-CN" sz="2400" b="1" dirty="0" smtClean="0">
              <a:solidFill>
                <a:srgbClr val="333399"/>
              </a:solidFill>
            </a:endParaRPr>
          </a:p>
          <a:p>
            <a:pPr lvl="1" eaLnBrk="1" hangingPunct="1">
              <a:lnSpc>
                <a:spcPct val="125000"/>
              </a:lnSpc>
            </a:pPr>
            <a:r>
              <a:rPr lang="zh-CN" altLang="en-US" sz="2400" b="1" dirty="0" smtClean="0">
                <a:solidFill>
                  <a:schemeClr val="tx1"/>
                </a:solidFill>
                <a:sym typeface="+mn-ea"/>
              </a:rPr>
              <a:t>类和对象</a:t>
            </a:r>
            <a:endParaRPr lang="en-US" altLang="zh-CN" sz="2400" b="1" dirty="0" smtClean="0">
              <a:solidFill>
                <a:schemeClr val="tx1"/>
              </a:solidFill>
            </a:endParaRPr>
          </a:p>
          <a:p>
            <a:pPr lvl="1" eaLnBrk="1" hangingPunct="1">
              <a:lnSpc>
                <a:spcPct val="125000"/>
              </a:lnSpc>
            </a:pPr>
            <a:r>
              <a:rPr lang="zh-CN" altLang="en-US" sz="2400" b="1" dirty="0" smtClean="0">
                <a:solidFill>
                  <a:schemeClr val="tx1"/>
                </a:solidFill>
                <a:sym typeface="+mn-ea"/>
              </a:rPr>
              <a:t>委托与事件</a:t>
            </a:r>
            <a:endParaRPr lang="en-US" altLang="zh-CN" sz="2400" b="1" dirty="0" smtClean="0">
              <a:solidFill>
                <a:schemeClr val="tx1"/>
              </a:solidFill>
            </a:endParaRPr>
          </a:p>
          <a:p>
            <a:pPr lvl="1" eaLnBrk="1" hangingPunct="1">
              <a:lnSpc>
                <a:spcPct val="125000"/>
              </a:lnSpc>
            </a:pPr>
            <a:r>
              <a:rPr lang="zh-CN" altLang="en-US" sz="2400" b="1" dirty="0" smtClean="0">
                <a:solidFill>
                  <a:schemeClr val="tx1"/>
                </a:solidFill>
                <a:sym typeface="+mn-ea"/>
              </a:rPr>
              <a:t>命名空间的使用</a:t>
            </a:r>
            <a:endParaRPr lang="zh-CN" altLang="en-US" sz="2400" b="1" dirty="0" smtClean="0">
              <a:solidFill>
                <a:schemeClr val="tx1"/>
              </a:solidFill>
              <a:sym typeface="+mn-ea"/>
            </a:endParaRPr>
          </a:p>
          <a:p>
            <a:pPr lvl="1" eaLnBrk="1" hangingPunct="1">
              <a:lnSpc>
                <a:spcPct val="125000"/>
              </a:lnSpc>
            </a:pPr>
            <a:r>
              <a:rPr lang="zh-CN" altLang="en-US" sz="2400" b="1" smtClean="0">
                <a:solidFill>
                  <a:schemeClr val="tx1"/>
                </a:solidFill>
                <a:sym typeface="+mn-ea"/>
              </a:rPr>
              <a:t>其它内容：</a:t>
            </a:r>
            <a:r>
              <a:rPr lang="zh-CN" altLang="en-US" sz="2400" b="1" dirty="0" smtClean="0">
                <a:solidFill>
                  <a:srgbClr val="333399"/>
                </a:solidFill>
                <a:sym typeface="+mn-ea"/>
              </a:rPr>
              <a:t>运算符、流程控制   </a:t>
            </a:r>
            <a:r>
              <a:rPr lang="zh-CN" altLang="en-US" sz="2400" b="1" smtClean="0">
                <a:solidFill>
                  <a:srgbClr val="C00000"/>
                </a:solidFill>
                <a:sym typeface="+mn-ea"/>
              </a:rPr>
              <a:t>（详见</a:t>
            </a:r>
            <a:r>
              <a:rPr lang="en-US" altLang="zh-CN" sz="2400" b="1" smtClean="0">
                <a:solidFill>
                  <a:srgbClr val="C00000"/>
                </a:solidFill>
                <a:sym typeface="+mn-ea"/>
              </a:rPr>
              <a:t>PPT</a:t>
            </a:r>
            <a:r>
              <a:rPr lang="zh-CN" altLang="en-US" sz="2400" b="1" smtClean="0">
                <a:solidFill>
                  <a:srgbClr val="C00000"/>
                </a:solidFill>
                <a:sym typeface="+mn-ea"/>
              </a:rPr>
              <a:t>第</a:t>
            </a:r>
            <a:r>
              <a:rPr lang="en-US" altLang="zh-CN" sz="2400" b="1" smtClean="0">
                <a:solidFill>
                  <a:srgbClr val="C00000"/>
                </a:solidFill>
                <a:sym typeface="+mn-ea"/>
              </a:rPr>
              <a:t>2</a:t>
            </a:r>
            <a:r>
              <a:rPr lang="zh-CN" altLang="en-US" sz="2400" b="1" smtClean="0">
                <a:solidFill>
                  <a:srgbClr val="C00000"/>
                </a:solidFill>
                <a:sym typeface="+mn-ea"/>
              </a:rPr>
              <a:t>章）</a:t>
            </a:r>
            <a:endParaRPr lang="en-US" altLang="zh-CN" sz="2400" b="1" dirty="0" smtClean="0">
              <a:solidFill>
                <a:schemeClr val="tx1"/>
              </a:solidFill>
              <a:sym typeface="+mn-ea"/>
            </a:endParaRPr>
          </a:p>
        </p:txBody>
      </p:sp>
      <p:sp>
        <p:nvSpPr>
          <p:cNvPr id="4" name="动作按钮: 第一张 3">
            <a:hlinkClick r:id="rId1" action="ppaction://hlinksldjump" highlightClick="1"/>
          </p:cNvPr>
          <p:cNvSpPr/>
          <p:nvPr/>
        </p:nvSpPr>
        <p:spPr>
          <a:xfrm>
            <a:off x="8213725" y="5943600"/>
            <a:ext cx="504825" cy="582613"/>
          </a:xfrm>
          <a:prstGeom prst="actionButtonHome">
            <a:avLst/>
          </a:prstGeom>
          <a:solidFill>
            <a:schemeClr val="accent5">
              <a:lumMod val="2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en-US"/>
          </a:p>
        </p:txBody>
      </p:sp>
    </p:spTree>
  </p:cSld>
  <p:clrMapOvr>
    <a:masterClrMapping/>
  </p:clrMapOvr>
  <p:transition>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4"/>
          <p:cNvSpPr>
            <a:spLocks noGrp="1" noRot="1" noChangeArrowheads="1"/>
          </p:cNvSpPr>
          <p:nvPr>
            <p:ph type="ctrTitle"/>
          </p:nvPr>
        </p:nvSpPr>
        <p:spPr>
          <a:xfrm>
            <a:off x="3040063" y="1893888"/>
            <a:ext cx="5780087" cy="1470025"/>
          </a:xfrm>
        </p:spPr>
        <p:txBody>
          <a:bodyPr/>
          <a:lstStyle/>
          <a:p>
            <a:pPr eaLnBrk="1" hangingPunct="1"/>
            <a:r>
              <a:rPr lang="zh-CN" altLang="en-US" b="1" smtClean="0"/>
              <a:t>本 讲</a:t>
            </a:r>
            <a:r>
              <a:rPr lang="zh-CN" altLang="en-US" b="1" smtClean="0"/>
              <a:t> 结 束！</a:t>
            </a:r>
            <a:endParaRPr lang="zh-CN" altLang="en-US" b="1" smtClean="0"/>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5"/>
          <p:cNvSpPr txBox="1">
            <a:spLocks noChangeArrowheads="1"/>
          </p:cNvSpPr>
          <p:nvPr/>
        </p:nvSpPr>
        <p:spPr bwMode="auto">
          <a:xfrm>
            <a:off x="757238" y="835025"/>
            <a:ext cx="7062787" cy="400050"/>
          </a:xfrm>
          <a:prstGeom prst="rect">
            <a:avLst/>
          </a:prstGeom>
          <a:noFill/>
          <a:ln w="9525">
            <a:noFill/>
            <a:miter lim="800000"/>
          </a:ln>
        </p:spPr>
        <p:txBody>
          <a:bodyPr>
            <a:spAutoFit/>
          </a:bodyPr>
          <a:lstStyle/>
          <a:p>
            <a:pPr algn="l"/>
            <a:r>
              <a:rPr lang="zh-CN" altLang="en-US"/>
              <a:t>值类型的实例位于堆栈，引用类型的实例位于堆。</a:t>
            </a:r>
            <a:endParaRPr lang="zh-CN" altLang="en-US"/>
          </a:p>
        </p:txBody>
      </p:sp>
      <p:pic>
        <p:nvPicPr>
          <p:cNvPr id="43011" name="内容占位符 9" descr="002.jpg"/>
          <p:cNvPicPr>
            <a:picLocks noGrp="1" noChangeAspect="1"/>
          </p:cNvPicPr>
          <p:nvPr>
            <p:ph idx="1"/>
          </p:nvPr>
        </p:nvPicPr>
        <p:blipFill>
          <a:blip r:embed="rId1" cstate="print"/>
          <a:srcRect l="6598" t="2048" r="4620" b="4526"/>
          <a:stretch>
            <a:fillRect/>
          </a:stretch>
        </p:blipFill>
        <p:spPr>
          <a:xfrm>
            <a:off x="2174875" y="1466850"/>
            <a:ext cx="5187950" cy="4556125"/>
          </a:xfrm>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4294967295"/>
          </p:nvPr>
        </p:nvSpPr>
        <p:spPr>
          <a:xfrm>
            <a:off x="338455" y="1250315"/>
            <a:ext cx="8499475" cy="5139690"/>
          </a:xfrm>
        </p:spPr>
        <p:txBody>
          <a:bodyPr lIns="0" tIns="0" rIns="0" bIns="0"/>
          <a:lstStyle/>
          <a:p>
            <a:pPr eaLnBrk="1" hangingPunct="1">
              <a:lnSpc>
                <a:spcPct val="120000"/>
              </a:lnSpc>
              <a:defRPr/>
            </a:pPr>
            <a:r>
              <a:rPr lang="en-US" altLang="zh-CN" sz="2400" dirty="0" smtClean="0"/>
              <a:t>CLA</a:t>
            </a:r>
            <a:r>
              <a:rPr lang="zh-CN" altLang="en-US" sz="2400" dirty="0" smtClean="0"/>
              <a:t>的一个关键目标就是允许开发人员以某种语言编写代码，并以另一种语言调用之，</a:t>
            </a:r>
            <a:r>
              <a:rPr lang="zh-CN" altLang="en-US" sz="2400" dirty="0" smtClean="0">
                <a:sym typeface="+mn-ea"/>
              </a:rPr>
              <a:t>这一目标依靠</a:t>
            </a:r>
            <a:r>
              <a:rPr lang="en-US" altLang="zh-CN" sz="2400" b="1" dirty="0" smtClean="0">
                <a:sym typeface="+mn-ea"/>
              </a:rPr>
              <a:t>CLS</a:t>
            </a:r>
            <a:r>
              <a:rPr lang="zh-CN" altLang="en-US" sz="2400" dirty="0" smtClean="0">
                <a:sym typeface="+mn-ea"/>
              </a:rPr>
              <a:t>来实现。</a:t>
            </a:r>
            <a:endParaRPr lang="zh-CN" altLang="en-US" sz="2400" dirty="0" smtClean="0">
              <a:sym typeface="+mn-ea"/>
            </a:endParaRPr>
          </a:p>
          <a:p>
            <a:pPr lvl="1" eaLnBrk="1" hangingPunct="1">
              <a:lnSpc>
                <a:spcPct val="120000"/>
              </a:lnSpc>
              <a:defRPr/>
            </a:pPr>
            <a:r>
              <a:rPr lang="en-US" altLang="zh-CN" sz="2400" b="1" dirty="0" smtClean="0">
                <a:sym typeface="+mn-ea"/>
              </a:rPr>
              <a:t>CLS</a:t>
            </a:r>
            <a:r>
              <a:rPr lang="zh-CN" altLang="en-US" sz="2400" dirty="0" smtClean="0">
                <a:sym typeface="+mn-ea"/>
              </a:rPr>
              <a:t>是</a:t>
            </a:r>
            <a:r>
              <a:rPr lang="en-US" altLang="zh-CN" sz="2400" dirty="0" smtClean="0">
                <a:sym typeface="+mn-ea"/>
              </a:rPr>
              <a:t>CTS</a:t>
            </a:r>
            <a:r>
              <a:rPr lang="zh-CN" altLang="en-US" sz="2400" dirty="0" smtClean="0">
                <a:sym typeface="+mn-ea"/>
              </a:rPr>
              <a:t>的一个子集。</a:t>
            </a:r>
            <a:endParaRPr lang="zh-CN" altLang="en-US" sz="2400" dirty="0" smtClean="0">
              <a:sym typeface="+mn-ea"/>
            </a:endParaRPr>
          </a:p>
          <a:p>
            <a:pPr lvl="1" eaLnBrk="1" hangingPunct="1">
              <a:lnSpc>
                <a:spcPct val="120000"/>
              </a:lnSpc>
              <a:defRPr/>
            </a:pPr>
            <a:r>
              <a:rPr lang="en-US" altLang="zh-CN" sz="2400" b="1" dirty="0" smtClean="0">
                <a:sym typeface="+mn-ea"/>
              </a:rPr>
              <a:t>CLS</a:t>
            </a:r>
            <a:r>
              <a:rPr lang="zh-CN" altLang="en-US" sz="2400" dirty="0" smtClean="0">
                <a:sym typeface="+mn-ea"/>
              </a:rPr>
              <a:t>是在</a:t>
            </a:r>
            <a:r>
              <a:rPr lang="en-US" altLang="zh-CN" sz="2400" dirty="0" smtClean="0">
                <a:sym typeface="+mn-ea"/>
              </a:rPr>
              <a:t>.NET</a:t>
            </a:r>
            <a:r>
              <a:rPr lang="zh-CN" altLang="en-US" sz="2400" dirty="0" smtClean="0">
                <a:sym typeface="+mn-ea"/>
              </a:rPr>
              <a:t>平台上运行语言的最小规范。</a:t>
            </a:r>
            <a:r>
              <a:rPr lang="zh-CN" altLang="en-US" sz="2400" dirty="0" smtClean="0"/>
              <a:t>任何语言如果想和其它</a:t>
            </a:r>
            <a:r>
              <a:rPr lang="en-US" altLang="zh-CN" sz="2400" dirty="0" smtClean="0"/>
              <a:t>CLS</a:t>
            </a:r>
            <a:r>
              <a:rPr lang="zh-CN" altLang="en-US" sz="2400" dirty="0" smtClean="0"/>
              <a:t>语言互通，都必须遵从它。</a:t>
            </a:r>
            <a:endParaRPr lang="en-US" altLang="zh-CN" sz="2400" dirty="0" smtClean="0"/>
          </a:p>
          <a:p>
            <a:pPr eaLnBrk="1" hangingPunct="1">
              <a:lnSpc>
                <a:spcPct val="120000"/>
              </a:lnSpc>
              <a:defRPr/>
            </a:pPr>
            <a:r>
              <a:rPr lang="en-US" altLang="zh-CN" sz="2400" dirty="0" smtClean="0"/>
              <a:t>CLR</a:t>
            </a:r>
            <a:r>
              <a:rPr lang="zh-CN" altLang="en-US" sz="2400" dirty="0" smtClean="0"/>
              <a:t>的另一个重要组成部分是</a:t>
            </a:r>
            <a:r>
              <a:rPr lang="zh-CN" altLang="en-US" sz="2400" b="1" dirty="0" smtClean="0"/>
              <a:t>托管运行环境</a:t>
            </a:r>
            <a:r>
              <a:rPr lang="zh-CN" altLang="en-US" sz="2400" dirty="0" smtClean="0"/>
              <a:t>，称为虚拟执行系统（</a:t>
            </a:r>
            <a:r>
              <a:rPr lang="en-US" altLang="zh-CN" sz="2400" dirty="0" smtClean="0"/>
              <a:t>Virtual Execution System</a:t>
            </a:r>
            <a:r>
              <a:rPr lang="zh-CN" altLang="en-US" sz="2400" dirty="0" smtClean="0"/>
              <a:t>，</a:t>
            </a:r>
            <a:r>
              <a:rPr lang="en-US" altLang="zh-CN" sz="2400" dirty="0" smtClean="0"/>
              <a:t> VES</a:t>
            </a:r>
            <a:r>
              <a:rPr lang="zh-CN" altLang="en-US" sz="2400" dirty="0" smtClean="0"/>
              <a:t>），类似</a:t>
            </a:r>
            <a:r>
              <a:rPr lang="en-US" altLang="zh-CN" sz="2400" dirty="0" smtClean="0"/>
              <a:t>Java</a:t>
            </a:r>
            <a:r>
              <a:rPr lang="zh-CN" altLang="en-US" sz="2400" dirty="0" smtClean="0"/>
              <a:t>的</a:t>
            </a:r>
            <a:r>
              <a:rPr lang="en-US" altLang="zh-CN" sz="2400" dirty="0" smtClean="0"/>
              <a:t>JVM</a:t>
            </a:r>
            <a:r>
              <a:rPr lang="zh-CN" altLang="en-US" sz="2400" dirty="0" smtClean="0"/>
              <a:t>，托管运行程序必须有</a:t>
            </a:r>
            <a:r>
              <a:rPr lang="en-US" altLang="zh-CN" sz="2400" dirty="0" smtClean="0"/>
              <a:t>VES</a:t>
            </a:r>
            <a:r>
              <a:rPr lang="zh-CN" altLang="en-US" sz="2400" dirty="0" smtClean="0"/>
              <a:t>才能运行。</a:t>
            </a:r>
            <a:endParaRPr lang="en-US" altLang="zh-CN" sz="2400" dirty="0" smtClean="0"/>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a:xfrm>
            <a:off x="377825" y="896938"/>
            <a:ext cx="8499475" cy="5719762"/>
          </a:xfrm>
          <a:noFill/>
        </p:spPr>
        <p:txBody>
          <a:bodyPr lIns="0" tIns="0" rIns="0" bIns="0"/>
          <a:lstStyle/>
          <a:p>
            <a:pPr marL="768350" indent="-711200" eaLnBrk="1" hangingPunct="1">
              <a:lnSpc>
                <a:spcPct val="120000"/>
              </a:lnSpc>
              <a:buFont typeface="Wingdings" panose="05000000000000000000" pitchFamily="2" charset="2"/>
              <a:buNone/>
            </a:pPr>
            <a:r>
              <a:rPr lang="zh-CN" altLang="en-US" sz="2800" b="1" dirty="0" smtClean="0">
                <a:solidFill>
                  <a:srgbClr val="002060"/>
                </a:solidFill>
              </a:rPr>
              <a:t>（二）</a:t>
            </a:r>
            <a:r>
              <a:rPr lang="en-US" altLang="zh-CN" sz="2800" b="1" dirty="0" smtClean="0">
                <a:solidFill>
                  <a:srgbClr val="002060"/>
                </a:solidFill>
              </a:rPr>
              <a:t> .NET Framework</a:t>
            </a:r>
            <a:r>
              <a:rPr lang="zh-CN" altLang="en-US" sz="2800" b="1" dirty="0" smtClean="0">
                <a:solidFill>
                  <a:srgbClr val="002060"/>
                </a:solidFill>
              </a:rPr>
              <a:t>类库</a:t>
            </a:r>
            <a:endParaRPr lang="en-US" altLang="zh-CN" sz="2800" b="1" dirty="0" smtClean="0">
              <a:solidFill>
                <a:srgbClr val="002060"/>
              </a:solidFill>
            </a:endParaRPr>
          </a:p>
          <a:p>
            <a:pPr marL="768350" indent="-711200" eaLnBrk="1" hangingPunct="1">
              <a:lnSpc>
                <a:spcPct val="120000"/>
              </a:lnSpc>
            </a:pPr>
            <a:r>
              <a:rPr lang="en-US" altLang="zh-CN" sz="2400" b="1" dirty="0" smtClean="0">
                <a:sym typeface="+mn-ea"/>
              </a:rPr>
              <a:t>.NET Framework</a:t>
            </a:r>
            <a:r>
              <a:rPr lang="zh-CN" altLang="en-US" sz="2400" b="1" dirty="0" smtClean="0">
                <a:sym typeface="+mn-ea"/>
              </a:rPr>
              <a:t>类库</a:t>
            </a:r>
            <a:r>
              <a:rPr lang="zh-CN" altLang="en-US" sz="2400" b="1" dirty="0" smtClean="0"/>
              <a:t>中的类由</a:t>
            </a:r>
            <a:r>
              <a:rPr lang="en-US" altLang="zh-CN" sz="2400" b="1" dirty="0" smtClean="0"/>
              <a:t>C#</a:t>
            </a:r>
            <a:r>
              <a:rPr lang="zh-CN" altLang="en-US" sz="2400" b="1" dirty="0" smtClean="0"/>
              <a:t>语言写成，但可被任何基于</a:t>
            </a:r>
            <a:r>
              <a:rPr lang="en-US" altLang="zh-CN" sz="2400" b="1" dirty="0" smtClean="0"/>
              <a:t>CLR</a:t>
            </a:r>
            <a:r>
              <a:rPr lang="zh-CN" altLang="en-US" sz="2400" b="1" dirty="0" smtClean="0"/>
              <a:t>的语言使用。应用程序还可以从类库中的类派生出新类。</a:t>
            </a:r>
            <a:endParaRPr lang="en-US" altLang="zh-CN" sz="2400" b="1" dirty="0" smtClean="0"/>
          </a:p>
          <a:p>
            <a:pPr marL="768350" indent="-711200" eaLnBrk="1" hangingPunct="1">
              <a:lnSpc>
                <a:spcPct val="120000"/>
              </a:lnSpc>
            </a:pPr>
            <a:r>
              <a:rPr lang="en-US" altLang="zh-CN" sz="2400" b="1" dirty="0" smtClean="0"/>
              <a:t>.NET Framework</a:t>
            </a:r>
            <a:r>
              <a:rPr lang="zh-CN" altLang="en-US" sz="2400" b="1" dirty="0" smtClean="0"/>
              <a:t>类库包含数千的类。为方便在应用程序中使用这些类</a:t>
            </a:r>
            <a:r>
              <a:rPr lang="zh-CN" altLang="en-US" sz="2400" b="1" dirty="0" smtClean="0"/>
              <a:t>，</a:t>
            </a:r>
            <a:r>
              <a:rPr lang="zh-CN" altLang="en-US" sz="2400" b="1" dirty="0" smtClean="0"/>
              <a:t>类库的内容被组织成一个树状的命名空间，每一个命名空间可以包含许多类型（例如类和接口）和其它命名空间。</a:t>
            </a:r>
            <a:endParaRPr lang="en-US" altLang="zh-CN" sz="2400" b="1" dirty="0" smtClean="0"/>
          </a:p>
          <a:p>
            <a:pPr marL="768350" indent="-711200" eaLnBrk="1" hangingPunct="1">
              <a:lnSpc>
                <a:spcPct val="120000"/>
              </a:lnSpc>
            </a:pPr>
            <a:r>
              <a:rPr lang="zh-CN" altLang="en-US" sz="2400" b="1" dirty="0" smtClean="0"/>
              <a:t>命名空间提供了一种组织相关类和其它类型的方式。</a:t>
            </a:r>
            <a:endParaRPr lang="zh-CN" altLang="en-US" sz="2400" b="1" dirty="0" smtClean="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Grp="1" noChangeAspect="1" noChangeArrowheads="1"/>
          </p:cNvPicPr>
          <p:nvPr>
            <p:ph idx="1"/>
          </p:nvPr>
        </p:nvPicPr>
        <p:blipFill>
          <a:blip r:embed="rId1" cstate="print"/>
          <a:srcRect/>
          <a:stretch>
            <a:fillRect/>
          </a:stretch>
        </p:blipFill>
        <p:spPr>
          <a:xfrm>
            <a:off x="1284288" y="1549400"/>
            <a:ext cx="7140575" cy="4914900"/>
          </a:xfrm>
          <a:noFill/>
        </p:spPr>
      </p:pic>
      <p:pic>
        <p:nvPicPr>
          <p:cNvPr id="45059" name="Picture 3"/>
          <p:cNvPicPr>
            <a:picLocks noChangeAspect="1" noChangeArrowheads="1"/>
          </p:cNvPicPr>
          <p:nvPr/>
        </p:nvPicPr>
        <p:blipFill>
          <a:blip r:embed="rId2" cstate="print"/>
          <a:srcRect/>
          <a:stretch>
            <a:fillRect/>
          </a:stretch>
        </p:blipFill>
        <p:spPr bwMode="auto">
          <a:xfrm>
            <a:off x="1565275" y="720725"/>
            <a:ext cx="6783388" cy="808038"/>
          </a:xfrm>
          <a:prstGeom prst="rect">
            <a:avLst/>
          </a:prstGeom>
          <a:noFill/>
          <a:ln w="9525" algn="ctr">
            <a:noFill/>
            <a:miter lim="800000"/>
            <a:headEnd/>
            <a:tailEnd/>
          </a:ln>
        </p:spPr>
      </p:pic>
      <p:sp>
        <p:nvSpPr>
          <p:cNvPr id="4" name="TextBox 3">
            <a:hlinkClick r:id="rId3" action="ppaction://hlinksldjump"/>
          </p:cNvPr>
          <p:cNvSpPr txBox="1"/>
          <p:nvPr/>
        </p:nvSpPr>
        <p:spPr>
          <a:xfrm>
            <a:off x="220663" y="2663825"/>
            <a:ext cx="993775" cy="646113"/>
          </a:xfrm>
          <a:prstGeom prst="rect">
            <a:avLst/>
          </a:prstGeom>
          <a:solidFill>
            <a:schemeClr val="accent3">
              <a:lumMod val="85000"/>
            </a:schemeClr>
          </a:solidFill>
          <a:ln>
            <a:solidFill>
              <a:srgbClr val="7030A0"/>
            </a:solidFill>
          </a:ln>
        </p:spPr>
        <p:txBody>
          <a:bodyPr>
            <a:spAutoFit/>
          </a:bodyPr>
          <a:lstStyle/>
          <a:p>
            <a:pPr>
              <a:defRPr/>
            </a:pPr>
            <a:r>
              <a:rPr lang="zh-CN" altLang="en-US" sz="1800" dirty="0">
                <a:solidFill>
                  <a:schemeClr val="tx2"/>
                </a:solidFill>
              </a:rPr>
              <a:t>与</a:t>
            </a:r>
            <a:r>
              <a:rPr lang="en-US" altLang="zh-CN" sz="1800" dirty="0">
                <a:solidFill>
                  <a:schemeClr val="tx2"/>
                </a:solidFill>
              </a:rPr>
              <a:t>Java</a:t>
            </a:r>
            <a:r>
              <a:rPr lang="zh-CN" altLang="en-US" sz="1800" dirty="0">
                <a:solidFill>
                  <a:schemeClr val="tx2"/>
                </a:solidFill>
              </a:rPr>
              <a:t>比较</a:t>
            </a:r>
            <a:endParaRPr lang="en-US" sz="1800" dirty="0">
              <a:solidFill>
                <a:schemeClr val="tx2"/>
              </a:solidFill>
            </a:endParaRP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4294967295"/>
          </p:nvPr>
        </p:nvSpPr>
        <p:spPr>
          <a:xfrm>
            <a:off x="377825" y="819150"/>
            <a:ext cx="8499475" cy="5797550"/>
          </a:xfrm>
          <a:noFill/>
        </p:spPr>
        <p:txBody>
          <a:bodyPr lIns="0" tIns="0" rIns="0" bIns="0"/>
          <a:lstStyle/>
          <a:p>
            <a:pPr marL="1123950" lvl="1" indent="-609600" eaLnBrk="1" hangingPunct="1">
              <a:lnSpc>
                <a:spcPct val="120000"/>
              </a:lnSpc>
            </a:pPr>
            <a:r>
              <a:rPr lang="en-US" altLang="zh-CN" sz="2400" b="1" smtClean="0">
                <a:solidFill>
                  <a:srgbClr val="C00000"/>
                </a:solidFill>
              </a:rPr>
              <a:t>System</a:t>
            </a:r>
            <a:r>
              <a:rPr lang="zh-CN" altLang="en-US" sz="2400" b="1" smtClean="0">
                <a:solidFill>
                  <a:srgbClr val="C00000"/>
                </a:solidFill>
              </a:rPr>
              <a:t>命名空间</a:t>
            </a:r>
            <a:r>
              <a:rPr lang="zh-CN" altLang="en-US" sz="2400" b="1" smtClean="0"/>
              <a:t>：“树”的根，此命名空间包含了</a:t>
            </a:r>
            <a:r>
              <a:rPr lang="en-US" altLang="zh-CN" sz="2400" b="1" smtClean="0"/>
              <a:t>.NET Framework</a:t>
            </a:r>
            <a:r>
              <a:rPr lang="zh-CN" altLang="en-US" sz="2400" b="1" smtClean="0"/>
              <a:t>类库中其它所有的命名空间。</a:t>
            </a:r>
            <a:r>
              <a:rPr lang="en-US" altLang="zh-CN" sz="2400" b="1" smtClean="0"/>
              <a:t>System</a:t>
            </a:r>
            <a:r>
              <a:rPr lang="zh-CN" altLang="en-US" sz="2400" b="1" smtClean="0"/>
              <a:t>还包含了所定义的核心类型（如</a:t>
            </a:r>
            <a:r>
              <a:rPr lang="en-US" altLang="zh-CN" sz="2400" b="1" smtClean="0"/>
              <a:t>Int16</a:t>
            </a:r>
            <a:r>
              <a:rPr lang="zh-CN" altLang="en-US" sz="2400" b="1" smtClean="0"/>
              <a:t>，</a:t>
            </a:r>
            <a:r>
              <a:rPr lang="en-US" altLang="zh-CN" sz="2400" b="1" smtClean="0"/>
              <a:t>Char</a:t>
            </a:r>
            <a:r>
              <a:rPr lang="zh-CN" altLang="en-US" sz="2400" b="1" smtClean="0"/>
              <a:t>等标准值类型，</a:t>
            </a:r>
            <a:r>
              <a:rPr lang="en-US" altLang="zh-CN" sz="2400" b="1" smtClean="0"/>
              <a:t>Array</a:t>
            </a:r>
            <a:r>
              <a:rPr lang="zh-CN" altLang="en-US" sz="2400" b="1" smtClean="0"/>
              <a:t>等引用类型，</a:t>
            </a:r>
            <a:r>
              <a:rPr lang="en-US" altLang="zh-CN" sz="2400" b="1" smtClean="0"/>
              <a:t>Object</a:t>
            </a:r>
            <a:r>
              <a:rPr lang="zh-CN" altLang="en-US" sz="2400" b="1" smtClean="0"/>
              <a:t>也定义于此）。</a:t>
            </a:r>
            <a:endParaRPr lang="en-US" altLang="zh-CN" sz="2400" b="1" smtClean="0"/>
          </a:p>
          <a:p>
            <a:pPr marL="1123950" lvl="1" indent="-609600" eaLnBrk="1" hangingPunct="1">
              <a:lnSpc>
                <a:spcPct val="120000"/>
              </a:lnSpc>
            </a:pPr>
            <a:r>
              <a:rPr lang="en-US" altLang="zh-CN" sz="2400" b="1" smtClean="0">
                <a:solidFill>
                  <a:srgbClr val="C00000"/>
                </a:solidFill>
              </a:rPr>
              <a:t>System.Web</a:t>
            </a:r>
            <a:r>
              <a:rPr lang="zh-CN" altLang="en-US" sz="2400" smtClean="0"/>
              <a:t>：</a:t>
            </a:r>
            <a:r>
              <a:rPr lang="zh-CN" altLang="en-US" sz="2400" b="1" smtClean="0"/>
              <a:t>该命名空间包含的类型能够用来创建</a:t>
            </a:r>
            <a:r>
              <a:rPr lang="en-US" altLang="zh-CN" sz="2400" b="1" smtClean="0"/>
              <a:t>Web</a:t>
            </a:r>
            <a:r>
              <a:rPr lang="zh-CN" altLang="en-US" sz="2400" b="1" smtClean="0"/>
              <a:t>应用程序，可以使用</a:t>
            </a:r>
            <a:r>
              <a:rPr lang="en-US" altLang="zh-CN" sz="2400" b="1" smtClean="0">
                <a:solidFill>
                  <a:srgbClr val="CC6600"/>
                </a:solidFill>
              </a:rPr>
              <a:t>System.Web.UI</a:t>
            </a:r>
            <a:r>
              <a:rPr lang="zh-CN" altLang="en-US" sz="2400" b="1" smtClean="0"/>
              <a:t>中的类型来构建</a:t>
            </a:r>
            <a:r>
              <a:rPr lang="en-US" altLang="zh-CN" sz="2400" b="1" smtClean="0"/>
              <a:t>ASP.NET</a:t>
            </a:r>
            <a:r>
              <a:rPr lang="zh-CN" altLang="en-US" sz="2400" b="1" smtClean="0"/>
              <a:t>浏览器应用程序，而</a:t>
            </a:r>
            <a:r>
              <a:rPr lang="en-US" altLang="zh-CN" sz="2400" b="1" smtClean="0">
                <a:solidFill>
                  <a:srgbClr val="CC6600"/>
                </a:solidFill>
              </a:rPr>
              <a:t>System.Web.Services</a:t>
            </a:r>
            <a:r>
              <a:rPr lang="zh-CN" altLang="en-US" sz="2400" b="1" smtClean="0"/>
              <a:t>中的类型则可用来构建</a:t>
            </a:r>
            <a:r>
              <a:rPr lang="en-US" altLang="zh-CN" sz="2400" b="1" smtClean="0"/>
              <a:t>ASP.NET Web Services</a:t>
            </a:r>
            <a:r>
              <a:rPr lang="zh-CN" altLang="en-US" sz="2400" b="1" smtClean="0"/>
              <a:t>应用程序。</a:t>
            </a:r>
            <a:endParaRPr lang="en-US" altLang="zh-CN" sz="2400" b="1" smtClean="0"/>
          </a:p>
          <a:p>
            <a:pPr marL="1123950" lvl="1" indent="-609600" eaLnBrk="1" hangingPunct="1">
              <a:lnSpc>
                <a:spcPct val="120000"/>
              </a:lnSpc>
            </a:pPr>
            <a:r>
              <a:rPr lang="en-US" altLang="zh-CN" sz="2400" b="1" smtClean="0">
                <a:solidFill>
                  <a:srgbClr val="C00000"/>
                </a:solidFill>
              </a:rPr>
              <a:t>System.Data</a:t>
            </a:r>
            <a:r>
              <a:rPr lang="zh-CN" altLang="en-US" sz="2400" b="1" smtClean="0"/>
              <a:t>：这个命名空间内的类型造就了</a:t>
            </a:r>
            <a:r>
              <a:rPr lang="en-US" altLang="zh-CN" sz="2400" b="1" smtClean="0"/>
              <a:t>ADO.NET</a:t>
            </a:r>
            <a:r>
              <a:rPr lang="zh-CN" altLang="en-US" sz="2400" b="1" smtClean="0"/>
              <a:t>，用于访问数据库。</a:t>
            </a:r>
            <a:endParaRPr lang="zh-CN" altLang="en-US" sz="2400" b="1" smtClean="0"/>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4294967295"/>
          </p:nvPr>
        </p:nvSpPr>
        <p:spPr>
          <a:xfrm>
            <a:off x="377825" y="819150"/>
            <a:ext cx="8499475" cy="5797550"/>
          </a:xfrm>
          <a:noFill/>
        </p:spPr>
        <p:txBody>
          <a:bodyPr lIns="0" tIns="0" rIns="0" bIns="0"/>
          <a:lstStyle/>
          <a:p>
            <a:pPr lvl="1">
              <a:lnSpc>
                <a:spcPct val="120000"/>
              </a:lnSpc>
            </a:pPr>
            <a:r>
              <a:rPr lang="en-US" altLang="zh-CN" sz="2400" b="1" smtClean="0">
                <a:solidFill>
                  <a:srgbClr val="C00000"/>
                </a:solidFill>
              </a:rPr>
              <a:t>System.Windows.Forms</a:t>
            </a:r>
            <a:r>
              <a:rPr lang="zh-CN" altLang="en-US" sz="2400" b="1" smtClean="0"/>
              <a:t>：这个命名空间内的类型构成了</a:t>
            </a:r>
            <a:r>
              <a:rPr lang="en-US" altLang="zh-CN" sz="2400" b="1" smtClean="0"/>
              <a:t>Windows Forms</a:t>
            </a:r>
            <a:r>
              <a:rPr lang="zh-CN" altLang="en-US" sz="2400" b="1" smtClean="0"/>
              <a:t>，它们用于构建</a:t>
            </a:r>
            <a:r>
              <a:rPr lang="en-US" altLang="zh-CN" sz="2400" b="1" smtClean="0"/>
              <a:t>Windows GUIs</a:t>
            </a:r>
            <a:r>
              <a:rPr lang="zh-CN" altLang="en-US" sz="2400" b="1" smtClean="0"/>
              <a:t>，不必依赖于某种特定的语言机制（例如在</a:t>
            </a:r>
            <a:r>
              <a:rPr lang="en-US" altLang="zh-CN" sz="2400" b="1" smtClean="0"/>
              <a:t>C++ </a:t>
            </a:r>
            <a:r>
              <a:rPr lang="zh-CN" altLang="en-US" sz="2400" b="1" smtClean="0"/>
              <a:t>中使用较陈旧的</a:t>
            </a:r>
            <a:r>
              <a:rPr lang="en-US" altLang="zh-CN" sz="2400" b="1" smtClean="0"/>
              <a:t>MFC</a:t>
            </a:r>
            <a:r>
              <a:rPr lang="zh-CN" altLang="en-US" sz="2400" b="1" smtClean="0"/>
              <a:t>。</a:t>
            </a:r>
            <a:endParaRPr lang="zh-CN" altLang="en-US" sz="2400" b="1" smtClean="0"/>
          </a:p>
          <a:p>
            <a:pPr lvl="1">
              <a:lnSpc>
                <a:spcPct val="120000"/>
              </a:lnSpc>
            </a:pPr>
            <a:r>
              <a:rPr lang="en-US" altLang="zh-CN" sz="2400" b="1" smtClean="0">
                <a:solidFill>
                  <a:srgbClr val="C00000"/>
                </a:solidFill>
              </a:rPr>
              <a:t>System.EnterpriseServices</a:t>
            </a:r>
            <a:r>
              <a:rPr lang="zh-CN" altLang="en-US" sz="2400" b="1" smtClean="0"/>
              <a:t>：这个命名空间内的类型提供了某些企业应用所要求的服务，在 </a:t>
            </a:r>
            <a:r>
              <a:rPr lang="en-US" altLang="zh-CN" sz="2400" b="1" smtClean="0"/>
              <a:t>.NET</a:t>
            </a:r>
            <a:r>
              <a:rPr lang="zh-CN" altLang="en-US" sz="2400" b="1" smtClean="0"/>
              <a:t>之前的世界中由</a:t>
            </a:r>
            <a:r>
              <a:rPr lang="en-US" altLang="zh-CN" sz="2400" b="1" smtClean="0"/>
              <a:t>COM+ </a:t>
            </a:r>
            <a:r>
              <a:rPr lang="zh-CN" altLang="en-US" sz="2400" b="1" smtClean="0"/>
              <a:t>进行实现。这些服务包括分布式事务，对象实例生命期管理等。</a:t>
            </a:r>
            <a:endParaRPr lang="zh-CN" altLang="en-US" sz="2400" b="1" smtClean="0"/>
          </a:p>
          <a:p>
            <a:pPr lvl="1">
              <a:lnSpc>
                <a:spcPct val="120000"/>
              </a:lnSpc>
            </a:pPr>
            <a:r>
              <a:rPr lang="en-US" altLang="zh-CN" sz="2400" b="1" smtClean="0">
                <a:solidFill>
                  <a:srgbClr val="C00000"/>
                </a:solidFill>
              </a:rPr>
              <a:t>System.XML</a:t>
            </a:r>
            <a:r>
              <a:rPr lang="zh-CN" altLang="en-US" sz="2400" b="1" smtClean="0"/>
              <a:t>：这个命名空间内的类型支持生成和处理以</a:t>
            </a:r>
            <a:r>
              <a:rPr lang="en-US" altLang="zh-CN" sz="2400" b="1" smtClean="0"/>
              <a:t>XML</a:t>
            </a:r>
            <a:r>
              <a:rPr lang="zh-CN" altLang="en-US" sz="2400" b="1" smtClean="0"/>
              <a:t>定义的数据。</a:t>
            </a:r>
            <a:endParaRPr lang="en-US" altLang="zh-CN" sz="2400" b="1" smtClean="0"/>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4294967295"/>
          </p:nvPr>
        </p:nvSpPr>
        <p:spPr>
          <a:xfrm>
            <a:off x="377825" y="896938"/>
            <a:ext cx="8499475" cy="5719762"/>
          </a:xfrm>
          <a:noFill/>
        </p:spPr>
        <p:txBody>
          <a:bodyPr lIns="0" tIns="0" rIns="0" bIns="0"/>
          <a:lstStyle/>
          <a:p>
            <a:pPr marL="723900" indent="-609600" eaLnBrk="1" hangingPunct="1">
              <a:lnSpc>
                <a:spcPct val="120000"/>
              </a:lnSpc>
            </a:pPr>
            <a:r>
              <a:rPr lang="zh-CN" altLang="en-US" sz="2400" b="1" smtClean="0">
                <a:solidFill>
                  <a:srgbClr val="002060"/>
                </a:solidFill>
              </a:rPr>
              <a:t>关于命名空间</a:t>
            </a:r>
            <a:endParaRPr lang="en-US" altLang="zh-CN" sz="2400" b="1" smtClean="0">
              <a:solidFill>
                <a:srgbClr val="002060"/>
              </a:solidFill>
            </a:endParaRPr>
          </a:p>
          <a:p>
            <a:pPr marL="1123950" lvl="1" indent="-609600" eaLnBrk="1" hangingPunct="1">
              <a:lnSpc>
                <a:spcPct val="120000"/>
              </a:lnSpc>
            </a:pPr>
            <a:r>
              <a:rPr lang="zh-CN" altLang="en-US" sz="2400" b="1" smtClean="0"/>
              <a:t>命名空间提供了一种组织相关类和其它类型的方式。</a:t>
            </a:r>
            <a:endParaRPr lang="zh-CN" altLang="en-US" sz="2400" b="1" smtClean="0"/>
          </a:p>
          <a:p>
            <a:pPr marL="1123950" lvl="1" indent="-609600" eaLnBrk="1" hangingPunct="1">
              <a:lnSpc>
                <a:spcPct val="120000"/>
              </a:lnSpc>
            </a:pPr>
            <a:r>
              <a:rPr lang="zh-CN" altLang="en-US" sz="2400" b="1" smtClean="0"/>
              <a:t>在</a:t>
            </a:r>
            <a:r>
              <a:rPr lang="en-US" altLang="zh-CN" sz="2400" b="1" smtClean="0"/>
              <a:t>C#</a:t>
            </a:r>
            <a:r>
              <a:rPr lang="zh-CN" altLang="en-US" sz="2400" b="1" smtClean="0"/>
              <a:t>中定义类时，可以把它放在一个命名空间中。同一个命名空间可以包含不同的类。</a:t>
            </a:r>
            <a:endParaRPr lang="zh-CN" altLang="en-US" sz="2400" b="1" smtClean="0"/>
          </a:p>
          <a:p>
            <a:pPr marL="1123950" lvl="1" indent="-609600" eaLnBrk="1" hangingPunct="1">
              <a:lnSpc>
                <a:spcPct val="120000"/>
              </a:lnSpc>
            </a:pPr>
            <a:r>
              <a:rPr lang="zh-CN" altLang="en-US" sz="2400" b="1" smtClean="0"/>
              <a:t>若要在程序中使用某些类，只要在程序开始处引入包含所需类的命名空间即可。</a:t>
            </a:r>
            <a:endParaRPr lang="en-US" altLang="zh-CN" sz="2400" b="1" smtClean="0"/>
          </a:p>
          <a:p>
            <a:pPr marL="1123950" lvl="1" indent="-609600" eaLnBrk="1" hangingPunct="1">
              <a:lnSpc>
                <a:spcPct val="120000"/>
              </a:lnSpc>
            </a:pPr>
            <a:r>
              <a:rPr lang="zh-CN" altLang="en-US" sz="2400" b="1" smtClean="0"/>
              <a:t>在</a:t>
            </a:r>
            <a:r>
              <a:rPr lang="en-US" altLang="zh-CN" sz="2400" b="1" smtClean="0"/>
              <a:t>C#</a:t>
            </a:r>
            <a:r>
              <a:rPr lang="zh-CN" altLang="en-US" sz="2400" b="1" smtClean="0"/>
              <a:t>中使用命名空间：</a:t>
            </a:r>
            <a:r>
              <a:rPr lang="en-US" altLang="zh-CN" sz="2400" b="1" smtClean="0"/>
              <a:t>using  </a:t>
            </a:r>
            <a:r>
              <a:rPr lang="zh-CN" altLang="en-US" sz="2400" b="1" smtClean="0"/>
              <a:t>命名空间名称</a:t>
            </a:r>
            <a:endParaRPr lang="en-US" altLang="zh-CN" sz="2400" b="1" smtClean="0"/>
          </a:p>
          <a:p>
            <a:pPr marL="1123950" lvl="1" indent="-609600" eaLnBrk="1" hangingPunct="1">
              <a:lnSpc>
                <a:spcPct val="120000"/>
              </a:lnSpc>
            </a:pPr>
            <a:r>
              <a:rPr lang="zh-CN" altLang="en-US" sz="2400" b="1" smtClean="0"/>
              <a:t>在</a:t>
            </a:r>
            <a:r>
              <a:rPr lang="en-US" altLang="zh-CN" sz="2400" b="1" smtClean="0"/>
              <a:t>C#</a:t>
            </a:r>
            <a:r>
              <a:rPr lang="zh-CN" altLang="en-US" sz="2400" b="1" smtClean="0"/>
              <a:t>中定义命名空间：</a:t>
            </a:r>
            <a:r>
              <a:rPr lang="en-US" altLang="zh-CN" sz="2400" b="1" smtClean="0"/>
              <a:t>namespace  </a:t>
            </a:r>
            <a:r>
              <a:rPr lang="zh-CN" altLang="en-US" sz="2400" b="1" smtClean="0"/>
              <a:t>命名空间名称</a:t>
            </a:r>
            <a:r>
              <a:rPr lang="en-US" altLang="zh-CN" sz="2400" b="1" smtClean="0"/>
              <a:t>{…}</a:t>
            </a:r>
            <a:endParaRPr lang="en-US" altLang="zh-CN" sz="2400" b="1" smtClean="0"/>
          </a:p>
          <a:p>
            <a:pPr marL="1123950" lvl="1" indent="-609600" eaLnBrk="1" hangingPunct="1">
              <a:lnSpc>
                <a:spcPct val="120000"/>
              </a:lnSpc>
            </a:pPr>
            <a:r>
              <a:rPr lang="zh-CN" altLang="en-US" sz="2400" b="1" smtClean="0"/>
              <a:t>当使用</a:t>
            </a:r>
            <a:r>
              <a:rPr lang="en-US" altLang="zh-CN" sz="2400" b="1" smtClean="0"/>
              <a:t>Visual Studio</a:t>
            </a:r>
            <a:r>
              <a:rPr lang="zh-CN" altLang="en-US" sz="2400" b="1" smtClean="0"/>
              <a:t>创建应用程序时，</a:t>
            </a:r>
            <a:r>
              <a:rPr lang="en-US" altLang="zh-CN" sz="2400" b="1" smtClean="0"/>
              <a:t>VS</a:t>
            </a:r>
            <a:r>
              <a:rPr lang="zh-CN" altLang="en-US" sz="2400" b="1" smtClean="0"/>
              <a:t>会根据应用程序的类型自动在</a:t>
            </a:r>
            <a:r>
              <a:rPr lang="en-US" altLang="zh-CN" sz="2400" b="1" smtClean="0"/>
              <a:t>cs</a:t>
            </a:r>
            <a:r>
              <a:rPr lang="zh-CN" altLang="en-US" sz="2400" b="1" smtClean="0"/>
              <a:t>文件中添加所需的命名空间。</a:t>
            </a:r>
            <a:endParaRPr lang="en-US" altLang="zh-CN" sz="2400" b="1" smtClean="0"/>
          </a:p>
          <a:p>
            <a:pPr marL="1123950" lvl="1" indent="-609600" eaLnBrk="1" hangingPunct="1">
              <a:lnSpc>
                <a:spcPct val="120000"/>
              </a:lnSpc>
            </a:pPr>
            <a:endParaRPr lang="en-US" altLang="zh-CN" sz="2400" b="1" smtClean="0"/>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0675" y="693738"/>
            <a:ext cx="8540750" cy="1608137"/>
          </a:xfrm>
        </p:spPr>
        <p:txBody>
          <a:bodyPr/>
          <a:lstStyle/>
          <a:p>
            <a:pPr>
              <a:lnSpc>
                <a:spcPct val="120000"/>
              </a:lnSpc>
              <a:buFont typeface="Wingdings" panose="05000000000000000000" pitchFamily="2" charset="2"/>
              <a:buNone/>
              <a:defRPr/>
            </a:pPr>
            <a:r>
              <a:rPr lang="zh-CN" altLang="en-US" sz="2800" b="1" dirty="0" smtClean="0">
                <a:solidFill>
                  <a:schemeClr val="accent4">
                    <a:lumMod val="50000"/>
                  </a:schemeClr>
                </a:solidFill>
              </a:rPr>
              <a:t>（三）编译和运行托管代码</a:t>
            </a:r>
            <a:endParaRPr lang="en-US" altLang="zh-CN" sz="2800" b="1" dirty="0" smtClean="0">
              <a:solidFill>
                <a:schemeClr val="accent4">
                  <a:lumMod val="50000"/>
                </a:schemeClr>
              </a:solidFill>
            </a:endParaRPr>
          </a:p>
          <a:p>
            <a:pPr>
              <a:lnSpc>
                <a:spcPct val="120000"/>
              </a:lnSpc>
              <a:defRPr/>
            </a:pPr>
            <a:r>
              <a:rPr lang="zh-CN" altLang="en-US" sz="2400" dirty="0" smtClean="0"/>
              <a:t>托管代码经过编译会生成</a:t>
            </a:r>
            <a:r>
              <a:rPr lang="en-US" altLang="zh-CN" sz="2400" dirty="0" smtClean="0"/>
              <a:t>MSIL</a:t>
            </a:r>
            <a:r>
              <a:rPr lang="zh-CN" altLang="en-US" sz="2400" dirty="0" smtClean="0"/>
              <a:t>（微软中间语言）和元数据（</a:t>
            </a:r>
            <a:r>
              <a:rPr lang="en-US" altLang="zh-CN" sz="2400" dirty="0" smtClean="0"/>
              <a:t>metadata</a:t>
            </a:r>
            <a:r>
              <a:rPr lang="zh-CN" altLang="en-US" sz="2400" dirty="0" smtClean="0"/>
              <a:t>）。</a:t>
            </a:r>
            <a:r>
              <a:rPr lang="en-US" altLang="zh-CN" sz="2400" dirty="0" smtClean="0"/>
              <a:t>MSIL</a:t>
            </a:r>
            <a:r>
              <a:rPr lang="zh-CN" altLang="en-US" sz="2400" dirty="0" smtClean="0"/>
              <a:t>是一套与</a:t>
            </a:r>
            <a:r>
              <a:rPr lang="en-US" altLang="zh-CN" sz="2400" dirty="0" smtClean="0"/>
              <a:t>CPU</a:t>
            </a:r>
            <a:r>
              <a:rPr lang="zh-CN" altLang="en-US" sz="2400" dirty="0" smtClean="0"/>
              <a:t>无关的指令。</a:t>
            </a:r>
            <a:endParaRPr lang="zh-CN" altLang="en-US" sz="2400" dirty="0" smtClean="0"/>
          </a:p>
          <a:p>
            <a:pPr>
              <a:lnSpc>
                <a:spcPct val="120000"/>
              </a:lnSpc>
              <a:defRPr/>
            </a:pPr>
            <a:endParaRPr lang="en-US" altLang="zh-CN" sz="2400" b="1" dirty="0" smtClean="0"/>
          </a:p>
        </p:txBody>
      </p:sp>
      <p:pic>
        <p:nvPicPr>
          <p:cNvPr id="49155" name="Picture 4"/>
          <p:cNvPicPr>
            <a:picLocks noChangeAspect="1" noChangeArrowheads="1"/>
          </p:cNvPicPr>
          <p:nvPr/>
        </p:nvPicPr>
        <p:blipFill>
          <a:blip r:embed="rId1" cstate="print"/>
          <a:srcRect/>
          <a:stretch>
            <a:fillRect/>
          </a:stretch>
        </p:blipFill>
        <p:spPr bwMode="auto">
          <a:xfrm>
            <a:off x="1458913" y="2382838"/>
            <a:ext cx="6475412" cy="4270375"/>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3"/>
          <p:cNvSpPr>
            <a:spLocks noGrp="1"/>
          </p:cNvSpPr>
          <p:nvPr>
            <p:ph idx="1"/>
          </p:nvPr>
        </p:nvSpPr>
        <p:spPr>
          <a:xfrm>
            <a:off x="320675" y="1109980"/>
            <a:ext cx="8540750" cy="4959350"/>
          </a:xfrm>
        </p:spPr>
        <p:txBody>
          <a:bodyPr/>
          <a:lstStyle/>
          <a:p>
            <a:pPr>
              <a:lnSpc>
                <a:spcPct val="120000"/>
              </a:lnSpc>
            </a:pPr>
            <a:r>
              <a:rPr lang="zh-CN" altLang="en-US" sz="2400" smtClean="0"/>
              <a:t>在被运行之前，</a:t>
            </a:r>
            <a:r>
              <a:rPr lang="en-US" altLang="zh-CN" sz="2400" smtClean="0"/>
              <a:t>MSIL</a:t>
            </a:r>
            <a:r>
              <a:rPr lang="zh-CN" altLang="en-US" sz="2400" smtClean="0"/>
              <a:t>代码还需在被编译成本地代码。有两种编译方法：</a:t>
            </a:r>
            <a:endParaRPr lang="en-US" altLang="zh-CN" sz="2400" smtClean="0"/>
          </a:p>
          <a:p>
            <a:pPr lvl="1">
              <a:lnSpc>
                <a:spcPct val="120000"/>
              </a:lnSpc>
            </a:pPr>
            <a:r>
              <a:rPr lang="zh-CN" altLang="en-US" sz="2400" smtClean="0"/>
              <a:t>即时编译（</a:t>
            </a:r>
            <a:r>
              <a:rPr lang="en-US" altLang="zh-CN" sz="2400" smtClean="0"/>
              <a:t>JIT</a:t>
            </a:r>
            <a:r>
              <a:rPr lang="zh-CN" altLang="en-US" sz="2400" smtClean="0"/>
              <a:t>）</a:t>
            </a:r>
            <a:r>
              <a:rPr lang="en-US" altLang="zh-CN" sz="2400" smtClean="0"/>
              <a:t>——</a:t>
            </a:r>
            <a:r>
              <a:rPr lang="zh-CN" altLang="en-US" sz="2400" smtClean="0"/>
              <a:t>方法会在第一次被调用时被编译</a:t>
            </a:r>
            <a:endParaRPr lang="zh-CN" altLang="en-US" sz="2400" smtClean="0"/>
          </a:p>
          <a:p>
            <a:pPr lvl="1">
              <a:lnSpc>
                <a:spcPct val="120000"/>
              </a:lnSpc>
            </a:pPr>
            <a:r>
              <a:rPr lang="zh-CN" altLang="en-US" sz="2400" smtClean="0"/>
              <a:t>整批编译</a:t>
            </a:r>
            <a:endParaRPr lang="en-US" altLang="zh-CN" sz="2400" smtClean="0"/>
          </a:p>
          <a:p>
            <a:pPr>
              <a:lnSpc>
                <a:spcPct val="120000"/>
              </a:lnSpc>
            </a:pPr>
            <a:endParaRPr lang="en-US" altLang="zh-CN" sz="2400" b="1" smtClean="0"/>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01625" y="1046163"/>
            <a:ext cx="8540750" cy="1143000"/>
          </a:xfrm>
        </p:spPr>
        <p:txBody>
          <a:bodyPr lIns="0"/>
          <a:lstStyle/>
          <a:p>
            <a:pPr eaLnBrk="1" hangingPunct="1"/>
            <a:r>
              <a:rPr lang="zh-CN" altLang="en-US" b="1" smtClean="0">
                <a:sym typeface="+mn-ea"/>
              </a:rPr>
              <a:t>主要内容</a:t>
            </a:r>
            <a:r>
              <a:rPr lang="en-US" altLang="zh-CN" b="1" smtClean="0"/>
              <a:t> </a:t>
            </a:r>
            <a:endParaRPr lang="zh-CN" altLang="en-US" b="1" smtClean="0"/>
          </a:p>
        </p:txBody>
      </p:sp>
      <p:sp>
        <p:nvSpPr>
          <p:cNvPr id="34819" name="Rectangle 3"/>
          <p:cNvSpPr>
            <a:spLocks noGrp="1" noChangeArrowheads="1"/>
          </p:cNvSpPr>
          <p:nvPr>
            <p:ph type="body" idx="4294967295"/>
          </p:nvPr>
        </p:nvSpPr>
        <p:spPr>
          <a:xfrm>
            <a:off x="1200150" y="2338705"/>
            <a:ext cx="7013575" cy="2680970"/>
          </a:xfrm>
        </p:spPr>
        <p:txBody>
          <a:bodyPr lIns="0" tIns="0" rIns="0" bIns="0"/>
          <a:lstStyle/>
          <a:p>
            <a:pPr eaLnBrk="1" hangingPunct="1">
              <a:lnSpc>
                <a:spcPct val="125000"/>
              </a:lnSpc>
            </a:pPr>
            <a:r>
              <a:rPr lang="en-US" altLang="zh-CN" b="1" smtClean="0">
                <a:hlinkClick r:id="rId1" action="ppaction://hlinksldjump"/>
              </a:rPr>
              <a:t>.NET Framework </a:t>
            </a:r>
            <a:r>
              <a:rPr lang="zh-CN" altLang="en-US" b="1" smtClean="0">
                <a:hlinkClick r:id="rId1" action="ppaction://hlinksldjump"/>
              </a:rPr>
              <a:t>和</a:t>
            </a:r>
            <a:r>
              <a:rPr lang="en-US" altLang="zh-CN" b="1" smtClean="0">
                <a:hlinkClick r:id="rId1" action="ppaction://hlinksldjump"/>
              </a:rPr>
              <a:t>Visual Studio</a:t>
            </a:r>
            <a:endParaRPr lang="en-US" altLang="zh-CN" b="1" smtClean="0"/>
          </a:p>
          <a:p>
            <a:pPr eaLnBrk="1" hangingPunct="1">
              <a:lnSpc>
                <a:spcPct val="125000"/>
              </a:lnSpc>
            </a:pPr>
            <a:r>
              <a:rPr lang="en-US" altLang="zh-CN" b="1" smtClean="0">
                <a:hlinkClick r:id="rId2" action="ppaction://hlinksldjump"/>
              </a:rPr>
              <a:t>C#</a:t>
            </a:r>
            <a:r>
              <a:rPr lang="zh-CN" altLang="en-US" b="1" smtClean="0">
                <a:hlinkClick r:id="rId2" action="ppaction://hlinksldjump"/>
              </a:rPr>
              <a:t>语言简介</a:t>
            </a:r>
            <a:endParaRPr lang="zh-CN" altLang="en-US" b="1" smtClean="0">
              <a:hlinkClick r:id="rId2" action="ppaction://hlinksldjump"/>
            </a:endParaRPr>
          </a:p>
          <a:p>
            <a:pPr eaLnBrk="1" hangingPunct="1">
              <a:lnSpc>
                <a:spcPct val="125000"/>
              </a:lnSpc>
            </a:pPr>
            <a:r>
              <a:rPr lang="zh-CN" altLang="en-US" b="1" kern="1200" dirty="0">
                <a:sym typeface="+mn-ea"/>
                <a:hlinkClick r:id="rId3" action="ppaction://hlinksldjump"/>
              </a:rPr>
              <a:t>第二周课程主要内容小结</a:t>
            </a:r>
            <a:endParaRPr lang="en-US" altLang="zh-CN" b="1" smtClean="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3"/>
          <p:cNvPicPr>
            <a:picLocks noGrp="1" noChangeAspect="1" noChangeArrowheads="1"/>
          </p:cNvPicPr>
          <p:nvPr>
            <p:ph idx="1"/>
          </p:nvPr>
        </p:nvPicPr>
        <p:blipFill>
          <a:blip r:embed="rId1" cstate="print"/>
          <a:srcRect/>
          <a:stretch>
            <a:fillRect/>
          </a:stretch>
        </p:blipFill>
        <p:spPr>
          <a:xfrm>
            <a:off x="992188" y="1193800"/>
            <a:ext cx="7602537" cy="4970463"/>
          </a:xfrm>
          <a:noFill/>
        </p:spPr>
      </p:pic>
      <p:pic>
        <p:nvPicPr>
          <p:cNvPr id="53251" name="Picture 5"/>
          <p:cNvPicPr>
            <a:picLocks noChangeAspect="1" noChangeArrowheads="1"/>
          </p:cNvPicPr>
          <p:nvPr/>
        </p:nvPicPr>
        <p:blipFill>
          <a:blip r:embed="rId2" cstate="print"/>
          <a:srcRect/>
          <a:stretch>
            <a:fillRect/>
          </a:stretch>
        </p:blipFill>
        <p:spPr bwMode="auto">
          <a:xfrm>
            <a:off x="1511300" y="679450"/>
            <a:ext cx="6492875" cy="471488"/>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30213" y="592138"/>
            <a:ext cx="8229600" cy="633412"/>
          </a:xfrm>
        </p:spPr>
        <p:txBody>
          <a:bodyPr lIns="0"/>
          <a:lstStyle/>
          <a:p>
            <a:pPr eaLnBrk="1" hangingPunct="1"/>
            <a:r>
              <a:rPr lang="en-US" altLang="zh-CN" sz="4000" b="1" smtClean="0"/>
              <a:t>Visual Studio 2008</a:t>
            </a:r>
            <a:endParaRPr lang="en-US" altLang="zh-CN" sz="4000" b="1" smtClean="0"/>
          </a:p>
        </p:txBody>
      </p:sp>
      <p:sp>
        <p:nvSpPr>
          <p:cNvPr id="55299" name="Rectangle 3"/>
          <p:cNvSpPr>
            <a:spLocks noGrp="1" noChangeArrowheads="1"/>
          </p:cNvSpPr>
          <p:nvPr>
            <p:ph type="body" idx="4294967295"/>
          </p:nvPr>
        </p:nvSpPr>
        <p:spPr>
          <a:xfrm>
            <a:off x="338138" y="1541463"/>
            <a:ext cx="8499475" cy="4848225"/>
          </a:xfrm>
        </p:spPr>
        <p:txBody>
          <a:bodyPr lIns="0" tIns="0" rIns="0" bIns="0"/>
          <a:lstStyle/>
          <a:p>
            <a:pPr eaLnBrk="1" hangingPunct="1">
              <a:lnSpc>
                <a:spcPct val="120000"/>
              </a:lnSpc>
            </a:pPr>
            <a:r>
              <a:rPr lang="en-US" altLang="zh-CN" sz="2400" b="1" smtClean="0"/>
              <a:t>Visual Studio </a:t>
            </a:r>
            <a:r>
              <a:rPr lang="zh-CN" altLang="en-US" sz="2400" b="1" smtClean="0"/>
              <a:t>是一个功能齐备的集成开发环境（</a:t>
            </a:r>
            <a:r>
              <a:rPr lang="en-US" altLang="zh-CN" sz="2400" b="1" smtClean="0"/>
              <a:t>IDE</a:t>
            </a:r>
            <a:r>
              <a:rPr lang="zh-CN" altLang="en-US" sz="2400" b="1" smtClean="0"/>
              <a:t>），由众多工具组成。</a:t>
            </a:r>
            <a:endParaRPr lang="zh-CN" altLang="en-US" sz="2400" b="1" smtClean="0"/>
          </a:p>
          <a:p>
            <a:pPr eaLnBrk="1" hangingPunct="1">
              <a:lnSpc>
                <a:spcPct val="120000"/>
              </a:lnSpc>
            </a:pPr>
            <a:r>
              <a:rPr lang="en-US" altLang="zh-CN" sz="2400" b="1" smtClean="0"/>
              <a:t>Visual Studio </a:t>
            </a:r>
            <a:r>
              <a:rPr lang="zh-CN" altLang="en-US" sz="2400" b="1" smtClean="0"/>
              <a:t>的核心包括功能强大的代码编辑器、语言编译器（支持</a:t>
            </a:r>
            <a:r>
              <a:rPr lang="en-US" altLang="zh-CN" sz="2400" b="1" smtClean="0"/>
              <a:t>VB</a:t>
            </a:r>
            <a:r>
              <a:rPr lang="zh-CN" altLang="en-US" sz="2400" b="1" smtClean="0"/>
              <a:t>、</a:t>
            </a:r>
            <a:r>
              <a:rPr lang="en-US" altLang="zh-CN" sz="2400" b="1" smtClean="0"/>
              <a:t>C#</a:t>
            </a:r>
            <a:r>
              <a:rPr lang="zh-CN" altLang="en-US" sz="2400" b="1" smtClean="0"/>
              <a:t>和</a:t>
            </a:r>
            <a:r>
              <a:rPr lang="en-US" altLang="zh-CN" sz="2400" b="1" smtClean="0"/>
              <a:t>J#</a:t>
            </a:r>
            <a:r>
              <a:rPr lang="zh-CN" altLang="en-US" sz="2400" b="1" smtClean="0"/>
              <a:t>）和调试工具。</a:t>
            </a:r>
            <a:endParaRPr lang="en-US" altLang="zh-CN" sz="2400" b="1" smtClean="0"/>
          </a:p>
          <a:p>
            <a:pPr eaLnBrk="1" hangingPunct="1">
              <a:lnSpc>
                <a:spcPct val="120000"/>
              </a:lnSpc>
            </a:pPr>
            <a:r>
              <a:rPr lang="en-US" altLang="zh-CN" sz="2400" b="1" smtClean="0"/>
              <a:t>Visual Studio </a:t>
            </a:r>
            <a:r>
              <a:rPr lang="zh-CN" altLang="en-US" sz="2400" b="1" smtClean="0"/>
              <a:t>是创建</a:t>
            </a:r>
            <a:r>
              <a:rPr lang="en-US" altLang="zh-CN" sz="2400" b="1" smtClean="0"/>
              <a:t>.NET</a:t>
            </a:r>
            <a:r>
              <a:rPr lang="zh-CN" altLang="en-US" sz="2400" b="1" smtClean="0"/>
              <a:t>应用程序的工具。</a:t>
            </a:r>
            <a:endParaRPr lang="zh-CN" altLang="en-US" sz="2400" b="1" smtClean="0"/>
          </a:p>
          <a:p>
            <a:pPr eaLnBrk="1" hangingPunct="1">
              <a:lnSpc>
                <a:spcPct val="120000"/>
              </a:lnSpc>
            </a:pPr>
            <a:r>
              <a:rPr lang="en-US" altLang="zh-CN" sz="2400" b="1" smtClean="0"/>
              <a:t>Visual Studio 2008</a:t>
            </a:r>
            <a:r>
              <a:rPr lang="zh-CN" altLang="en-US" sz="2400" b="1" smtClean="0"/>
              <a:t>是基于</a:t>
            </a:r>
            <a:r>
              <a:rPr lang="en-US" altLang="zh-CN" sz="2400" b="1" smtClean="0"/>
              <a:t>.NET3.5</a:t>
            </a:r>
            <a:r>
              <a:rPr lang="zh-CN" altLang="en-US" sz="2400" b="1" smtClean="0"/>
              <a:t>并同时推出的开发平台。</a:t>
            </a:r>
            <a:endParaRPr lang="en-US" altLang="zh-CN" sz="2400" b="1" smtClean="0"/>
          </a:p>
          <a:p>
            <a:pPr eaLnBrk="1" hangingPunct="1">
              <a:lnSpc>
                <a:spcPct val="120000"/>
              </a:lnSpc>
            </a:pPr>
            <a:r>
              <a:rPr lang="zh-CN" altLang="en-US" sz="2400" b="1" smtClean="0"/>
              <a:t>本课程的示例代码均为在</a:t>
            </a:r>
            <a:r>
              <a:rPr lang="en-US" altLang="zh-CN" sz="2400" b="1" smtClean="0"/>
              <a:t>VS2008</a:t>
            </a:r>
            <a:r>
              <a:rPr lang="zh-CN" altLang="en-US" sz="2400" b="1" smtClean="0"/>
              <a:t>中创建的。</a:t>
            </a:r>
            <a:endParaRPr lang="zh-CN" altLang="en-US" sz="2400" b="1" smtClean="0"/>
          </a:p>
          <a:p>
            <a:pPr eaLnBrk="1" hangingPunct="1">
              <a:lnSpc>
                <a:spcPct val="120000"/>
              </a:lnSpc>
            </a:pPr>
            <a:r>
              <a:rPr lang="zh-CN" altLang="en-US" sz="2400" b="1" smtClean="0">
                <a:sym typeface="+mn-ea"/>
              </a:rPr>
              <a:t>示例：</a:t>
            </a:r>
            <a:r>
              <a:rPr lang="en-US" altLang="zh-CN" sz="2400" b="1" smtClean="0">
                <a:sym typeface="+mn-ea"/>
              </a:rPr>
              <a:t>VS2008  Professional Edition</a:t>
            </a:r>
            <a:r>
              <a:rPr lang="zh-CN" altLang="en-US" sz="2400" b="1" smtClean="0">
                <a:sym typeface="+mn-ea"/>
              </a:rPr>
              <a:t>。</a:t>
            </a:r>
            <a:endParaRPr lang="zh-CN" altLang="en-US" sz="2400" b="1" smtClean="0">
              <a:sym typeface="+mn-ea"/>
            </a:endParaRPr>
          </a:p>
        </p:txBody>
      </p:sp>
      <p:sp>
        <p:nvSpPr>
          <p:cNvPr id="4" name="动作按钮: 第一张 3">
            <a:hlinkClick r:id="rId1" action="ppaction://hlinksldjump" highlightClick="1"/>
          </p:cNvPr>
          <p:cNvSpPr/>
          <p:nvPr/>
        </p:nvSpPr>
        <p:spPr>
          <a:xfrm>
            <a:off x="8386763" y="6180138"/>
            <a:ext cx="457200" cy="425450"/>
          </a:xfrm>
          <a:prstGeom prst="actionButtonHom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4294967295"/>
          </p:nvPr>
        </p:nvSpPr>
        <p:spPr>
          <a:xfrm>
            <a:off x="338138" y="930275"/>
            <a:ext cx="8499475" cy="5459413"/>
          </a:xfrm>
        </p:spPr>
        <p:txBody>
          <a:bodyPr lIns="0" tIns="0" rIns="0" bIns="0"/>
          <a:lstStyle/>
          <a:p>
            <a:pPr eaLnBrk="1" hangingPunct="1">
              <a:lnSpc>
                <a:spcPct val="120000"/>
              </a:lnSpc>
            </a:pPr>
            <a:r>
              <a:rPr lang="en-US" altLang="zh-CN" sz="2400" b="1" smtClean="0"/>
              <a:t>Visual Studio 2008</a:t>
            </a:r>
            <a:r>
              <a:rPr lang="zh-CN" altLang="en-US" sz="2400" b="1" smtClean="0"/>
              <a:t>的不同版本：</a:t>
            </a:r>
            <a:endParaRPr lang="en-US" altLang="zh-CN" sz="2400" b="1" smtClean="0"/>
          </a:p>
          <a:p>
            <a:pPr lvl="1" eaLnBrk="1" hangingPunct="1">
              <a:lnSpc>
                <a:spcPct val="120000"/>
              </a:lnSpc>
            </a:pPr>
            <a:r>
              <a:rPr lang="en-US" altLang="zh-CN" sz="2000" b="1" smtClean="0"/>
              <a:t>Visual Studio 2008  Standard Edition</a:t>
            </a:r>
            <a:endParaRPr lang="en-US" altLang="zh-CN" sz="2000" b="1" smtClean="0"/>
          </a:p>
          <a:p>
            <a:pPr lvl="1" eaLnBrk="1" hangingPunct="1">
              <a:lnSpc>
                <a:spcPct val="120000"/>
              </a:lnSpc>
            </a:pPr>
            <a:r>
              <a:rPr lang="en-US" altLang="zh-CN" sz="2000" b="1" smtClean="0"/>
              <a:t>Visual Studio 2008  Professional Edition</a:t>
            </a:r>
            <a:endParaRPr lang="en-US" altLang="zh-CN" sz="2000" b="1" smtClean="0"/>
          </a:p>
          <a:p>
            <a:pPr lvl="1" eaLnBrk="1" hangingPunct="1">
              <a:lnSpc>
                <a:spcPct val="120000"/>
              </a:lnSpc>
            </a:pPr>
            <a:r>
              <a:rPr lang="en-US" altLang="zh-CN" sz="2000" b="1" smtClean="0"/>
              <a:t>Visual Studio Team System 2008 Architecture Edition</a:t>
            </a:r>
            <a:endParaRPr lang="en-US" altLang="zh-CN" sz="2000" b="1" smtClean="0"/>
          </a:p>
          <a:p>
            <a:pPr lvl="1" eaLnBrk="1" hangingPunct="1">
              <a:lnSpc>
                <a:spcPct val="120000"/>
              </a:lnSpc>
            </a:pPr>
            <a:r>
              <a:rPr lang="en-US" altLang="zh-CN" sz="2000" b="1" smtClean="0"/>
              <a:t>Visual Studio Team System 2008 Database Edition</a:t>
            </a:r>
            <a:endParaRPr lang="en-US" altLang="zh-CN" sz="2000" b="1" smtClean="0"/>
          </a:p>
          <a:p>
            <a:pPr lvl="1" eaLnBrk="1" hangingPunct="1">
              <a:lnSpc>
                <a:spcPct val="120000"/>
              </a:lnSpc>
            </a:pPr>
            <a:r>
              <a:rPr lang="en-US" altLang="zh-CN" sz="2000" b="1" smtClean="0"/>
              <a:t>Visual Studio Team System 2008 Development Edition</a:t>
            </a:r>
            <a:endParaRPr lang="en-US" altLang="zh-CN" sz="2000" b="1" smtClean="0"/>
          </a:p>
          <a:p>
            <a:pPr lvl="1" eaLnBrk="1" hangingPunct="1">
              <a:lnSpc>
                <a:spcPct val="120000"/>
              </a:lnSpc>
            </a:pPr>
            <a:r>
              <a:rPr lang="en-US" altLang="zh-CN" sz="2000" b="1" smtClean="0"/>
              <a:t>Visual Studio Team System 2008 Test Edition</a:t>
            </a:r>
            <a:endParaRPr lang="en-US" altLang="zh-CN" sz="2000" b="1" smtClean="0"/>
          </a:p>
          <a:p>
            <a:pPr lvl="1" eaLnBrk="1" hangingPunct="1">
              <a:lnSpc>
                <a:spcPct val="120000"/>
              </a:lnSpc>
            </a:pPr>
            <a:r>
              <a:rPr lang="en-US" altLang="zh-CN" sz="2000" b="1" smtClean="0"/>
              <a:t>Visual Studio Team System 2008 Team Suite</a:t>
            </a:r>
            <a:endParaRPr lang="zh-CN" altLang="en-US" sz="2000" b="1" smtClean="0"/>
          </a:p>
        </p:txBody>
      </p:sp>
      <p:sp>
        <p:nvSpPr>
          <p:cNvPr id="4" name="动作按钮: 第一张 3">
            <a:hlinkClick r:id="rId1" action="ppaction://hlinksldjump" highlightClick="1"/>
          </p:cNvPr>
          <p:cNvSpPr/>
          <p:nvPr/>
        </p:nvSpPr>
        <p:spPr>
          <a:xfrm>
            <a:off x="8386763" y="6180138"/>
            <a:ext cx="457200" cy="425450"/>
          </a:xfrm>
          <a:prstGeom prst="actionButtonHom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4294967295"/>
          </p:nvPr>
        </p:nvSpPr>
        <p:spPr>
          <a:xfrm>
            <a:off x="338138" y="958850"/>
            <a:ext cx="8499475" cy="5430838"/>
          </a:xfrm>
        </p:spPr>
        <p:txBody>
          <a:bodyPr lIns="0" tIns="0" rIns="0" bIns="0"/>
          <a:lstStyle/>
          <a:p>
            <a:pPr eaLnBrk="1" hangingPunct="1">
              <a:lnSpc>
                <a:spcPct val="120000"/>
              </a:lnSpc>
            </a:pPr>
            <a:r>
              <a:rPr lang="zh-CN" altLang="en-US" b="1" smtClean="0"/>
              <a:t> </a:t>
            </a:r>
            <a:r>
              <a:rPr lang="en-US" altLang="zh-CN" sz="2400" b="1" smtClean="0"/>
              <a:t>C#</a:t>
            </a:r>
            <a:r>
              <a:rPr lang="zh-CN" altLang="en-US" sz="2400" b="1" smtClean="0"/>
              <a:t>编程语言</a:t>
            </a:r>
            <a:endParaRPr lang="zh-CN" altLang="en-US" sz="2400" b="1" smtClean="0"/>
          </a:p>
          <a:p>
            <a:pPr lvl="1" eaLnBrk="1" hangingPunct="1">
              <a:lnSpc>
                <a:spcPct val="120000"/>
              </a:lnSpc>
            </a:pPr>
            <a:r>
              <a:rPr lang="en-US" altLang="zh-CN" sz="2400" smtClean="0"/>
              <a:t>C#</a:t>
            </a:r>
            <a:r>
              <a:rPr lang="zh-CN" altLang="en-US" sz="2400" smtClean="0"/>
              <a:t>是专门为</a:t>
            </a:r>
            <a:r>
              <a:rPr lang="en-US" altLang="zh-CN" sz="2400" smtClean="0"/>
              <a:t>.NET Framework</a:t>
            </a:r>
            <a:r>
              <a:rPr lang="zh-CN" altLang="en-US" sz="2400" smtClean="0"/>
              <a:t>开发的，借鉴了</a:t>
            </a:r>
            <a:r>
              <a:rPr lang="en-US" altLang="zh-CN" sz="2400" smtClean="0"/>
              <a:t>Delpyi 5</a:t>
            </a:r>
            <a:r>
              <a:rPr lang="zh-CN" altLang="en-US" sz="2400" smtClean="0"/>
              <a:t>、</a:t>
            </a:r>
            <a:r>
              <a:rPr lang="en-US" altLang="zh-CN" sz="2400" smtClean="0"/>
              <a:t>C++</a:t>
            </a:r>
            <a:r>
              <a:rPr lang="zh-CN" altLang="en-US" sz="2400" smtClean="0"/>
              <a:t>和</a:t>
            </a:r>
            <a:r>
              <a:rPr lang="en-US" altLang="zh-CN" sz="2400" smtClean="0"/>
              <a:t>Java 2</a:t>
            </a:r>
            <a:r>
              <a:rPr lang="zh-CN" altLang="en-US" sz="2400" smtClean="0"/>
              <a:t>的语法和主要功能，也是一种面向对象的语言。</a:t>
            </a:r>
            <a:endParaRPr lang="zh-CN" altLang="en-US" sz="2400" smtClean="0"/>
          </a:p>
          <a:p>
            <a:pPr lvl="1" eaLnBrk="1" hangingPunct="1">
              <a:lnSpc>
                <a:spcPct val="120000"/>
              </a:lnSpc>
            </a:pPr>
            <a:r>
              <a:rPr lang="zh-CN" altLang="en-US" sz="2400" smtClean="0"/>
              <a:t>全面支持面向对象编程概念，如继承、多态封装和抽象。</a:t>
            </a:r>
            <a:endParaRPr lang="zh-CN" altLang="en-US" sz="2400" smtClean="0"/>
          </a:p>
          <a:p>
            <a:pPr marL="457200" lvl="1" indent="0" eaLnBrk="1" hangingPunct="1">
              <a:lnSpc>
                <a:spcPct val="120000"/>
              </a:lnSpc>
              <a:buNone/>
            </a:pPr>
            <a:endParaRPr lang="zh-CN" altLang="en-US" sz="2400" smtClean="0"/>
          </a:p>
          <a:p>
            <a:pPr eaLnBrk="1" hangingPunct="1">
              <a:lnSpc>
                <a:spcPct val="120000"/>
              </a:lnSpc>
            </a:pPr>
            <a:r>
              <a:rPr lang="en-US" altLang="zh-CN" sz="2400" b="1" smtClean="0"/>
              <a:t>ASP.NET</a:t>
            </a:r>
            <a:endParaRPr lang="en-US" altLang="zh-CN" sz="2400" b="1" smtClean="0"/>
          </a:p>
          <a:p>
            <a:pPr lvl="1" eaLnBrk="1" hangingPunct="1">
              <a:lnSpc>
                <a:spcPct val="120000"/>
              </a:lnSpc>
            </a:pPr>
            <a:r>
              <a:rPr lang="zh-CN" altLang="en-US" sz="2400" smtClean="0"/>
              <a:t>是 </a:t>
            </a:r>
            <a:r>
              <a:rPr lang="en-US" altLang="zh-CN" sz="2400" smtClean="0"/>
              <a:t>.NET Framework </a:t>
            </a:r>
            <a:r>
              <a:rPr lang="zh-CN" altLang="en-US" sz="2400" smtClean="0"/>
              <a:t>中的一个重要组成部分，是</a:t>
            </a:r>
            <a:r>
              <a:rPr lang="en-US" altLang="zh-CN" sz="2400" smtClean="0"/>
              <a:t>.NET Framework </a:t>
            </a:r>
            <a:r>
              <a:rPr lang="zh-CN" altLang="en-US" sz="2400" smtClean="0"/>
              <a:t>用于构建</a:t>
            </a:r>
            <a:r>
              <a:rPr lang="en-US" altLang="zh-CN" sz="2400" smtClean="0"/>
              <a:t>Web</a:t>
            </a:r>
            <a:r>
              <a:rPr lang="zh-CN" altLang="en-US" sz="2400" smtClean="0"/>
              <a:t>应用的基础。</a:t>
            </a:r>
            <a:endParaRPr lang="en-US" altLang="zh-CN" sz="2000" smtClean="0"/>
          </a:p>
          <a:p>
            <a:pPr eaLnBrk="1" hangingPunct="1">
              <a:lnSpc>
                <a:spcPct val="120000"/>
              </a:lnSpc>
            </a:pPr>
            <a:endParaRPr lang="en-US" altLang="zh-CN" sz="2400" b="1" smtClean="0"/>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461963" y="938213"/>
            <a:ext cx="8229600" cy="633412"/>
          </a:xfrm>
        </p:spPr>
        <p:txBody>
          <a:bodyPr lIns="0"/>
          <a:lstStyle/>
          <a:p>
            <a:pPr eaLnBrk="1" hangingPunct="1"/>
            <a:r>
              <a:rPr lang="en-US" altLang="zh-CN" sz="4000" b="1" smtClean="0"/>
              <a:t>2.2.3  C#</a:t>
            </a:r>
            <a:r>
              <a:rPr lang="zh-CN" altLang="en-US" sz="4000" b="1" smtClean="0"/>
              <a:t>语言简介</a:t>
            </a:r>
            <a:endParaRPr lang="en-US" altLang="zh-CN" sz="4000" b="1" smtClean="0"/>
          </a:p>
        </p:txBody>
      </p:sp>
      <p:sp>
        <p:nvSpPr>
          <p:cNvPr id="57347" name="Rectangle 3"/>
          <p:cNvSpPr>
            <a:spLocks noGrp="1" noChangeArrowheads="1"/>
          </p:cNvSpPr>
          <p:nvPr>
            <p:ph type="body" idx="4294967295"/>
          </p:nvPr>
        </p:nvSpPr>
        <p:spPr>
          <a:xfrm>
            <a:off x="2174875" y="2033588"/>
            <a:ext cx="5408613" cy="4414837"/>
          </a:xfrm>
          <a:noFill/>
        </p:spPr>
        <p:txBody>
          <a:bodyPr lIns="0" tIns="0" rIns="0" bIns="0"/>
          <a:lstStyle/>
          <a:p>
            <a:r>
              <a:rPr lang="en-US" sz="2800" b="1" dirty="0" smtClean="0">
                <a:hlinkClick r:id="rId1" action="ppaction://hlinksldjump"/>
              </a:rPr>
              <a:t>C#</a:t>
            </a:r>
            <a:r>
              <a:rPr lang="zh-CN" altLang="en-US" sz="2800" b="1" dirty="0" smtClean="0">
                <a:hlinkClick r:id="rId1" action="ppaction://hlinksldjump"/>
              </a:rPr>
              <a:t>程序的结构</a:t>
            </a:r>
            <a:endParaRPr lang="en-US" altLang="zh-CN" sz="2800" b="1" dirty="0" smtClean="0"/>
          </a:p>
          <a:p>
            <a:r>
              <a:rPr lang="en-US" altLang="zh-CN" sz="2800" b="1" dirty="0" err="1" smtClean="0">
                <a:hlinkClick r:id="rId2" action="ppaction://hlinksldjump"/>
              </a:rPr>
              <a:t>C#</a:t>
            </a:r>
            <a:r>
              <a:rPr lang="en-US" altLang="en-US" sz="2800" b="1" dirty="0" err="1" smtClean="0">
                <a:hlinkClick r:id="rId2" action="ppaction://hlinksldjump"/>
              </a:rPr>
              <a:t>数据类型</a:t>
            </a:r>
            <a:r>
              <a:rPr lang="zh-CN" altLang="en-US" sz="2800" b="1" dirty="0" err="1" smtClean="0">
                <a:hlinkClick r:id="rId2" action="ppaction://hlinksldjump"/>
              </a:rPr>
              <a:t>和变量</a:t>
            </a:r>
            <a:endParaRPr lang="zh-CN" altLang="en-US" sz="2800" b="1" dirty="0" err="1" smtClean="0">
              <a:hlinkClick r:id="rId2" action="ppaction://hlinksldjump"/>
            </a:endParaRPr>
          </a:p>
          <a:p>
            <a:r>
              <a:rPr lang="zh-CN" altLang="en-US" sz="2800" b="1" dirty="0" smtClean="0">
                <a:solidFill>
                  <a:srgbClr val="333399"/>
                </a:solidFill>
                <a:sym typeface="+mn-ea"/>
              </a:rPr>
              <a:t>运算符和流程控制（略）</a:t>
            </a:r>
            <a:endParaRPr lang="en-US" altLang="zh-CN" sz="2800" b="1" dirty="0" smtClean="0">
              <a:solidFill>
                <a:srgbClr val="333399"/>
              </a:solidFill>
            </a:endParaRPr>
          </a:p>
          <a:p>
            <a:r>
              <a:rPr lang="zh-CN" altLang="en-US" sz="2800" b="1" dirty="0" smtClean="0">
                <a:solidFill>
                  <a:srgbClr val="333399"/>
                </a:solidFill>
                <a:hlinkClick r:id="rId3" action="ppaction://hlinksldjump"/>
              </a:rPr>
              <a:t>类和对象</a:t>
            </a:r>
            <a:endParaRPr lang="en-US" altLang="zh-CN" sz="2800" b="1" dirty="0" smtClean="0">
              <a:solidFill>
                <a:srgbClr val="333399"/>
              </a:solidFill>
            </a:endParaRPr>
          </a:p>
          <a:p>
            <a:r>
              <a:rPr lang="zh-CN" altLang="en-US" sz="2800" b="1" dirty="0" smtClean="0">
                <a:solidFill>
                  <a:srgbClr val="333399"/>
                </a:solidFill>
                <a:hlinkClick r:id="rId4" action="ppaction://hlinksldjump"/>
              </a:rPr>
              <a:t>委托与事件</a:t>
            </a:r>
            <a:endParaRPr lang="en-US" altLang="zh-CN" sz="2800" b="1" dirty="0" smtClean="0">
              <a:solidFill>
                <a:srgbClr val="333399"/>
              </a:solidFill>
            </a:endParaRPr>
          </a:p>
          <a:p>
            <a:r>
              <a:rPr lang="zh-CN" altLang="en-US" sz="2800" b="1" dirty="0" smtClean="0">
                <a:solidFill>
                  <a:srgbClr val="333399"/>
                </a:solidFill>
                <a:hlinkClick r:id="rId5" action="ppaction://hlinksldjump"/>
              </a:rPr>
              <a:t>命名空间的使用</a:t>
            </a:r>
            <a:endParaRPr lang="zh-CN" altLang="en-US" sz="2800" b="1" dirty="0" smtClean="0">
              <a:solidFill>
                <a:srgbClr val="333399"/>
              </a:solidFill>
            </a:endParaRPr>
          </a:p>
        </p:txBody>
      </p:sp>
      <p:sp>
        <p:nvSpPr>
          <p:cNvPr id="4" name="动作按钮: 第一张 3">
            <a:hlinkClick r:id="rId6" action="ppaction://hlinksldjump" highlightClick="1"/>
          </p:cNvPr>
          <p:cNvSpPr/>
          <p:nvPr/>
        </p:nvSpPr>
        <p:spPr>
          <a:xfrm>
            <a:off x="8399463" y="6107113"/>
            <a:ext cx="473075" cy="457200"/>
          </a:xfrm>
          <a:prstGeom prst="actionButtonHom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idx="4294967295"/>
          </p:nvPr>
        </p:nvSpPr>
        <p:spPr>
          <a:xfrm>
            <a:off x="338138" y="1182688"/>
            <a:ext cx="8499475" cy="4540250"/>
          </a:xfrm>
        </p:spPr>
        <p:txBody>
          <a:bodyPr lIns="0" tIns="0" rIns="0" bIns="0"/>
          <a:lstStyle/>
          <a:p>
            <a:pPr marL="812800" indent="-812800" eaLnBrk="1" hangingPunct="1">
              <a:lnSpc>
                <a:spcPct val="150000"/>
              </a:lnSpc>
              <a:spcBef>
                <a:spcPct val="50000"/>
              </a:spcBef>
              <a:buClrTx/>
              <a:buSzTx/>
              <a:buFontTx/>
              <a:buAutoNum type="ea1JpnChsDbPeriod"/>
              <a:defRPr/>
            </a:pPr>
            <a:r>
              <a:rPr lang="en-US" sz="2800" dirty="0" smtClean="0"/>
              <a:t>C#</a:t>
            </a:r>
            <a:r>
              <a:rPr lang="zh-CN" altLang="en-US" sz="2800" dirty="0" smtClean="0"/>
              <a:t>程序的结构</a:t>
            </a:r>
            <a:endParaRPr lang="en-US" altLang="zh-CN" sz="2400" dirty="0" smtClean="0"/>
          </a:p>
          <a:p>
            <a:pPr>
              <a:lnSpc>
                <a:spcPct val="150000"/>
              </a:lnSpc>
              <a:defRPr/>
            </a:pPr>
            <a:r>
              <a:rPr lang="zh-CN" altLang="en-US" sz="2400" dirty="0" smtClean="0"/>
              <a:t> 在开始学习和编写</a:t>
            </a:r>
            <a:r>
              <a:rPr lang="en-US" altLang="zh-CN" sz="2400" dirty="0" smtClean="0"/>
              <a:t>C#</a:t>
            </a:r>
            <a:r>
              <a:rPr lang="zh-CN" altLang="en-US" sz="2400" dirty="0" smtClean="0"/>
              <a:t>代码之前，首先应该了解</a:t>
            </a:r>
            <a:r>
              <a:rPr lang="en-US" altLang="zh-CN" sz="2400" dirty="0" smtClean="0"/>
              <a:t>C#</a:t>
            </a:r>
            <a:r>
              <a:rPr lang="zh-CN" altLang="en-US" sz="2400" dirty="0" smtClean="0"/>
              <a:t>编程语言的结构；</a:t>
            </a:r>
            <a:endParaRPr lang="en-US" altLang="zh-CN" sz="2400" dirty="0" smtClean="0"/>
          </a:p>
          <a:p>
            <a:pPr>
              <a:lnSpc>
                <a:spcPct val="150000"/>
              </a:lnSpc>
              <a:defRPr/>
            </a:pPr>
            <a:r>
              <a:rPr lang="zh-CN" altLang="en-US" sz="2400" dirty="0" smtClean="0"/>
              <a:t>下列示例代码说明了</a:t>
            </a:r>
            <a:r>
              <a:rPr lang="en-US" altLang="zh-CN" sz="2400" dirty="0" smtClean="0"/>
              <a:t>C#</a:t>
            </a:r>
            <a:r>
              <a:rPr lang="zh-CN" altLang="en-US" sz="2400" dirty="0" smtClean="0"/>
              <a:t>应用程序的基本结构：</a:t>
            </a:r>
            <a:endParaRPr lang="en-US" altLang="zh-CN" sz="2400" dirty="0" smtClean="0"/>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idx="4294967295"/>
          </p:nvPr>
        </p:nvSpPr>
        <p:spPr>
          <a:xfrm>
            <a:off x="338138" y="882650"/>
            <a:ext cx="8499475" cy="5092700"/>
          </a:xfrm>
        </p:spPr>
        <p:txBody>
          <a:bodyPr lIns="0" tIns="0" rIns="0" bIns="0"/>
          <a:lstStyle/>
          <a:p>
            <a:pPr lvl="2">
              <a:defRPr/>
            </a:pPr>
            <a:r>
              <a:rPr lang="en-US" sz="1800" dirty="0" smtClean="0">
                <a:cs typeface="+mn-cs"/>
              </a:rPr>
              <a:t>using System;</a:t>
            </a:r>
            <a:endParaRPr lang="en-US" sz="1800" dirty="0" smtClean="0">
              <a:cs typeface="+mn-cs"/>
            </a:endParaRPr>
          </a:p>
          <a:p>
            <a:pPr lvl="2">
              <a:defRPr/>
            </a:pPr>
            <a:r>
              <a:rPr lang="en-US" sz="1800" dirty="0" smtClean="0">
                <a:cs typeface="+mn-cs"/>
              </a:rPr>
              <a:t>using </a:t>
            </a:r>
            <a:r>
              <a:rPr lang="en-US" sz="1800" dirty="0" err="1" smtClean="0">
                <a:cs typeface="+mn-cs"/>
              </a:rPr>
              <a:t>System.Collections.Generic</a:t>
            </a:r>
            <a:r>
              <a:rPr lang="en-US" sz="1800" dirty="0" smtClean="0">
                <a:cs typeface="+mn-cs"/>
              </a:rPr>
              <a:t>; </a:t>
            </a:r>
            <a:endParaRPr lang="en-US" sz="1800" dirty="0" smtClean="0">
              <a:cs typeface="+mn-cs"/>
            </a:endParaRPr>
          </a:p>
          <a:p>
            <a:pPr lvl="2">
              <a:defRPr/>
            </a:pPr>
            <a:r>
              <a:rPr lang="en-US" sz="1800" dirty="0" smtClean="0">
                <a:cs typeface="+mn-cs"/>
              </a:rPr>
              <a:t>using </a:t>
            </a:r>
            <a:r>
              <a:rPr lang="en-US" sz="1800" dirty="0" err="1" smtClean="0">
                <a:cs typeface="+mn-cs"/>
              </a:rPr>
              <a:t>System.Linq</a:t>
            </a:r>
            <a:r>
              <a:rPr lang="en-US" sz="1800" dirty="0" smtClean="0">
                <a:cs typeface="+mn-cs"/>
              </a:rPr>
              <a:t>; </a:t>
            </a:r>
            <a:endParaRPr lang="en-US" sz="1800" dirty="0" smtClean="0">
              <a:cs typeface="+mn-cs"/>
            </a:endParaRPr>
          </a:p>
          <a:p>
            <a:pPr lvl="2">
              <a:defRPr/>
            </a:pPr>
            <a:r>
              <a:rPr lang="en-US" sz="1800" dirty="0" smtClean="0">
                <a:cs typeface="+mn-cs"/>
              </a:rPr>
              <a:t>using </a:t>
            </a:r>
            <a:r>
              <a:rPr lang="en-US" sz="1800" dirty="0" err="1" smtClean="0">
                <a:cs typeface="+mn-cs"/>
              </a:rPr>
              <a:t>System.Text</a:t>
            </a:r>
            <a:r>
              <a:rPr lang="en-US" sz="1800" dirty="0" smtClean="0">
                <a:cs typeface="+mn-cs"/>
              </a:rPr>
              <a:t>;                 //</a:t>
            </a:r>
            <a:r>
              <a:rPr lang="zh-CN" altLang="en-US" sz="1800" dirty="0" smtClean="0">
                <a:cs typeface="+mn-cs"/>
              </a:rPr>
              <a:t>使用命名空间 </a:t>
            </a:r>
            <a:endParaRPr lang="en-US" altLang="zh-CN" sz="1800" dirty="0" smtClean="0">
              <a:cs typeface="+mn-cs"/>
            </a:endParaRPr>
          </a:p>
          <a:p>
            <a:pPr lvl="2">
              <a:defRPr/>
            </a:pPr>
            <a:r>
              <a:rPr lang="en-US" sz="1800" dirty="0" smtClean="0">
                <a:cs typeface="+mn-cs"/>
              </a:rPr>
              <a:t>namespace </a:t>
            </a:r>
            <a:r>
              <a:rPr lang="en-US" sz="1800" dirty="0" err="1" smtClean="0">
                <a:cs typeface="+mn-cs"/>
              </a:rPr>
              <a:t>mycsharp</a:t>
            </a:r>
            <a:r>
              <a:rPr lang="en-US" sz="1800" dirty="0" smtClean="0">
                <a:cs typeface="+mn-cs"/>
              </a:rPr>
              <a:t>            //</a:t>
            </a:r>
            <a:r>
              <a:rPr lang="zh-CN" altLang="en-US" sz="1800" dirty="0" smtClean="0">
                <a:cs typeface="+mn-cs"/>
              </a:rPr>
              <a:t>程序代码命名空间</a:t>
            </a:r>
            <a:endParaRPr lang="en-US" altLang="zh-CN" sz="1800" dirty="0" smtClean="0">
              <a:cs typeface="+mn-cs"/>
            </a:endParaRPr>
          </a:p>
          <a:p>
            <a:pPr lvl="2">
              <a:defRPr/>
            </a:pPr>
            <a:r>
              <a:rPr lang="zh-CN" altLang="en-US" sz="1800" dirty="0" smtClean="0">
                <a:cs typeface="+mn-cs"/>
              </a:rPr>
              <a:t> </a:t>
            </a:r>
            <a:r>
              <a:rPr lang="en-US" altLang="zh-CN" sz="1800" dirty="0" smtClean="0">
                <a:cs typeface="+mn-cs"/>
              </a:rPr>
              <a:t>{ </a:t>
            </a:r>
            <a:endParaRPr lang="en-US" altLang="zh-CN" sz="1800" dirty="0" smtClean="0">
              <a:cs typeface="+mn-cs"/>
            </a:endParaRPr>
          </a:p>
          <a:p>
            <a:pPr lvl="2">
              <a:defRPr/>
            </a:pPr>
            <a:r>
              <a:rPr lang="en-US" sz="1800" dirty="0" smtClean="0">
                <a:cs typeface="+mn-cs"/>
              </a:rPr>
              <a:t>        class Program               //</a:t>
            </a:r>
            <a:r>
              <a:rPr lang="zh-CN" altLang="en-US" sz="1800" dirty="0" smtClean="0">
                <a:cs typeface="+mn-cs"/>
              </a:rPr>
              <a:t>应用程序主类 </a:t>
            </a:r>
            <a:endParaRPr lang="en-US" altLang="zh-CN" sz="1800" dirty="0" smtClean="0">
              <a:cs typeface="+mn-cs"/>
            </a:endParaRPr>
          </a:p>
          <a:p>
            <a:pPr lvl="2">
              <a:defRPr/>
            </a:pPr>
            <a:r>
              <a:rPr lang="en-US" altLang="zh-CN" sz="1800" dirty="0" smtClean="0">
                <a:cs typeface="+mn-cs"/>
              </a:rPr>
              <a:t>        { </a:t>
            </a:r>
            <a:endParaRPr lang="en-US" altLang="zh-CN" sz="1800" dirty="0" smtClean="0">
              <a:cs typeface="+mn-cs"/>
            </a:endParaRPr>
          </a:p>
          <a:p>
            <a:pPr lvl="2">
              <a:defRPr/>
            </a:pPr>
            <a:r>
              <a:rPr lang="en-US" sz="1800" dirty="0" smtClean="0">
                <a:cs typeface="+mn-cs"/>
              </a:rPr>
              <a:t>              static void Main(string[] </a:t>
            </a:r>
            <a:r>
              <a:rPr lang="en-US" sz="1800" dirty="0" err="1" smtClean="0">
                <a:cs typeface="+mn-cs"/>
              </a:rPr>
              <a:t>args</a:t>
            </a:r>
            <a:r>
              <a:rPr lang="en-US" sz="1800" dirty="0" smtClean="0">
                <a:cs typeface="+mn-cs"/>
              </a:rPr>
              <a:t>)        //</a:t>
            </a:r>
            <a:r>
              <a:rPr lang="zh-CN" altLang="en-US" sz="1800" dirty="0" smtClean="0">
                <a:cs typeface="+mn-cs"/>
              </a:rPr>
              <a:t>入口方法</a:t>
            </a:r>
            <a:endParaRPr lang="en-US" altLang="zh-CN" sz="1800" dirty="0" smtClean="0">
              <a:cs typeface="+mn-cs"/>
            </a:endParaRPr>
          </a:p>
          <a:p>
            <a:pPr lvl="2">
              <a:defRPr/>
            </a:pPr>
            <a:r>
              <a:rPr lang="en-US" altLang="zh-CN" sz="1800" dirty="0" smtClean="0">
                <a:cs typeface="+mn-cs"/>
              </a:rPr>
              <a:t>             </a:t>
            </a:r>
            <a:r>
              <a:rPr lang="zh-CN" altLang="en-US" sz="1800" dirty="0" smtClean="0">
                <a:cs typeface="+mn-cs"/>
              </a:rPr>
              <a:t> </a:t>
            </a:r>
            <a:r>
              <a:rPr lang="en-US" altLang="zh-CN" sz="1800" dirty="0" smtClean="0">
                <a:cs typeface="+mn-cs"/>
              </a:rPr>
              <a:t>{ </a:t>
            </a:r>
            <a:endParaRPr lang="en-US" altLang="zh-CN" sz="1800" dirty="0" smtClean="0">
              <a:cs typeface="+mn-cs"/>
            </a:endParaRPr>
          </a:p>
          <a:p>
            <a:pPr lvl="2">
              <a:defRPr/>
            </a:pPr>
            <a:r>
              <a:rPr lang="en-US" sz="1800" dirty="0" smtClean="0">
                <a:cs typeface="+mn-cs"/>
              </a:rPr>
              <a:t>                   </a:t>
            </a:r>
            <a:r>
              <a:rPr lang="en-US" sz="1800" dirty="0" err="1" smtClean="0">
                <a:cs typeface="+mn-cs"/>
              </a:rPr>
              <a:t>Console.WriteLine</a:t>
            </a:r>
            <a:r>
              <a:rPr lang="en-US" sz="1800" dirty="0" smtClean="0">
                <a:cs typeface="+mn-cs"/>
              </a:rPr>
              <a:t>("Hello World");       //</a:t>
            </a:r>
            <a:r>
              <a:rPr lang="zh-CN" altLang="en-US" sz="1800" dirty="0" smtClean="0">
                <a:cs typeface="+mn-cs"/>
              </a:rPr>
              <a:t>输出</a:t>
            </a:r>
            <a:r>
              <a:rPr lang="en-US" sz="1800" dirty="0" smtClean="0">
                <a:cs typeface="+mn-cs"/>
              </a:rPr>
              <a:t>Hello World</a:t>
            </a:r>
            <a:endParaRPr lang="en-US" sz="1800" dirty="0" smtClean="0">
              <a:cs typeface="+mn-cs"/>
            </a:endParaRPr>
          </a:p>
          <a:p>
            <a:pPr lvl="2">
              <a:defRPr/>
            </a:pPr>
            <a:r>
              <a:rPr lang="en-US" sz="1800" dirty="0" smtClean="0">
                <a:cs typeface="+mn-cs"/>
              </a:rPr>
              <a:t>                   </a:t>
            </a:r>
            <a:r>
              <a:rPr lang="en-US" sz="1800" dirty="0" err="1" smtClean="0">
                <a:cs typeface="+mn-cs"/>
              </a:rPr>
              <a:t>Console.ReadKey</a:t>
            </a:r>
            <a:r>
              <a:rPr lang="en-US" sz="1800" dirty="0" smtClean="0">
                <a:cs typeface="+mn-cs"/>
              </a:rPr>
              <a:t>();                           //</a:t>
            </a:r>
            <a:r>
              <a:rPr lang="zh-CN" altLang="en-US" sz="1800" dirty="0" smtClean="0">
                <a:cs typeface="+mn-cs"/>
              </a:rPr>
              <a:t>等待用户输入</a:t>
            </a:r>
            <a:endParaRPr lang="en-US" altLang="zh-CN" sz="1800" dirty="0" smtClean="0">
              <a:cs typeface="+mn-cs"/>
            </a:endParaRPr>
          </a:p>
          <a:p>
            <a:pPr lvl="2">
              <a:defRPr/>
            </a:pPr>
            <a:r>
              <a:rPr lang="en-US" altLang="zh-CN" sz="1800" dirty="0" smtClean="0">
                <a:cs typeface="+mn-cs"/>
              </a:rPr>
              <a:t>              </a:t>
            </a:r>
            <a:r>
              <a:rPr lang="zh-CN" altLang="en-US" sz="1800" dirty="0" smtClean="0">
                <a:cs typeface="+mn-cs"/>
              </a:rPr>
              <a:t> </a:t>
            </a:r>
            <a:r>
              <a:rPr lang="en-US" altLang="zh-CN" sz="1800" dirty="0" smtClean="0">
                <a:cs typeface="+mn-cs"/>
              </a:rPr>
              <a:t>}</a:t>
            </a:r>
            <a:endParaRPr lang="en-US" altLang="zh-CN" sz="1800" dirty="0" smtClean="0">
              <a:cs typeface="+mn-cs"/>
            </a:endParaRPr>
          </a:p>
          <a:p>
            <a:pPr lvl="2">
              <a:defRPr/>
            </a:pPr>
            <a:r>
              <a:rPr lang="en-US" altLang="zh-CN" sz="1800" dirty="0" smtClean="0">
                <a:cs typeface="+mn-cs"/>
              </a:rPr>
              <a:t>         }</a:t>
            </a:r>
            <a:endParaRPr lang="en-US" altLang="zh-CN" sz="1800" dirty="0" smtClean="0">
              <a:cs typeface="+mn-cs"/>
            </a:endParaRPr>
          </a:p>
          <a:p>
            <a:pPr lvl="2">
              <a:defRPr/>
            </a:pPr>
            <a:r>
              <a:rPr lang="en-US" altLang="zh-CN" sz="1800" dirty="0" smtClean="0">
                <a:cs typeface="+mn-cs"/>
              </a:rPr>
              <a:t> }</a:t>
            </a:r>
            <a:endParaRPr lang="en-US" altLang="zh-CN" sz="1800" dirty="0" smtClean="0">
              <a:cs typeface="+mn-cs"/>
            </a:endParaRP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idx="4294967295"/>
          </p:nvPr>
        </p:nvSpPr>
        <p:spPr>
          <a:xfrm>
            <a:off x="338138" y="835025"/>
            <a:ext cx="8499475" cy="5534025"/>
          </a:xfrm>
        </p:spPr>
        <p:txBody>
          <a:bodyPr lIns="0" tIns="0" rIns="0" bIns="0"/>
          <a:lstStyle/>
          <a:p>
            <a:pPr>
              <a:defRPr/>
            </a:pPr>
            <a:r>
              <a:rPr lang="zh-CN" altLang="en-US" sz="2400" b="1" dirty="0" smtClean="0"/>
              <a:t>说明：</a:t>
            </a:r>
            <a:r>
              <a:rPr lang="zh-CN" altLang="en-US" dirty="0" smtClean="0"/>
              <a:t> </a:t>
            </a:r>
            <a:endParaRPr lang="en-US" altLang="zh-CN" dirty="0" smtClean="0"/>
          </a:p>
          <a:p>
            <a:pPr lvl="1">
              <a:defRPr/>
            </a:pPr>
            <a:r>
              <a:rPr lang="en-US" altLang="zh-CN" sz="2400" dirty="0" smtClean="0">
                <a:cs typeface="+mn-cs"/>
              </a:rPr>
              <a:t>using</a:t>
            </a:r>
            <a:r>
              <a:rPr lang="zh-CN" altLang="en-US" sz="2400" dirty="0" smtClean="0">
                <a:cs typeface="+mn-cs"/>
              </a:rPr>
              <a:t>关键字：用以引用命名空间。</a:t>
            </a:r>
            <a:r>
              <a:rPr lang="zh-CN" altLang="en-US" sz="2400" dirty="0" smtClean="0">
                <a:cs typeface="+mn-cs"/>
                <a:sym typeface="+mn-ea"/>
              </a:rPr>
              <a:t>该关键字出现在应用程序代码的开头。这样便可以在应用程序中使用</a:t>
            </a:r>
            <a:r>
              <a:rPr lang="en-US" altLang="zh-CN" sz="2400" dirty="0" smtClean="0">
                <a:cs typeface="+mn-cs"/>
              </a:rPr>
              <a:t>.NET</a:t>
            </a:r>
            <a:r>
              <a:rPr lang="zh-CN" altLang="en-US" sz="2400" dirty="0" smtClean="0">
                <a:cs typeface="+mn-cs"/>
              </a:rPr>
              <a:t>框架的类库资源（包含在命名空间中），以上代码中引用了</a:t>
            </a:r>
            <a:r>
              <a:rPr lang="en-US" altLang="zh-CN" sz="2400" dirty="0" smtClean="0">
                <a:cs typeface="+mn-cs"/>
              </a:rPr>
              <a:t>4</a:t>
            </a:r>
            <a:r>
              <a:rPr lang="zh-CN" altLang="en-US" sz="2400" dirty="0" smtClean="0">
                <a:cs typeface="+mn-cs"/>
              </a:rPr>
              <a:t>个命名空间。如果需要，还可引用其它的命名空间。</a:t>
            </a:r>
            <a:endParaRPr lang="en-US" altLang="zh-CN" sz="2400" dirty="0" smtClean="0">
              <a:cs typeface="+mn-cs"/>
            </a:endParaRPr>
          </a:p>
          <a:p>
            <a:pPr lvl="1">
              <a:defRPr/>
            </a:pPr>
            <a:r>
              <a:rPr lang="zh-CN" altLang="en-US" sz="2400" dirty="0" smtClean="0">
                <a:cs typeface="+mn-cs"/>
              </a:rPr>
              <a:t>代码</a:t>
            </a:r>
            <a:r>
              <a:rPr lang="en-US" altLang="zh-CN" sz="2400" dirty="0" smtClean="0">
                <a:cs typeface="+mn-cs"/>
              </a:rPr>
              <a:t>namespace </a:t>
            </a:r>
            <a:r>
              <a:rPr lang="en-US" altLang="zh-CN" sz="2400" dirty="0" err="1" smtClean="0">
                <a:cs typeface="+mn-cs"/>
              </a:rPr>
              <a:t>mycsharp</a:t>
            </a:r>
            <a:r>
              <a:rPr lang="zh-CN" altLang="en-US" sz="2400" dirty="0" err="1" smtClean="0">
                <a:cs typeface="+mn-cs"/>
              </a:rPr>
              <a:t>：</a:t>
            </a:r>
            <a:r>
              <a:rPr lang="zh-CN" altLang="en-US" sz="2400" dirty="0" smtClean="0">
                <a:cs typeface="+mn-cs"/>
              </a:rPr>
              <a:t>定义了一个名为</a:t>
            </a:r>
            <a:r>
              <a:rPr lang="en-US" altLang="zh-CN" sz="2400" dirty="0" err="1" smtClean="0">
                <a:cs typeface="+mn-cs"/>
              </a:rPr>
              <a:t>mycsharp</a:t>
            </a:r>
            <a:r>
              <a:rPr lang="zh-CN" altLang="en-US" sz="2400" dirty="0" smtClean="0">
                <a:cs typeface="+mn-cs"/>
              </a:rPr>
              <a:t>的命名空间，在当前程序中声明该命名空间，便可以在其他的程序中引用这个命名空间，并使用此命名空间下的类和方法。</a:t>
            </a:r>
            <a:endParaRPr lang="zh-CN" altLang="en-US" sz="2400" dirty="0" smtClean="0">
              <a:cs typeface="+mn-cs"/>
            </a:endParaRPr>
          </a:p>
          <a:p>
            <a:pPr lvl="1">
              <a:defRPr/>
            </a:pPr>
            <a:r>
              <a:rPr lang="zh-CN" altLang="en-US" sz="2400" b="1" smtClean="0">
                <a:sym typeface="+mn-ea"/>
              </a:rPr>
              <a:t>注</a:t>
            </a:r>
            <a:r>
              <a:rPr lang="zh-CN" altLang="en-US" sz="2400" smtClean="0">
                <a:sym typeface="+mn-ea"/>
              </a:rPr>
              <a:t>：</a:t>
            </a:r>
            <a:r>
              <a:rPr lang="en-US" altLang="zh-CN" sz="2400" smtClean="0">
                <a:sym typeface="+mn-ea"/>
              </a:rPr>
              <a:t>C#</a:t>
            </a:r>
            <a:r>
              <a:rPr lang="zh-CN" altLang="en-US" sz="2400" smtClean="0">
                <a:sym typeface="+mn-ea"/>
              </a:rPr>
              <a:t>对大小写敏感。</a:t>
            </a:r>
            <a:endParaRPr lang="en-US" altLang="zh-CN" sz="2400" dirty="0" smtClean="0">
              <a:cs typeface="+mn-cs"/>
            </a:endParaRPr>
          </a:p>
          <a:p>
            <a:pPr lvl="1">
              <a:defRPr/>
            </a:pPr>
            <a:r>
              <a:rPr lang="zh-CN" altLang="en-US" sz="2400" dirty="0" smtClean="0">
                <a:cs typeface="+mn-cs"/>
              </a:rPr>
              <a:t> </a:t>
            </a:r>
            <a:r>
              <a:rPr lang="en-US" altLang="zh-CN" sz="2400" dirty="0" smtClean="0"/>
              <a:t>Program</a:t>
            </a:r>
            <a:r>
              <a:rPr lang="zh-CN" altLang="en-US" sz="2400" dirty="0" smtClean="0"/>
              <a:t>是一个类名。在</a:t>
            </a:r>
            <a:r>
              <a:rPr lang="en-US" altLang="zh-CN" sz="2400" dirty="0" smtClean="0"/>
              <a:t>C#</a:t>
            </a:r>
            <a:r>
              <a:rPr lang="zh-CN" altLang="en-US" sz="2400" dirty="0" smtClean="0"/>
              <a:t>或其他的任何面向对象语言中都需要编写类，类用于创建对象</a:t>
            </a:r>
            <a:r>
              <a:rPr lang="zh-CN" altLang="en-US" sz="2400" dirty="0" smtClean="0"/>
              <a:t>。</a:t>
            </a:r>
            <a:endParaRPr lang="en-US" altLang="zh-CN" sz="2400" dirty="0" smtClean="0"/>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4294967295"/>
          </p:nvPr>
        </p:nvSpPr>
        <p:spPr>
          <a:xfrm>
            <a:off x="338455" y="630555"/>
            <a:ext cx="8499475" cy="5770880"/>
          </a:xfrm>
          <a:noFill/>
        </p:spPr>
        <p:txBody>
          <a:bodyPr lIns="0" tIns="0" rIns="0" bIns="0"/>
          <a:lstStyle/>
          <a:p>
            <a:r>
              <a:rPr lang="zh-CN" altLang="en-US" sz="2400" smtClean="0"/>
              <a:t>说明（续）：</a:t>
            </a:r>
            <a:r>
              <a:rPr lang="zh-CN" altLang="en-US" smtClean="0"/>
              <a:t> </a:t>
            </a:r>
            <a:endParaRPr lang="en-US" altLang="zh-CN" smtClean="0"/>
          </a:p>
          <a:p>
            <a:pPr lvl="1"/>
            <a:r>
              <a:rPr lang="en-US" altLang="zh-CN" sz="2400" smtClean="0"/>
              <a:t>static void Main</a:t>
            </a:r>
            <a:r>
              <a:rPr lang="zh-CN" altLang="en-US" sz="2400" smtClean="0"/>
              <a:t>是一个全局静态方法，它指示编译器从此处开始执行程序，相当于程序的入口，程序运行的时候会执行</a:t>
            </a:r>
            <a:r>
              <a:rPr lang="en-US" altLang="zh-CN" sz="2400" smtClean="0"/>
              <a:t>Main</a:t>
            </a:r>
            <a:r>
              <a:rPr lang="zh-CN" altLang="en-US" sz="2400" smtClean="0"/>
              <a:t>方法作为入口。在</a:t>
            </a:r>
            <a:r>
              <a:rPr lang="en-US" altLang="zh-CN" sz="2400" smtClean="0"/>
              <a:t>C# Windows</a:t>
            </a:r>
            <a:r>
              <a:rPr lang="zh-CN" altLang="en-US" sz="2400" smtClean="0"/>
              <a:t>编程中，大部分的应用程序必须在其组成程序的其中一个类中包含</a:t>
            </a:r>
            <a:r>
              <a:rPr lang="en-US" altLang="zh-CN" sz="2400" smtClean="0"/>
              <a:t>Main</a:t>
            </a:r>
            <a:r>
              <a:rPr lang="zh-CN" altLang="en-US" sz="2400" smtClean="0"/>
              <a:t>方法。 </a:t>
            </a:r>
            <a:endParaRPr lang="en-US" altLang="zh-CN" sz="2400" smtClean="0"/>
          </a:p>
          <a:p>
            <a:pPr lvl="1"/>
            <a:r>
              <a:rPr lang="en-US" altLang="zh-CN" sz="2400" smtClean="0"/>
              <a:t>C#</a:t>
            </a:r>
            <a:r>
              <a:rPr lang="zh-CN" altLang="en-US" sz="2400" smtClean="0"/>
              <a:t>应用程序中通过使用分号对语句进行分割，编译器通过分号来区分它们。</a:t>
            </a:r>
            <a:endParaRPr lang="en-US" altLang="zh-CN" sz="2400" smtClean="0"/>
          </a:p>
          <a:p>
            <a:pPr lvl="1"/>
            <a:r>
              <a:rPr lang="zh-CN" altLang="en-US" sz="2400" smtClean="0"/>
              <a:t>括号“</a:t>
            </a:r>
            <a:r>
              <a:rPr lang="en-US" altLang="zh-CN" sz="2400" smtClean="0"/>
              <a:t>{</a:t>
            </a:r>
            <a:r>
              <a:rPr lang="zh-CN" altLang="en-US" sz="2400" smtClean="0"/>
              <a:t>”和“</a:t>
            </a:r>
            <a:r>
              <a:rPr lang="en-US" altLang="zh-CN" sz="2400" smtClean="0"/>
              <a:t>}</a:t>
            </a:r>
            <a:r>
              <a:rPr lang="zh-CN" altLang="en-US" sz="2400" smtClean="0"/>
              <a:t>”用来标识程序中代码的范围，如上述代码中</a:t>
            </a:r>
            <a:r>
              <a:rPr lang="en-US" altLang="zh-CN" sz="2400" smtClean="0"/>
              <a:t>Main</a:t>
            </a:r>
            <a:r>
              <a:rPr lang="zh-CN" altLang="en-US" sz="2400" smtClean="0"/>
              <a:t>方法囊括了</a:t>
            </a:r>
            <a:r>
              <a:rPr lang="en-US" altLang="zh-CN" sz="2400" smtClean="0"/>
              <a:t>Main</a:t>
            </a:r>
            <a:r>
              <a:rPr lang="zh-CN" altLang="en-US" sz="2400" smtClean="0"/>
              <a:t>方法的语句，</a:t>
            </a:r>
            <a:r>
              <a:rPr lang="en-US" altLang="zh-CN" sz="2400" smtClean="0"/>
              <a:t>Program</a:t>
            </a:r>
            <a:r>
              <a:rPr lang="zh-CN" altLang="en-US" sz="2400" smtClean="0"/>
              <a:t>类囊括了类的方法，而</a:t>
            </a:r>
            <a:r>
              <a:rPr lang="en-US" altLang="zh-CN" sz="2400" smtClean="0"/>
              <a:t>namespace mycsharp</a:t>
            </a:r>
            <a:r>
              <a:rPr lang="zh-CN" altLang="en-US" sz="2400" smtClean="0"/>
              <a:t>命名空间囊括了此命名空间里的所有类。</a:t>
            </a:r>
            <a:endParaRPr lang="zh-CN" altLang="en-US" sz="2400" smtClean="0"/>
          </a:p>
          <a:p>
            <a:pPr lvl="0"/>
            <a:r>
              <a:rPr lang="zh-CN" altLang="en-US" sz="2400" b="1" smtClean="0">
                <a:sym typeface="+mn-ea"/>
              </a:rPr>
              <a:t>示例：利用</a:t>
            </a:r>
            <a:r>
              <a:rPr lang="en-US" altLang="zh-CN" sz="2400" b="1" smtClean="0">
                <a:sym typeface="+mn-ea"/>
              </a:rPr>
              <a:t>Visual Studio 2008</a:t>
            </a:r>
            <a:r>
              <a:rPr lang="zh-CN" altLang="en-US" sz="2400" b="1" smtClean="0">
                <a:sym typeface="+mn-ea"/>
              </a:rPr>
              <a:t>创建一个</a:t>
            </a:r>
            <a:r>
              <a:rPr lang="en-US" altLang="zh-CN" sz="2400" b="1" smtClean="0">
                <a:sym typeface="+mn-ea"/>
              </a:rPr>
              <a:t>C#</a:t>
            </a:r>
            <a:r>
              <a:rPr lang="zh-CN" altLang="en-US" sz="2400" b="1" smtClean="0">
                <a:sym typeface="+mn-ea"/>
              </a:rPr>
              <a:t>程序</a:t>
            </a:r>
            <a:endParaRPr lang="en-US" altLang="zh-CN" sz="2400" smtClean="0"/>
          </a:p>
        </p:txBody>
      </p:sp>
      <p:sp>
        <p:nvSpPr>
          <p:cNvPr id="3" name="线形标注 2 2"/>
          <p:cNvSpPr/>
          <p:nvPr/>
        </p:nvSpPr>
        <p:spPr>
          <a:xfrm>
            <a:off x="3405188" y="300038"/>
            <a:ext cx="3106737" cy="787400"/>
          </a:xfrm>
          <a:prstGeom prst="borderCallout2">
            <a:avLst>
              <a:gd name="adj1" fmla="val 48750"/>
              <a:gd name="adj2" fmla="val -2749"/>
              <a:gd name="adj3" fmla="val 48750"/>
              <a:gd name="adj4" fmla="val -10575"/>
              <a:gd name="adj5" fmla="val 124500"/>
              <a:gd name="adj6" fmla="val -49712"/>
            </a:avLst>
          </a:prstGeom>
          <a:solidFill>
            <a:srgbClr val="333399"/>
          </a:solidFill>
          <a:ln w="3175">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a:latin typeface="幼圆" panose="02010509060101010101" pitchFamily="49" charset="-122"/>
                <a:ea typeface="幼圆" panose="02010509060101010101" pitchFamily="49" charset="-122"/>
              </a:rPr>
              <a:t>可由类直接调用，与</a:t>
            </a:r>
            <a:r>
              <a:rPr lang="en-US" altLang="zh-CN" sz="1800" dirty="0">
                <a:latin typeface="幼圆" panose="02010509060101010101" pitchFamily="49" charset="-122"/>
                <a:ea typeface="幼圆" panose="02010509060101010101" pitchFamily="49" charset="-122"/>
              </a:rPr>
              <a:t>java</a:t>
            </a:r>
            <a:r>
              <a:rPr lang="zh-CN" altLang="en-US" sz="1800" dirty="0">
                <a:latin typeface="幼圆" panose="02010509060101010101" pitchFamily="49" charset="-122"/>
                <a:ea typeface="幼圆" panose="02010509060101010101" pitchFamily="49" charset="-122"/>
              </a:rPr>
              <a:t>的</a:t>
            </a:r>
            <a:r>
              <a:rPr lang="en-US" altLang="zh-CN" sz="1800" dirty="0">
                <a:latin typeface="幼圆" panose="02010509060101010101" pitchFamily="49" charset="-122"/>
                <a:ea typeface="幼圆" panose="02010509060101010101" pitchFamily="49" charset="-122"/>
              </a:rPr>
              <a:t>main</a:t>
            </a:r>
            <a:r>
              <a:rPr lang="zh-CN" altLang="en-US" sz="1800" dirty="0">
                <a:latin typeface="幼圆" panose="02010509060101010101" pitchFamily="49" charset="-122"/>
                <a:ea typeface="幼圆" panose="02010509060101010101" pitchFamily="49" charset="-122"/>
              </a:rPr>
              <a:t>方法类似</a:t>
            </a:r>
            <a:endParaRPr lang="en-US" sz="1800" dirty="0">
              <a:latin typeface="幼圆" panose="02010509060101010101" pitchFamily="49" charset="-122"/>
              <a:ea typeface="幼圆" panose="02010509060101010101" pitchFamily="49" charset="-122"/>
            </a:endParaRPr>
          </a:p>
        </p:txBody>
      </p:sp>
      <p:sp>
        <p:nvSpPr>
          <p:cNvPr id="2" name="动作按钮: 开始 1">
            <a:hlinkClick r:id="rId1" action="ppaction://hlinksldjump" highlightClick="1"/>
          </p:cNvPr>
          <p:cNvSpPr/>
          <p:nvPr/>
        </p:nvSpPr>
        <p:spPr>
          <a:xfrm>
            <a:off x="8466138" y="6196013"/>
            <a:ext cx="315912" cy="252412"/>
          </a:xfrm>
          <a:prstGeom prst="actionButtonBeginning">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en-US"/>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4294967295"/>
          </p:nvPr>
        </p:nvSpPr>
        <p:spPr>
          <a:xfrm>
            <a:off x="338455" y="1235710"/>
            <a:ext cx="8499475" cy="5244465"/>
          </a:xfrm>
          <a:noFill/>
        </p:spPr>
        <p:txBody>
          <a:bodyPr lIns="0" tIns="0" rIns="0" bIns="0"/>
          <a:lstStyle/>
          <a:p>
            <a:pPr marL="812800" indent="-812800" eaLnBrk="1" hangingPunct="1">
              <a:lnSpc>
                <a:spcPct val="110000"/>
              </a:lnSpc>
              <a:spcBef>
                <a:spcPct val="50000"/>
              </a:spcBef>
              <a:buClrTx/>
              <a:buSzTx/>
              <a:buFont typeface="Wingdings" panose="05000000000000000000" pitchFamily="2" charset="2"/>
              <a:buAutoNum type="ea1JpnChsDbPeriod" startAt="2"/>
            </a:pPr>
            <a:r>
              <a:rPr lang="en-US" altLang="zh-CN" sz="2800" b="1" smtClean="0"/>
              <a:t>C#</a:t>
            </a:r>
            <a:r>
              <a:rPr lang="zh-CN" altLang="en-US" sz="2800" b="1" smtClean="0"/>
              <a:t>的</a:t>
            </a:r>
            <a:r>
              <a:rPr lang="en-US" altLang="en-US" sz="2800" b="1" smtClean="0"/>
              <a:t>数据类型</a:t>
            </a:r>
            <a:r>
              <a:rPr lang="zh-CN" altLang="en-US" sz="2800" b="1" smtClean="0"/>
              <a:t>和变量</a:t>
            </a:r>
            <a:endParaRPr lang="en-US" altLang="en-US" sz="2800" b="1" smtClean="0"/>
          </a:p>
          <a:p>
            <a:pPr marL="1212850" lvl="1" indent="-812800" eaLnBrk="1" hangingPunct="1">
              <a:lnSpc>
                <a:spcPct val="110000"/>
              </a:lnSpc>
              <a:spcBef>
                <a:spcPct val="50000"/>
              </a:spcBef>
              <a:buSzTx/>
            </a:pPr>
            <a:r>
              <a:rPr kumimoji="1" lang="en-US" altLang="zh-CN" sz="2400" b="1" smtClean="0"/>
              <a:t>C#</a:t>
            </a:r>
            <a:r>
              <a:rPr kumimoji="1" lang="zh-CN" altLang="en-US" sz="2400" b="1" smtClean="0"/>
              <a:t>的每一种数据类型都建立于</a:t>
            </a:r>
            <a:r>
              <a:rPr kumimoji="1" lang="en-US" altLang="zh-CN" sz="2400" b="1" smtClean="0"/>
              <a:t>CLR</a:t>
            </a:r>
            <a:r>
              <a:rPr kumimoji="1" lang="zh-CN" altLang="en-US" sz="2400" b="1" smtClean="0"/>
              <a:t>所提供的</a:t>
            </a:r>
            <a:r>
              <a:rPr kumimoji="1" lang="en-US" altLang="zh-CN" sz="2400" b="1" smtClean="0"/>
              <a:t>CTS</a:t>
            </a:r>
            <a:r>
              <a:rPr kumimoji="1" lang="zh-CN" altLang="en-US" sz="2400" b="1" smtClean="0"/>
              <a:t>类型之上。</a:t>
            </a:r>
            <a:endParaRPr kumimoji="1" lang="en-US" altLang="zh-CN" sz="2400" b="1" smtClean="0"/>
          </a:p>
          <a:p>
            <a:pPr marL="1212850" lvl="1" indent="-812800" eaLnBrk="1" hangingPunct="1">
              <a:lnSpc>
                <a:spcPct val="110000"/>
              </a:lnSpc>
              <a:spcBef>
                <a:spcPct val="50000"/>
              </a:spcBef>
              <a:buSzTx/>
            </a:pPr>
            <a:r>
              <a:rPr kumimoji="1" lang="zh-CN" altLang="en-US" sz="2400" b="1" smtClean="0">
                <a:sym typeface="+mn-ea"/>
              </a:rPr>
              <a:t>值类型包括：数值类型（整数、浮点数和小数） 、</a:t>
            </a:r>
            <a:r>
              <a:rPr kumimoji="1" lang="en-US" altLang="zh-CN" sz="2400" b="1" smtClean="0">
                <a:sym typeface="+mn-ea"/>
              </a:rPr>
              <a:t>char</a:t>
            </a:r>
            <a:r>
              <a:rPr kumimoji="1" lang="zh-CN" altLang="en-US" sz="2400" b="1" smtClean="0">
                <a:sym typeface="+mn-ea"/>
              </a:rPr>
              <a:t>类型、</a:t>
            </a:r>
            <a:r>
              <a:rPr kumimoji="1" lang="en-US" altLang="zh-CN" sz="2400" b="1" smtClean="0">
                <a:sym typeface="+mn-ea"/>
              </a:rPr>
              <a:t>bool</a:t>
            </a:r>
            <a:r>
              <a:rPr kumimoji="1" lang="zh-CN" altLang="en-US" sz="2400" b="1" smtClean="0">
                <a:sym typeface="+mn-ea"/>
              </a:rPr>
              <a:t>类型、</a:t>
            </a:r>
            <a:r>
              <a:rPr kumimoji="1" lang="en-US" altLang="zh-CN" sz="2400" b="1" smtClean="0">
                <a:sym typeface="+mn-ea"/>
              </a:rPr>
              <a:t>enum</a:t>
            </a:r>
            <a:r>
              <a:rPr kumimoji="1" lang="zh-CN" altLang="en-US" sz="2400" b="1" smtClean="0">
                <a:sym typeface="+mn-ea"/>
              </a:rPr>
              <a:t>类型等。</a:t>
            </a:r>
            <a:r>
              <a:rPr lang="zh-CN" altLang="en-US" sz="2400" b="1" smtClean="0">
                <a:sym typeface="+mn-ea"/>
              </a:rPr>
              <a:t>所有的值类型均隐式的派生自</a:t>
            </a:r>
            <a:r>
              <a:rPr lang="en-US" altLang="zh-CN" sz="2400" b="1" smtClean="0">
                <a:sym typeface="+mn-ea"/>
              </a:rPr>
              <a:t>System.ValueType</a:t>
            </a:r>
            <a:r>
              <a:rPr lang="zh-CN" altLang="en-US" sz="2400" b="1" smtClean="0">
                <a:sym typeface="+mn-ea"/>
              </a:rPr>
              <a:t>，并且值类型不能派生出新的类。</a:t>
            </a:r>
            <a:endParaRPr kumimoji="1" lang="en-US" altLang="zh-CN" sz="2400" b="1" smtClean="0"/>
          </a:p>
          <a:p>
            <a:pPr marL="1212850" lvl="1" indent="-812800" eaLnBrk="1" hangingPunct="1">
              <a:lnSpc>
                <a:spcPct val="110000"/>
              </a:lnSpc>
              <a:spcBef>
                <a:spcPct val="50000"/>
              </a:spcBef>
              <a:buSzTx/>
            </a:pPr>
            <a:r>
              <a:rPr kumimoji="1" lang="zh-CN" altLang="en-US" sz="2400" b="1" smtClean="0">
                <a:sym typeface="+mn-ea"/>
              </a:rPr>
              <a:t>引用类型包括</a:t>
            </a:r>
            <a:r>
              <a:rPr kumimoji="1" lang="en-US" altLang="zh-CN" sz="2400" b="1" smtClean="0">
                <a:sym typeface="+mn-ea"/>
              </a:rPr>
              <a:t>class</a:t>
            </a:r>
            <a:r>
              <a:rPr kumimoji="1" lang="zh-CN" altLang="en-US" sz="2400" b="1" smtClean="0">
                <a:sym typeface="+mn-ea"/>
              </a:rPr>
              <a:t>类型、</a:t>
            </a:r>
            <a:r>
              <a:rPr kumimoji="1" lang="en-US" altLang="zh-CN" sz="2400" b="1" smtClean="0">
                <a:sym typeface="+mn-ea"/>
              </a:rPr>
              <a:t>interface</a:t>
            </a:r>
            <a:r>
              <a:rPr kumimoji="1" lang="zh-CN" altLang="en-US" sz="2400" b="1" smtClean="0">
                <a:sym typeface="+mn-ea"/>
              </a:rPr>
              <a:t>类型、</a:t>
            </a:r>
            <a:r>
              <a:rPr kumimoji="1" lang="en-US" altLang="zh-CN" sz="2400" b="1" smtClean="0">
                <a:sym typeface="+mn-ea"/>
              </a:rPr>
              <a:t>string</a:t>
            </a:r>
            <a:r>
              <a:rPr kumimoji="1" lang="zh-CN" altLang="en-US" sz="2400" b="1" smtClean="0">
                <a:sym typeface="+mn-ea"/>
              </a:rPr>
              <a:t>类型、</a:t>
            </a:r>
            <a:r>
              <a:rPr kumimoji="1" lang="en-US" altLang="zh-CN" sz="2400" b="1" smtClean="0">
                <a:sym typeface="+mn-ea"/>
              </a:rPr>
              <a:t>array</a:t>
            </a:r>
            <a:r>
              <a:rPr kumimoji="1" lang="zh-CN" altLang="en-US" sz="2400" b="1" smtClean="0">
                <a:sym typeface="+mn-ea"/>
              </a:rPr>
              <a:t>类型、</a:t>
            </a:r>
            <a:r>
              <a:rPr kumimoji="1" lang="en-US" altLang="zh-CN" sz="2400" b="1" smtClean="0">
                <a:sym typeface="+mn-ea"/>
              </a:rPr>
              <a:t>delegate</a:t>
            </a:r>
            <a:r>
              <a:rPr kumimoji="1" lang="zh-CN" altLang="en-US" sz="2400" b="1" smtClean="0">
                <a:sym typeface="+mn-ea"/>
              </a:rPr>
              <a:t>（委托）类型等</a:t>
            </a:r>
            <a:endParaRPr lang="en-US" altLang="zh-CN" sz="2400" b="1" smtClean="0"/>
          </a:p>
        </p:txBody>
      </p:sp>
      <p:sp>
        <p:nvSpPr>
          <p:cNvPr id="4" name="动作按钮: 信息 3">
            <a:hlinkClick r:id="rId1" action="ppaction://hlinksldjump" highlightClick="1"/>
          </p:cNvPr>
          <p:cNvSpPr/>
          <p:nvPr/>
        </p:nvSpPr>
        <p:spPr>
          <a:xfrm>
            <a:off x="3969703" y="2376488"/>
            <a:ext cx="347662" cy="315912"/>
          </a:xfrm>
          <a:prstGeom prst="actionButtonInformati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60350" y="965200"/>
            <a:ext cx="8540750" cy="2047240"/>
          </a:xfrm>
        </p:spPr>
        <p:txBody>
          <a:bodyPr lIns="0"/>
          <a:lstStyle/>
          <a:p>
            <a:pPr eaLnBrk="1" hangingPunct="1"/>
            <a:r>
              <a:rPr lang="en-US" altLang="zh-CN" b="1" smtClean="0">
                <a:sym typeface="+mn-ea"/>
              </a:rPr>
              <a:t>.NET Framework </a:t>
            </a:r>
            <a:r>
              <a:rPr lang="zh-CN" altLang="en-US" b="1" smtClean="0">
                <a:sym typeface="+mn-ea"/>
              </a:rPr>
              <a:t>和</a:t>
            </a:r>
            <a:r>
              <a:rPr lang="en-US" altLang="zh-CN" b="1" smtClean="0">
                <a:sym typeface="+mn-ea"/>
              </a:rPr>
              <a:t>Visual Studio</a:t>
            </a:r>
            <a:endParaRPr lang="zh-CN" altLang="en-US" b="1" smtClean="0"/>
          </a:p>
        </p:txBody>
      </p:sp>
      <p:sp>
        <p:nvSpPr>
          <p:cNvPr id="10243" name="Rectangle 3"/>
          <p:cNvSpPr>
            <a:spLocks noGrp="1" noChangeArrowheads="1"/>
          </p:cNvSpPr>
          <p:nvPr>
            <p:ph type="body" idx="4294967295"/>
          </p:nvPr>
        </p:nvSpPr>
        <p:spPr>
          <a:xfrm>
            <a:off x="2280285" y="3183255"/>
            <a:ext cx="4876800" cy="2517140"/>
          </a:xfrm>
        </p:spPr>
        <p:txBody>
          <a:bodyPr lIns="0" tIns="0" rIns="0" bIns="0"/>
          <a:lstStyle/>
          <a:p>
            <a:pPr eaLnBrk="1" hangingPunct="1">
              <a:lnSpc>
                <a:spcPct val="125000"/>
              </a:lnSpc>
            </a:pPr>
            <a:r>
              <a:rPr lang="en-US" altLang="zh-CN" b="1" smtClean="0">
                <a:sym typeface="+mn-ea"/>
                <a:hlinkClick r:id="rId1" action="ppaction://hlinksldjump"/>
              </a:rPr>
              <a:t>.NET Framework</a:t>
            </a:r>
            <a:endParaRPr lang="zh-CN" altLang="en-US" b="1" smtClean="0">
              <a:hlinkClick r:id="rId2" action="ppaction://hlinksldjump"/>
            </a:endParaRPr>
          </a:p>
          <a:p>
            <a:pPr eaLnBrk="1" hangingPunct="1">
              <a:lnSpc>
                <a:spcPct val="125000"/>
              </a:lnSpc>
            </a:pPr>
            <a:r>
              <a:rPr lang="en-US" altLang="zh-CN" b="1" smtClean="0">
                <a:sym typeface="+mn-ea"/>
                <a:hlinkClick r:id="rId3" action="ppaction://hlinksldjump"/>
              </a:rPr>
              <a:t>Visual Studio</a:t>
            </a:r>
            <a:endParaRPr lang="en-US" altLang="zh-CN" b="1" smtClean="0"/>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4294967295"/>
          </p:nvPr>
        </p:nvSpPr>
        <p:spPr>
          <a:xfrm>
            <a:off x="338455" y="1000125"/>
            <a:ext cx="8499475" cy="822325"/>
          </a:xfrm>
          <a:noFill/>
        </p:spPr>
        <p:txBody>
          <a:bodyPr lIns="0" tIns="0" rIns="0" bIns="0"/>
          <a:lstStyle/>
          <a:p>
            <a:pPr marL="1270000" lvl="1" indent="-812800" eaLnBrk="1" hangingPunct="1">
              <a:lnSpc>
                <a:spcPct val="110000"/>
              </a:lnSpc>
              <a:spcBef>
                <a:spcPct val="50000"/>
              </a:spcBef>
              <a:buSzTx/>
            </a:pPr>
            <a:r>
              <a:rPr kumimoji="1" lang="zh-CN" altLang="en-US" sz="2400" b="1" smtClean="0">
                <a:sym typeface="+mn-ea"/>
              </a:rPr>
              <a:t>表中展示了大部分</a:t>
            </a:r>
            <a:r>
              <a:rPr kumimoji="1" lang="en-US" altLang="zh-CN" sz="2400" b="1" smtClean="0">
                <a:sym typeface="+mn-ea"/>
              </a:rPr>
              <a:t>CTS</a:t>
            </a:r>
            <a:r>
              <a:rPr kumimoji="1" lang="zh-CN" altLang="en-US" sz="2400" b="1" smtClean="0">
                <a:sym typeface="+mn-ea"/>
              </a:rPr>
              <a:t>类型及其</a:t>
            </a:r>
            <a:r>
              <a:rPr kumimoji="1" lang="en-US" altLang="zh-CN" sz="2400" b="1" smtClean="0">
                <a:sym typeface="+mn-ea"/>
              </a:rPr>
              <a:t>C#</a:t>
            </a:r>
            <a:r>
              <a:rPr kumimoji="1" lang="zh-CN" altLang="en-US" sz="2400" b="1" smtClean="0">
                <a:sym typeface="+mn-ea"/>
              </a:rPr>
              <a:t>等价物，所有这些数据类型都定义于</a:t>
            </a:r>
            <a:r>
              <a:rPr kumimoji="1" lang="en-US" altLang="zh-CN" sz="2400" b="1" smtClean="0">
                <a:sym typeface="+mn-ea"/>
              </a:rPr>
              <a:t>System</a:t>
            </a:r>
            <a:r>
              <a:rPr kumimoji="1" lang="zh-CN" altLang="en-US" sz="2400" b="1" smtClean="0">
                <a:sym typeface="+mn-ea"/>
              </a:rPr>
              <a:t>命名空间中。</a:t>
            </a:r>
            <a:endParaRPr lang="en-US" altLang="zh-CN" sz="2400" b="1" smtClean="0"/>
          </a:p>
        </p:txBody>
      </p:sp>
      <p:pic>
        <p:nvPicPr>
          <p:cNvPr id="64515" name="图片 3" descr="008.jpg"/>
          <p:cNvPicPr>
            <a:picLocks noChangeAspect="1"/>
          </p:cNvPicPr>
          <p:nvPr/>
        </p:nvPicPr>
        <p:blipFill>
          <a:blip r:embed="rId1" cstate="print"/>
          <a:srcRect t="9093" r="6987" b="12151"/>
          <a:stretch>
            <a:fillRect/>
          </a:stretch>
        </p:blipFill>
        <p:spPr bwMode="auto">
          <a:xfrm>
            <a:off x="1829435" y="1905000"/>
            <a:ext cx="5484495" cy="475996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body" idx="4294967295"/>
          </p:nvPr>
        </p:nvSpPr>
        <p:spPr>
          <a:xfrm>
            <a:off x="338138" y="889000"/>
            <a:ext cx="8499475" cy="2452688"/>
          </a:xfrm>
        </p:spPr>
        <p:txBody>
          <a:bodyPr lIns="0" tIns="0" rIns="0" bIns="0"/>
          <a:lstStyle/>
          <a:p>
            <a:pPr marL="1270000" lvl="1" indent="-812800" eaLnBrk="1" hangingPunct="1">
              <a:lnSpc>
                <a:spcPct val="130000"/>
              </a:lnSpc>
              <a:spcBef>
                <a:spcPct val="50000"/>
              </a:spcBef>
              <a:spcAft>
                <a:spcPts val="0"/>
              </a:spcAft>
              <a:buSzTx/>
              <a:buFont typeface="Wingdings" panose="05000000000000000000" pitchFamily="2" charset="2"/>
              <a:defRPr/>
            </a:pPr>
            <a:r>
              <a:rPr lang="zh-CN" altLang="en-US" sz="2400" b="1" dirty="0" smtClean="0">
                <a:solidFill>
                  <a:srgbClr val="333399"/>
                </a:solidFill>
              </a:rPr>
              <a:t>变量</a:t>
            </a:r>
            <a:endParaRPr lang="zh-CN" altLang="en-US" sz="2450" b="1" dirty="0" smtClean="0">
              <a:solidFill>
                <a:srgbClr val="333399"/>
              </a:solidFill>
            </a:endParaRPr>
          </a:p>
          <a:p>
            <a:pPr marL="1727200" lvl="2" indent="-812800" eaLnBrk="1" hangingPunct="1">
              <a:lnSpc>
                <a:spcPct val="130000"/>
              </a:lnSpc>
              <a:spcBef>
                <a:spcPct val="0"/>
              </a:spcBef>
              <a:spcAft>
                <a:spcPts val="0"/>
              </a:spcAft>
              <a:buSzTx/>
              <a:defRPr/>
            </a:pPr>
            <a:r>
              <a:rPr lang="zh-CN" altLang="en-US" sz="2000" dirty="0" smtClean="0"/>
              <a:t>要声明一个变量就需要为这个变量指定一个数据类型，</a:t>
            </a:r>
            <a:r>
              <a:rPr kumimoji="1" lang="zh-CN" altLang="en-US" sz="2000" b="1" dirty="0" smtClean="0">
                <a:solidFill>
                  <a:schemeClr val="tx2"/>
                </a:solidFill>
              </a:rPr>
              <a:t>变量的类型可以是任何一种</a:t>
            </a:r>
            <a:r>
              <a:rPr kumimoji="1" lang="en-US" altLang="zh-CN" sz="2000" b="1" dirty="0" smtClean="0">
                <a:solidFill>
                  <a:schemeClr val="tx2"/>
                </a:solidFill>
              </a:rPr>
              <a:t>C#</a:t>
            </a:r>
            <a:r>
              <a:rPr kumimoji="1" lang="zh-CN" altLang="en-US" sz="2000" b="1" dirty="0" smtClean="0">
                <a:solidFill>
                  <a:schemeClr val="tx2"/>
                </a:solidFill>
              </a:rPr>
              <a:t>的数据类型</a:t>
            </a:r>
            <a:r>
              <a:rPr kumimoji="1" lang="zh-CN" altLang="en-US" sz="2000" dirty="0" smtClean="0"/>
              <a:t>。</a:t>
            </a:r>
            <a:endParaRPr kumimoji="1" lang="en-US" altLang="zh-CN" sz="2000" dirty="0" smtClean="0"/>
          </a:p>
          <a:p>
            <a:pPr marL="1727200" lvl="2" indent="-812800" eaLnBrk="1" hangingPunct="1">
              <a:lnSpc>
                <a:spcPct val="130000"/>
              </a:lnSpc>
              <a:spcBef>
                <a:spcPct val="0"/>
              </a:spcBef>
              <a:spcAft>
                <a:spcPts val="0"/>
              </a:spcAft>
              <a:buSzTx/>
              <a:defRPr/>
            </a:pPr>
            <a:r>
              <a:rPr lang="zh-CN" altLang="en-US" sz="2000" dirty="0" smtClean="0"/>
              <a:t>下表列举了一些预定义的数据类型。 </a:t>
            </a:r>
            <a:endParaRPr kumimoji="1" lang="zh-CN" altLang="en-US" sz="2000" b="1" i="1" dirty="0" smtClean="0">
              <a:effectLst>
                <a:outerShdw blurRad="38100" dist="38100" dir="2700000" algn="tl">
                  <a:srgbClr val="C0C0C0"/>
                </a:outerShdw>
              </a:effectLst>
            </a:endParaRPr>
          </a:p>
        </p:txBody>
      </p:sp>
      <p:pic>
        <p:nvPicPr>
          <p:cNvPr id="65539" name="Picture 4"/>
          <p:cNvPicPr>
            <a:picLocks noChangeAspect="1" noChangeArrowheads="1"/>
          </p:cNvPicPr>
          <p:nvPr/>
        </p:nvPicPr>
        <p:blipFill>
          <a:blip r:embed="rId1" cstate="print"/>
          <a:srcRect/>
          <a:stretch>
            <a:fillRect/>
          </a:stretch>
        </p:blipFill>
        <p:spPr bwMode="auto">
          <a:xfrm>
            <a:off x="962025" y="2636520"/>
            <a:ext cx="7776210" cy="3628390"/>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4294967295"/>
          </p:nvPr>
        </p:nvSpPr>
        <p:spPr>
          <a:xfrm>
            <a:off x="338455" y="1231900"/>
            <a:ext cx="8499475" cy="4949825"/>
          </a:xfrm>
        </p:spPr>
        <p:txBody>
          <a:bodyPr lIns="0" tIns="0" rIns="0" bIns="0"/>
          <a:lstStyle/>
          <a:p>
            <a:pPr marL="1270000" lvl="1" indent="-812800" eaLnBrk="1" hangingPunct="1">
              <a:lnSpc>
                <a:spcPct val="110000"/>
              </a:lnSpc>
              <a:spcBef>
                <a:spcPct val="50000"/>
              </a:spcBef>
              <a:buSzTx/>
            </a:pPr>
            <a:r>
              <a:rPr lang="zh-CN" altLang="en-US" sz="2400" b="1" smtClean="0"/>
              <a:t>声明并初始化变量的代码示例：</a:t>
            </a:r>
            <a:endParaRPr lang="en-US" altLang="zh-CN" sz="2100" b="1" smtClean="0"/>
          </a:p>
          <a:p>
            <a:pPr marL="1670050" lvl="2" indent="-812800" eaLnBrk="1" hangingPunct="1">
              <a:lnSpc>
                <a:spcPct val="110000"/>
              </a:lnSpc>
              <a:spcBef>
                <a:spcPct val="50000"/>
              </a:spcBef>
              <a:buSzTx/>
            </a:pPr>
            <a:r>
              <a:rPr lang="en-US" altLang="zh-CN" sz="1710" smtClean="0"/>
              <a:t>int age;                 //</a:t>
            </a:r>
            <a:r>
              <a:rPr lang="zh-CN" altLang="en-US" sz="1710" smtClean="0"/>
              <a:t>声明一个叫</a:t>
            </a:r>
            <a:r>
              <a:rPr lang="en-US" altLang="zh-CN" sz="1710" smtClean="0"/>
              <a:t>age</a:t>
            </a:r>
            <a:r>
              <a:rPr lang="zh-CN" altLang="en-US" sz="1710" smtClean="0"/>
              <a:t>的整型变量</a:t>
            </a:r>
            <a:endParaRPr lang="en-US" altLang="zh-CN" sz="1710" smtClean="0"/>
          </a:p>
          <a:p>
            <a:pPr marL="1670050" lvl="2" indent="-812800" eaLnBrk="1" hangingPunct="1">
              <a:lnSpc>
                <a:spcPct val="110000"/>
              </a:lnSpc>
              <a:spcBef>
                <a:spcPct val="50000"/>
              </a:spcBef>
              <a:buSzTx/>
            </a:pPr>
            <a:r>
              <a:rPr lang="en-US" altLang="zh-CN" sz="1710" smtClean="0"/>
              <a:t>string color;           //</a:t>
            </a:r>
            <a:r>
              <a:rPr lang="zh-CN" altLang="en-US" sz="1710" smtClean="0"/>
              <a:t>声明一个叫</a:t>
            </a:r>
            <a:r>
              <a:rPr lang="en-US" altLang="zh-CN" sz="1710" smtClean="0"/>
              <a:t>color</a:t>
            </a:r>
            <a:r>
              <a:rPr lang="zh-CN" altLang="en-US" sz="1710" smtClean="0"/>
              <a:t>的字符串变量</a:t>
            </a:r>
            <a:endParaRPr lang="en-US" altLang="zh-CN" sz="1710" smtClean="0"/>
          </a:p>
          <a:p>
            <a:pPr marL="1670050" lvl="2" indent="-812800" eaLnBrk="1" hangingPunct="1">
              <a:lnSpc>
                <a:spcPct val="110000"/>
              </a:lnSpc>
              <a:spcBef>
                <a:spcPct val="50000"/>
              </a:spcBef>
              <a:buSzTx/>
            </a:pPr>
            <a:r>
              <a:rPr lang="en-US" altLang="zh-CN" sz="1710" smtClean="0"/>
              <a:t>age = 21;              //</a:t>
            </a:r>
            <a:r>
              <a:rPr lang="zh-CN" altLang="en-US" sz="1710" smtClean="0"/>
              <a:t>初始化</a:t>
            </a:r>
            <a:r>
              <a:rPr lang="en-US" altLang="zh-CN" sz="1710" smtClean="0"/>
              <a:t>age</a:t>
            </a:r>
            <a:endParaRPr lang="en-US" altLang="zh-CN" sz="1710" smtClean="0"/>
          </a:p>
          <a:p>
            <a:pPr marL="1670050" lvl="2" indent="-812800" eaLnBrk="1" hangingPunct="1">
              <a:lnSpc>
                <a:spcPct val="110000"/>
              </a:lnSpc>
              <a:spcBef>
                <a:spcPct val="50000"/>
              </a:spcBef>
              <a:buSzTx/>
            </a:pPr>
            <a:r>
              <a:rPr lang="en-US" altLang="zh-CN" sz="1710" smtClean="0"/>
              <a:t>color = “red”;        //</a:t>
            </a:r>
            <a:r>
              <a:rPr lang="zh-CN" altLang="en-US" sz="1710" smtClean="0"/>
              <a:t>初始化</a:t>
            </a:r>
            <a:r>
              <a:rPr lang="en-US" altLang="zh-CN" sz="1710" smtClean="0"/>
              <a:t>color</a:t>
            </a:r>
            <a:endParaRPr lang="en-US" altLang="zh-CN" sz="1710" smtClean="0"/>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body" idx="4294967295"/>
          </p:nvPr>
        </p:nvSpPr>
        <p:spPr>
          <a:xfrm>
            <a:off x="338455" y="1183005"/>
            <a:ext cx="8499475" cy="4998720"/>
          </a:xfrm>
        </p:spPr>
        <p:txBody>
          <a:bodyPr lIns="0" tIns="0" rIns="0" bIns="0"/>
          <a:lstStyle/>
          <a:p>
            <a:pPr lvl="1">
              <a:defRPr/>
            </a:pPr>
            <a:r>
              <a:rPr lang="zh-CN" altLang="en-US" sz="2400" b="1" dirty="0" smtClean="0"/>
              <a:t>数组的声明及初始化示例：</a:t>
            </a:r>
            <a:endParaRPr lang="en-US" altLang="zh-CN" sz="2400" b="1" dirty="0" smtClean="0"/>
          </a:p>
          <a:p>
            <a:pPr marL="914400" lvl="2" indent="0">
              <a:buNone/>
              <a:defRPr/>
            </a:pPr>
            <a:r>
              <a:rPr lang="zh-CN" altLang="en-US" sz="1800" dirty="0" smtClean="0">
                <a:cs typeface="+mn-cs"/>
              </a:rPr>
              <a:t> </a:t>
            </a:r>
            <a:r>
              <a:rPr lang="en-US" altLang="zh-CN" sz="1800" b="1" dirty="0" smtClean="0">
                <a:cs typeface="+mn-cs"/>
              </a:rPr>
              <a:t>string[ ] groups;         </a:t>
            </a:r>
            <a:r>
              <a:rPr lang="en-US" altLang="zh-CN" sz="1800" dirty="0" smtClean="0">
                <a:cs typeface="+mn-cs"/>
              </a:rPr>
              <a:t>//</a:t>
            </a:r>
            <a:r>
              <a:rPr lang="zh-CN" altLang="en-US" sz="1800" dirty="0" smtClean="0">
                <a:cs typeface="+mn-cs"/>
              </a:rPr>
              <a:t>声明了一个变量名为</a:t>
            </a:r>
            <a:r>
              <a:rPr lang="en-US" altLang="zh-CN" sz="1800" dirty="0" smtClean="0">
                <a:cs typeface="+mn-cs"/>
              </a:rPr>
              <a:t>groups</a:t>
            </a:r>
            <a:r>
              <a:rPr lang="zh-CN" altLang="en-US" sz="1800" dirty="0" smtClean="0">
                <a:cs typeface="+mn-cs"/>
              </a:rPr>
              <a:t>的数组，</a:t>
            </a:r>
            <a:endParaRPr lang="en-US" altLang="zh-CN" sz="1800" dirty="0" smtClean="0">
              <a:cs typeface="+mn-cs"/>
            </a:endParaRPr>
          </a:p>
          <a:p>
            <a:pPr marL="914400" lvl="2" indent="0">
              <a:buNone/>
              <a:defRPr/>
            </a:pPr>
            <a:r>
              <a:rPr lang="en-US" altLang="zh-CN" sz="1800" dirty="0" smtClean="0">
                <a:cs typeface="+mn-cs"/>
              </a:rPr>
              <a:t>                                        </a:t>
            </a:r>
            <a:r>
              <a:rPr lang="zh-CN" altLang="en-US" sz="1800" dirty="0" smtClean="0">
                <a:cs typeface="+mn-cs"/>
              </a:rPr>
              <a:t>其数据类 型为</a:t>
            </a:r>
            <a:r>
              <a:rPr lang="en-US" altLang="zh-CN" sz="1800" dirty="0" smtClean="0">
                <a:cs typeface="+mn-cs"/>
              </a:rPr>
              <a:t>string</a:t>
            </a:r>
            <a:r>
              <a:rPr lang="zh-CN" altLang="en-US" sz="1800" dirty="0" smtClean="0">
                <a:cs typeface="+mn-cs"/>
              </a:rPr>
              <a:t>。</a:t>
            </a:r>
            <a:endParaRPr lang="en-US" altLang="zh-CN" sz="1800" dirty="0" smtClean="0">
              <a:cs typeface="+mn-cs"/>
            </a:endParaRPr>
          </a:p>
          <a:p>
            <a:pPr marL="914400" lvl="2" indent="0">
              <a:buNone/>
              <a:defRPr/>
            </a:pPr>
            <a:r>
              <a:rPr lang="en-US" altLang="zh-CN" sz="1800" b="1" dirty="0" smtClean="0">
                <a:cs typeface="+mn-cs"/>
              </a:rPr>
              <a:t>string[ ]groups={"</a:t>
            </a:r>
            <a:r>
              <a:rPr lang="en-US" altLang="zh-CN" sz="1800" b="1" dirty="0" err="1" smtClean="0">
                <a:cs typeface="+mn-cs"/>
              </a:rPr>
              <a:t>asp.net","c</a:t>
            </a:r>
            <a:r>
              <a:rPr lang="en-US" altLang="zh-CN" sz="1800" b="1" dirty="0" smtClean="0">
                <a:cs typeface="+mn-cs"/>
              </a:rPr>
              <a:t>#","</a:t>
            </a:r>
            <a:r>
              <a:rPr lang="en-US" altLang="zh-CN" sz="1800" b="1" dirty="0" err="1" smtClean="0">
                <a:cs typeface="+mn-cs"/>
              </a:rPr>
              <a:t>control","mvc","wcf","wpf","linq</a:t>
            </a:r>
            <a:r>
              <a:rPr lang="en-US" altLang="zh-CN" sz="1800" b="1" dirty="0" smtClean="0">
                <a:cs typeface="+mn-cs"/>
              </a:rPr>
              <a:t>"};</a:t>
            </a:r>
            <a:r>
              <a:rPr lang="en-US" altLang="zh-CN" sz="1800" dirty="0" smtClean="0">
                <a:cs typeface="+mn-cs"/>
              </a:rPr>
              <a:t>                              //</a:t>
            </a:r>
            <a:r>
              <a:rPr lang="zh-CN" altLang="en-US" sz="1800" dirty="0" smtClean="0">
                <a:cs typeface="+mn-cs"/>
              </a:rPr>
              <a:t>初始化数组 </a:t>
            </a:r>
            <a:endParaRPr lang="en-US" altLang="zh-CN" sz="1800" dirty="0" smtClean="0">
              <a:cs typeface="+mn-cs"/>
            </a:endParaRPr>
          </a:p>
          <a:p>
            <a:pPr marL="914400" lvl="2" indent="0">
              <a:buNone/>
              <a:defRPr/>
            </a:pPr>
            <a:endParaRPr lang="en-US" altLang="zh-CN" sz="1800" b="1" dirty="0" smtClean="0">
              <a:cs typeface="+mn-cs"/>
            </a:endParaRPr>
          </a:p>
          <a:p>
            <a:pPr marL="914400" lvl="2" indent="0">
              <a:buNone/>
              <a:defRPr/>
            </a:pPr>
            <a:r>
              <a:rPr lang="zh-CN" altLang="en-US" sz="1800" b="1" dirty="0" smtClean="0">
                <a:cs typeface="+mn-cs"/>
              </a:rPr>
              <a:t>注：</a:t>
            </a:r>
            <a:r>
              <a:rPr lang="zh-CN" altLang="en-US" sz="1800" dirty="0" smtClean="0">
                <a:cs typeface="+mn-cs"/>
              </a:rPr>
              <a:t>数组编号以“</a:t>
            </a:r>
            <a:r>
              <a:rPr lang="en-US" altLang="zh-CN" sz="1800" dirty="0" smtClean="0">
                <a:cs typeface="+mn-cs"/>
              </a:rPr>
              <a:t>0</a:t>
            </a:r>
            <a:r>
              <a:rPr lang="zh-CN" altLang="en-US" sz="1800" dirty="0" smtClean="0">
                <a:cs typeface="+mn-cs"/>
              </a:rPr>
              <a:t>”值开始。所以</a:t>
            </a:r>
            <a:r>
              <a:rPr lang="en-US" altLang="zh-CN" sz="1800" dirty="0" smtClean="0">
                <a:cs typeface="+mn-cs"/>
              </a:rPr>
              <a:t>groups[0]</a:t>
            </a:r>
            <a:r>
              <a:rPr lang="zh-CN" altLang="en-US" sz="1800" dirty="0" smtClean="0">
                <a:cs typeface="+mn-cs"/>
              </a:rPr>
              <a:t>的值应该是“</a:t>
            </a:r>
            <a:r>
              <a:rPr lang="en-US" altLang="zh-CN" sz="1800" dirty="0" smtClean="0">
                <a:cs typeface="+mn-cs"/>
              </a:rPr>
              <a:t>asp.net</a:t>
            </a:r>
            <a:r>
              <a:rPr lang="zh-CN" altLang="en-US" sz="1800" dirty="0" smtClean="0">
                <a:cs typeface="+mn-cs"/>
              </a:rPr>
              <a:t>” </a:t>
            </a:r>
            <a:r>
              <a:rPr lang="en-US" altLang="zh-CN" sz="1800" dirty="0" smtClean="0">
                <a:cs typeface="+mn-cs"/>
              </a:rPr>
              <a:t>group[1]</a:t>
            </a:r>
            <a:r>
              <a:rPr lang="zh-CN" altLang="en-US" sz="1800" dirty="0" smtClean="0">
                <a:cs typeface="+mn-cs"/>
              </a:rPr>
              <a:t>的值应该是“</a:t>
            </a:r>
            <a:r>
              <a:rPr lang="en-US" altLang="zh-CN" sz="1800" dirty="0" smtClean="0">
                <a:cs typeface="+mn-cs"/>
              </a:rPr>
              <a:t>c#</a:t>
            </a:r>
            <a:r>
              <a:rPr lang="zh-CN" altLang="en-US" sz="1800" dirty="0" smtClean="0">
                <a:cs typeface="+mn-cs"/>
              </a:rPr>
              <a:t>”。</a:t>
            </a:r>
            <a:r>
              <a:rPr lang="zh-CN" altLang="en-US" sz="1710" dirty="0" smtClean="0">
                <a:cs typeface="+mn-cs"/>
              </a:rPr>
              <a:t> </a:t>
            </a:r>
            <a:endParaRPr kumimoji="1" lang="zh-CN" altLang="en-US" sz="1710" i="1" dirty="0" smtClean="0">
              <a:effectLst>
                <a:outerShdw blurRad="38100" dist="38100" dir="2700000" algn="tl">
                  <a:srgbClr val="C0C0C0"/>
                </a:outerShdw>
              </a:effectLst>
            </a:endParaRPr>
          </a:p>
          <a:p>
            <a:pPr lvl="1">
              <a:defRPr/>
            </a:pPr>
            <a:r>
              <a:rPr lang="en-US" altLang="zh-CN" sz="2000" b="1" dirty="0" smtClean="0">
                <a:cs typeface="+mn-cs"/>
              </a:rPr>
              <a:t> </a:t>
            </a:r>
            <a:endParaRPr kumimoji="1" lang="zh-CN" altLang="en-US" sz="2000" i="1" dirty="0" smtClean="0">
              <a:effectLst>
                <a:outerShdw blurRad="38100" dist="38100" dir="2700000" algn="tl">
                  <a:srgbClr val="C0C0C0"/>
                </a:outerShdw>
              </a:effectLst>
            </a:endParaRPr>
          </a:p>
        </p:txBody>
      </p:sp>
      <p:sp>
        <p:nvSpPr>
          <p:cNvPr id="67587" name="TextBox 3">
            <a:hlinkClick r:id="rId1" action="ppaction://hlinksldjump"/>
          </p:cNvPr>
          <p:cNvSpPr txBox="1">
            <a:spLocks noChangeArrowheads="1"/>
          </p:cNvSpPr>
          <p:nvPr/>
        </p:nvSpPr>
        <p:spPr bwMode="auto">
          <a:xfrm>
            <a:off x="1071563" y="5060950"/>
            <a:ext cx="1719262" cy="400050"/>
          </a:xfrm>
          <a:prstGeom prst="rect">
            <a:avLst/>
          </a:prstGeom>
          <a:solidFill>
            <a:srgbClr val="FFFF00"/>
          </a:solidFill>
          <a:ln w="9525">
            <a:noFill/>
            <a:miter lim="800000"/>
          </a:ln>
        </p:spPr>
        <p:txBody>
          <a:bodyPr>
            <a:spAutoFit/>
          </a:bodyPr>
          <a:lstStyle/>
          <a:p>
            <a:r>
              <a:rPr lang="zh-CN" altLang="en-US" b="0">
                <a:solidFill>
                  <a:srgbClr val="2E4E82"/>
                </a:solidFill>
                <a:latin typeface="幼圆" panose="02010509060101010101" pitchFamily="49" charset="-122"/>
                <a:ea typeface="幼圆" panose="02010509060101010101" pitchFamily="49" charset="-122"/>
              </a:rPr>
              <a:t>与</a:t>
            </a:r>
            <a:r>
              <a:rPr lang="en-US" altLang="zh-CN" b="0">
                <a:solidFill>
                  <a:srgbClr val="2E4E82"/>
                </a:solidFill>
                <a:latin typeface="幼圆" panose="02010509060101010101" pitchFamily="49" charset="-122"/>
                <a:ea typeface="幼圆" panose="02010509060101010101" pitchFamily="49" charset="-122"/>
              </a:rPr>
              <a:t>java</a:t>
            </a:r>
            <a:r>
              <a:rPr lang="zh-CN" altLang="en-US" b="0">
                <a:solidFill>
                  <a:srgbClr val="2E4E82"/>
                </a:solidFill>
                <a:latin typeface="幼圆" panose="02010509060101010101" pitchFamily="49" charset="-122"/>
                <a:ea typeface="幼圆" panose="02010509060101010101" pitchFamily="49" charset="-122"/>
              </a:rPr>
              <a:t>比较</a:t>
            </a:r>
            <a:endParaRPr lang="en-US" b="0">
              <a:solidFill>
                <a:srgbClr val="2E4E82"/>
              </a:solidFill>
              <a:latin typeface="幼圆" panose="02010509060101010101" pitchFamily="49" charset="-122"/>
              <a:ea typeface="幼圆" panose="02010509060101010101" pitchFamily="49" charset="-122"/>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body" idx="4294967295"/>
          </p:nvPr>
        </p:nvSpPr>
        <p:spPr>
          <a:xfrm>
            <a:off x="338455" y="1157605"/>
            <a:ext cx="8499475" cy="4805045"/>
          </a:xfrm>
          <a:noFill/>
        </p:spPr>
        <p:txBody>
          <a:bodyPr lIns="0" tIns="0" rIns="0" bIns="0"/>
          <a:lstStyle/>
          <a:p>
            <a:pPr marL="812800" indent="-812800" eaLnBrk="1" hangingPunct="1">
              <a:lnSpc>
                <a:spcPct val="110000"/>
              </a:lnSpc>
              <a:spcBef>
                <a:spcPct val="50000"/>
              </a:spcBef>
              <a:buClrTx/>
              <a:buSzTx/>
              <a:buFont typeface="+mj-ea"/>
              <a:buAutoNum type="ea1JpnChsDbPeriod" startAt="3"/>
            </a:pPr>
            <a:r>
              <a:rPr lang="zh-CN" altLang="en-US" sz="2800" b="1" smtClean="0">
                <a:solidFill>
                  <a:srgbClr val="333399"/>
                </a:solidFill>
              </a:rPr>
              <a:t>类和对象</a:t>
            </a:r>
            <a:endParaRPr lang="en-US" altLang="zh-CN" sz="2800" b="1" smtClean="0">
              <a:solidFill>
                <a:srgbClr val="333399"/>
              </a:solidFill>
            </a:endParaRPr>
          </a:p>
          <a:p>
            <a:pPr marL="1168400" lvl="1" indent="-711200" eaLnBrk="1" hangingPunct="1">
              <a:lnSpc>
                <a:spcPct val="110000"/>
              </a:lnSpc>
              <a:spcBef>
                <a:spcPct val="50000"/>
              </a:spcBef>
              <a:buClrTx/>
              <a:buSzTx/>
              <a:buFontTx/>
              <a:buAutoNum type="arabicPeriod"/>
            </a:pPr>
            <a:r>
              <a:rPr lang="zh-CN" altLang="en-US" sz="2400" b="1" smtClean="0">
                <a:solidFill>
                  <a:srgbClr val="333399"/>
                </a:solidFill>
              </a:rPr>
              <a:t>类</a:t>
            </a:r>
            <a:endParaRPr lang="zh-CN" altLang="en-US" sz="2400" b="1" smtClean="0">
              <a:solidFill>
                <a:srgbClr val="333399"/>
              </a:solidFill>
            </a:endParaRPr>
          </a:p>
          <a:p>
            <a:pPr marL="1168400" lvl="1" indent="-711200" eaLnBrk="1" hangingPunct="1">
              <a:lnSpc>
                <a:spcPct val="140000"/>
              </a:lnSpc>
              <a:spcBef>
                <a:spcPts val="20"/>
              </a:spcBef>
              <a:spcAft>
                <a:spcPts val="0"/>
              </a:spcAft>
            </a:pPr>
            <a:r>
              <a:rPr lang="en-US" altLang="zh-CN" sz="2400" b="1" smtClean="0"/>
              <a:t>C#</a:t>
            </a:r>
            <a:r>
              <a:rPr lang="zh-CN" altLang="en-US" sz="2400" b="1" smtClean="0"/>
              <a:t>的类成员主要包括字段、属性、方法、事件、</a:t>
            </a:r>
            <a:r>
              <a:rPr kumimoji="1" lang="zh-CN" altLang="en-US" sz="2400" b="1" smtClean="0"/>
              <a:t>构造函数和析构函数、嵌套类型</a:t>
            </a:r>
            <a:r>
              <a:rPr lang="zh-CN" altLang="en-US" sz="2400" b="1" smtClean="0"/>
              <a:t>等</a:t>
            </a:r>
            <a:r>
              <a:rPr kumimoji="1" lang="zh-CN" altLang="en-US" sz="2400" b="1" smtClean="0"/>
              <a:t>。</a:t>
            </a:r>
            <a:endParaRPr kumimoji="1" lang="zh-CN" altLang="en-US" sz="2400" b="1" smtClean="0"/>
          </a:p>
          <a:p>
            <a:pPr marL="1168400" lvl="1" indent="-711200" eaLnBrk="1" hangingPunct="1">
              <a:lnSpc>
                <a:spcPct val="140000"/>
              </a:lnSpc>
              <a:spcBef>
                <a:spcPts val="20"/>
              </a:spcBef>
              <a:spcAft>
                <a:spcPts val="0"/>
              </a:spcAft>
            </a:pPr>
            <a:r>
              <a:rPr kumimoji="1" lang="en-US" altLang="zh-CN" sz="2400" b="1" smtClean="0"/>
              <a:t>Object</a:t>
            </a:r>
            <a:r>
              <a:rPr kumimoji="1" lang="zh-CN" altLang="en-US" sz="2400" b="1" smtClean="0"/>
              <a:t>类是每个类的祖先类，</a:t>
            </a:r>
            <a:r>
              <a:rPr kumimoji="1" lang="en-US" altLang="zh-CN" sz="2400" b="1" smtClean="0"/>
              <a:t>C#</a:t>
            </a:r>
            <a:r>
              <a:rPr kumimoji="1" lang="zh-CN" altLang="en-US" sz="2400" b="1" smtClean="0"/>
              <a:t>中所有的类都是从</a:t>
            </a:r>
            <a:r>
              <a:rPr kumimoji="1" lang="en-US" altLang="zh-CN" sz="2400" b="1" smtClean="0"/>
              <a:t>Object</a:t>
            </a:r>
            <a:r>
              <a:rPr kumimoji="1" lang="zh-CN" altLang="en-US" sz="2400" b="1" smtClean="0"/>
              <a:t>类派生出来的。</a:t>
            </a:r>
            <a:endParaRPr lang="zh-CN" altLang="en-US" sz="2400" b="1" smtClean="0"/>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body" idx="4294967295"/>
          </p:nvPr>
        </p:nvSpPr>
        <p:spPr>
          <a:xfrm>
            <a:off x="321628" y="5273040"/>
            <a:ext cx="8499475" cy="1176338"/>
          </a:xfrm>
        </p:spPr>
        <p:txBody>
          <a:bodyPr lIns="0" tIns="0" rIns="0" bIns="0"/>
          <a:lstStyle/>
          <a:p>
            <a:pPr marL="1168400" lvl="1" indent="-711200" eaLnBrk="1" hangingPunct="1">
              <a:lnSpc>
                <a:spcPct val="120000"/>
              </a:lnSpc>
              <a:spcBef>
                <a:spcPct val="50000"/>
              </a:spcBef>
              <a:buSzTx/>
            </a:pPr>
            <a:r>
              <a:rPr kumimoji="1" lang="zh-CN" altLang="en-US" sz="2400" smtClean="0"/>
              <a:t>类的访问级别默认为</a:t>
            </a:r>
            <a:r>
              <a:rPr kumimoji="1" lang="en-US" altLang="zh-CN" sz="2400" smtClean="0"/>
              <a:t>internal</a:t>
            </a:r>
            <a:r>
              <a:rPr kumimoji="1" lang="zh-CN" altLang="en-US" sz="2400" smtClean="0"/>
              <a:t>，类成员的访问级别默认为</a:t>
            </a:r>
            <a:r>
              <a:rPr kumimoji="1" lang="en-US" altLang="zh-CN" sz="2400" smtClean="0"/>
              <a:t>private</a:t>
            </a:r>
            <a:r>
              <a:rPr kumimoji="1" lang="zh-CN" altLang="en-US" sz="2400" smtClean="0"/>
              <a:t>。</a:t>
            </a:r>
            <a:endParaRPr kumimoji="1" lang="zh-CN" altLang="en-US" sz="2400" smtClean="0"/>
          </a:p>
        </p:txBody>
      </p:sp>
      <p:graphicFrame>
        <p:nvGraphicFramePr>
          <p:cNvPr id="226307" name="Group 3"/>
          <p:cNvGraphicFramePr>
            <a:graphicFrameLocks noGrp="1"/>
          </p:cNvGraphicFramePr>
          <p:nvPr>
            <p:custDataLst>
              <p:tags r:id="rId1"/>
            </p:custDataLst>
          </p:nvPr>
        </p:nvGraphicFramePr>
        <p:xfrm>
          <a:off x="214313" y="1581468"/>
          <a:ext cx="8713787" cy="3438843"/>
        </p:xfrm>
        <a:graphic>
          <a:graphicData uri="http://schemas.openxmlformats.org/drawingml/2006/table">
            <a:tbl>
              <a:tblPr/>
              <a:tblGrid>
                <a:gridCol w="1392237"/>
                <a:gridCol w="1538288"/>
                <a:gridCol w="5783262"/>
              </a:tblGrid>
              <a:tr h="360680">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类修饰符</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含义</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说明</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new</a:t>
                      </a:r>
                      <a:endPar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新建的类</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当</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new</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用于修饰类时，</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new</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修饰符只允许出现在嵌套类中，它指定了一个类通过相同的名称隐藏了一个继承的成员。</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public</a:t>
                      </a:r>
                      <a:endPar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公有的类</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外界可以不受限制地访问</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protected</a:t>
                      </a:r>
                      <a:endPar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受保护的类</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当用</a:t>
                      </a: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proected</a:t>
                      </a: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修饰类时，表示可以访问该类或从该类派生的类型</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r>
              <a:tr h="335280">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internal</a:t>
                      </a:r>
                      <a:endPar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内部类</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对整个应用程序是公有的，其他应用程序不可以访问该类</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private</a:t>
                      </a:r>
                      <a:endPar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私有类</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表明只有包含该类的类型才能访问它</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abstract</a:t>
                      </a:r>
                      <a:endPar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抽象类</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说明该类是一个不完整的类，只有声明而没有具体的实现。一般只能用来做其他类的基类，而不能单独使用。</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sealed</a:t>
                      </a:r>
                      <a:endPar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密封类</a:t>
                      </a:r>
                      <a:endPar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说明该类不能作其他类的基类，不能再派生新的类。</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FFCCFF"/>
                      </a:solidFill>
                      <a:prstDash val="solid"/>
                      <a:round/>
                      <a:headEnd type="none" w="med" len="med"/>
                      <a:tailEnd type="none" w="med" len="med"/>
                    </a:lnL>
                    <a:lnR w="12700" cap="flat" cmpd="sng" algn="ctr">
                      <a:solidFill>
                        <a:srgbClr val="FFCCFF"/>
                      </a:solidFill>
                      <a:prstDash val="solid"/>
                      <a:round/>
                      <a:headEnd type="none" w="med" len="med"/>
                      <a:tailEnd type="none" w="med" len="med"/>
                    </a:lnR>
                    <a:lnT w="12700" cap="flat" cmpd="sng" algn="ctr">
                      <a:solidFill>
                        <a:srgbClr val="FFCCFF"/>
                      </a:solidFill>
                      <a:prstDash val="solid"/>
                      <a:round/>
                      <a:headEnd type="none" w="med" len="med"/>
                      <a:tailEnd type="none" w="med" len="med"/>
                    </a:lnT>
                    <a:lnB w="12700" cap="flat" cmpd="sng" algn="ctr">
                      <a:solidFill>
                        <a:srgbClr val="FFCCFF"/>
                      </a:solidFill>
                      <a:prstDash val="solid"/>
                      <a:round/>
                      <a:headEnd type="none" w="med" len="med"/>
                      <a:tailEnd type="none" w="med" len="med"/>
                    </a:lnB>
                    <a:lnTlToBr>
                      <a:noFill/>
                    </a:lnTlToBr>
                    <a:lnBlToTr>
                      <a:noFill/>
                    </a:lnBlToTr>
                    <a:noFill/>
                  </a:tcPr>
                </a:tc>
              </a:tr>
            </a:tbl>
          </a:graphicData>
        </a:graphic>
      </p:graphicFrame>
      <p:sp>
        <p:nvSpPr>
          <p:cNvPr id="100393" name="TextBox 4">
            <a:hlinkClick r:id="rId2" action="ppaction://hlinksldjump"/>
          </p:cNvPr>
          <p:cNvSpPr txBox="1">
            <a:spLocks noChangeArrowheads="1"/>
          </p:cNvSpPr>
          <p:nvPr/>
        </p:nvSpPr>
        <p:spPr bwMode="auto">
          <a:xfrm>
            <a:off x="6677343" y="929958"/>
            <a:ext cx="1733550" cy="400050"/>
          </a:xfrm>
          <a:prstGeom prst="rect">
            <a:avLst/>
          </a:prstGeom>
          <a:solidFill>
            <a:srgbClr val="FFFF00"/>
          </a:solidFill>
          <a:ln w="9525">
            <a:noFill/>
            <a:miter lim="800000"/>
          </a:ln>
        </p:spPr>
        <p:txBody>
          <a:bodyPr>
            <a:spAutoFit/>
          </a:bodyPr>
          <a:lstStyle/>
          <a:p>
            <a:r>
              <a:rPr lang="zh-CN" altLang="en-US">
                <a:solidFill>
                  <a:srgbClr val="333399"/>
                </a:solidFill>
                <a:latin typeface="华文中宋" panose="02010600040101010101" pitchFamily="2" charset="-122"/>
                <a:ea typeface="华文中宋" panose="02010600040101010101" pitchFamily="2" charset="-122"/>
              </a:rPr>
              <a:t>与</a:t>
            </a:r>
            <a:r>
              <a:rPr lang="en-US" altLang="zh-CN">
                <a:solidFill>
                  <a:srgbClr val="333399"/>
                </a:solidFill>
                <a:latin typeface="华文中宋" panose="02010600040101010101" pitchFamily="2" charset="-122"/>
                <a:ea typeface="华文中宋" panose="02010600040101010101" pitchFamily="2" charset="-122"/>
              </a:rPr>
              <a:t>java</a:t>
            </a:r>
            <a:r>
              <a:rPr lang="zh-CN" altLang="en-US">
                <a:solidFill>
                  <a:srgbClr val="333399"/>
                </a:solidFill>
                <a:latin typeface="华文中宋" panose="02010600040101010101" pitchFamily="2" charset="-122"/>
                <a:ea typeface="华文中宋" panose="02010600040101010101" pitchFamily="2" charset="-122"/>
              </a:rPr>
              <a:t>比较</a:t>
            </a:r>
            <a:endParaRPr lang="en-US">
              <a:solidFill>
                <a:srgbClr val="333399"/>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676910" y="930275"/>
            <a:ext cx="6318250" cy="460375"/>
          </a:xfrm>
          <a:prstGeom prst="rect">
            <a:avLst/>
          </a:prstGeom>
          <a:noFill/>
        </p:spPr>
        <p:txBody>
          <a:bodyPr wrap="square" rtlCol="0">
            <a:spAutoFit/>
          </a:bodyPr>
          <a:p>
            <a:pPr marL="342900" indent="-342900" algn="l">
              <a:buClr>
                <a:srgbClr val="3399FF"/>
              </a:buClr>
              <a:buFont typeface="Wingdings" panose="05000000000000000000" charset="0"/>
              <a:buChar char=""/>
            </a:pPr>
            <a:r>
              <a:rPr kumimoji="1" lang="zh-CN" altLang="en-US" sz="2400" smtClean="0">
                <a:sym typeface="+mn-ea"/>
              </a:rPr>
              <a:t>下表给出了类修饰符的定义和使用方法。</a:t>
            </a:r>
            <a:endParaRPr kumimoji="1" lang="zh-CN" altLang="en-US" sz="2400" smtClean="0">
              <a:sym typeface="+mn-ea"/>
            </a:endParaRP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4294967295"/>
          </p:nvPr>
        </p:nvSpPr>
        <p:spPr>
          <a:xfrm>
            <a:off x="338455" y="1010920"/>
            <a:ext cx="8499475" cy="5423535"/>
          </a:xfrm>
        </p:spPr>
        <p:txBody>
          <a:bodyPr lIns="0" tIns="0" rIns="0" bIns="0"/>
          <a:lstStyle/>
          <a:p>
            <a:pPr marL="1168400" lvl="1" indent="-711200" eaLnBrk="1" hangingPunct="1">
              <a:lnSpc>
                <a:spcPct val="120000"/>
              </a:lnSpc>
              <a:spcBef>
                <a:spcPct val="50000"/>
              </a:spcBef>
              <a:buClrTx/>
              <a:buSzTx/>
              <a:buFontTx/>
              <a:buAutoNum type="arabicPeriod" startAt="2"/>
              <a:defRPr/>
            </a:pPr>
            <a:r>
              <a:rPr lang="zh-CN" altLang="en-US" sz="2400" b="1" dirty="0" smtClean="0"/>
              <a:t>字段、属性和方法</a:t>
            </a:r>
            <a:endParaRPr lang="en-US" altLang="zh-CN" sz="2400" b="1" dirty="0" smtClean="0"/>
          </a:p>
          <a:p>
            <a:pPr marL="1524000" lvl="2" indent="-609600" eaLnBrk="1" hangingPunct="1">
              <a:lnSpc>
                <a:spcPct val="120000"/>
              </a:lnSpc>
              <a:buFont typeface="+mj-lt"/>
              <a:buAutoNum type="arabicParenR"/>
              <a:defRPr/>
            </a:pPr>
            <a:r>
              <a:rPr lang="zh-CN" altLang="en-US" b="1" dirty="0" smtClean="0"/>
              <a:t>字段</a:t>
            </a:r>
            <a:endParaRPr lang="en-US" altLang="zh-CN" dirty="0" smtClean="0"/>
          </a:p>
          <a:p>
            <a:pPr marL="1524000" lvl="2" indent="-609600" eaLnBrk="1" hangingPunct="1">
              <a:lnSpc>
                <a:spcPct val="120000"/>
              </a:lnSpc>
              <a:defRPr/>
            </a:pPr>
            <a:r>
              <a:rPr lang="zh-CN" altLang="en-US" dirty="0" smtClean="0"/>
              <a:t>通常，字段是</a:t>
            </a:r>
            <a:r>
              <a:rPr lang="en-US" altLang="zh-CN" dirty="0" smtClean="0"/>
              <a:t>private</a:t>
            </a:r>
            <a:r>
              <a:rPr lang="zh-CN" altLang="en-US" dirty="0" smtClean="0"/>
              <a:t>的，这是默认设置。不能从包含某字段的类以外对该字段进行直接操作。</a:t>
            </a:r>
            <a:endParaRPr lang="en-US" altLang="zh-CN" dirty="0" smtClean="0"/>
          </a:p>
          <a:p>
            <a:pPr marL="1524000" lvl="2" indent="-609600" eaLnBrk="1" hangingPunct="1">
              <a:lnSpc>
                <a:spcPct val="120000"/>
              </a:lnSpc>
              <a:defRPr/>
            </a:pPr>
            <a:r>
              <a:rPr kumimoji="1" lang="zh-CN" altLang="en-US" dirty="0" smtClean="0"/>
              <a:t>字段被声明为变量，因此需要占用内存空间。</a:t>
            </a:r>
            <a:endParaRPr kumimoji="1" lang="en-US" altLang="zh-CN" dirty="0" smtClean="0"/>
          </a:p>
          <a:p>
            <a:pPr marL="1524000" lvl="2" indent="-609600" eaLnBrk="1" hangingPunct="1">
              <a:lnSpc>
                <a:spcPct val="120000"/>
              </a:lnSpc>
              <a:defRPr/>
            </a:pPr>
            <a:r>
              <a:rPr kumimoji="1" lang="zh-CN" altLang="en-US" dirty="0" smtClean="0"/>
              <a:t>字段使用示例：</a:t>
            </a:r>
            <a:endParaRPr kumimoji="1" lang="en-US" altLang="zh-CN" dirty="0" smtClean="0"/>
          </a:p>
          <a:p>
            <a:pPr marL="1981200" lvl="3" indent="-609600" eaLnBrk="1" hangingPunct="1">
              <a:lnSpc>
                <a:spcPct val="120000"/>
              </a:lnSpc>
              <a:defRPr/>
            </a:pPr>
            <a:r>
              <a:rPr lang="en-US" altLang="zh-CN" sz="1800" dirty="0" smtClean="0"/>
              <a:t>C:\......\Web</a:t>
            </a:r>
            <a:r>
              <a:rPr lang="zh-CN" altLang="en-US" sz="1800" dirty="0" smtClean="0"/>
              <a:t>编程技术</a:t>
            </a:r>
            <a:r>
              <a:rPr lang="en-US" altLang="zh-CN" sz="1800" dirty="0" smtClean="0"/>
              <a:t>\ch2\</a:t>
            </a:r>
            <a:r>
              <a:rPr lang="en-US" altLang="zh-CN" sz="1800" dirty="0" err="1" smtClean="0"/>
              <a:t>DemoClass</a:t>
            </a:r>
            <a:endParaRPr lang="en-US" altLang="zh-CN" sz="1800" dirty="0" smtClean="0"/>
          </a:p>
          <a:p>
            <a:pPr marL="1981200" lvl="3" indent="-609600" eaLnBrk="1" hangingPunct="1">
              <a:lnSpc>
                <a:spcPct val="120000"/>
              </a:lnSpc>
              <a:defRPr/>
            </a:pPr>
            <a:r>
              <a:rPr lang="zh-CN" altLang="en-US" sz="1800" dirty="0" smtClean="0"/>
              <a:t>有关知识：</a:t>
            </a:r>
            <a:r>
              <a:rPr lang="en-US" sz="1800" dirty="0" err="1" smtClean="0"/>
              <a:t>stringBuilder</a:t>
            </a:r>
            <a:r>
              <a:rPr lang="zh-CN" altLang="en-US" sz="1800" dirty="0" err="1" smtClean="0"/>
              <a:t>类</a:t>
            </a:r>
            <a:endParaRPr lang="zh-CN" altLang="en-US" sz="1800" dirty="0" err="1" smtClean="0"/>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4294967295"/>
          </p:nvPr>
        </p:nvSpPr>
        <p:spPr>
          <a:xfrm>
            <a:off x="338138" y="725488"/>
            <a:ext cx="8499475" cy="5848350"/>
          </a:xfrm>
        </p:spPr>
        <p:txBody>
          <a:bodyPr lIns="0" tIns="0" rIns="0" bIns="0"/>
          <a:lstStyle/>
          <a:p>
            <a:pPr marL="1212850" lvl="1" indent="-812800" eaLnBrk="1" hangingPunct="1">
              <a:lnSpc>
                <a:spcPct val="110000"/>
              </a:lnSpc>
              <a:spcBef>
                <a:spcPct val="50000"/>
              </a:spcBef>
              <a:buClr>
                <a:schemeClr val="accent2">
                  <a:lumMod val="75000"/>
                </a:schemeClr>
              </a:buClr>
              <a:buSzTx/>
              <a:defRPr/>
            </a:pPr>
            <a:r>
              <a:rPr lang="zh-CN" altLang="en-US" sz="2400" b="1" dirty="0" smtClean="0"/>
              <a:t>关于</a:t>
            </a:r>
            <a:r>
              <a:rPr lang="en-US" sz="2400" b="1" dirty="0" err="1" smtClean="0"/>
              <a:t>StringBuilder</a:t>
            </a:r>
            <a:r>
              <a:rPr lang="zh-CN" altLang="en-US" sz="2400" b="1" dirty="0" smtClean="0"/>
              <a:t>类：</a:t>
            </a:r>
            <a:endParaRPr lang="en-US" altLang="zh-CN" sz="2400" b="1" dirty="0" smtClean="0"/>
          </a:p>
          <a:p>
            <a:pPr marL="1612900" lvl="2" indent="-812800" eaLnBrk="1" hangingPunct="1">
              <a:lnSpc>
                <a:spcPct val="110000"/>
              </a:lnSpc>
              <a:spcBef>
                <a:spcPct val="50000"/>
              </a:spcBef>
              <a:buClr>
                <a:srgbClr val="C00000"/>
              </a:buClr>
              <a:buSzTx/>
              <a:defRPr/>
            </a:pPr>
            <a:r>
              <a:rPr lang="zh-CN" altLang="en-US" sz="2000" dirty="0" smtClean="0"/>
              <a:t>用于创建可变的字符串</a:t>
            </a:r>
            <a:endParaRPr lang="en-US" altLang="zh-CN" sz="2000" dirty="0" smtClean="0"/>
          </a:p>
          <a:p>
            <a:pPr marL="1612900" lvl="2" indent="-812800" eaLnBrk="1" hangingPunct="1">
              <a:lnSpc>
                <a:spcPct val="110000"/>
              </a:lnSpc>
              <a:spcBef>
                <a:spcPct val="50000"/>
              </a:spcBef>
              <a:buClr>
                <a:srgbClr val="C00000"/>
              </a:buClr>
              <a:buSzTx/>
              <a:defRPr/>
            </a:pPr>
            <a:r>
              <a:rPr lang="zh-CN" altLang="en-US" sz="2000" dirty="0" smtClean="0"/>
              <a:t>在进行字符串拼接时，若要拼接的字符串数量是固定的，则适合使用</a:t>
            </a:r>
            <a:r>
              <a:rPr lang="en-US" altLang="zh-CN" sz="2000" b="1" dirty="0" smtClean="0"/>
              <a:t>string</a:t>
            </a:r>
            <a:r>
              <a:rPr lang="zh-CN" altLang="en-US" sz="2000" dirty="0" smtClean="0"/>
              <a:t>；若要拼接的字符串数量不固定的，则更适合使用</a:t>
            </a:r>
            <a:r>
              <a:rPr lang="en-US" sz="2000" b="1" dirty="0" err="1" smtClean="0"/>
              <a:t>StringBuilder</a:t>
            </a:r>
            <a:r>
              <a:rPr lang="en-US" sz="2000" b="1" dirty="0" smtClean="0"/>
              <a:t> </a:t>
            </a:r>
            <a:r>
              <a:rPr lang="zh-CN" altLang="en-US" sz="2000" dirty="0" smtClean="0"/>
              <a:t>；</a:t>
            </a:r>
            <a:endParaRPr lang="en-US" altLang="zh-CN" sz="2000" dirty="0" smtClean="0"/>
          </a:p>
          <a:p>
            <a:pPr marL="1612900" lvl="2" indent="-812800" eaLnBrk="1" hangingPunct="1">
              <a:lnSpc>
                <a:spcPct val="110000"/>
              </a:lnSpc>
              <a:spcBef>
                <a:spcPct val="50000"/>
              </a:spcBef>
              <a:buClr>
                <a:srgbClr val="C00000"/>
              </a:buClr>
              <a:buSzTx/>
              <a:defRPr/>
            </a:pPr>
            <a:r>
              <a:rPr lang="en-US" sz="2000" b="1" dirty="0" err="1" smtClean="0"/>
              <a:t>StringBuilder</a:t>
            </a:r>
            <a:r>
              <a:rPr lang="zh-CN" altLang="en-US" sz="2000" b="1" dirty="0" smtClean="0"/>
              <a:t>的常用重载方法：</a:t>
            </a:r>
            <a:endParaRPr lang="en-US" altLang="zh-CN" sz="2000" b="1" dirty="0" smtClean="0"/>
          </a:p>
          <a:p>
            <a:pPr marL="2070100" lvl="3" indent="-812800" eaLnBrk="1" hangingPunct="1">
              <a:lnSpc>
                <a:spcPct val="110000"/>
              </a:lnSpc>
              <a:spcBef>
                <a:spcPct val="50000"/>
              </a:spcBef>
              <a:buClr>
                <a:schemeClr val="accent2">
                  <a:lumMod val="75000"/>
                </a:schemeClr>
              </a:buClr>
              <a:buSzTx/>
              <a:defRPr/>
            </a:pPr>
            <a:r>
              <a:rPr lang="en-US" altLang="zh-CN" b="1" dirty="0" smtClean="0"/>
              <a:t>Append</a:t>
            </a:r>
            <a:r>
              <a:rPr lang="zh-CN" altLang="en-US" dirty="0" smtClean="0"/>
              <a:t>：在当前字符串末尾追加文本或字符串；</a:t>
            </a:r>
            <a:endParaRPr lang="en-US" altLang="zh-CN" dirty="0" smtClean="0"/>
          </a:p>
          <a:p>
            <a:pPr marL="2070100" lvl="3" indent="-812800" eaLnBrk="1" hangingPunct="1">
              <a:lnSpc>
                <a:spcPct val="110000"/>
              </a:lnSpc>
              <a:spcBef>
                <a:spcPct val="50000"/>
              </a:spcBef>
              <a:buClr>
                <a:schemeClr val="accent2">
                  <a:lumMod val="75000"/>
                </a:schemeClr>
              </a:buClr>
              <a:buSzTx/>
              <a:defRPr/>
            </a:pPr>
            <a:r>
              <a:rPr lang="en-US" b="1" dirty="0" err="1" smtClean="0"/>
              <a:t>AppendFormat</a:t>
            </a:r>
            <a:r>
              <a:rPr lang="zh-CN" altLang="en-US" dirty="0" smtClean="0"/>
              <a:t>：支持使用复合格式化在当前字符串末尾追加文本或字符串；</a:t>
            </a:r>
            <a:endParaRPr lang="en-US" altLang="zh-CN" dirty="0" smtClean="0"/>
          </a:p>
          <a:p>
            <a:pPr marL="2070100" lvl="3" indent="-812800" eaLnBrk="1" hangingPunct="1">
              <a:lnSpc>
                <a:spcPct val="110000"/>
              </a:lnSpc>
              <a:spcBef>
                <a:spcPct val="50000"/>
              </a:spcBef>
              <a:buClr>
                <a:schemeClr val="accent2">
                  <a:lumMod val="75000"/>
                </a:schemeClr>
              </a:buClr>
              <a:buSzTx/>
              <a:defRPr/>
            </a:pPr>
            <a:r>
              <a:rPr lang="en-US" altLang="zh-CN" b="1" dirty="0" smtClean="0"/>
              <a:t>Insert</a:t>
            </a:r>
            <a:r>
              <a:rPr lang="zh-CN" altLang="en-US" dirty="0" smtClean="0"/>
              <a:t>：在当前</a:t>
            </a:r>
            <a:r>
              <a:rPr lang="en-US" b="1" dirty="0" err="1" smtClean="0"/>
              <a:t>StringBuilder</a:t>
            </a:r>
            <a:r>
              <a:rPr lang="zh-CN" altLang="en-US" dirty="0" smtClean="0"/>
              <a:t>的指定位置插入数据</a:t>
            </a:r>
            <a:r>
              <a:rPr lang="zh-CN" altLang="en-US" b="1" dirty="0" smtClean="0"/>
              <a:t>；</a:t>
            </a:r>
            <a:endParaRPr lang="en-US" altLang="zh-CN" b="1" dirty="0" smtClean="0"/>
          </a:p>
          <a:p>
            <a:pPr marL="2070100" lvl="3" indent="-812800" eaLnBrk="1" hangingPunct="1">
              <a:lnSpc>
                <a:spcPct val="110000"/>
              </a:lnSpc>
              <a:spcBef>
                <a:spcPct val="50000"/>
              </a:spcBef>
              <a:buClr>
                <a:schemeClr val="accent2">
                  <a:lumMod val="75000"/>
                </a:schemeClr>
              </a:buClr>
              <a:buSzTx/>
              <a:defRPr/>
            </a:pPr>
            <a:r>
              <a:rPr lang="en-US" altLang="zh-CN" b="1" dirty="0" smtClean="0"/>
              <a:t>Remove</a:t>
            </a:r>
            <a:r>
              <a:rPr lang="zh-CN" altLang="en-US" b="1" dirty="0" smtClean="0"/>
              <a:t>：</a:t>
            </a:r>
            <a:r>
              <a:rPr lang="zh-CN" altLang="en-US" dirty="0" smtClean="0"/>
              <a:t>从指定位置删除字符</a:t>
            </a:r>
            <a:r>
              <a:rPr lang="zh-CN" altLang="en-US" b="1" dirty="0" smtClean="0"/>
              <a:t>；</a:t>
            </a:r>
            <a:endParaRPr lang="en-US" altLang="zh-CN" b="1" dirty="0" smtClean="0"/>
          </a:p>
          <a:p>
            <a:pPr marL="2070100" lvl="3" indent="-812800" eaLnBrk="1" hangingPunct="1">
              <a:lnSpc>
                <a:spcPct val="110000"/>
              </a:lnSpc>
              <a:spcBef>
                <a:spcPct val="50000"/>
              </a:spcBef>
              <a:buClr>
                <a:schemeClr val="accent2">
                  <a:lumMod val="75000"/>
                </a:schemeClr>
              </a:buClr>
              <a:buSzTx/>
              <a:defRPr/>
            </a:pPr>
            <a:r>
              <a:rPr lang="en-US" altLang="zh-CN" b="1" dirty="0" smtClean="0"/>
              <a:t>Replace</a:t>
            </a:r>
            <a:r>
              <a:rPr lang="zh-CN" altLang="en-US" b="1" dirty="0" smtClean="0"/>
              <a:t>：</a:t>
            </a:r>
            <a:r>
              <a:rPr lang="zh-CN" altLang="en-US" dirty="0" smtClean="0"/>
              <a:t>将当前</a:t>
            </a:r>
            <a:r>
              <a:rPr lang="en-US" b="1" dirty="0" err="1" smtClean="0"/>
              <a:t>StringBuilder</a:t>
            </a:r>
            <a:r>
              <a:rPr lang="zh-CN" altLang="en-US" dirty="0" smtClean="0"/>
              <a:t>中的字符替换为另一个字符。</a:t>
            </a:r>
            <a:endParaRPr lang="en-US" altLang="zh-CN" dirty="0" smtClean="0"/>
          </a:p>
        </p:txBody>
      </p:sp>
      <p:sp>
        <p:nvSpPr>
          <p:cNvPr id="3" name="动作按钮: 后退或前一项 2">
            <a:hlinkClick r:id="rId1" action="ppaction://hlinksldjump" highlightClick="1"/>
          </p:cNvPr>
          <p:cNvSpPr/>
          <p:nvPr/>
        </p:nvSpPr>
        <p:spPr>
          <a:xfrm>
            <a:off x="8355013" y="6227763"/>
            <a:ext cx="315912" cy="252412"/>
          </a:xfrm>
          <a:prstGeom prst="actionButtonBackPrevious">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body" idx="4294967295"/>
          </p:nvPr>
        </p:nvSpPr>
        <p:spPr>
          <a:xfrm>
            <a:off x="338455" y="999490"/>
            <a:ext cx="8499475" cy="5434965"/>
          </a:xfrm>
          <a:noFill/>
        </p:spPr>
        <p:txBody>
          <a:bodyPr lIns="0" tIns="0" rIns="0" bIns="0"/>
          <a:lstStyle/>
          <a:p>
            <a:pPr marL="1524000" lvl="2" indent="-609600" eaLnBrk="1" hangingPunct="1">
              <a:lnSpc>
                <a:spcPct val="120000"/>
              </a:lnSpc>
              <a:buFont typeface="Arial" panose="020B0604020202020204" pitchFamily="34" charset="0"/>
              <a:buAutoNum type="arabicParenR" startAt="2"/>
            </a:pPr>
            <a:r>
              <a:rPr kumimoji="1" lang="zh-CN" altLang="en-US" b="1" dirty="0" smtClean="0"/>
              <a:t>属性</a:t>
            </a:r>
            <a:endParaRPr kumimoji="1" lang="en-US" altLang="zh-CN" b="1" dirty="0" smtClean="0"/>
          </a:p>
          <a:p>
            <a:pPr marL="1524000" lvl="2" indent="-609600" eaLnBrk="1" hangingPunct="1">
              <a:lnSpc>
                <a:spcPct val="120000"/>
              </a:lnSpc>
            </a:pPr>
            <a:r>
              <a:rPr kumimoji="1" lang="zh-CN" altLang="en-US" dirty="0" smtClean="0">
                <a:solidFill>
                  <a:schemeClr val="tx1"/>
                </a:solidFill>
                <a:latin typeface="+mn-ea"/>
                <a:cs typeface="+mn-ea"/>
                <a:sym typeface="+mn-ea"/>
              </a:rPr>
              <a:t>属性的访问级别通常被定义为“</a:t>
            </a:r>
            <a:r>
              <a:rPr kumimoji="1" lang="en-US" altLang="zh-CN" dirty="0" smtClean="0">
                <a:solidFill>
                  <a:schemeClr val="tx1"/>
                </a:solidFill>
                <a:latin typeface="+mn-ea"/>
                <a:cs typeface="+mn-ea"/>
                <a:sym typeface="+mn-ea"/>
              </a:rPr>
              <a:t>public</a:t>
            </a:r>
            <a:r>
              <a:rPr kumimoji="1" lang="zh-CN" altLang="en-US" dirty="0" smtClean="0">
                <a:solidFill>
                  <a:schemeClr val="tx1"/>
                </a:solidFill>
                <a:latin typeface="+mn-ea"/>
                <a:cs typeface="+mn-ea"/>
                <a:sym typeface="+mn-ea"/>
              </a:rPr>
              <a:t>”；</a:t>
            </a:r>
            <a:endParaRPr lang="zh-CN" altLang="en-US" dirty="0" smtClean="0">
              <a:solidFill>
                <a:schemeClr val="tx1"/>
              </a:solidFill>
              <a:latin typeface="+mn-ea"/>
              <a:cs typeface="+mn-ea"/>
            </a:endParaRPr>
          </a:p>
          <a:p>
            <a:pPr marL="1524000" lvl="2" indent="-609600" eaLnBrk="1" hangingPunct="1">
              <a:lnSpc>
                <a:spcPct val="120000"/>
              </a:lnSpc>
            </a:pPr>
            <a:r>
              <a:rPr lang="zh-CN" altLang="en-US" dirty="0" smtClean="0">
                <a:solidFill>
                  <a:schemeClr val="tx1"/>
                </a:solidFill>
              </a:rPr>
              <a:t>属性是通过访问器声明的。字段需要占用内存空</a:t>
            </a:r>
            <a:r>
              <a:rPr lang="zh-CN" altLang="en-US" dirty="0" smtClean="0"/>
              <a:t>间，属性不需要；</a:t>
            </a:r>
            <a:endParaRPr lang="en-US" altLang="zh-CN" dirty="0" smtClean="0"/>
          </a:p>
          <a:p>
            <a:pPr marL="1524000" lvl="2" indent="-609600" eaLnBrk="1" hangingPunct="1">
              <a:lnSpc>
                <a:spcPct val="120000"/>
              </a:lnSpc>
            </a:pPr>
            <a:r>
              <a:rPr lang="en-US" altLang="zh-CN" dirty="0" smtClean="0"/>
              <a:t>get</a:t>
            </a:r>
            <a:r>
              <a:rPr lang="zh-CN" altLang="en-US" dirty="0" smtClean="0"/>
              <a:t>访问器用于读取属性值，</a:t>
            </a:r>
            <a:r>
              <a:rPr lang="en-US" altLang="zh-CN" dirty="0" smtClean="0"/>
              <a:t>set</a:t>
            </a:r>
            <a:r>
              <a:rPr lang="zh-CN" altLang="en-US" dirty="0" smtClean="0"/>
              <a:t>访问器用于写入值；</a:t>
            </a:r>
            <a:endParaRPr lang="zh-CN" altLang="en-US" dirty="0" smtClean="0"/>
          </a:p>
          <a:p>
            <a:pPr marL="1524000" lvl="2" indent="-609600" eaLnBrk="1" hangingPunct="1">
              <a:lnSpc>
                <a:spcPct val="120000"/>
              </a:lnSpc>
            </a:pPr>
            <a:r>
              <a:rPr lang="zh-CN" altLang="en-US" dirty="0" smtClean="0"/>
              <a:t>定义</a:t>
            </a:r>
            <a:r>
              <a:rPr lang="zh-CN" altLang="en-US" dirty="0" smtClean="0"/>
              <a:t>属性示例：</a:t>
            </a:r>
            <a:endParaRPr lang="zh-CN" altLang="en-US" dirty="0" smtClean="0"/>
          </a:p>
          <a:p>
            <a:pPr marL="1981200" lvl="3" indent="-609600" eaLnBrk="1" hangingPunct="1">
              <a:lnSpc>
                <a:spcPct val="120000"/>
              </a:lnSpc>
            </a:pPr>
            <a:r>
              <a:rPr lang="en-US" smtClean="0">
                <a:sym typeface="+mn-ea"/>
              </a:rPr>
              <a:t> public string FirstName</a:t>
            </a:r>
            <a:endParaRPr lang="en-US" smtClean="0"/>
          </a:p>
          <a:p>
            <a:pPr marL="1981200" lvl="3" indent="-609600" eaLnBrk="1" hangingPunct="1">
              <a:lnSpc>
                <a:spcPct val="120000"/>
              </a:lnSpc>
            </a:pPr>
            <a:r>
              <a:rPr lang="en-US" smtClean="0">
                <a:sym typeface="+mn-ea"/>
              </a:rPr>
              <a:t>    { </a:t>
            </a:r>
            <a:endParaRPr lang="en-US" smtClean="0"/>
          </a:p>
          <a:p>
            <a:pPr marL="1981200" lvl="3" indent="-609600" eaLnBrk="1" hangingPunct="1">
              <a:lnSpc>
                <a:spcPct val="120000"/>
              </a:lnSpc>
            </a:pPr>
            <a:r>
              <a:rPr lang="en-US" smtClean="0">
                <a:sym typeface="+mn-ea"/>
              </a:rPr>
              <a:t>        get; </a:t>
            </a:r>
            <a:endParaRPr lang="en-US" smtClean="0"/>
          </a:p>
          <a:p>
            <a:pPr marL="1981200" lvl="3" indent="-609600" eaLnBrk="1" hangingPunct="1">
              <a:lnSpc>
                <a:spcPct val="120000"/>
              </a:lnSpc>
            </a:pPr>
            <a:r>
              <a:rPr lang="en-US" smtClean="0">
                <a:sym typeface="+mn-ea"/>
              </a:rPr>
              <a:t>        set;</a:t>
            </a:r>
            <a:endParaRPr lang="en-US" smtClean="0"/>
          </a:p>
          <a:p>
            <a:pPr marL="1981200" lvl="3" indent="-609600" eaLnBrk="1" hangingPunct="1">
              <a:lnSpc>
                <a:spcPct val="120000"/>
              </a:lnSpc>
            </a:pPr>
            <a:r>
              <a:rPr lang="en-US" smtClean="0">
                <a:sym typeface="+mn-ea"/>
              </a:rPr>
              <a:t>    }</a:t>
            </a:r>
            <a:endParaRPr lang="en-US" smtClean="0"/>
          </a:p>
          <a:p>
            <a:pPr marL="1981200" lvl="3" indent="-609600" eaLnBrk="1" hangingPunct="1">
              <a:lnSpc>
                <a:spcPct val="120000"/>
              </a:lnSpc>
            </a:pPr>
            <a:endParaRPr lang="zh-CN" altLang="en-US" dirty="0" smtClean="0"/>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body" idx="4294967295"/>
          </p:nvPr>
        </p:nvSpPr>
        <p:spPr>
          <a:xfrm>
            <a:off x="338455" y="1085215"/>
            <a:ext cx="8499475" cy="5349240"/>
          </a:xfrm>
          <a:noFill/>
        </p:spPr>
        <p:txBody>
          <a:bodyPr lIns="0" tIns="0" rIns="0" bIns="0"/>
          <a:lstStyle/>
          <a:p>
            <a:pPr marL="1524000" lvl="2" indent="-609600" eaLnBrk="1" hangingPunct="1">
              <a:lnSpc>
                <a:spcPct val="120000"/>
              </a:lnSpc>
            </a:pPr>
            <a:r>
              <a:rPr lang="zh-CN" altLang="en-US" dirty="0" smtClean="0"/>
              <a:t>声明</a:t>
            </a:r>
            <a:r>
              <a:rPr lang="zh-CN" altLang="en-US" dirty="0" smtClean="0"/>
              <a:t>属性的方法：</a:t>
            </a:r>
            <a:endParaRPr lang="en-US" altLang="zh-CN" dirty="0" smtClean="0"/>
          </a:p>
          <a:p>
            <a:pPr marL="1981200" lvl="3" indent="-609600" eaLnBrk="1" hangingPunct="1">
              <a:lnSpc>
                <a:spcPct val="120000"/>
              </a:lnSpc>
            </a:pPr>
            <a:r>
              <a:rPr lang="zh-CN" altLang="en-US" dirty="0" smtClean="0"/>
              <a:t>自动实现的属性：必须同时包含</a:t>
            </a:r>
            <a:r>
              <a:rPr lang="en-US" altLang="zh-CN" dirty="0" smtClean="0"/>
              <a:t>get</a:t>
            </a:r>
            <a:r>
              <a:rPr lang="zh-CN" altLang="en-US" dirty="0" smtClean="0"/>
              <a:t>和</a:t>
            </a:r>
            <a:r>
              <a:rPr lang="en-US" altLang="zh-CN" dirty="0" smtClean="0"/>
              <a:t>set</a:t>
            </a:r>
            <a:r>
              <a:rPr lang="zh-CN" altLang="en-US" dirty="0" smtClean="0"/>
              <a:t>两个访问器，但无需提供它们的实现，由编译器提供；</a:t>
            </a:r>
            <a:endParaRPr lang="en-US" altLang="zh-CN" dirty="0" smtClean="0"/>
          </a:p>
          <a:p>
            <a:pPr marL="1981200" lvl="3" indent="-609600" eaLnBrk="1" hangingPunct="1">
              <a:lnSpc>
                <a:spcPct val="120000"/>
              </a:lnSpc>
            </a:pPr>
            <a:r>
              <a:rPr lang="zh-CN" altLang="en-US" dirty="0" smtClean="0"/>
              <a:t>常用形式的属性：</a:t>
            </a:r>
            <a:r>
              <a:rPr lang="zh-CN" altLang="en-US" dirty="0" smtClean="0">
                <a:sym typeface="+mn-ea"/>
              </a:rPr>
              <a:t>同时包含</a:t>
            </a:r>
            <a:r>
              <a:rPr lang="en-US" altLang="zh-CN" dirty="0" smtClean="0">
                <a:sym typeface="+mn-ea"/>
              </a:rPr>
              <a:t>get</a:t>
            </a:r>
            <a:r>
              <a:rPr lang="zh-CN" altLang="en-US" dirty="0" smtClean="0">
                <a:sym typeface="+mn-ea"/>
              </a:rPr>
              <a:t>和</a:t>
            </a:r>
            <a:r>
              <a:rPr lang="en-US" altLang="zh-CN" dirty="0" smtClean="0">
                <a:sym typeface="+mn-ea"/>
              </a:rPr>
              <a:t>set</a:t>
            </a:r>
            <a:r>
              <a:rPr lang="zh-CN" altLang="en-US" dirty="0" smtClean="0">
                <a:sym typeface="+mn-ea"/>
              </a:rPr>
              <a:t>两个访问器，需要提供它们的实现。</a:t>
            </a:r>
            <a:endParaRPr lang="zh-CN" altLang="en-US" dirty="0" smtClean="0"/>
          </a:p>
          <a:p>
            <a:pPr marL="1981200" lvl="3" indent="-609600" eaLnBrk="1" hangingPunct="1">
              <a:lnSpc>
                <a:spcPct val="120000"/>
              </a:lnSpc>
            </a:pPr>
            <a:r>
              <a:rPr lang="zh-CN" altLang="en-US" dirty="0" smtClean="0"/>
              <a:t>只读和只写属性：可省略两个访问器之一。</a:t>
            </a:r>
            <a:endParaRPr lang="en-US" altLang="zh-CN" dirty="0" smtClean="0"/>
          </a:p>
          <a:p>
            <a:pPr marL="1981200" lvl="3" indent="-609600" eaLnBrk="1" hangingPunct="1">
              <a:lnSpc>
                <a:spcPct val="120000"/>
              </a:lnSpc>
            </a:pPr>
            <a:r>
              <a:rPr lang="zh-CN" altLang="en-US" dirty="0" smtClean="0"/>
              <a:t>计算得到的属性：只读的（只有</a:t>
            </a:r>
            <a:r>
              <a:rPr lang="en-US" altLang="zh-CN" dirty="0" smtClean="0"/>
              <a:t>get</a:t>
            </a:r>
            <a:r>
              <a:rPr lang="zh-CN" altLang="en-US" dirty="0" smtClean="0"/>
              <a:t>访问器），需为访问器编写代码，返回属性值；</a:t>
            </a:r>
            <a:endParaRPr lang="en-US" altLang="zh-CN" dirty="0" smtClean="0"/>
          </a:p>
          <a:p>
            <a:pPr marL="1981200" lvl="3" indent="-609600" eaLnBrk="1" hangingPunct="1">
              <a:lnSpc>
                <a:spcPct val="120000"/>
              </a:lnSpc>
            </a:pPr>
            <a:endParaRPr lang="en-US" altLang="zh-CN" dirty="0" smtClean="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30530" y="592455"/>
            <a:ext cx="8229600" cy="1061085"/>
          </a:xfrm>
        </p:spPr>
        <p:txBody>
          <a:bodyPr lIns="0"/>
          <a:lstStyle/>
          <a:p>
            <a:pPr eaLnBrk="1" hangingPunct="1"/>
            <a:r>
              <a:rPr lang="en-US" altLang="zh-CN" b="1" smtClean="0"/>
              <a:t> </a:t>
            </a:r>
            <a:r>
              <a:rPr lang="en-US" altLang="zh-CN" sz="4000" b="1" smtClean="0"/>
              <a:t>.NET Framework</a:t>
            </a:r>
            <a:r>
              <a:rPr lang="en-US" altLang="zh-CN" b="1" smtClean="0"/>
              <a:t> </a:t>
            </a:r>
            <a:endParaRPr lang="en-US" altLang="zh-CN" b="1" smtClean="0"/>
          </a:p>
        </p:txBody>
      </p:sp>
      <p:sp>
        <p:nvSpPr>
          <p:cNvPr id="35843" name="Rectangle 3"/>
          <p:cNvSpPr>
            <a:spLocks noGrp="1" noChangeArrowheads="1"/>
          </p:cNvSpPr>
          <p:nvPr>
            <p:ph type="body" idx="4294967295"/>
          </p:nvPr>
        </p:nvSpPr>
        <p:spPr>
          <a:xfrm>
            <a:off x="338455" y="1896745"/>
            <a:ext cx="8499475" cy="4493260"/>
          </a:xfrm>
        </p:spPr>
        <p:txBody>
          <a:bodyPr lIns="0" tIns="0" rIns="0" bIns="0"/>
          <a:lstStyle/>
          <a:p>
            <a:pPr eaLnBrk="1" hangingPunct="1">
              <a:lnSpc>
                <a:spcPct val="120000"/>
              </a:lnSpc>
            </a:pPr>
            <a:r>
              <a:rPr lang="en-US" altLang="zh-CN" sz="2400" b="1" dirty="0" smtClean="0">
                <a:sym typeface="+mn-ea"/>
              </a:rPr>
              <a:t>.NET Framework</a:t>
            </a:r>
            <a:r>
              <a:rPr lang="zh-CN" altLang="en-US" sz="2400" b="1" dirty="0" smtClean="0">
                <a:sym typeface="+mn-ea"/>
              </a:rPr>
              <a:t>：</a:t>
            </a:r>
            <a:r>
              <a:rPr lang="en-US" altLang="zh-CN" sz="2400" b="1" dirty="0" smtClean="0"/>
              <a:t>Microsoft</a:t>
            </a:r>
            <a:r>
              <a:rPr lang="zh-CN" altLang="en-US" sz="2400" b="1" dirty="0" smtClean="0"/>
              <a:t>发布的 ，用于</a:t>
            </a:r>
            <a:r>
              <a:rPr lang="zh-CN" altLang="en-US" sz="2400" b="1" dirty="0" smtClean="0"/>
              <a:t>创建和运行应用程序和</a:t>
            </a:r>
            <a:r>
              <a:rPr lang="en-US" altLang="zh-CN" sz="2400" b="1" dirty="0" smtClean="0"/>
              <a:t>Web</a:t>
            </a:r>
            <a:r>
              <a:rPr lang="zh-CN" altLang="en-US" sz="2400" b="1" dirty="0" smtClean="0"/>
              <a:t>服务的</a:t>
            </a:r>
            <a:r>
              <a:rPr lang="zh-CN" altLang="en-US" sz="2400" b="1" dirty="0" smtClean="0">
                <a:sym typeface="+mn-ea"/>
              </a:rPr>
              <a:t>开发平台。</a:t>
            </a:r>
            <a:endParaRPr lang="zh-CN" altLang="en-US" sz="2400" b="1" dirty="0" smtClean="0"/>
          </a:p>
          <a:p>
            <a:pPr eaLnBrk="1" hangingPunct="1">
              <a:lnSpc>
                <a:spcPct val="120000"/>
              </a:lnSpc>
            </a:pPr>
            <a:r>
              <a:rPr lang="en-US" altLang="zh-CN" sz="2400" b="1" dirty="0" smtClean="0"/>
              <a:t>.NET Framework</a:t>
            </a:r>
            <a:r>
              <a:rPr lang="zh-CN" altLang="en-US" sz="2400" b="1" dirty="0" smtClean="0"/>
              <a:t>，主要包括：</a:t>
            </a:r>
            <a:endParaRPr lang="zh-CN" altLang="en-US" sz="2400" b="1" dirty="0" smtClean="0"/>
          </a:p>
          <a:p>
            <a:pPr lvl="1" eaLnBrk="1" hangingPunct="1">
              <a:lnSpc>
                <a:spcPct val="120000"/>
              </a:lnSpc>
            </a:pPr>
            <a:r>
              <a:rPr lang="en-US" altLang="zh-CN" sz="2400" b="1" dirty="0" smtClean="0">
                <a:sym typeface="+mn-ea"/>
              </a:rPr>
              <a:t>.NET</a:t>
            </a:r>
            <a:r>
              <a:rPr lang="zh-CN" altLang="en-US" sz="2400" b="1" dirty="0" smtClean="0">
                <a:sym typeface="+mn-ea"/>
              </a:rPr>
              <a:t>框架类库，其</a:t>
            </a:r>
            <a:r>
              <a:rPr lang="zh-CN" altLang="en-US" sz="2400" b="1" dirty="0" smtClean="0"/>
              <a:t>提供了大量标准类及其它类型，以任何语言编写的</a:t>
            </a:r>
            <a:r>
              <a:rPr lang="en-US" altLang="zh-CN" sz="2400" b="1" dirty="0" smtClean="0"/>
              <a:t>.NET</a:t>
            </a:r>
            <a:r>
              <a:rPr lang="zh-CN" altLang="en-US" sz="2400" b="1" dirty="0" smtClean="0"/>
              <a:t>框架应用程序都可以使用它们。</a:t>
            </a:r>
            <a:endParaRPr lang="en-US" altLang="zh-CN" sz="2400" b="1" dirty="0" smtClean="0"/>
          </a:p>
          <a:p>
            <a:pPr lvl="1" eaLnBrk="1" hangingPunct="1">
              <a:lnSpc>
                <a:spcPct val="120000"/>
              </a:lnSpc>
            </a:pPr>
            <a:r>
              <a:rPr lang="en-US" altLang="zh-CN" sz="2400" b="1" dirty="0" smtClean="0">
                <a:sym typeface="+mn-ea"/>
              </a:rPr>
              <a:t>CLR</a:t>
            </a:r>
            <a:r>
              <a:rPr lang="zh-CN" altLang="en-US" sz="2400" b="1" dirty="0" smtClean="0">
                <a:sym typeface="+mn-ea"/>
              </a:rPr>
              <a:t>（公共语言运行时），</a:t>
            </a:r>
            <a:r>
              <a:rPr lang="zh-CN" altLang="en-US" sz="2400" b="1" dirty="0" smtClean="0"/>
              <a:t>是</a:t>
            </a:r>
            <a:r>
              <a:rPr lang="en-US" altLang="zh-CN" sz="2400" b="1" dirty="0" smtClean="0"/>
              <a:t>.NET Framework</a:t>
            </a:r>
            <a:r>
              <a:rPr lang="zh-CN" altLang="en-US" sz="2400" b="1" dirty="0" smtClean="0"/>
              <a:t>的核心，它是一个运行时环境，运行代码，并提供其它服务。</a:t>
            </a:r>
            <a:endParaRPr lang="zh-CN" altLang="en-US" sz="2400" b="1" dirty="0" smtClean="0"/>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4294967295"/>
          </p:nvPr>
        </p:nvSpPr>
        <p:spPr>
          <a:xfrm>
            <a:off x="338138" y="889000"/>
            <a:ext cx="8499475" cy="5545138"/>
          </a:xfrm>
          <a:noFill/>
        </p:spPr>
        <p:txBody>
          <a:bodyPr lIns="0" tIns="0" rIns="0" bIns="0"/>
          <a:lstStyle/>
          <a:p>
            <a:pPr marL="1524000" lvl="2" indent="-609600" eaLnBrk="1" hangingPunct="1">
              <a:lnSpc>
                <a:spcPct val="120000"/>
              </a:lnSpc>
            </a:pPr>
            <a:r>
              <a:rPr lang="zh-CN" altLang="en-US" smtClean="0"/>
              <a:t>声明自动实现的属性示例：</a:t>
            </a:r>
            <a:endParaRPr lang="en-US" altLang="zh-CN" smtClean="0"/>
          </a:p>
          <a:p>
            <a:pPr marL="1981200" lvl="3" indent="-609600" eaLnBrk="1" hangingPunct="1">
              <a:lnSpc>
                <a:spcPct val="120000"/>
              </a:lnSpc>
            </a:pPr>
            <a:r>
              <a:rPr lang="en-US" sz="1600" smtClean="0"/>
              <a:t>class contact</a:t>
            </a:r>
            <a:endParaRPr lang="en-US" sz="1600" smtClean="0"/>
          </a:p>
          <a:p>
            <a:pPr marL="1981200" lvl="3" indent="-609600" eaLnBrk="1" hangingPunct="1">
              <a:lnSpc>
                <a:spcPct val="120000"/>
              </a:lnSpc>
            </a:pPr>
            <a:r>
              <a:rPr lang="en-US" altLang="zh-CN" sz="1600" smtClean="0"/>
              <a:t>{ </a:t>
            </a:r>
            <a:endParaRPr lang="en-US" altLang="zh-CN" sz="1600" smtClean="0"/>
          </a:p>
          <a:p>
            <a:pPr marL="1981200" lvl="3" indent="-609600" eaLnBrk="1" hangingPunct="1">
              <a:lnSpc>
                <a:spcPct val="120000"/>
              </a:lnSpc>
            </a:pPr>
            <a:r>
              <a:rPr lang="en-US" sz="1600" smtClean="0"/>
              <a:t>    public string FirstName</a:t>
            </a:r>
            <a:endParaRPr lang="en-US" sz="1600" smtClean="0"/>
          </a:p>
          <a:p>
            <a:pPr marL="1981200" lvl="3" indent="-609600" eaLnBrk="1" hangingPunct="1">
              <a:lnSpc>
                <a:spcPct val="120000"/>
              </a:lnSpc>
            </a:pPr>
            <a:r>
              <a:rPr lang="en-US" sz="1600" smtClean="0"/>
              <a:t>    { </a:t>
            </a:r>
            <a:endParaRPr lang="en-US" sz="1600" smtClean="0"/>
          </a:p>
          <a:p>
            <a:pPr marL="1981200" lvl="3" indent="-609600" eaLnBrk="1" hangingPunct="1">
              <a:lnSpc>
                <a:spcPct val="120000"/>
              </a:lnSpc>
            </a:pPr>
            <a:r>
              <a:rPr lang="en-US" sz="1600" smtClean="0"/>
              <a:t>        get; </a:t>
            </a:r>
            <a:endParaRPr lang="en-US" sz="1600" smtClean="0"/>
          </a:p>
          <a:p>
            <a:pPr marL="1981200" lvl="3" indent="-609600" eaLnBrk="1" hangingPunct="1">
              <a:lnSpc>
                <a:spcPct val="120000"/>
              </a:lnSpc>
            </a:pPr>
            <a:r>
              <a:rPr lang="en-US" sz="1600" smtClean="0"/>
              <a:t>        set;</a:t>
            </a:r>
            <a:endParaRPr lang="en-US" sz="1600" smtClean="0"/>
          </a:p>
          <a:p>
            <a:pPr marL="1981200" lvl="3" indent="-609600" eaLnBrk="1" hangingPunct="1">
              <a:lnSpc>
                <a:spcPct val="120000"/>
              </a:lnSpc>
            </a:pPr>
            <a:r>
              <a:rPr lang="en-US" sz="1600" smtClean="0"/>
              <a:t>    }</a:t>
            </a:r>
            <a:endParaRPr lang="en-US" sz="1600" smtClean="0"/>
          </a:p>
          <a:p>
            <a:pPr marL="1981200" lvl="3" indent="-609600" eaLnBrk="1" hangingPunct="1">
              <a:lnSpc>
                <a:spcPct val="120000"/>
              </a:lnSpc>
            </a:pPr>
            <a:r>
              <a:rPr lang="en-US" altLang="zh-CN" sz="1600" smtClean="0"/>
              <a:t> }</a:t>
            </a:r>
            <a:endParaRPr lang="en-US" altLang="zh-CN" sz="1600" smtClean="0"/>
          </a:p>
          <a:p>
            <a:pPr marL="1981200" lvl="3" indent="-609600" eaLnBrk="1" hangingPunct="1">
              <a:lnSpc>
                <a:spcPct val="120000"/>
              </a:lnSpc>
            </a:pPr>
            <a:endParaRPr lang="en-US" altLang="zh-CN" sz="1600" smtClean="0"/>
          </a:p>
          <a:p>
            <a:pPr marL="1524000" lvl="2" indent="-609600" eaLnBrk="1" hangingPunct="1">
              <a:lnSpc>
                <a:spcPct val="120000"/>
              </a:lnSpc>
            </a:pPr>
            <a:endParaRPr lang="en-US" altLang="zh-CN" smtClean="0"/>
          </a:p>
          <a:p>
            <a:pPr marL="1981200" lvl="3" indent="-609600" eaLnBrk="1" hangingPunct="1">
              <a:lnSpc>
                <a:spcPct val="120000"/>
              </a:lnSpc>
            </a:pPr>
            <a:endParaRPr kumimoji="1" lang="en-US" altLang="zh-CN" sz="1600" smtClean="0"/>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4294967295"/>
          </p:nvPr>
        </p:nvSpPr>
        <p:spPr>
          <a:xfrm>
            <a:off x="338138" y="889000"/>
            <a:ext cx="8499475" cy="5545138"/>
          </a:xfrm>
        </p:spPr>
        <p:txBody>
          <a:bodyPr lIns="0" tIns="0" rIns="0" bIns="0"/>
          <a:lstStyle/>
          <a:p>
            <a:pPr marL="1524000" lvl="2" indent="-609600" eaLnBrk="1" hangingPunct="1">
              <a:lnSpc>
                <a:spcPct val="120000"/>
              </a:lnSpc>
              <a:defRPr/>
            </a:pPr>
            <a:r>
              <a:rPr lang="zh-CN" altLang="en-US" dirty="0" smtClean="0"/>
              <a:t>创建计算得到的属性示例：</a:t>
            </a:r>
            <a:endParaRPr lang="en-US" altLang="zh-CN" dirty="0" smtClean="0"/>
          </a:p>
          <a:p>
            <a:pPr marL="1981200" lvl="3" indent="-609600" eaLnBrk="1" hangingPunct="1">
              <a:lnSpc>
                <a:spcPct val="120000"/>
              </a:lnSpc>
              <a:defRPr/>
            </a:pPr>
            <a:r>
              <a:rPr lang="en-US" sz="1600" dirty="0" smtClean="0"/>
              <a:t>class contact</a:t>
            </a:r>
            <a:endParaRPr lang="en-US" sz="1600" dirty="0" smtClean="0"/>
          </a:p>
          <a:p>
            <a:pPr marL="1981200" lvl="3" indent="-609600" eaLnBrk="1" hangingPunct="1">
              <a:lnSpc>
                <a:spcPct val="120000"/>
              </a:lnSpc>
              <a:defRPr/>
            </a:pPr>
            <a:r>
              <a:rPr lang="en-US" altLang="zh-CN" sz="1600" dirty="0" smtClean="0"/>
              <a:t>{ </a:t>
            </a:r>
            <a:endParaRPr lang="en-US" altLang="zh-CN" sz="1600" dirty="0" smtClean="0"/>
          </a:p>
          <a:p>
            <a:pPr marL="1981200" lvl="3" indent="-609600" eaLnBrk="1" hangingPunct="1">
              <a:lnSpc>
                <a:spcPct val="120000"/>
              </a:lnSpc>
              <a:defRPr/>
            </a:pPr>
            <a:r>
              <a:rPr lang="en-US" sz="1600" dirty="0" smtClean="0"/>
              <a:t>    private string </a:t>
            </a:r>
            <a:r>
              <a:rPr lang="en-US" sz="1600" dirty="0" err="1" smtClean="0"/>
              <a:t>firstName</a:t>
            </a:r>
            <a:r>
              <a:rPr lang="en-US" sz="1600" dirty="0" smtClean="0"/>
              <a:t>;</a:t>
            </a:r>
            <a:endParaRPr lang="en-US" sz="1600" dirty="0" smtClean="0"/>
          </a:p>
          <a:p>
            <a:pPr marL="1981200" lvl="3" indent="-609600" eaLnBrk="1" hangingPunct="1">
              <a:lnSpc>
                <a:spcPct val="120000"/>
              </a:lnSpc>
              <a:defRPr/>
            </a:pPr>
            <a:r>
              <a:rPr lang="en-US" sz="1600" dirty="0" smtClean="0"/>
              <a:t>    private string </a:t>
            </a:r>
            <a:r>
              <a:rPr lang="en-US" sz="1600" dirty="0" err="1" smtClean="0"/>
              <a:t>flastName</a:t>
            </a:r>
            <a:r>
              <a:rPr lang="en-US" sz="1600" dirty="0" smtClean="0"/>
              <a:t>;  </a:t>
            </a:r>
            <a:endParaRPr lang="en-US" sz="1600" dirty="0" smtClean="0"/>
          </a:p>
          <a:p>
            <a:pPr lvl="3">
              <a:defRPr/>
            </a:pPr>
            <a:r>
              <a:rPr lang="en-US" sz="1600" dirty="0" smtClean="0">
                <a:cs typeface="+mn-cs"/>
              </a:rPr>
              <a:t>           public string </a:t>
            </a:r>
            <a:r>
              <a:rPr lang="en-US" sz="1600" dirty="0" err="1" smtClean="0">
                <a:cs typeface="+mn-cs"/>
              </a:rPr>
              <a:t>FullName</a:t>
            </a:r>
            <a:endParaRPr lang="en-US" sz="1600" dirty="0" smtClean="0">
              <a:cs typeface="+mn-cs"/>
            </a:endParaRPr>
          </a:p>
          <a:p>
            <a:pPr lvl="3">
              <a:defRPr/>
            </a:pPr>
            <a:r>
              <a:rPr lang="en-US" sz="1600" dirty="0" smtClean="0">
                <a:cs typeface="+mn-cs"/>
              </a:rPr>
              <a:t>           {</a:t>
            </a:r>
            <a:endParaRPr lang="en-US" sz="1600" dirty="0" smtClean="0">
              <a:cs typeface="+mn-cs"/>
            </a:endParaRPr>
          </a:p>
          <a:p>
            <a:pPr lvl="3">
              <a:defRPr/>
            </a:pPr>
            <a:r>
              <a:rPr lang="en-US" sz="1600" dirty="0" smtClean="0">
                <a:cs typeface="+mn-cs"/>
              </a:rPr>
              <a:t>                get</a:t>
            </a:r>
            <a:endParaRPr lang="en-US" sz="1600" dirty="0" smtClean="0">
              <a:cs typeface="+mn-cs"/>
            </a:endParaRPr>
          </a:p>
          <a:p>
            <a:pPr lvl="3">
              <a:defRPr/>
            </a:pPr>
            <a:r>
              <a:rPr lang="en-US" sz="1600" dirty="0" smtClean="0">
                <a:cs typeface="+mn-cs"/>
              </a:rPr>
              <a:t>                {</a:t>
            </a:r>
            <a:endParaRPr lang="en-US" sz="1600" dirty="0" smtClean="0">
              <a:cs typeface="+mn-cs"/>
            </a:endParaRPr>
          </a:p>
          <a:p>
            <a:pPr lvl="3">
              <a:defRPr/>
            </a:pPr>
            <a:r>
              <a:rPr lang="en-US" sz="1600" dirty="0" smtClean="0">
                <a:cs typeface="+mn-cs"/>
              </a:rPr>
              <a:t>                    return </a:t>
            </a:r>
            <a:r>
              <a:rPr lang="en-US" sz="1600" dirty="0" err="1" smtClean="0">
                <a:cs typeface="+mn-cs"/>
              </a:rPr>
              <a:t>this.FirstName</a:t>
            </a:r>
            <a:r>
              <a:rPr lang="en-US" sz="1600" dirty="0" smtClean="0">
                <a:cs typeface="+mn-cs"/>
              </a:rPr>
              <a:t> + " " + </a:t>
            </a:r>
            <a:r>
              <a:rPr lang="en-US" sz="1600" dirty="0" err="1" smtClean="0">
                <a:cs typeface="+mn-cs"/>
              </a:rPr>
              <a:t>this.LastName</a:t>
            </a:r>
            <a:r>
              <a:rPr lang="en-US" sz="1600" dirty="0" smtClean="0">
                <a:cs typeface="+mn-cs"/>
              </a:rPr>
              <a:t>;</a:t>
            </a:r>
            <a:endParaRPr lang="en-US" sz="1600" dirty="0" smtClean="0">
              <a:cs typeface="+mn-cs"/>
            </a:endParaRPr>
          </a:p>
          <a:p>
            <a:pPr lvl="3">
              <a:defRPr/>
            </a:pPr>
            <a:r>
              <a:rPr lang="en-US" sz="1600" dirty="0" smtClean="0">
                <a:cs typeface="+mn-cs"/>
              </a:rPr>
              <a:t>                }</a:t>
            </a:r>
            <a:endParaRPr lang="en-US" sz="1600" dirty="0" smtClean="0">
              <a:cs typeface="+mn-cs"/>
            </a:endParaRPr>
          </a:p>
          <a:p>
            <a:pPr lvl="3">
              <a:defRPr/>
            </a:pPr>
            <a:r>
              <a:rPr lang="en-US" sz="1600" dirty="0" smtClean="0">
                <a:cs typeface="+mn-cs"/>
              </a:rPr>
              <a:t>            }</a:t>
            </a:r>
            <a:endParaRPr lang="en-US" sz="1600" dirty="0" smtClean="0">
              <a:cs typeface="+mn-cs"/>
            </a:endParaRP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4294967295"/>
          </p:nvPr>
        </p:nvSpPr>
        <p:spPr>
          <a:xfrm>
            <a:off x="338138" y="889000"/>
            <a:ext cx="8499475" cy="5545138"/>
          </a:xfrm>
        </p:spPr>
        <p:txBody>
          <a:bodyPr lIns="0" tIns="0" rIns="0" bIns="0"/>
          <a:lstStyle/>
          <a:p>
            <a:pPr marL="1524000" lvl="2" indent="-609600" eaLnBrk="1" hangingPunct="1">
              <a:lnSpc>
                <a:spcPct val="120000"/>
              </a:lnSpc>
              <a:defRPr/>
            </a:pPr>
            <a:r>
              <a:rPr lang="zh-CN" altLang="en-US" dirty="0" smtClean="0"/>
              <a:t>属性</a:t>
            </a:r>
            <a:r>
              <a:rPr lang="zh-CN" altLang="en-US" dirty="0" smtClean="0"/>
              <a:t>示例：</a:t>
            </a:r>
            <a:endParaRPr lang="en-US" altLang="zh-CN" dirty="0" smtClean="0"/>
          </a:p>
          <a:p>
            <a:pPr marL="1981200" lvl="3" indent="-609600" eaLnBrk="1" hangingPunct="1">
              <a:lnSpc>
                <a:spcPct val="120000"/>
              </a:lnSpc>
              <a:defRPr/>
            </a:pPr>
            <a:r>
              <a:rPr lang="en-US" sz="1600" dirty="0" smtClean="0"/>
              <a:t>class Bank</a:t>
            </a:r>
            <a:br>
              <a:rPr lang="en-US" sz="1600" dirty="0" smtClean="0"/>
            </a:br>
            <a:r>
              <a:rPr lang="en-US" sz="1600" dirty="0" smtClean="0"/>
              <a:t>{</a:t>
            </a:r>
            <a:br>
              <a:rPr lang="en-US" sz="1600" dirty="0" smtClean="0"/>
            </a:br>
            <a:r>
              <a:rPr lang="en-US" sz="1600" dirty="0" smtClean="0"/>
              <a:t>private </a:t>
            </a:r>
            <a:r>
              <a:rPr lang="en-US" sz="1600" dirty="0" err="1" smtClean="0"/>
              <a:t>int</a:t>
            </a:r>
            <a:r>
              <a:rPr lang="en-US" sz="1600" dirty="0" smtClean="0"/>
              <a:t> money;//</a:t>
            </a:r>
            <a:r>
              <a:rPr lang="zh-CN" altLang="en-US" sz="1600" dirty="0" smtClean="0"/>
              <a:t>私有字段</a:t>
            </a:r>
            <a:br>
              <a:rPr lang="zh-CN" altLang="en-US" sz="1600" dirty="0" smtClean="0"/>
            </a:br>
            <a:r>
              <a:rPr lang="en-US" sz="1600" dirty="0" smtClean="0"/>
              <a:t>public </a:t>
            </a:r>
            <a:r>
              <a:rPr lang="en-US" sz="1600" dirty="0" err="1" smtClean="0"/>
              <a:t>int</a:t>
            </a:r>
            <a:r>
              <a:rPr lang="en-US" sz="1600" dirty="0" smtClean="0"/>
              <a:t> Money //</a:t>
            </a:r>
            <a:r>
              <a:rPr lang="zh-CN" altLang="en-US" sz="1600" dirty="0" smtClean="0"/>
              <a:t>属性</a:t>
            </a:r>
            <a:br>
              <a:rPr lang="zh-CN" altLang="en-US" sz="1600" dirty="0" smtClean="0"/>
            </a:br>
            <a:r>
              <a:rPr lang="en-US" altLang="zh-CN" sz="1600" dirty="0" smtClean="0"/>
              <a:t>{</a:t>
            </a:r>
            <a:br>
              <a:rPr lang="en-US" sz="1600" dirty="0" smtClean="0"/>
            </a:br>
            <a:r>
              <a:rPr lang="en-US" sz="1600" dirty="0" smtClean="0"/>
              <a:t>get { return money; }</a:t>
            </a:r>
            <a:br>
              <a:rPr lang="en-US" sz="1600" dirty="0" smtClean="0"/>
            </a:br>
            <a:r>
              <a:rPr lang="en-US" sz="1600" dirty="0" smtClean="0"/>
              <a:t>set { money = value; }   //value</a:t>
            </a:r>
            <a:r>
              <a:rPr lang="zh-CN" altLang="en-US" sz="1600" dirty="0" smtClean="0"/>
              <a:t>：调用者提供的值</a:t>
            </a:r>
            <a:br>
              <a:rPr lang="en-US" sz="1600" dirty="0" smtClean="0"/>
            </a:br>
            <a:r>
              <a:rPr lang="en-US" sz="1600" dirty="0" smtClean="0"/>
              <a:t>}</a:t>
            </a:r>
            <a:br>
              <a:rPr lang="en-US" sz="1600" dirty="0" smtClean="0"/>
            </a:br>
            <a:r>
              <a:rPr lang="en-US" sz="1600" dirty="0" smtClean="0"/>
              <a:t>}</a:t>
            </a:r>
            <a:endParaRPr lang="en-US" sz="1600" dirty="0" smtClean="0"/>
          </a:p>
          <a:p>
            <a:pPr marL="1981200" lvl="3" indent="-609600" eaLnBrk="1" hangingPunct="1">
              <a:lnSpc>
                <a:spcPct val="120000"/>
              </a:lnSpc>
              <a:defRPr/>
            </a:pPr>
            <a:r>
              <a:rPr lang="en-US" sz="1600" dirty="0" smtClean="0"/>
              <a:t>class Program</a:t>
            </a:r>
            <a:br>
              <a:rPr lang="en-US" sz="1600" dirty="0" smtClean="0"/>
            </a:br>
            <a:r>
              <a:rPr lang="en-US" sz="1600" dirty="0" smtClean="0"/>
              <a:t>{</a:t>
            </a:r>
            <a:br>
              <a:rPr lang="en-US" sz="1600" dirty="0" smtClean="0"/>
            </a:br>
            <a:r>
              <a:rPr lang="en-US" sz="1600" dirty="0" smtClean="0"/>
              <a:t>static void Main(string[] </a:t>
            </a:r>
            <a:r>
              <a:rPr lang="en-US" sz="1600" dirty="0" err="1" smtClean="0"/>
              <a:t>args</a:t>
            </a:r>
            <a:r>
              <a:rPr lang="en-US" sz="1600" dirty="0" smtClean="0"/>
              <a:t>)</a:t>
            </a:r>
            <a:br>
              <a:rPr lang="en-US" sz="1600" dirty="0" smtClean="0"/>
            </a:br>
            <a:r>
              <a:rPr lang="en-US" sz="1600" dirty="0" smtClean="0"/>
              <a:t>{</a:t>
            </a:r>
            <a:br>
              <a:rPr lang="en-US" sz="1600" dirty="0" smtClean="0"/>
            </a:br>
            <a:r>
              <a:rPr lang="en-US" sz="1600" dirty="0" smtClean="0"/>
              <a:t>Bank </a:t>
            </a:r>
            <a:r>
              <a:rPr lang="en-US" sz="1600" dirty="0" err="1" smtClean="0"/>
              <a:t>bank</a:t>
            </a:r>
            <a:r>
              <a:rPr lang="en-US" sz="1600" dirty="0" smtClean="0"/>
              <a:t> = new Bank</a:t>
            </a:r>
            <a:r>
              <a:rPr lang="en-US" sz="1600" dirty="0" smtClean="0"/>
              <a:t>();</a:t>
            </a:r>
            <a:r>
              <a:rPr lang="en-US" sz="1600" dirty="0" smtClean="0"/>
              <a:t> //</a:t>
            </a:r>
            <a:r>
              <a:rPr lang="zh-CN" altLang="en-US" sz="1600" dirty="0" smtClean="0"/>
              <a:t>实例化一个</a:t>
            </a:r>
            <a:r>
              <a:rPr lang="en-US" sz="1600" dirty="0" smtClean="0"/>
              <a:t>Bank</a:t>
            </a:r>
            <a:br>
              <a:rPr lang="zh-CN" altLang="en-US" sz="1600" dirty="0" smtClean="0"/>
            </a:br>
            <a:r>
              <a:rPr lang="en-US" sz="1600" dirty="0" err="1" smtClean="0"/>
              <a:t>bank.Money</a:t>
            </a:r>
            <a:r>
              <a:rPr lang="en-US" sz="1600" dirty="0" smtClean="0"/>
              <a:t> = 15</a:t>
            </a:r>
            <a:r>
              <a:rPr lang="en-US" sz="1600" dirty="0" smtClean="0"/>
              <a:t>;</a:t>
            </a:r>
            <a:r>
              <a:rPr lang="en-US" sz="1600" dirty="0" smtClean="0"/>
              <a:t> //</a:t>
            </a:r>
            <a:r>
              <a:rPr lang="zh-CN" altLang="en-US" sz="1600" dirty="0" smtClean="0"/>
              <a:t>对</a:t>
            </a:r>
            <a:r>
              <a:rPr lang="en-US" sz="1600" dirty="0" smtClean="0"/>
              <a:t>Money</a:t>
            </a:r>
            <a:r>
              <a:rPr lang="zh-CN" altLang="en-US" sz="1600" dirty="0" smtClean="0"/>
              <a:t>属性做赋值操作，</a:t>
            </a:r>
            <a:r>
              <a:rPr lang="zh-CN" altLang="en-US" sz="1600" dirty="0" smtClean="0"/>
              <a:t>这时访问</a:t>
            </a:r>
            <a:r>
              <a:rPr lang="zh-CN" altLang="en-US" sz="1600" dirty="0" smtClean="0"/>
              <a:t>的是</a:t>
            </a:r>
            <a:r>
              <a:rPr lang="en-US" sz="1600" dirty="0" smtClean="0"/>
              <a:t>SET</a:t>
            </a:r>
            <a:r>
              <a:rPr lang="zh-CN" altLang="en-US" sz="1600" dirty="0" smtClean="0"/>
              <a:t>访问</a:t>
            </a:r>
            <a:r>
              <a:rPr lang="zh-CN" altLang="en-US" sz="1600" dirty="0" smtClean="0"/>
              <a:t>器</a:t>
            </a:r>
            <a:br>
              <a:rPr lang="zh-CN" altLang="en-US" sz="1600" dirty="0" smtClean="0"/>
            </a:br>
            <a:r>
              <a:rPr lang="en-US" sz="1600" dirty="0" err="1" smtClean="0"/>
              <a:t>int</a:t>
            </a:r>
            <a:r>
              <a:rPr lang="en-US" sz="1600" dirty="0" smtClean="0"/>
              <a:t> a = </a:t>
            </a:r>
            <a:r>
              <a:rPr lang="en-US" sz="1600" dirty="0" err="1" smtClean="0"/>
              <a:t>bank.Money</a:t>
            </a:r>
            <a:r>
              <a:rPr lang="en-US" sz="1600" dirty="0" smtClean="0"/>
              <a:t>;</a:t>
            </a:r>
            <a:r>
              <a:rPr lang="en-US" sz="1600" dirty="0" smtClean="0"/>
              <a:t> //</a:t>
            </a:r>
            <a:r>
              <a:rPr lang="zh-CN" altLang="en-US" sz="1600" dirty="0" smtClean="0"/>
              <a:t>对</a:t>
            </a:r>
            <a:r>
              <a:rPr lang="en-US" sz="1600" dirty="0" smtClean="0"/>
              <a:t>Money</a:t>
            </a:r>
            <a:r>
              <a:rPr lang="zh-CN" altLang="en-US" sz="1600" dirty="0" smtClean="0"/>
              <a:t>做</a:t>
            </a:r>
            <a:r>
              <a:rPr lang="zh-CN" altLang="en-US" sz="1600" dirty="0" smtClean="0"/>
              <a:t>取值操作，</a:t>
            </a:r>
            <a:r>
              <a:rPr lang="zh-CN" altLang="en-US" sz="1600" dirty="0" smtClean="0"/>
              <a:t>这时访问</a:t>
            </a:r>
            <a:r>
              <a:rPr lang="zh-CN" altLang="en-US" sz="1600" dirty="0" smtClean="0"/>
              <a:t>的是</a:t>
            </a:r>
            <a:r>
              <a:rPr lang="en-US" sz="1600" dirty="0" smtClean="0"/>
              <a:t>GET</a:t>
            </a:r>
            <a:r>
              <a:rPr lang="zh-CN" altLang="en-US" sz="1600" dirty="0" smtClean="0"/>
              <a:t>访问器</a:t>
            </a:r>
            <a:br>
              <a:rPr lang="en-US" sz="1600" dirty="0" smtClean="0"/>
            </a:br>
            <a:r>
              <a:rPr lang="en-US" sz="1600" dirty="0" smtClean="0"/>
              <a:t>}</a:t>
            </a:r>
            <a:br>
              <a:rPr lang="en-US" sz="1600" dirty="0" smtClean="0"/>
            </a:br>
            <a:r>
              <a:rPr lang="en-US" sz="1600" dirty="0" smtClean="0"/>
              <a:t>}</a:t>
            </a:r>
            <a:endParaRPr lang="en-US" sz="1600" dirty="0" smtClean="0">
              <a:cs typeface="+mn-cs"/>
            </a:endParaRP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4294967295"/>
          </p:nvPr>
        </p:nvSpPr>
        <p:spPr>
          <a:xfrm>
            <a:off x="338455" y="1207770"/>
            <a:ext cx="8499475" cy="5226685"/>
          </a:xfrm>
        </p:spPr>
        <p:txBody>
          <a:bodyPr lIns="0" tIns="0" rIns="0" bIns="0"/>
          <a:lstStyle/>
          <a:p>
            <a:pPr marL="1524000" lvl="2" indent="-609600" eaLnBrk="1" hangingPunct="1">
              <a:lnSpc>
                <a:spcPct val="120000"/>
              </a:lnSpc>
              <a:defRPr/>
            </a:pPr>
            <a:r>
              <a:rPr kumimoji="1" lang="zh-CN" altLang="en-US" b="1" dirty="0" smtClean="0"/>
              <a:t>属性使用示例：</a:t>
            </a:r>
            <a:endParaRPr kumimoji="1" lang="en-US" altLang="zh-CN" b="1" dirty="0" smtClean="0"/>
          </a:p>
          <a:p>
            <a:pPr marL="1981200" lvl="3" indent="-609600" eaLnBrk="1" hangingPunct="1">
              <a:lnSpc>
                <a:spcPct val="120000"/>
              </a:lnSpc>
              <a:defRPr/>
            </a:pPr>
            <a:r>
              <a:rPr lang="en-US" altLang="zh-CN" sz="1600" dirty="0" smtClean="0"/>
              <a:t>C:\......\Web</a:t>
            </a:r>
            <a:r>
              <a:rPr lang="zh-CN" altLang="en-US" sz="1600" dirty="0" smtClean="0"/>
              <a:t>编程技术</a:t>
            </a:r>
            <a:r>
              <a:rPr lang="en-US" altLang="zh-CN" sz="1600" dirty="0" smtClean="0"/>
              <a:t>\ch2\</a:t>
            </a:r>
            <a:r>
              <a:rPr lang="en-US" altLang="zh-CN" sz="1600" dirty="0" err="1" smtClean="0"/>
              <a:t>DemoClassProperty</a:t>
            </a:r>
            <a:endParaRPr lang="en-US" altLang="zh-CN" sz="1600" dirty="0" smtClean="0"/>
          </a:p>
          <a:p>
            <a:pPr marL="1981200" lvl="3" indent="-609600" eaLnBrk="1" hangingPunct="1">
              <a:lnSpc>
                <a:spcPct val="120000"/>
              </a:lnSpc>
              <a:defRPr/>
            </a:pPr>
            <a:endParaRPr kumimoji="1" lang="en-US" altLang="zh-CN" sz="1600" dirty="0" smtClean="0">
              <a:effectLst>
                <a:outerShdw blurRad="38100" dist="38100" dir="2700000" algn="tl">
                  <a:srgbClr val="C0C0C0"/>
                </a:outerShdw>
              </a:effectLst>
            </a:endParaRPr>
          </a:p>
          <a:p>
            <a:pPr marL="1981200" lvl="3" indent="-609600" eaLnBrk="1" hangingPunct="1">
              <a:lnSpc>
                <a:spcPct val="120000"/>
              </a:lnSpc>
              <a:defRPr/>
            </a:pPr>
            <a:r>
              <a:rPr lang="zh-CN" altLang="en-US" sz="1600" dirty="0" smtClean="0">
                <a:hlinkClick r:id="rId1" action="ppaction://hlinksldjump"/>
              </a:rPr>
              <a:t>关于</a:t>
            </a:r>
            <a:r>
              <a:rPr lang="en-US" sz="1600" dirty="0" err="1" smtClean="0">
                <a:hlinkClick r:id="rId1" action="ppaction://hlinksldjump"/>
              </a:rPr>
              <a:t>stringBuilder</a:t>
            </a:r>
            <a:endParaRPr lang="en-US" altLang="zh-CN" sz="1600" dirty="0" smtClean="0"/>
          </a:p>
          <a:p>
            <a:pPr marL="1524000" lvl="2" indent="-609600" eaLnBrk="1" hangingPunct="1">
              <a:lnSpc>
                <a:spcPct val="120000"/>
              </a:lnSpc>
              <a:defRPr/>
            </a:pPr>
            <a:endParaRPr kumimoji="1" lang="en-US" altLang="zh-CN" dirty="0" smtClean="0"/>
          </a:p>
          <a:p>
            <a:pPr marL="1524000" lvl="2" indent="-609600" eaLnBrk="1" hangingPunct="1">
              <a:lnSpc>
                <a:spcPct val="120000"/>
              </a:lnSpc>
              <a:defRPr/>
            </a:pPr>
            <a:r>
              <a:rPr kumimoji="1" lang="zh-CN" altLang="en-US" dirty="0" smtClean="0">
                <a:solidFill>
                  <a:schemeClr val="tx1"/>
                </a:solidFill>
                <a:latin typeface="华文中宋" panose="02010600040101010101" pitchFamily="2" charset="-122"/>
                <a:ea typeface="华文中宋" panose="02010600040101010101" pitchFamily="2" charset="-122"/>
              </a:rPr>
              <a:t>结论：属性为从类的外部访问其私有的字段提供了一种安全的方式。</a:t>
            </a:r>
            <a:endParaRPr kumimoji="1" lang="zh-CN" altLang="en-US" dirty="0" smtClean="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body" idx="4294967295"/>
          </p:nvPr>
        </p:nvSpPr>
        <p:spPr>
          <a:xfrm>
            <a:off x="338138" y="725488"/>
            <a:ext cx="8499475" cy="5927725"/>
          </a:xfrm>
          <a:noFill/>
        </p:spPr>
        <p:txBody>
          <a:bodyPr lIns="0" tIns="0" rIns="0" bIns="0"/>
          <a:lstStyle/>
          <a:p>
            <a:pPr marL="1524000" lvl="2" indent="-609600" eaLnBrk="1" hangingPunct="1">
              <a:lnSpc>
                <a:spcPct val="120000"/>
              </a:lnSpc>
              <a:buFont typeface="Arial" panose="020B0604020202020204" pitchFamily="34" charset="0"/>
              <a:buAutoNum type="arabicParenR" startAt="3"/>
            </a:pPr>
            <a:r>
              <a:rPr kumimoji="1" lang="zh-CN" altLang="en-US" b="1" smtClean="0"/>
              <a:t>方法</a:t>
            </a:r>
            <a:endParaRPr kumimoji="1" lang="en-US" altLang="zh-CN" smtClean="0"/>
          </a:p>
          <a:p>
            <a:pPr marL="1524000" lvl="2" indent="-609600" eaLnBrk="1" hangingPunct="1">
              <a:lnSpc>
                <a:spcPct val="120000"/>
              </a:lnSpc>
            </a:pPr>
            <a:r>
              <a:rPr lang="zh-CN" altLang="en-US" sz="2400" b="1" smtClean="0">
                <a:sym typeface="+mn-ea"/>
              </a:rPr>
              <a:t>方法的语法</a:t>
            </a:r>
            <a:r>
              <a:rPr lang="zh-CN" altLang="en-US" sz="2400" smtClean="0">
                <a:sym typeface="+mn-ea"/>
              </a:rPr>
              <a:t>如下所示：</a:t>
            </a:r>
            <a:endParaRPr lang="en-US" altLang="zh-CN" sz="2400" smtClean="0"/>
          </a:p>
          <a:p>
            <a:pPr marL="1981200" lvl="3" indent="-609600" eaLnBrk="1" hangingPunct="1">
              <a:lnSpc>
                <a:spcPct val="120000"/>
              </a:lnSpc>
            </a:pPr>
            <a:r>
              <a:rPr lang="zh-CN" altLang="en-US" sz="2400" smtClean="0">
                <a:sym typeface="+mn-ea"/>
              </a:rPr>
              <a:t> </a:t>
            </a:r>
            <a:r>
              <a:rPr lang="zh-CN" altLang="en-US" smtClean="0">
                <a:sym typeface="+mn-ea"/>
              </a:rPr>
              <a:t>修饰符  返回类型 方法名称</a:t>
            </a:r>
            <a:r>
              <a:rPr lang="en-US" altLang="zh-CN" smtClean="0">
                <a:sym typeface="+mn-ea"/>
              </a:rPr>
              <a:t>(</a:t>
            </a:r>
            <a:r>
              <a:rPr lang="zh-CN" altLang="en-US" smtClean="0">
                <a:sym typeface="+mn-ea"/>
              </a:rPr>
              <a:t>参数</a:t>
            </a:r>
            <a:r>
              <a:rPr lang="en-US" altLang="zh-CN" smtClean="0">
                <a:sym typeface="+mn-ea"/>
              </a:rPr>
              <a:t>1</a:t>
            </a:r>
            <a:r>
              <a:rPr lang="zh-CN" altLang="en-US" smtClean="0">
                <a:sym typeface="+mn-ea"/>
              </a:rPr>
              <a:t>，参数</a:t>
            </a:r>
            <a:r>
              <a:rPr lang="en-US" altLang="zh-CN" smtClean="0">
                <a:sym typeface="+mn-ea"/>
              </a:rPr>
              <a:t>2</a:t>
            </a:r>
            <a:r>
              <a:rPr lang="zh-CN" altLang="en-US" smtClean="0">
                <a:sym typeface="+mn-ea"/>
              </a:rPr>
              <a:t>，</a:t>
            </a:r>
            <a:r>
              <a:rPr lang="en-US" altLang="zh-CN" smtClean="0">
                <a:sym typeface="+mn-ea"/>
              </a:rPr>
              <a:t>...</a:t>
            </a:r>
            <a:r>
              <a:rPr lang="en-US" altLang="zh-CN" smtClean="0">
                <a:sym typeface="+mn-ea"/>
              </a:rPr>
              <a:t>)</a:t>
            </a:r>
            <a:endParaRPr lang="en-US" altLang="zh-CN" smtClean="0"/>
          </a:p>
          <a:p>
            <a:pPr marL="1981200" lvl="3" indent="-609600" eaLnBrk="1" hangingPunct="1">
              <a:lnSpc>
                <a:spcPct val="120000"/>
              </a:lnSpc>
            </a:pPr>
            <a:r>
              <a:rPr lang="en-US" altLang="zh-CN" smtClean="0">
                <a:sym typeface="+mn-ea"/>
              </a:rPr>
              <a:t> { </a:t>
            </a:r>
            <a:endParaRPr lang="en-US" altLang="zh-CN" smtClean="0"/>
          </a:p>
          <a:p>
            <a:pPr marL="1981200" lvl="3" indent="-609600" eaLnBrk="1" hangingPunct="1">
              <a:lnSpc>
                <a:spcPct val="120000"/>
              </a:lnSpc>
            </a:pPr>
            <a:r>
              <a:rPr lang="en-US" altLang="zh-CN" smtClean="0">
                <a:sym typeface="+mn-ea"/>
              </a:rPr>
              <a:t>     </a:t>
            </a:r>
            <a:r>
              <a:rPr lang="zh-CN" altLang="en-US" smtClean="0">
                <a:sym typeface="+mn-ea"/>
              </a:rPr>
              <a:t>方法代码块</a:t>
            </a:r>
            <a:endParaRPr lang="en-US" altLang="zh-CN" smtClean="0"/>
          </a:p>
          <a:p>
            <a:pPr marL="1981200" lvl="3" indent="-609600" eaLnBrk="1" hangingPunct="1">
              <a:lnSpc>
                <a:spcPct val="120000"/>
              </a:lnSpc>
            </a:pPr>
            <a:r>
              <a:rPr lang="zh-CN" altLang="en-US" smtClean="0">
                <a:sym typeface="+mn-ea"/>
              </a:rPr>
              <a:t> </a:t>
            </a:r>
            <a:r>
              <a:rPr lang="en-US" altLang="zh-CN" smtClean="0">
                <a:sym typeface="+mn-ea"/>
              </a:rPr>
              <a:t>}</a:t>
            </a:r>
            <a:endParaRPr lang="zh-CN" altLang="en-US" smtClean="0"/>
          </a:p>
          <a:p>
            <a:pPr marL="1524000" lvl="2" indent="-609600" eaLnBrk="1" hangingPunct="1">
              <a:lnSpc>
                <a:spcPct val="120000"/>
              </a:lnSpc>
            </a:pPr>
            <a:r>
              <a:rPr kumimoji="1" lang="zh-CN" altLang="en-US" smtClean="0"/>
              <a:t>不能和类同名，也不能在前面加“</a:t>
            </a:r>
            <a:r>
              <a:rPr kumimoji="1" lang="en-US" altLang="zh-CN" smtClean="0"/>
              <a:t>~”</a:t>
            </a:r>
            <a:r>
              <a:rPr kumimoji="1" lang="zh-CN" altLang="en-US" smtClean="0"/>
              <a:t>波浪线符号。</a:t>
            </a:r>
            <a:endParaRPr kumimoji="1" lang="en-US" altLang="zh-CN" smtClean="0"/>
          </a:p>
          <a:p>
            <a:pPr marL="1524000" lvl="2" indent="-609600" eaLnBrk="1" hangingPunct="1">
              <a:lnSpc>
                <a:spcPct val="120000"/>
              </a:lnSpc>
            </a:pPr>
            <a:r>
              <a:rPr kumimoji="1" lang="zh-CN" altLang="en-US" b="1" smtClean="0"/>
              <a:t>方法签名</a:t>
            </a:r>
            <a:r>
              <a:rPr kumimoji="1" lang="zh-CN" altLang="en-US" smtClean="0"/>
              <a:t>：由修饰符、方法名、形参及类型组成（注：不包括返回类型）；</a:t>
            </a:r>
            <a:endParaRPr kumimoji="1" lang="en-US" altLang="zh-CN" smtClean="0"/>
          </a:p>
          <a:p>
            <a:pPr marL="1524000" lvl="2" indent="-609600" eaLnBrk="1" hangingPunct="1">
              <a:lnSpc>
                <a:spcPct val="120000"/>
              </a:lnSpc>
            </a:pPr>
            <a:r>
              <a:rPr kumimoji="1" lang="zh-CN" altLang="en-US" b="1" smtClean="0"/>
              <a:t>重载</a:t>
            </a:r>
            <a:r>
              <a:rPr kumimoji="1" lang="zh-CN" altLang="en-US" smtClean="0"/>
              <a:t>：同一个类中声明的多个方法，同名但签名不同。</a:t>
            </a:r>
            <a:endParaRPr kumimoji="1" lang="en-US" altLang="zh-CN" smtClean="0"/>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body" idx="4294967295"/>
          </p:nvPr>
        </p:nvSpPr>
        <p:spPr>
          <a:xfrm>
            <a:off x="338455" y="1195070"/>
            <a:ext cx="8499475" cy="5239385"/>
          </a:xfrm>
          <a:noFill/>
        </p:spPr>
        <p:txBody>
          <a:bodyPr lIns="0" tIns="0" rIns="0" bIns="0"/>
          <a:lstStyle/>
          <a:p>
            <a:pPr marL="1168400" lvl="1" indent="-711200" eaLnBrk="1" hangingPunct="1">
              <a:lnSpc>
                <a:spcPct val="130000"/>
              </a:lnSpc>
              <a:spcBef>
                <a:spcPts val="20"/>
              </a:spcBef>
              <a:spcAft>
                <a:spcPts val="0"/>
              </a:spcAft>
              <a:buClr>
                <a:schemeClr val="tx1"/>
              </a:buClr>
              <a:buFont typeface="Arial" panose="020B0604020202020204" pitchFamily="34" charset="0"/>
              <a:buAutoNum type="arabicPeriod" startAt="3"/>
            </a:pPr>
            <a:r>
              <a:rPr kumimoji="1" lang="zh-CN" altLang="en-US" sz="2400" b="1" smtClean="0"/>
              <a:t>构造函数和析构函数</a:t>
            </a:r>
            <a:endParaRPr kumimoji="1" lang="zh-CN" altLang="en-US" sz="2400" b="1" smtClean="0"/>
          </a:p>
          <a:p>
            <a:pPr marL="1524000" lvl="2" indent="-609600" eaLnBrk="1" hangingPunct="1">
              <a:lnSpc>
                <a:spcPct val="130000"/>
              </a:lnSpc>
              <a:spcBef>
                <a:spcPts val="20"/>
              </a:spcBef>
              <a:spcAft>
                <a:spcPts val="0"/>
              </a:spcAft>
            </a:pPr>
            <a:r>
              <a:rPr lang="zh-CN" altLang="en-US" smtClean="0"/>
              <a:t>构造函数：构造函数的函数名必须和类名一样。当</a:t>
            </a:r>
            <a:r>
              <a:rPr kumimoji="1" lang="zh-CN" altLang="en-US" smtClean="0"/>
              <a:t>创建一个对象时，系统首先给对象分配合适的内存空间，随后系统就自动调用对象的构造函数。</a:t>
            </a:r>
            <a:endParaRPr kumimoji="1" lang="zh-CN" altLang="en-US" smtClean="0"/>
          </a:p>
          <a:p>
            <a:pPr marL="1524000" lvl="2" indent="-609600" eaLnBrk="1" hangingPunct="1">
              <a:lnSpc>
                <a:spcPct val="130000"/>
              </a:lnSpc>
              <a:spcBef>
                <a:spcPts val="20"/>
              </a:spcBef>
              <a:spcAft>
                <a:spcPts val="0"/>
              </a:spcAft>
            </a:pPr>
            <a:r>
              <a:rPr kumimoji="1" lang="zh-CN" altLang="en-US" smtClean="0"/>
              <a:t> 析构函数：该函数破坏一个类的实例，释放该实例占有的资源。析构函数在类撤销时运行，常用来处理类用完后的收尾工作。</a:t>
            </a:r>
            <a:endParaRPr kumimoji="1" lang="en-US" altLang="zh-CN" smtClean="0"/>
          </a:p>
          <a:p>
            <a:pPr marL="1524000" lvl="2" indent="-609600" eaLnBrk="1" hangingPunct="1">
              <a:lnSpc>
                <a:spcPct val="130000"/>
              </a:lnSpc>
              <a:spcBef>
                <a:spcPts val="20"/>
              </a:spcBef>
              <a:spcAft>
                <a:spcPts val="0"/>
              </a:spcAft>
            </a:pPr>
            <a:r>
              <a:rPr lang="zh-CN" altLang="en-US" smtClean="0"/>
              <a:t>开发人员无需显式的进行函数的编写，系统</a:t>
            </a:r>
            <a:r>
              <a:rPr lang="zh-CN" altLang="en-US" smtClean="0"/>
              <a:t>能够为开发人员提供默认的构造函数和析构函数。 </a:t>
            </a:r>
            <a:endParaRPr kumimoji="1" lang="zh-CN" altLang="en-US" b="1" smtClean="0"/>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body" idx="4294967295"/>
          </p:nvPr>
        </p:nvSpPr>
        <p:spPr>
          <a:xfrm>
            <a:off x="338455" y="1022985"/>
            <a:ext cx="8499475" cy="5411470"/>
          </a:xfrm>
          <a:noFill/>
        </p:spPr>
        <p:txBody>
          <a:bodyPr lIns="0" tIns="0" rIns="0" bIns="0"/>
          <a:lstStyle/>
          <a:p>
            <a:pPr marL="1168400" lvl="1" indent="-711200" eaLnBrk="1" hangingPunct="1">
              <a:lnSpc>
                <a:spcPct val="150000"/>
              </a:lnSpc>
              <a:spcBef>
                <a:spcPct val="50000"/>
              </a:spcBef>
              <a:buClrTx/>
              <a:buSzTx/>
              <a:buFontTx/>
              <a:buAutoNum type="arabicPeriod" startAt="4"/>
            </a:pPr>
            <a:r>
              <a:rPr lang="zh-CN" altLang="en-US" sz="2400" b="1" smtClean="0"/>
              <a:t>继承、多态和抽象类</a:t>
            </a:r>
            <a:endParaRPr lang="en-US" altLang="zh-CN" sz="2400" b="1" smtClean="0"/>
          </a:p>
          <a:p>
            <a:pPr marL="1524000" lvl="2" indent="-609600" eaLnBrk="1" hangingPunct="1">
              <a:lnSpc>
                <a:spcPct val="150000"/>
              </a:lnSpc>
            </a:pPr>
            <a:r>
              <a:rPr kumimoji="1" lang="zh-CN" altLang="en-US" smtClean="0">
                <a:sym typeface="+mn-ea"/>
              </a:rPr>
              <a:t>继承性是面向对象的一个重要特性。</a:t>
            </a:r>
            <a:endParaRPr kumimoji="1" lang="en-US" altLang="zh-CN" smtClean="0">
              <a:sym typeface="+mn-ea"/>
            </a:endParaRPr>
          </a:p>
          <a:p>
            <a:pPr marL="1524000" lvl="2" indent="-609600" eaLnBrk="1" hangingPunct="1">
              <a:lnSpc>
                <a:spcPct val="150000"/>
              </a:lnSpc>
            </a:pPr>
            <a:r>
              <a:rPr kumimoji="1" lang="en-US" altLang="zh-CN" smtClean="0">
                <a:sym typeface="+mn-ea"/>
              </a:rPr>
              <a:t>C#</a:t>
            </a:r>
            <a:r>
              <a:rPr kumimoji="1" lang="zh-CN" altLang="en-US" smtClean="0">
                <a:sym typeface="+mn-ea"/>
              </a:rPr>
              <a:t>只允许单继承。</a:t>
            </a:r>
            <a:endParaRPr kumimoji="1" lang="zh-CN" altLang="en-US" smtClean="0"/>
          </a:p>
          <a:p>
            <a:pPr marL="1524000" lvl="2" indent="-609600" eaLnBrk="1" hangingPunct="1">
              <a:lnSpc>
                <a:spcPct val="150000"/>
              </a:lnSpc>
            </a:pPr>
            <a:r>
              <a:rPr kumimoji="1" lang="zh-CN" altLang="en-US" smtClean="0"/>
              <a:t>定义派生</a:t>
            </a:r>
            <a:r>
              <a:rPr kumimoji="1" lang="zh-CN" altLang="en-US" smtClean="0"/>
              <a:t>类的语法如下：</a:t>
            </a:r>
            <a:endParaRPr kumimoji="1" lang="zh-CN" altLang="en-US" smtClean="0"/>
          </a:p>
          <a:p>
            <a:pPr marL="1879600" lvl="3" indent="-508000" eaLnBrk="1" hangingPunct="1">
              <a:lnSpc>
                <a:spcPct val="150000"/>
              </a:lnSpc>
              <a:buFont typeface="Wingdings" panose="05000000000000000000" pitchFamily="2" charset="2"/>
              <a:buNone/>
            </a:pPr>
            <a:r>
              <a:rPr kumimoji="1" lang="en-US" altLang="zh-CN" b="1" smtClean="0"/>
              <a:t>[</a:t>
            </a:r>
            <a:r>
              <a:rPr kumimoji="1" lang="zh-CN" altLang="en-US" b="1" smtClean="0"/>
              <a:t>类修饰符</a:t>
            </a:r>
            <a:r>
              <a:rPr kumimoji="1" lang="en-US" altLang="zh-CN" b="1" smtClean="0"/>
              <a:t>] class </a:t>
            </a:r>
            <a:r>
              <a:rPr kumimoji="1" lang="zh-CN" altLang="en-US" b="1" smtClean="0"/>
              <a:t>类名</a:t>
            </a:r>
            <a:r>
              <a:rPr kumimoji="1" lang="en-US" altLang="zh-CN" b="1" smtClean="0"/>
              <a:t>[:</a:t>
            </a:r>
            <a:r>
              <a:rPr kumimoji="1" lang="zh-CN" altLang="en-US" b="1" smtClean="0"/>
              <a:t>父类名</a:t>
            </a:r>
            <a:r>
              <a:rPr kumimoji="1" lang="en-US" altLang="zh-CN" b="1" smtClean="0"/>
              <a:t>]</a:t>
            </a:r>
            <a:endParaRPr kumimoji="1" lang="en-US" altLang="zh-CN" b="1" smtClean="0"/>
          </a:p>
          <a:p>
            <a:pPr marL="1879600" lvl="3" indent="-508000" eaLnBrk="1" hangingPunct="1">
              <a:lnSpc>
                <a:spcPct val="150000"/>
              </a:lnSpc>
              <a:buFont typeface="Wingdings" panose="05000000000000000000" pitchFamily="2" charset="2"/>
              <a:buNone/>
            </a:pPr>
            <a:r>
              <a:rPr kumimoji="1" lang="en-US" altLang="zh-CN" b="1" smtClean="0"/>
              <a:t>{</a:t>
            </a:r>
            <a:endParaRPr kumimoji="1" lang="en-US" altLang="zh-CN" b="1" smtClean="0"/>
          </a:p>
          <a:p>
            <a:pPr marL="1879600" lvl="3" indent="-508000" eaLnBrk="1" hangingPunct="1">
              <a:lnSpc>
                <a:spcPct val="150000"/>
              </a:lnSpc>
              <a:buFont typeface="Wingdings" panose="05000000000000000000" pitchFamily="2" charset="2"/>
              <a:buNone/>
            </a:pPr>
            <a:r>
              <a:rPr kumimoji="1" lang="en-US" altLang="zh-CN" smtClean="0"/>
              <a:t>     [</a:t>
            </a:r>
            <a:r>
              <a:rPr kumimoji="1" lang="zh-CN" altLang="en-US" smtClean="0"/>
              <a:t>成员修饰符</a:t>
            </a:r>
            <a:r>
              <a:rPr kumimoji="1" lang="en-US" altLang="zh-CN" smtClean="0"/>
              <a:t>] </a:t>
            </a:r>
            <a:r>
              <a:rPr kumimoji="1" lang="zh-CN" altLang="en-US" smtClean="0"/>
              <a:t>类的成员变量或者成员函数</a:t>
            </a:r>
            <a:r>
              <a:rPr kumimoji="1" lang="en-US" altLang="zh-CN" smtClean="0"/>
              <a:t>;</a:t>
            </a:r>
            <a:endParaRPr kumimoji="1" lang="en-US" altLang="zh-CN" smtClean="0"/>
          </a:p>
          <a:p>
            <a:pPr marL="1879600" lvl="3" indent="-508000" eaLnBrk="1" hangingPunct="1">
              <a:lnSpc>
                <a:spcPct val="150000"/>
              </a:lnSpc>
              <a:buFont typeface="Wingdings" panose="05000000000000000000" pitchFamily="2" charset="2"/>
              <a:buNone/>
            </a:pPr>
            <a:r>
              <a:rPr kumimoji="1" lang="en-US" altLang="zh-CN" b="1" smtClean="0"/>
              <a:t>};</a:t>
            </a:r>
            <a:endParaRPr kumimoji="1" lang="en-US" altLang="zh-CN" b="1" smtClean="0"/>
          </a:p>
          <a:p>
            <a:pPr marL="1524000" lvl="2" indent="-609600" eaLnBrk="1" hangingPunct="1"/>
            <a:endParaRPr kumimoji="1" lang="en-US" altLang="zh-CN" smtClean="0"/>
          </a:p>
          <a:p>
            <a:pPr marL="1524000" lvl="2" indent="-609600" eaLnBrk="1" hangingPunct="1"/>
            <a:endParaRPr kumimoji="1" lang="zh-CN" altLang="en-US" smtClean="0"/>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4294967295"/>
          </p:nvPr>
        </p:nvSpPr>
        <p:spPr>
          <a:xfrm>
            <a:off x="338455" y="1121410"/>
            <a:ext cx="8499475" cy="5313045"/>
          </a:xfrm>
          <a:noFill/>
        </p:spPr>
        <p:txBody>
          <a:bodyPr lIns="0" tIns="0" rIns="0" bIns="0"/>
          <a:lstStyle/>
          <a:p>
            <a:pPr marL="1524000" lvl="2" indent="-609600" eaLnBrk="1" hangingPunct="1">
              <a:lnSpc>
                <a:spcPct val="130000"/>
              </a:lnSpc>
              <a:spcBef>
                <a:spcPts val="20"/>
              </a:spcBef>
              <a:spcAft>
                <a:spcPts val="0"/>
              </a:spcAft>
            </a:pPr>
            <a:r>
              <a:rPr kumimoji="1" lang="zh-CN" altLang="en-US" smtClean="0">
                <a:sym typeface="+mn-ea"/>
              </a:rPr>
              <a:t>基类通过定义虚方法、虚属性，使它的派生类可以重写（</a:t>
            </a:r>
            <a:r>
              <a:rPr kumimoji="1" lang="en-US" altLang="zh-CN" smtClean="0">
                <a:sym typeface="+mn-ea"/>
              </a:rPr>
              <a:t>override</a:t>
            </a:r>
            <a:r>
              <a:rPr kumimoji="1" lang="zh-CN" altLang="en-US" smtClean="0">
                <a:sym typeface="+mn-ea"/>
              </a:rPr>
              <a:t>）这些成员，从而实现类的多态性。</a:t>
            </a:r>
            <a:r>
              <a:rPr kumimoji="1" lang="zh-CN" altLang="en-US" smtClean="0">
                <a:sym typeface="+mn-ea"/>
              </a:rPr>
              <a:t>不同子类中</a:t>
            </a:r>
            <a:r>
              <a:rPr kumimoji="1" lang="zh-CN" altLang="en-US" smtClean="0">
                <a:sym typeface="+mn-ea"/>
              </a:rPr>
              <a:t>重新</a:t>
            </a:r>
            <a:r>
              <a:rPr kumimoji="1" lang="zh-CN" altLang="en-US" smtClean="0">
                <a:sym typeface="+mn-ea"/>
              </a:rPr>
              <a:t>定义的</a:t>
            </a:r>
            <a:r>
              <a:rPr kumimoji="1" lang="zh-CN" altLang="en-US" smtClean="0">
                <a:sym typeface="+mn-ea"/>
              </a:rPr>
              <a:t>父类的虚函数，由于</a:t>
            </a:r>
            <a:r>
              <a:rPr kumimoji="1" lang="zh-CN" altLang="en-US" smtClean="0">
                <a:sym typeface="+mn-ea"/>
              </a:rPr>
              <a:t>同名而函数内容不同，从而产生不同的执行结果。</a:t>
            </a:r>
            <a:endParaRPr kumimoji="1" lang="en-US" altLang="zh-CN" smtClean="0"/>
          </a:p>
          <a:p>
            <a:pPr marL="1524000" lvl="2" indent="-609600" eaLnBrk="1" hangingPunct="1">
              <a:lnSpc>
                <a:spcPct val="130000"/>
              </a:lnSpc>
              <a:spcBef>
                <a:spcPts val="20"/>
              </a:spcBef>
              <a:spcAft>
                <a:spcPts val="0"/>
              </a:spcAft>
            </a:pPr>
            <a:r>
              <a:rPr kumimoji="1" lang="en-US" altLang="zh-CN" smtClean="0"/>
              <a:t>C#</a:t>
            </a:r>
            <a:r>
              <a:rPr kumimoji="1" lang="zh-CN" altLang="en-US" smtClean="0"/>
              <a:t>要求重写类成员时使用两个关键字：</a:t>
            </a:r>
            <a:r>
              <a:rPr kumimoji="1" lang="en-US" altLang="zh-CN" smtClean="0"/>
              <a:t>vertual</a:t>
            </a:r>
            <a:r>
              <a:rPr kumimoji="1" lang="zh-CN" altLang="en-US" smtClean="0"/>
              <a:t>和</a:t>
            </a:r>
            <a:r>
              <a:rPr kumimoji="1" lang="en-US" altLang="zh-CN" smtClean="0"/>
              <a:t>override</a:t>
            </a:r>
            <a:r>
              <a:rPr kumimoji="1" lang="zh-CN" altLang="en-US" smtClean="0"/>
              <a:t>。</a:t>
            </a:r>
            <a:endParaRPr kumimoji="1" lang="en-US" altLang="zh-CN" smtClean="0"/>
          </a:p>
          <a:p>
            <a:pPr marL="1981200" lvl="3" indent="-609600" eaLnBrk="1" hangingPunct="1">
              <a:lnSpc>
                <a:spcPct val="130000"/>
              </a:lnSpc>
              <a:spcBef>
                <a:spcPts val="20"/>
              </a:spcBef>
              <a:spcAft>
                <a:spcPts val="0"/>
              </a:spcAft>
            </a:pPr>
            <a:r>
              <a:rPr kumimoji="1" lang="zh-CN" altLang="en-US" smtClean="0"/>
              <a:t>在基类的成员声明中包含</a:t>
            </a:r>
            <a:r>
              <a:rPr kumimoji="1" lang="en-US" altLang="zh-CN" smtClean="0"/>
              <a:t>vertual</a:t>
            </a:r>
            <a:r>
              <a:rPr kumimoji="1" lang="zh-CN" altLang="en-US" smtClean="0"/>
              <a:t>；</a:t>
            </a:r>
            <a:endParaRPr kumimoji="1" lang="en-US" altLang="zh-CN" smtClean="0"/>
          </a:p>
          <a:p>
            <a:pPr marL="1981200" lvl="3" indent="-609600" eaLnBrk="1" hangingPunct="1">
              <a:lnSpc>
                <a:spcPct val="130000"/>
              </a:lnSpc>
              <a:spcBef>
                <a:spcPts val="20"/>
              </a:spcBef>
              <a:spcAft>
                <a:spcPts val="0"/>
              </a:spcAft>
            </a:pPr>
            <a:r>
              <a:rPr kumimoji="1" lang="zh-CN" altLang="en-US" smtClean="0"/>
              <a:t>在派生类的成员声明中包含</a:t>
            </a:r>
            <a:r>
              <a:rPr kumimoji="1" lang="en-US" altLang="zh-CN" smtClean="0"/>
              <a:t>override</a:t>
            </a:r>
            <a:r>
              <a:rPr kumimoji="1" lang="zh-CN" altLang="en-US" smtClean="0"/>
              <a:t>。</a:t>
            </a:r>
            <a:endParaRPr kumimoji="1" lang="en-US" altLang="zh-CN" smtClean="0"/>
          </a:p>
          <a:p>
            <a:pPr marL="1524000" lvl="2" indent="-609600" eaLnBrk="1" hangingPunct="1">
              <a:lnSpc>
                <a:spcPct val="130000"/>
              </a:lnSpc>
              <a:spcBef>
                <a:spcPts val="20"/>
              </a:spcBef>
              <a:spcAft>
                <a:spcPts val="0"/>
              </a:spcAft>
            </a:pPr>
            <a:r>
              <a:rPr kumimoji="1" lang="zh-CN" altLang="en-US" smtClean="0"/>
              <a:t>只有被声明为</a:t>
            </a:r>
            <a:r>
              <a:rPr kumimoji="1" lang="en-US" altLang="zh-CN" smtClean="0"/>
              <a:t>vertual</a:t>
            </a:r>
            <a:r>
              <a:rPr kumimoji="1" lang="zh-CN" altLang="en-US" smtClean="0"/>
              <a:t>的虚成员才能被重写（</a:t>
            </a:r>
            <a:r>
              <a:rPr kumimoji="1" lang="en-US" altLang="zh-CN" smtClean="0"/>
              <a:t>override</a:t>
            </a:r>
            <a:r>
              <a:rPr kumimoji="1" lang="zh-CN" altLang="en-US" smtClean="0"/>
              <a:t>）。</a:t>
            </a:r>
            <a:endParaRPr kumimoji="1" lang="en-US" altLang="zh-CN" smtClean="0"/>
          </a:p>
          <a:p>
            <a:pPr marL="1524000" lvl="2" indent="-609600" eaLnBrk="1" hangingPunct="1"/>
            <a:endParaRPr kumimoji="1" lang="zh-CN" altLang="en-US" smtClean="0"/>
          </a:p>
        </p:txBody>
      </p:sp>
      <p:sp>
        <p:nvSpPr>
          <p:cNvPr id="3" name="动作按钮: 开始 2">
            <a:hlinkClick r:id="rId1" action="ppaction://hlinksldjump" highlightClick="1"/>
          </p:cNvPr>
          <p:cNvSpPr/>
          <p:nvPr/>
        </p:nvSpPr>
        <p:spPr>
          <a:xfrm>
            <a:off x="8450263" y="6196013"/>
            <a:ext cx="361950" cy="315912"/>
          </a:xfrm>
          <a:prstGeom prst="actionButtonBeginning">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 name="TextBox 3">
            <a:hlinkClick r:id="rId2" action="ppaction://hlinksldjump"/>
          </p:cNvPr>
          <p:cNvSpPr txBox="1"/>
          <p:nvPr/>
        </p:nvSpPr>
        <p:spPr>
          <a:xfrm>
            <a:off x="3546475" y="6038850"/>
            <a:ext cx="1166813" cy="400050"/>
          </a:xfrm>
          <a:prstGeom prst="rect">
            <a:avLst/>
          </a:prstGeom>
          <a:solidFill>
            <a:schemeClr val="accent5"/>
          </a:solidFill>
        </p:spPr>
        <p:txBody>
          <a:bodyPr>
            <a:spAutoFit/>
          </a:bodyPr>
          <a:lstStyle/>
          <a:p>
            <a:pPr>
              <a:defRPr/>
            </a:pPr>
            <a:r>
              <a:rPr lang="zh-CN" altLang="en-US" dirty="0">
                <a:solidFill>
                  <a:schemeClr val="accent5">
                    <a:lumMod val="10000"/>
                  </a:schemeClr>
                </a:solidFill>
              </a:rPr>
              <a:t>比较</a:t>
            </a:r>
            <a:r>
              <a:rPr lang="en-US" altLang="zh-CN" dirty="0">
                <a:solidFill>
                  <a:schemeClr val="accent5">
                    <a:lumMod val="10000"/>
                  </a:schemeClr>
                </a:solidFill>
              </a:rPr>
              <a:t>Java</a:t>
            </a:r>
            <a:endParaRPr lang="en-US" dirty="0">
              <a:solidFill>
                <a:schemeClr val="accent5">
                  <a:lumMod val="10000"/>
                </a:schemeClr>
              </a:solidFill>
            </a:endParaRP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4294967295"/>
          </p:nvPr>
        </p:nvSpPr>
        <p:spPr>
          <a:xfrm>
            <a:off x="338455" y="1170305"/>
            <a:ext cx="8499475" cy="5264150"/>
          </a:xfrm>
          <a:noFill/>
        </p:spPr>
        <p:txBody>
          <a:bodyPr lIns="0" tIns="0" rIns="0" bIns="0"/>
          <a:lstStyle/>
          <a:p>
            <a:pPr marL="1524000" lvl="2" indent="-609600" eaLnBrk="1" hangingPunct="1">
              <a:lnSpc>
                <a:spcPct val="130000"/>
              </a:lnSpc>
              <a:spcBef>
                <a:spcPts val="20"/>
              </a:spcBef>
              <a:spcAft>
                <a:spcPts val="0"/>
              </a:spcAft>
            </a:pPr>
            <a:r>
              <a:rPr lang="zh-CN" altLang="en-US" smtClean="0"/>
              <a:t>包含抽象方法的类被称作抽象类。抽象类可以包含虚成员、非虚成员和抽象成员，但必须包含抽象成员。</a:t>
            </a:r>
            <a:endParaRPr lang="en-US" altLang="zh-CN" smtClean="0"/>
          </a:p>
          <a:p>
            <a:pPr marL="1524000" lvl="2" indent="-609600" eaLnBrk="1" hangingPunct="1">
              <a:lnSpc>
                <a:spcPct val="130000"/>
              </a:lnSpc>
              <a:spcBef>
                <a:spcPts val="20"/>
              </a:spcBef>
              <a:spcAft>
                <a:spcPts val="0"/>
              </a:spcAft>
            </a:pPr>
            <a:r>
              <a:rPr kumimoji="1" lang="en-US" altLang="zh-CN" smtClean="0"/>
              <a:t>C#</a:t>
            </a:r>
            <a:r>
              <a:rPr kumimoji="1" lang="zh-CN" altLang="en-US" smtClean="0"/>
              <a:t>使用</a:t>
            </a:r>
            <a:r>
              <a:rPr kumimoji="1" lang="en-US" altLang="zh-CN" smtClean="0"/>
              <a:t>abstract</a:t>
            </a:r>
            <a:r>
              <a:rPr kumimoji="1" lang="zh-CN" altLang="en-US" smtClean="0"/>
              <a:t>修饰符声明抽象类和抽象成员。</a:t>
            </a:r>
            <a:endParaRPr kumimoji="1" lang="en-US" altLang="zh-CN" smtClean="0"/>
          </a:p>
          <a:p>
            <a:pPr marL="1524000" lvl="2" indent="-609600" eaLnBrk="1" hangingPunct="1">
              <a:lnSpc>
                <a:spcPct val="130000"/>
              </a:lnSpc>
              <a:spcBef>
                <a:spcPts val="20"/>
              </a:spcBef>
              <a:spcAft>
                <a:spcPts val="0"/>
              </a:spcAft>
            </a:pPr>
            <a:r>
              <a:rPr kumimoji="1" lang="zh-CN" altLang="en-US" smtClean="0"/>
              <a:t>抽象类不能实例化，抽象成员没有提供实现。在（非抽象的）派生类中，必须重写抽象成员。</a:t>
            </a:r>
            <a:endParaRPr kumimoji="1" lang="en-US" altLang="zh-CN" smtClean="0"/>
          </a:p>
          <a:p>
            <a:pPr marL="1524000" lvl="2" indent="-609600" eaLnBrk="1" hangingPunct="1"/>
            <a:endParaRPr kumimoji="1" lang="zh-CN" altLang="en-US" smtClean="0"/>
          </a:p>
        </p:txBody>
      </p:sp>
      <p:sp>
        <p:nvSpPr>
          <p:cNvPr id="3" name="动作按钮: 开始 2">
            <a:hlinkClick r:id="rId1" action="ppaction://hlinksldjump" highlightClick="1"/>
          </p:cNvPr>
          <p:cNvSpPr/>
          <p:nvPr/>
        </p:nvSpPr>
        <p:spPr>
          <a:xfrm>
            <a:off x="8450263" y="6196013"/>
            <a:ext cx="361950" cy="315912"/>
          </a:xfrm>
          <a:prstGeom prst="actionButtonBeginning">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38455" y="889000"/>
            <a:ext cx="8499475" cy="5367655"/>
          </a:xfrm>
        </p:spPr>
        <p:txBody>
          <a:bodyPr lIns="0" tIns="0" rIns="0" bIns="0"/>
          <a:lstStyle/>
          <a:p>
            <a:pPr marL="812800" indent="-812800" eaLnBrk="1" hangingPunct="1">
              <a:lnSpc>
                <a:spcPct val="130000"/>
              </a:lnSpc>
              <a:spcBef>
                <a:spcPct val="50000"/>
              </a:spcBef>
              <a:spcAft>
                <a:spcPts val="0"/>
              </a:spcAft>
              <a:buClrTx/>
              <a:buSzTx/>
              <a:buFont typeface="+mj-ea"/>
              <a:buAutoNum type="ea1JpnChsDbPeriod" startAt="4"/>
              <a:defRPr/>
            </a:pPr>
            <a:r>
              <a:rPr lang="zh-CN" altLang="en-US" sz="2800" b="1" dirty="0" smtClean="0">
                <a:solidFill>
                  <a:srgbClr val="333399"/>
                </a:solidFill>
              </a:rPr>
              <a:t>委托与事件</a:t>
            </a:r>
            <a:endParaRPr lang="en-US" altLang="zh-CN" sz="2800" b="1" dirty="0" smtClean="0">
              <a:solidFill>
                <a:srgbClr val="333399"/>
              </a:solidFill>
            </a:endParaRPr>
          </a:p>
          <a:p>
            <a:pPr marL="914400" lvl="1" indent="-457200" eaLnBrk="1" hangingPunct="1">
              <a:lnSpc>
                <a:spcPct val="130000"/>
              </a:lnSpc>
              <a:spcAft>
                <a:spcPts val="0"/>
              </a:spcAft>
              <a:buSzPct val="100000"/>
              <a:buFont typeface="+mj-lt"/>
              <a:buAutoNum type="arabicPeriod"/>
              <a:defRPr/>
            </a:pPr>
            <a:r>
              <a:rPr kumimoji="1" lang="zh-CN" altLang="en-US" sz="2400" b="1" dirty="0" smtClean="0"/>
              <a:t>关于委托</a:t>
            </a:r>
            <a:endParaRPr kumimoji="1" lang="en-US" altLang="zh-CN" sz="2400" dirty="0" smtClean="0"/>
          </a:p>
          <a:p>
            <a:pPr lvl="1">
              <a:defRPr/>
            </a:pPr>
            <a:r>
              <a:rPr lang="zh-CN" altLang="en-US" sz="2400" dirty="0" smtClean="0"/>
              <a:t>委托其实就是一种引用方法的类型。</a:t>
            </a:r>
            <a:r>
              <a:rPr kumimoji="1" lang="zh-CN" altLang="en-US" sz="2400" dirty="0" smtClean="0"/>
              <a:t>委托与</a:t>
            </a:r>
            <a:r>
              <a:rPr kumimoji="1" lang="en-US" altLang="zh-CN" sz="2400" dirty="0" smtClean="0"/>
              <a:t>C++</a:t>
            </a:r>
            <a:r>
              <a:rPr kumimoji="1" lang="zh-CN" altLang="en-US" sz="2400" dirty="0" smtClean="0"/>
              <a:t>中的函数指针类似。</a:t>
            </a:r>
            <a:r>
              <a:rPr lang="zh-CN" altLang="en-US" sz="2400" dirty="0" smtClean="0"/>
              <a:t>委托通常与事件一起使用。</a:t>
            </a:r>
            <a:endParaRPr kumimoji="1" lang="en-US" altLang="zh-CN" sz="2400" dirty="0" smtClean="0"/>
          </a:p>
          <a:p>
            <a:pPr lvl="1">
              <a:defRPr/>
            </a:pPr>
            <a:r>
              <a:rPr lang="zh-CN" altLang="en-US" sz="2400" dirty="0" smtClean="0"/>
              <a:t>委托用关键字</a:t>
            </a:r>
            <a:r>
              <a:rPr lang="en-US" sz="2400" dirty="0" smtClean="0"/>
              <a:t>delegate</a:t>
            </a:r>
            <a:r>
              <a:rPr lang="zh-CN" altLang="en-US" sz="2400" dirty="0" smtClean="0"/>
              <a:t>修饰，声明委托的示例代码如下所示：</a:t>
            </a:r>
            <a:endParaRPr lang="en-US" altLang="zh-CN" sz="2400" dirty="0" smtClean="0"/>
          </a:p>
          <a:p>
            <a:pPr lvl="2">
              <a:defRPr/>
            </a:pPr>
            <a:r>
              <a:rPr lang="zh-CN" altLang="en-US" dirty="0" smtClean="0"/>
              <a:t> </a:t>
            </a:r>
            <a:r>
              <a:rPr lang="en-US" sz="1800" dirty="0" smtClean="0"/>
              <a:t>public delegate </a:t>
            </a:r>
            <a:r>
              <a:rPr lang="en-US" sz="1800" smtClean="0">
                <a:sym typeface="+mn-ea"/>
              </a:rPr>
              <a:t>void</a:t>
            </a:r>
            <a:r>
              <a:rPr lang="en-US" sz="1800" dirty="0" smtClean="0"/>
              <a:t> </a:t>
            </a:r>
            <a:r>
              <a:rPr lang="en-US" sz="1800" smtClean="0">
                <a:sym typeface="+mn-ea"/>
              </a:rPr>
              <a:t>MyDel(string message);</a:t>
            </a:r>
            <a:r>
              <a:rPr lang="en-US" sz="1800" dirty="0" smtClean="0"/>
              <a:t>           //</a:t>
            </a:r>
            <a:r>
              <a:rPr lang="zh-CN" altLang="en-US" sz="1800" dirty="0" smtClean="0"/>
              <a:t>声明一个委托 </a:t>
            </a:r>
            <a:endParaRPr lang="en-US" altLang="zh-CN" sz="1800" dirty="0" smtClean="0"/>
          </a:p>
          <a:p>
            <a:pPr lvl="1">
              <a:defRPr/>
            </a:pPr>
            <a:r>
              <a:rPr lang="zh-CN" altLang="en-US" sz="2400" dirty="0" smtClean="0"/>
              <a:t>在委托对象被创建的时候，通常情况下要提供它所包含的引用所指向的方法，且委托对象的参数及类型要与该方法的形参及类型相同。示例如下：</a:t>
            </a:r>
            <a:endParaRPr lang="zh-CN" altLang="en-US" sz="2400" dirty="0" smtClean="0"/>
          </a:p>
          <a:p>
            <a:pPr lvl="2">
              <a:defRPr/>
            </a:pPr>
            <a:r>
              <a:rPr lang="en-US" sz="2050" dirty="0" smtClean="0">
                <a:sym typeface="+mn-ea"/>
              </a:rPr>
              <a:t> </a:t>
            </a:r>
            <a:r>
              <a:rPr lang="en-US" sz="2050" dirty="0" err="1" smtClean="0">
                <a:sym typeface="+mn-ea"/>
              </a:rPr>
              <a:t>MyDel</a:t>
            </a:r>
            <a:r>
              <a:rPr lang="en-US" sz="2050" dirty="0" smtClean="0">
                <a:sym typeface="+mn-ea"/>
              </a:rPr>
              <a:t> del =new </a:t>
            </a:r>
            <a:r>
              <a:rPr lang="en-US" sz="2050" dirty="0" err="1" smtClean="0">
                <a:sym typeface="+mn-ea"/>
              </a:rPr>
              <a:t>MyDel</a:t>
            </a:r>
            <a:r>
              <a:rPr lang="en-US" sz="2050" dirty="0" smtClean="0">
                <a:sym typeface="+mn-ea"/>
              </a:rPr>
              <a:t>( </a:t>
            </a:r>
            <a:r>
              <a:rPr lang="en-US" sz="2050" dirty="0" err="1" smtClean="0">
                <a:sym typeface="+mn-ea"/>
              </a:rPr>
              <a:t>DelegateMethod</a:t>
            </a:r>
            <a:r>
              <a:rPr lang="en-US" sz="2050" dirty="0" smtClean="0">
                <a:sym typeface="+mn-ea"/>
              </a:rPr>
              <a:t>); </a:t>
            </a:r>
            <a:endParaRPr lang="en-US" sz="2050" dirty="0" smtClean="0">
              <a:sym typeface="+mn-ea"/>
            </a:endParaRPr>
          </a:p>
          <a:p>
            <a:pPr marL="457200" lvl="1" indent="0">
              <a:buNone/>
              <a:defRPr/>
            </a:pPr>
            <a:r>
              <a:rPr lang="en-US" sz="2395" dirty="0" err="1" smtClean="0">
                <a:sym typeface="+mn-ea"/>
              </a:rPr>
              <a:t>   DelegateMethod</a:t>
            </a:r>
            <a:r>
              <a:rPr lang="zh-CN" altLang="en-US" sz="2395" dirty="0" err="1" smtClean="0">
                <a:sym typeface="+mn-ea"/>
              </a:rPr>
              <a:t>即委托指向的方法。</a:t>
            </a:r>
            <a:endParaRPr lang="en-US" altLang="zh-CN" sz="2200" dirty="0" smtClean="0">
              <a:cs typeface="+mn-cs"/>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338455" y="1399540"/>
            <a:ext cx="8499475" cy="4990465"/>
          </a:xfrm>
        </p:spPr>
        <p:txBody>
          <a:bodyPr lIns="0" tIns="0" rIns="0" bIns="0"/>
          <a:lstStyle/>
          <a:p>
            <a:pPr eaLnBrk="1" hangingPunct="1">
              <a:lnSpc>
                <a:spcPct val="120000"/>
              </a:lnSpc>
            </a:pPr>
            <a:r>
              <a:rPr lang="zh-CN" altLang="en-US" sz="2400" b="1" dirty="0" smtClean="0">
                <a:sym typeface="+mn-ea"/>
              </a:rPr>
              <a:t>托管代码：</a:t>
            </a:r>
            <a:r>
              <a:rPr lang="zh-CN" altLang="en-US" sz="2400" b="1" dirty="0" smtClean="0"/>
              <a:t>针对</a:t>
            </a:r>
            <a:r>
              <a:rPr lang="en-US" altLang="zh-CN" sz="2400" b="1" dirty="0" smtClean="0"/>
              <a:t>.NET Framework </a:t>
            </a:r>
            <a:r>
              <a:rPr lang="zh-CN" altLang="en-US" sz="2400" b="1" dirty="0" smtClean="0"/>
              <a:t>编写的代码。</a:t>
            </a:r>
            <a:endParaRPr lang="zh-CN" altLang="en-US" sz="2400" b="1" dirty="0" smtClean="0"/>
          </a:p>
          <a:p>
            <a:pPr eaLnBrk="1" hangingPunct="1">
              <a:lnSpc>
                <a:spcPct val="120000"/>
              </a:lnSpc>
            </a:pPr>
            <a:r>
              <a:rPr lang="zh-CN" altLang="en-US" sz="2400" b="1" dirty="0" smtClean="0">
                <a:sym typeface="+mn-ea"/>
              </a:rPr>
              <a:t>托管应用程序：</a:t>
            </a:r>
            <a:r>
              <a:rPr lang="zh-CN" altLang="en-US" sz="2400" b="1" dirty="0" smtClean="0"/>
              <a:t>根据托管</a:t>
            </a:r>
            <a:r>
              <a:rPr lang="zh-CN" altLang="en-US" sz="2400" b="1" dirty="0" smtClean="0"/>
              <a:t>代码生成的应用程序。</a:t>
            </a:r>
            <a:endParaRPr lang="zh-CN" altLang="en-US" sz="2400" b="1" dirty="0" smtClean="0"/>
          </a:p>
          <a:p>
            <a:pPr lvl="0" eaLnBrk="1" hangingPunct="1">
              <a:lnSpc>
                <a:spcPct val="120000"/>
              </a:lnSpc>
            </a:pPr>
            <a:r>
              <a:rPr lang="zh-CN" altLang="en-US" sz="2400" b="1" dirty="0" smtClean="0"/>
              <a:t>一个应用程序可以只采用托管代码进行构建，也可以联合使用托管代码和非托管代码进行构建。</a:t>
            </a:r>
            <a:endParaRPr lang="zh-CN" altLang="en-US" sz="2400" b="1" dirty="0" smtClean="0"/>
          </a:p>
          <a:p>
            <a:pPr lvl="0" eaLnBrk="1" hangingPunct="1">
              <a:lnSpc>
                <a:spcPct val="120000"/>
              </a:lnSpc>
            </a:pPr>
            <a:r>
              <a:rPr lang="zh-CN" altLang="en-US" sz="2400" b="1" dirty="0" smtClean="0"/>
              <a:t>非托管代码不依赖</a:t>
            </a:r>
            <a:r>
              <a:rPr lang="en-US" altLang="zh-CN" sz="2400" b="1" dirty="0" smtClean="0"/>
              <a:t>.</a:t>
            </a:r>
            <a:r>
              <a:rPr lang="en-US" altLang="zh-CN" sz="2400" b="1" dirty="0" err="1" smtClean="0"/>
              <a:t>NET Framework</a:t>
            </a:r>
            <a:r>
              <a:rPr lang="zh-CN" altLang="en-US" sz="2400" b="1" dirty="0" smtClean="0"/>
              <a:t>。</a:t>
            </a:r>
            <a:endParaRPr lang="zh-CN" altLang="en-US" sz="2740" b="1" dirty="0" smtClean="0"/>
          </a:p>
          <a:p>
            <a:pPr eaLnBrk="1" hangingPunct="1">
              <a:lnSpc>
                <a:spcPct val="120000"/>
              </a:lnSpc>
            </a:pPr>
            <a:r>
              <a:rPr lang="zh-CN" altLang="en-US" sz="2400" b="1" dirty="0" smtClean="0"/>
              <a:t> </a:t>
            </a:r>
            <a:r>
              <a:rPr lang="en-US" altLang="zh-CN" sz="2400" b="1" dirty="0" smtClean="0"/>
              <a:t>.NET Framework </a:t>
            </a:r>
            <a:r>
              <a:rPr lang="zh-CN" altLang="en-US" sz="2400" b="1" dirty="0" smtClean="0"/>
              <a:t>支持多种语言：</a:t>
            </a:r>
            <a:r>
              <a:rPr lang="en-US" altLang="zh-CN" sz="2400" b="1" dirty="0" smtClean="0"/>
              <a:t>C#</a:t>
            </a:r>
            <a:r>
              <a:rPr lang="zh-CN" altLang="en-US" sz="2400" b="1" dirty="0" smtClean="0"/>
              <a:t>、</a:t>
            </a:r>
            <a:r>
              <a:rPr lang="en-US" altLang="zh-CN" sz="2400" b="1" dirty="0" smtClean="0"/>
              <a:t>Visual Basic(VB)</a:t>
            </a:r>
            <a:r>
              <a:rPr lang="zh-CN" altLang="en-US" sz="2400" b="1" dirty="0" smtClean="0"/>
              <a:t>、</a:t>
            </a:r>
            <a:r>
              <a:rPr lang="en-US" altLang="zh-CN" sz="2400" b="1" dirty="0" smtClean="0"/>
              <a:t>C++/CLI</a:t>
            </a:r>
            <a:r>
              <a:rPr lang="zh-CN" altLang="en-US" sz="2400" b="1" dirty="0" smtClean="0"/>
              <a:t>、</a:t>
            </a:r>
            <a:r>
              <a:rPr lang="en-US" altLang="zh-CN" sz="2400" b="1" dirty="0" smtClean="0"/>
              <a:t>J#</a:t>
            </a:r>
            <a:r>
              <a:rPr lang="zh-CN" altLang="en-US" sz="2400" b="1" dirty="0" smtClean="0"/>
              <a:t>等几十种。</a:t>
            </a:r>
            <a:endParaRPr lang="en-US" altLang="zh-CN" sz="2400" b="1" dirty="0" smtClean="0"/>
          </a:p>
          <a:p>
            <a:pPr eaLnBrk="1" hangingPunct="1">
              <a:lnSpc>
                <a:spcPct val="120000"/>
              </a:lnSpc>
            </a:pPr>
            <a:endParaRPr lang="en-US" altLang="zh-CN" sz="2400" b="1" dirty="0" smtClean="0"/>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body" idx="4294967295"/>
          </p:nvPr>
        </p:nvSpPr>
        <p:spPr>
          <a:xfrm>
            <a:off x="338138" y="889000"/>
            <a:ext cx="8499475" cy="5432425"/>
          </a:xfrm>
        </p:spPr>
        <p:txBody>
          <a:bodyPr lIns="0" tIns="0" rIns="0" bIns="0"/>
          <a:lstStyle/>
          <a:p>
            <a:pPr lvl="1"/>
            <a:r>
              <a:rPr lang="zh-CN" altLang="en-US" sz="2400" smtClean="0"/>
              <a:t>使用委托示例代码如下</a:t>
            </a:r>
            <a:r>
              <a:rPr lang="zh-CN" altLang="en-US" sz="1200" smtClean="0"/>
              <a:t>： </a:t>
            </a:r>
            <a:r>
              <a:rPr lang="en-US" altLang="zh-CN" sz="1200" smtClean="0"/>
              <a:t>C:\Users\huang\Desktop\Web</a:t>
            </a:r>
            <a:r>
              <a:rPr lang="zh-CN" altLang="en-US" sz="1200" smtClean="0"/>
              <a:t>编程技术</a:t>
            </a:r>
            <a:r>
              <a:rPr lang="en-US" altLang="zh-CN" sz="1200" smtClean="0"/>
              <a:t>\ch2\Delegate2</a:t>
            </a:r>
            <a:endParaRPr lang="en-US" altLang="zh-CN" sz="2400" smtClean="0"/>
          </a:p>
          <a:p>
            <a:pPr lvl="2"/>
            <a:r>
              <a:rPr lang="zh-CN" altLang="en-US" sz="1800" smtClean="0"/>
              <a:t> </a:t>
            </a:r>
            <a:r>
              <a:rPr lang="en-US" sz="1800" smtClean="0"/>
              <a:t>class Program                //</a:t>
            </a:r>
            <a:r>
              <a:rPr lang="zh-CN" altLang="en-US" sz="1800" smtClean="0"/>
              <a:t>应用程序主类</a:t>
            </a:r>
            <a:endParaRPr lang="en-US" altLang="zh-CN" sz="1800" smtClean="0"/>
          </a:p>
          <a:p>
            <a:pPr lvl="2"/>
            <a:r>
              <a:rPr lang="zh-CN" altLang="en-US" sz="1800" smtClean="0"/>
              <a:t> </a:t>
            </a:r>
            <a:r>
              <a:rPr lang="en-US" altLang="zh-CN" sz="1800" smtClean="0"/>
              <a:t>{</a:t>
            </a:r>
            <a:endParaRPr lang="en-US" altLang="zh-CN" sz="1800" smtClean="0"/>
          </a:p>
          <a:p>
            <a:pPr lvl="2"/>
            <a:r>
              <a:rPr lang="en-US" altLang="zh-CN" sz="1800" smtClean="0"/>
              <a:t>     </a:t>
            </a:r>
            <a:r>
              <a:rPr lang="en-US" sz="1800" smtClean="0"/>
              <a:t>public delegate void MyDel(string message);       //</a:t>
            </a:r>
            <a:r>
              <a:rPr lang="zh-CN" altLang="en-US" sz="1800" smtClean="0"/>
              <a:t>声明一个委托</a:t>
            </a:r>
            <a:endParaRPr lang="en-US" altLang="zh-CN" sz="1800" smtClean="0"/>
          </a:p>
          <a:p>
            <a:pPr lvl="2"/>
            <a:r>
              <a:rPr lang="en-US" altLang="zh-CN" sz="1800" smtClean="0"/>
              <a:t>    </a:t>
            </a:r>
            <a:r>
              <a:rPr lang="zh-CN" altLang="en-US" sz="1800" smtClean="0"/>
              <a:t> </a:t>
            </a:r>
            <a:r>
              <a:rPr lang="en-US" sz="1800" smtClean="0"/>
              <a:t>public static void DelegateMethod(string message)   //</a:t>
            </a:r>
            <a:r>
              <a:rPr lang="zh-CN" altLang="en-US" sz="1800" smtClean="0"/>
              <a:t>声明调用委托 </a:t>
            </a:r>
            <a:endParaRPr lang="en-US" altLang="zh-CN" sz="1800" smtClean="0"/>
          </a:p>
          <a:p>
            <a:pPr lvl="2"/>
            <a:r>
              <a:rPr lang="en-US" altLang="zh-CN" sz="1800" smtClean="0"/>
              <a:t>    </a:t>
            </a:r>
            <a:r>
              <a:rPr lang="zh-CN" altLang="en-US" sz="1800" smtClean="0"/>
              <a:t> </a:t>
            </a:r>
            <a:r>
              <a:rPr lang="en-US" altLang="zh-CN" sz="1800" smtClean="0"/>
              <a:t>{</a:t>
            </a:r>
            <a:endParaRPr lang="en-US" altLang="zh-CN" sz="1800" smtClean="0"/>
          </a:p>
          <a:p>
            <a:pPr lvl="2"/>
            <a:r>
              <a:rPr lang="en-US" altLang="zh-CN" sz="1800" smtClean="0"/>
              <a:t>         </a:t>
            </a:r>
            <a:r>
              <a:rPr lang="en-US" sz="1800" smtClean="0"/>
              <a:t>Console.WriteLine("message is: " + message);       //</a:t>
            </a:r>
            <a:r>
              <a:rPr lang="zh-CN" altLang="en-US" sz="1800" smtClean="0"/>
              <a:t>输出字串</a:t>
            </a:r>
            <a:endParaRPr lang="en-US" altLang="zh-CN" sz="1800" smtClean="0"/>
          </a:p>
          <a:p>
            <a:pPr lvl="2"/>
            <a:r>
              <a:rPr lang="en-US" altLang="zh-CN" sz="1800" smtClean="0"/>
              <a:t>    </a:t>
            </a:r>
            <a:r>
              <a:rPr lang="zh-CN" altLang="en-US" sz="1800" smtClean="0"/>
              <a:t> </a:t>
            </a:r>
            <a:r>
              <a:rPr lang="en-US" altLang="zh-CN" sz="1800" smtClean="0"/>
              <a:t>} </a:t>
            </a:r>
            <a:endParaRPr lang="en-US" altLang="zh-CN" sz="1800" smtClean="0"/>
          </a:p>
          <a:p>
            <a:pPr lvl="2"/>
            <a:r>
              <a:rPr lang="en-US" sz="1800" smtClean="0"/>
              <a:t>     static void Main(string[] args)           //</a:t>
            </a:r>
            <a:r>
              <a:rPr lang="zh-CN" altLang="en-US" sz="1800" smtClean="0"/>
              <a:t>应用程序入口方法 </a:t>
            </a:r>
            <a:endParaRPr lang="en-US" altLang="zh-CN" sz="1800" smtClean="0"/>
          </a:p>
          <a:p>
            <a:pPr lvl="2"/>
            <a:r>
              <a:rPr lang="en-US" altLang="zh-CN" sz="1800" smtClean="0"/>
              <a:t>     {  </a:t>
            </a:r>
            <a:endParaRPr lang="en-US" altLang="zh-CN" sz="1800" smtClean="0"/>
          </a:p>
          <a:p>
            <a:pPr lvl="2"/>
            <a:r>
              <a:rPr lang="en-US" sz="1800" smtClean="0"/>
              <a:t>         </a:t>
            </a:r>
            <a:r>
              <a:rPr lang="en-US" sz="1800" dirty="0" err="1" smtClean="0">
                <a:sym typeface="+mn-ea"/>
              </a:rPr>
              <a:t>MyDel</a:t>
            </a:r>
            <a:r>
              <a:rPr lang="en-US" sz="1800" dirty="0" smtClean="0">
                <a:sym typeface="+mn-ea"/>
              </a:rPr>
              <a:t> del =new </a:t>
            </a:r>
            <a:r>
              <a:rPr lang="en-US" sz="1800" dirty="0" err="1" smtClean="0">
                <a:sym typeface="+mn-ea"/>
              </a:rPr>
              <a:t>MyDel</a:t>
            </a:r>
            <a:r>
              <a:rPr lang="en-US" sz="1800" dirty="0" smtClean="0">
                <a:sym typeface="+mn-ea"/>
              </a:rPr>
              <a:t>( </a:t>
            </a:r>
            <a:r>
              <a:rPr lang="en-US" sz="1800" dirty="0" err="1" smtClean="0">
                <a:sym typeface="+mn-ea"/>
              </a:rPr>
              <a:t>DelegateMethod</a:t>
            </a:r>
            <a:r>
              <a:rPr lang="en-US" sz="1800" dirty="0" smtClean="0">
                <a:sym typeface="+mn-ea"/>
              </a:rPr>
              <a:t>)</a:t>
            </a:r>
            <a:r>
              <a:rPr lang="en-US" sz="1800" smtClean="0"/>
              <a:t>;  //</a:t>
            </a:r>
            <a:r>
              <a:rPr lang="zh-CN" altLang="en-US" sz="1800" smtClean="0"/>
              <a:t>初始化， </a:t>
            </a:r>
            <a:r>
              <a:rPr lang="zh-CN" altLang="en-US" sz="1800" smtClean="0">
                <a:solidFill>
                  <a:srgbClr val="993366"/>
                </a:solidFill>
                <a:latin typeface="楷体" panose="02010609060101010101" pitchFamily="49" charset="-122"/>
                <a:ea typeface="楷体" panose="02010609060101010101" pitchFamily="49" charset="-122"/>
                <a:hlinkClick r:id="rId1" action="ppaction://hlinksldjump"/>
              </a:rPr>
              <a:t>另一种写法</a:t>
            </a:r>
            <a:endParaRPr lang="en-US" altLang="zh-CN" sz="1800" smtClean="0">
              <a:solidFill>
                <a:srgbClr val="993366"/>
              </a:solidFill>
              <a:latin typeface="楷体" panose="02010609060101010101" pitchFamily="49" charset="-122"/>
              <a:ea typeface="楷体" panose="02010609060101010101" pitchFamily="49" charset="-122"/>
            </a:endParaRPr>
          </a:p>
          <a:p>
            <a:pPr lvl="2"/>
            <a:r>
              <a:rPr lang="en-US" sz="1800" smtClean="0"/>
              <a:t>         del(“My Delegate Method");            //</a:t>
            </a:r>
            <a:r>
              <a:rPr lang="zh-CN" altLang="en-US" sz="1800" smtClean="0"/>
              <a:t>使用委托</a:t>
            </a:r>
            <a:endParaRPr lang="en-US" altLang="zh-CN" sz="1800" smtClean="0"/>
          </a:p>
          <a:p>
            <a:pPr lvl="2"/>
            <a:r>
              <a:rPr lang="en-US" altLang="zh-CN" sz="1800" smtClean="0"/>
              <a:t>        </a:t>
            </a:r>
            <a:r>
              <a:rPr lang="zh-CN" altLang="en-US" sz="1800" smtClean="0"/>
              <a:t> </a:t>
            </a:r>
            <a:r>
              <a:rPr lang="en-US" sz="1800" smtClean="0"/>
              <a:t>Console.ReadKey();                  //</a:t>
            </a:r>
            <a:r>
              <a:rPr lang="zh-CN" altLang="en-US" sz="1800" smtClean="0"/>
              <a:t>等待用户按键 </a:t>
            </a:r>
            <a:endParaRPr lang="en-US" altLang="zh-CN" sz="1800" smtClean="0"/>
          </a:p>
          <a:p>
            <a:pPr lvl="2"/>
            <a:r>
              <a:rPr lang="en-US" altLang="zh-CN" sz="1800" smtClean="0"/>
              <a:t>     }</a:t>
            </a:r>
            <a:endParaRPr lang="en-US" altLang="zh-CN" sz="1800" smtClean="0"/>
          </a:p>
          <a:p>
            <a:pPr lvl="2"/>
            <a:r>
              <a:rPr lang="en-US" altLang="zh-CN" sz="1800" smtClean="0"/>
              <a:t> }</a:t>
            </a:r>
            <a:endParaRPr lang="en-US" altLang="zh-CN" sz="1800" smtClean="0"/>
          </a:p>
          <a:p>
            <a:pPr lvl="2"/>
            <a:endParaRPr kumimoji="1" lang="en-US" altLang="zh-CN" sz="1800" smtClean="0"/>
          </a:p>
        </p:txBody>
      </p:sp>
      <p:sp>
        <p:nvSpPr>
          <p:cNvPr id="3" name="动作按钮: 后退或前一项 2">
            <a:hlinkClick r:id="rId2" action="ppaction://hlinksldjump" highlightClick="1"/>
          </p:cNvPr>
          <p:cNvSpPr/>
          <p:nvPr/>
        </p:nvSpPr>
        <p:spPr>
          <a:xfrm>
            <a:off x="5438775" y="5911850"/>
            <a:ext cx="220663" cy="220663"/>
          </a:xfrm>
          <a:prstGeom prst="actionButtonBackPrevio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2" name="动作按钮: 后退或前一项 1">
            <a:hlinkClick r:id="rId2" action="ppaction://hlinksldjump" highlightClick="1"/>
          </p:cNvPr>
          <p:cNvSpPr/>
          <p:nvPr/>
        </p:nvSpPr>
        <p:spPr>
          <a:xfrm>
            <a:off x="8355013" y="6227763"/>
            <a:ext cx="315912" cy="252412"/>
          </a:xfrm>
          <a:prstGeom prst="actionButtonBackPrevious">
            <a:avLst/>
          </a:prstGeom>
          <a:solidFill>
            <a:srgbClr val="333399"/>
          </a:solidFill>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en-US"/>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body" idx="4294967295"/>
          </p:nvPr>
        </p:nvSpPr>
        <p:spPr>
          <a:xfrm>
            <a:off x="338138" y="889000"/>
            <a:ext cx="8499475" cy="655638"/>
          </a:xfrm>
        </p:spPr>
        <p:txBody>
          <a:bodyPr lIns="0" tIns="0" rIns="0" bIns="0"/>
          <a:lstStyle/>
          <a:p>
            <a:pPr lvl="1"/>
            <a:r>
              <a:rPr kumimoji="1" lang="zh-CN" altLang="en-US" sz="2400" smtClean="0"/>
              <a:t>运行结果：</a:t>
            </a:r>
            <a:endParaRPr kumimoji="1" lang="en-US" altLang="zh-CN" sz="2400" smtClean="0"/>
          </a:p>
        </p:txBody>
      </p:sp>
      <p:sp>
        <p:nvSpPr>
          <p:cNvPr id="114691" name="矩形 3"/>
          <p:cNvSpPr>
            <a:spLocks noChangeArrowheads="1"/>
          </p:cNvSpPr>
          <p:nvPr/>
        </p:nvSpPr>
        <p:spPr bwMode="auto">
          <a:xfrm>
            <a:off x="693738" y="4826000"/>
            <a:ext cx="7929562" cy="737235"/>
          </a:xfrm>
          <a:prstGeom prst="rect">
            <a:avLst/>
          </a:prstGeom>
          <a:noFill/>
          <a:ln w="9525">
            <a:noFill/>
            <a:miter lim="800000"/>
          </a:ln>
        </p:spPr>
        <p:txBody>
          <a:bodyPr>
            <a:spAutoFit/>
          </a:bodyPr>
          <a:lstStyle/>
          <a:p>
            <a:pPr algn="l"/>
            <a:r>
              <a:rPr lang="zh-CN" altLang="en-US" sz="2400"/>
              <a:t>示例</a:t>
            </a:r>
            <a:r>
              <a:rPr lang="en-US" altLang="zh-CN" sz="2400"/>
              <a:t>2</a:t>
            </a:r>
            <a:r>
              <a:rPr lang="zh-CN" altLang="en-US" sz="2400"/>
              <a:t>：</a:t>
            </a:r>
            <a:endParaRPr lang="en-US" altLang="zh-CN" sz="2400"/>
          </a:p>
          <a:p>
            <a:pPr lvl="2" algn="l"/>
            <a:r>
              <a:rPr lang="en-US" altLang="zh-CN" sz="1800"/>
              <a:t>D:\......\</a:t>
            </a:r>
            <a:r>
              <a:rPr lang="zh-CN" altLang="en-US" sz="1800"/>
              <a:t>第</a:t>
            </a:r>
            <a:r>
              <a:rPr lang="en-US" altLang="zh-CN" sz="1800"/>
              <a:t>2</a:t>
            </a:r>
            <a:r>
              <a:rPr lang="zh-CN" altLang="en-US" sz="1800"/>
              <a:t>章示例</a:t>
            </a:r>
            <a:r>
              <a:rPr lang="en-US" altLang="zh-CN" sz="1800"/>
              <a:t>\2-2\</a:t>
            </a:r>
            <a:r>
              <a:rPr lang="en-US" sz="1800"/>
              <a:t> </a:t>
            </a:r>
            <a:r>
              <a:rPr lang="en-US" altLang="zh-CN" sz="1800"/>
              <a:t>D</a:t>
            </a:r>
            <a:r>
              <a:rPr lang="en-US" sz="1800"/>
              <a:t>elegate2</a:t>
            </a:r>
            <a:endParaRPr kumimoji="1" lang="en-US" altLang="zh-CN" sz="1800"/>
          </a:p>
        </p:txBody>
      </p:sp>
      <p:pic>
        <p:nvPicPr>
          <p:cNvPr id="114692" name="Picture 5"/>
          <p:cNvPicPr>
            <a:picLocks noChangeAspect="1" noChangeArrowheads="1"/>
          </p:cNvPicPr>
          <p:nvPr/>
        </p:nvPicPr>
        <p:blipFill>
          <a:blip r:embed="rId1" cstate="print"/>
          <a:srcRect/>
          <a:stretch>
            <a:fillRect/>
          </a:stretch>
        </p:blipFill>
        <p:spPr bwMode="auto">
          <a:xfrm>
            <a:off x="1000125" y="1616075"/>
            <a:ext cx="7315200" cy="2009775"/>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38455" y="962025"/>
            <a:ext cx="8499475" cy="5324475"/>
          </a:xfrm>
        </p:spPr>
        <p:txBody>
          <a:bodyPr lIns="0" tIns="0" rIns="0" bIns="0"/>
          <a:lstStyle/>
          <a:p>
            <a:pPr marL="914400" lvl="1" indent="-457200">
              <a:buSzPct val="100000"/>
              <a:buFont typeface="+mj-lt"/>
              <a:buAutoNum type="arabicPeriod" startAt="2"/>
              <a:defRPr/>
            </a:pPr>
            <a:r>
              <a:rPr lang="zh-CN" altLang="en-US" sz="2400" b="1" dirty="0" smtClean="0">
                <a:cs typeface="+mn-cs"/>
              </a:rPr>
              <a:t>事件及其处理</a:t>
            </a:r>
            <a:endParaRPr lang="en-US" altLang="zh-CN" sz="2400" b="1" dirty="0" smtClean="0">
              <a:cs typeface="+mn-cs"/>
            </a:endParaRPr>
          </a:p>
          <a:p>
            <a:pPr marL="914400" lvl="1" indent="-457200">
              <a:lnSpc>
                <a:spcPct val="130000"/>
              </a:lnSpc>
              <a:defRPr/>
            </a:pPr>
            <a:r>
              <a:rPr lang="zh-CN" altLang="en-US" sz="2400" dirty="0" smtClean="0">
                <a:cs typeface="+mn-cs"/>
              </a:rPr>
              <a:t>事件是任何外部刺激。例如：用户</a:t>
            </a:r>
            <a:r>
              <a:rPr lang="zh-CN" altLang="en-US" sz="2400" dirty="0" smtClean="0">
                <a:sym typeface="+mn-ea"/>
              </a:rPr>
              <a:t>在图形用户界面中执行的</a:t>
            </a:r>
            <a:r>
              <a:rPr lang="zh-CN" altLang="en-US" sz="2400" dirty="0" smtClean="0">
                <a:cs typeface="+mn-cs"/>
              </a:rPr>
              <a:t>操作（</a:t>
            </a:r>
            <a:r>
              <a:rPr lang="zh-CN" altLang="en-US" sz="2400" dirty="0" smtClean="0">
                <a:solidFill>
                  <a:schemeClr val="tx1"/>
                </a:solidFill>
                <a:cs typeface="+mn-cs"/>
              </a:rPr>
              <a:t>单击鼠标或按钮等</a:t>
            </a:r>
            <a:r>
              <a:rPr lang="zh-CN" altLang="en-US" sz="2400" dirty="0" smtClean="0">
                <a:cs typeface="+mn-cs"/>
              </a:rPr>
              <a:t>）、来自其他程序的消息。</a:t>
            </a:r>
            <a:endParaRPr lang="zh-CN" altLang="en-US" sz="2400" dirty="0" smtClean="0">
              <a:cs typeface="+mn-cs"/>
            </a:endParaRPr>
          </a:p>
          <a:p>
            <a:pPr marL="914400" lvl="1" indent="-457200">
              <a:lnSpc>
                <a:spcPct val="130000"/>
              </a:lnSpc>
              <a:defRPr/>
            </a:pPr>
            <a:r>
              <a:rPr lang="zh-CN" altLang="en-US" sz="2400" dirty="0" smtClean="0">
                <a:sym typeface="+mn-ea"/>
              </a:rPr>
              <a:t>类或对象可以通过事件向其他类或对象通知发生的相关事情。</a:t>
            </a:r>
            <a:endParaRPr lang="en-US" altLang="zh-CN" sz="2400" dirty="0" smtClean="0">
              <a:cs typeface="+mn-cs"/>
            </a:endParaRPr>
          </a:p>
          <a:p>
            <a:pPr lvl="1">
              <a:lnSpc>
                <a:spcPct val="130000"/>
              </a:lnSpc>
              <a:defRPr/>
            </a:pPr>
            <a:r>
              <a:rPr lang="en-US" altLang="zh-CN" sz="2400" dirty="0" smtClean="0">
                <a:cs typeface="+mn-cs"/>
              </a:rPr>
              <a:t>C#</a:t>
            </a:r>
            <a:r>
              <a:rPr lang="zh-CN" altLang="en-US" sz="2400" dirty="0" smtClean="0">
                <a:cs typeface="+mn-cs"/>
              </a:rPr>
              <a:t>中，对</a:t>
            </a:r>
            <a:r>
              <a:rPr lang="zh-CN" altLang="en-US" sz="2400" dirty="0" smtClean="0">
                <a:cs typeface="+mn-cs"/>
                <a:sym typeface="+mn-ea"/>
              </a:rPr>
              <a:t>事件的处理</a:t>
            </a:r>
            <a:r>
              <a:rPr lang="zh-CN" altLang="en-US" sz="2400" dirty="0" smtClean="0">
                <a:cs typeface="+mn-cs"/>
                <a:sym typeface="+mn-ea"/>
              </a:rPr>
              <a:t>采用“发布</a:t>
            </a:r>
            <a:r>
              <a:rPr lang="en-US" altLang="zh-CN" sz="2400" dirty="0" smtClean="0">
                <a:cs typeface="+mn-cs"/>
                <a:sym typeface="+mn-ea"/>
              </a:rPr>
              <a:t>/</a:t>
            </a:r>
            <a:r>
              <a:rPr lang="zh-CN" altLang="en-US" sz="2400" dirty="0" smtClean="0">
                <a:cs typeface="+mn-cs"/>
                <a:sym typeface="+mn-ea"/>
              </a:rPr>
              <a:t>订阅”模型。</a:t>
            </a:r>
            <a:r>
              <a:rPr lang="zh-CN" altLang="en-US" sz="2400" dirty="0" smtClean="0">
                <a:cs typeface="+mn-cs"/>
              </a:rPr>
              <a:t>发送或引发事件的类称为“发行者”，接收或处理事件的类称为“订阅者（订户）”。</a:t>
            </a:r>
            <a:r>
              <a:rPr lang="zh-CN" altLang="en-US" sz="2400" dirty="0" smtClean="0">
                <a:sym typeface="+mn-ea"/>
              </a:rPr>
              <a:t>发行者决定在什么情况下引发事件，而订阅者决定执行何种操作来响应该事件。</a:t>
            </a:r>
            <a:endParaRPr lang="en-US" altLang="zh-CN" sz="2400" dirty="0" smtClean="0"/>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38455" y="1064260"/>
            <a:ext cx="8499475" cy="5589270"/>
          </a:xfrm>
        </p:spPr>
        <p:txBody>
          <a:bodyPr lIns="0" tIns="0" rIns="0" bIns="0"/>
          <a:lstStyle/>
          <a:p>
            <a:pPr lvl="1">
              <a:lnSpc>
                <a:spcPct val="130000"/>
              </a:lnSpc>
              <a:spcBef>
                <a:spcPts val="20"/>
              </a:spcBef>
              <a:spcAft>
                <a:spcPts val="0"/>
              </a:spcAft>
              <a:defRPr/>
            </a:pPr>
            <a:r>
              <a:rPr lang="zh-CN" altLang="en-US" sz="2400" dirty="0" smtClean="0"/>
              <a:t>一个事件可以有多个订阅者。在此情况下，当引发该事件时，会同步调用多个事件处理程序。</a:t>
            </a:r>
            <a:endParaRPr lang="en-US" altLang="zh-CN" sz="2400" dirty="0" smtClean="0"/>
          </a:p>
          <a:p>
            <a:pPr lvl="1">
              <a:lnSpc>
                <a:spcPct val="130000"/>
              </a:lnSpc>
              <a:spcBef>
                <a:spcPts val="20"/>
              </a:spcBef>
              <a:spcAft>
                <a:spcPts val="0"/>
              </a:spcAft>
              <a:defRPr/>
            </a:pPr>
            <a:r>
              <a:rPr lang="zh-CN" altLang="en-US" sz="2400" dirty="0" smtClean="0"/>
              <a:t>一个订阅者可处理来自多个发行者的多个事件。</a:t>
            </a:r>
            <a:endParaRPr lang="en-US" altLang="zh-CN" sz="2400" dirty="0" smtClean="0"/>
          </a:p>
          <a:p>
            <a:pPr lvl="1">
              <a:lnSpc>
                <a:spcPct val="130000"/>
              </a:lnSpc>
              <a:spcBef>
                <a:spcPts val="20"/>
              </a:spcBef>
              <a:spcAft>
                <a:spcPts val="0"/>
              </a:spcAft>
              <a:defRPr/>
            </a:pPr>
            <a:r>
              <a:rPr lang="zh-CN" altLang="en-US" sz="2400" dirty="0" smtClean="0"/>
              <a:t>在</a:t>
            </a:r>
            <a:r>
              <a:rPr lang="en-US" altLang="zh-CN" sz="2400" dirty="0" smtClean="0"/>
              <a:t>C#</a:t>
            </a:r>
            <a:r>
              <a:rPr lang="zh-CN" altLang="en-US" sz="2400" dirty="0" smtClean="0"/>
              <a:t>中，事件是使用委托来定义和触发的。</a:t>
            </a:r>
            <a:endParaRPr lang="en-US" altLang="zh-CN" sz="2400" dirty="0" smtClean="0"/>
          </a:p>
          <a:p>
            <a:pPr lvl="1">
              <a:lnSpc>
                <a:spcPct val="130000"/>
              </a:lnSpc>
              <a:spcBef>
                <a:spcPts val="20"/>
              </a:spcBef>
              <a:spcAft>
                <a:spcPts val="0"/>
              </a:spcAft>
              <a:defRPr/>
            </a:pPr>
            <a:endParaRPr lang="en-US" altLang="zh-CN" sz="2400" dirty="0" smtClean="0"/>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38455" y="1145540"/>
            <a:ext cx="8499475" cy="5507990"/>
          </a:xfrm>
        </p:spPr>
        <p:txBody>
          <a:bodyPr lIns="0" tIns="0" rIns="0" bIns="0"/>
          <a:lstStyle/>
          <a:p>
            <a:pPr marL="914400" lvl="1" indent="-457200">
              <a:lnSpc>
                <a:spcPct val="130000"/>
              </a:lnSpc>
              <a:defRPr/>
            </a:pPr>
            <a:r>
              <a:rPr lang="zh-CN" altLang="en-US" sz="2400" dirty="0" smtClean="0">
                <a:cs typeface="+mn-cs"/>
              </a:rPr>
              <a:t>由于事件太普遍了，</a:t>
            </a:r>
            <a:r>
              <a:rPr lang="en-US" altLang="zh-CN" sz="2400" dirty="0" smtClean="0">
                <a:cs typeface="+mn-cs"/>
              </a:rPr>
              <a:t>C#</a:t>
            </a:r>
            <a:r>
              <a:rPr lang="zh-CN" altLang="en-US" sz="2400" dirty="0" smtClean="0">
                <a:cs typeface="+mn-cs"/>
              </a:rPr>
              <a:t>和</a:t>
            </a:r>
            <a:r>
              <a:rPr lang="en-US" altLang="zh-CN" sz="2400" dirty="0" smtClean="0">
                <a:cs typeface="+mn-cs"/>
              </a:rPr>
              <a:t>.NET</a:t>
            </a:r>
            <a:r>
              <a:rPr lang="zh-CN" altLang="en-US" sz="2400" dirty="0" smtClean="0">
                <a:cs typeface="+mn-cs"/>
              </a:rPr>
              <a:t>框架对于以一定的模式利用委托来处理事件提供了特别的支持。</a:t>
            </a:r>
            <a:endParaRPr lang="en-US" altLang="zh-CN" sz="2400" dirty="0" smtClean="0">
              <a:cs typeface="+mn-cs"/>
            </a:endParaRPr>
          </a:p>
          <a:p>
            <a:pPr marL="914400" lvl="1" indent="-457200">
              <a:lnSpc>
                <a:spcPct val="130000"/>
              </a:lnSpc>
              <a:defRPr/>
            </a:pPr>
            <a:r>
              <a:rPr lang="zh-CN" altLang="en-US" sz="2400" dirty="0" smtClean="0">
                <a:cs typeface="+mn-cs"/>
              </a:rPr>
              <a:t>利用委托来引发和处理事件主要要做以下事情：</a:t>
            </a:r>
            <a:endParaRPr lang="en-US" altLang="zh-CN" sz="2400" dirty="0" smtClean="0">
              <a:cs typeface="+mn-cs"/>
            </a:endParaRPr>
          </a:p>
          <a:p>
            <a:pPr marL="1314450" lvl="2" indent="-457200">
              <a:lnSpc>
                <a:spcPct val="130000"/>
              </a:lnSpc>
              <a:defRPr/>
            </a:pPr>
            <a:r>
              <a:rPr lang="zh-CN" altLang="en-US" dirty="0" smtClean="0">
                <a:cs typeface="+mn-cs"/>
              </a:rPr>
              <a:t>创建引发事件的类（发行者）；</a:t>
            </a:r>
            <a:endParaRPr lang="en-US" altLang="zh-CN" dirty="0" smtClean="0">
              <a:cs typeface="+mn-cs"/>
            </a:endParaRPr>
          </a:p>
          <a:p>
            <a:pPr marL="1314450" lvl="2" indent="-457200">
              <a:lnSpc>
                <a:spcPct val="130000"/>
              </a:lnSpc>
              <a:defRPr/>
            </a:pPr>
            <a:r>
              <a:rPr lang="zh-CN" altLang="en-US" dirty="0" smtClean="0">
                <a:cs typeface="+mn-cs"/>
              </a:rPr>
              <a:t>创建接收和处理事件的类（订阅者）。</a:t>
            </a:r>
            <a:endParaRPr lang="en-US" altLang="zh-CN" dirty="0" smtClean="0">
              <a:cs typeface="+mn-cs"/>
            </a:endParaRP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38138" y="962025"/>
            <a:ext cx="8499475" cy="5359400"/>
          </a:xfrm>
        </p:spPr>
        <p:txBody>
          <a:bodyPr lIns="0" tIns="0" rIns="0" bIns="0"/>
          <a:lstStyle/>
          <a:p>
            <a:pPr marL="914400" lvl="1" indent="-457200">
              <a:lnSpc>
                <a:spcPct val="150000"/>
              </a:lnSpc>
              <a:buSzPct val="100000"/>
              <a:defRPr/>
            </a:pPr>
            <a:r>
              <a:rPr lang="zh-CN" altLang="en-US" sz="2400" b="1" dirty="0" smtClean="0">
                <a:solidFill>
                  <a:schemeClr val="tx2"/>
                </a:solidFill>
              </a:rPr>
              <a:t>一种引发和处理事件的模式如下：</a:t>
            </a:r>
            <a:endParaRPr lang="en-US" altLang="zh-CN" sz="2400" b="1" dirty="0" smtClean="0">
              <a:solidFill>
                <a:schemeClr val="tx2"/>
              </a:solidFill>
            </a:endParaRPr>
          </a:p>
          <a:p>
            <a:pPr marL="1314450" lvl="2" indent="-457200">
              <a:lnSpc>
                <a:spcPct val="150000"/>
              </a:lnSpc>
              <a:buSzPct val="100000"/>
              <a:buFont typeface="+mj-lt"/>
              <a:buAutoNum type="arabicParenR"/>
              <a:defRPr/>
            </a:pPr>
            <a:r>
              <a:rPr lang="zh-CN" altLang="en-US" b="1" dirty="0" smtClean="0">
                <a:cs typeface="+mn-cs"/>
              </a:rPr>
              <a:t>创建引发事件的类（发行者）</a:t>
            </a:r>
            <a:endParaRPr lang="en-US" altLang="zh-CN" b="1" dirty="0" smtClean="0">
              <a:cs typeface="+mn-cs"/>
            </a:endParaRPr>
          </a:p>
          <a:p>
            <a:pPr marL="1314450" lvl="2" indent="-457200">
              <a:lnSpc>
                <a:spcPct val="150000"/>
              </a:lnSpc>
              <a:buSzPct val="100000"/>
              <a:defRPr/>
            </a:pPr>
            <a:r>
              <a:rPr lang="zh-CN" altLang="en-US" b="1" dirty="0" smtClean="0">
                <a:cs typeface="+mn-cs"/>
              </a:rPr>
              <a:t>这个类至少必须包括：</a:t>
            </a:r>
            <a:endParaRPr lang="en-US" altLang="zh-CN" b="1" dirty="0" smtClean="0">
              <a:cs typeface="+mn-cs"/>
            </a:endParaRPr>
          </a:p>
          <a:p>
            <a:pPr marL="1771650" lvl="3" indent="-457200">
              <a:lnSpc>
                <a:spcPct val="120000"/>
              </a:lnSpc>
              <a:buSzPct val="100000"/>
              <a:defRPr/>
            </a:pPr>
            <a:r>
              <a:rPr lang="zh-CN" altLang="en-US" sz="2400" b="1" dirty="0" smtClean="0">
                <a:solidFill>
                  <a:srgbClr val="7030A0"/>
                </a:solidFill>
                <a:cs typeface="+mn-cs"/>
              </a:rPr>
              <a:t>定义一个委托类型的事件。</a:t>
            </a:r>
            <a:r>
              <a:rPr lang="zh-CN" altLang="en-US" sz="2400" b="1" dirty="0" smtClean="0">
                <a:cs typeface="+mn-cs"/>
              </a:rPr>
              <a:t>该事件必须与订阅类中的事件处理程序具有对应的签名；</a:t>
            </a:r>
            <a:endParaRPr lang="en-US" altLang="zh-CN" sz="2400" b="1" dirty="0" smtClean="0">
              <a:cs typeface="+mn-cs"/>
            </a:endParaRPr>
          </a:p>
          <a:p>
            <a:pPr marL="1771650" lvl="3" indent="-457200">
              <a:lnSpc>
                <a:spcPct val="120000"/>
              </a:lnSpc>
              <a:buSzPct val="100000"/>
              <a:defRPr/>
            </a:pPr>
            <a:r>
              <a:rPr lang="zh-CN" altLang="en-US" sz="2400" b="1" dirty="0" smtClean="0">
                <a:solidFill>
                  <a:srgbClr val="7030A0"/>
                </a:solidFill>
                <a:cs typeface="+mn-cs"/>
              </a:rPr>
              <a:t>创建一个引发事件的方法，</a:t>
            </a:r>
            <a:r>
              <a:rPr lang="zh-CN" altLang="en-US" sz="2400" b="1" dirty="0" smtClean="0">
                <a:cs typeface="+mn-cs"/>
              </a:rPr>
              <a:t>再在其中通过上面定义的事件（也是一个委托）调用</a:t>
            </a:r>
            <a:r>
              <a:rPr lang="zh-CN" altLang="en-US" sz="2400" b="1" dirty="0" smtClean="0"/>
              <a:t>事件处理程序，进而引发事件。</a:t>
            </a:r>
            <a:endParaRPr lang="en-US" altLang="zh-CN" sz="2400" b="1" dirty="0" smtClean="0"/>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38455" y="962025"/>
            <a:ext cx="8499475" cy="5189220"/>
          </a:xfrm>
        </p:spPr>
        <p:txBody>
          <a:bodyPr lIns="0" tIns="0" rIns="0" bIns="0"/>
          <a:lstStyle/>
          <a:p>
            <a:pPr marL="1314450" lvl="2" indent="-457200">
              <a:lnSpc>
                <a:spcPct val="150000"/>
              </a:lnSpc>
              <a:buSzPct val="100000"/>
              <a:defRPr/>
            </a:pPr>
            <a:r>
              <a:rPr lang="zh-CN" altLang="en-US" b="1" dirty="0" smtClean="0">
                <a:cs typeface="+mn-cs"/>
              </a:rPr>
              <a:t>定义委托类型事件的</a:t>
            </a:r>
            <a:r>
              <a:rPr lang="zh-CN" altLang="en-US" b="1" dirty="0" smtClean="0">
                <a:cs typeface="+mn-cs"/>
                <a:sym typeface="+mn-ea"/>
              </a:rPr>
              <a:t>两种方法</a:t>
            </a:r>
            <a:r>
              <a:rPr lang="zh-CN" altLang="en-US" b="1" dirty="0" smtClean="0">
                <a:cs typeface="+mn-cs"/>
              </a:rPr>
              <a:t>：</a:t>
            </a:r>
            <a:endParaRPr lang="en-US" altLang="zh-CN" b="1" dirty="0" smtClean="0">
              <a:cs typeface="+mn-cs"/>
            </a:endParaRPr>
          </a:p>
          <a:p>
            <a:pPr marL="1771650" lvl="3" indent="-457200">
              <a:lnSpc>
                <a:spcPct val="120000"/>
              </a:lnSpc>
              <a:buSzPct val="100000"/>
              <a:defRPr/>
            </a:pPr>
            <a:r>
              <a:rPr lang="zh-CN" altLang="en-US" sz="2400" b="1" dirty="0" smtClean="0">
                <a:cs typeface="+mn-cs"/>
              </a:rPr>
              <a:t>先自定义委托，再声明事件；</a:t>
            </a:r>
            <a:endParaRPr lang="en-US" altLang="zh-CN" sz="2400" b="1" dirty="0" smtClean="0">
              <a:cs typeface="+mn-cs"/>
            </a:endParaRPr>
          </a:p>
          <a:p>
            <a:pPr marL="1771650" lvl="3" indent="-457200">
              <a:lnSpc>
                <a:spcPct val="120000"/>
              </a:lnSpc>
              <a:buSzPct val="100000"/>
              <a:defRPr/>
            </a:pPr>
            <a:r>
              <a:rPr lang="zh-CN" altLang="en-US" sz="2400" b="1" dirty="0" smtClean="0">
                <a:cs typeface="+mn-cs"/>
              </a:rPr>
              <a:t>使用</a:t>
            </a:r>
            <a:r>
              <a:rPr lang="en-US" sz="2400" dirty="0" err="1" smtClean="0">
                <a:solidFill>
                  <a:schemeClr val="accent4">
                    <a:lumMod val="50000"/>
                  </a:schemeClr>
                </a:solidFill>
              </a:rPr>
              <a:t>EventHandler</a:t>
            </a:r>
            <a:r>
              <a:rPr lang="zh-CN" altLang="en-US" sz="2400" b="1" dirty="0" smtClean="0"/>
              <a:t>声明事件。</a:t>
            </a:r>
            <a:r>
              <a:rPr lang="en-US" sz="2400" dirty="0" err="1" smtClean="0">
                <a:solidFill>
                  <a:schemeClr val="accent4">
                    <a:lumMod val="50000"/>
                  </a:schemeClr>
                </a:solidFill>
                <a:sym typeface="+mn-ea"/>
              </a:rPr>
              <a:t>EventHandler</a:t>
            </a:r>
            <a:r>
              <a:rPr lang="zh-CN" altLang="en-US" sz="2400" b="1" dirty="0" err="1" smtClean="0">
                <a:solidFill>
                  <a:schemeClr val="tx1"/>
                </a:solidFill>
                <a:sym typeface="+mn-ea"/>
              </a:rPr>
              <a:t>是</a:t>
            </a:r>
            <a:r>
              <a:rPr lang="en-US" altLang="zh-CN" sz="2400" b="1" dirty="0" smtClean="0">
                <a:solidFill>
                  <a:schemeClr val="tx1"/>
                </a:solidFill>
                <a:sym typeface="+mn-ea"/>
              </a:rPr>
              <a:t>.NET</a:t>
            </a:r>
            <a:r>
              <a:rPr lang="zh-CN" altLang="en-US" sz="2400" b="1" dirty="0" smtClean="0">
                <a:solidFill>
                  <a:schemeClr val="tx1"/>
                </a:solidFill>
                <a:sym typeface="+mn-ea"/>
              </a:rPr>
              <a:t>框架预定义的一个委托，拥有两个参数</a:t>
            </a:r>
            <a:r>
              <a:rPr lang="zh-CN" altLang="en-US" sz="2400" dirty="0" smtClean="0">
                <a:solidFill>
                  <a:schemeClr val="accent4">
                    <a:lumMod val="50000"/>
                  </a:schemeClr>
                </a:solidFill>
                <a:sym typeface="+mn-ea"/>
              </a:rPr>
              <a:t>（</a:t>
            </a:r>
            <a:r>
              <a:rPr lang="en-US" altLang="zh-CN" sz="2400" dirty="0" smtClean="0">
                <a:solidFill>
                  <a:schemeClr val="accent4">
                    <a:lumMod val="50000"/>
                  </a:schemeClr>
                </a:solidFill>
                <a:sym typeface="+mn-ea"/>
              </a:rPr>
              <a:t>object sender</a:t>
            </a:r>
            <a:r>
              <a:rPr lang="zh-CN" altLang="en-US" sz="2400" dirty="0" smtClean="0">
                <a:solidFill>
                  <a:schemeClr val="accent4">
                    <a:lumMod val="50000"/>
                  </a:schemeClr>
                </a:solidFill>
                <a:sym typeface="+mn-ea"/>
              </a:rPr>
              <a:t>，</a:t>
            </a:r>
            <a:r>
              <a:rPr lang="en-US" altLang="zh-CN" sz="2400" dirty="0" err="1" smtClean="0">
                <a:solidFill>
                  <a:schemeClr val="accent4">
                    <a:lumMod val="50000"/>
                  </a:schemeClr>
                </a:solidFill>
                <a:sym typeface="+mn-ea"/>
              </a:rPr>
              <a:t>MyEventArgs</a:t>
            </a:r>
            <a:r>
              <a:rPr lang="en-US" altLang="zh-CN" sz="2400" dirty="0" smtClean="0">
                <a:solidFill>
                  <a:schemeClr val="accent4">
                    <a:lumMod val="50000"/>
                  </a:schemeClr>
                </a:solidFill>
                <a:sym typeface="+mn-ea"/>
              </a:rPr>
              <a:t> e)</a:t>
            </a:r>
            <a:r>
              <a:rPr lang="zh-CN" altLang="en-US" sz="2400" dirty="0" smtClean="0">
                <a:solidFill>
                  <a:schemeClr val="tx1"/>
                </a:solidFill>
                <a:sym typeface="+mn-ea"/>
              </a:rPr>
              <a:t>。</a:t>
            </a:r>
            <a:endParaRPr lang="en-US" altLang="zh-CN" sz="2400" b="1" dirty="0" smtClean="0">
              <a:solidFill>
                <a:schemeClr val="tx1"/>
              </a:solidFill>
            </a:endParaRPr>
          </a:p>
          <a:p>
            <a:pPr marL="1314450" lvl="2" indent="-457200">
              <a:lnSpc>
                <a:spcPct val="120000"/>
              </a:lnSpc>
              <a:buSzPct val="100000"/>
              <a:defRPr/>
            </a:pPr>
            <a:r>
              <a:rPr lang="zh-CN" altLang="en-US" b="1" dirty="0" smtClean="0">
                <a:cs typeface="+mn-cs"/>
              </a:rPr>
              <a:t>示例代码：</a:t>
            </a:r>
            <a:endParaRPr lang="en-US" altLang="zh-CN" b="1" dirty="0" smtClean="0">
              <a:cs typeface="+mn-cs"/>
            </a:endParaRPr>
          </a:p>
          <a:p>
            <a:pPr marL="1771650" lvl="3" indent="-457200">
              <a:lnSpc>
                <a:spcPct val="120000"/>
              </a:lnSpc>
              <a:buSzPct val="100000"/>
              <a:defRPr/>
            </a:pPr>
            <a:r>
              <a:rPr lang="zh-CN" altLang="en-US" b="1" dirty="0" smtClean="0">
                <a:cs typeface="+mn-cs"/>
              </a:rPr>
              <a:t>例</a:t>
            </a:r>
            <a:r>
              <a:rPr lang="en-US" altLang="zh-CN" b="1" dirty="0" smtClean="0">
                <a:cs typeface="+mn-cs"/>
              </a:rPr>
              <a:t>1</a:t>
            </a:r>
            <a:endParaRPr lang="en-US" altLang="zh-CN" b="1" dirty="0" smtClean="0">
              <a:cs typeface="+mn-cs"/>
            </a:endParaRPr>
          </a:p>
          <a:p>
            <a:pPr marL="2228850" lvl="4" indent="-457200">
              <a:lnSpc>
                <a:spcPct val="120000"/>
              </a:lnSpc>
              <a:buSzPct val="100000"/>
              <a:buFont typeface="Wingdings" panose="05000000000000000000" pitchFamily="2" charset="2"/>
              <a:buNone/>
              <a:defRPr/>
            </a:pPr>
            <a:r>
              <a:rPr lang="en-US" sz="1800" dirty="0" smtClean="0"/>
              <a:t>public delegate void  </a:t>
            </a:r>
            <a:r>
              <a:rPr lang="en-US" sz="1800" dirty="0" err="1" smtClean="0"/>
              <a:t>BetaDel</a:t>
            </a:r>
            <a:r>
              <a:rPr lang="en-US" sz="1800" dirty="0" smtClean="0"/>
              <a:t>(string </a:t>
            </a:r>
            <a:r>
              <a:rPr lang="en-US" sz="1800" dirty="0" err="1" smtClean="0"/>
              <a:t>str</a:t>
            </a:r>
            <a:r>
              <a:rPr lang="en-US" sz="1800" dirty="0" smtClean="0"/>
              <a:t>);     //</a:t>
            </a:r>
            <a:r>
              <a:rPr lang="zh-CN" altLang="en-US" sz="1800" dirty="0" smtClean="0"/>
              <a:t>定义委托</a:t>
            </a:r>
            <a:endParaRPr lang="en-US" altLang="zh-CN" sz="1800" dirty="0" smtClean="0"/>
          </a:p>
          <a:p>
            <a:pPr marL="2228850" lvl="4" indent="-457200">
              <a:lnSpc>
                <a:spcPct val="120000"/>
              </a:lnSpc>
              <a:buSzPct val="100000"/>
              <a:buFont typeface="Wingdings" panose="05000000000000000000" pitchFamily="2" charset="2"/>
              <a:buNone/>
              <a:defRPr/>
            </a:pPr>
            <a:r>
              <a:rPr lang="en-US" sz="1800" b="1" dirty="0" smtClean="0"/>
              <a:t>public event  </a:t>
            </a:r>
            <a:r>
              <a:rPr lang="en-US" sz="1800" b="1" dirty="0" err="1" smtClean="0"/>
              <a:t>BetaDel</a:t>
            </a:r>
            <a:r>
              <a:rPr lang="en-US" sz="1800" b="1" dirty="0" smtClean="0"/>
              <a:t>  </a:t>
            </a:r>
            <a:r>
              <a:rPr lang="en-US" sz="1800" b="1" dirty="0" err="1" smtClean="0"/>
              <a:t>MyEvent</a:t>
            </a:r>
            <a:r>
              <a:rPr lang="en-US" sz="1800" b="1" dirty="0" smtClean="0"/>
              <a:t>;                 //</a:t>
            </a:r>
            <a:r>
              <a:rPr lang="zh-CN" altLang="en-US" sz="1800" b="1" dirty="0" smtClean="0"/>
              <a:t>声明事件</a:t>
            </a:r>
            <a:endParaRPr lang="en-US" altLang="zh-CN" sz="1800" b="1" dirty="0" smtClean="0"/>
          </a:p>
          <a:p>
            <a:pPr marL="1771650" lvl="3" indent="-457200">
              <a:lnSpc>
                <a:spcPct val="120000"/>
              </a:lnSpc>
              <a:buSzPct val="100000"/>
              <a:defRPr/>
            </a:pPr>
            <a:r>
              <a:rPr lang="zh-CN" altLang="en-US" b="1" dirty="0" smtClean="0"/>
              <a:t>例</a:t>
            </a:r>
            <a:r>
              <a:rPr lang="en-US" altLang="zh-CN" b="1" dirty="0" smtClean="0"/>
              <a:t>2</a:t>
            </a:r>
            <a:endParaRPr lang="en-US" altLang="zh-CN" b="1" dirty="0" smtClean="0"/>
          </a:p>
          <a:p>
            <a:pPr marL="2228850" lvl="4" indent="-457200">
              <a:lnSpc>
                <a:spcPct val="120000"/>
              </a:lnSpc>
              <a:buSzPct val="100000"/>
              <a:buFont typeface="Wingdings" panose="05000000000000000000" pitchFamily="2" charset="2"/>
              <a:buNone/>
              <a:defRPr/>
            </a:pPr>
            <a:r>
              <a:rPr lang="en-US" sz="1800" b="1" dirty="0" smtClean="0"/>
              <a:t>public event  </a:t>
            </a:r>
            <a:r>
              <a:rPr lang="en-US" sz="1800" b="1" dirty="0" err="1" smtClean="0"/>
              <a:t>System.EventHandler</a:t>
            </a:r>
            <a:r>
              <a:rPr lang="en-US" sz="1800" b="1" dirty="0" smtClean="0"/>
              <a:t>  </a:t>
            </a:r>
            <a:r>
              <a:rPr lang="en-US" sz="1800" b="1" dirty="0" err="1" smtClean="0"/>
              <a:t>MyEvent</a:t>
            </a:r>
            <a:r>
              <a:rPr lang="en-US" sz="1800" b="1" dirty="0" smtClean="0"/>
              <a:t>;</a:t>
            </a:r>
            <a:endParaRPr lang="en-US" sz="1800" b="1" dirty="0" smtClean="0"/>
          </a:p>
          <a:p>
            <a:pPr marL="1771650" lvl="3" indent="-457200">
              <a:lnSpc>
                <a:spcPct val="120000"/>
              </a:lnSpc>
              <a:buSzPct val="100000"/>
              <a:defRPr/>
            </a:pPr>
            <a:endParaRPr lang="en-US" altLang="zh-CN" sz="2000" dirty="0" smtClean="0">
              <a:solidFill>
                <a:schemeClr val="accent4">
                  <a:lumMod val="50000"/>
                </a:schemeClr>
              </a:solidFill>
            </a:endParaRP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38138" y="962025"/>
            <a:ext cx="8499475" cy="5454650"/>
          </a:xfrm>
        </p:spPr>
        <p:txBody>
          <a:bodyPr lIns="0" tIns="0" rIns="0" bIns="0"/>
          <a:lstStyle/>
          <a:p>
            <a:pPr marL="1314450" lvl="2" indent="-457200">
              <a:lnSpc>
                <a:spcPct val="150000"/>
              </a:lnSpc>
              <a:buSzPct val="100000"/>
              <a:buFont typeface="+mj-lt"/>
              <a:buAutoNum type="arabicParenR" startAt="2"/>
              <a:defRPr/>
            </a:pPr>
            <a:r>
              <a:rPr lang="zh-CN" altLang="en-US" b="1" dirty="0" smtClean="0">
                <a:cs typeface="+mn-cs"/>
              </a:rPr>
              <a:t>创建接收、处理事件的类（订阅者）</a:t>
            </a:r>
            <a:endParaRPr lang="en-US" altLang="zh-CN" b="1" dirty="0" smtClean="0">
              <a:cs typeface="+mn-cs"/>
            </a:endParaRPr>
          </a:p>
          <a:p>
            <a:pPr marL="1314450" lvl="2" indent="-457200">
              <a:lnSpc>
                <a:spcPct val="150000"/>
              </a:lnSpc>
              <a:buSzPct val="100000"/>
              <a:defRPr/>
            </a:pPr>
            <a:r>
              <a:rPr lang="zh-CN" altLang="en-US" b="1" dirty="0" smtClean="0">
                <a:cs typeface="+mn-cs"/>
              </a:rPr>
              <a:t>这个类至少必须包括：</a:t>
            </a:r>
            <a:endParaRPr lang="en-US" altLang="zh-CN" b="1" dirty="0" smtClean="0">
              <a:cs typeface="+mn-cs"/>
            </a:endParaRPr>
          </a:p>
          <a:p>
            <a:pPr marL="1771650" lvl="3" indent="-457200">
              <a:lnSpc>
                <a:spcPct val="120000"/>
              </a:lnSpc>
              <a:buSzPct val="100000"/>
              <a:defRPr/>
            </a:pPr>
            <a:r>
              <a:rPr lang="zh-CN" altLang="en-US" sz="2400" b="1" dirty="0" smtClean="0">
                <a:cs typeface="+mn-cs"/>
              </a:rPr>
              <a:t>创建一个处理事件的方法（</a:t>
            </a:r>
            <a:r>
              <a:rPr lang="zh-CN" altLang="en-US" sz="2400" b="1" dirty="0" smtClean="0"/>
              <a:t>事件处理程序）</a:t>
            </a:r>
            <a:r>
              <a:rPr lang="zh-CN" altLang="en-US" sz="2400" b="1" dirty="0" smtClean="0">
                <a:cs typeface="+mn-cs"/>
              </a:rPr>
              <a:t>，其与发行类中定义的事件具有对应的签名。</a:t>
            </a:r>
            <a:endParaRPr lang="en-US" altLang="zh-CN" sz="2400" b="1" dirty="0" smtClean="0">
              <a:cs typeface="+mn-cs"/>
            </a:endParaRPr>
          </a:p>
          <a:p>
            <a:pPr marL="1771650" lvl="3" indent="-457200">
              <a:lnSpc>
                <a:spcPct val="120000"/>
              </a:lnSpc>
              <a:buSzPct val="100000"/>
              <a:defRPr/>
            </a:pPr>
            <a:r>
              <a:rPr lang="zh-CN" altLang="en-US" sz="2400" b="1" dirty="0" smtClean="0"/>
              <a:t>用（</a:t>
            </a:r>
            <a:r>
              <a:rPr lang="en-US" altLang="zh-CN" sz="2400" b="1" dirty="0" smtClean="0"/>
              <a:t>+=</a:t>
            </a:r>
            <a:r>
              <a:rPr lang="zh-CN" altLang="en-US" sz="2400" b="1" dirty="0" smtClean="0"/>
              <a:t>）运算符将发行类中的事件与上面方法关联起来（以便发行类中可通过事件调用该方法）。</a:t>
            </a:r>
            <a:r>
              <a:rPr lang="zh-CN" altLang="en-US" sz="2400" b="1" dirty="0" smtClean="0">
                <a:solidFill>
                  <a:schemeClr val="accent2">
                    <a:lumMod val="75000"/>
                  </a:schemeClr>
                </a:solidFill>
              </a:rPr>
              <a:t>（</a:t>
            </a:r>
            <a:r>
              <a:rPr lang="zh-CN" altLang="en-US" sz="2400" b="1" dirty="0" smtClean="0">
                <a:solidFill>
                  <a:schemeClr val="accent2">
                    <a:lumMod val="75000"/>
                  </a:schemeClr>
                </a:solidFill>
                <a:latin typeface="幼圆" panose="02010509060101010101" pitchFamily="49" charset="-122"/>
                <a:ea typeface="幼圆" panose="02010509060101010101" pitchFamily="49" charset="-122"/>
              </a:rPr>
              <a:t>亦可将此放在该类外的其它地方</a:t>
            </a:r>
            <a:r>
              <a:rPr lang="zh-CN" altLang="en-US" sz="2400" b="1" dirty="0" smtClean="0">
                <a:solidFill>
                  <a:schemeClr val="accent2">
                    <a:lumMod val="75000"/>
                  </a:schemeClr>
                </a:solidFill>
              </a:rPr>
              <a:t>）</a:t>
            </a:r>
            <a:endParaRPr lang="en-US" altLang="zh-CN" sz="2400" b="1" dirty="0" smtClean="0">
              <a:solidFill>
                <a:schemeClr val="accent2">
                  <a:lumMod val="75000"/>
                </a:schemeClr>
              </a:solidFill>
            </a:endParaRPr>
          </a:p>
          <a:p>
            <a:pPr marL="1314450" lvl="2" indent="-457200">
              <a:lnSpc>
                <a:spcPct val="120000"/>
              </a:lnSpc>
              <a:buSzPct val="100000"/>
              <a:defRPr/>
            </a:pPr>
            <a:endParaRPr lang="en-US" altLang="zh-CN" b="1" dirty="0" smtClean="0"/>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38138" y="962025"/>
            <a:ext cx="8499475" cy="5076825"/>
          </a:xfrm>
        </p:spPr>
        <p:txBody>
          <a:bodyPr lIns="0" tIns="0" rIns="0" bIns="0"/>
          <a:lstStyle/>
          <a:p>
            <a:pPr marL="1314450" lvl="2" indent="-457200">
              <a:lnSpc>
                <a:spcPct val="120000"/>
              </a:lnSpc>
              <a:defRPr/>
            </a:pPr>
            <a:r>
              <a:rPr lang="zh-CN" altLang="en-US" dirty="0" smtClean="0"/>
              <a:t>如果使用</a:t>
            </a:r>
            <a:r>
              <a:rPr lang="en-US" dirty="0" err="1" smtClean="0">
                <a:solidFill>
                  <a:schemeClr val="accent4">
                    <a:lumMod val="50000"/>
                  </a:schemeClr>
                </a:solidFill>
              </a:rPr>
              <a:t>EventHandler</a:t>
            </a:r>
            <a:r>
              <a:rPr lang="zh-CN" altLang="en-US" dirty="0" smtClean="0"/>
              <a:t>声明事件，则事件处理方法的签名必须与</a:t>
            </a:r>
            <a:r>
              <a:rPr lang="en-US" dirty="0" err="1" smtClean="0">
                <a:solidFill>
                  <a:schemeClr val="accent4">
                    <a:lumMod val="50000"/>
                  </a:schemeClr>
                </a:solidFill>
              </a:rPr>
              <a:t>EventHandler</a:t>
            </a:r>
            <a:r>
              <a:rPr lang="zh-CN" altLang="en-US" dirty="0" smtClean="0"/>
              <a:t>具有对应的签名。因此，</a:t>
            </a:r>
            <a:r>
              <a:rPr lang="en-US" altLang="zh-CN" dirty="0" smtClean="0"/>
              <a:t>.NET</a:t>
            </a:r>
            <a:r>
              <a:rPr lang="zh-CN" altLang="en-US" dirty="0" smtClean="0"/>
              <a:t>框架为这些事件处理方法定义了两个约定：</a:t>
            </a:r>
            <a:endParaRPr lang="en-US" altLang="zh-CN" dirty="0" smtClean="0"/>
          </a:p>
          <a:p>
            <a:pPr marL="1771650" lvl="3" indent="-457200">
              <a:lnSpc>
                <a:spcPct val="120000"/>
              </a:lnSpc>
              <a:defRPr/>
            </a:pPr>
            <a:r>
              <a:rPr lang="zh-CN" altLang="en-US" sz="2400" dirty="0" smtClean="0">
                <a:solidFill>
                  <a:schemeClr val="accent4">
                    <a:lumMod val="50000"/>
                  </a:schemeClr>
                </a:solidFill>
              </a:rPr>
              <a:t>不返回任何值，即返回类型为</a:t>
            </a:r>
            <a:r>
              <a:rPr lang="en-US" altLang="zh-CN" sz="2400" dirty="0" smtClean="0">
                <a:solidFill>
                  <a:schemeClr val="accent4">
                    <a:lumMod val="50000"/>
                  </a:schemeClr>
                </a:solidFill>
              </a:rPr>
              <a:t>void</a:t>
            </a:r>
            <a:r>
              <a:rPr lang="zh-CN" altLang="en-US" sz="2400" dirty="0" smtClean="0">
                <a:solidFill>
                  <a:schemeClr val="accent4">
                    <a:lumMod val="50000"/>
                  </a:schemeClr>
                </a:solidFill>
              </a:rPr>
              <a:t>；</a:t>
            </a:r>
            <a:endParaRPr lang="en-US" altLang="zh-CN" sz="2400" dirty="0" smtClean="0">
              <a:solidFill>
                <a:schemeClr val="accent4">
                  <a:lumMod val="50000"/>
                </a:schemeClr>
              </a:solidFill>
            </a:endParaRPr>
          </a:p>
          <a:p>
            <a:pPr marL="1771650" lvl="3" indent="-457200">
              <a:lnSpc>
                <a:spcPct val="120000"/>
              </a:lnSpc>
              <a:defRPr/>
            </a:pPr>
            <a:r>
              <a:rPr lang="zh-CN" altLang="en-US" sz="2400" dirty="0" smtClean="0">
                <a:solidFill>
                  <a:schemeClr val="accent4">
                    <a:lumMod val="50000"/>
                  </a:schemeClr>
                </a:solidFill>
              </a:rPr>
              <a:t>总是接受两个参数</a:t>
            </a:r>
            <a:r>
              <a:rPr lang="en-US" altLang="zh-CN" sz="2400" dirty="0" smtClean="0">
                <a:solidFill>
                  <a:schemeClr val="accent4">
                    <a:lumMod val="50000"/>
                  </a:schemeClr>
                </a:solidFill>
                <a:sym typeface="+mn-ea"/>
              </a:rPr>
              <a:t>sender</a:t>
            </a:r>
            <a:r>
              <a:rPr lang="zh-CN" altLang="en-US" sz="2400" dirty="0" smtClean="0">
                <a:solidFill>
                  <a:schemeClr val="accent4">
                    <a:lumMod val="50000"/>
                  </a:schemeClr>
                </a:solidFill>
                <a:sym typeface="+mn-ea"/>
              </a:rPr>
              <a:t>和</a:t>
            </a:r>
            <a:r>
              <a:rPr lang="en-US" altLang="zh-CN" sz="2400" dirty="0" smtClean="0">
                <a:solidFill>
                  <a:schemeClr val="accent4">
                    <a:lumMod val="50000"/>
                  </a:schemeClr>
                </a:solidFill>
                <a:sym typeface="+mn-ea"/>
              </a:rPr>
              <a:t>e</a:t>
            </a:r>
            <a:r>
              <a:rPr lang="zh-CN" altLang="en-US" sz="2400" dirty="0" smtClean="0">
                <a:solidFill>
                  <a:schemeClr val="accent4">
                    <a:lumMod val="50000"/>
                  </a:schemeClr>
                </a:solidFill>
              </a:rPr>
              <a:t>。</a:t>
            </a:r>
            <a:r>
              <a:rPr lang="en-US" sz="2400" dirty="0" smtClean="0">
                <a:solidFill>
                  <a:schemeClr val="accent4">
                    <a:lumMod val="50000"/>
                  </a:schemeClr>
                </a:solidFill>
              </a:rPr>
              <a:t>sender</a:t>
            </a:r>
            <a:r>
              <a:rPr lang="zh-CN" altLang="en-US" sz="2400" dirty="0" smtClean="0">
                <a:solidFill>
                  <a:schemeClr val="accent4">
                    <a:lumMod val="50000"/>
                  </a:schemeClr>
                </a:solidFill>
              </a:rPr>
              <a:t>的类型为</a:t>
            </a:r>
            <a:r>
              <a:rPr lang="en-US" sz="2400" dirty="0" smtClean="0">
                <a:solidFill>
                  <a:schemeClr val="accent4">
                    <a:lumMod val="50000"/>
                  </a:schemeClr>
                </a:solidFill>
              </a:rPr>
              <a:t>object</a:t>
            </a:r>
            <a:r>
              <a:rPr lang="zh-CN" altLang="en-US" sz="2400" dirty="0" smtClean="0">
                <a:solidFill>
                  <a:schemeClr val="accent4">
                    <a:lumMod val="50000"/>
                  </a:schemeClr>
                </a:solidFill>
              </a:rPr>
              <a:t>，它表示引发事件的对象；</a:t>
            </a:r>
            <a:r>
              <a:rPr lang="en-US" altLang="zh-CN" sz="2400" dirty="0" smtClean="0">
                <a:solidFill>
                  <a:schemeClr val="accent4">
                    <a:lumMod val="50000"/>
                  </a:schemeClr>
                </a:solidFill>
              </a:rPr>
              <a:t>e</a:t>
            </a:r>
            <a:r>
              <a:rPr lang="zh-CN" altLang="en-US" sz="2400" dirty="0" smtClean="0">
                <a:solidFill>
                  <a:schemeClr val="accent4">
                    <a:lumMod val="50000"/>
                  </a:schemeClr>
                </a:solidFill>
              </a:rPr>
              <a:t>的</a:t>
            </a:r>
            <a:r>
              <a:rPr lang="zh-CN" altLang="en-US" sz="2400" dirty="0" smtClean="0">
                <a:solidFill>
                  <a:schemeClr val="accent4">
                    <a:lumMod val="50000"/>
                  </a:schemeClr>
                </a:solidFill>
                <a:sym typeface="+mn-ea"/>
              </a:rPr>
              <a:t>类型为</a:t>
            </a:r>
            <a:r>
              <a:rPr lang="en-US" sz="2400" dirty="0" err="1" smtClean="0">
                <a:solidFill>
                  <a:schemeClr val="accent4">
                    <a:lumMod val="50000"/>
                  </a:schemeClr>
                </a:solidFill>
                <a:sym typeface="+mn-ea"/>
              </a:rPr>
              <a:t>EventArgs</a:t>
            </a:r>
            <a:r>
              <a:rPr lang="zh-CN" altLang="en-US" sz="2400" dirty="0" smtClean="0">
                <a:solidFill>
                  <a:schemeClr val="accent4">
                    <a:lumMod val="50000"/>
                  </a:schemeClr>
                </a:solidFill>
                <a:sym typeface="+mn-ea"/>
              </a:rPr>
              <a:t>类或从</a:t>
            </a:r>
            <a:r>
              <a:rPr lang="en-US" sz="2400" dirty="0" err="1" smtClean="0">
                <a:solidFill>
                  <a:schemeClr val="accent4">
                    <a:lumMod val="50000"/>
                  </a:schemeClr>
                </a:solidFill>
                <a:sym typeface="+mn-ea"/>
              </a:rPr>
              <a:t>EventArgs</a:t>
            </a:r>
            <a:r>
              <a:rPr lang="zh-CN" altLang="en-US" sz="2400" dirty="0" smtClean="0">
                <a:solidFill>
                  <a:schemeClr val="accent4">
                    <a:lumMod val="50000"/>
                  </a:schemeClr>
                </a:solidFill>
                <a:sym typeface="+mn-ea"/>
              </a:rPr>
              <a:t>类派生而来的类，它</a:t>
            </a:r>
            <a:r>
              <a:rPr lang="zh-CN" altLang="en-US" sz="2400" dirty="0" smtClean="0">
                <a:solidFill>
                  <a:schemeClr val="accent4">
                    <a:lumMod val="50000"/>
                  </a:schemeClr>
                </a:solidFill>
              </a:rPr>
              <a:t>包含事件发起者调用事件处理方法时传入的全部数据。</a:t>
            </a:r>
            <a:endParaRPr lang="en-US" altLang="zh-CN" sz="2400" b="1" dirty="0" smtClean="0"/>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38138" y="819150"/>
            <a:ext cx="8499475" cy="5834063"/>
          </a:xfrm>
        </p:spPr>
        <p:txBody>
          <a:bodyPr lIns="0" tIns="0" rIns="0" bIns="0"/>
          <a:lstStyle/>
          <a:p>
            <a:pPr marL="1314450" lvl="2" indent="-457200">
              <a:buSzPct val="100000"/>
              <a:defRPr/>
            </a:pPr>
            <a:r>
              <a:rPr lang="zh-CN" altLang="en-US" b="1" dirty="0" smtClean="0">
                <a:cs typeface="+mn-cs"/>
              </a:rPr>
              <a:t>创建订阅者示例代码：</a:t>
            </a:r>
            <a:endParaRPr lang="en-US" altLang="zh-CN" b="1" dirty="0" smtClean="0">
              <a:cs typeface="+mn-cs"/>
            </a:endParaRPr>
          </a:p>
          <a:p>
            <a:pPr lvl="3">
              <a:defRPr/>
            </a:pPr>
            <a:r>
              <a:rPr lang="en-US" sz="1600" dirty="0" smtClean="0">
                <a:cs typeface="+mn-cs"/>
              </a:rPr>
              <a:t>public class </a:t>
            </a:r>
            <a:r>
              <a:rPr lang="en-US" sz="1600" dirty="0" err="1" smtClean="0">
                <a:cs typeface="+mn-cs"/>
              </a:rPr>
              <a:t>EventSink</a:t>
            </a:r>
            <a:endParaRPr lang="en-US" sz="1600" dirty="0" smtClean="0">
              <a:cs typeface="+mn-cs"/>
            </a:endParaRPr>
          </a:p>
          <a:p>
            <a:pPr lvl="3">
              <a:defRPr/>
            </a:pPr>
            <a:r>
              <a:rPr lang="en-US" sz="1600" dirty="0" smtClean="0">
                <a:cs typeface="+mn-cs"/>
              </a:rPr>
              <a:t>    {</a:t>
            </a:r>
            <a:endParaRPr lang="en-US" sz="1600" dirty="0" smtClean="0">
              <a:cs typeface="+mn-cs"/>
            </a:endParaRPr>
          </a:p>
          <a:p>
            <a:pPr lvl="3">
              <a:defRPr/>
            </a:pPr>
            <a:r>
              <a:rPr lang="en-US" sz="1600" dirty="0" smtClean="0">
                <a:cs typeface="+mn-cs"/>
              </a:rPr>
              <a:t>        public </a:t>
            </a:r>
            <a:r>
              <a:rPr lang="en-US" sz="1600" dirty="0" err="1" smtClean="0">
                <a:cs typeface="+mn-cs"/>
              </a:rPr>
              <a:t>EventSink</a:t>
            </a:r>
            <a:r>
              <a:rPr lang="en-US" sz="1600" dirty="0" smtClean="0">
                <a:cs typeface="+mn-cs"/>
              </a:rPr>
              <a:t>(</a:t>
            </a:r>
            <a:r>
              <a:rPr lang="en-US" sz="1600" dirty="0" err="1" smtClean="0">
                <a:cs typeface="+mn-cs"/>
              </a:rPr>
              <a:t>EventSource</a:t>
            </a:r>
            <a:r>
              <a:rPr lang="en-US" sz="1600" dirty="0" smtClean="0">
                <a:cs typeface="+mn-cs"/>
              </a:rPr>
              <a:t> </a:t>
            </a:r>
            <a:r>
              <a:rPr lang="en-US" sz="1600" dirty="0" err="1" smtClean="0">
                <a:cs typeface="+mn-cs"/>
              </a:rPr>
              <a:t>es</a:t>
            </a:r>
            <a:r>
              <a:rPr lang="en-US" sz="1600" dirty="0" smtClean="0">
                <a:cs typeface="+mn-cs"/>
              </a:rPr>
              <a:t>)</a:t>
            </a:r>
            <a:endParaRPr lang="en-US" sz="1600" dirty="0" smtClean="0">
              <a:cs typeface="+mn-cs"/>
            </a:endParaRPr>
          </a:p>
          <a:p>
            <a:pPr lvl="3">
              <a:defRPr/>
            </a:pPr>
            <a:r>
              <a:rPr lang="en-US" sz="1600" dirty="0" smtClean="0">
                <a:cs typeface="+mn-cs"/>
              </a:rPr>
              <a:t>        {</a:t>
            </a:r>
            <a:endParaRPr lang="en-US" sz="1600" dirty="0" smtClean="0">
              <a:cs typeface="+mn-cs"/>
            </a:endParaRPr>
          </a:p>
          <a:p>
            <a:pPr lvl="3">
              <a:defRPr/>
            </a:pPr>
            <a:r>
              <a:rPr lang="en-US" sz="1600" dirty="0" smtClean="0">
                <a:cs typeface="+mn-cs"/>
              </a:rPr>
              <a:t>            </a:t>
            </a:r>
            <a:r>
              <a:rPr lang="en-US" sz="1600" dirty="0" err="1" smtClean="0">
                <a:cs typeface="+mn-cs"/>
              </a:rPr>
              <a:t>es.EventX</a:t>
            </a:r>
            <a:r>
              <a:rPr lang="en-US" sz="1600" dirty="0" smtClean="0">
                <a:cs typeface="+mn-cs"/>
              </a:rPr>
              <a:t> += new </a:t>
            </a:r>
            <a:r>
              <a:rPr lang="en-US" sz="1600" dirty="0" err="1" smtClean="0">
                <a:cs typeface="+mn-cs"/>
              </a:rPr>
              <a:t>System.EventHandler</a:t>
            </a:r>
            <a:r>
              <a:rPr lang="en-US" sz="1600" dirty="0" smtClean="0">
                <a:cs typeface="+mn-cs"/>
              </a:rPr>
              <a:t>(</a:t>
            </a:r>
            <a:r>
              <a:rPr lang="en-US" sz="1600" dirty="0" err="1" smtClean="0">
                <a:cs typeface="+mn-cs"/>
              </a:rPr>
              <a:t>ReceiveEvent</a:t>
            </a:r>
            <a:r>
              <a:rPr lang="en-US" sz="1600" dirty="0" smtClean="0">
                <a:cs typeface="+mn-cs"/>
              </a:rPr>
              <a:t>);</a:t>
            </a:r>
            <a:endParaRPr lang="en-US" sz="1600" dirty="0" smtClean="0">
              <a:cs typeface="+mn-cs"/>
            </a:endParaRPr>
          </a:p>
          <a:p>
            <a:pPr lvl="3">
              <a:defRPr/>
            </a:pPr>
            <a:r>
              <a:rPr lang="en-US" sz="1600" dirty="0" smtClean="0">
                <a:cs typeface="+mn-cs"/>
              </a:rPr>
              <a:t>        }</a:t>
            </a:r>
            <a:endParaRPr lang="en-US" sz="1600" dirty="0" smtClean="0">
              <a:cs typeface="+mn-cs"/>
            </a:endParaRPr>
          </a:p>
          <a:p>
            <a:pPr lvl="3">
              <a:defRPr/>
            </a:pPr>
            <a:r>
              <a:rPr lang="en-US" sz="1600" dirty="0" smtClean="0">
                <a:cs typeface="+mn-cs"/>
              </a:rPr>
              <a:t>        public void </a:t>
            </a:r>
            <a:r>
              <a:rPr lang="en-US" sz="1600" dirty="0" err="1" smtClean="0">
                <a:cs typeface="+mn-cs"/>
              </a:rPr>
              <a:t>ReceiveEvent</a:t>
            </a:r>
            <a:r>
              <a:rPr lang="en-US" sz="1600" dirty="0" smtClean="0">
                <a:cs typeface="+mn-cs"/>
              </a:rPr>
              <a:t>(object sender, </a:t>
            </a:r>
            <a:r>
              <a:rPr lang="en-US" sz="1600" dirty="0" err="1" smtClean="0">
                <a:cs typeface="+mn-cs"/>
              </a:rPr>
              <a:t>System.EventArgs</a:t>
            </a:r>
            <a:r>
              <a:rPr lang="en-US" sz="1600" dirty="0" smtClean="0">
                <a:cs typeface="+mn-cs"/>
              </a:rPr>
              <a:t> e)</a:t>
            </a:r>
            <a:endParaRPr lang="en-US" sz="1600" dirty="0" smtClean="0">
              <a:cs typeface="+mn-cs"/>
            </a:endParaRPr>
          </a:p>
          <a:p>
            <a:pPr lvl="3">
              <a:defRPr/>
            </a:pPr>
            <a:r>
              <a:rPr lang="en-US" sz="1600" dirty="0" smtClean="0">
                <a:cs typeface="+mn-cs"/>
              </a:rPr>
              <a:t>        {</a:t>
            </a:r>
            <a:endParaRPr lang="en-US" sz="1600" dirty="0" smtClean="0">
              <a:cs typeface="+mn-cs"/>
            </a:endParaRPr>
          </a:p>
          <a:p>
            <a:pPr lvl="3">
              <a:defRPr/>
            </a:pPr>
            <a:r>
              <a:rPr lang="en-US" sz="1600" dirty="0" smtClean="0">
                <a:cs typeface="+mn-cs"/>
              </a:rPr>
              <a:t>            </a:t>
            </a:r>
            <a:r>
              <a:rPr lang="en-US" sz="1600" dirty="0" err="1" smtClean="0">
                <a:cs typeface="+mn-cs"/>
              </a:rPr>
              <a:t>System.Console.WriteLine</a:t>
            </a:r>
            <a:r>
              <a:rPr lang="en-US" sz="1600" dirty="0" smtClean="0">
                <a:cs typeface="+mn-cs"/>
              </a:rPr>
              <a:t>("</a:t>
            </a:r>
            <a:r>
              <a:rPr lang="en-US" sz="1600" dirty="0" err="1" smtClean="0">
                <a:cs typeface="+mn-cs"/>
              </a:rPr>
              <a:t>EventX</a:t>
            </a:r>
            <a:r>
              <a:rPr lang="en-US" sz="1600" dirty="0" smtClean="0">
                <a:cs typeface="+mn-cs"/>
              </a:rPr>
              <a:t> raised");</a:t>
            </a:r>
            <a:endParaRPr lang="en-US" sz="1600" dirty="0" smtClean="0">
              <a:cs typeface="+mn-cs"/>
            </a:endParaRPr>
          </a:p>
          <a:p>
            <a:pPr lvl="3">
              <a:defRPr/>
            </a:pPr>
            <a:r>
              <a:rPr lang="en-US" sz="1600" dirty="0" smtClean="0">
                <a:cs typeface="+mn-cs"/>
              </a:rPr>
              <a:t>        }</a:t>
            </a:r>
            <a:endParaRPr lang="en-US" sz="1600" dirty="0" smtClean="0">
              <a:cs typeface="+mn-cs"/>
            </a:endParaRPr>
          </a:p>
          <a:p>
            <a:pPr lvl="3">
              <a:defRPr/>
            </a:pPr>
            <a:r>
              <a:rPr lang="en-US" sz="1600" dirty="0" smtClean="0">
                <a:cs typeface="+mn-cs"/>
              </a:rPr>
              <a:t>    }</a:t>
            </a:r>
            <a:endParaRPr lang="en-US" sz="1600" dirty="0" smtClean="0">
              <a:cs typeface="+mn-cs"/>
            </a:endParaRPr>
          </a:p>
          <a:p>
            <a:pPr lvl="3">
              <a:defRPr/>
            </a:pPr>
            <a:endParaRPr lang="en-US" sz="1600" dirty="0" smtClean="0"/>
          </a:p>
          <a:p>
            <a:pPr marL="1314450" lvl="2" indent="-457200">
              <a:buSzPct val="100000"/>
              <a:defRPr/>
            </a:pPr>
            <a:r>
              <a:rPr lang="zh-CN" altLang="en-US" sz="1800" dirty="0" smtClean="0"/>
              <a:t>注：</a:t>
            </a:r>
            <a:endParaRPr lang="en-US" altLang="zh-CN" sz="1800" dirty="0" smtClean="0"/>
          </a:p>
          <a:p>
            <a:pPr marL="1771650" lvl="3" indent="-457200">
              <a:buSzPct val="100000"/>
              <a:defRPr/>
            </a:pPr>
            <a:r>
              <a:rPr lang="en-US" sz="1800" dirty="0" err="1" smtClean="0"/>
              <a:t>EventX</a:t>
            </a:r>
            <a:r>
              <a:rPr lang="zh-CN" altLang="en-US" sz="1800" dirty="0" smtClean="0"/>
              <a:t>：发行类中定义的委托类事件。当它与函数</a:t>
            </a:r>
            <a:r>
              <a:rPr lang="en-US" sz="1800" dirty="0" err="1" smtClean="0"/>
              <a:t>ReceiveEvent</a:t>
            </a:r>
            <a:r>
              <a:rPr lang="zh-CN" altLang="en-US" sz="1800" dirty="0" smtClean="0"/>
              <a:t>关联后，可利用它实现对函数的调用。</a:t>
            </a:r>
            <a:endParaRPr lang="en-US" altLang="zh-CN" sz="1800" dirty="0" smtClean="0"/>
          </a:p>
          <a:p>
            <a:pPr marL="1771650" lvl="3" indent="-457200">
              <a:buSzPct val="100000"/>
              <a:defRPr/>
            </a:pPr>
            <a:r>
              <a:rPr lang="zh-CN" altLang="en-US" sz="1800" dirty="0" smtClean="0"/>
              <a:t>每个委托都可关联一系列函数成员，称为委托列表，用“</a:t>
            </a:r>
            <a:r>
              <a:rPr lang="en-US" altLang="zh-CN" sz="1800" dirty="0" smtClean="0"/>
              <a:t>+=</a:t>
            </a:r>
            <a:r>
              <a:rPr lang="zh-CN" altLang="en-US" sz="1800" dirty="0" smtClean="0"/>
              <a:t>”在列表中添加成员（用“</a:t>
            </a:r>
            <a:r>
              <a:rPr lang="en-US" altLang="zh-CN" sz="1800" dirty="0" smtClean="0"/>
              <a:t>-=</a:t>
            </a:r>
            <a:r>
              <a:rPr lang="zh-CN" altLang="en-US" sz="1800" dirty="0" smtClean="0"/>
              <a:t>”，从列表中删除成员）。这可使事件拥有多个订户。</a:t>
            </a:r>
            <a:endParaRPr lang="en-US" sz="1800" dirty="0" smtClean="0"/>
          </a:p>
        </p:txBody>
      </p:sp>
      <p:sp>
        <p:nvSpPr>
          <p:cNvPr id="3" name="动作按钮: 信息 2">
            <a:hlinkClick r:id="rId1" action="ppaction://hlinksldjump" highlightClick="1"/>
          </p:cNvPr>
          <p:cNvSpPr/>
          <p:nvPr/>
        </p:nvSpPr>
        <p:spPr>
          <a:xfrm>
            <a:off x="8340725" y="2349500"/>
            <a:ext cx="298450" cy="268288"/>
          </a:xfrm>
          <a:prstGeom prst="actionButtonInformation">
            <a:avLst/>
          </a:prstGeom>
          <a:solidFill>
            <a:srgbClr val="33339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 name="动作按钮: 信息 3">
            <a:hlinkClick r:id="rId1" action="ppaction://hlinksldjump" highlightClick="1"/>
          </p:cNvPr>
          <p:cNvSpPr/>
          <p:nvPr/>
        </p:nvSpPr>
        <p:spPr>
          <a:xfrm>
            <a:off x="6732588" y="6321425"/>
            <a:ext cx="250825" cy="252413"/>
          </a:xfrm>
          <a:prstGeom prst="actionButtonInformati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338138" y="803275"/>
            <a:ext cx="8499475" cy="600075"/>
          </a:xfrm>
        </p:spPr>
        <p:txBody>
          <a:bodyPr lIns="0" tIns="0" rIns="0" bIns="0"/>
          <a:lstStyle/>
          <a:p>
            <a:pPr eaLnBrk="1" hangingPunct="1">
              <a:lnSpc>
                <a:spcPct val="120000"/>
              </a:lnSpc>
            </a:pPr>
            <a:endParaRPr lang="en-US" altLang="zh-CN" sz="2400" b="1" smtClean="0"/>
          </a:p>
        </p:txBody>
      </p:sp>
      <p:pic>
        <p:nvPicPr>
          <p:cNvPr id="37891" name="Picture 2"/>
          <p:cNvPicPr>
            <a:picLocks noChangeAspect="1" noChangeArrowheads="1"/>
          </p:cNvPicPr>
          <p:nvPr/>
        </p:nvPicPr>
        <p:blipFill>
          <a:blip r:embed="rId1" cstate="print"/>
          <a:srcRect/>
          <a:stretch>
            <a:fillRect/>
          </a:stretch>
        </p:blipFill>
        <p:spPr bwMode="auto">
          <a:xfrm>
            <a:off x="323850" y="830263"/>
            <a:ext cx="8297863" cy="4483100"/>
          </a:xfrm>
          <a:prstGeom prst="rect">
            <a:avLst/>
          </a:prstGeom>
          <a:noFill/>
          <a:ln w="9525" algn="ctr">
            <a:noFill/>
            <a:miter lim="800000"/>
            <a:headEnd/>
            <a:tailEnd/>
          </a:ln>
        </p:spPr>
      </p:pic>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38138" y="930275"/>
            <a:ext cx="8499475" cy="5170488"/>
          </a:xfrm>
        </p:spPr>
        <p:txBody>
          <a:bodyPr lIns="0" tIns="0" rIns="0" bIns="0"/>
          <a:lstStyle/>
          <a:p>
            <a:pPr lvl="1">
              <a:lnSpc>
                <a:spcPct val="120000"/>
              </a:lnSpc>
              <a:defRPr/>
            </a:pPr>
            <a:r>
              <a:rPr lang="zh-CN" altLang="en-US" sz="2400" b="1" dirty="0" smtClean="0"/>
              <a:t>发布</a:t>
            </a:r>
            <a:r>
              <a:rPr lang="en-US" altLang="zh-CN" sz="2400" b="1" dirty="0" smtClean="0"/>
              <a:t>/</a:t>
            </a:r>
            <a:r>
              <a:rPr lang="zh-CN" altLang="en-US" sz="2400" b="1" dirty="0" smtClean="0"/>
              <a:t>订阅事件示例：</a:t>
            </a:r>
            <a:endParaRPr lang="en-US" altLang="zh-CN" sz="2400" b="1" dirty="0" smtClean="0"/>
          </a:p>
          <a:p>
            <a:pPr lvl="2">
              <a:lnSpc>
                <a:spcPct val="120000"/>
              </a:lnSpc>
              <a:defRPr/>
            </a:pPr>
            <a:r>
              <a:rPr lang="zh-CN" altLang="en-US" b="1" dirty="0" smtClean="0"/>
              <a:t>示例</a:t>
            </a:r>
            <a:r>
              <a:rPr lang="en-US" altLang="zh-CN" b="1" dirty="0" smtClean="0"/>
              <a:t>1</a:t>
            </a:r>
            <a:r>
              <a:rPr lang="zh-CN" altLang="en-US" b="1" dirty="0" smtClean="0"/>
              <a:t>：</a:t>
            </a:r>
            <a:endParaRPr lang="en-US" altLang="zh-CN" b="1" dirty="0" smtClean="0"/>
          </a:p>
          <a:p>
            <a:pPr lvl="3">
              <a:lnSpc>
                <a:spcPct val="120000"/>
              </a:lnSpc>
              <a:defRPr/>
            </a:pPr>
            <a:r>
              <a:rPr lang="en-US" altLang="zh-CN" sz="1800" b="1" dirty="0" smtClean="0"/>
              <a:t>C:\......\Web</a:t>
            </a:r>
            <a:r>
              <a:rPr lang="zh-CN" altLang="en-US" sz="1800" b="1" dirty="0" smtClean="0"/>
              <a:t>编程技术</a:t>
            </a:r>
            <a:r>
              <a:rPr lang="en-US" altLang="zh-CN" sz="1800" b="1" dirty="0" smtClean="0"/>
              <a:t>\ch2\</a:t>
            </a:r>
            <a:r>
              <a:rPr lang="en-US" altLang="zh-CN" sz="1800" b="1" dirty="0" err="1" smtClean="0"/>
              <a:t>PublishAndRaise</a:t>
            </a:r>
            <a:endParaRPr lang="en-US" altLang="zh-CN" sz="1800" b="1" dirty="0" smtClean="0"/>
          </a:p>
          <a:p>
            <a:pPr lvl="3">
              <a:lnSpc>
                <a:spcPct val="120000"/>
              </a:lnSpc>
              <a:defRPr/>
            </a:pPr>
            <a:r>
              <a:rPr lang="zh-CN" altLang="en-US" sz="1800" b="1" dirty="0" smtClean="0"/>
              <a:t>说明：</a:t>
            </a:r>
            <a:endParaRPr lang="en-US" altLang="zh-CN" sz="1800" b="1" dirty="0" smtClean="0"/>
          </a:p>
          <a:p>
            <a:pPr lvl="4">
              <a:lnSpc>
                <a:spcPct val="120000"/>
              </a:lnSpc>
              <a:defRPr/>
            </a:pPr>
            <a:r>
              <a:rPr lang="zh-CN" altLang="en-US" sz="1800" b="1" dirty="0" smtClean="0"/>
              <a:t>自定义委托，再声明事件；</a:t>
            </a:r>
            <a:endParaRPr lang="en-US" altLang="zh-CN" sz="1800" b="1" dirty="0" smtClean="0"/>
          </a:p>
          <a:p>
            <a:pPr lvl="4">
              <a:lnSpc>
                <a:spcPct val="120000"/>
              </a:lnSpc>
              <a:defRPr/>
            </a:pPr>
            <a:r>
              <a:rPr lang="zh-CN" altLang="en-US" sz="1800" b="1" dirty="0" smtClean="0"/>
              <a:t>同一事件关联到两个不同的事件处理方法。</a:t>
            </a:r>
            <a:endParaRPr lang="en-US" altLang="zh-CN" sz="1800" b="1" dirty="0" smtClean="0"/>
          </a:p>
          <a:p>
            <a:pPr lvl="2">
              <a:lnSpc>
                <a:spcPct val="120000"/>
              </a:lnSpc>
              <a:defRPr/>
            </a:pPr>
            <a:r>
              <a:rPr lang="zh-CN" altLang="en-US" b="1" dirty="0" smtClean="0"/>
              <a:t>示例</a:t>
            </a:r>
            <a:r>
              <a:rPr lang="en-US" altLang="zh-CN" b="1" dirty="0" smtClean="0"/>
              <a:t>2</a:t>
            </a:r>
            <a:r>
              <a:rPr lang="zh-CN" altLang="en-US" b="1" dirty="0" smtClean="0"/>
              <a:t>：</a:t>
            </a:r>
            <a:endParaRPr lang="en-US" altLang="zh-CN" b="1" dirty="0" smtClean="0"/>
          </a:p>
          <a:p>
            <a:pPr lvl="3">
              <a:lnSpc>
                <a:spcPct val="120000"/>
              </a:lnSpc>
              <a:defRPr/>
            </a:pPr>
            <a:r>
              <a:rPr lang="en-US" altLang="zh-CN" sz="1800" b="1" dirty="0" smtClean="0"/>
              <a:t>C:\......\Web</a:t>
            </a:r>
            <a:r>
              <a:rPr lang="zh-CN" altLang="en-US" sz="1800" b="1" dirty="0" smtClean="0"/>
              <a:t>编程技术</a:t>
            </a:r>
            <a:r>
              <a:rPr lang="en-US" altLang="zh-CN" sz="1800" b="1" dirty="0" smtClean="0"/>
              <a:t>\ch2\</a:t>
            </a:r>
            <a:r>
              <a:rPr lang="en-US" altLang="zh-CN" sz="1800" b="1" dirty="0" err="1" smtClean="0"/>
              <a:t>RaisingEvent</a:t>
            </a:r>
            <a:endParaRPr lang="en-US" altLang="zh-CN" sz="1800" b="1" dirty="0" smtClean="0"/>
          </a:p>
          <a:p>
            <a:pPr lvl="3">
              <a:lnSpc>
                <a:spcPct val="120000"/>
              </a:lnSpc>
              <a:defRPr/>
            </a:pPr>
            <a:r>
              <a:rPr lang="zh-CN" altLang="en-US" sz="1800" b="1" dirty="0" smtClean="0"/>
              <a:t>说明：</a:t>
            </a:r>
            <a:endParaRPr lang="en-US" altLang="zh-CN" sz="1800" b="1" dirty="0" smtClean="0"/>
          </a:p>
          <a:p>
            <a:pPr lvl="4">
              <a:lnSpc>
                <a:spcPct val="120000"/>
              </a:lnSpc>
              <a:defRPr/>
            </a:pPr>
            <a:r>
              <a:rPr lang="zh-CN" altLang="en-US" sz="1800" b="1" dirty="0" smtClean="0"/>
              <a:t>使用</a:t>
            </a:r>
            <a:r>
              <a:rPr lang="en-US" sz="1800" dirty="0" err="1" smtClean="0">
                <a:solidFill>
                  <a:schemeClr val="accent4">
                    <a:lumMod val="50000"/>
                  </a:schemeClr>
                </a:solidFill>
              </a:rPr>
              <a:t>EventHandler</a:t>
            </a:r>
            <a:r>
              <a:rPr lang="zh-CN" altLang="en-US" sz="1800" b="1" dirty="0" smtClean="0"/>
              <a:t>声明事件；</a:t>
            </a:r>
            <a:endParaRPr lang="en-US" altLang="zh-CN" sz="1800" b="1" dirty="0" smtClean="0"/>
          </a:p>
          <a:p>
            <a:pPr lvl="4">
              <a:lnSpc>
                <a:spcPct val="120000"/>
              </a:lnSpc>
              <a:defRPr/>
            </a:pPr>
            <a:r>
              <a:rPr lang="en-US" sz="1800" b="1" dirty="0" err="1" smtClean="0"/>
              <a:t>EventSink</a:t>
            </a:r>
            <a:r>
              <a:rPr lang="en-US" sz="1800" b="1" dirty="0" smtClean="0"/>
              <a:t>(</a:t>
            </a:r>
            <a:r>
              <a:rPr lang="en-US" sz="1800" b="1" dirty="0" err="1" smtClean="0"/>
              <a:t>EventSource</a:t>
            </a:r>
            <a:r>
              <a:rPr lang="en-US" sz="1800" b="1" dirty="0" smtClean="0"/>
              <a:t> </a:t>
            </a:r>
            <a:r>
              <a:rPr lang="en-US" sz="1800" b="1" dirty="0" err="1" smtClean="0"/>
              <a:t>es</a:t>
            </a:r>
            <a:r>
              <a:rPr lang="en-US" sz="1800" b="1" dirty="0" smtClean="0"/>
              <a:t>)</a:t>
            </a:r>
            <a:r>
              <a:rPr lang="zh-CN" altLang="en-US" sz="1800" b="1" dirty="0" smtClean="0"/>
              <a:t>方法将当前实例 </a:t>
            </a:r>
            <a:r>
              <a:rPr lang="en-US" sz="1800" b="1" dirty="0" smtClean="0"/>
              <a:t>source</a:t>
            </a:r>
            <a:r>
              <a:rPr lang="zh-CN" altLang="en-US" sz="1800" b="1" dirty="0" smtClean="0"/>
              <a:t>（引发事件的对象）的事件关联到方法 </a:t>
            </a:r>
            <a:r>
              <a:rPr lang="en-US" sz="1800" b="1" dirty="0" err="1" smtClean="0"/>
              <a:t>ReceiveEvent</a:t>
            </a:r>
            <a:r>
              <a:rPr lang="zh-CN" altLang="en-US" sz="1800" b="1" dirty="0" smtClean="0"/>
              <a:t>。</a:t>
            </a:r>
            <a:endParaRPr lang="en-US" altLang="zh-CN" sz="1800" b="1" dirty="0" smtClean="0"/>
          </a:p>
        </p:txBody>
      </p:sp>
      <p:sp>
        <p:nvSpPr>
          <p:cNvPr id="3" name="动作按钮: 开始 2">
            <a:hlinkClick r:id="rId1" action="ppaction://hlinksldjump" highlightClick="1"/>
          </p:cNvPr>
          <p:cNvSpPr/>
          <p:nvPr/>
        </p:nvSpPr>
        <p:spPr>
          <a:xfrm>
            <a:off x="8450263" y="6148388"/>
            <a:ext cx="361950" cy="363537"/>
          </a:xfrm>
          <a:prstGeom prst="actionButtonBeginning">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4294967295"/>
          </p:nvPr>
        </p:nvSpPr>
        <p:spPr>
          <a:xfrm>
            <a:off x="338138" y="1009650"/>
            <a:ext cx="8499475" cy="5091113"/>
          </a:xfrm>
        </p:spPr>
        <p:txBody>
          <a:bodyPr lIns="0" tIns="0" rIns="0" bIns="0"/>
          <a:lstStyle/>
          <a:p>
            <a:pPr lvl="1">
              <a:lnSpc>
                <a:spcPct val="120000"/>
              </a:lnSpc>
              <a:defRPr/>
            </a:pPr>
            <a:r>
              <a:rPr kumimoji="1" lang="zh-CN" altLang="en-US" sz="2400" b="1" dirty="0" smtClean="0"/>
              <a:t>在</a:t>
            </a:r>
            <a:r>
              <a:rPr kumimoji="1" lang="en-US" altLang="zh-CN" sz="2400" b="1" dirty="0" smtClean="0"/>
              <a:t>Windows</a:t>
            </a:r>
            <a:r>
              <a:rPr kumimoji="1" lang="zh-CN" altLang="en-US" sz="2400" b="1" dirty="0" smtClean="0"/>
              <a:t>窗体应用程序中订阅用户界面控件发布事件示例：</a:t>
            </a:r>
            <a:endParaRPr kumimoji="1" lang="en-US" altLang="zh-CN" sz="2400" b="1" dirty="0" smtClean="0"/>
          </a:p>
          <a:p>
            <a:pPr lvl="3">
              <a:lnSpc>
                <a:spcPct val="120000"/>
              </a:lnSpc>
              <a:defRPr/>
            </a:pPr>
            <a:r>
              <a:rPr lang="en-US" altLang="zh-CN" sz="1800" b="1" dirty="0" smtClean="0"/>
              <a:t>C:\......\Web</a:t>
            </a:r>
            <a:r>
              <a:rPr lang="zh-CN" altLang="en-US" sz="1800" b="1" dirty="0" smtClean="0"/>
              <a:t>编程技术</a:t>
            </a:r>
            <a:r>
              <a:rPr lang="en-US" altLang="zh-CN" sz="1800" b="1" dirty="0" smtClean="0"/>
              <a:t>\ch2\</a:t>
            </a:r>
            <a:r>
              <a:rPr lang="en-US" altLang="zh-CN" sz="1800" b="1" dirty="0" err="1" smtClean="0"/>
              <a:t>EventWinForms</a:t>
            </a:r>
            <a:endParaRPr lang="en-US" altLang="zh-CN" sz="1800" b="1" dirty="0" smtClean="0"/>
          </a:p>
          <a:p>
            <a:pPr lvl="3">
              <a:lnSpc>
                <a:spcPct val="120000"/>
              </a:lnSpc>
              <a:defRPr/>
            </a:pPr>
            <a:endParaRPr lang="en-US" altLang="zh-CN" sz="1800" b="1" dirty="0" smtClean="0"/>
          </a:p>
          <a:p>
            <a:pPr lvl="2">
              <a:lnSpc>
                <a:spcPct val="120000"/>
              </a:lnSpc>
              <a:defRPr/>
            </a:pPr>
            <a:r>
              <a:rPr lang="zh-CN" altLang="en-US" sz="2200" b="1" dirty="0" smtClean="0"/>
              <a:t>说明：</a:t>
            </a:r>
            <a:endParaRPr lang="en-US" altLang="zh-CN" sz="2200" b="1" dirty="0" smtClean="0"/>
          </a:p>
          <a:p>
            <a:pPr lvl="3">
              <a:lnSpc>
                <a:spcPct val="120000"/>
              </a:lnSpc>
              <a:defRPr/>
            </a:pPr>
            <a:r>
              <a:rPr lang="en-US" altLang="zh-CN" sz="1800" b="1" dirty="0" smtClean="0"/>
              <a:t>Button</a:t>
            </a:r>
            <a:r>
              <a:rPr lang="zh-CN" altLang="en-US" sz="1800" b="1" dirty="0" smtClean="0"/>
              <a:t>控件类就是一个发行者类，这个类包含若干个引发不同事件的方法，用以触发事件。</a:t>
            </a:r>
            <a:endParaRPr lang="en-US" altLang="zh-CN" sz="1800" b="1" dirty="0" smtClean="0"/>
          </a:p>
          <a:p>
            <a:pPr lvl="3">
              <a:lnSpc>
                <a:spcPct val="120000"/>
              </a:lnSpc>
              <a:defRPr/>
            </a:pPr>
            <a:r>
              <a:rPr lang="zh-CN" altLang="en-US" sz="1800" b="1" dirty="0" smtClean="0"/>
              <a:t>因发行者（控件）已存在于</a:t>
            </a:r>
            <a:r>
              <a:rPr lang="en-US" altLang="zh-CN" sz="1800" b="1" dirty="0" smtClean="0"/>
              <a:t>.NET</a:t>
            </a:r>
            <a:r>
              <a:rPr lang="zh-CN" altLang="en-US" sz="1800" b="1" dirty="0" smtClean="0"/>
              <a:t>框架类库中，故只需编写对应的事件处理方法即可。</a:t>
            </a:r>
            <a:endParaRPr lang="en-US" altLang="zh-CN" sz="1800" b="1" dirty="0" smtClean="0"/>
          </a:p>
          <a:p>
            <a:pPr lvl="3">
              <a:lnSpc>
                <a:spcPct val="120000"/>
              </a:lnSpc>
              <a:defRPr/>
            </a:pPr>
            <a:r>
              <a:rPr lang="en-US" sz="1800" b="1" dirty="0" smtClean="0"/>
              <a:t>partial class</a:t>
            </a:r>
            <a:r>
              <a:rPr lang="zh-CN" altLang="en-US" sz="1800" b="1" dirty="0" smtClean="0"/>
              <a:t>：部分类</a:t>
            </a:r>
            <a:endParaRPr lang="en-US" altLang="zh-CN" sz="1800" b="1" dirty="0" smtClean="0"/>
          </a:p>
          <a:p>
            <a:pPr lvl="2">
              <a:lnSpc>
                <a:spcPct val="120000"/>
              </a:lnSpc>
              <a:defRPr/>
            </a:pPr>
            <a:r>
              <a:rPr lang="en-US" altLang="zh-CN" sz="2200" b="1" dirty="0" smtClean="0"/>
              <a:t>ASP.NET</a:t>
            </a:r>
            <a:r>
              <a:rPr lang="zh-CN" altLang="en-US" sz="2200" b="1" dirty="0" smtClean="0"/>
              <a:t>中对控件的处理方法即此模式。</a:t>
            </a:r>
            <a:endParaRPr lang="en-US" altLang="zh-CN" sz="2200" b="1" dirty="0" smtClean="0"/>
          </a:p>
          <a:p>
            <a:pPr lvl="3">
              <a:defRPr/>
            </a:pPr>
            <a:endParaRPr kumimoji="1" lang="en-US" altLang="zh-CN" sz="1600" b="1" dirty="0" smtClean="0"/>
          </a:p>
          <a:p>
            <a:pPr marL="914400" lvl="1" indent="-457200">
              <a:lnSpc>
                <a:spcPct val="120000"/>
              </a:lnSpc>
              <a:defRPr/>
            </a:pPr>
            <a:endParaRPr lang="en-US" altLang="zh-CN" sz="2400" dirty="0" smtClean="0"/>
          </a:p>
        </p:txBody>
      </p:sp>
      <p:sp>
        <p:nvSpPr>
          <p:cNvPr id="3" name="动作按钮: 开始 2">
            <a:hlinkClick r:id="rId1" action="ppaction://hlinksldjump" highlightClick="1"/>
          </p:cNvPr>
          <p:cNvSpPr/>
          <p:nvPr/>
        </p:nvSpPr>
        <p:spPr>
          <a:xfrm>
            <a:off x="8450263" y="6148388"/>
            <a:ext cx="361950" cy="363537"/>
          </a:xfrm>
          <a:prstGeom prst="actionButtonBeginning">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4294967295"/>
          </p:nvPr>
        </p:nvSpPr>
        <p:spPr>
          <a:xfrm>
            <a:off x="338138" y="889000"/>
            <a:ext cx="8499475" cy="5748338"/>
          </a:xfrm>
        </p:spPr>
        <p:txBody>
          <a:bodyPr lIns="0" tIns="0" rIns="0" bIns="0"/>
          <a:lstStyle/>
          <a:p>
            <a:pPr marL="812800" indent="-812800" eaLnBrk="1" hangingPunct="1">
              <a:lnSpc>
                <a:spcPct val="110000"/>
              </a:lnSpc>
              <a:spcBef>
                <a:spcPct val="50000"/>
              </a:spcBef>
              <a:buClrTx/>
              <a:buSzTx/>
              <a:buFont typeface="+mj-ea"/>
              <a:buAutoNum type="ea1JpnChsDbPeriod" startAt="5"/>
              <a:defRPr/>
            </a:pPr>
            <a:r>
              <a:rPr lang="zh-CN" altLang="en-US" sz="2800" b="1" dirty="0" smtClean="0"/>
              <a:t>命名空间的</a:t>
            </a:r>
            <a:r>
              <a:rPr lang="zh-CN" altLang="en-US" sz="2800" b="1" dirty="0" smtClean="0">
                <a:sym typeface="+mn-ea"/>
              </a:rPr>
              <a:t>使用</a:t>
            </a:r>
            <a:endParaRPr lang="en-US" altLang="zh-CN" sz="2800" b="1" dirty="0" smtClean="0"/>
          </a:p>
          <a:p>
            <a:pPr marL="1212850" lvl="1" indent="-812800" eaLnBrk="1" hangingPunct="1">
              <a:lnSpc>
                <a:spcPct val="110000"/>
              </a:lnSpc>
              <a:spcBef>
                <a:spcPct val="50000"/>
              </a:spcBef>
              <a:buClr>
                <a:schemeClr val="accent2">
                  <a:lumMod val="75000"/>
                </a:schemeClr>
              </a:buClr>
              <a:buSzTx/>
              <a:defRPr/>
            </a:pPr>
            <a:r>
              <a:rPr lang="en-US" altLang="zh-CN" sz="2400" dirty="0" smtClean="0"/>
              <a:t>.NET</a:t>
            </a:r>
            <a:r>
              <a:rPr lang="zh-CN" altLang="en-US" sz="2400" dirty="0" smtClean="0"/>
              <a:t>框架类库提供了大量标准类及函数，如果不在</a:t>
            </a:r>
            <a:r>
              <a:rPr lang="en-US" altLang="zh-CN" sz="2400" dirty="0" smtClean="0"/>
              <a:t>CS</a:t>
            </a:r>
            <a:r>
              <a:rPr lang="zh-CN" altLang="en-US" sz="2400" dirty="0" smtClean="0"/>
              <a:t>文件的开头使用命名空间，则使用标准类及函数时必须使用</a:t>
            </a:r>
            <a:r>
              <a:rPr lang="zh-CN" altLang="en-US" sz="2400" b="1" dirty="0" smtClean="0">
                <a:solidFill>
                  <a:srgbClr val="002060"/>
                </a:solidFill>
              </a:rPr>
              <a:t>“全名”</a:t>
            </a:r>
            <a:r>
              <a:rPr lang="zh-CN" altLang="en-US" sz="2400" dirty="0" smtClean="0"/>
              <a:t>；</a:t>
            </a:r>
            <a:endParaRPr lang="en-US" altLang="zh-CN" sz="2400" dirty="0" smtClean="0"/>
          </a:p>
          <a:p>
            <a:pPr marL="1212850" lvl="1" indent="-812800" eaLnBrk="1" hangingPunct="1">
              <a:lnSpc>
                <a:spcPct val="110000"/>
              </a:lnSpc>
              <a:spcBef>
                <a:spcPct val="50000"/>
              </a:spcBef>
              <a:buClr>
                <a:schemeClr val="accent2">
                  <a:lumMod val="75000"/>
                </a:schemeClr>
              </a:buClr>
              <a:buSzTx/>
              <a:defRPr/>
            </a:pPr>
            <a:r>
              <a:rPr lang="zh-CN" altLang="en-US" sz="2400" dirty="0" smtClean="0"/>
              <a:t>示例：</a:t>
            </a:r>
            <a:endParaRPr lang="en-US" altLang="zh-CN" sz="2400" dirty="0" smtClean="0"/>
          </a:p>
          <a:p>
            <a:pPr lvl="2">
              <a:defRPr/>
            </a:pPr>
            <a:r>
              <a:rPr lang="en-US" sz="1800" dirty="0" smtClean="0">
                <a:cs typeface="+mn-cs"/>
              </a:rPr>
              <a:t>namespace ConsoleApplication2</a:t>
            </a:r>
            <a:endParaRPr lang="en-US" sz="1800" dirty="0" smtClean="0">
              <a:cs typeface="+mn-cs"/>
            </a:endParaRPr>
          </a:p>
          <a:p>
            <a:pPr lvl="2">
              <a:defRPr/>
            </a:pPr>
            <a:r>
              <a:rPr lang="en-US" sz="1800" dirty="0" smtClean="0">
                <a:cs typeface="+mn-cs"/>
              </a:rPr>
              <a:t>{</a:t>
            </a:r>
            <a:endParaRPr lang="en-US" sz="1800" dirty="0" smtClean="0">
              <a:cs typeface="+mn-cs"/>
            </a:endParaRPr>
          </a:p>
          <a:p>
            <a:pPr lvl="2">
              <a:defRPr/>
            </a:pPr>
            <a:r>
              <a:rPr lang="en-US" sz="1800" dirty="0" smtClean="0">
                <a:cs typeface="+mn-cs"/>
              </a:rPr>
              <a:t>    class Program</a:t>
            </a:r>
            <a:endParaRPr lang="en-US" sz="1800" dirty="0" smtClean="0">
              <a:cs typeface="+mn-cs"/>
            </a:endParaRPr>
          </a:p>
          <a:p>
            <a:pPr lvl="2">
              <a:defRPr/>
            </a:pPr>
            <a:r>
              <a:rPr lang="en-US" sz="1800" dirty="0" smtClean="0">
                <a:cs typeface="+mn-cs"/>
              </a:rPr>
              <a:t>    {</a:t>
            </a:r>
            <a:endParaRPr lang="en-US" sz="1800" dirty="0" smtClean="0">
              <a:cs typeface="+mn-cs"/>
            </a:endParaRPr>
          </a:p>
          <a:p>
            <a:pPr lvl="2">
              <a:defRPr/>
            </a:pPr>
            <a:r>
              <a:rPr lang="en-US" sz="1800" dirty="0" smtClean="0">
                <a:cs typeface="+mn-cs"/>
              </a:rPr>
              <a:t>        static void Main(string[] </a:t>
            </a:r>
            <a:r>
              <a:rPr lang="en-US" sz="1800" dirty="0" err="1" smtClean="0">
                <a:cs typeface="+mn-cs"/>
              </a:rPr>
              <a:t>args</a:t>
            </a:r>
            <a:r>
              <a:rPr lang="en-US" sz="1800" dirty="0" smtClean="0">
                <a:cs typeface="+mn-cs"/>
              </a:rPr>
              <a:t>)</a:t>
            </a:r>
            <a:endParaRPr lang="en-US" sz="1800" dirty="0" smtClean="0">
              <a:cs typeface="+mn-cs"/>
            </a:endParaRPr>
          </a:p>
          <a:p>
            <a:pPr lvl="2">
              <a:defRPr/>
            </a:pPr>
            <a:r>
              <a:rPr lang="en-US" sz="1800" dirty="0" smtClean="0">
                <a:cs typeface="+mn-cs"/>
              </a:rPr>
              <a:t>        {</a:t>
            </a:r>
            <a:endParaRPr lang="en-US" sz="1800" dirty="0" smtClean="0">
              <a:cs typeface="+mn-cs"/>
            </a:endParaRPr>
          </a:p>
          <a:p>
            <a:pPr lvl="2">
              <a:defRPr/>
            </a:pPr>
            <a:r>
              <a:rPr lang="en-US" sz="1800" dirty="0" smtClean="0">
                <a:cs typeface="+mn-cs"/>
              </a:rPr>
              <a:t>            </a:t>
            </a:r>
            <a:r>
              <a:rPr lang="en-US" sz="1800" dirty="0" err="1" smtClean="0">
                <a:solidFill>
                  <a:srgbClr val="002060"/>
                </a:solidFill>
                <a:cs typeface="+mn-cs"/>
              </a:rPr>
              <a:t>System</a:t>
            </a:r>
            <a:r>
              <a:rPr lang="en-US" sz="1800" dirty="0" err="1" smtClean="0">
                <a:cs typeface="+mn-cs"/>
              </a:rPr>
              <a:t>.Console.WriteLine</a:t>
            </a:r>
            <a:r>
              <a:rPr lang="en-US" sz="1800" dirty="0" smtClean="0">
                <a:cs typeface="+mn-cs"/>
              </a:rPr>
              <a:t>("</a:t>
            </a:r>
            <a:r>
              <a:rPr lang="en-US" sz="1800" dirty="0" err="1" smtClean="0">
                <a:cs typeface="+mn-cs"/>
              </a:rPr>
              <a:t>yyy</a:t>
            </a:r>
            <a:r>
              <a:rPr lang="en-US" sz="1800" dirty="0" smtClean="0">
                <a:cs typeface="+mn-cs"/>
              </a:rPr>
              <a:t>");</a:t>
            </a:r>
            <a:endParaRPr lang="en-US" sz="1800" dirty="0" smtClean="0">
              <a:cs typeface="+mn-cs"/>
            </a:endParaRPr>
          </a:p>
          <a:p>
            <a:pPr lvl="2">
              <a:defRPr/>
            </a:pPr>
            <a:r>
              <a:rPr lang="en-US" sz="1800" dirty="0" smtClean="0">
                <a:cs typeface="+mn-cs"/>
              </a:rPr>
              <a:t>        }</a:t>
            </a:r>
            <a:endParaRPr lang="en-US" sz="1800" dirty="0" smtClean="0">
              <a:cs typeface="+mn-cs"/>
            </a:endParaRPr>
          </a:p>
          <a:p>
            <a:pPr lvl="2">
              <a:defRPr/>
            </a:pPr>
            <a:r>
              <a:rPr lang="en-US" sz="1800" dirty="0" smtClean="0">
                <a:cs typeface="+mn-cs"/>
              </a:rPr>
              <a:t>    }</a:t>
            </a:r>
            <a:endParaRPr lang="en-US" sz="1800" dirty="0" smtClean="0">
              <a:cs typeface="+mn-cs"/>
            </a:endParaRPr>
          </a:p>
          <a:p>
            <a:pPr lvl="2">
              <a:defRPr/>
            </a:pPr>
            <a:r>
              <a:rPr lang="en-US" sz="1800" dirty="0" smtClean="0">
                <a:cs typeface="+mn-cs"/>
              </a:rPr>
              <a:t>}</a:t>
            </a:r>
            <a:endParaRPr lang="en-US" altLang="zh-CN" sz="1800" dirty="0" smtClean="0"/>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4294967295"/>
          </p:nvPr>
        </p:nvSpPr>
        <p:spPr>
          <a:xfrm>
            <a:off x="338138" y="889000"/>
            <a:ext cx="8499475" cy="5732463"/>
          </a:xfrm>
        </p:spPr>
        <p:txBody>
          <a:bodyPr lIns="0" tIns="0" rIns="0" bIns="0"/>
          <a:lstStyle/>
          <a:p>
            <a:pPr marL="1212850" lvl="1" indent="-812800" eaLnBrk="1" hangingPunct="1">
              <a:lnSpc>
                <a:spcPct val="110000"/>
              </a:lnSpc>
              <a:spcBef>
                <a:spcPct val="50000"/>
              </a:spcBef>
              <a:buClr>
                <a:schemeClr val="accent2">
                  <a:lumMod val="75000"/>
                </a:schemeClr>
              </a:buClr>
              <a:buSzTx/>
              <a:defRPr/>
            </a:pPr>
            <a:r>
              <a:rPr lang="zh-CN" altLang="en-US" sz="2400" dirty="0" smtClean="0"/>
              <a:t>使用命名空间可以简化语句；</a:t>
            </a:r>
            <a:endParaRPr lang="en-US" altLang="zh-CN" sz="2400" dirty="0" smtClean="0"/>
          </a:p>
          <a:p>
            <a:pPr marL="1212850" lvl="1" indent="-812800" eaLnBrk="1" hangingPunct="1">
              <a:lnSpc>
                <a:spcPct val="110000"/>
              </a:lnSpc>
              <a:spcBef>
                <a:spcPct val="50000"/>
              </a:spcBef>
              <a:buClr>
                <a:schemeClr val="accent2">
                  <a:lumMod val="75000"/>
                </a:schemeClr>
              </a:buClr>
              <a:buSzTx/>
              <a:defRPr/>
            </a:pPr>
            <a:r>
              <a:rPr lang="zh-CN" altLang="en-US" sz="2400" dirty="0" smtClean="0"/>
              <a:t>示例：</a:t>
            </a:r>
            <a:endParaRPr lang="en-US" altLang="zh-CN" sz="2400" dirty="0" smtClean="0"/>
          </a:p>
          <a:p>
            <a:pPr lvl="2">
              <a:defRPr/>
            </a:pPr>
            <a:r>
              <a:rPr lang="en-US" altLang="zh-CN" sz="1800" dirty="0" smtClean="0"/>
              <a:t>Using  System</a:t>
            </a:r>
            <a:r>
              <a:rPr lang="zh-CN" altLang="en-US" sz="1800" dirty="0" smtClean="0"/>
              <a:t>；</a:t>
            </a:r>
            <a:endParaRPr lang="en-US" sz="1800" dirty="0" smtClean="0"/>
          </a:p>
          <a:p>
            <a:pPr lvl="2">
              <a:defRPr/>
            </a:pPr>
            <a:r>
              <a:rPr lang="en-US" sz="1800" dirty="0" smtClean="0"/>
              <a:t>namespace ConsoleApplication2</a:t>
            </a:r>
            <a:endParaRPr lang="en-US" sz="1800" dirty="0" smtClean="0"/>
          </a:p>
          <a:p>
            <a:pPr lvl="2">
              <a:defRPr/>
            </a:pPr>
            <a:r>
              <a:rPr lang="en-US" sz="1800" dirty="0" smtClean="0"/>
              <a:t>{</a:t>
            </a:r>
            <a:endParaRPr lang="en-US" sz="1800" dirty="0" smtClean="0"/>
          </a:p>
          <a:p>
            <a:pPr lvl="2">
              <a:defRPr/>
            </a:pPr>
            <a:r>
              <a:rPr lang="en-US" sz="1800" dirty="0" smtClean="0"/>
              <a:t>    class Program</a:t>
            </a:r>
            <a:endParaRPr lang="en-US" sz="1800" dirty="0" smtClean="0"/>
          </a:p>
          <a:p>
            <a:pPr lvl="2">
              <a:defRPr/>
            </a:pPr>
            <a:r>
              <a:rPr lang="en-US" sz="1800" dirty="0" smtClean="0"/>
              <a:t>    {</a:t>
            </a:r>
            <a:endParaRPr lang="en-US" sz="1800" dirty="0" smtClean="0"/>
          </a:p>
          <a:p>
            <a:pPr lvl="2">
              <a:defRPr/>
            </a:pPr>
            <a:r>
              <a:rPr lang="en-US" sz="1800" dirty="0" smtClean="0"/>
              <a:t>        static void Main(string[] </a:t>
            </a:r>
            <a:r>
              <a:rPr lang="en-US" sz="1800" dirty="0" err="1" smtClean="0"/>
              <a:t>args</a:t>
            </a:r>
            <a:r>
              <a:rPr lang="en-US" sz="1800" dirty="0" smtClean="0"/>
              <a:t>)</a:t>
            </a:r>
            <a:endParaRPr lang="en-US" sz="1800" dirty="0" smtClean="0"/>
          </a:p>
          <a:p>
            <a:pPr lvl="2">
              <a:defRPr/>
            </a:pPr>
            <a:r>
              <a:rPr lang="en-US" sz="1800" dirty="0" smtClean="0"/>
              <a:t>        {</a:t>
            </a:r>
            <a:endParaRPr lang="en-US" sz="1800" dirty="0" smtClean="0"/>
          </a:p>
          <a:p>
            <a:pPr lvl="2">
              <a:defRPr/>
            </a:pPr>
            <a:r>
              <a:rPr lang="en-US" sz="1800" dirty="0" smtClean="0"/>
              <a:t>            </a:t>
            </a:r>
            <a:r>
              <a:rPr lang="en-US" sz="1800" dirty="0" err="1" smtClean="0"/>
              <a:t>Console.WriteLine</a:t>
            </a:r>
            <a:r>
              <a:rPr lang="en-US" sz="1800" dirty="0" smtClean="0"/>
              <a:t>("</a:t>
            </a:r>
            <a:r>
              <a:rPr lang="en-US" sz="1800" dirty="0" err="1" smtClean="0"/>
              <a:t>yyy</a:t>
            </a:r>
            <a:r>
              <a:rPr lang="en-US" sz="1800" dirty="0" smtClean="0"/>
              <a:t>");</a:t>
            </a:r>
            <a:endParaRPr lang="en-US" sz="1800" dirty="0" smtClean="0"/>
          </a:p>
          <a:p>
            <a:pPr lvl="2">
              <a:defRPr/>
            </a:pPr>
            <a:r>
              <a:rPr lang="en-US" sz="1800" dirty="0" smtClean="0"/>
              <a:t>        }</a:t>
            </a:r>
            <a:endParaRPr lang="en-US" sz="1800" dirty="0" smtClean="0"/>
          </a:p>
          <a:p>
            <a:pPr lvl="2">
              <a:defRPr/>
            </a:pPr>
            <a:r>
              <a:rPr lang="en-US" sz="1800" dirty="0" smtClean="0"/>
              <a:t>    }</a:t>
            </a:r>
            <a:endParaRPr lang="en-US" sz="1800" dirty="0" smtClean="0"/>
          </a:p>
          <a:p>
            <a:pPr lvl="2">
              <a:defRPr/>
            </a:pPr>
            <a:r>
              <a:rPr lang="en-US" sz="1800" dirty="0" smtClean="0"/>
              <a:t>}</a:t>
            </a:r>
            <a:endParaRPr lang="en-US" sz="1800" dirty="0" smtClean="0"/>
          </a:p>
          <a:p>
            <a:pPr lvl="2">
              <a:defRPr/>
            </a:pPr>
            <a:endParaRPr lang="en-US" altLang="zh-CN" sz="1800" dirty="0" smtClean="0"/>
          </a:p>
          <a:p>
            <a:pPr lvl="2">
              <a:buFont typeface="Wingdings" panose="05000000000000000000" pitchFamily="2" charset="2"/>
              <a:buNone/>
              <a:defRPr/>
            </a:pPr>
            <a:r>
              <a:rPr lang="en-US" sz="2000" b="1" dirty="0" smtClean="0"/>
              <a:t>Console</a:t>
            </a:r>
            <a:r>
              <a:rPr lang="zh-CN" altLang="en-US" sz="2000" b="1" dirty="0" smtClean="0"/>
              <a:t>类定义在</a:t>
            </a:r>
            <a:r>
              <a:rPr lang="en-US" altLang="zh-CN" sz="2000" b="1" dirty="0" smtClean="0"/>
              <a:t>System</a:t>
            </a:r>
            <a:r>
              <a:rPr lang="zh-CN" altLang="en-US" sz="2000" b="1" dirty="0" smtClean="0"/>
              <a:t>命名空间中。</a:t>
            </a:r>
            <a:endParaRPr lang="en-US" altLang="zh-CN" dirty="0" smtClean="0"/>
          </a:p>
        </p:txBody>
      </p:sp>
      <p:sp>
        <p:nvSpPr>
          <p:cNvPr id="4" name="动作按钮: 第一张 3">
            <a:hlinkClick r:id="rId1" action="ppaction://hlinksldjump" highlightClick="1"/>
          </p:cNvPr>
          <p:cNvSpPr/>
          <p:nvPr/>
        </p:nvSpPr>
        <p:spPr>
          <a:xfrm>
            <a:off x="8399463" y="6107113"/>
            <a:ext cx="473075" cy="457200"/>
          </a:xfrm>
          <a:prstGeom prst="actionButtonHom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en-US"/>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4294967295"/>
          </p:nvPr>
        </p:nvSpPr>
        <p:spPr>
          <a:xfrm>
            <a:off x="338455" y="1325245"/>
            <a:ext cx="8499475" cy="5248910"/>
          </a:xfrm>
        </p:spPr>
        <p:txBody>
          <a:bodyPr lIns="0" tIns="0" rIns="0" bIns="0"/>
          <a:lstStyle/>
          <a:p>
            <a:pPr marL="1212850" lvl="1" indent="-812800" eaLnBrk="1" hangingPunct="1">
              <a:lnSpc>
                <a:spcPct val="110000"/>
              </a:lnSpc>
              <a:spcBef>
                <a:spcPct val="50000"/>
              </a:spcBef>
              <a:buClr>
                <a:schemeClr val="accent2">
                  <a:lumMod val="75000"/>
                </a:schemeClr>
              </a:buClr>
              <a:buSzTx/>
              <a:defRPr/>
            </a:pPr>
            <a:r>
              <a:rPr lang="en-US" sz="2400" dirty="0" smtClean="0"/>
              <a:t> </a:t>
            </a:r>
            <a:r>
              <a:rPr lang="en-US" sz="2400" dirty="0" err="1" smtClean="0">
                <a:sym typeface="+mn-ea"/>
              </a:rPr>
              <a:t>MyDel</a:t>
            </a:r>
            <a:r>
              <a:rPr lang="en-US" sz="2400" dirty="0" smtClean="0">
                <a:sym typeface="+mn-ea"/>
              </a:rPr>
              <a:t> del =new </a:t>
            </a:r>
            <a:r>
              <a:rPr lang="en-US" sz="2400" dirty="0" err="1" smtClean="0">
                <a:sym typeface="+mn-ea"/>
              </a:rPr>
              <a:t>MyDel</a:t>
            </a:r>
            <a:r>
              <a:rPr lang="en-US" sz="2400" dirty="0" smtClean="0">
                <a:sym typeface="+mn-ea"/>
              </a:rPr>
              <a:t>( </a:t>
            </a:r>
            <a:r>
              <a:rPr lang="en-US" sz="2400" dirty="0" err="1" smtClean="0">
                <a:sym typeface="+mn-ea"/>
              </a:rPr>
              <a:t>DelegateMethod</a:t>
            </a:r>
            <a:r>
              <a:rPr lang="en-US" sz="2400" dirty="0" smtClean="0">
                <a:sym typeface="+mn-ea"/>
              </a:rPr>
              <a:t>) </a:t>
            </a:r>
            <a:r>
              <a:rPr lang="zh-CN" altLang="en-US" sz="2400" dirty="0" smtClean="0"/>
              <a:t>还可写为</a:t>
            </a:r>
            <a:r>
              <a:rPr lang="zh-CN" altLang="en-US" sz="2400" b="1" dirty="0" smtClean="0"/>
              <a:t>：</a:t>
            </a:r>
            <a:endParaRPr lang="en-US" altLang="zh-CN" sz="2400" b="1" dirty="0" smtClean="0"/>
          </a:p>
          <a:p>
            <a:pPr marL="1612900" lvl="2" indent="-812800" eaLnBrk="1" hangingPunct="1">
              <a:lnSpc>
                <a:spcPct val="110000"/>
              </a:lnSpc>
              <a:spcBef>
                <a:spcPct val="50000"/>
              </a:spcBef>
              <a:buClr>
                <a:schemeClr val="accent2">
                  <a:lumMod val="75000"/>
                </a:schemeClr>
              </a:buClr>
              <a:buSzTx/>
              <a:defRPr/>
            </a:pPr>
            <a:r>
              <a:rPr lang="en-US" dirty="0" smtClean="0"/>
              <a:t> </a:t>
            </a:r>
            <a:r>
              <a:rPr lang="en-US" dirty="0" err="1" smtClean="0">
                <a:sym typeface="+mn-ea"/>
              </a:rPr>
              <a:t>MyDel</a:t>
            </a:r>
            <a:r>
              <a:rPr lang="en-US" dirty="0" smtClean="0">
                <a:sym typeface="+mn-ea"/>
              </a:rPr>
              <a:t> del = </a:t>
            </a:r>
            <a:r>
              <a:rPr lang="en-US" dirty="0" err="1" smtClean="0">
                <a:sym typeface="+mn-ea"/>
              </a:rPr>
              <a:t>DelegateMethod</a:t>
            </a:r>
            <a:endParaRPr lang="en-US" altLang="zh-CN" b="1" dirty="0" smtClean="0"/>
          </a:p>
        </p:txBody>
      </p:sp>
      <p:sp>
        <p:nvSpPr>
          <p:cNvPr id="5" name="动作按钮: 后退或前一项 4">
            <a:hlinkClick r:id="rId1" action="ppaction://hlinksldjump" highlightClick="1"/>
          </p:cNvPr>
          <p:cNvSpPr/>
          <p:nvPr/>
        </p:nvSpPr>
        <p:spPr>
          <a:xfrm>
            <a:off x="7251700" y="6227763"/>
            <a:ext cx="300038" cy="236537"/>
          </a:xfrm>
          <a:prstGeom prst="actionButtonBackPrevious">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461963" y="938213"/>
            <a:ext cx="8229600" cy="633412"/>
          </a:xfrm>
        </p:spPr>
        <p:txBody>
          <a:bodyPr lIns="0"/>
          <a:lstStyle/>
          <a:p>
            <a:pPr eaLnBrk="1" hangingPunct="1"/>
            <a:r>
              <a:rPr lang="zh-CN" altLang="en-US" sz="4000" b="1" smtClean="0"/>
              <a:t>附录</a:t>
            </a:r>
            <a:r>
              <a:rPr lang="en-US" altLang="zh-CN" sz="4000" b="1" smtClean="0"/>
              <a:t>  C#</a:t>
            </a:r>
            <a:r>
              <a:rPr lang="zh-CN" altLang="en-US" sz="4000" b="1" smtClean="0"/>
              <a:t>语言和</a:t>
            </a:r>
            <a:r>
              <a:rPr lang="en-US" altLang="zh-CN" sz="4000" b="1" smtClean="0"/>
              <a:t>JAVA</a:t>
            </a:r>
            <a:r>
              <a:rPr lang="zh-CN" altLang="en-US" sz="4000" b="1" smtClean="0"/>
              <a:t>比较</a:t>
            </a:r>
            <a:endParaRPr lang="en-US" altLang="zh-CN" sz="4000" b="1" smtClean="0"/>
          </a:p>
        </p:txBody>
      </p:sp>
      <p:sp>
        <p:nvSpPr>
          <p:cNvPr id="132099" name="Rectangle 3"/>
          <p:cNvSpPr>
            <a:spLocks noGrp="1" noChangeArrowheads="1"/>
          </p:cNvSpPr>
          <p:nvPr>
            <p:ph type="body" idx="4294967295"/>
          </p:nvPr>
        </p:nvSpPr>
        <p:spPr>
          <a:xfrm>
            <a:off x="2174875" y="2033588"/>
            <a:ext cx="5408613" cy="4414837"/>
          </a:xfrm>
          <a:noFill/>
        </p:spPr>
        <p:txBody>
          <a:bodyPr lIns="0" tIns="0" rIns="0" bIns="0"/>
          <a:lstStyle/>
          <a:p>
            <a:r>
              <a:rPr lang="en-US" sz="2800" smtClean="0">
                <a:hlinkClick r:id="rId1" action="ppaction://hlinksldjump"/>
              </a:rPr>
              <a:t>C#</a:t>
            </a:r>
            <a:r>
              <a:rPr lang="zh-CN" altLang="en-US" sz="2800" smtClean="0">
                <a:hlinkClick r:id="rId1" action="ppaction://hlinksldjump"/>
              </a:rPr>
              <a:t>和</a:t>
            </a:r>
            <a:r>
              <a:rPr lang="en-US" sz="2800" smtClean="0">
                <a:hlinkClick r:id="rId1" action="ppaction://hlinksldjump"/>
              </a:rPr>
              <a:t>JAVA</a:t>
            </a:r>
            <a:r>
              <a:rPr lang="zh-CN" altLang="en-US" sz="2800" smtClean="0">
                <a:hlinkClick r:id="rId1" action="ppaction://hlinksldjump"/>
              </a:rPr>
              <a:t>基本一致的地方</a:t>
            </a:r>
            <a:endParaRPr lang="en-US" altLang="zh-CN" sz="2800" b="1" smtClean="0"/>
          </a:p>
          <a:p>
            <a:r>
              <a:rPr lang="en-US" altLang="zh-CN" sz="2800" smtClean="0">
                <a:hlinkClick r:id="rId2" action="ppaction://hlinksldjump"/>
              </a:rPr>
              <a:t>C#</a:t>
            </a:r>
            <a:r>
              <a:rPr lang="zh-CN" altLang="en-US" sz="2800" smtClean="0">
                <a:hlinkClick r:id="rId2" action="ppaction://hlinksldjump"/>
              </a:rPr>
              <a:t>和</a:t>
            </a:r>
            <a:r>
              <a:rPr lang="en-US" altLang="zh-CN" sz="2800" smtClean="0">
                <a:hlinkClick r:id="rId2" action="ppaction://hlinksldjump"/>
              </a:rPr>
              <a:t>JAVA</a:t>
            </a:r>
            <a:r>
              <a:rPr lang="zh-CN" altLang="en-US" sz="2800" smtClean="0">
                <a:hlinkClick r:id="rId2" action="ppaction://hlinksldjump"/>
              </a:rPr>
              <a:t>基本一致但语法不同的地方</a:t>
            </a:r>
            <a:endParaRPr lang="en-US" altLang="en-US" sz="2800" b="1" smtClean="0"/>
          </a:p>
          <a:p>
            <a:r>
              <a:rPr lang="en-US" sz="2800" smtClean="0">
                <a:hlinkClick r:id="rId3" action="ppaction://hlinksldjump"/>
              </a:rPr>
              <a:t>C#</a:t>
            </a:r>
            <a:r>
              <a:rPr lang="zh-CN" altLang="en-US" sz="2800" smtClean="0">
                <a:hlinkClick r:id="rId3" action="ppaction://hlinksldjump"/>
              </a:rPr>
              <a:t>中有，</a:t>
            </a:r>
            <a:r>
              <a:rPr lang="en-US" sz="2800" smtClean="0">
                <a:hlinkClick r:id="rId3" action="ppaction://hlinksldjump"/>
              </a:rPr>
              <a:t>Java</a:t>
            </a:r>
            <a:r>
              <a:rPr lang="zh-CN" altLang="en-US" sz="2800" smtClean="0">
                <a:hlinkClick r:id="rId3" action="ppaction://hlinksldjump"/>
              </a:rPr>
              <a:t>中也有但完全不同的地方</a:t>
            </a:r>
            <a:endParaRPr lang="en-US" altLang="zh-CN" sz="2800" b="1" smtClean="0">
              <a:solidFill>
                <a:srgbClr val="333399"/>
              </a:solidFill>
            </a:endParaRPr>
          </a:p>
          <a:p>
            <a:r>
              <a:rPr lang="en-US" altLang="zh-CN" sz="2800" smtClean="0">
                <a:hlinkClick r:id="rId4" action="ppaction://hlinksldjump"/>
              </a:rPr>
              <a:t>C#</a:t>
            </a:r>
            <a:r>
              <a:rPr lang="zh-CN" altLang="en-US" sz="2800" smtClean="0">
                <a:hlinkClick r:id="rId4" action="ppaction://hlinksldjump"/>
              </a:rPr>
              <a:t>有但</a:t>
            </a:r>
            <a:r>
              <a:rPr lang="en-US" altLang="zh-CN" sz="2800" smtClean="0">
                <a:hlinkClick r:id="rId4" action="ppaction://hlinksldjump"/>
              </a:rPr>
              <a:t>Java</a:t>
            </a:r>
            <a:r>
              <a:rPr lang="zh-CN" altLang="en-US" sz="2800" smtClean="0">
                <a:hlinkClick r:id="rId4" action="ppaction://hlinksldjump"/>
              </a:rPr>
              <a:t>没有的地方</a:t>
            </a:r>
            <a:endParaRPr lang="en-US" altLang="zh-CN" sz="2800" b="1" smtClean="0">
              <a:solidFill>
                <a:srgbClr val="333399"/>
              </a:solidFill>
            </a:endParaRPr>
          </a:p>
          <a:p>
            <a:r>
              <a:rPr lang="en-US" sz="2800" smtClean="0">
                <a:hlinkClick r:id="rId5" action="ppaction://hlinksldjump"/>
              </a:rPr>
              <a:t>Java</a:t>
            </a:r>
            <a:r>
              <a:rPr lang="zh-CN" altLang="en-US" sz="2800" smtClean="0">
                <a:hlinkClick r:id="rId5" action="ppaction://hlinksldjump"/>
              </a:rPr>
              <a:t>有但</a:t>
            </a:r>
            <a:r>
              <a:rPr lang="en-US" sz="2800" smtClean="0">
                <a:hlinkClick r:id="rId5" action="ppaction://hlinksldjump"/>
              </a:rPr>
              <a:t>C#</a:t>
            </a:r>
            <a:r>
              <a:rPr lang="zh-CN" altLang="en-US" sz="2800" smtClean="0">
                <a:hlinkClick r:id="rId5" action="ppaction://hlinksldjump"/>
              </a:rPr>
              <a:t>没有的地方</a:t>
            </a:r>
            <a:endParaRPr lang="en-US" altLang="zh-CN" sz="2800" b="1" smtClean="0"/>
          </a:p>
        </p:txBody>
      </p:sp>
      <p:sp>
        <p:nvSpPr>
          <p:cNvPr id="4" name="动作按钮: 第一张 3">
            <a:hlinkClick r:id="rId6" action="ppaction://hlinksldjump" highlightClick="1"/>
          </p:cNvPr>
          <p:cNvSpPr/>
          <p:nvPr/>
        </p:nvSpPr>
        <p:spPr>
          <a:xfrm>
            <a:off x="8418513" y="6116638"/>
            <a:ext cx="473075" cy="457200"/>
          </a:xfrm>
          <a:prstGeom prst="actionButtonHom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430213" y="765175"/>
            <a:ext cx="8229600" cy="633413"/>
          </a:xfrm>
        </p:spPr>
        <p:txBody>
          <a:bodyPr lIns="0"/>
          <a:lstStyle/>
          <a:p>
            <a:pPr eaLnBrk="1" hangingPunct="1"/>
            <a:r>
              <a:rPr lang="zh-CN" altLang="en-US" sz="4000" b="1" smtClean="0"/>
              <a:t>一、</a:t>
            </a:r>
            <a:r>
              <a:rPr lang="en-US" altLang="zh-CN" sz="4000" b="1" smtClean="0"/>
              <a:t>C#</a:t>
            </a:r>
            <a:r>
              <a:rPr lang="zh-CN" altLang="en-US" sz="4000" b="1" smtClean="0"/>
              <a:t>和</a:t>
            </a:r>
            <a:r>
              <a:rPr lang="en-US" sz="4000" b="1" smtClean="0"/>
              <a:t>JAVA</a:t>
            </a:r>
            <a:r>
              <a:rPr lang="zh-CN" altLang="en-US" sz="4000" b="1" smtClean="0"/>
              <a:t>基本一致的地方</a:t>
            </a:r>
            <a:endParaRPr lang="en-US" altLang="zh-CN" sz="4000" b="1" smtClean="0"/>
          </a:p>
        </p:txBody>
      </p:sp>
      <p:sp>
        <p:nvSpPr>
          <p:cNvPr id="133123" name="Rectangle 3"/>
          <p:cNvSpPr>
            <a:spLocks noGrp="1" noChangeArrowheads="1"/>
          </p:cNvSpPr>
          <p:nvPr>
            <p:ph type="body" idx="4294967295"/>
          </p:nvPr>
        </p:nvSpPr>
        <p:spPr>
          <a:xfrm>
            <a:off x="338138" y="1844675"/>
            <a:ext cx="8499475" cy="4545013"/>
          </a:xfrm>
        </p:spPr>
        <p:txBody>
          <a:bodyPr lIns="0" tIns="0" rIns="0" bIns="0"/>
          <a:lstStyle/>
          <a:p>
            <a:pPr marL="457200" indent="-457200" eaLnBrk="1" hangingPunct="1">
              <a:lnSpc>
                <a:spcPct val="120000"/>
              </a:lnSpc>
              <a:buSzPct val="80000"/>
              <a:buFont typeface="Arial" panose="020B0604020202020204" pitchFamily="34" charset="0"/>
              <a:buAutoNum type="arabicPeriod"/>
            </a:pPr>
            <a:r>
              <a:rPr lang="en-US" sz="2400" b="1" smtClean="0"/>
              <a:t>Object</a:t>
            </a:r>
            <a:r>
              <a:rPr lang="zh-CN" altLang="en-US" sz="2400" b="1" smtClean="0"/>
              <a:t>类</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sz="2000" smtClean="0"/>
              <a:t>C#</a:t>
            </a:r>
            <a:r>
              <a:rPr lang="zh-CN" altLang="en-US" sz="2000" smtClean="0"/>
              <a:t>的类层次中有一个根，即所有</a:t>
            </a:r>
            <a:r>
              <a:rPr lang="en-US" sz="2000" smtClean="0"/>
              <a:t>C#</a:t>
            </a:r>
            <a:r>
              <a:rPr lang="zh-CN" altLang="en-US" sz="2000" smtClean="0"/>
              <a:t>的类都是</a:t>
            </a:r>
            <a:r>
              <a:rPr lang="en-US" sz="2000" smtClean="0"/>
              <a:t>System.Object</a:t>
            </a:r>
            <a:r>
              <a:rPr lang="zh-CN" altLang="en-US" sz="2000" smtClean="0"/>
              <a:t>的子类；</a:t>
            </a:r>
            <a:r>
              <a:rPr lang="en-US" sz="2000" smtClean="0"/>
              <a:t>Java</a:t>
            </a:r>
            <a:r>
              <a:rPr lang="zh-CN" altLang="en-US" sz="2000" smtClean="0"/>
              <a:t>亦如此，所有类都是</a:t>
            </a:r>
            <a:r>
              <a:rPr lang="en-US" sz="2000" smtClean="0"/>
              <a:t>java.lang.Object</a:t>
            </a:r>
            <a:r>
              <a:rPr lang="zh-CN" altLang="en-US" sz="2000" smtClean="0"/>
              <a:t>的子类。</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两个语言的</a:t>
            </a:r>
            <a:r>
              <a:rPr lang="en-US" sz="2000" smtClean="0"/>
              <a:t>Object</a:t>
            </a:r>
            <a:r>
              <a:rPr lang="zh-CN" altLang="en-US" sz="2000" smtClean="0"/>
              <a:t>类的方法有些相同（比如</a:t>
            </a:r>
            <a:r>
              <a:rPr lang="en-US" sz="2000" smtClean="0"/>
              <a:t>System.Object</a:t>
            </a:r>
            <a:r>
              <a:rPr lang="zh-CN" altLang="en-US" sz="2000" smtClean="0"/>
              <a:t>的</a:t>
            </a:r>
            <a:r>
              <a:rPr lang="en-US" sz="2000" smtClean="0"/>
              <a:t>ToString()</a:t>
            </a:r>
            <a:r>
              <a:rPr lang="zh-CN" altLang="en-US" sz="2000" smtClean="0"/>
              <a:t>和</a:t>
            </a:r>
            <a:r>
              <a:rPr lang="en-US" sz="2000" smtClean="0"/>
              <a:t>java.lang.Object</a:t>
            </a:r>
            <a:r>
              <a:rPr lang="zh-CN" altLang="en-US" sz="2000" smtClean="0"/>
              <a:t>的</a:t>
            </a:r>
            <a:r>
              <a:rPr lang="en-US" sz="2000" smtClean="0"/>
              <a:t>toString()），</a:t>
            </a:r>
            <a:r>
              <a:rPr lang="zh-CN" altLang="en-US" sz="2000" smtClean="0"/>
              <a:t>也有一些不同（</a:t>
            </a:r>
            <a:r>
              <a:rPr lang="en-US" sz="2000" smtClean="0"/>
              <a:t>System.Object</a:t>
            </a:r>
            <a:r>
              <a:rPr lang="zh-CN" altLang="en-US" sz="2000" smtClean="0"/>
              <a:t>没有</a:t>
            </a:r>
            <a:r>
              <a:rPr lang="en-US" sz="2000" smtClean="0"/>
              <a:t>java.lang.Object</a:t>
            </a:r>
            <a:r>
              <a:rPr lang="zh-CN" altLang="en-US" sz="2000" smtClean="0"/>
              <a:t>中的</a:t>
            </a:r>
            <a:r>
              <a:rPr lang="en-US" sz="2000" smtClean="0"/>
              <a:t>wait()、notify()</a:t>
            </a:r>
            <a:r>
              <a:rPr lang="zh-CN" altLang="en-US" sz="2000" smtClean="0"/>
              <a:t>或</a:t>
            </a:r>
            <a:r>
              <a:rPr lang="en-US" sz="2000" smtClean="0"/>
              <a:t>notifyAll()）。</a:t>
            </a:r>
            <a:endParaRPr lang="en-US" sz="2000" smtClean="0"/>
          </a:p>
          <a:p>
            <a:pPr marL="457200" indent="-457200" eaLnBrk="1" hangingPunct="1">
              <a:lnSpc>
                <a:spcPct val="120000"/>
              </a:lnSpc>
              <a:buSzPct val="80000"/>
              <a:buFont typeface="Arial" panose="020B0604020202020204" pitchFamily="34" charset="0"/>
              <a:buAutoNum type="arabicPeriod"/>
            </a:pPr>
            <a:r>
              <a:rPr lang="zh-CN" altLang="en-US" sz="2400" b="1" smtClean="0"/>
              <a:t>关键字</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altLang="zh-CN" sz="2000" smtClean="0"/>
              <a:t>Java</a:t>
            </a:r>
            <a:r>
              <a:rPr lang="zh-CN" altLang="en-US" sz="2000" smtClean="0"/>
              <a:t>和</a:t>
            </a:r>
            <a:r>
              <a:rPr lang="en-US" altLang="zh-CN" sz="2000" smtClean="0"/>
              <a:t>C#</a:t>
            </a:r>
            <a:r>
              <a:rPr lang="zh-CN" altLang="en-US" sz="2000" smtClean="0"/>
              <a:t>有很多语法很相似，除了</a:t>
            </a:r>
            <a:r>
              <a:rPr lang="en-US" altLang="zh-CN" sz="2000" smtClean="0"/>
              <a:t>throws</a:t>
            </a:r>
            <a:r>
              <a:rPr lang="zh-CN" altLang="en-US" sz="2000" smtClean="0"/>
              <a:t>、</a:t>
            </a:r>
            <a:r>
              <a:rPr lang="en-US" altLang="zh-CN" sz="2000" smtClean="0"/>
              <a:t>transient</a:t>
            </a:r>
            <a:r>
              <a:rPr lang="zh-CN" altLang="en-US" sz="2000" smtClean="0"/>
              <a:t>和</a:t>
            </a:r>
            <a:r>
              <a:rPr lang="en-US" altLang="zh-CN" sz="2000" smtClean="0"/>
              <a:t>strictfp</a:t>
            </a:r>
            <a:r>
              <a:rPr lang="zh-CN" altLang="en-US" sz="2000" smtClean="0"/>
              <a:t>几乎所有</a:t>
            </a:r>
            <a:r>
              <a:rPr lang="en-US" altLang="zh-CN" sz="2000" smtClean="0"/>
              <a:t>Java</a:t>
            </a:r>
            <a:r>
              <a:rPr lang="zh-CN" altLang="en-US" sz="2000" smtClean="0"/>
              <a:t>关键字都有</a:t>
            </a:r>
            <a:r>
              <a:rPr lang="en-US" altLang="zh-CN" sz="2000" smtClean="0"/>
              <a:t>C#</a:t>
            </a:r>
            <a:r>
              <a:rPr lang="zh-CN" altLang="en-US" sz="2000" smtClean="0"/>
              <a:t>的对应。下图 为</a:t>
            </a:r>
            <a:r>
              <a:rPr lang="en-US" altLang="zh-CN" sz="2000" smtClean="0"/>
              <a:t>Java</a:t>
            </a:r>
            <a:r>
              <a:rPr lang="zh-CN" altLang="en-US" sz="2000" smtClean="0"/>
              <a:t>和</a:t>
            </a:r>
            <a:r>
              <a:rPr lang="en-US" altLang="zh-CN" sz="2000" smtClean="0"/>
              <a:t>C#</a:t>
            </a:r>
            <a:r>
              <a:rPr lang="zh-CN" altLang="en-US" sz="2000" smtClean="0"/>
              <a:t>的关键字对照表，</a:t>
            </a:r>
            <a:r>
              <a:rPr lang="en-US" altLang="zh-CN" sz="2000" smtClean="0"/>
              <a:t>Java</a:t>
            </a:r>
            <a:r>
              <a:rPr lang="zh-CN" altLang="en-US" sz="2000" smtClean="0"/>
              <a:t>关键字标红而</a:t>
            </a:r>
            <a:r>
              <a:rPr lang="en-US" altLang="zh-CN" sz="2000" smtClean="0"/>
              <a:t>C#</a:t>
            </a:r>
            <a:r>
              <a:rPr lang="zh-CN" altLang="en-US" sz="2000" smtClean="0"/>
              <a:t>关键字标蓝。</a:t>
            </a:r>
            <a:endParaRPr lang="en-US" altLang="zh-CN" sz="2000" b="1" smtClean="0"/>
          </a:p>
        </p:txBody>
      </p:sp>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body" idx="4294967295"/>
          </p:nvPr>
        </p:nvSpPr>
        <p:spPr>
          <a:xfrm>
            <a:off x="338138" y="889000"/>
            <a:ext cx="8499475" cy="450850"/>
          </a:xfrm>
        </p:spPr>
        <p:txBody>
          <a:bodyPr lIns="0" tIns="0" rIns="0" bIns="0"/>
          <a:lstStyle/>
          <a:p>
            <a:pPr marL="1612900" lvl="2" indent="-812800" eaLnBrk="1" hangingPunct="1">
              <a:lnSpc>
                <a:spcPct val="110000"/>
              </a:lnSpc>
              <a:spcBef>
                <a:spcPct val="50000"/>
              </a:spcBef>
              <a:buClr>
                <a:srgbClr val="C00000"/>
              </a:buClr>
              <a:buSzTx/>
              <a:buFont typeface="Wingdings" panose="05000000000000000000" pitchFamily="2" charset="2"/>
              <a:buChar char="§"/>
            </a:pPr>
            <a:r>
              <a:rPr lang="en-US" altLang="zh-CN" smtClean="0"/>
              <a:t>Java</a:t>
            </a:r>
            <a:r>
              <a:rPr lang="zh-CN" altLang="en-US" smtClean="0"/>
              <a:t>和</a:t>
            </a:r>
            <a:r>
              <a:rPr lang="en-US" altLang="zh-CN" smtClean="0"/>
              <a:t>C#</a:t>
            </a:r>
            <a:r>
              <a:rPr lang="zh-CN" altLang="en-US" smtClean="0"/>
              <a:t>的关键字对照表（一）</a:t>
            </a:r>
            <a:endParaRPr lang="en-US" altLang="zh-CN" smtClean="0"/>
          </a:p>
        </p:txBody>
      </p:sp>
      <p:pic>
        <p:nvPicPr>
          <p:cNvPr id="134147" name="Picture 2" descr="http://images.cnblogs.com/cnblogs_com/lovecindywang/201202/201202091756596637.png"/>
          <p:cNvPicPr>
            <a:picLocks noChangeAspect="1" noChangeArrowheads="1"/>
          </p:cNvPicPr>
          <p:nvPr/>
        </p:nvPicPr>
        <p:blipFill>
          <a:blip r:embed="rId1" cstate="print"/>
          <a:srcRect b="49698"/>
          <a:stretch>
            <a:fillRect/>
          </a:stretch>
        </p:blipFill>
        <p:spPr bwMode="auto">
          <a:xfrm>
            <a:off x="1135063" y="1487488"/>
            <a:ext cx="7081837" cy="4535487"/>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body" idx="4294967295"/>
          </p:nvPr>
        </p:nvSpPr>
        <p:spPr>
          <a:xfrm>
            <a:off x="338138" y="889000"/>
            <a:ext cx="8499475" cy="450850"/>
          </a:xfrm>
        </p:spPr>
        <p:txBody>
          <a:bodyPr lIns="0" tIns="0" rIns="0" bIns="0"/>
          <a:lstStyle/>
          <a:p>
            <a:pPr marL="1612900" lvl="2" indent="-812800" eaLnBrk="1" hangingPunct="1">
              <a:lnSpc>
                <a:spcPct val="110000"/>
              </a:lnSpc>
              <a:spcBef>
                <a:spcPct val="50000"/>
              </a:spcBef>
              <a:buClr>
                <a:srgbClr val="C00000"/>
              </a:buClr>
              <a:buSzTx/>
              <a:buFont typeface="Wingdings" panose="05000000000000000000" pitchFamily="2" charset="2"/>
              <a:buChar char="§"/>
            </a:pPr>
            <a:r>
              <a:rPr lang="en-US" altLang="zh-CN" smtClean="0"/>
              <a:t>Java</a:t>
            </a:r>
            <a:r>
              <a:rPr lang="zh-CN" altLang="en-US" smtClean="0"/>
              <a:t>和</a:t>
            </a:r>
            <a:r>
              <a:rPr lang="en-US" altLang="zh-CN" smtClean="0"/>
              <a:t>C#</a:t>
            </a:r>
            <a:r>
              <a:rPr lang="zh-CN" altLang="en-US" smtClean="0"/>
              <a:t>的关键字对照表（二）</a:t>
            </a:r>
            <a:endParaRPr lang="en-US" altLang="zh-CN" smtClean="0"/>
          </a:p>
        </p:txBody>
      </p:sp>
      <p:pic>
        <p:nvPicPr>
          <p:cNvPr id="135171" name="Picture 2" descr="http://images.cnblogs.com/cnblogs_com/lovecindywang/201202/201202091756596637.png"/>
          <p:cNvPicPr>
            <a:picLocks noChangeAspect="1" noChangeArrowheads="1"/>
          </p:cNvPicPr>
          <p:nvPr/>
        </p:nvPicPr>
        <p:blipFill>
          <a:blip r:embed="rId1" cstate="print"/>
          <a:srcRect t="49294"/>
          <a:stretch>
            <a:fillRect/>
          </a:stretch>
        </p:blipFill>
        <p:spPr bwMode="auto">
          <a:xfrm>
            <a:off x="1135063" y="1482725"/>
            <a:ext cx="7472362" cy="482282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3"/>
            </a:pPr>
            <a:r>
              <a:rPr lang="zh-CN" altLang="en-US" sz="2400" b="1" smtClean="0"/>
              <a:t>虚拟机和语言运行时</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altLang="zh-CN" sz="2000" smtClean="0"/>
              <a:t>Java</a:t>
            </a:r>
            <a:r>
              <a:rPr lang="zh-CN" altLang="en-US" sz="2000" smtClean="0"/>
              <a:t>一般编译成</a:t>
            </a:r>
            <a:r>
              <a:rPr lang="en-US" altLang="zh-CN" sz="2000" smtClean="0"/>
              <a:t>Java</a:t>
            </a:r>
            <a:r>
              <a:rPr lang="zh-CN" altLang="en-US" sz="2000" smtClean="0"/>
              <a:t>字节码并运行于托管的执行环境（</a:t>
            </a:r>
            <a:r>
              <a:rPr lang="en-US" altLang="zh-CN" sz="2000" smtClean="0"/>
              <a:t>Java</a:t>
            </a:r>
            <a:r>
              <a:rPr lang="zh-CN" altLang="en-US" sz="2000" smtClean="0"/>
              <a:t>虚拟机、</a:t>
            </a:r>
            <a:r>
              <a:rPr lang="en-US" altLang="zh-CN" sz="2000" smtClean="0"/>
              <a:t>JVM</a:t>
            </a:r>
            <a:r>
              <a:rPr lang="zh-CN" altLang="en-US" sz="2000" smtClean="0"/>
              <a:t>），同样，</a:t>
            </a:r>
            <a:r>
              <a:rPr lang="en-US" altLang="zh-CN" sz="2000" smtClean="0"/>
              <a:t>C#</a:t>
            </a:r>
            <a:r>
              <a:rPr lang="zh-CN" altLang="en-US" sz="2000" smtClean="0"/>
              <a:t>代码编译成中间语言（</a:t>
            </a:r>
            <a:r>
              <a:rPr lang="en-US" altLang="zh-CN" sz="2000" smtClean="0"/>
              <a:t>IL</a:t>
            </a:r>
            <a:r>
              <a:rPr lang="zh-CN" altLang="en-US" sz="2000" smtClean="0"/>
              <a:t>）运行于公共语言运行时（</a:t>
            </a:r>
            <a:r>
              <a:rPr lang="en-US" altLang="zh-CN" sz="2000" smtClean="0"/>
              <a:t>CLR</a:t>
            </a:r>
            <a:r>
              <a:rPr lang="zh-CN" altLang="en-US" sz="2000" smtClean="0"/>
              <a:t>）。两个平台都通过</a:t>
            </a:r>
            <a:r>
              <a:rPr lang="en-US" altLang="zh-CN" sz="2000" smtClean="0"/>
              <a:t>JIT</a:t>
            </a:r>
            <a:r>
              <a:rPr lang="zh-CN" altLang="en-US" sz="2000" smtClean="0"/>
              <a:t>编译器提供本机编译。</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注意：虽然</a:t>
            </a:r>
            <a:r>
              <a:rPr lang="en-US" altLang="zh-CN" sz="2000" smtClean="0"/>
              <a:t>Java</a:t>
            </a:r>
            <a:r>
              <a:rPr lang="zh-CN" altLang="en-US" sz="2000" smtClean="0"/>
              <a:t>平台支持字节码的解释和</a:t>
            </a:r>
            <a:r>
              <a:rPr lang="en-US" altLang="zh-CN" sz="2000" smtClean="0"/>
              <a:t>JIT</a:t>
            </a:r>
            <a:r>
              <a:rPr lang="zh-CN" altLang="en-US" sz="2000" smtClean="0"/>
              <a:t>编译两种方式，但是</a:t>
            </a:r>
            <a:r>
              <a:rPr lang="en-US" altLang="zh-CN" sz="2000" smtClean="0"/>
              <a:t>.NET</a:t>
            </a:r>
            <a:r>
              <a:rPr lang="zh-CN" altLang="en-US" sz="2000" smtClean="0"/>
              <a:t>平台只支持</a:t>
            </a:r>
            <a:r>
              <a:rPr lang="en-US" altLang="zh-CN" sz="2000" smtClean="0"/>
              <a:t>C#</a:t>
            </a:r>
            <a:r>
              <a:rPr lang="zh-CN" altLang="en-US" sz="2000" smtClean="0"/>
              <a:t>代码的本机执行，</a:t>
            </a:r>
            <a:r>
              <a:rPr lang="en-US" altLang="zh-CN" sz="2000" smtClean="0"/>
              <a:t>IL</a:t>
            </a:r>
            <a:r>
              <a:rPr lang="zh-CN" altLang="en-US" sz="2000" smtClean="0"/>
              <a:t>代码在运行前总是会编译成本机代码。 </a:t>
            </a:r>
            <a:endParaRPr lang="en-US" sz="2000" smtClean="0"/>
          </a:p>
          <a:p>
            <a:pPr marL="457200" indent="-457200" eaLnBrk="1" hangingPunct="1">
              <a:lnSpc>
                <a:spcPct val="120000"/>
              </a:lnSpc>
              <a:buSzPct val="80000"/>
              <a:buFont typeface="Arial" panose="020B0604020202020204" pitchFamily="34" charset="0"/>
              <a:buAutoNum type="arabicPeriod" startAt="3"/>
            </a:pPr>
            <a:r>
              <a:rPr lang="zh-CN" altLang="en-US" sz="2400" b="1" smtClean="0"/>
              <a:t>基于堆和垃圾收集</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Java</a:t>
            </a:r>
            <a:r>
              <a:rPr lang="zh-CN" altLang="en-US" sz="2000" smtClean="0"/>
              <a:t>中，对象使用</a:t>
            </a:r>
            <a:r>
              <a:rPr lang="en-US" altLang="zh-CN" sz="2000" smtClean="0"/>
              <a:t>new</a:t>
            </a:r>
            <a:r>
              <a:rPr lang="zh-CN" altLang="en-US" sz="2000" smtClean="0"/>
              <a:t>关键字创建在堆上。在</a:t>
            </a:r>
            <a:r>
              <a:rPr lang="en-US" altLang="zh-CN" sz="2000" smtClean="0"/>
              <a:t>C#</a:t>
            </a:r>
            <a:r>
              <a:rPr lang="zh-CN" altLang="en-US" sz="2000" smtClean="0"/>
              <a:t>中大多数类使用</a:t>
            </a:r>
            <a:r>
              <a:rPr lang="en-US" altLang="zh-CN" sz="2000" smtClean="0"/>
              <a:t>new</a:t>
            </a:r>
            <a:r>
              <a:rPr lang="zh-CN" altLang="en-US" sz="2000" smtClean="0"/>
              <a:t>关键字创建在堆上。和</a:t>
            </a:r>
            <a:r>
              <a:rPr lang="en-US" altLang="zh-CN" sz="2000" smtClean="0"/>
              <a:t>JVM</a:t>
            </a:r>
            <a:r>
              <a:rPr lang="zh-CN" altLang="en-US" sz="2000" smtClean="0"/>
              <a:t>一样，</a:t>
            </a:r>
            <a:r>
              <a:rPr lang="en-US" altLang="zh-CN" sz="2000" smtClean="0"/>
              <a:t>CLR</a:t>
            </a:r>
            <a:r>
              <a:rPr lang="zh-CN" altLang="en-US" sz="2000" smtClean="0"/>
              <a:t>也是通过标记和压缩垃圾回收算法管理销毁对象。 </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注意：</a:t>
            </a:r>
            <a:r>
              <a:rPr lang="en-US" altLang="zh-CN" sz="2000" smtClean="0"/>
              <a:t>C#</a:t>
            </a:r>
            <a:r>
              <a:rPr lang="zh-CN" altLang="en-US" sz="2000" smtClean="0"/>
              <a:t>还支持基于栈的类（值类型）。</a:t>
            </a:r>
            <a:endParaRPr lang="en-US" altLang="zh-CN" sz="2000" b="1" smtClean="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0675" y="693738"/>
            <a:ext cx="8540750" cy="5848350"/>
          </a:xfrm>
        </p:spPr>
        <p:txBody>
          <a:bodyPr/>
          <a:lstStyle/>
          <a:p>
            <a:pPr>
              <a:lnSpc>
                <a:spcPct val="120000"/>
              </a:lnSpc>
              <a:buFont typeface="Wingdings" panose="05000000000000000000" pitchFamily="2" charset="2"/>
              <a:buNone/>
              <a:defRPr/>
            </a:pPr>
            <a:r>
              <a:rPr lang="zh-CN" altLang="en-US" sz="2800" b="1" dirty="0" smtClean="0">
                <a:solidFill>
                  <a:schemeClr val="accent4">
                    <a:lumMod val="50000"/>
                  </a:schemeClr>
                </a:solidFill>
              </a:rPr>
              <a:t>（一）关于</a:t>
            </a:r>
            <a:r>
              <a:rPr lang="en-US" altLang="zh-CN" sz="2800" b="1" dirty="0" smtClean="0">
                <a:solidFill>
                  <a:schemeClr val="accent4">
                    <a:lumMod val="50000"/>
                  </a:schemeClr>
                </a:solidFill>
              </a:rPr>
              <a:t>CLR</a:t>
            </a:r>
            <a:r>
              <a:rPr lang="zh-CN" altLang="en-US" sz="2800" b="1" dirty="0" smtClean="0">
                <a:solidFill>
                  <a:schemeClr val="accent4">
                    <a:lumMod val="50000"/>
                  </a:schemeClr>
                </a:solidFill>
              </a:rPr>
              <a:t>和</a:t>
            </a:r>
            <a:r>
              <a:rPr lang="en-US" altLang="zh-CN" sz="2800" b="1" dirty="0" smtClean="0">
                <a:solidFill>
                  <a:schemeClr val="accent4">
                    <a:lumMod val="50000"/>
                  </a:schemeClr>
                </a:solidFill>
              </a:rPr>
              <a:t>CTS</a:t>
            </a:r>
            <a:endParaRPr lang="en-US" altLang="zh-CN" sz="2800" b="1" dirty="0" smtClean="0">
              <a:solidFill>
                <a:schemeClr val="accent4">
                  <a:lumMod val="50000"/>
                </a:schemeClr>
              </a:solidFill>
            </a:endParaRPr>
          </a:p>
          <a:p>
            <a:pPr>
              <a:lnSpc>
                <a:spcPct val="120000"/>
              </a:lnSpc>
              <a:defRPr/>
            </a:pPr>
            <a:r>
              <a:rPr lang="en-US" altLang="zh-CN" sz="2000" b="1" dirty="0" smtClean="0">
                <a:solidFill>
                  <a:schemeClr val="tx1">
                    <a:lumMod val="75000"/>
                  </a:schemeClr>
                </a:solidFill>
                <a:sym typeface="+mn-ea"/>
              </a:rPr>
              <a:t>CTS</a:t>
            </a:r>
            <a:r>
              <a:rPr lang="zh-CN" altLang="en-US" sz="2000" b="1" dirty="0" smtClean="0">
                <a:sym typeface="+mn-ea"/>
              </a:rPr>
              <a:t>（统一类型系统，</a:t>
            </a:r>
            <a:r>
              <a:rPr lang="en-US" altLang="zh-CN" sz="2000" b="1" dirty="0" smtClean="0">
                <a:sym typeface="+mn-ea"/>
              </a:rPr>
              <a:t>Common Type System </a:t>
            </a:r>
            <a:r>
              <a:rPr lang="zh-CN" altLang="en-US" sz="2000" b="1" dirty="0" smtClean="0">
                <a:sym typeface="+mn-ea"/>
              </a:rPr>
              <a:t>），</a:t>
            </a:r>
            <a:r>
              <a:rPr lang="zh-CN" altLang="en-US" sz="2000" dirty="0" smtClean="0">
                <a:sym typeface="+mn-ea"/>
              </a:rPr>
              <a:t>其在</a:t>
            </a:r>
            <a:r>
              <a:rPr lang="en-US" altLang="zh-CN" sz="2000" dirty="0" smtClean="0">
                <a:sym typeface="+mn-ea"/>
              </a:rPr>
              <a:t>CLR</a:t>
            </a:r>
            <a:r>
              <a:rPr lang="zh-CN" altLang="en-US" sz="2000" dirty="0" smtClean="0">
                <a:sym typeface="+mn-ea"/>
              </a:rPr>
              <a:t>中居核心地位。</a:t>
            </a:r>
            <a:endParaRPr lang="en-US" altLang="zh-CN" sz="2000" dirty="0" smtClean="0"/>
          </a:p>
          <a:p>
            <a:pPr lvl="1">
              <a:lnSpc>
                <a:spcPct val="120000"/>
              </a:lnSpc>
              <a:defRPr/>
            </a:pPr>
            <a:r>
              <a:rPr lang="zh-CN" altLang="en-US" sz="2000" dirty="0" smtClean="0">
                <a:sym typeface="+mn-ea"/>
              </a:rPr>
              <a:t>任何编程语言的程序，必须被编译成</a:t>
            </a:r>
            <a:r>
              <a:rPr lang="en-US" altLang="zh-CN" sz="2000" dirty="0" smtClean="0">
                <a:sym typeface="+mn-ea"/>
              </a:rPr>
              <a:t>.NET CLR</a:t>
            </a:r>
            <a:r>
              <a:rPr lang="zh-CN" altLang="en-US" sz="2000" dirty="0" smtClean="0">
                <a:sym typeface="+mn-ea"/>
              </a:rPr>
              <a:t>所认识的</a:t>
            </a:r>
            <a:r>
              <a:rPr lang="en-US" altLang="zh-CN" sz="2000" dirty="0" smtClean="0">
                <a:sym typeface="+mn-ea"/>
              </a:rPr>
              <a:t>metadata</a:t>
            </a:r>
            <a:r>
              <a:rPr lang="zh-CN" altLang="en-US" sz="2000" dirty="0" smtClean="0">
                <a:sym typeface="+mn-ea"/>
              </a:rPr>
              <a:t>以及</a:t>
            </a:r>
            <a:r>
              <a:rPr lang="en-US" altLang="zh-CN" sz="2000" dirty="0" smtClean="0">
                <a:sym typeface="+mn-ea"/>
              </a:rPr>
              <a:t>IL</a:t>
            </a:r>
            <a:r>
              <a:rPr lang="zh-CN" altLang="en-US" sz="2000" dirty="0" smtClean="0">
                <a:sym typeface="+mn-ea"/>
              </a:rPr>
              <a:t>，才能在</a:t>
            </a:r>
            <a:r>
              <a:rPr lang="en-US" altLang="zh-CN" sz="2000" dirty="0" smtClean="0">
                <a:sym typeface="+mn-ea"/>
              </a:rPr>
              <a:t>.NET CLR</a:t>
            </a:r>
            <a:r>
              <a:rPr lang="zh-CN" altLang="en-US" sz="2000" dirty="0" smtClean="0">
                <a:sym typeface="+mn-ea"/>
              </a:rPr>
              <a:t>上执行。</a:t>
            </a:r>
            <a:endParaRPr lang="en-US" altLang="zh-CN" sz="2000" dirty="0" smtClean="0"/>
          </a:p>
          <a:p>
            <a:pPr lvl="1">
              <a:lnSpc>
                <a:spcPct val="120000"/>
              </a:lnSpc>
              <a:defRPr/>
            </a:pPr>
            <a:r>
              <a:rPr lang="en-US" altLang="zh-CN" sz="2000" dirty="0" smtClean="0"/>
              <a:t>CTS</a:t>
            </a:r>
            <a:r>
              <a:rPr lang="zh-CN" altLang="en-US" sz="2000" dirty="0" smtClean="0">
                <a:sym typeface="+mn-ea"/>
              </a:rPr>
              <a:t>是一种类型系统和语言规范，它定义了一套类型，是确保</a:t>
            </a:r>
            <a:r>
              <a:rPr lang="en-US" altLang="zh-CN" sz="2000" dirty="0" smtClean="0">
                <a:sym typeface="+mn-ea"/>
              </a:rPr>
              <a:t>CLR</a:t>
            </a:r>
            <a:r>
              <a:rPr lang="zh-CN" altLang="en-US" sz="2000" dirty="0" smtClean="0">
                <a:sym typeface="+mn-ea"/>
              </a:rPr>
              <a:t>能够识别和处理的类型。任何编程语言的程序，必须被编译成</a:t>
            </a:r>
            <a:r>
              <a:rPr lang="zh-CN" altLang="en-US" sz="2000" dirty="0" smtClean="0">
                <a:sym typeface="+mn-ea"/>
              </a:rPr>
              <a:t>符合</a:t>
            </a:r>
            <a:r>
              <a:rPr lang="en-US" altLang="zh-CN" sz="2000" dirty="0" smtClean="0">
                <a:sym typeface="+mn-ea"/>
              </a:rPr>
              <a:t>CTS</a:t>
            </a:r>
            <a:r>
              <a:rPr lang="zh-CN" altLang="en-US" sz="2000" dirty="0" smtClean="0">
                <a:sym typeface="+mn-ea"/>
              </a:rPr>
              <a:t>规定</a:t>
            </a:r>
            <a:r>
              <a:rPr lang="zh-CN" altLang="en-US" sz="2000" dirty="0" smtClean="0">
                <a:sym typeface="+mn-ea"/>
              </a:rPr>
              <a:t>的</a:t>
            </a:r>
            <a:r>
              <a:rPr lang="en-US" altLang="zh-CN" sz="2000" dirty="0" smtClean="0">
                <a:sym typeface="+mn-ea"/>
              </a:rPr>
              <a:t>metadata</a:t>
            </a:r>
            <a:r>
              <a:rPr lang="zh-CN" altLang="en-US" sz="2000" dirty="0" smtClean="0">
                <a:sym typeface="+mn-ea"/>
              </a:rPr>
              <a:t>以及</a:t>
            </a:r>
            <a:r>
              <a:rPr lang="en-US" altLang="zh-CN" sz="2000" dirty="0" smtClean="0">
                <a:sym typeface="+mn-ea"/>
              </a:rPr>
              <a:t>IL</a:t>
            </a:r>
            <a:r>
              <a:rPr lang="zh-CN" altLang="en-US" sz="2000" dirty="0" smtClean="0">
                <a:sym typeface="+mn-ea"/>
              </a:rPr>
              <a:t>，才能</a:t>
            </a:r>
            <a:r>
              <a:rPr lang="zh-CN" altLang="en-US" sz="2000" dirty="0" smtClean="0">
                <a:sym typeface="+mn-ea"/>
              </a:rPr>
              <a:t>在</a:t>
            </a:r>
            <a:r>
              <a:rPr lang="en-US" altLang="zh-CN" sz="2000" dirty="0" smtClean="0">
                <a:sym typeface="+mn-ea"/>
              </a:rPr>
              <a:t>.NET CLR</a:t>
            </a:r>
            <a:r>
              <a:rPr lang="zh-CN" altLang="en-US" sz="2000" dirty="0" smtClean="0">
                <a:sym typeface="+mn-ea"/>
              </a:rPr>
              <a:t>上执行。</a:t>
            </a:r>
            <a:endParaRPr lang="zh-CN" altLang="en-US" sz="2000" dirty="0" smtClean="0">
              <a:sym typeface="+mn-ea"/>
            </a:endParaRPr>
          </a:p>
          <a:p>
            <a:pPr lvl="1">
              <a:lnSpc>
                <a:spcPct val="120000"/>
              </a:lnSpc>
              <a:defRPr/>
            </a:pPr>
            <a:r>
              <a:rPr lang="zh-CN" altLang="en-US" sz="2000" dirty="0" smtClean="0">
                <a:sym typeface="+mn-ea"/>
              </a:rPr>
              <a:t>所有</a:t>
            </a:r>
            <a:r>
              <a:rPr lang="en-US" altLang="zh-CN" sz="2000" dirty="0" smtClean="0">
                <a:sym typeface="+mn-ea"/>
              </a:rPr>
              <a:t>.NET</a:t>
            </a:r>
            <a:r>
              <a:rPr lang="zh-CN" altLang="en-US" sz="2000" dirty="0" smtClean="0">
                <a:sym typeface="+mn-ea"/>
              </a:rPr>
              <a:t>开发语言中的类型，最终都会被编译成</a:t>
            </a:r>
            <a:r>
              <a:rPr lang="en-US" altLang="zh-CN" sz="2000" dirty="0" smtClean="0">
                <a:sym typeface="+mn-ea"/>
              </a:rPr>
              <a:t>CLR</a:t>
            </a:r>
            <a:r>
              <a:rPr lang="zh-CN" altLang="en-US" sz="2000" dirty="0" smtClean="0">
                <a:sym typeface="+mn-ea"/>
              </a:rPr>
              <a:t>能够识别的</a:t>
            </a:r>
            <a:r>
              <a:rPr lang="en-US" altLang="zh-CN" sz="2000" dirty="0" smtClean="0">
                <a:sym typeface="+mn-ea"/>
              </a:rPr>
              <a:t>CTS</a:t>
            </a:r>
            <a:r>
              <a:rPr lang="zh-CN" altLang="en-US" sz="2000" dirty="0" smtClean="0">
                <a:sym typeface="+mn-ea"/>
              </a:rPr>
              <a:t>类型，因此</a:t>
            </a:r>
            <a:r>
              <a:rPr lang="en-US" altLang="zh-CN" sz="2000" dirty="0" smtClean="0">
                <a:sym typeface="+mn-ea"/>
              </a:rPr>
              <a:t>CTS</a:t>
            </a:r>
            <a:r>
              <a:rPr lang="zh-CN" altLang="en-US" sz="2000" dirty="0" smtClean="0">
                <a:sym typeface="+mn-ea"/>
              </a:rPr>
              <a:t>是</a:t>
            </a:r>
            <a:r>
              <a:rPr lang="en-US" altLang="zh-CN" sz="2000" dirty="0" smtClean="0">
                <a:sym typeface="+mn-ea"/>
              </a:rPr>
              <a:t>.NET</a:t>
            </a:r>
            <a:r>
              <a:rPr lang="zh-CN" altLang="en-US" sz="2000" dirty="0" smtClean="0">
                <a:sym typeface="+mn-ea"/>
              </a:rPr>
              <a:t>平台类型的抽象。</a:t>
            </a:r>
            <a:endParaRPr lang="zh-CN" altLang="en-US" sz="2000" dirty="0" smtClean="0">
              <a:sym typeface="+mn-ea"/>
            </a:endParaRPr>
          </a:p>
          <a:p>
            <a:pPr lvl="1">
              <a:lnSpc>
                <a:spcPct val="120000"/>
              </a:lnSpc>
              <a:defRPr/>
            </a:pPr>
            <a:r>
              <a:rPr lang="en-US" altLang="zh-CN" sz="2000" dirty="0" smtClean="0">
                <a:sym typeface="+mn-ea"/>
              </a:rPr>
              <a:t>CLR</a:t>
            </a:r>
            <a:r>
              <a:rPr lang="zh-CN" altLang="en-US" sz="2000" dirty="0" smtClean="0">
                <a:sym typeface="+mn-ea"/>
              </a:rPr>
              <a:t>可以看做是</a:t>
            </a:r>
            <a:r>
              <a:rPr lang="en-US" altLang="zh-CN" sz="2000" dirty="0" smtClean="0">
                <a:sym typeface="+mn-ea"/>
              </a:rPr>
              <a:t>CTS</a:t>
            </a:r>
            <a:r>
              <a:rPr lang="zh-CN" altLang="en-US" sz="2000" dirty="0" smtClean="0">
                <a:sym typeface="+mn-ea"/>
              </a:rPr>
              <a:t>的实现。</a:t>
            </a:r>
            <a:endParaRPr lang="zh-CN" altLang="en-US" sz="2000" dirty="0" smtClean="0">
              <a:sym typeface="+mn-ea"/>
            </a:endParaRPr>
          </a:p>
          <a:p>
            <a:pPr lvl="1">
              <a:lnSpc>
                <a:spcPct val="120000"/>
              </a:lnSpc>
              <a:defRPr/>
            </a:pPr>
            <a:r>
              <a:rPr lang="zh-CN" altLang="en-US" sz="2000" dirty="0" smtClean="0">
                <a:sym typeface="+mn-ea"/>
              </a:rPr>
              <a:t>而大多数基于</a:t>
            </a:r>
            <a:r>
              <a:rPr lang="en-US" altLang="zh-CN" sz="2000" dirty="0" smtClean="0">
                <a:sym typeface="+mn-ea"/>
              </a:rPr>
              <a:t>CLA</a:t>
            </a:r>
            <a:r>
              <a:rPr lang="zh-CN" altLang="en-US" sz="2000" dirty="0" smtClean="0">
                <a:sym typeface="+mn-ea"/>
              </a:rPr>
              <a:t>的语言也</a:t>
            </a:r>
            <a:r>
              <a:rPr lang="zh-CN" altLang="en-US" sz="2000" dirty="0" smtClean="0">
                <a:sym typeface="+mn-ea"/>
              </a:rPr>
              <a:t>广泛地采用了</a:t>
            </a:r>
            <a:r>
              <a:rPr lang="en-US" altLang="zh-CN" sz="2000" dirty="0" smtClean="0">
                <a:sym typeface="+mn-ea"/>
              </a:rPr>
              <a:t>CTS</a:t>
            </a:r>
            <a:r>
              <a:rPr lang="zh-CN" altLang="en-US" sz="2000" dirty="0" smtClean="0">
                <a:sym typeface="+mn-ea"/>
              </a:rPr>
              <a:t>所定义的类型。</a:t>
            </a:r>
            <a:endParaRPr lang="en-US" altLang="zh-CN" sz="2000" dirty="0" smtClean="0"/>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5"/>
            </a:pPr>
            <a:r>
              <a:rPr lang="zh-CN" altLang="en-US" sz="2400" b="1" smtClean="0"/>
              <a:t>数组可以是交错的 </a:t>
            </a:r>
            <a:endParaRPr lang="en-US" altLang="zh-CN" sz="2000" b="1" smtClean="0"/>
          </a:p>
          <a:p>
            <a:pPr marL="857250" lvl="1" indent="-457200" eaLnBrk="1" hangingPunct="1">
              <a:lnSpc>
                <a:spcPct val="120000"/>
              </a:lnSpc>
              <a:buSzPct val="80000"/>
              <a:buFont typeface="Wingdings" panose="05000000000000000000" pitchFamily="2" charset="2"/>
              <a:buChar char="q"/>
            </a:pPr>
            <a:r>
              <a:rPr lang="zh-CN" altLang="en-US" sz="2000" smtClean="0"/>
              <a:t>对于</a:t>
            </a:r>
            <a:r>
              <a:rPr lang="en-US" altLang="zh-CN" sz="2000" smtClean="0"/>
              <a:t>C</a:t>
            </a:r>
            <a:r>
              <a:rPr lang="zh-CN" altLang="en-US" sz="2000" smtClean="0"/>
              <a:t>或</a:t>
            </a:r>
            <a:r>
              <a:rPr lang="en-US" altLang="zh-CN" sz="2000" smtClean="0"/>
              <a:t>C++</a:t>
            </a:r>
            <a:r>
              <a:rPr lang="zh-CN" altLang="en-US" sz="2000" smtClean="0"/>
              <a:t>这样的语言，多维数组的每一个子数组都必须有相同的维度。</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Java</a:t>
            </a:r>
            <a:r>
              <a:rPr lang="zh-CN" altLang="en-US" sz="2000" smtClean="0"/>
              <a:t>和</a:t>
            </a:r>
            <a:r>
              <a:rPr lang="en-US" altLang="zh-CN" sz="2000" smtClean="0"/>
              <a:t>C#</a:t>
            </a:r>
            <a:r>
              <a:rPr lang="zh-CN" altLang="en-US" sz="2000" smtClean="0"/>
              <a:t>中数组不必统一，交错数组可以认为是数组的一维数组。交错数组的项就是保持类型或引用的另一个数组，这样交错数组的行和列就不需要有统一的长度。 </a:t>
            </a:r>
            <a:endParaRPr lang="en-US" sz="2000" smtClean="0"/>
          </a:p>
          <a:p>
            <a:pPr marL="457200" indent="-457200" eaLnBrk="1" hangingPunct="1">
              <a:lnSpc>
                <a:spcPct val="120000"/>
              </a:lnSpc>
              <a:buSzPct val="80000"/>
              <a:buFont typeface="Arial" panose="020B0604020202020204" pitchFamily="34" charset="0"/>
              <a:buAutoNum type="arabicPeriod" startAt="5"/>
            </a:pPr>
            <a:r>
              <a:rPr lang="zh-CN" altLang="en-US" sz="2400" b="1" smtClean="0"/>
              <a:t>没有全局方法</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和</a:t>
            </a:r>
            <a:r>
              <a:rPr lang="en-US" altLang="zh-CN" sz="2000" smtClean="0"/>
              <a:t>Java</a:t>
            </a:r>
            <a:r>
              <a:rPr lang="zh-CN" altLang="en-US" sz="2000" smtClean="0"/>
              <a:t>一样，和</a:t>
            </a:r>
            <a:r>
              <a:rPr lang="en-US" altLang="zh-CN" sz="2000" smtClean="0"/>
              <a:t>C++</a:t>
            </a:r>
            <a:r>
              <a:rPr lang="zh-CN" altLang="en-US" sz="2000" smtClean="0"/>
              <a:t>不一样，</a:t>
            </a:r>
            <a:r>
              <a:rPr lang="en-US" altLang="zh-CN" sz="2000" b="1" smtClean="0">
                <a:solidFill>
                  <a:srgbClr val="CC3300"/>
                </a:solidFill>
              </a:rPr>
              <a:t>C#</a:t>
            </a:r>
            <a:r>
              <a:rPr lang="zh-CN" altLang="en-US" sz="2000" b="1" smtClean="0">
                <a:solidFill>
                  <a:srgbClr val="CC3300"/>
                </a:solidFill>
              </a:rPr>
              <a:t>中的方法必须是类的一部分</a:t>
            </a:r>
            <a:r>
              <a:rPr lang="zh-CN" altLang="en-US" sz="2000" smtClean="0"/>
              <a:t>，作为成员方法或静态方法。 </a:t>
            </a:r>
            <a:endParaRPr lang="en-US" altLang="zh-CN" sz="2000" b="1" smtClean="0"/>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7"/>
            </a:pPr>
            <a:r>
              <a:rPr lang="zh-CN" altLang="en-US" sz="2400" b="1" smtClean="0"/>
              <a:t>类的单继承及接口的多重继承</a:t>
            </a:r>
            <a:endParaRPr lang="en-US" altLang="zh-CN" sz="2000" b="1"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和</a:t>
            </a:r>
            <a:r>
              <a:rPr lang="en-US" altLang="zh-CN" sz="2000" smtClean="0"/>
              <a:t>Java</a:t>
            </a:r>
            <a:r>
              <a:rPr lang="zh-CN" altLang="en-US" sz="2000" smtClean="0"/>
              <a:t>一样支持接口的概念，接口类似纯抽象类。</a:t>
            </a:r>
            <a:r>
              <a:rPr lang="en-US" altLang="zh-CN" sz="2000" smtClean="0"/>
              <a:t>C#</a:t>
            </a:r>
            <a:r>
              <a:rPr lang="zh-CN" altLang="en-US" sz="2000" smtClean="0"/>
              <a:t>和</a:t>
            </a:r>
            <a:r>
              <a:rPr lang="en-US" altLang="zh-CN" sz="2000" smtClean="0"/>
              <a:t>Java</a:t>
            </a:r>
            <a:r>
              <a:rPr lang="zh-CN" altLang="en-US" sz="2000" smtClean="0"/>
              <a:t>一样都支持类的单继承，但支持接口的多重继承（或实现）。  </a:t>
            </a:r>
            <a:endParaRPr lang="en-US" sz="2000" smtClean="0"/>
          </a:p>
          <a:p>
            <a:pPr marL="457200" indent="-457200" eaLnBrk="1" hangingPunct="1">
              <a:lnSpc>
                <a:spcPct val="120000"/>
              </a:lnSpc>
              <a:buSzPct val="80000"/>
              <a:buFont typeface="Arial" panose="020B0604020202020204" pitchFamily="34" charset="0"/>
              <a:buAutoNum type="arabicPeriod" startAt="7"/>
            </a:pPr>
            <a:r>
              <a:rPr lang="zh-CN" altLang="en-US" sz="2400" b="1" smtClean="0"/>
              <a:t>字符串不可变</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的</a:t>
            </a:r>
            <a:r>
              <a:rPr lang="en-US" altLang="zh-CN" sz="2000" smtClean="0"/>
              <a:t>System.String</a:t>
            </a:r>
            <a:r>
              <a:rPr lang="zh-CN" altLang="en-US" sz="2000" smtClean="0"/>
              <a:t>类和</a:t>
            </a:r>
            <a:r>
              <a:rPr lang="en-US" altLang="zh-CN" sz="2000" smtClean="0"/>
              <a:t>java.lang.String</a:t>
            </a:r>
            <a:r>
              <a:rPr lang="zh-CN" altLang="en-US" sz="2000" smtClean="0"/>
              <a:t>类相似。它们都是不可变的，也就是字符串的值在创建后一次都不能修改。字符串提供的一些实例方法看似可以修改字符串的内容，其实是创建了一个新的字符串并返回，原始的字符串并没有修改。 </a:t>
            </a:r>
            <a:endParaRPr lang="en-US" altLang="zh-CN" sz="2000" smtClean="0"/>
          </a:p>
          <a:p>
            <a:pPr marL="457200" indent="-457200" eaLnBrk="1" hangingPunct="1">
              <a:lnSpc>
                <a:spcPct val="120000"/>
              </a:lnSpc>
              <a:buSzPct val="80000"/>
              <a:buFont typeface="Arial" panose="020B0604020202020204" pitchFamily="34" charset="0"/>
              <a:buAutoNum type="arabicPeriod" startAt="9"/>
            </a:pPr>
            <a:r>
              <a:rPr lang="zh-CN" altLang="en-US" sz="2400" b="1" smtClean="0"/>
              <a:t>密封类</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altLang="zh-CN" sz="2000" smtClean="0"/>
              <a:t>Java</a:t>
            </a:r>
            <a:r>
              <a:rPr lang="zh-CN" altLang="en-US" sz="2000" smtClean="0"/>
              <a:t>和</a:t>
            </a:r>
            <a:r>
              <a:rPr lang="en-US" altLang="zh-CN" sz="2000" smtClean="0"/>
              <a:t>C#</a:t>
            </a:r>
            <a:r>
              <a:rPr lang="zh-CN" altLang="en-US" sz="2000" smtClean="0"/>
              <a:t>都提供了一种机制确保类是继承体系中的最后一个，不可以有子类。在</a:t>
            </a:r>
            <a:r>
              <a:rPr lang="en-US" altLang="zh-CN" sz="2000" smtClean="0"/>
              <a:t>Java</a:t>
            </a:r>
            <a:r>
              <a:rPr lang="zh-CN" altLang="en-US" sz="2000" smtClean="0"/>
              <a:t>中可以为类修饰</a:t>
            </a:r>
            <a:r>
              <a:rPr lang="en-US" altLang="zh-CN" sz="2000" smtClean="0"/>
              <a:t>final</a:t>
            </a:r>
            <a:r>
              <a:rPr lang="zh-CN" altLang="en-US" sz="2000" smtClean="0"/>
              <a:t>关键字，而</a:t>
            </a:r>
            <a:r>
              <a:rPr lang="en-US" altLang="zh-CN" sz="2000" smtClean="0"/>
              <a:t>C#</a:t>
            </a:r>
            <a:r>
              <a:rPr lang="zh-CN" altLang="en-US" sz="2000" smtClean="0"/>
              <a:t>则通过</a:t>
            </a:r>
            <a:r>
              <a:rPr lang="en-US" altLang="zh-CN" sz="2000" smtClean="0"/>
              <a:t>sealed</a:t>
            </a:r>
            <a:r>
              <a:rPr lang="zh-CN" altLang="en-US" sz="2000" smtClean="0"/>
              <a:t>关键字修饰类。</a:t>
            </a:r>
            <a:endParaRPr lang="en-US" altLang="zh-CN" sz="2000" b="1" smtClean="0"/>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10"/>
            </a:pPr>
            <a:r>
              <a:rPr lang="zh-CN" altLang="en-US" sz="2400" b="1" smtClean="0"/>
              <a:t>抛出和捕获异常</a:t>
            </a:r>
            <a:endParaRPr lang="en-US" altLang="zh-CN" sz="2000" b="1"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和</a:t>
            </a:r>
            <a:r>
              <a:rPr lang="en-US" altLang="zh-CN" sz="2000" smtClean="0"/>
              <a:t>Java</a:t>
            </a:r>
            <a:r>
              <a:rPr lang="zh-CN" altLang="en-US" sz="2000" smtClean="0"/>
              <a:t>的异常有很多相似的地方。两种语言都使用</a:t>
            </a:r>
            <a:r>
              <a:rPr lang="en-US" altLang="zh-CN" sz="2000" smtClean="0"/>
              <a:t>try</a:t>
            </a:r>
            <a:r>
              <a:rPr lang="zh-CN" altLang="en-US" sz="2000" smtClean="0"/>
              <a:t>块来表示需要守护的区域，</a:t>
            </a:r>
            <a:r>
              <a:rPr lang="en-US" altLang="zh-CN" sz="2000" smtClean="0"/>
              <a:t>catch</a:t>
            </a:r>
            <a:r>
              <a:rPr lang="zh-CN" altLang="en-US" sz="2000" smtClean="0"/>
              <a:t>块来处理抛出的异常，</a:t>
            </a:r>
            <a:r>
              <a:rPr lang="en-US" altLang="zh-CN" sz="2000" smtClean="0"/>
              <a:t>finally</a:t>
            </a:r>
            <a:r>
              <a:rPr lang="zh-CN" altLang="en-US" sz="2000" smtClean="0"/>
              <a:t>块在离开方法之前释放资源。</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两种语言都有继承体系，所有的异常都从一个</a:t>
            </a:r>
            <a:r>
              <a:rPr lang="en-US" altLang="zh-CN" sz="2000" smtClean="0"/>
              <a:t>Exception</a:t>
            </a:r>
            <a:r>
              <a:rPr lang="zh-CN" altLang="en-US" sz="2000" smtClean="0"/>
              <a:t>类继承。并且都可以在捕获到异常并进行了一些错误处理之后重新抛出异常。</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最后，它们都提供了机制把异常包装成另外一个异常，这样就可以捕获到一个异常后抛出另一个异常。   </a:t>
            </a:r>
            <a:endParaRPr lang="zh-CN" altLang="en-US" sz="2000" smtClean="0"/>
          </a:p>
          <a:p>
            <a:pPr marL="457200" indent="-457200" eaLnBrk="1" hangingPunct="1">
              <a:lnSpc>
                <a:spcPct val="120000"/>
              </a:lnSpc>
              <a:buSzPct val="80000"/>
              <a:buFont typeface="Arial" panose="020B0604020202020204" pitchFamily="34" charset="0"/>
              <a:buAutoNum type="arabicPeriod" startAt="10"/>
            </a:pPr>
            <a:r>
              <a:rPr lang="zh-CN" altLang="en-US" sz="2400" b="1" smtClean="0"/>
              <a:t>装箱</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在某些情况下，值类型需要当做对象，</a:t>
            </a:r>
            <a:r>
              <a:rPr lang="en-US" altLang="zh-CN" sz="2000" smtClean="0"/>
              <a:t>.NET</a:t>
            </a:r>
            <a:r>
              <a:rPr lang="zh-CN" altLang="en-US" sz="2000" smtClean="0"/>
              <a:t>和</a:t>
            </a:r>
            <a:r>
              <a:rPr lang="en-US" altLang="zh-CN" sz="2000" smtClean="0"/>
              <a:t>Java</a:t>
            </a:r>
            <a:r>
              <a:rPr lang="zh-CN" altLang="en-US" sz="2000" smtClean="0"/>
              <a:t>运行时会自动把值类型转换成在堆上分配的引用类型，这个过程叫做装箱。自动把对象转换成相应的值类型的过程叫做拆箱，比如把</a:t>
            </a:r>
            <a:r>
              <a:rPr lang="en-US" altLang="zh-CN" sz="2000" smtClean="0"/>
              <a:t>java.lang.Integer</a:t>
            </a:r>
            <a:r>
              <a:rPr lang="zh-CN" altLang="en-US" sz="2000" smtClean="0"/>
              <a:t>的实例转换成</a:t>
            </a:r>
            <a:r>
              <a:rPr lang="en-US" altLang="zh-CN" sz="2000" smtClean="0"/>
              <a:t>int</a:t>
            </a:r>
            <a:r>
              <a:rPr lang="zh-CN" altLang="en-US" sz="2000" smtClean="0"/>
              <a:t>。 </a:t>
            </a:r>
            <a:endParaRPr lang="en-US" altLang="zh-CN" sz="2000" smtClean="0"/>
          </a:p>
        </p:txBody>
      </p:sp>
      <p:sp>
        <p:nvSpPr>
          <p:cNvPr id="3" name="动作按钮: 开始 2">
            <a:hlinkClick r:id="rId1" action="ppaction://hlinksldjump" highlightClick="1"/>
          </p:cNvPr>
          <p:cNvSpPr/>
          <p:nvPr/>
        </p:nvSpPr>
        <p:spPr>
          <a:xfrm>
            <a:off x="8402638" y="6211888"/>
            <a:ext cx="363537" cy="314325"/>
          </a:xfrm>
          <a:prstGeom prst="actionButtonBeginning">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idx="4294967295"/>
          </p:nvPr>
        </p:nvSpPr>
        <p:spPr>
          <a:xfrm>
            <a:off x="430213" y="892175"/>
            <a:ext cx="8229600" cy="1330325"/>
          </a:xfrm>
        </p:spPr>
        <p:txBody>
          <a:bodyPr lIns="0"/>
          <a:lstStyle/>
          <a:p>
            <a:pPr eaLnBrk="1" hangingPunct="1"/>
            <a:r>
              <a:rPr lang="zh-CN" altLang="en-US" sz="4000" b="1" smtClean="0"/>
              <a:t>二、</a:t>
            </a:r>
            <a:r>
              <a:rPr lang="en-US" altLang="zh-CN" sz="4000" b="1" smtClean="0"/>
              <a:t>C#</a:t>
            </a:r>
            <a:r>
              <a:rPr lang="zh-CN" altLang="en-US" sz="4000" b="1" smtClean="0"/>
              <a:t>和</a:t>
            </a:r>
            <a:r>
              <a:rPr lang="en-US" sz="4000" b="1" smtClean="0"/>
              <a:t>JAVA</a:t>
            </a:r>
            <a:r>
              <a:rPr lang="zh-CN" altLang="en-US" sz="4000" b="1" smtClean="0"/>
              <a:t>基本一致但语法不同的地方</a:t>
            </a:r>
            <a:endParaRPr lang="en-US" altLang="zh-CN" sz="4000" b="1" smtClean="0"/>
          </a:p>
        </p:txBody>
      </p:sp>
      <p:sp>
        <p:nvSpPr>
          <p:cNvPr id="35843" name="Rectangle 3"/>
          <p:cNvSpPr>
            <a:spLocks noGrp="1" noChangeArrowheads="1"/>
          </p:cNvSpPr>
          <p:nvPr>
            <p:ph type="body" idx="4294967295"/>
          </p:nvPr>
        </p:nvSpPr>
        <p:spPr>
          <a:xfrm>
            <a:off x="338138" y="2506663"/>
            <a:ext cx="8499475" cy="3883025"/>
          </a:xfrm>
        </p:spPr>
        <p:txBody>
          <a:bodyPr lIns="0" tIns="0" rIns="0" bIns="0"/>
          <a:lstStyle/>
          <a:p>
            <a:pPr marL="457200" indent="-457200" eaLnBrk="1" hangingPunct="1">
              <a:lnSpc>
                <a:spcPct val="120000"/>
              </a:lnSpc>
              <a:buSzPct val="80000"/>
              <a:buFont typeface="+mj-lt"/>
              <a:buAutoNum type="arabicPeriod"/>
              <a:defRPr/>
            </a:pPr>
            <a:r>
              <a:rPr lang="en-US" sz="2400" b="1" dirty="0" smtClean="0"/>
              <a:t>Main</a:t>
            </a:r>
            <a:r>
              <a:rPr lang="zh-CN" altLang="en-US" sz="2400" b="1" dirty="0" smtClean="0"/>
              <a:t>方法</a:t>
            </a:r>
            <a:endParaRPr lang="en-US" altLang="zh-CN" sz="2400" b="1" dirty="0" smtClean="0"/>
          </a:p>
          <a:p>
            <a:pPr marL="857250" lvl="1" indent="-457200" eaLnBrk="1" hangingPunct="1">
              <a:lnSpc>
                <a:spcPct val="120000"/>
              </a:lnSpc>
              <a:buSzPct val="80000"/>
              <a:buFont typeface="Wingdings" panose="05000000000000000000" pitchFamily="2" charset="2"/>
              <a:buChar char="q"/>
              <a:defRPr/>
            </a:pPr>
            <a:r>
              <a:rPr lang="en-US" altLang="zh-CN" sz="2000" dirty="0" smtClean="0"/>
              <a:t>C#</a:t>
            </a:r>
            <a:r>
              <a:rPr lang="zh-CN" altLang="en-US" sz="2000" dirty="0" smtClean="0"/>
              <a:t>和</a:t>
            </a:r>
            <a:r>
              <a:rPr lang="en-US" altLang="zh-CN" sz="2000" dirty="0" smtClean="0"/>
              <a:t>Java</a:t>
            </a:r>
            <a:r>
              <a:rPr lang="zh-CN" altLang="en-US" sz="2000" dirty="0" smtClean="0"/>
              <a:t>程序的入口点都是</a:t>
            </a:r>
            <a:r>
              <a:rPr lang="en-US" altLang="zh-CN" sz="2000" dirty="0" smtClean="0"/>
              <a:t>main</a:t>
            </a:r>
            <a:r>
              <a:rPr lang="zh-CN" altLang="en-US" sz="2000" dirty="0" smtClean="0"/>
              <a:t>方法。</a:t>
            </a:r>
            <a:endParaRPr lang="en-US" altLang="zh-CN" sz="2000" dirty="0" smtClean="0"/>
          </a:p>
          <a:p>
            <a:pPr marL="857250" lvl="1" indent="-457200" eaLnBrk="1" hangingPunct="1">
              <a:lnSpc>
                <a:spcPct val="120000"/>
              </a:lnSpc>
              <a:buSzPct val="80000"/>
              <a:buFont typeface="Wingdings" panose="05000000000000000000" pitchFamily="2" charset="2"/>
              <a:buChar char="q"/>
              <a:defRPr/>
            </a:pPr>
            <a:r>
              <a:rPr lang="zh-CN" altLang="en-US" sz="2000" dirty="0" smtClean="0"/>
              <a:t>表面区别是</a:t>
            </a:r>
            <a:r>
              <a:rPr lang="en-US" altLang="zh-CN" sz="2000" dirty="0" smtClean="0"/>
              <a:t>C#</a:t>
            </a:r>
            <a:r>
              <a:rPr lang="zh-CN" altLang="en-US" sz="2000" dirty="0" smtClean="0"/>
              <a:t>的</a:t>
            </a:r>
            <a:r>
              <a:rPr lang="en-US" altLang="zh-CN" sz="2000" dirty="0" smtClean="0"/>
              <a:t>Main</a:t>
            </a:r>
            <a:r>
              <a:rPr lang="zh-CN" altLang="en-US" sz="2000" dirty="0" smtClean="0"/>
              <a:t>方法的</a:t>
            </a:r>
            <a:r>
              <a:rPr lang="en-US" altLang="zh-CN" sz="2000" dirty="0" smtClean="0"/>
              <a:t>M</a:t>
            </a:r>
            <a:r>
              <a:rPr lang="zh-CN" altLang="en-US" sz="2000" dirty="0" smtClean="0"/>
              <a:t>为大写（</a:t>
            </a:r>
            <a:r>
              <a:rPr lang="en-US" altLang="zh-CN" sz="2000" dirty="0" smtClean="0"/>
              <a:t>.NET</a:t>
            </a:r>
            <a:r>
              <a:rPr lang="zh-CN" altLang="en-US" sz="2000" dirty="0" smtClean="0"/>
              <a:t>框架的方法名的惯例），而</a:t>
            </a:r>
            <a:r>
              <a:rPr lang="en-US" altLang="zh-CN" sz="2000" dirty="0" smtClean="0"/>
              <a:t>Java</a:t>
            </a:r>
            <a:r>
              <a:rPr lang="zh-CN" altLang="en-US" sz="2000" dirty="0" smtClean="0"/>
              <a:t>中的</a:t>
            </a:r>
            <a:r>
              <a:rPr lang="en-US" altLang="zh-CN" sz="2000" dirty="0" smtClean="0"/>
              <a:t>main</a:t>
            </a:r>
            <a:r>
              <a:rPr lang="zh-CN" altLang="en-US" sz="2000" dirty="0" smtClean="0"/>
              <a:t>方法的</a:t>
            </a:r>
            <a:r>
              <a:rPr lang="en-US" altLang="zh-CN" sz="2000" dirty="0" smtClean="0"/>
              <a:t>m</a:t>
            </a:r>
            <a:r>
              <a:rPr lang="zh-CN" altLang="en-US" sz="2000" dirty="0" smtClean="0"/>
              <a:t>为小写字母（同样也是</a:t>
            </a:r>
            <a:r>
              <a:rPr lang="en-US" altLang="zh-CN" sz="2000" dirty="0" smtClean="0"/>
              <a:t>Java</a:t>
            </a:r>
            <a:r>
              <a:rPr lang="zh-CN" altLang="en-US" sz="2000" dirty="0" smtClean="0"/>
              <a:t>方法的惯例）。</a:t>
            </a:r>
            <a:endParaRPr lang="en-US" altLang="zh-CN" sz="2000" dirty="0" smtClean="0"/>
          </a:p>
          <a:p>
            <a:pPr marL="857250" lvl="1" indent="-457200" eaLnBrk="1" hangingPunct="1">
              <a:lnSpc>
                <a:spcPct val="120000"/>
              </a:lnSpc>
              <a:buSzPct val="80000"/>
              <a:buFont typeface="Wingdings" panose="05000000000000000000" pitchFamily="2" charset="2"/>
              <a:buChar char="q"/>
              <a:defRPr/>
            </a:pPr>
            <a:r>
              <a:rPr lang="zh-CN" altLang="en-US" sz="2000" dirty="0" smtClean="0"/>
              <a:t>还有一个区别就是</a:t>
            </a:r>
            <a:r>
              <a:rPr lang="en-US" altLang="zh-CN" sz="2000" dirty="0" smtClean="0"/>
              <a:t>C#</a:t>
            </a:r>
            <a:r>
              <a:rPr lang="zh-CN" altLang="en-US" sz="2000" dirty="0" smtClean="0"/>
              <a:t>的</a:t>
            </a:r>
            <a:r>
              <a:rPr lang="en-US" altLang="zh-CN" sz="2000" dirty="0" smtClean="0"/>
              <a:t>Main()</a:t>
            </a:r>
            <a:r>
              <a:rPr lang="zh-CN" altLang="en-US" sz="2000" dirty="0" smtClean="0"/>
              <a:t>方法可以没有参数。</a:t>
            </a:r>
            <a:endParaRPr lang="en-US" altLang="zh-CN" sz="2000" dirty="0" smtClean="0"/>
          </a:p>
          <a:p>
            <a:pPr marL="457200" indent="-457200" eaLnBrk="1" hangingPunct="1">
              <a:lnSpc>
                <a:spcPct val="120000"/>
              </a:lnSpc>
              <a:buSzPct val="80000"/>
              <a:buFont typeface="+mj-lt"/>
              <a:buAutoNum type="arabicPeriod"/>
              <a:defRPr/>
            </a:pPr>
            <a:r>
              <a:rPr lang="zh-CN" altLang="en-US" sz="2400" b="1" dirty="0" smtClean="0"/>
              <a:t>继承语法</a:t>
            </a:r>
            <a:endParaRPr lang="en-US" altLang="zh-CN" sz="2400" b="1" dirty="0" smtClean="0"/>
          </a:p>
          <a:p>
            <a:pPr marL="857250" lvl="1" indent="-457200" eaLnBrk="1" hangingPunct="1">
              <a:lnSpc>
                <a:spcPct val="120000"/>
              </a:lnSpc>
              <a:buSzPct val="80000"/>
              <a:buFont typeface="Wingdings" panose="05000000000000000000" pitchFamily="2" charset="2"/>
              <a:buChar char="q"/>
              <a:defRPr/>
            </a:pPr>
            <a:r>
              <a:rPr lang="en-US" altLang="zh-CN" sz="2000" dirty="0" smtClean="0"/>
              <a:t>C#</a:t>
            </a:r>
            <a:r>
              <a:rPr lang="zh-CN" altLang="en-US" sz="2000" dirty="0" smtClean="0"/>
              <a:t>都使用</a:t>
            </a:r>
            <a:r>
              <a:rPr lang="zh-CN" altLang="en-US" sz="2000" b="1" dirty="0" smtClean="0">
                <a:solidFill>
                  <a:schemeClr val="accent1">
                    <a:lumMod val="25000"/>
                  </a:schemeClr>
                </a:solidFill>
              </a:rPr>
              <a:t>冒号（</a:t>
            </a:r>
            <a:r>
              <a:rPr lang="en-US" altLang="zh-CN" sz="2000" b="1" dirty="0" smtClean="0">
                <a:solidFill>
                  <a:schemeClr val="accent1">
                    <a:lumMod val="25000"/>
                  </a:schemeClr>
                </a:solidFill>
              </a:rPr>
              <a:t>:</a:t>
            </a:r>
            <a:r>
              <a:rPr lang="zh-CN" altLang="en-US" sz="2000" b="1" dirty="0" smtClean="0">
                <a:solidFill>
                  <a:schemeClr val="accent1">
                    <a:lumMod val="25000"/>
                  </a:schemeClr>
                </a:solidFill>
              </a:rPr>
              <a:t>）</a:t>
            </a:r>
            <a:r>
              <a:rPr lang="zh-CN" altLang="en-US" sz="2000" dirty="0" smtClean="0"/>
              <a:t>来实现继承和接口实现，在</a:t>
            </a:r>
            <a:r>
              <a:rPr lang="en-US" altLang="zh-CN" sz="2000" dirty="0" smtClean="0"/>
              <a:t>Java</a:t>
            </a:r>
            <a:r>
              <a:rPr lang="zh-CN" altLang="en-US" sz="2000" dirty="0" smtClean="0"/>
              <a:t>中则是</a:t>
            </a:r>
            <a:r>
              <a:rPr lang="en-US" altLang="zh-CN" sz="2000" b="1" dirty="0" smtClean="0">
                <a:solidFill>
                  <a:schemeClr val="accent1">
                    <a:lumMod val="25000"/>
                  </a:schemeClr>
                </a:solidFill>
              </a:rPr>
              <a:t>extends</a:t>
            </a:r>
            <a:r>
              <a:rPr lang="zh-CN" altLang="en-US" sz="2000" dirty="0" smtClean="0"/>
              <a:t>和</a:t>
            </a:r>
            <a:r>
              <a:rPr lang="en-US" altLang="zh-CN" sz="2000" b="1" dirty="0" smtClean="0">
                <a:solidFill>
                  <a:schemeClr val="accent1">
                    <a:lumMod val="25000"/>
                  </a:schemeClr>
                </a:solidFill>
              </a:rPr>
              <a:t>implements</a:t>
            </a:r>
            <a:r>
              <a:rPr lang="zh-CN" altLang="en-US" sz="2000" dirty="0" smtClean="0"/>
              <a:t>关键字 。</a:t>
            </a:r>
            <a:endParaRPr lang="en-US" altLang="zh-CN" sz="2000" b="1" dirty="0" smtClean="0"/>
          </a:p>
        </p:txBody>
      </p:sp>
    </p:spTree>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3"/>
            </a:pPr>
            <a:r>
              <a:rPr lang="zh-CN" altLang="en-US" sz="2400" b="1" smtClean="0"/>
              <a:t>运行时类型标识（</a:t>
            </a:r>
            <a:r>
              <a:rPr lang="en-US" altLang="zh-CN" sz="2400" b="1" smtClean="0"/>
              <a:t>is</a:t>
            </a:r>
            <a:r>
              <a:rPr lang="zh-CN" altLang="en-US" sz="2400" b="1" smtClean="0"/>
              <a:t>操作符）</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sz="2000" smtClean="0"/>
              <a:t>C#</a:t>
            </a:r>
            <a:r>
              <a:rPr lang="zh-CN" altLang="en-US" sz="2000" smtClean="0"/>
              <a:t>的</a:t>
            </a:r>
            <a:r>
              <a:rPr lang="en-US" sz="2000" smtClean="0"/>
              <a:t>js</a:t>
            </a:r>
            <a:r>
              <a:rPr lang="zh-CN" altLang="en-US" sz="2000" smtClean="0"/>
              <a:t>操作符和</a:t>
            </a:r>
            <a:r>
              <a:rPr lang="en-US" sz="2000" smtClean="0"/>
              <a:t>Java</a:t>
            </a:r>
            <a:r>
              <a:rPr lang="zh-CN" altLang="en-US" sz="2000" smtClean="0"/>
              <a:t>的</a:t>
            </a:r>
            <a:r>
              <a:rPr lang="en-US" sz="2000" smtClean="0"/>
              <a:t>instanceof</a:t>
            </a:r>
            <a:r>
              <a:rPr lang="zh-CN" altLang="en-US" sz="2000" smtClean="0"/>
              <a:t>操作符一样。 </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 </a:t>
            </a:r>
            <a:endParaRPr lang="en-US" sz="2000" smtClean="0"/>
          </a:p>
          <a:p>
            <a:pPr marL="457200" indent="-457200" eaLnBrk="1" hangingPunct="1">
              <a:lnSpc>
                <a:spcPct val="120000"/>
              </a:lnSpc>
              <a:buSzPct val="80000"/>
              <a:buFont typeface="Arial" panose="020B0604020202020204" pitchFamily="34" charset="0"/>
              <a:buAutoNum type="arabicPeriod" startAt="3"/>
            </a:pPr>
            <a:r>
              <a:rPr lang="zh-CN" altLang="en-US" sz="2400" b="1" smtClean="0"/>
              <a:t>命名空间（</a:t>
            </a:r>
            <a:r>
              <a:rPr lang="en-US" sz="2400" smtClean="0"/>
              <a:t> namespace </a:t>
            </a:r>
            <a:r>
              <a:rPr lang="zh-CN" altLang="en-US" sz="2400" b="1" smtClean="0"/>
              <a:t>）和包（</a:t>
            </a:r>
            <a:r>
              <a:rPr lang="en-US" sz="2400" smtClean="0"/>
              <a:t> package </a:t>
            </a:r>
            <a:r>
              <a:rPr lang="zh-CN" altLang="en-US" sz="2400" b="1" smtClean="0"/>
              <a:t>）</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的命名空间是对类进行分组的方式，和</a:t>
            </a:r>
            <a:r>
              <a:rPr lang="en-US" altLang="zh-CN" sz="2000" smtClean="0"/>
              <a:t>Java</a:t>
            </a:r>
            <a:r>
              <a:rPr lang="zh-CN" altLang="en-US" sz="2000" smtClean="0"/>
              <a:t>的包构造差不多。</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Java</a:t>
            </a:r>
            <a:r>
              <a:rPr lang="zh-CN" altLang="en-US" sz="2000" smtClean="0"/>
              <a:t>中，包名字代表应用程序中源文件目录结构，而</a:t>
            </a:r>
            <a:r>
              <a:rPr lang="en-US" altLang="zh-CN" sz="2000" smtClean="0"/>
              <a:t>C#</a:t>
            </a:r>
            <a:r>
              <a:rPr lang="zh-CN" altLang="en-US" sz="2000" smtClean="0"/>
              <a:t>的命名空间则不会要求源文件的物理层次和逻辑结构有关联 。</a:t>
            </a:r>
            <a:endParaRPr lang="en-US" altLang="zh-CN" sz="2000"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的命名空间语法允许进行命名空间的嵌套</a:t>
            </a:r>
            <a:endParaRPr lang="en-US" altLang="zh-CN" sz="2000" b="1" smtClean="0"/>
          </a:p>
        </p:txBody>
      </p:sp>
      <p:sp>
        <p:nvSpPr>
          <p:cNvPr id="3" name="动作按钮: 后退或前一项 2">
            <a:hlinkClick r:id="rId1" action="ppaction://hlinksldjump" highlightClick="1"/>
          </p:cNvPr>
          <p:cNvSpPr/>
          <p:nvPr/>
        </p:nvSpPr>
        <p:spPr>
          <a:xfrm>
            <a:off x="8072438" y="4540250"/>
            <a:ext cx="330200" cy="268288"/>
          </a:xfrm>
          <a:prstGeom prst="actionButtonBackPrevious">
            <a:avLst/>
          </a:prstGeom>
          <a:solidFill>
            <a:schemeClr val="accent2">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5"/>
            </a:pPr>
            <a:r>
              <a:rPr lang="zh-CN" altLang="en-US" sz="2400" b="1" smtClean="0"/>
              <a:t>构造方法、析构方法以及终结器</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中的构造方法的语法和语义和</a:t>
            </a:r>
            <a:r>
              <a:rPr lang="en-US" altLang="zh-CN" sz="2000" smtClean="0"/>
              <a:t>Java</a:t>
            </a:r>
            <a:r>
              <a:rPr lang="zh-CN" altLang="en-US" sz="2000" smtClean="0"/>
              <a:t>一样。</a:t>
            </a:r>
            <a:endParaRPr lang="en-US" altLang="zh-CN" sz="2000"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还有析构方法的概念，这和</a:t>
            </a:r>
            <a:r>
              <a:rPr lang="en-US" altLang="zh-CN" sz="2000" smtClean="0"/>
              <a:t>C++</a:t>
            </a:r>
            <a:r>
              <a:rPr lang="zh-CN" altLang="en-US" sz="2000" smtClean="0"/>
              <a:t>的析构器语法比较相似，和</a:t>
            </a:r>
            <a:r>
              <a:rPr lang="en-US" altLang="zh-CN" sz="2000" smtClean="0"/>
              <a:t>Java</a:t>
            </a:r>
            <a:r>
              <a:rPr lang="zh-CN" altLang="en-US" sz="2000" smtClean="0"/>
              <a:t>的终结器语义一致。</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尽管存在析构方法这样的语法，但是还是不推荐使用，有许多原因。</a:t>
            </a:r>
            <a:endParaRPr lang="en-US" sz="2000" smtClean="0"/>
          </a:p>
          <a:p>
            <a:pPr marL="457200" indent="-457200" eaLnBrk="1" hangingPunct="1">
              <a:lnSpc>
                <a:spcPct val="120000"/>
              </a:lnSpc>
              <a:buSzPct val="80000"/>
              <a:buFont typeface="Arial" panose="020B0604020202020204" pitchFamily="34" charset="0"/>
              <a:buAutoNum type="arabicPeriod" startAt="5"/>
            </a:pPr>
            <a:r>
              <a:rPr lang="zh-CN" altLang="en-US" sz="2400" b="1" smtClean="0"/>
              <a:t>同步方法和代码块</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Java</a:t>
            </a:r>
            <a:r>
              <a:rPr lang="zh-CN" altLang="en-US" sz="2000" smtClean="0"/>
              <a:t>中可以指定同步块来确保在同一时刻只有一个线程访问某个对象，</a:t>
            </a:r>
            <a:r>
              <a:rPr lang="en-US" altLang="zh-CN" sz="2000" smtClean="0"/>
              <a:t>C#</a:t>
            </a:r>
            <a:r>
              <a:rPr lang="zh-CN" altLang="en-US" sz="2000" smtClean="0"/>
              <a:t>提供了</a:t>
            </a:r>
            <a:r>
              <a:rPr lang="en-US" altLang="zh-CN" sz="2000" smtClean="0"/>
              <a:t>lock</a:t>
            </a:r>
            <a:r>
              <a:rPr lang="zh-CN" altLang="en-US" sz="2000" smtClean="0"/>
              <a:t>语句对应</a:t>
            </a:r>
            <a:r>
              <a:rPr lang="en-US" altLang="zh-CN" sz="2000" smtClean="0"/>
              <a:t>Java</a:t>
            </a:r>
            <a:r>
              <a:rPr lang="zh-CN" altLang="en-US" sz="2000" smtClean="0"/>
              <a:t>的</a:t>
            </a:r>
            <a:r>
              <a:rPr lang="en-US" altLang="zh-CN" sz="2000" smtClean="0"/>
              <a:t>synchronized</a:t>
            </a:r>
            <a:r>
              <a:rPr lang="zh-CN" altLang="en-US" sz="2000" smtClean="0"/>
              <a:t>语句 。</a:t>
            </a:r>
            <a:endParaRPr lang="en-US" altLang="zh-CN" sz="2000"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和</a:t>
            </a:r>
            <a:r>
              <a:rPr lang="en-US" altLang="zh-CN" sz="2000" smtClean="0"/>
              <a:t>Java</a:t>
            </a:r>
            <a:r>
              <a:rPr lang="zh-CN" altLang="en-US" sz="2000" smtClean="0"/>
              <a:t>都有同步方法的概念。在调用同步方法的时候，调用方法的线程会锁定包含方法的对象，因此其它线程调用相同对象的同步方法必须等到其它线程执行完方法释放锁之后才能执行。同步方法在</a:t>
            </a:r>
            <a:r>
              <a:rPr lang="en-US" altLang="zh-CN" sz="2000" smtClean="0"/>
              <a:t>Java</a:t>
            </a:r>
            <a:r>
              <a:rPr lang="zh-CN" altLang="en-US" sz="2000" smtClean="0"/>
              <a:t>中用</a:t>
            </a:r>
            <a:r>
              <a:rPr lang="en-US" altLang="zh-CN" sz="2000" smtClean="0"/>
              <a:t>synchronized</a:t>
            </a:r>
            <a:r>
              <a:rPr lang="zh-CN" altLang="en-US" sz="2000" smtClean="0"/>
              <a:t>关键字来标记，而在</a:t>
            </a:r>
            <a:r>
              <a:rPr lang="en-US" altLang="zh-CN" sz="2000" smtClean="0"/>
              <a:t>C#</a:t>
            </a:r>
            <a:r>
              <a:rPr lang="zh-CN" altLang="en-US" sz="2000" smtClean="0"/>
              <a:t>中使用</a:t>
            </a:r>
            <a:r>
              <a:rPr lang="en-US" altLang="zh-CN" sz="2000" smtClean="0"/>
              <a:t>[MethodImpl(MethodImplOptions.Synchronized)]</a:t>
            </a:r>
            <a:r>
              <a:rPr lang="zh-CN" altLang="en-US" sz="2000" smtClean="0"/>
              <a:t>特性来修饰。</a:t>
            </a:r>
            <a:endParaRPr lang="en-US" altLang="zh-CN" sz="2000" b="1" smtClean="0"/>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7"/>
            </a:pPr>
            <a:r>
              <a:rPr lang="zh-CN" altLang="en-US" sz="2400" b="1" smtClean="0"/>
              <a:t>访问修饰符</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如下表格给出了</a:t>
            </a:r>
            <a:r>
              <a:rPr lang="en-US" altLang="zh-CN" sz="2000" smtClean="0"/>
              <a:t>C#</a:t>
            </a:r>
            <a:r>
              <a:rPr lang="zh-CN" altLang="en-US" sz="2000" smtClean="0"/>
              <a:t>和</a:t>
            </a:r>
            <a:r>
              <a:rPr lang="en-US" altLang="zh-CN" sz="2000" smtClean="0"/>
              <a:t>Java</a:t>
            </a:r>
            <a:r>
              <a:rPr lang="zh-CN" altLang="en-US" sz="2000" smtClean="0"/>
              <a:t>的访问修饰符的对照。</a:t>
            </a:r>
            <a:endParaRPr lang="en-US" altLang="zh-CN" sz="2000" smtClean="0"/>
          </a:p>
          <a:p>
            <a:pPr marL="857250" lvl="1" indent="-457200" eaLnBrk="1" hangingPunct="1">
              <a:lnSpc>
                <a:spcPct val="120000"/>
              </a:lnSpc>
              <a:buSzPct val="80000"/>
              <a:buFont typeface="Wingdings" panose="05000000000000000000" pitchFamily="2" charset="2"/>
              <a:buChar char="q"/>
            </a:pPr>
            <a:r>
              <a:rPr lang="en-US" sz="2000" smtClean="0"/>
              <a:t>C#</a:t>
            </a:r>
            <a:r>
              <a:rPr lang="zh-CN" altLang="en-US" sz="2000" smtClean="0"/>
              <a:t>的</a:t>
            </a:r>
            <a:r>
              <a:rPr lang="en-US" sz="2000" smtClean="0"/>
              <a:t>protected</a:t>
            </a:r>
            <a:r>
              <a:rPr lang="zh-CN" altLang="en-US" sz="2000" smtClean="0"/>
              <a:t>关键字和</a:t>
            </a:r>
            <a:r>
              <a:rPr lang="en-US" sz="2000" smtClean="0"/>
              <a:t>C++</a:t>
            </a:r>
            <a:r>
              <a:rPr lang="zh-CN" altLang="en-US" sz="2000" smtClean="0"/>
              <a:t>的一样。也就是说，</a:t>
            </a:r>
            <a:r>
              <a:rPr lang="en-US" altLang="zh-CN" sz="2000" smtClean="0"/>
              <a:t>protected</a:t>
            </a:r>
            <a:r>
              <a:rPr lang="zh-CN" altLang="en-US" sz="2000" smtClean="0"/>
              <a:t>成员只有在类的成员方法或派生类的成员方法中可以访问。</a:t>
            </a:r>
            <a:endParaRPr lang="en-US" altLang="zh-CN" sz="2000" smtClean="0"/>
          </a:p>
          <a:p>
            <a:pPr marL="857250" lvl="1" indent="-457200" eaLnBrk="1" hangingPunct="1">
              <a:lnSpc>
                <a:spcPct val="120000"/>
              </a:lnSpc>
              <a:buSzPct val="80000"/>
              <a:buFont typeface="Wingdings" panose="05000000000000000000" pitchFamily="2" charset="2"/>
              <a:buChar char="q"/>
            </a:pPr>
            <a:r>
              <a:rPr lang="en-US" sz="2000" smtClean="0"/>
              <a:t>internal protected</a:t>
            </a:r>
            <a:r>
              <a:rPr lang="zh-CN" altLang="en-US" sz="2000" smtClean="0"/>
              <a:t>修饰符表示的是</a:t>
            </a:r>
            <a:r>
              <a:rPr lang="en-US" sz="2000" smtClean="0"/>
              <a:t>internal</a:t>
            </a:r>
            <a:r>
              <a:rPr lang="zh-CN" altLang="en-US" sz="2000" smtClean="0"/>
              <a:t>或</a:t>
            </a:r>
            <a:r>
              <a:rPr lang="en-US" sz="2000" smtClean="0"/>
              <a:t>protected。</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b="1" smtClean="0"/>
              <a:t>注意</a:t>
            </a:r>
            <a:r>
              <a:rPr lang="zh-CN" altLang="en-US" sz="2000" smtClean="0"/>
              <a:t>：在没有指定访问修饰符的情况下，</a:t>
            </a:r>
            <a:r>
              <a:rPr lang="en-US" altLang="zh-CN" sz="2000" smtClean="0"/>
              <a:t>C#</a:t>
            </a:r>
            <a:r>
              <a:rPr lang="zh-CN" altLang="en-US" sz="2000" smtClean="0"/>
              <a:t>字段或方法的默认访问级别是</a:t>
            </a:r>
            <a:r>
              <a:rPr lang="en-US" altLang="zh-CN" sz="2000" smtClean="0"/>
              <a:t>private</a:t>
            </a:r>
            <a:r>
              <a:rPr lang="zh-CN" altLang="en-US" sz="2000" smtClean="0"/>
              <a:t>，而</a:t>
            </a:r>
            <a:r>
              <a:rPr lang="en-US" altLang="zh-CN" sz="2000" smtClean="0"/>
              <a:t>Java</a:t>
            </a:r>
            <a:r>
              <a:rPr lang="zh-CN" altLang="en-US" sz="2000" smtClean="0"/>
              <a:t>则是</a:t>
            </a:r>
            <a:r>
              <a:rPr lang="en-US" altLang="zh-CN" sz="2000" smtClean="0"/>
              <a:t>protected</a:t>
            </a:r>
            <a:r>
              <a:rPr lang="zh-CN" altLang="en-US" sz="2000" smtClean="0"/>
              <a:t>。</a:t>
            </a:r>
            <a:endParaRPr lang="en-US" altLang="zh-CN" sz="2000" smtClean="0"/>
          </a:p>
        </p:txBody>
      </p:sp>
      <p:pic>
        <p:nvPicPr>
          <p:cNvPr id="143363" name="Picture 2" descr="http://images.cnblogs.com/cnblogs_com/lovecindywang/201202/201202091757001578.png"/>
          <p:cNvPicPr>
            <a:picLocks noChangeAspect="1" noChangeArrowheads="1"/>
          </p:cNvPicPr>
          <p:nvPr/>
        </p:nvPicPr>
        <p:blipFill>
          <a:blip r:embed="rId1" cstate="print"/>
          <a:srcRect/>
          <a:stretch>
            <a:fillRect/>
          </a:stretch>
        </p:blipFill>
        <p:spPr bwMode="auto">
          <a:xfrm>
            <a:off x="2206625" y="3773488"/>
            <a:ext cx="4891088" cy="2879725"/>
          </a:xfrm>
          <a:prstGeom prst="rect">
            <a:avLst/>
          </a:prstGeom>
          <a:noFill/>
          <a:ln w="9525">
            <a:noFill/>
            <a:miter lim="800000"/>
            <a:headEnd/>
            <a:tailEnd/>
          </a:ln>
        </p:spPr>
      </p:pic>
      <p:sp>
        <p:nvSpPr>
          <p:cNvPr id="4" name="动作按钮: 后退或前一项 3">
            <a:hlinkClick r:id="rId2" action="ppaction://hlinksldjump" highlightClick="1"/>
          </p:cNvPr>
          <p:cNvSpPr/>
          <p:nvPr/>
        </p:nvSpPr>
        <p:spPr>
          <a:xfrm>
            <a:off x="8261350" y="5818188"/>
            <a:ext cx="284163" cy="250825"/>
          </a:xfrm>
          <a:prstGeom prst="actionButtonBackPrevio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8"/>
            </a:pPr>
            <a:r>
              <a:rPr lang="zh-CN" altLang="en-US" sz="2400" b="1" smtClean="0"/>
              <a:t>反射</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C#</a:t>
            </a:r>
            <a:r>
              <a:rPr lang="zh-CN" altLang="en-US" sz="2000" smtClean="0"/>
              <a:t>和</a:t>
            </a:r>
            <a:r>
              <a:rPr lang="en-US" altLang="zh-CN" sz="2000" smtClean="0"/>
              <a:t>Java</a:t>
            </a:r>
            <a:r>
              <a:rPr lang="zh-CN" altLang="en-US" sz="2000" smtClean="0"/>
              <a:t>中发现类中方法和字段以及运行时调用类方法的能力一般叫做反射。</a:t>
            </a:r>
            <a:endParaRPr lang="en-US" altLang="zh-CN" sz="2000" smtClean="0"/>
          </a:p>
          <a:p>
            <a:pPr marL="857250" lvl="1" indent="-457200" eaLnBrk="1" hangingPunct="1">
              <a:lnSpc>
                <a:spcPct val="120000"/>
              </a:lnSpc>
              <a:buSzPct val="80000"/>
              <a:buFont typeface="Wingdings" panose="05000000000000000000" pitchFamily="2" charset="2"/>
              <a:buChar char="q"/>
            </a:pPr>
            <a:r>
              <a:rPr lang="en-US" altLang="zh-CN" sz="2000" smtClean="0"/>
              <a:t>Java</a:t>
            </a:r>
            <a:r>
              <a:rPr lang="zh-CN" altLang="en-US" sz="2000" smtClean="0"/>
              <a:t>和</a:t>
            </a:r>
            <a:r>
              <a:rPr lang="en-US" altLang="zh-CN" sz="2000" smtClean="0"/>
              <a:t>C#</a:t>
            </a:r>
            <a:r>
              <a:rPr lang="zh-CN" altLang="en-US" sz="2000" smtClean="0"/>
              <a:t>中反射的主要区别是，</a:t>
            </a:r>
            <a:r>
              <a:rPr lang="en-US" altLang="zh-CN" sz="2000" smtClean="0"/>
              <a:t>C#</a:t>
            </a:r>
            <a:r>
              <a:rPr lang="zh-CN" altLang="en-US" sz="2000" smtClean="0"/>
              <a:t>的反射是程序集级别的，而</a:t>
            </a:r>
            <a:r>
              <a:rPr lang="en-US" altLang="zh-CN" sz="2000" smtClean="0"/>
              <a:t>Java</a:t>
            </a:r>
            <a:r>
              <a:rPr lang="zh-CN" altLang="en-US" sz="2000" smtClean="0"/>
              <a:t>是类级别的。由于程序集一般保存为</a:t>
            </a:r>
            <a:r>
              <a:rPr lang="en-US" altLang="zh-CN" sz="2000" smtClean="0"/>
              <a:t>DLL</a:t>
            </a:r>
            <a:r>
              <a:rPr lang="zh-CN" altLang="en-US" sz="2000" smtClean="0"/>
              <a:t>，对于</a:t>
            </a:r>
            <a:r>
              <a:rPr lang="en-US" altLang="zh-CN" sz="2000" smtClean="0"/>
              <a:t>C#</a:t>
            </a:r>
            <a:r>
              <a:rPr lang="zh-CN" altLang="en-US" sz="2000" smtClean="0"/>
              <a:t>需要包含类的</a:t>
            </a:r>
            <a:r>
              <a:rPr lang="en-US" altLang="zh-CN" sz="2000" smtClean="0"/>
              <a:t>DLL</a:t>
            </a:r>
            <a:r>
              <a:rPr lang="zh-CN" altLang="en-US" sz="2000" smtClean="0"/>
              <a:t>，而</a:t>
            </a:r>
            <a:r>
              <a:rPr lang="en-US" altLang="zh-CN" sz="2000" smtClean="0"/>
              <a:t>Java</a:t>
            </a:r>
            <a:r>
              <a:rPr lang="zh-CN" altLang="en-US" sz="2000" smtClean="0"/>
              <a:t>需要可以加载类文件或目标类。</a:t>
            </a:r>
            <a:endParaRPr lang="en-US" altLang="zh-CN" sz="2000" smtClean="0"/>
          </a:p>
          <a:p>
            <a:pPr marL="457200" indent="-457200" eaLnBrk="1" hangingPunct="1">
              <a:lnSpc>
                <a:spcPct val="120000"/>
              </a:lnSpc>
              <a:buSzPct val="80000"/>
              <a:buFont typeface="Arial" panose="020B0604020202020204" pitchFamily="34" charset="0"/>
              <a:buAutoNum type="arabicPeriod" startAt="9"/>
            </a:pPr>
            <a:r>
              <a:rPr lang="zh-CN" altLang="en-US" sz="2400" b="1" smtClean="0"/>
              <a:t>基元类型</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对于</a:t>
            </a:r>
            <a:r>
              <a:rPr lang="en-US" altLang="zh-CN" sz="2000" smtClean="0"/>
              <a:t>Java</a:t>
            </a:r>
            <a:r>
              <a:rPr lang="zh-CN" altLang="en-US" sz="2000" smtClean="0"/>
              <a:t>中的每一个基元类型在</a:t>
            </a:r>
            <a:r>
              <a:rPr lang="en-US" altLang="zh-CN" sz="2000" smtClean="0"/>
              <a:t>C#</a:t>
            </a:r>
            <a:r>
              <a:rPr lang="zh-CN" altLang="en-US" sz="2000" smtClean="0"/>
              <a:t>中都有同名的对应（除了</a:t>
            </a:r>
            <a:r>
              <a:rPr lang="en-US" altLang="zh-CN" sz="2000" smtClean="0"/>
              <a:t>byte</a:t>
            </a:r>
            <a:r>
              <a:rPr lang="zh-CN" altLang="en-US" sz="2000" smtClean="0"/>
              <a:t>之外）。</a:t>
            </a:r>
            <a:r>
              <a:rPr lang="en-US" altLang="zh-CN" sz="2000" smtClean="0"/>
              <a:t>Java</a:t>
            </a:r>
            <a:r>
              <a:rPr lang="zh-CN" altLang="en-US" sz="2000" smtClean="0"/>
              <a:t>中的</a:t>
            </a:r>
            <a:r>
              <a:rPr lang="en-US" altLang="zh-CN" sz="2000" smtClean="0"/>
              <a:t>byte</a:t>
            </a:r>
            <a:r>
              <a:rPr lang="zh-CN" altLang="en-US" sz="2000" smtClean="0"/>
              <a:t>是有符号的，等价于</a:t>
            </a:r>
            <a:r>
              <a:rPr lang="en-US" altLang="zh-CN" sz="2000" smtClean="0"/>
              <a:t>C#</a:t>
            </a:r>
            <a:r>
              <a:rPr lang="zh-CN" altLang="en-US" sz="2000" smtClean="0"/>
              <a:t>中的</a:t>
            </a:r>
            <a:r>
              <a:rPr lang="en-US" altLang="zh-CN" sz="2000" smtClean="0"/>
              <a:t>sbyte</a:t>
            </a:r>
            <a:r>
              <a:rPr lang="zh-CN" altLang="en-US" sz="2000" smtClean="0"/>
              <a:t>，不同于</a:t>
            </a:r>
            <a:r>
              <a:rPr lang="en-US" altLang="zh-CN" sz="2000" smtClean="0"/>
              <a:t>C#</a:t>
            </a:r>
            <a:r>
              <a:rPr lang="zh-CN" altLang="en-US" sz="2000" smtClean="0"/>
              <a:t>的</a:t>
            </a:r>
            <a:r>
              <a:rPr lang="en-US" altLang="zh-CN" sz="2000" smtClean="0"/>
              <a:t>byte</a:t>
            </a:r>
            <a:r>
              <a:rPr lang="zh-CN" altLang="en-US" sz="2000" smtClean="0"/>
              <a:t>。</a:t>
            </a:r>
            <a:r>
              <a:rPr lang="en-US" altLang="zh-CN" sz="2000" smtClean="0"/>
              <a:t>C#</a:t>
            </a:r>
            <a:r>
              <a:rPr lang="zh-CN" altLang="en-US" sz="2000" smtClean="0"/>
              <a:t>还提供了一些基元类型的无符号版本，比如</a:t>
            </a:r>
            <a:r>
              <a:rPr lang="en-US" altLang="zh-CN" sz="2000" smtClean="0"/>
              <a:t>ulong</a:t>
            </a:r>
            <a:r>
              <a:rPr lang="zh-CN" altLang="en-US" sz="2000" smtClean="0"/>
              <a:t>、</a:t>
            </a:r>
            <a:r>
              <a:rPr lang="en-US" altLang="zh-CN" sz="2000" smtClean="0"/>
              <a:t>uint</a:t>
            </a:r>
            <a:r>
              <a:rPr lang="zh-CN" altLang="en-US" sz="2000" smtClean="0"/>
              <a:t>、</a:t>
            </a:r>
            <a:r>
              <a:rPr lang="en-US" altLang="zh-CN" sz="2000" smtClean="0"/>
              <a:t>ushort</a:t>
            </a:r>
            <a:r>
              <a:rPr lang="zh-CN" altLang="en-US" sz="2000" smtClean="0"/>
              <a:t>和</a:t>
            </a:r>
            <a:r>
              <a:rPr lang="en-US" altLang="zh-CN" sz="2000" smtClean="0"/>
              <a:t>byte</a:t>
            </a:r>
            <a:r>
              <a:rPr lang="zh-CN" altLang="en-US" sz="2000" smtClean="0"/>
              <a:t>。</a:t>
            </a:r>
            <a:r>
              <a:rPr lang="en-US" altLang="zh-CN" sz="2000" smtClean="0"/>
              <a:t>C#</a:t>
            </a:r>
            <a:r>
              <a:rPr lang="zh-CN" altLang="en-US" sz="2000" smtClean="0"/>
              <a:t>中最不同的基元类型是</a:t>
            </a:r>
            <a:r>
              <a:rPr lang="en-US" altLang="zh-CN" sz="2000" smtClean="0"/>
              <a:t>decimal</a:t>
            </a:r>
            <a:r>
              <a:rPr lang="zh-CN" altLang="en-US" sz="2000" smtClean="0"/>
              <a:t>类型，不会有舍入错误，当然也就需要更多空间也更慢。</a:t>
            </a:r>
            <a:endParaRPr lang="en-US" sz="2000" smtClean="0"/>
          </a:p>
          <a:p>
            <a:pPr marL="457200" indent="-457200" eaLnBrk="1" hangingPunct="1">
              <a:lnSpc>
                <a:spcPct val="120000"/>
              </a:lnSpc>
              <a:buSzPct val="80000"/>
              <a:buFont typeface="Wingdings" panose="05000000000000000000" pitchFamily="2" charset="2"/>
              <a:buChar char="q"/>
            </a:pPr>
            <a:endParaRPr lang="en-US" sz="2400" smtClean="0"/>
          </a:p>
        </p:txBody>
      </p:sp>
    </p:spTree>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10"/>
            </a:pPr>
            <a:r>
              <a:rPr lang="zh-CN" altLang="en-US" sz="2400" b="1" smtClean="0"/>
              <a:t>声明常量</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Java</a:t>
            </a:r>
            <a:r>
              <a:rPr lang="zh-CN" altLang="en-US" sz="2000" smtClean="0"/>
              <a:t>中要声明常量可以使用</a:t>
            </a:r>
            <a:r>
              <a:rPr lang="en-US" altLang="zh-CN" sz="2000" smtClean="0"/>
              <a:t>final</a:t>
            </a:r>
            <a:r>
              <a:rPr lang="zh-CN" altLang="en-US" sz="2000" smtClean="0"/>
              <a:t>关键字。</a:t>
            </a:r>
            <a:r>
              <a:rPr lang="en-US" altLang="zh-CN" sz="2000" smtClean="0"/>
              <a:t>final</a:t>
            </a:r>
            <a:r>
              <a:rPr lang="zh-CN" altLang="en-US" sz="2000" smtClean="0"/>
              <a:t>的变量可以在编译时或运行时进行设置。在</a:t>
            </a:r>
            <a:r>
              <a:rPr lang="en-US" altLang="zh-CN" sz="2000" smtClean="0"/>
              <a:t>Java</a:t>
            </a:r>
            <a:r>
              <a:rPr lang="zh-CN" altLang="en-US" sz="2000" smtClean="0"/>
              <a:t>中，如果在基元上使用</a:t>
            </a:r>
            <a:r>
              <a:rPr lang="en-US" altLang="zh-CN" sz="2000" smtClean="0"/>
              <a:t>final</a:t>
            </a:r>
            <a:r>
              <a:rPr lang="zh-CN" altLang="en-US" sz="2000" smtClean="0"/>
              <a:t>的话基元的值不可变，如果在对象引用上使用</a:t>
            </a:r>
            <a:r>
              <a:rPr lang="en-US" altLang="zh-CN" sz="2000" smtClean="0"/>
              <a:t>final</a:t>
            </a:r>
            <a:r>
              <a:rPr lang="zh-CN" altLang="en-US" sz="2000" smtClean="0"/>
              <a:t>的话，则引用只可以指向一个对象。</a:t>
            </a:r>
            <a:r>
              <a:rPr lang="en-US" altLang="zh-CN" sz="2000" smtClean="0"/>
              <a:t>final</a:t>
            </a:r>
            <a:r>
              <a:rPr lang="zh-CN" altLang="en-US" sz="2000" smtClean="0"/>
              <a:t>的成员可以在声明的时候不初始化，但是必须要构造方法中初始化。</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C#</a:t>
            </a:r>
            <a:r>
              <a:rPr lang="zh-CN" altLang="en-US" sz="2000" smtClean="0"/>
              <a:t>中要声明常量使用</a:t>
            </a:r>
            <a:r>
              <a:rPr lang="en-US" altLang="zh-CN" sz="2000" smtClean="0"/>
              <a:t>const</a:t>
            </a:r>
            <a:r>
              <a:rPr lang="zh-CN" altLang="en-US" sz="2000" smtClean="0"/>
              <a:t>关键字来表示编译时常量，使用</a:t>
            </a:r>
            <a:r>
              <a:rPr lang="en-US" altLang="zh-CN" sz="2000" smtClean="0"/>
              <a:t>readonly</a:t>
            </a:r>
            <a:r>
              <a:rPr lang="zh-CN" altLang="en-US" sz="2000" smtClean="0"/>
              <a:t>关键字来表示运行时常量。</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基元常量和引用常量的语义对于</a:t>
            </a:r>
            <a:r>
              <a:rPr lang="en-US" altLang="zh-CN" sz="2000" smtClean="0"/>
              <a:t>C#</a:t>
            </a:r>
            <a:r>
              <a:rPr lang="zh-CN" altLang="en-US" sz="2000" smtClean="0"/>
              <a:t>和</a:t>
            </a:r>
            <a:r>
              <a:rPr lang="en-US" altLang="zh-CN" sz="2000" smtClean="0"/>
              <a:t>Java</a:t>
            </a:r>
            <a:r>
              <a:rPr lang="zh-CN" altLang="en-US" sz="2000" smtClean="0"/>
              <a:t>来说是一样的。</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和</a:t>
            </a:r>
            <a:r>
              <a:rPr lang="en-US" altLang="zh-CN" sz="2000" smtClean="0"/>
              <a:t>C++</a:t>
            </a:r>
            <a:r>
              <a:rPr lang="zh-CN" altLang="en-US" sz="2000" smtClean="0"/>
              <a:t>不同的是，</a:t>
            </a:r>
            <a:r>
              <a:rPr lang="en-US" altLang="zh-CN" sz="2000" smtClean="0"/>
              <a:t>C#</a:t>
            </a:r>
            <a:r>
              <a:rPr lang="zh-CN" altLang="en-US" sz="2000" smtClean="0"/>
              <a:t>和</a:t>
            </a:r>
            <a:r>
              <a:rPr lang="en-US" altLang="zh-CN" sz="2000" smtClean="0"/>
              <a:t>Java</a:t>
            </a:r>
            <a:r>
              <a:rPr lang="zh-CN" altLang="en-US" sz="2000" smtClean="0"/>
              <a:t>不能通过语言结构来指定不可变的类。</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b="1" smtClean="0"/>
              <a:t>注意</a:t>
            </a:r>
            <a:r>
              <a:rPr lang="zh-CN" altLang="en-US" sz="2000" smtClean="0"/>
              <a:t>：</a:t>
            </a:r>
            <a:r>
              <a:rPr lang="en-US" altLang="zh-CN" sz="2000" smtClean="0"/>
              <a:t>Java</a:t>
            </a:r>
            <a:r>
              <a:rPr lang="zh-CN" altLang="en-US" sz="2000" smtClean="0"/>
              <a:t>语言还支持方法上的</a:t>
            </a:r>
            <a:r>
              <a:rPr lang="en-US" altLang="zh-CN" sz="2000" smtClean="0"/>
              <a:t>final</a:t>
            </a:r>
            <a:r>
              <a:rPr lang="zh-CN" altLang="en-US" sz="2000" smtClean="0"/>
              <a:t>参数。在</a:t>
            </a:r>
            <a:r>
              <a:rPr lang="en-US" altLang="zh-CN" sz="2000" smtClean="0"/>
              <a:t>C#</a:t>
            </a:r>
            <a:r>
              <a:rPr lang="zh-CN" altLang="en-US" sz="2000" smtClean="0"/>
              <a:t>中没有这个功能。</a:t>
            </a:r>
            <a:r>
              <a:rPr lang="en-US" altLang="zh-CN" sz="2000" smtClean="0"/>
              <a:t>final</a:t>
            </a:r>
            <a:r>
              <a:rPr lang="zh-CN" altLang="en-US" sz="2000" smtClean="0"/>
              <a:t>参数只要用于允许传入方法的参数可以让方法内的内部类进行访问。</a:t>
            </a:r>
            <a:endParaRPr lang="zh-CN" altLang="en-US" sz="2000" smtClean="0"/>
          </a:p>
          <a:p>
            <a:pPr marL="857250" lvl="1" indent="-457200" eaLnBrk="1" hangingPunct="1">
              <a:lnSpc>
                <a:spcPct val="120000"/>
              </a:lnSpc>
              <a:buSzPct val="80000"/>
              <a:buFont typeface="Wingdings" panose="05000000000000000000" pitchFamily="2" charset="2"/>
              <a:buChar char="q"/>
            </a:pPr>
            <a:endParaRPr lang="en-US" altLang="zh-CN" sz="2000" b="1" smtClean="0"/>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mj-lt"/>
              <a:buAutoNum type="arabicPeriod" startAt="11"/>
              <a:defRPr/>
            </a:pPr>
            <a:r>
              <a:rPr lang="zh-CN" altLang="en-US" sz="2400" b="1" dirty="0" smtClean="0"/>
              <a:t>数组声明</a:t>
            </a:r>
            <a:endParaRPr lang="en-US" altLang="zh-CN" sz="2000" b="1" dirty="0" smtClean="0"/>
          </a:p>
          <a:p>
            <a:pPr marL="857250" lvl="1" indent="-457200" eaLnBrk="1" hangingPunct="1">
              <a:lnSpc>
                <a:spcPct val="120000"/>
              </a:lnSpc>
              <a:buSzPct val="80000"/>
              <a:buFont typeface="Wingdings" panose="05000000000000000000" pitchFamily="2" charset="2"/>
              <a:buChar char="q"/>
              <a:defRPr/>
            </a:pPr>
            <a:r>
              <a:rPr lang="en-US" altLang="zh-CN" sz="2000" dirty="0" smtClean="0"/>
              <a:t>Java</a:t>
            </a:r>
            <a:r>
              <a:rPr lang="zh-CN" altLang="en-US" sz="2000" dirty="0" smtClean="0"/>
              <a:t>有两种方式声明数组。一种方式为了兼容</a:t>
            </a:r>
            <a:r>
              <a:rPr lang="en-US" altLang="zh-CN" sz="2000" dirty="0" smtClean="0"/>
              <a:t>C/C++</a:t>
            </a:r>
            <a:r>
              <a:rPr lang="zh-CN" altLang="en-US" sz="2000" dirty="0" smtClean="0"/>
              <a:t>的写法，另外一种更具有可读性，</a:t>
            </a:r>
            <a:r>
              <a:rPr lang="en-US" altLang="zh-CN" sz="2000" dirty="0" smtClean="0"/>
              <a:t>C#</a:t>
            </a:r>
            <a:r>
              <a:rPr lang="zh-CN" altLang="en-US" sz="2000" dirty="0" smtClean="0"/>
              <a:t>只能使用后者。</a:t>
            </a:r>
            <a:endParaRPr lang="en-US" altLang="zh-CN" sz="2000" dirty="0" smtClean="0"/>
          </a:p>
          <a:p>
            <a:pPr marL="857250" lvl="1" indent="-457200" eaLnBrk="1" hangingPunct="1">
              <a:lnSpc>
                <a:spcPct val="120000"/>
              </a:lnSpc>
              <a:buSzPct val="80000"/>
              <a:buFont typeface="Wingdings" panose="05000000000000000000" pitchFamily="2" charset="2"/>
              <a:buChar char="q"/>
              <a:defRPr/>
            </a:pPr>
            <a:r>
              <a:rPr lang="zh-CN" altLang="en-US" sz="2000" b="1" dirty="0" smtClean="0"/>
              <a:t>示例如下：</a:t>
            </a:r>
            <a:endParaRPr lang="en-US" altLang="zh-CN" sz="2000" b="1" dirty="0" smtClean="0"/>
          </a:p>
          <a:p>
            <a:pPr marL="1257300" lvl="2" indent="-457200" eaLnBrk="1" hangingPunct="1">
              <a:lnSpc>
                <a:spcPct val="120000"/>
              </a:lnSpc>
              <a:buFont typeface="Courier New" panose="02070309020205020404" pitchFamily="49" charset="0"/>
              <a:buChar char="o"/>
              <a:defRPr/>
            </a:pPr>
            <a:r>
              <a:rPr lang="en-US" sz="2000" dirty="0" smtClean="0">
                <a:solidFill>
                  <a:schemeClr val="tx2">
                    <a:lumMod val="75000"/>
                  </a:schemeClr>
                </a:solidFill>
              </a:rPr>
              <a:t>C# Code</a:t>
            </a:r>
            <a:endParaRPr lang="en-US" sz="2000" dirty="0" smtClean="0">
              <a:solidFill>
                <a:schemeClr val="tx2">
                  <a:lumMod val="75000"/>
                </a:schemeClr>
              </a:solidFill>
            </a:endParaRPr>
          </a:p>
          <a:p>
            <a:pPr marL="1257300" lvl="2" indent="-457200" eaLnBrk="1" hangingPunct="1">
              <a:lnSpc>
                <a:spcPct val="120000"/>
              </a:lnSpc>
              <a:buFont typeface="Courier New" panose="02070309020205020404" pitchFamily="49" charset="0"/>
              <a:buChar char="o"/>
              <a:defRPr/>
            </a:pPr>
            <a:r>
              <a:rPr lang="en-US" sz="1800" dirty="0" smtClean="0"/>
              <a:t>     </a:t>
            </a:r>
            <a:r>
              <a:rPr lang="en-US" sz="1800" dirty="0" err="1" smtClean="0"/>
              <a:t>int</a:t>
            </a:r>
            <a:r>
              <a:rPr lang="en-US" sz="1800" dirty="0" smtClean="0"/>
              <a:t>[] </a:t>
            </a:r>
            <a:r>
              <a:rPr lang="en-US" sz="1800" dirty="0" err="1" smtClean="0"/>
              <a:t>iArray</a:t>
            </a:r>
            <a:r>
              <a:rPr lang="en-US" sz="1800" dirty="0" smtClean="0"/>
              <a:t> = new </a:t>
            </a:r>
            <a:r>
              <a:rPr lang="en-US" sz="1800" dirty="0" err="1" smtClean="0"/>
              <a:t>int</a:t>
            </a:r>
            <a:r>
              <a:rPr lang="en-US" sz="1800" dirty="0" smtClean="0"/>
              <a:t>[100];       //valid, </a:t>
            </a:r>
            <a:r>
              <a:rPr lang="en-US" sz="1800" dirty="0" err="1" smtClean="0"/>
              <a:t>iArray</a:t>
            </a:r>
            <a:r>
              <a:rPr lang="en-US" sz="1800" dirty="0" smtClean="0"/>
              <a:t> is an object of type </a:t>
            </a:r>
            <a:r>
              <a:rPr lang="en-US" sz="1800" dirty="0" err="1" smtClean="0"/>
              <a:t>int</a:t>
            </a:r>
            <a:r>
              <a:rPr lang="en-US" sz="1800" dirty="0" smtClean="0"/>
              <a:t>[] </a:t>
            </a:r>
            <a:endParaRPr lang="en-US" sz="1800" dirty="0" smtClean="0"/>
          </a:p>
          <a:p>
            <a:pPr marL="1257300" lvl="2" indent="-457200" eaLnBrk="1" hangingPunct="1">
              <a:lnSpc>
                <a:spcPct val="120000"/>
              </a:lnSpc>
              <a:buFont typeface="Courier New" panose="02070309020205020404" pitchFamily="49" charset="0"/>
              <a:buChar char="o"/>
              <a:defRPr/>
            </a:pPr>
            <a:r>
              <a:rPr lang="en-US" sz="1800" dirty="0" smtClean="0"/>
              <a:t>     float </a:t>
            </a:r>
            <a:r>
              <a:rPr lang="en-US" sz="1800" dirty="0" err="1" smtClean="0"/>
              <a:t>fArray</a:t>
            </a:r>
            <a:r>
              <a:rPr lang="en-US" sz="1800" dirty="0" smtClean="0"/>
              <a:t>[] = new float[100];     //ERROR: Won't compile</a:t>
            </a:r>
            <a:endParaRPr lang="en-US" sz="1800" dirty="0" smtClean="0"/>
          </a:p>
          <a:p>
            <a:pPr marL="1257300" lvl="2" indent="-457200" eaLnBrk="1" hangingPunct="1">
              <a:lnSpc>
                <a:spcPct val="120000"/>
              </a:lnSpc>
              <a:buFont typeface="Courier New" panose="02070309020205020404" pitchFamily="49" charset="0"/>
              <a:buChar char="o"/>
              <a:defRPr/>
            </a:pPr>
            <a:r>
              <a:rPr lang="en-US" sz="2000" dirty="0" smtClean="0">
                <a:solidFill>
                  <a:schemeClr val="tx2">
                    <a:lumMod val="75000"/>
                  </a:schemeClr>
                </a:solidFill>
              </a:rPr>
              <a:t>Java Code  </a:t>
            </a:r>
            <a:endParaRPr lang="en-US" sz="2000" dirty="0" smtClean="0">
              <a:solidFill>
                <a:schemeClr val="tx2">
                  <a:lumMod val="75000"/>
                </a:schemeClr>
              </a:solidFill>
            </a:endParaRPr>
          </a:p>
          <a:p>
            <a:pPr marL="1257300" lvl="2" indent="-457200" eaLnBrk="1" hangingPunct="1">
              <a:lnSpc>
                <a:spcPct val="120000"/>
              </a:lnSpc>
              <a:buFont typeface="Courier New" panose="02070309020205020404" pitchFamily="49" charset="0"/>
              <a:buChar char="o"/>
              <a:defRPr/>
            </a:pPr>
            <a:r>
              <a:rPr lang="en-US" sz="1800" dirty="0" smtClean="0"/>
              <a:t>     </a:t>
            </a:r>
            <a:r>
              <a:rPr lang="en-US" sz="1800" dirty="0" err="1" smtClean="0"/>
              <a:t>int</a:t>
            </a:r>
            <a:r>
              <a:rPr lang="en-US" sz="1800" dirty="0" smtClean="0"/>
              <a:t>[] </a:t>
            </a:r>
            <a:r>
              <a:rPr lang="en-US" sz="1800" dirty="0" err="1" smtClean="0"/>
              <a:t>iArray</a:t>
            </a:r>
            <a:r>
              <a:rPr lang="en-US" sz="1800" dirty="0" smtClean="0"/>
              <a:t> = new </a:t>
            </a:r>
            <a:r>
              <a:rPr lang="en-US" sz="1800" dirty="0" err="1" smtClean="0"/>
              <a:t>int</a:t>
            </a:r>
            <a:r>
              <a:rPr lang="en-US" sz="1800" dirty="0" smtClean="0"/>
              <a:t>[100];        //valid, </a:t>
            </a:r>
            <a:r>
              <a:rPr lang="en-US" sz="1800" dirty="0" err="1" smtClean="0"/>
              <a:t>iArray</a:t>
            </a:r>
            <a:r>
              <a:rPr lang="en-US" sz="1800" dirty="0" smtClean="0"/>
              <a:t> is an object of type </a:t>
            </a:r>
            <a:r>
              <a:rPr lang="en-US" sz="1800" dirty="0" err="1" smtClean="0"/>
              <a:t>int</a:t>
            </a:r>
            <a:r>
              <a:rPr lang="en-US" sz="1800" dirty="0" smtClean="0"/>
              <a:t>[] </a:t>
            </a:r>
            <a:endParaRPr lang="en-US" sz="1800" dirty="0" smtClean="0"/>
          </a:p>
          <a:p>
            <a:pPr marL="1257300" lvl="2" indent="-457200" eaLnBrk="1" hangingPunct="1">
              <a:lnSpc>
                <a:spcPct val="120000"/>
              </a:lnSpc>
              <a:buFont typeface="Courier New" panose="02070309020205020404" pitchFamily="49" charset="0"/>
              <a:buChar char="o"/>
              <a:defRPr/>
            </a:pPr>
            <a:r>
              <a:rPr lang="en-US" sz="1800" dirty="0" smtClean="0"/>
              <a:t>     float </a:t>
            </a:r>
            <a:r>
              <a:rPr lang="en-US" sz="1800" dirty="0" err="1" smtClean="0"/>
              <a:t>fArray</a:t>
            </a:r>
            <a:r>
              <a:rPr lang="en-US" sz="1800" dirty="0" smtClean="0"/>
              <a:t>[] = new float[100];            //valid, but isn't clear that </a:t>
            </a:r>
            <a:r>
              <a:rPr lang="en-US" sz="1800" dirty="0" err="1" smtClean="0"/>
              <a:t>fArray</a:t>
            </a:r>
            <a:r>
              <a:rPr lang="en-US" sz="1800" dirty="0" smtClean="0"/>
              <a:t> is an object of type float[] </a:t>
            </a:r>
            <a:endParaRPr lang="en-US" altLang="zh-CN" sz="1800" b="1" dirty="0" smtClean="0"/>
          </a:p>
        </p:txBody>
      </p:sp>
      <p:sp>
        <p:nvSpPr>
          <p:cNvPr id="3" name="动作按钮: 后退或前一项 2">
            <a:hlinkClick r:id="rId1" action="ppaction://hlinksldjump" highlightClick="1"/>
          </p:cNvPr>
          <p:cNvSpPr/>
          <p:nvPr/>
        </p:nvSpPr>
        <p:spPr>
          <a:xfrm>
            <a:off x="7615238" y="5738813"/>
            <a:ext cx="282575" cy="268287"/>
          </a:xfrm>
          <a:prstGeom prst="actionButtonBackPrevio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0675" y="1159510"/>
            <a:ext cx="8540750" cy="5382895"/>
          </a:xfrm>
        </p:spPr>
        <p:txBody>
          <a:bodyPr/>
          <a:lstStyle/>
          <a:p>
            <a:pPr lvl="0">
              <a:lnSpc>
                <a:spcPct val="120000"/>
              </a:lnSpc>
              <a:defRPr/>
            </a:pPr>
            <a:r>
              <a:rPr lang="zh-CN" altLang="en-US" sz="2400" dirty="0" smtClean="0">
                <a:solidFill>
                  <a:schemeClr val="accent5">
                    <a:lumMod val="10000"/>
                  </a:schemeClr>
                </a:solidFill>
              </a:rPr>
              <a:t>图</a:t>
            </a:r>
            <a:r>
              <a:rPr lang="en-US" altLang="zh-CN" sz="2400" dirty="0" smtClean="0">
                <a:solidFill>
                  <a:schemeClr val="accent5">
                    <a:lumMod val="10000"/>
                  </a:schemeClr>
                </a:solidFill>
              </a:rPr>
              <a:t>2-1</a:t>
            </a:r>
            <a:r>
              <a:rPr lang="zh-CN" altLang="en-US" sz="2400" dirty="0" smtClean="0">
                <a:solidFill>
                  <a:schemeClr val="accent5">
                    <a:lumMod val="10000"/>
                  </a:schemeClr>
                </a:solidFill>
              </a:rPr>
              <a:t>为</a:t>
            </a:r>
            <a:r>
              <a:rPr lang="en-US" altLang="zh-CN" sz="2400" dirty="0" smtClean="0">
                <a:sym typeface="+mn-ea"/>
              </a:rPr>
              <a:t>CTS</a:t>
            </a:r>
            <a:r>
              <a:rPr lang="zh-CN" altLang="en-US" sz="2400" dirty="0" smtClean="0">
                <a:sym typeface="+mn-ea"/>
              </a:rPr>
              <a:t>的</a:t>
            </a:r>
            <a:r>
              <a:rPr lang="zh-CN" altLang="en-US" sz="2400" dirty="0" smtClean="0"/>
              <a:t>大致结构。每一类型都直接或间接继承自</a:t>
            </a:r>
            <a:r>
              <a:rPr lang="en-US" altLang="zh-CN" sz="2400" dirty="0" smtClean="0"/>
              <a:t>Object</a:t>
            </a:r>
            <a:r>
              <a:rPr lang="zh-CN" altLang="en-US" sz="2400" dirty="0" smtClean="0"/>
              <a:t>类型。</a:t>
            </a:r>
            <a:endParaRPr lang="en-US" altLang="zh-CN" sz="2400" dirty="0" smtClean="0"/>
          </a:p>
          <a:p>
            <a:pPr>
              <a:defRPr/>
            </a:pPr>
            <a:endParaRPr lang="en-US" altLang="zh-CN" sz="2400" dirty="0" smtClean="0"/>
          </a:p>
        </p:txBody>
      </p:sp>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12"/>
            </a:pPr>
            <a:r>
              <a:rPr lang="zh-CN" altLang="en-US" sz="2400" b="1" smtClean="0"/>
              <a:t>调用基类构造方法和构造方法链</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和</a:t>
            </a:r>
            <a:r>
              <a:rPr lang="en-US" altLang="zh-CN" sz="2000" smtClean="0"/>
              <a:t>Java</a:t>
            </a:r>
            <a:r>
              <a:rPr lang="zh-CN" altLang="en-US" sz="2000" smtClean="0"/>
              <a:t>自动调用基类构造方法，并且提供了一种方式可以调用基类的有参构造方法（关键字：</a:t>
            </a:r>
            <a:r>
              <a:rPr lang="en-US" altLang="zh-CN" sz="2000" smtClean="0"/>
              <a:t>base</a:t>
            </a:r>
            <a:r>
              <a:rPr lang="zh-CN" altLang="en-US" sz="2000" smtClean="0"/>
              <a:t>，</a:t>
            </a:r>
            <a:r>
              <a:rPr lang="en-US" altLang="zh-CN" sz="2000" smtClean="0"/>
              <a:t>super</a:t>
            </a:r>
            <a:r>
              <a:rPr lang="zh-CN" altLang="en-US" sz="2000" smtClean="0"/>
              <a:t>）。两种语言都要求派生类的构造方法在任何初始化之前先调用基类的构造方法防止使用没有初始化的成员。</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两种语言还提供了在一个构造方法中调用另一个构造方法的方式以减少构造方法中代码的重复（关键字：</a:t>
            </a:r>
            <a:r>
              <a:rPr lang="en-US" altLang="zh-CN" sz="2000" smtClean="0"/>
              <a:t>this</a:t>
            </a:r>
            <a:r>
              <a:rPr lang="zh-CN" altLang="en-US" sz="2000" smtClean="0"/>
              <a:t>）。这种方式叫做构造方法链 。 </a:t>
            </a:r>
            <a:endParaRPr lang="en-US" sz="2000" smtClean="0"/>
          </a:p>
          <a:p>
            <a:pPr marL="457200" indent="-457200" eaLnBrk="1" hangingPunct="1">
              <a:lnSpc>
                <a:spcPct val="120000"/>
              </a:lnSpc>
              <a:buSzPct val="80000"/>
              <a:buFont typeface="Arial" panose="020B0604020202020204" pitchFamily="34" charset="0"/>
              <a:buAutoNum type="arabicPeriod" startAt="12"/>
            </a:pPr>
            <a:r>
              <a:rPr lang="zh-CN" altLang="en-US" sz="2400" b="1" smtClean="0"/>
              <a:t>可变长度参数列表</a:t>
            </a:r>
            <a:r>
              <a:rPr lang="zh-CN" altLang="en-US" sz="2400" smtClean="0"/>
              <a:t> </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C</a:t>
            </a:r>
            <a:r>
              <a:rPr lang="zh-CN" altLang="en-US" sz="2000" smtClean="0"/>
              <a:t>和</a:t>
            </a:r>
            <a:r>
              <a:rPr lang="en-US" altLang="zh-CN" sz="2000" smtClean="0"/>
              <a:t>C++</a:t>
            </a:r>
            <a:r>
              <a:rPr lang="zh-CN" altLang="en-US" sz="2000" smtClean="0"/>
              <a:t>中可以指定函数接收一组参数。在</a:t>
            </a:r>
            <a:r>
              <a:rPr lang="en-US" altLang="zh-CN" sz="2000" smtClean="0"/>
              <a:t>printf</a:t>
            </a:r>
            <a:r>
              <a:rPr lang="zh-CN" altLang="en-US" sz="2000" smtClean="0"/>
              <a:t>和</a:t>
            </a:r>
            <a:r>
              <a:rPr lang="en-US" altLang="zh-CN" sz="2000" smtClean="0"/>
              <a:t>scanf</a:t>
            </a:r>
            <a:r>
              <a:rPr lang="zh-CN" altLang="en-US" sz="2000" smtClean="0"/>
              <a:t>类似的函数中大量使用这种特性。</a:t>
            </a:r>
            <a:r>
              <a:rPr lang="en-US" altLang="zh-CN" sz="2000" smtClean="0"/>
              <a:t>C#</a:t>
            </a:r>
            <a:r>
              <a:rPr lang="zh-CN" altLang="en-US" sz="2000" smtClean="0"/>
              <a:t>和</a:t>
            </a:r>
            <a:r>
              <a:rPr lang="en-US" altLang="zh-CN" sz="2000" smtClean="0"/>
              <a:t>Java</a:t>
            </a:r>
            <a:r>
              <a:rPr lang="zh-CN" altLang="en-US" sz="2000" smtClean="0"/>
              <a:t>允许我们定义一个参数接收可变数量的参数。在</a:t>
            </a:r>
            <a:r>
              <a:rPr lang="en-US" altLang="zh-CN" sz="2000" smtClean="0"/>
              <a:t>C#</a:t>
            </a:r>
            <a:r>
              <a:rPr lang="zh-CN" altLang="en-US" sz="2000" smtClean="0"/>
              <a:t>中可以在方法的最后一个参数上使用</a:t>
            </a:r>
            <a:r>
              <a:rPr lang="en-US" altLang="zh-CN" sz="2000" smtClean="0"/>
              <a:t>params</a:t>
            </a:r>
            <a:r>
              <a:rPr lang="zh-CN" altLang="en-US" sz="2000" smtClean="0"/>
              <a:t>关键字以及一个数组参数来实现，在</a:t>
            </a:r>
            <a:r>
              <a:rPr lang="en-US" altLang="zh-CN" sz="2000" smtClean="0"/>
              <a:t>Java</a:t>
            </a:r>
            <a:r>
              <a:rPr lang="zh-CN" altLang="en-US" sz="2000" smtClean="0"/>
              <a:t>中可以为类型名通过增加三个</a:t>
            </a:r>
            <a:r>
              <a:rPr lang="en-US" altLang="zh-CN" sz="2000" smtClean="0"/>
              <a:t>.</a:t>
            </a:r>
            <a:r>
              <a:rPr lang="zh-CN" altLang="en-US" sz="2000" smtClean="0"/>
              <a:t>来实现。</a:t>
            </a:r>
            <a:endParaRPr lang="en-US" altLang="zh-CN" sz="2000" b="1" smtClean="0"/>
          </a:p>
        </p:txBody>
      </p:sp>
    </p:spTree>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14"/>
            </a:pPr>
            <a:r>
              <a:rPr lang="zh-CN" altLang="en-US" sz="2400" b="1" smtClean="0"/>
              <a:t>泛型</a:t>
            </a:r>
            <a:endParaRPr lang="en-US" altLang="zh-CN" sz="2000" b="1"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和</a:t>
            </a:r>
            <a:r>
              <a:rPr lang="en-US" altLang="zh-CN" sz="2000" smtClean="0"/>
              <a:t>Java</a:t>
            </a:r>
            <a:r>
              <a:rPr lang="zh-CN" altLang="en-US" sz="2000" smtClean="0"/>
              <a:t>都提供了创建强类型数据结构且不需要在编译时知道具体类型的机制。在泛型机制出现以前，这个特性通过在数据结构中指定</a:t>
            </a:r>
            <a:r>
              <a:rPr lang="en-US" altLang="zh-CN" sz="2000" smtClean="0"/>
              <a:t>object</a:t>
            </a:r>
            <a:r>
              <a:rPr lang="zh-CN" altLang="en-US" sz="2000" smtClean="0"/>
              <a:t>类型并且在运行时转换成具体类型来实现。但是这种技术有许多缺点，包括缺乏类型安全、性能不佳以及代码膨胀。</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尽管和</a:t>
            </a:r>
            <a:r>
              <a:rPr lang="en-US" altLang="zh-CN" sz="2000" smtClean="0"/>
              <a:t>C++</a:t>
            </a:r>
            <a:r>
              <a:rPr lang="zh-CN" altLang="en-US" sz="2000" smtClean="0"/>
              <a:t>中的模板概念相似，</a:t>
            </a:r>
            <a:r>
              <a:rPr lang="en-US" altLang="zh-CN" sz="2000" smtClean="0"/>
              <a:t>C#</a:t>
            </a:r>
            <a:r>
              <a:rPr lang="zh-CN" altLang="en-US" sz="2000" smtClean="0"/>
              <a:t>和</a:t>
            </a:r>
            <a:r>
              <a:rPr lang="en-US" altLang="zh-CN" sz="2000" smtClean="0"/>
              <a:t>Java</a:t>
            </a:r>
            <a:r>
              <a:rPr lang="zh-CN" altLang="en-US" sz="2000" smtClean="0"/>
              <a:t>中的泛型特性实现上不一样。</a:t>
            </a:r>
            <a:endParaRPr lang="en-US" altLang="zh-CN" sz="2000" smtClean="0"/>
          </a:p>
          <a:p>
            <a:pPr marL="1257300" lvl="2" indent="-457200" eaLnBrk="1" hangingPunct="1">
              <a:lnSpc>
                <a:spcPct val="120000"/>
              </a:lnSpc>
              <a:buFont typeface="Wingdings" panose="05000000000000000000" pitchFamily="2" charset="2"/>
              <a:buChar char="q"/>
            </a:pPr>
            <a:r>
              <a:rPr lang="zh-CN" altLang="en-US" sz="1600" smtClean="0"/>
              <a:t>在</a:t>
            </a:r>
            <a:r>
              <a:rPr lang="en-US" altLang="zh-CN" sz="1600" smtClean="0"/>
              <a:t>Java</a:t>
            </a:r>
            <a:r>
              <a:rPr lang="zh-CN" altLang="en-US" sz="1600" smtClean="0"/>
              <a:t>中，泛型功能使用类型擦除来实现。泛型信息只是在编译的时候出现，编译后被编译器擦除所有类型声明替换为</a:t>
            </a:r>
            <a:r>
              <a:rPr lang="en-US" altLang="zh-CN" sz="1600" smtClean="0"/>
              <a:t>Object</a:t>
            </a:r>
            <a:r>
              <a:rPr lang="zh-CN" altLang="en-US" sz="1600" smtClean="0"/>
              <a:t>。编译器自动在核实的地方插入转换语句。</a:t>
            </a:r>
            <a:endParaRPr lang="en-US" altLang="zh-CN" sz="1600" smtClean="0"/>
          </a:p>
          <a:p>
            <a:pPr marL="1257300" lvl="2" indent="-457200" eaLnBrk="1" hangingPunct="1">
              <a:lnSpc>
                <a:spcPct val="120000"/>
              </a:lnSpc>
              <a:buFont typeface="Wingdings" panose="05000000000000000000" pitchFamily="2" charset="2"/>
              <a:buChar char="q"/>
            </a:pPr>
            <a:r>
              <a:rPr lang="zh-CN" altLang="en-US" sz="1600" smtClean="0"/>
              <a:t>在</a:t>
            </a:r>
            <a:r>
              <a:rPr lang="en-US" altLang="zh-CN" sz="1600" smtClean="0"/>
              <a:t>C#</a:t>
            </a:r>
            <a:r>
              <a:rPr lang="zh-CN" altLang="en-US" sz="1600" smtClean="0"/>
              <a:t>中，</a:t>
            </a:r>
            <a:r>
              <a:rPr lang="en-US" altLang="zh-CN" sz="1600" smtClean="0"/>
              <a:t>.NET</a:t>
            </a:r>
            <a:r>
              <a:rPr lang="zh-CN" altLang="en-US" sz="1600" smtClean="0"/>
              <a:t>运行时中间语言</a:t>
            </a:r>
            <a:r>
              <a:rPr lang="en-US" altLang="zh-CN" sz="1600" smtClean="0"/>
              <a:t>IL</a:t>
            </a:r>
            <a:r>
              <a:rPr lang="zh-CN" altLang="en-US" sz="1600" smtClean="0"/>
              <a:t>直接支持泛型。泛型在编译的时候，生成的</a:t>
            </a:r>
            <a:r>
              <a:rPr lang="en-US" altLang="zh-CN" sz="1600" smtClean="0"/>
              <a:t>IL</a:t>
            </a:r>
            <a:r>
              <a:rPr lang="zh-CN" altLang="en-US" sz="1600" smtClean="0"/>
              <a:t>包含具体类型的占位符。在运行的时候，如果初始化一个泛型类型的引用，系统会看是否有人已经用过这个类型了，如果类型之前请求过则返回之前生成的具体类型，如果没有</a:t>
            </a:r>
            <a:r>
              <a:rPr lang="en-US" altLang="zh-CN" sz="1600" smtClean="0"/>
              <a:t>JIT</a:t>
            </a:r>
            <a:r>
              <a:rPr lang="zh-CN" altLang="en-US" sz="1600" smtClean="0"/>
              <a:t>编译器把泛型参数替换为</a:t>
            </a:r>
            <a:r>
              <a:rPr lang="en-US" altLang="zh-CN" sz="1600" smtClean="0"/>
              <a:t>IL</a:t>
            </a:r>
            <a:r>
              <a:rPr lang="zh-CN" altLang="en-US" sz="1600" smtClean="0"/>
              <a:t>中的具体类型然后再初始化新的类型。如果请求的类型是引用类型而不是值类型的话，泛型类型参数会替换为</a:t>
            </a:r>
            <a:r>
              <a:rPr lang="en-US" altLang="zh-CN" sz="1600" smtClean="0"/>
              <a:t>Object</a:t>
            </a:r>
            <a:r>
              <a:rPr lang="zh-CN" altLang="en-US" sz="1600" smtClean="0"/>
              <a:t>，但是不需要进行转换，因为</a:t>
            </a:r>
            <a:r>
              <a:rPr lang="en-US" altLang="zh-CN" sz="1600" smtClean="0"/>
              <a:t>.NET</a:t>
            </a:r>
            <a:r>
              <a:rPr lang="zh-CN" altLang="en-US" sz="1600" smtClean="0"/>
              <a:t>运行时会在访问的时候内部进行转换。</a:t>
            </a:r>
            <a:endParaRPr lang="en-US" sz="1600" smtClean="0"/>
          </a:p>
        </p:txBody>
      </p:sp>
    </p:spTree>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body" idx="4294967295"/>
          </p:nvPr>
        </p:nvSpPr>
        <p:spPr>
          <a:xfrm>
            <a:off x="338138" y="946150"/>
            <a:ext cx="8499475" cy="5443538"/>
          </a:xfrm>
        </p:spPr>
        <p:txBody>
          <a:bodyPr lIns="0" tIns="0" rIns="0" bIns="0"/>
          <a:lstStyle/>
          <a:p>
            <a:pPr lvl="1">
              <a:buFont typeface="Wingdings" panose="05000000000000000000" pitchFamily="2" charset="2"/>
              <a:buChar char="q"/>
            </a:pPr>
            <a:r>
              <a:rPr lang="en-US" altLang="zh-CN" sz="2000" smtClean="0"/>
              <a:t>C#</a:t>
            </a:r>
            <a:r>
              <a:rPr lang="zh-CN" altLang="en-US" sz="2000" smtClean="0"/>
              <a:t>和</a:t>
            </a:r>
            <a:r>
              <a:rPr lang="en-US" altLang="zh-CN" sz="2000" smtClean="0"/>
              <a:t>Java</a:t>
            </a:r>
            <a:r>
              <a:rPr lang="zh-CN" altLang="en-US" sz="2000" smtClean="0"/>
              <a:t>都提供了泛型约束。</a:t>
            </a:r>
            <a:endParaRPr lang="en-US" altLang="zh-CN" sz="2000" smtClean="0"/>
          </a:p>
          <a:p>
            <a:pPr lvl="2">
              <a:buFont typeface="Wingdings" panose="05000000000000000000" pitchFamily="2" charset="2"/>
              <a:buChar char="q"/>
            </a:pPr>
            <a:r>
              <a:rPr lang="zh-CN" altLang="en-US" sz="1800" smtClean="0"/>
              <a:t>对于</a:t>
            </a:r>
            <a:r>
              <a:rPr lang="en-US" altLang="zh-CN" sz="1800" smtClean="0"/>
              <a:t>C#</a:t>
            </a:r>
            <a:r>
              <a:rPr lang="zh-CN" altLang="en-US" sz="1800" smtClean="0"/>
              <a:t>有三种类型的约束：</a:t>
            </a:r>
            <a:endParaRPr lang="en-US" altLang="zh-CN" sz="1800" smtClean="0"/>
          </a:p>
          <a:p>
            <a:pPr lvl="3">
              <a:buFont typeface="Wingdings" panose="05000000000000000000" pitchFamily="2" charset="2"/>
              <a:buNone/>
            </a:pPr>
            <a:r>
              <a:rPr lang="en-US" altLang="zh-CN" sz="1600" smtClean="0"/>
              <a:t>1</a:t>
            </a:r>
            <a:r>
              <a:rPr lang="zh-CN" altLang="en-US" sz="1600" smtClean="0"/>
              <a:t>）</a:t>
            </a:r>
            <a:r>
              <a:rPr lang="zh-CN" altLang="en-US" sz="1800" smtClean="0"/>
              <a:t>派生约束，告诉编译器泛型类型参数需要从某个基类型继承，比如接口或基类</a:t>
            </a:r>
            <a:endParaRPr lang="en-US" altLang="zh-CN" sz="1800" smtClean="0"/>
          </a:p>
          <a:p>
            <a:pPr lvl="3">
              <a:buFont typeface="Wingdings" panose="05000000000000000000" pitchFamily="2" charset="2"/>
              <a:buNone/>
            </a:pPr>
            <a:r>
              <a:rPr lang="en-US" altLang="zh-CN" sz="1800" smtClean="0"/>
              <a:t>2</a:t>
            </a:r>
            <a:r>
              <a:rPr lang="zh-CN" altLang="en-US" sz="1800" smtClean="0"/>
              <a:t>）默认构造方法约束，告诉编译器泛型类型参数需要提供公共的默认构造方法</a:t>
            </a:r>
            <a:endParaRPr lang="en-US" altLang="zh-CN" sz="1800" smtClean="0"/>
          </a:p>
          <a:p>
            <a:pPr lvl="3">
              <a:buFont typeface="Wingdings" panose="05000000000000000000" pitchFamily="2" charset="2"/>
              <a:buNone/>
            </a:pPr>
            <a:r>
              <a:rPr lang="en-US" altLang="zh-CN" sz="1800" smtClean="0"/>
              <a:t>3</a:t>
            </a:r>
            <a:r>
              <a:rPr lang="zh-CN" altLang="en-US" sz="1800" smtClean="0"/>
              <a:t>）引用、值类型约束，泛型类型参数需要是引用类型或值类型</a:t>
            </a:r>
            <a:endParaRPr lang="zh-CN" altLang="en-US" sz="1800" smtClean="0"/>
          </a:p>
          <a:p>
            <a:pPr lvl="2">
              <a:buFont typeface="Wingdings" panose="05000000000000000000" pitchFamily="2" charset="2"/>
              <a:buChar char="q"/>
            </a:pPr>
            <a:r>
              <a:rPr lang="zh-CN" altLang="en-US" sz="2000" smtClean="0"/>
              <a:t>对于</a:t>
            </a:r>
            <a:r>
              <a:rPr lang="en-US" altLang="zh-CN" sz="2000" smtClean="0"/>
              <a:t>Java</a:t>
            </a:r>
            <a:r>
              <a:rPr lang="zh-CN" altLang="en-US" sz="2000" smtClean="0"/>
              <a:t>支持派生约束</a:t>
            </a:r>
            <a:endParaRPr lang="en-US" altLang="zh-CN" sz="2000" smtClean="0"/>
          </a:p>
          <a:p>
            <a:pPr lvl="1">
              <a:buFont typeface="Wingdings" panose="05000000000000000000" pitchFamily="2" charset="2"/>
              <a:buChar char="q"/>
            </a:pPr>
            <a:r>
              <a:rPr lang="en-US" altLang="zh-CN" sz="2000" smtClean="0"/>
              <a:t>C#</a:t>
            </a:r>
            <a:r>
              <a:rPr lang="zh-CN" altLang="en-US" sz="2000" smtClean="0"/>
              <a:t>还提供了</a:t>
            </a:r>
            <a:r>
              <a:rPr lang="en-US" altLang="zh-CN" sz="2000" smtClean="0"/>
              <a:t>default</a:t>
            </a:r>
            <a:r>
              <a:rPr lang="zh-CN" altLang="en-US" sz="2000" smtClean="0"/>
              <a:t>操作符可以返回类型的默认值。引用类型的默认值是</a:t>
            </a:r>
            <a:r>
              <a:rPr lang="en-US" altLang="zh-CN" sz="2000" smtClean="0"/>
              <a:t>null</a:t>
            </a:r>
            <a:r>
              <a:rPr lang="zh-CN" altLang="en-US" sz="2000" smtClean="0"/>
              <a:t>，值类型（比如</a:t>
            </a:r>
            <a:r>
              <a:rPr lang="en-US" altLang="zh-CN" sz="2000" smtClean="0"/>
              <a:t>int</a:t>
            </a:r>
            <a:r>
              <a:rPr lang="zh-CN" altLang="en-US" sz="2000" smtClean="0"/>
              <a:t>、枚举和结构）的默认值是</a:t>
            </a:r>
            <a:r>
              <a:rPr lang="en-US" altLang="zh-CN" sz="2000" smtClean="0"/>
              <a:t>0</a:t>
            </a:r>
            <a:r>
              <a:rPr lang="zh-CN" altLang="en-US" sz="2000" smtClean="0"/>
              <a:t>（</a:t>
            </a:r>
            <a:r>
              <a:rPr lang="en-US" altLang="zh-CN" sz="2000" smtClean="0"/>
              <a:t>0</a:t>
            </a:r>
            <a:r>
              <a:rPr lang="zh-CN" altLang="en-US" sz="2000" smtClean="0"/>
              <a:t>填充结构）。</a:t>
            </a:r>
            <a:endParaRPr lang="zh-CN" altLang="en-US" sz="2000" smtClean="0"/>
          </a:p>
        </p:txBody>
      </p:sp>
    </p:spTree>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mj-lt"/>
              <a:buAutoNum type="arabicPeriod" startAt="15"/>
              <a:defRPr/>
            </a:pPr>
            <a:r>
              <a:rPr lang="en-US" sz="2400" b="1" dirty="0" smtClean="0"/>
              <a:t>for-each</a:t>
            </a:r>
            <a:r>
              <a:rPr lang="zh-CN" altLang="en-US" sz="2400" b="1" dirty="0" smtClean="0"/>
              <a:t>循环</a:t>
            </a:r>
            <a:endParaRPr lang="en-US" altLang="zh-CN" sz="2400" b="1" dirty="0" smtClean="0"/>
          </a:p>
          <a:p>
            <a:pPr lvl="1">
              <a:buFont typeface="Wingdings" panose="05000000000000000000" pitchFamily="2" charset="2"/>
              <a:buChar char="q"/>
              <a:defRPr/>
            </a:pPr>
            <a:r>
              <a:rPr lang="en-US" sz="2000" dirty="0" smtClean="0"/>
              <a:t>for-each</a:t>
            </a:r>
            <a:r>
              <a:rPr lang="zh-CN" altLang="en-US" sz="2000" dirty="0" smtClean="0"/>
              <a:t>循环是很多脚本语言、编译工具、方法类库中非常常见的一种迭代结构。</a:t>
            </a:r>
            <a:r>
              <a:rPr lang="en-US" sz="2000" dirty="0" smtClean="0"/>
              <a:t>for-each</a:t>
            </a:r>
            <a:r>
              <a:rPr lang="zh-CN" altLang="en-US" sz="2000" dirty="0" smtClean="0"/>
              <a:t>循环简化了</a:t>
            </a:r>
            <a:r>
              <a:rPr lang="en-US" sz="2000" dirty="0" smtClean="0"/>
              <a:t>C#</a:t>
            </a:r>
            <a:r>
              <a:rPr lang="zh-CN" altLang="en-US" sz="2000" dirty="0" smtClean="0"/>
              <a:t>中实现</a:t>
            </a:r>
            <a:r>
              <a:rPr lang="en-US" sz="2000" dirty="0" err="1" smtClean="0"/>
              <a:t>System.Collections.IEnumerable</a:t>
            </a:r>
            <a:r>
              <a:rPr lang="zh-CN" altLang="en-US" sz="2000" dirty="0" smtClean="0"/>
              <a:t>接口或</a:t>
            </a:r>
            <a:r>
              <a:rPr lang="en-US" sz="2000" dirty="0" smtClean="0"/>
              <a:t>Java</a:t>
            </a:r>
            <a:r>
              <a:rPr lang="zh-CN" altLang="en-US" sz="2000" dirty="0" smtClean="0"/>
              <a:t>中</a:t>
            </a:r>
            <a:r>
              <a:rPr lang="en-US" sz="2000" dirty="0" err="1" smtClean="0"/>
              <a:t>java.lang.Iterable</a:t>
            </a:r>
            <a:r>
              <a:rPr lang="zh-CN" altLang="en-US" sz="2000" dirty="0" smtClean="0"/>
              <a:t>接口数组或类的迭代。</a:t>
            </a:r>
            <a:endParaRPr lang="zh-CN" altLang="en-US" sz="2000" dirty="0" smtClean="0"/>
          </a:p>
          <a:p>
            <a:pPr lvl="1">
              <a:buFont typeface="Wingdings" panose="05000000000000000000" pitchFamily="2" charset="2"/>
              <a:buChar char="q"/>
              <a:defRPr/>
            </a:pPr>
            <a:r>
              <a:rPr lang="zh-CN" altLang="en-US" sz="2000" dirty="0" smtClean="0"/>
              <a:t>在</a:t>
            </a:r>
            <a:r>
              <a:rPr lang="en-US" sz="2000" dirty="0" smtClean="0"/>
              <a:t>C#</a:t>
            </a:r>
            <a:r>
              <a:rPr lang="zh-CN" altLang="en-US" sz="2000" dirty="0" smtClean="0"/>
              <a:t>中通过关键字</a:t>
            </a:r>
            <a:r>
              <a:rPr lang="en-US" sz="2000" dirty="0" err="1" smtClean="0"/>
              <a:t>foreach</a:t>
            </a:r>
            <a:r>
              <a:rPr lang="zh-CN" altLang="en-US" sz="2000" dirty="0" smtClean="0"/>
              <a:t>和</a:t>
            </a:r>
            <a:r>
              <a:rPr lang="en-US" altLang="zh-CN" sz="2000" dirty="0" smtClean="0"/>
              <a:t>in</a:t>
            </a:r>
            <a:r>
              <a:rPr lang="zh-CN" altLang="en-US" sz="2000" dirty="0" smtClean="0"/>
              <a:t>来创建</a:t>
            </a:r>
            <a:r>
              <a:rPr lang="en-US" sz="2000" dirty="0" smtClean="0"/>
              <a:t>for-each</a:t>
            </a:r>
            <a:r>
              <a:rPr lang="zh-CN" altLang="en-US" sz="2000" dirty="0" smtClean="0"/>
              <a:t>循环，而在</a:t>
            </a:r>
            <a:r>
              <a:rPr lang="en-US" sz="2000" dirty="0" smtClean="0"/>
              <a:t>Java</a:t>
            </a:r>
            <a:r>
              <a:rPr lang="zh-CN" altLang="en-US" sz="2000" dirty="0" smtClean="0"/>
              <a:t>中通过关键字</a:t>
            </a:r>
            <a:r>
              <a:rPr lang="en-US" sz="2000" dirty="0" err="1" smtClean="0"/>
              <a:t>foreach</a:t>
            </a:r>
            <a:r>
              <a:rPr lang="zh-CN" altLang="en-US" sz="2000" dirty="0" smtClean="0"/>
              <a:t>和操作符（</a:t>
            </a:r>
            <a:r>
              <a:rPr lang="en-US" altLang="zh-CN" sz="2000" dirty="0" smtClean="0"/>
              <a:t>:</a:t>
            </a:r>
            <a:r>
              <a:rPr lang="zh-CN" altLang="en-US" sz="2000" dirty="0" smtClean="0"/>
              <a:t>）来实现。</a:t>
            </a:r>
            <a:endParaRPr lang="en-US" altLang="zh-CN" sz="2000" dirty="0" smtClean="0"/>
          </a:p>
          <a:p>
            <a:pPr marL="857250" lvl="1" indent="-457200">
              <a:buFont typeface="Wingdings" panose="05000000000000000000" pitchFamily="2" charset="2"/>
              <a:buChar char="q"/>
              <a:defRPr/>
            </a:pPr>
            <a:endParaRPr lang="en-US" sz="2000" dirty="0" smtClean="0"/>
          </a:p>
        </p:txBody>
      </p:sp>
    </p:spTree>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body" idx="4294967295"/>
          </p:nvPr>
        </p:nvSpPr>
        <p:spPr>
          <a:xfrm>
            <a:off x="338138" y="946150"/>
            <a:ext cx="8499475" cy="5443538"/>
          </a:xfrm>
        </p:spPr>
        <p:txBody>
          <a:bodyPr lIns="0" tIns="0" rIns="0" bIns="0"/>
          <a:lstStyle/>
          <a:p>
            <a:pPr marL="457200" indent="-457200">
              <a:buFont typeface="Arial" panose="020B0604020202020204" pitchFamily="34" charset="0"/>
              <a:buAutoNum type="arabicPeriod" startAt="16"/>
            </a:pPr>
            <a:r>
              <a:rPr lang="zh-CN" altLang="en-US" sz="2400" b="1" smtClean="0"/>
              <a:t>元数据注解</a:t>
            </a:r>
            <a:endParaRPr lang="en-US" altLang="zh-CN" sz="2400" b="1" smtClean="0"/>
          </a:p>
          <a:p>
            <a:pPr marL="857250" lvl="1" indent="-457200">
              <a:buFont typeface="Wingdings" panose="05000000000000000000" pitchFamily="2" charset="2"/>
              <a:buChar char="q"/>
            </a:pPr>
            <a:r>
              <a:rPr lang="zh-CN" altLang="en-US" sz="2000" smtClean="0"/>
              <a:t>元数据注解提供了一种强大的方式来扩展编程语言和语言运行时的能力。注解是可以要求运行时进行一些额外任务、提供类额外信息扩展功能的一些指令。</a:t>
            </a:r>
            <a:endParaRPr lang="en-US" altLang="zh-CN" sz="2000" smtClean="0"/>
          </a:p>
          <a:p>
            <a:pPr marL="857250" lvl="1" indent="-457200">
              <a:buFont typeface="Wingdings" panose="05000000000000000000" pitchFamily="2" charset="2"/>
              <a:buChar char="q"/>
            </a:pPr>
            <a:r>
              <a:rPr lang="en-US" altLang="zh-CN" sz="2000" smtClean="0"/>
              <a:t>C#</a:t>
            </a:r>
            <a:r>
              <a:rPr lang="zh-CN" altLang="en-US" sz="2000" smtClean="0"/>
              <a:t>特性提供了为模块、类型、方法或成员变量增加注解的方式。 可以通过反射来访问模块、类、方法或字段的特性</a:t>
            </a:r>
            <a:endParaRPr lang="en-US" altLang="zh-CN" sz="2000" smtClean="0"/>
          </a:p>
          <a:p>
            <a:pPr marL="857250" lvl="1" indent="-457200">
              <a:buFont typeface="Wingdings" panose="05000000000000000000" pitchFamily="2" charset="2"/>
              <a:buChar char="q"/>
            </a:pPr>
            <a:r>
              <a:rPr lang="en-US" altLang="zh-CN" sz="2000" smtClean="0"/>
              <a:t>Java</a:t>
            </a:r>
            <a:r>
              <a:rPr lang="zh-CN" altLang="en-US" sz="2000" smtClean="0"/>
              <a:t>的提供了为包、类型、方法、参数、成员或局部变量增加注解的能力。 和</a:t>
            </a:r>
            <a:r>
              <a:rPr lang="en-US" sz="2000" smtClean="0"/>
              <a:t>C#</a:t>
            </a:r>
            <a:r>
              <a:rPr lang="zh-CN" altLang="en-US" sz="2000" smtClean="0"/>
              <a:t>一样，可以通过反射来读取模块、类、方法或字段的注解。但是不同的是</a:t>
            </a:r>
            <a:r>
              <a:rPr lang="en-US" sz="2000" smtClean="0"/>
              <a:t>Java</a:t>
            </a:r>
            <a:r>
              <a:rPr lang="zh-CN" altLang="en-US" sz="2000" smtClean="0"/>
              <a:t>注解可以是元注解。开发者可以创建自定义的注解，创建方法和接口相似，只不过需要定义</a:t>
            </a:r>
            <a:r>
              <a:rPr lang="en-US" altLang="zh-CN" sz="2000" smtClean="0"/>
              <a:t>@</a:t>
            </a:r>
            <a:r>
              <a:rPr lang="en-US" sz="2000" smtClean="0"/>
              <a:t>interface</a:t>
            </a:r>
            <a:r>
              <a:rPr lang="zh-CN" altLang="en-US" sz="2000" smtClean="0"/>
              <a:t>关键字。</a:t>
            </a:r>
            <a:endParaRPr lang="en-US" altLang="zh-CN" sz="2000" smtClean="0"/>
          </a:p>
          <a:p>
            <a:pPr marL="857250" lvl="1" indent="-457200">
              <a:buFont typeface="Wingdings" panose="05000000000000000000" pitchFamily="2" charset="2"/>
              <a:buChar char="q"/>
            </a:pPr>
            <a:endParaRPr lang="en-US" sz="2000" smtClean="0"/>
          </a:p>
        </p:txBody>
      </p:sp>
    </p:spTree>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17"/>
            </a:pPr>
            <a:r>
              <a:rPr lang="zh-CN" altLang="en-US" sz="2400" b="1" smtClean="0"/>
              <a:t>枚举</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枚举用于创建一组用于自定义的命名常量。尽管从表面上看</a:t>
            </a:r>
            <a:r>
              <a:rPr lang="en-US" altLang="zh-CN" sz="2000" smtClean="0"/>
              <a:t>C#</a:t>
            </a:r>
            <a:r>
              <a:rPr lang="zh-CN" altLang="en-US" sz="2000" smtClean="0"/>
              <a:t>和</a:t>
            </a:r>
            <a:r>
              <a:rPr lang="en-US" altLang="zh-CN" sz="2000" smtClean="0"/>
              <a:t>Java</a:t>
            </a:r>
            <a:r>
              <a:rPr lang="zh-CN" altLang="en-US" sz="2000" smtClean="0"/>
              <a:t>的枚举非常相同，但是在实现上它们完全不同。</a:t>
            </a:r>
            <a:r>
              <a:rPr lang="en-US" altLang="zh-CN" sz="2000" smtClean="0"/>
              <a:t>Java</a:t>
            </a:r>
            <a:r>
              <a:rPr lang="zh-CN" altLang="en-US" sz="2000" smtClean="0"/>
              <a:t>的枚举类型是纯种的类，也就是它们是类型安全并可以增加方法、字段或甚至实现接口进行扩展，而在</a:t>
            </a:r>
            <a:r>
              <a:rPr lang="en-US" altLang="zh-CN" sz="2000" smtClean="0"/>
              <a:t>C#</a:t>
            </a:r>
            <a:r>
              <a:rPr lang="zh-CN" altLang="en-US" sz="2000" smtClean="0"/>
              <a:t>中枚举纯粹是一个包装了数字类型（一般是</a:t>
            </a:r>
            <a:r>
              <a:rPr lang="en-US" altLang="zh-CN" sz="2000" smtClean="0"/>
              <a:t>int</a:t>
            </a:r>
            <a:r>
              <a:rPr lang="zh-CN" altLang="en-US" sz="2000" smtClean="0"/>
              <a:t>）的语法糖，并且不是类型安全的。 </a:t>
            </a:r>
            <a:endParaRPr lang="en-US" sz="2000" smtClean="0"/>
          </a:p>
        </p:txBody>
      </p:sp>
      <p:sp>
        <p:nvSpPr>
          <p:cNvPr id="3" name="动作按钮: 开始 2">
            <a:hlinkClick r:id="rId1" action="ppaction://hlinksldjump" highlightClick="1"/>
          </p:cNvPr>
          <p:cNvSpPr/>
          <p:nvPr/>
        </p:nvSpPr>
        <p:spPr>
          <a:xfrm>
            <a:off x="8402638" y="6211888"/>
            <a:ext cx="363537" cy="314325"/>
          </a:xfrm>
          <a:prstGeom prst="actionButtonBeginning">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430213" y="892175"/>
            <a:ext cx="8229600" cy="1330325"/>
          </a:xfrm>
        </p:spPr>
        <p:txBody>
          <a:bodyPr lIns="0"/>
          <a:lstStyle/>
          <a:p>
            <a:pPr eaLnBrk="1" hangingPunct="1"/>
            <a:r>
              <a:rPr lang="zh-CN" altLang="en-US" sz="4000" b="1" smtClean="0"/>
              <a:t>三、</a:t>
            </a:r>
            <a:r>
              <a:rPr lang="en-US" sz="4000" smtClean="0"/>
              <a:t>C#</a:t>
            </a:r>
            <a:r>
              <a:rPr lang="zh-CN" altLang="en-US" sz="4000" smtClean="0"/>
              <a:t>中有，</a:t>
            </a:r>
            <a:r>
              <a:rPr lang="en-US" sz="4000" smtClean="0"/>
              <a:t>Java</a:t>
            </a:r>
            <a:r>
              <a:rPr lang="zh-CN" altLang="en-US" sz="4000" smtClean="0"/>
              <a:t>中也有但完全不同的地方</a:t>
            </a:r>
            <a:endParaRPr lang="en-US" altLang="zh-CN" sz="4000" b="1" smtClean="0"/>
          </a:p>
        </p:txBody>
      </p:sp>
      <p:sp>
        <p:nvSpPr>
          <p:cNvPr id="153603" name="Rectangle 3"/>
          <p:cNvSpPr>
            <a:spLocks noGrp="1" noChangeArrowheads="1"/>
          </p:cNvSpPr>
          <p:nvPr>
            <p:ph type="body" idx="4294967295"/>
          </p:nvPr>
        </p:nvSpPr>
        <p:spPr>
          <a:xfrm>
            <a:off x="338138" y="2506663"/>
            <a:ext cx="8499475" cy="3883025"/>
          </a:xfrm>
        </p:spPr>
        <p:txBody>
          <a:bodyPr lIns="0" tIns="0" rIns="0" bIns="0"/>
          <a:lstStyle/>
          <a:p>
            <a:pPr marL="457200" indent="-457200" eaLnBrk="1" hangingPunct="1">
              <a:lnSpc>
                <a:spcPct val="120000"/>
              </a:lnSpc>
              <a:buSzPct val="80000"/>
              <a:buFont typeface="Arial" panose="020B0604020202020204" pitchFamily="34" charset="0"/>
              <a:buAutoNum type="arabicPeriod"/>
            </a:pPr>
            <a:r>
              <a:rPr lang="zh-CN" altLang="en-US" sz="2400" b="1" smtClean="0"/>
              <a:t>嵌套类</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Java</a:t>
            </a:r>
            <a:r>
              <a:rPr lang="zh-CN" altLang="en-US" sz="2000" smtClean="0"/>
              <a:t>和</a:t>
            </a:r>
            <a:r>
              <a:rPr lang="en-US" altLang="zh-CN" sz="2000" smtClean="0"/>
              <a:t>C#</a:t>
            </a:r>
            <a:r>
              <a:rPr lang="zh-CN" altLang="en-US" sz="2000" smtClean="0"/>
              <a:t>中可以在一个类中嵌套另一个。</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Java</a:t>
            </a:r>
            <a:r>
              <a:rPr lang="zh-CN" altLang="en-US" sz="2000" smtClean="0"/>
              <a:t>中有两种类型的嵌套类，非静态的嵌套类也就是内部类，以及静态的嵌套类。</a:t>
            </a:r>
            <a:r>
              <a:rPr lang="en-US" altLang="zh-CN" sz="2000" smtClean="0"/>
              <a:t>Java</a:t>
            </a:r>
            <a:r>
              <a:rPr lang="zh-CN" altLang="en-US" sz="2000" smtClean="0"/>
              <a:t>的内部类可以认为是内部类和其包含类一对一的关系，每一个包含类的实例都保存了一个相应内部类的实例，内部类可以额访问包含类的成员变量以及包含非静态的方法。</a:t>
            </a:r>
            <a:r>
              <a:rPr lang="en-US" altLang="zh-CN" sz="2000" smtClean="0"/>
              <a:t>Java</a:t>
            </a:r>
            <a:r>
              <a:rPr lang="zh-CN" altLang="en-US" sz="2000" smtClean="0"/>
              <a:t>的静态内部类可以访问包含类的静态成员和方法。</a:t>
            </a:r>
            <a:endParaRPr lang="en-US" altLang="zh-CN" sz="2000"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也有</a:t>
            </a:r>
            <a:r>
              <a:rPr lang="en-US" altLang="zh-CN" sz="2000" smtClean="0"/>
              <a:t>Java</a:t>
            </a:r>
            <a:r>
              <a:rPr lang="zh-CN" altLang="en-US" sz="2000" smtClean="0"/>
              <a:t>的静态嵌套类，但是没有</a:t>
            </a:r>
            <a:r>
              <a:rPr lang="en-US" altLang="zh-CN" sz="2000" smtClean="0"/>
              <a:t>Java</a:t>
            </a:r>
            <a:r>
              <a:rPr lang="zh-CN" altLang="en-US" sz="2000" smtClean="0"/>
              <a:t>的内部类。</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注意：在</a:t>
            </a:r>
            <a:r>
              <a:rPr lang="en-US" altLang="zh-CN" sz="2000" smtClean="0"/>
              <a:t>Java</a:t>
            </a:r>
            <a:r>
              <a:rPr lang="zh-CN" altLang="en-US" sz="2000" smtClean="0"/>
              <a:t>中，嵌套类可以在任何代码块中声明，包括方法，在</a:t>
            </a:r>
            <a:r>
              <a:rPr lang="en-US" altLang="zh-CN" sz="2000" smtClean="0"/>
              <a:t>C#</a:t>
            </a:r>
            <a:r>
              <a:rPr lang="zh-CN" altLang="en-US" sz="2000" smtClean="0"/>
              <a:t>中则不能。</a:t>
            </a:r>
            <a:endParaRPr lang="en-US" altLang="zh-CN" sz="2000" smtClean="0"/>
          </a:p>
        </p:txBody>
      </p:sp>
    </p:spTree>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2"/>
            </a:pPr>
            <a:r>
              <a:rPr lang="zh-CN" altLang="en-US" sz="2400" b="1" smtClean="0"/>
              <a:t>线程和易失成员</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sz="2000" smtClean="0"/>
              <a:t>Java</a:t>
            </a:r>
            <a:r>
              <a:rPr lang="zh-CN" altLang="en-US" sz="2000" smtClean="0"/>
              <a:t>线程可以通过继承</a:t>
            </a:r>
            <a:r>
              <a:rPr lang="en-US" sz="2000" smtClean="0"/>
              <a:t>java.lang.Thread</a:t>
            </a:r>
            <a:r>
              <a:rPr lang="zh-CN" altLang="en-US" sz="2000" smtClean="0"/>
              <a:t>并重写</a:t>
            </a:r>
            <a:r>
              <a:rPr lang="en-US" sz="2000" smtClean="0"/>
              <a:t>run()</a:t>
            </a:r>
            <a:r>
              <a:rPr lang="zh-CN" altLang="en-US" sz="2000" smtClean="0"/>
              <a:t>方法或者实现</a:t>
            </a:r>
            <a:r>
              <a:rPr lang="en-US" sz="2000" smtClean="0"/>
              <a:t>java.lang.Runable</a:t>
            </a:r>
            <a:r>
              <a:rPr lang="zh-CN" altLang="en-US" sz="2000" smtClean="0"/>
              <a:t>接口并实现</a:t>
            </a:r>
            <a:r>
              <a:rPr lang="en-US" sz="2000" smtClean="0"/>
              <a:t>run()</a:t>
            </a:r>
            <a:r>
              <a:rPr lang="zh-CN" altLang="en-US" sz="2000" smtClean="0"/>
              <a:t>方法来实现。</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sz="2000" smtClean="0"/>
              <a:t>C#</a:t>
            </a:r>
            <a:r>
              <a:rPr lang="zh-CN" altLang="en-US" sz="2000" smtClean="0"/>
              <a:t>中，可以创建</a:t>
            </a:r>
            <a:r>
              <a:rPr lang="en-US" sz="2000" smtClean="0"/>
              <a:t>System.Threading.Thread</a:t>
            </a:r>
            <a:r>
              <a:rPr lang="zh-CN" altLang="en-US" sz="2000" smtClean="0"/>
              <a:t>对象并且传入</a:t>
            </a:r>
            <a:r>
              <a:rPr lang="en-US" sz="2000" smtClean="0"/>
              <a:t>System.Threading.Thread</a:t>
            </a:r>
            <a:r>
              <a:rPr lang="zh-CN" altLang="en-US" sz="2000" smtClean="0"/>
              <a:t>委托来表示需要线程运行的方法。在</a:t>
            </a:r>
            <a:r>
              <a:rPr lang="en-US" sz="2000" smtClean="0"/>
              <a:t>Java</a:t>
            </a:r>
            <a:r>
              <a:rPr lang="zh-CN" altLang="en-US" sz="2000" smtClean="0"/>
              <a:t>中，每一个类都从</a:t>
            </a:r>
            <a:r>
              <a:rPr lang="en-US" sz="2000" smtClean="0"/>
              <a:t>java.lang.Object</a:t>
            </a:r>
            <a:r>
              <a:rPr lang="zh-CN" altLang="en-US" sz="2000" smtClean="0"/>
              <a:t>继承</a:t>
            </a:r>
            <a:r>
              <a:rPr lang="en-US" sz="2000" smtClean="0"/>
              <a:t>wait()、notify()</a:t>
            </a:r>
            <a:r>
              <a:rPr lang="zh-CN" altLang="en-US" sz="2000" smtClean="0"/>
              <a:t>以及</a:t>
            </a:r>
            <a:r>
              <a:rPr lang="en-US" sz="2000" smtClean="0"/>
              <a:t>notify()。</a:t>
            </a:r>
            <a:r>
              <a:rPr lang="zh-CN" altLang="en-US" sz="2000" smtClean="0"/>
              <a:t>在</a:t>
            </a:r>
            <a:r>
              <a:rPr lang="en-US" sz="2000" smtClean="0"/>
              <a:t>C#</a:t>
            </a:r>
            <a:r>
              <a:rPr lang="zh-CN" altLang="en-US" sz="2000" smtClean="0"/>
              <a:t>中的等价是</a:t>
            </a:r>
            <a:r>
              <a:rPr lang="en-US" sz="2000" smtClean="0"/>
              <a:t>Thread.Threading.Montir</a:t>
            </a:r>
            <a:r>
              <a:rPr lang="zh-CN" altLang="en-US" sz="2000" smtClean="0"/>
              <a:t>类的</a:t>
            </a:r>
            <a:r>
              <a:rPr lang="en-US" sz="2000" smtClean="0"/>
              <a:t>Wait()、Pulse()</a:t>
            </a:r>
            <a:r>
              <a:rPr lang="zh-CN" altLang="en-US" sz="2000" smtClean="0"/>
              <a:t>以及</a:t>
            </a:r>
            <a:r>
              <a:rPr lang="en-US" sz="2000" smtClean="0"/>
              <a:t>PulseAll()。</a:t>
            </a:r>
            <a:endParaRPr lang="en-US" sz="2000" smtClean="0"/>
          </a:p>
          <a:p>
            <a:pPr marL="857250" lvl="1" indent="-457200" eaLnBrk="1" hangingPunct="1">
              <a:lnSpc>
                <a:spcPct val="120000"/>
              </a:lnSpc>
              <a:buSzPct val="80000"/>
              <a:buFont typeface="Wingdings" panose="05000000000000000000" pitchFamily="2" charset="2"/>
              <a:buChar char="q"/>
            </a:pPr>
            <a:r>
              <a:rPr lang="zh-CN" altLang="en-US" sz="2000" smtClean="0"/>
              <a:t>在许多情况下，我们不能确保代码执行的顺序和源代码一致。产生这种情况的原因包括编译器优化的时候重排语句顺序、或多处理器系统不能在全局内存中保存变量。要避免这个问题，</a:t>
            </a:r>
            <a:r>
              <a:rPr lang="en-US" altLang="zh-CN" sz="2000" smtClean="0"/>
              <a:t>C#</a:t>
            </a:r>
            <a:r>
              <a:rPr lang="zh-CN" altLang="en-US" sz="2000" smtClean="0"/>
              <a:t>和</a:t>
            </a:r>
            <a:r>
              <a:rPr lang="en-US" altLang="zh-CN" sz="2000" smtClean="0"/>
              <a:t>Javay</a:t>
            </a:r>
            <a:r>
              <a:rPr lang="zh-CN" altLang="en-US" sz="2000" smtClean="0"/>
              <a:t>引入了</a:t>
            </a:r>
            <a:r>
              <a:rPr lang="en-US" altLang="zh-CN" sz="2000" smtClean="0"/>
              <a:t>volatile</a:t>
            </a:r>
            <a:r>
              <a:rPr lang="zh-CN" altLang="en-US" sz="2000" smtClean="0"/>
              <a:t>关键字来告诉语言运行时不要重新调整字段的指令顺序。但</a:t>
            </a:r>
            <a:r>
              <a:rPr lang="en-US" sz="2000" smtClean="0"/>
              <a:t>Java</a:t>
            </a:r>
            <a:r>
              <a:rPr lang="zh-CN" altLang="en-US" sz="2000" smtClean="0"/>
              <a:t>的版本不保证在所有的</a:t>
            </a:r>
            <a:r>
              <a:rPr lang="en-US" sz="2000" smtClean="0"/>
              <a:t>JVM</a:t>
            </a:r>
            <a:r>
              <a:rPr lang="zh-CN" altLang="en-US" sz="2000" smtClean="0"/>
              <a:t>下都工作，而在</a:t>
            </a:r>
            <a:r>
              <a:rPr lang="en-US" altLang="zh-CN" sz="2000" smtClean="0"/>
              <a:t>C#</a:t>
            </a:r>
            <a:r>
              <a:rPr lang="zh-CN" altLang="en-US" sz="2000" smtClean="0"/>
              <a:t>中</a:t>
            </a:r>
            <a:r>
              <a:rPr lang="en-US" altLang="zh-CN" sz="2000" smtClean="0"/>
              <a:t>volatile</a:t>
            </a:r>
            <a:r>
              <a:rPr lang="zh-CN" altLang="en-US" sz="2000" smtClean="0"/>
              <a:t>的语义不会出现这样的问题。</a:t>
            </a:r>
            <a:endParaRPr lang="en-US" sz="2000" smtClean="0"/>
          </a:p>
        </p:txBody>
      </p:sp>
    </p:spTree>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3"/>
            </a:pPr>
            <a:r>
              <a:rPr lang="zh-CN" altLang="en-US" sz="2400" b="1" smtClean="0"/>
              <a:t>操作符重载</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操作符重载允许特定的类或类型对于标准操作符具有新的语义。</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注意，和</a:t>
            </a:r>
            <a:r>
              <a:rPr lang="en-US" altLang="zh-CN" sz="2000" smtClean="0"/>
              <a:t>C++</a:t>
            </a:r>
            <a:r>
              <a:rPr lang="zh-CN" altLang="en-US" sz="2000" smtClean="0"/>
              <a:t>不用，</a:t>
            </a:r>
            <a:r>
              <a:rPr lang="en-US" altLang="zh-CN" sz="2000" smtClean="0"/>
              <a:t>C#</a:t>
            </a:r>
            <a:r>
              <a:rPr lang="zh-CN" altLang="en-US" sz="2000" smtClean="0"/>
              <a:t>不允许重载如下的操作符：</a:t>
            </a:r>
            <a:r>
              <a:rPr lang="en-US" altLang="zh-CN" sz="2000" smtClean="0"/>
              <a:t>new</a:t>
            </a:r>
            <a:r>
              <a:rPr lang="zh-CN" altLang="en-US" sz="2000" smtClean="0"/>
              <a:t>、</a:t>
            </a:r>
            <a:r>
              <a:rPr lang="en-US" altLang="zh-CN" sz="2000" smtClean="0"/>
              <a:t>()</a:t>
            </a:r>
            <a:r>
              <a:rPr lang="zh-CN" altLang="en-US" sz="2000" smtClean="0"/>
              <a:t>、</a:t>
            </a:r>
            <a:r>
              <a:rPr lang="en-US" altLang="zh-CN" sz="2000" smtClean="0"/>
              <a:t>||</a:t>
            </a:r>
            <a:r>
              <a:rPr lang="zh-CN" altLang="en-US" sz="2000" smtClean="0"/>
              <a:t>、</a:t>
            </a:r>
            <a:r>
              <a:rPr lang="en-US" altLang="zh-CN" sz="2000" smtClean="0"/>
              <a:t>&amp;&amp;</a:t>
            </a:r>
            <a:r>
              <a:rPr lang="zh-CN" altLang="en-US" sz="2000" smtClean="0"/>
              <a:t>、</a:t>
            </a:r>
            <a:r>
              <a:rPr lang="en-US" altLang="zh-CN" sz="2000" smtClean="0"/>
              <a:t>=</a:t>
            </a:r>
            <a:r>
              <a:rPr lang="zh-CN" altLang="en-US" sz="2000" smtClean="0"/>
              <a:t>或各种组合赋值，比如</a:t>
            </a:r>
            <a:r>
              <a:rPr lang="en-US" altLang="zh-CN" sz="2000" smtClean="0"/>
              <a:t>+=</a:t>
            </a:r>
            <a:r>
              <a:rPr lang="zh-CN" altLang="en-US" sz="2000" smtClean="0"/>
              <a:t>、</a:t>
            </a:r>
            <a:r>
              <a:rPr lang="en-US" altLang="zh-CN" sz="2000" smtClean="0"/>
              <a:t>-=</a:t>
            </a:r>
            <a:r>
              <a:rPr lang="zh-CN" altLang="en-US" sz="2000" smtClean="0"/>
              <a:t>。但是，重载的组合赋值会调用重载的操作符，比如</a:t>
            </a:r>
            <a:r>
              <a:rPr lang="en-US" altLang="zh-CN" sz="2000" smtClean="0"/>
              <a:t>+=</a:t>
            </a:r>
            <a:r>
              <a:rPr lang="zh-CN" altLang="en-US" sz="2000" smtClean="0"/>
              <a:t>会调用重载的</a:t>
            </a:r>
            <a:r>
              <a:rPr lang="en-US" altLang="zh-CN" sz="2000" smtClean="0"/>
              <a:t>+</a:t>
            </a:r>
            <a:r>
              <a:rPr lang="zh-CN" altLang="en-US" sz="2000" smtClean="0"/>
              <a:t>。</a:t>
            </a:r>
            <a:endParaRPr lang="en-US" altLang="zh-CN" sz="2000" smtClean="0"/>
          </a:p>
          <a:p>
            <a:pPr marL="457200" indent="-457200" eaLnBrk="1" hangingPunct="1">
              <a:lnSpc>
                <a:spcPct val="120000"/>
              </a:lnSpc>
              <a:buSzPct val="80000"/>
              <a:buFont typeface="Arial" panose="020B0604020202020204" pitchFamily="34" charset="0"/>
              <a:buAutoNum type="arabicPeriod" startAt="4"/>
            </a:pPr>
            <a:r>
              <a:rPr lang="en-US" sz="2400" b="1" smtClean="0"/>
              <a:t>switch</a:t>
            </a:r>
            <a:r>
              <a:rPr lang="zh-CN" altLang="en-US" sz="2400" b="1" smtClean="0"/>
              <a:t>语句</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的</a:t>
            </a:r>
            <a:r>
              <a:rPr lang="en-US" altLang="zh-CN" sz="2000" smtClean="0"/>
              <a:t>switch</a:t>
            </a:r>
            <a:r>
              <a:rPr lang="zh-CN" altLang="en-US" sz="2000" smtClean="0"/>
              <a:t>和</a:t>
            </a:r>
            <a:r>
              <a:rPr lang="en-US" altLang="zh-CN" sz="2000" smtClean="0"/>
              <a:t>Java</a:t>
            </a:r>
            <a:r>
              <a:rPr lang="zh-CN" altLang="en-US" sz="2000" smtClean="0"/>
              <a:t>的</a:t>
            </a:r>
            <a:r>
              <a:rPr lang="en-US" altLang="zh-CN" sz="2000" smtClean="0"/>
              <a:t>switch</a:t>
            </a:r>
            <a:r>
              <a:rPr lang="zh-CN" altLang="en-US" sz="2000" smtClean="0"/>
              <a:t>有两个主要的区别。在</a:t>
            </a:r>
            <a:r>
              <a:rPr lang="en-US" altLang="zh-CN" sz="2000" smtClean="0"/>
              <a:t>C#</a:t>
            </a:r>
            <a:r>
              <a:rPr lang="zh-CN" altLang="en-US" sz="2000" smtClean="0"/>
              <a:t>中，</a:t>
            </a:r>
            <a:r>
              <a:rPr lang="en-US" altLang="zh-CN" sz="2000" smtClean="0"/>
              <a:t>switch</a:t>
            </a:r>
            <a:r>
              <a:rPr lang="zh-CN" altLang="en-US" sz="2000" smtClean="0"/>
              <a:t>语句支持字符串常量，除非标签不包含任何语句否则不允许贯穿。贯穿是显式禁止的，因为可能导致难以找到的</a:t>
            </a:r>
            <a:r>
              <a:rPr lang="en-US" altLang="zh-CN" sz="2000" smtClean="0"/>
              <a:t>bug</a:t>
            </a:r>
            <a:r>
              <a:rPr lang="zh-CN" altLang="en-US" sz="2000" smtClean="0"/>
              <a:t>。</a:t>
            </a:r>
            <a:endParaRPr lang="en-US" altLang="zh-CN" sz="2000" smtClean="0"/>
          </a:p>
        </p:txBody>
      </p:sp>
    </p:spTree>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5"/>
            </a:pPr>
            <a:r>
              <a:rPr lang="zh-CN" altLang="en-US" sz="2400" b="1" smtClean="0"/>
              <a:t>程序集</a:t>
            </a:r>
            <a:endParaRPr lang="en-US" altLang="zh-CN" sz="2000"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程序集和</a:t>
            </a:r>
            <a:r>
              <a:rPr lang="en-US" altLang="zh-CN" sz="2000" smtClean="0"/>
              <a:t>Java</a:t>
            </a:r>
            <a:r>
              <a:rPr lang="zh-CN" altLang="en-US" sz="2000" smtClean="0"/>
              <a:t>的</a:t>
            </a:r>
            <a:r>
              <a:rPr lang="en-US" altLang="zh-CN" sz="2000" smtClean="0"/>
              <a:t>JAR</a:t>
            </a:r>
            <a:r>
              <a:rPr lang="zh-CN" altLang="en-US" sz="2000" smtClean="0"/>
              <a:t>文件有很多共性。</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程序集是</a:t>
            </a:r>
            <a:r>
              <a:rPr lang="en-US" altLang="zh-CN" sz="2000" smtClean="0"/>
              <a:t>.NET</a:t>
            </a:r>
            <a:r>
              <a:rPr lang="zh-CN" altLang="en-US" sz="2000" smtClean="0"/>
              <a:t>环境最基本的代码打包单元。程序集包含了中间语言代码、类的元数据以及其它执行任务所需要的数据。由于程序集是最基本的打包单元，和类型相关的一些行为必须在程序集级别进行。例如，安全授权、代码部署、程序集级别的版本控制。</a:t>
            </a:r>
            <a:endParaRPr lang="en-US" altLang="zh-CN" sz="2000" smtClean="0"/>
          </a:p>
          <a:p>
            <a:pPr marL="857250" lvl="1" indent="-457200" eaLnBrk="1" hangingPunct="1">
              <a:lnSpc>
                <a:spcPct val="120000"/>
              </a:lnSpc>
              <a:buSzPct val="80000"/>
              <a:buFont typeface="Wingdings" panose="05000000000000000000" pitchFamily="2" charset="2"/>
              <a:buChar char="q"/>
            </a:pPr>
            <a:r>
              <a:rPr lang="en-US" altLang="zh-CN" sz="2000" smtClean="0"/>
              <a:t>Java JAR</a:t>
            </a:r>
            <a:r>
              <a:rPr lang="zh-CN" altLang="en-US" sz="2000" smtClean="0"/>
              <a:t>文件有着相似的作用，但是实现不一样。程序集一般是</a:t>
            </a:r>
            <a:r>
              <a:rPr lang="en-US" altLang="zh-CN" sz="2000" smtClean="0"/>
              <a:t>EXE</a:t>
            </a:r>
            <a:r>
              <a:rPr lang="zh-CN" altLang="en-US" sz="2000" smtClean="0"/>
              <a:t>或</a:t>
            </a:r>
            <a:r>
              <a:rPr lang="en-US" altLang="zh-CN" sz="2000" smtClean="0"/>
              <a:t>DLL</a:t>
            </a:r>
            <a:r>
              <a:rPr lang="zh-CN" altLang="en-US" sz="2000" smtClean="0"/>
              <a:t>而</a:t>
            </a:r>
            <a:r>
              <a:rPr lang="en-US" altLang="zh-CN" sz="2000" smtClean="0"/>
              <a:t>JAR</a:t>
            </a:r>
            <a:r>
              <a:rPr lang="zh-CN" altLang="en-US" sz="2000" smtClean="0"/>
              <a:t>文件是</a:t>
            </a:r>
            <a:r>
              <a:rPr lang="en-US" altLang="zh-CN" sz="2000" smtClean="0"/>
              <a:t>ZIP</a:t>
            </a:r>
            <a:r>
              <a:rPr lang="zh-CN" altLang="en-US" sz="2000" smtClean="0"/>
              <a:t>文件格式的。</a:t>
            </a:r>
            <a:endParaRPr lang="en-US" altLang="zh-CN" sz="2000" smtClean="0"/>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内容占位符 4" descr="001.jpg"/>
          <p:cNvPicPr>
            <a:picLocks noGrp="1" noChangeAspect="1"/>
          </p:cNvPicPr>
          <p:nvPr>
            <p:ph idx="1"/>
          </p:nvPr>
        </p:nvPicPr>
        <p:blipFill>
          <a:blip r:embed="rId1" cstate="print"/>
          <a:srcRect l="9335" t="5112" r="2740" b="3252"/>
          <a:stretch>
            <a:fillRect/>
          </a:stretch>
        </p:blipFill>
        <p:spPr>
          <a:xfrm>
            <a:off x="1781175" y="1276350"/>
            <a:ext cx="6605588" cy="5249863"/>
          </a:xfrm>
        </p:spPr>
      </p:pic>
      <p:sp>
        <p:nvSpPr>
          <p:cNvPr id="40963" name="TextBox 5"/>
          <p:cNvSpPr txBox="1">
            <a:spLocks noChangeArrowheads="1"/>
          </p:cNvSpPr>
          <p:nvPr/>
        </p:nvSpPr>
        <p:spPr bwMode="auto">
          <a:xfrm>
            <a:off x="757238" y="757238"/>
            <a:ext cx="7408862" cy="708025"/>
          </a:xfrm>
          <a:prstGeom prst="rect">
            <a:avLst/>
          </a:prstGeom>
          <a:noFill/>
          <a:ln w="9525">
            <a:noFill/>
            <a:miter lim="800000"/>
          </a:ln>
        </p:spPr>
        <p:txBody>
          <a:bodyPr>
            <a:spAutoFit/>
          </a:bodyPr>
          <a:lstStyle/>
          <a:p>
            <a:pPr algn="l"/>
            <a:r>
              <a:rPr lang="zh-CN" altLang="en-US"/>
              <a:t>引用类型直接继承自</a:t>
            </a:r>
            <a:r>
              <a:rPr lang="en-US" altLang="zh-CN"/>
              <a:t>Object</a:t>
            </a:r>
            <a:r>
              <a:rPr lang="zh-CN" altLang="en-US"/>
              <a:t>，所有值类型则直接继承自</a:t>
            </a:r>
            <a:r>
              <a:rPr lang="en-US" altLang="zh-CN"/>
              <a:t>ValueType</a:t>
            </a:r>
            <a:r>
              <a:rPr lang="zh-CN" altLang="en-US"/>
              <a:t>，而后者又继承自</a:t>
            </a:r>
            <a:r>
              <a:rPr lang="en-US" altLang="zh-CN"/>
              <a:t>Object</a:t>
            </a:r>
            <a:r>
              <a:rPr lang="zh-CN" altLang="en-US"/>
              <a:t>。</a:t>
            </a:r>
            <a:endParaRPr lang="en-US"/>
          </a:p>
        </p:txBody>
      </p:sp>
      <p:sp>
        <p:nvSpPr>
          <p:cNvPr id="7" name="动作按钮: 后退或前一项 6">
            <a:hlinkClick r:id="rId2" action="ppaction://hlinksldjump" highlightClick="1"/>
          </p:cNvPr>
          <p:cNvSpPr/>
          <p:nvPr/>
        </p:nvSpPr>
        <p:spPr>
          <a:xfrm>
            <a:off x="8529638" y="1497013"/>
            <a:ext cx="282575" cy="252412"/>
          </a:xfrm>
          <a:prstGeom prst="actionButtonBackPreviou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0965" name="TextBox 7"/>
          <p:cNvSpPr txBox="1">
            <a:spLocks noChangeArrowheads="1"/>
          </p:cNvSpPr>
          <p:nvPr/>
        </p:nvSpPr>
        <p:spPr bwMode="auto">
          <a:xfrm>
            <a:off x="204788" y="2028825"/>
            <a:ext cx="1908175" cy="2308225"/>
          </a:xfrm>
          <a:prstGeom prst="rect">
            <a:avLst/>
          </a:prstGeom>
          <a:noFill/>
          <a:ln w="9525">
            <a:noFill/>
            <a:miter lim="800000"/>
          </a:ln>
        </p:spPr>
        <p:txBody>
          <a:bodyPr>
            <a:spAutoFit/>
          </a:bodyPr>
          <a:lstStyle/>
          <a:p>
            <a:pPr algn="l">
              <a:buClr>
                <a:srgbClr val="C00000"/>
              </a:buClr>
              <a:buFont typeface="Arial" panose="020B0604020202020204" pitchFamily="34" charset="0"/>
              <a:buChar char="•"/>
            </a:pPr>
            <a:r>
              <a:rPr lang="zh-CN" altLang="en-US" sz="1800"/>
              <a:t>根类型</a:t>
            </a:r>
            <a:r>
              <a:rPr lang="en-US" altLang="zh-CN" sz="1800"/>
              <a:t>Object</a:t>
            </a:r>
            <a:r>
              <a:rPr lang="zh-CN" altLang="en-US" sz="1800"/>
              <a:t>提供了可被任何其它类型继承的方法；</a:t>
            </a:r>
            <a:endParaRPr lang="zh-CN" altLang="en-US" sz="1800"/>
          </a:p>
          <a:p>
            <a:pPr algn="l">
              <a:buClr>
                <a:srgbClr val="C00000"/>
              </a:buClr>
              <a:buFont typeface="Arial" panose="020B0604020202020204" pitchFamily="34" charset="0"/>
              <a:buChar char="•"/>
            </a:pPr>
            <a:r>
              <a:rPr lang="zh-CN" altLang="en-US" sz="1800"/>
              <a:t>值类型</a:t>
            </a:r>
            <a:r>
              <a:rPr lang="en-US" altLang="zh-CN" sz="1800"/>
              <a:t>ValueType</a:t>
            </a:r>
            <a:r>
              <a:rPr lang="zh-CN" altLang="en-US" sz="1800"/>
              <a:t>提供了可被一切值类型继承的方法。</a:t>
            </a:r>
            <a:endParaRPr lang="zh-CN" altLang="en-US" sz="1800"/>
          </a:p>
        </p:txBody>
      </p:sp>
    </p:spTree>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6"/>
            </a:pPr>
            <a:r>
              <a:rPr lang="zh-CN" altLang="en-US" sz="2400" b="1" smtClean="0"/>
              <a:t>集合</a:t>
            </a:r>
            <a:endParaRPr lang="en-US" altLang="zh-CN" sz="2400" b="1" smtClean="0"/>
          </a:p>
          <a:p>
            <a:pPr lvl="1">
              <a:buFont typeface="Wingdings" panose="05000000000000000000" pitchFamily="2" charset="2"/>
              <a:buChar char="q"/>
            </a:pPr>
            <a:r>
              <a:rPr lang="en-US" sz="2000" smtClean="0"/>
              <a:t>C#</a:t>
            </a:r>
            <a:r>
              <a:rPr lang="zh-CN" altLang="en-US" sz="2000" smtClean="0"/>
              <a:t>集合框架大多位于</a:t>
            </a:r>
            <a:r>
              <a:rPr lang="en-US" sz="2000" smtClean="0"/>
              <a:t>System.Collections</a:t>
            </a:r>
            <a:r>
              <a:rPr lang="zh-CN" altLang="en-US" sz="2000" smtClean="0"/>
              <a:t>和</a:t>
            </a:r>
            <a:r>
              <a:rPr lang="en-US" sz="2000" smtClean="0"/>
              <a:t>System.Collections.Generic</a:t>
            </a:r>
            <a:r>
              <a:rPr lang="zh-CN" altLang="en-US" sz="2000" smtClean="0"/>
              <a:t>命名空间。</a:t>
            </a:r>
            <a:r>
              <a:rPr lang="en-US" sz="2000" smtClean="0"/>
              <a:t>Systems.Collections</a:t>
            </a:r>
            <a:r>
              <a:rPr lang="zh-CN" altLang="en-US" sz="2000" smtClean="0"/>
              <a:t>命名空间包含了表示抽象数据类型的接口和抽象类，比如</a:t>
            </a:r>
            <a:r>
              <a:rPr lang="en-US" sz="2000" smtClean="0"/>
              <a:t>IList, IEnumerable, IDictionary, ICollection, </a:t>
            </a:r>
            <a:r>
              <a:rPr lang="zh-CN" altLang="en-US" sz="2000" smtClean="0"/>
              <a:t>和 </a:t>
            </a:r>
            <a:r>
              <a:rPr lang="en-US" sz="2000" smtClean="0"/>
              <a:t>CollectionBase，</a:t>
            </a:r>
            <a:r>
              <a:rPr lang="zh-CN" altLang="en-US" sz="2000" smtClean="0"/>
              <a:t>只要数据结构从抽象数据类型派生，开发者无需关心其内部如何实现。</a:t>
            </a:r>
            <a:r>
              <a:rPr lang="en-US" sz="2000" smtClean="0"/>
              <a:t>System.Collections</a:t>
            </a:r>
            <a:r>
              <a:rPr lang="zh-CN" altLang="en-US" sz="2000" smtClean="0"/>
              <a:t>命名空间还包含了很多数据结构的具体实现，包括</a:t>
            </a:r>
            <a:r>
              <a:rPr lang="en-US" sz="2000" smtClean="0"/>
              <a:t>ArrayList, Stack, Queue, HashTable </a:t>
            </a:r>
            <a:r>
              <a:rPr lang="zh-CN" altLang="en-US" sz="2000" smtClean="0"/>
              <a:t>和</a:t>
            </a:r>
            <a:r>
              <a:rPr lang="en-US" sz="2000" smtClean="0"/>
              <a:t>SortedList。</a:t>
            </a:r>
            <a:r>
              <a:rPr lang="zh-CN" altLang="en-US" sz="2000" smtClean="0"/>
              <a:t>这四种结构都提供了同步包装，可以在多线程程序中线程安全。</a:t>
            </a:r>
            <a:r>
              <a:rPr lang="en-US" sz="2000" smtClean="0"/>
              <a:t>System.Collections.Generic</a:t>
            </a:r>
            <a:r>
              <a:rPr lang="zh-CN" altLang="en-US" sz="2000" smtClean="0"/>
              <a:t>命名空间实现了</a:t>
            </a:r>
            <a:r>
              <a:rPr lang="en-US" sz="2000" smtClean="0"/>
              <a:t>System.Collections</a:t>
            </a:r>
            <a:r>
              <a:rPr lang="zh-CN" altLang="en-US" sz="2000" smtClean="0"/>
              <a:t>空间中主要数据结构的泛型版本，包括泛型的</a:t>
            </a:r>
            <a:r>
              <a:rPr lang="en-US" sz="2000" smtClean="0"/>
              <a:t>List&lt;T&gt;, Stack&lt;T&gt;,Queue&lt;T&gt;, Dictionary&lt;K,T&gt; </a:t>
            </a:r>
            <a:r>
              <a:rPr lang="zh-CN" altLang="en-US" sz="2000" smtClean="0"/>
              <a:t>和</a:t>
            </a:r>
            <a:r>
              <a:rPr lang="en-US" sz="2000" smtClean="0"/>
              <a:t>SortedDictionary&lt;K,T&gt;</a:t>
            </a:r>
            <a:r>
              <a:rPr lang="zh-CN" altLang="en-US" sz="2000" smtClean="0"/>
              <a:t>类。</a:t>
            </a:r>
            <a:endParaRPr lang="zh-CN" altLang="en-US" sz="2000" smtClean="0"/>
          </a:p>
          <a:p>
            <a:pPr lvl="1">
              <a:buFont typeface="Wingdings" panose="05000000000000000000" pitchFamily="2" charset="2"/>
              <a:buChar char="q"/>
            </a:pPr>
            <a:r>
              <a:rPr lang="zh-CN" altLang="en-US" sz="2000" smtClean="0"/>
              <a:t> </a:t>
            </a:r>
            <a:r>
              <a:rPr lang="en-US" sz="2000" smtClean="0"/>
              <a:t>Java</a:t>
            </a:r>
            <a:r>
              <a:rPr lang="zh-CN" altLang="en-US" sz="2000" smtClean="0"/>
              <a:t>集合框架则在</a:t>
            </a:r>
            <a:r>
              <a:rPr lang="en-US" sz="2000" smtClean="0"/>
              <a:t>java.util</a:t>
            </a:r>
            <a:r>
              <a:rPr lang="zh-CN" altLang="en-US" sz="2000" smtClean="0"/>
              <a:t>包中包含许多类和接口。</a:t>
            </a:r>
            <a:r>
              <a:rPr lang="en-US" sz="2000" smtClean="0"/>
              <a:t>java.util</a:t>
            </a:r>
            <a:r>
              <a:rPr lang="zh-CN" altLang="en-US" sz="2000" smtClean="0"/>
              <a:t>包也同样支持泛型，并没有使用新的命名空间来放置泛型类型。</a:t>
            </a:r>
            <a:r>
              <a:rPr lang="en-US" sz="2000" smtClean="0"/>
              <a:t>Java</a:t>
            </a:r>
            <a:r>
              <a:rPr lang="zh-CN" altLang="en-US" sz="2000" smtClean="0"/>
              <a:t>集合框架和</a:t>
            </a:r>
            <a:r>
              <a:rPr lang="en-US" sz="2000" smtClean="0"/>
              <a:t>C#</a:t>
            </a:r>
            <a:r>
              <a:rPr lang="zh-CN" altLang="en-US" sz="2000" smtClean="0"/>
              <a:t>相似，不过可以认为是</a:t>
            </a:r>
            <a:r>
              <a:rPr lang="en-US" sz="2000" smtClean="0"/>
              <a:t>C#</a:t>
            </a:r>
            <a:r>
              <a:rPr lang="zh-CN" altLang="en-US" sz="2000" smtClean="0"/>
              <a:t>集合框架的超集，因为它实现了一些其它特性。</a:t>
            </a:r>
            <a:endParaRPr lang="en-US" altLang="zh-CN" sz="2000" smtClean="0"/>
          </a:p>
        </p:txBody>
      </p:sp>
    </p:spTree>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7"/>
            </a:pPr>
            <a:r>
              <a:rPr lang="en-US" sz="2400" b="1" smtClean="0"/>
              <a:t>goto</a:t>
            </a:r>
            <a:endParaRPr lang="en-US" altLang="zh-CN" sz="2400" b="1" smtClean="0"/>
          </a:p>
          <a:p>
            <a:pPr marL="857250" lvl="1" indent="-457200" eaLnBrk="1" hangingPunct="1">
              <a:lnSpc>
                <a:spcPct val="120000"/>
              </a:lnSpc>
              <a:buSzPct val="80000"/>
              <a:buFont typeface="Wingdings" panose="05000000000000000000" pitchFamily="2" charset="2"/>
              <a:buChar char="q"/>
            </a:pPr>
            <a:r>
              <a:rPr lang="en-US" altLang="zh-CN" sz="2000" smtClean="0"/>
              <a:t>Java</a:t>
            </a:r>
            <a:r>
              <a:rPr lang="zh-CN" altLang="en-US" sz="2000" smtClean="0"/>
              <a:t>中</a:t>
            </a:r>
            <a:r>
              <a:rPr lang="en-US" altLang="zh-CN" sz="2000" smtClean="0"/>
              <a:t>goto</a:t>
            </a:r>
            <a:r>
              <a:rPr lang="zh-CN" altLang="en-US" sz="2000" smtClean="0"/>
              <a:t>是保留关键字，不提供</a:t>
            </a:r>
            <a:r>
              <a:rPr lang="en-US" altLang="zh-CN" sz="2000" smtClean="0"/>
              <a:t>goto</a:t>
            </a:r>
            <a:r>
              <a:rPr lang="zh-CN" altLang="en-US" sz="2000" smtClean="0"/>
              <a:t>语句，不支持它的使用。同时，</a:t>
            </a:r>
            <a:r>
              <a:rPr lang="en-US" sz="2000" smtClean="0"/>
              <a:t>Java</a:t>
            </a:r>
            <a:r>
              <a:rPr lang="zh-CN" altLang="en-US" sz="2000" smtClean="0"/>
              <a:t>又扩大了</a:t>
            </a:r>
            <a:r>
              <a:rPr lang="en-US" sz="2000" smtClean="0"/>
              <a:t>break</a:t>
            </a:r>
            <a:r>
              <a:rPr lang="zh-CN" altLang="en-US" sz="2000" smtClean="0"/>
              <a:t>语句和</a:t>
            </a:r>
            <a:r>
              <a:rPr lang="en-US" sz="2000" smtClean="0"/>
              <a:t>continue</a:t>
            </a:r>
            <a:r>
              <a:rPr lang="zh-CN" altLang="en-US" sz="2000" smtClean="0"/>
              <a:t>语句的功能，通过使用</a:t>
            </a:r>
            <a:r>
              <a:rPr lang="en-US" sz="2000" smtClean="0"/>
              <a:t>break</a:t>
            </a:r>
            <a:r>
              <a:rPr lang="zh-CN" altLang="en-US" sz="2000" smtClean="0"/>
              <a:t>和</a:t>
            </a:r>
            <a:r>
              <a:rPr lang="en-US" sz="2000" smtClean="0"/>
              <a:t>continue，</a:t>
            </a:r>
            <a:r>
              <a:rPr lang="zh-CN" altLang="en-US" sz="2000" smtClean="0"/>
              <a:t>程序流程被允许在多层循环中跳转。 </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和</a:t>
            </a:r>
            <a:r>
              <a:rPr lang="en-US" altLang="zh-CN" sz="2000" smtClean="0"/>
              <a:t>Java</a:t>
            </a:r>
            <a:r>
              <a:rPr lang="zh-CN" altLang="en-US" sz="2000" smtClean="0"/>
              <a:t>不同，</a:t>
            </a:r>
            <a:r>
              <a:rPr lang="en-US" altLang="zh-CN" sz="2000" smtClean="0"/>
              <a:t>C#</a:t>
            </a:r>
            <a:r>
              <a:rPr lang="zh-CN" altLang="en-US" sz="2000" smtClean="0"/>
              <a:t>包含的</a:t>
            </a:r>
            <a:r>
              <a:rPr lang="en-US" altLang="zh-CN" sz="2000" smtClean="0"/>
              <a:t>goto</a:t>
            </a:r>
            <a:r>
              <a:rPr lang="zh-CN" altLang="en-US" sz="2000" smtClean="0"/>
              <a:t>可以用来在代码中进行跳转，尽管</a:t>
            </a:r>
            <a:r>
              <a:rPr lang="en-US" altLang="zh-CN" sz="2000" smtClean="0"/>
              <a:t>goto</a:t>
            </a:r>
            <a:r>
              <a:rPr lang="zh-CN" altLang="en-US" sz="2000" smtClean="0"/>
              <a:t>被嘲笑，但是有的时候还是可以使用</a:t>
            </a:r>
            <a:r>
              <a:rPr lang="en-US" altLang="zh-CN" sz="2000" smtClean="0"/>
              <a:t>goto</a:t>
            </a:r>
            <a:r>
              <a:rPr lang="zh-CN" altLang="en-US" sz="2000" smtClean="0"/>
              <a:t>来减少代码重复并增加可读性。</a:t>
            </a:r>
            <a:r>
              <a:rPr lang="en-US" altLang="zh-CN" sz="2000" smtClean="0"/>
              <a:t>goto</a:t>
            </a:r>
            <a:r>
              <a:rPr lang="zh-CN" altLang="en-US" sz="2000" smtClean="0"/>
              <a:t>语句第二个用处是可以重用异常，因为异常抛出是无法跨越方法边界的。</a:t>
            </a:r>
            <a:endParaRPr lang="en-US" altLang="zh-CN" sz="2000" smtClean="0"/>
          </a:p>
        </p:txBody>
      </p:sp>
    </p:spTree>
  </p:cSld>
  <p:clrMapOvr>
    <a:masterClrMapping/>
  </p:clrMapOvr>
  <p:transition>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mj-lt"/>
              <a:buAutoNum type="arabicPeriod" startAt="8"/>
              <a:defRPr/>
            </a:pPr>
            <a:r>
              <a:rPr lang="zh-CN" altLang="en-US" sz="2400" b="1" dirty="0" smtClean="0"/>
              <a:t>虚方法</a:t>
            </a:r>
            <a:endParaRPr lang="en-US" altLang="zh-CN" sz="2400" b="1" dirty="0" smtClean="0"/>
          </a:p>
          <a:p>
            <a:pPr marL="857250" lvl="1" indent="-457200" eaLnBrk="1" hangingPunct="1">
              <a:lnSpc>
                <a:spcPct val="120000"/>
              </a:lnSpc>
              <a:buSzPct val="80000"/>
              <a:buFont typeface="Wingdings" panose="05000000000000000000" pitchFamily="2" charset="2"/>
              <a:buChar char="q"/>
              <a:defRPr/>
            </a:pPr>
            <a:r>
              <a:rPr lang="zh-CN" altLang="en-US" sz="2000" dirty="0" smtClean="0"/>
              <a:t>面向对象的一个主要特点就是多态。多态可以让我们和继承体系中的泛化类型而不是实际类型打交道。</a:t>
            </a:r>
            <a:endParaRPr lang="en-US" altLang="zh-CN" sz="2000" dirty="0" smtClean="0"/>
          </a:p>
          <a:p>
            <a:pPr marL="857250" lvl="1" indent="-457200" eaLnBrk="1" hangingPunct="1">
              <a:lnSpc>
                <a:spcPct val="120000"/>
              </a:lnSpc>
              <a:buSzPct val="80000"/>
              <a:buFont typeface="Wingdings" panose="05000000000000000000" pitchFamily="2" charset="2"/>
              <a:buChar char="q"/>
              <a:defRPr/>
            </a:pPr>
            <a:r>
              <a:rPr lang="zh-CN" altLang="en-US" sz="2000" dirty="0" smtClean="0"/>
              <a:t>也就是一般在基类中实现的方法在派生类中重写，我们即使持有基类类型的引用，但是其指向派生类型，在运行时而不是编译时动态绑定的方法叫做虚方法。</a:t>
            </a:r>
            <a:endParaRPr lang="en-US" altLang="zh-CN" sz="2000" dirty="0" smtClean="0"/>
          </a:p>
          <a:p>
            <a:pPr marL="857250" lvl="1" indent="-457200" eaLnBrk="1" hangingPunct="1">
              <a:lnSpc>
                <a:spcPct val="120000"/>
              </a:lnSpc>
              <a:buSzPct val="80000"/>
              <a:buFont typeface="Wingdings" panose="05000000000000000000" pitchFamily="2" charset="2"/>
              <a:buChar char="q"/>
              <a:defRPr/>
            </a:pPr>
            <a:r>
              <a:rPr lang="zh-CN" altLang="en-US" sz="2000" dirty="0" smtClean="0">
                <a:solidFill>
                  <a:schemeClr val="accent1">
                    <a:lumMod val="10000"/>
                  </a:schemeClr>
                </a:solidFill>
              </a:rPr>
              <a:t>在</a:t>
            </a:r>
            <a:r>
              <a:rPr lang="en-US" altLang="zh-CN" sz="2000" dirty="0" smtClean="0">
                <a:solidFill>
                  <a:schemeClr val="accent1">
                    <a:lumMod val="10000"/>
                  </a:schemeClr>
                </a:solidFill>
              </a:rPr>
              <a:t>Java</a:t>
            </a:r>
            <a:r>
              <a:rPr lang="zh-CN" altLang="en-US" sz="2000" dirty="0" smtClean="0">
                <a:solidFill>
                  <a:schemeClr val="accent1">
                    <a:lumMod val="10000"/>
                  </a:schemeClr>
                </a:solidFill>
              </a:rPr>
              <a:t>中所有的方法都是虚方法</a:t>
            </a:r>
            <a:r>
              <a:rPr lang="zh-CN" altLang="en-US" sz="2000" dirty="0" smtClean="0"/>
              <a:t>。</a:t>
            </a:r>
            <a:endParaRPr lang="en-US" altLang="zh-CN" sz="2000" dirty="0" smtClean="0"/>
          </a:p>
          <a:p>
            <a:pPr marL="857250" lvl="1" indent="-457200" eaLnBrk="1" hangingPunct="1">
              <a:lnSpc>
                <a:spcPct val="120000"/>
              </a:lnSpc>
              <a:buSzPct val="80000"/>
              <a:buFont typeface="Wingdings" panose="05000000000000000000" pitchFamily="2" charset="2"/>
              <a:buChar char="q"/>
              <a:defRPr/>
            </a:pPr>
            <a:r>
              <a:rPr lang="zh-CN" altLang="en-US" sz="2000" dirty="0" smtClean="0">
                <a:solidFill>
                  <a:schemeClr val="accent1">
                    <a:lumMod val="10000"/>
                  </a:schemeClr>
                </a:solidFill>
              </a:rPr>
              <a:t>而在</a:t>
            </a:r>
            <a:r>
              <a:rPr lang="en-US" altLang="zh-CN" sz="2000" dirty="0" smtClean="0">
                <a:solidFill>
                  <a:schemeClr val="accent1">
                    <a:lumMod val="10000"/>
                  </a:schemeClr>
                </a:solidFill>
              </a:rPr>
              <a:t>C#</a:t>
            </a:r>
            <a:r>
              <a:rPr lang="zh-CN" altLang="en-US" sz="2000" dirty="0" smtClean="0">
                <a:solidFill>
                  <a:schemeClr val="accent1">
                    <a:lumMod val="10000"/>
                  </a:schemeClr>
                </a:solidFill>
              </a:rPr>
              <a:t>中，必须通过</a:t>
            </a:r>
            <a:r>
              <a:rPr lang="en-US" altLang="zh-CN" sz="2000" dirty="0" smtClean="0">
                <a:solidFill>
                  <a:schemeClr val="accent1">
                    <a:lumMod val="10000"/>
                  </a:schemeClr>
                </a:solidFill>
              </a:rPr>
              <a:t>virtual</a:t>
            </a:r>
            <a:r>
              <a:rPr lang="zh-CN" altLang="en-US" sz="2000" dirty="0" smtClean="0">
                <a:solidFill>
                  <a:schemeClr val="accent1">
                    <a:lumMod val="10000"/>
                  </a:schemeClr>
                </a:solidFill>
              </a:rPr>
              <a:t>关键字显式指定方法为虚方法，默认不是虚方法。同样可以用</a:t>
            </a:r>
            <a:r>
              <a:rPr lang="en-US" altLang="zh-CN" sz="2000" dirty="0" smtClean="0">
                <a:solidFill>
                  <a:schemeClr val="accent1">
                    <a:lumMod val="10000"/>
                  </a:schemeClr>
                </a:solidFill>
              </a:rPr>
              <a:t>override</a:t>
            </a:r>
            <a:r>
              <a:rPr lang="zh-CN" altLang="en-US" sz="2000" dirty="0" smtClean="0">
                <a:solidFill>
                  <a:schemeClr val="accent1">
                    <a:lumMod val="10000"/>
                  </a:schemeClr>
                </a:solidFill>
              </a:rPr>
              <a:t>关键字在子类中重写虚方法或使用</a:t>
            </a:r>
            <a:r>
              <a:rPr lang="en-US" altLang="zh-CN" sz="2000" dirty="0" smtClean="0">
                <a:solidFill>
                  <a:schemeClr val="accent1">
                    <a:lumMod val="10000"/>
                  </a:schemeClr>
                </a:solidFill>
              </a:rPr>
              <a:t>new</a:t>
            </a:r>
            <a:r>
              <a:rPr lang="zh-CN" altLang="en-US" sz="2000" dirty="0" smtClean="0">
                <a:solidFill>
                  <a:schemeClr val="accent1">
                    <a:lumMod val="10000"/>
                  </a:schemeClr>
                </a:solidFill>
              </a:rPr>
              <a:t>关键字隐藏基类方法。</a:t>
            </a:r>
            <a:endParaRPr lang="en-US" altLang="zh-CN" sz="2000" dirty="0" smtClean="0">
              <a:solidFill>
                <a:schemeClr val="accent1">
                  <a:lumMod val="10000"/>
                </a:schemeClr>
              </a:solidFill>
            </a:endParaRPr>
          </a:p>
          <a:p>
            <a:pPr marL="857250" lvl="1" indent="-457200" eaLnBrk="1" hangingPunct="1">
              <a:lnSpc>
                <a:spcPct val="120000"/>
              </a:lnSpc>
              <a:buSzPct val="80000"/>
              <a:buFont typeface="Wingdings" panose="05000000000000000000" pitchFamily="2" charset="2"/>
              <a:buChar char="q"/>
              <a:defRPr/>
            </a:pPr>
            <a:r>
              <a:rPr lang="zh-CN" altLang="en-US" sz="2000" dirty="0" smtClean="0">
                <a:solidFill>
                  <a:srgbClr val="00B050"/>
                </a:solidFill>
              </a:rPr>
              <a:t>在</a:t>
            </a:r>
            <a:r>
              <a:rPr lang="en-US" altLang="zh-CN" sz="2000" dirty="0" smtClean="0">
                <a:solidFill>
                  <a:srgbClr val="00B050"/>
                </a:solidFill>
              </a:rPr>
              <a:t>Java</a:t>
            </a:r>
            <a:r>
              <a:rPr lang="zh-CN" altLang="en-US" sz="2000" dirty="0" smtClean="0">
                <a:solidFill>
                  <a:srgbClr val="00B050"/>
                </a:solidFill>
              </a:rPr>
              <a:t>中可以通过标记方法为</a:t>
            </a:r>
            <a:r>
              <a:rPr lang="en-US" altLang="zh-CN" sz="2000" dirty="0" smtClean="0">
                <a:solidFill>
                  <a:srgbClr val="00B050"/>
                </a:solidFill>
              </a:rPr>
              <a:t>final</a:t>
            </a:r>
            <a:r>
              <a:rPr lang="zh-CN" altLang="en-US" sz="2000" dirty="0" smtClean="0">
                <a:solidFill>
                  <a:srgbClr val="00B050"/>
                </a:solidFill>
              </a:rPr>
              <a:t>关键字让方法不能被派生类重写</a:t>
            </a:r>
            <a:r>
              <a:rPr lang="zh-CN" altLang="en-US" sz="2000" dirty="0" smtClean="0"/>
              <a:t>，</a:t>
            </a:r>
            <a:r>
              <a:rPr lang="zh-CN" altLang="en-US" sz="2000" dirty="0" smtClean="0">
                <a:solidFill>
                  <a:srgbClr val="00B050"/>
                </a:solidFill>
              </a:rPr>
              <a:t>在</a:t>
            </a:r>
            <a:r>
              <a:rPr lang="en-US" altLang="zh-CN" sz="2000" dirty="0" smtClean="0">
                <a:solidFill>
                  <a:srgbClr val="00B050"/>
                </a:solidFill>
              </a:rPr>
              <a:t>C#</a:t>
            </a:r>
            <a:r>
              <a:rPr lang="zh-CN" altLang="en-US" sz="2000" dirty="0" smtClean="0">
                <a:solidFill>
                  <a:srgbClr val="00B050"/>
                </a:solidFill>
              </a:rPr>
              <a:t>中可以不标记</a:t>
            </a:r>
            <a:r>
              <a:rPr lang="en-US" altLang="zh-CN" sz="2000" dirty="0" smtClean="0">
                <a:solidFill>
                  <a:srgbClr val="00B050"/>
                </a:solidFill>
              </a:rPr>
              <a:t>virtual</a:t>
            </a:r>
            <a:r>
              <a:rPr lang="zh-CN" altLang="en-US" sz="2000" dirty="0" smtClean="0">
                <a:solidFill>
                  <a:srgbClr val="00B050"/>
                </a:solidFill>
              </a:rPr>
              <a:t>来实现。</a:t>
            </a:r>
            <a:r>
              <a:rPr lang="zh-CN" altLang="en-US" sz="2000" dirty="0" smtClean="0"/>
              <a:t>主要区别是，如果派生类也实现了相同方法，</a:t>
            </a:r>
            <a:r>
              <a:rPr lang="en-US" altLang="zh-CN" sz="2000" dirty="0" smtClean="0"/>
              <a:t>C#</a:t>
            </a:r>
            <a:r>
              <a:rPr lang="zh-CN" altLang="en-US" sz="2000" dirty="0" smtClean="0"/>
              <a:t>可以通过把引用指向基类调用到基类的方法，而在</a:t>
            </a:r>
            <a:r>
              <a:rPr lang="en-US" altLang="zh-CN" sz="2000" dirty="0" smtClean="0"/>
              <a:t>Java</a:t>
            </a:r>
            <a:r>
              <a:rPr lang="zh-CN" altLang="en-US" sz="2000" dirty="0" smtClean="0"/>
              <a:t>中如果基类实现了</a:t>
            </a:r>
            <a:r>
              <a:rPr lang="en-US" altLang="zh-CN" sz="2000" dirty="0" smtClean="0"/>
              <a:t>final</a:t>
            </a:r>
            <a:r>
              <a:rPr lang="zh-CN" altLang="en-US" sz="2000" dirty="0" smtClean="0"/>
              <a:t>方法，派生类不允许再有同名的方法。 </a:t>
            </a:r>
            <a:endParaRPr lang="en-US" altLang="zh-CN" sz="2400" dirty="0" smtClean="0"/>
          </a:p>
        </p:txBody>
      </p:sp>
      <p:sp>
        <p:nvSpPr>
          <p:cNvPr id="3" name="动作按钮: 后退或前一项 2">
            <a:hlinkClick r:id="rId1" action="ppaction://hlinksldjump" highlightClick="1"/>
          </p:cNvPr>
          <p:cNvSpPr/>
          <p:nvPr/>
        </p:nvSpPr>
        <p:spPr>
          <a:xfrm>
            <a:off x="8245475" y="536575"/>
            <a:ext cx="236538" cy="204788"/>
          </a:xfrm>
          <a:prstGeom prst="actionButtonBackPrevious">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mj-lt"/>
              <a:buAutoNum type="arabicPeriod" startAt="9"/>
              <a:defRPr/>
            </a:pPr>
            <a:r>
              <a:rPr lang="zh-CN" altLang="en-US" sz="2400" b="1" dirty="0" smtClean="0"/>
              <a:t>文件</a:t>
            </a:r>
            <a:r>
              <a:rPr lang="en-US" sz="2400" b="1" dirty="0" smtClean="0"/>
              <a:t>IO</a:t>
            </a:r>
            <a:endParaRPr lang="en-US" altLang="zh-CN" sz="2400" b="1" dirty="0" smtClean="0"/>
          </a:p>
          <a:p>
            <a:pPr marL="857250" lvl="1" indent="-457200" eaLnBrk="1" hangingPunct="1">
              <a:lnSpc>
                <a:spcPct val="120000"/>
              </a:lnSpc>
              <a:buSzPct val="80000"/>
              <a:buFont typeface="Wingdings" panose="05000000000000000000" pitchFamily="2" charset="2"/>
              <a:buChar char="q"/>
              <a:defRPr/>
            </a:pPr>
            <a:r>
              <a:rPr lang="zh-CN" altLang="en-US" sz="2000" dirty="0" smtClean="0"/>
              <a:t>两种语言都通过</a:t>
            </a:r>
            <a:r>
              <a:rPr lang="en-US" altLang="zh-CN" sz="2000" dirty="0" smtClean="0"/>
              <a:t>Stream</a:t>
            </a:r>
            <a:r>
              <a:rPr lang="zh-CN" altLang="en-US" sz="2000" dirty="0" smtClean="0"/>
              <a:t>类支持</a:t>
            </a:r>
            <a:r>
              <a:rPr lang="en-US" altLang="zh-CN" sz="2000" dirty="0" smtClean="0"/>
              <a:t>IO</a:t>
            </a:r>
            <a:r>
              <a:rPr lang="zh-CN" altLang="en-US" sz="2000" dirty="0" smtClean="0"/>
              <a:t>操作。</a:t>
            </a:r>
            <a:endParaRPr lang="en-US" altLang="zh-CN" sz="2000" dirty="0" smtClean="0"/>
          </a:p>
          <a:p>
            <a:pPr marL="457200" indent="-457200" eaLnBrk="1" hangingPunct="1">
              <a:lnSpc>
                <a:spcPct val="120000"/>
              </a:lnSpc>
              <a:buSzPct val="80000"/>
              <a:buFont typeface="+mj-lt"/>
              <a:buAutoNum type="arabicPeriod" startAt="9"/>
              <a:defRPr/>
            </a:pPr>
            <a:r>
              <a:rPr lang="zh-CN" altLang="en-US" sz="2400" b="1" dirty="0" smtClean="0"/>
              <a:t>对象序列化</a:t>
            </a:r>
            <a:endParaRPr lang="en-US" altLang="zh-CN" sz="2400" dirty="0" smtClean="0"/>
          </a:p>
          <a:p>
            <a:pPr marL="457200" indent="-457200" eaLnBrk="1" hangingPunct="1">
              <a:lnSpc>
                <a:spcPct val="120000"/>
              </a:lnSpc>
              <a:buSzPct val="80000"/>
              <a:buFont typeface="+mj-lt"/>
              <a:buAutoNum type="arabicPeriod" startAt="9"/>
              <a:defRPr/>
            </a:pPr>
            <a:r>
              <a:rPr lang="zh-CN" altLang="en-US" sz="2400" b="1" dirty="0" smtClean="0"/>
              <a:t>文档生成</a:t>
            </a:r>
            <a:endParaRPr lang="en-US" altLang="zh-CN" sz="2400" b="1" dirty="0" smtClean="0"/>
          </a:p>
          <a:p>
            <a:pPr marL="457200" indent="-457200" eaLnBrk="1" hangingPunct="1">
              <a:lnSpc>
                <a:spcPct val="120000"/>
              </a:lnSpc>
              <a:buSzPct val="80000"/>
              <a:buFont typeface="+mj-lt"/>
              <a:buAutoNum type="arabicPeriod" startAt="9"/>
              <a:defRPr/>
            </a:pPr>
            <a:r>
              <a:rPr lang="zh-CN" altLang="en-US" sz="2400" b="1" dirty="0" smtClean="0"/>
              <a:t>单个文件中的多个类</a:t>
            </a:r>
            <a:endParaRPr lang="en-US" altLang="zh-CN" sz="2400" b="1" dirty="0" smtClean="0"/>
          </a:p>
          <a:p>
            <a:pPr marL="857250" lvl="1" indent="-457200" eaLnBrk="1" hangingPunct="1">
              <a:lnSpc>
                <a:spcPct val="120000"/>
              </a:lnSpc>
              <a:buSzPct val="80000"/>
              <a:buFont typeface="Wingdings" panose="05000000000000000000" pitchFamily="2" charset="2"/>
              <a:buChar char="q"/>
              <a:defRPr/>
            </a:pPr>
            <a:r>
              <a:rPr lang="zh-CN" altLang="en-US" sz="2000" dirty="0" smtClean="0"/>
              <a:t>两种语言都可以在单个文件中定义多个类，但是有区别。在</a:t>
            </a:r>
            <a:r>
              <a:rPr lang="en-US" altLang="zh-CN" sz="2000" dirty="0" smtClean="0"/>
              <a:t>Java</a:t>
            </a:r>
            <a:r>
              <a:rPr lang="zh-CN" altLang="en-US" sz="2000" dirty="0" smtClean="0"/>
              <a:t>中，一个原文件中只可以有一个</a:t>
            </a:r>
            <a:r>
              <a:rPr lang="en-US" altLang="zh-CN" sz="2000" dirty="0" smtClean="0"/>
              <a:t>public</a:t>
            </a:r>
            <a:r>
              <a:rPr lang="zh-CN" altLang="en-US" sz="2000" dirty="0" smtClean="0"/>
              <a:t>访问的类并且类名需要和不带扩展名的源文件名保持一致。</a:t>
            </a:r>
            <a:r>
              <a:rPr lang="en-US" altLang="zh-CN" sz="2000" dirty="0" smtClean="0"/>
              <a:t>C#</a:t>
            </a:r>
            <a:r>
              <a:rPr lang="zh-CN" altLang="en-US" sz="2000" dirty="0" smtClean="0"/>
              <a:t>则对一个文件有多少个</a:t>
            </a:r>
            <a:r>
              <a:rPr lang="en-US" altLang="zh-CN" sz="2000" dirty="0" smtClean="0"/>
              <a:t>public</a:t>
            </a:r>
            <a:r>
              <a:rPr lang="zh-CN" altLang="en-US" sz="2000" dirty="0" smtClean="0"/>
              <a:t>类以及文件名是否和类名一致都没有限制。</a:t>
            </a:r>
            <a:endParaRPr lang="en-US" altLang="zh-CN" sz="2000" dirty="0" smtClean="0">
              <a:cs typeface="+mn-cs"/>
            </a:endParaRPr>
          </a:p>
        </p:txBody>
      </p:sp>
    </p:spTree>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13"/>
            </a:pPr>
            <a:r>
              <a:rPr lang="zh-CN" altLang="en-US" sz="2400" b="1" smtClean="0"/>
              <a:t>导入类库</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在应用程序中使用类库有两个步骤，首先需要在源文件中使用</a:t>
            </a:r>
            <a:r>
              <a:rPr lang="en-US" altLang="zh-CN" sz="2000" smtClean="0"/>
              <a:t>using</a:t>
            </a:r>
            <a:r>
              <a:rPr lang="zh-CN" altLang="en-US" sz="2000" smtClean="0"/>
              <a:t>或</a:t>
            </a:r>
            <a:r>
              <a:rPr lang="en-US" altLang="zh-CN" sz="2000" smtClean="0"/>
              <a:t>import</a:t>
            </a:r>
            <a:r>
              <a:rPr lang="zh-CN" altLang="en-US" sz="2000" smtClean="0"/>
              <a:t>关键字来引用空间或包，其次需要告诉编译器哪里有需要的类库。对于</a:t>
            </a:r>
            <a:r>
              <a:rPr lang="en-US" altLang="zh-CN" sz="2000" smtClean="0"/>
              <a:t>Java</a:t>
            </a:r>
            <a:r>
              <a:rPr lang="zh-CN" altLang="en-US" sz="2000" smtClean="0"/>
              <a:t>来说指定类库位置可以使用</a:t>
            </a:r>
            <a:r>
              <a:rPr lang="en-US" altLang="zh-CN" sz="2000" smtClean="0"/>
              <a:t>CLASSPATH</a:t>
            </a:r>
            <a:r>
              <a:rPr lang="zh-CN" altLang="en-US" sz="2000" smtClean="0"/>
              <a:t>环境变量或使用</a:t>
            </a:r>
            <a:r>
              <a:rPr lang="en-US" altLang="zh-CN" sz="2000" smtClean="0"/>
              <a:t>-classpath</a:t>
            </a:r>
            <a:r>
              <a:rPr lang="zh-CN" altLang="en-US" sz="2000" smtClean="0"/>
              <a:t>编译器选项，对于</a:t>
            </a:r>
            <a:r>
              <a:rPr lang="en-US" altLang="zh-CN" sz="2000" smtClean="0"/>
              <a:t>C#</a:t>
            </a:r>
            <a:r>
              <a:rPr lang="zh-CN" altLang="en-US" sz="2000" smtClean="0"/>
              <a:t>则在编译的时候指定</a:t>
            </a:r>
            <a:r>
              <a:rPr lang="en-US" altLang="zh-CN" sz="2000" smtClean="0"/>
              <a:t>/r</a:t>
            </a:r>
            <a:r>
              <a:rPr lang="zh-CN" altLang="en-US" sz="2000" smtClean="0"/>
              <a:t>开关。</a:t>
            </a:r>
            <a:endParaRPr lang="en-US" altLang="zh-CN" sz="2000" smtClean="0"/>
          </a:p>
          <a:p>
            <a:pPr marL="457200" indent="-457200" eaLnBrk="1" hangingPunct="1">
              <a:lnSpc>
                <a:spcPct val="120000"/>
              </a:lnSpc>
              <a:buSzPct val="80000"/>
              <a:buFont typeface="Arial" panose="020B0604020202020204" pitchFamily="34" charset="0"/>
              <a:buAutoNum type="arabicPeriod" startAt="13"/>
            </a:pPr>
            <a:r>
              <a:rPr lang="zh-CN" altLang="en-US" sz="2400" b="1" smtClean="0"/>
              <a:t>事件</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Java</a:t>
            </a:r>
            <a:r>
              <a:rPr lang="zh-CN" altLang="en-US" sz="2000" smtClean="0"/>
              <a:t>中没有通用的机制来实现事件，而是采用了</a:t>
            </a:r>
            <a:r>
              <a:rPr lang="en-US" altLang="zh-CN" sz="2000" smtClean="0"/>
              <a:t>GUI</a:t>
            </a:r>
            <a:r>
              <a:rPr lang="zh-CN" altLang="en-US" sz="2000" smtClean="0"/>
              <a:t>类中使用的设计模式。</a:t>
            </a:r>
            <a:endParaRPr lang="en-US" altLang="zh-CN" sz="2000"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使用委托来提供发布订阅模型的显式支持。</a:t>
            </a:r>
            <a:endParaRPr lang="en-US" altLang="zh-CN" sz="2000" smtClean="0"/>
          </a:p>
          <a:p>
            <a:pPr marL="857250" lvl="1" indent="-457200" eaLnBrk="1" hangingPunct="1">
              <a:lnSpc>
                <a:spcPct val="120000"/>
              </a:lnSpc>
              <a:buSzPct val="80000"/>
              <a:buFont typeface="Wingdings" panose="05000000000000000000" pitchFamily="2" charset="2"/>
              <a:buChar char="q"/>
            </a:pPr>
            <a:endParaRPr lang="en-US" altLang="zh-CN" sz="2000" b="1" smtClean="0"/>
          </a:p>
          <a:p>
            <a:pPr marL="457200" indent="-457200" eaLnBrk="1" hangingPunct="1">
              <a:lnSpc>
                <a:spcPct val="120000"/>
              </a:lnSpc>
              <a:buSzPct val="80000"/>
              <a:buFont typeface="Arial" panose="020B0604020202020204" pitchFamily="34" charset="0"/>
              <a:buAutoNum type="arabicPeriod" startAt="15"/>
            </a:pPr>
            <a:r>
              <a:rPr lang="zh-CN" altLang="en-US" sz="2400" b="1" smtClean="0"/>
              <a:t>跨语言互操作</a:t>
            </a:r>
            <a:endParaRPr lang="en-US" altLang="zh-CN" sz="2400" b="1" smtClean="0"/>
          </a:p>
          <a:p>
            <a:pPr marL="457200" indent="-457200" eaLnBrk="1" hangingPunct="1">
              <a:lnSpc>
                <a:spcPct val="120000"/>
              </a:lnSpc>
              <a:buSzPct val="80000"/>
              <a:buFont typeface="Wingdings" panose="05000000000000000000" pitchFamily="2" charset="2"/>
              <a:buChar char="q"/>
            </a:pPr>
            <a:endParaRPr lang="en-US" altLang="zh-CN" sz="2400" b="1" smtClean="0"/>
          </a:p>
        </p:txBody>
      </p:sp>
      <p:sp>
        <p:nvSpPr>
          <p:cNvPr id="3" name="动作按钮: 开始 2">
            <a:hlinkClick r:id="rId1" action="ppaction://hlinksldjump" highlightClick="1"/>
          </p:cNvPr>
          <p:cNvSpPr/>
          <p:nvPr/>
        </p:nvSpPr>
        <p:spPr>
          <a:xfrm>
            <a:off x="8402638" y="6211888"/>
            <a:ext cx="363537" cy="314325"/>
          </a:xfrm>
          <a:prstGeom prst="actionButtonBeginning">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idx="4294967295"/>
          </p:nvPr>
        </p:nvSpPr>
        <p:spPr>
          <a:xfrm>
            <a:off x="430213" y="892175"/>
            <a:ext cx="8229600" cy="1173163"/>
          </a:xfrm>
        </p:spPr>
        <p:txBody>
          <a:bodyPr lIns="0"/>
          <a:lstStyle/>
          <a:p>
            <a:pPr eaLnBrk="1" hangingPunct="1"/>
            <a:r>
              <a:rPr lang="zh-CN" altLang="en-US" sz="4000" b="1" smtClean="0"/>
              <a:t>四、</a:t>
            </a:r>
            <a:r>
              <a:rPr lang="en-US" altLang="zh-CN" sz="4000" b="1" smtClean="0"/>
              <a:t>C#</a:t>
            </a:r>
            <a:r>
              <a:rPr lang="zh-CN" altLang="en-US" sz="4000" b="1" smtClean="0"/>
              <a:t>有但</a:t>
            </a:r>
            <a:r>
              <a:rPr lang="en-US" sz="4000" b="1" smtClean="0"/>
              <a:t>JAVA</a:t>
            </a:r>
            <a:r>
              <a:rPr lang="zh-CN" altLang="en-US" sz="4000" b="1" smtClean="0"/>
              <a:t>没有的地方</a:t>
            </a:r>
            <a:endParaRPr lang="en-US" altLang="zh-CN" sz="4000" b="1" smtClean="0"/>
          </a:p>
        </p:txBody>
      </p:sp>
      <p:sp>
        <p:nvSpPr>
          <p:cNvPr id="162819" name="Rectangle 3"/>
          <p:cNvSpPr>
            <a:spLocks noGrp="1" noChangeArrowheads="1"/>
          </p:cNvSpPr>
          <p:nvPr>
            <p:ph type="body" idx="4294967295"/>
          </p:nvPr>
        </p:nvSpPr>
        <p:spPr>
          <a:xfrm>
            <a:off x="338138" y="2081213"/>
            <a:ext cx="8499475" cy="4308475"/>
          </a:xfrm>
        </p:spPr>
        <p:txBody>
          <a:bodyPr lIns="0" tIns="0" rIns="0" bIns="0"/>
          <a:lstStyle/>
          <a:p>
            <a:pPr marL="457200" indent="-457200" eaLnBrk="1" hangingPunct="1">
              <a:lnSpc>
                <a:spcPct val="120000"/>
              </a:lnSpc>
              <a:buSzPct val="80000"/>
              <a:buFont typeface="Arial" panose="020B0604020202020204" pitchFamily="34" charset="0"/>
              <a:buAutoNum type="arabicPeriod"/>
            </a:pPr>
            <a:r>
              <a:rPr lang="zh-CN" altLang="en-US" sz="2400" b="1" smtClean="0"/>
              <a:t>对象清理</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为了提供完全控制类使用的资源，</a:t>
            </a:r>
            <a:r>
              <a:rPr lang="en-US" sz="2000" smtClean="0"/>
              <a:t>C#</a:t>
            </a:r>
            <a:r>
              <a:rPr lang="zh-CN" altLang="en-US" sz="2000" smtClean="0"/>
              <a:t>提供了</a:t>
            </a:r>
            <a:r>
              <a:rPr lang="en-US" sz="2000" smtClean="0"/>
              <a:t>System.IDisposable</a:t>
            </a:r>
            <a:r>
              <a:rPr lang="zh-CN" altLang="en-US" sz="2000" smtClean="0"/>
              <a:t>接口，它包含</a:t>
            </a:r>
            <a:r>
              <a:rPr lang="en-US" sz="2000" smtClean="0"/>
              <a:t>Dispose()</a:t>
            </a:r>
            <a:r>
              <a:rPr lang="zh-CN" altLang="en-US" sz="2000" smtClean="0"/>
              <a:t>方法可以让类的使用者在使用类之后释放必要的资源。 </a:t>
            </a:r>
            <a:endParaRPr lang="en-US" altLang="zh-CN" sz="2000" smtClean="0"/>
          </a:p>
          <a:p>
            <a:pPr marL="857250" lvl="1" indent="-457200" eaLnBrk="1" hangingPunct="1">
              <a:lnSpc>
                <a:spcPct val="120000"/>
              </a:lnSpc>
              <a:buSzPct val="80000"/>
              <a:buFont typeface="Wingdings" panose="05000000000000000000" pitchFamily="2" charset="2"/>
              <a:buChar char="q"/>
            </a:pPr>
            <a:r>
              <a:rPr lang="en-US" altLang="zh-CN" sz="2000" smtClean="0"/>
              <a:t>C#</a:t>
            </a:r>
            <a:r>
              <a:rPr lang="zh-CN" altLang="en-US" sz="2000" smtClean="0"/>
              <a:t>还提供了诸如</a:t>
            </a:r>
            <a:r>
              <a:rPr lang="en-US" altLang="zh-CN" sz="2000" smtClean="0"/>
              <a:t>using</a:t>
            </a:r>
            <a:r>
              <a:rPr lang="zh-CN" altLang="en-US" sz="2000" smtClean="0"/>
              <a:t>关键字之类的语法糖通过</a:t>
            </a:r>
            <a:r>
              <a:rPr lang="en-US" altLang="zh-CN" sz="2000" smtClean="0"/>
              <a:t>Dispose</a:t>
            </a:r>
            <a:r>
              <a:rPr lang="zh-CN" altLang="en-US" sz="2000" smtClean="0"/>
              <a:t>方法释放资源。</a:t>
            </a:r>
            <a:endParaRPr lang="en-US" altLang="zh-CN" sz="2000" smtClean="0"/>
          </a:p>
          <a:p>
            <a:pPr marL="457200" indent="-457200" eaLnBrk="1" hangingPunct="1">
              <a:lnSpc>
                <a:spcPct val="120000"/>
              </a:lnSpc>
              <a:buSzPct val="80000"/>
              <a:buFont typeface="Arial" panose="020B0604020202020204" pitchFamily="34" charset="0"/>
              <a:buAutoNum type="arabicPeriod"/>
            </a:pPr>
            <a:r>
              <a:rPr lang="zh-CN" altLang="en-US" sz="2400" b="1" smtClean="0"/>
              <a:t>委托</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委托是提供回调函数的机制，委托和</a:t>
            </a:r>
            <a:r>
              <a:rPr lang="en-US" altLang="zh-CN" sz="2000" smtClean="0"/>
              <a:t>C</a:t>
            </a:r>
            <a:r>
              <a:rPr lang="zh-CN" altLang="en-US" sz="2000" smtClean="0"/>
              <a:t>或</a:t>
            </a:r>
            <a:r>
              <a:rPr lang="en-US" altLang="zh-CN" sz="2000" smtClean="0"/>
              <a:t>C++</a:t>
            </a:r>
            <a:r>
              <a:rPr lang="zh-CN" altLang="en-US" sz="2000" smtClean="0"/>
              <a:t>的函数指针相似。委托的一个用途就是根据算法使用的类型传入操作到泛型算法。另一个用途就是为事件注册处理程序。 。</a:t>
            </a:r>
            <a:endParaRPr lang="en-US" altLang="zh-CN" sz="2000" b="1" smtClean="0"/>
          </a:p>
        </p:txBody>
      </p:sp>
    </p:spTree>
  </p:cSld>
  <p:clrMapOvr>
    <a:masterClrMapping/>
  </p:clrMapOvr>
  <p:transition>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3"/>
            </a:pPr>
            <a:r>
              <a:rPr lang="zh-CN" altLang="en-US" sz="2400" b="1" smtClean="0"/>
              <a:t>值类型（结构）</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Java</a:t>
            </a:r>
            <a:r>
              <a:rPr lang="zh-CN" altLang="en-US" sz="2000" smtClean="0"/>
              <a:t>和</a:t>
            </a:r>
            <a:r>
              <a:rPr lang="en-US" altLang="zh-CN" sz="2000" smtClean="0"/>
              <a:t>C#</a:t>
            </a:r>
            <a:r>
              <a:rPr lang="zh-CN" altLang="en-US" sz="2000" smtClean="0"/>
              <a:t>中，堆上的东西只能等垃圾回收来收集而在栈上的对象会自动被系统回收。一般在栈上分配的内存会比在堆上略快。 </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在</a:t>
            </a:r>
            <a:r>
              <a:rPr lang="en-US" altLang="zh-CN" sz="2000" smtClean="0"/>
              <a:t>Java</a:t>
            </a:r>
            <a:r>
              <a:rPr lang="zh-CN" altLang="en-US" sz="2000" smtClean="0"/>
              <a:t>中，所有的类都在堆上创建而基元类型在栈上创建。如果对象很小并且很常用的话只能在堆上分配的话会造成一定的性能负担，</a:t>
            </a:r>
            <a:r>
              <a:rPr lang="en-US" altLang="zh-CN" sz="2000" smtClean="0"/>
              <a:t>C#</a:t>
            </a:r>
            <a:r>
              <a:rPr lang="zh-CN" altLang="en-US" sz="2000" smtClean="0"/>
              <a:t>提供了一种机制可以让某种类是基于栈分配的，叫做结构，其实</a:t>
            </a:r>
            <a:r>
              <a:rPr lang="en-US" altLang="zh-CN" sz="2000" smtClean="0"/>
              <a:t>C#</a:t>
            </a:r>
            <a:r>
              <a:rPr lang="zh-CN" altLang="en-US" sz="2000" smtClean="0"/>
              <a:t>内建的诸如</a:t>
            </a:r>
            <a:r>
              <a:rPr lang="en-US" altLang="zh-CN" sz="2000" smtClean="0"/>
              <a:t>int</a:t>
            </a:r>
            <a:r>
              <a:rPr lang="zh-CN" altLang="en-US" sz="2000" smtClean="0"/>
              <a:t>的基元类型就是使用结构来分配的。和类不同，值类型一般按值传递并且不会被垃圾收集。要使用基于栈的类，可以使用</a:t>
            </a:r>
            <a:r>
              <a:rPr lang="en-US" altLang="zh-CN" sz="2000" smtClean="0"/>
              <a:t>struct</a:t>
            </a:r>
            <a:r>
              <a:rPr lang="zh-CN" altLang="en-US" sz="2000" smtClean="0"/>
              <a:t>来替代</a:t>
            </a:r>
            <a:r>
              <a:rPr lang="en-US" altLang="zh-CN" sz="2000" smtClean="0"/>
              <a:t>class</a:t>
            </a:r>
            <a:r>
              <a:rPr lang="zh-CN" altLang="en-US" sz="2000" smtClean="0"/>
              <a:t>关键字。要创建</a:t>
            </a:r>
            <a:r>
              <a:rPr lang="en-US" altLang="zh-CN" sz="2000" smtClean="0"/>
              <a:t>C#</a:t>
            </a:r>
            <a:r>
              <a:rPr lang="zh-CN" altLang="en-US" sz="2000" smtClean="0"/>
              <a:t>结构可以使用和类一样的</a:t>
            </a:r>
            <a:r>
              <a:rPr lang="en-US" altLang="zh-CN" sz="2000" smtClean="0"/>
              <a:t>new</a:t>
            </a:r>
            <a:r>
              <a:rPr lang="zh-CN" altLang="en-US" sz="2000" smtClean="0"/>
              <a:t>关键字。如果结构使用默认构造方法语法创建，那么结构的字段都会使用</a:t>
            </a:r>
            <a:r>
              <a:rPr lang="en-US" altLang="zh-CN" sz="2000" smtClean="0"/>
              <a:t>0</a:t>
            </a:r>
            <a:r>
              <a:rPr lang="zh-CN" altLang="en-US" sz="2000" smtClean="0"/>
              <a:t>初始化。但是，不可以为结构定义默认构造方法</a:t>
            </a:r>
            <a:endParaRPr lang="en-US" altLang="zh-CN" sz="2000" smtClean="0"/>
          </a:p>
        </p:txBody>
      </p:sp>
    </p:spTree>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mj-lt"/>
              <a:buAutoNum type="arabicPeriod" startAt="4"/>
              <a:defRPr/>
            </a:pPr>
            <a:r>
              <a:rPr lang="zh-CN" altLang="en-US" sz="2400" b="1" dirty="0" smtClean="0"/>
              <a:t>运行时类型标识</a:t>
            </a:r>
            <a:endParaRPr lang="en-US" altLang="zh-CN" sz="2400" b="1" dirty="0" smtClean="0"/>
          </a:p>
          <a:p>
            <a:pPr marL="857250" lvl="1" indent="-457200" eaLnBrk="1" hangingPunct="1">
              <a:lnSpc>
                <a:spcPct val="120000"/>
              </a:lnSpc>
              <a:buSzPct val="80000"/>
              <a:buFont typeface="Wingdings" panose="05000000000000000000" pitchFamily="2" charset="2"/>
              <a:buChar char="q"/>
              <a:defRPr/>
            </a:pPr>
            <a:r>
              <a:rPr lang="en-US" altLang="zh-CN" sz="2000" dirty="0" smtClean="0"/>
              <a:t>C#</a:t>
            </a:r>
            <a:r>
              <a:rPr lang="zh-CN" altLang="en-US" sz="2000" dirty="0" smtClean="0"/>
              <a:t>的</a:t>
            </a:r>
            <a:r>
              <a:rPr lang="en-US" altLang="zh-CN" sz="2000" dirty="0" smtClean="0"/>
              <a:t>as</a:t>
            </a:r>
            <a:r>
              <a:rPr lang="zh-CN" altLang="en-US" sz="2000" dirty="0" smtClean="0"/>
              <a:t>运算符和</a:t>
            </a:r>
            <a:r>
              <a:rPr lang="en-US" altLang="zh-CN" sz="2000" dirty="0" smtClean="0"/>
              <a:t>C++</a:t>
            </a:r>
            <a:r>
              <a:rPr lang="zh-CN" altLang="en-US" sz="2000" dirty="0" smtClean="0"/>
              <a:t>的</a:t>
            </a:r>
            <a:r>
              <a:rPr lang="en-US" altLang="zh-CN" sz="2000" dirty="0" err="1" smtClean="0"/>
              <a:t>dynamic_cast</a:t>
            </a:r>
            <a:r>
              <a:rPr lang="zh-CN" altLang="en-US" sz="2000" dirty="0" smtClean="0"/>
              <a:t>结构一样。</a:t>
            </a:r>
            <a:r>
              <a:rPr lang="en-US" altLang="zh-CN" sz="2000" dirty="0" smtClean="0"/>
              <a:t>as</a:t>
            </a:r>
            <a:r>
              <a:rPr lang="zh-CN" altLang="en-US" sz="2000" dirty="0" smtClean="0"/>
              <a:t>运算符的作用是尝试把类型转换为某种类型，如果不成功的话返回</a:t>
            </a:r>
            <a:r>
              <a:rPr lang="en-US" altLang="zh-CN" sz="2000" dirty="0" smtClean="0"/>
              <a:t>null</a:t>
            </a:r>
            <a:r>
              <a:rPr lang="zh-CN" altLang="en-US" sz="2000" dirty="0" smtClean="0"/>
              <a:t>。</a:t>
            </a:r>
            <a:endParaRPr lang="en-US" altLang="zh-CN" sz="2000" dirty="0" smtClean="0"/>
          </a:p>
          <a:p>
            <a:pPr marL="857250" lvl="1" indent="-457200" eaLnBrk="1" hangingPunct="1">
              <a:lnSpc>
                <a:spcPct val="120000"/>
              </a:lnSpc>
              <a:buSzPct val="80000"/>
              <a:buFont typeface="Wingdings" panose="05000000000000000000" pitchFamily="2" charset="2"/>
              <a:buChar char="q"/>
              <a:defRPr/>
            </a:pPr>
            <a:r>
              <a:rPr lang="zh-CN" altLang="en-US" sz="2000" dirty="0" smtClean="0"/>
              <a:t>注意：</a:t>
            </a:r>
            <a:r>
              <a:rPr lang="en-US" altLang="zh-CN" sz="2000" dirty="0" smtClean="0"/>
              <a:t>as</a:t>
            </a:r>
            <a:r>
              <a:rPr lang="zh-CN" altLang="en-US" sz="2000" dirty="0" smtClean="0"/>
              <a:t>不能用于值类型</a:t>
            </a:r>
            <a:endParaRPr lang="en-US" altLang="zh-CN" sz="2000" dirty="0" smtClean="0"/>
          </a:p>
          <a:p>
            <a:pPr marL="457200" indent="-457200" eaLnBrk="1" hangingPunct="1">
              <a:lnSpc>
                <a:spcPct val="120000"/>
              </a:lnSpc>
              <a:buSzPct val="80000"/>
              <a:buFont typeface="+mj-lt"/>
              <a:buAutoNum type="arabicPeriod" startAt="4"/>
              <a:defRPr/>
            </a:pPr>
            <a:r>
              <a:rPr lang="zh-CN" altLang="en-US" sz="2400" b="1" dirty="0" smtClean="0"/>
              <a:t>属性</a:t>
            </a:r>
            <a:endParaRPr lang="en-US" altLang="zh-CN" sz="2400" b="1" dirty="0" smtClean="0"/>
          </a:p>
          <a:p>
            <a:pPr marL="857250" lvl="1" indent="-457200" eaLnBrk="1" hangingPunct="1">
              <a:lnSpc>
                <a:spcPct val="120000"/>
              </a:lnSpc>
              <a:buSzPct val="80000"/>
              <a:buFont typeface="Wingdings" panose="05000000000000000000" pitchFamily="2" charset="2"/>
              <a:buChar char="q"/>
              <a:defRPr/>
            </a:pPr>
            <a:r>
              <a:rPr lang="zh-CN" altLang="en-US" sz="2000" dirty="0" smtClean="0"/>
              <a:t>属性可以避免直接访问类的成员和</a:t>
            </a:r>
            <a:r>
              <a:rPr lang="en-US" altLang="zh-CN" sz="2000" dirty="0" smtClean="0"/>
              <a:t>Java</a:t>
            </a:r>
            <a:r>
              <a:rPr lang="zh-CN" altLang="en-US" sz="2000" dirty="0" smtClean="0"/>
              <a:t>的</a:t>
            </a:r>
            <a:r>
              <a:rPr lang="en-US" altLang="zh-CN" sz="2000" dirty="0" smtClean="0"/>
              <a:t>getters</a:t>
            </a:r>
            <a:r>
              <a:rPr lang="zh-CN" altLang="en-US" sz="2000" dirty="0" smtClean="0"/>
              <a:t>以及</a:t>
            </a:r>
            <a:r>
              <a:rPr lang="en-US" altLang="zh-CN" sz="2000" dirty="0" smtClean="0"/>
              <a:t>setters</a:t>
            </a:r>
            <a:r>
              <a:rPr lang="zh-CN" altLang="en-US" sz="2000" dirty="0" smtClean="0"/>
              <a:t>很像。可以使用属性来访问类的字段或成员属性，但又避免使用方法。可以创建只读、只写或读写属性，此外还可以创建属性让</a:t>
            </a:r>
            <a:r>
              <a:rPr lang="en-US" altLang="zh-CN" sz="2000" dirty="0" smtClean="0"/>
              <a:t>getter</a:t>
            </a:r>
            <a:r>
              <a:rPr lang="zh-CN" altLang="en-US" sz="2000" dirty="0" smtClean="0"/>
              <a:t>和</a:t>
            </a:r>
            <a:r>
              <a:rPr lang="en-US" altLang="zh-CN" sz="2000" dirty="0" smtClean="0"/>
              <a:t>setter</a:t>
            </a:r>
            <a:r>
              <a:rPr lang="zh-CN" altLang="en-US" sz="2000" dirty="0" smtClean="0"/>
              <a:t>具有不同的访问性（比如</a:t>
            </a:r>
            <a:r>
              <a:rPr lang="en-US" altLang="zh-CN" sz="2000" dirty="0" smtClean="0"/>
              <a:t>public</a:t>
            </a:r>
            <a:r>
              <a:rPr lang="zh-CN" altLang="en-US" sz="2000" dirty="0" smtClean="0"/>
              <a:t>的</a:t>
            </a:r>
            <a:r>
              <a:rPr lang="en-US" altLang="zh-CN" sz="2000" dirty="0" smtClean="0"/>
              <a:t>getter</a:t>
            </a:r>
            <a:r>
              <a:rPr lang="zh-CN" altLang="en-US" sz="2000" dirty="0" smtClean="0"/>
              <a:t>和</a:t>
            </a:r>
            <a:r>
              <a:rPr lang="en-US" altLang="zh-CN" sz="2000" dirty="0" smtClean="0"/>
              <a:t>private</a:t>
            </a:r>
            <a:r>
              <a:rPr lang="zh-CN" altLang="en-US" sz="2000" dirty="0" smtClean="0"/>
              <a:t>的</a:t>
            </a:r>
            <a:r>
              <a:rPr lang="en-US" altLang="zh-CN" sz="2000" dirty="0" smtClean="0"/>
              <a:t>setter</a:t>
            </a:r>
            <a:r>
              <a:rPr lang="zh-CN" altLang="en-US" sz="2000" dirty="0" smtClean="0"/>
              <a:t>）</a:t>
            </a:r>
            <a:endParaRPr lang="en-US" altLang="zh-CN" sz="2000" b="1" dirty="0" smtClean="0">
              <a:cs typeface="+mn-cs"/>
            </a:endParaRPr>
          </a:p>
          <a:p>
            <a:pPr marL="457200" indent="-457200" eaLnBrk="1" hangingPunct="1">
              <a:lnSpc>
                <a:spcPct val="120000"/>
              </a:lnSpc>
              <a:buSzPct val="80000"/>
              <a:buFont typeface="+mj-lt"/>
              <a:buAutoNum type="arabicPeriod" startAt="4"/>
              <a:defRPr/>
            </a:pPr>
            <a:r>
              <a:rPr lang="zh-CN" altLang="en-US" sz="2400" b="1" dirty="0" smtClean="0"/>
              <a:t>多维度数组</a:t>
            </a:r>
            <a:endParaRPr lang="en-US" altLang="zh-CN" sz="2400" b="1" dirty="0" smtClean="0"/>
          </a:p>
          <a:p>
            <a:pPr marL="457200" indent="-457200" eaLnBrk="1" hangingPunct="1">
              <a:lnSpc>
                <a:spcPct val="120000"/>
              </a:lnSpc>
              <a:buSzPct val="80000"/>
              <a:buFont typeface="+mj-lt"/>
              <a:buAutoNum type="arabicPeriod" startAt="4"/>
              <a:defRPr/>
            </a:pPr>
            <a:r>
              <a:rPr lang="zh-CN" altLang="en-US" sz="2400" b="1" dirty="0" smtClean="0"/>
              <a:t>索引器</a:t>
            </a:r>
            <a:endParaRPr lang="en-US" altLang="zh-CN" sz="2400" b="1" dirty="0" smtClean="0"/>
          </a:p>
          <a:p>
            <a:pPr marL="457200" indent="-457200" eaLnBrk="1" hangingPunct="1">
              <a:lnSpc>
                <a:spcPct val="120000"/>
              </a:lnSpc>
              <a:buSzPct val="80000"/>
              <a:buFont typeface="+mj-lt"/>
              <a:buAutoNum type="arabicPeriod" startAt="4"/>
              <a:defRPr/>
            </a:pPr>
            <a:r>
              <a:rPr lang="zh-CN" altLang="en-US" sz="2400" b="1" dirty="0" smtClean="0"/>
              <a:t>预处理指令</a:t>
            </a:r>
            <a:endParaRPr lang="en-US" altLang="zh-CN" sz="2400" b="1" dirty="0" smtClean="0"/>
          </a:p>
        </p:txBody>
      </p:sp>
    </p:spTree>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9"/>
            </a:pPr>
            <a:r>
              <a:rPr lang="zh-CN" altLang="en-US" sz="2400" b="1" smtClean="0"/>
              <a:t>别名</a:t>
            </a:r>
            <a:endParaRPr lang="en-US" altLang="zh-CN" sz="2400" b="1" smtClean="0"/>
          </a:p>
          <a:p>
            <a:pPr marL="457200" indent="-457200" eaLnBrk="1" hangingPunct="1">
              <a:lnSpc>
                <a:spcPct val="120000"/>
              </a:lnSpc>
              <a:buSzPct val="80000"/>
              <a:buFont typeface="Arial" panose="020B0604020202020204" pitchFamily="34" charset="0"/>
              <a:buAutoNum type="arabicPeriod" startAt="9"/>
            </a:pPr>
            <a:r>
              <a:rPr lang="zh-CN" altLang="en-US" sz="2400" b="1" smtClean="0"/>
              <a:t>运行时代码生成</a:t>
            </a:r>
            <a:endParaRPr lang="en-US" altLang="zh-CN" sz="2000" b="1" smtClean="0"/>
          </a:p>
          <a:p>
            <a:pPr marL="457200" indent="-457200" eaLnBrk="1" hangingPunct="1">
              <a:lnSpc>
                <a:spcPct val="120000"/>
              </a:lnSpc>
              <a:buSzPct val="80000"/>
              <a:buFont typeface="Arial" panose="020B0604020202020204" pitchFamily="34" charset="0"/>
              <a:buAutoNum type="arabicPeriod" startAt="9"/>
            </a:pPr>
            <a:r>
              <a:rPr lang="zh-CN" altLang="en-US" sz="2400" b="1" smtClean="0"/>
              <a:t>指针和不安全的代码</a:t>
            </a:r>
            <a:endParaRPr lang="en-US" altLang="zh-CN" sz="2400" b="1" smtClean="0"/>
          </a:p>
          <a:p>
            <a:pPr marL="457200" indent="-457200" eaLnBrk="1" hangingPunct="1">
              <a:lnSpc>
                <a:spcPct val="120000"/>
              </a:lnSpc>
              <a:buSzPct val="80000"/>
              <a:buFont typeface="Arial" panose="020B0604020202020204" pitchFamily="34" charset="0"/>
              <a:buAutoNum type="arabicPeriod" startAt="9"/>
            </a:pPr>
            <a:r>
              <a:rPr lang="zh-CN" altLang="en-US" sz="2400" b="1" smtClean="0"/>
              <a:t>按引用传递</a:t>
            </a:r>
            <a:endParaRPr lang="en-US" altLang="zh-CN" sz="2400" b="1" smtClean="0"/>
          </a:p>
          <a:p>
            <a:pPr marL="457200" indent="-457200" eaLnBrk="1" hangingPunct="1">
              <a:lnSpc>
                <a:spcPct val="120000"/>
              </a:lnSpc>
              <a:buSzPct val="80000"/>
              <a:buFont typeface="Arial" panose="020B0604020202020204" pitchFamily="34" charset="0"/>
              <a:buAutoNum type="arabicPeriod" startAt="9"/>
            </a:pPr>
            <a:r>
              <a:rPr lang="zh-CN" altLang="en-US" sz="2400" b="1" smtClean="0"/>
              <a:t>逐字字符串</a:t>
            </a:r>
            <a:endParaRPr lang="en-US" altLang="zh-CN" sz="2400" b="1" smtClean="0"/>
          </a:p>
          <a:p>
            <a:pPr marL="457200" indent="-457200" eaLnBrk="1" hangingPunct="1">
              <a:lnSpc>
                <a:spcPct val="120000"/>
              </a:lnSpc>
              <a:buSzPct val="80000"/>
              <a:buFont typeface="Arial" panose="020B0604020202020204" pitchFamily="34" charset="0"/>
              <a:buAutoNum type="arabicPeriod" startAt="9"/>
            </a:pPr>
            <a:r>
              <a:rPr lang="zh-CN" altLang="en-US" sz="2400" b="1" smtClean="0"/>
              <a:t>溢出检查</a:t>
            </a:r>
            <a:endParaRPr lang="en-US" altLang="zh-CN" sz="2400" b="1" smtClean="0"/>
          </a:p>
          <a:p>
            <a:pPr marL="457200" indent="-457200" eaLnBrk="1" hangingPunct="1">
              <a:lnSpc>
                <a:spcPct val="120000"/>
              </a:lnSpc>
              <a:buSzPct val="80000"/>
              <a:buFont typeface="Arial" panose="020B0604020202020204" pitchFamily="34" charset="0"/>
              <a:buAutoNum type="arabicPeriod" startAt="9"/>
            </a:pPr>
            <a:r>
              <a:rPr lang="zh-CN" altLang="en-US" sz="2400" b="1" smtClean="0"/>
              <a:t>显式接口实现</a:t>
            </a:r>
            <a:endParaRPr lang="en-US" altLang="zh-CN" sz="2400" b="1" smtClean="0"/>
          </a:p>
          <a:p>
            <a:pPr marL="457200" indent="-457200" eaLnBrk="1" hangingPunct="1">
              <a:lnSpc>
                <a:spcPct val="120000"/>
              </a:lnSpc>
              <a:buSzPct val="80000"/>
              <a:buFont typeface="Arial" panose="020B0604020202020204" pitchFamily="34" charset="0"/>
              <a:buAutoNum type="arabicPeriod" startAt="9"/>
            </a:pPr>
            <a:r>
              <a:rPr lang="zh-CN" altLang="en-US" sz="2400" b="1" smtClean="0"/>
              <a:t>友元程序集</a:t>
            </a:r>
            <a:endParaRPr lang="en-US" altLang="zh-CN" sz="2400" b="1" smtClean="0"/>
          </a:p>
          <a:p>
            <a:pPr marL="457200" indent="-457200" eaLnBrk="1" hangingPunct="1">
              <a:lnSpc>
                <a:spcPct val="120000"/>
              </a:lnSpc>
              <a:buSzPct val="80000"/>
              <a:buFont typeface="Arial" panose="020B0604020202020204" pitchFamily="34" charset="0"/>
              <a:buAutoNum type="arabicPeriod" startAt="9"/>
            </a:pPr>
            <a:r>
              <a:rPr lang="zh-CN" altLang="en-US" sz="2400" b="1" smtClean="0"/>
              <a:t>命名空间限定符</a:t>
            </a:r>
            <a:endParaRPr lang="en-US" altLang="zh-CN" sz="2400" b="1" smtClean="0"/>
          </a:p>
          <a:p>
            <a:pPr marL="457200" indent="-457200" eaLnBrk="1" hangingPunct="1">
              <a:lnSpc>
                <a:spcPct val="120000"/>
              </a:lnSpc>
              <a:buSzPct val="80000"/>
              <a:buFont typeface="Arial" panose="020B0604020202020204" pitchFamily="34" charset="0"/>
              <a:buAutoNum type="arabicPeriod" startAt="9"/>
            </a:pPr>
            <a:r>
              <a:rPr lang="zh-CN" altLang="en-US" sz="2400" b="1" smtClean="0"/>
              <a:t>迭代器</a:t>
            </a:r>
            <a:endParaRPr lang="en-US" altLang="zh-CN" sz="2400" b="1" smtClean="0"/>
          </a:p>
        </p:txBody>
      </p:sp>
    </p:spTree>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body" idx="4294967295"/>
          </p:nvPr>
        </p:nvSpPr>
        <p:spPr>
          <a:xfrm>
            <a:off x="338138" y="946150"/>
            <a:ext cx="8499475" cy="5443538"/>
          </a:xfrm>
        </p:spPr>
        <p:txBody>
          <a:bodyPr lIns="0" tIns="0" rIns="0" bIns="0"/>
          <a:lstStyle/>
          <a:p>
            <a:pPr marL="457200" indent="-457200" eaLnBrk="1" hangingPunct="1">
              <a:lnSpc>
                <a:spcPct val="120000"/>
              </a:lnSpc>
              <a:buSzPct val="80000"/>
              <a:buFont typeface="Arial" panose="020B0604020202020204" pitchFamily="34" charset="0"/>
              <a:buAutoNum type="arabicPeriod" startAt="19"/>
            </a:pPr>
            <a:r>
              <a:rPr lang="zh-CN" altLang="en-US" sz="2400" b="1" smtClean="0"/>
              <a:t>部分类</a:t>
            </a:r>
            <a:endParaRPr lang="en-US" altLang="zh-CN" sz="2400" b="1" smtClean="0"/>
          </a:p>
          <a:p>
            <a:pPr marL="857250" lvl="1" indent="-457200" eaLnBrk="1" hangingPunct="1">
              <a:lnSpc>
                <a:spcPct val="120000"/>
              </a:lnSpc>
              <a:buSzPct val="80000"/>
              <a:buFont typeface="Wingdings" panose="05000000000000000000" pitchFamily="2" charset="2"/>
              <a:buChar char="q"/>
            </a:pPr>
            <a:r>
              <a:rPr lang="zh-CN" altLang="en-US" sz="2000" smtClean="0"/>
              <a:t>部分类特性使得我们可以在多个源文件中定义单个类、接口或接口。对于自动生成的代码特别有用。</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在这个特性出现之前，我们可能会修改自动生成的代码，因为手写代码和自动生成的代码位于一个文件中。而有了这个特性，就减少了出现这种情况的可能。</a:t>
            </a:r>
            <a:endParaRPr lang="en-US" altLang="zh-CN" sz="2000" smtClean="0"/>
          </a:p>
          <a:p>
            <a:pPr marL="857250" lvl="1" indent="-457200" eaLnBrk="1" hangingPunct="1">
              <a:lnSpc>
                <a:spcPct val="120000"/>
              </a:lnSpc>
              <a:buSzPct val="80000"/>
              <a:buFont typeface="Wingdings" panose="05000000000000000000" pitchFamily="2" charset="2"/>
              <a:buChar char="q"/>
            </a:pPr>
            <a:r>
              <a:rPr lang="zh-CN" altLang="en-US" sz="2000" smtClean="0"/>
              <a:t>可以通过在类声明中使用</a:t>
            </a:r>
            <a:r>
              <a:rPr lang="en-US" altLang="zh-CN" sz="2000" smtClean="0"/>
              <a:t>partial</a:t>
            </a:r>
            <a:r>
              <a:rPr lang="zh-CN" altLang="en-US" sz="2000" smtClean="0"/>
              <a:t>关键字来启动部分类。</a:t>
            </a:r>
            <a:endParaRPr lang="en-US" altLang="zh-CN" sz="2000" smtClean="0"/>
          </a:p>
          <a:p>
            <a:pPr marL="457200" indent="-457200" eaLnBrk="1" hangingPunct="1">
              <a:lnSpc>
                <a:spcPct val="120000"/>
              </a:lnSpc>
              <a:buSzPct val="80000"/>
              <a:buFont typeface="Arial" panose="020B0604020202020204" pitchFamily="34" charset="0"/>
              <a:buAutoNum type="arabicPeriod" startAt="19"/>
            </a:pPr>
            <a:r>
              <a:rPr lang="zh-CN" altLang="en-US" sz="2400" b="1" smtClean="0"/>
              <a:t>可空类型</a:t>
            </a:r>
            <a:endParaRPr lang="en-US" altLang="zh-CN" sz="2000" b="1" smtClean="0"/>
          </a:p>
          <a:p>
            <a:pPr marL="457200" indent="-457200" eaLnBrk="1" hangingPunct="1">
              <a:lnSpc>
                <a:spcPct val="120000"/>
              </a:lnSpc>
              <a:buSzPct val="80000"/>
              <a:buFont typeface="Arial" panose="020B0604020202020204" pitchFamily="34" charset="0"/>
              <a:buAutoNum type="arabicPeriod" startAt="19"/>
            </a:pPr>
            <a:r>
              <a:rPr lang="zh-CN" altLang="en-US" sz="2400" b="1" smtClean="0"/>
              <a:t>匿名方法</a:t>
            </a:r>
            <a:endParaRPr lang="en-US" altLang="zh-CN" sz="2400" b="1" smtClean="0"/>
          </a:p>
          <a:p>
            <a:pPr marL="457200" indent="-457200" eaLnBrk="1" hangingPunct="1">
              <a:lnSpc>
                <a:spcPct val="120000"/>
              </a:lnSpc>
              <a:buSzPct val="80000"/>
              <a:buFont typeface="Wingdings" panose="05000000000000000000" pitchFamily="2" charset="2"/>
              <a:buNone/>
            </a:pPr>
            <a:r>
              <a:rPr lang="en-US" altLang="zh-CN" sz="2400" b="1" smtClean="0"/>
              <a:t>……</a:t>
            </a:r>
            <a:endParaRPr lang="en-US" altLang="zh-CN" sz="2400" b="1" smtClean="0"/>
          </a:p>
          <a:p>
            <a:pPr marL="457200" indent="-457200" eaLnBrk="1" hangingPunct="1">
              <a:lnSpc>
                <a:spcPct val="120000"/>
              </a:lnSpc>
              <a:buSzPct val="80000"/>
              <a:buFont typeface="Wingdings" panose="05000000000000000000" pitchFamily="2" charset="2"/>
              <a:buNone/>
            </a:pPr>
            <a:r>
              <a:rPr lang="zh-CN" altLang="en-US" sz="2400" b="1" smtClean="0"/>
              <a:t>（</a:t>
            </a:r>
            <a:r>
              <a:rPr lang="zh-CN" altLang="en-US" sz="2400" b="1" smtClean="0">
                <a:solidFill>
                  <a:srgbClr val="7030A0"/>
                </a:solidFill>
                <a:latin typeface="华文宋体" panose="02010600040101010101" pitchFamily="2" charset="-122"/>
                <a:ea typeface="华文宋体" panose="02010600040101010101" pitchFamily="2" charset="-122"/>
              </a:rPr>
              <a:t>还有很多</a:t>
            </a:r>
            <a:r>
              <a:rPr lang="zh-CN" altLang="en-US" sz="2400" b="1" smtClean="0"/>
              <a:t>）</a:t>
            </a:r>
            <a:endParaRPr lang="en-US" altLang="zh-CN" sz="2400" b="1" smtClean="0"/>
          </a:p>
        </p:txBody>
      </p:sp>
      <p:sp>
        <p:nvSpPr>
          <p:cNvPr id="3" name="动作按钮: 开始 2">
            <a:hlinkClick r:id="rId1" action="ppaction://hlinksldjump" highlightClick="1"/>
          </p:cNvPr>
          <p:cNvSpPr/>
          <p:nvPr/>
        </p:nvSpPr>
        <p:spPr>
          <a:xfrm>
            <a:off x="8402638" y="6211888"/>
            <a:ext cx="363537" cy="314325"/>
          </a:xfrm>
          <a:prstGeom prst="actionButtonBeginning">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Tree>
  </p:cSld>
  <p:clrMapOvr>
    <a:masterClrMapping/>
  </p:clrMapOvr>
  <p:transition>
    <p:random/>
  </p:transition>
  <p:timing>
    <p:tnLst>
      <p:par>
        <p:cTn id="1" dur="indefinite" restart="never" nodeType="tmRoot"/>
      </p:par>
    </p:tnLst>
  </p:timing>
</p:sld>
</file>

<file path=ppt/tags/tag1.xml><?xml version="1.0" encoding="utf-8"?>
<p:tagLst xmlns:p="http://schemas.openxmlformats.org/presentationml/2006/main">
  <p:tag name="KSO_WM_UNIT_TABLE_BEAUTIFY" val="smartTable{81cbc0c7-e57c-46fb-8c8b-21302935f8d2}"/>
</p:tagLst>
</file>

<file path=ppt/theme/theme1.xml><?xml version="1.0" encoding="utf-8"?>
<a:theme xmlns:a="http://schemas.openxmlformats.org/drawingml/2006/main" name="Template">
  <a:themeElements>
    <a:clrScheme name="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fontScheme name="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spPr>
      <a:bodyPr vert="horz" wrap="squar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通用_红_2">
  <a:themeElements>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通用_红_2">
  <a:themeElements>
    <a:clrScheme name="1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通用_红_2">
  <a:themeElements>
    <a:clrScheme name="2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通用_红_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通用_红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通用_红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通用_红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通用_红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通用_红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通用_红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通用_红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通用_红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通用_红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通用_红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通用_红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通用_红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通用_红_2 13">
        <a:dk1>
          <a:srgbClr val="000000"/>
        </a:dk1>
        <a:lt1>
          <a:srgbClr val="FFFFFF"/>
        </a:lt1>
        <a:dk2>
          <a:srgbClr val="6C0015"/>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0</TotalTime>
  <Words>19785</Words>
  <Application>WPS 演示</Application>
  <PresentationFormat>全屏显示(4:3)</PresentationFormat>
  <Paragraphs>771</Paragraphs>
  <Slides>103</Slides>
  <Notes>146</Notes>
  <HiddenSlides>0</HiddenSlides>
  <MMClips>0</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103</vt:i4>
      </vt:variant>
    </vt:vector>
  </HeadingPairs>
  <TitlesOfParts>
    <vt:vector size="122" baseType="lpstr">
      <vt:lpstr>Arial</vt:lpstr>
      <vt:lpstr>宋体</vt:lpstr>
      <vt:lpstr>Wingdings</vt:lpstr>
      <vt:lpstr>Arial Narrow</vt:lpstr>
      <vt:lpstr>Times New Roman</vt:lpstr>
      <vt:lpstr>黑体</vt:lpstr>
      <vt:lpstr>微软雅黑</vt:lpstr>
      <vt:lpstr>Arial Unicode MS</vt:lpstr>
      <vt:lpstr>幼圆</vt:lpstr>
      <vt:lpstr>华文中宋</vt:lpstr>
      <vt:lpstr>Wingdings</vt:lpstr>
      <vt:lpstr>楷体</vt:lpstr>
      <vt:lpstr>Courier New</vt:lpstr>
      <vt:lpstr>华文宋体</vt:lpstr>
      <vt:lpstr>Template</vt:lpstr>
      <vt:lpstr>通用_红_2</vt:lpstr>
      <vt:lpstr>1_通用_红_2</vt:lpstr>
      <vt:lpstr>2_通用_红_2</vt:lpstr>
      <vt:lpstr>古瓶荷花</vt:lpstr>
      <vt:lpstr>Web编程技术</vt:lpstr>
      <vt:lpstr>主要内容 </vt:lpstr>
      <vt:lpstr>.NET Framework 和Visual Studio</vt:lpstr>
      <vt:lpstr> .NET Framework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Visual Studio 2008</vt:lpstr>
      <vt:lpstr>PowerPoint 演示文稿</vt:lpstr>
      <vt:lpstr>PowerPoint 演示文稿</vt:lpstr>
      <vt:lpstr>2.2.3  C#语言简介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附录  C#语言和JAVA比较</vt:lpstr>
      <vt:lpstr>一、C#和JAVA基本一致的地方</vt:lpstr>
      <vt:lpstr>PowerPoint 演示文稿</vt:lpstr>
      <vt:lpstr>PowerPoint 演示文稿</vt:lpstr>
      <vt:lpstr>PowerPoint 演示文稿</vt:lpstr>
      <vt:lpstr>PowerPoint 演示文稿</vt:lpstr>
      <vt:lpstr>PowerPoint 演示文稿</vt:lpstr>
      <vt:lpstr>PowerPoint 演示文稿</vt:lpstr>
      <vt:lpstr>二、C#和JAVA基本一致但语法不同的地方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三、C#中有，Java中也有但完全不同的地方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四、C#有但JAVA没有的地方</vt:lpstr>
      <vt:lpstr>PowerPoint 演示文稿</vt:lpstr>
      <vt:lpstr>PowerPoint 演示文稿</vt:lpstr>
      <vt:lpstr>PowerPoint 演示文稿</vt:lpstr>
      <vt:lpstr>PowerPoint 演示文稿</vt:lpstr>
      <vt:lpstr>五、JAVA有但C#没有的地方</vt:lpstr>
      <vt:lpstr>第二周课程主要内容小结</vt:lpstr>
      <vt:lpstr>第二周课程主要内容小结</vt:lpstr>
      <vt:lpstr>本 讲 结 束！</vt:lpstr>
    </vt:vector>
  </TitlesOfParts>
  <Company>Winarray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YangGang</dc:creator>
  <cp:lastModifiedBy>huang</cp:lastModifiedBy>
  <cp:revision>1049</cp:revision>
  <dcterms:created xsi:type="dcterms:W3CDTF">2007-01-18T01:29:00Z</dcterms:created>
  <dcterms:modified xsi:type="dcterms:W3CDTF">2021-03-08T14:31:13Z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