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notesMasterIdLst>
    <p:notesMasterId r:id="rId9"/>
  </p:notesMasterIdLst>
  <p:sldIdLst>
    <p:sldId id="523" r:id="rId7"/>
    <p:sldId id="257" r:id="rId8"/>
    <p:sldId id="341" r:id="rId10"/>
    <p:sldId id="409" r:id="rId11"/>
    <p:sldId id="342" r:id="rId12"/>
    <p:sldId id="343" r:id="rId13"/>
    <p:sldId id="344" r:id="rId14"/>
    <p:sldId id="410" r:id="rId15"/>
    <p:sldId id="346" r:id="rId16"/>
    <p:sldId id="347" r:id="rId17"/>
    <p:sldId id="348" r:id="rId18"/>
    <p:sldId id="351" r:id="rId19"/>
    <p:sldId id="353" r:id="rId20"/>
    <p:sldId id="411" r:id="rId21"/>
    <p:sldId id="354" r:id="rId22"/>
    <p:sldId id="451" r:id="rId23"/>
    <p:sldId id="355" r:id="rId24"/>
    <p:sldId id="356" r:id="rId25"/>
    <p:sldId id="357" r:id="rId26"/>
    <p:sldId id="359" r:id="rId27"/>
    <p:sldId id="358" r:id="rId28"/>
    <p:sldId id="365" r:id="rId29"/>
    <p:sldId id="412" r:id="rId30"/>
    <p:sldId id="360" r:id="rId31"/>
    <p:sldId id="392" r:id="rId32"/>
    <p:sldId id="396" r:id="rId33"/>
    <p:sldId id="414" r:id="rId34"/>
    <p:sldId id="383" r:id="rId35"/>
    <p:sldId id="384" r:id="rId36"/>
    <p:sldId id="607" r:id="rId37"/>
    <p:sldId id="385" r:id="rId38"/>
    <p:sldId id="389" r:id="rId39"/>
    <p:sldId id="391" r:id="rId40"/>
    <p:sldId id="394" r:id="rId41"/>
    <p:sldId id="440" r:id="rId42"/>
    <p:sldId id="395" r:id="rId43"/>
    <p:sldId id="399" r:id="rId44"/>
    <p:sldId id="400" r:id="rId45"/>
    <p:sldId id="401" r:id="rId46"/>
    <p:sldId id="415" r:id="rId47"/>
    <p:sldId id="447" r:id="rId48"/>
    <p:sldId id="403" r:id="rId49"/>
    <p:sldId id="404" r:id="rId50"/>
    <p:sldId id="405" r:id="rId51"/>
    <p:sldId id="416" r:id="rId52"/>
    <p:sldId id="406" r:id="rId53"/>
    <p:sldId id="407" r:id="rId54"/>
    <p:sldId id="417" r:id="rId55"/>
    <p:sldId id="418" r:id="rId56"/>
    <p:sldId id="419" r:id="rId57"/>
    <p:sldId id="420" r:id="rId58"/>
    <p:sldId id="422" r:id="rId59"/>
    <p:sldId id="448" r:id="rId60"/>
    <p:sldId id="429" r:id="rId61"/>
    <p:sldId id="449" r:id="rId62"/>
    <p:sldId id="430" r:id="rId63"/>
    <p:sldId id="450" r:id="rId64"/>
    <p:sldId id="315" r:id="rId65"/>
    <p:sldId id="376" r:id="rId66"/>
    <p:sldId id="377" r:id="rId67"/>
    <p:sldId id="378" r:id="rId68"/>
    <p:sldId id="379" r:id="rId69"/>
    <p:sldId id="368" r:id="rId70"/>
    <p:sldId id="369" r:id="rId71"/>
    <p:sldId id="370" r:id="rId72"/>
    <p:sldId id="427" r:id="rId73"/>
    <p:sldId id="425" r:id="rId74"/>
    <p:sldId id="426" r:id="rId75"/>
    <p:sldId id="428" r:id="rId76"/>
    <p:sldId id="431" r:id="rId77"/>
    <p:sldId id="432" r:id="rId78"/>
    <p:sldId id="434" r:id="rId79"/>
    <p:sldId id="433" r:id="rId80"/>
    <p:sldId id="435" r:id="rId81"/>
    <p:sldId id="439" r:id="rId82"/>
    <p:sldId id="436" r:id="rId83"/>
    <p:sldId id="437" r:id="rId84"/>
    <p:sldId id="438" r:id="rId85"/>
    <p:sldId id="441" r:id="rId86"/>
    <p:sldId id="442" r:id="rId87"/>
    <p:sldId id="443" r:id="rId88"/>
    <p:sldId id="444" r:id="rId89"/>
    <p:sldId id="445" r:id="rId90"/>
    <p:sldId id="335" r:id="rId91"/>
  </p:sldIdLst>
  <p:sldSz cx="9144000" cy="6858000" type="screen4x3"/>
  <p:notesSz cx="6858000" cy="9144000"/>
  <p:defaultTextStyle>
    <a:defPPr>
      <a:defRPr lang="en-US"/>
    </a:defPPr>
    <a:lvl1pPr algn="ctr" rtl="0" eaLnBrk="0" fontAlgn="base" hangingPunct="0">
      <a:spcBef>
        <a:spcPct val="0"/>
      </a:spcBef>
      <a:spcAft>
        <a:spcPct val="0"/>
      </a:spcAft>
      <a:defRPr sz="2000" b="1" kern="1200">
        <a:solidFill>
          <a:schemeClr val="tx1"/>
        </a:solidFill>
        <a:latin typeface="Arial Narrow" panose="020B0606020202030204" pitchFamily="34" charset="0"/>
        <a:ea typeface="+mn-ea"/>
        <a:cs typeface="+mn-cs"/>
      </a:defRPr>
    </a:lvl1pPr>
    <a:lvl2pPr marL="457200" algn="ctr" rtl="0" eaLnBrk="0" fontAlgn="base" hangingPunct="0">
      <a:spcBef>
        <a:spcPct val="0"/>
      </a:spcBef>
      <a:spcAft>
        <a:spcPct val="0"/>
      </a:spcAft>
      <a:defRPr sz="2000" b="1" kern="1200">
        <a:solidFill>
          <a:schemeClr val="tx1"/>
        </a:solidFill>
        <a:latin typeface="Arial Narrow" panose="020B0606020202030204" pitchFamily="34" charset="0"/>
        <a:ea typeface="+mn-ea"/>
        <a:cs typeface="+mn-cs"/>
      </a:defRPr>
    </a:lvl2pPr>
    <a:lvl3pPr marL="914400" algn="ctr" rtl="0" eaLnBrk="0" fontAlgn="base" hangingPunct="0">
      <a:spcBef>
        <a:spcPct val="0"/>
      </a:spcBef>
      <a:spcAft>
        <a:spcPct val="0"/>
      </a:spcAft>
      <a:defRPr sz="2000" b="1" kern="1200">
        <a:solidFill>
          <a:schemeClr val="tx1"/>
        </a:solidFill>
        <a:latin typeface="Arial Narrow" panose="020B0606020202030204" pitchFamily="34" charset="0"/>
        <a:ea typeface="+mn-ea"/>
        <a:cs typeface="+mn-cs"/>
      </a:defRPr>
    </a:lvl3pPr>
    <a:lvl4pPr marL="1371600" algn="ctr" rtl="0" eaLnBrk="0" fontAlgn="base" hangingPunct="0">
      <a:spcBef>
        <a:spcPct val="0"/>
      </a:spcBef>
      <a:spcAft>
        <a:spcPct val="0"/>
      </a:spcAft>
      <a:defRPr sz="2000" b="1" kern="1200">
        <a:solidFill>
          <a:schemeClr val="tx1"/>
        </a:solidFill>
        <a:latin typeface="Arial Narrow" panose="020B0606020202030204" pitchFamily="34" charset="0"/>
        <a:ea typeface="+mn-ea"/>
        <a:cs typeface="+mn-cs"/>
      </a:defRPr>
    </a:lvl4pPr>
    <a:lvl5pPr marL="1828800" algn="ctr" rtl="0" eaLnBrk="0" fontAlgn="base" hangingPunct="0">
      <a:spcBef>
        <a:spcPct val="0"/>
      </a:spcBef>
      <a:spcAft>
        <a:spcPct val="0"/>
      </a:spcAft>
      <a:defRPr sz="2000" b="1" kern="1200">
        <a:solidFill>
          <a:schemeClr val="tx1"/>
        </a:solidFill>
        <a:latin typeface="Arial Narrow" panose="020B0606020202030204" pitchFamily="34" charset="0"/>
        <a:ea typeface="+mn-ea"/>
        <a:cs typeface="+mn-cs"/>
      </a:defRPr>
    </a:lvl5pPr>
    <a:lvl6pPr marL="2286000" algn="l" defTabSz="914400" rtl="0" eaLnBrk="1" latinLnBrk="0" hangingPunct="1">
      <a:defRPr sz="2000" b="1" kern="1200">
        <a:solidFill>
          <a:schemeClr val="tx1"/>
        </a:solidFill>
        <a:latin typeface="Arial Narrow" panose="020B0606020202030204" pitchFamily="34" charset="0"/>
        <a:ea typeface="+mn-ea"/>
        <a:cs typeface="+mn-cs"/>
      </a:defRPr>
    </a:lvl6pPr>
    <a:lvl7pPr marL="2743200" algn="l" defTabSz="914400" rtl="0" eaLnBrk="1" latinLnBrk="0" hangingPunct="1">
      <a:defRPr sz="2000" b="1" kern="1200">
        <a:solidFill>
          <a:schemeClr val="tx1"/>
        </a:solidFill>
        <a:latin typeface="Arial Narrow" panose="020B0606020202030204" pitchFamily="34" charset="0"/>
        <a:ea typeface="+mn-ea"/>
        <a:cs typeface="+mn-cs"/>
      </a:defRPr>
    </a:lvl7pPr>
    <a:lvl8pPr marL="3200400" algn="l" defTabSz="914400" rtl="0" eaLnBrk="1" latinLnBrk="0" hangingPunct="1">
      <a:defRPr sz="2000" b="1" kern="1200">
        <a:solidFill>
          <a:schemeClr val="tx1"/>
        </a:solidFill>
        <a:latin typeface="Arial Narrow" panose="020B0606020202030204" pitchFamily="34" charset="0"/>
        <a:ea typeface="+mn-ea"/>
        <a:cs typeface="+mn-cs"/>
      </a:defRPr>
    </a:lvl8pPr>
    <a:lvl9pPr marL="3657600" algn="l" defTabSz="914400" rtl="0" eaLnBrk="1" latinLnBrk="0" hangingPunct="1">
      <a:defRPr sz="2000" b="1" kern="1200">
        <a:solidFill>
          <a:schemeClr val="tx1"/>
        </a:solidFill>
        <a:latin typeface="Arial Narrow" panose="020B0606020202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CC9900"/>
    <a:srgbClr val="800080"/>
    <a:srgbClr val="CC0066"/>
    <a:srgbClr val="CC0000"/>
    <a:srgbClr val="FF3399"/>
    <a:srgbClr val="A5B89A"/>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0" autoAdjust="0"/>
    <p:restoredTop sz="87967" autoAdjust="0"/>
  </p:normalViewPr>
  <p:slideViewPr>
    <p:cSldViewPr snapToGrid="0">
      <p:cViewPr varScale="1">
        <p:scale>
          <a:sx n="61" d="100"/>
          <a:sy n="61" d="100"/>
        </p:scale>
        <p:origin x="-846" y="-96"/>
      </p:cViewPr>
      <p:guideLst>
        <p:guide orient="horz" pos="2150"/>
        <p:guide pos="291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4" Type="http://schemas.openxmlformats.org/officeDocument/2006/relationships/tableStyles" Target="tableStyles.xml"/><Relationship Id="rId93" Type="http://schemas.openxmlformats.org/officeDocument/2006/relationships/viewProps" Target="viewProps.xml"/><Relationship Id="rId92" Type="http://schemas.openxmlformats.org/officeDocument/2006/relationships/presProps" Target="presProps.xml"/><Relationship Id="rId91" Type="http://schemas.openxmlformats.org/officeDocument/2006/relationships/slide" Target="slides/slide84.xml"/><Relationship Id="rId90" Type="http://schemas.openxmlformats.org/officeDocument/2006/relationships/slide" Target="slides/slide83.xml"/><Relationship Id="rId9" Type="http://schemas.openxmlformats.org/officeDocument/2006/relationships/notesMaster" Target="notesMasters/notesMaster1.xml"/><Relationship Id="rId89" Type="http://schemas.openxmlformats.org/officeDocument/2006/relationships/slide" Target="slides/slide82.xml"/><Relationship Id="rId88" Type="http://schemas.openxmlformats.org/officeDocument/2006/relationships/slide" Target="slides/slide81.xml"/><Relationship Id="rId87" Type="http://schemas.openxmlformats.org/officeDocument/2006/relationships/slide" Target="slides/slide80.xml"/><Relationship Id="rId86" Type="http://schemas.openxmlformats.org/officeDocument/2006/relationships/slide" Target="slides/slide79.xml"/><Relationship Id="rId85" Type="http://schemas.openxmlformats.org/officeDocument/2006/relationships/slide" Target="slides/slide78.xml"/><Relationship Id="rId84" Type="http://schemas.openxmlformats.org/officeDocument/2006/relationships/slide" Target="slides/slide77.xml"/><Relationship Id="rId83" Type="http://schemas.openxmlformats.org/officeDocument/2006/relationships/slide" Target="slides/slide76.xml"/><Relationship Id="rId82" Type="http://schemas.openxmlformats.org/officeDocument/2006/relationships/slide" Target="slides/slide75.xml"/><Relationship Id="rId81" Type="http://schemas.openxmlformats.org/officeDocument/2006/relationships/slide" Target="slides/slide74.xml"/><Relationship Id="rId80" Type="http://schemas.openxmlformats.org/officeDocument/2006/relationships/slide" Target="slides/slide73.xml"/><Relationship Id="rId8" Type="http://schemas.openxmlformats.org/officeDocument/2006/relationships/slide" Target="slides/slide2.xml"/><Relationship Id="rId79" Type="http://schemas.openxmlformats.org/officeDocument/2006/relationships/slide" Target="slides/slide72.xml"/><Relationship Id="rId78" Type="http://schemas.openxmlformats.org/officeDocument/2006/relationships/slide" Target="slides/slide71.xml"/><Relationship Id="rId77" Type="http://schemas.openxmlformats.org/officeDocument/2006/relationships/slide" Target="slides/slide70.xml"/><Relationship Id="rId76" Type="http://schemas.openxmlformats.org/officeDocument/2006/relationships/slide" Target="slides/slide69.xml"/><Relationship Id="rId75" Type="http://schemas.openxmlformats.org/officeDocument/2006/relationships/slide" Target="slides/slide68.xml"/><Relationship Id="rId74" Type="http://schemas.openxmlformats.org/officeDocument/2006/relationships/slide" Target="slides/slide67.xml"/><Relationship Id="rId73" Type="http://schemas.openxmlformats.org/officeDocument/2006/relationships/slide" Target="slides/slide66.xml"/><Relationship Id="rId72" Type="http://schemas.openxmlformats.org/officeDocument/2006/relationships/slide" Target="slides/slide65.xml"/><Relationship Id="rId71" Type="http://schemas.openxmlformats.org/officeDocument/2006/relationships/slide" Target="slides/slide64.xml"/><Relationship Id="rId70" Type="http://schemas.openxmlformats.org/officeDocument/2006/relationships/slide" Target="slides/slide63.xml"/><Relationship Id="rId7" Type="http://schemas.openxmlformats.org/officeDocument/2006/relationships/slide" Target="slides/slide1.xml"/><Relationship Id="rId69" Type="http://schemas.openxmlformats.org/officeDocument/2006/relationships/slide" Target="slides/slide62.xml"/><Relationship Id="rId68" Type="http://schemas.openxmlformats.org/officeDocument/2006/relationships/slide" Target="slides/slide61.xml"/><Relationship Id="rId67" Type="http://schemas.openxmlformats.org/officeDocument/2006/relationships/slide" Target="slides/slide60.xml"/><Relationship Id="rId66" Type="http://schemas.openxmlformats.org/officeDocument/2006/relationships/slide" Target="slides/slide59.xml"/><Relationship Id="rId65" Type="http://schemas.openxmlformats.org/officeDocument/2006/relationships/slide" Target="slides/slide58.xml"/><Relationship Id="rId64" Type="http://schemas.openxmlformats.org/officeDocument/2006/relationships/slide" Target="slides/slide57.xml"/><Relationship Id="rId63" Type="http://schemas.openxmlformats.org/officeDocument/2006/relationships/slide" Target="slides/slide56.xml"/><Relationship Id="rId62" Type="http://schemas.openxmlformats.org/officeDocument/2006/relationships/slide" Target="slides/slide55.xml"/><Relationship Id="rId61" Type="http://schemas.openxmlformats.org/officeDocument/2006/relationships/slide" Target="slides/slide54.xml"/><Relationship Id="rId60" Type="http://schemas.openxmlformats.org/officeDocument/2006/relationships/slide" Target="slides/slide53.xml"/><Relationship Id="rId6" Type="http://schemas.openxmlformats.org/officeDocument/2006/relationships/slideMaster" Target="slideMasters/slideMaster5.xml"/><Relationship Id="rId59" Type="http://schemas.openxmlformats.org/officeDocument/2006/relationships/slide" Target="slides/slide52.xml"/><Relationship Id="rId58" Type="http://schemas.openxmlformats.org/officeDocument/2006/relationships/slide" Target="slides/slide51.xml"/><Relationship Id="rId57" Type="http://schemas.openxmlformats.org/officeDocument/2006/relationships/slide" Target="slides/slide50.xml"/><Relationship Id="rId56" Type="http://schemas.openxmlformats.org/officeDocument/2006/relationships/slide" Target="slides/slide49.xml"/><Relationship Id="rId55" Type="http://schemas.openxmlformats.org/officeDocument/2006/relationships/slide" Target="slides/slide48.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b="0">
                <a:latin typeface="Arial" panose="020B0604020202020204" pitchFamily="34" charset="0"/>
              </a:defRPr>
            </a:lvl1pPr>
          </a:lstStyle>
          <a:p>
            <a:pPr>
              <a:defRPr/>
            </a:pPr>
            <a:endParaRPr lang="zh-CN" altLang="en-US"/>
          </a:p>
        </p:txBody>
      </p:sp>
      <p:sp>
        <p:nvSpPr>
          <p:cNvPr id="839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Arial" panose="020B0604020202020204" pitchFamily="34" charset="0"/>
              </a:defRPr>
            </a:lvl1pPr>
          </a:lstStyle>
          <a:p>
            <a:pPr>
              <a:defRPr/>
            </a:pPr>
            <a:endParaRPr lang="en-US" altLang="zh-CN"/>
          </a:p>
        </p:txBody>
      </p:sp>
      <p:sp>
        <p:nvSpPr>
          <p:cNvPr id="1013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839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smtClean="0"/>
              <a:t>Click to edit Master text styles</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endParaRPr lang="en-US" altLang="zh-CN" noProof="0" smtClean="0"/>
          </a:p>
        </p:txBody>
      </p:sp>
      <p:sp>
        <p:nvSpPr>
          <p:cNvPr id="839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200" b="0">
                <a:latin typeface="Arial" panose="020B0604020202020204" pitchFamily="34" charset="0"/>
              </a:defRPr>
            </a:lvl1pPr>
          </a:lstStyle>
          <a:p>
            <a:pPr>
              <a:defRPr/>
            </a:pPr>
            <a:endParaRPr lang="en-US" altLang="zh-CN"/>
          </a:p>
        </p:txBody>
      </p:sp>
      <p:sp>
        <p:nvSpPr>
          <p:cNvPr id="839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latin typeface="Arial" panose="020B0604020202020204" pitchFamily="34" charset="0"/>
              </a:defRPr>
            </a:lvl1pPr>
          </a:lstStyle>
          <a:p>
            <a:pPr>
              <a:defRPr/>
            </a:pPr>
            <a:fld id="{7878E44C-86D7-4EE1-83DA-1550D62BCF17}"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C463313-992E-443B-ACDE-ECA9C63267D9}" type="slidenum">
              <a:rPr lang="zh-CN" altLang="en-US" smtClean="0"/>
            </a:fld>
            <a:endParaRPr lang="en-US" altLang="zh-CN" smtClean="0"/>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FEA4F68D-C62D-4094-BE67-430673C49B84}"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14691" name="Rectangle 2"/>
          <p:cNvSpPr>
            <a:spLocks noGrp="1" noRot="1" noChangeAspect="1" noChangeArrowheads="1" noTextEdit="1"/>
          </p:cNvSpPr>
          <p:nvPr>
            <p:ph type="sldImg"/>
          </p:nvPr>
        </p:nvSpPr>
        <p:spPr/>
      </p:sp>
      <p:sp>
        <p:nvSpPr>
          <p:cNvPr id="11469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AE53DD10-7C06-45B8-BA0D-6E334B32390D}"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7BD7C353-4F8F-4860-B0AE-44BA0C048E27}"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DE7F1CAA-8618-40F0-835D-AAEA7EBB46F3}"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802B1179-A358-4AAF-8BD7-BFAC197A2A7B}"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20835" name="Rectangle 2"/>
          <p:cNvSpPr>
            <a:spLocks noGrp="1" noRot="1" noChangeAspect="1" noChangeArrowheads="1" noTextEdit="1"/>
          </p:cNvSpPr>
          <p:nvPr>
            <p:ph type="sldImg"/>
          </p:nvPr>
        </p:nvSpPr>
        <p:spPr/>
      </p:sp>
      <p:sp>
        <p:nvSpPr>
          <p:cNvPr id="120836"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36E2FAE9-7A56-4320-894D-3B567B7909C0}"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274E56D6-D808-4F4A-88AE-84DA374FCF84}"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24931" name="Rectangle 2"/>
          <p:cNvSpPr>
            <a:spLocks noGrp="1" noRot="1" noChangeAspect="1" noChangeArrowheads="1" noTextEdit="1"/>
          </p:cNvSpPr>
          <p:nvPr>
            <p:ph type="sldImg"/>
          </p:nvPr>
        </p:nvSpPr>
        <p:spPr/>
      </p:sp>
      <p:sp>
        <p:nvSpPr>
          <p:cNvPr id="124932"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4ED7B53F-8746-4ABE-8B88-A5475AB608A8}"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02D2617E-6F78-49BA-9BED-FE5F0653D3D4}"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26979" name="Rectangle 2"/>
          <p:cNvSpPr>
            <a:spLocks noGrp="1" noRot="1" noChangeAspect="1" noChangeArrowheads="1" noTextEdit="1"/>
          </p:cNvSpPr>
          <p:nvPr>
            <p:ph type="sldImg"/>
          </p:nvPr>
        </p:nvSpPr>
        <p:spPr/>
      </p:sp>
      <p:sp>
        <p:nvSpPr>
          <p:cNvPr id="12698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FA683AEF-4B6B-4B52-9E9D-98F0F51ABADF}"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28003" name="Rectangle 2"/>
          <p:cNvSpPr>
            <a:spLocks noGrp="1" noRot="1" noChangeAspect="1" noChangeArrowheads="1" noTextEdit="1"/>
          </p:cNvSpPr>
          <p:nvPr>
            <p:ph type="sldImg"/>
          </p:nvPr>
        </p:nvSpPr>
        <p:spPr/>
      </p:sp>
      <p:sp>
        <p:nvSpPr>
          <p:cNvPr id="128004"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0666FF47-F2BF-44CD-9D3A-FCB62103C8AE}"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04451" name="Rectangle 2"/>
          <p:cNvSpPr>
            <a:spLocks noGrp="1" noRot="1" noChangeAspect="1" noChangeArrowheads="1" noTextEdit="1"/>
          </p:cNvSpPr>
          <p:nvPr>
            <p:ph type="sldImg"/>
          </p:nvPr>
        </p:nvSpPr>
        <p:spPr/>
      </p:sp>
      <p:sp>
        <p:nvSpPr>
          <p:cNvPr id="10445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D48D00C1-2152-4C3A-B1C6-6882B37B7C0A}"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29027" name="Rectangle 2"/>
          <p:cNvSpPr>
            <a:spLocks noGrp="1" noRot="1" noChangeAspect="1" noChangeArrowheads="1" noTextEdit="1"/>
          </p:cNvSpPr>
          <p:nvPr>
            <p:ph type="sldImg"/>
          </p:nvPr>
        </p:nvSpPr>
        <p:spPr/>
      </p:sp>
      <p:sp>
        <p:nvSpPr>
          <p:cNvPr id="129028"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AC631C96-C50C-4734-9C2C-6656EF317567}"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30051" name="Rectangle 2"/>
          <p:cNvSpPr>
            <a:spLocks noGrp="1" noRot="1" noChangeAspect="1" noChangeArrowheads="1" noTextEdit="1"/>
          </p:cNvSpPr>
          <p:nvPr>
            <p:ph type="sldImg"/>
          </p:nvPr>
        </p:nvSpPr>
        <p:spPr/>
      </p:sp>
      <p:sp>
        <p:nvSpPr>
          <p:cNvPr id="130052"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A18129FF-C25B-48CB-96FD-3E1C89719323}"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31075" name="Rectangle 2"/>
          <p:cNvSpPr>
            <a:spLocks noGrp="1" noRot="1" noChangeAspect="1" noChangeArrowheads="1" noTextEdit="1"/>
          </p:cNvSpPr>
          <p:nvPr>
            <p:ph type="sldImg"/>
          </p:nvPr>
        </p:nvSpPr>
        <p:spPr/>
      </p:sp>
      <p:sp>
        <p:nvSpPr>
          <p:cNvPr id="131076"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74115574-9169-475D-876D-5D2DF7D1E962}"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32099" name="Rectangle 2"/>
          <p:cNvSpPr>
            <a:spLocks noGrp="1" noRot="1" noChangeAspect="1" noChangeArrowheads="1" noTextEdit="1"/>
          </p:cNvSpPr>
          <p:nvPr>
            <p:ph type="sldImg"/>
          </p:nvPr>
        </p:nvSpPr>
        <p:spPr/>
      </p:sp>
      <p:sp>
        <p:nvSpPr>
          <p:cNvPr id="13210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9ED95FC9-5A19-4CDA-A948-9A98F4E2D176}"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38243" name="Rectangle 2"/>
          <p:cNvSpPr>
            <a:spLocks noGrp="1" noRot="1" noChangeAspect="1" noChangeArrowheads="1" noTextEdit="1"/>
          </p:cNvSpPr>
          <p:nvPr>
            <p:ph type="sldImg"/>
          </p:nvPr>
        </p:nvSpPr>
        <p:spPr/>
      </p:sp>
      <p:sp>
        <p:nvSpPr>
          <p:cNvPr id="138244"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7DA5A57E-8D78-4AFC-9670-6E5D5DEF2BFA}"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39267" name="Rectangle 2"/>
          <p:cNvSpPr>
            <a:spLocks noGrp="1" noRot="1" noChangeAspect="1" noChangeArrowheads="1" noTextEdit="1"/>
          </p:cNvSpPr>
          <p:nvPr>
            <p:ph type="sldImg"/>
          </p:nvPr>
        </p:nvSpPr>
        <p:spPr/>
      </p:sp>
      <p:sp>
        <p:nvSpPr>
          <p:cNvPr id="139268"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37CF3E8E-CD8D-40CE-BBA0-2A28AF40E9C1}"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40291" name="Rectangle 2"/>
          <p:cNvSpPr>
            <a:spLocks noGrp="1" noRot="1" noChangeAspect="1" noChangeArrowheads="1" noTextEdit="1"/>
          </p:cNvSpPr>
          <p:nvPr>
            <p:ph type="sldImg"/>
          </p:nvPr>
        </p:nvSpPr>
        <p:spPr/>
      </p:sp>
      <p:sp>
        <p:nvSpPr>
          <p:cNvPr id="140292"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2F45D461-9A3D-4BAB-B1C9-D0D618005DD8}"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33123" name="Rectangle 2"/>
          <p:cNvSpPr>
            <a:spLocks noGrp="1" noRot="1" noChangeAspect="1" noChangeArrowheads="1" noTextEdit="1"/>
          </p:cNvSpPr>
          <p:nvPr>
            <p:ph type="sldImg"/>
          </p:nvPr>
        </p:nvSpPr>
        <p:spPr/>
      </p:sp>
      <p:sp>
        <p:nvSpPr>
          <p:cNvPr id="133124"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2AA429A2-6CAB-41CF-AF85-B74DC3212242}"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34147" name="Rectangle 2"/>
          <p:cNvSpPr>
            <a:spLocks noGrp="1" noRot="1" noChangeAspect="1" noChangeArrowheads="1" noTextEdit="1"/>
          </p:cNvSpPr>
          <p:nvPr>
            <p:ph type="sldImg"/>
          </p:nvPr>
        </p:nvSpPr>
        <p:spPr/>
      </p:sp>
      <p:sp>
        <p:nvSpPr>
          <p:cNvPr id="134148"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BEDB704E-E1B3-4BBD-A863-18C33EB27980}"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50531" name="Rectangle 2"/>
          <p:cNvSpPr>
            <a:spLocks noGrp="1" noRot="1" noChangeAspect="1" noChangeArrowheads="1" noTextEdit="1"/>
          </p:cNvSpPr>
          <p:nvPr>
            <p:ph type="sldImg"/>
          </p:nvPr>
        </p:nvSpPr>
        <p:spPr/>
      </p:sp>
      <p:sp>
        <p:nvSpPr>
          <p:cNvPr id="150532"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7D402252-EAC4-4BB1-8D24-3B9F20A5BE2D}"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D142F995-9452-429E-808E-CF6C0CE12340}"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35171" name="Rectangle 2"/>
          <p:cNvSpPr>
            <a:spLocks noGrp="1" noRot="1" noChangeAspect="1" noChangeArrowheads="1" noTextEdit="1"/>
          </p:cNvSpPr>
          <p:nvPr>
            <p:ph type="sldImg"/>
          </p:nvPr>
        </p:nvSpPr>
        <p:spPr/>
      </p:sp>
      <p:sp>
        <p:nvSpPr>
          <p:cNvPr id="135172"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A87D855F-8F11-404C-B0FA-63CF172E4DF0}"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36195" name="Rectangle 2"/>
          <p:cNvSpPr>
            <a:spLocks noGrp="1" noRot="1" noChangeAspect="1" noChangeArrowheads="1" noTextEdit="1"/>
          </p:cNvSpPr>
          <p:nvPr>
            <p:ph type="sldImg"/>
          </p:nvPr>
        </p:nvSpPr>
        <p:spPr/>
      </p:sp>
      <p:sp>
        <p:nvSpPr>
          <p:cNvPr id="13619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13D9C400-E80D-47E6-A280-FABE38CEF52B}"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41315" name="Rectangle 2"/>
          <p:cNvSpPr>
            <a:spLocks noGrp="1" noRot="1" noChangeAspect="1" noChangeArrowheads="1" noTextEdit="1"/>
          </p:cNvSpPr>
          <p:nvPr>
            <p:ph type="sldImg"/>
          </p:nvPr>
        </p:nvSpPr>
        <p:spPr/>
      </p:sp>
      <p:sp>
        <p:nvSpPr>
          <p:cNvPr id="141316"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D0A6FF11-91C2-4424-B5A9-294A4CF45385}"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42339" name="Rectangle 2"/>
          <p:cNvSpPr>
            <a:spLocks noGrp="1" noRot="1" noChangeAspect="1" noChangeArrowheads="1" noTextEdit="1"/>
          </p:cNvSpPr>
          <p:nvPr>
            <p:ph type="sldImg"/>
          </p:nvPr>
        </p:nvSpPr>
        <p:spPr/>
      </p:sp>
      <p:sp>
        <p:nvSpPr>
          <p:cNvPr id="14234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7B7E6946-8C6A-4870-AE99-674F0DD5F4C5}"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43363" name="Rectangle 2"/>
          <p:cNvSpPr>
            <a:spLocks noGrp="1" noRot="1" noChangeAspect="1" noChangeArrowheads="1" noTextEdit="1"/>
          </p:cNvSpPr>
          <p:nvPr>
            <p:ph type="sldImg"/>
          </p:nvPr>
        </p:nvSpPr>
        <p:spPr/>
      </p:sp>
      <p:sp>
        <p:nvSpPr>
          <p:cNvPr id="143364"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57FEFA77-0063-454E-87D5-10A2771A9B4E}"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44387" name="Rectangle 2"/>
          <p:cNvSpPr>
            <a:spLocks noGrp="1" noRot="1" noChangeAspect="1" noChangeArrowheads="1" noTextEdit="1"/>
          </p:cNvSpPr>
          <p:nvPr>
            <p:ph type="sldImg"/>
          </p:nvPr>
        </p:nvSpPr>
        <p:spPr/>
      </p:sp>
      <p:sp>
        <p:nvSpPr>
          <p:cNvPr id="144388"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007E1CD0-317E-4F0A-8145-85707812B322}"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45411" name="Rectangle 2"/>
          <p:cNvSpPr>
            <a:spLocks noGrp="1" noRot="1" noChangeAspect="1" noChangeArrowheads="1" noTextEdit="1"/>
          </p:cNvSpPr>
          <p:nvPr>
            <p:ph type="sldImg"/>
          </p:nvPr>
        </p:nvSpPr>
        <p:spPr/>
      </p:sp>
      <p:sp>
        <p:nvSpPr>
          <p:cNvPr id="145412"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6DB78B48-67B4-4D2C-81D6-89CD2BF1358D}"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46435" name="Rectangle 2"/>
          <p:cNvSpPr>
            <a:spLocks noGrp="1" noRot="1" noChangeAspect="1" noChangeArrowheads="1" noTextEdit="1"/>
          </p:cNvSpPr>
          <p:nvPr>
            <p:ph type="sldImg"/>
          </p:nvPr>
        </p:nvSpPr>
        <p:spPr/>
      </p:sp>
      <p:sp>
        <p:nvSpPr>
          <p:cNvPr id="146436"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63DA9FC1-7F0A-4236-A372-F40357D94323}"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47459" name="Rectangle 2"/>
          <p:cNvSpPr>
            <a:spLocks noGrp="1" noRot="1" noChangeAspect="1" noChangeArrowheads="1" noTextEdit="1"/>
          </p:cNvSpPr>
          <p:nvPr>
            <p:ph type="sldImg"/>
          </p:nvPr>
        </p:nvSpPr>
        <p:spPr/>
      </p:sp>
      <p:sp>
        <p:nvSpPr>
          <p:cNvPr id="14746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A3B16FB1-37B8-40CD-9113-D0E0D410AEA4}"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48483" name="Rectangle 2"/>
          <p:cNvSpPr>
            <a:spLocks noGrp="1" noRot="1" noChangeAspect="1" noChangeArrowheads="1" noTextEdit="1"/>
          </p:cNvSpPr>
          <p:nvPr>
            <p:ph type="sldImg"/>
          </p:nvPr>
        </p:nvSpPr>
        <p:spPr/>
      </p:sp>
      <p:sp>
        <p:nvSpPr>
          <p:cNvPr id="148484"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82425AA7-DB3D-4209-8A8C-C18C599B9916}"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06499" name="Rectangle 2"/>
          <p:cNvSpPr>
            <a:spLocks noGrp="1" noRot="1" noChangeAspect="1" noChangeArrowheads="1" noTextEdit="1"/>
          </p:cNvSpPr>
          <p:nvPr>
            <p:ph type="sldImg"/>
          </p:nvPr>
        </p:nvSpPr>
        <p:spPr/>
      </p:sp>
      <p:sp>
        <p:nvSpPr>
          <p:cNvPr id="10650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25162D7E-1F0A-4382-9904-65984A8FB0B9}"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49507" name="Rectangle 2"/>
          <p:cNvSpPr>
            <a:spLocks noGrp="1" noRot="1" noChangeAspect="1" noChangeArrowheads="1" noTextEdit="1"/>
          </p:cNvSpPr>
          <p:nvPr>
            <p:ph type="sldImg"/>
          </p:nvPr>
        </p:nvSpPr>
        <p:spPr/>
      </p:sp>
      <p:sp>
        <p:nvSpPr>
          <p:cNvPr id="149508"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1B3E4AB9-ECE3-4EA1-969C-75C830D57788}"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51555" name="Rectangle 2"/>
          <p:cNvSpPr>
            <a:spLocks noGrp="1" noRot="1" noChangeAspect="1" noChangeArrowheads="1" noTextEdit="1"/>
          </p:cNvSpPr>
          <p:nvPr>
            <p:ph type="sldImg"/>
          </p:nvPr>
        </p:nvSpPr>
        <p:spPr/>
      </p:sp>
      <p:sp>
        <p:nvSpPr>
          <p:cNvPr id="151556"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53EA7AA1-0C1E-4EFE-BFE1-1961A6DD4ABC}"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52579" name="Rectangle 2"/>
          <p:cNvSpPr>
            <a:spLocks noGrp="1" noRot="1" noChangeAspect="1" noChangeArrowheads="1" noTextEdit="1"/>
          </p:cNvSpPr>
          <p:nvPr>
            <p:ph type="sldImg"/>
          </p:nvPr>
        </p:nvSpPr>
        <p:spPr/>
      </p:sp>
      <p:sp>
        <p:nvSpPr>
          <p:cNvPr id="15258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5C5EC8B4-2C7D-4AFA-80A6-A363F1982480}"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53603" name="Rectangle 2"/>
          <p:cNvSpPr>
            <a:spLocks noGrp="1" noRot="1" noChangeAspect="1" noChangeArrowheads="1" noTextEdit="1"/>
          </p:cNvSpPr>
          <p:nvPr>
            <p:ph type="sldImg"/>
          </p:nvPr>
        </p:nvSpPr>
        <p:spPr/>
      </p:sp>
      <p:sp>
        <p:nvSpPr>
          <p:cNvPr id="153604"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1FCC73DA-4CA1-44A5-AE0C-39C788092708}"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54627" name="Rectangle 2"/>
          <p:cNvSpPr>
            <a:spLocks noGrp="1" noRot="1" noChangeAspect="1" noChangeArrowheads="1" noTextEdit="1"/>
          </p:cNvSpPr>
          <p:nvPr>
            <p:ph type="sldImg"/>
          </p:nvPr>
        </p:nvSpPr>
        <p:spPr/>
      </p:sp>
      <p:sp>
        <p:nvSpPr>
          <p:cNvPr id="154628"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1CCC6B2E-40A9-4E6A-BF9D-BF4EED975499}"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55651" name="Rectangle 2"/>
          <p:cNvSpPr>
            <a:spLocks noGrp="1" noRot="1" noChangeAspect="1" noChangeArrowheads="1" noTextEdit="1"/>
          </p:cNvSpPr>
          <p:nvPr>
            <p:ph type="sldImg"/>
          </p:nvPr>
        </p:nvSpPr>
        <p:spPr/>
      </p:sp>
      <p:sp>
        <p:nvSpPr>
          <p:cNvPr id="155652"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BD2C02F9-3273-4CA4-8901-4EB699C0EBDA}"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56675" name="Rectangle 2"/>
          <p:cNvSpPr>
            <a:spLocks noGrp="1" noRot="1" noChangeAspect="1" noChangeArrowheads="1" noTextEdit="1"/>
          </p:cNvSpPr>
          <p:nvPr>
            <p:ph type="sldImg"/>
          </p:nvPr>
        </p:nvSpPr>
        <p:spPr/>
      </p:sp>
      <p:sp>
        <p:nvSpPr>
          <p:cNvPr id="156676"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9AD22B3C-5461-4920-8F34-06433A6D54EE}"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57699" name="Rectangle 2"/>
          <p:cNvSpPr>
            <a:spLocks noGrp="1" noRot="1" noChangeAspect="1" noChangeArrowheads="1" noTextEdit="1"/>
          </p:cNvSpPr>
          <p:nvPr>
            <p:ph type="sldImg"/>
          </p:nvPr>
        </p:nvSpPr>
        <p:spPr/>
      </p:sp>
      <p:sp>
        <p:nvSpPr>
          <p:cNvPr id="15770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8C92804-AC74-468A-BFA0-EE89E4F060D9}"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58723" name="Rectangle 2"/>
          <p:cNvSpPr>
            <a:spLocks noGrp="1" noRot="1" noChangeAspect="1" noChangeArrowheads="1" noTextEdit="1"/>
          </p:cNvSpPr>
          <p:nvPr>
            <p:ph type="sldImg"/>
          </p:nvPr>
        </p:nvSpPr>
        <p:spPr/>
      </p:sp>
      <p:sp>
        <p:nvSpPr>
          <p:cNvPr id="158724"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86865E4D-8F79-4750-BADF-55290A335A76}"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59747" name="Rectangle 2"/>
          <p:cNvSpPr>
            <a:spLocks noGrp="1" noRot="1" noChangeAspect="1" noChangeArrowheads="1" noTextEdit="1"/>
          </p:cNvSpPr>
          <p:nvPr>
            <p:ph type="sldImg"/>
          </p:nvPr>
        </p:nvSpPr>
        <p:spPr/>
      </p:sp>
      <p:sp>
        <p:nvSpPr>
          <p:cNvPr id="159748"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7FA01EF-AED5-411E-B80F-C78C617547E3}"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43BA8AB7-A423-4F5D-A67F-45D5F92C438C}"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60771" name="Rectangle 2"/>
          <p:cNvSpPr>
            <a:spLocks noGrp="1" noRot="1" noChangeAspect="1" noChangeArrowheads="1" noTextEdit="1"/>
          </p:cNvSpPr>
          <p:nvPr>
            <p:ph type="sldImg"/>
          </p:nvPr>
        </p:nvSpPr>
        <p:spPr/>
      </p:sp>
      <p:sp>
        <p:nvSpPr>
          <p:cNvPr id="160772"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B1532700-2876-4606-937F-4267F0ECBB7E}"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61795" name="Rectangle 2"/>
          <p:cNvSpPr>
            <a:spLocks noGrp="1" noRot="1" noChangeAspect="1" noChangeArrowheads="1" noTextEdit="1"/>
          </p:cNvSpPr>
          <p:nvPr>
            <p:ph type="sldImg"/>
          </p:nvPr>
        </p:nvSpPr>
        <p:spPr/>
      </p:sp>
      <p:sp>
        <p:nvSpPr>
          <p:cNvPr id="161796"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F62BA088-8B0D-409B-A5D2-82CFE0DECC40}"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62819" name="Rectangle 2"/>
          <p:cNvSpPr>
            <a:spLocks noGrp="1" noRot="1" noChangeAspect="1" noChangeArrowheads="1" noTextEdit="1"/>
          </p:cNvSpPr>
          <p:nvPr>
            <p:ph type="sldImg"/>
          </p:nvPr>
        </p:nvSpPr>
        <p:spPr/>
      </p:sp>
      <p:sp>
        <p:nvSpPr>
          <p:cNvPr id="16282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4CB03336-49FA-4FA9-B724-AA7F3AA4978E}"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63843" name="Rectangle 2"/>
          <p:cNvSpPr>
            <a:spLocks noGrp="1" noRot="1" noChangeAspect="1" noChangeArrowheads="1" noTextEdit="1"/>
          </p:cNvSpPr>
          <p:nvPr>
            <p:ph type="sldImg"/>
          </p:nvPr>
        </p:nvSpPr>
        <p:spPr/>
      </p:sp>
      <p:sp>
        <p:nvSpPr>
          <p:cNvPr id="163844"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BF610B89-3104-4878-B4F4-A81AE5563CFE}"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64867" name="Rectangle 2"/>
          <p:cNvSpPr>
            <a:spLocks noGrp="1" noRot="1" noChangeAspect="1" noChangeArrowheads="1" noTextEdit="1"/>
          </p:cNvSpPr>
          <p:nvPr>
            <p:ph type="sldImg"/>
          </p:nvPr>
        </p:nvSpPr>
        <p:spPr/>
      </p:sp>
      <p:sp>
        <p:nvSpPr>
          <p:cNvPr id="164868"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7E4114E6-4658-4328-8509-8C151E161683}"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65891" name="Rectangle 2"/>
          <p:cNvSpPr>
            <a:spLocks noGrp="1" noRot="1" noChangeAspect="1" noChangeArrowheads="1" noTextEdit="1"/>
          </p:cNvSpPr>
          <p:nvPr>
            <p:ph type="sldImg"/>
          </p:nvPr>
        </p:nvSpPr>
        <p:spPr/>
      </p:sp>
      <p:sp>
        <p:nvSpPr>
          <p:cNvPr id="165892"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35B9ACF6-40E5-4E87-99B7-2A597808C7AF}"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66915" name="Rectangle 2"/>
          <p:cNvSpPr>
            <a:spLocks noGrp="1" noRot="1" noChangeAspect="1" noChangeArrowheads="1" noTextEdit="1"/>
          </p:cNvSpPr>
          <p:nvPr>
            <p:ph type="sldImg"/>
          </p:nvPr>
        </p:nvSpPr>
        <p:spPr/>
      </p:sp>
      <p:sp>
        <p:nvSpPr>
          <p:cNvPr id="166916"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p:sp>
      <p:sp>
        <p:nvSpPr>
          <p:cNvPr id="167939"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E2F06108-2FFF-47B9-B0AF-6266F607122C}"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68963" name="Rectangle 2"/>
          <p:cNvSpPr>
            <a:spLocks noGrp="1" noRot="1" noChangeAspect="1" noChangeArrowheads="1" noTextEdit="1"/>
          </p:cNvSpPr>
          <p:nvPr>
            <p:ph type="sldImg"/>
          </p:nvPr>
        </p:nvSpPr>
        <p:spPr/>
      </p:sp>
      <p:sp>
        <p:nvSpPr>
          <p:cNvPr id="168964"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D4378420-A37A-4A22-86B9-08E3E133D813}"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69987" name="Rectangle 2"/>
          <p:cNvSpPr>
            <a:spLocks noGrp="1" noRot="1" noChangeAspect="1" noChangeArrowheads="1" noTextEdit="1"/>
          </p:cNvSpPr>
          <p:nvPr>
            <p:ph type="sldImg"/>
          </p:nvPr>
        </p:nvSpPr>
        <p:spPr/>
      </p:sp>
      <p:sp>
        <p:nvSpPr>
          <p:cNvPr id="169988"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389130B9-7B35-48D3-B754-AB1982C8427B}"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0DE24B9F-4342-46AB-8777-B3D6BC17D6ED}"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71011" name="Rectangle 2"/>
          <p:cNvSpPr>
            <a:spLocks noGrp="1" noRot="1" noChangeAspect="1" noChangeArrowheads="1" noTextEdit="1"/>
          </p:cNvSpPr>
          <p:nvPr>
            <p:ph type="sldImg"/>
          </p:nvPr>
        </p:nvSpPr>
        <p:spPr/>
      </p:sp>
      <p:sp>
        <p:nvSpPr>
          <p:cNvPr id="171012"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9DE1EB06-71FB-4B2D-9044-FC8F759C4E35}"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94DCA0D1-6B69-4AD0-8342-D71A71A3F907}"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73059" name="Rectangle 2"/>
          <p:cNvSpPr>
            <a:spLocks noGrp="1" noRot="1" noChangeAspect="1" noChangeArrowheads="1" noTextEdit="1"/>
          </p:cNvSpPr>
          <p:nvPr>
            <p:ph type="sldImg"/>
          </p:nvPr>
        </p:nvSpPr>
        <p:spPr/>
      </p:sp>
      <p:sp>
        <p:nvSpPr>
          <p:cNvPr id="17306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A1401BF1-219E-4821-B292-E62EA4C37BD0}"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74083" name="Rectangle 2"/>
          <p:cNvSpPr>
            <a:spLocks noGrp="1" noRot="1" noChangeAspect="1" noChangeArrowheads="1" noTextEdit="1"/>
          </p:cNvSpPr>
          <p:nvPr>
            <p:ph type="sldImg"/>
          </p:nvPr>
        </p:nvSpPr>
        <p:spPr/>
      </p:sp>
      <p:sp>
        <p:nvSpPr>
          <p:cNvPr id="174084"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9B6D2073-C69C-4DFC-A496-B096092F1B53}"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75107" name="Rectangle 2"/>
          <p:cNvSpPr>
            <a:spLocks noGrp="1" noRot="1" noChangeAspect="1" noChangeArrowheads="1" noTextEdit="1"/>
          </p:cNvSpPr>
          <p:nvPr>
            <p:ph type="sldImg"/>
          </p:nvPr>
        </p:nvSpPr>
        <p:spPr/>
      </p:sp>
      <p:sp>
        <p:nvSpPr>
          <p:cNvPr id="175108"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ADDA39A2-116A-4F6D-9CEE-E20775DAB872}"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76131" name="Rectangle 2"/>
          <p:cNvSpPr>
            <a:spLocks noGrp="1" noRot="1" noChangeAspect="1" noChangeArrowheads="1" noTextEdit="1"/>
          </p:cNvSpPr>
          <p:nvPr>
            <p:ph type="sldImg"/>
          </p:nvPr>
        </p:nvSpPr>
        <p:spPr/>
      </p:sp>
      <p:sp>
        <p:nvSpPr>
          <p:cNvPr id="176132"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95FB2033-22CE-4063-9E7C-D55C449168C2}"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77155" name="Rectangle 2"/>
          <p:cNvSpPr>
            <a:spLocks noGrp="1" noRot="1" noChangeAspect="1" noChangeArrowheads="1" noTextEdit="1"/>
          </p:cNvSpPr>
          <p:nvPr>
            <p:ph type="sldImg"/>
          </p:nvPr>
        </p:nvSpPr>
        <p:spPr/>
      </p:sp>
      <p:sp>
        <p:nvSpPr>
          <p:cNvPr id="177156"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99BFEB7A-19F6-43C0-B37A-0EEC71FB23AF}"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78179" name="Rectangle 2"/>
          <p:cNvSpPr>
            <a:spLocks noGrp="1" noRot="1" noChangeAspect="1" noChangeArrowheads="1" noTextEdit="1"/>
          </p:cNvSpPr>
          <p:nvPr>
            <p:ph type="sldImg"/>
          </p:nvPr>
        </p:nvSpPr>
        <p:spPr/>
      </p:sp>
      <p:sp>
        <p:nvSpPr>
          <p:cNvPr id="17818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4D3C38FA-27EC-4F1B-929B-1D43D54456FA}"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79203" name="Rectangle 2"/>
          <p:cNvSpPr>
            <a:spLocks noGrp="1" noRot="1" noChangeAspect="1" noChangeArrowheads="1" noTextEdit="1"/>
          </p:cNvSpPr>
          <p:nvPr>
            <p:ph type="sldImg"/>
          </p:nvPr>
        </p:nvSpPr>
        <p:spPr/>
      </p:sp>
      <p:sp>
        <p:nvSpPr>
          <p:cNvPr id="179204"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72BB307F-49F8-4520-82FD-5A5BE5482011}"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80227" name="Rectangle 2"/>
          <p:cNvSpPr>
            <a:spLocks noGrp="1" noRot="1" noChangeAspect="1" noChangeArrowheads="1" noTextEdit="1"/>
          </p:cNvSpPr>
          <p:nvPr>
            <p:ph type="sldImg"/>
          </p:nvPr>
        </p:nvSpPr>
        <p:spPr/>
      </p:sp>
      <p:sp>
        <p:nvSpPr>
          <p:cNvPr id="180228"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7613EAB2-7B41-4062-BA5E-994490651F87}"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7366B640-3C9A-4E9B-A37E-20D1EE98CDF4}"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81251" name="Rectangle 2"/>
          <p:cNvSpPr>
            <a:spLocks noGrp="1" noRot="1" noChangeAspect="1" noChangeArrowheads="1" noTextEdit="1"/>
          </p:cNvSpPr>
          <p:nvPr>
            <p:ph type="sldImg"/>
          </p:nvPr>
        </p:nvSpPr>
        <p:spPr/>
      </p:sp>
      <p:sp>
        <p:nvSpPr>
          <p:cNvPr id="181252"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9C7C4C2D-D93B-4473-A808-7900DD176EFF}"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82275" name="Rectangle 2"/>
          <p:cNvSpPr>
            <a:spLocks noGrp="1" noRot="1" noChangeAspect="1" noChangeArrowheads="1" noTextEdit="1"/>
          </p:cNvSpPr>
          <p:nvPr>
            <p:ph type="sldImg"/>
          </p:nvPr>
        </p:nvSpPr>
        <p:spPr/>
      </p:sp>
      <p:sp>
        <p:nvSpPr>
          <p:cNvPr id="182276"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B11DFBF-9DFF-460C-BB1D-07E12D8A1873}"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83299" name="Rectangle 2"/>
          <p:cNvSpPr>
            <a:spLocks noGrp="1" noRot="1" noChangeAspect="1" noChangeArrowheads="1" noTextEdit="1"/>
          </p:cNvSpPr>
          <p:nvPr>
            <p:ph type="sldImg"/>
          </p:nvPr>
        </p:nvSpPr>
        <p:spPr/>
      </p:sp>
      <p:sp>
        <p:nvSpPr>
          <p:cNvPr id="18330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E6BB360E-D8D0-45C5-9384-42F96C5B16EB}"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84323" name="Rectangle 2"/>
          <p:cNvSpPr>
            <a:spLocks noGrp="1" noRot="1" noChangeAspect="1" noChangeArrowheads="1" noTextEdit="1"/>
          </p:cNvSpPr>
          <p:nvPr>
            <p:ph type="sldImg"/>
          </p:nvPr>
        </p:nvSpPr>
        <p:spPr/>
      </p:sp>
      <p:sp>
        <p:nvSpPr>
          <p:cNvPr id="184324"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F451033A-495F-4F47-A80E-B110BD68AB8A}"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85347" name="Rectangle 2"/>
          <p:cNvSpPr>
            <a:spLocks noGrp="1" noRot="1" noChangeAspect="1" noChangeArrowheads="1" noTextEdit="1"/>
          </p:cNvSpPr>
          <p:nvPr>
            <p:ph type="sldImg"/>
          </p:nvPr>
        </p:nvSpPr>
        <p:spPr/>
      </p:sp>
      <p:sp>
        <p:nvSpPr>
          <p:cNvPr id="185348"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44780478-52F0-42A6-9062-412082A6F898}"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EEA741DF-EF1D-4763-ACA4-91667C59536B}"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PPT_Deck_Finished"/>
          <p:cNvPicPr>
            <a:picLocks noChangeAspect="1" noChangeArrowheads="1"/>
          </p:cNvPicPr>
          <p:nvPr/>
        </p:nvPicPr>
        <p:blipFill>
          <a:blip r:embed="rId2" cstate="print"/>
          <a:srcRect/>
          <a:stretch>
            <a:fillRect/>
          </a:stretch>
        </p:blipFill>
        <p:spPr bwMode="auto">
          <a:xfrm>
            <a:off x="762000" y="838200"/>
            <a:ext cx="7620000" cy="5715000"/>
          </a:xfrm>
          <a:prstGeom prst="rect">
            <a:avLst/>
          </a:prstGeom>
          <a:noFill/>
          <a:ln w="9525">
            <a:noFill/>
            <a:miter lim="800000"/>
            <a:headEnd/>
            <a:tailEnd/>
          </a:ln>
        </p:spPr>
      </p:pic>
      <p:pic>
        <p:nvPicPr>
          <p:cNvPr id="5" name="Picture 3" descr="PPT_Deck_Finished"/>
          <p:cNvPicPr>
            <a:picLocks noChangeAspect="1" noChangeArrowheads="1"/>
          </p:cNvPicPr>
          <p:nvPr/>
        </p:nvPicPr>
        <p:blipFill>
          <a:blip r:embed="rId2" cstate="print"/>
          <a:srcRect/>
          <a:stretch>
            <a:fillRect/>
          </a:stretch>
        </p:blipFill>
        <p:spPr bwMode="auto">
          <a:xfrm>
            <a:off x="762000" y="838200"/>
            <a:ext cx="7620000" cy="5715000"/>
          </a:xfrm>
          <a:prstGeom prst="rect">
            <a:avLst/>
          </a:prstGeom>
          <a:noFill/>
          <a:ln w="9525">
            <a:noFill/>
            <a:miter lim="800000"/>
            <a:headEnd/>
            <a:tailEnd/>
          </a:ln>
        </p:spPr>
      </p:pic>
      <p:sp>
        <p:nvSpPr>
          <p:cNvPr id="94212" name="Rectangle 4"/>
          <p:cNvSpPr>
            <a:spLocks noGrp="1" noChangeArrowheads="1"/>
          </p:cNvSpPr>
          <p:nvPr>
            <p:ph type="ctrTitle"/>
          </p:nvPr>
        </p:nvSpPr>
        <p:spPr>
          <a:xfrm>
            <a:off x="1328738" y="1863725"/>
            <a:ext cx="6443662" cy="3113088"/>
          </a:xfrm>
        </p:spPr>
        <p:txBody>
          <a:bodyPr/>
          <a:lstStyle>
            <a:lvl1pPr algn="ctr">
              <a:defRPr sz="5000"/>
            </a:lvl1pPr>
          </a:lstStyle>
          <a:p>
            <a:r>
              <a:rPr lang="en-US" altLang="zh-CN"/>
              <a:t>Click to edit Master title style</a:t>
            </a:r>
            <a:endParaRPr lang="en-US" altLang="zh-CN"/>
          </a:p>
        </p:txBody>
      </p:sp>
      <p:sp>
        <p:nvSpPr>
          <p:cNvPr id="94213" name="Rectangle 5"/>
          <p:cNvSpPr>
            <a:spLocks noGrp="1" noChangeArrowheads="1"/>
          </p:cNvSpPr>
          <p:nvPr>
            <p:ph type="subTitle" sz="quarter" idx="1"/>
          </p:nvPr>
        </p:nvSpPr>
        <p:spPr>
          <a:xfrm>
            <a:off x="1320800" y="4965700"/>
            <a:ext cx="6451600" cy="673100"/>
          </a:xfrm>
        </p:spPr>
        <p:txBody>
          <a:bodyPr lIns="91440" tIns="45720" rIns="91440" bIns="45720"/>
          <a:lstStyle>
            <a:lvl1pPr marL="0" indent="0" algn="ctr">
              <a:buFont typeface="Wingdings" panose="05000000000000000000" pitchFamily="2" charset="2"/>
              <a:buNone/>
              <a:defRPr/>
            </a:lvl1pPr>
          </a:lstStyle>
          <a:p>
            <a:r>
              <a:rPr lang="en-US" altLang="zh-CN"/>
              <a:t>Click to edit Master subtitle style</a:t>
            </a: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2575" y="44450"/>
            <a:ext cx="1930400" cy="609758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44450"/>
            <a:ext cx="5641975" cy="60975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42875"/>
            <a:ext cx="2057400" cy="60325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2875"/>
            <a:ext cx="6019800" cy="60325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42875"/>
            <a:ext cx="2057400" cy="60325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2875"/>
            <a:ext cx="6019800" cy="60325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cSld>
  <p:clrMapOvr>
    <a:masterClrMapping/>
  </p:clrMapOvr>
  <p:transition>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ransition>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1050925" y="1447800"/>
            <a:ext cx="3436938" cy="4694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0263" y="1447800"/>
            <a:ext cx="3436937" cy="4694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42875"/>
            <a:ext cx="2057400" cy="60325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2875"/>
            <a:ext cx="6019800" cy="60325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57698" name="Rectangle 2"/>
          <p:cNvSpPr>
            <a:spLocks noGrp="1" noRot="1" noChangeArrowheads="1"/>
          </p:cNvSpPr>
          <p:nvPr>
            <p:ph type="ctrTitle"/>
          </p:nvPr>
        </p:nvSpPr>
        <p:spPr>
          <a:xfrm>
            <a:off x="3962400" y="1066800"/>
            <a:ext cx="4648200" cy="1981200"/>
          </a:xfrm>
        </p:spPr>
        <p:txBody>
          <a:bodyPr/>
          <a:lstStyle>
            <a:lvl1pPr>
              <a:defRPr/>
            </a:lvl1pPr>
          </a:lstStyle>
          <a:p>
            <a:r>
              <a:rPr lang="zh-CN" altLang="en-US"/>
              <a:t>单击此处编辑母版标题样式</a:t>
            </a:r>
            <a:endParaRPr lang="zh-CN" altLang="en-US"/>
          </a:p>
        </p:txBody>
      </p:sp>
      <p:sp>
        <p:nvSpPr>
          <p:cNvPr id="157699" name="Rectangle 3"/>
          <p:cNvSpPr>
            <a:spLocks noGrp="1" noRot="1" noChangeArrowheads="1"/>
          </p:cNvSpPr>
          <p:nvPr>
            <p:ph type="subTitle" idx="1"/>
          </p:nvPr>
        </p:nvSpPr>
        <p:spPr>
          <a:xfrm>
            <a:off x="3962400" y="3657600"/>
            <a:ext cx="4572000" cy="16764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fld id="{788722C3-D8F9-4AF4-9320-40E80A222104}" type="datetimeFigureOut">
              <a:rPr lang="zh-CN" altLang="en-US"/>
            </a:fld>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82D0F0EF-2E03-4A2A-BB07-BC611D331C3B}" type="slidenum">
              <a:rPr lang="zh-CN" altLang="en-US"/>
            </a:fld>
            <a:endParaRPr lang="en-US" altLang="zh-CN"/>
          </a:p>
        </p:txBody>
      </p:sp>
    </p:spTree>
  </p:cSld>
  <p:clrMapOvr>
    <a:masterClrMapping/>
  </p:clrMapOvr>
  <p:transition>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fld id="{D3754CCB-F020-4214-A4BC-9666B7D69550}" type="datetimeFigureOut">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5E07C8F-4CA7-4ADA-98E1-CD3E5CEC8064}" type="slidenum">
              <a:rPr lang="zh-CN" altLang="en-US"/>
            </a:fld>
            <a:endParaRPr lang="en-US" altLang="zh-CN"/>
          </a:p>
        </p:txBody>
      </p:sp>
    </p:spTree>
  </p:cSld>
  <p:clrMapOvr>
    <a:masterClrMapping/>
  </p:clrMapOvr>
  <p:transition>
    <p:rand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fld id="{858F1AF4-0953-4F0C-8E7B-D3DE32B6612F}" type="datetimeFigureOut">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CF0AC63-ABBE-4EE9-BF88-805D24C18C6E}" type="slidenum">
              <a:rPr lang="zh-CN" altLang="en-US"/>
            </a:fld>
            <a:endParaRPr lang="en-US" altLang="zh-CN"/>
          </a:p>
        </p:txBody>
      </p:sp>
    </p:spTree>
  </p:cSld>
  <p:clrMapOvr>
    <a:masterClrMapping/>
  </p:clrMapOvr>
  <p:transition>
    <p:rand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fld id="{59B2FAD2-F812-452E-AA65-D5AD15AB6D7C}" type="datetimeFigureOut">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C1A0AE9-0C60-42B0-A6C9-DB98A54EE373}" type="slidenum">
              <a:rPr lang="zh-CN" altLang="en-US"/>
            </a:fld>
            <a:endParaRPr lang="en-US" altLang="zh-CN"/>
          </a:p>
        </p:txBody>
      </p:sp>
    </p:spTree>
  </p:cSld>
  <p:clrMapOvr>
    <a:masterClrMapping/>
  </p:clrMapOvr>
  <p:transition>
    <p:rand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Rectangle 4"/>
          <p:cNvSpPr>
            <a:spLocks noGrp="1" noChangeArrowheads="1"/>
          </p:cNvSpPr>
          <p:nvPr>
            <p:ph type="dt" sz="half" idx="10"/>
          </p:nvPr>
        </p:nvSpPr>
        <p:spPr/>
        <p:txBody>
          <a:bodyPr/>
          <a:lstStyle>
            <a:lvl1pPr>
              <a:defRPr/>
            </a:lvl1pPr>
          </a:lstStyle>
          <a:p>
            <a:pPr>
              <a:defRPr/>
            </a:pPr>
            <a:fld id="{BE11235A-E156-461F-BD87-DD3D4060B689}" type="datetimeFigureOut">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6DE6B1B-A301-4DE1-9371-80B764F47C75}" type="slidenum">
              <a:rPr lang="zh-CN" altLang="en-US"/>
            </a:fld>
            <a:endParaRPr lang="en-US" altLang="zh-CN"/>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pPr>
              <a:defRPr/>
            </a:pPr>
            <a:fld id="{99DECD54-1E7C-49D9-8BAF-4A7E7131AC13}" type="datetimeFigureOut">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9409352-590B-4EB6-8FC2-C82F58F5DA18}" type="slidenum">
              <a:rPr lang="zh-CN" altLang="en-US"/>
            </a:fld>
            <a:endParaRPr lang="en-US" altLang="zh-CN"/>
          </a:p>
        </p:txBody>
      </p:sp>
    </p:spTree>
  </p:cSld>
  <p:clrMapOvr>
    <a:masterClrMapping/>
  </p:clrMapOvr>
  <p:transition>
    <p:rand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5D3C1031-537B-49C3-ADA7-0844F3E04247}" type="datetimeFigureOut">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768EBE63-4C66-4EAB-8D6A-741A3FCA8B2A}" type="slidenum">
              <a:rPr lang="zh-CN" altLang="en-US"/>
            </a:fld>
            <a:endParaRPr lang="en-US" altLang="zh-CN"/>
          </a:p>
        </p:txBody>
      </p:sp>
    </p:spTree>
  </p:cSld>
  <p:clrMapOvr>
    <a:masterClrMapping/>
  </p:clrMapOvr>
  <p:transition>
    <p:rand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fld id="{DA7FEFAB-B0E9-4CD0-B5CC-75B84B4D6096}" type="datetimeFigureOut">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F1FBB76-2795-4E0E-8190-EBD1D84A5C2C}" type="slidenum">
              <a:rPr lang="zh-CN" altLang="en-US"/>
            </a:fld>
            <a:endParaRPr lang="en-US" altLang="zh-CN"/>
          </a:p>
        </p:txBody>
      </p:sp>
    </p:spTree>
  </p:cSld>
  <p:clrMapOvr>
    <a:masterClrMapping/>
  </p:clrMapOvr>
  <p:transition>
    <p:rand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fld id="{1C522E60-1D2C-4DAE-A38C-63262BFD0490}" type="datetimeFigureOut">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CBEFEEF-F1B1-430C-BE82-A16DD816FB56}" type="slidenum">
              <a:rPr lang="zh-CN" altLang="en-US"/>
            </a:fld>
            <a:endParaRPr lang="en-US" altLang="zh-CN"/>
          </a:p>
        </p:txBody>
      </p:sp>
    </p:spTree>
  </p:cSld>
  <p:clrMapOvr>
    <a:masterClrMapping/>
  </p:clrMapOvr>
  <p:transition>
    <p:rand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fld id="{6041CDE6-453F-452A-A385-98795F5D190D}" type="datetimeFigureOut">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3387EA4-1D9E-4FA3-99C9-91204D6C07E8}" type="slidenum">
              <a:rPr lang="zh-CN" altLang="en-US"/>
            </a:fld>
            <a:endParaRPr lang="en-US" altLang="zh-CN"/>
          </a:p>
        </p:txBody>
      </p:sp>
    </p:spTree>
  </p:cSld>
  <p:clrMapOvr>
    <a:masterClrMapping/>
  </p:clrMapOvr>
  <p:transition>
    <p:rand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fld id="{6E503BAF-15BC-4020-A919-408466E3508D}" type="datetimeFigureOut">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DB00569-9395-45F4-8E62-A650A8844698}" type="slidenum">
              <a:rPr lang="zh-CN" altLang="en-US"/>
            </a:fld>
            <a:endParaRPr lang="en-US" altLang="zh-CN"/>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4" Type="http://schemas.openxmlformats.org/officeDocument/2006/relationships/theme" Target="../theme/theme3.xml"/><Relationship Id="rId13" Type="http://schemas.openxmlformats.org/officeDocument/2006/relationships/image" Target="../media/image4.png"/><Relationship Id="rId12" Type="http://schemas.openxmlformats.org/officeDocument/2006/relationships/image" Target="../media/image5.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4" Type="http://schemas.openxmlformats.org/officeDocument/2006/relationships/theme" Target="../theme/theme4.xml"/><Relationship Id="rId13" Type="http://schemas.openxmlformats.org/officeDocument/2006/relationships/image" Target="../media/image4.png"/><Relationship Id="rId12" Type="http://schemas.openxmlformats.org/officeDocument/2006/relationships/image" Target="../media/image5.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image" Target="../media/image7.jpe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_Deck_Finished"/>
          <p:cNvPicPr>
            <a:picLocks noChangeAspect="1" noChangeArrowheads="1"/>
          </p:cNvPicPr>
          <p:nvPr/>
        </p:nvPicPr>
        <p:blipFill>
          <a:blip r:embed="rId12" cstate="print"/>
          <a:srcRect/>
          <a:stretch>
            <a:fillRect/>
          </a:stretch>
        </p:blipFill>
        <p:spPr bwMode="auto">
          <a:xfrm>
            <a:off x="762000" y="838200"/>
            <a:ext cx="7620000" cy="5715000"/>
          </a:xfrm>
          <a:prstGeom prst="rect">
            <a:avLst/>
          </a:prstGeom>
          <a:noFill/>
          <a:ln w="9525">
            <a:noFill/>
            <a:miter lim="800000"/>
            <a:headEnd/>
            <a:tailEnd/>
          </a:ln>
        </p:spPr>
      </p:pic>
      <p:pic>
        <p:nvPicPr>
          <p:cNvPr id="1027" name="Picture 3" descr="PPT_Deck_Finished"/>
          <p:cNvPicPr>
            <a:picLocks noChangeAspect="1" noChangeArrowheads="1"/>
          </p:cNvPicPr>
          <p:nvPr/>
        </p:nvPicPr>
        <p:blipFill>
          <a:blip r:embed="rId12" cstate="print"/>
          <a:srcRect/>
          <a:stretch>
            <a:fillRect/>
          </a:stretch>
        </p:blipFill>
        <p:spPr bwMode="auto">
          <a:xfrm>
            <a:off x="762000" y="838200"/>
            <a:ext cx="7620000" cy="5715000"/>
          </a:xfrm>
          <a:prstGeom prst="rect">
            <a:avLst/>
          </a:prstGeom>
          <a:noFill/>
          <a:ln w="9525">
            <a:noFill/>
            <a:miter lim="800000"/>
            <a:headEnd/>
            <a:tailEnd/>
          </a:ln>
        </p:spPr>
      </p:pic>
      <p:sp>
        <p:nvSpPr>
          <p:cNvPr id="1028" name="Rectangle 4"/>
          <p:cNvSpPr>
            <a:spLocks noGrp="1" noChangeArrowheads="1"/>
          </p:cNvSpPr>
          <p:nvPr>
            <p:ph type="title"/>
          </p:nvPr>
        </p:nvSpPr>
        <p:spPr bwMode="auto">
          <a:xfrm>
            <a:off x="838200" y="44450"/>
            <a:ext cx="7724775" cy="685800"/>
          </a:xfrm>
          <a:prstGeom prst="rect">
            <a:avLst/>
          </a:prstGeom>
          <a:noFill/>
          <a:ln w="9525">
            <a:noFill/>
            <a:miter lim="800000"/>
          </a:ln>
        </p:spPr>
        <p:txBody>
          <a:bodyPr vert="horz" wrap="square" lIns="0" tIns="45720" rIns="91440" bIns="45720" numCol="1" anchor="ctr" anchorCtr="0" compatLnSpc="1"/>
          <a:lstStyle/>
          <a:p>
            <a:pPr lvl="0"/>
            <a:r>
              <a:rPr lang="en-US" altLang="zh-CN" smtClean="0"/>
              <a:t>Slide Title</a:t>
            </a:r>
            <a:endParaRPr lang="en-US" altLang="zh-CN" smtClean="0"/>
          </a:p>
        </p:txBody>
      </p:sp>
      <p:sp>
        <p:nvSpPr>
          <p:cNvPr id="1029" name="Rectangle 5"/>
          <p:cNvSpPr>
            <a:spLocks noGrp="1" noChangeArrowheads="1"/>
          </p:cNvSpPr>
          <p:nvPr>
            <p:ph type="body" idx="1"/>
          </p:nvPr>
        </p:nvSpPr>
        <p:spPr bwMode="auto">
          <a:xfrm>
            <a:off x="1050925" y="1447800"/>
            <a:ext cx="7026275" cy="4694238"/>
          </a:xfrm>
          <a:prstGeom prst="rect">
            <a:avLst/>
          </a:prstGeom>
          <a:noFill/>
          <a:ln w="9525">
            <a:noFill/>
            <a:miter lim="800000"/>
          </a:ln>
        </p:spPr>
        <p:txBody>
          <a:bodyPr vert="horz" wrap="square" lIns="0" tIns="0" rIns="0" bIns="0" numCol="1" anchor="t" anchorCtr="0" compatLnSpc="1"/>
          <a:lstStyle/>
          <a:p>
            <a:pPr lvl="0"/>
            <a:r>
              <a:rPr lang="en-US" altLang="zh-CN" smtClean="0"/>
              <a:t>Body Text</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85000"/>
        </a:lnSpc>
        <a:spcBef>
          <a:spcPct val="0"/>
        </a:spcBef>
        <a:spcAft>
          <a:spcPct val="0"/>
        </a:spcAft>
        <a:buClr>
          <a:srgbClr val="DC0081"/>
        </a:buClr>
        <a:buFont typeface="Wingdings" panose="05000000000000000000" pitchFamily="2" charset="2"/>
        <a:defRPr sz="2800" b="1">
          <a:solidFill>
            <a:schemeClr val="tx2"/>
          </a:solidFill>
          <a:latin typeface="+mj-lt"/>
          <a:ea typeface="+mj-ea"/>
          <a:cs typeface="+mj-cs"/>
        </a:defRPr>
      </a:lvl1pPr>
      <a:lvl2pPr algn="l" rtl="0" eaLnBrk="0" fontAlgn="base" hangingPunct="0">
        <a:lnSpc>
          <a:spcPct val="85000"/>
        </a:lnSpc>
        <a:spcBef>
          <a:spcPct val="0"/>
        </a:spcBef>
        <a:spcAft>
          <a:spcPct val="0"/>
        </a:spcAft>
        <a:buClr>
          <a:srgbClr val="DC0081"/>
        </a:buClr>
        <a:buFont typeface="Wingdings" panose="05000000000000000000" pitchFamily="2" charset="2"/>
        <a:defRPr sz="2800" b="1">
          <a:solidFill>
            <a:schemeClr val="tx2"/>
          </a:solidFill>
          <a:latin typeface="Arial Narrow" panose="020B0606020202030204" pitchFamily="34" charset="0"/>
        </a:defRPr>
      </a:lvl2pPr>
      <a:lvl3pPr algn="l" rtl="0" eaLnBrk="0" fontAlgn="base" hangingPunct="0">
        <a:lnSpc>
          <a:spcPct val="85000"/>
        </a:lnSpc>
        <a:spcBef>
          <a:spcPct val="0"/>
        </a:spcBef>
        <a:spcAft>
          <a:spcPct val="0"/>
        </a:spcAft>
        <a:buClr>
          <a:srgbClr val="DC0081"/>
        </a:buClr>
        <a:buFont typeface="Wingdings" panose="05000000000000000000" pitchFamily="2" charset="2"/>
        <a:defRPr sz="2800" b="1">
          <a:solidFill>
            <a:schemeClr val="tx2"/>
          </a:solidFill>
          <a:latin typeface="Arial Narrow" panose="020B0606020202030204" pitchFamily="34" charset="0"/>
        </a:defRPr>
      </a:lvl3pPr>
      <a:lvl4pPr algn="l" rtl="0" eaLnBrk="0" fontAlgn="base" hangingPunct="0">
        <a:lnSpc>
          <a:spcPct val="85000"/>
        </a:lnSpc>
        <a:spcBef>
          <a:spcPct val="0"/>
        </a:spcBef>
        <a:spcAft>
          <a:spcPct val="0"/>
        </a:spcAft>
        <a:buClr>
          <a:srgbClr val="DC0081"/>
        </a:buClr>
        <a:buFont typeface="Wingdings" panose="05000000000000000000" pitchFamily="2" charset="2"/>
        <a:defRPr sz="2800" b="1">
          <a:solidFill>
            <a:schemeClr val="tx2"/>
          </a:solidFill>
          <a:latin typeface="Arial Narrow" panose="020B0606020202030204" pitchFamily="34" charset="0"/>
        </a:defRPr>
      </a:lvl4pPr>
      <a:lvl5pPr algn="l" rtl="0" eaLnBrk="0" fontAlgn="base" hangingPunct="0">
        <a:lnSpc>
          <a:spcPct val="85000"/>
        </a:lnSpc>
        <a:spcBef>
          <a:spcPct val="0"/>
        </a:spcBef>
        <a:spcAft>
          <a:spcPct val="0"/>
        </a:spcAft>
        <a:buClr>
          <a:srgbClr val="DC0081"/>
        </a:buClr>
        <a:buFont typeface="Wingdings" panose="05000000000000000000" pitchFamily="2" charset="2"/>
        <a:defRPr sz="2800" b="1">
          <a:solidFill>
            <a:schemeClr val="tx2"/>
          </a:solidFill>
          <a:latin typeface="Arial Narrow" panose="020B0606020202030204" pitchFamily="34" charset="0"/>
        </a:defRPr>
      </a:lvl5pPr>
      <a:lvl6pPr marL="457200" algn="l" rtl="0" fontAlgn="base">
        <a:lnSpc>
          <a:spcPct val="85000"/>
        </a:lnSpc>
        <a:spcBef>
          <a:spcPct val="0"/>
        </a:spcBef>
        <a:spcAft>
          <a:spcPct val="0"/>
        </a:spcAft>
        <a:buClr>
          <a:srgbClr val="DC0081"/>
        </a:buClr>
        <a:buFont typeface="Wingdings" panose="05000000000000000000" pitchFamily="2" charset="2"/>
        <a:defRPr sz="2800" b="1">
          <a:solidFill>
            <a:schemeClr val="tx2"/>
          </a:solidFill>
          <a:latin typeface="Arial Narrow" panose="020B0606020202030204" pitchFamily="34" charset="0"/>
        </a:defRPr>
      </a:lvl6pPr>
      <a:lvl7pPr marL="914400" algn="l" rtl="0" fontAlgn="base">
        <a:lnSpc>
          <a:spcPct val="85000"/>
        </a:lnSpc>
        <a:spcBef>
          <a:spcPct val="0"/>
        </a:spcBef>
        <a:spcAft>
          <a:spcPct val="0"/>
        </a:spcAft>
        <a:buClr>
          <a:srgbClr val="DC0081"/>
        </a:buClr>
        <a:buFont typeface="Wingdings" panose="05000000000000000000" pitchFamily="2" charset="2"/>
        <a:defRPr sz="2800" b="1">
          <a:solidFill>
            <a:schemeClr val="tx2"/>
          </a:solidFill>
          <a:latin typeface="Arial Narrow" panose="020B0606020202030204" pitchFamily="34" charset="0"/>
        </a:defRPr>
      </a:lvl7pPr>
      <a:lvl8pPr marL="1371600" algn="l" rtl="0" fontAlgn="base">
        <a:lnSpc>
          <a:spcPct val="85000"/>
        </a:lnSpc>
        <a:spcBef>
          <a:spcPct val="0"/>
        </a:spcBef>
        <a:spcAft>
          <a:spcPct val="0"/>
        </a:spcAft>
        <a:buClr>
          <a:srgbClr val="DC0081"/>
        </a:buClr>
        <a:buFont typeface="Wingdings" panose="05000000000000000000" pitchFamily="2" charset="2"/>
        <a:defRPr sz="2800" b="1">
          <a:solidFill>
            <a:schemeClr val="tx2"/>
          </a:solidFill>
          <a:latin typeface="Arial Narrow" panose="020B0606020202030204" pitchFamily="34" charset="0"/>
        </a:defRPr>
      </a:lvl8pPr>
      <a:lvl9pPr marL="1828800" algn="l" rtl="0" fontAlgn="base">
        <a:lnSpc>
          <a:spcPct val="85000"/>
        </a:lnSpc>
        <a:spcBef>
          <a:spcPct val="0"/>
        </a:spcBef>
        <a:spcAft>
          <a:spcPct val="0"/>
        </a:spcAft>
        <a:buClr>
          <a:srgbClr val="DC0081"/>
        </a:buClr>
        <a:buFont typeface="Wingdings" panose="05000000000000000000" pitchFamily="2" charset="2"/>
        <a:defRPr sz="2800" b="1">
          <a:solidFill>
            <a:schemeClr val="tx2"/>
          </a:solidFill>
          <a:latin typeface="Arial Narrow" panose="020B0606020202030204" pitchFamily="34" charset="0"/>
        </a:defRPr>
      </a:lvl9pPr>
    </p:titleStyle>
    <p:bodyStyle>
      <a:lvl1pPr marL="228600" indent="-228600" algn="l" rtl="0" eaLnBrk="0" fontAlgn="base" hangingPunct="0">
        <a:lnSpc>
          <a:spcPct val="90000"/>
        </a:lnSpc>
        <a:spcBef>
          <a:spcPct val="40000"/>
        </a:spcBef>
        <a:spcAft>
          <a:spcPct val="0"/>
        </a:spcAft>
        <a:buClr>
          <a:srgbClr val="8DACD0"/>
        </a:buClr>
        <a:buSzPct val="70000"/>
        <a:buFont typeface="Wingdings" panose="05000000000000000000" pitchFamily="2" charset="2"/>
        <a:buBlip>
          <a:blip r:embed="rId13"/>
        </a:buBlip>
        <a:defRPr sz="2400" b="1">
          <a:solidFill>
            <a:schemeClr val="tx1"/>
          </a:solidFill>
          <a:latin typeface="+mn-lt"/>
          <a:ea typeface="+mn-ea"/>
          <a:cs typeface="+mn-cs"/>
        </a:defRPr>
      </a:lvl1pPr>
      <a:lvl2pPr marL="631825" indent="-174625" algn="l" rtl="0" eaLnBrk="0" fontAlgn="base" hangingPunct="0">
        <a:lnSpc>
          <a:spcPct val="90000"/>
        </a:lnSpc>
        <a:spcBef>
          <a:spcPct val="40000"/>
        </a:spcBef>
        <a:spcAft>
          <a:spcPct val="0"/>
        </a:spcAft>
        <a:buClr>
          <a:srgbClr val="8DACD0"/>
        </a:buClr>
        <a:buFont typeface="Wingdings" panose="05000000000000000000" pitchFamily="2" charset="2"/>
        <a:buChar char=""/>
        <a:defRPr sz="2400">
          <a:solidFill>
            <a:schemeClr val="tx1"/>
          </a:solidFill>
          <a:latin typeface="+mn-lt"/>
        </a:defRPr>
      </a:lvl2pPr>
      <a:lvl3pPr marL="860425" indent="-6350" algn="l" rtl="0" eaLnBrk="0" fontAlgn="base" hangingPunct="0">
        <a:lnSpc>
          <a:spcPct val="90000"/>
        </a:lnSpc>
        <a:spcBef>
          <a:spcPct val="40000"/>
        </a:spcBef>
        <a:spcAft>
          <a:spcPct val="0"/>
        </a:spcAft>
        <a:buChar char="•"/>
        <a:defRPr sz="2000">
          <a:solidFill>
            <a:schemeClr val="tx1"/>
          </a:solidFill>
          <a:latin typeface="+mn-lt"/>
        </a:defRPr>
      </a:lvl3pPr>
      <a:lvl4pPr marL="1089025" indent="282575" algn="l" rtl="0" eaLnBrk="0" fontAlgn="base" hangingPunct="0">
        <a:lnSpc>
          <a:spcPct val="90000"/>
        </a:lnSpc>
        <a:spcBef>
          <a:spcPct val="40000"/>
        </a:spcBef>
        <a:spcAft>
          <a:spcPct val="0"/>
        </a:spcAft>
        <a:buChar char="–"/>
        <a:defRPr sz="2000">
          <a:solidFill>
            <a:schemeClr val="tx1"/>
          </a:solidFill>
          <a:latin typeface="+mn-lt"/>
        </a:defRPr>
      </a:lvl4pPr>
      <a:lvl5pPr marL="1313180" indent="-1905" algn="l" rtl="0" eaLnBrk="0" fontAlgn="base" hangingPunct="0">
        <a:lnSpc>
          <a:spcPct val="90000"/>
        </a:lnSpc>
        <a:spcBef>
          <a:spcPct val="40000"/>
        </a:spcBef>
        <a:spcAft>
          <a:spcPct val="0"/>
        </a:spcAft>
        <a:buChar char="»"/>
        <a:defRPr sz="2000">
          <a:solidFill>
            <a:schemeClr val="tx1"/>
          </a:solidFill>
          <a:latin typeface="+mn-lt"/>
        </a:defRPr>
      </a:lvl5pPr>
      <a:lvl6pPr marL="1770380" indent="-1905" algn="l" rtl="0" fontAlgn="base">
        <a:lnSpc>
          <a:spcPct val="90000"/>
        </a:lnSpc>
        <a:spcBef>
          <a:spcPct val="40000"/>
        </a:spcBef>
        <a:spcAft>
          <a:spcPct val="0"/>
        </a:spcAft>
        <a:defRPr sz="2000">
          <a:solidFill>
            <a:schemeClr val="tx1"/>
          </a:solidFill>
          <a:latin typeface="+mn-lt"/>
        </a:defRPr>
      </a:lvl6pPr>
      <a:lvl7pPr marL="2227580" indent="-1905" algn="l" rtl="0" fontAlgn="base">
        <a:lnSpc>
          <a:spcPct val="90000"/>
        </a:lnSpc>
        <a:spcBef>
          <a:spcPct val="40000"/>
        </a:spcBef>
        <a:spcAft>
          <a:spcPct val="0"/>
        </a:spcAft>
        <a:defRPr sz="2000">
          <a:solidFill>
            <a:schemeClr val="tx1"/>
          </a:solidFill>
          <a:latin typeface="+mn-lt"/>
        </a:defRPr>
      </a:lvl7pPr>
      <a:lvl8pPr marL="2684780" indent="-1905" algn="l" rtl="0" fontAlgn="base">
        <a:lnSpc>
          <a:spcPct val="90000"/>
        </a:lnSpc>
        <a:spcBef>
          <a:spcPct val="40000"/>
        </a:spcBef>
        <a:spcAft>
          <a:spcPct val="0"/>
        </a:spcAft>
        <a:defRPr sz="2000">
          <a:solidFill>
            <a:schemeClr val="tx1"/>
          </a:solidFill>
          <a:latin typeface="+mn-lt"/>
        </a:defRPr>
      </a:lvl8pPr>
      <a:lvl9pPr marL="3141980" indent="-1905" algn="l" rtl="0" fontAlgn="base">
        <a:lnSpc>
          <a:spcPct val="90000"/>
        </a:lnSpc>
        <a:spcBef>
          <a:spcPct val="4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142875"/>
            <a:ext cx="8229600" cy="63341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051" name="Rectangle 3"/>
          <p:cNvSpPr>
            <a:spLocks noGrp="1" noChangeArrowheads="1"/>
          </p:cNvSpPr>
          <p:nvPr>
            <p:ph type="body" idx="1"/>
          </p:nvPr>
        </p:nvSpPr>
        <p:spPr bwMode="auto">
          <a:xfrm>
            <a:off x="457200" y="819150"/>
            <a:ext cx="8229600" cy="53562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ChangeArrowheads="1"/>
          </p:cNvSpPr>
          <p:nvPr userDrawn="1"/>
        </p:nvSpPr>
        <p:spPr bwMode="auto">
          <a:xfrm>
            <a:off x="3041650" y="6346825"/>
            <a:ext cx="2654300" cy="368300"/>
          </a:xfrm>
          <a:prstGeom prst="rect">
            <a:avLst/>
          </a:prstGeom>
          <a:noFill/>
          <a:ln w="9525">
            <a:noFill/>
            <a:miter lim="800000"/>
          </a:ln>
        </p:spPr>
        <p:txBody>
          <a:bodyPr/>
          <a:lstStyle/>
          <a:p>
            <a:pPr eaLnBrk="1" hangingPunct="1">
              <a:defRPr/>
            </a:pPr>
            <a:r>
              <a:rPr lang="en-US" altLang="zh-CN" sz="1400">
                <a:solidFill>
                  <a:schemeClr val="bg1"/>
                </a:solidFill>
                <a:effectLst>
                  <a:outerShdw blurRad="38100" dist="38100" dir="2700000" algn="tl">
                    <a:srgbClr val="C0C0C0"/>
                  </a:outerShdw>
                </a:effectLst>
                <a:latin typeface="Arial" panose="020B0604020202020204" pitchFamily="34" charset="0"/>
              </a:rPr>
              <a:t>ASP.NET</a:t>
            </a:r>
            <a:r>
              <a:rPr lang="zh-CN" altLang="en-US" sz="1400">
                <a:solidFill>
                  <a:schemeClr val="bg1"/>
                </a:solidFill>
                <a:effectLst>
                  <a:outerShdw blurRad="38100" dist="38100" dir="2700000" algn="tl">
                    <a:srgbClr val="C0C0C0"/>
                  </a:outerShdw>
                </a:effectLst>
                <a:latin typeface="Arial" panose="020B0604020202020204" pitchFamily="34" charset="0"/>
              </a:rPr>
              <a:t>案例教程 </a:t>
            </a:r>
            <a:endParaRPr lang="zh-CN" altLang="en-US" sz="1400">
              <a:solidFill>
                <a:schemeClr val="bg1"/>
              </a:solidFill>
              <a:effectLst>
                <a:outerShdw blurRad="38100" dist="38100" dir="2700000" algn="tl">
                  <a:srgbClr val="C0C0C0"/>
                </a:outerShdw>
              </a:effectLst>
              <a:latin typeface="Arial" panose="020B0604020202020204" pitchFamily="34" charset="0"/>
            </a:endParaRPr>
          </a:p>
        </p:txBody>
      </p:sp>
      <p:sp>
        <p:nvSpPr>
          <p:cNvPr id="1029" name="Rectangle 5"/>
          <p:cNvSpPr>
            <a:spLocks noChangeArrowheads="1"/>
          </p:cNvSpPr>
          <p:nvPr userDrawn="1"/>
        </p:nvSpPr>
        <p:spPr bwMode="auto">
          <a:xfrm>
            <a:off x="8388350" y="6481763"/>
            <a:ext cx="658813" cy="476250"/>
          </a:xfrm>
          <a:prstGeom prst="rect">
            <a:avLst/>
          </a:prstGeom>
          <a:noFill/>
          <a:ln w="9525">
            <a:noFill/>
            <a:miter lim="800000"/>
          </a:ln>
        </p:spPr>
        <p:txBody>
          <a:bodyPr/>
          <a:lstStyle/>
          <a:p>
            <a:pPr algn="r" eaLnBrk="1" hangingPunct="1">
              <a:defRPr/>
            </a:pPr>
            <a:fld id="{62B3B723-BC89-4266-828F-6ADC871B034E}" type="slidenum">
              <a:rPr lang="zh-CN" altLang="en-US" sz="1400">
                <a:solidFill>
                  <a:schemeClr val="bg1"/>
                </a:solidFill>
                <a:latin typeface="Times New Roman" panose="02020603050405020304" pitchFamily="18" charset="0"/>
              </a:rPr>
            </a:fld>
            <a:endParaRPr lang="en-US" altLang="zh-CN" sz="1400">
              <a:solidFill>
                <a:schemeClr val="bg1"/>
              </a:solidFill>
              <a:latin typeface="Times New Roman" panose="02020603050405020304" pitchFamily="18" charset="0"/>
            </a:endParaRPr>
          </a:p>
        </p:txBody>
      </p:sp>
      <p:sp>
        <p:nvSpPr>
          <p:cNvPr id="1030" name="Rectangle 6"/>
          <p:cNvSpPr>
            <a:spLocks noChangeArrowheads="1"/>
          </p:cNvSpPr>
          <p:nvPr userDrawn="1"/>
        </p:nvSpPr>
        <p:spPr bwMode="auto">
          <a:xfrm>
            <a:off x="6416675" y="6356350"/>
            <a:ext cx="1665288" cy="250825"/>
          </a:xfrm>
          <a:prstGeom prst="rect">
            <a:avLst/>
          </a:prstGeom>
          <a:noFill/>
          <a:ln w="9525">
            <a:noFill/>
            <a:miter lim="800000"/>
          </a:ln>
        </p:spPr>
        <p:txBody>
          <a:bodyPr/>
          <a:lstStyle/>
          <a:p>
            <a:pPr eaLnBrk="1" hangingPunct="1">
              <a:defRPr/>
            </a:pPr>
            <a:r>
              <a:rPr lang="zh-CN" altLang="en-US" sz="1400">
                <a:solidFill>
                  <a:schemeClr val="bg1"/>
                </a:solidFill>
                <a:effectLst>
                  <a:outerShdw blurRad="38100" dist="38100" dir="2700000" algn="tl">
                    <a:srgbClr val="C0C0C0"/>
                  </a:outerShdw>
                </a:effectLst>
                <a:latin typeface="Arial" panose="020B0604020202020204" pitchFamily="34" charset="0"/>
              </a:rPr>
              <a:t>第</a:t>
            </a:r>
            <a:r>
              <a:rPr lang="en-US" altLang="zh-CN" sz="1400">
                <a:solidFill>
                  <a:schemeClr val="bg1"/>
                </a:solidFill>
                <a:effectLst>
                  <a:outerShdw blurRad="38100" dist="38100" dir="2700000" algn="tl">
                    <a:srgbClr val="C0C0C0"/>
                  </a:outerShdw>
                </a:effectLst>
                <a:latin typeface="Arial" panose="020B0604020202020204" pitchFamily="34" charset="0"/>
              </a:rPr>
              <a:t>1</a:t>
            </a:r>
            <a:r>
              <a:rPr lang="zh-CN" altLang="en-US" sz="1400">
                <a:solidFill>
                  <a:schemeClr val="bg1"/>
                </a:solidFill>
                <a:effectLst>
                  <a:outerShdw blurRad="38100" dist="38100" dir="2700000" algn="tl">
                    <a:srgbClr val="C0C0C0"/>
                  </a:outerShdw>
                </a:effectLst>
                <a:latin typeface="Arial" panose="020B0604020202020204" pitchFamily="34" charset="0"/>
              </a:rPr>
              <a:t>版</a:t>
            </a:r>
            <a:endParaRPr lang="zh-CN" altLang="en-US" sz="1400">
              <a:solidFill>
                <a:schemeClr val="bg1"/>
              </a:solidFill>
              <a:effectLst>
                <a:outerShdw blurRad="38100" dist="38100" dir="2700000" algn="tl">
                  <a:srgbClr val="C0C0C0"/>
                </a:outerShdw>
              </a:effectLst>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5pPr>
      <a:lvl6pPr marL="457200"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6pPr>
      <a:lvl7pPr marL="914400"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7pPr>
      <a:lvl8pPr marL="1371600"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8pPr>
      <a:lvl9pPr marL="1828800"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SzPct val="100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Blip>
          <a:blip r:embed="rId13"/>
        </a:buBlip>
        <a:defRPr sz="2800">
          <a:solidFill>
            <a:schemeClr val="tx1"/>
          </a:solidFill>
          <a:latin typeface="+mn-lt"/>
          <a:ea typeface="+mn-ea"/>
        </a:defRPr>
      </a:lvl2pPr>
      <a:lvl3pPr marL="1143000" indent="-228600" algn="l" rtl="0" eaLnBrk="0" fontAlgn="base" hangingPunct="0">
        <a:spcBef>
          <a:spcPct val="20000"/>
        </a:spcBef>
        <a:spcAft>
          <a:spcPct val="0"/>
        </a:spcAft>
        <a:buSzPct val="100000"/>
        <a:buBlip>
          <a:blip r:embed="rId13"/>
        </a:buBlip>
        <a:defRPr sz="2400">
          <a:solidFill>
            <a:schemeClr val="tx1"/>
          </a:solidFill>
          <a:latin typeface="+mn-lt"/>
          <a:ea typeface="+mn-ea"/>
        </a:defRPr>
      </a:lvl3pPr>
      <a:lvl4pPr marL="16002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4pPr>
      <a:lvl5pPr marL="20574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5pPr>
      <a:lvl6pPr marL="25146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6pPr>
      <a:lvl7pPr marL="29718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7pPr>
      <a:lvl8pPr marL="34290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8pPr>
      <a:lvl9pPr marL="38862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sp>
        <p:nvSpPr>
          <p:cNvPr id="7" name="Rectangle 4"/>
          <p:cNvSpPr>
            <a:spLocks noChangeArrowheads="1"/>
          </p:cNvSpPr>
          <p:nvPr/>
        </p:nvSpPr>
        <p:spPr bwMode="auto">
          <a:xfrm>
            <a:off x="3041650" y="6346825"/>
            <a:ext cx="2654300" cy="368300"/>
          </a:xfrm>
          <a:prstGeom prst="rect">
            <a:avLst/>
          </a:prstGeom>
          <a:noFill/>
          <a:ln w="9525">
            <a:noFill/>
            <a:miter lim="800000"/>
          </a:ln>
        </p:spPr>
        <p:txBody>
          <a:bodyPr/>
          <a:lstStyle/>
          <a:p>
            <a:pPr eaLnBrk="1" hangingPunct="1">
              <a:defRPr/>
            </a:pPr>
            <a:r>
              <a:rPr lang="en-US" altLang="zh-CN" sz="1400">
                <a:solidFill>
                  <a:schemeClr val="bg1"/>
                </a:solidFill>
                <a:effectLst>
                  <a:outerShdw blurRad="38100" dist="38100" dir="2700000" algn="tl">
                    <a:srgbClr val="C0C0C0"/>
                  </a:outerShdw>
                </a:effectLst>
                <a:latin typeface="Arial" panose="020B0604020202020204" pitchFamily="34" charset="0"/>
              </a:rPr>
              <a:t>ASP.NET</a:t>
            </a:r>
            <a:r>
              <a:rPr lang="zh-CN" altLang="en-US" sz="1400">
                <a:solidFill>
                  <a:schemeClr val="bg1"/>
                </a:solidFill>
                <a:effectLst>
                  <a:outerShdw blurRad="38100" dist="38100" dir="2700000" algn="tl">
                    <a:srgbClr val="C0C0C0"/>
                  </a:outerShdw>
                </a:effectLst>
                <a:latin typeface="Arial" panose="020B0604020202020204" pitchFamily="34" charset="0"/>
              </a:rPr>
              <a:t>案例教程 </a:t>
            </a:r>
            <a:endParaRPr lang="zh-CN" altLang="en-US" sz="1400">
              <a:solidFill>
                <a:schemeClr val="bg1"/>
              </a:solidFill>
              <a:effectLst>
                <a:outerShdw blurRad="38100" dist="38100" dir="2700000" algn="tl">
                  <a:srgbClr val="C0C0C0"/>
                </a:outerShdw>
              </a:effectLst>
              <a:latin typeface="Arial" panose="020B0604020202020204" pitchFamily="34" charset="0"/>
            </a:endParaRPr>
          </a:p>
        </p:txBody>
      </p:sp>
      <p:sp>
        <p:nvSpPr>
          <p:cNvPr id="8" name="Rectangle 5"/>
          <p:cNvSpPr>
            <a:spLocks noChangeArrowheads="1"/>
          </p:cNvSpPr>
          <p:nvPr/>
        </p:nvSpPr>
        <p:spPr bwMode="auto">
          <a:xfrm>
            <a:off x="5502275" y="6356350"/>
            <a:ext cx="1665288" cy="250825"/>
          </a:xfrm>
          <a:prstGeom prst="rect">
            <a:avLst/>
          </a:prstGeom>
          <a:noFill/>
          <a:ln w="9525">
            <a:noFill/>
            <a:miter lim="800000"/>
          </a:ln>
        </p:spPr>
        <p:txBody>
          <a:bodyPr/>
          <a:lstStyle/>
          <a:p>
            <a:pPr eaLnBrk="1" hangingPunct="1">
              <a:defRPr/>
            </a:pPr>
            <a:r>
              <a:rPr lang="zh-CN" altLang="en-US" sz="1400">
                <a:solidFill>
                  <a:schemeClr val="bg1"/>
                </a:solidFill>
                <a:effectLst>
                  <a:outerShdw blurRad="38100" dist="38100" dir="2700000" algn="tl">
                    <a:srgbClr val="C0C0C0"/>
                  </a:outerShdw>
                </a:effectLst>
                <a:latin typeface="Arial" panose="020B0604020202020204" pitchFamily="34" charset="0"/>
              </a:rPr>
              <a:t>第</a:t>
            </a:r>
            <a:r>
              <a:rPr lang="en-US" altLang="zh-CN" sz="1400">
                <a:solidFill>
                  <a:schemeClr val="bg1"/>
                </a:solidFill>
                <a:effectLst>
                  <a:outerShdw blurRad="38100" dist="38100" dir="2700000" algn="tl">
                    <a:srgbClr val="C0C0C0"/>
                  </a:outerShdw>
                </a:effectLst>
                <a:latin typeface="Arial" panose="020B0604020202020204" pitchFamily="34" charset="0"/>
              </a:rPr>
              <a:t>1</a:t>
            </a:r>
            <a:r>
              <a:rPr lang="zh-CN" altLang="en-US" sz="1400">
                <a:solidFill>
                  <a:schemeClr val="bg1"/>
                </a:solidFill>
                <a:effectLst>
                  <a:outerShdw blurRad="38100" dist="38100" dir="2700000" algn="tl">
                    <a:srgbClr val="C0C0C0"/>
                  </a:outerShdw>
                </a:effectLst>
                <a:latin typeface="Arial" panose="020B0604020202020204" pitchFamily="34" charset="0"/>
              </a:rPr>
              <a:t>版</a:t>
            </a:r>
            <a:endParaRPr lang="zh-CN" altLang="en-US" sz="1400">
              <a:solidFill>
                <a:schemeClr val="bg1"/>
              </a:solidFill>
              <a:effectLst>
                <a:outerShdw blurRad="38100" dist="38100" dir="2700000" algn="tl">
                  <a:srgbClr val="C0C0C0"/>
                </a:outerShdw>
              </a:effectLst>
              <a:latin typeface="Arial" panose="020B0604020202020204" pitchFamily="34" charset="0"/>
            </a:endParaRPr>
          </a:p>
        </p:txBody>
      </p:sp>
      <p:sp>
        <p:nvSpPr>
          <p:cNvPr id="3076" name="Rectangle 2"/>
          <p:cNvSpPr>
            <a:spLocks noGrp="1" noChangeArrowheads="1"/>
          </p:cNvSpPr>
          <p:nvPr>
            <p:ph type="title"/>
          </p:nvPr>
        </p:nvSpPr>
        <p:spPr bwMode="auto">
          <a:xfrm>
            <a:off x="457200" y="142875"/>
            <a:ext cx="8229600" cy="63341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3077" name="Rectangle 3"/>
          <p:cNvSpPr>
            <a:spLocks noGrp="1" noChangeArrowheads="1"/>
          </p:cNvSpPr>
          <p:nvPr>
            <p:ph type="body" idx="1"/>
          </p:nvPr>
        </p:nvSpPr>
        <p:spPr bwMode="auto">
          <a:xfrm>
            <a:off x="457200" y="819150"/>
            <a:ext cx="8229600" cy="53562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random/>
  </p:transition>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5pPr>
      <a:lvl6pPr marL="457200"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6pPr>
      <a:lvl7pPr marL="914400"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7pPr>
      <a:lvl8pPr marL="1371600"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8pPr>
      <a:lvl9pPr marL="1828800"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SzPct val="100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Blip>
          <a:blip r:embed="rId13"/>
        </a:buBlip>
        <a:defRPr sz="2800">
          <a:solidFill>
            <a:schemeClr val="tx1"/>
          </a:solidFill>
          <a:latin typeface="+mn-lt"/>
          <a:ea typeface="+mn-ea"/>
        </a:defRPr>
      </a:lvl2pPr>
      <a:lvl3pPr marL="1143000" indent="-228600" algn="l" rtl="0" eaLnBrk="0" fontAlgn="base" hangingPunct="0">
        <a:spcBef>
          <a:spcPct val="20000"/>
        </a:spcBef>
        <a:spcAft>
          <a:spcPct val="0"/>
        </a:spcAft>
        <a:buSzPct val="100000"/>
        <a:buBlip>
          <a:blip r:embed="rId13"/>
        </a:buBlip>
        <a:defRPr sz="2400">
          <a:solidFill>
            <a:schemeClr val="tx1"/>
          </a:solidFill>
          <a:latin typeface="+mn-lt"/>
          <a:ea typeface="+mn-ea"/>
        </a:defRPr>
      </a:lvl3pPr>
      <a:lvl4pPr marL="16002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4pPr>
      <a:lvl5pPr marL="20574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5pPr>
      <a:lvl6pPr marL="25146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6pPr>
      <a:lvl7pPr marL="29718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7pPr>
      <a:lvl8pPr marL="34290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8pPr>
      <a:lvl9pPr marL="38862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sp>
        <p:nvSpPr>
          <p:cNvPr id="7" name="Rectangle 4"/>
          <p:cNvSpPr>
            <a:spLocks noChangeArrowheads="1"/>
          </p:cNvSpPr>
          <p:nvPr/>
        </p:nvSpPr>
        <p:spPr bwMode="auto">
          <a:xfrm>
            <a:off x="3041650" y="6346825"/>
            <a:ext cx="2654300" cy="368300"/>
          </a:xfrm>
          <a:prstGeom prst="rect">
            <a:avLst/>
          </a:prstGeom>
          <a:noFill/>
          <a:ln w="9525">
            <a:noFill/>
            <a:miter lim="800000"/>
          </a:ln>
        </p:spPr>
        <p:txBody>
          <a:bodyPr/>
          <a:lstStyle/>
          <a:p>
            <a:pPr eaLnBrk="1" hangingPunct="1">
              <a:defRPr/>
            </a:pPr>
            <a:r>
              <a:rPr lang="en-US" altLang="zh-CN" sz="1400">
                <a:solidFill>
                  <a:schemeClr val="bg1"/>
                </a:solidFill>
                <a:effectLst>
                  <a:outerShdw blurRad="38100" dist="38100" dir="2700000" algn="tl">
                    <a:srgbClr val="C0C0C0"/>
                  </a:outerShdw>
                </a:effectLst>
                <a:latin typeface="Arial" panose="020B0604020202020204" pitchFamily="34" charset="0"/>
              </a:rPr>
              <a:t>Copyright@2006</a:t>
            </a:r>
            <a:endParaRPr lang="en-US" altLang="zh-CN" sz="1400">
              <a:solidFill>
                <a:schemeClr val="bg1"/>
              </a:solidFill>
              <a:effectLst>
                <a:outerShdw blurRad="38100" dist="38100" dir="2700000" algn="tl">
                  <a:srgbClr val="C0C0C0"/>
                </a:outerShdw>
              </a:effectLst>
              <a:latin typeface="Arial" panose="020B0604020202020204" pitchFamily="34" charset="0"/>
            </a:endParaRPr>
          </a:p>
          <a:p>
            <a:pPr eaLnBrk="1" hangingPunct="1">
              <a:defRPr/>
            </a:pPr>
            <a:r>
              <a:rPr lang="en-US" altLang="zh-CN" sz="1400">
                <a:solidFill>
                  <a:schemeClr val="bg1"/>
                </a:solidFill>
                <a:effectLst>
                  <a:outerShdw blurRad="38100" dist="38100" dir="2700000" algn="tl">
                    <a:srgbClr val="C0C0C0"/>
                  </a:outerShdw>
                </a:effectLst>
                <a:latin typeface="Arial" panose="020B0604020202020204" pitchFamily="34" charset="0"/>
              </a:rPr>
              <a:t>College of ITSoft (HZIEE) </a:t>
            </a:r>
            <a:endParaRPr lang="en-US" altLang="zh-CN" sz="1400">
              <a:solidFill>
                <a:schemeClr val="bg1"/>
              </a:solidFill>
              <a:effectLst>
                <a:outerShdw blurRad="38100" dist="38100" dir="2700000" algn="tl">
                  <a:srgbClr val="C0C0C0"/>
                </a:outerShdw>
              </a:effectLst>
              <a:latin typeface="Arial" panose="020B0604020202020204" pitchFamily="34" charset="0"/>
            </a:endParaRPr>
          </a:p>
        </p:txBody>
      </p:sp>
      <p:sp>
        <p:nvSpPr>
          <p:cNvPr id="8" name="Rectangle 5"/>
          <p:cNvSpPr>
            <a:spLocks noChangeArrowheads="1"/>
          </p:cNvSpPr>
          <p:nvPr/>
        </p:nvSpPr>
        <p:spPr bwMode="auto">
          <a:xfrm>
            <a:off x="6416675" y="6553200"/>
            <a:ext cx="1665288" cy="250825"/>
          </a:xfrm>
          <a:prstGeom prst="rect">
            <a:avLst/>
          </a:prstGeom>
          <a:noFill/>
          <a:ln w="9525">
            <a:noFill/>
            <a:miter lim="800000"/>
          </a:ln>
        </p:spPr>
        <p:txBody>
          <a:bodyPr/>
          <a:lstStyle/>
          <a:p>
            <a:pPr eaLnBrk="1" hangingPunct="1">
              <a:defRPr/>
            </a:pPr>
            <a:r>
              <a:rPr lang="en-US" altLang="zh-CN" sz="1400">
                <a:solidFill>
                  <a:schemeClr val="bg1"/>
                </a:solidFill>
                <a:effectLst>
                  <a:outerShdw blurRad="38100" dist="38100" dir="2700000" algn="tl">
                    <a:srgbClr val="C0C0C0"/>
                  </a:outerShdw>
                </a:effectLst>
                <a:latin typeface="Arial" panose="020B0604020202020204" pitchFamily="34" charset="0"/>
              </a:rPr>
              <a:t>Version No: 1.0</a:t>
            </a:r>
            <a:endParaRPr lang="en-US" altLang="zh-CN" sz="1400">
              <a:solidFill>
                <a:schemeClr val="bg1"/>
              </a:solidFill>
              <a:effectLst>
                <a:outerShdw blurRad="38100" dist="38100" dir="2700000" algn="tl">
                  <a:srgbClr val="C0C0C0"/>
                </a:outerShdw>
              </a:effectLst>
              <a:latin typeface="Arial" panose="020B0604020202020204" pitchFamily="34" charset="0"/>
            </a:endParaRPr>
          </a:p>
        </p:txBody>
      </p:sp>
      <p:sp>
        <p:nvSpPr>
          <p:cNvPr id="4100" name="Rectangle 2"/>
          <p:cNvSpPr>
            <a:spLocks noGrp="1" noChangeArrowheads="1"/>
          </p:cNvSpPr>
          <p:nvPr>
            <p:ph type="title"/>
          </p:nvPr>
        </p:nvSpPr>
        <p:spPr bwMode="auto">
          <a:xfrm>
            <a:off x="457200" y="142875"/>
            <a:ext cx="8229600" cy="63341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4101" name="Rectangle 3"/>
          <p:cNvSpPr>
            <a:spLocks noGrp="1" noChangeArrowheads="1"/>
          </p:cNvSpPr>
          <p:nvPr>
            <p:ph type="body" idx="1"/>
          </p:nvPr>
        </p:nvSpPr>
        <p:spPr bwMode="auto">
          <a:xfrm>
            <a:off x="457200" y="819150"/>
            <a:ext cx="8229600" cy="53562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random/>
  </p:transition>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5pPr>
      <a:lvl6pPr marL="457200"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6pPr>
      <a:lvl7pPr marL="914400"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7pPr>
      <a:lvl8pPr marL="1371600"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8pPr>
      <a:lvl9pPr marL="1828800"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SzPct val="100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Blip>
          <a:blip r:embed="rId13"/>
        </a:buBlip>
        <a:defRPr sz="2800">
          <a:solidFill>
            <a:schemeClr val="tx1"/>
          </a:solidFill>
          <a:latin typeface="+mn-lt"/>
          <a:ea typeface="+mn-ea"/>
        </a:defRPr>
      </a:lvl2pPr>
      <a:lvl3pPr marL="1143000" indent="-228600" algn="l" rtl="0" eaLnBrk="0" fontAlgn="base" hangingPunct="0">
        <a:spcBef>
          <a:spcPct val="20000"/>
        </a:spcBef>
        <a:spcAft>
          <a:spcPct val="0"/>
        </a:spcAft>
        <a:buSzPct val="100000"/>
        <a:buBlip>
          <a:blip r:embed="rId13"/>
        </a:buBlip>
        <a:defRPr sz="2400">
          <a:solidFill>
            <a:schemeClr val="tx1"/>
          </a:solidFill>
          <a:latin typeface="+mn-lt"/>
          <a:ea typeface="+mn-ea"/>
        </a:defRPr>
      </a:lvl3pPr>
      <a:lvl4pPr marL="16002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4pPr>
      <a:lvl5pPr marL="20574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5pPr>
      <a:lvl6pPr marL="25146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6pPr>
      <a:lvl7pPr marL="29718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7pPr>
      <a:lvl8pPr marL="34290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8pPr>
      <a:lvl9pPr marL="38862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xfrm>
            <a:off x="301625" y="685800"/>
            <a:ext cx="854075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5123" name="Rectangle 3"/>
          <p:cNvSpPr>
            <a:spLocks noGrp="1" noRot="1" noChangeArrowheads="1"/>
          </p:cNvSpPr>
          <p:nvPr>
            <p:ph type="body" idx="1"/>
          </p:nvPr>
        </p:nvSpPr>
        <p:spPr bwMode="auto">
          <a:xfrm>
            <a:off x="304800" y="1981200"/>
            <a:ext cx="8540750" cy="38862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56676" name="Rectangle 4"/>
          <p:cNvSpPr>
            <a:spLocks noGrp="1" noChangeArrowheads="1"/>
          </p:cNvSpPr>
          <p:nvPr>
            <p:ph type="dt" sz="half" idx="2"/>
          </p:nvPr>
        </p:nvSpPr>
        <p:spPr bwMode="auto">
          <a:xfrm>
            <a:off x="301625" y="6019800"/>
            <a:ext cx="2289175" cy="47625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400" b="0">
                <a:latin typeface="+mn-lt"/>
                <a:ea typeface="+mn-ea"/>
              </a:defRPr>
            </a:lvl1pPr>
          </a:lstStyle>
          <a:p>
            <a:pPr>
              <a:defRPr/>
            </a:pPr>
            <a:fld id="{94698EC6-54B4-4374-AAB7-E9F8332CBFA5}" type="datetimeFigureOut">
              <a:rPr lang="zh-CN" altLang="en-US"/>
            </a:fld>
            <a:endParaRPr lang="en-US" altLang="zh-CN"/>
          </a:p>
        </p:txBody>
      </p:sp>
      <p:sp>
        <p:nvSpPr>
          <p:cNvPr id="156677" name="Rectangle 5"/>
          <p:cNvSpPr>
            <a:spLocks noGrp="1" noChangeArrowheads="1"/>
          </p:cNvSpPr>
          <p:nvPr>
            <p:ph type="ftr" sz="quarter" idx="3"/>
          </p:nvPr>
        </p:nvSpPr>
        <p:spPr bwMode="auto">
          <a:xfrm>
            <a:off x="3124200" y="6019800"/>
            <a:ext cx="2895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b="0">
                <a:latin typeface="+mn-lt"/>
                <a:ea typeface="+mn-ea"/>
              </a:defRPr>
            </a:lvl1pPr>
          </a:lstStyle>
          <a:p>
            <a:pPr>
              <a:defRPr/>
            </a:pPr>
            <a:endParaRPr lang="en-US" altLang="zh-CN"/>
          </a:p>
        </p:txBody>
      </p:sp>
      <p:sp>
        <p:nvSpPr>
          <p:cNvPr id="156678" name="Rectangle 6"/>
          <p:cNvSpPr>
            <a:spLocks noGrp="1" noChangeArrowheads="1"/>
          </p:cNvSpPr>
          <p:nvPr>
            <p:ph type="sldNum" sz="quarter" idx="4"/>
          </p:nvPr>
        </p:nvSpPr>
        <p:spPr bwMode="auto">
          <a:xfrm>
            <a:off x="6553200" y="6019800"/>
            <a:ext cx="2289175"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latin typeface="+mn-lt"/>
                <a:ea typeface="+mn-ea"/>
              </a:defRPr>
            </a:lvl1pPr>
          </a:lstStyle>
          <a:p>
            <a:pPr>
              <a:defRPr/>
            </a:pPr>
            <a:fld id="{3B1CE9EC-0190-4752-B17F-6E22E78149D8}"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random/>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1.xml"/><Relationship Id="rId2" Type="http://schemas.openxmlformats.org/officeDocument/2006/relationships/slide" Target="slide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1.xml"/><Relationship Id="rId2" Type="http://schemas.openxmlformats.org/officeDocument/2006/relationships/slide" Target="slide2.xml"/><Relationship Id="rId1" Type="http://schemas.openxmlformats.org/officeDocument/2006/relationships/slide" Target="slide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1.xml"/><Relationship Id="rId1" Type="http://schemas.openxmlformats.org/officeDocument/2006/relationships/slide" Target="slide8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1.xml"/><Relationship Id="rId1" Type="http://schemas.openxmlformats.org/officeDocument/2006/relationships/slide" Target="slide11.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51.xml"/><Relationship Id="rId4" Type="http://schemas.openxmlformats.org/officeDocument/2006/relationships/slide" Target="slide2.xml"/><Relationship Id="rId3" Type="http://schemas.openxmlformats.org/officeDocument/2006/relationships/slide" Target="slide24.xml"/><Relationship Id="rId2" Type="http://schemas.openxmlformats.org/officeDocument/2006/relationships/slide" Target="slide21.xml"/><Relationship Id="rId1" Type="http://schemas.openxmlformats.org/officeDocument/2006/relationships/slide" Target="slide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1.xml"/><Relationship Id="rId1" Type="http://schemas.openxmlformats.org/officeDocument/2006/relationships/slide" Target="slide1.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51.xml"/><Relationship Id="rId4" Type="http://schemas.openxmlformats.org/officeDocument/2006/relationships/slide" Target="slide32.xml"/><Relationship Id="rId3" Type="http://schemas.openxmlformats.org/officeDocument/2006/relationships/slide" Target="slide18.xml"/><Relationship Id="rId2" Type="http://schemas.openxmlformats.org/officeDocument/2006/relationships/slide" Target="slide11.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1.xml"/><Relationship Id="rId1" Type="http://schemas.openxmlformats.org/officeDocument/2006/relationships/slide" Target="slide5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1.xml"/><Relationship Id="rId1" Type="http://schemas.openxmlformats.org/officeDocument/2006/relationships/slide" Target="slide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1.xml"/><Relationship Id="rId1" Type="http://schemas.openxmlformats.org/officeDocument/2006/relationships/slide" Target="slide4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1.xml"/><Relationship Id="rId1" Type="http://schemas.openxmlformats.org/officeDocument/2006/relationships/slide" Target="slide18.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31.xml"/><Relationship Id="rId7" Type="http://schemas.openxmlformats.org/officeDocument/2006/relationships/slideLayout" Target="../slideLayouts/slideLayout51.xml"/><Relationship Id="rId6" Type="http://schemas.openxmlformats.org/officeDocument/2006/relationships/slide" Target="slide2.xml"/><Relationship Id="rId5" Type="http://schemas.openxmlformats.org/officeDocument/2006/relationships/slide" Target="slide51.xml"/><Relationship Id="rId4" Type="http://schemas.openxmlformats.org/officeDocument/2006/relationships/slide" Target="slide48.xml"/><Relationship Id="rId3" Type="http://schemas.openxmlformats.org/officeDocument/2006/relationships/slide" Target="slide42.xml"/><Relationship Id="rId2" Type="http://schemas.openxmlformats.org/officeDocument/2006/relationships/slide" Target="slide38.xml"/><Relationship Id="rId1" Type="http://schemas.openxmlformats.org/officeDocument/2006/relationships/slide" Target="slide3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1.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1.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51.xml"/><Relationship Id="rId2" Type="http://schemas.openxmlformats.org/officeDocument/2006/relationships/slide" Target="slide32.xml"/><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51.xml"/><Relationship Id="rId3" Type="http://schemas.openxmlformats.org/officeDocument/2006/relationships/slide" Target="slide9.xml"/><Relationship Id="rId2" Type="http://schemas.openxmlformats.org/officeDocument/2006/relationships/slide" Target="slide7.xml"/><Relationship Id="rId1" Type="http://schemas.openxmlformats.org/officeDocument/2006/relationships/slide" Target="slide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1.xml"/><Relationship Id="rId1" Type="http://schemas.openxmlformats.org/officeDocument/2006/relationships/slide" Target="slide3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1.xml"/></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42.xml"/><Relationship Id="rId6" Type="http://schemas.openxmlformats.org/officeDocument/2006/relationships/slideLayout" Target="../slideLayouts/slideLayout51.xml"/><Relationship Id="rId5" Type="http://schemas.openxmlformats.org/officeDocument/2006/relationships/hyperlink" Target="http://msdn.microsoft.com/zh-cn/library/system.web.ui.control.uniqueid.aspx" TargetMode="External"/><Relationship Id="rId4" Type="http://schemas.openxmlformats.org/officeDocument/2006/relationships/hyperlink" Target="http://msdn.microsoft.com/zh-cn/library/system.web.ui.page.uiculture.aspx" TargetMode="External"/><Relationship Id="rId3" Type="http://schemas.openxmlformats.org/officeDocument/2006/relationships/hyperlink" Target="http://msdn.microsoft.com/zh-cn/library/system.web.ui.page.ispostback.aspx" TargetMode="External"/><Relationship Id="rId2" Type="http://schemas.openxmlformats.org/officeDocument/2006/relationships/hyperlink" Target="http://msdn.microsoft.com/zh-cn/library/system.web.ui.page.response.aspx" TargetMode="External"/><Relationship Id="rId1" Type="http://schemas.openxmlformats.org/officeDocument/2006/relationships/hyperlink" Target="http://msdn.microsoft.com/zh-cn/library/system.web.ui.page.request.aspx" TargetMode="External"/></Relationships>
</file>

<file path=ppt/slides/_rels/slide44.xml.rels><?xml version="1.0" encoding="UTF-8" standalone="yes"?>
<Relationships xmlns="http://schemas.openxmlformats.org/package/2006/relationships"><Relationship Id="rId8" Type="http://schemas.openxmlformats.org/officeDocument/2006/relationships/notesSlide" Target="../notesSlides/notesSlide43.xml"/><Relationship Id="rId7" Type="http://schemas.openxmlformats.org/officeDocument/2006/relationships/slideLayout" Target="../slideLayouts/slideLayout51.xml"/><Relationship Id="rId6" Type="http://schemas.openxmlformats.org/officeDocument/2006/relationships/hyperlink" Target="http://msdn.microsoft.com/zh-cn/library/system.web.ui.page.request.aspx" TargetMode="External"/><Relationship Id="rId5" Type="http://schemas.openxmlformats.org/officeDocument/2006/relationships/hyperlink" Target="http://msdn.microsoft.com/zh-cn/library/system.web.httpresponse.outputstream.aspx" TargetMode="External"/><Relationship Id="rId4" Type="http://schemas.openxmlformats.org/officeDocument/2006/relationships/hyperlink" Target="http://msdn.microsoft.com/zh-cn/library/system.web.ui.page.response.aspx" TargetMode="External"/><Relationship Id="rId3" Type="http://schemas.openxmlformats.org/officeDocument/2006/relationships/hyperlink" Target="http://msdn.microsoft.com/zh-cn/library/system.web.ui.control.render.aspx" TargetMode="External"/><Relationship Id="rId2" Type="http://schemas.openxmlformats.org/officeDocument/2006/relationships/hyperlink" Target="http://msdn.microsoft.com/zh-cn/library/system.web.ui.ivalidator.isvalid.aspx" TargetMode="External"/><Relationship Id="rId1" Type="http://schemas.openxmlformats.org/officeDocument/2006/relationships/hyperlink" Target="http://msdn.microsoft.com/zh-cn/library/system.web.ui.webcontrols.basevalidator.validate.aspx"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1.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51.xml"/><Relationship Id="rId2" Type="http://schemas.openxmlformats.org/officeDocument/2006/relationships/slide" Target="slide28.xml"/><Relationship Id="rId1" Type="http://schemas.openxmlformats.org/officeDocument/2006/relationships/hyperlink" Target="http://msdn.microsoft.com/zh-cn/library/system.web.ui.page.theme.aspx" TargetMode="External"/></Relationships>
</file>

<file path=ppt/slides/_rels/slide47.xml.rels><?xml version="1.0" encoding="UTF-8" standalone="yes"?>
<Relationships xmlns="http://schemas.openxmlformats.org/package/2006/relationships"><Relationship Id="rId9" Type="http://schemas.openxmlformats.org/officeDocument/2006/relationships/notesSlide" Target="../notesSlides/notesSlide46.xml"/><Relationship Id="rId8" Type="http://schemas.openxmlformats.org/officeDocument/2006/relationships/slideLayout" Target="../slideLayouts/slideLayout51.xml"/><Relationship Id="rId7" Type="http://schemas.openxmlformats.org/officeDocument/2006/relationships/slide" Target="slide32.xml"/><Relationship Id="rId6" Type="http://schemas.openxmlformats.org/officeDocument/2006/relationships/hyperlink" Target="http://msdn.microsoft.com/zh-cn/library/system.web.ui.page.isvalid.aspx" TargetMode="External"/><Relationship Id="rId5" Type="http://schemas.openxmlformats.org/officeDocument/2006/relationships/hyperlink" Target="http://msdn.microsoft.com/zh-cn/library/system.web.ui.page.aspx" TargetMode="External"/><Relationship Id="rId4" Type="http://schemas.openxmlformats.org/officeDocument/2006/relationships/hyperlink" Target="http://msdn.microsoft.com/zh-cn/library/system.web.ui.mobilecontrols.textbox.textchanged.aspx" TargetMode="External"/><Relationship Id="rId3" Type="http://schemas.openxmlformats.org/officeDocument/2006/relationships/hyperlink" Target="http://msdn.microsoft.com/zh-cn/library/system.web.ui.webcontrols.textbox.aspx" TargetMode="External"/><Relationship Id="rId2" Type="http://schemas.openxmlformats.org/officeDocument/2006/relationships/hyperlink" Target="http://msdn.microsoft.com/zh-cn/library/system.web.ui.webcontrols.button.click.aspx" TargetMode="External"/><Relationship Id="rId1" Type="http://schemas.openxmlformats.org/officeDocument/2006/relationships/hyperlink" Target="http://msdn.microsoft.com/zh-cn/library/system.web.ui.webcontrols.button.aspx"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1.xml"/><Relationship Id="rId1" Type="http://schemas.openxmlformats.org/officeDocument/2006/relationships/slide" Target="slide3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1.xml"/><Relationship Id="rId1" Type="http://schemas.openxmlformats.org/officeDocument/2006/relationships/slide" Target="slide6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1.xml"/><Relationship Id="rId1" Type="http://schemas.openxmlformats.org/officeDocument/2006/relationships/slide" Target="slide6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1.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1.xml"/><Relationship Id="rId1" Type="http://schemas.openxmlformats.org/officeDocument/2006/relationships/slide" Target="slide66.xml"/></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51.xml"/><Relationship Id="rId2" Type="http://schemas.openxmlformats.org/officeDocument/2006/relationships/slide" Target="slide2.xml"/><Relationship Id="rId1" Type="http://schemas.openxmlformats.org/officeDocument/2006/relationships/slide" Target="slide32.xml"/></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46.xml"/><Relationship Id="rId3" Type="http://schemas.openxmlformats.org/officeDocument/2006/relationships/slide" Target="slide62.xml"/><Relationship Id="rId2" Type="http://schemas.openxmlformats.org/officeDocument/2006/relationships/slide" Target="slide61.xml"/><Relationship Id="rId1" Type="http://schemas.openxmlformats.org/officeDocument/2006/relationships/slide" Target="slide59.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slide" Target="slide2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1.xml"/><Relationship Id="rId1" Type="http://schemas.openxmlformats.org/officeDocument/2006/relationships/slide" Target="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slide" Target="slide22.xml"/><Relationship Id="rId1" Type="http://schemas.openxmlformats.org/officeDocument/2006/relationships/image" Target="../media/image2.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2.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6.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2.png"/></Relationships>
</file>

<file path=ppt/slides/_rels/slide66.xml.rels><?xml version="1.0" encoding="UTF-8" standalone="yes"?>
<Relationships xmlns="http://schemas.openxmlformats.org/package/2006/relationships"><Relationship Id="rId6" Type="http://schemas.openxmlformats.org/officeDocument/2006/relationships/slideLayout" Target="../slideLayouts/slideLayout46.xml"/><Relationship Id="rId5" Type="http://schemas.openxmlformats.org/officeDocument/2006/relationships/slide" Target="slide73.xml"/><Relationship Id="rId4" Type="http://schemas.openxmlformats.org/officeDocument/2006/relationships/slide" Target="slide70.xml"/><Relationship Id="rId3" Type="http://schemas.openxmlformats.org/officeDocument/2006/relationships/slide" Target="slide69.xml"/><Relationship Id="rId2" Type="http://schemas.openxmlformats.org/officeDocument/2006/relationships/slide" Target="slide68.xml"/><Relationship Id="rId1" Type="http://schemas.openxmlformats.org/officeDocument/2006/relationships/slide" Target="slide6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1.xml"/><Relationship Id="rId1" Type="http://schemas.openxmlformats.org/officeDocument/2006/relationships/slide" Target="slide51.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1.xml"/><Relationship Id="rId1" Type="http://schemas.openxmlformats.org/officeDocument/2006/relationships/slide" Target="slide5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1.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1.xml"/><Relationship Id="rId1" Type="http://schemas.openxmlformats.org/officeDocument/2006/relationships/slide" Target="slide5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51.xml"/><Relationship Id="rId1" Type="http://schemas.openxmlformats.org/officeDocument/2006/relationships/slide" Target="slide5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51.xml"/><Relationship Id="rId1" Type="http://schemas.openxmlformats.org/officeDocument/2006/relationships/image" Target="../media/image12.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51.xml"/><Relationship Id="rId1" Type="http://schemas.openxmlformats.org/officeDocument/2006/relationships/slide" Target="slide2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1.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51.xml"/><Relationship Id="rId1" Type="http://schemas.openxmlformats.org/officeDocument/2006/relationships/slide" Target="slide26.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51.xml"/><Relationship Id="rId1" Type="http://schemas.openxmlformats.org/officeDocument/2006/relationships/slide" Target="slide4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1.xml"/><Relationship Id="rId1" Type="http://schemas.openxmlformats.org/officeDocument/2006/relationships/slide" Target="slide3.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51.xml"/><Relationship Id="rId1" Type="http://schemas.openxmlformats.org/officeDocument/2006/relationships/slide" Target="slide14.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51.xml"/><Relationship Id="rId1" Type="http://schemas.openxmlformats.org/officeDocument/2006/relationships/slide" Target="slide14.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51.xml"/><Relationship Id="rId1" Type="http://schemas.openxmlformats.org/officeDocument/2006/relationships/slide" Target="slide14.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51.xml"/><Relationship Id="rId1" Type="http://schemas.openxmlformats.org/officeDocument/2006/relationships/slide" Target="slide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3924300" y="1811655"/>
            <a:ext cx="4648200" cy="1981200"/>
          </a:xfrm>
        </p:spPr>
        <p:txBody>
          <a:bodyPr/>
          <a:lstStyle/>
          <a:p>
            <a:r>
              <a:rPr lang="en-US" altLang="zh-CN" b="1" dirty="0">
                <a:sym typeface="+mn-ea"/>
              </a:rPr>
              <a:t>Web</a:t>
            </a:r>
            <a:r>
              <a:rPr lang="zh-CN" altLang="en-US" b="1" dirty="0">
                <a:sym typeface="+mn-ea"/>
              </a:rPr>
              <a:t>编程技术</a:t>
            </a:r>
            <a:endParaRPr lang="en-US" smtClean="0"/>
          </a:p>
        </p:txBody>
      </p:sp>
      <p:sp>
        <p:nvSpPr>
          <p:cNvPr id="3075" name="Rectangle 3"/>
          <p:cNvSpPr>
            <a:spLocks noGrp="1" noRot="1"/>
          </p:cNvSpPr>
          <p:nvPr>
            <p:ph type="subTitle" idx="1"/>
          </p:nvPr>
        </p:nvSpPr>
        <p:spPr>
          <a:xfrm>
            <a:off x="3924300" y="3636645"/>
            <a:ext cx="4572000" cy="2096135"/>
          </a:xfrm>
        </p:spPr>
        <p:txBody>
          <a:bodyPr vert="horz" wrap="square" lIns="91440" tIns="45720" rIns="91440" bIns="45720" anchor="t"/>
          <a:p>
            <a:pPr eaLnBrk="1" hangingPunct="1">
              <a:buSzPct val="70000"/>
            </a:pPr>
            <a:r>
              <a:rPr lang="zh-CN" altLang="en-US" sz="3600" dirty="0">
                <a:latin typeface="+mn-lt"/>
                <a:ea typeface="+mn-ea"/>
                <a:cs typeface="+mn-cs"/>
              </a:rPr>
              <a:t>第</a:t>
            </a:r>
            <a:r>
              <a:rPr lang="en-US" altLang="zh-CN" sz="3600" dirty="0">
                <a:latin typeface="+mn-lt"/>
                <a:ea typeface="+mn-ea"/>
                <a:cs typeface="+mn-cs"/>
              </a:rPr>
              <a:t>3</a:t>
            </a:r>
            <a:r>
              <a:rPr lang="zh-CN" altLang="en-US" sz="3600" dirty="0">
                <a:latin typeface="+mn-lt"/>
                <a:ea typeface="+mn-ea"/>
                <a:cs typeface="+mn-cs"/>
              </a:rPr>
              <a:t>讲</a:t>
            </a:r>
            <a:endParaRPr lang="zh-CN" altLang="en-US" sz="3600" dirty="0">
              <a:latin typeface="+mn-lt"/>
              <a:ea typeface="+mn-ea"/>
              <a:cs typeface="+mn-cs"/>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4294967295"/>
          </p:nvPr>
        </p:nvSpPr>
        <p:spPr>
          <a:xfrm>
            <a:off x="363538" y="869950"/>
            <a:ext cx="8499475" cy="741363"/>
          </a:xfrm>
          <a:noFill/>
        </p:spPr>
        <p:txBody>
          <a:bodyPr lIns="0" tIns="0" rIns="0" bIns="0"/>
          <a:lstStyle/>
          <a:p>
            <a:pPr eaLnBrk="1" hangingPunct="1">
              <a:lnSpc>
                <a:spcPct val="120000"/>
              </a:lnSpc>
            </a:pPr>
            <a:r>
              <a:rPr lang="en-US" altLang="zh-CN" sz="2400" b="1" smtClean="0"/>
              <a:t>ASP.NET</a:t>
            </a:r>
            <a:r>
              <a:rPr lang="zh-CN" altLang="en-US" sz="2400" b="1" smtClean="0"/>
              <a:t>网页的处理过程：</a:t>
            </a:r>
            <a:endParaRPr lang="zh-CN" altLang="en-US" sz="2400" b="1" smtClean="0"/>
          </a:p>
        </p:txBody>
      </p:sp>
      <p:pic>
        <p:nvPicPr>
          <p:cNvPr id="19459" name="Picture 5"/>
          <p:cNvPicPr>
            <a:picLocks noChangeAspect="1" noChangeArrowheads="1"/>
          </p:cNvPicPr>
          <p:nvPr/>
        </p:nvPicPr>
        <p:blipFill>
          <a:blip r:embed="rId1" cstate="print"/>
          <a:srcRect/>
          <a:stretch>
            <a:fillRect/>
          </a:stretch>
        </p:blipFill>
        <p:spPr bwMode="auto">
          <a:xfrm>
            <a:off x="0" y="1584325"/>
            <a:ext cx="9144000" cy="2784475"/>
          </a:xfrm>
          <a:prstGeom prst="rect">
            <a:avLst/>
          </a:prstGeom>
          <a:noFill/>
          <a:ln w="9525">
            <a:noFill/>
            <a:miter lim="800000"/>
            <a:headEnd/>
            <a:tailEnd/>
          </a:ln>
        </p:spPr>
      </p:pic>
      <p:sp>
        <p:nvSpPr>
          <p:cNvPr id="19460" name="AutoShape 6">
            <a:hlinkClick r:id="rId2" action="ppaction://hlinksldjump" highlightClick="1"/>
          </p:cNvPr>
          <p:cNvSpPr>
            <a:spLocks noChangeArrowheads="1"/>
          </p:cNvSpPr>
          <p:nvPr/>
        </p:nvSpPr>
        <p:spPr bwMode="auto">
          <a:xfrm>
            <a:off x="8418513" y="6105525"/>
            <a:ext cx="268287" cy="228600"/>
          </a:xfrm>
          <a:prstGeom prst="actionButtonBeginning">
            <a:avLst/>
          </a:prstGeom>
          <a:solidFill>
            <a:schemeClr val="accent2"/>
          </a:solidFill>
          <a:ln w="9525">
            <a:noFill/>
            <a:miter lim="800000"/>
          </a:ln>
        </p:spPr>
        <p:txBody>
          <a:bodyPr wrap="none" anchor="ctr"/>
          <a:lstStyle/>
          <a:p>
            <a:endParaRPr lang="en-US"/>
          </a:p>
        </p:txBody>
      </p:sp>
      <p:sp>
        <p:nvSpPr>
          <p:cNvPr id="5" name="Rectangle 3"/>
          <p:cNvSpPr txBox="1">
            <a:spLocks noChangeArrowheads="1"/>
          </p:cNvSpPr>
          <p:nvPr/>
        </p:nvSpPr>
        <p:spPr bwMode="auto">
          <a:xfrm>
            <a:off x="427038" y="4632325"/>
            <a:ext cx="8499475" cy="1085850"/>
          </a:xfrm>
          <a:prstGeom prst="rect">
            <a:avLst/>
          </a:prstGeom>
          <a:noFill/>
          <a:ln w="9525">
            <a:noFill/>
            <a:miter lim="800000"/>
          </a:ln>
          <a:effectLst/>
        </p:spPr>
        <p:txBody>
          <a:bodyPr lIns="0" tIns="0" rIns="0" bIns="0"/>
          <a:lstStyle/>
          <a:p>
            <a:pPr marL="342900" indent="-342900" algn="l" eaLnBrk="1" hangingPunct="1">
              <a:lnSpc>
                <a:spcPct val="120000"/>
              </a:lnSpc>
              <a:spcBef>
                <a:spcPct val="20000"/>
              </a:spcBef>
              <a:buClr>
                <a:schemeClr val="hlink"/>
              </a:buClr>
              <a:buSzPct val="70000"/>
              <a:buFont typeface="Wingdings" panose="05000000000000000000" pitchFamily="2" charset="2"/>
              <a:buChar char="v"/>
              <a:defRPr/>
            </a:pPr>
            <a:r>
              <a:rPr lang="en-US" altLang="zh-CN" kern="0" dirty="0">
                <a:latin typeface="+mn-lt"/>
              </a:rPr>
              <a:t>Web</a:t>
            </a:r>
            <a:r>
              <a:rPr lang="zh-CN" altLang="en-US" kern="0" dirty="0">
                <a:latin typeface="+mn-lt"/>
              </a:rPr>
              <a:t>服务器由请求文件的扩展名</a:t>
            </a:r>
            <a:r>
              <a:rPr lang="en-US" altLang="zh-CN" kern="0" dirty="0">
                <a:latin typeface="+mn-lt"/>
              </a:rPr>
              <a:t>.</a:t>
            </a:r>
            <a:r>
              <a:rPr lang="en-US" altLang="zh-CN" kern="0" dirty="0" err="1">
                <a:latin typeface="+mn-lt"/>
              </a:rPr>
              <a:t>aspx</a:t>
            </a:r>
            <a:r>
              <a:rPr lang="zh-CN" altLang="en-US" kern="0" dirty="0">
                <a:latin typeface="+mn-lt"/>
              </a:rPr>
              <a:t>确定请求的网页是</a:t>
            </a:r>
            <a:r>
              <a:rPr lang="en-US" altLang="zh-CN" kern="0" dirty="0">
                <a:latin typeface="+mn-lt"/>
              </a:rPr>
              <a:t>ASP.NET</a:t>
            </a:r>
            <a:r>
              <a:rPr lang="zh-CN" altLang="en-US" kern="0" dirty="0">
                <a:latin typeface="+mn-lt"/>
              </a:rPr>
              <a:t>网页，因此将请求交给</a:t>
            </a:r>
            <a:r>
              <a:rPr lang="en-US" altLang="zh-CN" kern="0" dirty="0">
                <a:latin typeface="+mn-lt"/>
              </a:rPr>
              <a:t>ASP.NET</a:t>
            </a:r>
            <a:r>
              <a:rPr lang="zh-CN" altLang="en-US" kern="0" dirty="0">
                <a:latin typeface="+mn-lt"/>
              </a:rPr>
              <a:t>引擎处理。</a:t>
            </a:r>
            <a:endParaRPr lang="zh-CN" altLang="en-US" kern="0" dirty="0">
              <a:latin typeface="+mn-lt"/>
            </a:endParaRP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31763" y="1381125"/>
            <a:ext cx="9012237" cy="633413"/>
          </a:xfrm>
        </p:spPr>
        <p:txBody>
          <a:bodyPr lIns="0"/>
          <a:lstStyle/>
          <a:p>
            <a:pPr eaLnBrk="1" hangingPunct="1"/>
            <a:r>
              <a:rPr lang="en-US" altLang="zh-CN" sz="4000" b="1" smtClean="0"/>
              <a:t>3.2 Visual Studio 2008</a:t>
            </a:r>
            <a:r>
              <a:rPr lang="zh-CN" altLang="en-US" sz="4000" b="1" smtClean="0"/>
              <a:t>集成开发环境</a:t>
            </a:r>
            <a:endParaRPr lang="en-US" altLang="zh-CN" sz="4000" b="1" smtClean="0"/>
          </a:p>
        </p:txBody>
      </p:sp>
      <p:sp>
        <p:nvSpPr>
          <p:cNvPr id="20483" name="Rectangle 3"/>
          <p:cNvSpPr>
            <a:spLocks noGrp="1" noChangeArrowheads="1"/>
          </p:cNvSpPr>
          <p:nvPr>
            <p:ph type="body" idx="4294967295"/>
          </p:nvPr>
        </p:nvSpPr>
        <p:spPr>
          <a:xfrm>
            <a:off x="1511300" y="2581275"/>
            <a:ext cx="6423025" cy="3092450"/>
          </a:xfrm>
        </p:spPr>
        <p:txBody>
          <a:bodyPr lIns="0" tIns="0" rIns="0" bIns="0"/>
          <a:lstStyle/>
          <a:p>
            <a:pPr eaLnBrk="1" hangingPunct="1">
              <a:lnSpc>
                <a:spcPct val="115000"/>
              </a:lnSpc>
              <a:spcBef>
                <a:spcPct val="15000"/>
              </a:spcBef>
            </a:pPr>
            <a:r>
              <a:rPr lang="zh-CN" altLang="en-US" b="1" smtClean="0">
                <a:hlinkClick r:id="rId1" action="ppaction://hlinksldjump"/>
              </a:rPr>
              <a:t>创建一个新的</a:t>
            </a:r>
            <a:r>
              <a:rPr lang="en-US" altLang="zh-CN" b="1" smtClean="0">
                <a:hlinkClick r:id="rId1" action="ppaction://hlinksldjump"/>
              </a:rPr>
              <a:t>ASP.NET </a:t>
            </a:r>
            <a:r>
              <a:rPr lang="zh-CN" altLang="en-US" b="1" smtClean="0">
                <a:hlinkClick r:id="rId1" action="ppaction://hlinksldjump"/>
              </a:rPr>
              <a:t>网站</a:t>
            </a:r>
            <a:endParaRPr lang="zh-CN" altLang="en-US" b="1" smtClean="0"/>
          </a:p>
          <a:p>
            <a:pPr eaLnBrk="1" hangingPunct="1">
              <a:lnSpc>
                <a:spcPct val="115000"/>
              </a:lnSpc>
              <a:spcBef>
                <a:spcPct val="15000"/>
              </a:spcBef>
            </a:pPr>
            <a:endParaRPr lang="zh-CN" altLang="en-US" b="1" smtClean="0"/>
          </a:p>
        </p:txBody>
      </p:sp>
      <p:sp>
        <p:nvSpPr>
          <p:cNvPr id="20484" name="AutoShape 4">
            <a:hlinkClick r:id="rId2" action="ppaction://hlinksldjump" highlightClick="1"/>
          </p:cNvPr>
          <p:cNvSpPr>
            <a:spLocks noChangeArrowheads="1"/>
          </p:cNvSpPr>
          <p:nvPr/>
        </p:nvSpPr>
        <p:spPr bwMode="auto">
          <a:xfrm>
            <a:off x="8337550" y="5983288"/>
            <a:ext cx="349250" cy="377825"/>
          </a:xfrm>
          <a:prstGeom prst="actionButtonHome">
            <a:avLst/>
          </a:prstGeom>
          <a:solidFill>
            <a:srgbClr val="FFCC00"/>
          </a:solidFill>
          <a:ln w="9525">
            <a:noFill/>
            <a:miter lim="800000"/>
          </a:ln>
        </p:spPr>
        <p:txBody>
          <a:bodyPr wrap="none" anchor="ctr"/>
          <a:lstStyle/>
          <a:p>
            <a:endParaRPr lang="en-US"/>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430213" y="592138"/>
            <a:ext cx="8229600" cy="942975"/>
          </a:xfrm>
        </p:spPr>
        <p:txBody>
          <a:bodyPr lIns="0"/>
          <a:lstStyle/>
          <a:p>
            <a:pPr eaLnBrk="1" hangingPunct="1"/>
            <a:r>
              <a:rPr lang="zh-CN" altLang="en-US" sz="4000" b="1" smtClean="0"/>
              <a:t>创建一个新的</a:t>
            </a:r>
            <a:r>
              <a:rPr lang="en-US" altLang="zh-CN" sz="4000" b="1" smtClean="0"/>
              <a:t>ASP.NET </a:t>
            </a:r>
            <a:r>
              <a:rPr lang="zh-CN" altLang="en-US" sz="4000" b="1" smtClean="0"/>
              <a:t>网站</a:t>
            </a:r>
            <a:endParaRPr lang="zh-CN" altLang="en-US" sz="4000" b="1" smtClean="0"/>
          </a:p>
        </p:txBody>
      </p:sp>
      <p:sp>
        <p:nvSpPr>
          <p:cNvPr id="23555" name="Rectangle 3"/>
          <p:cNvSpPr>
            <a:spLocks noGrp="1" noChangeArrowheads="1"/>
          </p:cNvSpPr>
          <p:nvPr>
            <p:ph type="body" idx="4294967295"/>
          </p:nvPr>
        </p:nvSpPr>
        <p:spPr>
          <a:xfrm>
            <a:off x="377825" y="1824038"/>
            <a:ext cx="8499475" cy="4564062"/>
          </a:xfrm>
          <a:noFill/>
        </p:spPr>
        <p:txBody>
          <a:bodyPr lIns="0" tIns="0" rIns="0" bIns="0"/>
          <a:lstStyle/>
          <a:p>
            <a:pPr marL="609600" indent="-609600" eaLnBrk="1" hangingPunct="1">
              <a:lnSpc>
                <a:spcPct val="120000"/>
              </a:lnSpc>
            </a:pPr>
            <a:r>
              <a:rPr lang="zh-CN" altLang="en-US" sz="2400" b="1" smtClean="0"/>
              <a:t>使用</a:t>
            </a:r>
            <a:r>
              <a:rPr lang="en-US" altLang="zh-CN" sz="2400" b="1" smtClean="0"/>
              <a:t>Visual Studio 2008</a:t>
            </a:r>
            <a:r>
              <a:rPr lang="zh-CN" altLang="en-US" sz="2400" b="1" smtClean="0"/>
              <a:t>创建一个</a:t>
            </a:r>
            <a:r>
              <a:rPr lang="en-US" altLang="zh-CN" sz="2400" b="1" smtClean="0">
                <a:sym typeface="+mn-ea"/>
              </a:rPr>
              <a:t>ASP.NET </a:t>
            </a:r>
            <a:r>
              <a:rPr lang="zh-CN" altLang="en-US" sz="2400" b="1" smtClean="0">
                <a:sym typeface="+mn-ea"/>
              </a:rPr>
              <a:t>网站</a:t>
            </a:r>
            <a:r>
              <a:rPr lang="zh-CN" altLang="en-US" sz="2400" b="1" smtClean="0"/>
              <a:t>。</a:t>
            </a:r>
            <a:endParaRPr lang="zh-CN" altLang="en-US" sz="2400" b="1" smtClean="0"/>
          </a:p>
          <a:p>
            <a:pPr marL="609600" indent="-609600" eaLnBrk="1" hangingPunct="1">
              <a:lnSpc>
                <a:spcPct val="120000"/>
              </a:lnSpc>
            </a:pPr>
            <a:r>
              <a:rPr lang="zh-CN" altLang="en-US" sz="2400" b="1" smtClean="0"/>
              <a:t>具体步骤演示。</a:t>
            </a:r>
            <a:endParaRPr lang="zh-CN" altLang="en-US" sz="2400" b="1" smtClean="0"/>
          </a:p>
          <a:p>
            <a:pPr marL="609600" indent="-609600" eaLnBrk="1" hangingPunct="1">
              <a:lnSpc>
                <a:spcPct val="120000"/>
              </a:lnSpc>
            </a:pPr>
            <a:endParaRPr lang="zh-CN" altLang="en-US" sz="2400" b="1" smtClean="0"/>
          </a:p>
          <a:p>
            <a:pPr marL="609600" indent="-609600" eaLnBrk="1" hangingPunct="1">
              <a:lnSpc>
                <a:spcPct val="120000"/>
              </a:lnSpc>
            </a:pPr>
            <a:r>
              <a:rPr lang="en-US" altLang="zh-CN" sz="2400" b="1" smtClean="0">
                <a:sym typeface="+mn-ea"/>
              </a:rPr>
              <a:t>Web </a:t>
            </a:r>
            <a:r>
              <a:rPr lang="zh-CN" altLang="en-US" sz="2400" b="1" smtClean="0">
                <a:sym typeface="+mn-ea"/>
              </a:rPr>
              <a:t>站点的类型</a:t>
            </a:r>
            <a:r>
              <a:rPr kumimoji="1" lang="zh-CN" altLang="en-US" sz="2400" b="1" smtClean="0">
                <a:sym typeface="+mn-ea"/>
              </a:rPr>
              <a:t>：</a:t>
            </a:r>
            <a:endParaRPr kumimoji="1" lang="zh-CN" altLang="en-US" sz="2400" b="1" smtClean="0"/>
          </a:p>
          <a:p>
            <a:pPr marL="990600" lvl="1" indent="-533400" eaLnBrk="1" hangingPunct="1">
              <a:lnSpc>
                <a:spcPct val="120000"/>
              </a:lnSpc>
            </a:pPr>
            <a:r>
              <a:rPr lang="zh-CN" altLang="en-US" sz="2400" b="1" smtClean="0">
                <a:sym typeface="+mn-ea"/>
              </a:rPr>
              <a:t>文件系统站点（可以不用安装</a:t>
            </a:r>
            <a:r>
              <a:rPr lang="en-US" altLang="zh-CN" sz="2400" b="1" smtClean="0">
                <a:sym typeface="+mn-ea"/>
              </a:rPr>
              <a:t>IIS</a:t>
            </a:r>
            <a:r>
              <a:rPr lang="zh-CN" altLang="en-US" sz="2400" b="1" smtClean="0">
                <a:sym typeface="+mn-ea"/>
              </a:rPr>
              <a:t>）</a:t>
            </a:r>
            <a:endParaRPr lang="zh-CN" altLang="en-US" sz="2400" b="1" smtClean="0"/>
          </a:p>
          <a:p>
            <a:pPr marL="990600" lvl="1" indent="-533400" eaLnBrk="1" hangingPunct="1">
              <a:lnSpc>
                <a:spcPct val="120000"/>
              </a:lnSpc>
            </a:pPr>
            <a:r>
              <a:rPr lang="en-US" altLang="zh-CN" sz="2400" b="1" smtClean="0">
                <a:sym typeface="+mn-ea"/>
              </a:rPr>
              <a:t>HTTP</a:t>
            </a:r>
            <a:r>
              <a:rPr lang="zh-CN" altLang="en-US" sz="2400" b="1" smtClean="0">
                <a:sym typeface="+mn-ea"/>
              </a:rPr>
              <a:t>站点：本地</a:t>
            </a:r>
            <a:r>
              <a:rPr lang="en-US" altLang="zh-CN" sz="2400" b="1" smtClean="0">
                <a:sym typeface="+mn-ea"/>
              </a:rPr>
              <a:t>IIS</a:t>
            </a:r>
            <a:r>
              <a:rPr lang="zh-CN" altLang="en-US" sz="2400" b="1" smtClean="0">
                <a:sym typeface="+mn-ea"/>
              </a:rPr>
              <a:t>站点 ，远程</a:t>
            </a:r>
            <a:r>
              <a:rPr lang="en-US" altLang="zh-CN" sz="2400" b="1" smtClean="0">
                <a:sym typeface="+mn-ea"/>
              </a:rPr>
              <a:t>IIS</a:t>
            </a:r>
            <a:r>
              <a:rPr lang="zh-CN" altLang="en-US" sz="2400" b="1" smtClean="0">
                <a:sym typeface="+mn-ea"/>
              </a:rPr>
              <a:t>站点</a:t>
            </a:r>
            <a:endParaRPr lang="zh-CN" altLang="en-US" sz="2400" b="1" smtClean="0"/>
          </a:p>
          <a:p>
            <a:pPr marL="990600" lvl="1" indent="-533400" eaLnBrk="1" hangingPunct="1">
              <a:lnSpc>
                <a:spcPct val="120000"/>
              </a:lnSpc>
            </a:pPr>
            <a:r>
              <a:rPr lang="en-US" altLang="zh-CN" sz="2400" b="1" smtClean="0">
                <a:sym typeface="+mn-ea"/>
              </a:rPr>
              <a:t>FTP</a:t>
            </a:r>
            <a:r>
              <a:rPr lang="zh-CN" altLang="en-US" sz="2400" b="1" smtClean="0">
                <a:sym typeface="+mn-ea"/>
              </a:rPr>
              <a:t>（文件传输协议）站点 </a:t>
            </a:r>
            <a:endParaRPr lang="zh-CN" altLang="en-US" sz="2400" b="1" smtClean="0"/>
          </a:p>
          <a:p>
            <a:pPr marL="609600" indent="-609600" eaLnBrk="1" hangingPunct="1">
              <a:lnSpc>
                <a:spcPct val="120000"/>
              </a:lnSpc>
            </a:pPr>
            <a:endParaRPr lang="zh-CN" altLang="en-US" sz="2400" b="1" smtClean="0"/>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4294967295"/>
          </p:nvPr>
        </p:nvSpPr>
        <p:spPr>
          <a:xfrm>
            <a:off x="377825" y="720725"/>
            <a:ext cx="8499475" cy="5634038"/>
          </a:xfrm>
        </p:spPr>
        <p:txBody>
          <a:bodyPr lIns="0" tIns="0" rIns="0" bIns="0"/>
          <a:lstStyle/>
          <a:p>
            <a:pPr marL="609600" indent="-609600" eaLnBrk="1" hangingPunct="1">
              <a:lnSpc>
                <a:spcPct val="120000"/>
              </a:lnSpc>
              <a:defRPr/>
            </a:pPr>
            <a:r>
              <a:rPr lang="zh-CN" altLang="en-US" sz="2400" b="1" dirty="0" smtClean="0">
                <a:solidFill>
                  <a:schemeClr val="accent1">
                    <a:lumMod val="25000"/>
                  </a:schemeClr>
                </a:solidFill>
              </a:rPr>
              <a:t>解决方案资源管理器窗口 </a:t>
            </a:r>
            <a:r>
              <a:rPr kumimoji="1" lang="zh-CN" altLang="en-US" sz="2400" b="1" dirty="0" smtClean="0">
                <a:solidFill>
                  <a:schemeClr val="accent1">
                    <a:lumMod val="25000"/>
                  </a:schemeClr>
                </a:solidFill>
              </a:rPr>
              <a:t>：</a:t>
            </a:r>
            <a:endParaRPr kumimoji="1" lang="en-US" altLang="zh-CN" sz="2400" b="1" dirty="0" smtClean="0">
              <a:solidFill>
                <a:schemeClr val="accent1">
                  <a:lumMod val="25000"/>
                </a:schemeClr>
              </a:solidFill>
            </a:endParaRPr>
          </a:p>
          <a:p>
            <a:pPr marL="1009650" lvl="1" indent="-609600" eaLnBrk="1" hangingPunct="1">
              <a:lnSpc>
                <a:spcPct val="120000"/>
              </a:lnSpc>
              <a:defRPr/>
            </a:pPr>
            <a:r>
              <a:rPr lang="zh-CN" altLang="en-US" sz="2000" b="1" dirty="0" smtClean="0"/>
              <a:t>在网站下自动添加一个</a:t>
            </a:r>
            <a:r>
              <a:rPr lang="en-US" altLang="zh-CN" sz="2000" b="1" dirty="0" err="1" smtClean="0">
                <a:solidFill>
                  <a:schemeClr val="accent1">
                    <a:lumMod val="25000"/>
                  </a:schemeClr>
                </a:solidFill>
              </a:rPr>
              <a:t>APP_Data</a:t>
            </a:r>
            <a:r>
              <a:rPr lang="zh-CN" altLang="en-US" sz="2000" b="1" dirty="0" smtClean="0">
                <a:solidFill>
                  <a:schemeClr val="accent1">
                    <a:lumMod val="25000"/>
                  </a:schemeClr>
                </a:solidFill>
              </a:rPr>
              <a:t>文件夹</a:t>
            </a:r>
            <a:r>
              <a:rPr lang="zh-CN" altLang="en-US" sz="2000" b="1" dirty="0" smtClean="0"/>
              <a:t>、一个</a:t>
            </a:r>
            <a:r>
              <a:rPr lang="en-US" altLang="zh-CN" sz="2000" b="1" dirty="0" smtClean="0">
                <a:solidFill>
                  <a:schemeClr val="accent1">
                    <a:lumMod val="25000"/>
                  </a:schemeClr>
                </a:solidFill>
              </a:rPr>
              <a:t>Default.aspx</a:t>
            </a:r>
            <a:r>
              <a:rPr lang="zh-CN" altLang="en-US" sz="2000" b="1" dirty="0" smtClean="0">
                <a:solidFill>
                  <a:schemeClr val="accent1">
                    <a:lumMod val="25000"/>
                  </a:schemeClr>
                </a:solidFill>
              </a:rPr>
              <a:t>文件</a:t>
            </a:r>
            <a:r>
              <a:rPr lang="zh-CN" altLang="en-US" sz="2000" b="1" dirty="0" smtClean="0"/>
              <a:t>、一个</a:t>
            </a:r>
            <a:r>
              <a:rPr lang="en-US" altLang="zh-CN" sz="2000" b="1" dirty="0" err="1" smtClean="0">
                <a:solidFill>
                  <a:schemeClr val="accent1">
                    <a:lumMod val="25000"/>
                  </a:schemeClr>
                </a:solidFill>
              </a:rPr>
              <a:t>Default.aspx.cs</a:t>
            </a:r>
            <a:r>
              <a:rPr lang="zh-CN" altLang="en-US" sz="2000" b="1" dirty="0" smtClean="0">
                <a:solidFill>
                  <a:schemeClr val="accent1">
                    <a:lumMod val="25000"/>
                  </a:schemeClr>
                </a:solidFill>
              </a:rPr>
              <a:t>文件</a:t>
            </a:r>
            <a:r>
              <a:rPr lang="zh-CN" altLang="en-US" sz="2000" b="1" dirty="0" smtClean="0"/>
              <a:t>及一个</a:t>
            </a:r>
            <a:r>
              <a:rPr lang="en-US" altLang="zh-CN" sz="2000" b="1" dirty="0" err="1" smtClean="0">
                <a:solidFill>
                  <a:schemeClr val="accent1">
                    <a:lumMod val="25000"/>
                  </a:schemeClr>
                </a:solidFill>
              </a:rPr>
              <a:t>web.config</a:t>
            </a:r>
            <a:r>
              <a:rPr lang="zh-CN" altLang="en-US" sz="2000" b="1" dirty="0" smtClean="0">
                <a:solidFill>
                  <a:schemeClr val="accent1">
                    <a:lumMod val="25000"/>
                  </a:schemeClr>
                </a:solidFill>
              </a:rPr>
              <a:t>文件</a:t>
            </a:r>
            <a:r>
              <a:rPr lang="zh-CN" altLang="en-US" sz="2000" b="1" dirty="0" smtClean="0"/>
              <a:t>。 </a:t>
            </a:r>
            <a:endParaRPr kumimoji="1" lang="zh-CN" altLang="en-US" sz="2000" b="1" dirty="0" smtClean="0"/>
          </a:p>
          <a:p>
            <a:pPr marL="990600" lvl="1" indent="-533400" eaLnBrk="1" hangingPunct="1">
              <a:lnSpc>
                <a:spcPct val="120000"/>
              </a:lnSpc>
              <a:defRPr/>
            </a:pPr>
            <a:r>
              <a:rPr lang="en-US" altLang="zh-CN" sz="2000" b="1" dirty="0" err="1" smtClean="0">
                <a:solidFill>
                  <a:schemeClr val="accent1">
                    <a:lumMod val="25000"/>
                  </a:schemeClr>
                </a:solidFill>
              </a:rPr>
              <a:t>App_Data</a:t>
            </a:r>
            <a:r>
              <a:rPr lang="zh-CN" altLang="en-US" sz="2000" b="1" dirty="0" smtClean="0">
                <a:solidFill>
                  <a:schemeClr val="accent1">
                    <a:lumMod val="25000"/>
                  </a:schemeClr>
                </a:solidFill>
              </a:rPr>
              <a:t>文件夹</a:t>
            </a:r>
            <a:r>
              <a:rPr lang="zh-CN" altLang="en-US" sz="2000" b="1" dirty="0" smtClean="0"/>
              <a:t>：当添加数据文件时，</a:t>
            </a:r>
            <a:r>
              <a:rPr lang="en-US" altLang="zh-CN" sz="2000" b="1" dirty="0" smtClean="0"/>
              <a:t>Visual Studio 2008</a:t>
            </a:r>
            <a:r>
              <a:rPr lang="zh-CN" altLang="en-US" sz="2000" b="1" dirty="0" smtClean="0"/>
              <a:t>会自动添加该文件夹，用于存储数据，包含</a:t>
            </a:r>
            <a:r>
              <a:rPr lang="en-US" altLang="zh-CN" sz="2000" b="1" dirty="0" smtClean="0"/>
              <a:t>SQL Server 2005 Express Edition</a:t>
            </a:r>
            <a:r>
              <a:rPr lang="zh-CN" altLang="en-US" sz="2000" b="1" dirty="0" smtClean="0"/>
              <a:t>数据库文件和</a:t>
            </a:r>
            <a:r>
              <a:rPr lang="en-US" altLang="zh-CN" sz="2000" b="1" dirty="0" smtClean="0"/>
              <a:t>XML</a:t>
            </a:r>
            <a:r>
              <a:rPr lang="zh-CN" altLang="en-US" sz="2000" b="1" dirty="0" smtClean="0"/>
              <a:t>文件，当然，也可以将这些文件存储在其它任何地方。</a:t>
            </a:r>
            <a:endParaRPr lang="zh-CN" altLang="en-US" sz="2000" b="1" dirty="0" smtClean="0"/>
          </a:p>
          <a:p>
            <a:pPr marL="990600" lvl="1" indent="-533400" eaLnBrk="1" hangingPunct="1">
              <a:lnSpc>
                <a:spcPct val="120000"/>
              </a:lnSpc>
              <a:spcBef>
                <a:spcPct val="50000"/>
              </a:spcBef>
              <a:defRPr/>
            </a:pPr>
            <a:r>
              <a:rPr lang="en-US" altLang="zh-CN" sz="2000" b="1" dirty="0" err="1" smtClean="0">
                <a:solidFill>
                  <a:schemeClr val="accent1">
                    <a:lumMod val="25000"/>
                  </a:schemeClr>
                </a:solidFill>
              </a:rPr>
              <a:t>aspx</a:t>
            </a:r>
            <a:r>
              <a:rPr lang="zh-CN" altLang="en-US" sz="2000" b="1" dirty="0" smtClean="0">
                <a:solidFill>
                  <a:schemeClr val="accent1">
                    <a:lumMod val="25000"/>
                  </a:schemeClr>
                </a:solidFill>
              </a:rPr>
              <a:t>文件</a:t>
            </a:r>
            <a:r>
              <a:rPr lang="zh-CN" altLang="en-US" sz="2000" b="1" dirty="0" smtClean="0"/>
              <a:t>：标准的</a:t>
            </a:r>
            <a:r>
              <a:rPr lang="en-US" altLang="zh-CN" sz="2000" b="1" dirty="0" smtClean="0"/>
              <a:t>Web</a:t>
            </a:r>
            <a:r>
              <a:rPr lang="zh-CN" altLang="en-US" sz="2000" b="1" dirty="0" smtClean="0"/>
              <a:t>页面文件，即用户界面。</a:t>
            </a:r>
            <a:endParaRPr lang="zh-CN" altLang="en-US" sz="2000" b="1" dirty="0" smtClean="0"/>
          </a:p>
          <a:p>
            <a:pPr marL="990600" lvl="1" indent="-533400" eaLnBrk="1" hangingPunct="1">
              <a:lnSpc>
                <a:spcPct val="120000"/>
              </a:lnSpc>
              <a:spcBef>
                <a:spcPct val="50000"/>
              </a:spcBef>
              <a:defRPr/>
            </a:pPr>
            <a:r>
              <a:rPr lang="en-US" altLang="zh-CN" sz="2000" b="1" dirty="0" err="1" smtClean="0">
                <a:solidFill>
                  <a:schemeClr val="accent1">
                    <a:lumMod val="25000"/>
                  </a:schemeClr>
                </a:solidFill>
              </a:rPr>
              <a:t>aspx.cs</a:t>
            </a:r>
            <a:r>
              <a:rPr lang="zh-CN" altLang="en-US" sz="2000" b="1" dirty="0" smtClean="0">
                <a:solidFill>
                  <a:schemeClr val="accent1">
                    <a:lumMod val="25000"/>
                  </a:schemeClr>
                </a:solidFill>
              </a:rPr>
              <a:t>文件</a:t>
            </a:r>
            <a:r>
              <a:rPr lang="zh-CN" altLang="en-US" sz="2000" b="1" dirty="0" smtClean="0"/>
              <a:t>：后台源代码文件，允许开发人员分离用户界面与代码逻辑。</a:t>
            </a:r>
            <a:endParaRPr lang="zh-CN" altLang="en-US" sz="2000" b="1" dirty="0" smtClean="0"/>
          </a:p>
          <a:p>
            <a:pPr marL="990600" lvl="1" indent="-533400" eaLnBrk="1" hangingPunct="1">
              <a:lnSpc>
                <a:spcPct val="120000"/>
              </a:lnSpc>
              <a:spcBef>
                <a:spcPct val="50000"/>
              </a:spcBef>
              <a:defRPr/>
            </a:pPr>
            <a:r>
              <a:rPr lang="en-US" altLang="zh-CN" sz="2000" b="1" dirty="0" err="1" smtClean="0">
                <a:solidFill>
                  <a:schemeClr val="accent1">
                    <a:lumMod val="25000"/>
                  </a:schemeClr>
                </a:solidFill>
              </a:rPr>
              <a:t>web.config</a:t>
            </a:r>
            <a:r>
              <a:rPr lang="zh-CN" altLang="en-US" sz="2000" b="1" dirty="0" smtClean="0">
                <a:solidFill>
                  <a:schemeClr val="accent1">
                    <a:lumMod val="25000"/>
                  </a:schemeClr>
                </a:solidFill>
              </a:rPr>
              <a:t>文件</a:t>
            </a:r>
            <a:r>
              <a:rPr lang="zh-CN" altLang="en-US" sz="2000" b="1" dirty="0" smtClean="0"/>
              <a:t>：是一个基于</a:t>
            </a:r>
            <a:r>
              <a:rPr lang="en-US" altLang="zh-CN" sz="2000" b="1" dirty="0" smtClean="0"/>
              <a:t>XML</a:t>
            </a:r>
            <a:r>
              <a:rPr lang="zh-CN" altLang="en-US" sz="2000" b="1" dirty="0" smtClean="0"/>
              <a:t>的</a:t>
            </a:r>
            <a:r>
              <a:rPr lang="en-US" altLang="zh-CN" sz="2000" b="1" dirty="0" smtClean="0"/>
              <a:t>ASP.NET</a:t>
            </a:r>
            <a:r>
              <a:rPr lang="zh-CN" altLang="en-US" sz="2000" b="1" dirty="0" smtClean="0"/>
              <a:t>配置文件，在这个文件中可以包含很多</a:t>
            </a:r>
            <a:r>
              <a:rPr lang="en-US" altLang="zh-CN" sz="2000" b="1" dirty="0" smtClean="0"/>
              <a:t>ASP.NET</a:t>
            </a:r>
            <a:r>
              <a:rPr lang="zh-CN" altLang="en-US" sz="2000" b="1" dirty="0" smtClean="0"/>
              <a:t>相关的设置信息，如数据连接、安全设置、状态管理、内存管理等。</a:t>
            </a:r>
            <a:endParaRPr lang="zh-CN" altLang="en-US" sz="2000" b="1" dirty="0" smtClean="0"/>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377825" y="935990"/>
            <a:ext cx="8499475" cy="5171440"/>
          </a:xfrm>
          <a:noFill/>
        </p:spPr>
        <p:txBody>
          <a:bodyPr lIns="0" tIns="0" rIns="0" bIns="0"/>
          <a:lstStyle/>
          <a:p>
            <a:pPr marL="990600" lvl="1" indent="-533400" eaLnBrk="1" hangingPunct="1">
              <a:lnSpc>
                <a:spcPct val="120000"/>
              </a:lnSpc>
            </a:pPr>
            <a:r>
              <a:rPr lang="zh-CN" altLang="en-US" sz="2000" b="1" smtClean="0">
                <a:solidFill>
                  <a:schemeClr val="tx2"/>
                </a:solidFill>
              </a:rPr>
              <a:t>说明</a:t>
            </a:r>
            <a:r>
              <a:rPr lang="zh-CN" altLang="en-US" sz="2000" b="1" smtClean="0"/>
              <a:t>：</a:t>
            </a:r>
            <a:endParaRPr lang="en-US" altLang="zh-CN" sz="2000" b="1" smtClean="0"/>
          </a:p>
          <a:p>
            <a:pPr marL="1390650" lvl="2" indent="-533400" eaLnBrk="1" hangingPunct="1">
              <a:lnSpc>
                <a:spcPct val="120000"/>
              </a:lnSpc>
            </a:pPr>
            <a:r>
              <a:rPr lang="en-US" altLang="zh-CN" sz="2000" b="1" smtClean="0"/>
              <a:t>.aspx</a:t>
            </a:r>
            <a:r>
              <a:rPr lang="zh-CN" altLang="en-US" sz="2000" b="1" smtClean="0"/>
              <a:t>和</a:t>
            </a:r>
            <a:r>
              <a:rPr lang="en-US" altLang="zh-CN" sz="2000" b="1" smtClean="0"/>
              <a:t>aspx.cs</a:t>
            </a:r>
            <a:r>
              <a:rPr lang="zh-CN" altLang="en-US" sz="2000" b="1" smtClean="0"/>
              <a:t>文件共同构成</a:t>
            </a:r>
            <a:r>
              <a:rPr lang="en-US" altLang="zh-CN" sz="2000" b="1" smtClean="0"/>
              <a:t>ASP.NET</a:t>
            </a:r>
            <a:r>
              <a:rPr lang="zh-CN" altLang="en-US" sz="2000" b="1" smtClean="0"/>
              <a:t>页面（</a:t>
            </a:r>
            <a:r>
              <a:rPr lang="en-US" altLang="zh-CN" sz="2000" b="1" smtClean="0"/>
              <a:t>Web</a:t>
            </a:r>
            <a:r>
              <a:rPr lang="zh-CN" altLang="en-US" sz="2000" b="1" smtClean="0"/>
              <a:t>窗体）。</a:t>
            </a:r>
            <a:r>
              <a:rPr lang="en-US" altLang="zh-CN" sz="2000" b="1" smtClean="0"/>
              <a:t> </a:t>
            </a:r>
            <a:r>
              <a:rPr lang="zh-CN" altLang="en-US" sz="2000" b="1" smtClean="0"/>
              <a:t>它们同属于</a:t>
            </a:r>
            <a:r>
              <a:rPr lang="en-US" altLang="zh-CN" sz="2000" b="1" smtClean="0"/>
              <a:t>_Default</a:t>
            </a:r>
            <a:r>
              <a:rPr lang="zh-CN" altLang="en-US" sz="2000" b="1" smtClean="0"/>
              <a:t>类，继承自</a:t>
            </a:r>
            <a:r>
              <a:rPr lang="en-US" altLang="zh-CN" sz="2000" b="1" smtClean="0"/>
              <a:t>System.Web.UI.Page</a:t>
            </a:r>
            <a:r>
              <a:rPr lang="zh-CN" altLang="en-US" sz="2000" b="1" smtClean="0"/>
              <a:t>类。故</a:t>
            </a:r>
            <a:r>
              <a:rPr lang="en-US" altLang="zh-CN" sz="2000" b="1" smtClean="0"/>
              <a:t>Default</a:t>
            </a:r>
            <a:r>
              <a:rPr lang="zh-CN" altLang="en-US" sz="2000" b="1" smtClean="0"/>
              <a:t>页面内容的呈现是靠这两者共同完成的。</a:t>
            </a:r>
            <a:endParaRPr lang="en-US" altLang="zh-CN" sz="2000" b="1" smtClean="0"/>
          </a:p>
          <a:p>
            <a:pPr marL="1390650" lvl="2" indent="-533400" eaLnBrk="1" hangingPunct="1">
              <a:lnSpc>
                <a:spcPct val="120000"/>
              </a:lnSpc>
            </a:pPr>
            <a:r>
              <a:rPr lang="zh-CN" altLang="en-US" sz="2000" b="1" smtClean="0"/>
              <a:t>一个网站通常包含多个</a:t>
            </a:r>
            <a:r>
              <a:rPr lang="en-US" altLang="zh-CN" sz="2000" b="1" smtClean="0"/>
              <a:t>.aspx</a:t>
            </a:r>
            <a:r>
              <a:rPr lang="zh-CN" altLang="en-US" sz="2000" b="1" smtClean="0"/>
              <a:t>（和对应的</a:t>
            </a:r>
            <a:r>
              <a:rPr lang="en-US" altLang="zh-CN" sz="2000" b="1" smtClean="0"/>
              <a:t>aspx.cs</a:t>
            </a:r>
            <a:r>
              <a:rPr lang="zh-CN" altLang="en-US" sz="2000" b="1" smtClean="0"/>
              <a:t>）文件，每一对</a:t>
            </a:r>
            <a:r>
              <a:rPr lang="en-US" altLang="zh-CN" sz="2000" b="1" smtClean="0"/>
              <a:t>.aspx</a:t>
            </a:r>
            <a:r>
              <a:rPr lang="zh-CN" altLang="en-US" sz="2000" b="1" smtClean="0"/>
              <a:t>文件代表一个网页。可以向网站中添加</a:t>
            </a:r>
            <a:r>
              <a:rPr lang="en-US" altLang="zh-CN" sz="2000" b="1" smtClean="0"/>
              <a:t>.aspx</a:t>
            </a:r>
            <a:r>
              <a:rPr lang="zh-CN" altLang="en-US" sz="2000" b="1" smtClean="0"/>
              <a:t>文件（添加“</a:t>
            </a:r>
            <a:r>
              <a:rPr lang="en-US" altLang="zh-CN" sz="2000" b="1" smtClean="0"/>
              <a:t>Web</a:t>
            </a:r>
            <a:r>
              <a:rPr lang="zh-CN" altLang="en-US" sz="2000" b="1" smtClean="0"/>
              <a:t>窗体”）。</a:t>
            </a:r>
            <a:endParaRPr lang="en-US" altLang="zh-CN" sz="2000" b="1" smtClean="0"/>
          </a:p>
          <a:p>
            <a:pPr marL="1390650" lvl="2" indent="-533400" eaLnBrk="1" hangingPunct="1">
              <a:lnSpc>
                <a:spcPct val="120000"/>
              </a:lnSpc>
            </a:pPr>
            <a:r>
              <a:rPr lang="zh-CN" altLang="en-US" sz="2000" b="1" smtClean="0"/>
              <a:t>还可以在网站中添加文件夹，文件夹中又包含</a:t>
            </a:r>
            <a:r>
              <a:rPr lang="en-US" altLang="zh-CN" sz="2000" b="1" smtClean="0"/>
              <a:t>.aspx</a:t>
            </a:r>
            <a:r>
              <a:rPr lang="zh-CN" altLang="en-US" sz="2000" b="1" smtClean="0"/>
              <a:t>文件。</a:t>
            </a:r>
            <a:endParaRPr lang="en-US" altLang="zh-CN" sz="2000" b="1" smtClean="0"/>
          </a:p>
          <a:p>
            <a:pPr marL="1390650" lvl="2" indent="-533400" eaLnBrk="1" hangingPunct="1">
              <a:lnSpc>
                <a:spcPct val="120000"/>
              </a:lnSpc>
            </a:pPr>
            <a:r>
              <a:rPr lang="zh-CN" altLang="en-US" sz="2000" b="1" smtClean="0"/>
              <a:t>可以根据需要在网站中添加</a:t>
            </a:r>
            <a:r>
              <a:rPr lang="en-US" altLang="zh-CN" sz="2000" b="1" smtClean="0"/>
              <a:t>ASP.NET3.5</a:t>
            </a:r>
            <a:r>
              <a:rPr lang="zh-CN" altLang="en-US" sz="2000" b="1" smtClean="0"/>
              <a:t>提供的特定类型的文件及文件夹。</a:t>
            </a:r>
            <a:r>
              <a:rPr lang="en-US" altLang="zh-CN" sz="2000" b="1" smtClean="0"/>
              <a:t> ASP.NET3.5 </a:t>
            </a:r>
            <a:r>
              <a:rPr lang="zh-CN" altLang="en-US" sz="2000" b="1" smtClean="0"/>
              <a:t>提供了几个特定的子目录来组织不同类型的文件。详见</a:t>
            </a:r>
            <a:r>
              <a:rPr lang="zh-CN" altLang="en-US" sz="2000" b="1" smtClean="0">
                <a:hlinkClick r:id="rId1" action="ppaction://hlinksldjump"/>
              </a:rPr>
              <a:t>附录</a:t>
            </a:r>
            <a:r>
              <a:rPr lang="en-US" altLang="zh-CN" sz="2000" b="1" smtClean="0">
                <a:hlinkClick r:id="rId1" action="ppaction://hlinksldjump"/>
              </a:rPr>
              <a:t>E</a:t>
            </a:r>
            <a:r>
              <a:rPr lang="zh-CN" altLang="en-US" sz="2000" b="1" smtClean="0"/>
              <a:t>。</a:t>
            </a:r>
            <a:endParaRPr lang="en-US" altLang="zh-CN" sz="1600" b="1" smtClean="0"/>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4294967295"/>
          </p:nvPr>
        </p:nvSpPr>
        <p:spPr>
          <a:xfrm>
            <a:off x="377825" y="992188"/>
            <a:ext cx="8499475" cy="5408612"/>
          </a:xfrm>
          <a:noFill/>
        </p:spPr>
        <p:txBody>
          <a:bodyPr lIns="0" tIns="0" rIns="0" bIns="0"/>
          <a:lstStyle/>
          <a:p>
            <a:pPr marL="609600" indent="-609600" eaLnBrk="1" hangingPunct="1">
              <a:lnSpc>
                <a:spcPct val="140000"/>
              </a:lnSpc>
            </a:pPr>
            <a:r>
              <a:rPr lang="zh-CN" altLang="en-US" sz="2400" b="1" smtClean="0">
                <a:solidFill>
                  <a:schemeClr val="tx2"/>
                </a:solidFill>
              </a:rPr>
              <a:t>关于</a:t>
            </a:r>
            <a:r>
              <a:rPr lang="en-US" altLang="zh-CN" sz="2400" b="1" smtClean="0">
                <a:solidFill>
                  <a:schemeClr val="tx2"/>
                </a:solidFill>
              </a:rPr>
              <a:t>Web</a:t>
            </a:r>
            <a:r>
              <a:rPr lang="zh-CN" altLang="en-US" sz="2400" b="1" smtClean="0">
                <a:solidFill>
                  <a:schemeClr val="tx2"/>
                </a:solidFill>
              </a:rPr>
              <a:t>窗体（</a:t>
            </a:r>
            <a:r>
              <a:rPr lang="en-US" altLang="zh-CN" sz="2400" b="1" smtClean="0">
                <a:solidFill>
                  <a:schemeClr val="tx2"/>
                </a:solidFill>
              </a:rPr>
              <a:t>Web forms</a:t>
            </a:r>
            <a:r>
              <a:rPr lang="zh-CN" altLang="en-US" sz="2400" b="1" smtClean="0">
                <a:solidFill>
                  <a:schemeClr val="tx2"/>
                </a:solidFill>
              </a:rPr>
              <a:t>）</a:t>
            </a:r>
            <a:r>
              <a:rPr kumimoji="1" lang="zh-CN" altLang="en-US" sz="2400" b="1" smtClean="0"/>
              <a:t>：</a:t>
            </a:r>
            <a:endParaRPr kumimoji="1" lang="zh-CN" altLang="en-US" sz="2400" b="1" smtClean="0"/>
          </a:p>
          <a:p>
            <a:pPr marL="990600" lvl="1" indent="-533400" eaLnBrk="1" hangingPunct="1">
              <a:lnSpc>
                <a:spcPct val="140000"/>
              </a:lnSpc>
            </a:pPr>
            <a:r>
              <a:rPr lang="en-US" altLang="zh-CN" sz="2000" b="1" smtClean="0"/>
              <a:t>Web</a:t>
            </a:r>
            <a:r>
              <a:rPr lang="zh-CN" altLang="en-US" sz="2000" b="1" smtClean="0"/>
              <a:t>窗体（也称</a:t>
            </a:r>
            <a:r>
              <a:rPr lang="en-US" altLang="zh-CN" sz="2000" b="1" smtClean="0"/>
              <a:t>Web</a:t>
            </a:r>
            <a:r>
              <a:rPr lang="zh-CN" altLang="en-US" sz="2000" b="1" smtClean="0"/>
              <a:t>页面）是任何一种</a:t>
            </a:r>
            <a:r>
              <a:rPr lang="en-US" altLang="zh-CN" sz="2000" b="1" smtClean="0"/>
              <a:t>ASP.NET 3.5 Web</a:t>
            </a:r>
            <a:r>
              <a:rPr lang="zh-CN" altLang="en-US" sz="2000" b="1" smtClean="0"/>
              <a:t>应用程序的核心。它们是浏览站点时在他们的浏览器中看到的实际页面。</a:t>
            </a:r>
            <a:endParaRPr lang="en-US" altLang="zh-CN" sz="2000" b="1" smtClean="0"/>
          </a:p>
          <a:p>
            <a:pPr marL="990600" lvl="1" indent="-533400" eaLnBrk="1" hangingPunct="1">
              <a:lnSpc>
                <a:spcPct val="140000"/>
              </a:lnSpc>
            </a:pPr>
            <a:r>
              <a:rPr lang="zh-CN" altLang="en-US" sz="2000" b="1" smtClean="0"/>
              <a:t>一个</a:t>
            </a:r>
            <a:r>
              <a:rPr lang="en-US" altLang="zh-CN" sz="2000" b="1" smtClean="0"/>
              <a:t>Web form</a:t>
            </a:r>
            <a:r>
              <a:rPr lang="zh-CN" altLang="en-US" sz="2000" b="1" smtClean="0"/>
              <a:t>可以由</a:t>
            </a:r>
            <a:r>
              <a:rPr lang="en-US" altLang="zh-CN" sz="2000" b="1" smtClean="0"/>
              <a:t>.aspx</a:t>
            </a:r>
            <a:r>
              <a:rPr lang="zh-CN" altLang="en-US" sz="2000" b="1" smtClean="0"/>
              <a:t>和</a:t>
            </a:r>
            <a:r>
              <a:rPr lang="en-US" altLang="zh-CN" sz="2000" b="1" smtClean="0"/>
              <a:t>aspx.cs</a:t>
            </a:r>
            <a:r>
              <a:rPr lang="zh-CN" altLang="en-US" sz="2000" b="1" smtClean="0"/>
              <a:t>文件共同构成（后台代码分离出来，单独放在</a:t>
            </a:r>
            <a:r>
              <a:rPr lang="en-US" altLang="zh-CN" sz="2000" b="1" smtClean="0"/>
              <a:t>aspx.cs</a:t>
            </a:r>
            <a:r>
              <a:rPr lang="zh-CN" altLang="en-US" sz="2000" b="1" smtClean="0"/>
              <a:t>中），也可由一个</a:t>
            </a:r>
            <a:r>
              <a:rPr lang="en-US" altLang="zh-CN" sz="2000" b="1" smtClean="0"/>
              <a:t>aspx</a:t>
            </a:r>
            <a:r>
              <a:rPr lang="zh-CN" altLang="en-US" sz="2000" b="1" smtClean="0"/>
              <a:t>文件单独构成（包含所有页面标记及后台代码等）。</a:t>
            </a:r>
            <a:r>
              <a:rPr lang="zh-CN" altLang="en-US" sz="2000" b="1" smtClean="0">
                <a:solidFill>
                  <a:srgbClr val="CC0000"/>
                </a:solidFill>
                <a:latin typeface="华文中宋" panose="02010600040101010101" pitchFamily="2" charset="-122"/>
                <a:ea typeface="华文中宋" panose="02010600040101010101" pitchFamily="2" charset="-122"/>
              </a:rPr>
              <a:t>（后述）</a:t>
            </a:r>
            <a:endParaRPr lang="zh-CN" altLang="en-US" sz="2000" b="1" smtClean="0">
              <a:solidFill>
                <a:srgbClr val="CC0000"/>
              </a:solidFill>
              <a:latin typeface="华文中宋" panose="02010600040101010101" pitchFamily="2" charset="-122"/>
              <a:ea typeface="华文中宋" panose="02010600040101010101" pitchFamily="2" charset="-122"/>
            </a:endParaRPr>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4294967295"/>
          </p:nvPr>
        </p:nvSpPr>
        <p:spPr>
          <a:xfrm>
            <a:off x="377825" y="868363"/>
            <a:ext cx="8499475" cy="5532437"/>
          </a:xfrm>
          <a:noFill/>
        </p:spPr>
        <p:txBody>
          <a:bodyPr lIns="0" tIns="0" rIns="0" bIns="0"/>
          <a:lstStyle/>
          <a:p>
            <a:pPr marL="609600" indent="-609600" eaLnBrk="1" hangingPunct="1">
              <a:lnSpc>
                <a:spcPct val="120000"/>
              </a:lnSpc>
            </a:pPr>
            <a:r>
              <a:rPr lang="en-US" altLang="zh-CN" sz="2400" b="1" smtClean="0">
                <a:solidFill>
                  <a:schemeClr val="tx2"/>
                </a:solidFill>
              </a:rPr>
              <a:t>Web</a:t>
            </a:r>
            <a:r>
              <a:rPr lang="zh-CN" altLang="en-US" sz="2400" b="1" smtClean="0">
                <a:solidFill>
                  <a:schemeClr val="tx2"/>
                </a:solidFill>
              </a:rPr>
              <a:t>页面的设计窗口</a:t>
            </a:r>
            <a:r>
              <a:rPr kumimoji="1" lang="zh-CN" altLang="en-US" sz="2400" b="1" smtClean="0"/>
              <a:t>：</a:t>
            </a:r>
            <a:endParaRPr kumimoji="1" lang="zh-CN" altLang="en-US" sz="2400" b="1" smtClean="0"/>
          </a:p>
          <a:p>
            <a:pPr marL="990600" lvl="1" indent="-533400" eaLnBrk="1" hangingPunct="1">
              <a:lnSpc>
                <a:spcPct val="120000"/>
              </a:lnSpc>
            </a:pPr>
            <a:r>
              <a:rPr lang="zh-CN" altLang="en-US" sz="2000" b="1" smtClean="0"/>
              <a:t>打开</a:t>
            </a:r>
            <a:r>
              <a:rPr lang="zh-CN" altLang="en-US" sz="2000" b="1" smtClean="0"/>
              <a:t>要设计的</a:t>
            </a:r>
            <a:r>
              <a:rPr lang="en-US" altLang="zh-CN" sz="2000" b="1" smtClean="0"/>
              <a:t>.aspx</a:t>
            </a:r>
            <a:r>
              <a:rPr lang="zh-CN" altLang="en-US" sz="2000" b="1" smtClean="0"/>
              <a:t>网页文件，在主窗口中将出现</a:t>
            </a:r>
            <a:r>
              <a:rPr lang="en-US" altLang="zh-CN" sz="2000" b="1" smtClean="0"/>
              <a:t>.aspx</a:t>
            </a:r>
            <a:r>
              <a:rPr lang="zh-CN" altLang="en-US" sz="2000" b="1" smtClean="0"/>
              <a:t>文件的页面设计窗口。页面设计窗口有三种不同视图：</a:t>
            </a:r>
            <a:endParaRPr lang="en-US" altLang="zh-CN" sz="2000" b="1" smtClean="0"/>
          </a:p>
          <a:p>
            <a:pPr marL="1390650" lvl="2" indent="-533400" eaLnBrk="1" hangingPunct="1">
              <a:lnSpc>
                <a:spcPct val="120000"/>
              </a:lnSpc>
            </a:pPr>
            <a:r>
              <a:rPr lang="zh-CN" altLang="en-US" sz="2000" b="1" smtClean="0"/>
              <a:t>“设计”视图</a:t>
            </a:r>
            <a:endParaRPr lang="zh-CN" altLang="en-US" sz="2000" b="1" smtClean="0"/>
          </a:p>
          <a:p>
            <a:pPr marL="1390650" lvl="2" indent="-533400" eaLnBrk="1" hangingPunct="1">
              <a:lnSpc>
                <a:spcPct val="125000"/>
              </a:lnSpc>
              <a:spcBef>
                <a:spcPct val="50000"/>
              </a:spcBef>
            </a:pPr>
            <a:r>
              <a:rPr lang="zh-CN" altLang="en-US" sz="2000" b="1" smtClean="0"/>
              <a:t>“源”视图</a:t>
            </a:r>
            <a:endParaRPr lang="zh-CN" altLang="en-US" sz="2000" b="1" smtClean="0"/>
          </a:p>
          <a:p>
            <a:pPr marL="1390650" lvl="2" indent="-533400" eaLnBrk="1" hangingPunct="1">
              <a:lnSpc>
                <a:spcPct val="125000"/>
              </a:lnSpc>
              <a:spcBef>
                <a:spcPct val="50000"/>
              </a:spcBef>
            </a:pPr>
            <a:r>
              <a:rPr lang="zh-CN" altLang="en-US" sz="2000" b="1" smtClean="0"/>
              <a:t>“拆分”视图</a:t>
            </a:r>
            <a:r>
              <a:rPr lang="zh-CN" altLang="en-US" sz="2000" b="1" smtClean="0"/>
              <a:t>，可同时看到“设计”视图和“源”视图 。</a:t>
            </a:r>
            <a:endParaRPr lang="zh-CN" altLang="en-US" sz="2000" b="1" smtClean="0"/>
          </a:p>
          <a:p>
            <a:pPr marL="609600" indent="-609600" eaLnBrk="1" hangingPunct="1">
              <a:lnSpc>
                <a:spcPct val="120000"/>
              </a:lnSpc>
            </a:pPr>
            <a:r>
              <a:rPr lang="en-US" altLang="zh-CN" sz="2400" b="1" smtClean="0">
                <a:solidFill>
                  <a:schemeClr val="tx2"/>
                </a:solidFill>
                <a:sym typeface="+mn-ea"/>
              </a:rPr>
              <a:t>Web</a:t>
            </a:r>
            <a:r>
              <a:rPr lang="zh-CN" altLang="en-US" sz="2400" b="1" smtClean="0">
                <a:solidFill>
                  <a:schemeClr val="tx2"/>
                </a:solidFill>
                <a:sym typeface="+mn-ea"/>
              </a:rPr>
              <a:t>页面设计</a:t>
            </a:r>
            <a:r>
              <a:rPr kumimoji="1" lang="zh-CN" altLang="en-US" sz="2400" b="1" smtClean="0">
                <a:sym typeface="+mn-ea"/>
              </a:rPr>
              <a:t>：</a:t>
            </a:r>
            <a:endParaRPr kumimoji="1" lang="zh-CN" altLang="en-US" sz="2660" b="1" smtClean="0"/>
          </a:p>
          <a:p>
            <a:pPr marL="990600" lvl="1" indent="-533400" eaLnBrk="1" hangingPunct="1">
              <a:lnSpc>
                <a:spcPct val="120000"/>
              </a:lnSpc>
            </a:pPr>
            <a:r>
              <a:rPr lang="zh-CN" altLang="en-US" sz="2000" b="1" smtClean="0">
                <a:solidFill>
                  <a:srgbClr val="800080"/>
                </a:solidFill>
                <a:sym typeface="+mn-ea"/>
              </a:rPr>
              <a:t>使用“工具箱”</a:t>
            </a:r>
            <a:r>
              <a:rPr lang="zh-CN" altLang="en-US" sz="2000" b="1" smtClean="0">
                <a:sym typeface="+mn-ea"/>
              </a:rPr>
              <a:t>：在“设计”视图状态下，可直接将“工具箱”的控件添加至页面，在“源”视图中可见自动生成的页面控件标记代码。</a:t>
            </a:r>
            <a:endParaRPr lang="en-US" altLang="zh-CN" sz="2000" b="1" smtClean="0"/>
          </a:p>
          <a:p>
            <a:pPr marL="990600" lvl="1" indent="-533400" eaLnBrk="1" hangingPunct="1">
              <a:lnSpc>
                <a:spcPct val="120000"/>
              </a:lnSpc>
            </a:pPr>
            <a:r>
              <a:rPr lang="zh-CN" altLang="en-US" sz="2000" b="1" smtClean="0">
                <a:solidFill>
                  <a:srgbClr val="800080"/>
                </a:solidFill>
                <a:sym typeface="+mn-ea"/>
              </a:rPr>
              <a:t>在“源”视图下，手动添加页面标记代码（控件标记或</a:t>
            </a:r>
            <a:r>
              <a:rPr lang="en-US" altLang="zh-CN" sz="2000" b="1" smtClean="0">
                <a:solidFill>
                  <a:srgbClr val="800080"/>
                </a:solidFill>
                <a:sym typeface="+mn-ea"/>
              </a:rPr>
              <a:t>Html</a:t>
            </a:r>
            <a:r>
              <a:rPr lang="zh-CN" altLang="en-US" sz="2000" b="1" smtClean="0">
                <a:solidFill>
                  <a:srgbClr val="800080"/>
                </a:solidFill>
                <a:sym typeface="+mn-ea"/>
              </a:rPr>
              <a:t>元素）</a:t>
            </a:r>
            <a:r>
              <a:rPr lang="zh-CN" altLang="en-US" sz="2000" b="1" smtClean="0">
                <a:sym typeface="+mn-ea"/>
              </a:rPr>
              <a:t>：编辑器会给出智能提示。</a:t>
            </a:r>
            <a:endParaRPr lang="en-US" altLang="zh-CN" sz="2000" b="1" smtClean="0"/>
          </a:p>
          <a:p>
            <a:pPr marL="990600" lvl="1" indent="-533400" eaLnBrk="1" hangingPunct="1">
              <a:lnSpc>
                <a:spcPct val="120000"/>
              </a:lnSpc>
            </a:pPr>
            <a:r>
              <a:rPr lang="zh-CN" altLang="en-US" sz="2000" b="1" smtClean="0">
                <a:solidFill>
                  <a:srgbClr val="CC0066"/>
                </a:solidFill>
                <a:latin typeface="华文中宋" panose="02010600040101010101" pitchFamily="2" charset="-122"/>
                <a:ea typeface="华文中宋" panose="02010600040101010101" pitchFamily="2" charset="-122"/>
                <a:sym typeface="+mn-ea"/>
              </a:rPr>
              <a:t>其它更多功能后述。</a:t>
            </a:r>
            <a:endParaRPr lang="zh-CN" altLang="en-US" sz="2000" b="1" smtClean="0"/>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a:xfrm>
            <a:off x="377825" y="806450"/>
            <a:ext cx="8499475" cy="5594350"/>
          </a:xfrm>
          <a:noFill/>
        </p:spPr>
        <p:txBody>
          <a:bodyPr lIns="0" tIns="0" rIns="0" bIns="0"/>
          <a:lstStyle/>
          <a:p>
            <a:pPr marL="609600" indent="-609600" eaLnBrk="1" hangingPunct="1">
              <a:lnSpc>
                <a:spcPct val="120000"/>
              </a:lnSpc>
            </a:pPr>
            <a:r>
              <a:rPr lang="zh-CN" altLang="en-US" sz="2400" b="1" smtClean="0"/>
              <a:t>测试</a:t>
            </a:r>
            <a:r>
              <a:rPr lang="en-US" altLang="zh-CN" sz="2400" b="1" smtClean="0"/>
              <a:t>Default.aspx</a:t>
            </a:r>
            <a:r>
              <a:rPr kumimoji="1" lang="zh-CN" altLang="en-US" sz="2400" b="1" smtClean="0"/>
              <a:t>：</a:t>
            </a:r>
            <a:endParaRPr kumimoji="1" lang="zh-CN" altLang="en-US" sz="2400" b="1" smtClean="0"/>
          </a:p>
          <a:p>
            <a:pPr marL="990600" lvl="1" indent="-533400" eaLnBrk="1" hangingPunct="1">
              <a:lnSpc>
                <a:spcPct val="120000"/>
              </a:lnSpc>
              <a:spcBef>
                <a:spcPct val="50000"/>
              </a:spcBef>
            </a:pPr>
            <a:r>
              <a:rPr lang="zh-CN" altLang="en-US" sz="2400" b="1" smtClean="0"/>
              <a:t>方法</a:t>
            </a:r>
            <a:r>
              <a:rPr lang="en-US" altLang="zh-CN" sz="2400" b="1" smtClean="0"/>
              <a:t>1</a:t>
            </a:r>
            <a:r>
              <a:rPr lang="zh-CN" altLang="en-US" sz="2400" b="1" smtClean="0"/>
              <a:t>：从“调试”菜单中选择“开始执行不调试”；</a:t>
            </a:r>
            <a:endParaRPr lang="en-US" altLang="zh-CN" sz="2400" b="1" smtClean="0"/>
          </a:p>
          <a:p>
            <a:pPr marL="990600" lvl="1" indent="-533400" eaLnBrk="1" hangingPunct="1">
              <a:lnSpc>
                <a:spcPct val="120000"/>
              </a:lnSpc>
              <a:spcBef>
                <a:spcPct val="50000"/>
              </a:spcBef>
            </a:pPr>
            <a:r>
              <a:rPr lang="zh-CN" altLang="en-US" sz="2400" b="1" smtClean="0"/>
              <a:t>方法</a:t>
            </a:r>
            <a:r>
              <a:rPr lang="en-US" altLang="zh-CN" sz="2400" b="1" smtClean="0"/>
              <a:t>2</a:t>
            </a:r>
            <a:r>
              <a:rPr lang="zh-CN" altLang="en-US" sz="2400" b="1" smtClean="0"/>
              <a:t>：</a:t>
            </a:r>
            <a:r>
              <a:rPr lang="en-US" altLang="zh-CN" sz="2400" b="1" smtClean="0"/>
              <a:t>Ctrl+F5</a:t>
            </a:r>
            <a:r>
              <a:rPr lang="zh-CN" altLang="en-US" sz="2400" b="1" smtClean="0"/>
              <a:t>；</a:t>
            </a:r>
            <a:endParaRPr lang="zh-CN" altLang="en-US" sz="2400" b="1" smtClean="0"/>
          </a:p>
          <a:p>
            <a:pPr marL="990600" lvl="1" indent="-533400" eaLnBrk="1" hangingPunct="1">
              <a:lnSpc>
                <a:spcPct val="120000"/>
              </a:lnSpc>
              <a:spcBef>
                <a:spcPct val="50000"/>
              </a:spcBef>
            </a:pPr>
            <a:r>
              <a:rPr lang="zh-CN" altLang="en-US" sz="2400" b="1" smtClean="0"/>
              <a:t>方法</a:t>
            </a:r>
            <a:r>
              <a:rPr lang="en-US" altLang="zh-CN" sz="2400" b="1" smtClean="0"/>
              <a:t>3</a:t>
            </a:r>
            <a:r>
              <a:rPr lang="zh-CN" altLang="en-US" sz="2400" b="1" smtClean="0"/>
              <a:t>：在解决方案资源管理器中，鼠标右击</a:t>
            </a:r>
            <a:r>
              <a:rPr lang="en-US" altLang="zh-CN" sz="2400" b="1" smtClean="0"/>
              <a:t>Default.aspx</a:t>
            </a:r>
            <a:r>
              <a:rPr lang="zh-CN" altLang="en-US" sz="2400" b="1" smtClean="0"/>
              <a:t>，在弹出的菜单中选择“在浏览器中查看”。</a:t>
            </a:r>
            <a:endParaRPr lang="zh-CN" altLang="en-US" sz="2400" b="1" smtClean="0"/>
          </a:p>
          <a:p>
            <a:pPr marL="990600" lvl="1" indent="-533400" eaLnBrk="1" hangingPunct="1">
              <a:lnSpc>
                <a:spcPct val="120000"/>
              </a:lnSpc>
            </a:pPr>
            <a:endParaRPr lang="zh-CN" altLang="en-US" sz="2400" b="1" smtClean="0"/>
          </a:p>
          <a:p>
            <a:pPr marL="990600" lvl="1" indent="-533400" eaLnBrk="1" hangingPunct="1">
              <a:lnSpc>
                <a:spcPct val="120000"/>
              </a:lnSpc>
            </a:pPr>
            <a:endParaRPr lang="zh-CN" altLang="en-US" sz="2000" b="1" smtClean="0"/>
          </a:p>
        </p:txBody>
      </p:sp>
      <p:sp>
        <p:nvSpPr>
          <p:cNvPr id="30723" name="AutoShape 3">
            <a:hlinkClick r:id="rId1" action="ppaction://hlinksldjump" highlightClick="1"/>
          </p:cNvPr>
          <p:cNvSpPr>
            <a:spLocks noChangeArrowheads="1"/>
          </p:cNvSpPr>
          <p:nvPr/>
        </p:nvSpPr>
        <p:spPr bwMode="auto">
          <a:xfrm>
            <a:off x="8418513" y="6105525"/>
            <a:ext cx="268287" cy="228600"/>
          </a:xfrm>
          <a:prstGeom prst="actionButtonBeginning">
            <a:avLst/>
          </a:prstGeom>
          <a:solidFill>
            <a:schemeClr val="accent2"/>
          </a:solidFill>
          <a:ln w="9525">
            <a:noFill/>
            <a:miter lim="800000"/>
          </a:ln>
        </p:spPr>
        <p:txBody>
          <a:bodyPr wrap="none" anchor="ctr"/>
          <a:lstStyle/>
          <a:p>
            <a:endParaRPr lang="en-US"/>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131763" y="1181100"/>
            <a:ext cx="9012237" cy="633413"/>
          </a:xfrm>
        </p:spPr>
        <p:txBody>
          <a:bodyPr lIns="0"/>
          <a:lstStyle/>
          <a:p>
            <a:pPr eaLnBrk="1" hangingPunct="1"/>
            <a:r>
              <a:rPr lang="en-US" altLang="zh-CN" sz="4000" b="1" smtClean="0"/>
              <a:t>3.3  </a:t>
            </a:r>
            <a:r>
              <a:rPr lang="zh-CN" altLang="en-US" sz="4000" b="1" smtClean="0"/>
              <a:t>理解</a:t>
            </a:r>
            <a:r>
              <a:rPr lang="en-US" altLang="zh-CN" sz="4000" b="1" smtClean="0"/>
              <a:t>ASP.NET</a:t>
            </a:r>
            <a:r>
              <a:rPr lang="en-US" altLang="zh-CN" b="1" smtClean="0"/>
              <a:t> </a:t>
            </a:r>
            <a:r>
              <a:rPr lang="zh-CN" altLang="en-US" b="1" smtClean="0"/>
              <a:t>编程模型</a:t>
            </a:r>
            <a:endParaRPr lang="en-US" altLang="zh-CN" smtClean="0"/>
          </a:p>
        </p:txBody>
      </p:sp>
      <p:sp>
        <p:nvSpPr>
          <p:cNvPr id="31747" name="Rectangle 3"/>
          <p:cNvSpPr>
            <a:spLocks noGrp="1" noChangeArrowheads="1"/>
          </p:cNvSpPr>
          <p:nvPr>
            <p:ph type="body" idx="4294967295"/>
          </p:nvPr>
        </p:nvSpPr>
        <p:spPr>
          <a:xfrm>
            <a:off x="1554163" y="2293938"/>
            <a:ext cx="6423025" cy="3035300"/>
          </a:xfrm>
        </p:spPr>
        <p:txBody>
          <a:bodyPr lIns="0" tIns="0" rIns="0" bIns="0"/>
          <a:lstStyle/>
          <a:p>
            <a:pPr eaLnBrk="1" hangingPunct="1">
              <a:lnSpc>
                <a:spcPct val="115000"/>
              </a:lnSpc>
              <a:spcBef>
                <a:spcPct val="15000"/>
              </a:spcBef>
            </a:pPr>
            <a:r>
              <a:rPr lang="en-US" altLang="zh-CN" sz="2800" b="1" smtClean="0">
                <a:hlinkClick r:id="rId1" action="ppaction://hlinksldjump"/>
              </a:rPr>
              <a:t>ASP.NET </a:t>
            </a:r>
            <a:r>
              <a:rPr lang="zh-CN" altLang="en-US" sz="2800" b="1" smtClean="0">
                <a:hlinkClick r:id="rId1" action="ppaction://hlinksldjump"/>
              </a:rPr>
              <a:t>网页组成概述</a:t>
            </a:r>
            <a:r>
              <a:rPr lang="en-US" altLang="zh-CN" sz="2800" smtClean="0">
                <a:hlinkClick r:id="rId1" action="ppaction://hlinksldjump"/>
              </a:rPr>
              <a:t> </a:t>
            </a:r>
            <a:endParaRPr lang="en-US" altLang="zh-CN" sz="2800" smtClean="0"/>
          </a:p>
          <a:p>
            <a:pPr eaLnBrk="1" hangingPunct="1">
              <a:lnSpc>
                <a:spcPct val="115000"/>
              </a:lnSpc>
              <a:spcBef>
                <a:spcPct val="15000"/>
              </a:spcBef>
            </a:pPr>
            <a:r>
              <a:rPr lang="en-US" altLang="zh-CN" sz="2800" b="1" smtClean="0">
                <a:hlinkClick r:id="rId2" action="ppaction://hlinksldjump"/>
              </a:rPr>
              <a:t>ASP.NET </a:t>
            </a:r>
            <a:r>
              <a:rPr lang="zh-CN" altLang="en-US" sz="2800" b="1" smtClean="0">
                <a:hlinkClick r:id="rId2" action="ppaction://hlinksldjump"/>
              </a:rPr>
              <a:t>网页的可视化项目部分</a:t>
            </a:r>
            <a:endParaRPr lang="en-US" altLang="zh-CN" sz="2800" b="1" smtClean="0"/>
          </a:p>
          <a:p>
            <a:pPr eaLnBrk="1" hangingPunct="1">
              <a:lnSpc>
                <a:spcPct val="115000"/>
              </a:lnSpc>
              <a:spcBef>
                <a:spcPct val="15000"/>
              </a:spcBef>
            </a:pPr>
            <a:r>
              <a:rPr lang="en-US" altLang="zh-CN" sz="2800" b="1" smtClean="0">
                <a:hlinkClick r:id="rId3" action="ppaction://hlinksldjump"/>
              </a:rPr>
              <a:t>ASP.NET </a:t>
            </a:r>
            <a:r>
              <a:rPr lang="zh-CN" altLang="en-US" sz="2800" b="1" smtClean="0">
                <a:hlinkClick r:id="rId3" action="ppaction://hlinksldjump"/>
              </a:rPr>
              <a:t>网页的用户界面逻辑部分</a:t>
            </a:r>
            <a:endParaRPr lang="zh-CN" altLang="en-US" sz="2800" b="1" smtClean="0"/>
          </a:p>
          <a:p>
            <a:pPr eaLnBrk="1" hangingPunct="1">
              <a:lnSpc>
                <a:spcPct val="115000"/>
              </a:lnSpc>
              <a:spcBef>
                <a:spcPct val="15000"/>
              </a:spcBef>
            </a:pPr>
            <a:endParaRPr lang="zh-CN" altLang="en-US" sz="2800" b="1" smtClean="0"/>
          </a:p>
        </p:txBody>
      </p:sp>
      <p:sp>
        <p:nvSpPr>
          <p:cNvPr id="31748" name="AutoShape 4">
            <a:hlinkClick r:id="rId4" action="ppaction://hlinksldjump" highlightClick="1"/>
          </p:cNvPr>
          <p:cNvSpPr>
            <a:spLocks noChangeArrowheads="1"/>
          </p:cNvSpPr>
          <p:nvPr/>
        </p:nvSpPr>
        <p:spPr bwMode="auto">
          <a:xfrm>
            <a:off x="8337550" y="5983288"/>
            <a:ext cx="349250" cy="377825"/>
          </a:xfrm>
          <a:prstGeom prst="actionButtonHome">
            <a:avLst/>
          </a:prstGeom>
          <a:solidFill>
            <a:srgbClr val="FFCC00"/>
          </a:solidFill>
          <a:ln w="9525">
            <a:noFill/>
            <a:miter lim="800000"/>
          </a:ln>
        </p:spPr>
        <p:txBody>
          <a:bodyPr wrap="none" anchor="ctr"/>
          <a:lstStyle/>
          <a:p>
            <a:endParaRPr lang="en-US"/>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430213" y="592138"/>
            <a:ext cx="8229600" cy="942975"/>
          </a:xfrm>
        </p:spPr>
        <p:txBody>
          <a:bodyPr lIns="0"/>
          <a:lstStyle/>
          <a:p>
            <a:pPr eaLnBrk="1" hangingPunct="1"/>
            <a:r>
              <a:rPr lang="en-US" altLang="zh-CN" sz="4000" b="1" smtClean="0"/>
              <a:t>3.3.1 ASP.NET </a:t>
            </a:r>
            <a:r>
              <a:rPr lang="zh-CN" altLang="en-US" sz="4000" b="1" smtClean="0"/>
              <a:t>网页组成概述</a:t>
            </a:r>
            <a:r>
              <a:rPr lang="en-US" altLang="zh-CN" b="1" smtClean="0"/>
              <a:t> </a:t>
            </a:r>
            <a:endParaRPr lang="zh-CN" altLang="en-US" b="1" smtClean="0"/>
          </a:p>
        </p:txBody>
      </p:sp>
      <p:sp>
        <p:nvSpPr>
          <p:cNvPr id="32771" name="Rectangle 3"/>
          <p:cNvSpPr>
            <a:spLocks noGrp="1" noChangeArrowheads="1"/>
          </p:cNvSpPr>
          <p:nvPr>
            <p:ph type="body" idx="4294967295"/>
          </p:nvPr>
        </p:nvSpPr>
        <p:spPr>
          <a:xfrm>
            <a:off x="377825" y="1824038"/>
            <a:ext cx="8499475" cy="4792662"/>
          </a:xfrm>
          <a:noFill/>
        </p:spPr>
        <p:txBody>
          <a:bodyPr lIns="0" tIns="0" rIns="0" bIns="0"/>
          <a:lstStyle/>
          <a:p>
            <a:pPr marL="609600" indent="-609600" eaLnBrk="1" hangingPunct="1">
              <a:lnSpc>
                <a:spcPct val="120000"/>
              </a:lnSpc>
            </a:pPr>
            <a:r>
              <a:rPr lang="en-US" altLang="zh-CN" sz="2400" b="1" smtClean="0"/>
              <a:t>ASP.NET </a:t>
            </a:r>
            <a:r>
              <a:rPr lang="zh-CN" altLang="en-US" sz="2400" b="1" smtClean="0"/>
              <a:t>网页由两部分组成</a:t>
            </a:r>
            <a:r>
              <a:rPr lang="en-US" altLang="zh-CN" sz="2400" smtClean="0"/>
              <a:t> </a:t>
            </a:r>
            <a:r>
              <a:rPr kumimoji="1" lang="zh-CN" altLang="en-US" sz="2400" b="1" smtClean="0"/>
              <a:t>：可视化项目和用户界面逻辑。</a:t>
            </a:r>
            <a:endParaRPr kumimoji="1" lang="zh-CN" altLang="en-US" sz="2400" b="1" smtClean="0"/>
          </a:p>
          <a:p>
            <a:pPr marL="609600" indent="-609600" eaLnBrk="1" hangingPunct="1">
              <a:lnSpc>
                <a:spcPct val="120000"/>
              </a:lnSpc>
            </a:pPr>
            <a:r>
              <a:rPr kumimoji="1" lang="zh-CN" altLang="en-US" sz="2400" b="1" smtClean="0">
                <a:solidFill>
                  <a:schemeClr val="tx2"/>
                </a:solidFill>
              </a:rPr>
              <a:t>可视化项目包括</a:t>
            </a:r>
            <a:r>
              <a:rPr kumimoji="1" lang="zh-CN" altLang="en-US" sz="2400" b="1" smtClean="0"/>
              <a:t>静态</a:t>
            </a:r>
            <a:r>
              <a:rPr kumimoji="1" lang="en-US" altLang="zh-CN" sz="2400" b="1" smtClean="0"/>
              <a:t>HTML</a:t>
            </a:r>
            <a:r>
              <a:rPr kumimoji="1" lang="zh-CN" altLang="en-US" sz="2400" b="1" smtClean="0"/>
              <a:t>元素、</a:t>
            </a:r>
            <a:r>
              <a:rPr kumimoji="1" lang="en-US" altLang="zh-CN" sz="2400" b="1" smtClean="0"/>
              <a:t>Web</a:t>
            </a:r>
            <a:r>
              <a:rPr kumimoji="1" lang="zh-CN" altLang="en-US" sz="2400" b="1" smtClean="0"/>
              <a:t>控件等，其定义了</a:t>
            </a:r>
            <a:r>
              <a:rPr lang="en-US" altLang="zh-CN" sz="2400" b="1" smtClean="0"/>
              <a:t>ASP.NET </a:t>
            </a:r>
            <a:r>
              <a:rPr lang="zh-CN" altLang="en-US" sz="2400" b="1" smtClean="0"/>
              <a:t>网页的布局和静态内容。</a:t>
            </a:r>
            <a:endParaRPr kumimoji="1" lang="en-US" altLang="zh-CN" sz="2400" b="1" smtClean="0"/>
          </a:p>
          <a:p>
            <a:pPr marL="990600" lvl="1" indent="-533400" eaLnBrk="1" hangingPunct="1">
              <a:lnSpc>
                <a:spcPct val="120000"/>
              </a:lnSpc>
            </a:pPr>
            <a:r>
              <a:rPr kumimoji="1" lang="zh-CN" altLang="en-US" sz="2400" b="1" smtClean="0"/>
              <a:t>静态</a:t>
            </a:r>
            <a:r>
              <a:rPr kumimoji="1" lang="en-US" altLang="zh-CN" sz="2400" b="1" smtClean="0"/>
              <a:t>HTML</a:t>
            </a:r>
            <a:r>
              <a:rPr kumimoji="1" lang="zh-CN" altLang="en-US" sz="2400" b="1" smtClean="0"/>
              <a:t>元素，可</a:t>
            </a:r>
            <a:r>
              <a:rPr lang="zh-CN" altLang="en-US" sz="2400" b="1" smtClean="0">
                <a:solidFill>
                  <a:schemeClr val="tx1"/>
                </a:solidFill>
                <a:sym typeface="+mn-ea"/>
              </a:rPr>
              <a:t>在“源”视图下，手动添加代码；</a:t>
            </a:r>
            <a:r>
              <a:rPr kumimoji="1" lang="zh-CN" altLang="en-US" sz="2400" b="1" smtClean="0"/>
              <a:t>也可</a:t>
            </a:r>
            <a:r>
              <a:rPr lang="zh-CN" altLang="en-US" sz="2400" b="1" smtClean="0">
                <a:sym typeface="+mn-ea"/>
              </a:rPr>
              <a:t>在“设计”视图下，拖拽</a:t>
            </a:r>
            <a:r>
              <a:rPr kumimoji="1" lang="zh-CN" altLang="en-US" sz="2400" b="1" smtClean="0"/>
              <a:t>“工具箱”中的</a:t>
            </a:r>
            <a:r>
              <a:rPr kumimoji="1" lang="en-US" altLang="zh-CN" sz="2400" b="1" smtClean="0"/>
              <a:t>HTML</a:t>
            </a:r>
            <a:r>
              <a:rPr kumimoji="1" lang="zh-CN" altLang="en-US" sz="2400" b="1" smtClean="0"/>
              <a:t>控件添加。</a:t>
            </a:r>
            <a:endParaRPr kumimoji="1" lang="zh-CN" altLang="en-US" sz="2400" b="1" smtClean="0"/>
          </a:p>
          <a:p>
            <a:pPr marL="990600" lvl="1" indent="-533400" eaLnBrk="1" hangingPunct="1">
              <a:lnSpc>
                <a:spcPct val="120000"/>
              </a:lnSpc>
            </a:pPr>
            <a:r>
              <a:rPr kumimoji="1" lang="en-US" altLang="zh-CN" sz="2400" b="1" smtClean="0"/>
              <a:t>Web</a:t>
            </a:r>
            <a:r>
              <a:rPr kumimoji="1" lang="zh-CN" altLang="en-US" sz="2400" b="1" smtClean="0"/>
              <a:t>控件是</a:t>
            </a:r>
            <a:r>
              <a:rPr kumimoji="1" lang="en-US" altLang="zh-CN" sz="2400" b="1" smtClean="0"/>
              <a:t>ASP.NET</a:t>
            </a:r>
            <a:r>
              <a:rPr kumimoji="1" lang="zh-CN" altLang="en-US" sz="2400" b="1" smtClean="0"/>
              <a:t>标记代码块，其在服务器端运行，被转换成</a:t>
            </a:r>
            <a:r>
              <a:rPr kumimoji="1" lang="en-US" altLang="zh-CN" sz="2400" b="1" smtClean="0"/>
              <a:t>HTML</a:t>
            </a:r>
            <a:r>
              <a:rPr kumimoji="1" lang="zh-CN" altLang="en-US" sz="2400" b="1" smtClean="0"/>
              <a:t>代码。</a:t>
            </a:r>
            <a:endParaRPr kumimoji="1" lang="zh-CN" altLang="en-US" sz="2400" b="1" smtClean="0">
              <a:sym typeface="+mn-ea"/>
            </a:endParaRPr>
          </a:p>
        </p:txBody>
      </p:sp>
      <p:sp>
        <p:nvSpPr>
          <p:cNvPr id="4" name="动作按钮: 后退或前一项 3">
            <a:hlinkClick r:id="rId1" action="ppaction://hlinksldjump" highlightClick="1"/>
          </p:cNvPr>
          <p:cNvSpPr/>
          <p:nvPr/>
        </p:nvSpPr>
        <p:spPr>
          <a:xfrm>
            <a:off x="6169025" y="2339975"/>
            <a:ext cx="263525" cy="233363"/>
          </a:xfrm>
          <a:prstGeom prst="actionButtonBackPrevious">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Grp="1" noChangeArrowheads="1"/>
          </p:cNvSpPr>
          <p:nvPr>
            <p:ph type="title" idx="4294967295"/>
          </p:nvPr>
        </p:nvSpPr>
        <p:spPr>
          <a:xfrm>
            <a:off x="282575" y="1238250"/>
            <a:ext cx="8229600" cy="633413"/>
          </a:xfrm>
        </p:spPr>
        <p:txBody>
          <a:bodyPr lIns="0"/>
          <a:lstStyle/>
          <a:p>
            <a:pPr eaLnBrk="1" hangingPunct="1"/>
            <a:r>
              <a:rPr lang="zh-CN" altLang="en-US" b="1" smtClean="0"/>
              <a:t>主要内容</a:t>
            </a:r>
            <a:endParaRPr lang="zh-CN" altLang="en-US" b="1" smtClean="0"/>
          </a:p>
        </p:txBody>
      </p:sp>
      <p:sp>
        <p:nvSpPr>
          <p:cNvPr id="9219" name="Rectangle 9"/>
          <p:cNvSpPr>
            <a:spLocks noGrp="1" noChangeArrowheads="1"/>
          </p:cNvSpPr>
          <p:nvPr>
            <p:ph type="body" idx="4294967295"/>
          </p:nvPr>
        </p:nvSpPr>
        <p:spPr>
          <a:xfrm>
            <a:off x="1278255" y="2162175"/>
            <a:ext cx="7376795" cy="4053840"/>
          </a:xfrm>
        </p:spPr>
        <p:txBody>
          <a:bodyPr lIns="0" tIns="0" rIns="0" bIns="0"/>
          <a:lstStyle/>
          <a:p>
            <a:pPr eaLnBrk="1" hangingPunct="1">
              <a:lnSpc>
                <a:spcPct val="120000"/>
              </a:lnSpc>
              <a:spcBef>
                <a:spcPct val="50000"/>
              </a:spcBef>
            </a:pPr>
            <a:r>
              <a:rPr lang="en-US" altLang="zh-CN" b="1" smtClean="0">
                <a:hlinkClick r:id="rId1" action="ppaction://hlinksldjump"/>
              </a:rPr>
              <a:t>ASP.NET 3.5 </a:t>
            </a:r>
            <a:r>
              <a:rPr lang="zh-CN" altLang="en-US" b="1" smtClean="0">
                <a:hlinkClick r:id="rId1" action="ppaction://hlinksldjump"/>
              </a:rPr>
              <a:t>开发基础</a:t>
            </a:r>
            <a:r>
              <a:rPr lang="en-US" altLang="zh-CN" smtClean="0">
                <a:hlinkClick r:id="rId1" action="ppaction://hlinksldjump"/>
              </a:rPr>
              <a:t> </a:t>
            </a:r>
            <a:endParaRPr lang="en-US" altLang="zh-CN" smtClean="0"/>
          </a:p>
          <a:p>
            <a:pPr eaLnBrk="1" hangingPunct="1">
              <a:lnSpc>
                <a:spcPct val="120000"/>
              </a:lnSpc>
              <a:spcBef>
                <a:spcPct val="50000"/>
              </a:spcBef>
            </a:pPr>
            <a:r>
              <a:rPr lang="en-US" altLang="zh-CN" b="1" smtClean="0">
                <a:hlinkClick r:id="rId2" action="ppaction://hlinksldjump"/>
              </a:rPr>
              <a:t>Visual Studio 2008</a:t>
            </a:r>
            <a:r>
              <a:rPr lang="zh-CN" altLang="en-US" b="1" smtClean="0">
                <a:hlinkClick r:id="rId2" action="ppaction://hlinksldjump"/>
              </a:rPr>
              <a:t>集成开发环境</a:t>
            </a:r>
            <a:endParaRPr lang="zh-CN" altLang="en-US" b="1" smtClean="0"/>
          </a:p>
          <a:p>
            <a:pPr eaLnBrk="1" hangingPunct="1">
              <a:lnSpc>
                <a:spcPct val="120000"/>
              </a:lnSpc>
              <a:spcBef>
                <a:spcPct val="50000"/>
              </a:spcBef>
            </a:pPr>
            <a:r>
              <a:rPr lang="zh-CN" altLang="en-US" b="1" smtClean="0">
                <a:hlinkClick r:id="rId3" action="ppaction://hlinksldjump"/>
              </a:rPr>
              <a:t>理解</a:t>
            </a:r>
            <a:r>
              <a:rPr lang="en-US" altLang="zh-CN" b="1" smtClean="0">
                <a:hlinkClick r:id="rId3" action="ppaction://hlinksldjump"/>
              </a:rPr>
              <a:t>ASP.NET</a:t>
            </a:r>
            <a:r>
              <a:rPr lang="zh-CN" altLang="en-US" b="1" smtClean="0">
                <a:hlinkClick r:id="rId3" action="ppaction://hlinksldjump"/>
              </a:rPr>
              <a:t>编程模型</a:t>
            </a:r>
            <a:endParaRPr lang="zh-CN" altLang="en-US" b="1" smtClean="0"/>
          </a:p>
          <a:p>
            <a:pPr eaLnBrk="1" hangingPunct="1">
              <a:lnSpc>
                <a:spcPct val="120000"/>
              </a:lnSpc>
              <a:spcBef>
                <a:spcPct val="50000"/>
              </a:spcBef>
            </a:pPr>
            <a:r>
              <a:rPr lang="zh-CN" altLang="en-US" b="1" smtClean="0">
                <a:hlinkClick r:id="rId4" action="ppaction://hlinksldjump"/>
              </a:rPr>
              <a:t>进一步认识</a:t>
            </a:r>
            <a:r>
              <a:rPr lang="en-US" altLang="zh-CN" b="1" smtClean="0">
                <a:hlinkClick r:id="rId4" action="ppaction://hlinksldjump"/>
              </a:rPr>
              <a:t>ASP.NET </a:t>
            </a:r>
            <a:r>
              <a:rPr lang="zh-CN" altLang="en-US" b="1" smtClean="0">
                <a:hlinkClick r:id="rId4" action="ppaction://hlinksldjump"/>
              </a:rPr>
              <a:t>网页</a:t>
            </a:r>
            <a:endParaRPr lang="zh-CN" altLang="en-US" b="1" smtClean="0"/>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4294967295"/>
          </p:nvPr>
        </p:nvSpPr>
        <p:spPr>
          <a:xfrm>
            <a:off x="390525" y="930275"/>
            <a:ext cx="8499475" cy="4664075"/>
          </a:xfrm>
          <a:noFill/>
        </p:spPr>
        <p:txBody>
          <a:bodyPr lIns="0" tIns="0" rIns="0" bIns="0"/>
          <a:lstStyle/>
          <a:p>
            <a:pPr marL="1009650" lvl="1" indent="-609600" eaLnBrk="1" hangingPunct="1">
              <a:lnSpc>
                <a:spcPct val="120000"/>
              </a:lnSpc>
            </a:pPr>
            <a:r>
              <a:rPr kumimoji="1" lang="zh-CN" altLang="en-US" sz="2400" b="1" smtClean="0"/>
              <a:t>静态</a:t>
            </a:r>
            <a:r>
              <a:rPr kumimoji="1" lang="en-US" altLang="zh-CN" sz="2400" b="1" smtClean="0"/>
              <a:t>HTML</a:t>
            </a:r>
            <a:r>
              <a:rPr kumimoji="1" lang="zh-CN" altLang="en-US" sz="2400" b="1" smtClean="0"/>
              <a:t>元素</a:t>
            </a:r>
            <a:r>
              <a:rPr kumimoji="1" lang="zh-CN" altLang="en-US" sz="2400" b="1" smtClean="0"/>
              <a:t>和</a:t>
            </a:r>
            <a:r>
              <a:rPr kumimoji="1" lang="en-US" altLang="zh-CN" sz="2400" b="1" smtClean="0"/>
              <a:t>Web</a:t>
            </a:r>
            <a:r>
              <a:rPr kumimoji="1" lang="zh-CN" altLang="en-US" sz="2400" b="1" smtClean="0"/>
              <a:t>控件基本语法区别</a:t>
            </a:r>
            <a:endParaRPr kumimoji="1" lang="en-US" altLang="zh-CN" sz="2400" b="1" smtClean="0"/>
          </a:p>
          <a:p>
            <a:pPr marL="1390650" lvl="2" indent="-533400" eaLnBrk="1" hangingPunct="1">
              <a:lnSpc>
                <a:spcPct val="120000"/>
              </a:lnSpc>
            </a:pPr>
            <a:r>
              <a:rPr kumimoji="1" lang="en-US" altLang="zh-CN" b="1" smtClean="0"/>
              <a:t>HTML</a:t>
            </a:r>
            <a:r>
              <a:rPr kumimoji="1" lang="zh-CN" altLang="en-US" b="1" smtClean="0"/>
              <a:t>控件语法示例：</a:t>
            </a:r>
            <a:endParaRPr kumimoji="1" lang="en-US" altLang="zh-CN" b="1" smtClean="0"/>
          </a:p>
          <a:p>
            <a:pPr marL="1847850" lvl="3" indent="-533400" eaLnBrk="1" hangingPunct="1">
              <a:lnSpc>
                <a:spcPct val="120000"/>
              </a:lnSpc>
            </a:pPr>
            <a:r>
              <a:rPr lang="en-US" sz="1800" smtClean="0"/>
              <a:t>&lt;input id="Button1" type="button" value="button" /&gt;</a:t>
            </a:r>
            <a:endParaRPr kumimoji="1" lang="zh-CN" altLang="en-US" sz="1800" b="1" smtClean="0"/>
          </a:p>
          <a:p>
            <a:pPr marL="1390650" lvl="2" indent="-533400" eaLnBrk="1" hangingPunct="1">
              <a:lnSpc>
                <a:spcPct val="120000"/>
              </a:lnSpc>
            </a:pPr>
            <a:r>
              <a:rPr kumimoji="1" lang="en-US" altLang="zh-CN" b="1" smtClean="0"/>
              <a:t>Web</a:t>
            </a:r>
            <a:r>
              <a:rPr kumimoji="1" lang="zh-CN" altLang="en-US" b="1" smtClean="0"/>
              <a:t>控件语法示例：</a:t>
            </a:r>
            <a:endParaRPr kumimoji="1" lang="en-US" altLang="zh-CN" b="1" smtClean="0"/>
          </a:p>
          <a:p>
            <a:pPr marL="1847850" lvl="3" indent="-533400" eaLnBrk="1" hangingPunct="1">
              <a:lnSpc>
                <a:spcPct val="120000"/>
              </a:lnSpc>
            </a:pPr>
            <a:r>
              <a:rPr lang="en-US" sz="1800" smtClean="0"/>
              <a:t>&lt;asp:Label ID="Label1" runat="server" Text="Label"&gt;&lt;/asp:Label&gt;</a:t>
            </a:r>
            <a:endParaRPr lang="en-US" sz="1800" smtClean="0"/>
          </a:p>
          <a:p>
            <a:pPr marL="1847850" lvl="3" indent="-533400" eaLnBrk="1" hangingPunct="1">
              <a:lnSpc>
                <a:spcPct val="120000"/>
              </a:lnSpc>
            </a:pPr>
            <a:endParaRPr kumimoji="1" lang="zh-CN" altLang="en-US" sz="1800" b="1" smtClean="0"/>
          </a:p>
          <a:p>
            <a:pPr marL="609600" indent="-609600" eaLnBrk="1" hangingPunct="1">
              <a:lnSpc>
                <a:spcPct val="120000"/>
              </a:lnSpc>
            </a:pPr>
            <a:r>
              <a:rPr kumimoji="1" lang="zh-CN" altLang="en-US" sz="2400" b="1" smtClean="0">
                <a:solidFill>
                  <a:schemeClr val="tx2"/>
                </a:solidFill>
              </a:rPr>
              <a:t>用户界面逻辑</a:t>
            </a:r>
            <a:r>
              <a:rPr kumimoji="1" lang="zh-CN" altLang="en-US" sz="2400" b="1" smtClean="0"/>
              <a:t>即后台源代码部分，其</a:t>
            </a:r>
            <a:r>
              <a:rPr lang="zh-CN" altLang="en-US" sz="2400" b="1" smtClean="0"/>
              <a:t>决定了网页内容的动态部分</a:t>
            </a:r>
            <a:r>
              <a:rPr kumimoji="1" lang="zh-CN" altLang="en-US" sz="2400" b="1" smtClean="0"/>
              <a:t>。</a:t>
            </a:r>
            <a:endParaRPr kumimoji="1" lang="zh-CN" altLang="en-US" sz="2400" b="1" smtClean="0"/>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30213" y="700088"/>
            <a:ext cx="8229600" cy="942975"/>
          </a:xfrm>
        </p:spPr>
        <p:txBody>
          <a:bodyPr lIns="0"/>
          <a:lstStyle/>
          <a:p>
            <a:pPr eaLnBrk="1" hangingPunct="1"/>
            <a:r>
              <a:rPr lang="en-US" altLang="zh-CN" sz="3600" b="1" smtClean="0"/>
              <a:t>3.3.2 ASP.NET </a:t>
            </a:r>
            <a:r>
              <a:rPr lang="zh-CN" altLang="en-US" sz="3600" b="1" smtClean="0"/>
              <a:t>网页的可视化项目部分</a:t>
            </a:r>
            <a:endParaRPr lang="zh-CN" altLang="en-US" sz="3600" b="1" smtClean="0"/>
          </a:p>
        </p:txBody>
      </p:sp>
      <p:sp>
        <p:nvSpPr>
          <p:cNvPr id="34819" name="Rectangle 3"/>
          <p:cNvSpPr>
            <a:spLocks noGrp="1" noChangeArrowheads="1"/>
          </p:cNvSpPr>
          <p:nvPr>
            <p:ph type="body" idx="4294967295"/>
          </p:nvPr>
        </p:nvSpPr>
        <p:spPr>
          <a:xfrm>
            <a:off x="377825" y="1824038"/>
            <a:ext cx="8499475" cy="4591050"/>
          </a:xfrm>
          <a:noFill/>
        </p:spPr>
        <p:txBody>
          <a:bodyPr lIns="0" tIns="0" rIns="0" bIns="0"/>
          <a:lstStyle/>
          <a:p>
            <a:pPr marL="812800" indent="-812800" eaLnBrk="1" hangingPunct="1">
              <a:lnSpc>
                <a:spcPct val="130000"/>
              </a:lnSpc>
            </a:pPr>
            <a:r>
              <a:rPr lang="zh-CN" altLang="en-US" sz="2400" b="1" smtClean="0"/>
              <a:t>下面通过实例学习相关内容：</a:t>
            </a:r>
            <a:endParaRPr lang="en-US" altLang="zh-CN" sz="2400" b="1" smtClean="0"/>
          </a:p>
          <a:p>
            <a:pPr marL="1168400" lvl="1" indent="-711200" eaLnBrk="1" hangingPunct="1">
              <a:lnSpc>
                <a:spcPct val="130000"/>
              </a:lnSpc>
              <a:buSzTx/>
              <a:buFont typeface="Wingdings" panose="05000000000000000000" pitchFamily="2" charset="2"/>
              <a:buAutoNum type="circleNumDbPlain"/>
            </a:pPr>
            <a:r>
              <a:rPr lang="zh-CN" altLang="en-US" sz="2400" b="1" smtClean="0"/>
              <a:t>新建一个</a:t>
            </a:r>
            <a:r>
              <a:rPr lang="en-US" altLang="zh-CN" sz="2400" b="1" smtClean="0"/>
              <a:t>ASP.NET </a:t>
            </a:r>
            <a:r>
              <a:rPr lang="zh-CN" altLang="en-US" sz="2400" b="1" smtClean="0"/>
              <a:t>网站；</a:t>
            </a:r>
            <a:endParaRPr kumimoji="1" lang="zh-CN" altLang="en-US" sz="2400" b="1" smtClean="0"/>
          </a:p>
          <a:p>
            <a:pPr marL="1168400" lvl="1" indent="-711200" eaLnBrk="1" hangingPunct="1">
              <a:lnSpc>
                <a:spcPct val="130000"/>
              </a:lnSpc>
              <a:buSzTx/>
              <a:buFont typeface="Wingdings" panose="05000000000000000000" pitchFamily="2" charset="2"/>
              <a:buAutoNum type="circleNumDbPlain"/>
            </a:pPr>
            <a:r>
              <a:rPr kumimoji="1" lang="en-US" altLang="zh-CN" sz="2400" b="1" smtClean="0"/>
              <a:t>Default.aspx</a:t>
            </a:r>
            <a:r>
              <a:rPr kumimoji="1" lang="zh-CN" altLang="en-US" sz="2400" b="1" smtClean="0"/>
              <a:t>文件中的相关标记：   </a:t>
            </a:r>
            <a:endParaRPr kumimoji="1" lang="zh-CN" altLang="en-US" sz="2400" b="1" smtClean="0"/>
          </a:p>
          <a:p>
            <a:pPr marL="1524000" lvl="2" indent="-609600" eaLnBrk="1" hangingPunct="1">
              <a:lnSpc>
                <a:spcPct val="130000"/>
              </a:lnSpc>
              <a:buSzTx/>
              <a:buFont typeface="Wingdings" panose="05000000000000000000" pitchFamily="2" charset="2"/>
              <a:buAutoNum type="romanUcPeriod"/>
            </a:pPr>
            <a:r>
              <a:rPr lang="fr-FR" altLang="zh-CN" sz="1800" b="1" smtClean="0"/>
              <a:t>&lt;%@ Page Language=“C#” AutoEventWireup=“true"  CodeFile="Default.aspx.cs" </a:t>
            </a:r>
            <a:r>
              <a:rPr lang="en-US" altLang="zh-CN" sz="1800" b="1" smtClean="0"/>
              <a:t>Inherits="_Default" %&gt;</a:t>
            </a:r>
            <a:endParaRPr lang="en-US" altLang="zh-CN" sz="1800" b="1" smtClean="0"/>
          </a:p>
          <a:p>
            <a:pPr marL="1524000" lvl="2" indent="-609600" eaLnBrk="1" hangingPunct="1">
              <a:lnSpc>
                <a:spcPct val="130000"/>
              </a:lnSpc>
              <a:buSzTx/>
              <a:buFont typeface="Wingdings" panose="05000000000000000000" pitchFamily="2" charset="2"/>
              <a:buNone/>
            </a:pPr>
            <a:r>
              <a:rPr lang="fr-FR" altLang="zh-CN" sz="2000" b="1" smtClean="0">
                <a:solidFill>
                  <a:schemeClr val="hlink"/>
                </a:solidFill>
              </a:rPr>
              <a:t>@ Page</a:t>
            </a:r>
            <a:r>
              <a:rPr lang="zh-CN" altLang="fr-FR" sz="2000" b="1" smtClean="0">
                <a:solidFill>
                  <a:schemeClr val="hlink"/>
                </a:solidFill>
              </a:rPr>
              <a:t>：</a:t>
            </a:r>
            <a:r>
              <a:rPr lang="en-US" altLang="zh-CN" sz="2000" b="1" smtClean="0"/>
              <a:t>.</a:t>
            </a:r>
            <a:r>
              <a:rPr lang="fr-FR" altLang="zh-CN" sz="2000" b="1" smtClean="0"/>
              <a:t>aspx</a:t>
            </a:r>
            <a:r>
              <a:rPr lang="zh-CN" altLang="fr-FR" sz="2000" b="1" smtClean="0"/>
              <a:t>文件</a:t>
            </a:r>
            <a:r>
              <a:rPr lang="zh-CN" altLang="en-US" sz="2000" b="1" smtClean="0"/>
              <a:t>的</a:t>
            </a:r>
            <a:r>
              <a:rPr lang="zh-CN" altLang="fr-FR" sz="2000" b="1" smtClean="0"/>
              <a:t>指令</a:t>
            </a:r>
            <a:r>
              <a:rPr lang="zh-CN" altLang="en-US" sz="2000" b="1" smtClean="0"/>
              <a:t>之一，可以包含多个属性，以提供关于</a:t>
            </a:r>
            <a:r>
              <a:rPr lang="en-US" altLang="zh-CN" sz="2000" b="1" smtClean="0"/>
              <a:t>ASP.NET</a:t>
            </a:r>
            <a:r>
              <a:rPr lang="zh-CN" altLang="en-US" sz="2000" b="1" smtClean="0"/>
              <a:t>网页的信息</a:t>
            </a:r>
            <a:r>
              <a:rPr lang="zh-CN" altLang="fr-FR" sz="2000" b="1" smtClean="0"/>
              <a:t>。  </a:t>
            </a:r>
            <a:r>
              <a:rPr lang="zh-CN" altLang="fr-FR" sz="2000" b="1" smtClean="0">
                <a:solidFill>
                  <a:srgbClr val="7030A0"/>
                </a:solidFill>
              </a:rPr>
              <a:t>（详见教材）</a:t>
            </a:r>
            <a:endParaRPr lang="zh-CN" altLang="fr-FR" sz="2000" b="1" smtClean="0">
              <a:solidFill>
                <a:srgbClr val="7030A0"/>
              </a:solidFill>
            </a:endParaRPr>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4294967295"/>
          </p:nvPr>
        </p:nvSpPr>
        <p:spPr>
          <a:xfrm>
            <a:off x="377825" y="882650"/>
            <a:ext cx="8499475" cy="5532438"/>
          </a:xfrm>
          <a:noFill/>
        </p:spPr>
        <p:txBody>
          <a:bodyPr lIns="0" tIns="0" rIns="0" bIns="0"/>
          <a:lstStyle/>
          <a:p>
            <a:pPr marL="1524000" lvl="2" indent="-609600" eaLnBrk="1" hangingPunct="1">
              <a:lnSpc>
                <a:spcPct val="130000"/>
              </a:lnSpc>
              <a:buSzTx/>
              <a:buFont typeface="Arial" panose="020B0604020202020204" pitchFamily="34" charset="0"/>
              <a:buAutoNum type="romanUcPeriod" startAt="2"/>
            </a:pPr>
            <a:r>
              <a:rPr kumimoji="1" lang="en-US" altLang="zh-CN" sz="2000" b="1" smtClean="0">
                <a:solidFill>
                  <a:srgbClr val="CC0066"/>
                </a:solidFill>
              </a:rPr>
              <a:t>head</a:t>
            </a:r>
            <a:r>
              <a:rPr kumimoji="1" lang="zh-CN" altLang="en-US" sz="2000" b="1" smtClean="0"/>
              <a:t>：</a:t>
            </a:r>
            <a:r>
              <a:rPr lang="zh-CN" altLang="en-US" sz="2000" b="1" smtClean="0"/>
              <a:t>在</a:t>
            </a:r>
            <a:r>
              <a:rPr lang="en-US" altLang="zh-CN" sz="2000" b="1" smtClean="0"/>
              <a:t>head</a:t>
            </a:r>
            <a:r>
              <a:rPr lang="zh-CN" altLang="en-US" sz="2000" b="1" smtClean="0"/>
              <a:t>中的内容不会被显示（除标题外），但它们对于浏览器是非常有用的信息，如脚本和样式表等内容。</a:t>
            </a:r>
            <a:endParaRPr lang="zh-CN" altLang="en-US" sz="2000" b="1" smtClean="0"/>
          </a:p>
          <a:p>
            <a:pPr marL="1524000" lvl="2" indent="-609600" eaLnBrk="1" hangingPunct="1">
              <a:lnSpc>
                <a:spcPct val="130000"/>
              </a:lnSpc>
              <a:buSzTx/>
              <a:buFont typeface="Wingdings" panose="05000000000000000000" pitchFamily="2" charset="2"/>
              <a:buAutoNum type="romanUcPeriod" startAt="2"/>
            </a:pPr>
            <a:r>
              <a:rPr lang="en-US" altLang="zh-CN" sz="2000" b="1" smtClean="0"/>
              <a:t>&lt;form id="form1" runat="server"&gt; …… &lt;/form&gt;</a:t>
            </a:r>
            <a:endParaRPr lang="zh-CN" altLang="en-US" sz="2000" b="1" smtClean="0"/>
          </a:p>
          <a:p>
            <a:pPr marL="1524000" lvl="2" indent="-609600" eaLnBrk="1" hangingPunct="1">
              <a:lnSpc>
                <a:spcPct val="130000"/>
              </a:lnSpc>
              <a:buSzTx/>
              <a:buFont typeface="Wingdings" panose="05000000000000000000" pitchFamily="2" charset="2"/>
              <a:buNone/>
            </a:pPr>
            <a:r>
              <a:rPr lang="zh-CN" altLang="en-US" sz="2000" b="1" smtClean="0"/>
              <a:t>如果页面包含允许用户与页面交互并提交该页面的控件，则该页面必须包含一个</a:t>
            </a:r>
            <a:r>
              <a:rPr lang="en-US" altLang="zh-CN" sz="2000" b="1" smtClean="0">
                <a:solidFill>
                  <a:srgbClr val="C00000"/>
                </a:solidFill>
              </a:rPr>
              <a:t>form</a:t>
            </a:r>
            <a:r>
              <a:rPr lang="zh-CN" altLang="en-US" sz="2000" b="1" smtClean="0"/>
              <a:t>（窗体）</a:t>
            </a:r>
            <a:r>
              <a:rPr lang="zh-CN" altLang="en-US" sz="2000" b="1" smtClean="0">
                <a:solidFill>
                  <a:srgbClr val="C00000"/>
                </a:solidFill>
              </a:rPr>
              <a:t>元素</a:t>
            </a:r>
            <a:r>
              <a:rPr lang="zh-CN" altLang="en-US" sz="2000" smtClean="0">
                <a:hlinkClick r:id="rId1" action="ppaction://hlinksldjump"/>
              </a:rPr>
              <a:t>。  </a:t>
            </a:r>
            <a:r>
              <a:rPr lang="zh-CN" altLang="fr-FR" sz="2000" b="1" smtClean="0">
                <a:solidFill>
                  <a:srgbClr val="800080"/>
                </a:solidFill>
                <a:hlinkClick r:id="rId1" action="ppaction://hlinksldjump"/>
              </a:rPr>
              <a:t>详见附录</a:t>
            </a:r>
            <a:r>
              <a:rPr lang="fr-FR" altLang="zh-CN" sz="2000" b="1" smtClean="0">
                <a:solidFill>
                  <a:srgbClr val="800080"/>
                </a:solidFill>
                <a:hlinkClick r:id="rId1" action="ppaction://hlinksldjump"/>
              </a:rPr>
              <a:t>A</a:t>
            </a:r>
            <a:r>
              <a:rPr lang="zh-CN" altLang="fr-FR" sz="2000" b="1" smtClean="0">
                <a:solidFill>
                  <a:srgbClr val="800080"/>
                </a:solidFill>
              </a:rPr>
              <a:t>。</a:t>
            </a:r>
            <a:endParaRPr lang="zh-CN" altLang="en-US" sz="2000" b="1" smtClean="0">
              <a:solidFill>
                <a:srgbClr val="800080"/>
              </a:solidFill>
            </a:endParaRPr>
          </a:p>
          <a:p>
            <a:pPr marL="1524000" lvl="2" indent="-609600" eaLnBrk="1" hangingPunct="1">
              <a:lnSpc>
                <a:spcPct val="130000"/>
              </a:lnSpc>
              <a:buSzTx/>
              <a:buFont typeface="Wingdings" panose="05000000000000000000" pitchFamily="2" charset="2"/>
              <a:buAutoNum type="romanUcPeriod" startAt="4"/>
            </a:pPr>
            <a:r>
              <a:rPr lang="en-US" altLang="zh-CN" sz="2000" b="1" smtClean="0"/>
              <a:t>runat="server”</a:t>
            </a:r>
            <a:endParaRPr lang="en-US" altLang="zh-CN" sz="2000" b="1" smtClean="0"/>
          </a:p>
          <a:p>
            <a:pPr marL="1524000" lvl="2" indent="-609600" eaLnBrk="1" hangingPunct="1">
              <a:lnSpc>
                <a:spcPct val="130000"/>
              </a:lnSpc>
              <a:buSzTx/>
              <a:buFont typeface="Wingdings" panose="05000000000000000000" pitchFamily="2" charset="2"/>
              <a:buNone/>
            </a:pPr>
            <a:r>
              <a:rPr lang="zh-CN" altLang="en-US" sz="2000" b="1" smtClean="0">
                <a:sym typeface="+mn-ea"/>
              </a:rPr>
              <a:t>包含该属性的标记元素都是</a:t>
            </a:r>
            <a:r>
              <a:rPr lang="en-US" altLang="zh-CN" sz="2000" b="1" smtClean="0">
                <a:sym typeface="+mn-ea"/>
              </a:rPr>
              <a:t>Web</a:t>
            </a:r>
            <a:r>
              <a:rPr lang="zh-CN" altLang="en-US" sz="2000" b="1" smtClean="0">
                <a:sym typeface="+mn-ea"/>
              </a:rPr>
              <a:t>服务器控件，能够在服务器端运行。</a:t>
            </a:r>
            <a:endParaRPr lang="zh-CN" altLang="en-US" sz="2000" b="1" smtClean="0"/>
          </a:p>
          <a:p>
            <a:pPr marL="1524000" lvl="2" indent="-609600" eaLnBrk="1" hangingPunct="1">
              <a:lnSpc>
                <a:spcPct val="130000"/>
              </a:lnSpc>
              <a:buSzTx/>
              <a:buFont typeface="Wingdings" panose="05000000000000000000" pitchFamily="2" charset="2"/>
              <a:buNone/>
            </a:pPr>
            <a:r>
              <a:rPr kumimoji="1" lang="en-US" altLang="zh-CN" sz="2000" b="1" smtClean="0">
                <a:sym typeface="+mn-ea"/>
              </a:rPr>
              <a:t>ASP.NET</a:t>
            </a:r>
            <a:r>
              <a:rPr kumimoji="1" lang="zh-CN" altLang="en-US" sz="2000" b="1" smtClean="0">
                <a:sym typeface="+mn-ea"/>
              </a:rPr>
              <a:t>标记代码均</a:t>
            </a:r>
            <a:r>
              <a:rPr lang="zh-CN" altLang="en-US" sz="2000" b="1" smtClean="0"/>
              <a:t>包含该属性</a:t>
            </a:r>
            <a:r>
              <a:rPr lang="zh-CN" altLang="en-US" sz="2000" b="1" smtClean="0"/>
              <a:t>。</a:t>
            </a:r>
            <a:endParaRPr lang="en-US" altLang="zh-CN" sz="2000" b="1" smtClean="0"/>
          </a:p>
          <a:p>
            <a:pPr marL="1524000" lvl="2" indent="-609600" eaLnBrk="1" hangingPunct="1">
              <a:lnSpc>
                <a:spcPct val="130000"/>
              </a:lnSpc>
              <a:buSzTx/>
              <a:buFont typeface="Wingdings" panose="05000000000000000000" pitchFamily="2" charset="2"/>
              <a:buNone/>
            </a:pPr>
            <a:r>
              <a:rPr lang="zh-CN" altLang="en-US" sz="2000" b="1" smtClean="0">
                <a:solidFill>
                  <a:srgbClr val="800080"/>
                </a:solidFill>
              </a:rPr>
              <a:t>注：</a:t>
            </a:r>
            <a:r>
              <a:rPr lang="zh-CN" altLang="en-US" sz="2000" b="1" smtClean="0">
                <a:solidFill>
                  <a:srgbClr val="7030A0"/>
                </a:solidFill>
                <a:latin typeface="华文中宋" panose="02010600040101010101" pitchFamily="2" charset="-122"/>
                <a:ea typeface="华文中宋" panose="02010600040101010101" pitchFamily="2" charset="-122"/>
              </a:rPr>
              <a:t>这里，</a:t>
            </a:r>
            <a:r>
              <a:rPr lang="en-US" altLang="zh-CN" sz="2000" b="1" smtClean="0">
                <a:solidFill>
                  <a:srgbClr val="7030A0"/>
                </a:solidFill>
                <a:latin typeface="华文中宋" panose="02010600040101010101" pitchFamily="2" charset="-122"/>
                <a:ea typeface="华文中宋" panose="02010600040101010101" pitchFamily="2" charset="-122"/>
              </a:rPr>
              <a:t>&lt;head&gt;</a:t>
            </a:r>
            <a:r>
              <a:rPr lang="zh-CN" altLang="en-US" sz="2000" b="1" smtClean="0">
                <a:solidFill>
                  <a:srgbClr val="7030A0"/>
                </a:solidFill>
                <a:latin typeface="华文中宋" panose="02010600040101010101" pitchFamily="2" charset="-122"/>
                <a:ea typeface="华文中宋" panose="02010600040101010101" pitchFamily="2" charset="-122"/>
              </a:rPr>
              <a:t>和</a:t>
            </a:r>
            <a:r>
              <a:rPr lang="en-US" altLang="zh-CN" sz="2000" b="1" smtClean="0">
                <a:solidFill>
                  <a:srgbClr val="7030A0"/>
                </a:solidFill>
                <a:latin typeface="华文中宋" panose="02010600040101010101" pitchFamily="2" charset="-122"/>
                <a:ea typeface="华文中宋" panose="02010600040101010101" pitchFamily="2" charset="-122"/>
              </a:rPr>
              <a:t>&lt;form&gt;</a:t>
            </a:r>
            <a:r>
              <a:rPr lang="zh-CN" altLang="en-US" sz="2000" b="1" smtClean="0">
                <a:solidFill>
                  <a:srgbClr val="7030A0"/>
                </a:solidFill>
                <a:latin typeface="华文中宋" panose="02010600040101010101" pitchFamily="2" charset="-122"/>
                <a:ea typeface="华文中宋" panose="02010600040101010101" pitchFamily="2" charset="-122"/>
              </a:rPr>
              <a:t>都是一种特殊形式的</a:t>
            </a:r>
            <a:r>
              <a:rPr lang="en-US" altLang="zh-CN" sz="2000" b="1" smtClean="0">
                <a:solidFill>
                  <a:srgbClr val="7030A0"/>
                </a:solidFill>
                <a:latin typeface="华文中宋" panose="02010600040101010101" pitchFamily="2" charset="-122"/>
                <a:ea typeface="华文中宋" panose="02010600040101010101" pitchFamily="2" charset="-122"/>
              </a:rPr>
              <a:t>Web</a:t>
            </a:r>
            <a:r>
              <a:rPr lang="zh-CN" altLang="en-US" sz="2000" b="1" smtClean="0">
                <a:solidFill>
                  <a:srgbClr val="7030A0"/>
                </a:solidFill>
                <a:latin typeface="华文中宋" panose="02010600040101010101" pitchFamily="2" charset="-122"/>
                <a:ea typeface="华文中宋" panose="02010600040101010101" pitchFamily="2" charset="-122"/>
              </a:rPr>
              <a:t>服务器控件，而非</a:t>
            </a:r>
            <a:r>
              <a:rPr lang="en-US" altLang="zh-CN" sz="2000" b="1" smtClean="0">
                <a:solidFill>
                  <a:srgbClr val="7030A0"/>
                </a:solidFill>
                <a:latin typeface="华文中宋" panose="02010600040101010101" pitchFamily="2" charset="-122"/>
                <a:ea typeface="华文中宋" panose="02010600040101010101" pitchFamily="2" charset="-122"/>
              </a:rPr>
              <a:t>HTML</a:t>
            </a:r>
            <a:r>
              <a:rPr lang="zh-CN" altLang="en-US" sz="2000" b="1" smtClean="0">
                <a:solidFill>
                  <a:srgbClr val="7030A0"/>
                </a:solidFill>
                <a:latin typeface="华文中宋" panose="02010600040101010101" pitchFamily="2" charset="-122"/>
                <a:ea typeface="华文中宋" panose="02010600040101010101" pitchFamily="2" charset="-122"/>
              </a:rPr>
              <a:t>元素！  </a:t>
            </a:r>
            <a:endParaRPr lang="zh-CN" altLang="en-US" sz="2000" b="1" smtClean="0"/>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377825" y="1038225"/>
            <a:ext cx="8499475" cy="5376863"/>
          </a:xfrm>
        </p:spPr>
        <p:txBody>
          <a:bodyPr lIns="0" tIns="0" rIns="0" bIns="0"/>
          <a:lstStyle/>
          <a:p>
            <a:pPr marL="1168400" lvl="1" indent="-711200" eaLnBrk="1" hangingPunct="1">
              <a:lnSpc>
                <a:spcPct val="120000"/>
              </a:lnSpc>
              <a:buSzTx/>
              <a:buFont typeface="Wingdings" panose="05000000000000000000" pitchFamily="2" charset="2"/>
              <a:buAutoNum type="circleNumDbPlain" startAt="3"/>
              <a:defRPr/>
            </a:pPr>
            <a:r>
              <a:rPr lang="zh-CN" altLang="en-US" sz="2400" b="1" dirty="0" smtClean="0"/>
              <a:t>编辑网页、测试网页</a:t>
            </a:r>
            <a:endParaRPr lang="zh-CN" altLang="en-US" sz="2400" b="1" dirty="0" smtClean="0"/>
          </a:p>
          <a:p>
            <a:pPr marL="1390650" lvl="2" indent="-533400" eaLnBrk="1" hangingPunct="1">
              <a:lnSpc>
                <a:spcPct val="120000"/>
              </a:lnSpc>
              <a:defRPr/>
            </a:pPr>
            <a:r>
              <a:rPr lang="zh-CN" altLang="en-US" sz="2000" b="1" dirty="0" smtClean="0"/>
              <a:t>示例：</a:t>
            </a:r>
            <a:endParaRPr lang="en-US" altLang="zh-CN" sz="2000" b="1" dirty="0" smtClean="0"/>
          </a:p>
          <a:p>
            <a:pPr marL="1847850" lvl="3" indent="-533400" eaLnBrk="1" hangingPunct="1">
              <a:lnSpc>
                <a:spcPct val="120000"/>
              </a:lnSpc>
              <a:defRPr/>
            </a:pPr>
            <a:r>
              <a:rPr lang="en-US" altLang="zh-CN" sz="1800" dirty="0" smtClean="0"/>
              <a:t>D:\Web</a:t>
            </a:r>
            <a:r>
              <a:rPr lang="zh-CN" altLang="en-US" sz="1800" dirty="0" smtClean="0"/>
              <a:t>编程技术</a:t>
            </a:r>
            <a:r>
              <a:rPr lang="en-US" altLang="zh-CN" sz="1800" dirty="0" smtClean="0"/>
              <a:t>(2020)\</a:t>
            </a:r>
            <a:r>
              <a:rPr lang="zh-CN" altLang="en-US" sz="1800" dirty="0" smtClean="0"/>
              <a:t>第</a:t>
            </a:r>
            <a:r>
              <a:rPr lang="en-US" altLang="zh-CN" sz="1800" dirty="0" smtClean="0"/>
              <a:t>3</a:t>
            </a:r>
            <a:r>
              <a:rPr lang="zh-CN" altLang="en-US" sz="1800" dirty="0" smtClean="0"/>
              <a:t>章示例</a:t>
            </a:r>
            <a:r>
              <a:rPr lang="en-US" altLang="zh-CN" sz="1800" dirty="0" smtClean="0"/>
              <a:t>\ch3\TextBoxPractice.aspx</a:t>
            </a:r>
            <a:endParaRPr lang="en-US" altLang="zh-CN" sz="1800" dirty="0" smtClean="0"/>
          </a:p>
          <a:p>
            <a:pPr marL="1168400" lvl="1" indent="-711200" eaLnBrk="1" hangingPunct="1">
              <a:lnSpc>
                <a:spcPct val="120000"/>
              </a:lnSpc>
              <a:buSzTx/>
              <a:buFont typeface="Wingdings" panose="05000000000000000000" pitchFamily="2" charset="2"/>
              <a:buAutoNum type="circleNumDbPlain" startAt="4"/>
              <a:defRPr/>
            </a:pPr>
            <a:r>
              <a:rPr lang="zh-CN" altLang="en-US" sz="2400" b="1" dirty="0" smtClean="0"/>
              <a:t>查看并比较设计器生成的页面标记代码和访问</a:t>
            </a:r>
            <a:r>
              <a:rPr lang="en-US" altLang="zh-CN" sz="2400" b="1" dirty="0" smtClean="0"/>
              <a:t>Default.aspx</a:t>
            </a:r>
            <a:r>
              <a:rPr lang="zh-CN" altLang="en-US" sz="2400" b="1" dirty="0" smtClean="0"/>
              <a:t>时浏览器收到的</a:t>
            </a:r>
            <a:r>
              <a:rPr lang="en-US" altLang="zh-CN" sz="2400" b="1" dirty="0" smtClean="0"/>
              <a:t>HTML</a:t>
            </a:r>
            <a:r>
              <a:rPr lang="zh-CN" altLang="en-US" sz="2400" b="1" dirty="0" smtClean="0"/>
              <a:t>标记代码</a:t>
            </a:r>
            <a:endParaRPr lang="en-US" altLang="zh-CN" sz="2400" b="1" dirty="0" smtClean="0"/>
          </a:p>
          <a:p>
            <a:pPr marL="1390650" lvl="2" indent="-533400" eaLnBrk="1" hangingPunct="1">
              <a:lnSpc>
                <a:spcPct val="120000"/>
              </a:lnSpc>
              <a:defRPr/>
            </a:pPr>
            <a:r>
              <a:rPr lang="zh-CN" altLang="en-US" sz="2000" b="1" dirty="0" smtClean="0"/>
              <a:t>示例：</a:t>
            </a:r>
            <a:endParaRPr lang="en-US" altLang="zh-CN" sz="2000" b="1" dirty="0" smtClean="0"/>
          </a:p>
          <a:p>
            <a:pPr marL="1847850" lvl="3" indent="-533400" eaLnBrk="1" hangingPunct="1">
              <a:lnSpc>
                <a:spcPct val="120000"/>
              </a:lnSpc>
              <a:defRPr/>
            </a:pPr>
            <a:r>
              <a:rPr lang="en-US" altLang="zh-CN" sz="1800" dirty="0" smtClean="0"/>
              <a:t>D:\Web</a:t>
            </a:r>
            <a:r>
              <a:rPr lang="zh-CN" altLang="en-US" sz="1800" dirty="0" smtClean="0"/>
              <a:t>编程技术</a:t>
            </a:r>
            <a:r>
              <a:rPr lang="en-US" altLang="zh-CN" sz="1800" dirty="0" smtClean="0"/>
              <a:t>(2020)\</a:t>
            </a:r>
            <a:r>
              <a:rPr lang="zh-CN" altLang="en-US" sz="1800" dirty="0" smtClean="0"/>
              <a:t>第</a:t>
            </a:r>
            <a:r>
              <a:rPr lang="en-US" altLang="zh-CN" sz="1800" dirty="0" smtClean="0"/>
              <a:t>3</a:t>
            </a:r>
            <a:r>
              <a:rPr lang="zh-CN" altLang="en-US" sz="1800" dirty="0" smtClean="0"/>
              <a:t>章示例</a:t>
            </a:r>
            <a:r>
              <a:rPr lang="en-US" altLang="zh-CN" sz="1800" dirty="0" smtClean="0"/>
              <a:t>\ch3\TextBoxPractice.aspx</a:t>
            </a:r>
            <a:endParaRPr lang="en-US" altLang="zh-CN" sz="1800" dirty="0" smtClean="0"/>
          </a:p>
          <a:p>
            <a:pPr marL="1390650" lvl="2" indent="-533400" eaLnBrk="1" hangingPunct="1">
              <a:lnSpc>
                <a:spcPct val="120000"/>
              </a:lnSpc>
              <a:defRPr/>
            </a:pPr>
            <a:r>
              <a:rPr lang="zh-CN" altLang="en-US" sz="2000" b="1" dirty="0" smtClean="0"/>
              <a:t>说明：</a:t>
            </a:r>
            <a:r>
              <a:rPr lang="en-US" altLang="zh-CN" sz="2000" b="1" dirty="0" smtClean="0"/>
              <a:t>ASP.ENT</a:t>
            </a:r>
            <a:r>
              <a:rPr lang="zh-CN" altLang="en-US" sz="2000" b="1" dirty="0" smtClean="0"/>
              <a:t>标记</a:t>
            </a:r>
            <a:r>
              <a:rPr lang="en-US" sz="2000" b="1" dirty="0" smtClean="0"/>
              <a:t> </a:t>
            </a:r>
            <a:r>
              <a:rPr lang="zh-CN" altLang="en-US" sz="2000" b="1" dirty="0" smtClean="0"/>
              <a:t>转换为</a:t>
            </a:r>
            <a:r>
              <a:rPr lang="en-US" altLang="zh-CN" sz="2000" b="1" dirty="0" smtClean="0"/>
              <a:t>HTML</a:t>
            </a:r>
            <a:r>
              <a:rPr lang="zh-CN" altLang="en-US" sz="2000" b="1" dirty="0" smtClean="0"/>
              <a:t>元素 </a:t>
            </a:r>
            <a:endParaRPr lang="en-US" altLang="zh-CN" sz="2000" b="1" dirty="0" smtClean="0"/>
          </a:p>
          <a:p>
            <a:pPr marL="1847850" lvl="3" indent="-533400" eaLnBrk="1" hangingPunct="1">
              <a:lnSpc>
                <a:spcPct val="120000"/>
              </a:lnSpc>
              <a:defRPr/>
            </a:pPr>
            <a:r>
              <a:rPr lang="en-US" sz="1600" dirty="0" smtClean="0"/>
              <a:t>&lt;</a:t>
            </a:r>
            <a:r>
              <a:rPr lang="en-US" sz="1600" dirty="0" err="1" smtClean="0"/>
              <a:t>asp:Image</a:t>
            </a:r>
            <a:r>
              <a:rPr lang="en-US" sz="1600" dirty="0" smtClean="0"/>
              <a:t>  /&gt;  </a:t>
            </a:r>
            <a:r>
              <a:rPr lang="zh-CN" altLang="en-US" sz="1600" b="1" dirty="0" smtClean="0"/>
              <a:t>转换为  </a:t>
            </a:r>
            <a:r>
              <a:rPr lang="en-US" altLang="zh-CN" sz="1600" dirty="0" smtClean="0"/>
              <a:t>&lt;</a:t>
            </a:r>
            <a:r>
              <a:rPr lang="en-US" altLang="zh-CN" sz="1600" dirty="0" err="1" smtClean="0"/>
              <a:t>img</a:t>
            </a:r>
            <a:r>
              <a:rPr lang="zh-CN" altLang="en-US" sz="1600" dirty="0" smtClean="0"/>
              <a:t>  </a:t>
            </a:r>
            <a:r>
              <a:rPr lang="en-US" altLang="zh-CN" sz="1600" dirty="0" smtClean="0"/>
              <a:t>/&gt;</a:t>
            </a:r>
            <a:endParaRPr lang="en-US" altLang="zh-CN" sz="1600" dirty="0" smtClean="0"/>
          </a:p>
          <a:p>
            <a:pPr marL="1847850" lvl="3" indent="-533400" eaLnBrk="1" hangingPunct="1">
              <a:lnSpc>
                <a:spcPct val="120000"/>
              </a:lnSpc>
              <a:defRPr/>
            </a:pPr>
            <a:r>
              <a:rPr lang="en-US" sz="1600" b="1" dirty="0" smtClean="0"/>
              <a:t> &lt;form id=“form1” </a:t>
            </a:r>
            <a:r>
              <a:rPr lang="en-US" sz="1600" b="1" dirty="0" err="1" smtClean="0"/>
              <a:t>runat</a:t>
            </a:r>
            <a:r>
              <a:rPr lang="en-US" sz="1600" b="1" dirty="0" smtClean="0"/>
              <a:t>=“server”&gt;  </a:t>
            </a:r>
            <a:r>
              <a:rPr lang="zh-CN" altLang="en-US" sz="1600" b="1" dirty="0" smtClean="0"/>
              <a:t>转换为  </a:t>
            </a:r>
            <a:r>
              <a:rPr lang="en-US" altLang="zh-CN" sz="1600" dirty="0" smtClean="0"/>
              <a:t>&lt;form</a:t>
            </a:r>
            <a:r>
              <a:rPr lang="zh-CN" altLang="en-US" sz="1600" dirty="0" smtClean="0"/>
              <a:t> </a:t>
            </a:r>
            <a:r>
              <a:rPr lang="en-US" altLang="zh-CN" sz="1600" dirty="0" smtClean="0"/>
              <a:t>name="form1"</a:t>
            </a:r>
            <a:r>
              <a:rPr lang="zh-CN" altLang="en-US" sz="1600" dirty="0" smtClean="0"/>
              <a:t> </a:t>
            </a:r>
            <a:r>
              <a:rPr lang="en-US" altLang="zh-CN" sz="1600" dirty="0" smtClean="0"/>
              <a:t>method="post"</a:t>
            </a:r>
            <a:r>
              <a:rPr lang="zh-CN" altLang="en-US" sz="1600" dirty="0" smtClean="0"/>
              <a:t> </a:t>
            </a:r>
            <a:r>
              <a:rPr lang="en-US" altLang="zh-CN" sz="1600" dirty="0" smtClean="0"/>
              <a:t>action="Default.aspx"</a:t>
            </a:r>
            <a:r>
              <a:rPr lang="zh-CN" altLang="en-US" sz="1600" dirty="0" smtClean="0"/>
              <a:t> </a:t>
            </a:r>
            <a:r>
              <a:rPr lang="en-US" altLang="zh-CN" sz="1600" dirty="0" smtClean="0"/>
              <a:t>id="form1"&gt;</a:t>
            </a:r>
            <a:endParaRPr lang="en-US" altLang="zh-CN" sz="1600" dirty="0" smtClean="0"/>
          </a:p>
          <a:p>
            <a:pPr marL="990600" lvl="1" indent="-533400" eaLnBrk="1" hangingPunct="1">
              <a:lnSpc>
                <a:spcPct val="120000"/>
              </a:lnSpc>
              <a:defRPr/>
            </a:pPr>
            <a:endParaRPr lang="zh-CN" altLang="en-US" b="1" dirty="0" smtClean="0"/>
          </a:p>
        </p:txBody>
      </p:sp>
      <p:sp>
        <p:nvSpPr>
          <p:cNvPr id="36867" name="AutoShape 3">
            <a:hlinkClick r:id="rId1" action="ppaction://hlinksldjump" highlightClick="1"/>
          </p:cNvPr>
          <p:cNvSpPr>
            <a:spLocks noChangeArrowheads="1"/>
          </p:cNvSpPr>
          <p:nvPr/>
        </p:nvSpPr>
        <p:spPr bwMode="auto">
          <a:xfrm>
            <a:off x="8418513" y="6105525"/>
            <a:ext cx="268287" cy="228600"/>
          </a:xfrm>
          <a:prstGeom prst="actionButtonBeginning">
            <a:avLst/>
          </a:prstGeom>
          <a:solidFill>
            <a:schemeClr val="accent2"/>
          </a:solidFill>
          <a:ln w="9525">
            <a:noFill/>
            <a:miter lim="800000"/>
          </a:ln>
        </p:spPr>
        <p:txBody>
          <a:bodyPr wrap="none" anchor="ctr"/>
          <a:lstStyle/>
          <a:p>
            <a:endParaRPr lang="en-US"/>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30213" y="700088"/>
            <a:ext cx="8229600" cy="1160462"/>
          </a:xfrm>
        </p:spPr>
        <p:txBody>
          <a:bodyPr lIns="0"/>
          <a:lstStyle/>
          <a:p>
            <a:pPr eaLnBrk="1" hangingPunct="1"/>
            <a:r>
              <a:rPr lang="en-US" altLang="zh-CN" sz="3600" b="1" smtClean="0"/>
              <a:t>3.3.3    ASP.NET </a:t>
            </a:r>
            <a:r>
              <a:rPr lang="zh-CN" altLang="en-US" sz="3600" b="1" smtClean="0"/>
              <a:t>网页的用户界面逻辑部分</a:t>
            </a:r>
            <a:endParaRPr lang="zh-CN" altLang="en-US" sz="3600" b="1" smtClean="0"/>
          </a:p>
        </p:txBody>
      </p:sp>
      <p:sp>
        <p:nvSpPr>
          <p:cNvPr id="37891" name="Rectangle 3"/>
          <p:cNvSpPr>
            <a:spLocks noGrp="1" noChangeArrowheads="1"/>
          </p:cNvSpPr>
          <p:nvPr>
            <p:ph type="body" idx="4294967295"/>
          </p:nvPr>
        </p:nvSpPr>
        <p:spPr>
          <a:xfrm>
            <a:off x="377825" y="2046288"/>
            <a:ext cx="8499475" cy="4570412"/>
          </a:xfrm>
          <a:noFill/>
        </p:spPr>
        <p:txBody>
          <a:bodyPr lIns="0" tIns="0" rIns="0" bIns="0"/>
          <a:lstStyle/>
          <a:p>
            <a:pPr marL="609600" indent="-609600" eaLnBrk="1" hangingPunct="1">
              <a:lnSpc>
                <a:spcPct val="120000"/>
              </a:lnSpc>
            </a:pPr>
            <a:r>
              <a:rPr lang="en-US" altLang="zh-CN" sz="2400" b="1" smtClean="0"/>
              <a:t>ASP.NET</a:t>
            </a:r>
            <a:r>
              <a:rPr lang="zh-CN" altLang="en-US" sz="2400" b="1" smtClean="0"/>
              <a:t>提供了两种管理可视化项目和后台代码的模型：</a:t>
            </a:r>
            <a:endParaRPr lang="zh-CN" altLang="en-US" sz="2800" b="1" smtClean="0"/>
          </a:p>
          <a:p>
            <a:pPr marL="1371600" lvl="2" indent="-457200" eaLnBrk="1" hangingPunct="1">
              <a:lnSpc>
                <a:spcPct val="120000"/>
              </a:lnSpc>
              <a:buClr>
                <a:schemeClr val="tx2"/>
              </a:buClr>
              <a:buFont typeface="Wingdings" panose="05000000000000000000" pitchFamily="2" charset="2"/>
              <a:buChar char="Ø"/>
            </a:pPr>
            <a:r>
              <a:rPr lang="zh-CN" altLang="en-US" b="1" smtClean="0"/>
              <a:t>单文件页</a:t>
            </a:r>
            <a:r>
              <a:rPr lang="zh-CN" altLang="en-US" b="1" smtClean="0"/>
              <a:t>模型（内联编码模型）</a:t>
            </a:r>
            <a:endParaRPr lang="zh-CN" altLang="en-US" b="1" smtClean="0"/>
          </a:p>
          <a:p>
            <a:pPr marL="1371600" lvl="2" indent="-457200" eaLnBrk="1" hangingPunct="1">
              <a:lnSpc>
                <a:spcPct val="120000"/>
              </a:lnSpc>
              <a:buClr>
                <a:schemeClr val="tx2"/>
              </a:buClr>
              <a:buFont typeface="Wingdings" panose="05000000000000000000" pitchFamily="2" charset="2"/>
              <a:buChar char="Ø"/>
            </a:pPr>
            <a:r>
              <a:rPr lang="zh-CN" altLang="en-US" b="1" smtClean="0"/>
              <a:t>代码隐藏页模型（后台编码模型）。</a:t>
            </a:r>
            <a:endParaRPr lang="zh-CN" altLang="en-US" b="1" smtClean="0"/>
          </a:p>
          <a:p>
            <a:pPr marL="609600" indent="-609600" eaLnBrk="1" hangingPunct="1">
              <a:lnSpc>
                <a:spcPct val="120000"/>
              </a:lnSpc>
            </a:pPr>
            <a:r>
              <a:rPr lang="zh-CN" altLang="en-US" sz="2400" b="1" smtClean="0"/>
              <a:t>单文件页模型：在该模型中，页的标记及其编程代码位于同一个物理文件</a:t>
            </a:r>
            <a:r>
              <a:rPr lang="en-US" altLang="zh-CN" sz="2400" b="1" smtClean="0"/>
              <a:t>.aspx</a:t>
            </a:r>
            <a:r>
              <a:rPr lang="zh-CN" altLang="en-US" sz="2400" b="1" smtClean="0"/>
              <a:t>中，编码部分放在一个</a:t>
            </a:r>
            <a:r>
              <a:rPr lang="en-US" altLang="zh-CN" sz="2400" b="1" smtClean="0"/>
              <a:t>&lt;script&gt;</a:t>
            </a:r>
            <a:r>
              <a:rPr lang="zh-CN" altLang="en-US" sz="2400" b="1" smtClean="0"/>
              <a:t>块中。</a:t>
            </a:r>
            <a:endParaRPr lang="en-US" altLang="zh-CN" sz="2400" b="1" smtClean="0"/>
          </a:p>
          <a:p>
            <a:pPr marL="609600" indent="-609600" eaLnBrk="1" hangingPunct="1">
              <a:lnSpc>
                <a:spcPct val="120000"/>
              </a:lnSpc>
            </a:pPr>
            <a:r>
              <a:rPr lang="zh-CN" altLang="en-US" sz="2400" b="1" smtClean="0"/>
              <a:t>代码隐藏页模型：可以在一个文件</a:t>
            </a:r>
            <a:r>
              <a:rPr lang="en-US" altLang="zh-CN" sz="2400" b="1" smtClean="0"/>
              <a:t>(.aspx)</a:t>
            </a:r>
            <a:r>
              <a:rPr lang="zh-CN" altLang="en-US" sz="2400" b="1" smtClean="0"/>
              <a:t>中保存标记，并在另一个文件中</a:t>
            </a:r>
            <a:r>
              <a:rPr lang="en-US" altLang="zh-CN" sz="2400" b="1" smtClean="0"/>
              <a:t>(.aspx.cs)</a:t>
            </a:r>
            <a:r>
              <a:rPr lang="zh-CN" altLang="en-US" sz="2400" b="1" smtClean="0"/>
              <a:t>保留代码，这就使得页面显示部分和代码逻辑分离。</a:t>
            </a:r>
            <a:endParaRPr lang="zh-CN" altLang="en-US" sz="2400" b="1" smtClean="0"/>
          </a:p>
          <a:p>
            <a:pPr marL="609600" indent="-609600" eaLnBrk="1" hangingPunct="1">
              <a:lnSpc>
                <a:spcPct val="120000"/>
              </a:lnSpc>
            </a:pPr>
            <a:r>
              <a:rPr lang="zh-CN" altLang="en-US" sz="2400" b="1" smtClean="0"/>
              <a:t>本课程案例均采用代码隐藏页模型。</a:t>
            </a:r>
            <a:endParaRPr lang="en-US" altLang="zh-CN" sz="2400" b="1" smtClean="0"/>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4294967295"/>
          </p:nvPr>
        </p:nvSpPr>
        <p:spPr>
          <a:xfrm>
            <a:off x="377825" y="1129665"/>
            <a:ext cx="8499475" cy="4806315"/>
          </a:xfrm>
          <a:noFill/>
        </p:spPr>
        <p:txBody>
          <a:bodyPr lIns="0" tIns="0" rIns="0" bIns="0"/>
          <a:lstStyle/>
          <a:p>
            <a:pPr marL="609600" indent="-609600" eaLnBrk="1" hangingPunct="1">
              <a:lnSpc>
                <a:spcPct val="120000"/>
              </a:lnSpc>
            </a:pPr>
            <a:r>
              <a:rPr lang="zh-CN" altLang="en-US" sz="2400" b="1" smtClean="0"/>
              <a:t>单文件页模型</a:t>
            </a:r>
            <a:r>
              <a:rPr lang="zh-CN" altLang="en-US" b="1" smtClean="0"/>
              <a:t> </a:t>
            </a:r>
            <a:endParaRPr lang="zh-CN" altLang="en-US" b="1" smtClean="0"/>
          </a:p>
          <a:p>
            <a:pPr marL="990600" lvl="1" indent="-533400" eaLnBrk="1" hangingPunct="1">
              <a:lnSpc>
                <a:spcPct val="120000"/>
              </a:lnSpc>
            </a:pPr>
            <a:r>
              <a:rPr lang="zh-CN" altLang="en-US" sz="2400" smtClean="0"/>
              <a:t>单文件页模型中，同一页的所有代码，包括控件标记代码、事件处理程序代码以及</a:t>
            </a:r>
            <a:r>
              <a:rPr lang="en-US" altLang="zh-CN" sz="2400" smtClean="0"/>
              <a:t>HTML</a:t>
            </a:r>
            <a:r>
              <a:rPr lang="zh-CN" altLang="en-US" sz="2400" smtClean="0"/>
              <a:t>元素代码全都包含在同一个</a:t>
            </a:r>
            <a:r>
              <a:rPr lang="en-US" altLang="zh-CN" sz="2400" smtClean="0"/>
              <a:t>.aspx</a:t>
            </a:r>
            <a:r>
              <a:rPr lang="zh-CN" altLang="en-US" sz="2400" smtClean="0"/>
              <a:t>文件中。编程代码在</a:t>
            </a:r>
            <a:r>
              <a:rPr lang="en-US" altLang="zh-CN" sz="2400" smtClean="0"/>
              <a:t>script</a:t>
            </a:r>
            <a:r>
              <a:rPr lang="zh-CN" altLang="en-US" sz="2400" smtClean="0"/>
              <a:t>标签中，</a:t>
            </a:r>
            <a:r>
              <a:rPr lang="en-US" altLang="zh-CN" sz="2400" smtClean="0"/>
              <a:t> script</a:t>
            </a:r>
            <a:r>
              <a:rPr lang="zh-CN" altLang="en-US" sz="2400" smtClean="0"/>
              <a:t>标签包含</a:t>
            </a:r>
            <a:r>
              <a:rPr lang="en-US" altLang="zh-CN" sz="2400" smtClean="0"/>
              <a:t>runat=“server”</a:t>
            </a:r>
            <a:r>
              <a:rPr lang="zh-CN" altLang="en-US" sz="2400" smtClean="0"/>
              <a:t>属性。</a:t>
            </a:r>
            <a:endParaRPr lang="en-US" altLang="zh-CN" sz="2400" smtClean="0"/>
          </a:p>
          <a:p>
            <a:pPr marL="990600" lvl="1" indent="-533400" eaLnBrk="1" hangingPunct="1">
              <a:lnSpc>
                <a:spcPct val="120000"/>
              </a:lnSpc>
            </a:pPr>
            <a:r>
              <a:rPr lang="zh-CN" altLang="en-US" sz="2400" smtClean="0"/>
              <a:t>创建单文件页模型的步骤示例。</a:t>
            </a:r>
            <a:endParaRPr lang="zh-CN" altLang="en-US" sz="2400" smtClean="0"/>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4294967295"/>
          </p:nvPr>
        </p:nvSpPr>
        <p:spPr>
          <a:xfrm>
            <a:off x="377825" y="1061085"/>
            <a:ext cx="8499475" cy="5307965"/>
          </a:xfrm>
          <a:noFill/>
        </p:spPr>
        <p:txBody>
          <a:bodyPr lIns="0" tIns="0" rIns="0" bIns="0"/>
          <a:lstStyle/>
          <a:p>
            <a:pPr marL="609600" indent="-609600" eaLnBrk="1" hangingPunct="1">
              <a:lnSpc>
                <a:spcPct val="120000"/>
              </a:lnSpc>
            </a:pPr>
            <a:r>
              <a:rPr lang="zh-CN" altLang="en-US" sz="2400" b="1" smtClean="0"/>
              <a:t>代码隐藏页模型</a:t>
            </a:r>
            <a:r>
              <a:rPr lang="zh-CN" altLang="en-US" b="1" smtClean="0"/>
              <a:t> </a:t>
            </a:r>
            <a:endParaRPr lang="zh-CN" altLang="en-US" b="1" smtClean="0"/>
          </a:p>
          <a:p>
            <a:pPr marL="990600" lvl="1" indent="-533400" eaLnBrk="1" hangingPunct="1">
              <a:lnSpc>
                <a:spcPct val="120000"/>
              </a:lnSpc>
            </a:pPr>
            <a:r>
              <a:rPr lang="zh-CN" altLang="en-US" sz="2400" smtClean="0"/>
              <a:t>代码隐藏页模型，</a:t>
            </a:r>
            <a:r>
              <a:rPr lang="zh-CN" altLang="en-US" sz="2400" smtClean="0">
                <a:sym typeface="+mn-ea"/>
              </a:rPr>
              <a:t>在</a:t>
            </a:r>
            <a:r>
              <a:rPr lang="en-US" altLang="zh-CN" sz="2400" smtClean="0">
                <a:sym typeface="+mn-ea"/>
              </a:rPr>
              <a:t>.aspx</a:t>
            </a:r>
            <a:r>
              <a:rPr lang="zh-CN" altLang="en-US" sz="2400" smtClean="0">
                <a:sym typeface="+mn-ea"/>
              </a:rPr>
              <a:t>中保存页面标记代码，</a:t>
            </a:r>
            <a:r>
              <a:rPr lang="zh-CN" altLang="en-US" sz="2400" smtClean="0"/>
              <a:t>将事件处理代码都存放在</a:t>
            </a:r>
            <a:r>
              <a:rPr lang="en-US" altLang="zh-CN" sz="2400" smtClean="0"/>
              <a:t>aspx.cs</a:t>
            </a:r>
            <a:r>
              <a:rPr lang="zh-CN" altLang="en-US" sz="2400" smtClean="0"/>
              <a:t>文件中。</a:t>
            </a:r>
            <a:r>
              <a:rPr lang="zh-CN" altLang="en-US" sz="2400" smtClean="0">
                <a:sym typeface="+mn-ea"/>
              </a:rPr>
              <a:t>这就使得页面显示部分和代码逻辑分离。</a:t>
            </a:r>
            <a:endParaRPr lang="zh-CN" altLang="en-US" sz="2400" smtClean="0"/>
          </a:p>
          <a:p>
            <a:pPr marL="990600" lvl="1" indent="-533400" eaLnBrk="1" hangingPunct="1">
              <a:lnSpc>
                <a:spcPct val="120000"/>
              </a:lnSpc>
            </a:pPr>
            <a:r>
              <a:rPr lang="zh-CN" altLang="en-US" sz="2400" smtClean="0"/>
              <a:t>将页面样式代码和逻辑处理代码分离能够让维护变得简单，同时代码看上去也非常的整洁。</a:t>
            </a:r>
            <a:endParaRPr lang="zh-CN" altLang="en-US" sz="2400" smtClean="0"/>
          </a:p>
          <a:p>
            <a:pPr marL="990600" lvl="1" indent="-533400" eaLnBrk="1" hangingPunct="1">
              <a:lnSpc>
                <a:spcPct val="120000"/>
              </a:lnSpc>
            </a:pPr>
            <a:r>
              <a:rPr lang="zh-CN" altLang="en-US" sz="2400" smtClean="0"/>
              <a:t>示例。</a:t>
            </a:r>
            <a:endParaRPr lang="zh-CN" altLang="en-US" sz="2400" smtClean="0"/>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4294967295"/>
          </p:nvPr>
        </p:nvSpPr>
        <p:spPr>
          <a:xfrm>
            <a:off x="377825" y="774700"/>
            <a:ext cx="8499475" cy="5345113"/>
          </a:xfrm>
        </p:spPr>
        <p:txBody>
          <a:bodyPr lIns="0" tIns="0" rIns="0" bIns="0"/>
          <a:lstStyle/>
          <a:p>
            <a:pPr marL="590550" indent="-533400" eaLnBrk="1" hangingPunct="1">
              <a:lnSpc>
                <a:spcPct val="130000"/>
              </a:lnSpc>
              <a:defRPr/>
            </a:pPr>
            <a:r>
              <a:rPr lang="zh-CN" altLang="en-US" sz="2400" b="1" dirty="0" smtClean="0">
                <a:solidFill>
                  <a:schemeClr val="accent1">
                    <a:lumMod val="25000"/>
                  </a:schemeClr>
                </a:solidFill>
              </a:rPr>
              <a:t>编译与部署</a:t>
            </a:r>
            <a:r>
              <a:rPr lang="zh-CN" altLang="en-US" sz="2400" b="1" dirty="0" smtClean="0"/>
              <a:t>：单一文件网页和代码隐藏网页在编译与部署的操作上是类似的。</a:t>
            </a:r>
            <a:endParaRPr lang="en-US" altLang="zh-CN" sz="2400" b="1" dirty="0" smtClean="0"/>
          </a:p>
          <a:p>
            <a:pPr marL="990600" lvl="1" indent="-533400" eaLnBrk="1" hangingPunct="1">
              <a:lnSpc>
                <a:spcPct val="130000"/>
              </a:lnSpc>
              <a:defRPr/>
            </a:pPr>
            <a:r>
              <a:rPr lang="zh-CN" altLang="en-US" sz="2400" b="1" dirty="0" smtClean="0"/>
              <a:t>最简单的做法就是将网页复制到目标服务器。当用户“第一次”浏览</a:t>
            </a:r>
            <a:r>
              <a:rPr lang="en-US" altLang="zh-CN" sz="2400" b="1" dirty="0" smtClean="0"/>
              <a:t>.</a:t>
            </a:r>
            <a:r>
              <a:rPr lang="en-US" altLang="zh-CN" sz="2400" b="1" dirty="0" err="1" smtClean="0"/>
              <a:t>aspx</a:t>
            </a:r>
            <a:r>
              <a:rPr lang="zh-CN" altLang="en-US" sz="2400" b="1" dirty="0" smtClean="0"/>
              <a:t>网页时，</a:t>
            </a:r>
            <a:r>
              <a:rPr lang="en-US" altLang="zh-CN" sz="2400" b="1" dirty="0" smtClean="0"/>
              <a:t>ASP.NET</a:t>
            </a:r>
            <a:r>
              <a:rPr lang="zh-CN" altLang="en-US" sz="2400" b="1" dirty="0" smtClean="0"/>
              <a:t>会自动生成一个代表网页的</a:t>
            </a:r>
            <a:r>
              <a:rPr lang="en-US" altLang="zh-CN" sz="2400" b="1" dirty="0" smtClean="0"/>
              <a:t>.NET</a:t>
            </a:r>
            <a:r>
              <a:rPr lang="zh-CN" altLang="en-US" sz="2400" b="1" dirty="0" smtClean="0"/>
              <a:t>类文件并加以编译，打包 为一个动态程序集（动态链接库，</a:t>
            </a:r>
            <a:r>
              <a:rPr lang="en-US" altLang="zh-CN" sz="2400" b="1" dirty="0" smtClean="0"/>
              <a:t>.</a:t>
            </a:r>
            <a:r>
              <a:rPr lang="en-US" altLang="zh-CN" sz="2400" b="1" dirty="0" err="1" smtClean="0"/>
              <a:t>dll</a:t>
            </a:r>
            <a:r>
              <a:rPr lang="zh-CN" altLang="en-US" sz="2400" b="1" dirty="0" smtClean="0"/>
              <a:t>），写入磁盘。这个</a:t>
            </a:r>
            <a:r>
              <a:rPr lang="en-US" altLang="zh-CN" sz="2400" b="1" dirty="0" smtClean="0"/>
              <a:t>.</a:t>
            </a:r>
            <a:r>
              <a:rPr lang="en-US" altLang="zh-CN" sz="2400" b="1" dirty="0" err="1" smtClean="0"/>
              <a:t>dll</a:t>
            </a:r>
            <a:r>
              <a:rPr lang="zh-CN" altLang="en-US" sz="2400" b="1" dirty="0" smtClean="0"/>
              <a:t>文件会运行在服务器上，处理所有来自网页的请求，并为网页动态生成</a:t>
            </a:r>
            <a:r>
              <a:rPr lang="en-US" altLang="zh-CN" sz="2400" b="1" dirty="0" smtClean="0"/>
              <a:t>HTML</a:t>
            </a:r>
            <a:r>
              <a:rPr lang="zh-CN" altLang="en-US" sz="2400" b="1" dirty="0" smtClean="0"/>
              <a:t>输出。</a:t>
            </a:r>
            <a:endParaRPr lang="en-US" altLang="zh-CN" sz="2400" b="1" dirty="0" smtClean="0"/>
          </a:p>
          <a:p>
            <a:pPr marL="990600" lvl="1" indent="-533400" eaLnBrk="1" hangingPunct="1">
              <a:lnSpc>
                <a:spcPct val="130000"/>
              </a:lnSpc>
              <a:defRPr/>
            </a:pPr>
            <a:r>
              <a:rPr lang="zh-CN" altLang="en-US" sz="2400" b="1" dirty="0" smtClean="0"/>
              <a:t>另一种做法则是预编译网页。在此情况下，</a:t>
            </a:r>
            <a:r>
              <a:rPr lang="en-US" altLang="zh-CN" sz="2400" b="1" dirty="0" smtClean="0"/>
              <a:t>ASP.NET</a:t>
            </a:r>
            <a:r>
              <a:rPr lang="zh-CN" altLang="en-US" sz="2400" b="1" dirty="0" smtClean="0"/>
              <a:t>会为网页生成可执行程序代码，以便将其复制到目标服务器上。</a:t>
            </a:r>
            <a:endParaRPr lang="en-US" altLang="zh-CN" sz="2400" dirty="0" smtClean="0"/>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4294967295"/>
          </p:nvPr>
        </p:nvSpPr>
        <p:spPr>
          <a:xfrm>
            <a:off x="377825" y="896938"/>
            <a:ext cx="8499475" cy="5719762"/>
          </a:xfrm>
          <a:noFill/>
        </p:spPr>
        <p:txBody>
          <a:bodyPr lIns="0" tIns="0" rIns="0" bIns="0"/>
          <a:lstStyle/>
          <a:p>
            <a:pPr marL="812800" indent="-812800" eaLnBrk="1" hangingPunct="1">
              <a:lnSpc>
                <a:spcPct val="120000"/>
              </a:lnSpc>
              <a:buFont typeface="Wingdings" panose="05000000000000000000" pitchFamily="2" charset="2"/>
              <a:buAutoNum type="ea1JpnChsDbPeriod"/>
            </a:pPr>
            <a:r>
              <a:rPr lang="en-US" altLang="zh-CN" sz="2800" b="1" smtClean="0"/>
              <a:t>Page</a:t>
            </a:r>
            <a:r>
              <a:rPr lang="zh-CN" altLang="en-US" sz="2800" b="1" smtClean="0"/>
              <a:t>类</a:t>
            </a:r>
            <a:endParaRPr lang="zh-CN" altLang="en-US" sz="2800" b="1" smtClean="0"/>
          </a:p>
          <a:p>
            <a:pPr marL="1524000" lvl="2" indent="-609600" eaLnBrk="1" hangingPunct="1">
              <a:lnSpc>
                <a:spcPct val="120000"/>
              </a:lnSpc>
              <a:buFont typeface="Wingdings" panose="05000000000000000000" pitchFamily="2" charset="2"/>
              <a:buChar char=""/>
            </a:pPr>
            <a:r>
              <a:rPr lang="zh-CN" altLang="en-US" b="1" smtClean="0"/>
              <a:t>任何</a:t>
            </a:r>
            <a:r>
              <a:rPr lang="en-US" altLang="zh-CN" b="1" smtClean="0"/>
              <a:t>ASP.NET</a:t>
            </a:r>
            <a:r>
              <a:rPr lang="zh-CN" altLang="en-US" b="1" smtClean="0"/>
              <a:t>网页最终都继承自</a:t>
            </a:r>
            <a:r>
              <a:rPr lang="en-US" altLang="zh-CN" b="1" smtClean="0"/>
              <a:t>System.Web.UI.Page</a:t>
            </a:r>
            <a:r>
              <a:rPr lang="zh-CN" altLang="en-US" b="1" smtClean="0"/>
              <a:t>类。</a:t>
            </a:r>
            <a:endParaRPr lang="zh-CN" altLang="en-US" b="1" smtClean="0"/>
          </a:p>
          <a:p>
            <a:pPr marL="1524000" lvl="2" indent="-609600" eaLnBrk="1" hangingPunct="1">
              <a:lnSpc>
                <a:spcPct val="120000"/>
              </a:lnSpc>
              <a:buFont typeface="Wingdings" panose="05000000000000000000" pitchFamily="2" charset="2"/>
              <a:buChar char=""/>
            </a:pPr>
            <a:r>
              <a:rPr lang="en-US" altLang="zh-CN" b="1" smtClean="0"/>
              <a:t>Page</a:t>
            </a:r>
            <a:r>
              <a:rPr lang="zh-CN" altLang="en-US" b="1" smtClean="0"/>
              <a:t>类有一些</a:t>
            </a:r>
            <a:r>
              <a:rPr lang="zh-CN" altLang="en-US" b="1" smtClean="0">
                <a:hlinkClick r:id="rId1" action="ppaction://hlinksldjump"/>
              </a:rPr>
              <a:t>特定的事件</a:t>
            </a:r>
            <a:r>
              <a:rPr lang="zh-CN" altLang="en-US" b="1" smtClean="0"/>
              <a:t>，会在网页生命周期的不同阶段被触发。可通过为这些事件创建事件处理程序，动态展现网页的内容。</a:t>
            </a:r>
            <a:endParaRPr lang="zh-CN" altLang="en-US" b="1" smtClean="0"/>
          </a:p>
          <a:p>
            <a:pPr marL="1524000" lvl="2" indent="-609600" eaLnBrk="1" hangingPunct="1">
              <a:lnSpc>
                <a:spcPct val="120000"/>
              </a:lnSpc>
              <a:buFont typeface="Wingdings" panose="05000000000000000000" pitchFamily="2" charset="2"/>
              <a:buChar char=""/>
            </a:pPr>
            <a:r>
              <a:rPr lang="en-US" altLang="zh-CN" b="1" smtClean="0"/>
              <a:t>Load</a:t>
            </a:r>
            <a:r>
              <a:rPr lang="zh-CN" altLang="en-US" b="1" smtClean="0"/>
              <a:t>事件在网页被请求时触发。</a:t>
            </a:r>
            <a:endParaRPr lang="en-US" altLang="zh-CN" b="1" smtClean="0"/>
          </a:p>
          <a:p>
            <a:pPr marL="1981200" lvl="3" indent="-609600" eaLnBrk="1" hangingPunct="1">
              <a:lnSpc>
                <a:spcPct val="120000"/>
              </a:lnSpc>
            </a:pPr>
            <a:r>
              <a:rPr lang="zh-CN" altLang="en-US" b="1" smtClean="0"/>
              <a:t>如果某些代码在每次页面被请求时均需被执行，则可将其添加到</a:t>
            </a:r>
            <a:r>
              <a:rPr lang="en-US" altLang="zh-CN" b="1" smtClean="0"/>
              <a:t>Page_load</a:t>
            </a:r>
            <a:r>
              <a:rPr lang="zh-CN" altLang="en-US" b="1" smtClean="0"/>
              <a:t>事件处理程序中。</a:t>
            </a:r>
            <a:endParaRPr lang="zh-CN" altLang="en-US" b="1" smtClean="0"/>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4294967295"/>
          </p:nvPr>
        </p:nvSpPr>
        <p:spPr>
          <a:xfrm>
            <a:off x="377825" y="896938"/>
            <a:ext cx="8499475" cy="5719762"/>
          </a:xfrm>
          <a:noFill/>
        </p:spPr>
        <p:txBody>
          <a:bodyPr lIns="0" tIns="0" rIns="0" bIns="0"/>
          <a:lstStyle/>
          <a:p>
            <a:pPr marL="812800" indent="-812800" eaLnBrk="1" hangingPunct="1">
              <a:lnSpc>
                <a:spcPct val="120000"/>
              </a:lnSpc>
              <a:buFont typeface="Wingdings" panose="05000000000000000000" pitchFamily="2" charset="2"/>
              <a:buAutoNum type="ea1JpnChsDbPeriod" startAt="2"/>
            </a:pPr>
            <a:r>
              <a:rPr lang="en-US" altLang="zh-CN" sz="2800" b="1" smtClean="0"/>
              <a:t>ASP.NET</a:t>
            </a:r>
            <a:r>
              <a:rPr lang="zh-CN" altLang="en-US" sz="2800" b="1" smtClean="0"/>
              <a:t>中的事件处理程序</a:t>
            </a:r>
            <a:endParaRPr lang="zh-CN" altLang="en-US" sz="2800" b="1" smtClean="0"/>
          </a:p>
          <a:p>
            <a:pPr marL="1168400" lvl="1" indent="-711200" eaLnBrk="1" hangingPunct="1">
              <a:lnSpc>
                <a:spcPct val="120000"/>
              </a:lnSpc>
            </a:pPr>
            <a:r>
              <a:rPr lang="en-US" altLang="zh-CN" sz="2400" b="1" smtClean="0">
                <a:sym typeface="+mn-ea"/>
              </a:rPr>
              <a:t>ASP.NET</a:t>
            </a:r>
            <a:r>
              <a:rPr lang="zh-CN" altLang="en-US" sz="2400" b="1" smtClean="0">
                <a:sym typeface="+mn-ea"/>
              </a:rPr>
              <a:t>采用一种事件驱动模型。</a:t>
            </a:r>
            <a:endParaRPr lang="zh-CN" altLang="en-US" sz="2400" b="1" smtClean="0"/>
          </a:p>
          <a:p>
            <a:pPr marL="1168400" lvl="1" indent="-711200" eaLnBrk="1" hangingPunct="1">
              <a:lnSpc>
                <a:spcPct val="120000"/>
              </a:lnSpc>
            </a:pPr>
            <a:r>
              <a:rPr lang="zh-CN" altLang="en-US" sz="2400" b="1" smtClean="0"/>
              <a:t>为</a:t>
            </a:r>
            <a:r>
              <a:rPr lang="en-US" altLang="zh-CN" sz="2400" b="1" smtClean="0"/>
              <a:t>ASP.NET</a:t>
            </a:r>
            <a:r>
              <a:rPr lang="zh-CN" altLang="en-US" sz="2400" b="1" smtClean="0"/>
              <a:t>网页编写后台源代码，实际上是在创建事件处理程序。</a:t>
            </a:r>
            <a:endParaRPr lang="zh-CN" altLang="en-US" sz="2400" b="1" smtClean="0"/>
          </a:p>
          <a:p>
            <a:pPr marL="1168400" lvl="1" indent="-711200" eaLnBrk="1" hangingPunct="1">
              <a:lnSpc>
                <a:spcPct val="120000"/>
              </a:lnSpc>
            </a:pPr>
            <a:r>
              <a:rPr lang="en-US" altLang="zh-CN" sz="2400" b="1" smtClean="0">
                <a:sym typeface="+mn-ea"/>
              </a:rPr>
              <a:t>ASP.NET</a:t>
            </a:r>
            <a:r>
              <a:rPr lang="zh-CN" altLang="en-US" sz="2400" b="1" smtClean="0"/>
              <a:t>网页有一些特定的</a:t>
            </a:r>
            <a:r>
              <a:rPr lang="zh-CN" altLang="en-US" sz="2400" b="1" smtClean="0"/>
              <a:t>事件。</a:t>
            </a:r>
            <a:endParaRPr lang="zh-CN" altLang="en-US" sz="2400" b="1" smtClean="0"/>
          </a:p>
          <a:p>
            <a:pPr marL="1168400" lvl="1" indent="-711200" eaLnBrk="1" hangingPunct="1">
              <a:lnSpc>
                <a:spcPct val="120000"/>
              </a:lnSpc>
            </a:pPr>
            <a:r>
              <a:rPr lang="en-US" altLang="zh-CN" sz="2400" b="1" smtClean="0"/>
              <a:t>Web</a:t>
            </a:r>
            <a:r>
              <a:rPr lang="zh-CN" altLang="en-US" sz="2400" b="1" smtClean="0"/>
              <a:t>控件也有一些各自支持的事件。</a:t>
            </a:r>
            <a:endParaRPr lang="zh-CN" altLang="en-US" sz="2400" b="1" smtClean="0"/>
          </a:p>
          <a:p>
            <a:pPr marL="1168400" lvl="1" indent="-711200" eaLnBrk="1" hangingPunct="1">
              <a:lnSpc>
                <a:spcPct val="120000"/>
              </a:lnSpc>
            </a:pPr>
            <a:r>
              <a:rPr lang="zh-CN" altLang="en-US" sz="2400" b="1" smtClean="0"/>
              <a:t>因此，通过创建事件处理程序，即可展现网页的动态内容。</a:t>
            </a:r>
            <a:endParaRPr lang="en-US" altLang="zh-CN" sz="2400" b="1" smtClean="0"/>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131763" y="793750"/>
            <a:ext cx="9012237" cy="633413"/>
          </a:xfrm>
        </p:spPr>
        <p:txBody>
          <a:bodyPr lIns="0"/>
          <a:lstStyle/>
          <a:p>
            <a:pPr eaLnBrk="1" hangingPunct="1"/>
            <a:r>
              <a:rPr lang="en-US" altLang="zh-CN" b="1" smtClean="0"/>
              <a:t>3.1  ASP.NET 3.5 </a:t>
            </a:r>
            <a:r>
              <a:rPr lang="zh-CN" altLang="en-US" b="1" smtClean="0"/>
              <a:t>开发基础</a:t>
            </a:r>
            <a:r>
              <a:rPr lang="en-US" altLang="zh-CN" smtClean="0"/>
              <a:t> </a:t>
            </a:r>
            <a:endParaRPr lang="en-US" altLang="zh-CN" smtClean="0"/>
          </a:p>
        </p:txBody>
      </p:sp>
      <p:sp>
        <p:nvSpPr>
          <p:cNvPr id="10243" name="Rectangle 3"/>
          <p:cNvSpPr>
            <a:spLocks noGrp="1" noChangeArrowheads="1"/>
          </p:cNvSpPr>
          <p:nvPr>
            <p:ph type="body" idx="4294967295"/>
          </p:nvPr>
        </p:nvSpPr>
        <p:spPr>
          <a:xfrm>
            <a:off x="449263" y="1658938"/>
            <a:ext cx="8353425" cy="4849812"/>
          </a:xfrm>
        </p:spPr>
        <p:txBody>
          <a:bodyPr lIns="0" tIns="0" rIns="0" bIns="0"/>
          <a:lstStyle/>
          <a:p>
            <a:pPr eaLnBrk="1" hangingPunct="1">
              <a:lnSpc>
                <a:spcPct val="115000"/>
              </a:lnSpc>
              <a:spcBef>
                <a:spcPct val="15000"/>
              </a:spcBef>
            </a:pPr>
            <a:r>
              <a:rPr lang="en-US" altLang="zh-CN" sz="2400" b="1" smtClean="0"/>
              <a:t>ASP.NET</a:t>
            </a:r>
            <a:r>
              <a:rPr lang="zh-CN" altLang="en-US" sz="2400" b="1" smtClean="0"/>
              <a:t>及相关的</a:t>
            </a:r>
            <a:r>
              <a:rPr lang="en-US" altLang="zh-CN" sz="2400" b="1" smtClean="0"/>
              <a:t>Visual Studio .NET</a:t>
            </a:r>
            <a:r>
              <a:rPr lang="zh-CN" altLang="en-US" sz="2400" b="1" smtClean="0"/>
              <a:t>有如下优点：</a:t>
            </a:r>
            <a:endParaRPr lang="en-US" altLang="zh-CN" sz="2400" b="1" smtClean="0"/>
          </a:p>
          <a:p>
            <a:pPr lvl="1" eaLnBrk="1" hangingPunct="1">
              <a:lnSpc>
                <a:spcPct val="115000"/>
              </a:lnSpc>
              <a:spcBef>
                <a:spcPct val="15000"/>
              </a:spcBef>
            </a:pPr>
            <a:r>
              <a:rPr lang="zh-CN" altLang="en-US" sz="2400" b="1" smtClean="0"/>
              <a:t>页面表现与代码清楚地分开；</a:t>
            </a:r>
            <a:endParaRPr lang="en-US" altLang="zh-CN" sz="2400" b="1" smtClean="0"/>
          </a:p>
          <a:p>
            <a:pPr lvl="1" eaLnBrk="1" hangingPunct="1">
              <a:lnSpc>
                <a:spcPct val="115000"/>
              </a:lnSpc>
              <a:spcBef>
                <a:spcPct val="15000"/>
              </a:spcBef>
            </a:pPr>
            <a:r>
              <a:rPr lang="zh-CN" altLang="en-US" sz="2400" b="1" smtClean="0"/>
              <a:t>开发模式更接近于桌面应用程序的编程模式；</a:t>
            </a:r>
            <a:endParaRPr lang="en-US" altLang="zh-CN" sz="2400" b="1" smtClean="0"/>
          </a:p>
          <a:p>
            <a:pPr lvl="1" eaLnBrk="1" hangingPunct="1">
              <a:lnSpc>
                <a:spcPct val="115000"/>
              </a:lnSpc>
              <a:spcBef>
                <a:spcPct val="15000"/>
              </a:spcBef>
            </a:pPr>
            <a:r>
              <a:rPr lang="zh-CN" altLang="en-US" sz="2400" b="1" smtClean="0"/>
              <a:t>有一个功能丰富的开发工具（</a:t>
            </a:r>
            <a:r>
              <a:rPr lang="en-US" altLang="zh-CN" sz="2400" b="1" smtClean="0"/>
              <a:t>Visual Studio .NET</a:t>
            </a:r>
            <a:r>
              <a:rPr lang="zh-CN" altLang="en-US" sz="2400" b="1" smtClean="0"/>
              <a:t>）；</a:t>
            </a:r>
            <a:endParaRPr lang="en-US" altLang="zh-CN" sz="2400" b="1" smtClean="0"/>
          </a:p>
          <a:p>
            <a:pPr lvl="1" eaLnBrk="1" hangingPunct="1">
              <a:lnSpc>
                <a:spcPct val="115000"/>
              </a:lnSpc>
              <a:spcBef>
                <a:spcPct val="15000"/>
              </a:spcBef>
            </a:pPr>
            <a:r>
              <a:rPr lang="zh-CN" altLang="en-US" sz="2400" b="1" smtClean="0"/>
              <a:t>有几种面向对象的编程语言可以选择；</a:t>
            </a:r>
            <a:endParaRPr lang="en-US" altLang="zh-CN" sz="2400" b="1" smtClean="0"/>
          </a:p>
          <a:p>
            <a:pPr lvl="1" eaLnBrk="1" hangingPunct="1">
              <a:lnSpc>
                <a:spcPct val="115000"/>
              </a:lnSpc>
              <a:spcBef>
                <a:spcPct val="15000"/>
              </a:spcBef>
            </a:pPr>
            <a:r>
              <a:rPr lang="zh-CN" altLang="en-US" sz="2400" b="1" smtClean="0"/>
              <a:t>可以访问整个</a:t>
            </a:r>
            <a:r>
              <a:rPr lang="en-US" altLang="zh-CN" sz="2400" b="1" smtClean="0"/>
              <a:t> .NET Framework</a:t>
            </a:r>
            <a:r>
              <a:rPr lang="zh-CN" altLang="en-US" sz="2400" b="1" smtClean="0"/>
              <a:t>。</a:t>
            </a:r>
            <a:endParaRPr lang="zh-CN" altLang="en-US" b="1" smtClean="0"/>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4294967295"/>
          </p:nvPr>
        </p:nvSpPr>
        <p:spPr>
          <a:xfrm>
            <a:off x="377825" y="1030288"/>
            <a:ext cx="8499475" cy="5465762"/>
          </a:xfrm>
          <a:noFill/>
        </p:spPr>
        <p:txBody>
          <a:bodyPr lIns="0" tIns="0" rIns="0" bIns="0"/>
          <a:lstStyle/>
          <a:p>
            <a:pPr marL="990600" lvl="1" indent="-533400" eaLnBrk="1" hangingPunct="1">
              <a:lnSpc>
                <a:spcPct val="120000"/>
              </a:lnSpc>
            </a:pPr>
            <a:r>
              <a:rPr lang="zh-CN" altLang="en-US" sz="2400" smtClean="0">
                <a:sym typeface="+mn-ea"/>
              </a:rPr>
              <a:t>基于事件的模型，</a:t>
            </a:r>
            <a:r>
              <a:rPr lang="zh-CN" altLang="en-US" sz="2400" smtClean="0"/>
              <a:t>可使我们自行设置某个事件和事件处理程序的关系，即当该事件被触发时便运行相应的事件处理程序，这使我们能够对用户的操作作出精确的响应。</a:t>
            </a:r>
            <a:endParaRPr lang="zh-CN" altLang="en-US" sz="2400" smtClean="0"/>
          </a:p>
          <a:p>
            <a:pPr marL="990600" lvl="1" indent="-533400" eaLnBrk="1" hangingPunct="1">
              <a:lnSpc>
                <a:spcPct val="120000"/>
              </a:lnSpc>
            </a:pPr>
            <a:r>
              <a:rPr lang="zh-CN" altLang="en-US" sz="2400" smtClean="0"/>
              <a:t>比如，</a:t>
            </a:r>
            <a:r>
              <a:rPr lang="en-US" altLang="zh-CN" sz="2400" smtClean="0"/>
              <a:t>ASP.NET</a:t>
            </a:r>
            <a:r>
              <a:rPr lang="zh-CN" altLang="en-US" sz="2400" smtClean="0"/>
              <a:t>允许以服务器代码为发生在浏览器的事件创建相应的事件处理程序。例如，每当用户单击一个按钮，此按钮便会触发一个事件，并将此事件通过网页提交给服务器，</a:t>
            </a:r>
            <a:r>
              <a:rPr lang="en-US" altLang="zh-CN" sz="2400" smtClean="0"/>
              <a:t>ASP.NET</a:t>
            </a:r>
            <a:r>
              <a:rPr lang="zh-CN" altLang="en-US" sz="2400" smtClean="0"/>
              <a:t>网页框架会解释此提交信息并调用程序代码中相应的事件处理程序来处理此事情，并生成相应网页。</a:t>
            </a:r>
            <a:endParaRPr lang="zh-CN" altLang="en-US" sz="2400" smtClean="0"/>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4294967295"/>
          </p:nvPr>
        </p:nvSpPr>
        <p:spPr>
          <a:xfrm>
            <a:off x="377825" y="896938"/>
            <a:ext cx="8499475" cy="5719762"/>
          </a:xfrm>
        </p:spPr>
        <p:txBody>
          <a:bodyPr lIns="0" tIns="0" rIns="0" bIns="0"/>
          <a:lstStyle/>
          <a:p>
            <a:pPr marL="1168400" lvl="1" indent="-711200" eaLnBrk="1" hangingPunct="1">
              <a:lnSpc>
                <a:spcPct val="120000"/>
              </a:lnSpc>
              <a:defRPr/>
            </a:pPr>
            <a:r>
              <a:rPr lang="zh-CN" altLang="en-US" sz="2400" b="1" dirty="0" smtClean="0"/>
              <a:t>为</a:t>
            </a:r>
            <a:r>
              <a:rPr lang="en-US" altLang="zh-CN" sz="2400" b="1" dirty="0" smtClean="0"/>
              <a:t>Load</a:t>
            </a:r>
            <a:r>
              <a:rPr lang="zh-CN" altLang="en-US" sz="2400" b="1" dirty="0" smtClean="0"/>
              <a:t>事件创建事件处理程序示例：</a:t>
            </a:r>
            <a:endParaRPr lang="zh-CN" altLang="en-US" sz="2400" b="1" dirty="0" smtClean="0"/>
          </a:p>
          <a:p>
            <a:pPr marL="1390650" lvl="2" indent="-533400" eaLnBrk="1" hangingPunct="1">
              <a:lnSpc>
                <a:spcPct val="120000"/>
              </a:lnSpc>
              <a:defRPr/>
            </a:pPr>
            <a:endParaRPr lang="en-US" altLang="zh-CN" sz="2000" b="1" dirty="0" smtClean="0"/>
          </a:p>
          <a:p>
            <a:pPr marL="1390650" lvl="2" indent="-533400" eaLnBrk="1" hangingPunct="1">
              <a:lnSpc>
                <a:spcPct val="120000"/>
              </a:lnSpc>
              <a:defRPr/>
            </a:pPr>
            <a:r>
              <a:rPr lang="zh-CN" altLang="en-US" sz="2000" b="1" dirty="0" smtClean="0"/>
              <a:t>示例：</a:t>
            </a:r>
            <a:endParaRPr lang="en-US" altLang="zh-CN" sz="2000" b="1" dirty="0" smtClean="0"/>
          </a:p>
          <a:p>
            <a:pPr marL="1847850" lvl="3" indent="-533400" eaLnBrk="1" hangingPunct="1">
              <a:lnSpc>
                <a:spcPct val="120000"/>
              </a:lnSpc>
              <a:defRPr/>
            </a:pPr>
            <a:r>
              <a:rPr lang="en-US" altLang="zh-CN" sz="1800" dirty="0" smtClean="0"/>
              <a:t>D:\Web</a:t>
            </a:r>
            <a:r>
              <a:rPr lang="zh-CN" altLang="en-US" sz="1800" dirty="0" smtClean="0"/>
              <a:t>编程技术</a:t>
            </a:r>
            <a:r>
              <a:rPr lang="en-US" altLang="zh-CN" sz="1800" dirty="0" smtClean="0"/>
              <a:t>(2020)\</a:t>
            </a:r>
            <a:r>
              <a:rPr lang="zh-CN" altLang="en-US" sz="1800" dirty="0" smtClean="0"/>
              <a:t>第</a:t>
            </a:r>
            <a:r>
              <a:rPr lang="en-US" altLang="zh-CN" sz="1800" dirty="0" smtClean="0"/>
              <a:t>3</a:t>
            </a:r>
            <a:r>
              <a:rPr lang="zh-CN" altLang="en-US" sz="1800" dirty="0" smtClean="0"/>
              <a:t>章示例</a:t>
            </a:r>
            <a:r>
              <a:rPr lang="en-US" altLang="zh-CN" sz="1800" dirty="0" smtClean="0"/>
              <a:t>\ch3\ DemoLoad.aspx</a:t>
            </a:r>
            <a:endParaRPr lang="en-US" altLang="zh-CN" sz="1800" dirty="0" smtClean="0"/>
          </a:p>
          <a:p>
            <a:pPr marL="914400" lvl="2" indent="0" eaLnBrk="1" hangingPunct="1">
              <a:lnSpc>
                <a:spcPct val="120000"/>
              </a:lnSpc>
              <a:buFont typeface="Wingdings" panose="05000000000000000000" pitchFamily="2" charset="2"/>
              <a:buNone/>
              <a:defRPr/>
            </a:pPr>
            <a:endParaRPr lang="en-US" altLang="zh-CN" sz="2000" b="1" dirty="0" smtClean="0"/>
          </a:p>
          <a:p>
            <a:pPr marL="1168400" lvl="1" indent="-711200" eaLnBrk="1" hangingPunct="1">
              <a:lnSpc>
                <a:spcPct val="120000"/>
              </a:lnSpc>
              <a:buFont typeface="Wingdings" panose="05000000000000000000" pitchFamily="2" charset="2"/>
              <a:buNone/>
              <a:defRPr/>
            </a:pPr>
            <a:r>
              <a:rPr lang="zh-CN" altLang="en-US" sz="2400" b="1" dirty="0" smtClean="0"/>
              <a:t>                </a:t>
            </a:r>
            <a:endParaRPr lang="en-US" altLang="zh-CN" sz="2400" b="1" dirty="0" smtClean="0"/>
          </a:p>
        </p:txBody>
      </p:sp>
      <p:sp>
        <p:nvSpPr>
          <p:cNvPr id="40963" name="AutoShape 3">
            <a:hlinkClick r:id="rId1" action="ppaction://hlinksldjump" highlightClick="1"/>
          </p:cNvPr>
          <p:cNvSpPr>
            <a:spLocks noChangeArrowheads="1"/>
          </p:cNvSpPr>
          <p:nvPr/>
        </p:nvSpPr>
        <p:spPr bwMode="auto">
          <a:xfrm>
            <a:off x="8418513" y="6105525"/>
            <a:ext cx="268287" cy="228600"/>
          </a:xfrm>
          <a:prstGeom prst="actionButtonBeginning">
            <a:avLst/>
          </a:prstGeom>
          <a:solidFill>
            <a:schemeClr val="accent2"/>
          </a:solidFill>
          <a:ln w="9525">
            <a:noFill/>
            <a:miter lim="800000"/>
          </a:ln>
        </p:spPr>
        <p:txBody>
          <a:bodyPr wrap="none" anchor="ctr"/>
          <a:lstStyle/>
          <a:p>
            <a:endParaRPr lang="en-US"/>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131763" y="995363"/>
            <a:ext cx="9012237" cy="633412"/>
          </a:xfrm>
        </p:spPr>
        <p:txBody>
          <a:bodyPr lIns="0"/>
          <a:lstStyle/>
          <a:p>
            <a:pPr eaLnBrk="1" hangingPunct="1"/>
            <a:r>
              <a:rPr lang="en-US" altLang="zh-CN" sz="3600" b="1" smtClean="0"/>
              <a:t>3.4  </a:t>
            </a:r>
            <a:r>
              <a:rPr lang="zh-CN" altLang="en-US" sz="3600" b="1" smtClean="0"/>
              <a:t>进一步认识</a:t>
            </a:r>
            <a:r>
              <a:rPr lang="en-US" altLang="zh-CN" sz="3600" b="1" smtClean="0"/>
              <a:t>ASP.NET </a:t>
            </a:r>
            <a:r>
              <a:rPr lang="zh-CN" altLang="en-US" sz="3600" b="1" smtClean="0"/>
              <a:t>网页</a:t>
            </a:r>
            <a:endParaRPr lang="zh-CN" altLang="en-US" sz="3600" b="1" smtClean="0"/>
          </a:p>
        </p:txBody>
      </p:sp>
      <p:sp>
        <p:nvSpPr>
          <p:cNvPr id="41987" name="Rectangle 3"/>
          <p:cNvSpPr>
            <a:spLocks noGrp="1" noChangeArrowheads="1"/>
          </p:cNvSpPr>
          <p:nvPr>
            <p:ph type="body" idx="4294967295"/>
          </p:nvPr>
        </p:nvSpPr>
        <p:spPr>
          <a:xfrm>
            <a:off x="1538288" y="1989138"/>
            <a:ext cx="6423025" cy="3776662"/>
          </a:xfrm>
        </p:spPr>
        <p:txBody>
          <a:bodyPr lIns="0" tIns="0" rIns="0" bIns="0"/>
          <a:lstStyle/>
          <a:p>
            <a:pPr eaLnBrk="1" hangingPunct="1">
              <a:lnSpc>
                <a:spcPct val="115000"/>
              </a:lnSpc>
              <a:spcBef>
                <a:spcPct val="15000"/>
              </a:spcBef>
            </a:pPr>
            <a:r>
              <a:rPr lang="zh-CN" altLang="en-US" sz="2800" b="1" smtClean="0">
                <a:hlinkClick r:id="rId1" action="ppaction://hlinksldjump"/>
              </a:rPr>
              <a:t>探讨</a:t>
            </a:r>
            <a:r>
              <a:rPr lang="en-US" altLang="zh-CN" sz="2800" b="1" smtClean="0">
                <a:hlinkClick r:id="rId1" action="ppaction://hlinksldjump"/>
              </a:rPr>
              <a:t>ASP.NET</a:t>
            </a:r>
            <a:r>
              <a:rPr lang="zh-CN" altLang="en-US" sz="2800" b="1" smtClean="0">
                <a:hlinkClick r:id="rId1" action="ppaction://hlinksldjump"/>
              </a:rPr>
              <a:t>的</a:t>
            </a:r>
            <a:r>
              <a:rPr lang="en-US" altLang="zh-CN" sz="2800" b="1" smtClean="0">
                <a:hlinkClick r:id="rId1" action="ppaction://hlinksldjump"/>
              </a:rPr>
              <a:t>Page</a:t>
            </a:r>
            <a:r>
              <a:rPr lang="zh-CN" altLang="en-US" sz="2800" b="1" smtClean="0">
                <a:hlinkClick r:id="rId1" action="ppaction://hlinksldjump"/>
              </a:rPr>
              <a:t>类</a:t>
            </a:r>
            <a:endParaRPr lang="zh-CN" altLang="en-US" sz="2800" b="1" smtClean="0"/>
          </a:p>
          <a:p>
            <a:pPr eaLnBrk="1" hangingPunct="1">
              <a:lnSpc>
                <a:spcPct val="115000"/>
              </a:lnSpc>
              <a:spcBef>
                <a:spcPct val="15000"/>
              </a:spcBef>
            </a:pPr>
            <a:r>
              <a:rPr lang="en-US" altLang="zh-CN" sz="2800" b="1" smtClean="0">
                <a:hlinkClick r:id="rId2" action="ppaction://hlinksldjump"/>
              </a:rPr>
              <a:t>ASP.NET</a:t>
            </a:r>
            <a:r>
              <a:rPr lang="zh-CN" altLang="en-US" sz="2800" b="1" smtClean="0">
                <a:hlinkClick r:id="rId2" action="ppaction://hlinksldjump"/>
              </a:rPr>
              <a:t>网页的运行模式</a:t>
            </a:r>
            <a:endParaRPr lang="zh-CN" altLang="en-US" sz="2800" b="1" smtClean="0"/>
          </a:p>
          <a:p>
            <a:pPr eaLnBrk="1" hangingPunct="1">
              <a:lnSpc>
                <a:spcPct val="115000"/>
              </a:lnSpc>
              <a:spcBef>
                <a:spcPct val="15000"/>
              </a:spcBef>
            </a:pPr>
            <a:r>
              <a:rPr lang="en-US" altLang="zh-CN" sz="2800" b="1" smtClean="0">
                <a:hlinkClick r:id="rId3" action="ppaction://hlinksldjump"/>
              </a:rPr>
              <a:t>ASP.NET</a:t>
            </a:r>
            <a:r>
              <a:rPr lang="zh-CN" altLang="en-US" sz="2800" b="1" smtClean="0">
                <a:hlinkClick r:id="rId3" action="ppaction://hlinksldjump"/>
              </a:rPr>
              <a:t>网页的生命周期阶段及生命周期事件</a:t>
            </a:r>
            <a:endParaRPr lang="en-US" altLang="zh-CN" sz="2800" b="1" smtClean="0"/>
          </a:p>
          <a:p>
            <a:pPr eaLnBrk="1" hangingPunct="1">
              <a:lnSpc>
                <a:spcPct val="115000"/>
              </a:lnSpc>
              <a:spcBef>
                <a:spcPct val="15000"/>
              </a:spcBef>
            </a:pPr>
            <a:r>
              <a:rPr lang="en-US" altLang="zh-CN" sz="2800" b="1" smtClean="0">
                <a:hlinkClick r:id="rId4" action="ppaction://hlinksldjump"/>
              </a:rPr>
              <a:t>Page</a:t>
            </a:r>
            <a:r>
              <a:rPr lang="zh-CN" altLang="en-US" sz="2800" b="1" smtClean="0">
                <a:hlinkClick r:id="rId4" action="ppaction://hlinksldjump"/>
              </a:rPr>
              <a:t>类的属性</a:t>
            </a:r>
            <a:endParaRPr lang="en-US" altLang="zh-CN" sz="2800" b="1" smtClean="0"/>
          </a:p>
          <a:p>
            <a:pPr eaLnBrk="1" hangingPunct="1">
              <a:lnSpc>
                <a:spcPct val="115000"/>
              </a:lnSpc>
              <a:spcBef>
                <a:spcPct val="15000"/>
              </a:spcBef>
            </a:pPr>
            <a:r>
              <a:rPr lang="en-US" altLang="zh-CN" sz="2800" b="1" smtClean="0">
                <a:hlinkClick r:id="rId5" action="ppaction://hlinksldjump"/>
              </a:rPr>
              <a:t>Page</a:t>
            </a:r>
            <a:r>
              <a:rPr lang="zh-CN" altLang="en-US" sz="2800" b="1" smtClean="0">
                <a:hlinkClick r:id="rId5" action="ppaction://hlinksldjump"/>
              </a:rPr>
              <a:t>类的内置对象</a:t>
            </a:r>
            <a:endParaRPr lang="zh-CN" altLang="en-US" sz="2800" b="1" smtClean="0"/>
          </a:p>
        </p:txBody>
      </p:sp>
      <p:sp>
        <p:nvSpPr>
          <p:cNvPr id="41988" name="AutoShape 4">
            <a:hlinkClick r:id="rId6" action="ppaction://hlinksldjump" highlightClick="1"/>
          </p:cNvPr>
          <p:cNvSpPr>
            <a:spLocks noChangeArrowheads="1"/>
          </p:cNvSpPr>
          <p:nvPr/>
        </p:nvSpPr>
        <p:spPr bwMode="auto">
          <a:xfrm>
            <a:off x="8337550" y="5983288"/>
            <a:ext cx="349250" cy="377825"/>
          </a:xfrm>
          <a:prstGeom prst="actionButtonHome">
            <a:avLst/>
          </a:prstGeom>
          <a:solidFill>
            <a:srgbClr val="FFCC00"/>
          </a:solidFill>
          <a:ln w="9525">
            <a:noFill/>
            <a:miter lim="800000"/>
          </a:ln>
        </p:spPr>
        <p:txBody>
          <a:bodyPr wrap="none" anchor="ctr"/>
          <a:lstStyle/>
          <a:p>
            <a:endParaRPr lang="en-US"/>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430213" y="592138"/>
            <a:ext cx="8229600" cy="942975"/>
          </a:xfrm>
        </p:spPr>
        <p:txBody>
          <a:bodyPr lIns="0"/>
          <a:lstStyle/>
          <a:p>
            <a:pPr eaLnBrk="1" hangingPunct="1"/>
            <a:r>
              <a:rPr lang="en-US" altLang="zh-CN" sz="3600" b="1" smtClean="0"/>
              <a:t>3.4.2 </a:t>
            </a:r>
            <a:r>
              <a:rPr lang="zh-CN" altLang="en-US" sz="3600" b="1" smtClean="0"/>
              <a:t>探讨</a:t>
            </a:r>
            <a:r>
              <a:rPr lang="en-US" altLang="zh-CN" sz="3600" b="1" smtClean="0"/>
              <a:t>ASP.NET</a:t>
            </a:r>
            <a:r>
              <a:rPr lang="zh-CN" altLang="en-US" sz="3600" b="1" smtClean="0"/>
              <a:t>的</a:t>
            </a:r>
            <a:r>
              <a:rPr lang="en-US" altLang="zh-CN" sz="3600" b="1" smtClean="0"/>
              <a:t>Page</a:t>
            </a:r>
            <a:r>
              <a:rPr lang="zh-CN" altLang="en-US" sz="3600" b="1" smtClean="0"/>
              <a:t>类</a:t>
            </a:r>
            <a:endParaRPr lang="zh-CN" altLang="en-US" sz="3600" b="1" smtClean="0"/>
          </a:p>
        </p:txBody>
      </p:sp>
      <p:sp>
        <p:nvSpPr>
          <p:cNvPr id="47107" name="Rectangle 3"/>
          <p:cNvSpPr>
            <a:spLocks noGrp="1" noChangeArrowheads="1"/>
          </p:cNvSpPr>
          <p:nvPr>
            <p:ph type="body" idx="4294967295"/>
          </p:nvPr>
        </p:nvSpPr>
        <p:spPr>
          <a:xfrm>
            <a:off x="377825" y="1622425"/>
            <a:ext cx="8499475" cy="4746625"/>
          </a:xfrm>
          <a:noFill/>
        </p:spPr>
        <p:txBody>
          <a:bodyPr lIns="0" tIns="0" rIns="0" bIns="0"/>
          <a:lstStyle/>
          <a:p>
            <a:pPr marL="609600" indent="-609600" eaLnBrk="1" hangingPunct="1">
              <a:lnSpc>
                <a:spcPct val="120000"/>
              </a:lnSpc>
            </a:pPr>
            <a:r>
              <a:rPr lang="zh-CN" altLang="en-US" sz="2400" b="1" smtClean="0"/>
              <a:t>当一个</a:t>
            </a:r>
            <a:r>
              <a:rPr lang="en-US" altLang="zh-CN" sz="2400" b="1" smtClean="0"/>
              <a:t>ASP.NET </a:t>
            </a:r>
            <a:r>
              <a:rPr lang="zh-CN" altLang="en-US" sz="2400" b="1" smtClean="0"/>
              <a:t>网页被请求，并将生成的标记传送给客户端且呈现在浏览器上时，所运行的代码将不仅仅是网页的编写者所创建的内容。</a:t>
            </a:r>
            <a:endParaRPr lang="zh-CN" altLang="en-US" sz="2400" b="1" smtClean="0"/>
          </a:p>
          <a:p>
            <a:pPr marL="609600" indent="-609600" eaLnBrk="1" hangingPunct="1">
              <a:lnSpc>
                <a:spcPct val="120000"/>
              </a:lnSpc>
            </a:pPr>
            <a:r>
              <a:rPr lang="zh-CN" altLang="en-US" sz="2400" b="1" dirty="0" smtClean="0">
                <a:sym typeface="+mn-ea"/>
              </a:rPr>
              <a:t>单文件页模型和</a:t>
            </a:r>
            <a:r>
              <a:rPr lang="zh-CN" altLang="en-US" sz="2400" b="1" smtClean="0">
                <a:sym typeface="+mn-ea"/>
              </a:rPr>
              <a:t>代码隐藏页模型，</a:t>
            </a:r>
            <a:r>
              <a:rPr lang="zh-CN" altLang="en-US" sz="2400" b="1" dirty="0" smtClean="0">
                <a:sym typeface="+mn-ea"/>
              </a:rPr>
              <a:t>类的继承模型不同，因此</a:t>
            </a:r>
            <a:r>
              <a:rPr lang="zh-CN" altLang="en-US" sz="2400" b="1" smtClean="0">
                <a:sym typeface="+mn-ea"/>
              </a:rPr>
              <a:t>运行代码的生成过程有所不同。</a:t>
            </a:r>
            <a:endParaRPr lang="zh-CN" altLang="en-US" sz="2400" b="1" smtClean="0">
              <a:sym typeface="+mn-ea"/>
            </a:endParaRP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4294967295"/>
          </p:nvPr>
        </p:nvSpPr>
        <p:spPr>
          <a:xfrm>
            <a:off x="365125" y="612775"/>
            <a:ext cx="8499475" cy="5478463"/>
          </a:xfrm>
        </p:spPr>
        <p:txBody>
          <a:bodyPr lIns="0" tIns="0" rIns="0" bIns="0"/>
          <a:lstStyle/>
          <a:p>
            <a:pPr marL="609600" indent="-609600" eaLnBrk="1" hangingPunct="1">
              <a:lnSpc>
                <a:spcPct val="120000"/>
              </a:lnSpc>
              <a:defRPr/>
            </a:pPr>
            <a:r>
              <a:rPr lang="zh-CN" altLang="en-US" sz="2400" b="1" dirty="0" smtClean="0"/>
              <a:t>单文件页类的继承模型</a:t>
            </a:r>
            <a:r>
              <a:rPr lang="zh-CN" altLang="en-US" b="1" dirty="0" smtClean="0"/>
              <a:t> </a:t>
            </a:r>
            <a:endParaRPr lang="zh-CN" altLang="en-US" b="1" dirty="0" smtClean="0"/>
          </a:p>
          <a:p>
            <a:pPr marL="990600" lvl="1" indent="-533400" eaLnBrk="1" hangingPunct="1">
              <a:lnSpc>
                <a:spcPct val="120000"/>
              </a:lnSpc>
              <a:defRPr/>
            </a:pPr>
            <a:r>
              <a:rPr lang="zh-CN" altLang="en-US" sz="1800" dirty="0" smtClean="0"/>
              <a:t>单文件页模型中的所有代码，包括控件代码、事件处理代码以及</a:t>
            </a:r>
            <a:r>
              <a:rPr lang="en-US" altLang="zh-CN" sz="1800" dirty="0" smtClean="0"/>
              <a:t>HTML</a:t>
            </a:r>
            <a:r>
              <a:rPr lang="zh-CN" altLang="en-US" sz="1800" dirty="0" smtClean="0"/>
              <a:t>代码全都包含在</a:t>
            </a:r>
            <a:r>
              <a:rPr lang="en-US" altLang="zh-CN" sz="1800" dirty="0" smtClean="0"/>
              <a:t>.</a:t>
            </a:r>
            <a:r>
              <a:rPr lang="en-US" altLang="zh-CN" sz="1800" dirty="0" err="1" smtClean="0"/>
              <a:t>aspx</a:t>
            </a:r>
            <a:r>
              <a:rPr lang="zh-CN" altLang="en-US" sz="1800" dirty="0" smtClean="0"/>
              <a:t>文件中。</a:t>
            </a:r>
            <a:endParaRPr lang="en-US" altLang="zh-CN" sz="1800" dirty="0" smtClean="0"/>
          </a:p>
          <a:p>
            <a:pPr marL="990600" lvl="1" indent="-533400" eaLnBrk="1" hangingPunct="1">
              <a:lnSpc>
                <a:spcPct val="120000"/>
              </a:lnSpc>
              <a:defRPr/>
            </a:pPr>
            <a:r>
              <a:rPr lang="zh-CN" altLang="en-US" sz="1800" dirty="0" smtClean="0"/>
              <a:t>当这个网页被编译时，编译器会从基类</a:t>
            </a:r>
            <a:r>
              <a:rPr lang="en-US" altLang="zh-CN" sz="1800" dirty="0" smtClean="0"/>
              <a:t>Page</a:t>
            </a:r>
            <a:r>
              <a:rPr lang="zh-CN" altLang="en-US" sz="1800" dirty="0" smtClean="0"/>
              <a:t>或</a:t>
            </a:r>
            <a:r>
              <a:rPr lang="en-US" altLang="zh-CN" sz="1800" dirty="0" smtClean="0"/>
              <a:t>@Page</a:t>
            </a:r>
            <a:r>
              <a:rPr lang="zh-CN" altLang="en-US" sz="1800" dirty="0" smtClean="0"/>
              <a:t>的</a:t>
            </a:r>
            <a:r>
              <a:rPr lang="en-US" altLang="zh-CN" sz="1800" dirty="0" smtClean="0"/>
              <a:t>Inherits</a:t>
            </a:r>
            <a:r>
              <a:rPr lang="zh-CN" altLang="en-US" sz="1800" dirty="0" smtClean="0"/>
              <a:t>属性所指定的自定义基类中</a:t>
            </a:r>
            <a:r>
              <a:rPr lang="zh-CN" altLang="en-US" sz="1800" b="1" dirty="0" smtClean="0">
                <a:solidFill>
                  <a:schemeClr val="accent1">
                    <a:lumMod val="25000"/>
                  </a:schemeClr>
                </a:solidFill>
              </a:rPr>
              <a:t>派生出一个新的类</a:t>
            </a:r>
            <a:r>
              <a:rPr lang="zh-CN" altLang="en-US" sz="1800" dirty="0" smtClean="0"/>
              <a:t>，然后进行编译。</a:t>
            </a:r>
            <a:r>
              <a:rPr lang="zh-CN" altLang="en-US" sz="1800" b="1" dirty="0" smtClean="0">
                <a:solidFill>
                  <a:schemeClr val="accent1">
                    <a:lumMod val="25000"/>
                  </a:schemeClr>
                </a:solidFill>
              </a:rPr>
              <a:t>新生成的（网页）类将包含</a:t>
            </a:r>
            <a:r>
              <a:rPr lang="en-US" altLang="zh-CN" sz="1800" b="1" dirty="0" smtClean="0">
                <a:solidFill>
                  <a:schemeClr val="accent1">
                    <a:lumMod val="25000"/>
                  </a:schemeClr>
                </a:solidFill>
              </a:rPr>
              <a:t>.</a:t>
            </a:r>
            <a:r>
              <a:rPr lang="en-US" altLang="zh-CN" sz="1800" b="1" dirty="0" err="1" smtClean="0">
                <a:solidFill>
                  <a:schemeClr val="accent1">
                    <a:lumMod val="25000"/>
                  </a:schemeClr>
                </a:solidFill>
              </a:rPr>
              <a:t>aspx</a:t>
            </a:r>
            <a:r>
              <a:rPr lang="zh-CN" altLang="en-US" sz="1800" b="1" dirty="0" smtClean="0">
                <a:solidFill>
                  <a:schemeClr val="accent1">
                    <a:lumMod val="25000"/>
                  </a:schemeClr>
                </a:solidFill>
              </a:rPr>
              <a:t>网页中控件的声明及开发者编写的代码。</a:t>
            </a:r>
            <a:endParaRPr lang="zh-CN" altLang="en-US" sz="1800" b="1" dirty="0" smtClean="0">
              <a:solidFill>
                <a:schemeClr val="accent1">
                  <a:lumMod val="25000"/>
                </a:schemeClr>
              </a:solidFill>
            </a:endParaRPr>
          </a:p>
          <a:p>
            <a:pPr marL="990600" lvl="1" indent="-533400" eaLnBrk="1" hangingPunct="1">
              <a:lnSpc>
                <a:spcPct val="120000"/>
              </a:lnSpc>
              <a:defRPr/>
            </a:pPr>
            <a:r>
              <a:rPr lang="zh-CN" altLang="en-US" sz="1800" dirty="0" smtClean="0"/>
              <a:t>之后，新生成的类会被编译到一个组件（程序集）中。</a:t>
            </a:r>
            <a:endParaRPr lang="en-US" altLang="zh-CN" sz="1800" dirty="0" smtClean="0"/>
          </a:p>
          <a:p>
            <a:pPr marL="990600" lvl="1" indent="-533400" eaLnBrk="1" hangingPunct="1">
              <a:lnSpc>
                <a:spcPct val="120000"/>
              </a:lnSpc>
              <a:defRPr/>
            </a:pPr>
            <a:r>
              <a:rPr lang="zh-CN" altLang="en-US" sz="1800" dirty="0" smtClean="0"/>
              <a:t>当该网页类被访问，该页所生成的程序集就被执行起来，并创建该程序集的</a:t>
            </a:r>
            <a:r>
              <a:rPr lang="en-US" altLang="zh-CN" sz="1800" dirty="0" smtClean="0"/>
              <a:t>Page</a:t>
            </a:r>
            <a:r>
              <a:rPr lang="zh-CN" altLang="en-US" sz="1800" dirty="0" smtClean="0"/>
              <a:t>类的一个实例（</a:t>
            </a:r>
            <a:r>
              <a:rPr lang="en-US" altLang="zh-CN" sz="1800" dirty="0" smtClean="0"/>
              <a:t>Page</a:t>
            </a:r>
            <a:r>
              <a:rPr lang="zh-CN" altLang="en-US" sz="1800" dirty="0" smtClean="0"/>
              <a:t>对象），该实例运行（接收、处理事件等）动态生成</a:t>
            </a:r>
            <a:r>
              <a:rPr lang="en-US" altLang="zh-CN" sz="1800" dirty="0" smtClean="0"/>
              <a:t>HTML</a:t>
            </a:r>
            <a:r>
              <a:rPr lang="zh-CN" altLang="en-US" sz="1800" dirty="0" smtClean="0"/>
              <a:t>输出到浏览器。</a:t>
            </a:r>
            <a:endParaRPr lang="en-US" altLang="zh-CN" sz="1800" dirty="0" smtClean="0"/>
          </a:p>
          <a:p>
            <a:pPr marL="990600" lvl="1" indent="-533400" eaLnBrk="1" hangingPunct="1">
              <a:lnSpc>
                <a:spcPct val="120000"/>
              </a:lnSpc>
              <a:defRPr/>
            </a:pPr>
            <a:r>
              <a:rPr lang="zh-CN" altLang="en-US" sz="1800" dirty="0" smtClean="0"/>
              <a:t>可以说，</a:t>
            </a:r>
            <a:r>
              <a:rPr lang="en-US" altLang="zh-CN" sz="1800" dirty="0" smtClean="0"/>
              <a:t>.</a:t>
            </a:r>
            <a:r>
              <a:rPr lang="en-US" altLang="zh-CN" sz="1800" dirty="0" err="1" smtClean="0"/>
              <a:t>aspx</a:t>
            </a:r>
            <a:r>
              <a:rPr lang="zh-CN" altLang="en-US" sz="1800" dirty="0" smtClean="0"/>
              <a:t>页面的代码也即将会生成一个类，并包含内部逻辑。在浏览器浏览该页面时，</a:t>
            </a:r>
            <a:r>
              <a:rPr lang="en-US" altLang="zh-CN" sz="1800" dirty="0" smtClean="0"/>
              <a:t>.</a:t>
            </a:r>
            <a:r>
              <a:rPr lang="en-US" altLang="zh-CN" sz="1800" dirty="0" err="1" smtClean="0"/>
              <a:t>aspx</a:t>
            </a:r>
            <a:r>
              <a:rPr lang="zh-CN" altLang="en-US" sz="1800" dirty="0" smtClean="0"/>
              <a:t>页面的类实例化并输出到浏览器，反馈给浏览者。</a:t>
            </a:r>
            <a:r>
              <a:rPr lang="en-US" altLang="zh-CN" sz="1800" dirty="0" smtClean="0"/>
              <a:t>ASP.NET</a:t>
            </a:r>
            <a:r>
              <a:rPr lang="zh-CN" altLang="en-US" sz="1800" dirty="0" smtClean="0"/>
              <a:t>单文件页模型运行示例图如图所示。 </a:t>
            </a:r>
            <a:endParaRPr lang="zh-CN" altLang="en-US" sz="1800" dirty="0" smtClean="0"/>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4294967295"/>
          </p:nvPr>
        </p:nvSpPr>
        <p:spPr>
          <a:xfrm>
            <a:off x="365125" y="612775"/>
            <a:ext cx="8499475" cy="735013"/>
          </a:xfrm>
          <a:noFill/>
        </p:spPr>
        <p:txBody>
          <a:bodyPr lIns="0" tIns="0" rIns="0" bIns="0"/>
          <a:lstStyle/>
          <a:p>
            <a:pPr marL="609600" indent="-609600" algn="ctr" eaLnBrk="1" hangingPunct="1">
              <a:lnSpc>
                <a:spcPct val="120000"/>
              </a:lnSpc>
              <a:buFont typeface="Wingdings" panose="05000000000000000000" pitchFamily="2" charset="2"/>
              <a:buNone/>
            </a:pPr>
            <a:r>
              <a:rPr lang="zh-CN" altLang="en-US" sz="2400" b="1" smtClean="0"/>
              <a:t>单文件页类的继承模型</a:t>
            </a:r>
            <a:r>
              <a:rPr lang="zh-CN" altLang="en-US" b="1" smtClean="0"/>
              <a:t> </a:t>
            </a:r>
            <a:endParaRPr lang="zh-CN" altLang="en-US" b="1" smtClean="0"/>
          </a:p>
        </p:txBody>
      </p:sp>
      <p:pic>
        <p:nvPicPr>
          <p:cNvPr id="49155" name="Picture 4"/>
          <p:cNvPicPr>
            <a:picLocks noChangeAspect="1" noChangeArrowheads="1"/>
          </p:cNvPicPr>
          <p:nvPr/>
        </p:nvPicPr>
        <p:blipFill>
          <a:blip r:embed="rId1" cstate="print"/>
          <a:srcRect/>
          <a:stretch>
            <a:fillRect/>
          </a:stretch>
        </p:blipFill>
        <p:spPr bwMode="auto">
          <a:xfrm>
            <a:off x="2201863" y="1300163"/>
            <a:ext cx="4821237" cy="4821237"/>
          </a:xfrm>
          <a:prstGeom prst="rect">
            <a:avLst/>
          </a:prstGeom>
          <a:noFill/>
          <a:ln w="9525" algn="ctr">
            <a:noFill/>
            <a:miter lim="800000"/>
            <a:headEnd/>
            <a:tailEnd/>
          </a:ln>
        </p:spPr>
      </p:pic>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4294967295"/>
          </p:nvPr>
        </p:nvSpPr>
        <p:spPr>
          <a:xfrm>
            <a:off x="365125" y="612775"/>
            <a:ext cx="8499475" cy="5183188"/>
          </a:xfrm>
          <a:noFill/>
        </p:spPr>
        <p:txBody>
          <a:bodyPr lIns="0" tIns="0" rIns="0" bIns="0"/>
          <a:lstStyle/>
          <a:p>
            <a:pPr marL="609600" indent="-609600" eaLnBrk="1" hangingPunct="1">
              <a:lnSpc>
                <a:spcPct val="120000"/>
              </a:lnSpc>
            </a:pPr>
            <a:r>
              <a:rPr lang="zh-CN" altLang="en-US" sz="2400" b="1" smtClean="0"/>
              <a:t>代码隐藏页类的继承模型</a:t>
            </a:r>
            <a:r>
              <a:rPr lang="zh-CN" altLang="en-US" sz="4800" b="1" smtClean="0"/>
              <a:t> </a:t>
            </a:r>
            <a:endParaRPr lang="zh-CN" altLang="en-US" sz="4800" b="1" smtClean="0"/>
          </a:p>
          <a:p>
            <a:pPr marL="990600" lvl="1" indent="-533400" eaLnBrk="1" hangingPunct="1">
              <a:lnSpc>
                <a:spcPct val="120000"/>
              </a:lnSpc>
              <a:buFont typeface="Arial" panose="020B0604020202020204" pitchFamily="34" charset="0"/>
              <a:buAutoNum type="romanUcPeriod"/>
            </a:pPr>
            <a:r>
              <a:rPr lang="zh-CN" altLang="en-US" sz="1800" smtClean="0"/>
              <a:t>代码隐藏页模型文件（</a:t>
            </a:r>
            <a:r>
              <a:rPr lang="en-US" altLang="zh-CN" sz="1800" smtClean="0"/>
              <a:t>.cs</a:t>
            </a:r>
            <a:r>
              <a:rPr lang="zh-CN" altLang="en-US" sz="1800" smtClean="0"/>
              <a:t>）包含了一个部分类（用</a:t>
            </a:r>
            <a:r>
              <a:rPr lang="en-US" altLang="zh-CN" sz="1800" smtClean="0"/>
              <a:t>Partial</a:t>
            </a:r>
            <a:r>
              <a:rPr lang="zh-CN" altLang="en-US" sz="1800" smtClean="0"/>
              <a:t>关键字声明），其继承自基类网页。该基类网页可以是</a:t>
            </a:r>
            <a:r>
              <a:rPr lang="en-US" altLang="zh-CN" sz="1800" smtClean="0"/>
              <a:t>Page</a:t>
            </a:r>
            <a:r>
              <a:rPr lang="zh-CN" altLang="en-US" sz="1800" smtClean="0"/>
              <a:t>类或派生自</a:t>
            </a:r>
            <a:r>
              <a:rPr lang="en-US" altLang="zh-CN" sz="1800" smtClean="0"/>
              <a:t>Page</a:t>
            </a:r>
            <a:r>
              <a:rPr lang="zh-CN" altLang="en-US" sz="1800" smtClean="0"/>
              <a:t>类的自定义类。</a:t>
            </a:r>
            <a:endParaRPr lang="en-US" altLang="zh-CN" sz="1800" smtClean="0"/>
          </a:p>
          <a:p>
            <a:pPr marL="990600" lvl="1" indent="-533400" eaLnBrk="1" hangingPunct="1">
              <a:lnSpc>
                <a:spcPct val="120000"/>
              </a:lnSpc>
              <a:buFont typeface="Arial" panose="020B0604020202020204" pitchFamily="34" charset="0"/>
              <a:buAutoNum type="romanUcPeriod"/>
            </a:pPr>
            <a:r>
              <a:rPr lang="zh-CN" altLang="en-US" sz="1800" smtClean="0"/>
              <a:t> </a:t>
            </a:r>
            <a:r>
              <a:rPr lang="en-US" altLang="zh-CN" sz="1800" smtClean="0"/>
              <a:t>.aspx</a:t>
            </a:r>
            <a:r>
              <a:rPr lang="zh-CN" altLang="en-US" sz="1800" smtClean="0"/>
              <a:t>文件的</a:t>
            </a:r>
            <a:r>
              <a:rPr lang="en-US" altLang="zh-CN" sz="1800" smtClean="0"/>
              <a:t>@Page</a:t>
            </a:r>
            <a:r>
              <a:rPr lang="zh-CN" altLang="en-US" sz="1800" smtClean="0"/>
              <a:t>的</a:t>
            </a:r>
            <a:r>
              <a:rPr lang="en-US" altLang="zh-CN" sz="1800" smtClean="0"/>
              <a:t>Inherits</a:t>
            </a:r>
            <a:r>
              <a:rPr lang="zh-CN" altLang="en-US" sz="1800" smtClean="0"/>
              <a:t>属性会指向代码隐藏文件中的部分类。</a:t>
            </a:r>
            <a:endParaRPr lang="en-US" altLang="zh-CN" sz="1800" smtClean="0"/>
          </a:p>
          <a:p>
            <a:pPr marL="990600" lvl="1" indent="-533400" eaLnBrk="1" hangingPunct="1">
              <a:lnSpc>
                <a:spcPct val="120000"/>
              </a:lnSpc>
              <a:buFont typeface="Arial" panose="020B0604020202020204" pitchFamily="34" charset="0"/>
              <a:buAutoNum type="romanUcPeriod"/>
            </a:pPr>
            <a:r>
              <a:rPr lang="zh-CN" altLang="en-US" sz="1800" smtClean="0"/>
              <a:t>当页面被编译时 ，</a:t>
            </a:r>
            <a:r>
              <a:rPr lang="en-US" altLang="zh-CN" sz="1800" smtClean="0"/>
              <a:t>ASP.NET</a:t>
            </a:r>
            <a:r>
              <a:rPr lang="zh-CN" altLang="en-US" sz="1800" smtClean="0"/>
              <a:t>会根据</a:t>
            </a:r>
            <a:r>
              <a:rPr lang="en-US" altLang="zh-CN" sz="1800" smtClean="0"/>
              <a:t>.aspx</a:t>
            </a:r>
            <a:r>
              <a:rPr lang="zh-CN" altLang="en-US" sz="1800" smtClean="0"/>
              <a:t>页面生成一个部分类，此类是代码隐藏文件（</a:t>
            </a:r>
            <a:r>
              <a:rPr lang="en-US" altLang="zh-CN" sz="1800" smtClean="0"/>
              <a:t>cs</a:t>
            </a:r>
            <a:r>
              <a:rPr lang="zh-CN" altLang="en-US" sz="1800" smtClean="0"/>
              <a:t>文件）的部分类，该类文件包含页面控件的声明。</a:t>
            </a:r>
            <a:endParaRPr lang="en-US" altLang="zh-CN" sz="1800" smtClean="0"/>
          </a:p>
          <a:p>
            <a:pPr marL="990600" lvl="1" indent="-533400" eaLnBrk="1" hangingPunct="1">
              <a:lnSpc>
                <a:spcPct val="120000"/>
              </a:lnSpc>
              <a:buFont typeface="Arial" panose="020B0604020202020204" pitchFamily="34" charset="0"/>
              <a:buAutoNum type="romanUcPeriod"/>
            </a:pPr>
            <a:r>
              <a:rPr lang="en-US" altLang="zh-CN" sz="1800" smtClean="0"/>
              <a:t>ASP.NET</a:t>
            </a:r>
            <a:r>
              <a:rPr lang="zh-CN" altLang="en-US" sz="1800" smtClean="0"/>
              <a:t>会从上面第</a:t>
            </a:r>
            <a:r>
              <a:rPr lang="en-US" altLang="zh-CN" sz="1800" smtClean="0"/>
              <a:t>Ⅲ</a:t>
            </a:r>
            <a:r>
              <a:rPr lang="zh-CN" altLang="en-US" sz="1800" smtClean="0"/>
              <a:t>点生成的类再派生出一个类，该类会包含创建网页所需的程序代码。该类与代码隐藏类（</a:t>
            </a:r>
            <a:r>
              <a:rPr lang="en-US" altLang="zh-CN" sz="1800" smtClean="0"/>
              <a:t>.cs</a:t>
            </a:r>
            <a:r>
              <a:rPr lang="zh-CN" altLang="en-US" sz="1800" smtClean="0"/>
              <a:t>中）被编译为程序集，运行该程序集，即可将页面呈现在浏览器中。 </a:t>
            </a:r>
            <a:endParaRPr lang="zh-CN" altLang="en-US" sz="1800" smtClean="0"/>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4294967295"/>
          </p:nvPr>
        </p:nvSpPr>
        <p:spPr>
          <a:xfrm>
            <a:off x="365125" y="612775"/>
            <a:ext cx="3524250" cy="2035175"/>
          </a:xfrm>
          <a:noFill/>
        </p:spPr>
        <p:txBody>
          <a:bodyPr lIns="0" tIns="0" rIns="0" bIns="0"/>
          <a:lstStyle/>
          <a:p>
            <a:pPr marL="990600" lvl="1" indent="-533400" eaLnBrk="1" hangingPunct="1">
              <a:lnSpc>
                <a:spcPct val="120000"/>
              </a:lnSpc>
            </a:pPr>
            <a:r>
              <a:rPr lang="en-US" altLang="zh-CN" sz="2000" smtClean="0"/>
              <a:t>ASP.NET</a:t>
            </a:r>
            <a:r>
              <a:rPr lang="zh-CN" altLang="en-US" sz="2000" smtClean="0"/>
              <a:t>代码隐藏页类的继承模型运行示例图如图所示。</a:t>
            </a:r>
            <a:endParaRPr lang="zh-CN" altLang="en-US" sz="2000" smtClean="0"/>
          </a:p>
        </p:txBody>
      </p:sp>
      <p:pic>
        <p:nvPicPr>
          <p:cNvPr id="51203" name="Picture 3" descr="类层次结构，代码隐藏页"/>
          <p:cNvPicPr>
            <a:picLocks noChangeAspect="1" noChangeArrowheads="1"/>
          </p:cNvPicPr>
          <p:nvPr/>
        </p:nvPicPr>
        <p:blipFill>
          <a:blip r:embed="rId1" cstate="print"/>
          <a:srcRect/>
          <a:stretch>
            <a:fillRect/>
          </a:stretch>
        </p:blipFill>
        <p:spPr bwMode="auto">
          <a:xfrm>
            <a:off x="4000500" y="0"/>
            <a:ext cx="4887913" cy="6605588"/>
          </a:xfrm>
          <a:prstGeom prst="rect">
            <a:avLst/>
          </a:prstGeom>
          <a:noFill/>
          <a:ln w="9525">
            <a:noFill/>
            <a:miter lim="800000"/>
            <a:headEnd/>
            <a:tailEnd/>
          </a:ln>
        </p:spPr>
      </p:pic>
      <p:sp>
        <p:nvSpPr>
          <p:cNvPr id="4" name="动作按钮: 开始 3">
            <a:hlinkClick r:id="rId2" action="ppaction://hlinksldjump" highlightClick="1"/>
          </p:cNvPr>
          <p:cNvSpPr/>
          <p:nvPr/>
        </p:nvSpPr>
        <p:spPr>
          <a:xfrm>
            <a:off x="8523288" y="6245225"/>
            <a:ext cx="295275" cy="279400"/>
          </a:xfrm>
          <a:prstGeom prst="actionButtonBeginning">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430213" y="592138"/>
            <a:ext cx="8229600" cy="942975"/>
          </a:xfrm>
        </p:spPr>
        <p:txBody>
          <a:bodyPr lIns="0"/>
          <a:lstStyle/>
          <a:p>
            <a:pPr eaLnBrk="1" hangingPunct="1"/>
            <a:r>
              <a:rPr lang="en-US" altLang="zh-CN" sz="3600" b="1" smtClean="0"/>
              <a:t>3.4.3 ASP.NET</a:t>
            </a:r>
            <a:r>
              <a:rPr lang="zh-CN" altLang="en-US" sz="3600" b="1" smtClean="0"/>
              <a:t>网页的运行模式</a:t>
            </a:r>
            <a:endParaRPr lang="zh-CN" altLang="en-US" sz="3600" b="1" smtClean="0"/>
          </a:p>
        </p:txBody>
      </p:sp>
      <p:sp>
        <p:nvSpPr>
          <p:cNvPr id="52227" name="Rectangle 3"/>
          <p:cNvSpPr>
            <a:spLocks noGrp="1" noChangeArrowheads="1"/>
          </p:cNvSpPr>
          <p:nvPr>
            <p:ph type="body" idx="4294967295"/>
          </p:nvPr>
        </p:nvSpPr>
        <p:spPr>
          <a:xfrm>
            <a:off x="377825" y="1622425"/>
            <a:ext cx="8499475" cy="4902200"/>
          </a:xfrm>
          <a:noFill/>
        </p:spPr>
        <p:txBody>
          <a:bodyPr lIns="0" tIns="0" rIns="0" bIns="0"/>
          <a:lstStyle/>
          <a:p>
            <a:pPr marL="609600" indent="-609600" eaLnBrk="1" hangingPunct="1">
              <a:lnSpc>
                <a:spcPct val="120000"/>
              </a:lnSpc>
            </a:pPr>
            <a:r>
              <a:rPr lang="zh-CN" altLang="en-US" sz="2400" b="1" smtClean="0">
                <a:solidFill>
                  <a:srgbClr val="800080"/>
                </a:solidFill>
              </a:rPr>
              <a:t>往返</a:t>
            </a:r>
            <a:endParaRPr lang="zh-CN" altLang="en-US" sz="2400" b="1" smtClean="0">
              <a:solidFill>
                <a:srgbClr val="800080"/>
              </a:solidFill>
            </a:endParaRPr>
          </a:p>
          <a:p>
            <a:pPr marL="990600" lvl="1" indent="-533400" eaLnBrk="1" hangingPunct="1">
              <a:lnSpc>
                <a:spcPct val="120000"/>
              </a:lnSpc>
            </a:pPr>
            <a:r>
              <a:rPr lang="zh-CN" altLang="en-US" sz="2400" b="1" smtClean="0"/>
              <a:t>浏览器将网页呈现给用户，用户则会与网页进行互动，并将网页返回给服务器。而所有对互动的处理必须在服务器上进行，即，服务器处理这些互动，然后再将网页</a:t>
            </a:r>
            <a:r>
              <a:rPr lang="zh-CN" altLang="en-US" sz="2400" b="1" smtClean="0"/>
              <a:t>传回浏览器。这一过程即为“往返”。</a:t>
            </a:r>
            <a:endParaRPr lang="en-US" altLang="zh-CN" sz="2400" b="1" smtClean="0"/>
          </a:p>
          <a:p>
            <a:pPr marL="990600" lvl="1" indent="-533400" eaLnBrk="1" hangingPunct="1">
              <a:lnSpc>
                <a:spcPct val="120000"/>
              </a:lnSpc>
            </a:pPr>
            <a:r>
              <a:rPr lang="zh-CN" altLang="en-US" sz="2400" b="1" smtClean="0"/>
              <a:t>在</a:t>
            </a:r>
            <a:r>
              <a:rPr lang="en-US" altLang="zh-CN" sz="2400" b="1" smtClean="0"/>
              <a:t>ASP.NET </a:t>
            </a:r>
            <a:r>
              <a:rPr lang="zh-CN" altLang="en-US" sz="2400" b="1" smtClean="0"/>
              <a:t>网页中，大多数的用户操作都会触发一次往返，基于此，</a:t>
            </a:r>
            <a:r>
              <a:rPr lang="en-US" altLang="zh-CN" sz="2400" b="1" smtClean="0"/>
              <a:t>ASP.NET</a:t>
            </a:r>
            <a:r>
              <a:rPr lang="zh-CN" altLang="en-US" sz="2400" b="1" smtClean="0"/>
              <a:t>服务器控件中的事件通常仅限于</a:t>
            </a:r>
            <a:r>
              <a:rPr lang="zh-CN" altLang="en-US" sz="2400" b="1" smtClean="0">
                <a:solidFill>
                  <a:schemeClr val="tx2"/>
                </a:solidFill>
              </a:rPr>
              <a:t>按键类的事件</a:t>
            </a:r>
            <a:r>
              <a:rPr lang="zh-CN" altLang="en-US" sz="2400" b="1" smtClean="0"/>
              <a:t>。</a:t>
            </a:r>
            <a:endParaRPr lang="en-US" altLang="zh-CN" sz="2400" b="1" smtClean="0"/>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4294967295"/>
          </p:nvPr>
        </p:nvSpPr>
        <p:spPr>
          <a:xfrm>
            <a:off x="377825" y="682625"/>
            <a:ext cx="8499475" cy="5981700"/>
          </a:xfrm>
        </p:spPr>
        <p:txBody>
          <a:bodyPr lIns="0" tIns="0" rIns="0" bIns="0"/>
          <a:lstStyle/>
          <a:p>
            <a:pPr marL="609600" indent="-609600" eaLnBrk="1" hangingPunct="1">
              <a:lnSpc>
                <a:spcPct val="120000"/>
              </a:lnSpc>
              <a:defRPr/>
            </a:pPr>
            <a:r>
              <a:rPr lang="zh-CN" altLang="en-US" sz="2400" b="1" dirty="0" smtClean="0">
                <a:solidFill>
                  <a:srgbClr val="800080"/>
                </a:solidFill>
              </a:rPr>
              <a:t>重建网页</a:t>
            </a:r>
            <a:endParaRPr lang="en-US" altLang="zh-CN" sz="2400" b="1" dirty="0" smtClean="0">
              <a:solidFill>
                <a:srgbClr val="800080"/>
              </a:solidFill>
            </a:endParaRPr>
          </a:p>
          <a:p>
            <a:pPr marL="990600" lvl="1" indent="-533400" eaLnBrk="1" hangingPunct="1">
              <a:lnSpc>
                <a:spcPct val="120000"/>
              </a:lnSpc>
              <a:defRPr/>
            </a:pPr>
            <a:r>
              <a:rPr lang="zh-CN" altLang="en-US" sz="2000" b="1" dirty="0" smtClean="0"/>
              <a:t>在任何</a:t>
            </a:r>
            <a:r>
              <a:rPr lang="en-US" altLang="zh-CN" sz="2000" b="1" dirty="0" smtClean="0"/>
              <a:t>Web</a:t>
            </a:r>
            <a:r>
              <a:rPr lang="zh-CN" altLang="en-US" sz="2000" b="1" dirty="0" smtClean="0"/>
              <a:t>处理机制中，每一次的往返都会使网页重新创建。</a:t>
            </a:r>
            <a:endParaRPr lang="zh-CN" altLang="en-US" sz="2000" b="1" dirty="0" smtClean="0"/>
          </a:p>
          <a:p>
            <a:pPr marL="990600" lvl="1" indent="-533400" eaLnBrk="1" hangingPunct="1">
              <a:lnSpc>
                <a:spcPct val="120000"/>
              </a:lnSpc>
              <a:defRPr/>
            </a:pPr>
            <a:r>
              <a:rPr lang="zh-CN" altLang="en-US" sz="2000" b="1" dirty="0" smtClean="0"/>
              <a:t>一旦服务器完成某一网页的处理操作并将它传送回浏览器，</a:t>
            </a:r>
            <a:r>
              <a:rPr lang="zh-CN" altLang="en-US" sz="2000" b="1" dirty="0" smtClean="0">
                <a:solidFill>
                  <a:schemeClr val="accent1">
                    <a:lumMod val="25000"/>
                  </a:schemeClr>
                </a:solidFill>
              </a:rPr>
              <a:t>会立即删除该网页的所有信息</a:t>
            </a:r>
            <a:r>
              <a:rPr lang="zh-CN" altLang="en-US" sz="2000" b="1" dirty="0" smtClean="0"/>
              <a:t>。当此网页下一次被提交时，服务器又会将整个处理过程重做一遍。因此网页被称为“</a:t>
            </a:r>
            <a:r>
              <a:rPr lang="zh-CN" altLang="en-US" sz="2000" b="1" dirty="0" smtClean="0">
                <a:solidFill>
                  <a:srgbClr val="800080"/>
                </a:solidFill>
              </a:rPr>
              <a:t>无状态</a:t>
            </a:r>
            <a:r>
              <a:rPr lang="zh-CN" altLang="en-US" sz="2000" b="1" dirty="0" smtClean="0"/>
              <a:t>”，即，网页的变量与控件的数值并不会保留在服务器上。</a:t>
            </a:r>
            <a:endParaRPr lang="en-US" altLang="zh-CN" sz="2000" b="1" dirty="0" smtClean="0"/>
          </a:p>
          <a:p>
            <a:pPr marL="990600" lvl="1" indent="-533400" eaLnBrk="1" hangingPunct="1">
              <a:lnSpc>
                <a:spcPct val="120000"/>
              </a:lnSpc>
              <a:defRPr/>
            </a:pPr>
            <a:r>
              <a:rPr lang="zh-CN" altLang="en-US" sz="2000" b="1" dirty="0" smtClean="0"/>
              <a:t>在传统的</a:t>
            </a:r>
            <a:r>
              <a:rPr lang="en-US" altLang="zh-CN" sz="2000" b="1" dirty="0" smtClean="0"/>
              <a:t>Web</a:t>
            </a:r>
            <a:r>
              <a:rPr lang="zh-CN" altLang="en-US" sz="2000" b="1" dirty="0" smtClean="0"/>
              <a:t>应用程序中，服务器唯一拥有的窗体信息，就是用户填入控件中的数据，因为当窗体提交时这些信息会被传送到服务器，至于其它信息（如变量值、属性值等）则会被舍弃。</a:t>
            </a:r>
            <a:endParaRPr lang="en-US" altLang="zh-CN" sz="2000" b="1" dirty="0" smtClean="0"/>
          </a:p>
          <a:p>
            <a:pPr marL="990600" lvl="1" indent="-533400" eaLnBrk="1" hangingPunct="1">
              <a:lnSpc>
                <a:spcPct val="120000"/>
              </a:lnSpc>
              <a:defRPr/>
            </a:pPr>
            <a:r>
              <a:rPr lang="zh-CN" altLang="en-US" sz="2000" b="1" dirty="0" smtClean="0"/>
              <a:t>示例：</a:t>
            </a:r>
            <a:endParaRPr lang="en-US" altLang="zh-CN" sz="2000" b="1" dirty="0" smtClean="0"/>
          </a:p>
          <a:p>
            <a:pPr marL="1390650" lvl="2" indent="-533400" eaLnBrk="1" hangingPunct="1">
              <a:lnSpc>
                <a:spcPct val="120000"/>
              </a:lnSpc>
              <a:defRPr/>
            </a:pPr>
            <a:r>
              <a:rPr lang="en-US" altLang="zh-CN" sz="1600" dirty="0" smtClean="0"/>
              <a:t>D:\Web</a:t>
            </a:r>
            <a:r>
              <a:rPr lang="zh-CN" altLang="en-US" sz="1600" dirty="0" smtClean="0"/>
              <a:t>编程技术</a:t>
            </a:r>
            <a:r>
              <a:rPr lang="en-US" altLang="zh-CN" sz="1600" dirty="0" smtClean="0"/>
              <a:t>(2020)\</a:t>
            </a:r>
            <a:r>
              <a:rPr lang="zh-CN" altLang="en-US" sz="1600" dirty="0" smtClean="0"/>
              <a:t>第</a:t>
            </a:r>
            <a:r>
              <a:rPr lang="en-US" altLang="zh-CN" sz="1600" dirty="0" smtClean="0"/>
              <a:t>3</a:t>
            </a:r>
            <a:r>
              <a:rPr lang="zh-CN" altLang="en-US" sz="1600" dirty="0" smtClean="0"/>
              <a:t>章示例</a:t>
            </a:r>
            <a:r>
              <a:rPr lang="en-US" altLang="zh-CN" sz="1600" dirty="0" smtClean="0"/>
              <a:t>\ch3\State.aspx</a:t>
            </a:r>
            <a:endParaRPr lang="zh-CN" altLang="en-US" sz="1600" dirty="0" smtClean="0"/>
          </a:p>
          <a:p>
            <a:pPr marL="990600" lvl="1" indent="-533400" eaLnBrk="1" hangingPunct="1">
              <a:lnSpc>
                <a:spcPct val="120000"/>
              </a:lnSpc>
              <a:defRPr/>
            </a:pPr>
            <a:endParaRPr lang="zh-CN" altLang="en-US" sz="2000" b="1" dirty="0" smtClean="0"/>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371475" y="1196975"/>
            <a:ext cx="8339138" cy="633413"/>
          </a:xfrm>
        </p:spPr>
        <p:txBody>
          <a:bodyPr lIns="0"/>
          <a:lstStyle/>
          <a:p>
            <a:pPr eaLnBrk="1" hangingPunct="1"/>
            <a:r>
              <a:rPr lang="en-US" altLang="zh-CN" b="1" smtClean="0">
                <a:sym typeface="+mn-ea"/>
              </a:rPr>
              <a:t>ASP.NET 3.5 </a:t>
            </a:r>
            <a:r>
              <a:rPr lang="zh-CN" altLang="en-US" b="1" smtClean="0">
                <a:sym typeface="+mn-ea"/>
              </a:rPr>
              <a:t>开发基础</a:t>
            </a:r>
            <a:endParaRPr lang="en-US" altLang="zh-CN" b="1" smtClean="0"/>
          </a:p>
        </p:txBody>
      </p:sp>
      <p:sp>
        <p:nvSpPr>
          <p:cNvPr id="11267" name="Rectangle 3"/>
          <p:cNvSpPr>
            <a:spLocks noGrp="1" noChangeArrowheads="1"/>
          </p:cNvSpPr>
          <p:nvPr>
            <p:ph type="body" idx="4294967295"/>
          </p:nvPr>
        </p:nvSpPr>
        <p:spPr>
          <a:xfrm>
            <a:off x="1538288" y="2185988"/>
            <a:ext cx="6423025" cy="2895600"/>
          </a:xfrm>
        </p:spPr>
        <p:txBody>
          <a:bodyPr lIns="0" tIns="0" rIns="0" bIns="0"/>
          <a:lstStyle/>
          <a:p>
            <a:pPr eaLnBrk="1" hangingPunct="1">
              <a:lnSpc>
                <a:spcPct val="115000"/>
              </a:lnSpc>
              <a:spcBef>
                <a:spcPct val="15000"/>
              </a:spcBef>
            </a:pPr>
            <a:r>
              <a:rPr lang="en-US" altLang="zh-CN" b="1" smtClean="0">
                <a:hlinkClick r:id="rId1" action="ppaction://hlinksldjump"/>
              </a:rPr>
              <a:t>ASP.NET 3.5</a:t>
            </a:r>
            <a:r>
              <a:rPr lang="zh-CN" altLang="en-US" b="1" smtClean="0">
                <a:hlinkClick r:id="rId1" action="ppaction://hlinksldjump"/>
              </a:rPr>
              <a:t>的开发及运行环境</a:t>
            </a:r>
            <a:r>
              <a:rPr lang="zh-CN" altLang="en-US" smtClean="0">
                <a:hlinkClick r:id="rId1" action="ppaction://hlinksldjump"/>
              </a:rPr>
              <a:t> </a:t>
            </a:r>
            <a:endParaRPr lang="zh-CN" altLang="en-US" smtClean="0"/>
          </a:p>
          <a:p>
            <a:pPr eaLnBrk="1" hangingPunct="1">
              <a:lnSpc>
                <a:spcPct val="115000"/>
              </a:lnSpc>
              <a:spcBef>
                <a:spcPct val="15000"/>
              </a:spcBef>
            </a:pPr>
            <a:r>
              <a:rPr lang="en-US" altLang="zh-CN" b="1" smtClean="0">
                <a:hlinkClick r:id="rId2" action="ppaction://hlinksldjump"/>
              </a:rPr>
              <a:t>Web</a:t>
            </a:r>
            <a:r>
              <a:rPr lang="zh-CN" altLang="en-US" b="1" smtClean="0">
                <a:hlinkClick r:id="rId2" action="ppaction://hlinksldjump"/>
              </a:rPr>
              <a:t>服务器</a:t>
            </a:r>
            <a:endParaRPr lang="zh-CN" altLang="en-US" b="1" smtClean="0"/>
          </a:p>
          <a:p>
            <a:pPr eaLnBrk="1" hangingPunct="1">
              <a:lnSpc>
                <a:spcPct val="115000"/>
              </a:lnSpc>
              <a:spcBef>
                <a:spcPct val="15000"/>
              </a:spcBef>
            </a:pPr>
            <a:r>
              <a:rPr lang="en-US" altLang="zh-CN" b="1" smtClean="0">
                <a:hlinkClick r:id="rId3" action="ppaction://hlinksldjump"/>
              </a:rPr>
              <a:t>ASP.NET</a:t>
            </a:r>
            <a:r>
              <a:rPr lang="zh-CN" altLang="en-US" b="1" smtClean="0">
                <a:hlinkClick r:id="rId3" action="ppaction://hlinksldjump"/>
              </a:rPr>
              <a:t>网页的处理过程</a:t>
            </a:r>
            <a:endParaRPr lang="en-US" altLang="zh-CN" b="1" smtClean="0"/>
          </a:p>
          <a:p>
            <a:pPr eaLnBrk="1" hangingPunct="1">
              <a:lnSpc>
                <a:spcPct val="115000"/>
              </a:lnSpc>
              <a:spcBef>
                <a:spcPct val="15000"/>
              </a:spcBef>
            </a:pPr>
            <a:endParaRPr lang="zh-CN" altLang="en-US" sz="2800" b="1" smtClean="0"/>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4294967295"/>
          </p:nvPr>
        </p:nvSpPr>
        <p:spPr>
          <a:xfrm>
            <a:off x="377825" y="790575"/>
            <a:ext cx="8499475" cy="5705475"/>
          </a:xfrm>
        </p:spPr>
        <p:txBody>
          <a:bodyPr lIns="0" tIns="0" rIns="0" bIns="0"/>
          <a:lstStyle/>
          <a:p>
            <a:pPr marL="990600" lvl="1" indent="-533400" eaLnBrk="1" hangingPunct="1">
              <a:lnSpc>
                <a:spcPct val="120000"/>
              </a:lnSpc>
              <a:defRPr/>
            </a:pPr>
            <a:r>
              <a:rPr lang="en-US" altLang="zh-CN" sz="2400" b="1" dirty="0" smtClean="0"/>
              <a:t>ASP.NET</a:t>
            </a:r>
            <a:r>
              <a:rPr lang="zh-CN" altLang="en-US" sz="2400" b="1" dirty="0" smtClean="0"/>
              <a:t>提供了数种方式，来为应用程序在不同客户的请求之间维护状态信息，以提供“有状态”的  网页。</a:t>
            </a:r>
            <a:endParaRPr lang="en-US" altLang="zh-CN" sz="2400" b="1" dirty="0" smtClean="0"/>
          </a:p>
          <a:p>
            <a:pPr marL="990600" lvl="1" indent="-533400" eaLnBrk="1" hangingPunct="1">
              <a:lnSpc>
                <a:spcPct val="120000"/>
              </a:lnSpc>
              <a:defRPr/>
            </a:pPr>
            <a:r>
              <a:rPr lang="en-US" altLang="zh-CN" sz="2400" b="1" dirty="0" smtClean="0"/>
              <a:t>ASP.NET 3.5</a:t>
            </a:r>
            <a:r>
              <a:rPr lang="zh-CN" altLang="en-US" sz="2400" b="1" dirty="0" smtClean="0"/>
              <a:t>提供了以下几种状态管理技术：</a:t>
            </a:r>
            <a:endParaRPr lang="en-US" altLang="zh-CN" sz="2400" b="1" dirty="0" smtClean="0"/>
          </a:p>
          <a:p>
            <a:pPr lvl="3">
              <a:lnSpc>
                <a:spcPct val="120000"/>
              </a:lnSpc>
              <a:defRPr/>
            </a:pPr>
            <a:r>
              <a:rPr lang="zh-CN" altLang="en-US" b="1" dirty="0" smtClean="0"/>
              <a:t>视图状态</a:t>
            </a:r>
            <a:endParaRPr lang="zh-CN" altLang="en-US" b="1" dirty="0" smtClean="0">
              <a:solidFill>
                <a:srgbClr val="000510"/>
              </a:solidFill>
            </a:endParaRPr>
          </a:p>
          <a:p>
            <a:pPr lvl="3">
              <a:lnSpc>
                <a:spcPct val="120000"/>
              </a:lnSpc>
              <a:defRPr/>
            </a:pPr>
            <a:r>
              <a:rPr lang="zh-CN" altLang="en-US" b="1" dirty="0" smtClean="0"/>
              <a:t>控件状态</a:t>
            </a:r>
            <a:endParaRPr lang="zh-CN" altLang="en-US" b="1" dirty="0" smtClean="0">
              <a:solidFill>
                <a:srgbClr val="000510"/>
              </a:solidFill>
            </a:endParaRPr>
          </a:p>
          <a:p>
            <a:pPr lvl="3">
              <a:lnSpc>
                <a:spcPct val="120000"/>
              </a:lnSpc>
              <a:defRPr/>
            </a:pPr>
            <a:r>
              <a:rPr lang="zh-CN" altLang="en-US" b="1" dirty="0" smtClean="0"/>
              <a:t>隐藏域</a:t>
            </a:r>
            <a:endParaRPr lang="zh-CN" altLang="en-US" b="1" dirty="0" smtClean="0">
              <a:solidFill>
                <a:srgbClr val="000510"/>
              </a:solidFill>
            </a:endParaRPr>
          </a:p>
          <a:p>
            <a:pPr lvl="3">
              <a:lnSpc>
                <a:spcPct val="120000"/>
              </a:lnSpc>
              <a:defRPr/>
            </a:pPr>
            <a:r>
              <a:rPr lang="en-US" altLang="zh-CN" b="1" dirty="0" smtClean="0"/>
              <a:t>Cookie</a:t>
            </a:r>
            <a:endParaRPr lang="zh-CN" altLang="en-US" b="1" dirty="0" smtClean="0">
              <a:solidFill>
                <a:srgbClr val="000510"/>
              </a:solidFill>
            </a:endParaRPr>
          </a:p>
          <a:p>
            <a:pPr lvl="3">
              <a:lnSpc>
                <a:spcPct val="120000"/>
              </a:lnSpc>
              <a:defRPr/>
            </a:pPr>
            <a:r>
              <a:rPr lang="zh-CN" altLang="en-US" b="1" dirty="0" smtClean="0"/>
              <a:t>查询字符串</a:t>
            </a:r>
            <a:endParaRPr lang="zh-CN" altLang="en-US" b="1" dirty="0" smtClean="0">
              <a:solidFill>
                <a:srgbClr val="000510"/>
              </a:solidFill>
            </a:endParaRPr>
          </a:p>
          <a:p>
            <a:pPr lvl="3">
              <a:lnSpc>
                <a:spcPct val="120000"/>
              </a:lnSpc>
              <a:defRPr/>
            </a:pPr>
            <a:r>
              <a:rPr lang="zh-CN" altLang="en-US" b="1" dirty="0" smtClean="0"/>
              <a:t>应用程序状态</a:t>
            </a:r>
            <a:endParaRPr lang="zh-CN" altLang="en-US" b="1" dirty="0" smtClean="0">
              <a:solidFill>
                <a:srgbClr val="000510"/>
              </a:solidFill>
            </a:endParaRPr>
          </a:p>
          <a:p>
            <a:pPr lvl="3">
              <a:lnSpc>
                <a:spcPct val="120000"/>
              </a:lnSpc>
              <a:defRPr/>
            </a:pPr>
            <a:r>
              <a:rPr lang="zh-CN" altLang="en-US" b="1" dirty="0" smtClean="0"/>
              <a:t>会话状态</a:t>
            </a:r>
            <a:endParaRPr lang="zh-CN" altLang="en-US" b="1" dirty="0" smtClean="0">
              <a:solidFill>
                <a:srgbClr val="000510"/>
              </a:solidFill>
            </a:endParaRPr>
          </a:p>
          <a:p>
            <a:pPr lvl="3">
              <a:lnSpc>
                <a:spcPct val="120000"/>
              </a:lnSpc>
              <a:defRPr/>
            </a:pPr>
            <a:r>
              <a:rPr lang="zh-CN" altLang="en-US" b="1" dirty="0" smtClean="0"/>
              <a:t>配置文件属性</a:t>
            </a:r>
            <a:endParaRPr lang="en-US" altLang="zh-CN" b="1" dirty="0" smtClean="0">
              <a:solidFill>
                <a:srgbClr val="000510"/>
              </a:solidFill>
            </a:endParaRPr>
          </a:p>
          <a:p>
            <a:pPr lvl="1">
              <a:lnSpc>
                <a:spcPct val="120000"/>
              </a:lnSpc>
              <a:defRPr/>
            </a:pPr>
            <a:r>
              <a:rPr lang="zh-CN" altLang="en-US" sz="2400" b="1" dirty="0" smtClean="0">
                <a:solidFill>
                  <a:srgbClr val="333399"/>
                </a:solidFill>
              </a:rPr>
              <a:t>（具体内容详见后续章节）</a:t>
            </a:r>
            <a:endParaRPr lang="zh-CN" altLang="en-US" sz="2400" b="1" dirty="0" smtClean="0">
              <a:solidFill>
                <a:srgbClr val="333399"/>
              </a:solidFill>
            </a:endParaRPr>
          </a:p>
        </p:txBody>
      </p:sp>
      <p:grpSp>
        <p:nvGrpSpPr>
          <p:cNvPr id="54275" name="组合 8"/>
          <p:cNvGrpSpPr/>
          <p:nvPr/>
        </p:nvGrpSpPr>
        <p:grpSpPr bwMode="auto">
          <a:xfrm>
            <a:off x="620078" y="2445703"/>
            <a:ext cx="863600" cy="1704975"/>
            <a:chOff x="344471" y="2433234"/>
            <a:chExt cx="864397" cy="1704813"/>
          </a:xfrm>
        </p:grpSpPr>
        <p:sp>
          <p:nvSpPr>
            <p:cNvPr id="4" name="左大括号 3"/>
            <p:cNvSpPr/>
            <p:nvPr/>
          </p:nvSpPr>
          <p:spPr>
            <a:xfrm>
              <a:off x="929210" y="2464981"/>
              <a:ext cx="279658" cy="1673066"/>
            </a:xfrm>
            <a:prstGeom prst="leftBrace">
              <a:avLst/>
            </a:prstGeom>
            <a:ln>
              <a:solidFill>
                <a:srgbClr val="800080"/>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54280" name="TextBox 5"/>
            <p:cNvSpPr txBox="1">
              <a:spLocks noChangeArrowheads="1"/>
            </p:cNvSpPr>
            <p:nvPr/>
          </p:nvSpPr>
          <p:spPr bwMode="auto">
            <a:xfrm>
              <a:off x="344471" y="2433234"/>
              <a:ext cx="492443" cy="1565328"/>
            </a:xfrm>
            <a:prstGeom prst="rect">
              <a:avLst/>
            </a:prstGeom>
            <a:noFill/>
            <a:ln w="9525">
              <a:noFill/>
              <a:miter lim="800000"/>
            </a:ln>
          </p:spPr>
          <p:txBody>
            <a:bodyPr vert="eaVert">
              <a:spAutoFit/>
            </a:bodyPr>
            <a:lstStyle/>
            <a:p>
              <a:r>
                <a:rPr lang="zh-CN" altLang="en-US">
                  <a:solidFill>
                    <a:srgbClr val="C00000"/>
                  </a:solidFill>
                  <a:latin typeface="幼圆" panose="02010509060101010101" pitchFamily="49" charset="-122"/>
                  <a:ea typeface="幼圆" panose="02010509060101010101" pitchFamily="49" charset="-122"/>
                </a:rPr>
                <a:t>基于客户端</a:t>
              </a:r>
              <a:endParaRPr lang="en-US">
                <a:solidFill>
                  <a:srgbClr val="C00000"/>
                </a:solidFill>
                <a:latin typeface="幼圆" panose="02010509060101010101" pitchFamily="49" charset="-122"/>
                <a:ea typeface="幼圆" panose="02010509060101010101" pitchFamily="49" charset="-122"/>
              </a:endParaRPr>
            </a:p>
          </p:txBody>
        </p:sp>
      </p:grpSp>
      <p:grpSp>
        <p:nvGrpSpPr>
          <p:cNvPr id="54276" name="组合 7"/>
          <p:cNvGrpSpPr/>
          <p:nvPr/>
        </p:nvGrpSpPr>
        <p:grpSpPr bwMode="auto">
          <a:xfrm>
            <a:off x="619443" y="4236720"/>
            <a:ext cx="882650" cy="1971675"/>
            <a:chOff x="372887" y="4181960"/>
            <a:chExt cx="882477" cy="1970868"/>
          </a:xfrm>
        </p:grpSpPr>
        <p:sp>
          <p:nvSpPr>
            <p:cNvPr id="5" name="左大括号 4"/>
            <p:cNvSpPr/>
            <p:nvPr/>
          </p:nvSpPr>
          <p:spPr>
            <a:xfrm>
              <a:off x="945862" y="4556457"/>
              <a:ext cx="309502" cy="975913"/>
            </a:xfrm>
            <a:prstGeom prst="leftBrace">
              <a:avLst/>
            </a:prstGeom>
            <a:ln>
              <a:solidFill>
                <a:srgbClr val="800080"/>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54278" name="TextBox 6"/>
            <p:cNvSpPr txBox="1">
              <a:spLocks noChangeArrowheads="1"/>
            </p:cNvSpPr>
            <p:nvPr/>
          </p:nvSpPr>
          <p:spPr bwMode="auto">
            <a:xfrm>
              <a:off x="372887" y="4181960"/>
              <a:ext cx="492443" cy="1970868"/>
            </a:xfrm>
            <a:prstGeom prst="rect">
              <a:avLst/>
            </a:prstGeom>
            <a:noFill/>
            <a:ln w="9525">
              <a:noFill/>
              <a:miter lim="800000"/>
            </a:ln>
          </p:spPr>
          <p:txBody>
            <a:bodyPr vert="eaVert">
              <a:spAutoFit/>
            </a:bodyPr>
            <a:lstStyle/>
            <a:p>
              <a:r>
                <a:rPr lang="zh-CN" altLang="en-US">
                  <a:solidFill>
                    <a:srgbClr val="C00000"/>
                  </a:solidFill>
                  <a:latin typeface="幼圆" panose="02010509060101010101" pitchFamily="49" charset="-122"/>
                  <a:ea typeface="幼圆" panose="02010509060101010101" pitchFamily="49" charset="-122"/>
                </a:rPr>
                <a:t>基于服务器端</a:t>
              </a:r>
              <a:endParaRPr lang="en-US">
                <a:solidFill>
                  <a:srgbClr val="C00000"/>
                </a:solidFill>
                <a:latin typeface="幼圆" panose="02010509060101010101" pitchFamily="49" charset="-122"/>
                <a:ea typeface="幼圆" panose="02010509060101010101" pitchFamily="49" charset="-122"/>
              </a:endParaRPr>
            </a:p>
          </p:txBody>
        </p:sp>
      </p:gr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4294967295"/>
          </p:nvPr>
        </p:nvSpPr>
        <p:spPr>
          <a:xfrm>
            <a:off x="377825" y="1008063"/>
            <a:ext cx="8499475" cy="5487987"/>
          </a:xfrm>
        </p:spPr>
        <p:txBody>
          <a:bodyPr lIns="0" tIns="0" rIns="0" bIns="0"/>
          <a:lstStyle/>
          <a:p>
            <a:pPr marL="990600" lvl="1" indent="-533400" eaLnBrk="1" hangingPunct="1">
              <a:lnSpc>
                <a:spcPct val="140000"/>
              </a:lnSpc>
            </a:pPr>
            <a:r>
              <a:rPr lang="zh-CN" altLang="en-US" sz="2400" b="1" smtClean="0"/>
              <a:t>利用“视图状态”维护状态示例：</a:t>
            </a:r>
            <a:endParaRPr lang="en-US" altLang="zh-CN" sz="2400" b="1" smtClean="0"/>
          </a:p>
          <a:p>
            <a:pPr marL="1390650" lvl="2" indent="-533400" eaLnBrk="1" hangingPunct="1">
              <a:lnSpc>
                <a:spcPct val="140000"/>
              </a:lnSpc>
            </a:pPr>
            <a:r>
              <a:rPr lang="en-US" altLang="zh-CN" sz="1800" smtClean="0"/>
              <a:t>D:\Web</a:t>
            </a:r>
            <a:r>
              <a:rPr lang="zh-CN" altLang="en-US" sz="1800" smtClean="0"/>
              <a:t>编程技术</a:t>
            </a:r>
            <a:r>
              <a:rPr lang="en-US" altLang="zh-CN" sz="1800" smtClean="0"/>
              <a:t>(2020)\</a:t>
            </a:r>
            <a:r>
              <a:rPr lang="zh-CN" altLang="en-US" sz="1800" smtClean="0"/>
              <a:t>第</a:t>
            </a:r>
            <a:r>
              <a:rPr lang="en-US" altLang="zh-CN" sz="1800" smtClean="0"/>
              <a:t>3</a:t>
            </a:r>
            <a:r>
              <a:rPr lang="zh-CN" altLang="en-US" sz="1800" smtClean="0"/>
              <a:t>章示例</a:t>
            </a:r>
            <a:r>
              <a:rPr lang="en-US" altLang="zh-CN" sz="1800" smtClean="0"/>
              <a:t>\ch3\State.aspx</a:t>
            </a:r>
            <a:endParaRPr lang="zh-CN" altLang="en-US" sz="1800" smtClean="0"/>
          </a:p>
          <a:p>
            <a:pPr marL="1390650" lvl="2" indent="-533400" eaLnBrk="1" hangingPunct="1">
              <a:lnSpc>
                <a:spcPct val="140000"/>
              </a:lnSpc>
            </a:pPr>
            <a:r>
              <a:rPr lang="zh-CN" altLang="en-US" sz="1800" b="1" smtClean="0">
                <a:solidFill>
                  <a:srgbClr val="333399"/>
                </a:solidFill>
              </a:rPr>
              <a:t>说明：</a:t>
            </a:r>
            <a:r>
              <a:rPr lang="en-US" altLang="zh-CN" sz="1800" smtClean="0">
                <a:solidFill>
                  <a:srgbClr val="333399"/>
                </a:solidFill>
              </a:rPr>
              <a:t>Label</a:t>
            </a:r>
            <a:r>
              <a:rPr lang="zh-CN" altLang="en-US" sz="1800" smtClean="0">
                <a:solidFill>
                  <a:srgbClr val="333399"/>
                </a:solidFill>
              </a:rPr>
              <a:t>控件利用“视图状态”（</a:t>
            </a:r>
            <a:r>
              <a:rPr lang="en-US" sz="1800" smtClean="0"/>
              <a:t>EnableViewState=“</a:t>
            </a:r>
            <a:r>
              <a:rPr lang="en-US" altLang="zh-CN" sz="1800" smtClean="0"/>
              <a:t>True</a:t>
            </a:r>
            <a:r>
              <a:rPr lang="en-US" sz="1800" smtClean="0"/>
              <a:t>”</a:t>
            </a:r>
            <a:r>
              <a:rPr lang="zh-CN" altLang="en-US" sz="1800" smtClean="0"/>
              <a:t>）维护状态；</a:t>
            </a:r>
            <a:endParaRPr lang="en-US" altLang="zh-CN" sz="1800" smtClean="0"/>
          </a:p>
          <a:p>
            <a:pPr marL="990600" lvl="1" indent="-533400" eaLnBrk="1" hangingPunct="1">
              <a:lnSpc>
                <a:spcPct val="140000"/>
              </a:lnSpc>
            </a:pPr>
            <a:r>
              <a:rPr lang="en-US" altLang="zh-CN" sz="2400" b="1" smtClean="0"/>
              <a:t>ASP.NET</a:t>
            </a:r>
            <a:r>
              <a:rPr lang="zh-CN" altLang="en-US" sz="2400" b="1" smtClean="0"/>
              <a:t>中，并非所有的控件都依赖于视图状态，很多控件能维持自己的状态，如</a:t>
            </a:r>
            <a:r>
              <a:rPr lang="en-US" altLang="zh-CN" sz="2400" b="1" smtClean="0"/>
              <a:t>TextBox</a:t>
            </a:r>
            <a:r>
              <a:rPr lang="zh-CN" altLang="en-US" sz="2400" b="1" smtClean="0"/>
              <a:t>、</a:t>
            </a:r>
            <a:r>
              <a:rPr lang="en-US" altLang="zh-CN" sz="2400" b="1" smtClean="0"/>
              <a:t>CheckBox</a:t>
            </a:r>
            <a:r>
              <a:rPr lang="zh-CN" altLang="en-US" sz="2400" b="1" smtClean="0"/>
              <a:t>等。</a:t>
            </a:r>
            <a:endParaRPr lang="en-US" altLang="zh-CN" sz="2400" b="1" smtClean="0">
              <a:solidFill>
                <a:srgbClr val="333399"/>
              </a:solidFill>
            </a:endParaRPr>
          </a:p>
        </p:txBody>
      </p:sp>
      <p:sp>
        <p:nvSpPr>
          <p:cNvPr id="4" name="动作按钮: 开始 3">
            <a:hlinkClick r:id="rId1" action="ppaction://hlinksldjump" highlightClick="1"/>
          </p:cNvPr>
          <p:cNvSpPr/>
          <p:nvPr/>
        </p:nvSpPr>
        <p:spPr>
          <a:xfrm>
            <a:off x="8523288" y="6245225"/>
            <a:ext cx="295275" cy="279400"/>
          </a:xfrm>
          <a:prstGeom prst="actionButtonBeginning">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defRPr/>
            </a:pPr>
            <a:endParaRPr lang="en-US"/>
          </a:p>
        </p:txBody>
      </p:sp>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430213" y="809625"/>
            <a:ext cx="8229600" cy="942975"/>
          </a:xfrm>
        </p:spPr>
        <p:txBody>
          <a:bodyPr lIns="0"/>
          <a:lstStyle/>
          <a:p>
            <a:pPr eaLnBrk="1" hangingPunct="1"/>
            <a:r>
              <a:rPr lang="en-US" altLang="zh-CN" sz="3600" b="1" smtClean="0"/>
              <a:t>3.4.4   ASP.NET</a:t>
            </a:r>
            <a:r>
              <a:rPr lang="zh-CN" altLang="en-US" sz="3600" b="1" smtClean="0"/>
              <a:t>网页生命周期阶段及生命周期事件</a:t>
            </a:r>
            <a:endParaRPr lang="zh-CN" altLang="en-US" sz="3600" b="1" smtClean="0"/>
          </a:p>
        </p:txBody>
      </p:sp>
      <p:sp>
        <p:nvSpPr>
          <p:cNvPr id="56323" name="Rectangle 3"/>
          <p:cNvSpPr>
            <a:spLocks noGrp="1" noChangeArrowheads="1"/>
          </p:cNvSpPr>
          <p:nvPr>
            <p:ph type="body" idx="4294967295"/>
          </p:nvPr>
        </p:nvSpPr>
        <p:spPr>
          <a:xfrm>
            <a:off x="377825" y="1984375"/>
            <a:ext cx="8499475" cy="4432300"/>
          </a:xfrm>
        </p:spPr>
        <p:txBody>
          <a:bodyPr lIns="0" tIns="0" rIns="0" bIns="0"/>
          <a:lstStyle/>
          <a:p>
            <a:pPr marL="609600" indent="-609600" eaLnBrk="1" hangingPunct="1">
              <a:lnSpc>
                <a:spcPct val="120000"/>
              </a:lnSpc>
              <a:defRPr/>
            </a:pPr>
            <a:r>
              <a:rPr lang="zh-CN" altLang="en-US" sz="2400" b="1" dirty="0" smtClean="0"/>
              <a:t>当获取网页的请求发送到</a:t>
            </a:r>
            <a:r>
              <a:rPr lang="en-US" altLang="zh-CN" sz="2400" b="1" dirty="0" smtClean="0"/>
              <a:t>Web</a:t>
            </a:r>
            <a:r>
              <a:rPr lang="zh-CN" altLang="en-US" sz="2400" b="1" dirty="0" smtClean="0"/>
              <a:t>服务器后，</a:t>
            </a:r>
            <a:r>
              <a:rPr lang="en-US" altLang="zh-CN" sz="2400" b="1" dirty="0" smtClean="0"/>
              <a:t>ASP.NET</a:t>
            </a:r>
            <a:r>
              <a:rPr lang="zh-CN" altLang="en-US" sz="2400" b="1" dirty="0" smtClean="0"/>
              <a:t>网页便开始运行，就会进入其生命周期。 </a:t>
            </a:r>
            <a:endParaRPr lang="zh-CN" altLang="en-US" sz="2400" b="1" dirty="0" smtClean="0"/>
          </a:p>
          <a:p>
            <a:pPr marL="609600" indent="-609600" eaLnBrk="1" hangingPunct="1">
              <a:lnSpc>
                <a:spcPct val="120000"/>
              </a:lnSpc>
              <a:defRPr/>
            </a:pPr>
            <a:r>
              <a:rPr lang="zh-CN" altLang="en-US" sz="2400" b="1" dirty="0" smtClean="0"/>
              <a:t>在生命周期的</a:t>
            </a:r>
            <a:r>
              <a:rPr lang="zh-CN" altLang="en-US" sz="2400" b="1" dirty="0" smtClean="0"/>
              <a:t>每个阶段中，都会有特定的事件被触发，而对应的事件处理程序也会被调用，</a:t>
            </a:r>
            <a:r>
              <a:rPr lang="zh-CN" altLang="en-US" sz="2400" b="1" i="1" dirty="0" smtClean="0">
                <a:solidFill>
                  <a:srgbClr val="800080"/>
                </a:solidFill>
              </a:rPr>
              <a:t>这些事件处理程序提供了网页内容的进入点</a:t>
            </a:r>
            <a:r>
              <a:rPr lang="zh-CN" altLang="en-US" sz="2400" b="1" dirty="0" smtClean="0"/>
              <a:t>。</a:t>
            </a:r>
            <a:endParaRPr lang="en-US" altLang="zh-CN" sz="2400" b="1" dirty="0" smtClean="0"/>
          </a:p>
          <a:p>
            <a:pPr marL="609600" indent="-609600" eaLnBrk="1" hangingPunct="1">
              <a:lnSpc>
                <a:spcPct val="120000"/>
              </a:lnSpc>
              <a:defRPr/>
            </a:pPr>
            <a:r>
              <a:rPr lang="zh-CN" altLang="en-US" sz="2400" b="1" dirty="0" smtClean="0">
                <a:solidFill>
                  <a:srgbClr val="CC0000"/>
                </a:solidFill>
              </a:rPr>
              <a:t>注</a:t>
            </a:r>
            <a:r>
              <a:rPr lang="zh-CN" altLang="en-US" sz="2400" b="1" dirty="0" smtClean="0">
                <a:solidFill>
                  <a:srgbClr val="C00000"/>
                </a:solidFill>
              </a:rPr>
              <a:t>：</a:t>
            </a:r>
            <a:r>
              <a:rPr lang="en-US" altLang="zh-CN" sz="2400" b="1" dirty="0" smtClean="0">
                <a:solidFill>
                  <a:srgbClr val="0070C0"/>
                </a:solidFill>
              </a:rPr>
              <a:t> </a:t>
            </a:r>
            <a:r>
              <a:rPr lang="zh-CN" altLang="en-US" sz="2400" dirty="0" smtClean="0">
                <a:solidFill>
                  <a:schemeClr val="accent2">
                    <a:lumMod val="50000"/>
                  </a:schemeClr>
                </a:solidFill>
                <a:latin typeface="微软雅黑" panose="020B0503020204020204" charset="-122"/>
                <a:ea typeface="微软雅黑" panose="020B0503020204020204" charset="-122"/>
              </a:rPr>
              <a:t>“</a:t>
            </a:r>
            <a:r>
              <a:rPr lang="en-US" altLang="zh-CN" sz="2400" dirty="0" smtClean="0">
                <a:solidFill>
                  <a:schemeClr val="accent2">
                    <a:lumMod val="50000"/>
                  </a:schemeClr>
                </a:solidFill>
                <a:latin typeface="微软雅黑" panose="020B0503020204020204" charset="-122"/>
                <a:ea typeface="微软雅黑" panose="020B0503020204020204" charset="-122"/>
              </a:rPr>
              <a:t>ASP.NET</a:t>
            </a:r>
            <a:r>
              <a:rPr lang="zh-CN" altLang="en-US" sz="2400" dirty="0" smtClean="0">
                <a:solidFill>
                  <a:schemeClr val="accent2">
                    <a:lumMod val="50000"/>
                  </a:schemeClr>
                </a:solidFill>
                <a:latin typeface="微软雅黑" panose="020B0503020204020204" charset="-122"/>
                <a:ea typeface="微软雅黑" panose="020B0503020204020204" charset="-122"/>
              </a:rPr>
              <a:t>网页生命周期”不同于“</a:t>
            </a:r>
            <a:r>
              <a:rPr lang="en-US" altLang="zh-CN" sz="2400" dirty="0" smtClean="0">
                <a:solidFill>
                  <a:schemeClr val="accent2">
                    <a:lumMod val="50000"/>
                  </a:schemeClr>
                </a:solidFill>
                <a:latin typeface="微软雅黑" panose="020B0503020204020204" charset="-122"/>
                <a:ea typeface="微软雅黑" panose="020B0503020204020204" charset="-122"/>
              </a:rPr>
              <a:t>ASP.NET</a:t>
            </a:r>
            <a:r>
              <a:rPr lang="zh-CN" altLang="en-US" sz="2400" dirty="0" smtClean="0">
                <a:solidFill>
                  <a:schemeClr val="accent2">
                    <a:lumMod val="50000"/>
                  </a:schemeClr>
                </a:solidFill>
                <a:latin typeface="微软雅黑" panose="020B0503020204020204" charset="-122"/>
                <a:ea typeface="微软雅黑" panose="020B0503020204020204" charset="-122"/>
              </a:rPr>
              <a:t>应用程序生命周期”。</a:t>
            </a:r>
            <a:endParaRPr lang="en-US" altLang="zh-CN" sz="2400" dirty="0" smtClean="0">
              <a:solidFill>
                <a:schemeClr val="accent2">
                  <a:lumMod val="50000"/>
                </a:schemeClr>
              </a:solidFill>
              <a:latin typeface="微软雅黑" panose="020B0503020204020204" charset="-122"/>
              <a:ea typeface="微软雅黑" panose="020B0503020204020204" charset="-122"/>
            </a:endParaRPr>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4294967295"/>
          </p:nvPr>
        </p:nvSpPr>
        <p:spPr>
          <a:xfrm>
            <a:off x="322263" y="846138"/>
            <a:ext cx="8499475" cy="677862"/>
          </a:xfrm>
          <a:noFill/>
        </p:spPr>
        <p:txBody>
          <a:bodyPr lIns="0" tIns="0" rIns="0" bIns="0"/>
          <a:lstStyle/>
          <a:p>
            <a:pPr marL="609600" indent="-609600" eaLnBrk="1" hangingPunct="1">
              <a:lnSpc>
                <a:spcPct val="120000"/>
              </a:lnSpc>
            </a:pPr>
            <a:r>
              <a:rPr lang="zh-CN" altLang="en-US" sz="2400" b="1" smtClean="0"/>
              <a:t>生命周期阶段如下表所示：</a:t>
            </a:r>
            <a:endParaRPr lang="en-US" altLang="zh-CN" sz="2400" b="1" smtClean="0"/>
          </a:p>
        </p:txBody>
      </p:sp>
      <p:graphicFrame>
        <p:nvGraphicFramePr>
          <p:cNvPr id="278531" name="Group 3"/>
          <p:cNvGraphicFramePr>
            <a:graphicFrameLocks noGrp="1"/>
          </p:cNvGraphicFramePr>
          <p:nvPr/>
        </p:nvGraphicFramePr>
        <p:xfrm>
          <a:off x="434975" y="1628775"/>
          <a:ext cx="8083550" cy="4389120"/>
        </p:xfrm>
        <a:graphic>
          <a:graphicData uri="http://schemas.openxmlformats.org/drawingml/2006/table">
            <a:tbl>
              <a:tblPr/>
              <a:tblGrid>
                <a:gridCol w="1336675"/>
                <a:gridCol w="6746875"/>
              </a:tblGrid>
              <a:tr h="342900">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阶  段</a:t>
                      </a:r>
                      <a:endParaRPr kumimoji="0" lang="zh-CN" altLang="en-US" sz="2400" b="1" i="0" u="none" strike="noStrike" cap="none" normalizeH="0" baseline="0" dirty="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说    明</a:t>
                      </a:r>
                      <a:endParaRPr kumimoji="0" lang="zh-CN" altLang="en-US"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544513">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页请求</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页请求发生在页生命周期开始之前。用户请求页时，</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ASP.NET</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将确定是否需要分析和编译页（从而开始页的生命周期），或者是否可以在不运行页的情况下发送页的缓存版本以进行响应。</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180975">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开始</a:t>
                      </a:r>
                      <a:endParaRPr kumimoji="0" lang="en-US" altLang="zh-CN"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（启动）</a:t>
                      </a:r>
                      <a:endParaRPr kumimoji="0" lang="zh-CN" altLang="en-US" sz="20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在开始阶段，将设置页属性，如</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hlinkClick r:id="rId1"/>
                        </a:rPr>
                        <a:t>Request</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hlinkClick r:id="rId2"/>
                        </a:rPr>
                        <a:t>Response</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。在此阶段，页还将确定请求是回发请求还是新请求，并设置</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hlinkClick r:id="rId3"/>
                        </a:rPr>
                        <a:t>IsPostBack</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属性。此外，在开始阶段，还将设置页的</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hlinkClick r:id="rId4"/>
                        </a:rPr>
                        <a:t>UICulture</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属性。</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544513">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页初始化</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页初始化期间，网页中的控件已可以使用，并且每个控件的</a:t>
                      </a:r>
                      <a:r>
                        <a:rPr kumimoji="0" lang="en-US" altLang="zh-CN" sz="2000" b="1" i="0" u="none" strike="noStrike" cap="none" normalizeH="0" baseline="0" dirty="0" err="1"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hlinkClick r:id="rId5"/>
                        </a:rPr>
                        <a:t>UniqueID</a:t>
                      </a: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属性也会被设置。此外，任何主题都将应用于页。如果当前请求是回发请求，则返回数据还不会加载，控件属性值也不会从视图状态中取回。</a:t>
                      </a:r>
                      <a:endParaRPr kumimoji="0" lang="zh-CN" altLang="en-US" sz="20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r>
            </a:tbl>
          </a:graphicData>
        </a:graphic>
      </p:graphicFrame>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4294967295"/>
          </p:nvPr>
        </p:nvSpPr>
        <p:spPr>
          <a:xfrm>
            <a:off x="338138" y="722313"/>
            <a:ext cx="8499475" cy="677862"/>
          </a:xfrm>
        </p:spPr>
        <p:txBody>
          <a:bodyPr lIns="0" tIns="0" rIns="0" bIns="0"/>
          <a:lstStyle/>
          <a:p>
            <a:pPr marL="609600" indent="-609600" eaLnBrk="1" hangingPunct="1">
              <a:lnSpc>
                <a:spcPct val="120000"/>
              </a:lnSpc>
              <a:buFont typeface="Wingdings" panose="05000000000000000000" pitchFamily="2" charset="2"/>
              <a:buNone/>
            </a:pPr>
            <a:endParaRPr lang="en-US" altLang="zh-CN" sz="2400" b="1" smtClean="0"/>
          </a:p>
        </p:txBody>
      </p:sp>
      <p:graphicFrame>
        <p:nvGraphicFramePr>
          <p:cNvPr id="280597" name="Group 21"/>
          <p:cNvGraphicFramePr>
            <a:graphicFrameLocks noGrp="1"/>
          </p:cNvGraphicFramePr>
          <p:nvPr/>
        </p:nvGraphicFramePr>
        <p:xfrm>
          <a:off x="300038" y="1209675"/>
          <a:ext cx="8543925" cy="4523742"/>
        </p:xfrm>
        <a:graphic>
          <a:graphicData uri="http://schemas.openxmlformats.org/drawingml/2006/table">
            <a:tbl>
              <a:tblPr/>
              <a:tblGrid>
                <a:gridCol w="1841500"/>
                <a:gridCol w="6702425"/>
              </a:tblGrid>
              <a:tr h="747713">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加载</a:t>
                      </a:r>
                      <a:endParaRPr kumimoji="0" lang="zh-CN" altLang="en-US" sz="20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加载期间，如果当前请求是回发请求，则会从视图状态和控件状态取得并加载并加载控件属性值。</a:t>
                      </a:r>
                      <a:endParaRPr kumimoji="0" lang="zh-CN" altLang="en-US" sz="20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922338">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验证</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在验证期间，将调用所有验证程序控件的</a:t>
                      </a:r>
                      <a:r>
                        <a:rPr kumimoji="0" lang="en-US" altLang="zh-CN"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hlinkClick r:id="rId1"/>
                        </a:rPr>
                        <a:t>Validate</a:t>
                      </a: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方法，此方法将设置各个验证程序控件和页的</a:t>
                      </a:r>
                      <a:r>
                        <a:rPr kumimoji="0" lang="en-US" altLang="zh-CN" sz="2000" b="1" i="0" u="none" strike="noStrike" cap="none" normalizeH="0" baseline="0" dirty="0" err="1"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hlinkClick r:id="rId2"/>
                        </a:rPr>
                        <a:t>IsValid</a:t>
                      </a: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属性。</a:t>
                      </a:r>
                      <a:endParaRPr kumimoji="0" lang="zh-CN" altLang="en-US" sz="20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496888">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回发事件处理</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如果请求是回发请求，则将调用所有事件处理程序。</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1350963">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呈现</a:t>
                      </a:r>
                      <a:endParaRPr kumimoji="0" lang="en-US" altLang="zh-CN"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（解释）</a:t>
                      </a:r>
                      <a:endParaRPr kumimoji="0" lang="zh-CN" altLang="en-US" sz="20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在呈现之前，会该页和所有控件的视图状态保存起来。在呈现阶段中，网页会调用每个控件</a:t>
                      </a:r>
                      <a:r>
                        <a:rPr kumimoji="0" lang="en-US" altLang="zh-CN"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hlinkClick r:id="rId3"/>
                        </a:rPr>
                        <a:t>Render</a:t>
                      </a: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方法，它会提供一个文本编写器，用于将控件的输出写入页的</a:t>
                      </a:r>
                      <a:r>
                        <a:rPr kumimoji="0" lang="en-US" altLang="zh-CN"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hlinkClick r:id="rId4"/>
                        </a:rPr>
                        <a:t>Response</a:t>
                      </a: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属性的</a:t>
                      </a:r>
                      <a:r>
                        <a:rPr kumimoji="0" lang="en-US" altLang="zh-CN" sz="2000" b="1" i="0" u="none" strike="noStrike" cap="none" normalizeH="0" baseline="0" dirty="0" err="1"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hlinkClick r:id="rId5"/>
                        </a:rPr>
                        <a:t>OutputStream</a:t>
                      </a: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中。</a:t>
                      </a:r>
                      <a:endParaRPr kumimoji="0" lang="zh-CN" altLang="en-US" sz="20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922338">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卸载</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完全呈现页并已将页发送至客户端，准备丢弃该页时，将调用卸载。此时，将卸载页属性（如</a:t>
                      </a:r>
                      <a:r>
                        <a:rPr kumimoji="0" lang="en-US" altLang="zh-CN"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hlinkClick r:id="rId4"/>
                        </a:rPr>
                        <a:t>Response</a:t>
                      </a: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hlinkClick r:id="rId6"/>
                        </a:rPr>
                        <a:t>Request</a:t>
                      </a: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）并执行清理。</a:t>
                      </a:r>
                      <a:endParaRPr kumimoji="0" lang="zh-CN" altLang="en-US" sz="20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r>
            </a:tbl>
          </a:graphicData>
        </a:graphic>
      </p:graphicFrame>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4294967295"/>
          </p:nvPr>
        </p:nvSpPr>
        <p:spPr>
          <a:xfrm>
            <a:off x="377825" y="1100138"/>
            <a:ext cx="8499475" cy="4762500"/>
          </a:xfrm>
          <a:noFill/>
        </p:spPr>
        <p:txBody>
          <a:bodyPr lIns="0" tIns="0" rIns="0" bIns="0"/>
          <a:lstStyle/>
          <a:p>
            <a:pPr marL="609600" indent="-609600" eaLnBrk="1" hangingPunct="1">
              <a:lnSpc>
                <a:spcPct val="120000"/>
              </a:lnSpc>
            </a:pPr>
            <a:r>
              <a:rPr lang="zh-CN" altLang="en-US" sz="2400" b="1" smtClean="0"/>
              <a:t>生命周期的每一个阶段中，网页都会触发特定的事件，可以利用这些事件来运行自己的程序代码（创建事件处理程序），以便完成所需的操作。表中列出了最常使用的生命周期事件。</a:t>
            </a:r>
            <a:endParaRPr lang="en-US" altLang="zh-CN" sz="2400" b="1" smtClean="0"/>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4294967295"/>
          </p:nvPr>
        </p:nvSpPr>
        <p:spPr>
          <a:xfrm>
            <a:off x="354013" y="846138"/>
            <a:ext cx="8499475" cy="677862"/>
          </a:xfrm>
          <a:noFill/>
        </p:spPr>
        <p:txBody>
          <a:bodyPr lIns="0" tIns="0" rIns="0" bIns="0"/>
          <a:lstStyle/>
          <a:p>
            <a:pPr marL="609600" indent="-609600" eaLnBrk="1" hangingPunct="1">
              <a:lnSpc>
                <a:spcPct val="120000"/>
              </a:lnSpc>
            </a:pPr>
            <a:r>
              <a:rPr lang="zh-CN" altLang="en-US" sz="2400" b="1" smtClean="0"/>
              <a:t>常用生命周期事件：</a:t>
            </a:r>
            <a:endParaRPr lang="en-US" altLang="zh-CN" sz="2400" b="1" smtClean="0"/>
          </a:p>
        </p:txBody>
      </p:sp>
      <p:graphicFrame>
        <p:nvGraphicFramePr>
          <p:cNvPr id="282645" name="Group 21"/>
          <p:cNvGraphicFramePr>
            <a:graphicFrameLocks noGrp="1"/>
          </p:cNvGraphicFramePr>
          <p:nvPr/>
        </p:nvGraphicFramePr>
        <p:xfrm>
          <a:off x="461963" y="1635125"/>
          <a:ext cx="8288337" cy="4023360"/>
        </p:xfrm>
        <a:graphic>
          <a:graphicData uri="http://schemas.openxmlformats.org/drawingml/2006/table">
            <a:tbl>
              <a:tblPr/>
              <a:tblGrid>
                <a:gridCol w="1695450"/>
                <a:gridCol w="6592887"/>
              </a:tblGrid>
              <a:tr h="298450">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 事 件</a:t>
                      </a:r>
                      <a:endParaRPr kumimoji="0" lang="zh-CN" altLang="en-US" sz="2000" b="1" i="0" u="none" strike="noStrike" cap="none" normalizeH="0" baseline="0" dirty="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典 型 的使 用方式</a:t>
                      </a:r>
                      <a:endParaRPr kumimoji="0" lang="zh-CN" altLang="en-US" sz="2000" b="1" i="0" u="none" strike="noStrike" cap="none" normalizeH="0" baseline="0" dirty="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930275">
                <a:tc>
                  <a:txBody>
                    <a:bodyPr/>
                    <a:lstStyle/>
                    <a:p>
                      <a:pPr marL="342900" marR="0" lvl="0" indent="-342900" algn="l" defTabSz="914400" rtl="0" eaLnBrk="0" fontAlgn="t" latinLnBrk="0" hangingPunct="0">
                        <a:lnSpc>
                          <a:spcPct val="120000"/>
                        </a:lnSpc>
                        <a:spcBef>
                          <a:spcPct val="0"/>
                        </a:spcBef>
                        <a:spcAft>
                          <a:spcPct val="0"/>
                        </a:spcAft>
                        <a:buClrTx/>
                        <a:buSzTx/>
                        <a:buFontTx/>
                        <a:buNone/>
                      </a:pP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Page_PreInit</a:t>
                      </a:r>
                      <a:endParaRPr kumimoji="0" lang="en-US" altLang="zh-CN"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0" fontAlgn="t" latinLnBrk="0" hangingPunct="0">
                        <a:lnSpc>
                          <a:spcPct val="12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检查</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IsPostBack</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属性来确定是否是第</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次处理该页；创建或重新创建动态控件；动态设置母版页；动态设置</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hlinkClick r:id="rId1"/>
                        </a:rPr>
                        <a:t>Theme</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属性；读取或设置配置文件属性值。注意：如果请求是回发请求，则控件的值尚未从视图状态还原。如果在此阶段设置控件属性，则其值可能会在下一事件中被覆盖。</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530225">
                <a:tc>
                  <a:txBody>
                    <a:bodyPr/>
                    <a:lstStyle/>
                    <a:p>
                      <a:pPr marL="342900" marR="0" lvl="0" indent="-342900" algn="l" defTabSz="914400" rtl="0" eaLnBrk="0" fontAlgn="t" latinLnBrk="0" hangingPunct="0">
                        <a:lnSpc>
                          <a:spcPct val="120000"/>
                        </a:lnSpc>
                        <a:spcBef>
                          <a:spcPct val="0"/>
                        </a:spcBef>
                        <a:spcAft>
                          <a:spcPct val="0"/>
                        </a:spcAft>
                        <a:buClrTx/>
                        <a:buSzTx/>
                        <a:buFontTx/>
                        <a:buNone/>
                      </a:pP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Page_Init</a:t>
                      </a:r>
                      <a:endParaRPr kumimoji="0" lang="en-US" altLang="zh-CN" sz="2000" b="1" i="0" u="sng"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t" latinLnBrk="0" hangingPunct="0">
                        <a:lnSpc>
                          <a:spcPct val="12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在所有控件都已初始化且已应用所有外观设置后引发。使用该事件来读取或初始化控件属性。</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333375">
                <a:tc>
                  <a:txBody>
                    <a:bodyPr/>
                    <a:lstStyle/>
                    <a:p>
                      <a:pPr marL="342900" marR="0" lvl="0" indent="-342900" algn="l" defTabSz="914400" rtl="0" eaLnBrk="0" fontAlgn="t" latinLnBrk="0" hangingPunct="0">
                        <a:lnSpc>
                          <a:spcPct val="120000"/>
                        </a:lnSpc>
                        <a:spcBef>
                          <a:spcPct val="0"/>
                        </a:spcBef>
                        <a:spcAft>
                          <a:spcPct val="0"/>
                        </a:spcAft>
                        <a:buClrTx/>
                        <a:buSzTx/>
                        <a:buFontTx/>
                        <a:buNone/>
                      </a:pP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Page_Load</a:t>
                      </a:r>
                      <a:endParaRPr kumimoji="0" lang="en-US" altLang="zh-CN"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c>
                  <a:txBody>
                    <a:bodyPr/>
                    <a:lstStyle/>
                    <a:p>
                      <a:pPr marL="342900" marR="0" lvl="0" indent="-342900" algn="l" defTabSz="914400" rtl="0" eaLnBrk="0" fontAlgn="t" latinLnBrk="0" hangingPunct="0">
                        <a:lnSpc>
                          <a:spcPct val="12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读取和设置控件属性；建立数据库连接。</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r>
            </a:tbl>
          </a:graphicData>
        </a:graphic>
      </p:graphicFrame>
      <p:sp>
        <p:nvSpPr>
          <p:cNvPr id="4" name="动作按钮: 后退或前一项 3">
            <a:hlinkClick r:id="rId2" action="ppaction://hlinksldjump" highlightClick="1"/>
          </p:cNvPr>
          <p:cNvSpPr/>
          <p:nvPr/>
        </p:nvSpPr>
        <p:spPr>
          <a:xfrm>
            <a:off x="4556125" y="6153150"/>
            <a:ext cx="247650" cy="231775"/>
          </a:xfrm>
          <a:prstGeom prst="actionButtonBackPrevious">
            <a:avLst/>
          </a:prstGeom>
          <a:solidFill>
            <a:srgbClr val="00B0F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body" idx="4294967295"/>
          </p:nvPr>
        </p:nvSpPr>
        <p:spPr>
          <a:xfrm>
            <a:off x="338138" y="722313"/>
            <a:ext cx="8499475" cy="677862"/>
          </a:xfrm>
        </p:spPr>
        <p:txBody>
          <a:bodyPr lIns="0" tIns="0" rIns="0" bIns="0"/>
          <a:lstStyle/>
          <a:p>
            <a:pPr marL="609600" indent="-609600" eaLnBrk="1" hangingPunct="1">
              <a:lnSpc>
                <a:spcPct val="120000"/>
              </a:lnSpc>
              <a:buFont typeface="Wingdings" panose="05000000000000000000" pitchFamily="2" charset="2"/>
              <a:buNone/>
            </a:pPr>
            <a:endParaRPr lang="en-US" altLang="zh-CN" sz="2400" b="1" smtClean="0"/>
          </a:p>
        </p:txBody>
      </p:sp>
      <p:graphicFrame>
        <p:nvGraphicFramePr>
          <p:cNvPr id="284695" name="Group 23"/>
          <p:cNvGraphicFramePr>
            <a:graphicFrameLocks noGrp="1"/>
          </p:cNvGraphicFramePr>
          <p:nvPr/>
        </p:nvGraphicFramePr>
        <p:xfrm>
          <a:off x="371475" y="1133475"/>
          <a:ext cx="8543925" cy="4911725"/>
        </p:xfrm>
        <a:graphic>
          <a:graphicData uri="http://schemas.openxmlformats.org/drawingml/2006/table">
            <a:tbl>
              <a:tblPr/>
              <a:tblGrid>
                <a:gridCol w="2249488"/>
                <a:gridCol w="6294437"/>
              </a:tblGrid>
              <a:tr h="1727200">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控件事件</a:t>
                      </a:r>
                      <a:endParaRPr kumimoji="0" lang="zh-CN" altLang="en-US" sz="20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使用这些事件来处理特定控件事件，如</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hlinkClick r:id="rId1"/>
                        </a:rPr>
                        <a:t>Button</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控件的</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hlinkClick r:id="rId2"/>
                        </a:rPr>
                        <a:t>Click</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事件或</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hlinkClick r:id="rId3"/>
                        </a:rPr>
                        <a:t>TextBox</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控件的</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hlinkClick r:id="rId4"/>
                        </a:rPr>
                        <a:t>TextChanged</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事件。注意：在回发请求中，如果页包含验证程序控件，在执行控件事件前，一般要检查</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hlinkClick r:id="rId5"/>
                        </a:rPr>
                        <a:t>Page</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和各个验证控件的</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hlinkClick r:id="rId6"/>
                        </a:rPr>
                        <a:t>IsValid</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属性，看页面验证是否通过。</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479425">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Page_PreRender</a:t>
                      </a:r>
                      <a:endParaRPr kumimoji="0" lang="en-US" altLang="zh-CN"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使用该事件对页或其控件的内容进行最后更改。</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2705100">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Page_UnLoad</a:t>
                      </a:r>
                      <a:endParaRPr kumimoji="0" lang="en-US" altLang="zh-CN"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在每个控件的</a:t>
                      </a:r>
                      <a:r>
                        <a:rPr kumimoji="0" lang="en-US" altLang="zh-CN"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Unload</a:t>
                      </a: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事件被触发之后，才会触发网页的</a:t>
                      </a:r>
                      <a:r>
                        <a:rPr kumimoji="0" lang="en-US" altLang="zh-CN"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Unload</a:t>
                      </a: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事件。对控件而言，使用该事件对特定控件执行最后清理，如关闭控件特定数据库连接。对于网页自身，使用该事件来执行最后清理工作，如：关闭打开的文件和数据库连接，或完成日志记录或其它请求特定任务。注意：在卸载阶段，页及其控件已被呈现，因此无法对响应流做进一步更改。如果尝试调用方法（如</a:t>
                      </a:r>
                      <a:r>
                        <a:rPr kumimoji="0" lang="en-US" altLang="zh-CN" sz="2000" b="1" i="0" u="none" strike="noStrike" cap="none" normalizeH="0" baseline="0" dirty="0" err="1"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Response.Write</a:t>
                      </a: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方法），则该页将引发异常。</a:t>
                      </a:r>
                      <a:endParaRPr kumimoji="0" lang="zh-CN" altLang="en-US" sz="20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r>
            </a:tbl>
          </a:graphicData>
        </a:graphic>
      </p:graphicFrame>
      <p:sp>
        <p:nvSpPr>
          <p:cNvPr id="5" name="动作按钮: 开始 4">
            <a:hlinkClick r:id="rId7" action="ppaction://hlinksldjump" highlightClick="1"/>
          </p:cNvPr>
          <p:cNvSpPr/>
          <p:nvPr/>
        </p:nvSpPr>
        <p:spPr>
          <a:xfrm>
            <a:off x="8461375" y="6245225"/>
            <a:ext cx="325438" cy="279400"/>
          </a:xfrm>
          <a:prstGeom prst="actionButtonBeginning">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414338" y="701675"/>
            <a:ext cx="8229600" cy="942975"/>
          </a:xfrm>
        </p:spPr>
        <p:txBody>
          <a:bodyPr lIns="0"/>
          <a:lstStyle/>
          <a:p>
            <a:pPr eaLnBrk="1" hangingPunct="1"/>
            <a:r>
              <a:rPr lang="en-US" altLang="zh-CN" sz="3600" b="1" smtClean="0"/>
              <a:t>3.4.5  Page</a:t>
            </a:r>
            <a:r>
              <a:rPr lang="zh-CN" altLang="en-US" sz="3600" b="1" smtClean="0"/>
              <a:t>类的属性</a:t>
            </a:r>
            <a:endParaRPr lang="zh-CN" altLang="en-US" sz="3600" b="1" smtClean="0"/>
          </a:p>
        </p:txBody>
      </p:sp>
      <p:sp>
        <p:nvSpPr>
          <p:cNvPr id="63491" name="Rectangle 3"/>
          <p:cNvSpPr>
            <a:spLocks noGrp="1" noChangeArrowheads="1"/>
          </p:cNvSpPr>
          <p:nvPr>
            <p:ph type="body" idx="4294967295"/>
          </p:nvPr>
        </p:nvSpPr>
        <p:spPr>
          <a:xfrm>
            <a:off x="377825" y="1766888"/>
            <a:ext cx="8499475" cy="4602162"/>
          </a:xfrm>
        </p:spPr>
        <p:txBody>
          <a:bodyPr lIns="0" tIns="0" rIns="0" bIns="0"/>
          <a:lstStyle/>
          <a:p>
            <a:pPr marL="609600" indent="-609600" eaLnBrk="1" hangingPunct="1">
              <a:lnSpc>
                <a:spcPct val="120000"/>
              </a:lnSpc>
            </a:pPr>
            <a:r>
              <a:rPr lang="en-US" altLang="zh-CN" sz="2400" b="1" dirty="0" smtClean="0"/>
              <a:t>ASP.NET</a:t>
            </a:r>
            <a:r>
              <a:rPr lang="zh-CN" altLang="en-US" sz="2400" b="1" dirty="0" smtClean="0"/>
              <a:t>网页最终都继承自</a:t>
            </a:r>
            <a:r>
              <a:rPr lang="en-US" altLang="zh-CN" sz="2400" b="1" dirty="0" smtClean="0"/>
              <a:t>Page</a:t>
            </a:r>
            <a:r>
              <a:rPr lang="zh-CN" altLang="en-US" sz="2400" b="1" dirty="0" smtClean="0"/>
              <a:t>类，因此，应了解</a:t>
            </a:r>
            <a:r>
              <a:rPr lang="en-US" altLang="zh-CN" sz="2400" b="1" dirty="0" smtClean="0"/>
              <a:t>Page</a:t>
            </a:r>
            <a:r>
              <a:rPr lang="zh-CN" altLang="en-US" sz="2400" b="1" dirty="0" smtClean="0"/>
              <a:t>类的相关属性和事件（生命周期事件）。</a:t>
            </a:r>
            <a:endParaRPr lang="en-US" altLang="zh-CN" sz="2400" b="1" dirty="0" smtClean="0"/>
          </a:p>
          <a:p>
            <a:pPr marL="609600" indent="-609600" eaLnBrk="1" hangingPunct="1">
              <a:lnSpc>
                <a:spcPct val="120000"/>
              </a:lnSpc>
            </a:pPr>
            <a:r>
              <a:rPr lang="en-US" altLang="zh-CN" sz="2400" b="1" dirty="0" smtClean="0"/>
              <a:t>Page</a:t>
            </a:r>
            <a:r>
              <a:rPr lang="zh-CN" altLang="en-US" sz="2400" b="1" dirty="0" smtClean="0"/>
              <a:t>类的</a:t>
            </a:r>
            <a:r>
              <a:rPr lang="zh-CN" altLang="en-US" sz="2400" b="1" dirty="0" smtClean="0"/>
              <a:t>常用属性如下：</a:t>
            </a:r>
            <a:endParaRPr lang="en-US" altLang="zh-CN" sz="2400" b="1" dirty="0" smtClean="0"/>
          </a:p>
          <a:p>
            <a:pPr lvl="1">
              <a:lnSpc>
                <a:spcPct val="150000"/>
              </a:lnSpc>
            </a:pPr>
            <a:r>
              <a:rPr lang="en-US" altLang="zh-CN" sz="2400" b="1" dirty="0" err="1" smtClean="0"/>
              <a:t>IsPostBack</a:t>
            </a:r>
            <a:r>
              <a:rPr lang="zh-CN" altLang="en-US" sz="2400" b="1" dirty="0" smtClean="0"/>
              <a:t>属性</a:t>
            </a:r>
            <a:r>
              <a:rPr lang="zh-CN" altLang="en-US" sz="2400" dirty="0" smtClean="0"/>
              <a:t> </a:t>
            </a:r>
            <a:endParaRPr lang="zh-CN" altLang="en-US" sz="2400" dirty="0" smtClean="0"/>
          </a:p>
          <a:p>
            <a:pPr lvl="1">
              <a:lnSpc>
                <a:spcPct val="150000"/>
              </a:lnSpc>
            </a:pPr>
            <a:r>
              <a:rPr lang="en-US" altLang="zh-CN" sz="2400" b="1" dirty="0" err="1" smtClean="0"/>
              <a:t>EnableViewState</a:t>
            </a:r>
            <a:r>
              <a:rPr lang="zh-CN" altLang="en-US" sz="2400" b="1" dirty="0" smtClean="0"/>
              <a:t>属性</a:t>
            </a:r>
            <a:r>
              <a:rPr lang="zh-CN" altLang="en-US" sz="2400" dirty="0" smtClean="0"/>
              <a:t> </a:t>
            </a:r>
            <a:endParaRPr lang="zh-CN" altLang="en-US" sz="2400" dirty="0" smtClean="0"/>
          </a:p>
          <a:p>
            <a:pPr lvl="1">
              <a:lnSpc>
                <a:spcPct val="150000"/>
              </a:lnSpc>
            </a:pPr>
            <a:r>
              <a:rPr lang="en-US" altLang="zh-CN" sz="2400" b="1" dirty="0" err="1" smtClean="0"/>
              <a:t>IsValid</a:t>
            </a:r>
            <a:r>
              <a:rPr lang="zh-CN" altLang="en-US" sz="2400" b="1" dirty="0" smtClean="0"/>
              <a:t>属性</a:t>
            </a:r>
            <a:r>
              <a:rPr lang="zh-CN" altLang="en-US" sz="2400" dirty="0" smtClean="0"/>
              <a:t> </a:t>
            </a:r>
            <a:endParaRPr lang="en-US" altLang="zh-CN" sz="2400" dirty="0" smtClean="0"/>
          </a:p>
          <a:p>
            <a:pPr lvl="1">
              <a:lnSpc>
                <a:spcPct val="150000"/>
              </a:lnSpc>
            </a:pPr>
            <a:r>
              <a:rPr lang="zh-CN" altLang="en-US" sz="2400" b="1" dirty="0" smtClean="0"/>
              <a:t>常用内置对象（</a:t>
            </a:r>
            <a:r>
              <a:rPr lang="zh-CN" altLang="en-US" sz="2400" b="1" dirty="0" smtClean="0">
                <a:solidFill>
                  <a:srgbClr val="CC9900"/>
                </a:solidFill>
                <a:latin typeface="Adobe 黑体 Std R" panose="020B0400000000000000" pitchFamily="34" charset="-122"/>
                <a:ea typeface="Adobe 黑体 Std R" panose="020B0400000000000000" pitchFamily="34" charset="-122"/>
              </a:rPr>
              <a:t>后述</a:t>
            </a:r>
            <a:r>
              <a:rPr lang="zh-CN" altLang="en-US" sz="2400" b="1" dirty="0" smtClean="0"/>
              <a:t>）</a:t>
            </a:r>
            <a:endParaRPr lang="en-US" altLang="zh-CN" sz="2000" b="1" dirty="0" smtClean="0"/>
          </a:p>
        </p:txBody>
      </p:sp>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body" idx="4294967295"/>
          </p:nvPr>
        </p:nvSpPr>
        <p:spPr>
          <a:xfrm>
            <a:off x="377825" y="728663"/>
            <a:ext cx="8499475" cy="5935662"/>
          </a:xfrm>
        </p:spPr>
        <p:txBody>
          <a:bodyPr lIns="0" tIns="0" rIns="0" bIns="0"/>
          <a:lstStyle/>
          <a:p>
            <a:pPr marL="533400" indent="-533400">
              <a:lnSpc>
                <a:spcPct val="110000"/>
              </a:lnSpc>
              <a:buSzPct val="100000"/>
              <a:buFont typeface="Arial" panose="020B0604020202020204" pitchFamily="34" charset="0"/>
              <a:buAutoNum type="arabicPeriod"/>
              <a:defRPr/>
            </a:pPr>
            <a:r>
              <a:rPr lang="en-US" altLang="zh-CN" sz="2400" b="1" dirty="0" err="1" smtClean="0"/>
              <a:t>IsPostBack</a:t>
            </a:r>
            <a:r>
              <a:rPr lang="zh-CN" altLang="en-US" sz="2400" b="1" dirty="0" smtClean="0"/>
              <a:t>属性</a:t>
            </a:r>
            <a:endParaRPr lang="zh-CN" altLang="en-US" sz="2400" b="1" dirty="0" smtClean="0"/>
          </a:p>
          <a:p>
            <a:pPr marL="933450" lvl="1" indent="-533400">
              <a:lnSpc>
                <a:spcPct val="110000"/>
              </a:lnSpc>
              <a:buClr>
                <a:schemeClr val="tx2"/>
              </a:buClr>
              <a:defRPr/>
            </a:pPr>
            <a:r>
              <a:rPr lang="zh-CN" altLang="en-US" sz="2400" b="1" dirty="0" smtClean="0"/>
              <a:t>该属性表示该页是否为响应客户端回发而加载，或者该页是否被首次加载和访问。</a:t>
            </a:r>
            <a:endParaRPr lang="zh-CN" altLang="en-US" sz="2400" b="1" dirty="0" smtClean="0"/>
          </a:p>
          <a:p>
            <a:pPr marL="1333500" lvl="2" indent="-533400">
              <a:lnSpc>
                <a:spcPct val="110000"/>
              </a:lnSpc>
              <a:buClr>
                <a:schemeClr val="tx2"/>
              </a:buClr>
              <a:defRPr/>
            </a:pPr>
            <a:r>
              <a:rPr lang="zh-CN" altLang="en-US" b="1" dirty="0" smtClean="0"/>
              <a:t>当</a:t>
            </a:r>
            <a:r>
              <a:rPr lang="en-US" altLang="zh-CN" b="1" dirty="0" err="1" smtClean="0"/>
              <a:t>IsPostBack</a:t>
            </a:r>
            <a:r>
              <a:rPr lang="zh-CN" altLang="en-US" b="1" dirty="0" smtClean="0"/>
              <a:t>为</a:t>
            </a:r>
            <a:r>
              <a:rPr lang="en-US" altLang="zh-CN" b="1" dirty="0" smtClean="0"/>
              <a:t>true</a:t>
            </a:r>
            <a:r>
              <a:rPr lang="zh-CN" altLang="en-US" b="1" dirty="0" smtClean="0"/>
              <a:t>，表示该请求是页面回发；</a:t>
            </a:r>
            <a:endParaRPr lang="en-US" altLang="zh-CN" b="1" dirty="0" smtClean="0"/>
          </a:p>
          <a:p>
            <a:pPr marL="1333500" lvl="2" indent="-533400">
              <a:lnSpc>
                <a:spcPct val="110000"/>
              </a:lnSpc>
              <a:buClr>
                <a:schemeClr val="tx2"/>
              </a:buClr>
              <a:defRPr/>
            </a:pPr>
            <a:r>
              <a:rPr lang="zh-CN" altLang="en-US" b="1" dirty="0" smtClean="0"/>
              <a:t>当</a:t>
            </a:r>
            <a:r>
              <a:rPr lang="en-US" altLang="zh-CN" b="1" dirty="0" err="1" smtClean="0"/>
              <a:t>IsPostBack</a:t>
            </a:r>
            <a:r>
              <a:rPr lang="zh-CN" altLang="en-US" b="1" dirty="0" smtClean="0"/>
              <a:t>为</a:t>
            </a:r>
            <a:r>
              <a:rPr lang="en-US" altLang="zh-CN" b="1" dirty="0" smtClean="0"/>
              <a:t>false</a:t>
            </a:r>
            <a:r>
              <a:rPr lang="zh-CN" altLang="en-US" b="1" dirty="0" smtClean="0"/>
              <a:t>，表示该页是被首次加载和访问。</a:t>
            </a:r>
            <a:endParaRPr lang="en-US" altLang="zh-CN" b="1" dirty="0" smtClean="0"/>
          </a:p>
          <a:p>
            <a:pPr marL="1333500" lvl="2" indent="-533400">
              <a:lnSpc>
                <a:spcPct val="110000"/>
              </a:lnSpc>
              <a:buClr>
                <a:schemeClr val="tx2"/>
              </a:buClr>
              <a:defRPr/>
            </a:pPr>
            <a:r>
              <a:rPr lang="zh-CN" altLang="en-US" b="1" dirty="0" smtClean="0"/>
              <a:t>示例代码：</a:t>
            </a:r>
            <a:endParaRPr lang="en-US" altLang="zh-CN" b="1" dirty="0" smtClean="0"/>
          </a:p>
          <a:p>
            <a:pPr lvl="3">
              <a:defRPr/>
            </a:pPr>
            <a:r>
              <a:rPr lang="en-US" altLang="zh-CN" sz="1600" dirty="0" smtClean="0"/>
              <a:t>protected void </a:t>
            </a:r>
            <a:r>
              <a:rPr lang="en-US" altLang="zh-CN" sz="1600" dirty="0" err="1" smtClean="0"/>
              <a:t>Page_Load</a:t>
            </a:r>
            <a:r>
              <a:rPr lang="en-US" altLang="zh-CN" sz="1600" dirty="0" smtClean="0"/>
              <a:t>(object sender, </a:t>
            </a:r>
            <a:r>
              <a:rPr lang="en-US" altLang="zh-CN" sz="1600" dirty="0" err="1" smtClean="0"/>
              <a:t>EventArgs</a:t>
            </a:r>
            <a:r>
              <a:rPr lang="en-US" altLang="zh-CN" sz="1600" dirty="0" smtClean="0"/>
              <a:t> e){</a:t>
            </a:r>
            <a:endParaRPr lang="en-US" altLang="zh-CN" sz="1600" dirty="0" smtClean="0"/>
          </a:p>
          <a:p>
            <a:pPr lvl="3">
              <a:defRPr/>
            </a:pPr>
            <a:r>
              <a:rPr lang="en-US" altLang="zh-CN" sz="1600" dirty="0" smtClean="0"/>
              <a:t>	if (!</a:t>
            </a:r>
            <a:r>
              <a:rPr lang="en-US" altLang="zh-CN" sz="1600" dirty="0" err="1" smtClean="0"/>
              <a:t>IsPostBack</a:t>
            </a:r>
            <a:r>
              <a:rPr lang="en-US" altLang="zh-CN" sz="1600" dirty="0" smtClean="0"/>
              <a:t>){</a:t>
            </a:r>
            <a:endParaRPr lang="en-US" altLang="zh-CN" sz="1600" dirty="0" smtClean="0"/>
          </a:p>
          <a:p>
            <a:pPr lvl="3">
              <a:defRPr/>
            </a:pPr>
            <a:r>
              <a:rPr lang="en-US" altLang="zh-CN" sz="1600" dirty="0" smtClean="0"/>
              <a:t>		</a:t>
            </a:r>
            <a:r>
              <a:rPr lang="en-US" altLang="zh-CN" sz="1600" dirty="0" err="1" smtClean="0"/>
              <a:t>Response.Write</a:t>
            </a:r>
            <a:r>
              <a:rPr lang="en-US" altLang="zh-CN" sz="1600" dirty="0" smtClean="0"/>
              <a:t>("</a:t>
            </a:r>
            <a:r>
              <a:rPr lang="zh-CN" altLang="en-US" sz="1600" dirty="0" smtClean="0"/>
              <a:t>第一次访问</a:t>
            </a:r>
            <a:r>
              <a:rPr lang="en-US" altLang="zh-CN" sz="1600" dirty="0" smtClean="0"/>
              <a:t>");</a:t>
            </a:r>
            <a:endParaRPr lang="en-US" altLang="zh-CN" sz="1600" dirty="0" smtClean="0"/>
          </a:p>
          <a:p>
            <a:pPr lvl="3">
              <a:defRPr/>
            </a:pPr>
            <a:r>
              <a:rPr lang="en-US" altLang="zh-CN" sz="1600" dirty="0" smtClean="0"/>
              <a:t>	}</a:t>
            </a:r>
            <a:endParaRPr lang="en-US" altLang="zh-CN" sz="1600" dirty="0" smtClean="0"/>
          </a:p>
          <a:p>
            <a:pPr lvl="3">
              <a:defRPr/>
            </a:pPr>
            <a:r>
              <a:rPr lang="en-US" altLang="zh-CN" sz="1600" dirty="0" smtClean="0"/>
              <a:t>	else{</a:t>
            </a:r>
            <a:endParaRPr lang="en-US" altLang="zh-CN" sz="1600" dirty="0" smtClean="0"/>
          </a:p>
          <a:p>
            <a:pPr lvl="3">
              <a:defRPr/>
            </a:pPr>
            <a:r>
              <a:rPr lang="en-US" altLang="zh-CN" sz="1600" dirty="0" smtClean="0"/>
              <a:t>		</a:t>
            </a:r>
            <a:r>
              <a:rPr lang="en-US" altLang="zh-CN" sz="1600" dirty="0" err="1" smtClean="0"/>
              <a:t>Response.Write</a:t>
            </a:r>
            <a:r>
              <a:rPr lang="en-US" altLang="zh-CN" sz="1600" dirty="0" smtClean="0"/>
              <a:t>("</a:t>
            </a:r>
            <a:r>
              <a:rPr lang="zh-CN" altLang="en-US" sz="1600" dirty="0" smtClean="0"/>
              <a:t>非第一次访问</a:t>
            </a:r>
            <a:r>
              <a:rPr lang="en-US" altLang="zh-CN" sz="1600" dirty="0" smtClean="0"/>
              <a:t>");</a:t>
            </a:r>
            <a:endParaRPr lang="en-US" altLang="zh-CN" sz="1600" dirty="0" smtClean="0"/>
          </a:p>
          <a:p>
            <a:pPr lvl="3">
              <a:defRPr/>
            </a:pPr>
            <a:r>
              <a:rPr lang="en-US" altLang="zh-CN" sz="1600" dirty="0" smtClean="0"/>
              <a:t>	}</a:t>
            </a:r>
            <a:endParaRPr lang="en-US" altLang="zh-CN" sz="1600" dirty="0" smtClean="0"/>
          </a:p>
          <a:p>
            <a:pPr lvl="3">
              <a:defRPr/>
            </a:pPr>
            <a:r>
              <a:rPr lang="en-US" altLang="zh-CN" sz="1600" dirty="0" smtClean="0"/>
              <a:t>}</a:t>
            </a:r>
            <a:endParaRPr lang="zh-CN" altLang="en-US" sz="1600" dirty="0" smtClean="0"/>
          </a:p>
          <a:p>
            <a:pPr marL="1390650" lvl="2" indent="-533400" eaLnBrk="1" hangingPunct="1">
              <a:lnSpc>
                <a:spcPct val="140000"/>
              </a:lnSpc>
              <a:defRPr/>
            </a:pPr>
            <a:r>
              <a:rPr lang="en-US" altLang="zh-CN" sz="1600" dirty="0" smtClean="0"/>
              <a:t>D:\Web</a:t>
            </a:r>
            <a:r>
              <a:rPr lang="zh-CN" altLang="en-US" sz="1600" dirty="0" smtClean="0"/>
              <a:t>编程技术</a:t>
            </a:r>
            <a:r>
              <a:rPr lang="en-US" altLang="zh-CN" sz="1600" dirty="0" smtClean="0"/>
              <a:t>(2020)\</a:t>
            </a:r>
            <a:r>
              <a:rPr lang="zh-CN" altLang="en-US" sz="1600" dirty="0" smtClean="0"/>
              <a:t>第</a:t>
            </a:r>
            <a:r>
              <a:rPr lang="en-US" altLang="zh-CN" sz="1600" dirty="0" smtClean="0"/>
              <a:t>3</a:t>
            </a:r>
            <a:r>
              <a:rPr lang="zh-CN" altLang="en-US" sz="1600" dirty="0" smtClean="0"/>
              <a:t>章示例</a:t>
            </a:r>
            <a:r>
              <a:rPr lang="en-US" altLang="zh-CN" sz="1600" dirty="0" smtClean="0"/>
              <a:t>\ch3\Default.aspx</a:t>
            </a:r>
            <a:endParaRPr lang="zh-CN" altLang="en-US" sz="1600" dirty="0" smtClean="0"/>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30213" y="592138"/>
            <a:ext cx="8229600" cy="942975"/>
          </a:xfrm>
        </p:spPr>
        <p:txBody>
          <a:bodyPr lIns="0"/>
          <a:lstStyle/>
          <a:p>
            <a:pPr eaLnBrk="1" hangingPunct="1"/>
            <a:r>
              <a:rPr lang="en-US" altLang="zh-CN" sz="3600" b="1" smtClean="0"/>
              <a:t>3.1.1 ASP.NET 3.5</a:t>
            </a:r>
            <a:r>
              <a:rPr lang="zh-CN" altLang="en-US" sz="3600" b="1" smtClean="0"/>
              <a:t>的开发及运行环境</a:t>
            </a:r>
            <a:r>
              <a:rPr lang="zh-CN" altLang="en-US" sz="4800" smtClean="0"/>
              <a:t> </a:t>
            </a:r>
            <a:endParaRPr lang="zh-CN" altLang="en-US" sz="4800" smtClean="0"/>
          </a:p>
        </p:txBody>
      </p:sp>
      <p:sp>
        <p:nvSpPr>
          <p:cNvPr id="11267" name="Rectangle 3"/>
          <p:cNvSpPr>
            <a:spLocks noGrp="1" noChangeArrowheads="1"/>
          </p:cNvSpPr>
          <p:nvPr>
            <p:ph type="body" idx="4294967295"/>
          </p:nvPr>
        </p:nvSpPr>
        <p:spPr>
          <a:xfrm>
            <a:off x="377825" y="1649413"/>
            <a:ext cx="8499475" cy="4738687"/>
          </a:xfrm>
        </p:spPr>
        <p:txBody>
          <a:bodyPr lIns="0" tIns="0" rIns="0" bIns="0"/>
          <a:lstStyle/>
          <a:p>
            <a:pPr eaLnBrk="1" hangingPunct="1">
              <a:lnSpc>
                <a:spcPct val="120000"/>
              </a:lnSpc>
              <a:defRPr/>
            </a:pPr>
            <a:r>
              <a:rPr lang="en-US" altLang="zh-CN" sz="2400" b="1" dirty="0" smtClean="0"/>
              <a:t>ASP.NET</a:t>
            </a:r>
            <a:r>
              <a:rPr lang="zh-CN" altLang="en-US" sz="2400" b="1" dirty="0" smtClean="0"/>
              <a:t>的开发环境：</a:t>
            </a:r>
            <a:endParaRPr lang="zh-CN" altLang="en-US" sz="2400" b="1" dirty="0" smtClean="0"/>
          </a:p>
          <a:p>
            <a:pPr lvl="1" eaLnBrk="1" hangingPunct="1">
              <a:lnSpc>
                <a:spcPct val="120000"/>
              </a:lnSpc>
              <a:defRPr/>
            </a:pPr>
            <a:r>
              <a:rPr lang="zh-CN" altLang="en-US" sz="2400" b="1" dirty="0" smtClean="0">
                <a:solidFill>
                  <a:schemeClr val="accent5">
                    <a:lumMod val="25000"/>
                  </a:schemeClr>
                </a:solidFill>
              </a:rPr>
              <a:t>安装</a:t>
            </a:r>
            <a:r>
              <a:rPr lang="en-US" altLang="zh-CN" sz="2400" b="1" dirty="0" smtClean="0">
                <a:solidFill>
                  <a:schemeClr val="accent5">
                    <a:lumMod val="25000"/>
                  </a:schemeClr>
                </a:solidFill>
              </a:rPr>
              <a:t>Visual  Web Developer 2008</a:t>
            </a:r>
            <a:r>
              <a:rPr lang="zh-CN" altLang="en-US" sz="2400" b="1" dirty="0" smtClean="0">
                <a:solidFill>
                  <a:schemeClr val="accent5">
                    <a:lumMod val="25000"/>
                  </a:schemeClr>
                </a:solidFill>
              </a:rPr>
              <a:t>（或 </a:t>
            </a:r>
            <a:r>
              <a:rPr lang="en-US" altLang="zh-CN" sz="2400" b="1" dirty="0" smtClean="0">
                <a:solidFill>
                  <a:schemeClr val="accent5">
                    <a:lumMod val="25000"/>
                  </a:schemeClr>
                </a:solidFill>
              </a:rPr>
              <a:t>Visual Studio 2008</a:t>
            </a:r>
            <a:r>
              <a:rPr lang="zh-CN" altLang="en-US" sz="2400" b="1" dirty="0" smtClean="0">
                <a:solidFill>
                  <a:schemeClr val="accent5">
                    <a:lumMod val="25000"/>
                  </a:schemeClr>
                </a:solidFill>
              </a:rPr>
              <a:t>）；</a:t>
            </a:r>
            <a:r>
              <a:rPr lang="zh-CN" altLang="en-US" sz="2400" b="1" dirty="0" smtClean="0"/>
              <a:t>其中已包含了</a:t>
            </a:r>
            <a:r>
              <a:rPr lang="en-US" altLang="zh-CN" sz="2400" b="1" dirty="0" smtClean="0"/>
              <a:t>.NET Framework</a:t>
            </a:r>
            <a:r>
              <a:rPr lang="zh-CN" altLang="en-US" sz="2400" b="1" dirty="0" smtClean="0"/>
              <a:t>。</a:t>
            </a:r>
            <a:endParaRPr lang="en-US" altLang="zh-CN" sz="2400" b="1" dirty="0" smtClean="0"/>
          </a:p>
          <a:p>
            <a:pPr lvl="1" eaLnBrk="1" hangingPunct="1">
              <a:lnSpc>
                <a:spcPct val="120000"/>
              </a:lnSpc>
              <a:defRPr/>
            </a:pPr>
            <a:r>
              <a:rPr lang="zh-CN" altLang="en-US" sz="2400" b="1" dirty="0" smtClean="0">
                <a:solidFill>
                  <a:schemeClr val="accent5">
                    <a:lumMod val="25000"/>
                  </a:schemeClr>
                </a:solidFill>
              </a:rPr>
              <a:t>安装相应的数据库</a:t>
            </a:r>
            <a:endParaRPr lang="en-US" altLang="zh-CN" sz="2400" b="1" dirty="0" smtClean="0">
              <a:solidFill>
                <a:schemeClr val="accent5">
                  <a:lumMod val="25000"/>
                </a:schemeClr>
              </a:solidFill>
            </a:endParaRPr>
          </a:p>
          <a:p>
            <a:pPr lvl="2" eaLnBrk="1" hangingPunct="1">
              <a:lnSpc>
                <a:spcPct val="120000"/>
              </a:lnSpc>
              <a:defRPr/>
            </a:pPr>
            <a:r>
              <a:rPr lang="zh-CN" altLang="en-US" sz="2000" b="1" dirty="0" smtClean="0"/>
              <a:t>在安装</a:t>
            </a:r>
            <a:r>
              <a:rPr lang="en-US" altLang="zh-CN" sz="2000" b="1" dirty="0" smtClean="0"/>
              <a:t>Visual Studio 2008</a:t>
            </a:r>
            <a:r>
              <a:rPr lang="zh-CN" altLang="en-US" sz="2000" b="1" dirty="0" smtClean="0"/>
              <a:t>或</a:t>
            </a:r>
            <a:r>
              <a:rPr lang="en-US" altLang="zh-CN" sz="2000" b="1" dirty="0" smtClean="0"/>
              <a:t>Visual  Web Developer 2008</a:t>
            </a:r>
            <a:r>
              <a:rPr lang="zh-CN" altLang="en-US" sz="2000" b="1" dirty="0" smtClean="0"/>
              <a:t>时，会包括</a:t>
            </a:r>
            <a:r>
              <a:rPr lang="en-US" altLang="zh-CN" sz="2000" b="1" dirty="0" smtClean="0"/>
              <a:t>SQL Server</a:t>
            </a:r>
            <a:r>
              <a:rPr lang="zh-CN" altLang="en-US" sz="2000" b="1" dirty="0" smtClean="0"/>
              <a:t>选项；</a:t>
            </a:r>
            <a:endParaRPr lang="en-US" altLang="zh-CN" sz="2000" b="1" dirty="0" smtClean="0"/>
          </a:p>
          <a:p>
            <a:pPr lvl="2" eaLnBrk="1" hangingPunct="1">
              <a:lnSpc>
                <a:spcPct val="120000"/>
              </a:lnSpc>
              <a:defRPr/>
            </a:pPr>
            <a:r>
              <a:rPr lang="zh-CN" altLang="en-US" sz="2000" b="1" dirty="0" smtClean="0"/>
              <a:t>本课程 的例子均创建在 </a:t>
            </a:r>
            <a:r>
              <a:rPr lang="en-US" altLang="zh-CN" sz="2000" b="1" dirty="0" smtClean="0">
                <a:solidFill>
                  <a:schemeClr val="accent5">
                    <a:lumMod val="25000"/>
                  </a:schemeClr>
                </a:solidFill>
              </a:rPr>
              <a:t>SQL Server 2005 Express </a:t>
            </a:r>
            <a:r>
              <a:rPr lang="zh-CN" altLang="en-US" sz="2000" b="1" dirty="0" smtClean="0"/>
              <a:t>中；</a:t>
            </a:r>
            <a:endParaRPr lang="en-US" altLang="zh-CN" sz="2000" b="1" dirty="0" smtClean="0"/>
          </a:p>
          <a:p>
            <a:pPr eaLnBrk="1" hangingPunct="1">
              <a:lnSpc>
                <a:spcPct val="120000"/>
              </a:lnSpc>
              <a:defRPr/>
            </a:pPr>
            <a:endParaRPr lang="zh-CN" altLang="en-US" sz="2400" b="1" dirty="0" smtClean="0"/>
          </a:p>
        </p:txBody>
      </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4294967295"/>
          </p:nvPr>
        </p:nvSpPr>
        <p:spPr>
          <a:xfrm>
            <a:off x="377825" y="728663"/>
            <a:ext cx="8499475" cy="5935662"/>
          </a:xfrm>
        </p:spPr>
        <p:txBody>
          <a:bodyPr lIns="0" tIns="0" rIns="0" bIns="0"/>
          <a:lstStyle/>
          <a:p>
            <a:pPr marL="533400" indent="-533400">
              <a:lnSpc>
                <a:spcPct val="130000"/>
              </a:lnSpc>
              <a:buSzPct val="100000"/>
              <a:buFont typeface="+mj-lt"/>
              <a:buAutoNum type="arabicPeriod" startAt="2"/>
              <a:defRPr/>
            </a:pPr>
            <a:r>
              <a:rPr lang="en-US" altLang="zh-CN" sz="2400" b="1" dirty="0" err="1" smtClean="0"/>
              <a:t>EnableViewState</a:t>
            </a:r>
            <a:r>
              <a:rPr lang="zh-CN" altLang="en-US" sz="2400" b="1" dirty="0" smtClean="0"/>
              <a:t>属性</a:t>
            </a:r>
            <a:endParaRPr lang="zh-CN" altLang="en-US" sz="2400" b="1" dirty="0" smtClean="0"/>
          </a:p>
          <a:p>
            <a:pPr marL="933450" lvl="1" indent="-533400">
              <a:lnSpc>
                <a:spcPct val="130000"/>
              </a:lnSpc>
              <a:buClr>
                <a:schemeClr val="tx2"/>
              </a:buClr>
              <a:defRPr/>
            </a:pPr>
            <a:r>
              <a:rPr lang="zh-CN" altLang="en-US" sz="2400" b="1" dirty="0" smtClean="0"/>
              <a:t>该属性表示是否保持视图状态。  </a:t>
            </a:r>
            <a:r>
              <a:rPr lang="zh-CN" altLang="en-US" sz="2400" b="1" dirty="0" smtClean="0">
                <a:solidFill>
                  <a:schemeClr val="accent5">
                    <a:lumMod val="25000"/>
                  </a:schemeClr>
                </a:solidFill>
              </a:rPr>
              <a:t>（详见后续章节）</a:t>
            </a:r>
            <a:endParaRPr lang="zh-CN" altLang="en-US" sz="2400" b="1" dirty="0" smtClean="0">
              <a:solidFill>
                <a:schemeClr val="accent5">
                  <a:lumMod val="25000"/>
                </a:schemeClr>
              </a:solidFill>
            </a:endParaRPr>
          </a:p>
          <a:p>
            <a:pPr marL="533400" indent="-533400">
              <a:lnSpc>
                <a:spcPct val="130000"/>
              </a:lnSpc>
              <a:buClr>
                <a:srgbClr val="C00000"/>
              </a:buClr>
              <a:buSzPct val="100000"/>
              <a:buFont typeface="+mj-lt"/>
              <a:buAutoNum type="arabicPeriod" startAt="3"/>
              <a:defRPr/>
            </a:pPr>
            <a:r>
              <a:rPr lang="en-US" altLang="zh-CN" sz="2400" b="1" dirty="0" err="1" smtClean="0"/>
              <a:t>IsValid</a:t>
            </a:r>
            <a:r>
              <a:rPr lang="zh-CN" altLang="en-US" sz="2400" b="1" dirty="0" smtClean="0"/>
              <a:t>属性</a:t>
            </a:r>
            <a:endParaRPr lang="en-US" altLang="zh-CN" sz="2400" b="1" dirty="0" smtClean="0"/>
          </a:p>
          <a:p>
            <a:pPr marL="933450" lvl="1" indent="-533400">
              <a:lnSpc>
                <a:spcPct val="130000"/>
              </a:lnSpc>
              <a:buClr>
                <a:srgbClr val="C00000"/>
              </a:buClr>
              <a:buSzPct val="100000"/>
              <a:defRPr/>
            </a:pPr>
            <a:r>
              <a:rPr lang="zh-CN" altLang="en-US" sz="2400" b="1" dirty="0" smtClean="0"/>
              <a:t>该属性表示页面验证是否成功。</a:t>
            </a:r>
            <a:endParaRPr lang="en-US" altLang="zh-CN" sz="2400" b="1" dirty="0" smtClean="0"/>
          </a:p>
          <a:p>
            <a:pPr marL="933450" lvl="1" indent="-533400">
              <a:lnSpc>
                <a:spcPct val="130000"/>
              </a:lnSpc>
              <a:buClr>
                <a:srgbClr val="C00000"/>
              </a:buClr>
              <a:buSzPct val="100000"/>
              <a:defRPr/>
            </a:pPr>
            <a:r>
              <a:rPr lang="zh-CN" altLang="en-US" sz="2400" b="1" dirty="0" smtClean="0"/>
              <a:t>在实际应用中，往往会验证页面提交的数据是否符合预期设定的格式要求等，如果所有都符合则</a:t>
            </a:r>
            <a:r>
              <a:rPr lang="en-US" altLang="zh-CN" sz="2400" b="1" dirty="0" err="1" smtClean="0"/>
              <a:t>IsValid</a:t>
            </a:r>
            <a:r>
              <a:rPr lang="zh-CN" altLang="en-US" sz="2400" b="1" dirty="0" smtClean="0"/>
              <a:t>值为</a:t>
            </a:r>
            <a:r>
              <a:rPr lang="en-US" altLang="zh-CN" sz="2400" b="1" dirty="0" smtClean="0"/>
              <a:t>true</a:t>
            </a:r>
            <a:r>
              <a:rPr lang="zh-CN" altLang="en-US" sz="2400" b="1" dirty="0" smtClean="0"/>
              <a:t>，反之为</a:t>
            </a:r>
            <a:r>
              <a:rPr lang="en-US" altLang="zh-CN" sz="2400" b="1" dirty="0" smtClean="0"/>
              <a:t>false</a:t>
            </a:r>
            <a:r>
              <a:rPr lang="zh-CN" altLang="en-US" sz="2400" b="1" dirty="0" smtClean="0"/>
              <a:t>。</a:t>
            </a:r>
            <a:endParaRPr lang="en-US" altLang="zh-CN" sz="2400" b="1" dirty="0" smtClean="0"/>
          </a:p>
          <a:p>
            <a:pPr marL="933450" lvl="1" indent="-533400">
              <a:lnSpc>
                <a:spcPct val="130000"/>
              </a:lnSpc>
              <a:buClr>
                <a:srgbClr val="C00000"/>
              </a:buClr>
              <a:buSzPct val="100000"/>
              <a:defRPr/>
            </a:pPr>
            <a:r>
              <a:rPr lang="zh-CN" altLang="en-US" sz="2400" b="1" dirty="0" smtClean="0">
                <a:solidFill>
                  <a:schemeClr val="accent5">
                    <a:lumMod val="25000"/>
                  </a:schemeClr>
                </a:solidFill>
              </a:rPr>
              <a:t>（详见“验证控件”）</a:t>
            </a:r>
            <a:endParaRPr lang="zh-CN" altLang="en-US" sz="2400" b="1" dirty="0" smtClean="0">
              <a:solidFill>
                <a:schemeClr val="accent5">
                  <a:lumMod val="25000"/>
                </a:schemeClr>
              </a:solidFill>
            </a:endParaRPr>
          </a:p>
          <a:p>
            <a:pPr marL="933450" lvl="1" indent="-533400">
              <a:lnSpc>
                <a:spcPct val="110000"/>
              </a:lnSpc>
              <a:buClr>
                <a:schemeClr val="tx2"/>
              </a:buClr>
              <a:defRPr/>
            </a:pPr>
            <a:endParaRPr lang="zh-CN" altLang="en-US" b="1" dirty="0" smtClean="0"/>
          </a:p>
          <a:p>
            <a:pPr marL="609600" indent="-609600" eaLnBrk="1" hangingPunct="1">
              <a:lnSpc>
                <a:spcPct val="120000"/>
              </a:lnSpc>
              <a:defRPr/>
            </a:pPr>
            <a:endParaRPr lang="en-US" altLang="zh-CN" sz="2400" b="1" dirty="0" smtClean="0"/>
          </a:p>
        </p:txBody>
      </p:sp>
      <p:sp>
        <p:nvSpPr>
          <p:cNvPr id="3" name="动作按钮: 开始 2">
            <a:hlinkClick r:id="rId1" action="ppaction://hlinksldjump" highlightClick="1"/>
          </p:cNvPr>
          <p:cNvSpPr/>
          <p:nvPr/>
        </p:nvSpPr>
        <p:spPr>
          <a:xfrm>
            <a:off x="8477250" y="6183313"/>
            <a:ext cx="309563" cy="233362"/>
          </a:xfrm>
          <a:prstGeom prst="actionButtonBeginning">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4294967295"/>
          </p:nvPr>
        </p:nvSpPr>
        <p:spPr>
          <a:xfrm>
            <a:off x="377825" y="1735138"/>
            <a:ext cx="8499475" cy="4371975"/>
          </a:xfrm>
        </p:spPr>
        <p:txBody>
          <a:bodyPr lIns="0" tIns="0" rIns="0" bIns="0"/>
          <a:lstStyle/>
          <a:p>
            <a:pPr marL="609600" indent="-609600" eaLnBrk="1" hangingPunct="1">
              <a:lnSpc>
                <a:spcPct val="120000"/>
              </a:lnSpc>
              <a:defRPr/>
            </a:pPr>
            <a:r>
              <a:rPr lang="en-US" altLang="zh-CN" sz="2400" b="1" dirty="0" smtClean="0"/>
              <a:t>Page</a:t>
            </a:r>
            <a:r>
              <a:rPr lang="zh-CN" altLang="en-US" sz="2400" b="1" dirty="0" smtClean="0"/>
              <a:t>类内置对象是</a:t>
            </a:r>
            <a:r>
              <a:rPr lang="en-US" altLang="zh-CN" sz="2400" b="1" dirty="0" smtClean="0"/>
              <a:t>Page</a:t>
            </a:r>
            <a:r>
              <a:rPr lang="zh-CN" altLang="en-US" sz="2400" b="1" smtClean="0"/>
              <a:t>类的成员，在程序中无需任何说明即可直接使用。</a:t>
            </a:r>
            <a:endParaRPr lang="en-US" altLang="zh-CN" sz="2400" b="1" dirty="0" smtClean="0"/>
          </a:p>
          <a:p>
            <a:pPr marL="609600" indent="-609600" eaLnBrk="1" hangingPunct="1">
              <a:lnSpc>
                <a:spcPct val="120000"/>
              </a:lnSpc>
              <a:defRPr/>
            </a:pPr>
            <a:r>
              <a:rPr lang="en-US" altLang="zh-CN" sz="2400" b="1" dirty="0" smtClean="0"/>
              <a:t>Page</a:t>
            </a:r>
            <a:r>
              <a:rPr lang="zh-CN" altLang="en-US" sz="2400" b="1" dirty="0" smtClean="0"/>
              <a:t>类有诸多内置对象</a:t>
            </a:r>
            <a:r>
              <a:rPr lang="zh-CN" altLang="en-US" sz="2400" b="1" dirty="0" smtClean="0"/>
              <a:t>。</a:t>
            </a:r>
            <a:endParaRPr lang="en-US" altLang="zh-CN" sz="2400" b="1" dirty="0" smtClean="0"/>
          </a:p>
          <a:p>
            <a:pPr marL="609600" indent="-609600" eaLnBrk="1" hangingPunct="1">
              <a:lnSpc>
                <a:spcPct val="120000"/>
              </a:lnSpc>
              <a:defRPr/>
            </a:pPr>
            <a:r>
              <a:rPr lang="zh-CN" altLang="en-US" sz="2400" b="1" dirty="0" smtClean="0"/>
              <a:t>下面主要介绍三个常用的内置对象：</a:t>
            </a:r>
            <a:endParaRPr lang="en-US" altLang="zh-CN" sz="2400" b="1" dirty="0" smtClean="0"/>
          </a:p>
          <a:p>
            <a:pPr lvl="1">
              <a:defRPr/>
            </a:pPr>
            <a:r>
              <a:rPr lang="en-US" altLang="zh-CN" sz="2400" b="1" dirty="0" smtClean="0"/>
              <a:t>Response</a:t>
            </a:r>
            <a:r>
              <a:rPr lang="zh-CN" altLang="en-US" sz="2400" b="1" dirty="0" smtClean="0"/>
              <a:t>对象 </a:t>
            </a:r>
            <a:endParaRPr lang="zh-CN" altLang="en-US" sz="2400" b="1" dirty="0" smtClean="0"/>
          </a:p>
          <a:p>
            <a:pPr lvl="1">
              <a:defRPr/>
            </a:pPr>
            <a:r>
              <a:rPr lang="en-US" altLang="zh-CN" sz="2400" b="1" dirty="0" smtClean="0"/>
              <a:t>Request</a:t>
            </a:r>
            <a:r>
              <a:rPr lang="zh-CN" altLang="en-US" sz="2400" b="1" dirty="0" smtClean="0"/>
              <a:t>对象 </a:t>
            </a:r>
            <a:endParaRPr lang="zh-CN" altLang="en-US" sz="2400" b="1" dirty="0" smtClean="0"/>
          </a:p>
          <a:p>
            <a:pPr lvl="1">
              <a:defRPr/>
            </a:pPr>
            <a:r>
              <a:rPr lang="en-US" altLang="zh-CN" sz="2400" b="1" dirty="0" smtClean="0"/>
              <a:t>Server</a:t>
            </a:r>
            <a:r>
              <a:rPr lang="zh-CN" altLang="en-US" sz="2400" b="1" dirty="0" smtClean="0"/>
              <a:t>对象 </a:t>
            </a:r>
            <a:endParaRPr lang="zh-CN" altLang="en-US" sz="2400" b="1" dirty="0" smtClean="0"/>
          </a:p>
          <a:p>
            <a:pPr marL="1009650" lvl="1" indent="-609600" eaLnBrk="1" hangingPunct="1">
              <a:lnSpc>
                <a:spcPct val="120000"/>
              </a:lnSpc>
              <a:defRPr/>
            </a:pPr>
            <a:endParaRPr lang="zh-CN" altLang="en-US" sz="2000" b="1" dirty="0" smtClean="0"/>
          </a:p>
          <a:p>
            <a:pPr marL="609600" indent="-609600" eaLnBrk="1" hangingPunct="1">
              <a:lnSpc>
                <a:spcPct val="120000"/>
              </a:lnSpc>
              <a:defRPr/>
            </a:pPr>
            <a:endParaRPr lang="en-US" altLang="zh-CN" sz="2400" b="1" dirty="0" smtClean="0"/>
          </a:p>
        </p:txBody>
      </p:sp>
      <p:sp>
        <p:nvSpPr>
          <p:cNvPr id="3" name="Rectangle 2"/>
          <p:cNvSpPr txBox="1">
            <a:spLocks noChangeArrowheads="1"/>
          </p:cNvSpPr>
          <p:nvPr/>
        </p:nvSpPr>
        <p:spPr bwMode="auto">
          <a:xfrm>
            <a:off x="414338" y="701675"/>
            <a:ext cx="8229600" cy="942975"/>
          </a:xfrm>
          <a:prstGeom prst="rect">
            <a:avLst/>
          </a:prstGeom>
          <a:noFill/>
          <a:ln w="9525">
            <a:noFill/>
            <a:miter lim="800000"/>
          </a:ln>
        </p:spPr>
        <p:txBody>
          <a:bodyPr lIns="0" anchor="ctr"/>
          <a:lstStyle/>
          <a:p>
            <a:pPr eaLnBrk="1" hangingPunct="1">
              <a:defRPr/>
            </a:pPr>
            <a:r>
              <a:rPr lang="en-US" altLang="zh-CN" sz="3600" kern="0" dirty="0">
                <a:solidFill>
                  <a:schemeClr val="tx2"/>
                </a:solidFill>
                <a:latin typeface="+mj-lt"/>
                <a:ea typeface="+mj-ea"/>
                <a:cs typeface="+mj-cs"/>
              </a:rPr>
              <a:t>3.4.6  Page</a:t>
            </a:r>
            <a:r>
              <a:rPr lang="zh-CN" altLang="en-US" sz="3600" kern="0" dirty="0">
                <a:solidFill>
                  <a:schemeClr val="tx2"/>
                </a:solidFill>
                <a:latin typeface="+mj-lt"/>
                <a:ea typeface="+mj-ea"/>
                <a:cs typeface="+mj-cs"/>
              </a:rPr>
              <a:t>类的</a:t>
            </a:r>
            <a:r>
              <a:rPr lang="zh-CN" altLang="en-US" sz="3600" dirty="0">
                <a:solidFill>
                  <a:schemeClr val="tx2"/>
                </a:solidFill>
              </a:rPr>
              <a:t>内置对象</a:t>
            </a:r>
            <a:endParaRPr lang="zh-CN" altLang="en-US" sz="3600" kern="0" dirty="0">
              <a:solidFill>
                <a:schemeClr val="tx2"/>
              </a:solidFill>
              <a:latin typeface="+mj-lt"/>
              <a:ea typeface="+mj-ea"/>
              <a:cs typeface="+mj-cs"/>
            </a:endParaRPr>
          </a:p>
        </p:txBody>
      </p:sp>
      <p:sp>
        <p:nvSpPr>
          <p:cNvPr id="4" name="云形标注 3"/>
          <p:cNvSpPr/>
          <p:nvPr/>
        </p:nvSpPr>
        <p:spPr>
          <a:xfrm>
            <a:off x="7423150" y="465138"/>
            <a:ext cx="1535113" cy="635000"/>
          </a:xfrm>
          <a:prstGeom prst="cloudCallout">
            <a:avLst>
              <a:gd name="adj1" fmla="val -117803"/>
              <a:gd name="adj2" fmla="val 991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dirty="0">
                <a:solidFill>
                  <a:srgbClr val="333399"/>
                </a:solidFill>
                <a:latin typeface="华文细黑" panose="02010600040101010101" pitchFamily="2" charset="-122"/>
                <a:ea typeface="华文细黑" panose="02010600040101010101" pitchFamily="2" charset="-122"/>
              </a:rPr>
              <a:t>类类型的成员</a:t>
            </a:r>
            <a:endParaRPr lang="en-US" dirty="0">
              <a:solidFill>
                <a:srgbClr val="333399"/>
              </a:solidFill>
              <a:latin typeface="华文细黑" panose="02010600040101010101" pitchFamily="2" charset="-122"/>
              <a:ea typeface="华文细黑" panose="02010600040101010101" pitchFamily="2" charset="-122"/>
            </a:endParaRPr>
          </a:p>
        </p:txBody>
      </p:sp>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4294967295"/>
          </p:nvPr>
        </p:nvSpPr>
        <p:spPr>
          <a:xfrm>
            <a:off x="377825" y="1230630"/>
            <a:ext cx="8499475" cy="4876800"/>
          </a:xfrm>
        </p:spPr>
        <p:txBody>
          <a:bodyPr lIns="0" tIns="0" rIns="0" bIns="0"/>
          <a:lstStyle/>
          <a:p>
            <a:pPr marL="933450" lvl="1" indent="-533400">
              <a:lnSpc>
                <a:spcPct val="130000"/>
              </a:lnSpc>
              <a:buSzPct val="100000"/>
              <a:buFont typeface="Arial" panose="020B0604020202020204" pitchFamily="34" charset="0"/>
              <a:buAutoNum type="arabicParenR"/>
            </a:pPr>
            <a:r>
              <a:rPr lang="en-US" altLang="zh-CN" sz="2400" b="1" smtClean="0"/>
              <a:t>Response</a:t>
            </a:r>
            <a:r>
              <a:rPr lang="zh-CN" altLang="en-US" sz="2400" b="1" smtClean="0"/>
              <a:t>对象</a:t>
            </a:r>
            <a:endParaRPr lang="zh-CN" altLang="en-US" sz="2400" b="1" smtClean="0"/>
          </a:p>
          <a:p>
            <a:pPr lvl="2">
              <a:lnSpc>
                <a:spcPct val="120000"/>
              </a:lnSpc>
            </a:pPr>
            <a:r>
              <a:rPr lang="zh-CN" altLang="en-US" b="1" smtClean="0">
                <a:sym typeface="+mn-ea"/>
              </a:rPr>
              <a:t>该对象的主要功能是输出数据到客户端。</a:t>
            </a:r>
            <a:endParaRPr lang="zh-CN" altLang="en-US" b="1" smtClean="0"/>
          </a:p>
          <a:p>
            <a:pPr lvl="2">
              <a:lnSpc>
                <a:spcPct val="120000"/>
              </a:lnSpc>
            </a:pPr>
            <a:r>
              <a:rPr lang="en-US" altLang="zh-CN" b="1" smtClean="0"/>
              <a:t>Response</a:t>
            </a:r>
            <a:r>
              <a:rPr lang="zh-CN" altLang="en-US" b="1" smtClean="0"/>
              <a:t>对象的常用属性及方法见</a:t>
            </a:r>
            <a:r>
              <a:rPr lang="zh-CN" altLang="en-US" b="1" smtClean="0">
                <a:hlinkClick r:id="rId1" action="ppaction://hlinksldjump"/>
              </a:rPr>
              <a:t>附录</a:t>
            </a:r>
            <a:r>
              <a:rPr lang="en-US" altLang="zh-CN" b="1" smtClean="0">
                <a:hlinkClick r:id="rId1" action="ppaction://hlinksldjump"/>
              </a:rPr>
              <a:t>B</a:t>
            </a:r>
            <a:r>
              <a:rPr lang="zh-CN" altLang="en-US" b="1" smtClean="0"/>
              <a:t> 。</a:t>
            </a:r>
            <a:endParaRPr lang="en-US" altLang="zh-CN" b="1" smtClean="0"/>
          </a:p>
        </p:txBody>
      </p:sp>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4294967295"/>
          </p:nvPr>
        </p:nvSpPr>
        <p:spPr>
          <a:xfrm>
            <a:off x="377825" y="728663"/>
            <a:ext cx="8499475" cy="5378450"/>
          </a:xfrm>
        </p:spPr>
        <p:txBody>
          <a:bodyPr lIns="0" tIns="0" rIns="0" bIns="0"/>
          <a:lstStyle/>
          <a:p>
            <a:pPr lvl="2">
              <a:lnSpc>
                <a:spcPct val="120000"/>
              </a:lnSpc>
              <a:defRPr/>
            </a:pPr>
            <a:r>
              <a:rPr lang="zh-CN" altLang="en-US" b="1" dirty="0" smtClean="0"/>
              <a:t>示例：使用</a:t>
            </a:r>
            <a:r>
              <a:rPr lang="en-US" altLang="zh-CN" b="1" dirty="0" smtClean="0"/>
              <a:t>Write</a:t>
            </a:r>
            <a:r>
              <a:rPr lang="zh-CN" altLang="en-US" b="1" dirty="0" smtClean="0"/>
              <a:t>、</a:t>
            </a:r>
            <a:r>
              <a:rPr lang="en-US" altLang="zh-CN" b="1" dirty="0" smtClean="0"/>
              <a:t>Flush</a:t>
            </a:r>
            <a:r>
              <a:rPr lang="zh-CN" altLang="en-US" b="1" dirty="0" smtClean="0"/>
              <a:t>和</a:t>
            </a:r>
            <a:r>
              <a:rPr lang="en-US" altLang="zh-CN" b="1" dirty="0" smtClean="0"/>
              <a:t>Redirect</a:t>
            </a:r>
            <a:r>
              <a:rPr lang="zh-CN" altLang="en-US" b="1" dirty="0" smtClean="0"/>
              <a:t>方法</a:t>
            </a:r>
            <a:endParaRPr lang="en-US" altLang="zh-CN" b="1" dirty="0" smtClean="0"/>
          </a:p>
          <a:p>
            <a:pPr lvl="3">
              <a:lnSpc>
                <a:spcPct val="120000"/>
              </a:lnSpc>
              <a:defRPr/>
            </a:pPr>
            <a:r>
              <a:rPr lang="en-US" altLang="zh-CN" sz="1800" dirty="0" smtClean="0"/>
              <a:t>D:\Web</a:t>
            </a:r>
            <a:r>
              <a:rPr lang="zh-CN" altLang="en-US" sz="1800" dirty="0" smtClean="0"/>
              <a:t>编程技术</a:t>
            </a:r>
            <a:r>
              <a:rPr lang="en-US" altLang="zh-CN" sz="1800" dirty="0" smtClean="0"/>
              <a:t>(2020)\</a:t>
            </a:r>
            <a:r>
              <a:rPr lang="zh-CN" altLang="en-US" sz="1800" dirty="0" smtClean="0"/>
              <a:t>第</a:t>
            </a:r>
            <a:r>
              <a:rPr lang="en-US" altLang="zh-CN" sz="1800" dirty="0" smtClean="0"/>
              <a:t>3</a:t>
            </a:r>
            <a:r>
              <a:rPr lang="zh-CN" altLang="en-US" sz="1800" dirty="0" smtClean="0"/>
              <a:t>章示例</a:t>
            </a:r>
            <a:r>
              <a:rPr lang="en-US" altLang="zh-CN" sz="1800" dirty="0" smtClean="0"/>
              <a:t>\ch3\Default.aspx</a:t>
            </a:r>
            <a:endParaRPr lang="zh-CN" altLang="en-US" sz="1800" dirty="0" smtClean="0"/>
          </a:p>
          <a:p>
            <a:pPr lvl="3">
              <a:lnSpc>
                <a:spcPct val="120000"/>
              </a:lnSpc>
              <a:defRPr/>
            </a:pPr>
            <a:r>
              <a:rPr lang="en-US" altLang="zh-CN" sz="1800" b="1" dirty="0" smtClean="0"/>
              <a:t>C:\.............\</a:t>
            </a:r>
            <a:r>
              <a:rPr lang="zh-CN" altLang="en-US" sz="1800" b="1" dirty="0" smtClean="0"/>
              <a:t> </a:t>
            </a:r>
            <a:r>
              <a:rPr lang="en-US" altLang="zh-CN" sz="1800" b="1" dirty="0" smtClean="0"/>
              <a:t>ASPNET</a:t>
            </a:r>
            <a:r>
              <a:rPr lang="zh-CN" altLang="en-US" sz="1800" b="1" dirty="0" smtClean="0"/>
              <a:t>案例教程教辅资料 </a:t>
            </a:r>
            <a:r>
              <a:rPr lang="en-US" altLang="zh-CN" sz="1800" b="1" dirty="0" smtClean="0"/>
              <a:t>\ </a:t>
            </a:r>
            <a:r>
              <a:rPr lang="zh-CN" altLang="en-US" sz="1800" b="1" dirty="0" smtClean="0"/>
              <a:t>示例</a:t>
            </a:r>
            <a:r>
              <a:rPr lang="en-US" altLang="zh-CN" sz="1800" b="1" dirty="0" smtClean="0"/>
              <a:t>\</a:t>
            </a:r>
            <a:r>
              <a:rPr lang="zh-CN" altLang="en-US" sz="1800" b="1" dirty="0" smtClean="0"/>
              <a:t>第</a:t>
            </a:r>
            <a:r>
              <a:rPr lang="en-US" altLang="zh-CN" sz="1800" b="1" dirty="0" smtClean="0"/>
              <a:t>3</a:t>
            </a:r>
            <a:r>
              <a:rPr lang="zh-CN" altLang="en-US" sz="1800" b="1" dirty="0" smtClean="0"/>
              <a:t>章</a:t>
            </a:r>
            <a:r>
              <a:rPr lang="zh-CN" altLang="zh-CN" sz="1800" dirty="0" smtClean="0">
                <a:solidFill>
                  <a:srgbClr val="333399"/>
                </a:solidFill>
              </a:rPr>
              <a:t>\</a:t>
            </a:r>
            <a:r>
              <a:rPr lang="en-US" altLang="zh-CN" sz="1800" dirty="0" err="1" smtClean="0"/>
              <a:t>GlobalDemo</a:t>
            </a:r>
            <a:r>
              <a:rPr lang="en-US" altLang="zh-CN" sz="1800" dirty="0" smtClean="0">
                <a:solidFill>
                  <a:srgbClr val="333399"/>
                </a:solidFill>
              </a:rPr>
              <a:t>\</a:t>
            </a:r>
            <a:r>
              <a:rPr lang="en-US" altLang="zh-CN" sz="1800" dirty="0" smtClean="0">
                <a:solidFill>
                  <a:srgbClr val="333399"/>
                </a:solidFill>
              </a:rPr>
              <a:t>3-2.aspx</a:t>
            </a:r>
            <a:r>
              <a:rPr lang="zh-CN" altLang="en-US" sz="1800" dirty="0" smtClean="0">
                <a:solidFill>
                  <a:srgbClr val="333399"/>
                </a:solidFill>
              </a:rPr>
              <a:t>（</a:t>
            </a:r>
            <a:r>
              <a:rPr lang="en-US" altLang="zh-CN" sz="1800" dirty="0" smtClean="0">
                <a:solidFill>
                  <a:srgbClr val="333399"/>
                </a:solidFill>
              </a:rPr>
              <a:t>3-3.aspx)</a:t>
            </a:r>
            <a:endParaRPr lang="en-US" altLang="zh-CN" sz="1800" dirty="0" smtClean="0">
              <a:solidFill>
                <a:srgbClr val="333399"/>
              </a:solidFill>
            </a:endParaRPr>
          </a:p>
          <a:p>
            <a:pPr lvl="3">
              <a:lnSpc>
                <a:spcPct val="120000"/>
              </a:lnSpc>
              <a:defRPr/>
            </a:pPr>
            <a:r>
              <a:rPr lang="en-US" altLang="zh-CN" sz="1800" dirty="0" smtClean="0"/>
              <a:t>D:\Web</a:t>
            </a:r>
            <a:r>
              <a:rPr lang="zh-CN" altLang="en-US" sz="1800" dirty="0" smtClean="0"/>
              <a:t>编程技术</a:t>
            </a:r>
            <a:r>
              <a:rPr lang="en-US" altLang="zh-CN" sz="1800" dirty="0" smtClean="0"/>
              <a:t>(2020)\</a:t>
            </a:r>
            <a:r>
              <a:rPr lang="zh-CN" altLang="en-US" sz="1800" dirty="0" smtClean="0"/>
              <a:t>第</a:t>
            </a:r>
            <a:r>
              <a:rPr lang="en-US" altLang="zh-CN" sz="1800" dirty="0" smtClean="0"/>
              <a:t>3</a:t>
            </a:r>
            <a:r>
              <a:rPr lang="zh-CN" altLang="en-US" sz="1800" dirty="0" smtClean="0"/>
              <a:t>章示例</a:t>
            </a:r>
            <a:r>
              <a:rPr lang="en-US" altLang="zh-CN" sz="1800" dirty="0" smtClean="0"/>
              <a:t>\ch3\</a:t>
            </a:r>
            <a:r>
              <a:rPr lang="en-US" altLang="zh-CN" sz="1800" dirty="0" smtClean="0">
                <a:solidFill>
                  <a:srgbClr val="333399"/>
                </a:solidFill>
              </a:rPr>
              <a:t>DemoRedirect.aspx</a:t>
            </a:r>
            <a:endParaRPr lang="zh-CN" altLang="en-US" sz="1800" dirty="0" smtClean="0"/>
          </a:p>
          <a:p>
            <a:pPr lvl="3">
              <a:lnSpc>
                <a:spcPct val="120000"/>
              </a:lnSpc>
              <a:defRPr/>
            </a:pPr>
            <a:endParaRPr lang="en-US" altLang="zh-CN" sz="1800" dirty="0" smtClean="0">
              <a:solidFill>
                <a:srgbClr val="333399"/>
              </a:solidFill>
            </a:endParaRPr>
          </a:p>
          <a:p>
            <a:pPr lvl="3">
              <a:lnSpc>
                <a:spcPct val="120000"/>
              </a:lnSpc>
              <a:defRPr/>
            </a:pPr>
            <a:endParaRPr lang="en-US" altLang="zh-CN" sz="2400" b="1" dirty="0" smtClean="0"/>
          </a:p>
          <a:p>
            <a:pPr lvl="3">
              <a:lnSpc>
                <a:spcPct val="120000"/>
              </a:lnSpc>
              <a:defRPr/>
            </a:pPr>
            <a:r>
              <a:rPr lang="zh-CN" altLang="en-US" sz="1800" b="1" dirty="0" smtClean="0">
                <a:solidFill>
                  <a:schemeClr val="accent4">
                    <a:lumMod val="50000"/>
                  </a:schemeClr>
                </a:solidFill>
              </a:rPr>
              <a:t>说明：</a:t>
            </a:r>
            <a:endParaRPr lang="en-US" altLang="zh-CN" sz="1800" b="1" dirty="0" smtClean="0">
              <a:solidFill>
                <a:schemeClr val="accent4">
                  <a:lumMod val="50000"/>
                </a:schemeClr>
              </a:solidFill>
            </a:endParaRPr>
          </a:p>
          <a:p>
            <a:pPr lvl="4">
              <a:lnSpc>
                <a:spcPct val="120000"/>
              </a:lnSpc>
              <a:defRPr/>
            </a:pPr>
            <a:r>
              <a:rPr lang="zh-CN" altLang="en-US" sz="1800" dirty="0" smtClean="0"/>
              <a:t>使用</a:t>
            </a:r>
            <a:r>
              <a:rPr lang="en-US" altLang="zh-CN" sz="1800" dirty="0" smtClean="0"/>
              <a:t>Write</a:t>
            </a:r>
            <a:r>
              <a:rPr lang="zh-CN" altLang="en-US" sz="1800" dirty="0" smtClean="0"/>
              <a:t>方法可直接向客户端输出信息</a:t>
            </a:r>
            <a:endParaRPr lang="en-US" altLang="zh-CN" sz="1800" dirty="0" smtClean="0"/>
          </a:p>
          <a:p>
            <a:pPr lvl="4">
              <a:lnSpc>
                <a:spcPct val="120000"/>
              </a:lnSpc>
              <a:defRPr/>
            </a:pPr>
            <a:r>
              <a:rPr lang="en-US" altLang="zh-CN" sz="1800" dirty="0" smtClean="0"/>
              <a:t>Redirect</a:t>
            </a:r>
            <a:r>
              <a:rPr lang="zh-CN" altLang="en-US" sz="1800" dirty="0" smtClean="0"/>
              <a:t>方法可实现网页重定向（当前目录及外部网页）</a:t>
            </a:r>
            <a:endParaRPr lang="en-US" altLang="zh-CN" sz="1800" dirty="0" smtClean="0"/>
          </a:p>
          <a:p>
            <a:pPr lvl="4">
              <a:lnSpc>
                <a:spcPct val="120000"/>
              </a:lnSpc>
              <a:defRPr/>
            </a:pPr>
            <a:r>
              <a:rPr lang="en-US" altLang="zh-CN" sz="1800" dirty="0" smtClean="0"/>
              <a:t>Flush</a:t>
            </a:r>
            <a:r>
              <a:rPr lang="zh-CN" altLang="en-US" sz="1800" dirty="0" smtClean="0"/>
              <a:t>方法与</a:t>
            </a:r>
            <a:r>
              <a:rPr lang="en-US" altLang="zh-CN" sz="1800" dirty="0" err="1" smtClean="0"/>
              <a:t>ButterOutput</a:t>
            </a:r>
            <a:r>
              <a:rPr lang="zh-CN" altLang="en-US" sz="1800" dirty="0" smtClean="0"/>
              <a:t>属性配合，使用缓冲区</a:t>
            </a:r>
            <a:endParaRPr lang="en-US" altLang="zh-CN" sz="1800" dirty="0" smtClean="0"/>
          </a:p>
        </p:txBody>
      </p: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4294967295"/>
          </p:nvPr>
        </p:nvSpPr>
        <p:spPr>
          <a:xfrm>
            <a:off x="377825" y="1096010"/>
            <a:ext cx="8499475" cy="5011420"/>
          </a:xfrm>
        </p:spPr>
        <p:txBody>
          <a:bodyPr lIns="0" tIns="0" rIns="0" bIns="0"/>
          <a:lstStyle/>
          <a:p>
            <a:pPr marL="933450" lvl="1" indent="-533400">
              <a:lnSpc>
                <a:spcPct val="130000"/>
              </a:lnSpc>
              <a:buSzPct val="100000"/>
              <a:buFont typeface="Arial" panose="020B0604020202020204" pitchFamily="34" charset="0"/>
              <a:buAutoNum type="arabicParenR" startAt="2"/>
            </a:pPr>
            <a:r>
              <a:rPr lang="en-US" altLang="zh-CN" sz="2400" b="1" smtClean="0"/>
              <a:t>Request</a:t>
            </a:r>
            <a:r>
              <a:rPr lang="zh-CN" altLang="en-US" sz="2400" b="1" smtClean="0"/>
              <a:t>对象</a:t>
            </a:r>
            <a:endParaRPr lang="zh-CN" altLang="en-US" sz="2400" b="1" smtClean="0"/>
          </a:p>
          <a:p>
            <a:pPr lvl="2">
              <a:lnSpc>
                <a:spcPct val="120000"/>
              </a:lnSpc>
            </a:pPr>
            <a:r>
              <a:rPr lang="zh-CN" altLang="en-US" b="1" smtClean="0">
                <a:sym typeface="+mn-ea"/>
              </a:rPr>
              <a:t>该对象</a:t>
            </a:r>
            <a:r>
              <a:rPr lang="zh-CN" altLang="en-US" b="1" smtClean="0">
                <a:sym typeface="+mn-ea"/>
              </a:rPr>
              <a:t>的主要功能是从客户端浏览器取得数据，包括浏览器种类、用户输入表单中的数据、</a:t>
            </a:r>
            <a:r>
              <a:rPr lang="en-US" altLang="zh-CN" b="1" smtClean="0">
                <a:sym typeface="+mn-ea"/>
              </a:rPr>
              <a:t>Cookies</a:t>
            </a:r>
            <a:r>
              <a:rPr lang="zh-CN" altLang="en-US" b="1" smtClean="0">
                <a:sym typeface="+mn-ea"/>
              </a:rPr>
              <a:t>中的数据和客户端认证等。</a:t>
            </a:r>
            <a:endParaRPr lang="en-US" altLang="zh-CN" b="1" smtClean="0"/>
          </a:p>
          <a:p>
            <a:pPr lvl="2">
              <a:lnSpc>
                <a:spcPct val="120000"/>
              </a:lnSpc>
            </a:pPr>
            <a:r>
              <a:rPr lang="en-US" altLang="zh-CN" b="1" smtClean="0"/>
              <a:t>Request</a:t>
            </a:r>
            <a:r>
              <a:rPr lang="zh-CN" altLang="en-US" b="1" smtClean="0"/>
              <a:t>对象的常用属性及方法见</a:t>
            </a:r>
            <a:r>
              <a:rPr lang="zh-CN" altLang="en-US" b="1" smtClean="0">
                <a:hlinkClick r:id="rId1" action="ppaction://hlinksldjump"/>
              </a:rPr>
              <a:t>附录</a:t>
            </a:r>
            <a:r>
              <a:rPr lang="en-US" altLang="zh-CN" b="1" smtClean="0">
                <a:hlinkClick r:id="rId1" action="ppaction://hlinksldjump"/>
              </a:rPr>
              <a:t>B</a:t>
            </a:r>
            <a:r>
              <a:rPr lang="zh-CN" altLang="en-US" b="1" smtClean="0"/>
              <a:t> 。</a:t>
            </a:r>
            <a:endParaRPr lang="en-US" altLang="zh-CN" b="1" smtClean="0"/>
          </a:p>
        </p:txBody>
      </p:sp>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4294967295"/>
          </p:nvPr>
        </p:nvSpPr>
        <p:spPr>
          <a:xfrm>
            <a:off x="377825" y="728663"/>
            <a:ext cx="8499475" cy="5378450"/>
          </a:xfrm>
        </p:spPr>
        <p:txBody>
          <a:bodyPr lIns="0" tIns="0" rIns="0" bIns="0"/>
          <a:lstStyle/>
          <a:p>
            <a:pPr lvl="2">
              <a:lnSpc>
                <a:spcPct val="120000"/>
              </a:lnSpc>
            </a:pPr>
            <a:r>
              <a:rPr lang="zh-CN" altLang="en-US" b="1" dirty="0" smtClean="0"/>
              <a:t>示例：获取文件相关信息</a:t>
            </a:r>
            <a:endParaRPr lang="en-US" altLang="zh-CN" b="1" dirty="0" smtClean="0"/>
          </a:p>
          <a:p>
            <a:pPr lvl="3">
              <a:lnSpc>
                <a:spcPct val="120000"/>
              </a:lnSpc>
            </a:pPr>
            <a:r>
              <a:rPr lang="en-US" altLang="zh-CN" sz="1800" b="1" dirty="0" smtClean="0"/>
              <a:t>C:\.............\</a:t>
            </a:r>
            <a:r>
              <a:rPr lang="zh-CN" altLang="en-US" sz="1800" b="1" dirty="0" smtClean="0"/>
              <a:t> </a:t>
            </a:r>
            <a:r>
              <a:rPr lang="en-US" altLang="zh-CN" sz="1800" b="1" dirty="0" smtClean="0"/>
              <a:t>ASPNET</a:t>
            </a:r>
            <a:r>
              <a:rPr lang="zh-CN" altLang="en-US" sz="1800" b="1" dirty="0" smtClean="0"/>
              <a:t>案例教程教辅资料 </a:t>
            </a:r>
            <a:r>
              <a:rPr lang="en-US" altLang="zh-CN" sz="1800" b="1" dirty="0" smtClean="0"/>
              <a:t>\ </a:t>
            </a:r>
            <a:r>
              <a:rPr lang="zh-CN" altLang="en-US" sz="1800" b="1" dirty="0" smtClean="0"/>
              <a:t>示例</a:t>
            </a:r>
            <a:r>
              <a:rPr lang="en-US" altLang="zh-CN" sz="1800" b="1" dirty="0" smtClean="0"/>
              <a:t>\</a:t>
            </a:r>
            <a:r>
              <a:rPr lang="zh-CN" altLang="en-US" sz="1800" b="1" dirty="0" smtClean="0"/>
              <a:t>第</a:t>
            </a:r>
            <a:r>
              <a:rPr lang="en-US" altLang="zh-CN" sz="1800" b="1" dirty="0" smtClean="0"/>
              <a:t>3</a:t>
            </a:r>
            <a:r>
              <a:rPr lang="zh-CN" altLang="en-US" sz="1800" b="1" dirty="0" smtClean="0"/>
              <a:t>章</a:t>
            </a:r>
            <a:r>
              <a:rPr lang="zh-CN" altLang="zh-CN" sz="1800" dirty="0" smtClean="0">
                <a:solidFill>
                  <a:srgbClr val="333399"/>
                </a:solidFill>
              </a:rPr>
              <a:t>\</a:t>
            </a:r>
            <a:r>
              <a:rPr lang="en-US" altLang="zh-CN" sz="1800" dirty="0" err="1" smtClean="0"/>
              <a:t>GlobalDemo</a:t>
            </a:r>
            <a:r>
              <a:rPr lang="en-US" altLang="zh-CN" sz="1800" dirty="0" smtClean="0">
                <a:solidFill>
                  <a:srgbClr val="333399"/>
                </a:solidFill>
              </a:rPr>
              <a:t>\</a:t>
            </a:r>
            <a:r>
              <a:rPr lang="en-US" altLang="zh-CN" sz="1800" dirty="0" smtClean="0">
                <a:solidFill>
                  <a:srgbClr val="333399"/>
                </a:solidFill>
              </a:rPr>
              <a:t>3-4.aspx</a:t>
            </a:r>
            <a:endParaRPr lang="en-US" altLang="zh-CN" sz="1800" dirty="0" smtClean="0">
              <a:solidFill>
                <a:srgbClr val="333399"/>
              </a:solidFill>
            </a:endParaRPr>
          </a:p>
          <a:p>
            <a:pPr lvl="2">
              <a:lnSpc>
                <a:spcPct val="120000"/>
              </a:lnSpc>
            </a:pPr>
            <a:r>
              <a:rPr lang="zh-CN" altLang="en-US" b="1" dirty="0" smtClean="0"/>
              <a:t>示例：利用</a:t>
            </a:r>
            <a:r>
              <a:rPr lang="en-US" altLang="zh-CN" b="1" dirty="0" smtClean="0"/>
              <a:t>Browser</a:t>
            </a:r>
            <a:r>
              <a:rPr lang="zh-CN" altLang="en-US" b="1" dirty="0" smtClean="0"/>
              <a:t>对象获取浏览器信息</a:t>
            </a:r>
            <a:endParaRPr lang="en-US" altLang="zh-CN" b="1" dirty="0" smtClean="0"/>
          </a:p>
          <a:p>
            <a:pPr lvl="3">
              <a:lnSpc>
                <a:spcPct val="120000"/>
              </a:lnSpc>
            </a:pPr>
            <a:r>
              <a:rPr lang="en-US" altLang="zh-CN" sz="1800" b="1" dirty="0" smtClean="0"/>
              <a:t>C:\.............\</a:t>
            </a:r>
            <a:r>
              <a:rPr lang="zh-CN" altLang="en-US" sz="1800" b="1" dirty="0" smtClean="0"/>
              <a:t> </a:t>
            </a:r>
            <a:r>
              <a:rPr lang="en-US" altLang="zh-CN" sz="1800" b="1" dirty="0" smtClean="0"/>
              <a:t>ASPNET</a:t>
            </a:r>
            <a:r>
              <a:rPr lang="zh-CN" altLang="en-US" sz="1800" b="1" dirty="0" smtClean="0"/>
              <a:t>案例教程教辅资料 </a:t>
            </a:r>
            <a:r>
              <a:rPr lang="en-US" altLang="zh-CN" sz="1800" b="1" dirty="0" smtClean="0"/>
              <a:t>\ </a:t>
            </a:r>
            <a:r>
              <a:rPr lang="zh-CN" altLang="en-US" sz="1800" b="1" dirty="0" smtClean="0"/>
              <a:t>示例</a:t>
            </a:r>
            <a:r>
              <a:rPr lang="en-US" altLang="zh-CN" sz="1800" b="1" dirty="0" smtClean="0"/>
              <a:t>\</a:t>
            </a:r>
            <a:r>
              <a:rPr lang="zh-CN" altLang="en-US" sz="1800" b="1" dirty="0" smtClean="0"/>
              <a:t>第</a:t>
            </a:r>
            <a:r>
              <a:rPr lang="en-US" altLang="zh-CN" sz="1800" b="1" dirty="0" smtClean="0"/>
              <a:t>3</a:t>
            </a:r>
            <a:r>
              <a:rPr lang="zh-CN" altLang="en-US" sz="1800" b="1" dirty="0" smtClean="0"/>
              <a:t>章</a:t>
            </a:r>
            <a:r>
              <a:rPr lang="zh-CN" altLang="zh-CN" sz="1800" dirty="0" smtClean="0">
                <a:solidFill>
                  <a:srgbClr val="333399"/>
                </a:solidFill>
              </a:rPr>
              <a:t>\</a:t>
            </a:r>
            <a:r>
              <a:rPr lang="en-US" altLang="zh-CN" sz="1800" dirty="0" err="1" smtClean="0"/>
              <a:t>GlobalDemo</a:t>
            </a:r>
            <a:r>
              <a:rPr lang="en-US" altLang="zh-CN" sz="1800" dirty="0" smtClean="0">
                <a:solidFill>
                  <a:srgbClr val="333399"/>
                </a:solidFill>
              </a:rPr>
              <a:t>\</a:t>
            </a:r>
            <a:r>
              <a:rPr lang="en-US" altLang="zh-CN" sz="1800" dirty="0" smtClean="0">
                <a:solidFill>
                  <a:srgbClr val="333399"/>
                </a:solidFill>
              </a:rPr>
              <a:t>3-5.aspx</a:t>
            </a:r>
            <a:endParaRPr lang="en-US" altLang="zh-CN" sz="1800" dirty="0" smtClean="0">
              <a:solidFill>
                <a:srgbClr val="333399"/>
              </a:solidFill>
            </a:endParaRPr>
          </a:p>
          <a:p>
            <a:pPr lvl="2">
              <a:lnSpc>
                <a:spcPct val="120000"/>
              </a:lnSpc>
            </a:pPr>
            <a:r>
              <a:rPr lang="zh-CN" altLang="en-US" b="1" dirty="0" smtClean="0"/>
              <a:t>示例：利用</a:t>
            </a:r>
            <a:r>
              <a:rPr lang="en-US" altLang="zh-CN" b="1" dirty="0" err="1" smtClean="0"/>
              <a:t>QueryString</a:t>
            </a:r>
            <a:r>
              <a:rPr lang="zh-CN" altLang="en-US" b="1" dirty="0" smtClean="0"/>
              <a:t>集合传递参数</a:t>
            </a:r>
            <a:endParaRPr lang="en-US" altLang="zh-CN" b="1" dirty="0" smtClean="0"/>
          </a:p>
          <a:p>
            <a:pPr lvl="3">
              <a:lnSpc>
                <a:spcPct val="120000"/>
              </a:lnSpc>
            </a:pPr>
            <a:r>
              <a:rPr lang="en-US" altLang="zh-CN" sz="1800" dirty="0" smtClean="0"/>
              <a:t>D:\Web</a:t>
            </a:r>
            <a:r>
              <a:rPr lang="zh-CN" altLang="en-US" sz="1800" dirty="0" smtClean="0"/>
              <a:t>编程技术</a:t>
            </a:r>
            <a:r>
              <a:rPr lang="en-US" altLang="zh-CN" sz="1800" dirty="0" smtClean="0"/>
              <a:t>(2020)\</a:t>
            </a:r>
            <a:r>
              <a:rPr lang="zh-CN" altLang="en-US" sz="1800" dirty="0" smtClean="0"/>
              <a:t>第</a:t>
            </a:r>
            <a:r>
              <a:rPr lang="en-US" altLang="zh-CN" sz="1800" dirty="0" smtClean="0"/>
              <a:t>3</a:t>
            </a:r>
            <a:r>
              <a:rPr lang="zh-CN" altLang="en-US" sz="1800" dirty="0" smtClean="0"/>
              <a:t>章示例</a:t>
            </a:r>
            <a:r>
              <a:rPr lang="en-US" altLang="zh-CN" sz="1800" dirty="0" smtClean="0"/>
              <a:t>\ch3\</a:t>
            </a:r>
            <a:r>
              <a:rPr lang="en-US" altLang="zh-CN" sz="1800" dirty="0" smtClean="0">
                <a:solidFill>
                  <a:srgbClr val="333399"/>
                </a:solidFill>
              </a:rPr>
              <a:t>DemoRedirect.aspx</a:t>
            </a:r>
            <a:r>
              <a:rPr lang="zh-CN" altLang="en-US" sz="1800" dirty="0" smtClean="0"/>
              <a:t>（</a:t>
            </a:r>
            <a:r>
              <a:rPr lang="en-US" altLang="zh-CN" sz="1800" dirty="0" smtClean="0"/>
              <a:t>DemoQueryString.aspx</a:t>
            </a:r>
            <a:r>
              <a:rPr lang="zh-CN" altLang="en-US" sz="1800" dirty="0" smtClean="0"/>
              <a:t>）</a:t>
            </a:r>
            <a:endParaRPr lang="zh-CN" altLang="en-US" sz="1800" dirty="0" smtClean="0"/>
          </a:p>
        </p:txBody>
      </p:sp>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idx="4294967295"/>
          </p:nvPr>
        </p:nvSpPr>
        <p:spPr>
          <a:xfrm>
            <a:off x="377825" y="1144905"/>
            <a:ext cx="8499475" cy="4962525"/>
          </a:xfrm>
        </p:spPr>
        <p:txBody>
          <a:bodyPr lIns="0" tIns="0" rIns="0" bIns="0"/>
          <a:lstStyle/>
          <a:p>
            <a:pPr marL="933450" lvl="1" indent="-533400">
              <a:lnSpc>
                <a:spcPct val="130000"/>
              </a:lnSpc>
              <a:buSzPct val="100000"/>
              <a:buFont typeface="Arial" panose="020B0604020202020204" pitchFamily="34" charset="0"/>
              <a:buAutoNum type="arabicParenR" startAt="3"/>
            </a:pPr>
            <a:r>
              <a:rPr lang="en-US" altLang="zh-CN" sz="2400" b="1" smtClean="0"/>
              <a:t>Server</a:t>
            </a:r>
            <a:r>
              <a:rPr lang="zh-CN" altLang="en-US" sz="2400" b="1" smtClean="0"/>
              <a:t>对象对象</a:t>
            </a:r>
            <a:endParaRPr lang="zh-CN" altLang="en-US" sz="2400" b="1" smtClean="0"/>
          </a:p>
          <a:p>
            <a:pPr lvl="2">
              <a:lnSpc>
                <a:spcPct val="120000"/>
              </a:lnSpc>
            </a:pPr>
            <a:r>
              <a:rPr lang="en-US" altLang="zh-CN" b="1" smtClean="0"/>
              <a:t>Server</a:t>
            </a:r>
            <a:r>
              <a:rPr lang="zh-CN" altLang="en-US" b="1" smtClean="0"/>
              <a:t>对象的常用方法见</a:t>
            </a:r>
            <a:r>
              <a:rPr lang="zh-CN" altLang="en-US" b="1" smtClean="0">
                <a:hlinkClick r:id="rId1" action="ppaction://hlinksldjump"/>
              </a:rPr>
              <a:t>附录</a:t>
            </a:r>
            <a:r>
              <a:rPr lang="en-US" altLang="zh-CN" b="1" smtClean="0">
                <a:hlinkClick r:id="rId1" action="ppaction://hlinksldjump"/>
              </a:rPr>
              <a:t>B</a:t>
            </a:r>
            <a:r>
              <a:rPr lang="zh-CN" altLang="en-US" b="1" smtClean="0"/>
              <a:t> 。</a:t>
            </a:r>
            <a:endParaRPr lang="en-US" altLang="zh-CN" b="1" smtClean="0"/>
          </a:p>
        </p:txBody>
      </p:sp>
    </p:spTree>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idx="4294967295"/>
          </p:nvPr>
        </p:nvSpPr>
        <p:spPr>
          <a:xfrm>
            <a:off x="377825" y="1035050"/>
            <a:ext cx="8499475" cy="5072380"/>
          </a:xfrm>
        </p:spPr>
        <p:txBody>
          <a:bodyPr lIns="0" tIns="0" rIns="0" bIns="0"/>
          <a:lstStyle/>
          <a:p>
            <a:pPr lvl="2">
              <a:lnSpc>
                <a:spcPct val="120000"/>
              </a:lnSpc>
              <a:defRPr/>
            </a:pPr>
            <a:r>
              <a:rPr lang="zh-CN" altLang="en-US" b="1" dirty="0" smtClean="0"/>
              <a:t>示例：</a:t>
            </a:r>
            <a:r>
              <a:rPr lang="en-US" b="1" dirty="0" smtClean="0"/>
              <a:t>Execute</a:t>
            </a:r>
            <a:r>
              <a:rPr lang="zh-CN" altLang="en-US" b="1" dirty="0" smtClean="0"/>
              <a:t>方法和</a:t>
            </a:r>
            <a:r>
              <a:rPr lang="en-US" b="1" dirty="0" smtClean="0"/>
              <a:t>Transfer</a:t>
            </a:r>
            <a:r>
              <a:rPr lang="zh-CN" altLang="en-US" b="1" dirty="0" smtClean="0"/>
              <a:t>方法</a:t>
            </a:r>
            <a:endParaRPr lang="en-US" altLang="zh-CN" b="1" dirty="0" smtClean="0"/>
          </a:p>
          <a:p>
            <a:pPr lvl="3">
              <a:lnSpc>
                <a:spcPct val="120000"/>
              </a:lnSpc>
              <a:defRPr/>
            </a:pPr>
            <a:r>
              <a:rPr lang="en-US" altLang="zh-CN" sz="1800" b="1" dirty="0" smtClean="0"/>
              <a:t>C:\......\</a:t>
            </a:r>
            <a:r>
              <a:rPr lang="zh-CN" altLang="en-US" sz="1800" b="1" dirty="0" smtClean="0"/>
              <a:t> </a:t>
            </a:r>
            <a:r>
              <a:rPr lang="en-US" altLang="zh-CN" sz="1800" b="1" dirty="0" smtClean="0"/>
              <a:t>ASPNET</a:t>
            </a:r>
            <a:r>
              <a:rPr lang="zh-CN" altLang="en-US" sz="1800" b="1" dirty="0" smtClean="0"/>
              <a:t>案例教程教辅资料 </a:t>
            </a:r>
            <a:r>
              <a:rPr lang="en-US" altLang="zh-CN" sz="1800" b="1" dirty="0" smtClean="0"/>
              <a:t>\ </a:t>
            </a:r>
            <a:r>
              <a:rPr lang="zh-CN" altLang="en-US" sz="1800" b="1" dirty="0" smtClean="0"/>
              <a:t>示例</a:t>
            </a:r>
            <a:r>
              <a:rPr lang="en-US" altLang="zh-CN" sz="1800" b="1" dirty="0" smtClean="0"/>
              <a:t>\</a:t>
            </a:r>
            <a:r>
              <a:rPr lang="zh-CN" altLang="en-US" sz="1800" b="1" dirty="0" smtClean="0"/>
              <a:t>第</a:t>
            </a:r>
            <a:r>
              <a:rPr lang="en-US" altLang="zh-CN" sz="1800" b="1" dirty="0" smtClean="0"/>
              <a:t>3</a:t>
            </a:r>
            <a:r>
              <a:rPr lang="zh-CN" altLang="en-US" sz="1800" b="1" dirty="0" smtClean="0"/>
              <a:t>章</a:t>
            </a:r>
            <a:r>
              <a:rPr lang="zh-CN" altLang="zh-CN" sz="1800" dirty="0" smtClean="0">
                <a:solidFill>
                  <a:srgbClr val="333399"/>
                </a:solidFill>
              </a:rPr>
              <a:t>\</a:t>
            </a:r>
            <a:r>
              <a:rPr lang="en-US" altLang="zh-CN" sz="1800" dirty="0" err="1" smtClean="0"/>
              <a:t>GlobalDemo</a:t>
            </a:r>
            <a:r>
              <a:rPr lang="en-US" altLang="zh-CN" sz="1800" dirty="0" smtClean="0">
                <a:solidFill>
                  <a:srgbClr val="333399"/>
                </a:solidFill>
              </a:rPr>
              <a:t>\Server</a:t>
            </a:r>
            <a:r>
              <a:rPr lang="en-US" altLang="zh-CN" sz="1800" dirty="0" smtClean="0">
                <a:solidFill>
                  <a:srgbClr val="333399"/>
                </a:solidFill>
              </a:rPr>
              <a:t>.aspx</a:t>
            </a:r>
            <a:endParaRPr lang="en-US" altLang="zh-CN" sz="1800" dirty="0" smtClean="0">
              <a:solidFill>
                <a:srgbClr val="333399"/>
              </a:solidFill>
            </a:endParaRPr>
          </a:p>
          <a:p>
            <a:pPr lvl="3">
              <a:lnSpc>
                <a:spcPct val="120000"/>
              </a:lnSpc>
              <a:defRPr/>
            </a:pPr>
            <a:endParaRPr lang="en-US" altLang="zh-CN" sz="1800" dirty="0" smtClean="0">
              <a:solidFill>
                <a:srgbClr val="333399"/>
              </a:solidFill>
            </a:endParaRPr>
          </a:p>
          <a:p>
            <a:pPr lvl="3">
              <a:lnSpc>
                <a:spcPct val="120000"/>
              </a:lnSpc>
              <a:defRPr/>
            </a:pPr>
            <a:r>
              <a:rPr lang="zh-CN" altLang="en-US" sz="1800" b="1" dirty="0" smtClean="0">
                <a:solidFill>
                  <a:schemeClr val="accent4">
                    <a:lumMod val="50000"/>
                  </a:schemeClr>
                </a:solidFill>
              </a:rPr>
              <a:t>说明：</a:t>
            </a:r>
            <a:endParaRPr lang="en-US" altLang="zh-CN" sz="1800" b="1" dirty="0" smtClean="0">
              <a:solidFill>
                <a:schemeClr val="accent4">
                  <a:lumMod val="50000"/>
                </a:schemeClr>
              </a:solidFill>
            </a:endParaRPr>
          </a:p>
          <a:p>
            <a:pPr lvl="4">
              <a:lnSpc>
                <a:spcPct val="120000"/>
              </a:lnSpc>
              <a:defRPr/>
            </a:pPr>
            <a:r>
              <a:rPr lang="en-US" sz="1800" b="1" dirty="0" smtClean="0"/>
              <a:t>Execute</a:t>
            </a:r>
            <a:r>
              <a:rPr lang="zh-CN" altLang="en-US" sz="1800" dirty="0" smtClean="0"/>
              <a:t>方法执行另一个</a:t>
            </a:r>
            <a:r>
              <a:rPr lang="en-US" altLang="zh-CN" sz="1800" dirty="0" smtClean="0"/>
              <a:t>ASP.NET</a:t>
            </a:r>
            <a:r>
              <a:rPr lang="zh-CN" altLang="en-US" sz="1800" dirty="0" smtClean="0"/>
              <a:t>页面，执行完成后返回原来的页面继续执行。</a:t>
            </a:r>
            <a:endParaRPr lang="en-US" altLang="zh-CN" sz="1800" dirty="0" smtClean="0"/>
          </a:p>
          <a:p>
            <a:pPr lvl="4">
              <a:lnSpc>
                <a:spcPct val="120000"/>
              </a:lnSpc>
              <a:defRPr/>
            </a:pPr>
            <a:r>
              <a:rPr lang="en-US" sz="1800" b="1" dirty="0" smtClean="0"/>
              <a:t>Transfer</a:t>
            </a:r>
            <a:r>
              <a:rPr lang="zh-CN" altLang="en-US" sz="1800" dirty="0" smtClean="0"/>
              <a:t>方法可实现网页重定向（目标网页</a:t>
            </a:r>
            <a:r>
              <a:rPr lang="zh-CN" sz="1800" dirty="0" smtClean="0"/>
              <a:t>和</a:t>
            </a:r>
            <a:r>
              <a:rPr lang="zh-CN" altLang="en-US" sz="1800" dirty="0" smtClean="0"/>
              <a:t>源网页</a:t>
            </a:r>
            <a:r>
              <a:rPr lang="zh-CN" sz="1800" dirty="0" smtClean="0"/>
              <a:t>必须位于相同的</a:t>
            </a:r>
            <a:r>
              <a:rPr lang="en-US" sz="1800" dirty="0" smtClean="0"/>
              <a:t>Web</a:t>
            </a:r>
            <a:r>
              <a:rPr lang="zh-CN" sz="1800" dirty="0" smtClean="0"/>
              <a:t>应用程序中</a:t>
            </a:r>
            <a:r>
              <a:rPr lang="zh-CN" altLang="en-US" sz="1800" dirty="0" smtClean="0"/>
              <a:t>）。重定向后，</a:t>
            </a:r>
            <a:r>
              <a:rPr lang="zh-CN" sz="1800" dirty="0" smtClean="0"/>
              <a:t>浏览器的地址栏中的</a:t>
            </a:r>
            <a:r>
              <a:rPr lang="en-US" sz="1800" dirty="0" smtClean="0"/>
              <a:t>URL</a:t>
            </a:r>
            <a:r>
              <a:rPr lang="zh-CN" sz="1800" dirty="0" smtClean="0"/>
              <a:t>并未改变</a:t>
            </a:r>
            <a:endParaRPr lang="en-US" altLang="zh-CN" sz="1800" dirty="0" smtClean="0"/>
          </a:p>
          <a:p>
            <a:pPr lvl="3">
              <a:lnSpc>
                <a:spcPct val="120000"/>
              </a:lnSpc>
              <a:defRPr/>
            </a:pPr>
            <a:r>
              <a:rPr lang="zh-CN" altLang="en-US" sz="1800" b="1" dirty="0" smtClean="0">
                <a:solidFill>
                  <a:srgbClr val="333399"/>
                </a:solidFill>
              </a:rPr>
              <a:t>比较</a:t>
            </a:r>
            <a:r>
              <a:rPr lang="zh-CN" altLang="en-US" sz="1800" dirty="0" smtClean="0">
                <a:solidFill>
                  <a:srgbClr val="333399"/>
                </a:solidFill>
              </a:rPr>
              <a:t>：</a:t>
            </a:r>
            <a:r>
              <a:rPr lang="en-US" sz="1800" dirty="0" smtClean="0"/>
              <a:t> </a:t>
            </a:r>
            <a:r>
              <a:rPr lang="en-US" sz="1800" dirty="0" err="1" smtClean="0"/>
              <a:t>Response.Redirect</a:t>
            </a:r>
            <a:r>
              <a:rPr lang="en-US" sz="1800" dirty="0" smtClean="0"/>
              <a:t> </a:t>
            </a:r>
            <a:r>
              <a:rPr lang="zh-CN" sz="1800" dirty="0" smtClean="0"/>
              <a:t>方法和</a:t>
            </a:r>
            <a:r>
              <a:rPr lang="en-US" sz="1800" dirty="0" err="1" smtClean="0"/>
              <a:t>Server.Transfer</a:t>
            </a:r>
            <a:r>
              <a:rPr lang="zh-CN" altLang="en-US" sz="1800" dirty="0" smtClean="0"/>
              <a:t>的</a:t>
            </a:r>
            <a:r>
              <a:rPr lang="zh-CN" sz="1800" dirty="0" smtClean="0"/>
              <a:t>重定</a:t>
            </a:r>
            <a:r>
              <a:rPr lang="zh-CN" altLang="en-US" sz="1800" dirty="0" smtClean="0"/>
              <a:t>向</a:t>
            </a:r>
            <a:r>
              <a:rPr lang="zh-CN" sz="1800" dirty="0" smtClean="0"/>
              <a:t>有何</a:t>
            </a:r>
            <a:r>
              <a:rPr lang="zh-CN" altLang="en-US" sz="1800" dirty="0" smtClean="0"/>
              <a:t>不同</a:t>
            </a:r>
            <a:r>
              <a:rPr lang="zh-CN" sz="1800" dirty="0" smtClean="0"/>
              <a:t>？</a:t>
            </a:r>
            <a:endParaRPr lang="en-US" altLang="zh-CN" sz="1800" dirty="0" smtClean="0">
              <a:solidFill>
                <a:srgbClr val="333399"/>
              </a:solidFill>
            </a:endParaRPr>
          </a:p>
          <a:p>
            <a:pPr lvl="2">
              <a:lnSpc>
                <a:spcPct val="120000"/>
              </a:lnSpc>
              <a:defRPr/>
            </a:pPr>
            <a:endParaRPr lang="en-US" altLang="zh-CN" b="1" dirty="0" smtClean="0"/>
          </a:p>
        </p:txBody>
      </p:sp>
      <p:sp>
        <p:nvSpPr>
          <p:cNvPr id="4" name="动作按钮: 开始 3">
            <a:hlinkClick r:id="rId1" action="ppaction://hlinksldjump" highlightClick="1"/>
          </p:cNvPr>
          <p:cNvSpPr/>
          <p:nvPr/>
        </p:nvSpPr>
        <p:spPr>
          <a:xfrm>
            <a:off x="8581708" y="5560060"/>
            <a:ext cx="295275" cy="279400"/>
          </a:xfrm>
          <a:prstGeom prst="actionButtonBeginning">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1988" name="AutoShape 4">
            <a:hlinkClick r:id="rId2" action="ppaction://hlinksldjump" highlightClick="1"/>
          </p:cNvPr>
          <p:cNvSpPr>
            <a:spLocks noChangeArrowheads="1"/>
          </p:cNvSpPr>
          <p:nvPr/>
        </p:nvSpPr>
        <p:spPr bwMode="auto">
          <a:xfrm>
            <a:off x="8337550" y="5983288"/>
            <a:ext cx="349250" cy="377825"/>
          </a:xfrm>
          <a:prstGeom prst="actionButtonHome">
            <a:avLst/>
          </a:prstGeom>
          <a:solidFill>
            <a:srgbClr val="FFCC00"/>
          </a:solidFill>
          <a:ln w="9525">
            <a:noFill/>
            <a:miter lim="800000"/>
          </a:ln>
        </p:spPr>
        <p:txBody>
          <a:bodyPr wrap="none" anchor="ctr"/>
          <a:p>
            <a:endParaRPr lang="en-US"/>
          </a:p>
        </p:txBody>
      </p:sp>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p:txBody>
          <a:bodyPr/>
          <a:lstStyle/>
          <a:p>
            <a:pPr eaLnBrk="1" hangingPunct="1"/>
            <a:r>
              <a:rPr lang="zh-CN" altLang="en-US" sz="4000" b="1" smtClean="0"/>
              <a:t>附录</a:t>
            </a:r>
            <a:r>
              <a:rPr lang="en-US" altLang="zh-CN" sz="4000" b="1" smtClean="0"/>
              <a:t>A   ASP.NET</a:t>
            </a:r>
            <a:r>
              <a:rPr lang="zh-CN" altLang="en-US" sz="4000" b="1" smtClean="0"/>
              <a:t>网页语法概述</a:t>
            </a:r>
            <a:endParaRPr lang="en-US" altLang="zh-CN" sz="4000" b="1" smtClean="0"/>
          </a:p>
        </p:txBody>
      </p:sp>
      <p:sp>
        <p:nvSpPr>
          <p:cNvPr id="73731" name="Rectangle 3"/>
          <p:cNvSpPr>
            <a:spLocks noGrp="1" noRot="1" noChangeArrowheads="1"/>
          </p:cNvSpPr>
          <p:nvPr>
            <p:ph type="body" idx="1"/>
          </p:nvPr>
        </p:nvSpPr>
        <p:spPr>
          <a:xfrm>
            <a:off x="571500" y="1897063"/>
            <a:ext cx="8007350" cy="4210050"/>
          </a:xfrm>
        </p:spPr>
        <p:txBody>
          <a:bodyPr/>
          <a:lstStyle/>
          <a:p>
            <a:pPr eaLnBrk="1" hangingPunct="1">
              <a:lnSpc>
                <a:spcPct val="120000"/>
              </a:lnSpc>
            </a:pPr>
            <a:r>
              <a:rPr lang="en-US" altLang="zh-CN" sz="2400" b="1" smtClean="0"/>
              <a:t>Web</a:t>
            </a:r>
            <a:r>
              <a:rPr lang="zh-CN" altLang="en-US" sz="2400" b="1" smtClean="0"/>
              <a:t>窗体文件的扩展名为</a:t>
            </a:r>
            <a:r>
              <a:rPr lang="en-US" altLang="zh-CN" sz="2400" b="1" smtClean="0"/>
              <a:t>.aspx</a:t>
            </a:r>
            <a:r>
              <a:rPr lang="zh-CN" altLang="en-US" sz="2400" b="1" smtClean="0"/>
              <a:t>，该类文件的语法结构主要由以下几部分组成：</a:t>
            </a:r>
            <a:endParaRPr lang="zh-CN" altLang="en-US" sz="2400" b="1" smtClean="0"/>
          </a:p>
          <a:p>
            <a:pPr lvl="1" eaLnBrk="1" hangingPunct="1">
              <a:lnSpc>
                <a:spcPct val="120000"/>
              </a:lnSpc>
              <a:buClr>
                <a:schemeClr val="tx2"/>
              </a:buClr>
              <a:buFont typeface="Wingdings" panose="05000000000000000000" pitchFamily="2" charset="2"/>
              <a:buChar char="Ø"/>
            </a:pPr>
            <a:r>
              <a:rPr lang="zh-CN" altLang="en-US" sz="2400" b="1" smtClean="0">
                <a:hlinkClick r:id="rId1" action="ppaction://hlinksldjump"/>
              </a:rPr>
              <a:t>指令</a:t>
            </a:r>
            <a:endParaRPr lang="zh-CN" altLang="en-US" sz="2400" b="1" smtClean="0"/>
          </a:p>
          <a:p>
            <a:pPr lvl="1" eaLnBrk="1" hangingPunct="1">
              <a:lnSpc>
                <a:spcPct val="120000"/>
              </a:lnSpc>
              <a:buClr>
                <a:schemeClr val="tx2"/>
              </a:buClr>
              <a:buFont typeface="Wingdings" panose="05000000000000000000" pitchFamily="2" charset="2"/>
              <a:buChar char="Ø"/>
            </a:pPr>
            <a:r>
              <a:rPr lang="en-US" altLang="zh-CN" sz="2400" b="1" smtClean="0">
                <a:hlinkClick r:id="rId2" action="ppaction://hlinksldjump"/>
              </a:rPr>
              <a:t>head</a:t>
            </a:r>
            <a:endParaRPr lang="en-US" altLang="zh-CN" sz="2400" b="1" smtClean="0"/>
          </a:p>
          <a:p>
            <a:pPr lvl="1" eaLnBrk="1" hangingPunct="1">
              <a:lnSpc>
                <a:spcPct val="120000"/>
              </a:lnSpc>
              <a:buClr>
                <a:schemeClr val="tx2"/>
              </a:buClr>
              <a:buFont typeface="Wingdings" panose="05000000000000000000" pitchFamily="2" charset="2"/>
              <a:buChar char="Ø"/>
            </a:pPr>
            <a:r>
              <a:rPr lang="en-US" altLang="zh-CN" sz="2400" b="1" smtClean="0">
                <a:hlinkClick r:id="rId2" action="ppaction://hlinksldjump"/>
              </a:rPr>
              <a:t>form</a:t>
            </a:r>
            <a:r>
              <a:rPr lang="zh-CN" altLang="en-US" sz="2400" b="1" smtClean="0">
                <a:hlinkClick r:id="rId2" action="ppaction://hlinksldjump"/>
              </a:rPr>
              <a:t>（窗体）元素</a:t>
            </a:r>
            <a:endParaRPr lang="zh-CN" altLang="en-US" sz="2400" b="1" smtClean="0"/>
          </a:p>
          <a:p>
            <a:pPr lvl="1" eaLnBrk="1" hangingPunct="1">
              <a:lnSpc>
                <a:spcPct val="120000"/>
              </a:lnSpc>
              <a:buClr>
                <a:schemeClr val="tx2"/>
              </a:buClr>
              <a:buFont typeface="Wingdings" panose="05000000000000000000" pitchFamily="2" charset="2"/>
              <a:buChar char="Ø"/>
            </a:pPr>
            <a:r>
              <a:rPr lang="en-US" altLang="zh-CN" sz="2400" b="1" smtClean="0">
                <a:hlinkClick r:id="rId3" action="ppaction://hlinksldjump"/>
              </a:rPr>
              <a:t>Web</a:t>
            </a:r>
            <a:r>
              <a:rPr lang="zh-CN" altLang="en-US" sz="2400" b="1" smtClean="0">
                <a:hlinkClick r:id="rId3" action="ppaction://hlinksldjump"/>
              </a:rPr>
              <a:t>服务器控件或</a:t>
            </a:r>
            <a:r>
              <a:rPr lang="en-US" altLang="zh-CN" sz="2400" b="1" smtClean="0">
                <a:hlinkClick r:id="rId3" action="ppaction://hlinksldjump"/>
              </a:rPr>
              <a:t>HTML</a:t>
            </a:r>
            <a:r>
              <a:rPr lang="zh-CN" altLang="en-US" sz="2400" b="1" smtClean="0">
                <a:hlinkClick r:id="rId3" action="ppaction://hlinksldjump"/>
              </a:rPr>
              <a:t>控件</a:t>
            </a:r>
            <a:endParaRPr lang="zh-CN" altLang="en-US" sz="2400" b="1" smtClean="0"/>
          </a:p>
          <a:p>
            <a:pPr lvl="1" eaLnBrk="1" hangingPunct="1">
              <a:lnSpc>
                <a:spcPct val="120000"/>
              </a:lnSpc>
              <a:buClr>
                <a:schemeClr val="tx2"/>
              </a:buClr>
              <a:buFont typeface="Wingdings" panose="05000000000000000000" pitchFamily="2" charset="2"/>
              <a:buChar char="Ø"/>
            </a:pPr>
            <a:r>
              <a:rPr lang="zh-CN" altLang="en-US" sz="2400" b="1" smtClean="0"/>
              <a:t>客户端脚本</a:t>
            </a:r>
            <a:endParaRPr lang="zh-CN" altLang="en-US" sz="2400" b="1" smtClean="0"/>
          </a:p>
          <a:p>
            <a:pPr lvl="1" eaLnBrk="1" hangingPunct="1">
              <a:lnSpc>
                <a:spcPct val="120000"/>
              </a:lnSpc>
              <a:buClr>
                <a:schemeClr val="tx2"/>
              </a:buClr>
              <a:buFont typeface="Wingdings" panose="05000000000000000000" pitchFamily="2" charset="2"/>
              <a:buChar char="Ø"/>
            </a:pPr>
            <a:r>
              <a:rPr lang="zh-CN" altLang="en-US" sz="2400" b="1" smtClean="0"/>
              <a:t>服务端脚本。</a:t>
            </a:r>
            <a:r>
              <a:rPr lang="zh-CN" altLang="en-US" sz="2400" smtClean="0"/>
              <a:t> </a:t>
            </a:r>
            <a:endParaRPr lang="zh-CN" altLang="en-US" sz="2400" smtClean="0"/>
          </a:p>
        </p:txBody>
      </p:sp>
    </p:spTree>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Rot="1" noChangeArrowheads="1"/>
          </p:cNvSpPr>
          <p:nvPr>
            <p:ph type="body" idx="1"/>
          </p:nvPr>
        </p:nvSpPr>
        <p:spPr>
          <a:xfrm>
            <a:off x="571500" y="847725"/>
            <a:ext cx="8007350" cy="5259388"/>
          </a:xfrm>
        </p:spPr>
        <p:txBody>
          <a:bodyPr/>
          <a:lstStyle/>
          <a:p>
            <a:pPr eaLnBrk="1" hangingPunct="1">
              <a:lnSpc>
                <a:spcPct val="120000"/>
              </a:lnSpc>
              <a:buFont typeface="Wingdings" panose="05000000000000000000" pitchFamily="2" charset="2"/>
              <a:buNone/>
            </a:pPr>
            <a:r>
              <a:rPr lang="en-US" altLang="zh-CN" sz="2400" b="1" smtClean="0"/>
              <a:t>1</a:t>
            </a:r>
            <a:r>
              <a:rPr lang="zh-CN" altLang="en-US" sz="2400" b="1" smtClean="0"/>
              <a:t>．指令</a:t>
            </a:r>
            <a:endParaRPr lang="zh-CN" altLang="en-US" sz="2400" b="1" smtClean="0"/>
          </a:p>
          <a:p>
            <a:pPr eaLnBrk="1" hangingPunct="1">
              <a:lnSpc>
                <a:spcPct val="120000"/>
              </a:lnSpc>
              <a:buSzTx/>
              <a:buFont typeface="Wingdings" panose="05000000000000000000" pitchFamily="2" charset="2"/>
              <a:buNone/>
            </a:pPr>
            <a:r>
              <a:rPr lang="zh-CN" altLang="fr-FR" sz="2000" b="1" smtClean="0"/>
              <a:t>           窗体文件</a:t>
            </a:r>
            <a:r>
              <a:rPr lang="fr-FR" altLang="zh-CN" sz="2000" b="1" smtClean="0"/>
              <a:t>aspx</a:t>
            </a:r>
            <a:r>
              <a:rPr lang="zh-CN" altLang="fr-FR" sz="2000" b="1" smtClean="0"/>
              <a:t>通常包含一些指令， 这些指令可以设置指定页属性和配置信息它们不会作为发送到浏览器的标记的一部分被呈现。常见指令有以下几类：</a:t>
            </a:r>
            <a:endParaRPr lang="zh-CN" altLang="en-US" sz="2000" b="1" smtClean="0"/>
          </a:p>
          <a:p>
            <a:pPr eaLnBrk="1" hangingPunct="1">
              <a:lnSpc>
                <a:spcPct val="120000"/>
              </a:lnSpc>
              <a:buFont typeface="Wingdings" panose="05000000000000000000" pitchFamily="2" charset="2"/>
              <a:buNone/>
            </a:pPr>
            <a:r>
              <a:rPr lang="zh-CN" altLang="en-US" sz="2000" b="1" smtClean="0"/>
              <a:t>（</a:t>
            </a:r>
            <a:r>
              <a:rPr lang="en-US" altLang="zh-CN" sz="2000" b="1" smtClean="0"/>
              <a:t>1</a:t>
            </a:r>
            <a:r>
              <a:rPr lang="zh-CN" altLang="en-US" sz="2000" b="1" smtClean="0"/>
              <a:t>）</a:t>
            </a:r>
            <a:r>
              <a:rPr lang="en-US" altLang="zh-CN" sz="2000" b="1" smtClean="0"/>
              <a:t>@Page</a:t>
            </a:r>
            <a:r>
              <a:rPr lang="zh-CN" altLang="en-US" sz="2000" b="1" smtClean="0"/>
              <a:t>：允许为页面指定多个配置项，包括：</a:t>
            </a:r>
            <a:endParaRPr lang="zh-CN" altLang="en-US" sz="2000" b="1" smtClean="0"/>
          </a:p>
          <a:p>
            <a:pPr lvl="1" eaLnBrk="1" hangingPunct="1">
              <a:lnSpc>
                <a:spcPct val="120000"/>
              </a:lnSpc>
              <a:buClr>
                <a:schemeClr val="tx2"/>
              </a:buClr>
              <a:buFont typeface="Wingdings" panose="05000000000000000000" pitchFamily="2" charset="2"/>
              <a:buChar char="Ø"/>
            </a:pPr>
            <a:r>
              <a:rPr lang="zh-CN" altLang="en-US" sz="2000" b="1" smtClean="0"/>
              <a:t>页面中代码的服务器编程语言。</a:t>
            </a:r>
            <a:endParaRPr lang="zh-CN" altLang="en-US" sz="2000" b="1" smtClean="0"/>
          </a:p>
          <a:p>
            <a:pPr lvl="1" eaLnBrk="1" hangingPunct="1">
              <a:lnSpc>
                <a:spcPct val="120000"/>
              </a:lnSpc>
              <a:buClr>
                <a:schemeClr val="tx2"/>
              </a:buClr>
              <a:buFont typeface="Wingdings" panose="05000000000000000000" pitchFamily="2" charset="2"/>
              <a:buChar char="Ø"/>
            </a:pPr>
            <a:r>
              <a:rPr lang="zh-CN" altLang="en-US" sz="2000" b="1" smtClean="0"/>
              <a:t>页面是将服务器代码直接包含在其中（称为单文件页面），还是将代码包含在单独的类文件中（称为代码隐藏页面）。</a:t>
            </a:r>
            <a:endParaRPr lang="zh-CN" altLang="en-US" sz="2000" b="1" smtClean="0"/>
          </a:p>
          <a:p>
            <a:pPr lvl="1" eaLnBrk="1" hangingPunct="1">
              <a:lnSpc>
                <a:spcPct val="120000"/>
              </a:lnSpc>
              <a:buClr>
                <a:schemeClr val="tx2"/>
              </a:buClr>
              <a:buFont typeface="Wingdings" panose="05000000000000000000" pitchFamily="2" charset="2"/>
              <a:buChar char="Ø"/>
            </a:pPr>
            <a:r>
              <a:rPr lang="zh-CN" altLang="en-US" sz="2000" b="1" smtClean="0"/>
              <a:t>调试和跟踪选项</a:t>
            </a:r>
            <a:endParaRPr lang="zh-CN" altLang="en-US" sz="2000" b="1" smtClean="0"/>
          </a:p>
          <a:p>
            <a:pPr lvl="1" eaLnBrk="1" hangingPunct="1">
              <a:lnSpc>
                <a:spcPct val="120000"/>
              </a:lnSpc>
              <a:buClr>
                <a:schemeClr val="tx2"/>
              </a:buClr>
              <a:buFont typeface="Wingdings" panose="05000000000000000000" pitchFamily="2" charset="2"/>
              <a:buChar char="Ø"/>
            </a:pPr>
            <a:r>
              <a:rPr lang="zh-CN" altLang="en-US" sz="2000" b="1" smtClean="0"/>
              <a:t>页面是否具有关联的母版页</a:t>
            </a:r>
            <a:endParaRPr lang="zh-CN" altLang="en-US" sz="2000" b="1" smtClean="0"/>
          </a:p>
        </p:txBody>
      </p:sp>
      <p:sp>
        <p:nvSpPr>
          <p:cNvPr id="3" name="动作按钮: 后退或前一项 2">
            <a:hlinkClick r:id="rId1" action="ppaction://hlinksldjump" highlightClick="1"/>
          </p:cNvPr>
          <p:cNvSpPr/>
          <p:nvPr/>
        </p:nvSpPr>
        <p:spPr>
          <a:xfrm>
            <a:off x="8385175" y="5997575"/>
            <a:ext cx="309563" cy="279400"/>
          </a:xfrm>
          <a:prstGeom prst="actionButtonBackPrevious">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4294967295"/>
          </p:nvPr>
        </p:nvSpPr>
        <p:spPr>
          <a:xfrm>
            <a:off x="377825" y="990600"/>
            <a:ext cx="8499475" cy="5397500"/>
          </a:xfrm>
        </p:spPr>
        <p:txBody>
          <a:bodyPr lIns="0" tIns="0" rIns="0" bIns="0"/>
          <a:lstStyle/>
          <a:p>
            <a:pPr eaLnBrk="1" hangingPunct="1">
              <a:lnSpc>
                <a:spcPct val="120000"/>
              </a:lnSpc>
            </a:pPr>
            <a:r>
              <a:rPr lang="zh-CN" altLang="en-US" sz="2400" b="1" dirty="0" smtClean="0"/>
              <a:t>建立</a:t>
            </a:r>
            <a:r>
              <a:rPr lang="en-US" altLang="zh-CN" sz="2400" b="1" dirty="0" smtClean="0"/>
              <a:t>ASP.NET</a:t>
            </a:r>
            <a:r>
              <a:rPr lang="zh-CN" altLang="en-US" sz="2400" b="1" dirty="0" smtClean="0"/>
              <a:t>的运行环境：</a:t>
            </a:r>
            <a:endParaRPr lang="zh-CN" altLang="en-US" sz="2400" b="1" dirty="0" smtClean="0"/>
          </a:p>
          <a:p>
            <a:pPr lvl="1" eaLnBrk="1" hangingPunct="1">
              <a:lnSpc>
                <a:spcPct val="120000"/>
              </a:lnSpc>
            </a:pPr>
            <a:r>
              <a:rPr lang="zh-CN" altLang="en-US" sz="2400" b="1" dirty="0" smtClean="0"/>
              <a:t>安装和配置</a:t>
            </a:r>
            <a:r>
              <a:rPr lang="en-US" altLang="zh-CN" sz="2400" b="1" dirty="0" smtClean="0"/>
              <a:t>IIS Web</a:t>
            </a:r>
            <a:r>
              <a:rPr lang="zh-CN" altLang="en-US" sz="2400" b="1" dirty="0" smtClean="0"/>
              <a:t>服务器</a:t>
            </a:r>
            <a:endParaRPr lang="zh-CN" altLang="en-US" sz="2400" b="1" dirty="0" smtClean="0"/>
          </a:p>
          <a:p>
            <a:pPr lvl="1" eaLnBrk="1" hangingPunct="1">
              <a:lnSpc>
                <a:spcPct val="120000"/>
              </a:lnSpc>
            </a:pPr>
            <a:r>
              <a:rPr lang="zh-CN" altLang="en-US" sz="2400" b="1" dirty="0" smtClean="0"/>
              <a:t>安装</a:t>
            </a:r>
            <a:r>
              <a:rPr lang="en-US" altLang="zh-CN" sz="2400" b="1" dirty="0" smtClean="0"/>
              <a:t>.NET Framework</a:t>
            </a:r>
            <a:r>
              <a:rPr lang="zh-CN" altLang="en-US" sz="2400" b="1" dirty="0" smtClean="0"/>
              <a:t>，</a:t>
            </a:r>
            <a:r>
              <a:rPr lang="en-US" altLang="zh-CN" sz="2400" b="1" dirty="0" smtClean="0"/>
              <a:t>ASP.NET</a:t>
            </a:r>
            <a:r>
              <a:rPr lang="zh-CN" altLang="en-US" sz="2400" b="1" dirty="0" smtClean="0"/>
              <a:t>引擎是</a:t>
            </a:r>
            <a:r>
              <a:rPr lang="en-US" altLang="zh-CN" sz="2400" b="1" dirty="0" smtClean="0"/>
              <a:t>.NET Framework</a:t>
            </a:r>
            <a:r>
              <a:rPr lang="zh-CN" altLang="en-US" sz="2400" b="1" dirty="0" smtClean="0"/>
              <a:t>的一个组成部分。</a:t>
            </a:r>
            <a:endParaRPr lang="zh-CN" altLang="en-US" sz="2400" b="1" dirty="0" smtClean="0"/>
          </a:p>
          <a:p>
            <a:pPr lvl="1" eaLnBrk="1" hangingPunct="1">
              <a:lnSpc>
                <a:spcPct val="120000"/>
              </a:lnSpc>
            </a:pPr>
            <a:r>
              <a:rPr lang="zh-CN" altLang="en-US" sz="2400" b="1" dirty="0" smtClean="0"/>
              <a:t>安装相应的数据库</a:t>
            </a:r>
            <a:endParaRPr lang="en-US" altLang="zh-CN" sz="2400" b="1" dirty="0" smtClean="0"/>
          </a:p>
          <a:p>
            <a:pPr lvl="1" eaLnBrk="1" hangingPunct="1">
              <a:lnSpc>
                <a:spcPct val="120000"/>
              </a:lnSpc>
            </a:pPr>
            <a:endParaRPr lang="en-US" altLang="zh-CN" sz="2400" b="1" dirty="0" smtClean="0"/>
          </a:p>
          <a:p>
            <a:pPr lvl="1" eaLnBrk="1" hangingPunct="1">
              <a:lnSpc>
                <a:spcPct val="120000"/>
              </a:lnSpc>
            </a:pPr>
            <a:r>
              <a:rPr lang="zh-CN" altLang="en-US" sz="2400" b="1" dirty="0" smtClean="0">
                <a:solidFill>
                  <a:srgbClr val="7030A0"/>
                </a:solidFill>
              </a:rPr>
              <a:t>（详见“部署网站”）</a:t>
            </a:r>
            <a:endParaRPr lang="zh-CN" altLang="en-US" sz="2400" b="1" dirty="0" smtClean="0">
              <a:solidFill>
                <a:srgbClr val="7030A0"/>
              </a:solidFill>
            </a:endParaRPr>
          </a:p>
        </p:txBody>
      </p:sp>
      <p:sp>
        <p:nvSpPr>
          <p:cNvPr id="14339" name="AutoShape 4">
            <a:hlinkClick r:id="rId1" action="ppaction://hlinksldjump" highlightClick="1"/>
          </p:cNvPr>
          <p:cNvSpPr>
            <a:spLocks noChangeArrowheads="1"/>
          </p:cNvSpPr>
          <p:nvPr/>
        </p:nvSpPr>
        <p:spPr bwMode="auto">
          <a:xfrm>
            <a:off x="8418513" y="6105525"/>
            <a:ext cx="268287" cy="228600"/>
          </a:xfrm>
          <a:prstGeom prst="actionButtonBeginning">
            <a:avLst/>
          </a:prstGeom>
          <a:solidFill>
            <a:schemeClr val="accent2"/>
          </a:solidFill>
          <a:ln w="9525">
            <a:noFill/>
            <a:miter lim="800000"/>
          </a:ln>
        </p:spPr>
        <p:txBody>
          <a:bodyPr wrap="none" anchor="ctr"/>
          <a:lstStyle/>
          <a:p>
            <a:endParaRPr lang="en-US"/>
          </a:p>
        </p:txBody>
      </p:sp>
    </p:spTree>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rrowheads="1"/>
          </p:cNvSpPr>
          <p:nvPr>
            <p:ph type="body" idx="1"/>
          </p:nvPr>
        </p:nvSpPr>
        <p:spPr>
          <a:xfrm>
            <a:off x="571500" y="847725"/>
            <a:ext cx="8007350" cy="5259388"/>
          </a:xfrm>
        </p:spPr>
        <p:txBody>
          <a:bodyPr/>
          <a:lstStyle/>
          <a:p>
            <a:pPr eaLnBrk="1" hangingPunct="1">
              <a:lnSpc>
                <a:spcPct val="130000"/>
              </a:lnSpc>
              <a:buFont typeface="Wingdings" panose="05000000000000000000" pitchFamily="2" charset="2"/>
              <a:buNone/>
            </a:pPr>
            <a:r>
              <a:rPr lang="zh-CN" altLang="zh-CN" sz="2000" b="1" smtClean="0"/>
              <a:t>（</a:t>
            </a:r>
            <a:r>
              <a:rPr lang="en-US" altLang="zh-CN" sz="2000" b="1" smtClean="0"/>
              <a:t>2</a:t>
            </a:r>
            <a:r>
              <a:rPr lang="zh-CN" altLang="en-US" sz="2000" b="1" smtClean="0"/>
              <a:t>）</a:t>
            </a:r>
            <a:r>
              <a:rPr lang="en-US" altLang="zh-CN" sz="2000" b="1" smtClean="0"/>
              <a:t>@Import</a:t>
            </a:r>
            <a:r>
              <a:rPr lang="zh-CN" altLang="en-US" sz="2000" b="1" smtClean="0"/>
              <a:t>：允许指定要在代码中引用的命名空间。</a:t>
            </a:r>
            <a:endParaRPr lang="zh-CN" altLang="en-US" sz="2000" b="1" smtClean="0"/>
          </a:p>
          <a:p>
            <a:pPr eaLnBrk="1" hangingPunct="1">
              <a:lnSpc>
                <a:spcPct val="130000"/>
              </a:lnSpc>
              <a:buFont typeface="Wingdings" panose="05000000000000000000" pitchFamily="2" charset="2"/>
              <a:buNone/>
            </a:pPr>
            <a:r>
              <a:rPr lang="zh-CN" altLang="en-US" sz="2000" b="1" smtClean="0"/>
              <a:t>（</a:t>
            </a:r>
            <a:r>
              <a:rPr lang="en-US" altLang="zh-CN" sz="2000" b="1" smtClean="0"/>
              <a:t>3</a:t>
            </a:r>
            <a:r>
              <a:rPr lang="zh-CN" altLang="en-US" sz="2000" b="1" smtClean="0"/>
              <a:t>）</a:t>
            </a:r>
            <a:r>
              <a:rPr lang="en-US" altLang="zh-CN" sz="2000" b="1" smtClean="0"/>
              <a:t>@OutputCatche</a:t>
            </a:r>
            <a:r>
              <a:rPr lang="zh-CN" altLang="en-US" sz="2000" b="1" smtClean="0"/>
              <a:t>：实现对页面输出的缓存，并指定缓存页面的时间等参数。</a:t>
            </a:r>
            <a:endParaRPr lang="zh-CN" altLang="en-US" sz="2000" b="1" smtClean="0"/>
          </a:p>
          <a:p>
            <a:pPr eaLnBrk="1" hangingPunct="1">
              <a:lnSpc>
                <a:spcPct val="130000"/>
              </a:lnSpc>
              <a:buFont typeface="Wingdings" panose="05000000000000000000" pitchFamily="2" charset="2"/>
              <a:buNone/>
            </a:pPr>
            <a:r>
              <a:rPr lang="zh-CN" altLang="en-US" sz="2000" b="1" smtClean="0"/>
              <a:t>（</a:t>
            </a:r>
            <a:r>
              <a:rPr lang="en-US" altLang="zh-CN" sz="2000" b="1" smtClean="0"/>
              <a:t>4</a:t>
            </a:r>
            <a:r>
              <a:rPr lang="zh-CN" altLang="en-US" sz="2000" b="1" smtClean="0"/>
              <a:t>）</a:t>
            </a:r>
            <a:r>
              <a:rPr lang="en-US" altLang="zh-CN" sz="2000" b="1" smtClean="0"/>
              <a:t>@Implements</a:t>
            </a:r>
            <a:r>
              <a:rPr lang="zh-CN" altLang="en-US" sz="2000" b="1" smtClean="0"/>
              <a:t>：允许指定页面实现</a:t>
            </a:r>
            <a:r>
              <a:rPr lang="en-US" altLang="zh-CN" sz="2000" b="1" smtClean="0"/>
              <a:t>.NET</a:t>
            </a:r>
            <a:r>
              <a:rPr lang="zh-CN" altLang="en-US" sz="2000" b="1" smtClean="0"/>
              <a:t>的接口。</a:t>
            </a:r>
            <a:endParaRPr lang="zh-CN" altLang="en-US" sz="2000" b="1" smtClean="0"/>
          </a:p>
          <a:p>
            <a:pPr eaLnBrk="1" hangingPunct="1">
              <a:lnSpc>
                <a:spcPct val="130000"/>
              </a:lnSpc>
              <a:buFont typeface="Wingdings" panose="05000000000000000000" pitchFamily="2" charset="2"/>
              <a:buNone/>
            </a:pPr>
            <a:r>
              <a:rPr lang="zh-CN" altLang="en-US" sz="2000" b="1" smtClean="0"/>
              <a:t>（</a:t>
            </a:r>
            <a:r>
              <a:rPr lang="en-US" altLang="zh-CN" sz="2000" b="1" smtClean="0"/>
              <a:t>5</a:t>
            </a:r>
            <a:r>
              <a:rPr lang="zh-CN" altLang="en-US" sz="2000" b="1" smtClean="0"/>
              <a:t>）</a:t>
            </a:r>
            <a:r>
              <a:rPr lang="en-US" altLang="zh-CN" sz="2000" b="1" smtClean="0"/>
              <a:t>@Register</a:t>
            </a:r>
            <a:r>
              <a:rPr lang="zh-CN" altLang="en-US" sz="2000" b="1" smtClean="0"/>
              <a:t>：允许注册其它控件以便在页面上使用。</a:t>
            </a:r>
            <a:r>
              <a:rPr lang="en-US" altLang="zh-CN" sz="2000" b="1" smtClean="0"/>
              <a:t>@Register</a:t>
            </a:r>
            <a:r>
              <a:rPr lang="zh-CN" altLang="en-US" sz="2000" b="1" smtClean="0"/>
              <a:t>指令声明控件的标记前缀和控件程序集的位置。如果要向页面添加用户控件或自定义</a:t>
            </a:r>
            <a:r>
              <a:rPr lang="en-US" altLang="zh-CN" sz="2000" b="1" smtClean="0"/>
              <a:t>ASP.NET</a:t>
            </a:r>
            <a:r>
              <a:rPr lang="zh-CN" altLang="en-US" sz="2000" b="1" smtClean="0"/>
              <a:t>控件，则必须使用此指令。</a:t>
            </a:r>
            <a:endParaRPr lang="zh-CN" altLang="en-US" sz="2000" b="1" smtClean="0"/>
          </a:p>
          <a:p>
            <a:pPr eaLnBrk="1" hangingPunct="1">
              <a:lnSpc>
                <a:spcPct val="130000"/>
              </a:lnSpc>
              <a:buFont typeface="Wingdings" panose="05000000000000000000" pitchFamily="2" charset="2"/>
              <a:buNone/>
            </a:pPr>
            <a:r>
              <a:rPr lang="zh-CN" altLang="en-US" sz="2000" b="1" smtClean="0"/>
              <a:t>（</a:t>
            </a:r>
            <a:r>
              <a:rPr lang="en-US" altLang="zh-CN" sz="2000" b="1" smtClean="0"/>
              <a:t>6</a:t>
            </a:r>
            <a:r>
              <a:rPr lang="zh-CN" altLang="en-US" sz="2000" b="1" smtClean="0"/>
              <a:t>）</a:t>
            </a:r>
            <a:r>
              <a:rPr lang="en-US" altLang="zh-CN" sz="2000" b="1" smtClean="0"/>
              <a:t>@Master</a:t>
            </a:r>
            <a:r>
              <a:rPr lang="zh-CN" altLang="en-US" sz="2000" b="1" smtClean="0"/>
              <a:t>：使用于特定的母版页。</a:t>
            </a:r>
            <a:endParaRPr lang="zh-CN" altLang="en-US" sz="2000" b="1" smtClean="0"/>
          </a:p>
          <a:p>
            <a:pPr eaLnBrk="1" hangingPunct="1">
              <a:lnSpc>
                <a:spcPct val="130000"/>
              </a:lnSpc>
              <a:buFont typeface="Wingdings" panose="05000000000000000000" pitchFamily="2" charset="2"/>
              <a:buNone/>
            </a:pPr>
            <a:r>
              <a:rPr lang="zh-CN" altLang="en-US" sz="2000" b="1" smtClean="0"/>
              <a:t>（</a:t>
            </a:r>
            <a:r>
              <a:rPr lang="en-US" altLang="zh-CN" sz="2000" b="1" smtClean="0"/>
              <a:t>7</a:t>
            </a:r>
            <a:r>
              <a:rPr lang="zh-CN" altLang="en-US" sz="2000" b="1" smtClean="0"/>
              <a:t>）</a:t>
            </a:r>
            <a:r>
              <a:rPr lang="en-US" altLang="zh-CN" sz="2000" b="1" smtClean="0"/>
              <a:t>@Control</a:t>
            </a:r>
            <a:r>
              <a:rPr lang="zh-CN" altLang="en-US" sz="2000" b="1" smtClean="0"/>
              <a:t>：允许指定</a:t>
            </a:r>
            <a:r>
              <a:rPr lang="en-US" altLang="zh-CN" sz="2000" b="1" smtClean="0"/>
              <a:t>ASP.NET</a:t>
            </a:r>
            <a:r>
              <a:rPr lang="zh-CN" altLang="en-US" sz="2000" b="1" smtClean="0"/>
              <a:t>用户控件。</a:t>
            </a:r>
            <a:endParaRPr lang="zh-CN" altLang="en-US" sz="2000" b="1" smtClean="0"/>
          </a:p>
        </p:txBody>
      </p:sp>
    </p:spTree>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body" idx="1"/>
          </p:nvPr>
        </p:nvSpPr>
        <p:spPr>
          <a:xfrm>
            <a:off x="571500" y="847725"/>
            <a:ext cx="8007350" cy="5259388"/>
          </a:xfrm>
        </p:spPr>
        <p:txBody>
          <a:bodyPr/>
          <a:lstStyle/>
          <a:p>
            <a:pPr eaLnBrk="1" hangingPunct="1">
              <a:lnSpc>
                <a:spcPct val="120000"/>
              </a:lnSpc>
              <a:buFont typeface="Wingdings" panose="05000000000000000000" pitchFamily="2" charset="2"/>
              <a:buNone/>
            </a:pPr>
            <a:r>
              <a:rPr lang="en-US" altLang="zh-CN" sz="2400" b="1" smtClean="0"/>
              <a:t>2. Head</a:t>
            </a:r>
            <a:endParaRPr lang="en-US" altLang="zh-CN" sz="2400" b="1" smtClean="0"/>
          </a:p>
          <a:p>
            <a:pPr eaLnBrk="1" hangingPunct="1">
              <a:lnSpc>
                <a:spcPct val="120000"/>
              </a:lnSpc>
              <a:buFont typeface="Wingdings" panose="05000000000000000000" pitchFamily="2" charset="2"/>
              <a:buNone/>
            </a:pPr>
            <a:r>
              <a:rPr lang="en-US" altLang="zh-CN" sz="2000" b="1" smtClean="0"/>
              <a:t>             </a:t>
            </a:r>
            <a:r>
              <a:rPr lang="zh-CN" altLang="en-US" sz="2000" b="1" smtClean="0"/>
              <a:t>在</a:t>
            </a:r>
            <a:r>
              <a:rPr lang="en-US" altLang="zh-CN" sz="2000" b="1" smtClean="0"/>
              <a:t>head</a:t>
            </a:r>
            <a:r>
              <a:rPr lang="zh-CN" altLang="en-US" sz="2000" b="1" smtClean="0"/>
              <a:t>中的内容不会被显示（除标题外），但它们对于浏览器是非常有用的信息，如脚本和样式表等内容。</a:t>
            </a:r>
            <a:endParaRPr lang="en-US" altLang="zh-CN" sz="2000" b="1" smtClean="0"/>
          </a:p>
          <a:p>
            <a:pPr eaLnBrk="1" hangingPunct="1">
              <a:lnSpc>
                <a:spcPct val="120000"/>
              </a:lnSpc>
              <a:buFont typeface="Wingdings" panose="05000000000000000000" pitchFamily="2" charset="2"/>
              <a:buNone/>
            </a:pPr>
            <a:endParaRPr lang="zh-CN" altLang="en-US" sz="2000" b="1" smtClean="0"/>
          </a:p>
          <a:p>
            <a:pPr eaLnBrk="1" hangingPunct="1">
              <a:lnSpc>
                <a:spcPct val="120000"/>
              </a:lnSpc>
              <a:buFont typeface="Wingdings" panose="05000000000000000000" pitchFamily="2" charset="2"/>
              <a:buNone/>
            </a:pPr>
            <a:r>
              <a:rPr lang="en-US" altLang="zh-CN" sz="2400" b="1" smtClean="0"/>
              <a:t>3</a:t>
            </a:r>
            <a:r>
              <a:rPr lang="zh-CN" altLang="en-US" sz="2400" b="1" smtClean="0"/>
              <a:t>．</a:t>
            </a:r>
            <a:r>
              <a:rPr lang="en-US" altLang="zh-CN" sz="2400" b="1" smtClean="0"/>
              <a:t>form</a:t>
            </a:r>
            <a:r>
              <a:rPr lang="zh-CN" altLang="en-US" sz="2400" b="1" smtClean="0"/>
              <a:t>（窗体）元素</a:t>
            </a:r>
            <a:endParaRPr lang="en-US" altLang="zh-CN" sz="2000" b="1" smtClean="0"/>
          </a:p>
          <a:p>
            <a:pPr eaLnBrk="1" hangingPunct="1">
              <a:lnSpc>
                <a:spcPct val="120000"/>
              </a:lnSpc>
              <a:buFont typeface="Wingdings" panose="05000000000000000000" pitchFamily="2" charset="2"/>
              <a:buNone/>
            </a:pPr>
            <a:r>
              <a:rPr lang="en-US" altLang="zh-CN" sz="2000" b="1" smtClean="0"/>
              <a:t>             </a:t>
            </a:r>
            <a:r>
              <a:rPr lang="zh-CN" altLang="en-US" sz="2000" b="1" smtClean="0"/>
              <a:t>如果页面包含允许用户与页面交互并提交该页面的控件，则该页面必须包含一个</a:t>
            </a:r>
            <a:r>
              <a:rPr lang="en-US" altLang="zh-CN" sz="2000" b="1" smtClean="0"/>
              <a:t>form</a:t>
            </a:r>
            <a:r>
              <a:rPr lang="zh-CN" altLang="en-US" sz="2000" b="1" smtClean="0"/>
              <a:t>元素 。</a:t>
            </a:r>
            <a:endParaRPr lang="en-US" altLang="zh-CN" sz="2000" b="1" smtClean="0"/>
          </a:p>
          <a:p>
            <a:pPr eaLnBrk="1" hangingPunct="1">
              <a:lnSpc>
                <a:spcPct val="120000"/>
              </a:lnSpc>
              <a:buFont typeface="Wingdings" panose="05000000000000000000" pitchFamily="2" charset="2"/>
              <a:buNone/>
            </a:pPr>
            <a:r>
              <a:rPr lang="en-US" altLang="zh-CN" sz="2000" b="1" smtClean="0"/>
              <a:t>             </a:t>
            </a:r>
            <a:r>
              <a:rPr lang="zh-CN" altLang="en-US" sz="2000" b="1" smtClean="0"/>
              <a:t>下面是一个典型的</a:t>
            </a:r>
            <a:r>
              <a:rPr lang="en-US" altLang="zh-CN" sz="2000" b="1" smtClean="0"/>
              <a:t>&lt;form&gt;</a:t>
            </a:r>
            <a:r>
              <a:rPr lang="zh-CN" altLang="en-US" sz="2000" b="1" smtClean="0"/>
              <a:t>标记：</a:t>
            </a:r>
            <a:endParaRPr lang="zh-CN" altLang="en-US" sz="2000" b="1" smtClean="0"/>
          </a:p>
          <a:p>
            <a:pPr lvl="2" eaLnBrk="1" hangingPunct="1">
              <a:lnSpc>
                <a:spcPct val="120000"/>
              </a:lnSpc>
              <a:buFont typeface="Wingdings" panose="05000000000000000000" pitchFamily="2" charset="2"/>
              <a:buNone/>
            </a:pPr>
            <a:r>
              <a:rPr lang="en-US" altLang="zh-CN" sz="1800" b="1" smtClean="0">
                <a:solidFill>
                  <a:srgbClr val="002060"/>
                </a:solidFill>
              </a:rPr>
              <a:t>&lt;form id="form1" runat="server"&gt;</a:t>
            </a:r>
            <a:endParaRPr lang="en-US" altLang="zh-CN" sz="1800" b="1" smtClean="0">
              <a:solidFill>
                <a:srgbClr val="002060"/>
              </a:solidFill>
            </a:endParaRPr>
          </a:p>
          <a:p>
            <a:pPr lvl="2" eaLnBrk="1" hangingPunct="1">
              <a:lnSpc>
                <a:spcPct val="120000"/>
              </a:lnSpc>
              <a:buFont typeface="Wingdings" panose="05000000000000000000" pitchFamily="2" charset="2"/>
              <a:buNone/>
            </a:pPr>
            <a:r>
              <a:rPr lang="en-US" altLang="zh-CN" sz="1800" b="1" smtClean="0">
                <a:solidFill>
                  <a:srgbClr val="002060"/>
                </a:solidFill>
              </a:rPr>
              <a:t>   ……</a:t>
            </a:r>
            <a:endParaRPr lang="en-US" altLang="zh-CN" sz="1800" b="1" smtClean="0">
              <a:solidFill>
                <a:srgbClr val="002060"/>
              </a:solidFill>
            </a:endParaRPr>
          </a:p>
          <a:p>
            <a:pPr lvl="2" eaLnBrk="1" hangingPunct="1">
              <a:lnSpc>
                <a:spcPct val="120000"/>
              </a:lnSpc>
              <a:buFont typeface="Wingdings" panose="05000000000000000000" pitchFamily="2" charset="2"/>
              <a:buNone/>
            </a:pPr>
            <a:r>
              <a:rPr lang="en-US" altLang="zh-CN" sz="1800" b="1" smtClean="0">
                <a:solidFill>
                  <a:srgbClr val="002060"/>
                </a:solidFill>
              </a:rPr>
              <a:t>&lt;/form&gt;</a:t>
            </a:r>
            <a:endParaRPr lang="zh-CN" altLang="en-US" sz="1800" b="1" smtClean="0">
              <a:solidFill>
                <a:srgbClr val="002060"/>
              </a:solidFill>
            </a:endParaRPr>
          </a:p>
          <a:p>
            <a:pPr eaLnBrk="1" hangingPunct="1">
              <a:lnSpc>
                <a:spcPct val="130000"/>
              </a:lnSpc>
              <a:buFont typeface="Wingdings" panose="05000000000000000000" pitchFamily="2" charset="2"/>
              <a:buNone/>
            </a:pPr>
            <a:endParaRPr lang="zh-CN" altLang="en-US" sz="2000" b="1" smtClean="0"/>
          </a:p>
        </p:txBody>
      </p:sp>
    </p:spTree>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body" idx="1"/>
          </p:nvPr>
        </p:nvSpPr>
        <p:spPr>
          <a:xfrm>
            <a:off x="571500" y="847725"/>
            <a:ext cx="8007350" cy="5259388"/>
          </a:xfrm>
        </p:spPr>
        <p:txBody>
          <a:bodyPr/>
          <a:lstStyle/>
          <a:p>
            <a:pPr eaLnBrk="1" hangingPunct="1">
              <a:lnSpc>
                <a:spcPct val="120000"/>
              </a:lnSpc>
              <a:buFont typeface="Wingdings" panose="05000000000000000000" pitchFamily="2" charset="2"/>
              <a:buNone/>
            </a:pPr>
            <a:r>
              <a:rPr lang="en-US" altLang="zh-CN" sz="2400" b="1" smtClean="0"/>
              <a:t>4</a:t>
            </a:r>
            <a:r>
              <a:rPr lang="zh-CN" altLang="en-US" sz="2400" b="1" smtClean="0"/>
              <a:t>．</a:t>
            </a:r>
            <a:r>
              <a:rPr lang="en-US" altLang="zh-CN" sz="2400" b="1" smtClean="0"/>
              <a:t>Web</a:t>
            </a:r>
            <a:r>
              <a:rPr lang="zh-CN" altLang="en-US" sz="2400" b="1" smtClean="0"/>
              <a:t>服务器控件</a:t>
            </a:r>
            <a:endParaRPr lang="zh-CN" altLang="en-US" sz="2400" b="1" smtClean="0"/>
          </a:p>
          <a:p>
            <a:pPr eaLnBrk="1" hangingPunct="1">
              <a:lnSpc>
                <a:spcPct val="120000"/>
              </a:lnSpc>
              <a:buClr>
                <a:schemeClr val="tx2"/>
              </a:buClr>
              <a:buFont typeface="Wingdings" panose="05000000000000000000" pitchFamily="2" charset="2"/>
              <a:buBlip>
                <a:blip r:embed="rId1"/>
              </a:buBlip>
            </a:pPr>
            <a:r>
              <a:rPr lang="zh-CN" altLang="en-US" sz="2000" b="1" smtClean="0"/>
              <a:t>在大多数</a:t>
            </a:r>
            <a:r>
              <a:rPr lang="en-US" altLang="zh-CN" sz="2000" b="1" smtClean="0"/>
              <a:t>ASP.NET</a:t>
            </a:r>
            <a:r>
              <a:rPr lang="zh-CN" altLang="en-US" sz="2000" b="1" smtClean="0"/>
              <a:t>页中，都需要添加允许用户与页面交互的控件，包含按钮、文本框、列表等。下面是</a:t>
            </a:r>
            <a:r>
              <a:rPr lang="en-US" altLang="zh-CN" sz="2000" b="1" smtClean="0"/>
              <a:t>Web</a:t>
            </a:r>
            <a:r>
              <a:rPr lang="zh-CN" altLang="en-US" sz="2000" b="1" smtClean="0"/>
              <a:t>服务器控件使用示例：</a:t>
            </a:r>
            <a:endParaRPr lang="zh-CN" altLang="en-US" sz="2000" b="1" smtClean="0"/>
          </a:p>
          <a:p>
            <a:pPr lvl="1" eaLnBrk="1" hangingPunct="1">
              <a:lnSpc>
                <a:spcPct val="120000"/>
              </a:lnSpc>
              <a:buFont typeface="Wingdings" panose="05000000000000000000" pitchFamily="2" charset="2"/>
              <a:buNone/>
            </a:pPr>
            <a:endParaRPr lang="en-US" altLang="zh-CN" sz="1800" b="1" smtClean="0">
              <a:solidFill>
                <a:srgbClr val="002060"/>
              </a:solidFill>
            </a:endParaRPr>
          </a:p>
          <a:p>
            <a:pPr lvl="1" eaLnBrk="1" hangingPunct="1">
              <a:lnSpc>
                <a:spcPct val="120000"/>
              </a:lnSpc>
              <a:buFont typeface="Wingdings" panose="05000000000000000000" pitchFamily="2" charset="2"/>
              <a:buNone/>
            </a:pPr>
            <a:r>
              <a:rPr lang="en-US" altLang="zh-CN" sz="1800" b="1" smtClean="0">
                <a:solidFill>
                  <a:srgbClr val="002060"/>
                </a:solidFill>
              </a:rPr>
              <a:t>&lt;form id="form1" runat="server"&gt;</a:t>
            </a:r>
            <a:endParaRPr lang="en-US" altLang="zh-CN" sz="1800" b="1" smtClean="0">
              <a:solidFill>
                <a:srgbClr val="002060"/>
              </a:solidFill>
            </a:endParaRPr>
          </a:p>
          <a:p>
            <a:pPr lvl="1" eaLnBrk="1" hangingPunct="1">
              <a:lnSpc>
                <a:spcPct val="120000"/>
              </a:lnSpc>
              <a:buFont typeface="Wingdings" panose="05000000000000000000" pitchFamily="2" charset="2"/>
              <a:buNone/>
            </a:pPr>
            <a:r>
              <a:rPr lang="en-US" altLang="zh-CN" sz="1800" b="1" smtClean="0">
                <a:solidFill>
                  <a:srgbClr val="002060"/>
                </a:solidFill>
              </a:rPr>
              <a:t>    …</a:t>
            </a:r>
            <a:endParaRPr lang="en-US" altLang="zh-CN" sz="1800" b="1" smtClean="0">
              <a:solidFill>
                <a:srgbClr val="002060"/>
              </a:solidFill>
            </a:endParaRPr>
          </a:p>
          <a:p>
            <a:pPr lvl="1" eaLnBrk="1" hangingPunct="1">
              <a:lnSpc>
                <a:spcPct val="120000"/>
              </a:lnSpc>
              <a:buFont typeface="Wingdings" panose="05000000000000000000" pitchFamily="2" charset="2"/>
              <a:buNone/>
            </a:pPr>
            <a:r>
              <a:rPr lang="en-US" altLang="zh-CN" sz="1800" b="1" smtClean="0">
                <a:solidFill>
                  <a:srgbClr val="002060"/>
                </a:solidFill>
              </a:rPr>
              <a:t>    &lt;asp:TextBox ID="TextBox1" runat="server"&gt; &lt;/asp:TextBox&gt;</a:t>
            </a:r>
            <a:endParaRPr lang="en-US" altLang="zh-CN" sz="1800" b="1" smtClean="0">
              <a:solidFill>
                <a:srgbClr val="002060"/>
              </a:solidFill>
            </a:endParaRPr>
          </a:p>
          <a:p>
            <a:pPr lvl="1" eaLnBrk="1" hangingPunct="1">
              <a:lnSpc>
                <a:spcPct val="120000"/>
              </a:lnSpc>
              <a:buFont typeface="Wingdings" panose="05000000000000000000" pitchFamily="2" charset="2"/>
              <a:buNone/>
            </a:pPr>
            <a:r>
              <a:rPr lang="en-US" altLang="zh-CN" sz="1800" b="1" smtClean="0">
                <a:solidFill>
                  <a:srgbClr val="002060"/>
                </a:solidFill>
              </a:rPr>
              <a:t>    &lt;asp:Button ID="Button1" runat="server" onclick="Button1_Click" Text="Button" /&gt;</a:t>
            </a:r>
            <a:endParaRPr lang="en-US" altLang="zh-CN" sz="1800" b="1" smtClean="0">
              <a:solidFill>
                <a:srgbClr val="002060"/>
              </a:solidFill>
            </a:endParaRPr>
          </a:p>
          <a:p>
            <a:pPr lvl="1" eaLnBrk="1" hangingPunct="1">
              <a:lnSpc>
                <a:spcPct val="120000"/>
              </a:lnSpc>
              <a:buFont typeface="Wingdings" panose="05000000000000000000" pitchFamily="2" charset="2"/>
              <a:buNone/>
            </a:pPr>
            <a:r>
              <a:rPr lang="en-US" altLang="zh-CN" sz="1800" b="1" smtClean="0">
                <a:solidFill>
                  <a:srgbClr val="002060"/>
                </a:solidFill>
              </a:rPr>
              <a:t>	…</a:t>
            </a:r>
            <a:endParaRPr lang="en-US" altLang="zh-CN" sz="1800" b="1" smtClean="0">
              <a:solidFill>
                <a:srgbClr val="002060"/>
              </a:solidFill>
            </a:endParaRPr>
          </a:p>
          <a:p>
            <a:pPr lvl="1" eaLnBrk="1" hangingPunct="1">
              <a:lnSpc>
                <a:spcPct val="120000"/>
              </a:lnSpc>
              <a:buFont typeface="Wingdings" panose="05000000000000000000" pitchFamily="2" charset="2"/>
              <a:buNone/>
            </a:pPr>
            <a:r>
              <a:rPr lang="en-US" altLang="zh-CN" sz="1800" b="1" smtClean="0">
                <a:solidFill>
                  <a:srgbClr val="002060"/>
                </a:solidFill>
              </a:rPr>
              <a:t>&lt;/form&gt;</a:t>
            </a:r>
            <a:endParaRPr lang="zh-CN" altLang="en-US" sz="2000" b="1" smtClean="0"/>
          </a:p>
        </p:txBody>
      </p:sp>
      <p:sp>
        <p:nvSpPr>
          <p:cNvPr id="77827" name="AutoShape 3">
            <a:hlinkClick r:id="rId2" action="ppaction://hlinksldjump" highlightClick="1"/>
          </p:cNvPr>
          <p:cNvSpPr>
            <a:spLocks noChangeArrowheads="1"/>
          </p:cNvSpPr>
          <p:nvPr/>
        </p:nvSpPr>
        <p:spPr bwMode="auto">
          <a:xfrm>
            <a:off x="8418513" y="6037263"/>
            <a:ext cx="255587" cy="242887"/>
          </a:xfrm>
          <a:prstGeom prst="actionButtonBackPrevious">
            <a:avLst/>
          </a:prstGeom>
          <a:solidFill>
            <a:srgbClr val="800080"/>
          </a:solidFill>
          <a:ln w="9525">
            <a:noFill/>
            <a:miter lim="800000"/>
          </a:ln>
        </p:spPr>
        <p:txBody>
          <a:bodyPr wrap="none" anchor="ctr"/>
          <a:lstStyle/>
          <a:p>
            <a:endParaRPr lang="en-US"/>
          </a:p>
        </p:txBody>
      </p:sp>
    </p:spTree>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body" idx="1"/>
          </p:nvPr>
        </p:nvSpPr>
        <p:spPr>
          <a:xfrm>
            <a:off x="674688" y="735013"/>
            <a:ext cx="7850187" cy="4689475"/>
          </a:xfrm>
        </p:spPr>
        <p:txBody>
          <a:bodyPr/>
          <a:lstStyle/>
          <a:p>
            <a:pPr eaLnBrk="1" hangingPunct="1">
              <a:lnSpc>
                <a:spcPct val="120000"/>
              </a:lnSpc>
              <a:buClr>
                <a:schemeClr val="tx1"/>
              </a:buClr>
              <a:buFont typeface="Wingdings" panose="05000000000000000000" pitchFamily="2" charset="2"/>
              <a:buNone/>
            </a:pPr>
            <a:r>
              <a:rPr lang="en-US" altLang="zh-CN" sz="2400" b="1" smtClean="0"/>
              <a:t>5</a:t>
            </a:r>
            <a:r>
              <a:rPr lang="zh-CN" altLang="en-US" sz="2400" b="1" smtClean="0"/>
              <a:t>．将</a:t>
            </a:r>
            <a:r>
              <a:rPr lang="en-US" altLang="zh-CN" sz="2400" b="1" smtClean="0"/>
              <a:t>HTML</a:t>
            </a:r>
            <a:r>
              <a:rPr lang="zh-CN" altLang="en-US" sz="2400" b="1" smtClean="0"/>
              <a:t>元素作为服务器控件</a:t>
            </a:r>
            <a:endParaRPr lang="zh-CN" altLang="en-US" sz="2400" b="1" smtClean="0"/>
          </a:p>
          <a:p>
            <a:pPr eaLnBrk="1" hangingPunct="1">
              <a:lnSpc>
                <a:spcPct val="120000"/>
              </a:lnSpc>
              <a:buClr>
                <a:schemeClr val="tx2"/>
              </a:buClr>
              <a:buFont typeface="Wingdings" panose="05000000000000000000" pitchFamily="2" charset="2"/>
              <a:buBlip>
                <a:blip r:embed="rId1"/>
              </a:buBlip>
            </a:pPr>
            <a:r>
              <a:rPr lang="zh-CN" altLang="en-US" sz="2000" b="1" smtClean="0"/>
              <a:t>将普通的</a:t>
            </a:r>
            <a:r>
              <a:rPr lang="en-US" altLang="zh-CN" sz="2000" b="1" smtClean="0"/>
              <a:t>HTML</a:t>
            </a:r>
            <a:r>
              <a:rPr lang="zh-CN" altLang="en-US" sz="2000" b="1" smtClean="0"/>
              <a:t>元素作为服务器控件使用，可以将</a:t>
            </a:r>
            <a:r>
              <a:rPr lang="en-US" altLang="zh-CN" sz="2000" b="1" smtClean="0"/>
              <a:t>runat="server"</a:t>
            </a:r>
            <a:r>
              <a:rPr lang="zh-CN" altLang="en-US" sz="2000" b="1" smtClean="0"/>
              <a:t>属性和</a:t>
            </a:r>
            <a:r>
              <a:rPr lang="en-US" altLang="zh-CN" sz="2000" b="1" smtClean="0"/>
              <a:t>id</a:t>
            </a:r>
            <a:r>
              <a:rPr lang="zh-CN" altLang="en-US" sz="2000" b="1" smtClean="0"/>
              <a:t>属性添加到页面的任何</a:t>
            </a:r>
            <a:r>
              <a:rPr lang="en-US" altLang="zh-CN" sz="2000" b="1" smtClean="0"/>
              <a:t>HTML</a:t>
            </a:r>
            <a:r>
              <a:rPr lang="zh-CN" altLang="en-US" sz="2000" b="1" smtClean="0"/>
              <a:t>元素中即可。</a:t>
            </a:r>
            <a:endParaRPr lang="zh-CN" altLang="en-US" sz="2000" b="1" smtClean="0"/>
          </a:p>
          <a:p>
            <a:pPr eaLnBrk="1" hangingPunct="1">
              <a:lnSpc>
                <a:spcPct val="120000"/>
              </a:lnSpc>
              <a:buClr>
                <a:schemeClr val="tx1"/>
              </a:buClr>
              <a:buFont typeface="Wingdings" panose="05000000000000000000" pitchFamily="2" charset="2"/>
              <a:buNone/>
            </a:pPr>
            <a:r>
              <a:rPr lang="zh-CN" altLang="en-US" sz="2000" b="1" smtClean="0"/>
              <a:t>下面是</a:t>
            </a:r>
            <a:r>
              <a:rPr lang="en-US" altLang="zh-CN" sz="2000" b="1" smtClean="0"/>
              <a:t>HTML</a:t>
            </a:r>
            <a:r>
              <a:rPr lang="zh-CN" altLang="en-US" sz="2000" b="1" smtClean="0"/>
              <a:t>元素转换为服务器控件示例：</a:t>
            </a:r>
            <a:endParaRPr lang="zh-CN" altLang="en-US" sz="2000" b="1" smtClean="0"/>
          </a:p>
          <a:p>
            <a:pPr eaLnBrk="1" hangingPunct="1">
              <a:lnSpc>
                <a:spcPct val="120000"/>
              </a:lnSpc>
              <a:buClr>
                <a:schemeClr val="tx1"/>
              </a:buClr>
              <a:buFont typeface="Wingdings" panose="05000000000000000000" pitchFamily="2" charset="2"/>
              <a:buNone/>
            </a:pPr>
            <a:r>
              <a:rPr lang="en-US" altLang="zh-CN" sz="2000" b="1" smtClean="0"/>
              <a:t>&lt;body runat="server" id="Body"&gt;</a:t>
            </a:r>
            <a:endParaRPr lang="zh-CN" altLang="en-US" sz="2000" b="1" smtClean="0"/>
          </a:p>
        </p:txBody>
      </p:sp>
    </p:spTree>
  </p:cSld>
  <p:clrMapOvr>
    <a:masterClrMapping/>
  </p:clrMapOvr>
  <p:transition>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rrowheads="1"/>
          </p:cNvSpPr>
          <p:nvPr>
            <p:ph type="body" idx="1"/>
          </p:nvPr>
        </p:nvSpPr>
        <p:spPr>
          <a:xfrm>
            <a:off x="731838" y="790575"/>
            <a:ext cx="7989887" cy="1936750"/>
          </a:xfrm>
        </p:spPr>
        <p:txBody>
          <a:bodyPr/>
          <a:lstStyle/>
          <a:p>
            <a:pPr eaLnBrk="1" hangingPunct="1">
              <a:lnSpc>
                <a:spcPct val="120000"/>
              </a:lnSpc>
              <a:buClr>
                <a:schemeClr val="tx1"/>
              </a:buClr>
              <a:buFont typeface="Wingdings" panose="05000000000000000000" pitchFamily="2" charset="2"/>
              <a:buNone/>
            </a:pPr>
            <a:r>
              <a:rPr lang="en-US" altLang="zh-CN" sz="2400" b="1" smtClean="0"/>
              <a:t>6</a:t>
            </a:r>
            <a:r>
              <a:rPr lang="zh-CN" altLang="en-US" sz="2400" b="1" smtClean="0"/>
              <a:t>．客户端代码</a:t>
            </a:r>
            <a:endParaRPr lang="zh-CN" altLang="en-US" sz="2400" b="1" smtClean="0"/>
          </a:p>
          <a:p>
            <a:pPr eaLnBrk="1" hangingPunct="1">
              <a:lnSpc>
                <a:spcPct val="120000"/>
              </a:lnSpc>
              <a:buClr>
                <a:schemeClr val="tx1"/>
              </a:buClr>
              <a:buFont typeface="Wingdings" panose="05000000000000000000" pitchFamily="2" charset="2"/>
              <a:buNone/>
            </a:pPr>
            <a:r>
              <a:rPr lang="zh-CN" altLang="en-US" sz="2000" b="1" smtClean="0"/>
              <a:t>            客户端代码是在浏览器中执行的，因此执行客户端代码不需要回发</a:t>
            </a:r>
            <a:r>
              <a:rPr lang="en-US" altLang="zh-CN" sz="2000" b="1" smtClean="0"/>
              <a:t>Web</a:t>
            </a:r>
            <a:r>
              <a:rPr lang="zh-CN" altLang="en-US" sz="2000" b="1" smtClean="0"/>
              <a:t>窗体。客户端代码语言支持</a:t>
            </a:r>
            <a:r>
              <a:rPr lang="en-US" altLang="zh-CN" sz="2000" b="1" smtClean="0"/>
              <a:t>JavaScript</a:t>
            </a:r>
            <a:r>
              <a:rPr lang="zh-CN" altLang="en-US" sz="2000" b="1" smtClean="0"/>
              <a:t>、</a:t>
            </a:r>
            <a:r>
              <a:rPr lang="en-US" altLang="zh-CN" sz="2000" b="1" smtClean="0"/>
              <a:t>VBScript</a:t>
            </a:r>
            <a:r>
              <a:rPr lang="zh-CN" altLang="en-US" sz="2000" b="1" smtClean="0"/>
              <a:t>、</a:t>
            </a:r>
            <a:r>
              <a:rPr lang="en-US" altLang="zh-CN" sz="2000" b="1" smtClean="0"/>
              <a:t>Jscript</a:t>
            </a:r>
            <a:r>
              <a:rPr lang="zh-CN" altLang="en-US" sz="2000" b="1" smtClean="0"/>
              <a:t>和</a:t>
            </a:r>
            <a:r>
              <a:rPr lang="en-US" altLang="zh-CN" sz="2000" b="1" smtClean="0"/>
              <a:t>ECMAScript</a:t>
            </a:r>
            <a:r>
              <a:rPr lang="zh-CN" altLang="en-US" sz="2000" b="1" smtClean="0"/>
              <a:t>，下面是客户端代码示例：</a:t>
            </a:r>
            <a:endParaRPr lang="zh-CN" altLang="en-US" sz="2000" b="1" smtClean="0"/>
          </a:p>
        </p:txBody>
      </p:sp>
      <p:sp>
        <p:nvSpPr>
          <p:cNvPr id="79875" name="Rectangle 3"/>
          <p:cNvSpPr>
            <a:spLocks noChangeArrowheads="1"/>
          </p:cNvSpPr>
          <p:nvPr/>
        </p:nvSpPr>
        <p:spPr bwMode="auto">
          <a:xfrm>
            <a:off x="1047750" y="2822575"/>
            <a:ext cx="7621588" cy="2835275"/>
          </a:xfrm>
          <a:prstGeom prst="rect">
            <a:avLst/>
          </a:prstGeom>
          <a:noFill/>
          <a:ln w="9525" algn="ctr">
            <a:noFill/>
            <a:miter lim="800000"/>
          </a:ln>
        </p:spPr>
        <p:txBody>
          <a:bodyPr>
            <a:spAutoFit/>
          </a:bodyPr>
          <a:lstStyle/>
          <a:p>
            <a:pPr algn="l"/>
            <a:r>
              <a:rPr lang="en-US" altLang="zh-CN">
                <a:solidFill>
                  <a:srgbClr val="002060"/>
                </a:solidFill>
              </a:rPr>
              <a:t>&lt;form id="form1" runat="server"&gt;</a:t>
            </a:r>
            <a:endParaRPr lang="en-US" altLang="zh-CN">
              <a:solidFill>
                <a:srgbClr val="002060"/>
              </a:solidFill>
            </a:endParaRPr>
          </a:p>
          <a:p>
            <a:pPr lvl="1" algn="l"/>
            <a:r>
              <a:rPr lang="en-US" altLang="zh-CN">
                <a:solidFill>
                  <a:srgbClr val="002060"/>
                </a:solidFill>
              </a:rPr>
              <a:t>	&lt;input  type="button"  id="btn"  value="</a:t>
            </a:r>
            <a:r>
              <a:rPr lang="zh-CN" altLang="en-US">
                <a:solidFill>
                  <a:srgbClr val="002060"/>
                </a:solidFill>
              </a:rPr>
              <a:t>点击</a:t>
            </a:r>
            <a:r>
              <a:rPr lang="en-US" altLang="zh-CN">
                <a:solidFill>
                  <a:srgbClr val="002060"/>
                </a:solidFill>
              </a:rPr>
              <a:t>"  	onclick="show()"&gt;</a:t>
            </a:r>
            <a:endParaRPr lang="en-US" altLang="zh-CN">
              <a:solidFill>
                <a:srgbClr val="002060"/>
              </a:solidFill>
            </a:endParaRPr>
          </a:p>
          <a:p>
            <a:pPr lvl="1" algn="l"/>
            <a:r>
              <a:rPr lang="en-US" altLang="zh-CN">
                <a:solidFill>
                  <a:srgbClr val="002060"/>
                </a:solidFill>
              </a:rPr>
              <a:t>	&lt;script language="vbscript" type="text/vbscript"&gt;</a:t>
            </a:r>
            <a:endParaRPr lang="en-US" altLang="zh-CN">
              <a:solidFill>
                <a:srgbClr val="002060"/>
              </a:solidFill>
            </a:endParaRPr>
          </a:p>
          <a:p>
            <a:pPr lvl="1" algn="l"/>
            <a:r>
              <a:rPr lang="en-US" altLang="zh-CN">
                <a:solidFill>
                  <a:srgbClr val="002060"/>
                </a:solidFill>
              </a:rPr>
              <a:t>		sub show()</a:t>
            </a:r>
            <a:endParaRPr lang="en-US" altLang="zh-CN">
              <a:solidFill>
                <a:srgbClr val="002060"/>
              </a:solidFill>
            </a:endParaRPr>
          </a:p>
          <a:p>
            <a:pPr lvl="1" algn="l"/>
            <a:r>
              <a:rPr lang="en-US" altLang="zh-CN">
                <a:solidFill>
                  <a:srgbClr val="002060"/>
                </a:solidFill>
              </a:rPr>
              <a:t>			alert("error!")</a:t>
            </a:r>
            <a:endParaRPr lang="en-US" altLang="zh-CN">
              <a:solidFill>
                <a:srgbClr val="002060"/>
              </a:solidFill>
            </a:endParaRPr>
          </a:p>
          <a:p>
            <a:pPr lvl="1" algn="l"/>
            <a:r>
              <a:rPr lang="en-US" altLang="zh-CN">
                <a:solidFill>
                  <a:srgbClr val="002060"/>
                </a:solidFill>
              </a:rPr>
              <a:t>		end sub</a:t>
            </a:r>
            <a:endParaRPr lang="en-US" altLang="zh-CN">
              <a:solidFill>
                <a:srgbClr val="002060"/>
              </a:solidFill>
            </a:endParaRPr>
          </a:p>
          <a:p>
            <a:pPr lvl="1" algn="l"/>
            <a:r>
              <a:rPr lang="en-US" altLang="zh-CN">
                <a:solidFill>
                  <a:srgbClr val="002060"/>
                </a:solidFill>
              </a:rPr>
              <a:t>	&lt;/script&gt;</a:t>
            </a:r>
            <a:endParaRPr lang="en-US" altLang="zh-CN">
              <a:solidFill>
                <a:srgbClr val="002060"/>
              </a:solidFill>
            </a:endParaRPr>
          </a:p>
          <a:p>
            <a:pPr algn="l"/>
            <a:r>
              <a:rPr lang="en-US" altLang="zh-CN">
                <a:solidFill>
                  <a:srgbClr val="002060"/>
                </a:solidFill>
              </a:rPr>
              <a:t>&lt;/form&gt;</a:t>
            </a:r>
            <a:endParaRPr lang="zh-CN" altLang="en-US">
              <a:solidFill>
                <a:srgbClr val="002060"/>
              </a:solidFill>
            </a:endParaRPr>
          </a:p>
        </p:txBody>
      </p:sp>
    </p:spTree>
  </p:cSld>
  <p:clrMapOvr>
    <a:masterClrMapping/>
  </p:clrMapOvr>
  <p:transition>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body" idx="1"/>
          </p:nvPr>
        </p:nvSpPr>
        <p:spPr>
          <a:xfrm>
            <a:off x="722313" y="900113"/>
            <a:ext cx="8027987" cy="5275262"/>
          </a:xfrm>
        </p:spPr>
        <p:txBody>
          <a:bodyPr/>
          <a:lstStyle/>
          <a:p>
            <a:pPr eaLnBrk="1" hangingPunct="1">
              <a:lnSpc>
                <a:spcPct val="120000"/>
              </a:lnSpc>
              <a:buFont typeface="Wingdings" panose="05000000000000000000" pitchFamily="2" charset="2"/>
              <a:buNone/>
            </a:pPr>
            <a:r>
              <a:rPr lang="en-US" altLang="zh-CN" sz="2400" b="1" smtClean="0"/>
              <a:t>7</a:t>
            </a:r>
            <a:r>
              <a:rPr lang="zh-CN" altLang="en-US" sz="2400" b="1" smtClean="0"/>
              <a:t>．服务器端代码</a:t>
            </a:r>
            <a:endParaRPr lang="zh-CN" altLang="en-US" sz="2400" b="1" smtClean="0"/>
          </a:p>
          <a:p>
            <a:pPr eaLnBrk="1" hangingPunct="1">
              <a:lnSpc>
                <a:spcPct val="120000"/>
              </a:lnSpc>
              <a:buClr>
                <a:schemeClr val="tx2"/>
              </a:buClr>
              <a:buFont typeface="Wingdings" panose="05000000000000000000" pitchFamily="2" charset="2"/>
              <a:buBlip>
                <a:blip r:embed="rId1"/>
              </a:buBlip>
            </a:pPr>
            <a:r>
              <a:rPr lang="zh-CN" altLang="en-US" sz="2000" b="1" smtClean="0"/>
              <a:t>大多数</a:t>
            </a:r>
            <a:r>
              <a:rPr lang="en-US" altLang="zh-CN" sz="2000" b="1" smtClean="0"/>
              <a:t>ASP.NET</a:t>
            </a:r>
            <a:r>
              <a:rPr lang="zh-CN" altLang="en-US" sz="2000" b="1" smtClean="0"/>
              <a:t>页包含当处理页面时在服务器上运行的代码。</a:t>
            </a:r>
            <a:r>
              <a:rPr lang="en-US" altLang="zh-CN" sz="2000" b="1" smtClean="0"/>
              <a:t>ASP.NET</a:t>
            </a:r>
            <a:r>
              <a:rPr lang="zh-CN" altLang="en-US" sz="2000" b="1" smtClean="0"/>
              <a:t>支持多种语言，包括</a:t>
            </a:r>
            <a:r>
              <a:rPr lang="en-US" altLang="zh-CN" sz="2000" b="1" smtClean="0"/>
              <a:t>C#</a:t>
            </a:r>
            <a:r>
              <a:rPr lang="zh-CN" altLang="en-US" sz="2000" b="1" smtClean="0"/>
              <a:t>、</a:t>
            </a:r>
            <a:r>
              <a:rPr lang="en-US" altLang="zh-CN" sz="2000" b="1" smtClean="0"/>
              <a:t>Visual Basic.NET</a:t>
            </a:r>
            <a:r>
              <a:rPr lang="zh-CN" altLang="en-US" sz="2000" b="1" smtClean="0"/>
              <a:t>、</a:t>
            </a:r>
            <a:r>
              <a:rPr lang="en-US" altLang="zh-CN" sz="2000" b="1" smtClean="0"/>
              <a:t>J#</a:t>
            </a:r>
            <a:r>
              <a:rPr lang="zh-CN" altLang="en-US" sz="2000" b="1" smtClean="0"/>
              <a:t>、</a:t>
            </a:r>
            <a:r>
              <a:rPr lang="en-US" altLang="zh-CN" sz="2000" b="1" smtClean="0"/>
              <a:t>Jscript</a:t>
            </a:r>
            <a:r>
              <a:rPr lang="zh-CN" altLang="en-US" sz="2000" b="1" smtClean="0"/>
              <a:t>和其它语言。</a:t>
            </a:r>
            <a:r>
              <a:rPr lang="zh-CN" altLang="en-US" sz="2000" smtClean="0"/>
              <a:t> </a:t>
            </a:r>
            <a:endParaRPr lang="zh-CN" altLang="en-US" sz="2000" smtClean="0"/>
          </a:p>
        </p:txBody>
      </p:sp>
    </p:spTree>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p:txBody>
          <a:bodyPr/>
          <a:lstStyle/>
          <a:p>
            <a:pPr eaLnBrk="1" hangingPunct="1"/>
            <a:r>
              <a:rPr lang="zh-CN" altLang="en-US" sz="4000" b="1" smtClean="0"/>
              <a:t>附录</a:t>
            </a:r>
            <a:r>
              <a:rPr lang="en-US" altLang="zh-CN" sz="4000" b="1" smtClean="0"/>
              <a:t>B   Page</a:t>
            </a:r>
            <a:r>
              <a:rPr lang="zh-CN" altLang="en-US" sz="4000" b="1" smtClean="0"/>
              <a:t>类的内置对象</a:t>
            </a:r>
            <a:endParaRPr lang="en-US" altLang="zh-CN" sz="4000" b="1" smtClean="0"/>
          </a:p>
        </p:txBody>
      </p:sp>
      <p:sp>
        <p:nvSpPr>
          <p:cNvPr id="81923" name="Rectangle 3"/>
          <p:cNvSpPr>
            <a:spLocks noGrp="1" noRot="1" noChangeArrowheads="1"/>
          </p:cNvSpPr>
          <p:nvPr>
            <p:ph type="body" idx="1"/>
          </p:nvPr>
        </p:nvSpPr>
        <p:spPr>
          <a:xfrm>
            <a:off x="571500" y="1897063"/>
            <a:ext cx="8007350" cy="4132262"/>
          </a:xfrm>
        </p:spPr>
        <p:txBody>
          <a:bodyPr/>
          <a:lstStyle/>
          <a:p>
            <a:pPr eaLnBrk="1" hangingPunct="1"/>
            <a:r>
              <a:rPr lang="zh-CN" altLang="en-US" b="1" smtClean="0"/>
              <a:t>表</a:t>
            </a:r>
            <a:r>
              <a:rPr lang="en-US" altLang="zh-CN" b="1" smtClean="0"/>
              <a:t>3-1</a:t>
            </a:r>
            <a:r>
              <a:rPr lang="zh-CN" altLang="en-US" b="1" smtClean="0"/>
              <a:t>：</a:t>
            </a:r>
            <a:r>
              <a:rPr lang="en-US" altLang="zh-CN" b="1" smtClean="0">
                <a:hlinkClick r:id="rId1" action="ppaction://hlinksldjump"/>
              </a:rPr>
              <a:t>Page</a:t>
            </a:r>
            <a:r>
              <a:rPr lang="zh-CN" altLang="en-US" b="1" smtClean="0">
                <a:hlinkClick r:id="rId1" action="ppaction://hlinksldjump"/>
              </a:rPr>
              <a:t>类的内置对象</a:t>
            </a:r>
            <a:endParaRPr lang="en-US" altLang="zh-CN" b="1" smtClean="0"/>
          </a:p>
          <a:p>
            <a:pPr eaLnBrk="1" hangingPunct="1"/>
            <a:r>
              <a:rPr lang="zh-CN" altLang="en-US" b="1" smtClean="0"/>
              <a:t>表</a:t>
            </a:r>
            <a:r>
              <a:rPr lang="en-US" altLang="zh-CN" b="1" smtClean="0"/>
              <a:t>3-2</a:t>
            </a:r>
            <a:r>
              <a:rPr lang="zh-CN" altLang="en-US" b="1" smtClean="0"/>
              <a:t>：</a:t>
            </a:r>
            <a:r>
              <a:rPr lang="en-US" altLang="zh-CN" b="1" smtClean="0">
                <a:hlinkClick r:id="rId2" action="ppaction://hlinksldjump"/>
              </a:rPr>
              <a:t>Response</a:t>
            </a:r>
            <a:r>
              <a:rPr lang="zh-CN" altLang="en-US" b="1" smtClean="0">
                <a:hlinkClick r:id="rId2" action="ppaction://hlinksldjump"/>
              </a:rPr>
              <a:t>对象的常用属性 </a:t>
            </a:r>
            <a:endParaRPr lang="en-US" altLang="zh-CN" b="1" smtClean="0"/>
          </a:p>
          <a:p>
            <a:pPr eaLnBrk="1" hangingPunct="1"/>
            <a:r>
              <a:rPr lang="zh-CN" altLang="en-US" b="1" smtClean="0"/>
              <a:t>表</a:t>
            </a:r>
            <a:r>
              <a:rPr lang="en-US" altLang="zh-CN" b="1" smtClean="0"/>
              <a:t>3-3</a:t>
            </a:r>
            <a:r>
              <a:rPr lang="zh-CN" altLang="en-US" b="1" smtClean="0"/>
              <a:t>：</a:t>
            </a:r>
            <a:r>
              <a:rPr lang="en-US" altLang="zh-CN" b="1" smtClean="0">
                <a:hlinkClick r:id="rId3" action="ppaction://hlinksldjump"/>
              </a:rPr>
              <a:t>Response</a:t>
            </a:r>
            <a:r>
              <a:rPr lang="zh-CN" altLang="en-US" b="1" smtClean="0">
                <a:hlinkClick r:id="rId3" action="ppaction://hlinksldjump"/>
              </a:rPr>
              <a:t>对象的常用方法 </a:t>
            </a:r>
            <a:endParaRPr lang="en-US" altLang="zh-CN" b="1" smtClean="0"/>
          </a:p>
          <a:p>
            <a:pPr eaLnBrk="1" hangingPunct="1"/>
            <a:r>
              <a:rPr lang="zh-CN" altLang="en-US" b="1" smtClean="0"/>
              <a:t>表</a:t>
            </a:r>
            <a:r>
              <a:rPr lang="en-US" altLang="zh-CN" b="1" smtClean="0"/>
              <a:t>3-4</a:t>
            </a:r>
            <a:r>
              <a:rPr lang="zh-CN" altLang="en-US" b="1" smtClean="0"/>
              <a:t>：</a:t>
            </a:r>
            <a:r>
              <a:rPr lang="en-US" altLang="zh-CN" b="1" smtClean="0">
                <a:hlinkClick r:id="rId4" action="ppaction://hlinksldjump"/>
              </a:rPr>
              <a:t>Request</a:t>
            </a:r>
            <a:r>
              <a:rPr lang="zh-CN" altLang="en-US" b="1" smtClean="0">
                <a:hlinkClick r:id="rId4" action="ppaction://hlinksldjump"/>
              </a:rPr>
              <a:t>对象的常用属性 </a:t>
            </a:r>
            <a:endParaRPr lang="en-US" altLang="zh-CN" b="1" smtClean="0"/>
          </a:p>
          <a:p>
            <a:pPr eaLnBrk="1" hangingPunct="1"/>
            <a:r>
              <a:rPr lang="zh-CN" altLang="en-US" b="1" smtClean="0"/>
              <a:t>表</a:t>
            </a:r>
            <a:r>
              <a:rPr lang="en-US" altLang="zh-CN" b="1" smtClean="0"/>
              <a:t>3-5</a:t>
            </a:r>
            <a:r>
              <a:rPr lang="zh-CN" altLang="en-US" b="1" smtClean="0"/>
              <a:t>：</a:t>
            </a:r>
            <a:r>
              <a:rPr lang="en-US" altLang="zh-CN" b="1" smtClean="0"/>
              <a:t> </a:t>
            </a:r>
            <a:r>
              <a:rPr lang="en-US" altLang="zh-CN" b="1" smtClean="0">
                <a:hlinkClick r:id="rId5" action="ppaction://hlinksldjump"/>
              </a:rPr>
              <a:t>Server</a:t>
            </a:r>
            <a:r>
              <a:rPr lang="zh-CN" altLang="en-US" b="1" smtClean="0">
                <a:hlinkClick r:id="rId5" action="ppaction://hlinksldjump"/>
              </a:rPr>
              <a:t>对象的常用方法 </a:t>
            </a:r>
            <a:endParaRPr lang="en-US" altLang="zh-CN" b="1" smtClean="0"/>
          </a:p>
          <a:p>
            <a:pPr eaLnBrk="1" hangingPunct="1"/>
            <a:endParaRPr lang="en-US" altLang="zh-CN" b="1" smtClean="0"/>
          </a:p>
          <a:p>
            <a:pPr eaLnBrk="1" hangingPunct="1"/>
            <a:endParaRPr lang="zh-CN" altLang="en-US" smtClean="0"/>
          </a:p>
        </p:txBody>
      </p:sp>
    </p:spTree>
  </p:cSld>
  <p:clrMapOvr>
    <a:masterClrMapping/>
  </p:clrMapOvr>
  <p:transition>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4294967295"/>
          </p:nvPr>
        </p:nvSpPr>
        <p:spPr>
          <a:xfrm>
            <a:off x="377825" y="604838"/>
            <a:ext cx="8499475" cy="804862"/>
          </a:xfrm>
        </p:spPr>
        <p:txBody>
          <a:bodyPr lIns="0" tIns="0" rIns="0" bIns="0"/>
          <a:lstStyle/>
          <a:p>
            <a:pPr marL="533400" indent="-533400">
              <a:lnSpc>
                <a:spcPct val="130000"/>
              </a:lnSpc>
              <a:buSzPct val="100000"/>
              <a:defRPr/>
            </a:pPr>
            <a:r>
              <a:rPr lang="zh-CN" altLang="en-US" sz="2400" b="1" dirty="0" smtClean="0"/>
              <a:t>表</a:t>
            </a:r>
            <a:r>
              <a:rPr lang="en-US" altLang="zh-CN" sz="2400" b="1" dirty="0" smtClean="0"/>
              <a:t>3-1  Page</a:t>
            </a:r>
            <a:r>
              <a:rPr lang="zh-CN" altLang="en-US" sz="2400" b="1" dirty="0" smtClean="0"/>
              <a:t>类的内置对象</a:t>
            </a:r>
            <a:endParaRPr lang="zh-CN" altLang="en-US" sz="2400" b="1" dirty="0" smtClean="0"/>
          </a:p>
          <a:p>
            <a:pPr marL="609600" indent="-609600" eaLnBrk="1" hangingPunct="1">
              <a:lnSpc>
                <a:spcPct val="120000"/>
              </a:lnSpc>
              <a:defRPr/>
            </a:pPr>
            <a:endParaRPr lang="en-US" altLang="zh-CN" sz="2400" b="1" dirty="0" smtClean="0"/>
          </a:p>
        </p:txBody>
      </p:sp>
      <p:graphicFrame>
        <p:nvGraphicFramePr>
          <p:cNvPr id="3" name="Group 173"/>
          <p:cNvGraphicFramePr>
            <a:graphicFrameLocks noGrp="1"/>
          </p:cNvGraphicFramePr>
          <p:nvPr/>
        </p:nvGraphicFramePr>
        <p:xfrm>
          <a:off x="201613" y="1031875"/>
          <a:ext cx="8663553" cy="5593603"/>
        </p:xfrm>
        <a:graphic>
          <a:graphicData uri="http://schemas.openxmlformats.org/drawingml/2006/table">
            <a:tbl>
              <a:tblPr/>
              <a:tblGrid>
                <a:gridCol w="1796654"/>
                <a:gridCol w="6866899"/>
              </a:tblGrid>
              <a:tr h="418025">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对象名</a:t>
                      </a:r>
                      <a:endParaRPr kumimoji="0" lang="zh-CN" altLang="en-US" sz="20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说    明</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675272">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Request</a:t>
                      </a:r>
                      <a:endParaRPr kumimoji="0" lang="en-US" altLang="zh-CN" sz="20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提供对当前页请求的访问，其中包括请求标题、</a:t>
                      </a:r>
                      <a:r>
                        <a:rPr kumimoji="0" lang="en-US" altLang="zh-CN" sz="18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Cookie</a:t>
                      </a:r>
                      <a:r>
                        <a:rPr kumimoji="0" lang="zh-CN" altLang="en-US" sz="18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、客户端证书、查询字符串等，可以用它来读取浏览器已经发送的内容。</a:t>
                      </a:r>
                      <a:endParaRPr kumimoji="0" lang="zh-CN" altLang="en-US" sz="18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482337">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Response</a:t>
                      </a:r>
                      <a:endParaRPr kumimoji="0" lang="en-US" altLang="zh-CN" sz="20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提供对输出流的控制，如可以向浏览器输出信息、</a:t>
                      </a: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Cookie</a:t>
                      </a: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等</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676802">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Context</a:t>
                      </a:r>
                      <a:endParaRPr kumimoji="0" lang="en-US" altLang="zh-CN" sz="20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提供对整个当前上下文（包括请求对象）的访问，可用于共享页之间的信息</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675272">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Server</a:t>
                      </a:r>
                      <a:endParaRPr kumimoji="0" lang="en-US" altLang="zh-CN"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提供用于在页之间传输控件的实用方法，获取有关最新错误的信息，对</a:t>
                      </a: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HTML</a:t>
                      </a: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文本进行编码和解码，获取服务器信息等</a:t>
                      </a:r>
                      <a:endPar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868206">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Application</a:t>
                      </a:r>
                      <a:endParaRPr kumimoji="0" lang="en-US" altLang="zh-CN" sz="20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提供对所有会话的应用程序范围的方法和事件的访问，还提供对可用于存储信息的应用程序范围的缓存的访问</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675272">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Session</a:t>
                      </a:r>
                      <a:endParaRPr kumimoji="0" lang="en-US" altLang="zh-CN" sz="20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为当前用户会话提供信息。还提供对可用于存储信息的会话范围的缓存的访问，以及控制如何管理会话的方法。</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482337">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Trace</a:t>
                      </a:r>
                      <a:endParaRPr kumimoji="0" lang="en-US" altLang="zh-CN" sz="20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提供在</a:t>
                      </a: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HTTP</a:t>
                      </a: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页输出中显示系统和自定义跟踪诊断消息的方法</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617391">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User</a:t>
                      </a:r>
                      <a:endParaRPr kumimoji="0" lang="en-US" altLang="zh-CN" sz="20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提供对发出页请求的用户身份访问，可以获得该用户的标识及其它信息</a:t>
                      </a:r>
                      <a:endParaRPr kumimoji="0" lang="zh-CN" altLang="en-US" sz="18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r>
            </a:tbl>
          </a:graphicData>
        </a:graphic>
      </p:graphicFrame>
      <p:sp>
        <p:nvSpPr>
          <p:cNvPr id="5" name="动作按钮: 后退或前一项 4">
            <a:hlinkClick r:id="rId1" action="ppaction://hlinksldjump" highlightClick="1"/>
          </p:cNvPr>
          <p:cNvSpPr/>
          <p:nvPr/>
        </p:nvSpPr>
        <p:spPr>
          <a:xfrm>
            <a:off x="8369300" y="325438"/>
            <a:ext cx="263525" cy="247650"/>
          </a:xfrm>
          <a:prstGeom prst="actionButtonBackPrevious">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body" idx="4294967295"/>
          </p:nvPr>
        </p:nvSpPr>
        <p:spPr>
          <a:xfrm>
            <a:off x="377825" y="604838"/>
            <a:ext cx="8499475" cy="804862"/>
          </a:xfrm>
          <a:noFill/>
        </p:spPr>
        <p:txBody>
          <a:bodyPr lIns="0" tIns="0" rIns="0" bIns="0"/>
          <a:lstStyle/>
          <a:p>
            <a:pPr marL="533400" indent="-533400">
              <a:lnSpc>
                <a:spcPct val="130000"/>
              </a:lnSpc>
              <a:buSzPct val="100000"/>
            </a:pPr>
            <a:r>
              <a:rPr lang="zh-CN" altLang="en-US" sz="2400" b="1" smtClean="0"/>
              <a:t>表</a:t>
            </a:r>
            <a:r>
              <a:rPr lang="en-US" altLang="zh-CN" sz="2400" b="1" smtClean="0"/>
              <a:t>3-2  Response</a:t>
            </a:r>
            <a:r>
              <a:rPr lang="zh-CN" altLang="en-US" sz="2400" b="1" smtClean="0"/>
              <a:t>对象的常用属性 </a:t>
            </a:r>
            <a:endParaRPr lang="en-US" altLang="zh-CN" sz="2400" b="1" smtClean="0"/>
          </a:p>
        </p:txBody>
      </p:sp>
      <p:graphicFrame>
        <p:nvGraphicFramePr>
          <p:cNvPr id="4" name="Group 171"/>
          <p:cNvGraphicFramePr/>
          <p:nvPr/>
        </p:nvGraphicFramePr>
        <p:xfrm>
          <a:off x="301625" y="1227138"/>
          <a:ext cx="8512175" cy="4537393"/>
        </p:xfrm>
        <a:graphic>
          <a:graphicData uri="http://schemas.openxmlformats.org/drawingml/2006/table">
            <a:tbl>
              <a:tblPr/>
              <a:tblGrid>
                <a:gridCol w="2105025"/>
                <a:gridCol w="6407150"/>
              </a:tblGrid>
              <a:tr h="320675">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属  性</a:t>
                      </a:r>
                      <a:endParaRPr kumimoji="0" lang="zh-CN" altLang="en-US" sz="2000" b="1" i="0" u="none" strike="noStrike" cap="none" normalizeH="0" baseline="0" dirty="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说    明</a:t>
                      </a:r>
                      <a:endParaRPr kumimoji="0" lang="zh-CN" altLang="en-US" sz="20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517525">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BufferOutput</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获得或设置一个值，该值指示是否缓冲输出，并在完成处理整个响应之后将其发送</a:t>
                      </a:r>
                      <a:endParaRPr kumimoji="0" lang="zh-CN" altLang="en-US" sz="18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323850">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Cache</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获得网页的缓存策略（过期时间、保密性等）</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325438">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Charset</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获取或设置输出流的</a:t>
                      </a: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HTTP</a:t>
                      </a: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字符集</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517525">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Cookies</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获得响应</a:t>
                      </a: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Cookie</a:t>
                      </a: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集合</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517525">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IsClientConnected</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获取一个值，通过该值指示客户端是否仍连接在服务器上。</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325438">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StatusCode</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获取或设置返回给客户端的输出的</a:t>
                      </a: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HTTP</a:t>
                      </a: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状态代码</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515938">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StatusDescription</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获取或设置返回给客户端的输出的</a:t>
                      </a: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HTTP</a:t>
                      </a: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状态字符串</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517525">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SuppressContent</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获取或设置一个值，该值指示是否将</a:t>
                      </a:r>
                      <a:r>
                        <a:rPr kumimoji="0" lang="en-US" altLang="zh-CN" sz="18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HTTP</a:t>
                      </a:r>
                      <a:r>
                        <a:rPr kumimoji="0" lang="zh-CN" altLang="en-US" sz="18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内容发送到客户端</a:t>
                      </a:r>
                      <a:endParaRPr kumimoji="0" lang="zh-CN" altLang="en-US" sz="18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r>
            </a:tbl>
          </a:graphicData>
        </a:graphic>
      </p:graphicFrame>
      <p:sp>
        <p:nvSpPr>
          <p:cNvPr id="5" name="动作按钮: 后退或前一项 4">
            <a:hlinkClick r:id="rId1" action="ppaction://hlinksldjump" highlightClick="1"/>
          </p:cNvPr>
          <p:cNvSpPr/>
          <p:nvPr/>
        </p:nvSpPr>
        <p:spPr>
          <a:xfrm>
            <a:off x="8213725" y="433388"/>
            <a:ext cx="263525" cy="201612"/>
          </a:xfrm>
          <a:prstGeom prst="actionButtonBackPrevious">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body" idx="4294967295"/>
          </p:nvPr>
        </p:nvSpPr>
        <p:spPr>
          <a:xfrm>
            <a:off x="377825" y="604838"/>
            <a:ext cx="8499475" cy="804862"/>
          </a:xfrm>
          <a:noFill/>
        </p:spPr>
        <p:txBody>
          <a:bodyPr lIns="0" tIns="0" rIns="0" bIns="0"/>
          <a:lstStyle/>
          <a:p>
            <a:pPr marL="533400" indent="-533400">
              <a:lnSpc>
                <a:spcPct val="130000"/>
              </a:lnSpc>
              <a:buSzPct val="100000"/>
            </a:pPr>
            <a:r>
              <a:rPr lang="zh-CN" altLang="en-US" sz="2400" b="1" smtClean="0"/>
              <a:t>表</a:t>
            </a:r>
            <a:r>
              <a:rPr lang="en-US" altLang="zh-CN" sz="2400" b="1" smtClean="0"/>
              <a:t>3-3  Response</a:t>
            </a:r>
            <a:r>
              <a:rPr lang="zh-CN" altLang="en-US" sz="2400" b="1" smtClean="0"/>
              <a:t>对象的常用方法 </a:t>
            </a:r>
            <a:endParaRPr lang="en-US" altLang="zh-CN" sz="2400" b="1" smtClean="0"/>
          </a:p>
        </p:txBody>
      </p:sp>
      <p:graphicFrame>
        <p:nvGraphicFramePr>
          <p:cNvPr id="5" name="Group 121"/>
          <p:cNvGraphicFramePr/>
          <p:nvPr/>
        </p:nvGraphicFramePr>
        <p:xfrm>
          <a:off x="263525" y="1155700"/>
          <a:ext cx="8540750" cy="4663440"/>
        </p:xfrm>
        <a:graphic>
          <a:graphicData uri="http://schemas.openxmlformats.org/drawingml/2006/table">
            <a:tbl>
              <a:tblPr/>
              <a:tblGrid>
                <a:gridCol w="1938338"/>
                <a:gridCol w="6602412"/>
              </a:tblGrid>
              <a:tr h="301625">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  法</a:t>
                      </a:r>
                      <a:endParaRPr kumimoji="0" lang="zh-CN" altLang="en-US" sz="2000" b="1" i="0" u="none" strike="noStrike" cap="none" normalizeH="0" baseline="0" dirty="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说    明</a:t>
                      </a:r>
                      <a:endParaRPr kumimoji="0" lang="zh-CN" altLang="en-US" sz="2000" b="1" i="0" u="none" strike="noStrike" cap="none" normalizeH="0" baseline="0" dirty="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334963">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AppendToLog</a:t>
                      </a:r>
                      <a:endParaRPr kumimoji="0" lang="en-US" altLang="zh-CN"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将自定义日志信息添加到</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IIS</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的日志文件中</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336550">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ClearContent</a:t>
                      </a:r>
                      <a:endParaRPr kumimoji="0" lang="en-US" altLang="zh-CN"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将缓冲区的内容清除</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334963">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ClearHeaders</a:t>
                      </a:r>
                      <a:endParaRPr kumimoji="0" lang="en-US" altLang="zh-CN"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将缓冲区的所有页面标头清除</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334963">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Close</a:t>
                      </a:r>
                      <a:endParaRPr kumimoji="0" lang="en-US" altLang="zh-CN"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关闭客户端的联机</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533400">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End</a:t>
                      </a:r>
                      <a:endParaRPr kumimoji="0" lang="en-US" altLang="zh-CN"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将目前缓冲区中所有的内容发送到客户端，停止该页的执行，并引发</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EndRequest</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事件</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334963">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Flush</a:t>
                      </a:r>
                      <a:endParaRPr kumimoji="0" lang="en-US" altLang="zh-CN"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将缓冲区中所有的数据送到客户端</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334963">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Redirect</a:t>
                      </a:r>
                      <a:endParaRPr kumimoji="0" lang="en-US" altLang="zh-CN"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将客户端重定向到新的</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URL</a:t>
                      </a:r>
                      <a:endParaRPr kumimoji="0" lang="en-US" altLang="zh-CN"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336550">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Write</a:t>
                      </a:r>
                      <a:endParaRPr kumimoji="0" lang="en-US" altLang="zh-CN"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将信息写入</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HTTP</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响应输出流</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334963">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WriteFile</a:t>
                      </a:r>
                      <a:endParaRPr kumimoji="0" lang="en-US" altLang="zh-CN"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将一个文件直接输出到客户端</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334963">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BinaryWrite</a:t>
                      </a:r>
                      <a:endParaRPr kumimoji="0" lang="en-US" altLang="zh-CN"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将一个二进制的字符串写入</a:t>
                      </a:r>
                      <a:r>
                        <a:rPr kumimoji="0" lang="en-US" altLang="zh-CN"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HTTP</a:t>
                      </a: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输出流</a:t>
                      </a:r>
                      <a:endParaRPr kumimoji="0" lang="zh-CN" altLang="en-US" sz="20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r>
            </a:tbl>
          </a:graphicData>
        </a:graphic>
      </p:graphicFrame>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430213" y="592138"/>
            <a:ext cx="8229600" cy="942975"/>
          </a:xfrm>
        </p:spPr>
        <p:txBody>
          <a:bodyPr lIns="0"/>
          <a:lstStyle/>
          <a:p>
            <a:pPr eaLnBrk="1" hangingPunct="1"/>
            <a:r>
              <a:rPr lang="en-US" altLang="zh-CN" sz="4000" b="1" smtClean="0"/>
              <a:t>3.1.2 Web </a:t>
            </a:r>
            <a:r>
              <a:rPr lang="zh-CN" altLang="en-US" sz="4000" b="1" smtClean="0"/>
              <a:t>服务器</a:t>
            </a:r>
            <a:r>
              <a:rPr lang="zh-CN" altLang="en-US" sz="5400" smtClean="0"/>
              <a:t> </a:t>
            </a:r>
            <a:endParaRPr lang="zh-CN" altLang="en-US" sz="5400" smtClean="0"/>
          </a:p>
        </p:txBody>
      </p:sp>
      <p:sp>
        <p:nvSpPr>
          <p:cNvPr id="15363" name="Rectangle 3"/>
          <p:cNvSpPr>
            <a:spLocks noGrp="1" noChangeArrowheads="1"/>
          </p:cNvSpPr>
          <p:nvPr>
            <p:ph type="body" idx="4294967295"/>
          </p:nvPr>
        </p:nvSpPr>
        <p:spPr>
          <a:xfrm>
            <a:off x="377825" y="1649413"/>
            <a:ext cx="8499475" cy="4738687"/>
          </a:xfrm>
          <a:noFill/>
        </p:spPr>
        <p:txBody>
          <a:bodyPr lIns="0" tIns="0" rIns="0" bIns="0"/>
          <a:lstStyle/>
          <a:p>
            <a:pPr eaLnBrk="1" hangingPunct="1">
              <a:lnSpc>
                <a:spcPct val="120000"/>
              </a:lnSpc>
            </a:pPr>
            <a:r>
              <a:rPr lang="zh-CN" altLang="en-US" sz="2400" b="1" smtClean="0"/>
              <a:t>如果要将设计的网页发布到</a:t>
            </a:r>
            <a:r>
              <a:rPr lang="en-US" altLang="zh-CN" sz="2400" b="1" smtClean="0"/>
              <a:t>Internet</a:t>
            </a:r>
            <a:r>
              <a:rPr lang="zh-CN" altLang="en-US" sz="2400" b="1" smtClean="0"/>
              <a:t>上，让 </a:t>
            </a:r>
            <a:r>
              <a:rPr lang="en-US" altLang="zh-CN" sz="2400" b="1" smtClean="0"/>
              <a:t>Internet</a:t>
            </a:r>
            <a:r>
              <a:rPr lang="zh-CN" altLang="en-US" sz="2400" b="1" smtClean="0"/>
              <a:t>的用户都能看到，就需要建立</a:t>
            </a:r>
            <a:r>
              <a:rPr lang="en-US" altLang="zh-CN" sz="2400" b="1" smtClean="0"/>
              <a:t>Web</a:t>
            </a:r>
            <a:r>
              <a:rPr lang="zh-CN" altLang="en-US" sz="2400" b="1" smtClean="0"/>
              <a:t>服务器。</a:t>
            </a:r>
            <a:endParaRPr lang="zh-CN" altLang="en-US" sz="2400" b="1" smtClean="0"/>
          </a:p>
          <a:p>
            <a:pPr eaLnBrk="1" hangingPunct="1">
              <a:lnSpc>
                <a:spcPct val="120000"/>
              </a:lnSpc>
            </a:pPr>
            <a:r>
              <a:rPr lang="zh-CN" altLang="en-US" sz="2400" b="1" smtClean="0"/>
              <a:t> </a:t>
            </a:r>
            <a:r>
              <a:rPr lang="en-US" altLang="zh-CN" sz="2400" b="1" smtClean="0"/>
              <a:t>Web</a:t>
            </a:r>
            <a:r>
              <a:rPr lang="zh-CN" altLang="en-US" sz="2400" b="1" smtClean="0"/>
              <a:t>服务器是一个软件应用程序，它不断等待到来的</a:t>
            </a:r>
            <a:r>
              <a:rPr lang="en-US" altLang="zh-CN" sz="2400" b="1" smtClean="0"/>
              <a:t>Web</a:t>
            </a:r>
            <a:r>
              <a:rPr lang="zh-CN" altLang="en-US" sz="2400" b="1" smtClean="0"/>
              <a:t>请求，将相应的信息发回给</a:t>
            </a:r>
            <a:r>
              <a:rPr lang="en-US" altLang="zh-CN" sz="2400" b="1" smtClean="0"/>
              <a:t>Web</a:t>
            </a:r>
            <a:r>
              <a:rPr lang="zh-CN" altLang="en-US" sz="2400" b="1" smtClean="0"/>
              <a:t>请求的客户端。</a:t>
            </a:r>
            <a:endParaRPr lang="zh-CN" altLang="en-US" sz="2400" b="1" smtClean="0"/>
          </a:p>
          <a:p>
            <a:pPr eaLnBrk="1" hangingPunct="1">
              <a:lnSpc>
                <a:spcPct val="120000"/>
              </a:lnSpc>
            </a:pPr>
            <a:r>
              <a:rPr lang="en-US" altLang="zh-CN" sz="2400" b="1" smtClean="0">
                <a:sym typeface="+mn-ea"/>
              </a:rPr>
              <a:t>IIS </a:t>
            </a:r>
            <a:r>
              <a:rPr lang="zh-CN" altLang="en-US" sz="2400" b="1" smtClean="0">
                <a:sym typeface="+mn-ea"/>
              </a:rPr>
              <a:t>是基于</a:t>
            </a:r>
            <a:r>
              <a:rPr lang="en-US" altLang="zh-CN" sz="2400" b="1" smtClean="0">
                <a:sym typeface="+mn-ea"/>
              </a:rPr>
              <a:t>Windows</a:t>
            </a:r>
            <a:r>
              <a:rPr lang="zh-CN" altLang="en-US" sz="2400" b="1" smtClean="0">
                <a:sym typeface="+mn-ea"/>
              </a:rPr>
              <a:t>平台的</a:t>
            </a:r>
            <a:r>
              <a:rPr lang="en-US" altLang="zh-CN" sz="2400" b="1" smtClean="0">
                <a:sym typeface="+mn-ea"/>
              </a:rPr>
              <a:t>Web</a:t>
            </a:r>
            <a:r>
              <a:rPr lang="zh-CN" altLang="en-US" sz="2400" b="1" smtClean="0">
                <a:sym typeface="+mn-ea"/>
              </a:rPr>
              <a:t>服务器。</a:t>
            </a:r>
            <a:endParaRPr lang="zh-CN" altLang="en-US" sz="2400" b="1" smtClean="0">
              <a:sym typeface="+mn-ea"/>
            </a:endParaRPr>
          </a:p>
          <a:p>
            <a:pPr lvl="1" eaLnBrk="1" hangingPunct="1">
              <a:lnSpc>
                <a:spcPct val="120000"/>
              </a:lnSpc>
            </a:pPr>
            <a:r>
              <a:rPr lang="zh-CN" altLang="en-US" sz="2100" b="1" smtClean="0">
                <a:sym typeface="+mn-ea"/>
              </a:rPr>
              <a:t>作为</a:t>
            </a:r>
            <a:r>
              <a:rPr lang="en-US" altLang="zh-CN" sz="2100" b="1" smtClean="0">
                <a:sym typeface="+mn-ea"/>
              </a:rPr>
              <a:t>Windows Server</a:t>
            </a:r>
            <a:r>
              <a:rPr lang="zh-CN" altLang="en-US" sz="2100" b="1" smtClean="0">
                <a:sym typeface="+mn-ea"/>
              </a:rPr>
              <a:t>中的一个服务，并不需要单独购买 。它与</a:t>
            </a:r>
            <a:r>
              <a:rPr lang="en-US" altLang="zh-CN" sz="2100" b="1" smtClean="0">
                <a:sym typeface="+mn-ea"/>
              </a:rPr>
              <a:t>Windows</a:t>
            </a:r>
            <a:r>
              <a:rPr lang="zh-CN" altLang="en-US" sz="2100" b="1" smtClean="0">
                <a:sym typeface="+mn-ea"/>
              </a:rPr>
              <a:t>捆绑在一起。</a:t>
            </a:r>
            <a:endParaRPr lang="zh-CN" altLang="en-US" sz="2100" b="1" smtClean="0"/>
          </a:p>
          <a:p>
            <a:pPr lvl="1" eaLnBrk="1" hangingPunct="1">
              <a:lnSpc>
                <a:spcPct val="130000"/>
              </a:lnSpc>
            </a:pPr>
            <a:r>
              <a:rPr lang="zh-CN" altLang="en-US" sz="2000" b="1" smtClean="0">
                <a:sym typeface="+mn-ea"/>
              </a:rPr>
              <a:t>例如：</a:t>
            </a:r>
            <a:endParaRPr lang="zh-CN" altLang="en-US" sz="2000" b="1" smtClean="0">
              <a:sym typeface="+mn-ea"/>
            </a:endParaRPr>
          </a:p>
          <a:p>
            <a:pPr lvl="2" eaLnBrk="1" hangingPunct="1">
              <a:lnSpc>
                <a:spcPct val="130000"/>
              </a:lnSpc>
            </a:pPr>
            <a:r>
              <a:rPr lang="en-US" altLang="zh-CN" sz="1710" b="1" smtClean="0">
                <a:sym typeface="+mn-ea"/>
              </a:rPr>
              <a:t>IIS5.1</a:t>
            </a:r>
            <a:r>
              <a:rPr lang="zh-CN" altLang="en-US" sz="1710" b="1" smtClean="0">
                <a:sym typeface="+mn-ea"/>
              </a:rPr>
              <a:t>与</a:t>
            </a:r>
            <a:r>
              <a:rPr lang="en-US" altLang="zh-CN" sz="1710" b="1" smtClean="0">
                <a:sym typeface="+mn-ea"/>
              </a:rPr>
              <a:t>Windows XP Professional </a:t>
            </a:r>
            <a:endParaRPr lang="zh-CN" altLang="en-US" sz="1710" b="1" smtClean="0"/>
          </a:p>
          <a:p>
            <a:pPr lvl="2" eaLnBrk="1" hangingPunct="1">
              <a:lnSpc>
                <a:spcPct val="130000"/>
              </a:lnSpc>
            </a:pPr>
            <a:r>
              <a:rPr lang="en-US" altLang="zh-CN" sz="1710" b="1" smtClean="0">
                <a:sym typeface="+mn-ea"/>
              </a:rPr>
              <a:t>IIS6.0</a:t>
            </a:r>
            <a:r>
              <a:rPr lang="zh-CN" altLang="en-US" sz="1710" b="1" smtClean="0">
                <a:sym typeface="+mn-ea"/>
              </a:rPr>
              <a:t>与</a:t>
            </a:r>
            <a:r>
              <a:rPr lang="en-US" altLang="zh-CN" sz="1710" b="1" smtClean="0">
                <a:sym typeface="+mn-ea"/>
              </a:rPr>
              <a:t>Windows 2003 Server</a:t>
            </a:r>
            <a:endParaRPr lang="zh-CN" altLang="en-US" sz="1710" b="1" smtClean="0">
              <a:sym typeface="+mn-ea"/>
            </a:endParaRPr>
          </a:p>
        </p:txBody>
      </p:sp>
    </p:spTree>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body" idx="4294967295"/>
          </p:nvPr>
        </p:nvSpPr>
        <p:spPr>
          <a:xfrm>
            <a:off x="377825" y="604838"/>
            <a:ext cx="8499475" cy="804862"/>
          </a:xfrm>
          <a:noFill/>
        </p:spPr>
        <p:txBody>
          <a:bodyPr lIns="0" tIns="0" rIns="0" bIns="0"/>
          <a:lstStyle/>
          <a:p>
            <a:pPr marL="533400" indent="-533400">
              <a:lnSpc>
                <a:spcPct val="130000"/>
              </a:lnSpc>
              <a:buSzPct val="100000"/>
            </a:pPr>
            <a:r>
              <a:rPr lang="zh-CN" altLang="en-US" sz="2400" b="1" smtClean="0"/>
              <a:t>表</a:t>
            </a:r>
            <a:r>
              <a:rPr lang="en-US" altLang="zh-CN" sz="2400" b="1" smtClean="0"/>
              <a:t>3-4 Request</a:t>
            </a:r>
            <a:r>
              <a:rPr lang="zh-CN" altLang="en-US" sz="2400" b="1" smtClean="0"/>
              <a:t>对象的常用属性 </a:t>
            </a:r>
            <a:endParaRPr lang="en-US" altLang="zh-CN" sz="2400" b="1" smtClean="0"/>
          </a:p>
        </p:txBody>
      </p:sp>
      <p:graphicFrame>
        <p:nvGraphicFramePr>
          <p:cNvPr id="5" name="Group 407"/>
          <p:cNvGraphicFramePr/>
          <p:nvPr/>
        </p:nvGraphicFramePr>
        <p:xfrm>
          <a:off x="571500" y="1185863"/>
          <a:ext cx="8289925" cy="4535424"/>
        </p:xfrm>
        <a:graphic>
          <a:graphicData uri="http://schemas.openxmlformats.org/drawingml/2006/table">
            <a:tbl>
              <a:tblPr/>
              <a:tblGrid>
                <a:gridCol w="1785938"/>
                <a:gridCol w="6503987"/>
              </a:tblGrid>
              <a:tr h="0">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属  性</a:t>
                      </a:r>
                      <a:endParaRPr kumimoji="0" lang="zh-CN" altLang="en-US" sz="1800" b="1" i="0" u="none" strike="noStrike" cap="none" normalizeH="0" baseline="0" dirty="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说    明</a:t>
                      </a:r>
                      <a:endParaRPr kumimoji="0" lang="zh-CN" altLang="en-US" sz="18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152400">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ApplicationPath</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获取目前正在执行程序的服务器的虚拟根路径</a:t>
                      </a:r>
                      <a:endParaRPr kumimoji="0" lang="zh-CN" altLang="en-US" sz="18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228600">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Browser</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获取有关正在请求的客户端的浏览器功能的信息</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376238">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Cookies</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获取客户端发送的</a:t>
                      </a: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Cookie</a:t>
                      </a: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集合</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153988">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FilePath</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获取当前请求的虚拟路径</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228600">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Files</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获取客户端上传的文件集合</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228600">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Form</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获取窗体变量集合</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228600">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Headers</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获取</a:t>
                      </a: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HTTP</a:t>
                      </a: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头集合</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r>
              <a:tr h="336550">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HttpMethod</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获取客户端使用的</a:t>
                      </a: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HTTP</a:t>
                      </a: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数据传输方法</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228600">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Params</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获取</a:t>
                      </a:r>
                      <a:r>
                        <a:rPr kumimoji="0" lang="en-US" altLang="zh-CN" sz="1800" b="1" i="0" u="none" strike="noStrike" cap="none" normalizeH="0" baseline="0" dirty="0" err="1"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QueryString</a:t>
                      </a:r>
                      <a:r>
                        <a:rPr kumimoji="0" lang="zh-CN" altLang="en-US" sz="18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Form</a:t>
                      </a:r>
                      <a:r>
                        <a:rPr kumimoji="0" lang="zh-CN" altLang="en-US" sz="18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cap="none" normalizeH="0" baseline="0" dirty="0" err="1"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ServerVariables</a:t>
                      </a:r>
                      <a:r>
                        <a:rPr kumimoji="0" lang="zh-CN" altLang="en-US" sz="18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8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Cookies</a:t>
                      </a:r>
                      <a:r>
                        <a:rPr kumimoji="0" lang="zh-CN" altLang="en-US" sz="18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项的组合集合</a:t>
                      </a:r>
                      <a:endParaRPr kumimoji="0" lang="zh-CN" altLang="en-US" sz="18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r>
            </a:tbl>
          </a:graphicData>
        </a:graphic>
      </p:graphicFrame>
      <p:sp>
        <p:nvSpPr>
          <p:cNvPr id="6" name="动作按钮: 后退或前一项 5">
            <a:hlinkClick r:id="rId1" action="ppaction://hlinksldjump" highlightClick="1"/>
          </p:cNvPr>
          <p:cNvSpPr/>
          <p:nvPr/>
        </p:nvSpPr>
        <p:spPr>
          <a:xfrm>
            <a:off x="7904163" y="325438"/>
            <a:ext cx="309562" cy="263525"/>
          </a:xfrm>
          <a:prstGeom prst="actionButtonBackPrevious">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body" idx="4294967295"/>
          </p:nvPr>
        </p:nvSpPr>
        <p:spPr>
          <a:xfrm>
            <a:off x="377825" y="604838"/>
            <a:ext cx="8499475" cy="804862"/>
          </a:xfrm>
          <a:noFill/>
        </p:spPr>
        <p:txBody>
          <a:bodyPr lIns="0" tIns="0" rIns="0" bIns="0"/>
          <a:lstStyle/>
          <a:p>
            <a:pPr marL="533400" indent="-533400">
              <a:lnSpc>
                <a:spcPct val="130000"/>
              </a:lnSpc>
              <a:buSzPct val="100000"/>
            </a:pPr>
            <a:r>
              <a:rPr lang="zh-CN" altLang="en-US" sz="2400" b="1" smtClean="0"/>
              <a:t>表</a:t>
            </a:r>
            <a:r>
              <a:rPr lang="en-US" altLang="zh-CN" sz="2400" b="1" smtClean="0"/>
              <a:t>3-4 Request</a:t>
            </a:r>
            <a:r>
              <a:rPr lang="zh-CN" altLang="en-US" sz="2400" b="1" smtClean="0"/>
              <a:t>对象的常用属性（续）</a:t>
            </a:r>
            <a:endParaRPr lang="en-US" altLang="zh-CN" sz="2400" b="1" smtClean="0"/>
          </a:p>
        </p:txBody>
      </p:sp>
      <p:graphicFrame>
        <p:nvGraphicFramePr>
          <p:cNvPr id="4" name="Group 205"/>
          <p:cNvGraphicFramePr/>
          <p:nvPr/>
        </p:nvGraphicFramePr>
        <p:xfrm>
          <a:off x="385763" y="1146175"/>
          <a:ext cx="8261350" cy="4956303"/>
        </p:xfrm>
        <a:graphic>
          <a:graphicData uri="http://schemas.openxmlformats.org/drawingml/2006/table">
            <a:tbl>
              <a:tblPr/>
              <a:tblGrid>
                <a:gridCol w="2743200"/>
                <a:gridCol w="5518150"/>
              </a:tblGrid>
              <a:tr h="473075">
                <a:tc>
                  <a:txBody>
                    <a:bodyPr/>
                    <a:lstStyle/>
                    <a:p>
                      <a:pPr marL="0" marR="0" lvl="0" indent="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Path</a:t>
                      </a:r>
                      <a:endParaRPr kumimoji="0" lang="en-US" altLang="zh-CN" sz="18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获取当前请求的虚拟路径</a:t>
                      </a:r>
                      <a:endParaRPr kumimoji="0" lang="zh-CN" altLang="en-US" sz="18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604838">
                <a:tc>
                  <a:txBody>
                    <a:bodyPr/>
                    <a:lstStyle/>
                    <a:p>
                      <a:pPr marL="0" marR="0" lvl="0" indent="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PhysicalApplicationPath</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获取当前正在执行的服务器应用程序根目录的物理路径</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346075">
                <a:tc>
                  <a:txBody>
                    <a:bodyPr/>
                    <a:lstStyle/>
                    <a:p>
                      <a:pPr marL="0" marR="0" lvl="0" indent="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PhysicalPath</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获取当前请求网页在服务器端的物理路径</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604838">
                <a:tc>
                  <a:txBody>
                    <a:bodyPr/>
                    <a:lstStyle/>
                    <a:p>
                      <a:pPr marL="0" marR="0" lvl="0" indent="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QueryString</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获取附在网址后面的参数信息</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604838">
                <a:tc>
                  <a:txBody>
                    <a:bodyPr/>
                    <a:lstStyle/>
                    <a:p>
                      <a:pPr marL="0" marR="0" lvl="0" indent="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ServerVariables</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获取</a:t>
                      </a: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Web</a:t>
                      </a: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服务器变量的集合</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344488">
                <a:tc>
                  <a:txBody>
                    <a:bodyPr/>
                    <a:lstStyle/>
                    <a:p>
                      <a:pPr marL="0" marR="0" lvl="0" indent="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Url</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获取有关目前请求的</a:t>
                      </a: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URL</a:t>
                      </a: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信息</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346075">
                <a:tc>
                  <a:txBody>
                    <a:bodyPr/>
                    <a:lstStyle/>
                    <a:p>
                      <a:pPr marL="0" marR="0" lvl="0" indent="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UserAgent</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获取客户端浏览器的原始用户代理信息</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344488">
                <a:tc>
                  <a:txBody>
                    <a:bodyPr/>
                    <a:lstStyle/>
                    <a:p>
                      <a:pPr marL="0" marR="0" lvl="0" indent="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UserHostAddress</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获取远方客户端机器的主机</a:t>
                      </a: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IP</a:t>
                      </a: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地址</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346075">
                <a:tc>
                  <a:txBody>
                    <a:bodyPr/>
                    <a:lstStyle/>
                    <a:p>
                      <a:pPr marL="0" marR="0" lvl="0" indent="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UserHostName</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获取远方客户端机器的</a:t>
                      </a: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DNS</a:t>
                      </a:r>
                      <a:r>
                        <a:rPr kumimoji="0" lang="zh-CN" altLang="en-US"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名称</a:t>
                      </a:r>
                      <a:endParaRPr kumimoji="0" lang="zh-CN" altLang="en-US"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344488">
                <a:tc>
                  <a:txBody>
                    <a:bodyPr/>
                    <a:lstStyle/>
                    <a:p>
                      <a:pPr marL="0" marR="0" lvl="0" indent="0" algn="l" defTabSz="914400" rtl="0" eaLnBrk="0" fontAlgn="base" latinLnBrk="0" hangingPunct="0">
                        <a:lnSpc>
                          <a:spcPct val="120000"/>
                        </a:lnSpc>
                        <a:spcBef>
                          <a:spcPct val="0"/>
                        </a:spcBef>
                        <a:spcAft>
                          <a:spcPct val="0"/>
                        </a:spcAft>
                        <a:buClrTx/>
                        <a:buSzTx/>
                        <a:buFontTx/>
                        <a:buNone/>
                      </a:pPr>
                      <a:r>
                        <a:rPr kumimoji="0" lang="en-US" altLang="zh-CN" sz="18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UserLanguages</a:t>
                      </a:r>
                      <a:endParaRPr kumimoji="0" lang="en-US" altLang="zh-CN" sz="18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c>
                  <a:txBody>
                    <a:bodyPr/>
                    <a:lstStyle/>
                    <a:p>
                      <a:pPr marL="0" marR="0" lvl="0" indent="0" algn="l" defTabSz="914400" rtl="0" eaLnBrk="0" fontAlgn="base" latinLnBrk="0" hangingPunct="0">
                        <a:lnSpc>
                          <a:spcPct val="120000"/>
                        </a:lnSpc>
                        <a:spcBef>
                          <a:spcPct val="0"/>
                        </a:spcBef>
                        <a:spcAft>
                          <a:spcPct val="0"/>
                        </a:spcAft>
                        <a:buClrTx/>
                        <a:buSzTx/>
                        <a:buFontTx/>
                        <a:buNone/>
                      </a:pPr>
                      <a:r>
                        <a:rPr kumimoji="0" lang="zh-CN" altLang="en-US" sz="18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获取客户端语言首选项的排序字符串数组</a:t>
                      </a:r>
                      <a:endParaRPr kumimoji="0" lang="zh-CN" altLang="en-US" sz="18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r>
            </a:tbl>
          </a:graphicData>
        </a:graphic>
      </p:graphicFrame>
    </p:spTree>
  </p:cSld>
  <p:clrMapOvr>
    <a:masterClrMapping/>
  </p:clrMapOvr>
  <p:transition>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body" idx="4294967295"/>
          </p:nvPr>
        </p:nvSpPr>
        <p:spPr>
          <a:xfrm>
            <a:off x="377825" y="604838"/>
            <a:ext cx="8499475" cy="804862"/>
          </a:xfrm>
          <a:noFill/>
        </p:spPr>
        <p:txBody>
          <a:bodyPr lIns="0" tIns="0" rIns="0" bIns="0"/>
          <a:lstStyle/>
          <a:p>
            <a:pPr marL="533400" indent="-533400">
              <a:lnSpc>
                <a:spcPct val="130000"/>
              </a:lnSpc>
              <a:buSzPct val="100000"/>
            </a:pPr>
            <a:r>
              <a:rPr lang="en-US" altLang="zh-CN" sz="2400" b="1" smtClean="0"/>
              <a:t> Request</a:t>
            </a:r>
            <a:r>
              <a:rPr lang="zh-CN" altLang="en-US" sz="2400" b="1" smtClean="0"/>
              <a:t>对象的常用方法</a:t>
            </a:r>
            <a:endParaRPr lang="en-US" altLang="zh-CN" sz="2400" b="1" smtClean="0"/>
          </a:p>
        </p:txBody>
      </p:sp>
      <p:sp>
        <p:nvSpPr>
          <p:cNvPr id="5" name="矩形 4"/>
          <p:cNvSpPr/>
          <p:nvPr/>
        </p:nvSpPr>
        <p:spPr>
          <a:xfrm>
            <a:off x="527050" y="1208088"/>
            <a:ext cx="8183563" cy="2309812"/>
          </a:xfrm>
          <a:prstGeom prst="rect">
            <a:avLst/>
          </a:prstGeom>
        </p:spPr>
        <p:txBody>
          <a:bodyPr>
            <a:spAutoFit/>
          </a:bodyPr>
          <a:lstStyle/>
          <a:p>
            <a:pPr lvl="1">
              <a:lnSpc>
                <a:spcPct val="120000"/>
              </a:lnSpc>
              <a:buClr>
                <a:schemeClr val="accent4">
                  <a:lumMod val="60000"/>
                  <a:lumOff val="40000"/>
                </a:schemeClr>
              </a:buClr>
              <a:buFont typeface="Wingdings" panose="05000000000000000000" pitchFamily="2" charset="2"/>
              <a:buChar char=""/>
              <a:defRPr/>
            </a:pPr>
            <a:r>
              <a:rPr lang="en-US" altLang="zh-CN" sz="2400" dirty="0" err="1">
                <a:solidFill>
                  <a:srgbClr val="080808"/>
                </a:solidFill>
              </a:rPr>
              <a:t>MapPath</a:t>
            </a:r>
            <a:r>
              <a:rPr lang="en-US" altLang="zh-CN" sz="2400" dirty="0">
                <a:solidFill>
                  <a:srgbClr val="080808"/>
                </a:solidFill>
              </a:rPr>
              <a:t>(</a:t>
            </a:r>
            <a:r>
              <a:rPr lang="en-US" altLang="zh-CN" sz="2400" dirty="0" err="1">
                <a:solidFill>
                  <a:srgbClr val="080808"/>
                </a:solidFill>
              </a:rPr>
              <a:t>virtualPath</a:t>
            </a:r>
            <a:r>
              <a:rPr lang="en-US" altLang="zh-CN" sz="2400" dirty="0">
                <a:solidFill>
                  <a:srgbClr val="080808"/>
                </a:solidFill>
              </a:rPr>
              <a:t>)</a:t>
            </a:r>
            <a:r>
              <a:rPr lang="zh-CN" altLang="en-US" sz="2400" dirty="0">
                <a:solidFill>
                  <a:srgbClr val="080808"/>
                </a:solidFill>
              </a:rPr>
              <a:t>：将参数</a:t>
            </a:r>
            <a:r>
              <a:rPr lang="en-US" altLang="zh-CN" sz="2400" dirty="0" err="1">
                <a:solidFill>
                  <a:srgbClr val="080808"/>
                </a:solidFill>
              </a:rPr>
              <a:t>virtualPath</a:t>
            </a:r>
            <a:r>
              <a:rPr lang="zh-CN" altLang="en-US" sz="2400" dirty="0">
                <a:solidFill>
                  <a:srgbClr val="080808"/>
                </a:solidFill>
              </a:rPr>
              <a:t>指定的虚拟路径转化为实际路径；</a:t>
            </a:r>
            <a:endParaRPr lang="zh-CN" altLang="en-US" sz="2400" dirty="0">
              <a:solidFill>
                <a:srgbClr val="080808"/>
              </a:solidFill>
            </a:endParaRPr>
          </a:p>
          <a:p>
            <a:pPr lvl="1">
              <a:lnSpc>
                <a:spcPct val="120000"/>
              </a:lnSpc>
              <a:buClr>
                <a:schemeClr val="accent4">
                  <a:lumMod val="60000"/>
                  <a:lumOff val="40000"/>
                </a:schemeClr>
              </a:buClr>
              <a:buFont typeface="Wingdings" panose="05000000000000000000" pitchFamily="2" charset="2"/>
              <a:buChar char=""/>
              <a:defRPr/>
            </a:pPr>
            <a:r>
              <a:rPr lang="en-US" altLang="zh-CN" sz="2400" dirty="0" err="1">
                <a:solidFill>
                  <a:srgbClr val="080808"/>
                </a:solidFill>
              </a:rPr>
              <a:t>SaveAs</a:t>
            </a:r>
            <a:r>
              <a:rPr lang="en-US" altLang="zh-CN" sz="2400" dirty="0">
                <a:solidFill>
                  <a:srgbClr val="080808"/>
                </a:solidFill>
              </a:rPr>
              <a:t>(</a:t>
            </a:r>
            <a:r>
              <a:rPr lang="en-US" altLang="zh-CN" sz="2400" dirty="0" err="1">
                <a:solidFill>
                  <a:srgbClr val="080808"/>
                </a:solidFill>
              </a:rPr>
              <a:t>filename,includeHeaders</a:t>
            </a:r>
            <a:r>
              <a:rPr lang="en-US" altLang="zh-CN" sz="2400" dirty="0">
                <a:solidFill>
                  <a:srgbClr val="080808"/>
                </a:solidFill>
              </a:rPr>
              <a:t>)</a:t>
            </a:r>
            <a:r>
              <a:rPr lang="zh-CN" altLang="en-US" sz="2400" dirty="0">
                <a:solidFill>
                  <a:srgbClr val="080808"/>
                </a:solidFill>
              </a:rPr>
              <a:t>：将</a:t>
            </a:r>
            <a:r>
              <a:rPr lang="en-US" altLang="zh-CN" sz="2400" dirty="0">
                <a:solidFill>
                  <a:srgbClr val="080808"/>
                </a:solidFill>
              </a:rPr>
              <a:t>HTTP</a:t>
            </a:r>
            <a:r>
              <a:rPr lang="zh-CN" altLang="en-US" sz="2400" dirty="0">
                <a:solidFill>
                  <a:srgbClr val="080808"/>
                </a:solidFill>
              </a:rPr>
              <a:t>请求保存到磁盘，</a:t>
            </a:r>
            <a:r>
              <a:rPr lang="en-US" altLang="zh-CN" sz="2400" dirty="0">
                <a:solidFill>
                  <a:srgbClr val="080808"/>
                </a:solidFill>
              </a:rPr>
              <a:t>filename</a:t>
            </a:r>
            <a:r>
              <a:rPr lang="zh-CN" altLang="en-US" sz="2400" dirty="0">
                <a:solidFill>
                  <a:srgbClr val="080808"/>
                </a:solidFill>
              </a:rPr>
              <a:t>是保存的文件路径，</a:t>
            </a:r>
            <a:r>
              <a:rPr lang="en-US" altLang="zh-CN" sz="2400" dirty="0" err="1">
                <a:solidFill>
                  <a:srgbClr val="080808"/>
                </a:solidFill>
              </a:rPr>
              <a:t>includeHeaders</a:t>
            </a:r>
            <a:r>
              <a:rPr lang="zh-CN" altLang="en-US" sz="2400" dirty="0">
                <a:solidFill>
                  <a:srgbClr val="080808"/>
                </a:solidFill>
              </a:rPr>
              <a:t>指定是否保存</a:t>
            </a:r>
            <a:r>
              <a:rPr lang="en-US" altLang="zh-CN" sz="2400" dirty="0">
                <a:solidFill>
                  <a:srgbClr val="080808"/>
                </a:solidFill>
              </a:rPr>
              <a:t>HTTP</a:t>
            </a:r>
            <a:r>
              <a:rPr lang="zh-CN" altLang="en-US" sz="2400" dirty="0">
                <a:solidFill>
                  <a:srgbClr val="080808"/>
                </a:solidFill>
              </a:rPr>
              <a:t>标头。 </a:t>
            </a:r>
            <a:endParaRPr lang="zh-CN" altLang="en-US" sz="2400" dirty="0">
              <a:solidFill>
                <a:srgbClr val="080808"/>
              </a:solidFill>
            </a:endParaRPr>
          </a:p>
        </p:txBody>
      </p:sp>
    </p:spTree>
  </p:cSld>
  <p:clrMapOvr>
    <a:masterClrMapping/>
  </p:clrMapOvr>
  <p:transition>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body" idx="4294967295"/>
          </p:nvPr>
        </p:nvSpPr>
        <p:spPr>
          <a:xfrm>
            <a:off x="377825" y="604838"/>
            <a:ext cx="8499475" cy="804862"/>
          </a:xfrm>
          <a:noFill/>
        </p:spPr>
        <p:txBody>
          <a:bodyPr lIns="0" tIns="0" rIns="0" bIns="0"/>
          <a:lstStyle/>
          <a:p>
            <a:pPr marL="533400" indent="-533400">
              <a:lnSpc>
                <a:spcPct val="130000"/>
              </a:lnSpc>
              <a:buSzPct val="100000"/>
            </a:pPr>
            <a:r>
              <a:rPr lang="zh-CN" altLang="en-US" sz="2400" b="1" smtClean="0"/>
              <a:t>表</a:t>
            </a:r>
            <a:r>
              <a:rPr lang="en-US" altLang="zh-CN" sz="2400" b="1" smtClean="0"/>
              <a:t>3-5  Server</a:t>
            </a:r>
            <a:r>
              <a:rPr lang="zh-CN" altLang="en-US" sz="2400" b="1" smtClean="0"/>
              <a:t>对象的常用方法</a:t>
            </a:r>
            <a:endParaRPr lang="en-US" altLang="zh-CN" sz="2400" b="1" smtClean="0"/>
          </a:p>
        </p:txBody>
      </p:sp>
      <p:graphicFrame>
        <p:nvGraphicFramePr>
          <p:cNvPr id="5" name="Group 111"/>
          <p:cNvGraphicFramePr/>
          <p:nvPr/>
        </p:nvGraphicFramePr>
        <p:xfrm>
          <a:off x="204788" y="1177925"/>
          <a:ext cx="8655050" cy="5276216"/>
        </p:xfrm>
        <a:graphic>
          <a:graphicData uri="http://schemas.openxmlformats.org/drawingml/2006/table">
            <a:tbl>
              <a:tblPr/>
              <a:tblGrid>
                <a:gridCol w="2166937"/>
                <a:gridCol w="6488113"/>
              </a:tblGrid>
              <a:tr h="263525">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方  法</a:t>
                      </a:r>
                      <a:endParaRPr kumimoji="0" lang="zh-CN" altLang="en-US" sz="2000" b="1" i="0" u="none" strike="noStrike" cap="none" normalizeH="0" baseline="0" dirty="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说    明</a:t>
                      </a:r>
                      <a:endParaRPr kumimoji="0" lang="zh-CN" altLang="en-US" sz="20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420688">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CreateObject</a:t>
                      </a:r>
                      <a:endParaRPr kumimoji="0" lang="en-US" altLang="zh-CN"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创建</a:t>
                      </a:r>
                      <a:r>
                        <a:rPr kumimoji="0" lang="en-US" altLang="zh-CN"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COM</a:t>
                      </a: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对象的一个服务器实例</a:t>
                      </a:r>
                      <a:endParaRPr kumimoji="0" lang="zh-CN" altLang="en-US" sz="20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263525">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Execute</a:t>
                      </a:r>
                      <a:endParaRPr kumimoji="0" lang="en-US" altLang="zh-CN"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执行对另一页的请求，执行完毕后仍继续执行原程序</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419100">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HtmlDecode</a:t>
                      </a:r>
                      <a:endParaRPr kumimoji="0" lang="en-US" altLang="zh-CN"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将</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HTML</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编码的字符串按</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HTML</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语法进行解释</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420688">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HtmlEncode</a:t>
                      </a:r>
                      <a:endParaRPr kumimoji="0" lang="en-US" altLang="zh-CN"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对字符串进行编码，使它不会被浏览器按</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HTML</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语法进行解释，按字符串原样显示</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419100">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Transfer</a:t>
                      </a:r>
                      <a:endParaRPr kumimoji="0" lang="en-US" altLang="zh-CN"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终止当前页的执行，并开始执行新页</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420688">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UrlDecode</a:t>
                      </a:r>
                      <a:endParaRPr kumimoji="0" lang="en-US" altLang="zh-CN"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对</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URL</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编码的字符串进行解码</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419100">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UrlEncode</a:t>
                      </a:r>
                      <a:endParaRPr kumimoji="0" lang="en-US" altLang="zh-CN"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编码字符串，以便通过</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URL</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从</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Web</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服务器到客户端进行可靠的</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HTTP</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传输</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420688">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UrlPathEncode</a:t>
                      </a:r>
                      <a:endParaRPr kumimoji="0" lang="en-US" altLang="zh-CN"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对</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URL</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字符串的路径部分进行</a:t>
                      </a: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URL</a:t>
                      </a:r>
                      <a:r>
                        <a:rPr kumimoji="0" lang="zh-CN" altLang="en-US"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编码，并返回已编码的字符串</a:t>
                      </a:r>
                      <a:endParaRPr kumimoji="0" lang="zh-CN" altLang="en-US"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419100">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MapPath</a:t>
                      </a:r>
                      <a:endParaRPr kumimoji="0" lang="en-US" altLang="zh-CN" sz="2000" b="1" i="0" u="none" strike="noStrike" cap="none" normalizeH="0" baseline="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返回与</a:t>
                      </a:r>
                      <a:r>
                        <a:rPr kumimoji="0" lang="en-US" altLang="zh-CN"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Web</a:t>
                      </a:r>
                      <a:r>
                        <a:rPr kumimoji="0" lang="zh-CN" altLang="en-US" sz="2000" b="1"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服务器上的指定虚拟路径相对应的物理文件路径</a:t>
                      </a:r>
                      <a:endParaRPr kumimoji="0" lang="zh-CN" altLang="en-US" sz="2000" b="1" i="0" u="none" strike="noStrike" cap="none" normalizeH="0" baseline="0" dirty="0" smtClean="0">
                        <a:ln>
                          <a:noFill/>
                        </a:ln>
                        <a:solidFill>
                          <a:srgbClr val="080808"/>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r>
            </a:tbl>
          </a:graphicData>
        </a:graphic>
      </p:graphicFrame>
      <p:sp>
        <p:nvSpPr>
          <p:cNvPr id="6" name="动作按钮: 后退或前一项 5">
            <a:hlinkClick r:id="rId1" action="ppaction://hlinksldjump" highlightClick="1"/>
          </p:cNvPr>
          <p:cNvSpPr/>
          <p:nvPr/>
        </p:nvSpPr>
        <p:spPr>
          <a:xfrm>
            <a:off x="8307388" y="495300"/>
            <a:ext cx="309562" cy="263525"/>
          </a:xfrm>
          <a:prstGeom prst="actionButtonBackPrevious">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body" idx="4294967295"/>
          </p:nvPr>
        </p:nvSpPr>
        <p:spPr>
          <a:xfrm>
            <a:off x="377825" y="1549400"/>
            <a:ext cx="8499475" cy="3332163"/>
          </a:xfrm>
          <a:noFill/>
        </p:spPr>
        <p:txBody>
          <a:bodyPr lIns="0" tIns="0" rIns="0" bIns="0"/>
          <a:lstStyle/>
          <a:p>
            <a:pPr marL="609600" indent="-609600" eaLnBrk="1" hangingPunct="1">
              <a:lnSpc>
                <a:spcPct val="120000"/>
              </a:lnSpc>
            </a:pPr>
            <a:r>
              <a:rPr lang="zh-CN" altLang="en-US" sz="2400" smtClean="0"/>
              <a:t>单文件页模型的创建</a:t>
            </a:r>
            <a:r>
              <a:rPr lang="zh-CN" altLang="en-US" smtClean="0"/>
              <a:t> </a:t>
            </a:r>
            <a:endParaRPr lang="zh-CN" altLang="en-US" smtClean="0"/>
          </a:p>
          <a:p>
            <a:pPr marL="990600" lvl="1" indent="-533400" eaLnBrk="1" hangingPunct="1">
              <a:lnSpc>
                <a:spcPct val="120000"/>
              </a:lnSpc>
            </a:pPr>
            <a:r>
              <a:rPr lang="zh-CN" altLang="en-US" sz="2400" smtClean="0"/>
              <a:t>创建一个单文件页模型，在</a:t>
            </a:r>
            <a:r>
              <a:rPr lang="en-US" altLang="zh-CN" sz="2400" smtClean="0"/>
              <a:t>【</a:t>
            </a:r>
            <a:r>
              <a:rPr lang="zh-CN" altLang="en-US" sz="2400" smtClean="0"/>
              <a:t>文件</a:t>
            </a:r>
            <a:r>
              <a:rPr lang="en-US" altLang="zh-CN" sz="2400" smtClean="0"/>
              <a:t>】</a:t>
            </a:r>
            <a:r>
              <a:rPr lang="zh-CN" altLang="en-US" sz="2400" smtClean="0"/>
              <a:t>按钮中选择</a:t>
            </a:r>
            <a:r>
              <a:rPr lang="en-US" altLang="zh-CN" sz="2400" smtClean="0"/>
              <a:t>【</a:t>
            </a:r>
            <a:r>
              <a:rPr lang="zh-CN" altLang="en-US" sz="2400" smtClean="0"/>
              <a:t>新建文件</a:t>
            </a:r>
            <a:r>
              <a:rPr lang="en-US" altLang="zh-CN" sz="2400" smtClean="0"/>
              <a:t>】</a:t>
            </a:r>
            <a:r>
              <a:rPr lang="zh-CN" altLang="en-US" sz="2400" smtClean="0"/>
              <a:t>选项，在弹出对话框中选择</a:t>
            </a:r>
            <a:r>
              <a:rPr lang="en-US" altLang="zh-CN" sz="2400" smtClean="0"/>
              <a:t>【Web</a:t>
            </a:r>
            <a:r>
              <a:rPr lang="zh-CN" altLang="en-US" sz="2400" smtClean="0"/>
              <a:t>窗体</a:t>
            </a:r>
            <a:r>
              <a:rPr lang="en-US" altLang="zh-CN" sz="2400" smtClean="0"/>
              <a:t>】</a:t>
            </a:r>
            <a:r>
              <a:rPr lang="zh-CN" altLang="en-US" sz="2400" smtClean="0"/>
              <a:t>，去掉</a:t>
            </a:r>
            <a:r>
              <a:rPr lang="en-US" altLang="zh-CN" sz="2400" smtClean="0"/>
              <a:t>【</a:t>
            </a:r>
            <a:r>
              <a:rPr lang="zh-CN" altLang="en-US" sz="2400" smtClean="0"/>
              <a:t>将代码放在单独的文件中</a:t>
            </a:r>
            <a:r>
              <a:rPr lang="en-US" altLang="zh-CN" sz="2400" smtClean="0"/>
              <a:t>】</a:t>
            </a:r>
            <a:r>
              <a:rPr lang="zh-CN" altLang="en-US" sz="2400" smtClean="0"/>
              <a:t>复选框的选择即可创建单文件页模型的</a:t>
            </a:r>
            <a:r>
              <a:rPr lang="en-US" altLang="zh-CN" sz="2400" smtClean="0"/>
              <a:t>ASP.NET</a:t>
            </a:r>
            <a:r>
              <a:rPr lang="zh-CN" altLang="en-US" sz="2400" smtClean="0"/>
              <a:t>文件。</a:t>
            </a:r>
            <a:endParaRPr lang="en-US" altLang="zh-CN" sz="2400" smtClean="0"/>
          </a:p>
          <a:p>
            <a:pPr marL="990600" lvl="1" indent="-533400" eaLnBrk="1" hangingPunct="1">
              <a:lnSpc>
                <a:spcPct val="120000"/>
              </a:lnSpc>
            </a:pPr>
            <a:r>
              <a:rPr lang="zh-CN" altLang="en-US" sz="2400" smtClean="0"/>
              <a:t>如图所示。</a:t>
            </a:r>
            <a:endParaRPr lang="zh-CN" altLang="en-US" sz="2400" smtClean="0"/>
          </a:p>
        </p:txBody>
      </p:sp>
      <p:sp>
        <p:nvSpPr>
          <p:cNvPr id="4" name="Rectangle 2"/>
          <p:cNvSpPr txBox="1">
            <a:spLocks noRot="1" noChangeArrowheads="1"/>
          </p:cNvSpPr>
          <p:nvPr/>
        </p:nvSpPr>
        <p:spPr>
          <a:xfrm>
            <a:off x="301625" y="685800"/>
            <a:ext cx="8540750" cy="833438"/>
          </a:xfrm>
          <a:prstGeom prst="rect">
            <a:avLst/>
          </a:prstGeom>
        </p:spPr>
        <p:txBody>
          <a:bodyPr/>
          <a:lstStyle/>
          <a:p>
            <a:pPr eaLnBrk="1" hangingPunct="1">
              <a:defRPr/>
            </a:pPr>
            <a:r>
              <a:rPr lang="zh-CN" altLang="en-US" sz="4000" kern="0" dirty="0">
                <a:solidFill>
                  <a:schemeClr val="tx2"/>
                </a:solidFill>
                <a:latin typeface="+mj-lt"/>
                <a:ea typeface="+mj-ea"/>
                <a:cs typeface="+mj-cs"/>
              </a:rPr>
              <a:t>附录</a:t>
            </a:r>
            <a:r>
              <a:rPr lang="en-US" altLang="zh-CN" sz="4000" kern="0" dirty="0">
                <a:solidFill>
                  <a:schemeClr val="tx2"/>
                </a:solidFill>
                <a:latin typeface="+mj-lt"/>
                <a:ea typeface="+mj-ea"/>
                <a:cs typeface="+mj-cs"/>
              </a:rPr>
              <a:t>C   </a:t>
            </a:r>
            <a:endParaRPr lang="en-US" altLang="zh-CN" sz="4000" kern="0" dirty="0">
              <a:solidFill>
                <a:schemeClr val="tx2"/>
              </a:solidFill>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4"/>
          <p:cNvPicPr>
            <a:picLocks noChangeAspect="1" noChangeArrowheads="1"/>
          </p:cNvPicPr>
          <p:nvPr/>
        </p:nvPicPr>
        <p:blipFill>
          <a:blip r:embed="rId1" cstate="print"/>
          <a:srcRect/>
          <a:stretch>
            <a:fillRect/>
          </a:stretch>
        </p:blipFill>
        <p:spPr bwMode="auto">
          <a:xfrm>
            <a:off x="1023938" y="1003300"/>
            <a:ext cx="7551737" cy="4622800"/>
          </a:xfrm>
          <a:prstGeom prst="rect">
            <a:avLst/>
          </a:prstGeom>
          <a:noFill/>
          <a:ln w="9525" algn="ctr">
            <a:noFill/>
            <a:miter lim="800000"/>
            <a:headEnd/>
            <a:tailEnd/>
          </a:ln>
        </p:spPr>
      </p:pic>
    </p:spTree>
  </p:cSld>
  <p:clrMapOvr>
    <a:masterClrMapping/>
  </p:clrMapOvr>
  <p:transition>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body" idx="4294967295"/>
          </p:nvPr>
        </p:nvSpPr>
        <p:spPr>
          <a:xfrm>
            <a:off x="377825" y="774700"/>
            <a:ext cx="8499475" cy="806450"/>
          </a:xfrm>
          <a:noFill/>
        </p:spPr>
        <p:txBody>
          <a:bodyPr lIns="0" tIns="0" rIns="0" bIns="0"/>
          <a:lstStyle/>
          <a:p>
            <a:pPr marL="990600" lvl="1" indent="-533400" eaLnBrk="1" hangingPunct="1">
              <a:lnSpc>
                <a:spcPct val="120000"/>
              </a:lnSpc>
            </a:pPr>
            <a:r>
              <a:rPr lang="zh-CN" altLang="en-US" sz="2400" smtClean="0"/>
              <a:t>示例代码如下所示：</a:t>
            </a:r>
            <a:endParaRPr lang="zh-CN" altLang="en-US" sz="2400" smtClean="0"/>
          </a:p>
        </p:txBody>
      </p:sp>
      <p:sp>
        <p:nvSpPr>
          <p:cNvPr id="92163" name="Rectangle 4"/>
          <p:cNvSpPr>
            <a:spLocks noChangeArrowheads="1"/>
          </p:cNvSpPr>
          <p:nvPr/>
        </p:nvSpPr>
        <p:spPr bwMode="auto">
          <a:xfrm>
            <a:off x="957263" y="1487488"/>
            <a:ext cx="7702550" cy="4278312"/>
          </a:xfrm>
          <a:prstGeom prst="rect">
            <a:avLst/>
          </a:prstGeom>
          <a:noFill/>
          <a:ln w="9525" algn="ctr">
            <a:noFill/>
            <a:miter lim="800000"/>
          </a:ln>
        </p:spPr>
        <p:txBody>
          <a:bodyPr>
            <a:spAutoFit/>
          </a:bodyPr>
          <a:lstStyle/>
          <a:p>
            <a:pPr algn="l"/>
            <a:r>
              <a:rPr lang="en-US" altLang="zh-CN" sz="1600" b="0"/>
              <a:t>&lt;%@ Page Language=“C#” %&gt;</a:t>
            </a:r>
            <a:endParaRPr lang="en-US" altLang="zh-CN" sz="1600" b="0"/>
          </a:p>
          <a:p>
            <a:pPr algn="l"/>
            <a:r>
              <a:rPr lang="en-US" altLang="zh-CN" sz="1600" b="0"/>
              <a:t> &lt;!DOCTYPE html </a:t>
            </a:r>
            <a:endParaRPr lang="en-US" altLang="zh-CN" sz="1600" b="0"/>
          </a:p>
          <a:p>
            <a:pPr algn="l"/>
            <a:r>
              <a:rPr lang="en-US" altLang="zh-CN" sz="1600" b="0"/>
              <a:t>PUBLIC “-//W3C//DTD XHTML 1.0 Transitional//EN” “http://www.w3.org/TR/xhtml1/DTD/xhtml1-transitional.dtd”&gt;</a:t>
            </a:r>
            <a:endParaRPr lang="en-US" altLang="zh-CN" sz="1600" b="0"/>
          </a:p>
          <a:p>
            <a:pPr algn="l"/>
            <a:r>
              <a:rPr lang="en-US" altLang="zh-CN" sz="1600" b="0"/>
              <a:t> &lt;script runat=“server”&gt; </a:t>
            </a:r>
            <a:endParaRPr lang="en-US" altLang="zh-CN" sz="1600" b="0"/>
          </a:p>
          <a:p>
            <a:pPr algn="l"/>
            <a:endParaRPr lang="en-US" altLang="zh-CN" sz="1600" b="0"/>
          </a:p>
          <a:p>
            <a:pPr algn="l"/>
            <a:r>
              <a:rPr lang="en-US" altLang="zh-CN" sz="1600" b="0"/>
              <a:t>&lt;/script&gt; </a:t>
            </a:r>
            <a:endParaRPr lang="en-US" altLang="zh-CN" sz="1600" b="0"/>
          </a:p>
          <a:p>
            <a:pPr algn="l"/>
            <a:r>
              <a:rPr lang="en-US" altLang="zh-CN" sz="1600" b="0"/>
              <a:t>&lt;html xmlns=“http://www.w3.org/1999/xhtml”&gt;</a:t>
            </a:r>
            <a:endParaRPr lang="en-US" altLang="zh-CN" sz="1600" b="0"/>
          </a:p>
          <a:p>
            <a:pPr algn="l"/>
            <a:r>
              <a:rPr lang="en-US" altLang="zh-CN" sz="1600" b="0"/>
              <a:t> &lt;head runat=“server”&gt;</a:t>
            </a:r>
            <a:endParaRPr lang="en-US" altLang="zh-CN" sz="1600" b="0"/>
          </a:p>
          <a:p>
            <a:pPr algn="l"/>
            <a:r>
              <a:rPr lang="en-US" altLang="zh-CN" sz="1600" b="0"/>
              <a:t>      &lt;title&gt;</a:t>
            </a:r>
            <a:r>
              <a:rPr lang="zh-CN" altLang="en-US" sz="1600" b="0"/>
              <a:t>无标题页</a:t>
            </a:r>
            <a:r>
              <a:rPr lang="en-US" altLang="zh-CN" sz="1600" b="0"/>
              <a:t>&lt;/title&gt;</a:t>
            </a:r>
            <a:endParaRPr lang="en-US" altLang="zh-CN" sz="1600" b="0"/>
          </a:p>
          <a:p>
            <a:pPr algn="l"/>
            <a:r>
              <a:rPr lang="en-US" altLang="zh-CN" sz="1600" b="0"/>
              <a:t> &lt;/head&gt; </a:t>
            </a:r>
            <a:endParaRPr lang="en-US" altLang="zh-CN" sz="1600" b="0"/>
          </a:p>
          <a:p>
            <a:pPr algn="l"/>
            <a:r>
              <a:rPr lang="en-US" altLang="zh-CN" sz="1600" b="0"/>
              <a:t>&lt;body&gt;</a:t>
            </a:r>
            <a:endParaRPr lang="en-US" altLang="zh-CN" sz="1600" b="0"/>
          </a:p>
          <a:p>
            <a:pPr algn="l"/>
            <a:r>
              <a:rPr lang="en-US" altLang="zh-CN" sz="1600" b="0"/>
              <a:t>     &lt;form id=“form1” runat=“server”&gt; </a:t>
            </a:r>
            <a:endParaRPr lang="en-US" altLang="zh-CN" sz="1600" b="0"/>
          </a:p>
          <a:p>
            <a:pPr algn="l"/>
            <a:r>
              <a:rPr lang="en-US" altLang="zh-CN" sz="1600" b="0"/>
              <a:t>         &lt;div&gt; &lt;/div&gt; </a:t>
            </a:r>
            <a:endParaRPr lang="en-US" altLang="zh-CN" sz="1600" b="0"/>
          </a:p>
          <a:p>
            <a:pPr algn="l"/>
            <a:r>
              <a:rPr lang="en-US" altLang="zh-CN" sz="1600" b="0"/>
              <a:t>    &lt;/form&gt; </a:t>
            </a:r>
            <a:endParaRPr lang="en-US" altLang="zh-CN" sz="1600" b="0"/>
          </a:p>
          <a:p>
            <a:pPr algn="l"/>
            <a:r>
              <a:rPr lang="en-US" altLang="zh-CN" sz="1600" b="0"/>
              <a:t>&lt;/body&gt;</a:t>
            </a:r>
            <a:endParaRPr lang="en-US" altLang="zh-CN" sz="1600" b="0"/>
          </a:p>
          <a:p>
            <a:pPr algn="l"/>
            <a:r>
              <a:rPr lang="en-US" altLang="zh-CN" sz="1600" b="0"/>
              <a:t> &lt;/html&gt;</a:t>
            </a:r>
            <a:r>
              <a:rPr lang="en-US" altLang="zh-CN" sz="1600"/>
              <a:t> </a:t>
            </a:r>
            <a:endParaRPr lang="zh-CN" altLang="en-US" sz="1600"/>
          </a:p>
        </p:txBody>
      </p:sp>
      <p:sp>
        <p:nvSpPr>
          <p:cNvPr id="4" name="动作按钮: 开始 3">
            <a:hlinkClick r:id="rId1" action="ppaction://hlinksldjump" highlightClick="1"/>
          </p:cNvPr>
          <p:cNvSpPr/>
          <p:nvPr/>
        </p:nvSpPr>
        <p:spPr>
          <a:xfrm>
            <a:off x="8447088" y="6183313"/>
            <a:ext cx="309562" cy="249237"/>
          </a:xfrm>
          <a:prstGeom prst="actionButtonBeginning">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body" idx="4294967295"/>
          </p:nvPr>
        </p:nvSpPr>
        <p:spPr>
          <a:xfrm>
            <a:off x="377825" y="774700"/>
            <a:ext cx="8499475" cy="5502275"/>
          </a:xfrm>
          <a:noFill/>
        </p:spPr>
        <p:txBody>
          <a:bodyPr lIns="0" tIns="0" rIns="0" bIns="0"/>
          <a:lstStyle/>
          <a:p>
            <a:pPr marL="590550" indent="-533400" eaLnBrk="1" hangingPunct="1">
              <a:lnSpc>
                <a:spcPct val="120000"/>
              </a:lnSpc>
            </a:pPr>
            <a:r>
              <a:rPr lang="zh-CN" altLang="en-US" sz="2400" b="1" smtClean="0"/>
              <a:t>代码隐藏页模型的</a:t>
            </a:r>
            <a:r>
              <a:rPr lang="en-US" altLang="zh-CN" sz="2400" b="1" smtClean="0"/>
              <a:t>.aspx</a:t>
            </a:r>
            <a:r>
              <a:rPr lang="zh-CN" altLang="en-US" sz="2400" b="1" smtClean="0"/>
              <a:t>文件示例代码：</a:t>
            </a:r>
            <a:endParaRPr lang="en-US" altLang="zh-CN" sz="2400" b="1" smtClean="0"/>
          </a:p>
          <a:p>
            <a:pPr marL="990600" lvl="1" indent="-533400" eaLnBrk="1" hangingPunct="1">
              <a:lnSpc>
                <a:spcPct val="120000"/>
              </a:lnSpc>
            </a:pPr>
            <a:r>
              <a:rPr lang="en-US" altLang="zh-CN" sz="1600" smtClean="0"/>
              <a:t>&lt;%@ Page Language=“C#” AutoEventWireup=“true” CodeFile=“Default.aspx.cs” Inherits=“_Default” %&gt;</a:t>
            </a:r>
            <a:endParaRPr lang="en-US" altLang="zh-CN" sz="1600" smtClean="0"/>
          </a:p>
          <a:p>
            <a:pPr marL="990600" lvl="1" indent="-533400" eaLnBrk="1" hangingPunct="1">
              <a:lnSpc>
                <a:spcPct val="120000"/>
              </a:lnSpc>
            </a:pPr>
            <a:r>
              <a:rPr lang="en-US" altLang="zh-CN" sz="1600" smtClean="0"/>
              <a:t> &lt;!DOCTYPE html PUBLIC “-//W3C//DTD XHTML 1.0 Transitional//EN” “http://www.w3.org/TR/xhtml1/DTD/xhtml1-transitional.dtd”&gt; </a:t>
            </a:r>
            <a:endParaRPr lang="en-US" altLang="zh-CN" sz="1600" smtClean="0"/>
          </a:p>
          <a:p>
            <a:pPr marL="990600" lvl="1" indent="-533400" eaLnBrk="1" hangingPunct="1">
              <a:lnSpc>
                <a:spcPct val="120000"/>
              </a:lnSpc>
            </a:pPr>
            <a:r>
              <a:rPr lang="en-US" altLang="zh-CN" sz="1600" smtClean="0"/>
              <a:t>&lt;html xmlns=“http://www.w3.org/1999/xhtml”&gt;</a:t>
            </a:r>
            <a:endParaRPr lang="en-US" altLang="zh-CN" sz="1600" smtClean="0"/>
          </a:p>
          <a:p>
            <a:pPr marL="990600" lvl="1" indent="-533400" eaLnBrk="1" hangingPunct="1">
              <a:lnSpc>
                <a:spcPct val="120000"/>
              </a:lnSpc>
            </a:pPr>
            <a:r>
              <a:rPr lang="en-US" altLang="zh-CN" sz="1600" smtClean="0"/>
              <a:t> &lt;head runat=“server”&gt;</a:t>
            </a:r>
            <a:endParaRPr lang="en-US" altLang="zh-CN" sz="1600" smtClean="0"/>
          </a:p>
          <a:p>
            <a:pPr marL="990600" lvl="1" indent="-533400" eaLnBrk="1" hangingPunct="1">
              <a:lnSpc>
                <a:spcPct val="120000"/>
              </a:lnSpc>
            </a:pPr>
            <a:r>
              <a:rPr lang="en-US" altLang="zh-CN" sz="1600" smtClean="0"/>
              <a:t>      &lt;title&gt;</a:t>
            </a:r>
            <a:r>
              <a:rPr lang="zh-CN" altLang="en-US" sz="1600" smtClean="0"/>
              <a:t>无标题页</a:t>
            </a:r>
            <a:r>
              <a:rPr lang="en-US" altLang="zh-CN" sz="1600" smtClean="0"/>
              <a:t>&lt;/title&gt; </a:t>
            </a:r>
            <a:endParaRPr lang="en-US" altLang="zh-CN" sz="1600" smtClean="0"/>
          </a:p>
          <a:p>
            <a:pPr marL="990600" lvl="1" indent="-533400" eaLnBrk="1" hangingPunct="1">
              <a:lnSpc>
                <a:spcPct val="120000"/>
              </a:lnSpc>
            </a:pPr>
            <a:r>
              <a:rPr lang="en-US" altLang="zh-CN" sz="1600" smtClean="0"/>
              <a:t>&lt;/head&gt; </a:t>
            </a:r>
            <a:endParaRPr lang="en-US" altLang="zh-CN" sz="1600" smtClean="0"/>
          </a:p>
          <a:p>
            <a:pPr marL="990600" lvl="1" indent="-533400" eaLnBrk="1" hangingPunct="1">
              <a:lnSpc>
                <a:spcPct val="120000"/>
              </a:lnSpc>
            </a:pPr>
            <a:r>
              <a:rPr lang="en-US" altLang="zh-CN" sz="1600" smtClean="0"/>
              <a:t>&lt;body&gt; </a:t>
            </a:r>
            <a:endParaRPr lang="en-US" altLang="zh-CN" sz="1600" smtClean="0"/>
          </a:p>
          <a:p>
            <a:pPr marL="990600" lvl="1" indent="-533400" eaLnBrk="1" hangingPunct="1">
              <a:lnSpc>
                <a:spcPct val="120000"/>
              </a:lnSpc>
            </a:pPr>
            <a:r>
              <a:rPr lang="en-US" altLang="zh-CN" sz="1600" smtClean="0"/>
              <a:t>    &lt;form id=“form1” runat=“server”&gt; </a:t>
            </a:r>
            <a:endParaRPr lang="en-US" altLang="zh-CN" sz="1600" smtClean="0"/>
          </a:p>
          <a:p>
            <a:pPr marL="990600" lvl="1" indent="-533400" eaLnBrk="1" hangingPunct="1">
              <a:lnSpc>
                <a:spcPct val="120000"/>
              </a:lnSpc>
            </a:pPr>
            <a:r>
              <a:rPr lang="en-US" altLang="zh-CN" sz="1600" smtClean="0"/>
              <a:t>      &lt;div&gt; &lt;/div&gt;</a:t>
            </a:r>
            <a:endParaRPr lang="en-US" altLang="zh-CN" sz="1600" smtClean="0"/>
          </a:p>
          <a:p>
            <a:pPr marL="990600" lvl="1" indent="-533400" eaLnBrk="1" hangingPunct="1">
              <a:lnSpc>
                <a:spcPct val="120000"/>
              </a:lnSpc>
            </a:pPr>
            <a:r>
              <a:rPr lang="en-US" altLang="zh-CN" sz="1600" smtClean="0"/>
              <a:t>    &lt;/form&gt; </a:t>
            </a:r>
            <a:endParaRPr lang="en-US" altLang="zh-CN" sz="1600" smtClean="0"/>
          </a:p>
          <a:p>
            <a:pPr marL="990600" lvl="1" indent="-533400" eaLnBrk="1" hangingPunct="1">
              <a:lnSpc>
                <a:spcPct val="120000"/>
              </a:lnSpc>
            </a:pPr>
            <a:r>
              <a:rPr lang="en-US" altLang="zh-CN" sz="1600" smtClean="0"/>
              <a:t>&lt;/body&gt; </a:t>
            </a:r>
            <a:endParaRPr lang="en-US" altLang="zh-CN" sz="1600" smtClean="0"/>
          </a:p>
          <a:p>
            <a:pPr marL="990600" lvl="1" indent="-533400" eaLnBrk="1" hangingPunct="1">
              <a:lnSpc>
                <a:spcPct val="120000"/>
              </a:lnSpc>
            </a:pPr>
            <a:r>
              <a:rPr lang="en-US" altLang="zh-CN" sz="1600" smtClean="0"/>
              <a:t>&lt;/html&gt; </a:t>
            </a:r>
            <a:r>
              <a:rPr lang="zh-CN" altLang="en-US" sz="1600" smtClean="0"/>
              <a:t> </a:t>
            </a:r>
            <a:endParaRPr lang="zh-CN" altLang="en-US" sz="1600" smtClean="0"/>
          </a:p>
        </p:txBody>
      </p:sp>
    </p:spTree>
  </p:cSld>
  <p:clrMapOvr>
    <a:masterClrMapping/>
  </p:clrMapOvr>
  <p:transition>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body" idx="4294967295"/>
          </p:nvPr>
        </p:nvSpPr>
        <p:spPr>
          <a:xfrm>
            <a:off x="377825" y="774700"/>
            <a:ext cx="8499475" cy="5532438"/>
          </a:xfrm>
          <a:noFill/>
        </p:spPr>
        <p:txBody>
          <a:bodyPr lIns="0" tIns="0" rIns="0" bIns="0"/>
          <a:lstStyle/>
          <a:p>
            <a:pPr marL="590550" indent="-533400" eaLnBrk="1" hangingPunct="1">
              <a:lnSpc>
                <a:spcPct val="120000"/>
              </a:lnSpc>
            </a:pPr>
            <a:r>
              <a:rPr lang="zh-CN" altLang="en-US" sz="2000" smtClean="0"/>
              <a:t>代码隐藏页模型包含了</a:t>
            </a:r>
            <a:r>
              <a:rPr lang="en-US" altLang="zh-CN" sz="2000" smtClean="0"/>
              <a:t>CodeFile=“Default.aspx.cs”</a:t>
            </a:r>
            <a:r>
              <a:rPr lang="zh-CN" altLang="en-US" sz="2000" smtClean="0"/>
              <a:t>，说明被分离出去处理事物的代码被定义在</a:t>
            </a:r>
            <a:r>
              <a:rPr lang="en-US" altLang="zh-CN" sz="2000" smtClean="0"/>
              <a:t>Default.aspx.cs</a:t>
            </a:r>
            <a:r>
              <a:rPr lang="zh-CN" altLang="en-US" sz="2000" smtClean="0"/>
              <a:t>中，示例代码如下所示。 </a:t>
            </a:r>
            <a:endParaRPr lang="zh-CN" altLang="en-US" sz="2000" smtClean="0"/>
          </a:p>
          <a:p>
            <a:pPr marL="990600" lvl="1" indent="-533400" eaLnBrk="1" hangingPunct="1">
              <a:lnSpc>
                <a:spcPct val="120000"/>
              </a:lnSpc>
            </a:pPr>
            <a:r>
              <a:rPr lang="en-US" altLang="zh-CN" sz="1600" smtClean="0"/>
              <a:t>using System.Linq; </a:t>
            </a:r>
            <a:endParaRPr lang="en-US" altLang="zh-CN" sz="1600" smtClean="0"/>
          </a:p>
          <a:p>
            <a:pPr marL="990600" lvl="1" indent="-533400" eaLnBrk="1" hangingPunct="1">
              <a:lnSpc>
                <a:spcPct val="120000"/>
              </a:lnSpc>
            </a:pPr>
            <a:r>
              <a:rPr lang="en-US" altLang="zh-CN" sz="1600" smtClean="0"/>
              <a:t>using System.Web; </a:t>
            </a:r>
            <a:endParaRPr lang="en-US" altLang="zh-CN" sz="1600" smtClean="0"/>
          </a:p>
          <a:p>
            <a:pPr marL="990600" lvl="1" indent="-533400" eaLnBrk="1" hangingPunct="1">
              <a:lnSpc>
                <a:spcPct val="120000"/>
              </a:lnSpc>
            </a:pPr>
            <a:r>
              <a:rPr lang="en-US" altLang="zh-CN" sz="1600" smtClean="0"/>
              <a:t>using System.Web.Security; </a:t>
            </a:r>
            <a:endParaRPr lang="en-US" altLang="zh-CN" sz="1600" smtClean="0"/>
          </a:p>
          <a:p>
            <a:pPr marL="990600" lvl="1" indent="-533400" eaLnBrk="1" hangingPunct="1">
              <a:lnSpc>
                <a:spcPct val="120000"/>
              </a:lnSpc>
            </a:pPr>
            <a:r>
              <a:rPr lang="en-US" altLang="zh-CN" sz="1600" smtClean="0"/>
              <a:t>using System.Web.UI;</a:t>
            </a:r>
            <a:endParaRPr lang="en-US" altLang="zh-CN" sz="1600" smtClean="0"/>
          </a:p>
          <a:p>
            <a:pPr marL="990600" lvl="1" indent="-533400" eaLnBrk="1" hangingPunct="1">
              <a:lnSpc>
                <a:spcPct val="120000"/>
              </a:lnSpc>
            </a:pPr>
            <a:r>
              <a:rPr lang="en-US" altLang="zh-CN" sz="1600" smtClean="0"/>
              <a:t>using System.Web.UI.HtmlControls;        //</a:t>
            </a:r>
            <a:r>
              <a:rPr lang="zh-CN" altLang="en-US" sz="1600" smtClean="0"/>
              <a:t>使用</a:t>
            </a:r>
            <a:r>
              <a:rPr lang="en-US" altLang="zh-CN" sz="1600" smtClean="0"/>
              <a:t>HtmlControls </a:t>
            </a:r>
            <a:endParaRPr lang="en-US" altLang="zh-CN" sz="1600" smtClean="0"/>
          </a:p>
          <a:p>
            <a:pPr marL="990600" lvl="1" indent="-533400" eaLnBrk="1" hangingPunct="1">
              <a:lnSpc>
                <a:spcPct val="120000"/>
              </a:lnSpc>
            </a:pPr>
            <a:r>
              <a:rPr lang="en-US" altLang="zh-CN" sz="1600" smtClean="0"/>
              <a:t>using System.Web.UI.WebControls;                 //</a:t>
            </a:r>
            <a:r>
              <a:rPr lang="zh-CN" altLang="en-US" sz="1600" smtClean="0"/>
              <a:t>使用</a:t>
            </a:r>
            <a:r>
              <a:rPr lang="en-US" altLang="zh-CN" sz="1600" smtClean="0"/>
              <a:t>WebControls </a:t>
            </a:r>
            <a:endParaRPr lang="en-US" altLang="zh-CN" sz="1600" smtClean="0"/>
          </a:p>
          <a:p>
            <a:pPr marL="990600" lvl="1" indent="-533400" eaLnBrk="1" hangingPunct="1">
              <a:lnSpc>
                <a:spcPct val="120000"/>
              </a:lnSpc>
            </a:pPr>
            <a:r>
              <a:rPr lang="en-US" altLang="zh-CN" sz="1600" smtClean="0"/>
              <a:t>using System.Web.UI.WebControls.WebParts; //</a:t>
            </a:r>
            <a:r>
              <a:rPr lang="zh-CN" altLang="en-US" sz="1600" smtClean="0"/>
              <a:t>使用</a:t>
            </a:r>
            <a:r>
              <a:rPr lang="en-US" altLang="zh-CN" sz="1600" smtClean="0"/>
              <a:t>WebParts </a:t>
            </a:r>
            <a:endParaRPr lang="en-US" altLang="zh-CN" sz="1600" smtClean="0"/>
          </a:p>
          <a:p>
            <a:pPr marL="990600" lvl="1" indent="-533400" eaLnBrk="1" hangingPunct="1">
              <a:lnSpc>
                <a:spcPct val="120000"/>
              </a:lnSpc>
            </a:pPr>
            <a:r>
              <a:rPr lang="en-US" altLang="zh-CN" sz="1600" smtClean="0"/>
              <a:t>public partial class _Default : System.Web.UI.Page //</a:t>
            </a:r>
            <a:r>
              <a:rPr lang="zh-CN" altLang="en-US" sz="1600" smtClean="0"/>
              <a:t>继承自</a:t>
            </a:r>
            <a:r>
              <a:rPr lang="en-US" altLang="zh-CN" sz="1600" smtClean="0"/>
              <a:t>System.Web.UI.Page</a:t>
            </a:r>
            <a:endParaRPr lang="en-US" altLang="zh-CN" sz="1600" smtClean="0"/>
          </a:p>
          <a:p>
            <a:pPr marL="990600" lvl="1" indent="-533400" eaLnBrk="1" hangingPunct="1">
              <a:lnSpc>
                <a:spcPct val="120000"/>
              </a:lnSpc>
            </a:pPr>
            <a:r>
              <a:rPr lang="en-US" altLang="zh-CN" sz="1600" smtClean="0"/>
              <a:t> {</a:t>
            </a:r>
            <a:endParaRPr lang="en-US" altLang="zh-CN" sz="1600" smtClean="0"/>
          </a:p>
          <a:p>
            <a:pPr marL="990600" lvl="1" indent="-533400" eaLnBrk="1" hangingPunct="1">
              <a:lnSpc>
                <a:spcPct val="120000"/>
              </a:lnSpc>
            </a:pPr>
            <a:r>
              <a:rPr lang="en-US" altLang="zh-CN" sz="1600" smtClean="0"/>
              <a:t>       protected void Page_Load(object sender, EventArgs e) </a:t>
            </a:r>
            <a:endParaRPr lang="en-US" altLang="zh-CN" sz="1600" smtClean="0"/>
          </a:p>
          <a:p>
            <a:pPr marL="990600" lvl="1" indent="-533400" eaLnBrk="1" hangingPunct="1">
              <a:lnSpc>
                <a:spcPct val="120000"/>
              </a:lnSpc>
            </a:pPr>
            <a:r>
              <a:rPr lang="en-US" altLang="zh-CN" sz="1600" smtClean="0"/>
              <a:t>       { </a:t>
            </a:r>
            <a:endParaRPr lang="en-US" altLang="zh-CN" sz="1600" smtClean="0"/>
          </a:p>
          <a:p>
            <a:pPr marL="990600" lvl="1" indent="-533400" eaLnBrk="1" hangingPunct="1">
              <a:lnSpc>
                <a:spcPct val="120000"/>
              </a:lnSpc>
            </a:pPr>
            <a:r>
              <a:rPr lang="en-US" altLang="zh-CN" sz="1600" smtClean="0"/>
              <a:t>        }</a:t>
            </a:r>
            <a:endParaRPr lang="en-US" altLang="zh-CN" sz="1600" smtClean="0"/>
          </a:p>
          <a:p>
            <a:pPr marL="990600" lvl="1" indent="-533400" eaLnBrk="1" hangingPunct="1">
              <a:lnSpc>
                <a:spcPct val="120000"/>
              </a:lnSpc>
            </a:pPr>
            <a:r>
              <a:rPr lang="en-US" altLang="zh-CN" sz="1600" smtClean="0"/>
              <a:t> } </a:t>
            </a:r>
            <a:endParaRPr lang="en-US" altLang="zh-CN" sz="1600" smtClean="0"/>
          </a:p>
        </p:txBody>
      </p:sp>
      <p:sp>
        <p:nvSpPr>
          <p:cNvPr id="3" name="动作按钮: 开始 2">
            <a:hlinkClick r:id="rId1" action="ppaction://hlinksldjump" highlightClick="1"/>
          </p:cNvPr>
          <p:cNvSpPr/>
          <p:nvPr/>
        </p:nvSpPr>
        <p:spPr>
          <a:xfrm>
            <a:off x="8509000" y="6261100"/>
            <a:ext cx="309563" cy="247650"/>
          </a:xfrm>
          <a:prstGeom prst="actionButtonBeginning">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type="body" idx="4294967295"/>
          </p:nvPr>
        </p:nvSpPr>
        <p:spPr>
          <a:xfrm>
            <a:off x="377825" y="1549400"/>
            <a:ext cx="8499475" cy="3332163"/>
          </a:xfrm>
          <a:noFill/>
        </p:spPr>
        <p:txBody>
          <a:bodyPr lIns="0" tIns="0" rIns="0" bIns="0"/>
          <a:lstStyle/>
          <a:p>
            <a:pPr marL="609600" indent="-609600" eaLnBrk="1" hangingPunct="1">
              <a:lnSpc>
                <a:spcPct val="120000"/>
              </a:lnSpc>
            </a:pPr>
            <a:r>
              <a:rPr lang="zh-CN" altLang="en-US" sz="2400" smtClean="0"/>
              <a:t>林菲，孙勇</a:t>
            </a:r>
            <a:r>
              <a:rPr lang="en-US" altLang="zh-CN" sz="2400" smtClean="0"/>
              <a:t>. </a:t>
            </a:r>
            <a:r>
              <a:rPr lang="en-US" altLang="zh-CN" sz="2400" smtClean="0">
                <a:solidFill>
                  <a:srgbClr val="990000"/>
                </a:solidFill>
              </a:rPr>
              <a:t>ASP.NET</a:t>
            </a:r>
            <a:r>
              <a:rPr lang="zh-CN" altLang="en-US" sz="2400" smtClean="0">
                <a:solidFill>
                  <a:srgbClr val="990000"/>
                </a:solidFill>
              </a:rPr>
              <a:t>案例教程（修订本）</a:t>
            </a:r>
            <a:r>
              <a:rPr lang="en-US" altLang="zh-CN" sz="2400" smtClean="0"/>
              <a:t>. </a:t>
            </a:r>
            <a:r>
              <a:rPr lang="zh-CN" altLang="en-US" sz="2400" smtClean="0"/>
              <a:t>北京：清华大学出版社，</a:t>
            </a:r>
            <a:r>
              <a:rPr lang="en-US" altLang="zh-CN" sz="2400" smtClean="0"/>
              <a:t>2011</a:t>
            </a:r>
            <a:r>
              <a:rPr lang="zh-CN" altLang="en-US" sz="2400" smtClean="0"/>
              <a:t>。</a:t>
            </a:r>
            <a:r>
              <a:rPr lang="zh-CN" altLang="en-US" sz="2400" smtClean="0">
                <a:solidFill>
                  <a:srgbClr val="CC0000"/>
                </a:solidFill>
              </a:rPr>
              <a:t>第</a:t>
            </a:r>
            <a:r>
              <a:rPr lang="en-US" altLang="zh-CN" sz="2400" smtClean="0">
                <a:solidFill>
                  <a:srgbClr val="CC0000"/>
                </a:solidFill>
              </a:rPr>
              <a:t>5</a:t>
            </a:r>
            <a:r>
              <a:rPr lang="zh-CN" altLang="en-US" sz="2400" smtClean="0">
                <a:solidFill>
                  <a:srgbClr val="CC0000"/>
                </a:solidFill>
              </a:rPr>
              <a:t>章</a:t>
            </a:r>
            <a:endParaRPr lang="en-US" altLang="zh-CN" sz="2400" smtClean="0">
              <a:solidFill>
                <a:srgbClr val="CC0000"/>
              </a:solidFill>
            </a:endParaRPr>
          </a:p>
          <a:p>
            <a:pPr marL="609600" indent="-609600" eaLnBrk="1" hangingPunct="1">
              <a:lnSpc>
                <a:spcPct val="120000"/>
              </a:lnSpc>
            </a:pPr>
            <a:r>
              <a:rPr lang="zh-CN" altLang="en-US" sz="2400" smtClean="0"/>
              <a:t>（荷兰）</a:t>
            </a:r>
            <a:r>
              <a:rPr lang="en-US" altLang="zh-CN" sz="2400" smtClean="0"/>
              <a:t>Imar Spannjaars </a:t>
            </a:r>
            <a:r>
              <a:rPr lang="zh-CN" altLang="en-US" sz="2400" smtClean="0"/>
              <a:t>著．张云 译</a:t>
            </a:r>
            <a:r>
              <a:rPr lang="en-US" altLang="zh-CN" sz="2400" smtClean="0"/>
              <a:t>. </a:t>
            </a:r>
            <a:r>
              <a:rPr lang="en-US" altLang="zh-CN" sz="2400" smtClean="0">
                <a:solidFill>
                  <a:srgbClr val="990000"/>
                </a:solidFill>
              </a:rPr>
              <a:t>ASP.NET 3.5</a:t>
            </a:r>
            <a:r>
              <a:rPr lang="zh-CN" altLang="en-US" sz="2400" smtClean="0">
                <a:solidFill>
                  <a:srgbClr val="990000"/>
                </a:solidFill>
              </a:rPr>
              <a:t>入门经典</a:t>
            </a:r>
            <a:r>
              <a:rPr lang="en-US" altLang="zh-CN" sz="2400" smtClean="0">
                <a:solidFill>
                  <a:srgbClr val="990000"/>
                </a:solidFill>
              </a:rPr>
              <a:t>——</a:t>
            </a:r>
            <a:r>
              <a:rPr lang="zh-CN" altLang="en-US" sz="2400" smtClean="0">
                <a:solidFill>
                  <a:srgbClr val="990000"/>
                </a:solidFill>
              </a:rPr>
              <a:t>涵盖</a:t>
            </a:r>
            <a:r>
              <a:rPr lang="en-US" altLang="zh-CN" sz="2400" smtClean="0">
                <a:solidFill>
                  <a:srgbClr val="990000"/>
                </a:solidFill>
              </a:rPr>
              <a:t>C#</a:t>
            </a:r>
            <a:r>
              <a:rPr lang="zh-CN" altLang="en-US" sz="2400" smtClean="0">
                <a:solidFill>
                  <a:srgbClr val="990000"/>
                </a:solidFill>
              </a:rPr>
              <a:t>和</a:t>
            </a:r>
            <a:r>
              <a:rPr lang="en-US" altLang="zh-CN" sz="2400" smtClean="0">
                <a:solidFill>
                  <a:srgbClr val="990000"/>
                </a:solidFill>
              </a:rPr>
              <a:t>VB.NET</a:t>
            </a:r>
            <a:r>
              <a:rPr lang="zh-CN" altLang="en-US" sz="2400" smtClean="0">
                <a:solidFill>
                  <a:srgbClr val="990000"/>
                </a:solidFill>
              </a:rPr>
              <a:t>（第</a:t>
            </a:r>
            <a:r>
              <a:rPr lang="en-US" altLang="zh-CN" sz="2400" smtClean="0">
                <a:solidFill>
                  <a:srgbClr val="990000"/>
                </a:solidFill>
              </a:rPr>
              <a:t>5</a:t>
            </a:r>
            <a:r>
              <a:rPr lang="zh-CN" altLang="en-US" sz="2400" smtClean="0">
                <a:solidFill>
                  <a:srgbClr val="990000"/>
                </a:solidFill>
              </a:rPr>
              <a:t>版）</a:t>
            </a:r>
            <a:r>
              <a:rPr lang="en-US" altLang="zh-CN" sz="2400" smtClean="0"/>
              <a:t>. </a:t>
            </a:r>
            <a:r>
              <a:rPr lang="zh-CN" altLang="en-US" sz="2400" smtClean="0"/>
              <a:t>北京：清华大学出版社，</a:t>
            </a:r>
            <a:r>
              <a:rPr lang="en-US" altLang="zh-CN" sz="2400" smtClean="0"/>
              <a:t>2008</a:t>
            </a:r>
            <a:r>
              <a:rPr lang="zh-CN" altLang="en-US" sz="2400" smtClean="0"/>
              <a:t>。</a:t>
            </a:r>
            <a:r>
              <a:rPr lang="zh-CN" altLang="en-US" sz="2400" smtClean="0">
                <a:solidFill>
                  <a:srgbClr val="C00000"/>
                </a:solidFill>
              </a:rPr>
              <a:t>第</a:t>
            </a:r>
            <a:r>
              <a:rPr lang="en-US" altLang="zh-CN" sz="2400" smtClean="0">
                <a:solidFill>
                  <a:srgbClr val="C00000"/>
                </a:solidFill>
              </a:rPr>
              <a:t>4</a:t>
            </a:r>
            <a:r>
              <a:rPr lang="zh-CN" altLang="en-US" sz="2400" smtClean="0">
                <a:solidFill>
                  <a:srgbClr val="C00000"/>
                </a:solidFill>
              </a:rPr>
              <a:t>章：</a:t>
            </a:r>
            <a:r>
              <a:rPr lang="en-US" altLang="zh-CN" sz="2400" smtClean="0">
                <a:solidFill>
                  <a:srgbClr val="C00000"/>
                </a:solidFill>
              </a:rPr>
              <a:t>4.4</a:t>
            </a:r>
            <a:endParaRPr lang="en-US" altLang="zh-CN" sz="2400" smtClean="0">
              <a:solidFill>
                <a:srgbClr val="C00000"/>
              </a:solidFill>
            </a:endParaRPr>
          </a:p>
          <a:p>
            <a:pPr marL="609600" indent="-609600" eaLnBrk="1" hangingPunct="1">
              <a:lnSpc>
                <a:spcPct val="120000"/>
              </a:lnSpc>
            </a:pPr>
            <a:r>
              <a:rPr lang="zh-CN" altLang="en-US" sz="2400" smtClean="0"/>
              <a:t>教学</a:t>
            </a:r>
            <a:r>
              <a:rPr lang="en-US" altLang="zh-CN" sz="2400" smtClean="0"/>
              <a:t>PPT</a:t>
            </a:r>
            <a:r>
              <a:rPr lang="zh-CN" altLang="en-US" sz="2400" smtClean="0"/>
              <a:t>第</a:t>
            </a:r>
            <a:r>
              <a:rPr lang="en-US" altLang="zh-CN" sz="2400" smtClean="0"/>
              <a:t>10</a:t>
            </a:r>
            <a:r>
              <a:rPr lang="zh-CN" altLang="en-US" sz="2400" smtClean="0"/>
              <a:t>章</a:t>
            </a:r>
            <a:endParaRPr lang="en-US" altLang="zh-CN" sz="2400" smtClean="0"/>
          </a:p>
          <a:p>
            <a:pPr marL="609600" indent="-609600" eaLnBrk="1" hangingPunct="1">
              <a:lnSpc>
                <a:spcPct val="120000"/>
              </a:lnSpc>
            </a:pPr>
            <a:endParaRPr lang="zh-CN" altLang="en-US" sz="2400" smtClean="0"/>
          </a:p>
        </p:txBody>
      </p:sp>
      <p:sp>
        <p:nvSpPr>
          <p:cNvPr id="4" name="Rectangle 2"/>
          <p:cNvSpPr txBox="1">
            <a:spLocks noRot="1" noChangeArrowheads="1"/>
          </p:cNvSpPr>
          <p:nvPr/>
        </p:nvSpPr>
        <p:spPr>
          <a:xfrm>
            <a:off x="301625" y="685800"/>
            <a:ext cx="8540750" cy="833438"/>
          </a:xfrm>
          <a:prstGeom prst="rect">
            <a:avLst/>
          </a:prstGeom>
        </p:spPr>
        <p:txBody>
          <a:bodyPr/>
          <a:lstStyle/>
          <a:p>
            <a:pPr eaLnBrk="1" hangingPunct="1">
              <a:defRPr/>
            </a:pPr>
            <a:r>
              <a:rPr lang="zh-CN" altLang="en-US" sz="4000" kern="0" dirty="0">
                <a:solidFill>
                  <a:schemeClr val="tx2"/>
                </a:solidFill>
                <a:latin typeface="+mj-lt"/>
                <a:ea typeface="+mj-ea"/>
                <a:cs typeface="+mj-cs"/>
              </a:rPr>
              <a:t>附录</a:t>
            </a:r>
            <a:r>
              <a:rPr lang="en-US" altLang="zh-CN" sz="4000" kern="0" dirty="0">
                <a:solidFill>
                  <a:schemeClr val="tx2"/>
                </a:solidFill>
                <a:latin typeface="+mj-lt"/>
                <a:ea typeface="+mj-ea"/>
                <a:cs typeface="+mj-cs"/>
              </a:rPr>
              <a:t>D  </a:t>
            </a:r>
            <a:r>
              <a:rPr lang="zh-CN" altLang="en-US" sz="4000" kern="0" dirty="0">
                <a:solidFill>
                  <a:schemeClr val="tx2"/>
                </a:solidFill>
                <a:latin typeface="+mj-lt"/>
                <a:ea typeface="+mj-ea"/>
                <a:cs typeface="+mj-cs"/>
              </a:rPr>
              <a:t>“状态管理”参考资料</a:t>
            </a:r>
            <a:r>
              <a:rPr lang="en-US" altLang="zh-CN" sz="4000" kern="0" dirty="0">
                <a:solidFill>
                  <a:schemeClr val="tx2"/>
                </a:solidFill>
                <a:latin typeface="+mj-lt"/>
                <a:ea typeface="+mj-ea"/>
                <a:cs typeface="+mj-cs"/>
              </a:rPr>
              <a:t>   </a:t>
            </a:r>
            <a:endParaRPr lang="en-US" altLang="zh-CN" sz="4000" kern="0" dirty="0">
              <a:solidFill>
                <a:schemeClr val="tx2"/>
              </a:solidFill>
              <a:latin typeface="+mj-lt"/>
              <a:ea typeface="+mj-ea"/>
              <a:cs typeface="+mj-cs"/>
            </a:endParaRPr>
          </a:p>
        </p:txBody>
      </p:sp>
      <p:sp>
        <p:nvSpPr>
          <p:cNvPr id="5" name="动作按钮: 后退或前一项 4">
            <a:hlinkClick r:id="rId1" action="ppaction://hlinksldjump" highlightClick="1"/>
          </p:cNvPr>
          <p:cNvSpPr/>
          <p:nvPr/>
        </p:nvSpPr>
        <p:spPr>
          <a:xfrm>
            <a:off x="8261350" y="6029325"/>
            <a:ext cx="309563" cy="231775"/>
          </a:xfrm>
          <a:prstGeom prst="actionButtonBackPrevious">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4294967295"/>
          </p:nvPr>
        </p:nvSpPr>
        <p:spPr>
          <a:xfrm>
            <a:off x="377825" y="990600"/>
            <a:ext cx="8499475" cy="5397500"/>
          </a:xfrm>
        </p:spPr>
        <p:txBody>
          <a:bodyPr lIns="0" tIns="0" rIns="0" bIns="0"/>
          <a:lstStyle/>
          <a:p>
            <a:pPr eaLnBrk="1" hangingPunct="1">
              <a:lnSpc>
                <a:spcPct val="120000"/>
              </a:lnSpc>
              <a:defRPr/>
            </a:pPr>
            <a:r>
              <a:rPr lang="zh-CN" altLang="en-US" sz="2400" b="1" dirty="0" smtClean="0"/>
              <a:t>在学习及开发阶段，建议暂不安装</a:t>
            </a:r>
            <a:r>
              <a:rPr lang="en-US" altLang="zh-CN" sz="2400" b="1" dirty="0" smtClean="0"/>
              <a:t>IIS </a:t>
            </a:r>
            <a:r>
              <a:rPr lang="zh-CN" altLang="en-US" sz="2400" b="1" dirty="0" smtClean="0"/>
              <a:t>，以确保本地计算机的安全。</a:t>
            </a:r>
            <a:endParaRPr lang="en-US" altLang="zh-CN" sz="2400" b="1" dirty="0" smtClean="0"/>
          </a:p>
          <a:p>
            <a:pPr eaLnBrk="1" hangingPunct="1">
              <a:lnSpc>
                <a:spcPct val="120000"/>
              </a:lnSpc>
              <a:defRPr/>
            </a:pPr>
            <a:r>
              <a:rPr lang="zh-CN" altLang="en-US" sz="2400" b="1" dirty="0" smtClean="0"/>
              <a:t>可以使用</a:t>
            </a:r>
            <a:r>
              <a:rPr lang="en-US" altLang="zh-CN" sz="2400" b="1" dirty="0" smtClean="0"/>
              <a:t>Visual  Web Developer 2008</a:t>
            </a:r>
            <a:r>
              <a:rPr lang="zh-CN" altLang="en-US" sz="2400" b="1" dirty="0" smtClean="0"/>
              <a:t>（或 </a:t>
            </a:r>
            <a:r>
              <a:rPr lang="en-US" altLang="zh-CN" sz="2400" b="1" dirty="0" smtClean="0"/>
              <a:t>Visual Studio 2008</a:t>
            </a:r>
            <a:r>
              <a:rPr lang="zh-CN" altLang="en-US" sz="2400" b="1" dirty="0" smtClean="0"/>
              <a:t>）</a:t>
            </a:r>
            <a:r>
              <a:rPr lang="zh-CN" altLang="en-US" sz="2400" b="1" dirty="0" smtClean="0">
                <a:solidFill>
                  <a:schemeClr val="accent1">
                    <a:lumMod val="25000"/>
                  </a:schemeClr>
                </a:solidFill>
              </a:rPr>
              <a:t>内置的</a:t>
            </a:r>
            <a:r>
              <a:rPr lang="en-US" altLang="zh-CN" sz="2400" b="1" dirty="0" smtClean="0">
                <a:solidFill>
                  <a:schemeClr val="accent1">
                    <a:lumMod val="25000"/>
                  </a:schemeClr>
                </a:solidFill>
              </a:rPr>
              <a:t>Web</a:t>
            </a:r>
            <a:r>
              <a:rPr lang="zh-CN" altLang="en-US" sz="2400" b="1" dirty="0" smtClean="0">
                <a:solidFill>
                  <a:schemeClr val="accent1">
                    <a:lumMod val="25000"/>
                  </a:schemeClr>
                </a:solidFill>
              </a:rPr>
              <a:t>服务器</a:t>
            </a:r>
            <a:r>
              <a:rPr lang="zh-CN" altLang="en-US" sz="2400" b="1" dirty="0" smtClean="0"/>
              <a:t>对应用程序进行调试和测试。</a:t>
            </a:r>
            <a:endParaRPr lang="en-US" altLang="zh-CN" sz="2400" b="1" dirty="0" smtClean="0"/>
          </a:p>
          <a:p>
            <a:pPr eaLnBrk="1" hangingPunct="1">
              <a:lnSpc>
                <a:spcPct val="120000"/>
              </a:lnSpc>
              <a:defRPr/>
            </a:pPr>
            <a:r>
              <a:rPr lang="zh-CN" altLang="en-US" sz="2400" b="1" dirty="0" smtClean="0">
                <a:solidFill>
                  <a:schemeClr val="accent1">
                    <a:lumMod val="25000"/>
                  </a:schemeClr>
                </a:solidFill>
              </a:rPr>
              <a:t>内置的</a:t>
            </a:r>
            <a:r>
              <a:rPr lang="en-US" altLang="zh-CN" sz="2400" b="1" dirty="0" smtClean="0">
                <a:solidFill>
                  <a:schemeClr val="accent1">
                    <a:lumMod val="25000"/>
                  </a:schemeClr>
                </a:solidFill>
              </a:rPr>
              <a:t>Web</a:t>
            </a:r>
            <a:r>
              <a:rPr lang="zh-CN" altLang="en-US" sz="2400" b="1" dirty="0" smtClean="0">
                <a:solidFill>
                  <a:schemeClr val="accent1">
                    <a:lumMod val="25000"/>
                  </a:schemeClr>
                </a:solidFill>
              </a:rPr>
              <a:t>服务器仅允许来自本地的</a:t>
            </a:r>
            <a:r>
              <a:rPr lang="en-US" altLang="zh-CN" sz="2400" b="1" dirty="0" smtClean="0">
                <a:solidFill>
                  <a:schemeClr val="accent1">
                    <a:lumMod val="25000"/>
                  </a:schemeClr>
                </a:solidFill>
              </a:rPr>
              <a:t>Web</a:t>
            </a:r>
            <a:r>
              <a:rPr lang="zh-CN" altLang="en-US" sz="2400" b="1" dirty="0" smtClean="0">
                <a:solidFill>
                  <a:schemeClr val="accent1">
                    <a:lumMod val="25000"/>
                  </a:schemeClr>
                </a:solidFill>
              </a:rPr>
              <a:t>请求，而</a:t>
            </a:r>
            <a:r>
              <a:rPr lang="zh-CN" altLang="en-US" sz="2400" b="1" dirty="0" smtClean="0"/>
              <a:t>在生产环境中运行</a:t>
            </a:r>
            <a:r>
              <a:rPr lang="en-US" altLang="zh-CN" sz="2400" b="1" dirty="0" smtClean="0"/>
              <a:t>Web</a:t>
            </a:r>
            <a:r>
              <a:rPr lang="zh-CN" altLang="en-US" sz="2400" b="1" dirty="0" smtClean="0"/>
              <a:t>应用程序，则需安装在 </a:t>
            </a:r>
            <a:r>
              <a:rPr lang="en-US" altLang="zh-CN" sz="2400" b="1" dirty="0" smtClean="0"/>
              <a:t>IIS</a:t>
            </a:r>
            <a:r>
              <a:rPr lang="zh-CN" altLang="en-US" sz="2400" b="1" dirty="0" smtClean="0"/>
              <a:t>。</a:t>
            </a:r>
            <a:endParaRPr lang="en-US" altLang="zh-CN" sz="2400" b="1" dirty="0" smtClean="0"/>
          </a:p>
          <a:p>
            <a:pPr eaLnBrk="1" hangingPunct="1">
              <a:lnSpc>
                <a:spcPct val="120000"/>
              </a:lnSpc>
              <a:defRPr/>
            </a:pPr>
            <a:endParaRPr lang="en-US" altLang="zh-CN" sz="2400" b="1" dirty="0" smtClean="0"/>
          </a:p>
          <a:p>
            <a:pPr eaLnBrk="1" hangingPunct="1">
              <a:lnSpc>
                <a:spcPct val="120000"/>
              </a:lnSpc>
              <a:defRPr/>
            </a:pPr>
            <a:endParaRPr lang="en-US" altLang="zh-CN" sz="2400" b="1" dirty="0" smtClean="0"/>
          </a:p>
        </p:txBody>
      </p:sp>
      <p:sp>
        <p:nvSpPr>
          <p:cNvPr id="17411" name="AutoShape 3">
            <a:hlinkClick r:id="rId1" action="ppaction://hlinksldjump" highlightClick="1"/>
          </p:cNvPr>
          <p:cNvSpPr>
            <a:spLocks noChangeArrowheads="1"/>
          </p:cNvSpPr>
          <p:nvPr/>
        </p:nvSpPr>
        <p:spPr bwMode="auto">
          <a:xfrm>
            <a:off x="8418513" y="6105525"/>
            <a:ext cx="268287" cy="228600"/>
          </a:xfrm>
          <a:prstGeom prst="actionButtonBeginning">
            <a:avLst/>
          </a:prstGeom>
          <a:solidFill>
            <a:schemeClr val="accent2"/>
          </a:solidFill>
          <a:ln w="9525">
            <a:noFill/>
            <a:miter lim="800000"/>
          </a:ln>
        </p:spPr>
        <p:txBody>
          <a:bodyPr wrap="none" anchor="ctr"/>
          <a:lstStyle/>
          <a:p>
            <a:endParaRPr lang="en-US"/>
          </a:p>
        </p:txBody>
      </p:sp>
    </p:spTree>
  </p:cSld>
  <p:clrMapOvr>
    <a:masterClrMapping/>
  </p:clrMapOvr>
  <p:transition>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type="body" idx="4294967295"/>
          </p:nvPr>
        </p:nvSpPr>
        <p:spPr>
          <a:xfrm>
            <a:off x="377825" y="1549400"/>
            <a:ext cx="8499475" cy="4945063"/>
          </a:xfrm>
          <a:noFill/>
        </p:spPr>
        <p:txBody>
          <a:bodyPr lIns="0" tIns="0" rIns="0" bIns="0"/>
          <a:lstStyle/>
          <a:p>
            <a:pPr>
              <a:lnSpc>
                <a:spcPct val="110000"/>
              </a:lnSpc>
              <a:spcBef>
                <a:spcPct val="50000"/>
              </a:spcBef>
            </a:pPr>
            <a:r>
              <a:rPr lang="zh-CN" altLang="en-US" sz="2400" b="1" smtClean="0"/>
              <a:t>站点文件类型：</a:t>
            </a:r>
            <a:endParaRPr lang="en-US" altLang="zh-CN" sz="2400" b="1" smtClean="0"/>
          </a:p>
          <a:p>
            <a:pPr lvl="1">
              <a:lnSpc>
                <a:spcPct val="110000"/>
              </a:lnSpc>
              <a:spcBef>
                <a:spcPct val="50000"/>
              </a:spcBef>
            </a:pPr>
            <a:r>
              <a:rPr lang="en-US" altLang="zh-CN" sz="2000" b="1" smtClean="0"/>
              <a:t>aspx</a:t>
            </a:r>
            <a:r>
              <a:rPr lang="zh-CN" altLang="en-US" sz="2000" b="1" smtClean="0"/>
              <a:t>文件：标准的</a:t>
            </a:r>
            <a:r>
              <a:rPr lang="en-US" altLang="zh-CN" sz="2000" b="1" smtClean="0"/>
              <a:t>Web</a:t>
            </a:r>
            <a:r>
              <a:rPr lang="zh-CN" altLang="en-US" sz="2000" b="1" smtClean="0"/>
              <a:t>页面文件，即用户界面。</a:t>
            </a:r>
            <a:endParaRPr lang="zh-CN" altLang="en-US" sz="2000" b="1" smtClean="0"/>
          </a:p>
          <a:p>
            <a:pPr lvl="1">
              <a:lnSpc>
                <a:spcPct val="110000"/>
              </a:lnSpc>
              <a:spcBef>
                <a:spcPct val="50000"/>
              </a:spcBef>
            </a:pPr>
            <a:r>
              <a:rPr lang="en-US" altLang="zh-CN" sz="2000" b="1" smtClean="0"/>
              <a:t>aspx.cs</a:t>
            </a:r>
            <a:r>
              <a:rPr lang="zh-CN" altLang="en-US" sz="2000" b="1" smtClean="0"/>
              <a:t>文件：后台代码文件，允许开发人员分离用户界面与代码逻辑。</a:t>
            </a:r>
            <a:endParaRPr lang="zh-CN" altLang="en-US" sz="2000" b="1" smtClean="0"/>
          </a:p>
          <a:p>
            <a:pPr lvl="1">
              <a:lnSpc>
                <a:spcPct val="110000"/>
              </a:lnSpc>
              <a:spcBef>
                <a:spcPct val="50000"/>
              </a:spcBef>
            </a:pPr>
            <a:r>
              <a:rPr lang="en-US" altLang="zh-CN" sz="2000" b="1" smtClean="0"/>
              <a:t>web.config</a:t>
            </a:r>
            <a:r>
              <a:rPr lang="zh-CN" altLang="en-US" sz="2000" b="1" smtClean="0"/>
              <a:t>文件：是一个基于</a:t>
            </a:r>
            <a:r>
              <a:rPr lang="en-US" altLang="zh-CN" sz="2000" b="1" smtClean="0"/>
              <a:t>XML</a:t>
            </a:r>
            <a:r>
              <a:rPr lang="zh-CN" altLang="en-US" sz="2000" b="1" smtClean="0"/>
              <a:t>的</a:t>
            </a:r>
            <a:r>
              <a:rPr lang="en-US" altLang="zh-CN" sz="2000" b="1" smtClean="0"/>
              <a:t>ASP.NET</a:t>
            </a:r>
            <a:r>
              <a:rPr lang="zh-CN" altLang="en-US" sz="2000" b="1" smtClean="0"/>
              <a:t>配置文件，在这个文件中可以包含很多</a:t>
            </a:r>
            <a:r>
              <a:rPr lang="en-US" altLang="zh-CN" sz="2000" b="1" smtClean="0"/>
              <a:t>ASP.NET</a:t>
            </a:r>
            <a:r>
              <a:rPr lang="zh-CN" altLang="en-US" sz="2000" b="1" smtClean="0"/>
              <a:t>相关的设置信息，如数据连接、安全设置、状态管理、内存管理等。</a:t>
            </a:r>
            <a:endParaRPr lang="zh-CN" altLang="en-US" sz="2400" smtClean="0"/>
          </a:p>
        </p:txBody>
      </p:sp>
      <p:sp>
        <p:nvSpPr>
          <p:cNvPr id="4" name="Rectangle 2"/>
          <p:cNvSpPr txBox="1">
            <a:spLocks noRot="1" noChangeArrowheads="1"/>
          </p:cNvSpPr>
          <p:nvPr/>
        </p:nvSpPr>
        <p:spPr>
          <a:xfrm>
            <a:off x="301625" y="685800"/>
            <a:ext cx="8540750" cy="833438"/>
          </a:xfrm>
          <a:prstGeom prst="rect">
            <a:avLst/>
          </a:prstGeom>
        </p:spPr>
        <p:txBody>
          <a:bodyPr/>
          <a:lstStyle/>
          <a:p>
            <a:pPr eaLnBrk="1" hangingPunct="1">
              <a:defRPr/>
            </a:pPr>
            <a:r>
              <a:rPr lang="zh-CN" altLang="en-US" sz="3600" kern="0" dirty="0">
                <a:solidFill>
                  <a:schemeClr val="tx2"/>
                </a:solidFill>
                <a:latin typeface="+mj-lt"/>
                <a:ea typeface="+mj-ea"/>
                <a:cs typeface="+mj-cs"/>
              </a:rPr>
              <a:t>附录</a:t>
            </a:r>
            <a:r>
              <a:rPr lang="en-US" altLang="zh-CN" sz="3600" kern="0" dirty="0">
                <a:solidFill>
                  <a:schemeClr val="tx2"/>
                </a:solidFill>
                <a:latin typeface="+mj-lt"/>
                <a:ea typeface="+mj-ea"/>
                <a:cs typeface="+mj-cs"/>
              </a:rPr>
              <a:t>E  ASP.NET</a:t>
            </a:r>
            <a:r>
              <a:rPr lang="zh-CN" altLang="en-US" sz="3600" kern="0" dirty="0">
                <a:solidFill>
                  <a:schemeClr val="tx2"/>
                </a:solidFill>
                <a:latin typeface="+mj-lt"/>
                <a:ea typeface="+mj-ea"/>
                <a:cs typeface="+mj-cs"/>
              </a:rPr>
              <a:t>的特定文件及文件夹</a:t>
            </a:r>
            <a:endParaRPr lang="en-US" altLang="zh-CN" sz="3600" kern="0" dirty="0">
              <a:solidFill>
                <a:schemeClr val="tx2"/>
              </a:solidFill>
              <a:latin typeface="+mj-lt"/>
              <a:ea typeface="+mj-ea"/>
              <a:cs typeface="+mj-cs"/>
            </a:endParaRPr>
          </a:p>
        </p:txBody>
      </p:sp>
      <p:sp>
        <p:nvSpPr>
          <p:cNvPr id="5" name="动作按钮: 后退或前一项 4">
            <a:hlinkClick r:id="rId1" action="ppaction://hlinksldjump" highlightClick="1"/>
          </p:cNvPr>
          <p:cNvSpPr/>
          <p:nvPr/>
        </p:nvSpPr>
        <p:spPr>
          <a:xfrm>
            <a:off x="8261350" y="6029325"/>
            <a:ext cx="309563" cy="231775"/>
          </a:xfrm>
          <a:prstGeom prst="actionButtonBackPrevious">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type="body" idx="4294967295"/>
          </p:nvPr>
        </p:nvSpPr>
        <p:spPr>
          <a:xfrm>
            <a:off x="377825" y="946150"/>
            <a:ext cx="8499475" cy="5548313"/>
          </a:xfrm>
          <a:noFill/>
        </p:spPr>
        <p:txBody>
          <a:bodyPr lIns="0" tIns="0" rIns="0" bIns="0"/>
          <a:lstStyle/>
          <a:p>
            <a:pPr>
              <a:lnSpc>
                <a:spcPct val="110000"/>
              </a:lnSpc>
              <a:spcBef>
                <a:spcPct val="50000"/>
              </a:spcBef>
            </a:pPr>
            <a:r>
              <a:rPr lang="zh-CN" altLang="en-US" sz="2400" b="1" smtClean="0"/>
              <a:t>站点文件类型（续）：</a:t>
            </a:r>
            <a:endParaRPr lang="en-US" altLang="zh-CN" sz="2400" b="1" smtClean="0"/>
          </a:p>
          <a:p>
            <a:pPr lvl="1">
              <a:lnSpc>
                <a:spcPct val="110000"/>
              </a:lnSpc>
              <a:spcBef>
                <a:spcPct val="50000"/>
              </a:spcBef>
            </a:pPr>
            <a:r>
              <a:rPr lang="en-US" altLang="zh-CN" sz="2000" b="1" smtClean="0"/>
              <a:t>ascx</a:t>
            </a:r>
            <a:r>
              <a:rPr lang="zh-CN" altLang="en-US" sz="2000" b="1" smtClean="0"/>
              <a:t>文件：</a:t>
            </a:r>
            <a:r>
              <a:rPr lang="en-US" altLang="zh-CN" sz="2000" b="1" smtClean="0"/>
              <a:t>ASP.NET</a:t>
            </a:r>
            <a:r>
              <a:rPr lang="zh-CN" altLang="en-US" sz="2000" b="1" smtClean="0"/>
              <a:t>用户控件，用户控件与</a:t>
            </a:r>
            <a:r>
              <a:rPr lang="en-US" altLang="zh-CN" sz="2000" b="1" smtClean="0"/>
              <a:t>Web</a:t>
            </a:r>
            <a:r>
              <a:rPr lang="zh-CN" altLang="en-US" sz="2000" b="1" smtClean="0"/>
              <a:t>页面类似，但是用户将不能直接访问这些文件，必须将用户控件添加</a:t>
            </a:r>
            <a:r>
              <a:rPr lang="en-US" altLang="zh-CN" sz="2000" b="1" smtClean="0"/>
              <a:t>Web</a:t>
            </a:r>
            <a:r>
              <a:rPr lang="zh-CN" altLang="en-US" sz="2000" b="1" smtClean="0"/>
              <a:t>页面。用户界面最大的优点在于重用。</a:t>
            </a:r>
            <a:endParaRPr lang="zh-CN" altLang="en-US" sz="2000" b="1" smtClean="0"/>
          </a:p>
          <a:p>
            <a:pPr lvl="1">
              <a:lnSpc>
                <a:spcPct val="110000"/>
              </a:lnSpc>
              <a:spcBef>
                <a:spcPct val="50000"/>
              </a:spcBef>
            </a:pPr>
            <a:r>
              <a:rPr lang="en-US" altLang="zh-CN" sz="2000" b="1" smtClean="0"/>
              <a:t>asmx</a:t>
            </a:r>
            <a:r>
              <a:rPr lang="zh-CN" altLang="en-US" sz="2000" b="1" smtClean="0"/>
              <a:t>文件：</a:t>
            </a:r>
            <a:r>
              <a:rPr lang="en-US" altLang="zh-CN" sz="2000" b="1" smtClean="0"/>
              <a:t>ASP.NET Web</a:t>
            </a:r>
            <a:r>
              <a:rPr lang="zh-CN" altLang="en-US" sz="2000" b="1" smtClean="0"/>
              <a:t>服务文件，</a:t>
            </a:r>
            <a:r>
              <a:rPr lang="en-US" altLang="zh-CN" sz="2000" b="1" smtClean="0"/>
              <a:t>Web</a:t>
            </a:r>
            <a:r>
              <a:rPr lang="zh-CN" altLang="en-US" sz="2000" b="1" smtClean="0"/>
              <a:t>服务提供一系列方法来供其他应用程序进行远程调用。</a:t>
            </a:r>
            <a:endParaRPr lang="en-US" altLang="zh-CN" sz="2000" b="1" smtClean="0"/>
          </a:p>
          <a:p>
            <a:pPr lvl="1">
              <a:lnSpc>
                <a:spcPct val="110000"/>
              </a:lnSpc>
              <a:spcBef>
                <a:spcPct val="50000"/>
              </a:spcBef>
            </a:pPr>
            <a:r>
              <a:rPr lang="en-US" altLang="zh-CN" sz="2000" b="1" smtClean="0"/>
              <a:t>Global.asax</a:t>
            </a:r>
            <a:r>
              <a:rPr lang="zh-CN" altLang="en-US" sz="2000" b="1" smtClean="0"/>
              <a:t>文件：全局应用程序文件，可以用来定义在整个应用程序范围可用的全局变量，响应全局事件。</a:t>
            </a:r>
            <a:endParaRPr lang="en-US" altLang="zh-CN" sz="2000" b="1" smtClean="0"/>
          </a:p>
          <a:p>
            <a:pPr lvl="1">
              <a:lnSpc>
                <a:spcPct val="110000"/>
              </a:lnSpc>
              <a:spcBef>
                <a:spcPct val="50000"/>
              </a:spcBef>
            </a:pPr>
            <a:r>
              <a:rPr lang="zh-CN" altLang="en-US" sz="2000" b="1" smtClean="0"/>
              <a:t>应用程序可能还会包含其他资源文件，如图片文件、</a:t>
            </a:r>
            <a:r>
              <a:rPr lang="en-US" altLang="zh-CN" sz="2000" b="1" smtClean="0"/>
              <a:t>CSS</a:t>
            </a:r>
            <a:r>
              <a:rPr lang="zh-CN" altLang="en-US" sz="2000" b="1" smtClean="0"/>
              <a:t>文件以及纯</a:t>
            </a:r>
            <a:r>
              <a:rPr lang="en-US" altLang="zh-CN" sz="2000" b="1" smtClean="0"/>
              <a:t>HTML</a:t>
            </a:r>
            <a:r>
              <a:rPr lang="zh-CN" altLang="en-US" sz="2000" b="1" smtClean="0"/>
              <a:t>文件等。</a:t>
            </a:r>
            <a:endParaRPr lang="zh-CN" altLang="en-US" sz="2000" b="1" smtClean="0"/>
          </a:p>
        </p:txBody>
      </p:sp>
      <p:sp>
        <p:nvSpPr>
          <p:cNvPr id="5" name="动作按钮: 后退或前一项 4">
            <a:hlinkClick r:id="rId1" action="ppaction://hlinksldjump" highlightClick="1"/>
          </p:cNvPr>
          <p:cNvSpPr/>
          <p:nvPr/>
        </p:nvSpPr>
        <p:spPr>
          <a:xfrm>
            <a:off x="8261350" y="6029325"/>
            <a:ext cx="309563" cy="231775"/>
          </a:xfrm>
          <a:prstGeom prst="actionButtonBackPrevious">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type="body" idx="4294967295"/>
          </p:nvPr>
        </p:nvSpPr>
        <p:spPr>
          <a:xfrm>
            <a:off x="377825" y="946150"/>
            <a:ext cx="8499475" cy="5548313"/>
          </a:xfrm>
          <a:noFill/>
        </p:spPr>
        <p:txBody>
          <a:bodyPr lIns="0" tIns="0" rIns="0" bIns="0"/>
          <a:lstStyle/>
          <a:p>
            <a:pPr>
              <a:lnSpc>
                <a:spcPct val="110000"/>
              </a:lnSpc>
              <a:spcBef>
                <a:spcPct val="50000"/>
              </a:spcBef>
            </a:pPr>
            <a:r>
              <a:rPr lang="zh-CN" altLang="en-US" sz="2400" b="1" smtClean="0"/>
              <a:t>应用程序文件夹：</a:t>
            </a:r>
            <a:endParaRPr lang="en-US" altLang="zh-CN" sz="2400" b="1" smtClean="0"/>
          </a:p>
          <a:p>
            <a:pPr lvl="1">
              <a:lnSpc>
                <a:spcPct val="120000"/>
              </a:lnSpc>
              <a:spcBef>
                <a:spcPct val="30000"/>
              </a:spcBef>
            </a:pPr>
            <a:r>
              <a:rPr lang="en-US" altLang="zh-CN" sz="2000" b="1" smtClean="0"/>
              <a:t>Bin</a:t>
            </a:r>
            <a:r>
              <a:rPr lang="zh-CN" altLang="en-US" sz="2000" b="1" smtClean="0"/>
              <a:t>文件夹：包含</a:t>
            </a:r>
            <a:r>
              <a:rPr lang="en-US" altLang="zh-CN" sz="2000" b="1" smtClean="0"/>
              <a:t>Web</a:t>
            </a:r>
            <a:r>
              <a:rPr lang="zh-CN" altLang="en-US" sz="2000" b="1" smtClean="0"/>
              <a:t>应用程序要使用的已经编译好的</a:t>
            </a:r>
            <a:r>
              <a:rPr lang="en-US" altLang="zh-CN" sz="2000" b="1" smtClean="0"/>
              <a:t>.NET</a:t>
            </a:r>
            <a:r>
              <a:rPr lang="zh-CN" altLang="en-US" sz="2000" b="1" smtClean="0"/>
              <a:t>组件程序集。</a:t>
            </a:r>
            <a:endParaRPr lang="zh-CN" altLang="en-US" sz="2000" b="1" smtClean="0"/>
          </a:p>
          <a:p>
            <a:pPr lvl="1">
              <a:lnSpc>
                <a:spcPct val="120000"/>
              </a:lnSpc>
              <a:spcBef>
                <a:spcPct val="30000"/>
              </a:spcBef>
            </a:pPr>
            <a:r>
              <a:rPr lang="en-US" altLang="zh-CN" sz="2000" b="1" smtClean="0"/>
              <a:t>App_Code</a:t>
            </a:r>
            <a:r>
              <a:rPr lang="zh-CN" altLang="en-US" sz="2000" b="1" smtClean="0"/>
              <a:t>文件夹：包含源代码文件，比如</a:t>
            </a:r>
            <a:r>
              <a:rPr lang="en-US" altLang="zh-CN" sz="2000" b="1" smtClean="0"/>
              <a:t>.cs</a:t>
            </a:r>
            <a:r>
              <a:rPr lang="zh-CN" altLang="en-US" sz="2000" b="1" smtClean="0"/>
              <a:t>文件。该文件夹中的源代码文件将被动态编译。该文件夹与</a:t>
            </a:r>
            <a:r>
              <a:rPr lang="en-US" altLang="zh-CN" sz="2000" b="1" smtClean="0"/>
              <a:t>Bin</a:t>
            </a:r>
            <a:r>
              <a:rPr lang="zh-CN" altLang="en-US" sz="2000" b="1" smtClean="0"/>
              <a:t>文件夹有点相似，不同之处在于</a:t>
            </a:r>
            <a:r>
              <a:rPr lang="en-US" altLang="zh-CN" sz="2000" b="1" smtClean="0"/>
              <a:t>Bin</a:t>
            </a:r>
            <a:r>
              <a:rPr lang="zh-CN" altLang="en-US" sz="2000" b="1" smtClean="0"/>
              <a:t>放置的是编译好的程序集，而这个文件夹放置的是源代码文件。</a:t>
            </a:r>
            <a:endParaRPr lang="zh-CN" altLang="en-US" sz="2000" b="1" smtClean="0"/>
          </a:p>
          <a:p>
            <a:pPr lvl="1">
              <a:lnSpc>
                <a:spcPct val="120000"/>
              </a:lnSpc>
              <a:spcBef>
                <a:spcPct val="30000"/>
              </a:spcBef>
            </a:pPr>
            <a:r>
              <a:rPr lang="en-US" altLang="zh-CN" sz="2000" b="1" smtClean="0"/>
              <a:t>App_Data</a:t>
            </a:r>
            <a:r>
              <a:rPr lang="zh-CN" altLang="en-US" sz="2000" b="1" smtClean="0"/>
              <a:t>文件夹：当添加数据文件时，</a:t>
            </a:r>
            <a:r>
              <a:rPr lang="en-US" altLang="zh-CN" sz="2000" b="1" smtClean="0"/>
              <a:t>Visual Studio 2008</a:t>
            </a:r>
            <a:r>
              <a:rPr lang="zh-CN" altLang="en-US" sz="2000" b="1" smtClean="0"/>
              <a:t>会自动添加该文件夹，用于存储数据，包含</a:t>
            </a:r>
            <a:r>
              <a:rPr lang="en-US" altLang="zh-CN" sz="2000" b="1" smtClean="0"/>
              <a:t>SQL Server 2005 Express Edition</a:t>
            </a:r>
            <a:r>
              <a:rPr lang="zh-CN" altLang="en-US" sz="2000" b="1" smtClean="0"/>
              <a:t>数据库文件和</a:t>
            </a:r>
            <a:r>
              <a:rPr lang="en-US" altLang="zh-CN" sz="2000" b="1" smtClean="0"/>
              <a:t>XML</a:t>
            </a:r>
            <a:r>
              <a:rPr lang="zh-CN" altLang="en-US" sz="2000" b="1" smtClean="0"/>
              <a:t>文件，当然，也可以将这些文件存储在其它任何地方。</a:t>
            </a:r>
            <a:endParaRPr lang="en-US" altLang="zh-CN" sz="2000" b="1" smtClean="0"/>
          </a:p>
          <a:p>
            <a:pPr lvl="1">
              <a:lnSpc>
                <a:spcPct val="120000"/>
              </a:lnSpc>
              <a:spcBef>
                <a:spcPct val="30000"/>
              </a:spcBef>
            </a:pPr>
            <a:r>
              <a:rPr lang="en-US" altLang="zh-CN" sz="2000" b="1" smtClean="0"/>
              <a:t>App_GlobalResources</a:t>
            </a:r>
            <a:r>
              <a:rPr lang="zh-CN" altLang="en-US" sz="2000" b="1" smtClean="0"/>
              <a:t>文件夹：保存</a:t>
            </a:r>
            <a:r>
              <a:rPr lang="en-US" altLang="zh-CN" sz="2000" b="1" smtClean="0"/>
              <a:t>Web</a:t>
            </a:r>
            <a:r>
              <a:rPr lang="zh-CN" altLang="en-US" sz="2000" b="1" smtClean="0"/>
              <a:t>应用程序中对所有页面都可见的全局资源。在开发一个多语言版本的</a:t>
            </a:r>
            <a:r>
              <a:rPr lang="en-US" altLang="zh-CN" sz="2000" b="1" smtClean="0"/>
              <a:t>Web</a:t>
            </a:r>
            <a:r>
              <a:rPr lang="zh-CN" altLang="en-US" sz="2000" b="1" smtClean="0"/>
              <a:t>应用程序，可用该目录进行本地化。</a:t>
            </a:r>
            <a:endParaRPr lang="zh-CN" altLang="en-US" sz="2000" b="1" smtClean="0"/>
          </a:p>
        </p:txBody>
      </p:sp>
      <p:sp>
        <p:nvSpPr>
          <p:cNvPr id="5" name="动作按钮: 后退或前一项 4">
            <a:hlinkClick r:id="rId1" action="ppaction://hlinksldjump" highlightClick="1"/>
          </p:cNvPr>
          <p:cNvSpPr/>
          <p:nvPr/>
        </p:nvSpPr>
        <p:spPr>
          <a:xfrm>
            <a:off x="8293100" y="6308725"/>
            <a:ext cx="309563" cy="231775"/>
          </a:xfrm>
          <a:prstGeom prst="actionButtonBackPrevious">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type="body" idx="4294967295"/>
          </p:nvPr>
        </p:nvSpPr>
        <p:spPr>
          <a:xfrm>
            <a:off x="377825" y="946150"/>
            <a:ext cx="8499475" cy="5548313"/>
          </a:xfrm>
          <a:noFill/>
        </p:spPr>
        <p:txBody>
          <a:bodyPr lIns="0" tIns="0" rIns="0" bIns="0"/>
          <a:lstStyle/>
          <a:p>
            <a:pPr>
              <a:lnSpc>
                <a:spcPct val="110000"/>
              </a:lnSpc>
              <a:spcBef>
                <a:spcPct val="50000"/>
              </a:spcBef>
            </a:pPr>
            <a:r>
              <a:rPr lang="zh-CN" altLang="en-US" sz="2400" b="1" smtClean="0"/>
              <a:t>应用程序文件夹（续）：</a:t>
            </a:r>
            <a:endParaRPr lang="en-US" altLang="zh-CN" sz="2400" b="1" smtClean="0"/>
          </a:p>
          <a:p>
            <a:pPr lvl="1">
              <a:lnSpc>
                <a:spcPct val="120000"/>
              </a:lnSpc>
              <a:spcBef>
                <a:spcPct val="30000"/>
              </a:spcBef>
            </a:pPr>
            <a:r>
              <a:rPr lang="en-US" altLang="zh-CN" sz="2000" b="1" smtClean="0"/>
              <a:t>App_LocalResources</a:t>
            </a:r>
            <a:r>
              <a:rPr lang="zh-CN" altLang="en-US" sz="2000" b="1" smtClean="0"/>
              <a:t>文件夹：与</a:t>
            </a:r>
            <a:r>
              <a:rPr lang="en-US" altLang="zh-CN" sz="2000" b="1" smtClean="0"/>
              <a:t>App_GlobalResources</a:t>
            </a:r>
            <a:r>
              <a:rPr lang="zh-CN" altLang="en-US" sz="2000" b="1" smtClean="0"/>
              <a:t>文件夹具有相同的功能，只是该目录下资源的可访问性，仅限于单个页面。</a:t>
            </a:r>
            <a:endParaRPr lang="zh-CN" altLang="en-US" sz="2000" b="1" smtClean="0"/>
          </a:p>
          <a:p>
            <a:pPr lvl="1">
              <a:lnSpc>
                <a:spcPct val="120000"/>
              </a:lnSpc>
              <a:spcBef>
                <a:spcPct val="50000"/>
              </a:spcBef>
            </a:pPr>
            <a:r>
              <a:rPr lang="en-US" altLang="zh-CN" sz="2000" b="1" smtClean="0"/>
              <a:t>App_WebReferences</a:t>
            </a:r>
            <a:r>
              <a:rPr lang="zh-CN" altLang="en-US" sz="2000" b="1" smtClean="0"/>
              <a:t>文件夹：存储</a:t>
            </a:r>
            <a:r>
              <a:rPr lang="en-US" altLang="zh-CN" sz="2000" b="1" smtClean="0"/>
              <a:t>Web</a:t>
            </a:r>
            <a:r>
              <a:rPr lang="zh-CN" altLang="en-US" sz="2000" b="1" smtClean="0"/>
              <a:t>应用程序使用的</a:t>
            </a:r>
            <a:r>
              <a:rPr lang="en-US" altLang="zh-CN" sz="2000" b="1" smtClean="0"/>
              <a:t>Web</a:t>
            </a:r>
            <a:r>
              <a:rPr lang="zh-CN" altLang="en-US" sz="2000" b="1" smtClean="0"/>
              <a:t>服务文件。</a:t>
            </a:r>
            <a:endParaRPr lang="zh-CN" altLang="en-US" sz="2000" b="1" smtClean="0"/>
          </a:p>
          <a:p>
            <a:pPr lvl="1">
              <a:lnSpc>
                <a:spcPct val="120000"/>
              </a:lnSpc>
              <a:spcBef>
                <a:spcPct val="50000"/>
              </a:spcBef>
            </a:pPr>
            <a:r>
              <a:rPr lang="en-US" altLang="zh-CN" sz="2000" b="1" smtClean="0"/>
              <a:t>App_Themes</a:t>
            </a:r>
            <a:r>
              <a:rPr lang="zh-CN" altLang="en-US" sz="2000" b="1" smtClean="0"/>
              <a:t>文件夹：存储</a:t>
            </a:r>
            <a:r>
              <a:rPr lang="en-US" altLang="zh-CN" sz="2000" b="1" smtClean="0"/>
              <a:t>Web</a:t>
            </a:r>
            <a:r>
              <a:rPr lang="zh-CN" altLang="en-US" sz="2000" b="1" smtClean="0"/>
              <a:t>应用程序中使用的主题，该主题是用于控制</a:t>
            </a:r>
            <a:r>
              <a:rPr lang="en-US" altLang="zh-CN" sz="2000" b="1" smtClean="0"/>
              <a:t>Web</a:t>
            </a:r>
            <a:r>
              <a:rPr lang="zh-CN" altLang="en-US" sz="2000" b="1" smtClean="0"/>
              <a:t>应用程序的外观。</a:t>
            </a:r>
            <a:endParaRPr lang="zh-CN" altLang="en-US" sz="2000" b="1" smtClean="0"/>
          </a:p>
          <a:p>
            <a:pPr lvl="1">
              <a:lnSpc>
                <a:spcPct val="120000"/>
              </a:lnSpc>
              <a:spcBef>
                <a:spcPct val="50000"/>
              </a:spcBef>
            </a:pPr>
            <a:r>
              <a:rPr lang="en-US" altLang="zh-CN" sz="2000" b="1" smtClean="0"/>
              <a:t>App_Browsers</a:t>
            </a:r>
            <a:r>
              <a:rPr lang="zh-CN" altLang="en-US" sz="2000" b="1" smtClean="0"/>
              <a:t>文件夹：包含</a:t>
            </a:r>
            <a:r>
              <a:rPr lang="en-US" altLang="zh-CN" sz="2000" b="1" smtClean="0"/>
              <a:t>ASP.NET</a:t>
            </a:r>
            <a:r>
              <a:rPr lang="zh-CN" altLang="en-US" sz="2000" b="1" smtClean="0"/>
              <a:t>用于标识个别浏览器并确定其功能的浏览器定义（</a:t>
            </a:r>
            <a:r>
              <a:rPr lang="en-US" altLang="zh-CN" sz="2000" b="1" smtClean="0"/>
              <a:t>.browser</a:t>
            </a:r>
            <a:r>
              <a:rPr lang="zh-CN" altLang="en-US" sz="2000" b="1" smtClean="0"/>
              <a:t>）文件。</a:t>
            </a:r>
            <a:endParaRPr lang="zh-CN" altLang="en-US" sz="2000" b="1" smtClean="0"/>
          </a:p>
        </p:txBody>
      </p:sp>
      <p:sp>
        <p:nvSpPr>
          <p:cNvPr id="5" name="动作按钮: 后退或前一项 4">
            <a:hlinkClick r:id="rId1" action="ppaction://hlinksldjump" highlightClick="1"/>
          </p:cNvPr>
          <p:cNvSpPr/>
          <p:nvPr/>
        </p:nvSpPr>
        <p:spPr>
          <a:xfrm>
            <a:off x="8261350" y="6029325"/>
            <a:ext cx="309563" cy="231775"/>
          </a:xfrm>
          <a:prstGeom prst="actionButtonBackPrevious">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Grp="1" noRot="1" noChangeArrowheads="1"/>
          </p:cNvSpPr>
          <p:nvPr>
            <p:ph type="ctrTitle"/>
          </p:nvPr>
        </p:nvSpPr>
        <p:spPr>
          <a:xfrm>
            <a:off x="3529013" y="2117725"/>
            <a:ext cx="5008562" cy="1470025"/>
          </a:xfrm>
        </p:spPr>
        <p:txBody>
          <a:bodyPr/>
          <a:lstStyle/>
          <a:p>
            <a:pPr eaLnBrk="1" hangingPunct="1"/>
            <a:r>
              <a:rPr lang="zh-CN" altLang="en-US" b="1" smtClean="0"/>
              <a:t>本 章 结 束！</a:t>
            </a:r>
            <a:endParaRPr lang="zh-CN" altLang="en-US" b="1" smtClean="0"/>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30213" y="592138"/>
            <a:ext cx="8229600" cy="942975"/>
          </a:xfrm>
        </p:spPr>
        <p:txBody>
          <a:bodyPr lIns="0"/>
          <a:lstStyle/>
          <a:p>
            <a:pPr eaLnBrk="1" hangingPunct="1"/>
            <a:r>
              <a:rPr lang="en-US" altLang="zh-CN" sz="3600" b="1" smtClean="0"/>
              <a:t>3.1.3 ASP.NET </a:t>
            </a:r>
            <a:r>
              <a:rPr lang="zh-CN" altLang="en-US" sz="3600" b="1" smtClean="0"/>
              <a:t>页面的处理过程</a:t>
            </a:r>
            <a:endParaRPr lang="zh-CN" altLang="en-US" sz="3600" b="1" smtClean="0"/>
          </a:p>
        </p:txBody>
      </p:sp>
      <p:sp>
        <p:nvSpPr>
          <p:cNvPr id="18435" name="Rectangle 3"/>
          <p:cNvSpPr>
            <a:spLocks noGrp="1" noChangeArrowheads="1"/>
          </p:cNvSpPr>
          <p:nvPr>
            <p:ph type="body" idx="4294967295"/>
          </p:nvPr>
        </p:nvSpPr>
        <p:spPr>
          <a:xfrm>
            <a:off x="377825" y="1649413"/>
            <a:ext cx="8499475" cy="1941512"/>
          </a:xfrm>
          <a:noFill/>
        </p:spPr>
        <p:txBody>
          <a:bodyPr lIns="0" tIns="0" rIns="0" bIns="0"/>
          <a:lstStyle/>
          <a:p>
            <a:pPr eaLnBrk="1" hangingPunct="1">
              <a:lnSpc>
                <a:spcPct val="120000"/>
              </a:lnSpc>
            </a:pPr>
            <a:r>
              <a:rPr lang="en-US" altLang="zh-CN" sz="2400" b="1" smtClean="0"/>
              <a:t>Web</a:t>
            </a:r>
            <a:r>
              <a:rPr lang="zh-CN" altLang="en-US" sz="2400" b="1" smtClean="0"/>
              <a:t>服务器根据被请求的文件的扩展名，来确定被</a:t>
            </a:r>
            <a:r>
              <a:rPr lang="zh-CN" altLang="en-US" sz="2400" b="1" smtClean="0"/>
              <a:t>请求的页面是动态页面还是静态页面。</a:t>
            </a:r>
            <a:endParaRPr lang="zh-CN" altLang="en-US" sz="2400" b="1" smtClean="0"/>
          </a:p>
          <a:p>
            <a:pPr eaLnBrk="1" hangingPunct="1">
              <a:lnSpc>
                <a:spcPct val="120000"/>
              </a:lnSpc>
            </a:pPr>
            <a:r>
              <a:rPr lang="zh-CN" altLang="en-US" sz="2400" b="1" smtClean="0"/>
              <a:t>静态页面的处理过程：</a:t>
            </a:r>
            <a:endParaRPr lang="zh-CN" altLang="en-US" sz="2400" b="1" smtClean="0"/>
          </a:p>
        </p:txBody>
      </p:sp>
      <p:pic>
        <p:nvPicPr>
          <p:cNvPr id="18436" name="Picture 5"/>
          <p:cNvPicPr>
            <a:picLocks noChangeAspect="1" noChangeArrowheads="1"/>
          </p:cNvPicPr>
          <p:nvPr/>
        </p:nvPicPr>
        <p:blipFill>
          <a:blip r:embed="rId1" cstate="print"/>
          <a:srcRect/>
          <a:stretch>
            <a:fillRect/>
          </a:stretch>
        </p:blipFill>
        <p:spPr bwMode="auto">
          <a:xfrm>
            <a:off x="568325" y="3363913"/>
            <a:ext cx="8008938" cy="2657475"/>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Template">
  <a:themeElements>
    <a:clrScheme name="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fontScheme name="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333333"/>
          </a:solidFill>
          <a:prstDash val="solid"/>
          <a:round/>
          <a:headEnd type="none" w="med" len="med"/>
          <a:tailEnd type="none" w="med" len="med"/>
        </a:ln>
      </a:spPr>
      <a:bodyPr vert="horz" wrap="squar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Arial Narrow" panose="020B0606020202030204"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rgbClr val="333333"/>
          </a:solidFill>
          <a:prstDash val="solid"/>
          <a:round/>
          <a:headEnd type="none" w="med" len="med"/>
          <a:tailEnd type="none" w="med" len="med"/>
        </a:ln>
      </a:spPr>
      <a:bodyPr vert="horz" wrap="squar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Arial Narrow" panose="020B0606020202030204" pitchFamily="34" charset="0"/>
          </a:defRPr>
        </a:defPPr>
      </a:lstStyle>
    </a:lnDef>
  </a:objectDefaults>
  <a:extraClrSchemeLst>
    <a:extraClrScheme>
      <a:clrScheme nam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通用_红_2">
  <a:themeElements>
    <a:clrScheme name="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通用_红_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通用_红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红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红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红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红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红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红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红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红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红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红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红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通用_红_2">
  <a:themeElements>
    <a:clrScheme name="1_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通用_红_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通用_红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通用_红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通用_红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通用_红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通用_红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通用_红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通用_红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通用_红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通用_红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通用_红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通用_红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通用_红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通用_红_2">
  <a:themeElements>
    <a:clrScheme name="2_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通用_红_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2_通用_红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通用_红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通用_红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通用_红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通用_红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通用_红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通用_红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通用_红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通用_红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通用_红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通用_红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通用_红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0</TotalTime>
  <Words>15954</Words>
  <Application>WPS 演示</Application>
  <PresentationFormat>全屏显示(4:3)</PresentationFormat>
  <Paragraphs>857</Paragraphs>
  <Slides>84</Slides>
  <Notes>82</Notes>
  <HiddenSlides>0</HiddenSlides>
  <MMClips>0</MMClips>
  <ScaleCrop>false</ScaleCrop>
  <HeadingPairs>
    <vt:vector size="6" baseType="variant">
      <vt:variant>
        <vt:lpstr>已用的字体</vt:lpstr>
      </vt:variant>
      <vt:variant>
        <vt:i4>13</vt:i4>
      </vt:variant>
      <vt:variant>
        <vt:lpstr>主题</vt:lpstr>
      </vt:variant>
      <vt:variant>
        <vt:i4>5</vt:i4>
      </vt:variant>
      <vt:variant>
        <vt:lpstr>幻灯片标题</vt:lpstr>
      </vt:variant>
      <vt:variant>
        <vt:i4>84</vt:i4>
      </vt:variant>
    </vt:vector>
  </HeadingPairs>
  <TitlesOfParts>
    <vt:vector size="102" baseType="lpstr">
      <vt:lpstr>Arial</vt:lpstr>
      <vt:lpstr>宋体</vt:lpstr>
      <vt:lpstr>Wingdings</vt:lpstr>
      <vt:lpstr>Arial Narrow</vt:lpstr>
      <vt:lpstr>Times New Roman</vt:lpstr>
      <vt:lpstr>黑体</vt:lpstr>
      <vt:lpstr>微软雅黑</vt:lpstr>
      <vt:lpstr>Arial Unicode MS</vt:lpstr>
      <vt:lpstr>华文中宋</vt:lpstr>
      <vt:lpstr>幼圆</vt:lpstr>
      <vt:lpstr>Adobe 黑体 Std R</vt:lpstr>
      <vt:lpstr>华文细黑</vt:lpstr>
      <vt:lpstr>Calibri</vt:lpstr>
      <vt:lpstr>Template</vt:lpstr>
      <vt:lpstr>通用_红_2</vt:lpstr>
      <vt:lpstr>1_通用_红_2</vt:lpstr>
      <vt:lpstr>2_通用_红_2</vt:lpstr>
      <vt:lpstr>古瓶荷花</vt:lpstr>
      <vt:lpstr>Web编程技术</vt:lpstr>
      <vt:lpstr>主要内容</vt:lpstr>
      <vt:lpstr>3.1  ASP.NET 3.5 开发基础 </vt:lpstr>
      <vt:lpstr>ASP.NET 3.5 开发基础</vt:lpstr>
      <vt:lpstr>3.1.1 ASP.NET 3.5的开发及运行环境 </vt:lpstr>
      <vt:lpstr>PowerPoint 演示文稿</vt:lpstr>
      <vt:lpstr>3.1.2 Web 服务器 </vt:lpstr>
      <vt:lpstr>PowerPoint 演示文稿</vt:lpstr>
      <vt:lpstr>3.1.3 ASP.NET 页面的处理过程</vt:lpstr>
      <vt:lpstr>PowerPoint 演示文稿</vt:lpstr>
      <vt:lpstr>3.2 Visual Studio 2008集成开发环境</vt:lpstr>
      <vt:lpstr>创建一个新的ASP.NET 网站</vt:lpstr>
      <vt:lpstr>PowerPoint 演示文稿</vt:lpstr>
      <vt:lpstr>PowerPoint 演示文稿</vt:lpstr>
      <vt:lpstr>PowerPoint 演示文稿</vt:lpstr>
      <vt:lpstr>PowerPoint 演示文稿</vt:lpstr>
      <vt:lpstr>PowerPoint 演示文稿</vt:lpstr>
      <vt:lpstr>3.3  理解ASP.NET 编程模型</vt:lpstr>
      <vt:lpstr>3.3.1 ASP.NET 网页组成概述 </vt:lpstr>
      <vt:lpstr>PowerPoint 演示文稿</vt:lpstr>
      <vt:lpstr>3.3.2 ASP.NET 网页的可视化项目部分</vt:lpstr>
      <vt:lpstr>PowerPoint 演示文稿</vt:lpstr>
      <vt:lpstr>PowerPoint 演示文稿</vt:lpstr>
      <vt:lpstr>3.3.3    ASP.NET 网页的用户界面逻辑部分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  进一步认识ASP.NET 网页</vt:lpstr>
      <vt:lpstr>3.4.2 探讨ASP.NET的Page类</vt:lpstr>
      <vt:lpstr>PowerPoint 演示文稿</vt:lpstr>
      <vt:lpstr>PowerPoint 演示文稿</vt:lpstr>
      <vt:lpstr>PowerPoint 演示文稿</vt:lpstr>
      <vt:lpstr>PowerPoint 演示文稿</vt:lpstr>
      <vt:lpstr>3.4.3 ASP.NET网页的运行模式</vt:lpstr>
      <vt:lpstr>PowerPoint 演示文稿</vt:lpstr>
      <vt:lpstr>PowerPoint 演示文稿</vt:lpstr>
      <vt:lpstr>PowerPoint 演示文稿</vt:lpstr>
      <vt:lpstr>3.4.4   ASP.NET网页生命周期阶段及生命周期事件</vt:lpstr>
      <vt:lpstr>PowerPoint 演示文稿</vt:lpstr>
      <vt:lpstr>PowerPoint 演示文稿</vt:lpstr>
      <vt:lpstr>PowerPoint 演示文稿</vt:lpstr>
      <vt:lpstr>PowerPoint 演示文稿</vt:lpstr>
      <vt:lpstr>PowerPoint 演示文稿</vt:lpstr>
      <vt:lpstr>3.4.5  Page类的属性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附录A   ASP.NET网页语法概述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附录B   Page类的内置对象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 章 结 束！</vt:lpstr>
    </vt:vector>
  </TitlesOfParts>
  <Company>Winarray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YangGang</dc:creator>
  <cp:lastModifiedBy>huang</cp:lastModifiedBy>
  <cp:revision>778</cp:revision>
  <dcterms:created xsi:type="dcterms:W3CDTF">2007-01-18T01:29:00Z</dcterms:created>
  <dcterms:modified xsi:type="dcterms:W3CDTF">2021-03-10T07:51:01Z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F83035F833AA4F9DA0A29FC041CCA0A9</vt:lpwstr>
  </property>
</Properties>
</file>