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53" r:id="rId3"/>
    <p:sldId id="260" r:id="rId4"/>
    <p:sldId id="261" r:id="rId5"/>
    <p:sldId id="262" r:id="rId6"/>
    <p:sldId id="267" r:id="rId7"/>
    <p:sldId id="268" r:id="rId8"/>
    <p:sldId id="269" r:id="rId9"/>
    <p:sldId id="270" r:id="rId10"/>
    <p:sldId id="271" r:id="rId11"/>
    <p:sldId id="263" r:id="rId12"/>
    <p:sldId id="306" r:id="rId13"/>
    <p:sldId id="264" r:id="rId14"/>
    <p:sldId id="265" r:id="rId15"/>
    <p:sldId id="266" r:id="rId16"/>
    <p:sldId id="272" r:id="rId17"/>
    <p:sldId id="273" r:id="rId18"/>
    <p:sldId id="274" r:id="rId19"/>
    <p:sldId id="275" r:id="rId20"/>
    <p:sldId id="259" r:id="rId21"/>
    <p:sldId id="405" r:id="rId22"/>
    <p:sldId id="258" r:id="rId23"/>
    <p:sldId id="276" r:id="rId24"/>
    <p:sldId id="277" r:id="rId25"/>
    <p:sldId id="299" r:id="rId26"/>
    <p:sldId id="298" r:id="rId27"/>
    <p:sldId id="300" r:id="rId28"/>
    <p:sldId id="278" r:id="rId29"/>
    <p:sldId id="307" r:id="rId30"/>
    <p:sldId id="310" r:id="rId31"/>
    <p:sldId id="280" r:id="rId32"/>
    <p:sldId id="281" r:id="rId33"/>
    <p:sldId id="282" r:id="rId34"/>
    <p:sldId id="302" r:id="rId35"/>
    <p:sldId id="283" r:id="rId36"/>
    <p:sldId id="303" r:id="rId37"/>
    <p:sldId id="308" r:id="rId38"/>
    <p:sldId id="286" r:id="rId39"/>
    <p:sldId id="285" r:id="rId40"/>
    <p:sldId id="311" r:id="rId41"/>
    <p:sldId id="309" r:id="rId42"/>
    <p:sldId id="301" r:id="rId43"/>
    <p:sldId id="288" r:id="rId44"/>
    <p:sldId id="304" r:id="rId45"/>
    <p:sldId id="305" r:id="rId46"/>
    <p:sldId id="291" r:id="rId47"/>
    <p:sldId id="293" r:id="rId48"/>
    <p:sldId id="294" r:id="rId49"/>
    <p:sldId id="295" r:id="rId50"/>
    <p:sldId id="296" r:id="rId51"/>
    <p:sldId id="297" r:id="rId52"/>
    <p:sldId id="289"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0396"/>
    <a:srgbClr val="6666FF"/>
    <a:srgbClr val="D60093"/>
    <a:srgbClr val="663300"/>
    <a:srgbClr val="FF9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114"/>
      </p:cViewPr>
      <p:guideLst>
        <p:guide orient="horz" pos="2160"/>
        <p:guide pos="28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endParaRPr lang="zh-CN" altLang="en-US"/>
          </a:p>
        </p:txBody>
      </p:sp>
      <p:sp>
        <p:nvSpPr>
          <p:cNvPr id="5123"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C26A8266-B07F-47B6-96B0-7215C90DDC4F}"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FA4283C-2A33-42EA-AB02-9C4477D0721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0F37C71-4414-427D-952F-97BF7569E527}"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9CFA629F-FCF4-4AC6-86DA-C21F8D379A7D}"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0D5C70C-2ADC-4FD2-97A9-4A796B1F92EC}"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C2AB678-F67A-4D6F-8505-8F991BAF45FD}"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0B2D8B1-8B4F-40B7-94F1-439B8E734E7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B40371FD-AA98-4475-8DC2-8994F8902B1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3836596-CDD5-404F-9942-41BE9002755F}"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4332A67-932F-4CAE-9191-6F894E1EA79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981B830-96BD-4830-A6FD-9BD7E3631A2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C019A3-E277-4549-94A9-4E19FA02B32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100" name="Rectangle 4"/>
          <p:cNvSpPr>
            <a:spLocks noGrp="1" noChangeArrowheads="1"/>
          </p:cNvSpPr>
          <p:nvPr>
            <p:ph type="dt" sz="half" idx="2"/>
          </p:nvPr>
        </p:nvSpPr>
        <p:spPr bwMode="auto">
          <a:xfrm>
            <a:off x="301625" y="6019800"/>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a:defRPr/>
            </a:pPr>
            <a:endParaRPr lang="en-US" altLang="zh-CN"/>
          </a:p>
        </p:txBody>
      </p:sp>
      <p:sp>
        <p:nvSpPr>
          <p:cNvPr id="4101" name="Rectangle 5"/>
          <p:cNvSpPr>
            <a:spLocks noGrp="1" noChangeArrowheads="1"/>
          </p:cNvSpPr>
          <p:nvPr>
            <p:ph type="ftr" sz="quarter" idx="3"/>
          </p:nvPr>
        </p:nvSpPr>
        <p:spPr bwMode="auto">
          <a:xfrm>
            <a:off x="3124200" y="6019800"/>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4102" name="Rectangle 6"/>
          <p:cNvSpPr>
            <a:spLocks noGrp="1" noChangeArrowheads="1"/>
          </p:cNvSpPr>
          <p:nvPr>
            <p:ph type="sldNum" sz="quarter" idx="4"/>
          </p:nvPr>
        </p:nvSpPr>
        <p:spPr bwMode="auto">
          <a:xfrm>
            <a:off x="6553200" y="6019800"/>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B6B39F0B-A2D7-45E7-8905-04B98165CB3D}"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4.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1.xml"/><Relationship Id="rId1" Type="http://schemas.openxmlformats.org/officeDocument/2006/relationships/slide" Target="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45.xml"/><Relationship Id="rId3" Type="http://schemas.openxmlformats.org/officeDocument/2006/relationships/slide" Target="slide22.xml"/><Relationship Id="rId2" Type="http://schemas.openxmlformats.org/officeDocument/2006/relationships/slide" Target="slide17.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2.xml"/><Relationship Id="rId3" Type="http://schemas.openxmlformats.org/officeDocument/2006/relationships/slide" Target="slide41.xml"/><Relationship Id="rId2" Type="http://schemas.openxmlformats.org/officeDocument/2006/relationships/slide" Target="slide30.xml"/><Relationship Id="rId1" Type="http://schemas.openxmlformats.org/officeDocument/2006/relationships/slide" Target="slide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slide" Target="slide2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37.xml"/><Relationship Id="rId2" Type="http://schemas.openxmlformats.org/officeDocument/2006/relationships/slide" Target="slide34.xml"/><Relationship Id="rId1" Type="http://schemas.openxmlformats.org/officeDocument/2006/relationships/slide" Target="slide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16.xml"/><Relationship Id="rId3" Type="http://schemas.openxmlformats.org/officeDocument/2006/relationships/slide" Target="slide15.xml"/><Relationship Id="rId2" Type="http://schemas.openxmlformats.org/officeDocument/2006/relationships/slide" Target="slide10.xml"/><Relationship Id="rId1" Type="http://schemas.openxmlformats.org/officeDocument/2006/relationships/slide" Target="slide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2.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50.xml"/><Relationship Id="rId3" Type="http://schemas.openxmlformats.org/officeDocument/2006/relationships/slide" Target="slide49.xml"/><Relationship Id="rId2" Type="http://schemas.openxmlformats.org/officeDocument/2006/relationships/slide" Target="slide48.xml"/><Relationship Id="rId1" Type="http://schemas.openxmlformats.org/officeDocument/2006/relationships/slide" Target="slide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 Target="slide4.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924300" y="1811655"/>
            <a:ext cx="4648200" cy="1981200"/>
          </a:xfrm>
        </p:spPr>
        <p:txBody>
          <a:bodyPr/>
          <a:lstStyle/>
          <a:p>
            <a:r>
              <a:rPr lang="en-US" altLang="zh-CN" b="1" dirty="0">
                <a:sym typeface="+mn-ea"/>
              </a:rPr>
              <a:t>Web</a:t>
            </a:r>
            <a:r>
              <a:rPr lang="zh-CN" altLang="en-US" b="1" dirty="0">
                <a:sym typeface="+mn-ea"/>
              </a:rPr>
              <a:t>编程技术</a:t>
            </a:r>
            <a:endParaRPr lang="en-US" smtClean="0"/>
          </a:p>
        </p:txBody>
      </p:sp>
      <p:sp>
        <p:nvSpPr>
          <p:cNvPr id="3075" name="Rectangle 3"/>
          <p:cNvSpPr>
            <a:spLocks noGrp="1" noRot="1"/>
          </p:cNvSpPr>
          <p:nvPr>
            <p:ph type="subTitle" idx="1"/>
          </p:nvPr>
        </p:nvSpPr>
        <p:spPr>
          <a:xfrm>
            <a:off x="3924300" y="3636645"/>
            <a:ext cx="4572000" cy="2096135"/>
          </a:xfrm>
        </p:spPr>
        <p:txBody>
          <a:bodyPr vert="horz" wrap="square" lIns="91440" tIns="45720" rIns="91440" bIns="45720" anchor="t"/>
          <a:p>
            <a:pPr eaLnBrk="1" hangingPunct="1">
              <a:buSzPct val="70000"/>
            </a:pPr>
            <a:r>
              <a:rPr lang="zh-CN" altLang="en-US" sz="3600" dirty="0">
                <a:latin typeface="+mn-lt"/>
                <a:ea typeface="+mn-ea"/>
                <a:cs typeface="+mn-cs"/>
              </a:rPr>
              <a:t>第</a:t>
            </a:r>
            <a:r>
              <a:rPr lang="en-US" altLang="zh-CN" sz="3600" dirty="0">
                <a:latin typeface="+mn-lt"/>
                <a:ea typeface="+mn-ea"/>
                <a:cs typeface="+mn-cs"/>
              </a:rPr>
              <a:t>4</a:t>
            </a:r>
            <a:r>
              <a:rPr lang="zh-CN" altLang="en-US" sz="3600" dirty="0">
                <a:latin typeface="+mn-lt"/>
                <a:ea typeface="+mn-ea"/>
                <a:cs typeface="+mn-cs"/>
              </a:rPr>
              <a:t>讲</a:t>
            </a:r>
            <a:endParaRPr lang="zh-CN" altLang="en-US" sz="3600" dirty="0">
              <a:latin typeface="+mn-lt"/>
              <a:ea typeface="+mn-ea"/>
              <a:cs typeface="+mn-cs"/>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en-US" altLang="zh-CN" smtClean="0"/>
              <a:t>HTML</a:t>
            </a:r>
            <a:r>
              <a:rPr lang="zh-CN" altLang="en-US" smtClean="0"/>
              <a:t>服务器控件</a:t>
            </a:r>
            <a:endParaRPr lang="zh-CN" altLang="en-US" smtClean="0"/>
          </a:p>
        </p:txBody>
      </p:sp>
      <p:sp>
        <p:nvSpPr>
          <p:cNvPr id="7171" name="Rectangle 3"/>
          <p:cNvSpPr>
            <a:spLocks noGrp="1" noRot="1" noChangeArrowheads="1"/>
          </p:cNvSpPr>
          <p:nvPr>
            <p:ph type="body" idx="1"/>
          </p:nvPr>
        </p:nvSpPr>
        <p:spPr>
          <a:xfrm>
            <a:off x="304800" y="1916113"/>
            <a:ext cx="8540750" cy="4392612"/>
          </a:xfrm>
        </p:spPr>
        <p:txBody>
          <a:bodyPr/>
          <a:lstStyle/>
          <a:p>
            <a:pPr marL="1066800" lvl="1" indent="-609600" eaLnBrk="1" hangingPunct="1">
              <a:lnSpc>
                <a:spcPct val="120000"/>
              </a:lnSpc>
            </a:pPr>
            <a:r>
              <a:rPr lang="zh-CN" altLang="en-US" smtClean="0"/>
              <a:t>在默认设置下，</a:t>
            </a:r>
            <a:r>
              <a:rPr lang="en-US" altLang="zh-CN" smtClean="0"/>
              <a:t>ASP.NET</a:t>
            </a:r>
            <a:r>
              <a:rPr lang="zh-CN" altLang="en-US" smtClean="0"/>
              <a:t>网页上的 </a:t>
            </a:r>
            <a:r>
              <a:rPr lang="en-US" altLang="zh-CN" smtClean="0"/>
              <a:t>HTML</a:t>
            </a:r>
            <a:r>
              <a:rPr lang="zh-CN" altLang="en-US" smtClean="0"/>
              <a:t>元素不能被</a:t>
            </a:r>
            <a:r>
              <a:rPr lang="en-US" altLang="zh-CN" smtClean="0"/>
              <a:t>ASP.NET</a:t>
            </a:r>
            <a:r>
              <a:rPr lang="zh-CN" altLang="en-US" smtClean="0"/>
              <a:t>服务器端直接使用，但如果将</a:t>
            </a:r>
            <a:r>
              <a:rPr lang="en-US" altLang="zh-CN" smtClean="0"/>
              <a:t>HTML</a:t>
            </a:r>
            <a:r>
              <a:rPr lang="zh-CN" altLang="en-US" smtClean="0"/>
              <a:t>元素转换为</a:t>
            </a:r>
            <a:r>
              <a:rPr lang="en-US" altLang="zh-CN" smtClean="0"/>
              <a:t>HTML</a:t>
            </a:r>
            <a:r>
              <a:rPr lang="zh-CN" altLang="en-US" smtClean="0"/>
              <a:t>服务器控件，便可在服务器端使用这些</a:t>
            </a:r>
            <a:r>
              <a:rPr lang="en-US" altLang="zh-CN" smtClean="0"/>
              <a:t>HTML</a:t>
            </a:r>
            <a:r>
              <a:rPr lang="zh-CN" altLang="en-US" smtClean="0"/>
              <a:t>元素（如通过事件处理程序对其进行控制）。</a:t>
            </a:r>
            <a:endParaRPr lang="en-US" altLang="zh-CN" smtClean="0"/>
          </a:p>
          <a:p>
            <a:pPr marL="1066800" lvl="1" indent="-609600" eaLnBrk="1" hangingPunct="1">
              <a:lnSpc>
                <a:spcPct val="120000"/>
              </a:lnSpc>
            </a:pPr>
            <a:r>
              <a:rPr lang="en-US" altLang="zh-CN" smtClean="0"/>
              <a:t>ASP.NET</a:t>
            </a:r>
            <a:r>
              <a:rPr lang="zh-CN" altLang="en-US" smtClean="0"/>
              <a:t>已为网上最常用的</a:t>
            </a:r>
            <a:r>
              <a:rPr lang="en-US" altLang="zh-CN" smtClean="0"/>
              <a:t>HTML</a:t>
            </a:r>
            <a:r>
              <a:rPr lang="zh-CN" altLang="en-US" smtClean="0"/>
              <a:t>元素提供了预定义的</a:t>
            </a:r>
            <a:r>
              <a:rPr lang="en-US" altLang="zh-CN" smtClean="0"/>
              <a:t>HTML</a:t>
            </a:r>
            <a:r>
              <a:rPr lang="zh-CN" altLang="en-US" smtClean="0"/>
              <a:t>服务器控件（即对标准</a:t>
            </a:r>
            <a:r>
              <a:rPr lang="en-US" altLang="zh-CN" smtClean="0"/>
              <a:t>HTML</a:t>
            </a:r>
            <a:r>
              <a:rPr lang="zh-CN" altLang="en-US" smtClean="0"/>
              <a:t>元素的类封装）这些预定义的</a:t>
            </a:r>
            <a:r>
              <a:rPr lang="en-US" altLang="zh-CN" smtClean="0"/>
              <a:t>HTML</a:t>
            </a:r>
            <a:r>
              <a:rPr lang="zh-CN" altLang="en-US" smtClean="0"/>
              <a:t>服务器控件会共享通用控件的基本属性，同时也有自己专用的一套属性和事件。</a:t>
            </a: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a:xfrm>
            <a:off x="304800" y="981075"/>
            <a:ext cx="8540750" cy="5256213"/>
          </a:xfrm>
        </p:spPr>
        <p:txBody>
          <a:bodyPr/>
          <a:lstStyle/>
          <a:p>
            <a:pPr marL="609600" lvl="0" indent="-609600" eaLnBrk="1" hangingPunct="1">
              <a:lnSpc>
                <a:spcPct val="130000"/>
              </a:lnSpc>
              <a:spcBef>
                <a:spcPts val="20"/>
              </a:spcBef>
              <a:spcAft>
                <a:spcPts val="0"/>
              </a:spcAft>
              <a:buFont typeface="+mj-ea"/>
              <a:buAutoNum type="ea1JpnChsDbPeriod"/>
            </a:pPr>
            <a:r>
              <a:rPr lang="zh-CN" altLang="en-US" sz="2800" smtClean="0">
                <a:sym typeface="+mn-ea"/>
              </a:rPr>
              <a:t>创建</a:t>
            </a:r>
            <a:r>
              <a:rPr lang="en-US" altLang="zh-CN" sz="2800" smtClean="0">
                <a:sym typeface="+mn-ea"/>
              </a:rPr>
              <a:t>HTML</a:t>
            </a:r>
            <a:r>
              <a:rPr lang="zh-CN" altLang="en-US" sz="2800" smtClean="0">
                <a:sym typeface="+mn-ea"/>
              </a:rPr>
              <a:t>服务器控件的基本方法</a:t>
            </a:r>
            <a:endParaRPr lang="zh-CN" altLang="en-US" smtClean="0"/>
          </a:p>
          <a:p>
            <a:pPr marL="1066800" lvl="1" indent="-609600" eaLnBrk="1" hangingPunct="1">
              <a:lnSpc>
                <a:spcPct val="130000"/>
              </a:lnSpc>
              <a:spcBef>
                <a:spcPts val="20"/>
              </a:spcBef>
              <a:spcAft>
                <a:spcPts val="0"/>
              </a:spcAft>
            </a:pPr>
            <a:r>
              <a:rPr lang="zh-CN" altLang="en-US" smtClean="0"/>
              <a:t>在</a:t>
            </a:r>
            <a:r>
              <a:rPr lang="en-US" altLang="zh-CN" smtClean="0"/>
              <a:t>ASP.NET</a:t>
            </a:r>
            <a:r>
              <a:rPr lang="zh-CN" altLang="en-US" smtClean="0"/>
              <a:t>页面上，</a:t>
            </a:r>
            <a:r>
              <a:rPr lang="zh-CN" altLang="en-US" smtClean="0"/>
              <a:t>在</a:t>
            </a:r>
            <a:r>
              <a:rPr lang="en-US" altLang="zh-CN" smtClean="0"/>
              <a:t>HTML</a:t>
            </a:r>
            <a:r>
              <a:rPr lang="zh-CN" altLang="en-US" smtClean="0"/>
              <a:t>控件（元素）中添加一个在服务器端运行的属性，即可以由通用的客户端</a:t>
            </a:r>
            <a:r>
              <a:rPr lang="en-US" altLang="zh-CN" smtClean="0"/>
              <a:t>HTML</a:t>
            </a:r>
            <a:r>
              <a:rPr lang="zh-CN" altLang="en-US" smtClean="0"/>
              <a:t>控件（元素）转变为服务器端</a:t>
            </a:r>
            <a:r>
              <a:rPr lang="en-US" altLang="zh-CN" smtClean="0"/>
              <a:t>HTML</a:t>
            </a:r>
            <a:r>
              <a:rPr lang="zh-CN" altLang="en-US" smtClean="0"/>
              <a:t>控件，使开发人员可以对其进行编程。</a:t>
            </a:r>
            <a:endParaRPr lang="en-US" altLang="zh-CN"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304800" y="1115695"/>
            <a:ext cx="8540750" cy="4977130"/>
          </a:xfrm>
        </p:spPr>
        <p:txBody>
          <a:bodyPr/>
          <a:lstStyle/>
          <a:p>
            <a:pPr marL="1066800" lvl="1" indent="-609600" eaLnBrk="1" hangingPunct="1">
              <a:lnSpc>
                <a:spcPct val="130000"/>
              </a:lnSpc>
              <a:spcBef>
                <a:spcPts val="20"/>
              </a:spcBef>
              <a:spcAft>
                <a:spcPts val="0"/>
              </a:spcAft>
            </a:pPr>
            <a:r>
              <a:rPr lang="zh-CN" altLang="en-US" smtClean="0"/>
              <a:t>下面示出</a:t>
            </a:r>
            <a:r>
              <a:rPr lang="en-US" altLang="zh-CN" smtClean="0"/>
              <a:t>HTML</a:t>
            </a:r>
            <a:r>
              <a:rPr lang="zh-CN" altLang="en-US" smtClean="0"/>
              <a:t>服务器控件的方法：</a:t>
            </a:r>
            <a:endParaRPr lang="zh-CN" altLang="en-US" smtClean="0"/>
          </a:p>
          <a:p>
            <a:pPr marL="1371600" lvl="2" indent="-457200" eaLnBrk="1" hangingPunct="1">
              <a:lnSpc>
                <a:spcPct val="130000"/>
              </a:lnSpc>
              <a:spcBef>
                <a:spcPts val="20"/>
              </a:spcBef>
              <a:spcAft>
                <a:spcPts val="0"/>
              </a:spcAft>
            </a:pPr>
            <a:r>
              <a:rPr lang="zh-CN" altLang="en-US" smtClean="0"/>
              <a:t>在</a:t>
            </a:r>
            <a:r>
              <a:rPr lang="en-US" altLang="zh-CN" smtClean="0"/>
              <a:t>Visual Studio 2008</a:t>
            </a:r>
            <a:r>
              <a:rPr lang="zh-CN" altLang="en-US" smtClean="0"/>
              <a:t>集成开发环境中，从工具箱的“</a:t>
            </a:r>
            <a:r>
              <a:rPr lang="en-US" altLang="zh-CN" smtClean="0"/>
              <a:t>HTML”</a:t>
            </a:r>
            <a:r>
              <a:rPr lang="zh-CN" altLang="en-US" smtClean="0"/>
              <a:t>选项中拖放一个</a:t>
            </a:r>
            <a:r>
              <a:rPr lang="en-US" altLang="zh-CN" smtClean="0"/>
              <a:t>Input(submit)</a:t>
            </a:r>
            <a:r>
              <a:rPr lang="zh-CN" altLang="en-US" smtClean="0"/>
              <a:t>按钮控件到设计页面上，切换到源视图，</a:t>
            </a:r>
            <a:r>
              <a:rPr lang="en-US" altLang="zh-CN" smtClean="0"/>
              <a:t>Input(submit)</a:t>
            </a:r>
            <a:r>
              <a:rPr lang="zh-CN" altLang="en-US" smtClean="0"/>
              <a:t>的</a:t>
            </a:r>
            <a:r>
              <a:rPr lang="en-US" altLang="zh-CN" smtClean="0"/>
              <a:t>HTML</a:t>
            </a:r>
            <a:r>
              <a:rPr lang="zh-CN" altLang="en-US" smtClean="0"/>
              <a:t>源代码标记如下：</a:t>
            </a:r>
            <a:endParaRPr lang="zh-CN" altLang="en-US" smtClean="0"/>
          </a:p>
          <a:p>
            <a:pPr marL="1371600" lvl="2" indent="-457200" eaLnBrk="1" hangingPunct="1">
              <a:lnSpc>
                <a:spcPct val="130000"/>
              </a:lnSpc>
              <a:spcBef>
                <a:spcPts val="20"/>
              </a:spcBef>
              <a:spcAft>
                <a:spcPts val="0"/>
              </a:spcAft>
              <a:buFont typeface="Wingdings" panose="05000000000000000000" pitchFamily="2" charset="2"/>
              <a:buNone/>
            </a:pPr>
            <a:r>
              <a:rPr lang="zh-CN" altLang="en-US" smtClean="0"/>
              <a:t>		</a:t>
            </a:r>
            <a:r>
              <a:rPr lang="en-US" altLang="zh-CN" smtClean="0"/>
              <a:t>&lt;input id="Submit1" type="submit" value="submit" /&gt;</a:t>
            </a:r>
            <a:endParaRPr lang="en-US" altLang="zh-CN" smtClean="0"/>
          </a:p>
          <a:p>
            <a:pPr marL="1371600" lvl="2" indent="-457200" eaLnBrk="1" hangingPunct="1">
              <a:lnSpc>
                <a:spcPct val="130000"/>
              </a:lnSpc>
              <a:spcBef>
                <a:spcPts val="20"/>
              </a:spcBef>
              <a:spcAft>
                <a:spcPts val="0"/>
              </a:spcAft>
            </a:pPr>
            <a:r>
              <a:rPr lang="zh-CN" altLang="en-US" smtClean="0"/>
              <a:t>在标记中直接添加</a:t>
            </a:r>
            <a:r>
              <a:rPr lang="en-US" altLang="zh-CN" smtClean="0"/>
              <a:t>runat="server"</a:t>
            </a:r>
            <a:r>
              <a:rPr lang="zh-CN" altLang="en-US" smtClean="0"/>
              <a:t>，可以将</a:t>
            </a:r>
            <a:r>
              <a:rPr lang="en-US" altLang="zh-CN" smtClean="0"/>
              <a:t>HTML</a:t>
            </a:r>
            <a:r>
              <a:rPr lang="zh-CN" altLang="en-US" smtClean="0"/>
              <a:t>控件转化为</a:t>
            </a:r>
            <a:r>
              <a:rPr lang="en-US" altLang="zh-CN" smtClean="0"/>
              <a:t>HTML</a:t>
            </a:r>
            <a:r>
              <a:rPr lang="zh-CN" altLang="en-US" smtClean="0"/>
              <a:t>服务器控件。设置为服务器控件后，源代码标记如下：</a:t>
            </a:r>
            <a:endParaRPr lang="zh-CN" altLang="en-US" smtClean="0"/>
          </a:p>
          <a:p>
            <a:pPr marL="1371600" lvl="2" indent="-457200" eaLnBrk="1" hangingPunct="1">
              <a:lnSpc>
                <a:spcPct val="130000"/>
              </a:lnSpc>
              <a:spcBef>
                <a:spcPts val="20"/>
              </a:spcBef>
              <a:spcAft>
                <a:spcPts val="0"/>
              </a:spcAft>
              <a:buFont typeface="Wingdings" panose="05000000000000000000" pitchFamily="2" charset="2"/>
              <a:buNone/>
            </a:pPr>
            <a:r>
              <a:rPr lang="zh-CN" altLang="en-US" smtClean="0"/>
              <a:t>		</a:t>
            </a:r>
            <a:r>
              <a:rPr lang="en-US" altLang="zh-CN" smtClean="0"/>
              <a:t>&lt;input id="Submit1" type="submit" value="submit" </a:t>
            </a:r>
            <a:r>
              <a:rPr lang="en-US" altLang="zh-CN" b="1" smtClean="0"/>
              <a:t>runat="server"</a:t>
            </a:r>
            <a:r>
              <a:rPr lang="en-US" altLang="zh-CN" smtClean="0"/>
              <a:t>/&gt;</a:t>
            </a:r>
            <a:endParaRPr lang="en-US" altLang="zh-CN" smtClean="0"/>
          </a:p>
          <a:p>
            <a:pPr marL="1371600" lvl="2" indent="-457200" eaLnBrk="1" hangingPunct="1">
              <a:lnSpc>
                <a:spcPct val="130000"/>
              </a:lnSpc>
              <a:spcBef>
                <a:spcPts val="20"/>
              </a:spcBef>
              <a:spcAft>
                <a:spcPts val="0"/>
              </a:spcAft>
              <a:buFont typeface="Wingdings" panose="05000000000000000000" pitchFamily="2" charset="2"/>
              <a:buNone/>
            </a:pPr>
            <a:r>
              <a:rPr lang="en-US" altLang="zh-CN" smtClean="0"/>
              <a:t>      </a:t>
            </a:r>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a:xfrm>
            <a:off x="304800" y="981075"/>
            <a:ext cx="8540750" cy="5256213"/>
          </a:xfrm>
        </p:spPr>
        <p:txBody>
          <a:bodyPr/>
          <a:lstStyle/>
          <a:p>
            <a:pPr marL="609600" indent="-609600" eaLnBrk="1" hangingPunct="1">
              <a:buFont typeface="Wingdings" panose="05000000000000000000" pitchFamily="2" charset="2"/>
              <a:buAutoNum type="ea1JpnChsDbPeriod" startAt="2"/>
            </a:pPr>
            <a:r>
              <a:rPr lang="en-US" altLang="zh-CN" sz="2800" smtClean="0"/>
              <a:t>HTML</a:t>
            </a:r>
            <a:r>
              <a:rPr lang="zh-CN" altLang="en-US" sz="2800" smtClean="0"/>
              <a:t>控件的类型</a:t>
            </a:r>
            <a:endParaRPr lang="zh-CN" altLang="en-US" sz="2800" smtClean="0"/>
          </a:p>
          <a:p>
            <a:pPr marL="1066800" lvl="1" indent="-609600" eaLnBrk="1" hangingPunct="1">
              <a:lnSpc>
                <a:spcPct val="110000"/>
              </a:lnSpc>
            </a:pPr>
            <a:r>
              <a:rPr lang="en-US" altLang="zh-CN" b="0" smtClean="0"/>
              <a:t>HTML</a:t>
            </a:r>
            <a:r>
              <a:rPr lang="zh-CN" altLang="en-US" b="0" smtClean="0"/>
              <a:t>控件位于</a:t>
            </a:r>
            <a:r>
              <a:rPr lang="en-US" altLang="zh-CN" b="0" smtClean="0"/>
              <a:t>System.Web.UI.HtmlControls</a:t>
            </a:r>
            <a:r>
              <a:rPr lang="zh-CN" altLang="en-US" b="0" smtClean="0"/>
              <a:t>命名空间中，从</a:t>
            </a:r>
            <a:r>
              <a:rPr lang="en-US" altLang="zh-CN" b="0" smtClean="0"/>
              <a:t>HtmlControl</a:t>
            </a:r>
            <a:r>
              <a:rPr lang="zh-CN" altLang="en-US" b="0" smtClean="0"/>
              <a:t>基类中直接或间接派生出来的，包含二十多个</a:t>
            </a:r>
            <a:r>
              <a:rPr lang="en-US" altLang="zh-CN" b="0" smtClean="0"/>
              <a:t>HTML</a:t>
            </a:r>
            <a:r>
              <a:rPr lang="zh-CN" altLang="en-US" b="0" smtClean="0"/>
              <a:t>控件。</a:t>
            </a:r>
            <a:endParaRPr lang="zh-CN" altLang="en-US" b="0" smtClean="0"/>
          </a:p>
          <a:p>
            <a:pPr marL="1066800" lvl="1" indent="-609600" eaLnBrk="1" hangingPunct="1"/>
            <a:r>
              <a:rPr lang="zh-CN" altLang="en-US" smtClean="0"/>
              <a:t>下表示出了</a:t>
            </a:r>
            <a:r>
              <a:rPr lang="en-US" altLang="zh-CN" smtClean="0"/>
              <a:t>HTML</a:t>
            </a:r>
            <a:r>
              <a:rPr lang="zh-CN" altLang="en-US" smtClean="0"/>
              <a:t>控件的类型及用途。</a:t>
            </a: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descr="扫描0015"/>
          <p:cNvPicPr>
            <a:picLocks noChangeAspect="1" noChangeArrowheads="1"/>
          </p:cNvPicPr>
          <p:nvPr>
            <p:ph idx="1"/>
          </p:nvPr>
        </p:nvPicPr>
        <p:blipFill>
          <a:blip r:embed="rId1" cstate="print"/>
          <a:srcRect l="5368" t="2045" b="4091"/>
          <a:stretch>
            <a:fillRect/>
          </a:stretch>
        </p:blipFill>
        <p:spPr>
          <a:xfrm>
            <a:off x="827088" y="549275"/>
            <a:ext cx="7704137" cy="6016625"/>
          </a:xfrm>
          <a:noFill/>
        </p:spPr>
      </p:pic>
      <p:sp>
        <p:nvSpPr>
          <p:cNvPr id="11267" name="AutoShape 7">
            <a:hlinkClick r:id="rId2" action="ppaction://hlinksldjump" highlightClick="1"/>
          </p:cNvPr>
          <p:cNvSpPr>
            <a:spLocks noChangeArrowheads="1"/>
          </p:cNvSpPr>
          <p:nvPr/>
        </p:nvSpPr>
        <p:spPr bwMode="auto">
          <a:xfrm>
            <a:off x="8675688" y="6308725"/>
            <a:ext cx="288925" cy="288925"/>
          </a:xfrm>
          <a:prstGeom prst="actionButtonBeginning">
            <a:avLst/>
          </a:prstGeom>
          <a:solidFill>
            <a:srgbClr val="FFFF00"/>
          </a:solidFill>
          <a:ln w="9525">
            <a:no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r>
              <a:rPr lang="zh-CN" altLang="en-US" sz="4000" smtClean="0"/>
              <a:t>验证控件</a:t>
            </a:r>
            <a:endParaRPr lang="zh-CN" altLang="en-US" sz="4000" smtClean="0"/>
          </a:p>
        </p:txBody>
      </p:sp>
      <p:sp>
        <p:nvSpPr>
          <p:cNvPr id="17411" name="Rectangle 3"/>
          <p:cNvSpPr>
            <a:spLocks noGrp="1" noRot="1" noChangeArrowheads="1"/>
          </p:cNvSpPr>
          <p:nvPr>
            <p:ph type="body" idx="1"/>
          </p:nvPr>
        </p:nvSpPr>
        <p:spPr>
          <a:xfrm>
            <a:off x="304800" y="1828800"/>
            <a:ext cx="8540750" cy="4840605"/>
          </a:xfrm>
        </p:spPr>
        <p:txBody>
          <a:bodyPr/>
          <a:lstStyle/>
          <a:p>
            <a:pPr marL="609600" indent="-609600" eaLnBrk="1" hangingPunct="1">
              <a:lnSpc>
                <a:spcPct val="120000"/>
              </a:lnSpc>
            </a:pPr>
            <a:r>
              <a:rPr lang="zh-CN" altLang="en-US" smtClean="0"/>
              <a:t>输入验证：检验用户的输入是否和期望的数据值、范围或格式相匹配。</a:t>
            </a:r>
            <a:endParaRPr lang="zh-CN" altLang="en-US" smtClean="0"/>
          </a:p>
          <a:p>
            <a:pPr marL="609600" indent="-609600" eaLnBrk="1" hangingPunct="1">
              <a:lnSpc>
                <a:spcPct val="120000"/>
              </a:lnSpc>
            </a:pPr>
            <a:r>
              <a:rPr lang="en-US" altLang="zh-CN" smtClean="0"/>
              <a:t>ASP.NET</a:t>
            </a:r>
            <a:r>
              <a:rPr lang="zh-CN" altLang="en-US" smtClean="0"/>
              <a:t>验证控件，用</a:t>
            </a:r>
            <a:r>
              <a:rPr lang="zh-CN" altLang="en-US" smtClean="0"/>
              <a:t>以检测用户所输入的数据，如果数据无法通过检验，网页将不会被传送到服务器，以此便可以避免无谓的服务器往返。</a:t>
            </a:r>
            <a:endParaRPr lang="zh-CN" altLang="en-US" smtClean="0"/>
          </a:p>
          <a:p>
            <a:pPr marL="609600" indent="-609600" eaLnBrk="1" hangingPunct="1">
              <a:lnSpc>
                <a:spcPct val="120000"/>
              </a:lnSpc>
            </a:pPr>
            <a:r>
              <a:rPr lang="zh-CN" altLang="en-US" smtClean="0"/>
              <a:t>详见</a:t>
            </a:r>
            <a:r>
              <a:rPr lang="en-US" altLang="zh-CN" smtClean="0"/>
              <a:t>PPT</a:t>
            </a:r>
            <a:r>
              <a:rPr lang="zh-CN" altLang="en-US" smtClean="0"/>
              <a:t>第五章。</a:t>
            </a:r>
            <a:endParaRPr lang="zh-CN" altLang="en-US" smtClean="0"/>
          </a:p>
        </p:txBody>
      </p:sp>
      <p:sp>
        <p:nvSpPr>
          <p:cNvPr id="17412" name="AutoShape 4">
            <a:hlinkClick r:id="rId1" action="ppaction://hlinksldjump" highlightClick="1"/>
          </p:cNvPr>
          <p:cNvSpPr>
            <a:spLocks noChangeArrowheads="1"/>
          </p:cNvSpPr>
          <p:nvPr/>
        </p:nvSpPr>
        <p:spPr bwMode="auto">
          <a:xfrm>
            <a:off x="8675688" y="6308725"/>
            <a:ext cx="288925" cy="288925"/>
          </a:xfrm>
          <a:prstGeom prst="actionButtonBeginning">
            <a:avLst/>
          </a:prstGeom>
          <a:solidFill>
            <a:srgbClr val="FFFF00"/>
          </a:solidFill>
          <a:ln w="9525">
            <a:no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r>
              <a:rPr lang="zh-CN" altLang="en-US" sz="4000" smtClean="0"/>
              <a:t>用户控件</a:t>
            </a:r>
            <a:endParaRPr lang="zh-CN" altLang="en-US" sz="4000" smtClean="0"/>
          </a:p>
        </p:txBody>
      </p:sp>
      <p:sp>
        <p:nvSpPr>
          <p:cNvPr id="18435" name="Rectangle 3"/>
          <p:cNvSpPr>
            <a:spLocks noGrp="1" noRot="1" noChangeArrowheads="1"/>
          </p:cNvSpPr>
          <p:nvPr>
            <p:ph type="body" idx="1"/>
          </p:nvPr>
        </p:nvSpPr>
        <p:spPr>
          <a:xfrm>
            <a:off x="304800" y="1700213"/>
            <a:ext cx="8540750" cy="3313112"/>
          </a:xfrm>
        </p:spPr>
        <p:txBody>
          <a:bodyPr/>
          <a:lstStyle/>
          <a:p>
            <a:pPr marL="609600" indent="-609600" eaLnBrk="1" hangingPunct="1">
              <a:lnSpc>
                <a:spcPct val="120000"/>
              </a:lnSpc>
            </a:pPr>
            <a:r>
              <a:rPr lang="zh-CN" altLang="en-US" smtClean="0"/>
              <a:t>用户控件的开发方式与一般</a:t>
            </a:r>
            <a:r>
              <a:rPr lang="en-US" altLang="zh-CN" smtClean="0"/>
              <a:t>ASP.NET</a:t>
            </a:r>
            <a:r>
              <a:rPr lang="zh-CN" altLang="en-US" smtClean="0"/>
              <a:t>网页完全相同，只不过是以控件的方式被使用。</a:t>
            </a:r>
            <a:endParaRPr lang="zh-CN" altLang="en-US" smtClean="0"/>
          </a:p>
          <a:p>
            <a:pPr marL="609600" indent="-609600" eaLnBrk="1" hangingPunct="1">
              <a:lnSpc>
                <a:spcPct val="120000"/>
              </a:lnSpc>
            </a:pPr>
            <a:r>
              <a:rPr lang="zh-CN" altLang="en-US" smtClean="0"/>
              <a:t>如果想使</a:t>
            </a:r>
            <a:r>
              <a:rPr lang="en-US" altLang="zh-CN" smtClean="0"/>
              <a:t>ASP.NET</a:t>
            </a:r>
            <a:r>
              <a:rPr lang="zh-CN" altLang="en-US" smtClean="0"/>
              <a:t>网页上的某些界面经常且重复被使用，可将其制作成用户控件。</a:t>
            </a:r>
            <a:endParaRPr lang="zh-CN"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279400" y="1187450"/>
            <a:ext cx="8540750" cy="1143000"/>
          </a:xfrm>
        </p:spPr>
        <p:txBody>
          <a:bodyPr/>
          <a:lstStyle/>
          <a:p>
            <a:pPr eaLnBrk="1" hangingPunct="1"/>
            <a:r>
              <a:rPr lang="en-US" altLang="zh-CN" smtClean="0"/>
              <a:t>4.2  </a:t>
            </a:r>
            <a:r>
              <a:rPr lang="zh-CN" altLang="en-US" smtClean="0"/>
              <a:t>用于显示文本的</a:t>
            </a:r>
            <a:r>
              <a:rPr lang="en-US" altLang="zh-CN" smtClean="0"/>
              <a:t>ASP.NET Web</a:t>
            </a:r>
            <a:r>
              <a:rPr lang="zh-CN" altLang="en-US" smtClean="0"/>
              <a:t>服务器控件</a:t>
            </a:r>
            <a:endParaRPr lang="zh-CN" altLang="en-US" smtClean="0"/>
          </a:p>
        </p:txBody>
      </p:sp>
      <p:sp>
        <p:nvSpPr>
          <p:cNvPr id="19459" name="Rectangle 3"/>
          <p:cNvSpPr>
            <a:spLocks noGrp="1" noRot="1" noChangeArrowheads="1"/>
          </p:cNvSpPr>
          <p:nvPr>
            <p:ph type="body" idx="1"/>
          </p:nvPr>
        </p:nvSpPr>
        <p:spPr>
          <a:xfrm>
            <a:off x="304800" y="2679700"/>
            <a:ext cx="8540750" cy="3187700"/>
          </a:xfrm>
        </p:spPr>
        <p:txBody>
          <a:bodyPr/>
          <a:lstStyle/>
          <a:p>
            <a:pPr eaLnBrk="1" hangingPunct="1">
              <a:lnSpc>
                <a:spcPct val="115000"/>
              </a:lnSpc>
              <a:spcBef>
                <a:spcPct val="15000"/>
              </a:spcBef>
            </a:pPr>
            <a:r>
              <a:rPr lang="en-US" altLang="zh-CN" smtClean="0"/>
              <a:t>ASP.NET </a:t>
            </a:r>
            <a:r>
              <a:rPr lang="zh-CN" altLang="en-US" smtClean="0"/>
              <a:t>用于显示文本的</a:t>
            </a:r>
            <a:r>
              <a:rPr lang="en-US" altLang="zh-CN" smtClean="0"/>
              <a:t>Web</a:t>
            </a:r>
            <a:r>
              <a:rPr lang="zh-CN" altLang="en-US" smtClean="0"/>
              <a:t>服务器控件有两种：</a:t>
            </a:r>
            <a:r>
              <a:rPr lang="en-US" altLang="zh-CN" smtClean="0"/>
              <a:t>Label Web </a:t>
            </a:r>
            <a:r>
              <a:rPr lang="zh-CN" altLang="en-US" smtClean="0"/>
              <a:t>控件和</a:t>
            </a:r>
            <a:r>
              <a:rPr lang="en-US" altLang="zh-CN" smtClean="0"/>
              <a:t>Literal Web </a:t>
            </a:r>
            <a:r>
              <a:rPr lang="zh-CN" altLang="en-US" smtClean="0"/>
              <a:t>控件。</a:t>
            </a:r>
            <a:endParaRPr lang="zh-CN" altLang="en-US" smtClean="0"/>
          </a:p>
          <a:p>
            <a:pPr eaLnBrk="1" hangingPunct="1">
              <a:lnSpc>
                <a:spcPct val="115000"/>
              </a:lnSpc>
              <a:spcBef>
                <a:spcPct val="15000"/>
              </a:spcBef>
            </a:pPr>
            <a:r>
              <a:rPr lang="zh-CN" altLang="en-US" smtClean="0"/>
              <a:t>这两种控件的主要区别在于： </a:t>
            </a:r>
            <a:r>
              <a:rPr lang="en-US" altLang="zh-CN" smtClean="0"/>
              <a:t>Literal Web </a:t>
            </a:r>
            <a:r>
              <a:rPr lang="zh-CN" altLang="en-US" smtClean="0"/>
              <a:t>控件的外观属性只包含</a:t>
            </a:r>
            <a:r>
              <a:rPr lang="en-US" altLang="zh-CN" smtClean="0"/>
              <a:t>Text</a:t>
            </a:r>
            <a:r>
              <a:rPr lang="zh-CN" altLang="en-US" smtClean="0"/>
              <a:t>属性，而</a:t>
            </a:r>
            <a:r>
              <a:rPr lang="en-US" altLang="zh-CN" smtClean="0"/>
              <a:t>Label</a:t>
            </a:r>
            <a:r>
              <a:rPr lang="en-US" altLang="zh-CN" b="0" smtClean="0"/>
              <a:t> </a:t>
            </a:r>
            <a:r>
              <a:rPr lang="en-US" altLang="zh-CN" smtClean="0"/>
              <a:t>Web </a:t>
            </a:r>
            <a:r>
              <a:rPr lang="zh-CN" altLang="en-US" smtClean="0"/>
              <a:t>控件有很多格式属性。</a:t>
            </a:r>
            <a:endParaRPr lang="zh-CN" altLang="en-US" smtClean="0"/>
          </a:p>
        </p:txBody>
      </p:sp>
      <p:sp>
        <p:nvSpPr>
          <p:cNvPr id="19460" name="AutoShape 4">
            <a:hlinkClick r:id="rId1" action="ppaction://hlinksldjump" highlightClick="1"/>
          </p:cNvPr>
          <p:cNvSpPr>
            <a:spLocks noChangeArrowheads="1"/>
          </p:cNvSpPr>
          <p:nvPr/>
        </p:nvSpPr>
        <p:spPr bwMode="auto">
          <a:xfrm>
            <a:off x="8459788" y="6092825"/>
            <a:ext cx="360362" cy="360363"/>
          </a:xfrm>
          <a:prstGeom prst="actionButtonHome">
            <a:avLst/>
          </a:prstGeom>
          <a:solidFill>
            <a:srgbClr val="C0C0C0"/>
          </a:solidFill>
          <a:ln w="9525">
            <a:no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Rot="1" noChangeArrowheads="1"/>
          </p:cNvSpPr>
          <p:nvPr>
            <p:ph type="body" idx="1"/>
          </p:nvPr>
        </p:nvSpPr>
        <p:spPr>
          <a:xfrm>
            <a:off x="2700338" y="1989138"/>
            <a:ext cx="3959225" cy="2016125"/>
          </a:xfrm>
        </p:spPr>
        <p:txBody>
          <a:bodyPr/>
          <a:lstStyle/>
          <a:p>
            <a:pPr eaLnBrk="1" hangingPunct="1">
              <a:lnSpc>
                <a:spcPct val="115000"/>
              </a:lnSpc>
              <a:spcBef>
                <a:spcPct val="15000"/>
              </a:spcBef>
            </a:pPr>
            <a:r>
              <a:rPr lang="en-US" altLang="zh-CN" sz="2800" smtClean="0">
                <a:hlinkClick r:id="rId1" action="ppaction://hlinksldjump"/>
              </a:rPr>
              <a:t>Label Web </a:t>
            </a:r>
            <a:r>
              <a:rPr lang="zh-CN" altLang="en-US" sz="2800" smtClean="0">
                <a:hlinkClick r:id="rId1" action="ppaction://hlinksldjump"/>
              </a:rPr>
              <a:t>控件</a:t>
            </a:r>
            <a:endParaRPr lang="zh-CN" altLang="en-US" sz="2800" smtClean="0"/>
          </a:p>
          <a:p>
            <a:pPr eaLnBrk="1" hangingPunct="1">
              <a:lnSpc>
                <a:spcPct val="115000"/>
              </a:lnSpc>
              <a:spcBef>
                <a:spcPct val="15000"/>
              </a:spcBef>
            </a:pPr>
            <a:r>
              <a:rPr lang="en-US" altLang="zh-CN" sz="2800" smtClean="0">
                <a:hlinkClick r:id="rId2" action="ppaction://hlinksldjump"/>
              </a:rPr>
              <a:t>Literal Web </a:t>
            </a:r>
            <a:r>
              <a:rPr lang="zh-CN" altLang="en-US" sz="2800" smtClean="0">
                <a:hlinkClick r:id="rId2" action="ppaction://hlinksldjump"/>
              </a:rPr>
              <a:t>控件</a:t>
            </a:r>
            <a:endParaRPr lang="zh-CN" altLang="en-US" sz="2800" smtClean="0"/>
          </a:p>
          <a:p>
            <a:pPr eaLnBrk="1" hangingPunct="1"/>
            <a:endParaRPr lang="zh-CN" altLang="en-US"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r>
              <a:rPr lang="en-US" altLang="zh-CN" b="0" smtClean="0"/>
              <a:t>4.2.1  Label Web </a:t>
            </a:r>
            <a:r>
              <a:rPr lang="zh-CN" altLang="en-US" b="0" smtClean="0"/>
              <a:t>控件</a:t>
            </a:r>
            <a:endParaRPr lang="zh-CN" altLang="en-US" b="0" smtClean="0"/>
          </a:p>
        </p:txBody>
      </p:sp>
      <p:sp>
        <p:nvSpPr>
          <p:cNvPr id="21507" name="Rectangle 3"/>
          <p:cNvSpPr>
            <a:spLocks noGrp="1" noRot="1" noChangeArrowheads="1"/>
          </p:cNvSpPr>
          <p:nvPr>
            <p:ph type="body" idx="1"/>
          </p:nvPr>
        </p:nvSpPr>
        <p:spPr>
          <a:xfrm>
            <a:off x="304800" y="1700213"/>
            <a:ext cx="8540750" cy="4752975"/>
          </a:xfrm>
        </p:spPr>
        <p:txBody>
          <a:bodyPr/>
          <a:lstStyle/>
          <a:p>
            <a:pPr eaLnBrk="1" hangingPunct="1">
              <a:lnSpc>
                <a:spcPct val="120000"/>
              </a:lnSpc>
              <a:spcBef>
                <a:spcPct val="50000"/>
              </a:spcBef>
            </a:pPr>
            <a:r>
              <a:rPr lang="zh-CN" altLang="en-US" b="0" smtClean="0"/>
              <a:t>声明</a:t>
            </a:r>
            <a:r>
              <a:rPr lang="en-US" altLang="zh-CN" b="0" smtClean="0"/>
              <a:t>Label</a:t>
            </a:r>
            <a:r>
              <a:rPr lang="zh-CN" altLang="en-US" b="0" smtClean="0"/>
              <a:t>的语法格式：</a:t>
            </a:r>
            <a:endParaRPr lang="zh-CN" altLang="en-US" b="0" smtClean="0"/>
          </a:p>
          <a:p>
            <a:pPr lvl="2" eaLnBrk="1" hangingPunct="1">
              <a:lnSpc>
                <a:spcPct val="120000"/>
              </a:lnSpc>
              <a:spcBef>
                <a:spcPct val="50000"/>
              </a:spcBef>
              <a:buFont typeface="Wingdings" panose="05000000000000000000" pitchFamily="2" charset="2"/>
              <a:buNone/>
            </a:pPr>
            <a:r>
              <a:rPr lang="en-US" altLang="zh-CN" b="1" smtClean="0"/>
              <a:t>&lt;asp:Label ID="</a:t>
            </a:r>
            <a:r>
              <a:rPr lang="zh-CN" altLang="en-US" b="1" smtClean="0"/>
              <a:t>控件名</a:t>
            </a:r>
            <a:r>
              <a:rPr lang="en-US" altLang="zh-CN" b="1" smtClean="0"/>
              <a:t>" runat="server" Text="</a:t>
            </a:r>
            <a:r>
              <a:rPr lang="zh-CN" altLang="en-US" b="1" smtClean="0"/>
              <a:t>标签</a:t>
            </a:r>
            <a:r>
              <a:rPr lang="en-US" altLang="zh-CN" b="1" smtClean="0"/>
              <a:t>"&gt;&lt;/asp:Label&gt;</a:t>
            </a:r>
            <a:endParaRPr lang="en-US" altLang="zh-CN" b="1" smtClean="0"/>
          </a:p>
          <a:p>
            <a:pPr eaLnBrk="1" hangingPunct="1">
              <a:lnSpc>
                <a:spcPct val="120000"/>
              </a:lnSpc>
              <a:spcBef>
                <a:spcPct val="50000"/>
              </a:spcBef>
            </a:pPr>
            <a:r>
              <a:rPr lang="en-US" altLang="zh-CN" b="0" smtClean="0"/>
              <a:t>Label</a:t>
            </a:r>
            <a:r>
              <a:rPr lang="zh-CN" altLang="en-US" b="0" smtClean="0"/>
              <a:t>控件只能用来显示文本。</a:t>
            </a:r>
            <a:endParaRPr lang="zh-CN" altLang="en-US" b="0" smtClean="0"/>
          </a:p>
          <a:p>
            <a:pPr eaLnBrk="1" hangingPunct="1">
              <a:lnSpc>
                <a:spcPct val="120000"/>
              </a:lnSpc>
              <a:spcBef>
                <a:spcPct val="50000"/>
              </a:spcBef>
            </a:pPr>
            <a:r>
              <a:rPr lang="en-US" altLang="zh-CN" b="0" smtClean="0"/>
              <a:t>Text</a:t>
            </a:r>
            <a:r>
              <a:rPr lang="zh-CN" altLang="en-US" b="0" smtClean="0"/>
              <a:t>属性：用来获取或设置指定在</a:t>
            </a:r>
            <a:r>
              <a:rPr lang="en-US" altLang="zh-CN" b="0" smtClean="0"/>
              <a:t>Label</a:t>
            </a:r>
            <a:r>
              <a:rPr lang="zh-CN" altLang="en-US" b="0" smtClean="0"/>
              <a:t>控件上显示的文字。</a:t>
            </a:r>
            <a:endParaRPr lang="zh-CN" altLang="en-US" b="0" smtClean="0"/>
          </a:p>
          <a:p>
            <a:pPr eaLnBrk="1" hangingPunct="1">
              <a:lnSpc>
                <a:spcPct val="120000"/>
              </a:lnSpc>
              <a:spcBef>
                <a:spcPct val="50000"/>
              </a:spcBef>
            </a:pPr>
            <a:r>
              <a:rPr lang="zh-CN" altLang="en-US" b="0" smtClean="0"/>
              <a:t>示例</a:t>
            </a:r>
            <a:r>
              <a:rPr lang="en-US" altLang="zh-CN" b="0" smtClean="0"/>
              <a:t>1</a:t>
            </a:r>
            <a:r>
              <a:rPr lang="zh-CN" altLang="en-US" b="0" smtClean="0"/>
              <a:t>：用</a:t>
            </a:r>
            <a:r>
              <a:rPr lang="en-US" altLang="zh-CN" b="0" smtClean="0"/>
              <a:t>Text </a:t>
            </a:r>
            <a:r>
              <a:rPr lang="zh-CN" altLang="en-US" b="0" smtClean="0"/>
              <a:t>属性显示文本 、以编程方式设置其</a:t>
            </a:r>
            <a:r>
              <a:rPr lang="en-US" altLang="zh-CN" b="0" smtClean="0"/>
              <a:t>Text </a:t>
            </a:r>
            <a:r>
              <a:rPr lang="zh-CN" altLang="en-US" b="0" smtClean="0"/>
              <a:t>属性</a:t>
            </a:r>
            <a:endParaRPr lang="en-US" altLang="zh-CN" b="0" smtClean="0"/>
          </a:p>
          <a:p>
            <a:pPr lvl="2" eaLnBrk="1" hangingPunct="1">
              <a:lnSpc>
                <a:spcPct val="120000"/>
              </a:lnSpc>
              <a:spcBef>
                <a:spcPct val="50000"/>
              </a:spcBef>
              <a:buFont typeface="Wingdings" panose="05000000000000000000" pitchFamily="2" charset="2"/>
              <a:buNone/>
            </a:pPr>
            <a:r>
              <a:rPr lang="zh-CN" altLang="en-US" smtClean="0"/>
              <a:t> </a:t>
            </a:r>
            <a:r>
              <a:rPr lang="en-US" altLang="zh-CN" smtClean="0"/>
              <a:t>C:\......\Web</a:t>
            </a:r>
            <a:r>
              <a:rPr lang="zh-CN" altLang="en-US" smtClean="0"/>
              <a:t>编程技术</a:t>
            </a:r>
            <a:r>
              <a:rPr lang="en-US" altLang="zh-CN" smtClean="0"/>
              <a:t>\ch4\LabelControl.aspx</a:t>
            </a:r>
            <a:endParaRPr lang="zh-CN" altLang="en-US" smtClean="0"/>
          </a:p>
          <a:p>
            <a:pPr eaLnBrk="1" hangingPunct="1">
              <a:lnSpc>
                <a:spcPct val="120000"/>
              </a:lnSpc>
              <a:spcBef>
                <a:spcPct val="50000"/>
              </a:spcBef>
            </a:pPr>
            <a:r>
              <a:rPr lang="zh-CN" altLang="en-US" b="0" smtClean="0"/>
              <a:t>示例</a:t>
            </a:r>
            <a:r>
              <a:rPr lang="en-US" altLang="zh-CN" b="0" smtClean="0"/>
              <a:t>2</a:t>
            </a:r>
            <a:r>
              <a:rPr lang="zh-CN" altLang="en-US" b="0" smtClean="0"/>
              <a:t>：设置</a:t>
            </a:r>
            <a:r>
              <a:rPr lang="en-US" altLang="zh-CN" b="0" smtClean="0"/>
              <a:t>Label</a:t>
            </a:r>
            <a:r>
              <a:rPr lang="zh-CN" altLang="en-US" b="0" smtClean="0"/>
              <a:t>控件的其它属性。</a:t>
            </a:r>
            <a:endParaRPr lang="zh-CN" altLang="en-US" b="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301625" y="836613"/>
            <a:ext cx="8540750" cy="1152525"/>
          </a:xfrm>
        </p:spPr>
        <p:txBody>
          <a:bodyPr/>
          <a:lstStyle/>
          <a:p>
            <a:pPr eaLnBrk="1" hangingPunct="1"/>
            <a:r>
              <a:rPr lang="zh-CN" altLang="en-US" smtClean="0"/>
              <a:t>主要</a:t>
            </a:r>
            <a:r>
              <a:rPr lang="zh-CN" altLang="en-US" smtClean="0"/>
              <a:t>内容</a:t>
            </a:r>
            <a:endParaRPr lang="zh-CN" altLang="en-US" smtClean="0"/>
          </a:p>
        </p:txBody>
      </p:sp>
      <p:sp>
        <p:nvSpPr>
          <p:cNvPr id="4099" name="Rectangle 3"/>
          <p:cNvSpPr>
            <a:spLocks noGrp="1" noRot="1" noChangeArrowheads="1"/>
          </p:cNvSpPr>
          <p:nvPr>
            <p:ph type="body" idx="1"/>
          </p:nvPr>
        </p:nvSpPr>
        <p:spPr>
          <a:xfrm>
            <a:off x="1042988" y="2060575"/>
            <a:ext cx="7416800" cy="4032250"/>
          </a:xfrm>
        </p:spPr>
        <p:txBody>
          <a:bodyPr/>
          <a:lstStyle/>
          <a:p>
            <a:pPr eaLnBrk="1" hangingPunct="1"/>
            <a:r>
              <a:rPr lang="en-US" altLang="zh-CN" sz="2800" smtClean="0">
                <a:hlinkClick r:id="rId1" action="ppaction://hlinksldjump"/>
              </a:rPr>
              <a:t>ASP.NET</a:t>
            </a:r>
            <a:r>
              <a:rPr lang="zh-CN" altLang="en-US" sz="2800" smtClean="0">
                <a:hlinkClick r:id="rId1" action="ppaction://hlinksldjump"/>
              </a:rPr>
              <a:t>服务器控件的基本概念</a:t>
            </a:r>
            <a:endParaRPr lang="zh-CN" altLang="en-US" sz="2800" smtClean="0"/>
          </a:p>
          <a:p>
            <a:pPr eaLnBrk="1" hangingPunct="1"/>
            <a:r>
              <a:rPr lang="zh-CN" altLang="en-US" sz="2800" smtClean="0">
                <a:hlinkClick r:id="rId2" action="ppaction://hlinksldjump"/>
              </a:rPr>
              <a:t>用于显示文本的</a:t>
            </a:r>
            <a:r>
              <a:rPr lang="en-US" altLang="zh-CN" sz="2800" smtClean="0">
                <a:hlinkClick r:id="rId2" action="ppaction://hlinksldjump"/>
              </a:rPr>
              <a:t>ASP.NET Web</a:t>
            </a:r>
            <a:r>
              <a:rPr lang="zh-CN" altLang="en-US" sz="2800" smtClean="0">
                <a:hlinkClick r:id="rId2" action="ppaction://hlinksldjump"/>
              </a:rPr>
              <a:t>服务器控件</a:t>
            </a:r>
            <a:endParaRPr lang="zh-CN" altLang="en-US" sz="2800" smtClean="0"/>
          </a:p>
          <a:p>
            <a:pPr eaLnBrk="1" hangingPunct="1"/>
            <a:r>
              <a:rPr lang="zh-CN" altLang="en-US" sz="2800" smtClean="0">
                <a:hlinkClick r:id="rId3" action="ppaction://hlinksldjump"/>
              </a:rPr>
              <a:t>用于收集和处理用户输入的</a:t>
            </a:r>
            <a:r>
              <a:rPr lang="en-US" altLang="zh-CN" sz="2800" smtClean="0">
                <a:hlinkClick r:id="rId3" action="ppaction://hlinksldjump"/>
              </a:rPr>
              <a:t>ASP.NET Web</a:t>
            </a:r>
            <a:r>
              <a:rPr lang="zh-CN" altLang="en-US" sz="2800" smtClean="0">
                <a:hlinkClick r:id="rId3" action="ppaction://hlinksldjump"/>
              </a:rPr>
              <a:t>服务器控件</a:t>
            </a:r>
            <a:endParaRPr lang="en-US" altLang="zh-CN" sz="2800" smtClean="0"/>
          </a:p>
          <a:p>
            <a:pPr eaLnBrk="1" hangingPunct="1"/>
            <a:r>
              <a:rPr lang="zh-CN" altLang="en-US" sz="2800" smtClean="0">
                <a:hlinkClick r:id="rId4" action="ppaction://hlinksldjump"/>
              </a:rPr>
              <a:t>其它标准服务器控件</a:t>
            </a:r>
            <a:endParaRPr lang="zh-CN" altLang="en-US" sz="2800" smtClean="0"/>
          </a:p>
          <a:p>
            <a:pPr eaLnBrk="1" hangingPunct="1"/>
            <a:endParaRPr lang="zh-CN" altLang="en-US" sz="2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body" idx="1"/>
          </p:nvPr>
        </p:nvSpPr>
        <p:spPr>
          <a:xfrm>
            <a:off x="304800" y="1125538"/>
            <a:ext cx="8540750" cy="5183187"/>
          </a:xfrm>
        </p:spPr>
        <p:txBody>
          <a:bodyPr/>
          <a:lstStyle/>
          <a:p>
            <a:pPr lvl="0" eaLnBrk="1" hangingPunct="1">
              <a:lnSpc>
                <a:spcPct val="120000"/>
              </a:lnSpc>
              <a:defRPr/>
            </a:pPr>
            <a:r>
              <a:rPr lang="zh-CN" altLang="en-US" dirty="0" smtClean="0"/>
              <a:t>以编程方式动态创建</a:t>
            </a:r>
            <a:r>
              <a:rPr lang="en-US" altLang="zh-CN" dirty="0" smtClean="0">
                <a:sym typeface="+mn-ea"/>
              </a:rPr>
              <a:t>Label</a:t>
            </a:r>
            <a:r>
              <a:rPr lang="zh-CN" altLang="en-US" dirty="0" smtClean="0"/>
              <a:t>控件</a:t>
            </a:r>
            <a:endParaRPr lang="en-US" altLang="zh-CN" dirty="0" smtClean="0"/>
          </a:p>
          <a:p>
            <a:pPr marL="1314450" lvl="2" indent="-457200" eaLnBrk="1" hangingPunct="1">
              <a:lnSpc>
                <a:spcPct val="120000"/>
              </a:lnSpc>
              <a:defRPr/>
            </a:pPr>
            <a:r>
              <a:rPr lang="zh-CN" altLang="en-US" sz="2400" dirty="0" smtClean="0"/>
              <a:t>示例代码：</a:t>
            </a:r>
            <a:endParaRPr lang="en-US" altLang="zh-CN" sz="2400" dirty="0" smtClean="0"/>
          </a:p>
          <a:p>
            <a:pPr marL="1771650" lvl="3" indent="-457200" eaLnBrk="1" hangingPunct="1">
              <a:lnSpc>
                <a:spcPct val="120000"/>
              </a:lnSpc>
              <a:defRPr/>
            </a:pPr>
            <a:r>
              <a:rPr lang="en-US" altLang="zh-CN" dirty="0" smtClean="0"/>
              <a:t>Label </a:t>
            </a:r>
            <a:r>
              <a:rPr lang="en-US" altLang="zh-CN" dirty="0" err="1" smtClean="0"/>
              <a:t>MyLabel</a:t>
            </a:r>
            <a:r>
              <a:rPr lang="en-US" altLang="zh-CN" dirty="0" smtClean="0"/>
              <a:t>=new Label( );</a:t>
            </a:r>
            <a:endParaRPr lang="en-US" altLang="zh-CN" dirty="0" smtClean="0"/>
          </a:p>
          <a:p>
            <a:pPr marL="1771650" lvl="3" indent="-457200" eaLnBrk="1" hangingPunct="1">
              <a:lnSpc>
                <a:spcPct val="120000"/>
              </a:lnSpc>
              <a:defRPr/>
            </a:pPr>
            <a:r>
              <a:rPr lang="en-US" altLang="zh-CN" dirty="0" err="1" smtClean="0"/>
              <a:t>MyLabel.Text</a:t>
            </a:r>
            <a:r>
              <a:rPr lang="en-US" altLang="zh-CN" dirty="0" smtClean="0"/>
              <a:t>=“……..”;</a:t>
            </a:r>
            <a:endParaRPr lang="en-US" altLang="zh-CN" dirty="0" smtClean="0"/>
          </a:p>
          <a:p>
            <a:pPr marL="1771650" lvl="3" indent="-457200" eaLnBrk="1" hangingPunct="1">
              <a:lnSpc>
                <a:spcPct val="120000"/>
              </a:lnSpc>
              <a:defRPr/>
            </a:pPr>
            <a:r>
              <a:rPr lang="en-US" altLang="zh-CN" dirty="0" smtClean="0"/>
              <a:t>this.form1.Controls.Add(</a:t>
            </a:r>
            <a:r>
              <a:rPr lang="en-US" altLang="zh-CN" dirty="0" err="1" smtClean="0"/>
              <a:t>MyLabel</a:t>
            </a:r>
            <a:r>
              <a:rPr lang="en-US" altLang="zh-CN" dirty="0" smtClean="0"/>
              <a:t>);</a:t>
            </a:r>
            <a:endParaRPr lang="en-US" altLang="zh-CN" dirty="0" smtClean="0"/>
          </a:p>
          <a:p>
            <a:pPr marL="1314450" lvl="2" indent="-457200" eaLnBrk="1" hangingPunct="1">
              <a:lnSpc>
                <a:spcPct val="120000"/>
              </a:lnSpc>
              <a:defRPr/>
            </a:pPr>
            <a:endParaRPr lang="zh-CN" altLang="en-US" sz="2400" dirty="0" smtClean="0"/>
          </a:p>
          <a:p>
            <a:pPr marL="1314450" lvl="2" indent="-457200" eaLnBrk="1" hangingPunct="1">
              <a:lnSpc>
                <a:spcPct val="120000"/>
              </a:lnSpc>
              <a:defRPr/>
            </a:pPr>
            <a:r>
              <a:rPr lang="zh-CN" altLang="en-US" sz="2400" dirty="0" smtClean="0"/>
              <a:t>其它</a:t>
            </a:r>
            <a:r>
              <a:rPr lang="en-US" altLang="zh-CN" sz="2400" dirty="0" smtClean="0"/>
              <a:t>Web</a:t>
            </a:r>
            <a:r>
              <a:rPr lang="zh-CN" altLang="en-US" sz="2400" dirty="0" smtClean="0"/>
              <a:t>控件，也可以在程序中以编程方式被动态地添加到页面上。</a:t>
            </a:r>
            <a:endParaRPr lang="zh-CN" alt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US" altLang="zh-CN" b="0" smtClean="0"/>
              <a:t>4.2.2 </a:t>
            </a:r>
            <a:r>
              <a:rPr lang="en-US" altLang="zh-CN" sz="3200" b="0" smtClean="0"/>
              <a:t> </a:t>
            </a:r>
            <a:r>
              <a:rPr lang="en-US" altLang="zh-CN" b="0" smtClean="0"/>
              <a:t>Literal Web </a:t>
            </a:r>
            <a:r>
              <a:rPr lang="zh-CN" altLang="en-US" b="0" smtClean="0"/>
              <a:t>控件</a:t>
            </a:r>
            <a:endParaRPr lang="zh-CN" altLang="en-US" b="0" smtClean="0"/>
          </a:p>
        </p:txBody>
      </p:sp>
      <p:sp>
        <p:nvSpPr>
          <p:cNvPr id="22531" name="Rectangle 3"/>
          <p:cNvSpPr>
            <a:spLocks noGrp="1" noRot="1" noChangeArrowheads="1"/>
          </p:cNvSpPr>
          <p:nvPr>
            <p:ph type="body" idx="1"/>
          </p:nvPr>
        </p:nvSpPr>
        <p:spPr>
          <a:xfrm>
            <a:off x="304800" y="1773238"/>
            <a:ext cx="8540750" cy="4679950"/>
          </a:xfrm>
        </p:spPr>
        <p:txBody>
          <a:bodyPr/>
          <a:lstStyle/>
          <a:p>
            <a:pPr eaLnBrk="1" hangingPunct="1">
              <a:lnSpc>
                <a:spcPct val="120000"/>
              </a:lnSpc>
              <a:spcBef>
                <a:spcPct val="50000"/>
              </a:spcBef>
            </a:pPr>
            <a:r>
              <a:rPr lang="zh-CN" altLang="en-US" b="0" smtClean="0"/>
              <a:t>语法格式：</a:t>
            </a:r>
            <a:endParaRPr lang="zh-CN" altLang="en-US" b="0" smtClean="0"/>
          </a:p>
          <a:p>
            <a:pPr lvl="2" eaLnBrk="1" hangingPunct="1">
              <a:lnSpc>
                <a:spcPct val="120000"/>
              </a:lnSpc>
              <a:spcBef>
                <a:spcPct val="50000"/>
              </a:spcBef>
              <a:buFont typeface="Wingdings" panose="05000000000000000000" pitchFamily="2" charset="2"/>
              <a:buNone/>
            </a:pPr>
            <a:r>
              <a:rPr lang="en-US" altLang="zh-CN" b="1" smtClean="0"/>
              <a:t>&lt;asp:Literal ID="</a:t>
            </a:r>
            <a:r>
              <a:rPr lang="zh-CN" altLang="en-US" b="1" smtClean="0"/>
              <a:t>控件名</a:t>
            </a:r>
            <a:r>
              <a:rPr lang="en-US" altLang="zh-CN" b="1" smtClean="0"/>
              <a:t>" runat="server" Text="</a:t>
            </a:r>
            <a:r>
              <a:rPr lang="zh-CN" altLang="en-US" b="1" smtClean="0"/>
              <a:t>文本</a:t>
            </a:r>
            <a:r>
              <a:rPr lang="en-US" altLang="zh-CN" b="1" smtClean="0"/>
              <a:t>"&gt;&lt;/asp:Literal&gt;</a:t>
            </a:r>
            <a:endParaRPr lang="en-US" altLang="zh-CN" b="1" smtClean="0"/>
          </a:p>
          <a:p>
            <a:pPr eaLnBrk="1" hangingPunct="1">
              <a:lnSpc>
                <a:spcPct val="120000"/>
              </a:lnSpc>
              <a:spcBef>
                <a:spcPct val="50000"/>
              </a:spcBef>
            </a:pPr>
            <a:r>
              <a:rPr lang="en-US" altLang="zh-CN" b="0" smtClean="0"/>
              <a:t>Literal Web </a:t>
            </a:r>
            <a:r>
              <a:rPr lang="zh-CN" altLang="en-US" b="0" smtClean="0"/>
              <a:t>控件只能用来显示文本。</a:t>
            </a:r>
            <a:endParaRPr lang="zh-CN" altLang="en-US" b="0" smtClean="0"/>
          </a:p>
          <a:p>
            <a:pPr eaLnBrk="1" hangingPunct="1">
              <a:lnSpc>
                <a:spcPct val="120000"/>
              </a:lnSpc>
              <a:spcBef>
                <a:spcPct val="50000"/>
              </a:spcBef>
            </a:pPr>
            <a:r>
              <a:rPr lang="en-US" altLang="zh-CN" b="0" smtClean="0"/>
              <a:t>Literal Web </a:t>
            </a:r>
            <a:r>
              <a:rPr lang="zh-CN" altLang="en-US" b="0" smtClean="0"/>
              <a:t>控件有</a:t>
            </a:r>
            <a:r>
              <a:rPr lang="en-US" altLang="zh-CN" b="0" smtClean="0"/>
              <a:t>6</a:t>
            </a:r>
            <a:r>
              <a:rPr lang="zh-CN" altLang="en-US" b="0" smtClean="0"/>
              <a:t>个属性。</a:t>
            </a:r>
            <a:r>
              <a:rPr lang="en-US" altLang="zh-CN" b="0" smtClean="0"/>
              <a:t>ID</a:t>
            </a:r>
            <a:r>
              <a:rPr lang="zh-CN" altLang="en-US" b="0" smtClean="0"/>
              <a:t>属性唯一地标识</a:t>
            </a:r>
            <a:r>
              <a:rPr lang="en-US" altLang="zh-CN" b="0" smtClean="0"/>
              <a:t>Web</a:t>
            </a:r>
            <a:r>
              <a:rPr lang="zh-CN" altLang="en-US" b="0" smtClean="0"/>
              <a:t>控件，</a:t>
            </a:r>
            <a:r>
              <a:rPr lang="en-US" altLang="zh-CN" b="0" smtClean="0"/>
              <a:t>Text</a:t>
            </a:r>
            <a:r>
              <a:rPr lang="zh-CN" altLang="en-US" b="0" smtClean="0"/>
              <a:t>属性是其在网页中显示的值。</a:t>
            </a:r>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23850" y="1125538"/>
            <a:ext cx="8540750" cy="1143000"/>
          </a:xfrm>
        </p:spPr>
        <p:txBody>
          <a:bodyPr/>
          <a:lstStyle/>
          <a:p>
            <a:pPr eaLnBrk="1" hangingPunct="1"/>
            <a:r>
              <a:rPr lang="en-US" altLang="zh-CN" smtClean="0"/>
              <a:t>4.3 </a:t>
            </a:r>
            <a:r>
              <a:rPr lang="zh-CN" altLang="en-US" smtClean="0"/>
              <a:t>用于收集和处理用户输入的</a:t>
            </a:r>
            <a:r>
              <a:rPr lang="en-US" altLang="zh-CN" smtClean="0"/>
              <a:t>ASP.NET Web</a:t>
            </a:r>
            <a:r>
              <a:rPr lang="zh-CN" altLang="en-US" smtClean="0"/>
              <a:t>服务器控件</a:t>
            </a:r>
            <a:endParaRPr lang="zh-CN" altLang="en-US" smtClean="0"/>
          </a:p>
        </p:txBody>
      </p:sp>
      <p:sp>
        <p:nvSpPr>
          <p:cNvPr id="23555" name="Rectangle 3"/>
          <p:cNvSpPr>
            <a:spLocks noGrp="1" noRot="1" noChangeArrowheads="1"/>
          </p:cNvSpPr>
          <p:nvPr>
            <p:ph type="body" idx="1"/>
          </p:nvPr>
        </p:nvSpPr>
        <p:spPr>
          <a:xfrm>
            <a:off x="1763713" y="2565400"/>
            <a:ext cx="6048375" cy="3302000"/>
          </a:xfrm>
        </p:spPr>
        <p:txBody>
          <a:bodyPr/>
          <a:lstStyle/>
          <a:p>
            <a:pPr eaLnBrk="1" hangingPunct="1"/>
            <a:r>
              <a:rPr lang="en-US" altLang="zh-CN" sz="2800" smtClean="0">
                <a:hlinkClick r:id="rId1" action="ppaction://hlinksldjump"/>
              </a:rPr>
              <a:t>TextBox Web </a:t>
            </a:r>
            <a:r>
              <a:rPr lang="zh-CN" altLang="en-US" sz="2800" smtClean="0">
                <a:hlinkClick r:id="rId1" action="ppaction://hlinksldjump"/>
              </a:rPr>
              <a:t>控件</a:t>
            </a:r>
            <a:endParaRPr lang="en-US" altLang="zh-CN" sz="2800" smtClean="0"/>
          </a:p>
          <a:p>
            <a:pPr eaLnBrk="1" hangingPunct="1"/>
            <a:r>
              <a:rPr lang="en-US" altLang="zh-CN" sz="2800" smtClean="0">
                <a:hlinkClick r:id="rId2" action="ppaction://hlinksldjump"/>
              </a:rPr>
              <a:t>DropDownList</a:t>
            </a:r>
            <a:r>
              <a:rPr lang="zh-CN" altLang="en-US" sz="2800" smtClean="0">
                <a:hlinkClick r:id="rId2" action="ppaction://hlinksldjump"/>
              </a:rPr>
              <a:t>、</a:t>
            </a:r>
            <a:r>
              <a:rPr lang="en-US" altLang="zh-CN" sz="2800" smtClean="0">
                <a:hlinkClick r:id="rId2" action="ppaction://hlinksldjump"/>
              </a:rPr>
              <a:t>RadioButton</a:t>
            </a:r>
            <a:r>
              <a:rPr lang="zh-CN" altLang="en-US" sz="2800" smtClean="0">
                <a:hlinkClick r:id="rId2" action="ppaction://hlinksldjump"/>
              </a:rPr>
              <a:t>和</a:t>
            </a:r>
            <a:r>
              <a:rPr lang="en-US" altLang="zh-CN" sz="2800" smtClean="0">
                <a:hlinkClick r:id="rId2" action="ppaction://hlinksldjump"/>
              </a:rPr>
              <a:t>CheckBox Web </a:t>
            </a:r>
            <a:r>
              <a:rPr lang="zh-CN" altLang="en-US" sz="2800" smtClean="0">
                <a:hlinkClick r:id="rId2" action="ppaction://hlinksldjump"/>
              </a:rPr>
              <a:t>控件</a:t>
            </a:r>
            <a:endParaRPr lang="en-US" altLang="zh-CN" sz="2800" smtClean="0"/>
          </a:p>
          <a:p>
            <a:pPr eaLnBrk="1" hangingPunct="1"/>
            <a:r>
              <a:rPr lang="en-US" altLang="zh-CN" sz="2800" smtClean="0">
                <a:hlinkClick r:id="rId3" action="ppaction://hlinksldjump"/>
              </a:rPr>
              <a:t>Button Web </a:t>
            </a:r>
            <a:r>
              <a:rPr lang="zh-CN" altLang="en-US" sz="2800" smtClean="0">
                <a:hlinkClick r:id="rId3" action="ppaction://hlinksldjump"/>
              </a:rPr>
              <a:t>控件</a:t>
            </a:r>
            <a:endParaRPr lang="zh-CN" altLang="en-US" sz="2800" smtClean="0"/>
          </a:p>
          <a:p>
            <a:pPr eaLnBrk="1" hangingPunct="1">
              <a:lnSpc>
                <a:spcPct val="115000"/>
              </a:lnSpc>
              <a:spcBef>
                <a:spcPct val="15000"/>
              </a:spcBef>
            </a:pPr>
            <a:endParaRPr lang="en-US" smtClean="0"/>
          </a:p>
        </p:txBody>
      </p:sp>
      <p:sp>
        <p:nvSpPr>
          <p:cNvPr id="23556" name="AutoShape 4">
            <a:hlinkClick r:id="rId4" action="ppaction://hlinksldjump" highlightClick="1"/>
          </p:cNvPr>
          <p:cNvSpPr>
            <a:spLocks noChangeArrowheads="1"/>
          </p:cNvSpPr>
          <p:nvPr/>
        </p:nvSpPr>
        <p:spPr bwMode="auto">
          <a:xfrm>
            <a:off x="8459788" y="6092825"/>
            <a:ext cx="360362" cy="360363"/>
          </a:xfrm>
          <a:prstGeom prst="actionButtonHome">
            <a:avLst/>
          </a:prstGeom>
          <a:solidFill>
            <a:srgbClr val="C0C0C0"/>
          </a:solidFill>
          <a:ln w="9525">
            <a:no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r>
              <a:rPr lang="en-US" altLang="zh-CN" smtClean="0"/>
              <a:t>4.3.1  TextBox Web </a:t>
            </a:r>
            <a:r>
              <a:rPr lang="zh-CN" altLang="en-US" smtClean="0"/>
              <a:t>控件</a:t>
            </a:r>
            <a:endParaRPr lang="zh-CN" altLang="en-US" smtClean="0"/>
          </a:p>
        </p:txBody>
      </p:sp>
      <p:sp>
        <p:nvSpPr>
          <p:cNvPr id="24579" name="Rectangle 3"/>
          <p:cNvSpPr>
            <a:spLocks noGrp="1" noRot="1" noChangeArrowheads="1"/>
          </p:cNvSpPr>
          <p:nvPr>
            <p:ph type="body" idx="1"/>
          </p:nvPr>
        </p:nvSpPr>
        <p:spPr>
          <a:xfrm>
            <a:off x="304800" y="1932305"/>
            <a:ext cx="8540750" cy="4521200"/>
          </a:xfrm>
        </p:spPr>
        <p:txBody>
          <a:bodyPr/>
          <a:lstStyle/>
          <a:p>
            <a:pPr eaLnBrk="1" hangingPunct="1">
              <a:lnSpc>
                <a:spcPct val="120000"/>
              </a:lnSpc>
              <a:spcBef>
                <a:spcPct val="50000"/>
              </a:spcBef>
            </a:pPr>
            <a:r>
              <a:rPr lang="en-US" altLang="zh-CN" smtClean="0"/>
              <a:t>TextBox</a:t>
            </a:r>
            <a:r>
              <a:rPr lang="zh-CN" altLang="en-US" smtClean="0"/>
              <a:t>控件就是所谓的文本框。</a:t>
            </a:r>
            <a:endParaRPr lang="zh-CN" altLang="en-US" smtClean="0"/>
          </a:p>
          <a:p>
            <a:pPr eaLnBrk="1" hangingPunct="1">
              <a:lnSpc>
                <a:spcPct val="120000"/>
              </a:lnSpc>
              <a:spcBef>
                <a:spcPct val="50000"/>
              </a:spcBef>
            </a:pPr>
            <a:r>
              <a:rPr lang="zh-CN" altLang="en-US" smtClean="0"/>
              <a:t>主要用途：让用户输入各种类型的数据；</a:t>
            </a:r>
            <a:endParaRPr lang="zh-CN" altLang="en-US" smtClean="0"/>
          </a:p>
          <a:p>
            <a:pPr eaLnBrk="1" hangingPunct="1">
              <a:lnSpc>
                <a:spcPct val="120000"/>
              </a:lnSpc>
            </a:pPr>
            <a:endParaRPr lang="zh-CN" altLang="en-US" smtClean="0"/>
          </a:p>
          <a:p>
            <a:pPr eaLnBrk="1" hangingPunct="1">
              <a:lnSpc>
                <a:spcPct val="120000"/>
              </a:lnSpc>
            </a:pPr>
            <a:r>
              <a:rPr lang="zh-CN" altLang="en-US" smtClean="0"/>
              <a:t>声明</a:t>
            </a:r>
            <a:r>
              <a:rPr lang="en-US" altLang="zh-CN" smtClean="0"/>
              <a:t>TextBox</a:t>
            </a:r>
            <a:r>
              <a:rPr lang="zh-CN" altLang="en-US" smtClean="0"/>
              <a:t>控件的语法格式：</a:t>
            </a:r>
            <a:endParaRPr lang="zh-CN" altLang="en-US" smtClean="0"/>
          </a:p>
          <a:p>
            <a:pPr lvl="2" eaLnBrk="1" hangingPunct="1">
              <a:lnSpc>
                <a:spcPct val="120000"/>
              </a:lnSpc>
              <a:buFont typeface="Wingdings" panose="05000000000000000000" pitchFamily="2" charset="2"/>
              <a:buNone/>
            </a:pPr>
            <a:r>
              <a:rPr lang="en-US" altLang="zh-CN" b="1" smtClean="0">
                <a:solidFill>
                  <a:srgbClr val="000000"/>
                </a:solidFill>
              </a:rPr>
              <a:t>&lt;asp:TextBox ID="</a:t>
            </a:r>
            <a:r>
              <a:rPr lang="zh-CN" altLang="en-US" b="1" smtClean="0">
                <a:solidFill>
                  <a:srgbClr val="000000"/>
                </a:solidFill>
              </a:rPr>
              <a:t>控件名</a:t>
            </a:r>
            <a:r>
              <a:rPr lang="en-US" altLang="zh-CN" b="1" smtClean="0">
                <a:solidFill>
                  <a:srgbClr val="000000"/>
                </a:solidFill>
              </a:rPr>
              <a:t>" runat="server"&gt; &lt;/asp:TextBox&gt;</a:t>
            </a:r>
            <a:endParaRPr lang="en-US" altLang="zh-CN" b="1" smtClean="0">
              <a:solidFill>
                <a:srgbClr val="000000"/>
              </a:solidFill>
            </a:endParaRPr>
          </a:p>
          <a:p>
            <a:pPr marL="0" indent="0" eaLnBrk="1" hangingPunct="1">
              <a:lnSpc>
                <a:spcPct val="120000"/>
              </a:lnSpc>
              <a:spcBef>
                <a:spcPct val="50000"/>
              </a:spcBef>
              <a:buNone/>
            </a:pPr>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Rot="1" noChangeArrowheads="1"/>
          </p:cNvSpPr>
          <p:nvPr>
            <p:ph type="body" idx="1"/>
          </p:nvPr>
        </p:nvSpPr>
        <p:spPr>
          <a:xfrm>
            <a:off x="304800" y="1125538"/>
            <a:ext cx="8540750" cy="5256212"/>
          </a:xfrm>
        </p:spPr>
        <p:txBody>
          <a:bodyPr/>
          <a:lstStyle/>
          <a:p>
            <a:pPr lvl="0">
              <a:lnSpc>
                <a:spcPct val="120000"/>
              </a:lnSpc>
            </a:pPr>
            <a:r>
              <a:rPr lang="en-US" altLang="zh-CN" dirty="0" err="1" smtClean="0">
                <a:sym typeface="+mn-ea"/>
              </a:rPr>
              <a:t>TextBox</a:t>
            </a:r>
            <a:r>
              <a:rPr lang="zh-CN" altLang="en-US" dirty="0" smtClean="0">
                <a:sym typeface="+mn-ea"/>
              </a:rPr>
              <a:t>控件重要</a:t>
            </a:r>
            <a:r>
              <a:rPr lang="zh-CN" altLang="en-US" dirty="0" smtClean="0">
                <a:sym typeface="+mn-ea"/>
              </a:rPr>
              <a:t>属性：</a:t>
            </a:r>
            <a:endParaRPr lang="en-US" altLang="zh-CN" smtClean="0"/>
          </a:p>
          <a:p>
            <a:pPr lvl="1">
              <a:lnSpc>
                <a:spcPct val="120000"/>
              </a:lnSpc>
            </a:pPr>
            <a:r>
              <a:rPr lang="en-US" altLang="zh-CN" smtClean="0">
                <a:sym typeface="+mn-ea"/>
              </a:rPr>
              <a:t>TextMode</a:t>
            </a:r>
            <a:r>
              <a:rPr lang="zh-CN" altLang="en-US" smtClean="0">
                <a:sym typeface="+mn-ea"/>
              </a:rPr>
              <a:t>属性：</a:t>
            </a:r>
            <a:r>
              <a:rPr lang="zh-CN" altLang="en-US" smtClean="0">
                <a:solidFill>
                  <a:srgbClr val="000000"/>
                </a:solidFill>
                <a:sym typeface="+mn-ea"/>
              </a:rPr>
              <a:t>获取或设置文本框的类型。</a:t>
            </a:r>
            <a:endParaRPr lang="zh-CN" altLang="en-US" smtClean="0">
              <a:solidFill>
                <a:srgbClr val="000000"/>
              </a:solidFill>
              <a:sym typeface="+mn-ea"/>
            </a:endParaRPr>
          </a:p>
          <a:p>
            <a:pPr lvl="2">
              <a:lnSpc>
                <a:spcPct val="120000"/>
              </a:lnSpc>
            </a:pPr>
            <a:r>
              <a:rPr lang="en-US" altLang="zh-CN" sz="2400" b="1" smtClean="0">
                <a:solidFill>
                  <a:srgbClr val="000000"/>
                </a:solidFill>
                <a:sym typeface="+mn-ea"/>
              </a:rPr>
              <a:t>TextBox</a:t>
            </a:r>
            <a:r>
              <a:rPr lang="zh-CN" altLang="en-US" sz="2400" b="1" smtClean="0">
                <a:solidFill>
                  <a:srgbClr val="000000"/>
                </a:solidFill>
                <a:sym typeface="+mn-ea"/>
              </a:rPr>
              <a:t>有</a:t>
            </a:r>
            <a:r>
              <a:rPr lang="en-US" altLang="zh-CN" sz="2400" b="1" smtClean="0">
                <a:solidFill>
                  <a:srgbClr val="000000"/>
                </a:solidFill>
                <a:sym typeface="+mn-ea"/>
              </a:rPr>
              <a:t>3</a:t>
            </a:r>
            <a:r>
              <a:rPr lang="zh-CN" altLang="en-US" sz="2400" b="1" smtClean="0">
                <a:solidFill>
                  <a:srgbClr val="000000"/>
                </a:solidFill>
                <a:sym typeface="+mn-ea"/>
              </a:rPr>
              <a:t>种取值：</a:t>
            </a:r>
            <a:endParaRPr lang="zh-CN" altLang="en-US" sz="2400" b="1" smtClean="0">
              <a:solidFill>
                <a:srgbClr val="000000"/>
              </a:solidFill>
              <a:sym typeface="+mn-ea"/>
            </a:endParaRPr>
          </a:p>
          <a:p>
            <a:pPr lvl="3">
              <a:lnSpc>
                <a:spcPct val="120000"/>
              </a:lnSpc>
            </a:pPr>
            <a:r>
              <a:rPr lang="en-US" altLang="zh-CN" sz="2000" b="1" smtClean="0">
                <a:solidFill>
                  <a:srgbClr val="000000"/>
                </a:solidFill>
                <a:sym typeface="+mn-ea"/>
              </a:rPr>
              <a:t>SingleLine</a:t>
            </a:r>
            <a:r>
              <a:rPr lang="zh-CN" altLang="en-US" sz="2000" b="1" smtClean="0">
                <a:solidFill>
                  <a:srgbClr val="000000"/>
                </a:solidFill>
                <a:sym typeface="+mn-ea"/>
              </a:rPr>
              <a:t>：</a:t>
            </a:r>
            <a:r>
              <a:rPr lang="zh-CN" altLang="en-US" sz="2000" b="1" smtClean="0">
                <a:solidFill>
                  <a:srgbClr val="000000"/>
                </a:solidFill>
                <a:sym typeface="+mn-ea"/>
              </a:rPr>
              <a:t>为单行输入模式。默认值为</a:t>
            </a:r>
            <a:r>
              <a:rPr lang="en-US" altLang="zh-CN" sz="2000" b="1" smtClean="0">
                <a:solidFill>
                  <a:srgbClr val="000000"/>
                </a:solidFill>
                <a:sym typeface="+mn-ea"/>
              </a:rPr>
              <a:t>SingleLine</a:t>
            </a:r>
            <a:r>
              <a:rPr lang="zh-CN" altLang="en-US" sz="2000" b="1" smtClean="0">
                <a:solidFill>
                  <a:srgbClr val="000000"/>
                </a:solidFill>
                <a:sym typeface="+mn-ea"/>
              </a:rPr>
              <a:t>。</a:t>
            </a:r>
            <a:endParaRPr lang="en-US" altLang="zh-CN" sz="2000" b="1" smtClean="0">
              <a:solidFill>
                <a:srgbClr val="000000"/>
              </a:solidFill>
              <a:sym typeface="+mn-ea"/>
            </a:endParaRPr>
          </a:p>
          <a:p>
            <a:pPr lvl="3">
              <a:lnSpc>
                <a:spcPct val="120000"/>
              </a:lnSpc>
            </a:pPr>
            <a:r>
              <a:rPr lang="en-US" altLang="zh-CN" sz="2000" b="1" smtClean="0">
                <a:solidFill>
                  <a:srgbClr val="000000"/>
                </a:solidFill>
                <a:sym typeface="+mn-ea"/>
              </a:rPr>
              <a:t>MultiLine</a:t>
            </a:r>
            <a:r>
              <a:rPr lang="zh-CN" altLang="en-US" sz="2000" b="1" smtClean="0">
                <a:solidFill>
                  <a:srgbClr val="000000"/>
                </a:solidFill>
                <a:sym typeface="+mn-ea"/>
              </a:rPr>
              <a:t>：</a:t>
            </a:r>
            <a:r>
              <a:rPr lang="zh-CN" altLang="en-US" sz="2000" b="1" smtClean="0">
                <a:solidFill>
                  <a:srgbClr val="000000"/>
                </a:solidFill>
                <a:sym typeface="+mn-ea"/>
              </a:rPr>
              <a:t>为多行输入模式；</a:t>
            </a:r>
            <a:endParaRPr lang="zh-CN" altLang="en-US" sz="2000" b="1" smtClean="0">
              <a:solidFill>
                <a:srgbClr val="000000"/>
              </a:solidFill>
              <a:sym typeface="+mn-ea"/>
            </a:endParaRPr>
          </a:p>
          <a:p>
            <a:pPr lvl="3">
              <a:lnSpc>
                <a:spcPct val="120000"/>
              </a:lnSpc>
            </a:pPr>
            <a:r>
              <a:rPr lang="en-US" altLang="zh-CN" sz="2000" b="1" smtClean="0">
                <a:solidFill>
                  <a:srgbClr val="000000"/>
                </a:solidFill>
                <a:sym typeface="+mn-ea"/>
              </a:rPr>
              <a:t>Password</a:t>
            </a:r>
            <a:r>
              <a:rPr lang="zh-CN" altLang="en-US" sz="2000" b="1" smtClean="0">
                <a:solidFill>
                  <a:srgbClr val="000000"/>
                </a:solidFill>
                <a:sym typeface="+mn-ea"/>
              </a:rPr>
              <a:t>：</a:t>
            </a:r>
            <a:r>
              <a:rPr lang="zh-CN" altLang="en-US" sz="2000" b="1" smtClean="0">
                <a:solidFill>
                  <a:srgbClr val="000000"/>
                </a:solidFill>
                <a:sym typeface="+mn-ea"/>
              </a:rPr>
              <a:t>为密码输入模式；</a:t>
            </a:r>
            <a:endParaRPr lang="en-US" altLang="zh-CN" smtClean="0"/>
          </a:p>
          <a:p>
            <a:pPr lvl="1">
              <a:lnSpc>
                <a:spcPct val="120000"/>
              </a:lnSpc>
            </a:pPr>
            <a:endParaRPr lang="en-US" altLang="zh-CN" smtClean="0"/>
          </a:p>
          <a:p>
            <a:pPr lvl="1">
              <a:lnSpc>
                <a:spcPct val="120000"/>
              </a:lnSpc>
            </a:pPr>
            <a:r>
              <a:rPr lang="en-US" altLang="zh-CN" smtClean="0"/>
              <a:t>Text</a:t>
            </a:r>
            <a:r>
              <a:rPr lang="zh-CN" altLang="en-US" smtClean="0"/>
              <a:t>属性：</a:t>
            </a:r>
            <a:r>
              <a:rPr lang="zh-CN" altLang="en-US" smtClean="0">
                <a:solidFill>
                  <a:srgbClr val="000000"/>
                </a:solidFill>
              </a:rPr>
              <a:t>获取或设置文本框的文本内容。</a:t>
            </a:r>
            <a:endParaRPr lang="zh-CN" altLang="en-US" smtClean="0">
              <a:solidFill>
                <a:srgbClr val="000000"/>
              </a:solidFill>
            </a:endParaRPr>
          </a:p>
          <a:p>
            <a:pPr lvl="1">
              <a:lnSpc>
                <a:spcPct val="120000"/>
              </a:lnSpc>
            </a:pPr>
            <a:endParaRPr lang="zh-CN" altLang="en-US" smtClean="0">
              <a:solidFill>
                <a:srgbClr val="000000"/>
              </a:solidFill>
            </a:endParaRPr>
          </a:p>
          <a:p>
            <a:pPr lvl="1" eaLnBrk="1" hangingPunct="1">
              <a:lnSpc>
                <a:spcPct val="120000"/>
              </a:lnSpc>
              <a:spcBef>
                <a:spcPct val="50000"/>
              </a:spcBef>
            </a:pPr>
            <a:endParaRPr lang="zh-CN" altLang="en-US" smtClean="0"/>
          </a:p>
        </p:txBody>
      </p:sp>
      <p:sp>
        <p:nvSpPr>
          <p:cNvPr id="3" name="动作按钮: 开始 2">
            <a:hlinkClick r:id="rId1" action="ppaction://hlinksldjump" highlightClick="1"/>
          </p:cNvPr>
          <p:cNvSpPr/>
          <p:nvPr/>
        </p:nvSpPr>
        <p:spPr>
          <a:xfrm>
            <a:off x="8532813" y="6237288"/>
            <a:ext cx="287337" cy="215900"/>
          </a:xfrm>
          <a:prstGeom prst="actionButtonBeginning">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Rot="1" noChangeArrowheads="1"/>
          </p:cNvSpPr>
          <p:nvPr>
            <p:ph type="body" idx="1"/>
          </p:nvPr>
        </p:nvSpPr>
        <p:spPr>
          <a:xfrm>
            <a:off x="304800" y="1125538"/>
            <a:ext cx="8540750" cy="5256212"/>
          </a:xfrm>
        </p:spPr>
        <p:txBody>
          <a:bodyPr/>
          <a:lstStyle/>
          <a:p>
            <a:pPr lvl="1">
              <a:lnSpc>
                <a:spcPct val="120000"/>
              </a:lnSpc>
            </a:pPr>
            <a:r>
              <a:rPr lang="en-US" altLang="zh-CN" dirty="0" err="1" smtClean="0"/>
              <a:t>AutoPostBack</a:t>
            </a:r>
            <a:r>
              <a:rPr lang="zh-CN" altLang="en-US" dirty="0" smtClean="0"/>
              <a:t>属性：</a:t>
            </a:r>
            <a:r>
              <a:rPr lang="zh-CN" altLang="en-US" dirty="0" smtClean="0">
                <a:solidFill>
                  <a:srgbClr val="000000"/>
                </a:solidFill>
              </a:rPr>
              <a:t>获取或设置当</a:t>
            </a:r>
            <a:r>
              <a:rPr lang="en-US" altLang="zh-CN" dirty="0" err="1" smtClean="0">
                <a:solidFill>
                  <a:srgbClr val="000000"/>
                </a:solidFill>
              </a:rPr>
              <a:t>TextBox</a:t>
            </a:r>
            <a:r>
              <a:rPr lang="zh-CN" altLang="en-US" dirty="0" smtClean="0">
                <a:solidFill>
                  <a:srgbClr val="000000"/>
                </a:solidFill>
              </a:rPr>
              <a:t>控件上的内容发生改变时，是否自动将窗体数据回传到</a:t>
            </a:r>
            <a:r>
              <a:rPr lang="zh-CN" altLang="en-US" dirty="0" smtClean="0">
                <a:solidFill>
                  <a:srgbClr val="000000"/>
                </a:solidFill>
              </a:rPr>
              <a:t>服务器。默认</a:t>
            </a:r>
            <a:r>
              <a:rPr lang="zh-CN" altLang="en-US" dirty="0" smtClean="0">
                <a:solidFill>
                  <a:srgbClr val="000000"/>
                </a:solidFill>
              </a:rPr>
              <a:t>为</a:t>
            </a:r>
            <a:r>
              <a:rPr lang="en-US" altLang="zh-CN" dirty="0" smtClean="0">
                <a:solidFill>
                  <a:srgbClr val="000000"/>
                </a:solidFill>
              </a:rPr>
              <a:t>False</a:t>
            </a:r>
            <a:r>
              <a:rPr lang="zh-CN" altLang="en-US" dirty="0" smtClean="0">
                <a:solidFill>
                  <a:srgbClr val="000000"/>
                </a:solidFill>
              </a:rPr>
              <a:t>，不回传；为</a:t>
            </a:r>
            <a:r>
              <a:rPr lang="en-US" altLang="zh-CN" dirty="0" smtClean="0">
                <a:solidFill>
                  <a:srgbClr val="000000"/>
                </a:solidFill>
              </a:rPr>
              <a:t>True</a:t>
            </a:r>
            <a:r>
              <a:rPr lang="zh-CN" altLang="en-US" dirty="0" smtClean="0">
                <a:solidFill>
                  <a:srgbClr val="000000"/>
                </a:solidFill>
              </a:rPr>
              <a:t>时，则要回传。</a:t>
            </a:r>
            <a:r>
              <a:rPr lang="zh-CN" altLang="en-US" u="sng" dirty="0" smtClean="0">
                <a:solidFill>
                  <a:srgbClr val="000000"/>
                </a:solidFill>
              </a:rPr>
              <a:t>该属性要与</a:t>
            </a:r>
            <a:r>
              <a:rPr lang="en-US" altLang="zh-CN" u="sng" dirty="0" err="1" smtClean="0">
                <a:solidFill>
                  <a:srgbClr val="000000"/>
                </a:solidFill>
              </a:rPr>
              <a:t>TextChanged</a:t>
            </a:r>
            <a:r>
              <a:rPr lang="zh-CN" altLang="en-US" u="sng" dirty="0" smtClean="0">
                <a:solidFill>
                  <a:srgbClr val="000000"/>
                </a:solidFill>
              </a:rPr>
              <a:t>事件配合使用</a:t>
            </a:r>
            <a:r>
              <a:rPr lang="zh-CN" altLang="en-US" dirty="0" smtClean="0">
                <a:solidFill>
                  <a:srgbClr val="000000"/>
                </a:solidFill>
              </a:rPr>
              <a:t>。</a:t>
            </a:r>
            <a:endParaRPr lang="zh-CN" altLang="en-US" dirty="0" smtClean="0">
              <a:solidFill>
                <a:srgbClr val="000000"/>
              </a:solidFill>
            </a:endParaRPr>
          </a:p>
          <a:p>
            <a:pPr lvl="1">
              <a:lnSpc>
                <a:spcPct val="120000"/>
              </a:lnSpc>
            </a:pPr>
            <a:r>
              <a:rPr lang="en-US" altLang="zh-CN" dirty="0" err="1" smtClean="0"/>
              <a:t>MaxLenth</a:t>
            </a:r>
            <a:r>
              <a:rPr lang="zh-CN" altLang="en-US" dirty="0" smtClean="0"/>
              <a:t>属性：</a:t>
            </a:r>
            <a:r>
              <a:rPr lang="zh-CN" altLang="en-US" dirty="0" smtClean="0">
                <a:solidFill>
                  <a:srgbClr val="000000"/>
                </a:solidFill>
              </a:rPr>
              <a:t>获取或设置文本框中最多允许的字符数。当</a:t>
            </a:r>
            <a:r>
              <a:rPr lang="en-US" altLang="zh-CN" dirty="0" err="1" smtClean="0">
                <a:solidFill>
                  <a:srgbClr val="000000"/>
                </a:solidFill>
              </a:rPr>
              <a:t>TextMode</a:t>
            </a:r>
            <a:r>
              <a:rPr lang="zh-CN" altLang="en-US" dirty="0" smtClean="0">
                <a:solidFill>
                  <a:srgbClr val="000000"/>
                </a:solidFill>
              </a:rPr>
              <a:t>属性设为</a:t>
            </a:r>
            <a:r>
              <a:rPr lang="en-US" altLang="zh-CN" dirty="0" err="1" smtClean="0">
                <a:solidFill>
                  <a:srgbClr val="000000"/>
                </a:solidFill>
              </a:rPr>
              <a:t>MultiLine</a:t>
            </a:r>
            <a:r>
              <a:rPr lang="zh-CN" altLang="en-US" dirty="0" smtClean="0">
                <a:solidFill>
                  <a:srgbClr val="000000"/>
                </a:solidFill>
              </a:rPr>
              <a:t>时，此属性不可用。</a:t>
            </a:r>
            <a:endParaRPr lang="zh-CN" altLang="en-US" dirty="0" smtClean="0">
              <a:solidFill>
                <a:srgbClr val="000000"/>
              </a:solidFill>
            </a:endParaRPr>
          </a:p>
          <a:p>
            <a:pPr lvl="1">
              <a:lnSpc>
                <a:spcPct val="120000"/>
              </a:lnSpc>
            </a:pPr>
            <a:r>
              <a:rPr lang="en-US" altLang="zh-CN" dirty="0" err="1" smtClean="0"/>
              <a:t>ReadOnly</a:t>
            </a:r>
            <a:r>
              <a:rPr lang="zh-CN" altLang="en-US" dirty="0" smtClean="0"/>
              <a:t>属性：</a:t>
            </a:r>
            <a:r>
              <a:rPr lang="zh-CN" altLang="en-US" dirty="0" smtClean="0">
                <a:solidFill>
                  <a:srgbClr val="000000"/>
                </a:solidFill>
              </a:rPr>
              <a:t>获取或设置</a:t>
            </a:r>
            <a:r>
              <a:rPr lang="en-US" altLang="zh-CN" dirty="0" err="1" smtClean="0">
                <a:solidFill>
                  <a:srgbClr val="000000"/>
                </a:solidFill>
              </a:rPr>
              <a:t>TextBox</a:t>
            </a:r>
            <a:r>
              <a:rPr lang="zh-CN" altLang="en-US" dirty="0" smtClean="0">
                <a:solidFill>
                  <a:srgbClr val="000000"/>
                </a:solidFill>
              </a:rPr>
              <a:t>控件是否为只读。当该属性设置为</a:t>
            </a:r>
            <a:r>
              <a:rPr lang="en-US" altLang="zh-CN" dirty="0" smtClean="0">
                <a:solidFill>
                  <a:srgbClr val="000000"/>
                </a:solidFill>
              </a:rPr>
              <a:t>True</a:t>
            </a:r>
            <a:r>
              <a:rPr lang="zh-CN" altLang="en-US" dirty="0" smtClean="0">
                <a:solidFill>
                  <a:srgbClr val="000000"/>
                </a:solidFill>
              </a:rPr>
              <a:t>时，将禁止用户输入或更改现有值。默认值为</a:t>
            </a:r>
            <a:r>
              <a:rPr lang="en-US" altLang="zh-CN" dirty="0" smtClean="0">
                <a:solidFill>
                  <a:srgbClr val="000000"/>
                </a:solidFill>
              </a:rPr>
              <a:t>False</a:t>
            </a:r>
            <a:r>
              <a:rPr lang="zh-CN" altLang="en-US" dirty="0" smtClean="0">
                <a:solidFill>
                  <a:srgbClr val="000000"/>
                </a:solidFill>
              </a:rPr>
              <a:t>。</a:t>
            </a:r>
            <a:endParaRPr lang="zh-CN" altLang="en-US" dirty="0" smtClean="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Rot="1" noChangeArrowheads="1"/>
          </p:cNvSpPr>
          <p:nvPr>
            <p:ph type="body" idx="1"/>
          </p:nvPr>
        </p:nvSpPr>
        <p:spPr>
          <a:xfrm>
            <a:off x="304800" y="1125538"/>
            <a:ext cx="8540750" cy="5256212"/>
          </a:xfrm>
        </p:spPr>
        <p:txBody>
          <a:bodyPr/>
          <a:lstStyle/>
          <a:p>
            <a:pPr>
              <a:lnSpc>
                <a:spcPct val="120000"/>
              </a:lnSpc>
              <a:defRPr/>
            </a:pPr>
            <a:r>
              <a:rPr lang="en-US" altLang="zh-CN" dirty="0" err="1" smtClean="0"/>
              <a:t>TextBox</a:t>
            </a:r>
            <a:r>
              <a:rPr lang="zh-CN" altLang="en-US" dirty="0" smtClean="0"/>
              <a:t>主要的服务器端事件是</a:t>
            </a:r>
            <a:r>
              <a:rPr lang="en-US" altLang="zh-CN" dirty="0" err="1" smtClean="0"/>
              <a:t>TextChanged</a:t>
            </a:r>
            <a:r>
              <a:rPr lang="zh-CN" altLang="en-US" dirty="0" smtClean="0"/>
              <a:t>事件。</a:t>
            </a:r>
            <a:endParaRPr lang="zh-CN" altLang="en-US" dirty="0" smtClean="0"/>
          </a:p>
          <a:p>
            <a:pPr lvl="1">
              <a:lnSpc>
                <a:spcPct val="120000"/>
              </a:lnSpc>
              <a:defRPr/>
            </a:pPr>
            <a:r>
              <a:rPr lang="zh-CN" altLang="en-US" dirty="0" smtClean="0">
                <a:solidFill>
                  <a:srgbClr val="000000"/>
                </a:solidFill>
              </a:rPr>
              <a:t>当</a:t>
            </a:r>
            <a:r>
              <a:rPr lang="en-US" altLang="zh-CN" dirty="0" smtClean="0">
                <a:solidFill>
                  <a:srgbClr val="000000"/>
                </a:solidFill>
              </a:rPr>
              <a:t>Text</a:t>
            </a:r>
            <a:r>
              <a:rPr lang="zh-CN" altLang="en-US" dirty="0" smtClean="0">
                <a:solidFill>
                  <a:srgbClr val="000000"/>
                </a:solidFill>
              </a:rPr>
              <a:t>属性的值改变时，可能</a:t>
            </a:r>
            <a:r>
              <a:rPr lang="zh-CN" altLang="en-US" dirty="0" smtClean="0">
                <a:solidFill>
                  <a:srgbClr val="000000"/>
                </a:solidFill>
              </a:rPr>
              <a:t>会触发此事件。</a:t>
            </a:r>
            <a:endParaRPr lang="zh-CN" altLang="en-US" dirty="0" smtClean="0">
              <a:solidFill>
                <a:srgbClr val="000000"/>
              </a:solidFill>
            </a:endParaRPr>
          </a:p>
          <a:p>
            <a:pPr lvl="1">
              <a:lnSpc>
                <a:spcPct val="120000"/>
              </a:lnSpc>
              <a:defRPr/>
            </a:pPr>
            <a:r>
              <a:rPr lang="zh-CN" altLang="en-US" dirty="0" smtClean="0">
                <a:solidFill>
                  <a:srgbClr val="000000"/>
                </a:solidFill>
              </a:rPr>
              <a:t>当</a:t>
            </a:r>
            <a:r>
              <a:rPr lang="en-US" altLang="zh-CN" dirty="0" err="1" smtClean="0">
                <a:solidFill>
                  <a:srgbClr val="000000"/>
                </a:solidFill>
              </a:rPr>
              <a:t>AutoPostBack</a:t>
            </a:r>
            <a:r>
              <a:rPr lang="zh-CN" altLang="en-US" dirty="0" smtClean="0">
                <a:solidFill>
                  <a:srgbClr val="000000"/>
                </a:solidFill>
              </a:rPr>
              <a:t>属性设置为</a:t>
            </a:r>
            <a:r>
              <a:rPr lang="en-US" altLang="zh-CN" dirty="0" smtClean="0">
                <a:solidFill>
                  <a:schemeClr val="accent2">
                    <a:lumMod val="75000"/>
                  </a:schemeClr>
                </a:solidFill>
              </a:rPr>
              <a:t>True</a:t>
            </a:r>
            <a:r>
              <a:rPr lang="zh-CN" altLang="en-US" dirty="0" smtClean="0">
                <a:solidFill>
                  <a:srgbClr val="000000"/>
                </a:solidFill>
              </a:rPr>
              <a:t>时，用户更改文本框的内容并将焦点移开文本框时，将</a:t>
            </a:r>
            <a:r>
              <a:rPr lang="zh-CN" altLang="en-US" dirty="0" smtClean="0">
                <a:solidFill>
                  <a:schemeClr val="accent2">
                    <a:lumMod val="75000"/>
                  </a:schemeClr>
                </a:solidFill>
              </a:rPr>
              <a:t>自动回传页面并触发</a:t>
            </a:r>
            <a:r>
              <a:rPr lang="en-US" altLang="zh-CN" dirty="0" err="1" smtClean="0">
                <a:solidFill>
                  <a:schemeClr val="accent2">
                    <a:lumMod val="75000"/>
                  </a:schemeClr>
                </a:solidFill>
              </a:rPr>
              <a:t>TextChanged</a:t>
            </a:r>
            <a:r>
              <a:rPr lang="zh-CN" altLang="en-US" dirty="0" smtClean="0">
                <a:solidFill>
                  <a:schemeClr val="accent2">
                    <a:lumMod val="75000"/>
                  </a:schemeClr>
                </a:solidFill>
              </a:rPr>
              <a:t>事件</a:t>
            </a:r>
            <a:r>
              <a:rPr lang="zh-CN" altLang="en-US" dirty="0" smtClean="0">
                <a:solidFill>
                  <a:srgbClr val="000000"/>
                </a:solidFill>
              </a:rPr>
              <a:t>。</a:t>
            </a:r>
            <a:endParaRPr lang="zh-CN" altLang="en-US" dirty="0" smtClean="0">
              <a:solidFill>
                <a:srgbClr val="000000"/>
              </a:solidFill>
            </a:endParaRPr>
          </a:p>
          <a:p>
            <a:pPr lvl="1">
              <a:lnSpc>
                <a:spcPct val="120000"/>
              </a:lnSpc>
              <a:defRPr/>
            </a:pPr>
            <a:r>
              <a:rPr lang="zh-CN" altLang="en-US" dirty="0" smtClean="0">
                <a:solidFill>
                  <a:srgbClr val="000000"/>
                </a:solidFill>
              </a:rPr>
              <a:t>当</a:t>
            </a:r>
            <a:r>
              <a:rPr lang="en-US" altLang="zh-CN" dirty="0" err="1" smtClean="0">
                <a:solidFill>
                  <a:srgbClr val="000000"/>
                </a:solidFill>
              </a:rPr>
              <a:t>AutoPostBack</a:t>
            </a:r>
            <a:r>
              <a:rPr lang="zh-CN" altLang="en-US" dirty="0" smtClean="0">
                <a:solidFill>
                  <a:srgbClr val="000000"/>
                </a:solidFill>
              </a:rPr>
              <a:t>属性设置为</a:t>
            </a:r>
            <a:r>
              <a:rPr lang="en-US" altLang="zh-CN" dirty="0" smtClean="0">
                <a:solidFill>
                  <a:srgbClr val="000000"/>
                </a:solidFill>
              </a:rPr>
              <a:t>False</a:t>
            </a:r>
            <a:r>
              <a:rPr lang="zh-CN" altLang="en-US" dirty="0" smtClean="0">
                <a:solidFill>
                  <a:srgbClr val="000000"/>
                </a:solidFill>
              </a:rPr>
              <a:t>时，即便用户更改文本框的内容并将焦点移开文本框，也不会自动回传页面，需等到回传页面的事件发生时（如按钮控件的</a:t>
            </a:r>
            <a:r>
              <a:rPr lang="en-US" altLang="zh-CN" dirty="0" smtClean="0">
                <a:solidFill>
                  <a:srgbClr val="000000"/>
                </a:solidFill>
              </a:rPr>
              <a:t>Click</a:t>
            </a:r>
            <a:r>
              <a:rPr lang="zh-CN" altLang="en-US" dirty="0" smtClean="0">
                <a:solidFill>
                  <a:srgbClr val="000000"/>
                </a:solidFill>
              </a:rPr>
              <a:t>事件），才会触发</a:t>
            </a:r>
            <a:r>
              <a:rPr lang="en-US" altLang="zh-CN" dirty="0" err="1" smtClean="0">
                <a:solidFill>
                  <a:srgbClr val="000000"/>
                </a:solidFill>
              </a:rPr>
              <a:t>TextChanged</a:t>
            </a:r>
            <a:r>
              <a:rPr lang="zh-CN" altLang="en-US" dirty="0" smtClean="0">
                <a:solidFill>
                  <a:srgbClr val="000000"/>
                </a:solidFill>
              </a:rPr>
              <a:t>事件。 </a:t>
            </a:r>
            <a:endParaRPr lang="zh-CN" altLang="en-US" dirty="0" smtClean="0">
              <a:solidFill>
                <a:srgbClr val="000000"/>
              </a:solidFill>
            </a:endParaRPr>
          </a:p>
          <a:p>
            <a:pPr eaLnBrk="1" hangingPunct="1">
              <a:lnSpc>
                <a:spcPct val="120000"/>
              </a:lnSpc>
              <a:spcBef>
                <a:spcPct val="50000"/>
              </a:spcBef>
              <a:defRPr/>
            </a:pPr>
            <a:endParaRPr lang="zh-CN" altLang="en-US" dirty="0" smtClean="0"/>
          </a:p>
        </p:txBody>
      </p:sp>
      <p:sp>
        <p:nvSpPr>
          <p:cNvPr id="3" name="动作按钮: 开始 2">
            <a:hlinkClick r:id="rId1" action="ppaction://hlinksldjump" highlightClick="1"/>
          </p:cNvPr>
          <p:cNvSpPr/>
          <p:nvPr/>
        </p:nvSpPr>
        <p:spPr>
          <a:xfrm>
            <a:off x="8532813" y="6237288"/>
            <a:ext cx="287337" cy="215900"/>
          </a:xfrm>
          <a:prstGeom prst="actionButtonBeginning">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Rot="1" noChangeArrowheads="1"/>
          </p:cNvSpPr>
          <p:nvPr>
            <p:ph type="body" idx="1"/>
          </p:nvPr>
        </p:nvSpPr>
        <p:spPr>
          <a:xfrm>
            <a:off x="304800" y="1125538"/>
            <a:ext cx="8540750" cy="5256212"/>
          </a:xfrm>
        </p:spPr>
        <p:txBody>
          <a:bodyPr/>
          <a:lstStyle/>
          <a:p>
            <a:pPr eaLnBrk="1" hangingPunct="1">
              <a:lnSpc>
                <a:spcPct val="120000"/>
              </a:lnSpc>
              <a:spcBef>
                <a:spcPct val="50000"/>
              </a:spcBef>
            </a:pPr>
            <a:r>
              <a:rPr lang="zh-CN" altLang="en-US" smtClean="0"/>
              <a:t>示例</a:t>
            </a:r>
            <a:r>
              <a:rPr lang="en-US" altLang="zh-CN" smtClean="0"/>
              <a:t>1</a:t>
            </a:r>
            <a:r>
              <a:rPr lang="zh-CN" altLang="en-US" smtClean="0"/>
              <a:t>：创建单行文本框</a:t>
            </a:r>
            <a:endParaRPr lang="en-US" altLang="zh-CN" smtClean="0"/>
          </a:p>
          <a:p>
            <a:pPr lvl="1" eaLnBrk="1" hangingPunct="1">
              <a:lnSpc>
                <a:spcPct val="120000"/>
              </a:lnSpc>
              <a:spcBef>
                <a:spcPct val="50000"/>
              </a:spcBef>
            </a:pPr>
            <a:r>
              <a:rPr lang="en-US" altLang="zh-CN" sz="1600" smtClean="0"/>
              <a:t>C:\......\Web</a:t>
            </a:r>
            <a:r>
              <a:rPr lang="zh-CN" altLang="en-US" sz="1600" smtClean="0"/>
              <a:t>编程技术</a:t>
            </a:r>
            <a:r>
              <a:rPr lang="en-US" altLang="zh-CN" sz="1600" smtClean="0"/>
              <a:t>\ch4\TextBoxPractice.aspx</a:t>
            </a:r>
            <a:endParaRPr lang="zh-CN" altLang="en-US" sz="1600" smtClean="0"/>
          </a:p>
          <a:p>
            <a:pPr eaLnBrk="1" hangingPunct="1">
              <a:lnSpc>
                <a:spcPct val="120000"/>
              </a:lnSpc>
              <a:spcBef>
                <a:spcPct val="50000"/>
              </a:spcBef>
            </a:pPr>
            <a:r>
              <a:rPr lang="zh-CN" altLang="en-US" smtClean="0"/>
              <a:t>示例</a:t>
            </a:r>
            <a:r>
              <a:rPr lang="en-US" altLang="zh-CN" smtClean="0"/>
              <a:t>2</a:t>
            </a:r>
            <a:r>
              <a:rPr lang="zh-CN" altLang="en-US" smtClean="0"/>
              <a:t>：创建多行文本框</a:t>
            </a:r>
            <a:endParaRPr lang="en-US" altLang="zh-CN" smtClean="0"/>
          </a:p>
          <a:p>
            <a:pPr lvl="1" eaLnBrk="1" hangingPunct="1">
              <a:lnSpc>
                <a:spcPct val="120000"/>
              </a:lnSpc>
              <a:spcBef>
                <a:spcPct val="50000"/>
              </a:spcBef>
            </a:pPr>
            <a:r>
              <a:rPr lang="en-US" altLang="zh-CN" sz="1600" smtClean="0"/>
              <a:t>C:\......\Web</a:t>
            </a:r>
            <a:r>
              <a:rPr lang="zh-CN" altLang="en-US" sz="1600" smtClean="0"/>
              <a:t>编程技术</a:t>
            </a:r>
            <a:r>
              <a:rPr lang="en-US" altLang="zh-CN" sz="1600" smtClean="0"/>
              <a:t>\ch4\MultilineTextBox.aspx</a:t>
            </a:r>
            <a:endParaRPr lang="zh-CN" altLang="en-US" sz="1600" smtClean="0"/>
          </a:p>
          <a:p>
            <a:pPr eaLnBrk="1" hangingPunct="1">
              <a:lnSpc>
                <a:spcPct val="120000"/>
              </a:lnSpc>
              <a:spcBef>
                <a:spcPct val="50000"/>
              </a:spcBef>
            </a:pPr>
            <a:r>
              <a:rPr lang="zh-CN" altLang="en-US" smtClean="0"/>
              <a:t>示例</a:t>
            </a:r>
            <a:r>
              <a:rPr lang="en-US" altLang="zh-CN" smtClean="0"/>
              <a:t>3</a:t>
            </a:r>
            <a:r>
              <a:rPr lang="zh-CN" altLang="en-US" smtClean="0"/>
              <a:t>：创建密码文本框</a:t>
            </a:r>
            <a:endParaRPr lang="en-US" altLang="zh-CN" smtClean="0"/>
          </a:p>
          <a:p>
            <a:pPr lvl="1" eaLnBrk="1" hangingPunct="1">
              <a:lnSpc>
                <a:spcPct val="120000"/>
              </a:lnSpc>
              <a:spcBef>
                <a:spcPct val="50000"/>
              </a:spcBef>
            </a:pPr>
            <a:r>
              <a:rPr lang="en-US" altLang="zh-CN" sz="1600" smtClean="0"/>
              <a:t>C:\......\Web</a:t>
            </a:r>
            <a:r>
              <a:rPr lang="zh-CN" altLang="en-US" sz="1600" smtClean="0"/>
              <a:t>编程技术</a:t>
            </a:r>
            <a:r>
              <a:rPr lang="en-US" altLang="zh-CN" sz="1600" smtClean="0"/>
              <a:t>\ch4\PasswordTextBox.aspx</a:t>
            </a:r>
            <a:endParaRPr lang="zh-CN" altLang="en-US" sz="1600" smtClean="0"/>
          </a:p>
          <a:p>
            <a:pPr eaLnBrk="1" hangingPunct="1">
              <a:lnSpc>
                <a:spcPct val="120000"/>
              </a:lnSpc>
              <a:spcBef>
                <a:spcPct val="50000"/>
              </a:spcBef>
            </a:pPr>
            <a:r>
              <a:rPr lang="zh-CN" altLang="en-US" smtClean="0"/>
              <a:t>示例</a:t>
            </a:r>
            <a:r>
              <a:rPr lang="en-US" altLang="zh-CN" smtClean="0"/>
              <a:t>4</a:t>
            </a:r>
            <a:r>
              <a:rPr lang="zh-CN" altLang="en-US" smtClean="0"/>
              <a:t>：</a:t>
            </a:r>
            <a:r>
              <a:rPr lang="en-US" altLang="zh-CN" smtClean="0">
                <a:solidFill>
                  <a:srgbClr val="000000"/>
                </a:solidFill>
              </a:rPr>
              <a:t> </a:t>
            </a:r>
            <a:r>
              <a:rPr lang="en-US" altLang="zh-CN" smtClean="0"/>
              <a:t>AutoPostBack</a:t>
            </a:r>
            <a:r>
              <a:rPr lang="zh-CN" altLang="en-US" smtClean="0"/>
              <a:t>属性与</a:t>
            </a:r>
            <a:r>
              <a:rPr lang="en-US" altLang="zh-CN" smtClean="0"/>
              <a:t>TextChanged</a:t>
            </a:r>
            <a:r>
              <a:rPr lang="zh-CN" altLang="en-US" smtClean="0"/>
              <a:t>事件配合使用</a:t>
            </a:r>
            <a:endParaRPr lang="en-US" altLang="zh-CN" smtClean="0"/>
          </a:p>
          <a:p>
            <a:pPr lvl="1" eaLnBrk="1" hangingPunct="1">
              <a:lnSpc>
                <a:spcPct val="120000"/>
              </a:lnSpc>
              <a:spcBef>
                <a:spcPct val="50000"/>
              </a:spcBef>
            </a:pPr>
            <a:r>
              <a:rPr lang="en-US" altLang="zh-CN" sz="1600" smtClean="0"/>
              <a:t>C:\......\</a:t>
            </a:r>
            <a:r>
              <a:rPr lang="zh-CN" altLang="en-US" sz="1600" smtClean="0"/>
              <a:t> </a:t>
            </a:r>
            <a:r>
              <a:rPr lang="en-US" altLang="zh-CN" sz="1600" smtClean="0"/>
              <a:t>ASPNET</a:t>
            </a:r>
            <a:r>
              <a:rPr lang="zh-CN" altLang="en-US" sz="1600" smtClean="0"/>
              <a:t>案例教程教辅资料 </a:t>
            </a:r>
            <a:r>
              <a:rPr lang="en-US" altLang="zh-CN" sz="1600" smtClean="0"/>
              <a:t>\ </a:t>
            </a:r>
            <a:r>
              <a:rPr lang="zh-CN" altLang="en-US" sz="1600" smtClean="0"/>
              <a:t>示例</a:t>
            </a:r>
            <a:r>
              <a:rPr lang="en-US" altLang="zh-CN" sz="1600" smtClean="0"/>
              <a:t>\</a:t>
            </a:r>
            <a:r>
              <a:rPr lang="zh-CN" altLang="en-US" sz="1600" smtClean="0"/>
              <a:t>第</a:t>
            </a:r>
            <a:r>
              <a:rPr lang="en-US" altLang="zh-CN" sz="1600" smtClean="0"/>
              <a:t>04</a:t>
            </a:r>
            <a:r>
              <a:rPr lang="zh-CN" altLang="en-US" sz="1600" smtClean="0"/>
              <a:t>章</a:t>
            </a:r>
            <a:r>
              <a:rPr lang="zh-CN" altLang="zh-CN" sz="1600" smtClean="0">
                <a:solidFill>
                  <a:srgbClr val="333399"/>
                </a:solidFill>
              </a:rPr>
              <a:t>\</a:t>
            </a:r>
            <a:r>
              <a:rPr lang="en-US" altLang="zh-CN" sz="1600" smtClean="0">
                <a:solidFill>
                  <a:srgbClr val="333399"/>
                </a:solidFill>
              </a:rPr>
              <a:t>WebControl</a:t>
            </a:r>
            <a:r>
              <a:rPr lang="en-US" altLang="zh-CN" sz="1600" smtClean="0"/>
              <a:t>Demo</a:t>
            </a:r>
            <a:r>
              <a:rPr lang="en-US" altLang="zh-CN" sz="1600" smtClean="0">
                <a:solidFill>
                  <a:srgbClr val="333399"/>
                </a:solidFill>
              </a:rPr>
              <a:t>\TextBoxDemo.aspx</a:t>
            </a:r>
            <a:endParaRPr lang="en-US" altLang="zh-CN" sz="1600" smtClean="0"/>
          </a:p>
        </p:txBody>
      </p:sp>
      <p:sp>
        <p:nvSpPr>
          <p:cNvPr id="3" name="动作按钮: 开始 2">
            <a:hlinkClick r:id="rId1" action="ppaction://hlinksldjump" highlightClick="1"/>
          </p:cNvPr>
          <p:cNvSpPr/>
          <p:nvPr/>
        </p:nvSpPr>
        <p:spPr>
          <a:xfrm>
            <a:off x="8532813" y="6237288"/>
            <a:ext cx="287337" cy="215900"/>
          </a:xfrm>
          <a:prstGeom prst="actionButtonBeginning">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Rot="1" noChangeArrowheads="1"/>
          </p:cNvSpPr>
          <p:nvPr>
            <p:ph type="body" idx="1"/>
          </p:nvPr>
        </p:nvSpPr>
        <p:spPr>
          <a:xfrm>
            <a:off x="304800" y="836613"/>
            <a:ext cx="8540750" cy="5688012"/>
          </a:xfrm>
        </p:spPr>
        <p:txBody>
          <a:bodyPr/>
          <a:lstStyle/>
          <a:p>
            <a:pPr eaLnBrk="1" hangingPunct="1">
              <a:lnSpc>
                <a:spcPct val="120000"/>
              </a:lnSpc>
              <a:spcBef>
                <a:spcPct val="50000"/>
              </a:spcBef>
              <a:defRPr/>
            </a:pPr>
            <a:r>
              <a:rPr lang="zh-CN" altLang="en-US" dirty="0" smtClean="0">
                <a:solidFill>
                  <a:schemeClr val="tx2">
                    <a:lumMod val="75000"/>
                  </a:schemeClr>
                </a:solidFill>
              </a:rPr>
              <a:t>为控件添加服务器端事件处理方法框架：</a:t>
            </a:r>
            <a:endParaRPr lang="en-US" altLang="zh-CN" dirty="0" smtClean="0">
              <a:solidFill>
                <a:schemeClr val="tx2">
                  <a:lumMod val="75000"/>
                </a:schemeClr>
              </a:solidFill>
            </a:endParaRPr>
          </a:p>
          <a:p>
            <a:pPr lvl="1" eaLnBrk="1" hangingPunct="1">
              <a:lnSpc>
                <a:spcPct val="120000"/>
              </a:lnSpc>
              <a:spcBef>
                <a:spcPct val="50000"/>
              </a:spcBef>
              <a:defRPr/>
            </a:pPr>
            <a:r>
              <a:rPr lang="zh-CN" altLang="en-US" dirty="0" smtClean="0"/>
              <a:t>一般步骤：</a:t>
            </a:r>
            <a:endParaRPr lang="en-US" altLang="zh-CN" dirty="0" smtClean="0"/>
          </a:p>
          <a:p>
            <a:pPr marL="1314450" lvl="2" indent="-457200" eaLnBrk="1" hangingPunct="1">
              <a:lnSpc>
                <a:spcPct val="120000"/>
              </a:lnSpc>
              <a:spcBef>
                <a:spcPct val="50000"/>
              </a:spcBef>
              <a:buFont typeface="+mj-lt"/>
              <a:buAutoNum type="arabicParenR"/>
              <a:defRPr/>
            </a:pPr>
            <a:r>
              <a:rPr lang="zh-CN" altLang="en-US" sz="2400" b="1" dirty="0" smtClean="0"/>
              <a:t>将页面切换到设计视图，选中控件，在属性窗口上方，单击图标      ，将显示该控件的所有事件列表；</a:t>
            </a:r>
            <a:endParaRPr lang="en-US" altLang="zh-CN" sz="2400" b="1" dirty="0" smtClean="0"/>
          </a:p>
          <a:p>
            <a:pPr marL="1314450" lvl="2" indent="-457200" eaLnBrk="1" hangingPunct="1">
              <a:lnSpc>
                <a:spcPct val="120000"/>
              </a:lnSpc>
              <a:spcBef>
                <a:spcPct val="50000"/>
              </a:spcBef>
              <a:buFont typeface="+mj-lt"/>
              <a:buAutoNum type="arabicParenR"/>
              <a:defRPr/>
            </a:pPr>
            <a:r>
              <a:rPr lang="zh-CN" altLang="en-US" sz="2400" b="1" dirty="0" smtClean="0"/>
              <a:t>在事件列表中双击某个事件，即可在 </a:t>
            </a:r>
            <a:r>
              <a:rPr lang="en-US" altLang="zh-CN" sz="2400" b="1" dirty="0" smtClean="0"/>
              <a:t>. </a:t>
            </a:r>
            <a:r>
              <a:rPr lang="en-US" altLang="zh-CN" sz="2400" b="1" dirty="0" err="1" smtClean="0"/>
              <a:t>cs</a:t>
            </a:r>
            <a:r>
              <a:rPr lang="zh-CN" altLang="en-US" sz="2400" b="1" dirty="0" smtClean="0"/>
              <a:t>文件中自动添加事件处理方法的框架；同时在源视图中</a:t>
            </a:r>
            <a:r>
              <a:rPr lang="zh-CN" altLang="en-US" sz="2400" b="1" u="sng" dirty="0" smtClean="0"/>
              <a:t>修改了控件的声明属性。</a:t>
            </a:r>
            <a:endParaRPr lang="en-US" altLang="zh-CN" sz="2400" b="1" u="sng" dirty="0" smtClean="0"/>
          </a:p>
          <a:p>
            <a:pPr marL="914400" lvl="1" indent="-457200" eaLnBrk="1" hangingPunct="1">
              <a:lnSpc>
                <a:spcPct val="120000"/>
              </a:lnSpc>
              <a:spcBef>
                <a:spcPct val="50000"/>
              </a:spcBef>
              <a:defRPr/>
            </a:pPr>
            <a:r>
              <a:rPr lang="zh-CN" altLang="en-US" dirty="0" smtClean="0"/>
              <a:t>为控件的</a:t>
            </a:r>
            <a:r>
              <a:rPr lang="zh-CN" altLang="en-US" dirty="0" smtClean="0">
                <a:solidFill>
                  <a:srgbClr val="002060"/>
                </a:solidFill>
              </a:rPr>
              <a:t>默认事件</a:t>
            </a:r>
            <a:r>
              <a:rPr lang="zh-CN" altLang="en-US" dirty="0" smtClean="0"/>
              <a:t>添加事件处理方法：在设计视图中</a:t>
            </a:r>
            <a:r>
              <a:rPr lang="zh-CN" altLang="en-US" dirty="0" smtClean="0">
                <a:solidFill>
                  <a:schemeClr val="accent4">
                    <a:lumMod val="75000"/>
                  </a:schemeClr>
                </a:solidFill>
              </a:rPr>
              <a:t>双击该控件</a:t>
            </a:r>
            <a:r>
              <a:rPr lang="zh-CN" altLang="en-US" dirty="0" smtClean="0"/>
              <a:t>，即可在 </a:t>
            </a:r>
            <a:r>
              <a:rPr lang="en-US" altLang="zh-CN" dirty="0" smtClean="0"/>
              <a:t>. </a:t>
            </a:r>
            <a:r>
              <a:rPr lang="en-US" altLang="zh-CN" dirty="0" err="1" smtClean="0"/>
              <a:t>cs</a:t>
            </a:r>
            <a:r>
              <a:rPr lang="zh-CN" altLang="en-US" dirty="0" smtClean="0"/>
              <a:t>文件中自动添加其默认事件的事件处理方法的框架；同时在源视图中修改了控件的声明属性。</a:t>
            </a:r>
            <a:endParaRPr lang="en-US" altLang="zh-CN" dirty="0" smtClean="0"/>
          </a:p>
        </p:txBody>
      </p:sp>
      <p:sp>
        <p:nvSpPr>
          <p:cNvPr id="3" name="动作按钮: 开始 2">
            <a:hlinkClick r:id="rId1" action="ppaction://hlinksldjump" highlightClick="1"/>
          </p:cNvPr>
          <p:cNvSpPr/>
          <p:nvPr/>
        </p:nvSpPr>
        <p:spPr>
          <a:xfrm>
            <a:off x="8532813" y="6237288"/>
            <a:ext cx="287337" cy="215900"/>
          </a:xfrm>
          <a:prstGeom prst="actionButtonBeginning">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9700" name="Picture 2"/>
          <p:cNvPicPr>
            <a:picLocks noChangeAspect="1" noChangeArrowheads="1"/>
          </p:cNvPicPr>
          <p:nvPr/>
        </p:nvPicPr>
        <p:blipFill>
          <a:blip r:embed="rId2" cstate="print"/>
          <a:srcRect/>
          <a:stretch>
            <a:fillRect/>
          </a:stretch>
        </p:blipFill>
        <p:spPr bwMode="auto">
          <a:xfrm>
            <a:off x="3025140" y="2591118"/>
            <a:ext cx="311150" cy="342900"/>
          </a:xfrm>
          <a:prstGeom prst="rect">
            <a:avLst/>
          </a:prstGeom>
          <a:noFill/>
          <a:ln w="9525">
            <a:noFill/>
            <a:miter lim="800000"/>
            <a:headEnd/>
            <a:tailEnd/>
          </a:ln>
        </p:spPr>
      </p:pic>
      <p:sp>
        <p:nvSpPr>
          <p:cNvPr id="5" name="线形标注 1 4"/>
          <p:cNvSpPr/>
          <p:nvPr/>
        </p:nvSpPr>
        <p:spPr>
          <a:xfrm>
            <a:off x="5003800" y="4149725"/>
            <a:ext cx="1008063" cy="358775"/>
          </a:xfrm>
          <a:prstGeom prst="borderCallout1">
            <a:avLst>
              <a:gd name="adj1" fmla="val 18750"/>
              <a:gd name="adj2" fmla="val -2644"/>
              <a:gd name="adj3" fmla="val 47983"/>
              <a:gd name="adj4" fmla="val -84985"/>
            </a:avLst>
          </a:prstGeom>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D60093"/>
                </a:solidFill>
                <a:latin typeface="华文新魏" panose="02010800040101010101" pitchFamily="2" charset="-122"/>
                <a:ea typeface="华文新魏" panose="02010800040101010101" pitchFamily="2" charset="-122"/>
              </a:rPr>
              <a:t>注意！</a:t>
            </a:r>
            <a:endParaRPr lang="en-US" dirty="0">
              <a:solidFill>
                <a:srgbClr val="D60093"/>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Rot="1" noChangeArrowheads="1"/>
          </p:cNvSpPr>
          <p:nvPr>
            <p:ph type="body" idx="1"/>
          </p:nvPr>
        </p:nvSpPr>
        <p:spPr>
          <a:xfrm>
            <a:off x="304800" y="836613"/>
            <a:ext cx="8540750" cy="5688012"/>
          </a:xfrm>
        </p:spPr>
        <p:txBody>
          <a:bodyPr/>
          <a:lstStyle/>
          <a:p>
            <a:pPr lvl="1" eaLnBrk="1" hangingPunct="1">
              <a:lnSpc>
                <a:spcPct val="110000"/>
              </a:lnSpc>
              <a:spcBef>
                <a:spcPct val="50000"/>
              </a:spcBef>
            </a:pPr>
            <a:r>
              <a:rPr lang="zh-CN" altLang="en-US" smtClean="0"/>
              <a:t>服务器端事件处理方法的名称：</a:t>
            </a:r>
            <a:endParaRPr lang="en-US" altLang="zh-CN" smtClean="0"/>
          </a:p>
          <a:p>
            <a:pPr lvl="2" eaLnBrk="1" hangingPunct="1">
              <a:lnSpc>
                <a:spcPct val="110000"/>
              </a:lnSpc>
              <a:spcBef>
                <a:spcPct val="50000"/>
              </a:spcBef>
            </a:pPr>
            <a:r>
              <a:rPr lang="zh-CN" altLang="en-US" sz="2400" smtClean="0"/>
              <a:t>可以使用默认命名，也可自行命名；</a:t>
            </a:r>
            <a:endParaRPr lang="en-US" altLang="zh-CN" sz="2400" smtClean="0"/>
          </a:p>
          <a:p>
            <a:pPr lvl="2" eaLnBrk="1" hangingPunct="1">
              <a:lnSpc>
                <a:spcPct val="110000"/>
              </a:lnSpc>
              <a:spcBef>
                <a:spcPct val="50000"/>
              </a:spcBef>
            </a:pPr>
            <a:r>
              <a:rPr lang="zh-CN" altLang="en-US" sz="2400" b="1" smtClean="0">
                <a:solidFill>
                  <a:srgbClr val="002060"/>
                </a:solidFill>
              </a:rPr>
              <a:t>关键</a:t>
            </a:r>
            <a:r>
              <a:rPr lang="zh-CN" altLang="en-US" sz="2400" smtClean="0"/>
              <a:t>：事件处理方法命名要与页面源视图中的控件声明属性一致。</a:t>
            </a:r>
            <a:endParaRPr lang="en-US" altLang="zh-CN" sz="2400" smtClean="0"/>
          </a:p>
          <a:p>
            <a:pPr lvl="2" eaLnBrk="1" hangingPunct="1">
              <a:lnSpc>
                <a:spcPct val="110000"/>
              </a:lnSpc>
              <a:spcBef>
                <a:spcPct val="50000"/>
              </a:spcBef>
            </a:pPr>
            <a:r>
              <a:rPr lang="zh-CN" altLang="en-US" sz="2400" smtClean="0"/>
              <a:t>示例代码：</a:t>
            </a:r>
            <a:endParaRPr lang="en-US" altLang="zh-CN" sz="2400" smtClean="0"/>
          </a:p>
          <a:p>
            <a:pPr lvl="3">
              <a:lnSpc>
                <a:spcPct val="110000"/>
              </a:lnSpc>
              <a:buFont typeface="Wingdings" panose="05000000000000000000" pitchFamily="2" charset="2"/>
              <a:buNone/>
            </a:pPr>
            <a:r>
              <a:rPr lang="en-US" sz="1600" smtClean="0"/>
              <a:t>&lt;asp:Button ID="btn1"  runat="server”  onclick=“</a:t>
            </a:r>
            <a:r>
              <a:rPr lang="en-US" sz="1600" smtClean="0">
                <a:solidFill>
                  <a:srgbClr val="002060"/>
                </a:solidFill>
              </a:rPr>
              <a:t>Submit_Click</a:t>
            </a:r>
            <a:r>
              <a:rPr lang="en-US" sz="1600" smtClean="0"/>
              <a:t>" Text="</a:t>
            </a:r>
            <a:r>
              <a:rPr lang="zh-CN" altLang="en-US" sz="1600" smtClean="0"/>
              <a:t>提交</a:t>
            </a:r>
            <a:r>
              <a:rPr lang="en-US" altLang="zh-CN" sz="1600" smtClean="0"/>
              <a:t>" /&gt;</a:t>
            </a:r>
            <a:endParaRPr lang="en-US" altLang="zh-CN" sz="1600" smtClean="0"/>
          </a:p>
          <a:p>
            <a:pPr lvl="3">
              <a:lnSpc>
                <a:spcPct val="110000"/>
              </a:lnSpc>
              <a:buFont typeface="Wingdings" panose="05000000000000000000" pitchFamily="2" charset="2"/>
              <a:buNone/>
            </a:pPr>
            <a:r>
              <a:rPr lang="en-US" altLang="zh-CN" sz="1600" smtClean="0"/>
              <a:t>...........</a:t>
            </a:r>
            <a:endParaRPr lang="en-US" altLang="zh-CN" sz="1600" smtClean="0"/>
          </a:p>
          <a:p>
            <a:pPr lvl="3">
              <a:lnSpc>
                <a:spcPct val="110000"/>
              </a:lnSpc>
              <a:buFont typeface="Wingdings" panose="05000000000000000000" pitchFamily="2" charset="2"/>
              <a:buNone/>
            </a:pPr>
            <a:r>
              <a:rPr lang="en-US" sz="1600" smtClean="0"/>
              <a:t>protected void </a:t>
            </a:r>
            <a:r>
              <a:rPr lang="en-US" sz="1600" smtClean="0">
                <a:solidFill>
                  <a:srgbClr val="002060"/>
                </a:solidFill>
              </a:rPr>
              <a:t>Submit_Click</a:t>
            </a:r>
            <a:r>
              <a:rPr lang="en-US" sz="1600" smtClean="0"/>
              <a:t>(object sender, EventArgs e)</a:t>
            </a:r>
            <a:endParaRPr lang="en-US" sz="1600" smtClean="0"/>
          </a:p>
          <a:p>
            <a:pPr lvl="3">
              <a:lnSpc>
                <a:spcPct val="110000"/>
              </a:lnSpc>
              <a:buFont typeface="Wingdings" panose="05000000000000000000" pitchFamily="2" charset="2"/>
              <a:buNone/>
            </a:pPr>
            <a:r>
              <a:rPr lang="en-US" sz="1600" smtClean="0"/>
              <a:t> {</a:t>
            </a:r>
            <a:endParaRPr lang="en-US" sz="1600" smtClean="0"/>
          </a:p>
          <a:p>
            <a:pPr lvl="3">
              <a:lnSpc>
                <a:spcPct val="110000"/>
              </a:lnSpc>
              <a:buFont typeface="Wingdings" panose="05000000000000000000" pitchFamily="2" charset="2"/>
              <a:buNone/>
            </a:pPr>
            <a:r>
              <a:rPr lang="en-US" sz="1600" smtClean="0"/>
              <a:t>}</a:t>
            </a:r>
            <a:endParaRPr lang="en-US" sz="1600" smtClean="0"/>
          </a:p>
          <a:p>
            <a:pPr lvl="1">
              <a:lnSpc>
                <a:spcPct val="110000"/>
              </a:lnSpc>
            </a:pPr>
            <a:r>
              <a:rPr lang="zh-CN" altLang="en-US" smtClean="0"/>
              <a:t>服务器端事件处理方法的两个参数：</a:t>
            </a:r>
            <a:endParaRPr lang="en-US" altLang="zh-CN" smtClean="0"/>
          </a:p>
          <a:p>
            <a:pPr lvl="2">
              <a:lnSpc>
                <a:spcPct val="110000"/>
              </a:lnSpc>
            </a:pPr>
            <a:r>
              <a:rPr lang="en-US" altLang="zh-CN" sz="2000" smtClean="0"/>
              <a:t>Object</a:t>
            </a:r>
            <a:r>
              <a:rPr lang="zh-CN" altLang="en-US" sz="2000" smtClean="0"/>
              <a:t>类型</a:t>
            </a:r>
            <a:endParaRPr lang="en-US" altLang="zh-CN" sz="2000" smtClean="0"/>
          </a:p>
          <a:p>
            <a:pPr lvl="2">
              <a:lnSpc>
                <a:spcPct val="110000"/>
              </a:lnSpc>
            </a:pPr>
            <a:r>
              <a:rPr lang="en-US" altLang="zh-CN" sz="2000" smtClean="0"/>
              <a:t>EventArgs</a:t>
            </a:r>
            <a:r>
              <a:rPr lang="zh-CN" altLang="en-US" sz="2000" smtClean="0"/>
              <a:t>类型：针对不同控件，此参数会不同。</a:t>
            </a:r>
            <a:endParaRPr lang="en-US" altLang="zh-CN" sz="2000" smtClean="0"/>
          </a:p>
        </p:txBody>
      </p:sp>
      <p:sp>
        <p:nvSpPr>
          <p:cNvPr id="3" name="动作按钮: 开始 2">
            <a:hlinkClick r:id="rId1" action="ppaction://hlinksldjump" highlightClick="1"/>
          </p:cNvPr>
          <p:cNvSpPr/>
          <p:nvPr/>
        </p:nvSpPr>
        <p:spPr>
          <a:xfrm>
            <a:off x="8532813" y="6237288"/>
            <a:ext cx="287337" cy="215900"/>
          </a:xfrm>
          <a:prstGeom prst="actionButtonBeginning">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en-US" altLang="zh-CN" smtClean="0"/>
              <a:t>4.1 ASP.NET</a:t>
            </a:r>
            <a:r>
              <a:rPr lang="zh-CN" altLang="en-US" smtClean="0"/>
              <a:t>服务器控件的基本概念</a:t>
            </a:r>
            <a:endParaRPr lang="zh-CN" altLang="en-US" smtClean="0"/>
          </a:p>
        </p:txBody>
      </p:sp>
      <p:sp>
        <p:nvSpPr>
          <p:cNvPr id="5123" name="Rectangle 3"/>
          <p:cNvSpPr>
            <a:spLocks noGrp="1" noRot="1" noChangeArrowheads="1"/>
          </p:cNvSpPr>
          <p:nvPr>
            <p:ph type="body" idx="1"/>
          </p:nvPr>
        </p:nvSpPr>
        <p:spPr>
          <a:xfrm>
            <a:off x="304800" y="1981200"/>
            <a:ext cx="8540750" cy="4327525"/>
          </a:xfrm>
        </p:spPr>
        <p:txBody>
          <a:bodyPr/>
          <a:lstStyle/>
          <a:p>
            <a:pPr eaLnBrk="1" hangingPunct="1">
              <a:lnSpc>
                <a:spcPct val="150000"/>
              </a:lnSpc>
            </a:pPr>
            <a:r>
              <a:rPr lang="en-US" altLang="zh-CN" smtClean="0"/>
              <a:t>ASP.NET</a:t>
            </a:r>
            <a:r>
              <a:rPr lang="zh-CN" altLang="en-US" smtClean="0"/>
              <a:t>服务器控件可以分为下列四种类型：</a:t>
            </a:r>
            <a:endParaRPr lang="zh-CN" altLang="en-US" smtClean="0"/>
          </a:p>
          <a:p>
            <a:pPr lvl="1" eaLnBrk="1" hangingPunct="1">
              <a:lnSpc>
                <a:spcPct val="150000"/>
              </a:lnSpc>
            </a:pPr>
            <a:r>
              <a:rPr lang="en-US" altLang="zh-CN" smtClean="0">
                <a:sym typeface="+mn-ea"/>
              </a:rPr>
              <a:t>Web</a:t>
            </a:r>
            <a:r>
              <a:rPr lang="zh-CN" altLang="en-US" smtClean="0">
                <a:sym typeface="+mn-ea"/>
              </a:rPr>
              <a:t>服务器控件</a:t>
            </a:r>
            <a:endParaRPr lang="en-US" altLang="zh-CN" smtClean="0"/>
          </a:p>
          <a:p>
            <a:pPr lvl="1" eaLnBrk="1" hangingPunct="1">
              <a:lnSpc>
                <a:spcPct val="150000"/>
              </a:lnSpc>
            </a:pPr>
            <a:r>
              <a:rPr lang="en-US" altLang="zh-CN" smtClean="0"/>
              <a:t>HTML</a:t>
            </a:r>
            <a:r>
              <a:rPr lang="zh-CN" altLang="en-US" smtClean="0"/>
              <a:t>服务器控件</a:t>
            </a:r>
            <a:endParaRPr lang="zh-CN" altLang="en-US" smtClean="0"/>
          </a:p>
          <a:p>
            <a:pPr lvl="1" eaLnBrk="1" hangingPunct="1">
              <a:lnSpc>
                <a:spcPct val="150000"/>
              </a:lnSpc>
            </a:pPr>
            <a:r>
              <a:rPr lang="zh-CN" altLang="en-US" smtClean="0"/>
              <a:t>验证控件</a:t>
            </a:r>
            <a:endParaRPr lang="zh-CN" altLang="en-US" smtClean="0"/>
          </a:p>
          <a:p>
            <a:pPr lvl="1" eaLnBrk="1" hangingPunct="1">
              <a:lnSpc>
                <a:spcPct val="150000"/>
              </a:lnSpc>
            </a:pPr>
            <a:r>
              <a:rPr lang="zh-CN" altLang="en-US" smtClean="0"/>
              <a:t>用户控件</a:t>
            </a:r>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01625" y="685800"/>
            <a:ext cx="8540750" cy="1590675"/>
          </a:xfrm>
        </p:spPr>
        <p:txBody>
          <a:bodyPr/>
          <a:lstStyle/>
          <a:p>
            <a:pPr eaLnBrk="1" hangingPunct="1"/>
            <a:r>
              <a:rPr lang="en-US" altLang="zh-CN" smtClean="0"/>
              <a:t>4.3.2  DropDownList</a:t>
            </a:r>
            <a:r>
              <a:rPr lang="zh-CN" altLang="en-US" smtClean="0"/>
              <a:t>、</a:t>
            </a:r>
            <a:r>
              <a:rPr lang="en-US" altLang="zh-CN" smtClean="0"/>
              <a:t>RadioButton</a:t>
            </a:r>
            <a:r>
              <a:rPr lang="zh-CN" altLang="en-US" smtClean="0"/>
              <a:t>和</a:t>
            </a:r>
            <a:r>
              <a:rPr lang="en-US" altLang="zh-CN" smtClean="0"/>
              <a:t>CheckBox Web </a:t>
            </a:r>
            <a:r>
              <a:rPr lang="zh-CN" altLang="en-US" smtClean="0"/>
              <a:t>控件</a:t>
            </a:r>
            <a:endParaRPr lang="zh-CN" altLang="en-US" smtClean="0"/>
          </a:p>
        </p:txBody>
      </p:sp>
      <p:sp>
        <p:nvSpPr>
          <p:cNvPr id="31747" name="Rectangle 3"/>
          <p:cNvSpPr>
            <a:spLocks noGrp="1" noRot="1" noChangeArrowheads="1"/>
          </p:cNvSpPr>
          <p:nvPr>
            <p:ph type="body" idx="1"/>
          </p:nvPr>
        </p:nvSpPr>
        <p:spPr>
          <a:xfrm>
            <a:off x="179705" y="2374265"/>
            <a:ext cx="8540750" cy="3934460"/>
          </a:xfrm>
        </p:spPr>
        <p:txBody>
          <a:bodyPr/>
          <a:lstStyle/>
          <a:p>
            <a:pPr eaLnBrk="1" hangingPunct="1">
              <a:lnSpc>
                <a:spcPct val="120000"/>
              </a:lnSpc>
              <a:spcBef>
                <a:spcPct val="50000"/>
              </a:spcBef>
            </a:pPr>
            <a:r>
              <a:rPr lang="zh-CN" altLang="en-US" smtClean="0"/>
              <a:t>以下三种控件是</a:t>
            </a:r>
            <a:r>
              <a:rPr lang="en-US" altLang="zh-CN" smtClean="0"/>
              <a:t>ASP.NET</a:t>
            </a:r>
            <a:r>
              <a:rPr lang="zh-CN" altLang="en-US" smtClean="0"/>
              <a:t>收集用户输入常用控件：</a:t>
            </a:r>
            <a:endParaRPr lang="zh-CN" altLang="en-US" smtClean="0"/>
          </a:p>
          <a:p>
            <a:pPr lvl="1" eaLnBrk="1" hangingPunct="1">
              <a:lnSpc>
                <a:spcPct val="120000"/>
              </a:lnSpc>
              <a:spcBef>
                <a:spcPct val="50000"/>
              </a:spcBef>
            </a:pPr>
            <a:r>
              <a:rPr lang="en-US" altLang="zh-CN" smtClean="0">
                <a:hlinkClick r:id="rId1" action="ppaction://hlinksldjump"/>
              </a:rPr>
              <a:t>DropDownList </a:t>
            </a:r>
            <a:r>
              <a:rPr lang="zh-CN" altLang="en-US" smtClean="0">
                <a:hlinkClick r:id="rId1" action="ppaction://hlinksldjump"/>
              </a:rPr>
              <a:t>控件</a:t>
            </a:r>
            <a:endParaRPr lang="zh-CN" altLang="en-US" smtClean="0"/>
          </a:p>
          <a:p>
            <a:pPr lvl="1" eaLnBrk="1" hangingPunct="1">
              <a:lnSpc>
                <a:spcPct val="120000"/>
              </a:lnSpc>
              <a:spcBef>
                <a:spcPct val="50000"/>
              </a:spcBef>
            </a:pPr>
            <a:r>
              <a:rPr lang="en-US" altLang="zh-CN" smtClean="0">
                <a:hlinkClick r:id="rId2" action="ppaction://hlinksldjump"/>
              </a:rPr>
              <a:t>RadioButton </a:t>
            </a:r>
            <a:r>
              <a:rPr lang="zh-CN" altLang="en-US" smtClean="0">
                <a:hlinkClick r:id="rId2" action="ppaction://hlinksldjump"/>
              </a:rPr>
              <a:t>控件</a:t>
            </a:r>
            <a:endParaRPr lang="zh-CN" altLang="en-US" smtClean="0"/>
          </a:p>
          <a:p>
            <a:pPr lvl="1" eaLnBrk="1" hangingPunct="1">
              <a:lnSpc>
                <a:spcPct val="120000"/>
              </a:lnSpc>
              <a:spcBef>
                <a:spcPct val="50000"/>
              </a:spcBef>
            </a:pPr>
            <a:r>
              <a:rPr lang="en-US" altLang="zh-CN" smtClean="0">
                <a:hlinkClick r:id="rId3" action="ppaction://hlinksldjump"/>
              </a:rPr>
              <a:t>CheckBox </a:t>
            </a:r>
            <a:r>
              <a:rPr lang="zh-CN" altLang="en-US" smtClean="0">
                <a:hlinkClick r:id="rId3" action="ppaction://hlinksldjump"/>
              </a:rPr>
              <a:t>控件</a:t>
            </a:r>
            <a:endParaRPr lang="zh-C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Rot="1" noChangeArrowheads="1"/>
          </p:cNvSpPr>
          <p:nvPr>
            <p:ph type="body" idx="1"/>
          </p:nvPr>
        </p:nvSpPr>
        <p:spPr>
          <a:xfrm>
            <a:off x="179388" y="981075"/>
            <a:ext cx="8540750" cy="5543550"/>
          </a:xfrm>
        </p:spPr>
        <p:txBody>
          <a:bodyPr/>
          <a:lstStyle/>
          <a:p>
            <a:pPr marL="609600" indent="-609600" eaLnBrk="1" hangingPunct="1">
              <a:lnSpc>
                <a:spcPct val="120000"/>
              </a:lnSpc>
              <a:spcBef>
                <a:spcPct val="50000"/>
              </a:spcBef>
              <a:buFont typeface="Wingdings" panose="05000000000000000000" pitchFamily="2" charset="2"/>
              <a:buAutoNum type="ea1JpnChsDbPeriod"/>
            </a:pPr>
            <a:r>
              <a:rPr lang="en-US" altLang="zh-CN" smtClean="0"/>
              <a:t>DropDownList Web </a:t>
            </a:r>
            <a:r>
              <a:rPr lang="zh-CN" altLang="en-US" smtClean="0"/>
              <a:t>控件</a:t>
            </a:r>
            <a:endParaRPr lang="zh-CN" altLang="en-US" smtClean="0"/>
          </a:p>
          <a:p>
            <a:pPr marL="1066800" lvl="1" indent="-609600" eaLnBrk="1" hangingPunct="1">
              <a:lnSpc>
                <a:spcPct val="120000"/>
              </a:lnSpc>
              <a:spcBef>
                <a:spcPct val="50000"/>
              </a:spcBef>
            </a:pPr>
            <a:r>
              <a:rPr lang="en-US" altLang="zh-CN" smtClean="0"/>
              <a:t>DropDownList </a:t>
            </a:r>
            <a:r>
              <a:rPr lang="zh-CN" altLang="en-US" smtClean="0"/>
              <a:t>控件即所谓的“下拉列表”；</a:t>
            </a:r>
            <a:endParaRPr lang="zh-CN" altLang="en-US" smtClean="0"/>
          </a:p>
          <a:p>
            <a:pPr marL="1066800" lvl="1" indent="-609600" eaLnBrk="1" hangingPunct="1">
              <a:lnSpc>
                <a:spcPct val="120000"/>
              </a:lnSpc>
              <a:spcBef>
                <a:spcPct val="50000"/>
              </a:spcBef>
            </a:pPr>
            <a:r>
              <a:rPr lang="en-US" altLang="zh-CN" smtClean="0"/>
              <a:t>DropDownList </a:t>
            </a:r>
            <a:r>
              <a:rPr lang="zh-CN" altLang="en-US" smtClean="0"/>
              <a:t>控件允许用户从预定义的下拉列表中选择一项。</a:t>
            </a:r>
            <a:endParaRPr lang="zh-CN" altLang="en-US" smtClean="0"/>
          </a:p>
          <a:p>
            <a:pPr marL="1066800" lvl="1" indent="-609600" eaLnBrk="1" hangingPunct="1"/>
            <a:r>
              <a:rPr lang="zh-CN" altLang="en-US" smtClean="0"/>
              <a:t>声明</a:t>
            </a:r>
            <a:r>
              <a:rPr lang="en-US" altLang="zh-CN" smtClean="0"/>
              <a:t>DropDownList</a:t>
            </a:r>
            <a:r>
              <a:rPr lang="zh-CN" altLang="en-US" smtClean="0"/>
              <a:t>控件的语法格式为：</a:t>
            </a:r>
            <a:endParaRPr lang="zh-CN" altLang="en-US" smtClean="0"/>
          </a:p>
          <a:p>
            <a:pPr marL="1828800" lvl="3" indent="-457200" eaLnBrk="1" hangingPunct="1">
              <a:buFont typeface="Wingdings" panose="05000000000000000000" pitchFamily="2" charset="2"/>
              <a:buNone/>
            </a:pPr>
            <a:r>
              <a:rPr lang="en-US" altLang="zh-CN" b="1" smtClean="0">
                <a:solidFill>
                  <a:srgbClr val="000000"/>
                </a:solidFill>
              </a:rPr>
              <a:t>&lt;asp:DropDownList  ID="</a:t>
            </a:r>
            <a:r>
              <a:rPr lang="zh-CN" altLang="en-US" b="1" smtClean="0">
                <a:solidFill>
                  <a:srgbClr val="000000"/>
                </a:solidFill>
              </a:rPr>
              <a:t>控件名</a:t>
            </a:r>
            <a:r>
              <a:rPr lang="en-US" altLang="zh-CN" b="1" smtClean="0">
                <a:solidFill>
                  <a:srgbClr val="000000"/>
                </a:solidFill>
              </a:rPr>
              <a:t>"  runat="server" &gt;</a:t>
            </a:r>
            <a:endParaRPr lang="en-US" altLang="zh-CN" b="1" smtClean="0">
              <a:solidFill>
                <a:srgbClr val="000000"/>
              </a:solidFill>
            </a:endParaRPr>
          </a:p>
          <a:p>
            <a:pPr marL="1828800" lvl="3" indent="-457200" eaLnBrk="1" hangingPunct="1">
              <a:buFont typeface="Wingdings" panose="05000000000000000000" pitchFamily="2" charset="2"/>
              <a:buNone/>
            </a:pPr>
            <a:r>
              <a:rPr lang="en-US" altLang="zh-CN" b="1" smtClean="0">
                <a:solidFill>
                  <a:srgbClr val="000000"/>
                </a:solidFill>
              </a:rPr>
              <a:t>	&lt;asp:ListItem Value="" &gt;Text1&lt;/asp:ListItem&gt;</a:t>
            </a:r>
            <a:endParaRPr lang="en-US" altLang="zh-CN" b="1" smtClean="0">
              <a:solidFill>
                <a:srgbClr val="000000"/>
              </a:solidFill>
            </a:endParaRPr>
          </a:p>
          <a:p>
            <a:pPr marL="1828800" lvl="3" indent="-457200" eaLnBrk="1" hangingPunct="1">
              <a:buFont typeface="Wingdings" panose="05000000000000000000" pitchFamily="2" charset="2"/>
              <a:buNone/>
            </a:pPr>
            <a:r>
              <a:rPr lang="en-US" altLang="zh-CN" b="1" smtClean="0">
                <a:solidFill>
                  <a:srgbClr val="000000"/>
                </a:solidFill>
              </a:rPr>
              <a:t>       &lt;asp:ListItem Value="" &gt;Text2&lt;/asp:ListItem&gt;</a:t>
            </a:r>
            <a:endParaRPr lang="en-US" altLang="zh-CN" b="1" smtClean="0">
              <a:solidFill>
                <a:srgbClr val="000000"/>
              </a:solidFill>
            </a:endParaRPr>
          </a:p>
          <a:p>
            <a:pPr marL="1828800" lvl="3" indent="-457200" eaLnBrk="1" hangingPunct="1">
              <a:buFont typeface="Wingdings" panose="05000000000000000000" pitchFamily="2" charset="2"/>
              <a:buNone/>
            </a:pPr>
            <a:endParaRPr lang="en-US" altLang="zh-CN" b="1" smtClean="0">
              <a:solidFill>
                <a:srgbClr val="000000"/>
              </a:solidFill>
            </a:endParaRPr>
          </a:p>
          <a:p>
            <a:pPr marL="1828800" lvl="3" indent="-457200" eaLnBrk="1" hangingPunct="1">
              <a:buFont typeface="Wingdings" panose="05000000000000000000" pitchFamily="2" charset="2"/>
              <a:buNone/>
            </a:pPr>
            <a:r>
              <a:rPr lang="en-US" altLang="zh-CN" b="1" smtClean="0">
                <a:solidFill>
                  <a:srgbClr val="000000"/>
                </a:solidFill>
              </a:rPr>
              <a:t>	…</a:t>
            </a:r>
            <a:endParaRPr lang="en-US" altLang="zh-CN" b="1" smtClean="0">
              <a:solidFill>
                <a:srgbClr val="000000"/>
              </a:solidFill>
            </a:endParaRPr>
          </a:p>
          <a:p>
            <a:pPr marL="1828800" lvl="3" indent="-457200" eaLnBrk="1" hangingPunct="1">
              <a:buFont typeface="Wingdings" panose="05000000000000000000" pitchFamily="2" charset="2"/>
              <a:buNone/>
            </a:pPr>
            <a:r>
              <a:rPr lang="en-US" altLang="zh-CN" b="1" smtClean="0">
                <a:solidFill>
                  <a:srgbClr val="000000"/>
                </a:solidFill>
              </a:rPr>
              <a:t>&lt;/asp:DropDownList&gt;</a:t>
            </a:r>
            <a:endParaRPr lang="en-US" altLang="zh-CN" b="1" smtClean="0">
              <a:solidFill>
                <a:srgbClr val="000000"/>
              </a:solidFill>
            </a:endParaRPr>
          </a:p>
          <a:p>
            <a:pPr marL="1066800" lvl="1" indent="-609600" eaLnBrk="1" hangingPunct="1"/>
            <a:r>
              <a:rPr lang="zh-CN" altLang="en-US" smtClean="0"/>
              <a:t>同时</a:t>
            </a:r>
            <a:r>
              <a:rPr lang="en-US" altLang="zh-CN" smtClean="0"/>
              <a:t>DropDownList</a:t>
            </a:r>
            <a:r>
              <a:rPr lang="zh-CN" altLang="en-US" smtClean="0"/>
              <a:t>列表控件也可以绑定数据源控件。</a:t>
            </a:r>
            <a:r>
              <a:rPr lang="zh-CN" altLang="en-US" smtClean="0">
                <a:solidFill>
                  <a:schemeClr val="hlink"/>
                </a:solidFill>
              </a:rPr>
              <a:t>（详见第</a:t>
            </a:r>
            <a:r>
              <a:rPr lang="en-US" altLang="zh-CN" smtClean="0">
                <a:solidFill>
                  <a:schemeClr val="hlink"/>
                </a:solidFill>
              </a:rPr>
              <a:t>6</a:t>
            </a:r>
            <a:r>
              <a:rPr lang="zh-CN" altLang="en-US" smtClean="0">
                <a:solidFill>
                  <a:schemeClr val="hlink"/>
                </a:solidFill>
              </a:rPr>
              <a:t>章）</a:t>
            </a:r>
            <a:endParaRPr lang="zh-CN" altLang="en-US" smtClean="0">
              <a:solidFill>
                <a:schemeClr val="hlink"/>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Rot="1" noChangeArrowheads="1"/>
          </p:cNvSpPr>
          <p:nvPr>
            <p:ph type="body" idx="1"/>
          </p:nvPr>
        </p:nvSpPr>
        <p:spPr>
          <a:xfrm>
            <a:off x="304800" y="912495"/>
            <a:ext cx="8540750" cy="5612130"/>
          </a:xfrm>
        </p:spPr>
        <p:txBody>
          <a:bodyPr/>
          <a:lstStyle/>
          <a:p>
            <a:pPr lvl="1" eaLnBrk="1" hangingPunct="1">
              <a:lnSpc>
                <a:spcPct val="150000"/>
              </a:lnSpc>
              <a:spcBef>
                <a:spcPts val="20"/>
              </a:spcBef>
              <a:spcAft>
                <a:spcPts val="0"/>
              </a:spcAft>
              <a:defRPr/>
            </a:pPr>
            <a:r>
              <a:rPr lang="en-US" altLang="zh-CN" dirty="0" err="1" smtClean="0"/>
              <a:t>DropDownList</a:t>
            </a:r>
            <a:r>
              <a:rPr lang="en-US" altLang="zh-CN" dirty="0" smtClean="0"/>
              <a:t> Web </a:t>
            </a:r>
            <a:r>
              <a:rPr lang="zh-CN" altLang="en-US" dirty="0" smtClean="0"/>
              <a:t>控件主要属性：</a:t>
            </a:r>
            <a:endParaRPr lang="zh-CN" altLang="en-US" dirty="0" smtClean="0"/>
          </a:p>
          <a:p>
            <a:pPr lvl="2" eaLnBrk="1" hangingPunct="1">
              <a:lnSpc>
                <a:spcPct val="150000"/>
              </a:lnSpc>
              <a:spcBef>
                <a:spcPts val="20"/>
              </a:spcBef>
              <a:spcAft>
                <a:spcPts val="0"/>
              </a:spcAft>
              <a:buSzTx/>
              <a:defRPr/>
            </a:pPr>
            <a:r>
              <a:rPr lang="en-US" altLang="zh-CN" b="1" dirty="0" err="1" smtClean="0"/>
              <a:t>AutoPostBack</a:t>
            </a:r>
            <a:r>
              <a:rPr lang="zh-CN" altLang="en-US" b="1" dirty="0" smtClean="0"/>
              <a:t>属性：</a:t>
            </a:r>
            <a:r>
              <a:rPr lang="zh-CN" altLang="en-US" b="1" dirty="0" smtClean="0">
                <a:solidFill>
                  <a:srgbClr val="000000"/>
                </a:solidFill>
              </a:rPr>
              <a:t>获取或设置当改变</a:t>
            </a:r>
            <a:r>
              <a:rPr lang="en-US" altLang="zh-CN" b="1" dirty="0" err="1" smtClean="0">
                <a:solidFill>
                  <a:srgbClr val="000000"/>
                </a:solidFill>
              </a:rPr>
              <a:t>DropDownList</a:t>
            </a:r>
            <a:r>
              <a:rPr lang="zh-CN" altLang="en-US" b="1" dirty="0" smtClean="0">
                <a:solidFill>
                  <a:srgbClr val="000000"/>
                </a:solidFill>
              </a:rPr>
              <a:t>控件的选择状态时，是否自动上传窗体数据到服务器。默认为</a:t>
            </a:r>
            <a:r>
              <a:rPr lang="en-US" altLang="zh-CN" b="1" dirty="0" smtClean="0">
                <a:solidFill>
                  <a:srgbClr val="000000"/>
                </a:solidFill>
              </a:rPr>
              <a:t>False</a:t>
            </a:r>
            <a:r>
              <a:rPr lang="zh-CN" altLang="en-US" b="1" dirty="0" smtClean="0">
                <a:solidFill>
                  <a:srgbClr val="000000"/>
                </a:solidFill>
              </a:rPr>
              <a:t>。</a:t>
            </a:r>
            <a:endParaRPr lang="zh-CN" altLang="en-US" b="1" dirty="0" smtClean="0">
              <a:solidFill>
                <a:srgbClr val="000000"/>
              </a:solidFill>
            </a:endParaRPr>
          </a:p>
          <a:p>
            <a:pPr lvl="2" eaLnBrk="1" hangingPunct="1">
              <a:lnSpc>
                <a:spcPct val="150000"/>
              </a:lnSpc>
              <a:spcBef>
                <a:spcPts val="20"/>
              </a:spcBef>
              <a:spcAft>
                <a:spcPts val="0"/>
              </a:spcAft>
              <a:buSzTx/>
              <a:defRPr/>
            </a:pPr>
            <a:r>
              <a:rPr lang="en-US" altLang="zh-CN" b="1" dirty="0" smtClean="0"/>
              <a:t>Items</a:t>
            </a:r>
            <a:r>
              <a:rPr lang="zh-CN" altLang="en-US" b="1" dirty="0" smtClean="0"/>
              <a:t>属性： </a:t>
            </a:r>
            <a:r>
              <a:rPr lang="zh-CN" altLang="en-US" b="1" dirty="0" smtClean="0">
                <a:solidFill>
                  <a:srgbClr val="000000"/>
                </a:solidFill>
              </a:rPr>
              <a:t>包含该控件所有选项的集合。每个列表项都是一个单独的对象，具有自己的属性。</a:t>
            </a:r>
            <a:endParaRPr lang="zh-CN" altLang="en-US" b="1" dirty="0" smtClean="0">
              <a:solidFill>
                <a:srgbClr val="000000"/>
              </a:solidFill>
            </a:endParaRPr>
          </a:p>
          <a:p>
            <a:pPr lvl="2" eaLnBrk="1" hangingPunct="1">
              <a:lnSpc>
                <a:spcPct val="150000"/>
              </a:lnSpc>
              <a:spcBef>
                <a:spcPts val="20"/>
              </a:spcBef>
              <a:spcAft>
                <a:spcPts val="0"/>
              </a:spcAft>
              <a:buSzTx/>
              <a:defRPr/>
            </a:pPr>
            <a:r>
              <a:rPr lang="en-US" altLang="zh-CN" b="1" dirty="0" err="1" smtClean="0"/>
              <a:t>SelectedIndex</a:t>
            </a:r>
            <a:r>
              <a:rPr lang="zh-CN" altLang="en-US" b="1" dirty="0" smtClean="0"/>
              <a:t>属性：</a:t>
            </a:r>
            <a:r>
              <a:rPr lang="zh-CN" altLang="en-US" b="1" dirty="0" smtClean="0">
                <a:solidFill>
                  <a:srgbClr val="000000"/>
                </a:solidFill>
              </a:rPr>
              <a:t>获取当前选择项的下标（下标从</a:t>
            </a:r>
            <a:r>
              <a:rPr lang="en-US" altLang="zh-CN" b="1" dirty="0" smtClean="0">
                <a:solidFill>
                  <a:srgbClr val="000000"/>
                </a:solidFill>
              </a:rPr>
              <a:t>0</a:t>
            </a:r>
            <a:r>
              <a:rPr lang="zh-CN" altLang="en-US" b="1" dirty="0" smtClean="0">
                <a:solidFill>
                  <a:srgbClr val="000000"/>
                </a:solidFill>
              </a:rPr>
              <a:t>开始）。</a:t>
            </a:r>
            <a:endParaRPr lang="zh-CN" altLang="en-US" b="1" dirty="0" smtClean="0">
              <a:solidFill>
                <a:srgbClr val="000000"/>
              </a:solidFill>
            </a:endParaRPr>
          </a:p>
          <a:p>
            <a:pPr lvl="2" eaLnBrk="1" hangingPunct="1">
              <a:lnSpc>
                <a:spcPct val="150000"/>
              </a:lnSpc>
              <a:spcBef>
                <a:spcPts val="20"/>
              </a:spcBef>
              <a:spcAft>
                <a:spcPts val="0"/>
              </a:spcAft>
              <a:buSzTx/>
              <a:defRPr/>
            </a:pPr>
            <a:r>
              <a:rPr lang="en-US" altLang="zh-CN" b="1" dirty="0" err="1" smtClean="0"/>
              <a:t>SelectedItem</a:t>
            </a:r>
            <a:r>
              <a:rPr lang="zh-CN" altLang="en-US" b="1" dirty="0" smtClean="0"/>
              <a:t>属性：</a:t>
            </a:r>
            <a:r>
              <a:rPr lang="zh-CN" altLang="en-US" b="1" dirty="0" smtClean="0">
                <a:solidFill>
                  <a:srgbClr val="000000"/>
                </a:solidFill>
              </a:rPr>
              <a:t>获取当前选择项对象。</a:t>
            </a:r>
            <a:endParaRPr lang="zh-CN" altLang="en-US" b="1" dirty="0" smtClean="0">
              <a:solidFill>
                <a:srgbClr val="000000"/>
              </a:solidFill>
            </a:endParaRPr>
          </a:p>
          <a:p>
            <a:pPr lvl="1" eaLnBrk="1" hangingPunct="1">
              <a:lnSpc>
                <a:spcPct val="150000"/>
              </a:lnSpc>
              <a:spcBef>
                <a:spcPts val="20"/>
              </a:spcBef>
              <a:spcAft>
                <a:spcPts val="0"/>
              </a:spcAft>
              <a:defRPr/>
            </a:pPr>
            <a:r>
              <a:rPr lang="en-US" altLang="zh-CN" dirty="0" err="1" smtClean="0"/>
              <a:t>SelectedIndexChanged</a:t>
            </a:r>
            <a:r>
              <a:rPr lang="zh-CN" altLang="en-US" dirty="0" smtClean="0"/>
              <a:t>事件：</a:t>
            </a:r>
            <a:endParaRPr lang="en-US" altLang="zh-CN" dirty="0" smtClean="0"/>
          </a:p>
          <a:p>
            <a:pPr lvl="2" eaLnBrk="1" hangingPunct="1">
              <a:lnSpc>
                <a:spcPct val="150000"/>
              </a:lnSpc>
              <a:spcBef>
                <a:spcPts val="20"/>
              </a:spcBef>
              <a:spcAft>
                <a:spcPts val="0"/>
              </a:spcAft>
              <a:defRPr/>
            </a:pPr>
            <a:r>
              <a:rPr lang="en-US" altLang="zh-CN" b="1" dirty="0" err="1" smtClean="0">
                <a:solidFill>
                  <a:schemeClr val="accent1">
                    <a:lumMod val="10000"/>
                  </a:schemeClr>
                </a:solidFill>
              </a:rPr>
              <a:t>DropDownList</a:t>
            </a:r>
            <a:r>
              <a:rPr lang="zh-CN" altLang="en-US" b="1" dirty="0" smtClean="0">
                <a:solidFill>
                  <a:schemeClr val="accent1">
                    <a:lumMod val="10000"/>
                  </a:schemeClr>
                </a:solidFill>
              </a:rPr>
              <a:t>控件的默认事件，当用户选择一项时，</a:t>
            </a:r>
            <a:r>
              <a:rPr lang="en-US" altLang="zh-CN" b="1" dirty="0" err="1" smtClean="0">
                <a:solidFill>
                  <a:schemeClr val="accent1">
                    <a:lumMod val="10000"/>
                  </a:schemeClr>
                </a:solidFill>
              </a:rPr>
              <a:t>DropDownList</a:t>
            </a:r>
            <a:r>
              <a:rPr lang="zh-CN" altLang="en-US" b="1" dirty="0" smtClean="0">
                <a:solidFill>
                  <a:schemeClr val="accent1">
                    <a:lumMod val="10000"/>
                  </a:schemeClr>
                </a:solidFill>
              </a:rPr>
              <a:t>控件将引发</a:t>
            </a:r>
            <a:r>
              <a:rPr lang="en-US" altLang="zh-CN" b="1" dirty="0" err="1" smtClean="0">
                <a:solidFill>
                  <a:schemeClr val="accent1">
                    <a:lumMod val="10000"/>
                  </a:schemeClr>
                </a:solidFill>
              </a:rPr>
              <a:t>SelectedIndexChanged</a:t>
            </a:r>
            <a:r>
              <a:rPr lang="zh-CN" altLang="en-US" b="1" dirty="0" smtClean="0">
                <a:solidFill>
                  <a:schemeClr val="accent1">
                    <a:lumMod val="10000"/>
                  </a:schemeClr>
                </a:solidFill>
              </a:rPr>
              <a:t>事件。</a:t>
            </a:r>
            <a:endParaRPr lang="en-US" altLang="zh-CN" b="1" dirty="0" smtClean="0">
              <a:solidFill>
                <a:schemeClr val="accent1">
                  <a:lumMod val="10000"/>
                </a:schemeClr>
              </a:solidFill>
            </a:endParaRPr>
          </a:p>
          <a:p>
            <a:pPr lvl="2" eaLnBrk="1" hangingPunct="1">
              <a:lnSpc>
                <a:spcPct val="150000"/>
              </a:lnSpc>
              <a:spcBef>
                <a:spcPts val="20"/>
              </a:spcBef>
              <a:spcAft>
                <a:spcPts val="0"/>
              </a:spcAft>
              <a:defRPr/>
            </a:pPr>
            <a:r>
              <a:rPr lang="zh-CN" altLang="en-US" b="1" dirty="0" smtClean="0">
                <a:solidFill>
                  <a:schemeClr val="accent1">
                    <a:lumMod val="10000"/>
                  </a:schemeClr>
                </a:solidFill>
              </a:rPr>
              <a:t>默认情况下，此事件不会导致向服务器发送页面，但当该控件的</a:t>
            </a:r>
            <a:r>
              <a:rPr lang="en-US" altLang="zh-CN" b="1" dirty="0" err="1" smtClean="0">
                <a:solidFill>
                  <a:schemeClr val="accent1">
                    <a:lumMod val="10000"/>
                  </a:schemeClr>
                </a:solidFill>
              </a:rPr>
              <a:t>AutoPostBack</a:t>
            </a:r>
            <a:r>
              <a:rPr lang="zh-CN" altLang="en-US" b="1" dirty="0" smtClean="0">
                <a:solidFill>
                  <a:schemeClr val="accent1">
                    <a:lumMod val="10000"/>
                  </a:schemeClr>
                </a:solidFill>
              </a:rPr>
              <a:t>属性设置为</a:t>
            </a:r>
            <a:r>
              <a:rPr lang="en-US" altLang="zh-CN" b="1" dirty="0" smtClean="0">
                <a:solidFill>
                  <a:schemeClr val="accent1">
                    <a:lumMod val="10000"/>
                  </a:schemeClr>
                </a:solidFill>
              </a:rPr>
              <a:t>True</a:t>
            </a:r>
            <a:r>
              <a:rPr lang="zh-CN" altLang="en-US" b="1" dirty="0" smtClean="0">
                <a:solidFill>
                  <a:schemeClr val="accent1">
                    <a:lumMod val="10000"/>
                  </a:schemeClr>
                </a:solidFill>
              </a:rPr>
              <a:t>时，该事件会立即回发页面。</a:t>
            </a:r>
            <a:endParaRPr lang="zh-CN" altLang="en-US" b="1" dirty="0" smtClean="0">
              <a:solidFill>
                <a:schemeClr val="accent1">
                  <a:lumMod val="10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Rot="1" noChangeArrowheads="1"/>
          </p:cNvSpPr>
          <p:nvPr>
            <p:ph type="body" idx="1"/>
          </p:nvPr>
        </p:nvSpPr>
        <p:spPr>
          <a:xfrm>
            <a:off x="304800" y="692150"/>
            <a:ext cx="8540750" cy="5616575"/>
          </a:xfrm>
        </p:spPr>
        <p:txBody>
          <a:bodyPr/>
          <a:lstStyle/>
          <a:p>
            <a:pPr lvl="1" eaLnBrk="1" hangingPunct="1">
              <a:lnSpc>
                <a:spcPct val="120000"/>
              </a:lnSpc>
              <a:defRPr/>
            </a:pPr>
            <a:r>
              <a:rPr lang="zh-CN" altLang="en-US" dirty="0" smtClean="0"/>
              <a:t>示例</a:t>
            </a:r>
            <a:r>
              <a:rPr lang="en-US" altLang="zh-CN" dirty="0" smtClean="0"/>
              <a:t>1</a:t>
            </a:r>
            <a:r>
              <a:rPr lang="zh-CN" altLang="en-US" dirty="0" smtClean="0"/>
              <a:t>： </a:t>
            </a:r>
            <a:r>
              <a:rPr lang="en-US" altLang="zh-CN" dirty="0" err="1" smtClean="0"/>
              <a:t>DropDownList</a:t>
            </a:r>
            <a:r>
              <a:rPr lang="en-US" altLang="zh-CN" dirty="0" smtClean="0"/>
              <a:t> </a:t>
            </a:r>
            <a:r>
              <a:rPr lang="zh-CN" altLang="en-US" dirty="0" smtClean="0"/>
              <a:t>控件使用</a:t>
            </a:r>
            <a:endParaRPr lang="en-US" altLang="zh-CN" dirty="0" smtClean="0"/>
          </a:p>
          <a:p>
            <a:pPr lvl="2" eaLnBrk="1" hangingPunct="1">
              <a:lnSpc>
                <a:spcPct val="120000"/>
              </a:lnSpc>
              <a:defRPr/>
            </a:pPr>
            <a:r>
              <a:rPr lang="en-US" altLang="zh-CN" dirty="0" smtClean="0"/>
              <a:t>C:\......\Web</a:t>
            </a:r>
            <a:r>
              <a:rPr lang="zh-CN" altLang="en-US" dirty="0" smtClean="0"/>
              <a:t>编程技术</a:t>
            </a:r>
            <a:r>
              <a:rPr lang="en-US" altLang="zh-CN" dirty="0" smtClean="0"/>
              <a:t>\ch4\DropDownList.aspx</a:t>
            </a:r>
            <a:endParaRPr lang="en-US" altLang="zh-CN" dirty="0" smtClean="0"/>
          </a:p>
          <a:p>
            <a:pPr lvl="1" eaLnBrk="1" hangingPunct="1">
              <a:lnSpc>
                <a:spcPct val="120000"/>
              </a:lnSpc>
              <a:defRPr/>
            </a:pPr>
            <a:r>
              <a:rPr lang="zh-CN" altLang="en-US" dirty="0" smtClean="0"/>
              <a:t>示例</a:t>
            </a:r>
            <a:r>
              <a:rPr lang="en-US" altLang="zh-CN" dirty="0" smtClean="0"/>
              <a:t>2</a:t>
            </a:r>
            <a:r>
              <a:rPr lang="zh-CN" altLang="en-US" dirty="0" smtClean="0"/>
              <a:t>： 以程序控制方式动态编辑</a:t>
            </a:r>
            <a:r>
              <a:rPr lang="en-US" altLang="zh-CN" dirty="0" err="1" smtClean="0"/>
              <a:t>DropDownList</a:t>
            </a:r>
            <a:r>
              <a:rPr lang="en-US" altLang="zh-CN" dirty="0" smtClean="0"/>
              <a:t> </a:t>
            </a:r>
            <a:r>
              <a:rPr lang="zh-CN" altLang="en-US" dirty="0" smtClean="0"/>
              <a:t>控件的列表项</a:t>
            </a:r>
            <a:endParaRPr lang="en-US" altLang="zh-CN" dirty="0" smtClean="0"/>
          </a:p>
          <a:p>
            <a:pPr lvl="2" eaLnBrk="1" hangingPunct="1">
              <a:lnSpc>
                <a:spcPct val="120000"/>
              </a:lnSpc>
              <a:defRPr/>
            </a:pPr>
            <a:r>
              <a:rPr lang="en-US" altLang="zh-CN" dirty="0" smtClean="0"/>
              <a:t>C:\......\</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en-US" altLang="zh-CN" dirty="0" smtClean="0"/>
              <a:t>\</a:t>
            </a:r>
            <a:r>
              <a:rPr lang="zh-CN" altLang="en-US" dirty="0" smtClean="0"/>
              <a:t>第</a:t>
            </a:r>
            <a:r>
              <a:rPr lang="en-US" altLang="zh-CN" dirty="0" smtClean="0"/>
              <a:t>04</a:t>
            </a:r>
            <a:r>
              <a:rPr lang="zh-CN" altLang="en-US" dirty="0" smtClean="0"/>
              <a:t>章</a:t>
            </a:r>
            <a:r>
              <a:rPr lang="zh-CN" altLang="zh-CN" dirty="0" smtClean="0">
                <a:solidFill>
                  <a:srgbClr val="333399"/>
                </a:solidFill>
              </a:rPr>
              <a:t>\</a:t>
            </a:r>
            <a:r>
              <a:rPr lang="en-US" altLang="zh-CN" dirty="0" err="1" smtClean="0">
                <a:solidFill>
                  <a:srgbClr val="333399"/>
                </a:solidFill>
              </a:rPr>
              <a:t>WebControl</a:t>
            </a:r>
            <a:r>
              <a:rPr lang="en-US" altLang="zh-CN" dirty="0" err="1" smtClean="0"/>
              <a:t>Demo</a:t>
            </a:r>
            <a:r>
              <a:rPr lang="en-US" altLang="zh-CN" dirty="0" smtClean="0">
                <a:solidFill>
                  <a:srgbClr val="333399"/>
                </a:solidFill>
              </a:rPr>
              <a:t>\DropDownListDemo.aspx</a:t>
            </a:r>
            <a:endParaRPr lang="en-US" altLang="zh-CN" dirty="0" smtClean="0">
              <a:solidFill>
                <a:srgbClr val="333399"/>
              </a:solidFill>
            </a:endParaRPr>
          </a:p>
          <a:p>
            <a:pPr lvl="2" eaLnBrk="1" hangingPunct="1">
              <a:lnSpc>
                <a:spcPct val="120000"/>
              </a:lnSpc>
              <a:defRPr/>
            </a:pPr>
            <a:r>
              <a:rPr lang="zh-CN" altLang="en-US" dirty="0" smtClean="0">
                <a:solidFill>
                  <a:srgbClr val="333399"/>
                </a:solidFill>
              </a:rPr>
              <a:t>说明：</a:t>
            </a:r>
            <a:endParaRPr lang="en-US" altLang="zh-CN" dirty="0" smtClean="0">
              <a:solidFill>
                <a:srgbClr val="333399"/>
              </a:solidFill>
            </a:endParaRPr>
          </a:p>
          <a:p>
            <a:pPr lvl="3">
              <a:defRPr/>
            </a:pPr>
            <a:r>
              <a:rPr lang="en-US" dirty="0" err="1" smtClean="0"/>
              <a:t>ListItem</a:t>
            </a:r>
            <a:r>
              <a:rPr lang="en-US" dirty="0" smtClean="0"/>
              <a:t> item = new </a:t>
            </a:r>
            <a:r>
              <a:rPr lang="en-US" dirty="0" err="1" smtClean="0"/>
              <a:t>ListItem</a:t>
            </a:r>
            <a:r>
              <a:rPr lang="en-US" dirty="0" smtClean="0"/>
              <a:t>(TextBox1.Text, TextBox2.Text);</a:t>
            </a:r>
            <a:endParaRPr lang="en-US" dirty="0" smtClean="0"/>
          </a:p>
          <a:p>
            <a:pPr lvl="4">
              <a:buFont typeface="Wingdings" panose="05000000000000000000" pitchFamily="2" charset="2"/>
              <a:buNone/>
              <a:defRPr/>
            </a:pPr>
            <a:r>
              <a:rPr lang="zh-CN" altLang="en-US" b="1" dirty="0" smtClean="0">
                <a:solidFill>
                  <a:schemeClr val="tx2">
                    <a:lumMod val="75000"/>
                  </a:schemeClr>
                </a:solidFill>
              </a:rPr>
              <a:t>创建一个新的列表项</a:t>
            </a:r>
            <a:endParaRPr lang="en-US" b="1" dirty="0" smtClean="0">
              <a:solidFill>
                <a:schemeClr val="tx2">
                  <a:lumMod val="75000"/>
                </a:schemeClr>
              </a:solidFill>
            </a:endParaRPr>
          </a:p>
          <a:p>
            <a:pPr lvl="3">
              <a:defRPr/>
            </a:pPr>
            <a:r>
              <a:rPr lang="en-US" dirty="0" smtClean="0"/>
              <a:t>DropDownList1.Items.Add(item);</a:t>
            </a:r>
            <a:endParaRPr lang="en-US" dirty="0" smtClean="0"/>
          </a:p>
          <a:p>
            <a:pPr lvl="4">
              <a:buFont typeface="Wingdings" panose="05000000000000000000" pitchFamily="2" charset="2"/>
              <a:buNone/>
              <a:defRPr/>
            </a:pPr>
            <a:r>
              <a:rPr lang="zh-CN" altLang="en-US" b="1" dirty="0" smtClean="0">
                <a:solidFill>
                  <a:schemeClr val="tx2">
                    <a:lumMod val="75000"/>
                  </a:schemeClr>
                </a:solidFill>
              </a:rPr>
              <a:t>将列表项添加到</a:t>
            </a:r>
            <a:r>
              <a:rPr lang="en-US" altLang="zh-CN" b="1" dirty="0" err="1" smtClean="0">
                <a:solidFill>
                  <a:schemeClr val="tx2">
                    <a:lumMod val="75000"/>
                  </a:schemeClr>
                </a:solidFill>
              </a:rPr>
              <a:t>DropDownList</a:t>
            </a:r>
            <a:r>
              <a:rPr lang="en-US" altLang="zh-CN" b="1" dirty="0" smtClean="0">
                <a:solidFill>
                  <a:schemeClr val="tx2">
                    <a:lumMod val="75000"/>
                  </a:schemeClr>
                </a:solidFill>
              </a:rPr>
              <a:t> </a:t>
            </a:r>
            <a:r>
              <a:rPr lang="zh-CN" altLang="en-US" b="1" dirty="0" smtClean="0">
                <a:solidFill>
                  <a:schemeClr val="tx2">
                    <a:lumMod val="75000"/>
                  </a:schemeClr>
                </a:solidFill>
              </a:rPr>
              <a:t>控件</a:t>
            </a:r>
            <a:endParaRPr lang="en-US" altLang="zh-CN" dirty="0" smtClean="0">
              <a:solidFill>
                <a:srgbClr val="333399"/>
              </a:solidFill>
            </a:endParaRPr>
          </a:p>
          <a:p>
            <a:pPr lvl="1" eaLnBrk="1" hangingPunct="1">
              <a:defRPr/>
            </a:pPr>
            <a:endParaRPr lang="en-US" altLang="zh-CN" dirty="0" smtClean="0"/>
          </a:p>
          <a:p>
            <a:pPr lvl="2" eaLnBrk="1" hangingPunct="1">
              <a:defRPr/>
            </a:pPr>
            <a:endParaRPr lang="en-US" altLang="zh-CN" dirty="0" smtClean="0"/>
          </a:p>
          <a:p>
            <a:pPr lvl="1" eaLnBrk="1" hangingPunct="1">
              <a:defRPr/>
            </a:pPr>
            <a:endParaRPr lang="zh-CN" altLang="en-US" dirty="0" smtClean="0"/>
          </a:p>
        </p:txBody>
      </p:sp>
      <p:sp>
        <p:nvSpPr>
          <p:cNvPr id="4" name="线形标注 1(带强调线) 3"/>
          <p:cNvSpPr/>
          <p:nvPr/>
        </p:nvSpPr>
        <p:spPr>
          <a:xfrm>
            <a:off x="7164388" y="4149725"/>
            <a:ext cx="1295400" cy="358775"/>
          </a:xfrm>
          <a:prstGeom prst="accentCallout1">
            <a:avLst>
              <a:gd name="adj1" fmla="val 72002"/>
              <a:gd name="adj2" fmla="val -2644"/>
              <a:gd name="adj3" fmla="val -45207"/>
              <a:gd name="adj4" fmla="val -9181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2">
                    <a:lumMod val="75000"/>
                  </a:schemeClr>
                </a:solidFill>
              </a:rPr>
              <a:t>string Text</a:t>
            </a:r>
            <a:endParaRPr lang="en-US" dirty="0">
              <a:solidFill>
                <a:schemeClr val="tx2">
                  <a:lumMod val="75000"/>
                </a:schemeClr>
              </a:solidFill>
            </a:endParaRPr>
          </a:p>
        </p:txBody>
      </p:sp>
      <p:sp>
        <p:nvSpPr>
          <p:cNvPr id="5" name="线形标注 1(带强调线) 4"/>
          <p:cNvSpPr/>
          <p:nvPr/>
        </p:nvSpPr>
        <p:spPr>
          <a:xfrm>
            <a:off x="7380288" y="2997200"/>
            <a:ext cx="1512887" cy="503238"/>
          </a:xfrm>
          <a:prstGeom prst="accentCallout1">
            <a:avLst>
              <a:gd name="adj1" fmla="val 27528"/>
              <a:gd name="adj2" fmla="val -3456"/>
              <a:gd name="adj3" fmla="val 127131"/>
              <a:gd name="adj4" fmla="val -2843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2">
                    <a:lumMod val="75000"/>
                  </a:schemeClr>
                </a:solidFill>
              </a:rPr>
              <a:t>string Value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body" idx="1"/>
          </p:nvPr>
        </p:nvSpPr>
        <p:spPr>
          <a:xfrm>
            <a:off x="179705" y="1275080"/>
            <a:ext cx="8540750" cy="5249545"/>
          </a:xfrm>
        </p:spPr>
        <p:txBody>
          <a:bodyPr/>
          <a:lstStyle/>
          <a:p>
            <a:pPr marL="609600" indent="-609600" eaLnBrk="1" hangingPunct="1">
              <a:lnSpc>
                <a:spcPct val="120000"/>
              </a:lnSpc>
              <a:spcBef>
                <a:spcPct val="50000"/>
              </a:spcBef>
              <a:buFont typeface="Wingdings" panose="05000000000000000000" pitchFamily="2" charset="2"/>
              <a:buAutoNum type="ea1JpnChsDbPeriod" startAt="2"/>
              <a:defRPr/>
            </a:pPr>
            <a:r>
              <a:rPr lang="en-US" altLang="zh-CN" dirty="0" err="1" smtClean="0"/>
              <a:t>RadioButton</a:t>
            </a:r>
            <a:r>
              <a:rPr lang="en-US" altLang="zh-CN" dirty="0" smtClean="0"/>
              <a:t> Web </a:t>
            </a:r>
            <a:r>
              <a:rPr lang="zh-CN" altLang="en-US" dirty="0" smtClean="0"/>
              <a:t>控件</a:t>
            </a:r>
            <a:endParaRPr lang="zh-CN" altLang="en-US" dirty="0" smtClean="0"/>
          </a:p>
          <a:p>
            <a:pPr marL="1066800" lvl="1" indent="-609600" eaLnBrk="1" hangingPunct="1">
              <a:lnSpc>
                <a:spcPct val="120000"/>
              </a:lnSpc>
              <a:spcBef>
                <a:spcPct val="50000"/>
              </a:spcBef>
              <a:defRPr/>
            </a:pPr>
            <a:r>
              <a:rPr lang="en-US" altLang="zh-CN" dirty="0" err="1" smtClean="0"/>
              <a:t>RadioButton</a:t>
            </a:r>
            <a:r>
              <a:rPr lang="en-US" altLang="zh-CN" dirty="0" smtClean="0"/>
              <a:t> </a:t>
            </a:r>
            <a:r>
              <a:rPr lang="zh-CN" altLang="en-US" dirty="0" smtClean="0"/>
              <a:t>控件即所谓的“单选按钮”；</a:t>
            </a:r>
            <a:endParaRPr lang="zh-CN" altLang="en-US" dirty="0" smtClean="0"/>
          </a:p>
          <a:p>
            <a:pPr marL="1066800" lvl="1" indent="-609600" eaLnBrk="1" hangingPunct="1">
              <a:lnSpc>
                <a:spcPct val="120000"/>
              </a:lnSpc>
              <a:spcBef>
                <a:spcPct val="50000"/>
              </a:spcBef>
              <a:defRPr/>
            </a:pPr>
            <a:r>
              <a:rPr lang="zh-CN" altLang="en-US" dirty="0" smtClean="0"/>
              <a:t>声明</a:t>
            </a:r>
            <a:r>
              <a:rPr lang="en-US" altLang="zh-CN" dirty="0" err="1" smtClean="0"/>
              <a:t>RadioButton</a:t>
            </a:r>
            <a:r>
              <a:rPr lang="en-US" altLang="zh-CN" dirty="0" smtClean="0"/>
              <a:t> Web </a:t>
            </a:r>
            <a:r>
              <a:rPr lang="zh-CN" altLang="en-US" dirty="0" smtClean="0"/>
              <a:t>控件的语法格式为：</a:t>
            </a:r>
            <a:endParaRPr lang="zh-CN" altLang="en-US" dirty="0" smtClean="0"/>
          </a:p>
          <a:p>
            <a:pPr marL="1371600" lvl="2" indent="-457200" eaLnBrk="1" hangingPunct="1">
              <a:lnSpc>
                <a:spcPct val="115000"/>
              </a:lnSpc>
              <a:buFont typeface="Wingdings" panose="05000000000000000000" pitchFamily="2" charset="2"/>
              <a:buNone/>
              <a:defRPr/>
            </a:pPr>
            <a:r>
              <a:rPr lang="en-US" altLang="zh-CN" b="1" dirty="0" smtClean="0">
                <a:solidFill>
                  <a:srgbClr val="000000"/>
                </a:solidFill>
              </a:rPr>
              <a:t>&lt;asp: </a:t>
            </a:r>
            <a:r>
              <a:rPr lang="en-US" altLang="zh-CN" b="1" dirty="0" err="1" smtClean="0">
                <a:solidFill>
                  <a:srgbClr val="000000"/>
                </a:solidFill>
              </a:rPr>
              <a:t>RadioButton</a:t>
            </a:r>
            <a:r>
              <a:rPr lang="en-US" altLang="zh-CN" b="1" dirty="0" smtClean="0">
                <a:solidFill>
                  <a:srgbClr val="000000"/>
                </a:solidFill>
              </a:rPr>
              <a:t>  ID="</a:t>
            </a:r>
            <a:r>
              <a:rPr lang="zh-CN" altLang="en-US" b="1" dirty="0" smtClean="0">
                <a:solidFill>
                  <a:srgbClr val="000000"/>
                </a:solidFill>
              </a:rPr>
              <a:t>控件名</a:t>
            </a:r>
            <a:r>
              <a:rPr lang="en-US" altLang="zh-CN" b="1" dirty="0" smtClean="0">
                <a:solidFill>
                  <a:srgbClr val="000000"/>
                </a:solidFill>
              </a:rPr>
              <a:t>"  </a:t>
            </a:r>
            <a:r>
              <a:rPr lang="en-US" altLang="zh-CN" b="1" dirty="0" err="1" smtClean="0">
                <a:solidFill>
                  <a:srgbClr val="000000"/>
                </a:solidFill>
              </a:rPr>
              <a:t>runat</a:t>
            </a:r>
            <a:r>
              <a:rPr lang="en-US" altLang="zh-CN" b="1" dirty="0" smtClean="0">
                <a:solidFill>
                  <a:srgbClr val="000000"/>
                </a:solidFill>
              </a:rPr>
              <a:t>="server"  text="</a:t>
            </a:r>
            <a:r>
              <a:rPr lang="zh-CN" altLang="en-US" b="1" dirty="0" smtClean="0">
                <a:solidFill>
                  <a:srgbClr val="000000"/>
                </a:solidFill>
              </a:rPr>
              <a:t>控件的文字</a:t>
            </a:r>
            <a:r>
              <a:rPr lang="en-US" altLang="zh-CN" b="1" dirty="0" smtClean="0">
                <a:solidFill>
                  <a:srgbClr val="000000"/>
                </a:solidFill>
              </a:rPr>
              <a:t>"  value=""/&gt;</a:t>
            </a:r>
            <a:endParaRPr lang="en-US" altLang="zh-CN" b="1" dirty="0" smtClean="0">
              <a:solidFill>
                <a:srgbClr val="000000"/>
              </a:solidFill>
            </a:endParaRPr>
          </a:p>
          <a:p>
            <a:pPr marL="1371600" lvl="2" indent="-457200" eaLnBrk="1" hangingPunct="1">
              <a:lnSpc>
                <a:spcPct val="115000"/>
              </a:lnSpc>
              <a:buFont typeface="Wingdings" panose="05000000000000000000" pitchFamily="2" charset="2"/>
              <a:buNone/>
              <a:defRPr/>
            </a:pPr>
            <a:endParaRPr lang="en-US" altLang="zh-CN" b="1" dirty="0" smtClean="0">
              <a:solidFill>
                <a:srgbClr val="000000"/>
              </a:solidFill>
            </a:endParaRPr>
          </a:p>
          <a:p>
            <a:pPr marL="1066800" lvl="1" indent="-609600" eaLnBrk="1" hangingPunct="1">
              <a:lnSpc>
                <a:spcPct val="115000"/>
              </a:lnSpc>
              <a:defRPr/>
            </a:pPr>
            <a:r>
              <a:rPr lang="zh-CN" altLang="en-US" dirty="0" smtClean="0"/>
              <a:t>示例：使用</a:t>
            </a:r>
            <a:r>
              <a:rPr lang="en-US" altLang="zh-CN" dirty="0" err="1" smtClean="0"/>
              <a:t>RadioButton</a:t>
            </a:r>
            <a:r>
              <a:rPr lang="en-US" altLang="zh-CN" dirty="0" smtClean="0"/>
              <a:t> Web </a:t>
            </a:r>
            <a:r>
              <a:rPr lang="zh-CN" altLang="en-US" dirty="0" smtClean="0"/>
              <a:t>控件</a:t>
            </a:r>
            <a:endParaRPr lang="en-US" altLang="zh-CN" dirty="0" smtClean="0"/>
          </a:p>
          <a:p>
            <a:pPr marL="1466850" lvl="2" indent="-609600" eaLnBrk="1" hangingPunct="1">
              <a:lnSpc>
                <a:spcPct val="115000"/>
              </a:lnSpc>
              <a:defRPr/>
            </a:pPr>
            <a:r>
              <a:rPr lang="en-US" altLang="zh-CN" dirty="0" smtClean="0"/>
              <a:t>C:\......\Web</a:t>
            </a:r>
            <a:r>
              <a:rPr lang="zh-CN" altLang="en-US" dirty="0" smtClean="0"/>
              <a:t>编程技术</a:t>
            </a:r>
            <a:r>
              <a:rPr lang="en-US" altLang="zh-CN" dirty="0" smtClean="0"/>
              <a:t>\ch4\RadioButton.aspx</a:t>
            </a:r>
            <a:endParaRPr lang="zh-CN"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body" idx="1"/>
          </p:nvPr>
        </p:nvSpPr>
        <p:spPr>
          <a:xfrm>
            <a:off x="304800" y="981075"/>
            <a:ext cx="8540750" cy="5327650"/>
          </a:xfrm>
        </p:spPr>
        <p:txBody>
          <a:bodyPr/>
          <a:lstStyle/>
          <a:p>
            <a:pPr lvl="1" eaLnBrk="1" hangingPunct="1">
              <a:lnSpc>
                <a:spcPct val="130000"/>
              </a:lnSpc>
              <a:spcBef>
                <a:spcPts val="20"/>
              </a:spcBef>
              <a:spcAft>
                <a:spcPts val="0"/>
              </a:spcAft>
              <a:defRPr/>
            </a:pPr>
            <a:r>
              <a:rPr lang="en-US" altLang="zh-CN" dirty="0" err="1" smtClean="0"/>
              <a:t>RadioButton</a:t>
            </a:r>
            <a:r>
              <a:rPr lang="en-US" altLang="zh-CN" dirty="0" smtClean="0"/>
              <a:t> </a:t>
            </a:r>
            <a:r>
              <a:rPr lang="zh-CN" altLang="en-US" dirty="0" smtClean="0"/>
              <a:t>控件主要属性：</a:t>
            </a:r>
            <a:endParaRPr lang="zh-CN" altLang="en-US" dirty="0" smtClean="0"/>
          </a:p>
          <a:p>
            <a:pPr lvl="2" eaLnBrk="1" hangingPunct="1">
              <a:lnSpc>
                <a:spcPct val="130000"/>
              </a:lnSpc>
              <a:spcBef>
                <a:spcPts val="20"/>
              </a:spcBef>
              <a:spcAft>
                <a:spcPts val="0"/>
              </a:spcAft>
              <a:buSzTx/>
              <a:defRPr/>
            </a:pPr>
            <a:r>
              <a:rPr lang="en-US" altLang="zh-CN" sz="2000" b="1" dirty="0" smtClean="0"/>
              <a:t>Checked</a:t>
            </a:r>
            <a:r>
              <a:rPr lang="zh-CN" altLang="en-US" sz="2000" b="1" dirty="0" smtClean="0"/>
              <a:t>属性：</a:t>
            </a:r>
            <a:r>
              <a:rPr lang="zh-CN" altLang="en-US" sz="2000" b="1" dirty="0" smtClean="0">
                <a:solidFill>
                  <a:srgbClr val="000000"/>
                </a:solidFill>
              </a:rPr>
              <a:t>获取或设置该项是否选中。</a:t>
            </a:r>
            <a:endParaRPr lang="zh-CN" altLang="en-US" sz="2000" b="1" dirty="0" smtClean="0">
              <a:solidFill>
                <a:srgbClr val="000000"/>
              </a:solidFill>
            </a:endParaRPr>
          </a:p>
          <a:p>
            <a:pPr lvl="2" eaLnBrk="1" hangingPunct="1">
              <a:lnSpc>
                <a:spcPct val="130000"/>
              </a:lnSpc>
              <a:spcBef>
                <a:spcPts val="20"/>
              </a:spcBef>
              <a:spcAft>
                <a:spcPts val="0"/>
              </a:spcAft>
              <a:buSzTx/>
              <a:defRPr/>
            </a:pPr>
            <a:r>
              <a:rPr lang="en-US" altLang="zh-CN" sz="2000" b="1" dirty="0" smtClean="0"/>
              <a:t>Text</a:t>
            </a:r>
            <a:r>
              <a:rPr lang="zh-CN" altLang="en-US" sz="2000" b="1" dirty="0" smtClean="0"/>
              <a:t>属性：</a:t>
            </a:r>
            <a:r>
              <a:rPr lang="zh-CN" altLang="en-US" sz="2000" b="1" dirty="0" smtClean="0">
                <a:solidFill>
                  <a:srgbClr val="000000"/>
                </a:solidFill>
              </a:rPr>
              <a:t>获取或设置</a:t>
            </a:r>
            <a:r>
              <a:rPr lang="en-US" altLang="zh-CN" sz="2000" dirty="0" err="1" smtClean="0">
                <a:solidFill>
                  <a:srgbClr val="000000"/>
                </a:solidFill>
              </a:rPr>
              <a:t>RadioButton</a:t>
            </a:r>
            <a:r>
              <a:rPr lang="zh-CN" altLang="en-US" sz="2000" b="1" dirty="0" smtClean="0">
                <a:solidFill>
                  <a:srgbClr val="000000"/>
                </a:solidFill>
              </a:rPr>
              <a:t>控件的文本内容。</a:t>
            </a:r>
            <a:endParaRPr lang="zh-CN" altLang="en-US" sz="2000" b="1" dirty="0" smtClean="0">
              <a:solidFill>
                <a:srgbClr val="000000"/>
              </a:solidFill>
            </a:endParaRPr>
          </a:p>
          <a:p>
            <a:pPr lvl="2" eaLnBrk="1" hangingPunct="1">
              <a:lnSpc>
                <a:spcPct val="130000"/>
              </a:lnSpc>
              <a:spcBef>
                <a:spcPts val="20"/>
              </a:spcBef>
              <a:spcAft>
                <a:spcPts val="0"/>
              </a:spcAft>
              <a:buSzTx/>
              <a:defRPr/>
            </a:pPr>
            <a:r>
              <a:rPr lang="en-US" altLang="zh-CN" sz="2000" b="1" dirty="0" err="1" smtClean="0"/>
              <a:t>GroupName</a:t>
            </a:r>
            <a:r>
              <a:rPr lang="zh-CN" altLang="en-US" sz="2000" b="1" dirty="0" smtClean="0"/>
              <a:t>属性：</a:t>
            </a:r>
            <a:r>
              <a:rPr lang="zh-CN" altLang="en-US" sz="2000" b="1" dirty="0" smtClean="0">
                <a:solidFill>
                  <a:srgbClr val="000000"/>
                </a:solidFill>
              </a:rPr>
              <a:t>设置</a:t>
            </a:r>
            <a:r>
              <a:rPr lang="en-US" altLang="zh-CN" sz="2000" dirty="0" err="1" smtClean="0">
                <a:solidFill>
                  <a:srgbClr val="002060"/>
                </a:solidFill>
              </a:rPr>
              <a:t>RadioButton</a:t>
            </a:r>
            <a:r>
              <a:rPr lang="zh-CN" altLang="en-US" sz="2000" b="1" dirty="0" smtClean="0">
                <a:solidFill>
                  <a:srgbClr val="000000"/>
                </a:solidFill>
              </a:rPr>
              <a:t>控件所属的组名。</a:t>
            </a:r>
            <a:endParaRPr lang="zh-CN" altLang="en-US" sz="2000" b="1" dirty="0" smtClean="0">
              <a:solidFill>
                <a:srgbClr val="000000"/>
              </a:solidFill>
            </a:endParaRPr>
          </a:p>
          <a:p>
            <a:pPr lvl="2" eaLnBrk="1" hangingPunct="1">
              <a:lnSpc>
                <a:spcPct val="130000"/>
              </a:lnSpc>
              <a:spcBef>
                <a:spcPts val="20"/>
              </a:spcBef>
              <a:spcAft>
                <a:spcPts val="0"/>
              </a:spcAft>
              <a:buSzTx/>
              <a:defRPr/>
            </a:pPr>
            <a:r>
              <a:rPr lang="en-US" altLang="zh-CN" sz="2000" b="1" dirty="0" err="1" smtClean="0"/>
              <a:t>AutoPostBack</a:t>
            </a:r>
            <a:r>
              <a:rPr lang="zh-CN" altLang="en-US" sz="2000" b="1" dirty="0" smtClean="0"/>
              <a:t>属性：获取或设置当改变</a:t>
            </a:r>
            <a:r>
              <a:rPr lang="en-US" altLang="zh-CN" sz="2000" dirty="0" err="1" smtClean="0"/>
              <a:t>RadioButton</a:t>
            </a:r>
            <a:r>
              <a:rPr lang="zh-CN" altLang="en-US" sz="2000" b="1" dirty="0" smtClean="0"/>
              <a:t>控件的选择状态时，是否自动回传窗体数据到服务器。值为</a:t>
            </a:r>
            <a:r>
              <a:rPr lang="en-US" altLang="zh-CN" sz="2000" b="1" dirty="0" smtClean="0"/>
              <a:t>True</a:t>
            </a:r>
            <a:r>
              <a:rPr lang="zh-CN" altLang="en-US" sz="2000" b="1" dirty="0" smtClean="0"/>
              <a:t>时，表示单击</a:t>
            </a:r>
            <a:r>
              <a:rPr lang="en-US" altLang="zh-CN" sz="2000" b="1" dirty="0" err="1" smtClean="0"/>
              <a:t>RadioButton</a:t>
            </a:r>
            <a:r>
              <a:rPr lang="zh-CN" altLang="en-US" sz="2000" b="1" dirty="0" smtClean="0"/>
              <a:t>控件，页面自动回发；值为</a:t>
            </a:r>
            <a:r>
              <a:rPr lang="en-US" altLang="zh-CN" sz="2000" b="1" dirty="0" smtClean="0"/>
              <a:t>False</a:t>
            </a:r>
            <a:r>
              <a:rPr lang="zh-CN" altLang="en-US" sz="2000" b="1" dirty="0" smtClean="0"/>
              <a:t>时，不回发。默认值为</a:t>
            </a:r>
            <a:r>
              <a:rPr lang="en-US" altLang="zh-CN" sz="2000" b="1" dirty="0" smtClean="0"/>
              <a:t>False</a:t>
            </a:r>
            <a:r>
              <a:rPr lang="zh-CN" altLang="en-US" sz="2000" b="1" dirty="0" smtClean="0"/>
              <a:t>。</a:t>
            </a:r>
            <a:endParaRPr lang="zh-CN" altLang="en-US" sz="2000" b="1" dirty="0" smtClean="0"/>
          </a:p>
          <a:p>
            <a:pPr lvl="1" eaLnBrk="1" hangingPunct="1">
              <a:lnSpc>
                <a:spcPct val="130000"/>
              </a:lnSpc>
              <a:spcBef>
                <a:spcPts val="20"/>
              </a:spcBef>
              <a:spcAft>
                <a:spcPts val="0"/>
              </a:spcAft>
              <a:defRPr/>
            </a:pPr>
            <a:r>
              <a:rPr lang="en-US" altLang="zh-CN" dirty="0" err="1" smtClean="0"/>
              <a:t>CheckedChanged</a:t>
            </a:r>
            <a:r>
              <a:rPr lang="zh-CN" altLang="en-US" dirty="0" smtClean="0"/>
              <a:t>事件：</a:t>
            </a:r>
            <a:endParaRPr lang="en-US" altLang="zh-CN" dirty="0" smtClean="0"/>
          </a:p>
          <a:p>
            <a:pPr lvl="2" eaLnBrk="1" hangingPunct="1">
              <a:lnSpc>
                <a:spcPct val="130000"/>
              </a:lnSpc>
              <a:spcBef>
                <a:spcPts val="20"/>
              </a:spcBef>
              <a:spcAft>
                <a:spcPts val="0"/>
              </a:spcAft>
              <a:defRPr/>
            </a:pPr>
            <a:r>
              <a:rPr lang="en-US" altLang="zh-CN" dirty="0" err="1" smtClean="0">
                <a:solidFill>
                  <a:schemeClr val="accent1">
                    <a:lumMod val="10000"/>
                  </a:schemeClr>
                </a:solidFill>
              </a:rPr>
              <a:t>RadioButton</a:t>
            </a:r>
            <a:r>
              <a:rPr lang="zh-CN" altLang="en-US" dirty="0" smtClean="0">
                <a:solidFill>
                  <a:schemeClr val="accent1">
                    <a:lumMod val="10000"/>
                  </a:schemeClr>
                </a:solidFill>
              </a:rPr>
              <a:t>控件的主要服务器端事件。当</a:t>
            </a:r>
            <a:r>
              <a:rPr lang="en-US" altLang="zh-CN" dirty="0" smtClean="0">
                <a:solidFill>
                  <a:schemeClr val="accent1">
                    <a:lumMod val="10000"/>
                  </a:schemeClr>
                </a:solidFill>
              </a:rPr>
              <a:t>Checked</a:t>
            </a:r>
            <a:r>
              <a:rPr lang="zh-CN" altLang="en-US" dirty="0" smtClean="0">
                <a:solidFill>
                  <a:schemeClr val="accent1">
                    <a:lumMod val="10000"/>
                  </a:schemeClr>
                </a:solidFill>
              </a:rPr>
              <a:t>属性的值改变时，会触发此事件。</a:t>
            </a:r>
            <a:endParaRPr lang="en-US" altLang="zh-CN" dirty="0" smtClean="0">
              <a:solidFill>
                <a:schemeClr val="accent1">
                  <a:lumMod val="10000"/>
                </a:schemeClr>
              </a:solidFill>
            </a:endParaRPr>
          </a:p>
          <a:p>
            <a:pPr lvl="2" eaLnBrk="1" hangingPunct="1">
              <a:lnSpc>
                <a:spcPct val="130000"/>
              </a:lnSpc>
              <a:spcBef>
                <a:spcPts val="20"/>
              </a:spcBef>
              <a:spcAft>
                <a:spcPts val="0"/>
              </a:spcAft>
              <a:defRPr/>
            </a:pPr>
            <a:r>
              <a:rPr lang="zh-CN" altLang="en-US" dirty="0" smtClean="0">
                <a:solidFill>
                  <a:schemeClr val="accent1">
                    <a:lumMod val="10000"/>
                  </a:schemeClr>
                </a:solidFill>
              </a:rPr>
              <a:t>与</a:t>
            </a:r>
            <a:r>
              <a:rPr lang="en-US" altLang="zh-CN" dirty="0" err="1" smtClean="0">
                <a:solidFill>
                  <a:schemeClr val="accent1">
                    <a:lumMod val="10000"/>
                  </a:schemeClr>
                </a:solidFill>
              </a:rPr>
              <a:t>TextBox</a:t>
            </a:r>
            <a:r>
              <a:rPr lang="zh-CN" altLang="en-US" dirty="0" smtClean="0">
                <a:solidFill>
                  <a:schemeClr val="accent1">
                    <a:lumMod val="10000"/>
                  </a:schemeClr>
                </a:solidFill>
              </a:rPr>
              <a:t>控件类似，该事件可与</a:t>
            </a:r>
            <a:r>
              <a:rPr lang="en-US" altLang="zh-CN" dirty="0" err="1" smtClean="0">
                <a:solidFill>
                  <a:schemeClr val="accent1">
                    <a:lumMod val="10000"/>
                  </a:schemeClr>
                </a:solidFill>
              </a:rPr>
              <a:t>AutoPostBack</a:t>
            </a:r>
            <a:r>
              <a:rPr lang="zh-CN" altLang="en-US" dirty="0" smtClean="0">
                <a:solidFill>
                  <a:schemeClr val="accent1">
                    <a:lumMod val="10000"/>
                  </a:schemeClr>
                </a:solidFill>
              </a:rPr>
              <a:t>属性配合使用。</a:t>
            </a:r>
            <a:endParaRPr lang="zh-CN" altLang="en-US" dirty="0" smtClean="0">
              <a:solidFill>
                <a:schemeClr val="accent1">
                  <a:lumMod val="10000"/>
                </a:schemeClr>
              </a:solidFill>
            </a:endParaRPr>
          </a:p>
        </p:txBody>
      </p:sp>
      <p:sp>
        <p:nvSpPr>
          <p:cNvPr id="3" name="线形标注 2 2"/>
          <p:cNvSpPr/>
          <p:nvPr/>
        </p:nvSpPr>
        <p:spPr>
          <a:xfrm>
            <a:off x="179388" y="1932940"/>
            <a:ext cx="647700" cy="647700"/>
          </a:xfrm>
          <a:prstGeom prst="borderCallout2">
            <a:avLst>
              <a:gd name="adj1" fmla="val 32405"/>
              <a:gd name="adj2" fmla="val 109437"/>
              <a:gd name="adj3" fmla="val 35819"/>
              <a:gd name="adj4" fmla="val 154867"/>
              <a:gd name="adj5" fmla="val 81778"/>
              <a:gd name="adj6" fmla="val 186311"/>
            </a:avLst>
          </a:prstGeom>
          <a:solidFill>
            <a:schemeClr val="tx2">
              <a:lumMod val="40000"/>
              <a:lumOff val="60000"/>
            </a:schemeClr>
          </a:solidFill>
          <a:ln w="9525">
            <a:solidFill>
              <a:srgbClr val="66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accent5">
                    <a:lumMod val="25000"/>
                  </a:schemeClr>
                </a:solidFill>
              </a:rPr>
              <a:t>必须设置</a:t>
            </a:r>
            <a:endParaRPr lang="en-US" dirty="0">
              <a:solidFill>
                <a:schemeClr val="accent5">
                  <a:lumMod val="2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body" idx="1"/>
          </p:nvPr>
        </p:nvSpPr>
        <p:spPr>
          <a:xfrm>
            <a:off x="304800" y="1125538"/>
            <a:ext cx="8540750" cy="5183187"/>
          </a:xfrm>
        </p:spPr>
        <p:txBody>
          <a:bodyPr/>
          <a:lstStyle/>
          <a:p>
            <a:pPr eaLnBrk="1" hangingPunct="1">
              <a:lnSpc>
                <a:spcPct val="120000"/>
              </a:lnSpc>
              <a:defRPr/>
            </a:pPr>
            <a:r>
              <a:rPr lang="zh-CN" altLang="en-US" dirty="0" smtClean="0">
                <a:solidFill>
                  <a:schemeClr val="tx2">
                    <a:lumMod val="75000"/>
                  </a:schemeClr>
                </a:solidFill>
              </a:rPr>
              <a:t>类似功能控件</a:t>
            </a:r>
            <a:r>
              <a:rPr lang="zh-CN" altLang="en-US" dirty="0" smtClean="0"/>
              <a:t>：</a:t>
            </a:r>
            <a:endParaRPr lang="en-US" altLang="zh-CN" dirty="0" smtClean="0"/>
          </a:p>
          <a:p>
            <a:pPr marL="914400" lvl="1" indent="-457200" eaLnBrk="1" hangingPunct="1">
              <a:lnSpc>
                <a:spcPct val="120000"/>
              </a:lnSpc>
              <a:buFont typeface="Wingdings" panose="05000000000000000000" pitchFamily="2" charset="2"/>
              <a:buNone/>
              <a:defRPr/>
            </a:pPr>
            <a:r>
              <a:rPr lang="en-US" altLang="zh-CN" dirty="0" err="1" smtClean="0"/>
              <a:t>RadioButtonList</a:t>
            </a:r>
            <a:r>
              <a:rPr lang="zh-CN" altLang="en-US" dirty="0" smtClean="0"/>
              <a:t>控件</a:t>
            </a:r>
            <a:endParaRPr lang="zh-CN" altLang="en-US" dirty="0" smtClean="0"/>
          </a:p>
          <a:p>
            <a:pPr lvl="2" eaLnBrk="1" hangingPunct="1">
              <a:lnSpc>
                <a:spcPct val="120000"/>
              </a:lnSpc>
              <a:defRPr/>
            </a:pPr>
            <a:r>
              <a:rPr lang="zh-CN" altLang="en-US" sz="2400" dirty="0" smtClean="0"/>
              <a:t>一个</a:t>
            </a:r>
            <a:r>
              <a:rPr lang="en-US" altLang="zh-CN" sz="2400" dirty="0" err="1" smtClean="0"/>
              <a:t>RadioButton</a:t>
            </a:r>
            <a:r>
              <a:rPr lang="zh-CN" altLang="en-US" sz="2400" dirty="0" smtClean="0"/>
              <a:t>控件组；</a:t>
            </a:r>
            <a:endParaRPr lang="en-US" altLang="zh-CN" sz="2400" dirty="0" smtClean="0"/>
          </a:p>
          <a:p>
            <a:pPr lvl="2" eaLnBrk="1" hangingPunct="1">
              <a:lnSpc>
                <a:spcPct val="120000"/>
              </a:lnSpc>
              <a:defRPr/>
            </a:pPr>
            <a:r>
              <a:rPr lang="zh-CN" altLang="en-US" sz="2400" dirty="0" smtClean="0"/>
              <a:t>须使用多个单选按钮时，其使用比</a:t>
            </a:r>
            <a:r>
              <a:rPr lang="en-US" altLang="zh-CN" sz="2400" dirty="0" err="1" smtClean="0"/>
              <a:t>RadioButton</a:t>
            </a:r>
            <a:r>
              <a:rPr lang="zh-CN" altLang="en-US" sz="2400" dirty="0" smtClean="0"/>
              <a:t>简单；</a:t>
            </a:r>
            <a:endParaRPr lang="en-US" altLang="zh-CN" sz="2400" dirty="0" smtClean="0"/>
          </a:p>
          <a:p>
            <a:pPr lvl="2" eaLnBrk="1" hangingPunct="1">
              <a:lnSpc>
                <a:spcPct val="120000"/>
              </a:lnSpc>
              <a:defRPr/>
            </a:pPr>
            <a:r>
              <a:rPr lang="zh-CN" altLang="en-US" sz="2400" dirty="0" smtClean="0"/>
              <a:t>语法格式：</a:t>
            </a:r>
            <a:endParaRPr lang="en-US" altLang="zh-CN" sz="2400" dirty="0" smtClean="0"/>
          </a:p>
          <a:p>
            <a:pPr lvl="3">
              <a:lnSpc>
                <a:spcPct val="105000"/>
              </a:lnSpc>
              <a:spcBef>
                <a:spcPct val="10000"/>
              </a:spcBef>
              <a:buFont typeface="Wingdings" panose="05000000000000000000" pitchFamily="2" charset="2"/>
              <a:buNone/>
              <a:defRPr/>
            </a:pPr>
            <a:r>
              <a:rPr lang="en-US" altLang="zh-CN" dirty="0" smtClean="0">
                <a:solidFill>
                  <a:srgbClr val="000000"/>
                </a:solidFill>
              </a:rPr>
              <a:t>&lt;asp: </a:t>
            </a:r>
            <a:r>
              <a:rPr lang="en-US" altLang="zh-CN" dirty="0" err="1" smtClean="0">
                <a:solidFill>
                  <a:srgbClr val="000000"/>
                </a:solidFill>
              </a:rPr>
              <a:t>RadioButtonList</a:t>
            </a:r>
            <a:r>
              <a:rPr lang="en-US" altLang="zh-CN" dirty="0" smtClean="0">
                <a:solidFill>
                  <a:srgbClr val="000000"/>
                </a:solidFill>
              </a:rPr>
              <a:t>  ID="</a:t>
            </a:r>
            <a:r>
              <a:rPr lang="zh-CN" altLang="en-US" dirty="0" smtClean="0">
                <a:solidFill>
                  <a:srgbClr val="000000"/>
                </a:solidFill>
              </a:rPr>
              <a:t>控件名</a:t>
            </a:r>
            <a:r>
              <a:rPr lang="en-US" altLang="zh-CN" dirty="0" smtClean="0">
                <a:solidFill>
                  <a:srgbClr val="000000"/>
                </a:solidFill>
              </a:rPr>
              <a:t>"  </a:t>
            </a:r>
            <a:r>
              <a:rPr lang="en-US" altLang="zh-CN" dirty="0" err="1" smtClean="0">
                <a:solidFill>
                  <a:srgbClr val="000000"/>
                </a:solidFill>
              </a:rPr>
              <a:t>runat</a:t>
            </a:r>
            <a:r>
              <a:rPr lang="en-US" altLang="zh-CN" dirty="0" smtClean="0">
                <a:solidFill>
                  <a:srgbClr val="000000"/>
                </a:solidFill>
              </a:rPr>
              <a:t>="server"&gt;</a:t>
            </a:r>
            <a:endParaRPr lang="en-US" altLang="zh-CN" dirty="0" smtClean="0">
              <a:solidFill>
                <a:srgbClr val="000000"/>
              </a:solidFill>
            </a:endParaRPr>
          </a:p>
          <a:p>
            <a:pPr lvl="3">
              <a:lnSpc>
                <a:spcPct val="105000"/>
              </a:lnSpc>
              <a:spcBef>
                <a:spcPct val="10000"/>
              </a:spcBef>
              <a:buFont typeface="Wingdings" panose="05000000000000000000" pitchFamily="2" charset="2"/>
              <a:buNone/>
              <a:defRPr/>
            </a:pPr>
            <a:r>
              <a:rPr lang="en-US" altLang="zh-CN" dirty="0" smtClean="0">
                <a:solidFill>
                  <a:srgbClr val="000000"/>
                </a:solidFill>
              </a:rPr>
              <a:t>	&lt;asp: </a:t>
            </a:r>
            <a:r>
              <a:rPr lang="en-US" altLang="zh-CN" dirty="0" err="1" smtClean="0">
                <a:solidFill>
                  <a:srgbClr val="000000"/>
                </a:solidFill>
              </a:rPr>
              <a:t>ListItem</a:t>
            </a:r>
            <a:r>
              <a:rPr lang="en-US" altLang="zh-CN" dirty="0" smtClean="0">
                <a:solidFill>
                  <a:srgbClr val="000000"/>
                </a:solidFill>
              </a:rPr>
              <a:t>   Value="" &gt; Text &lt;/asp: </a:t>
            </a:r>
            <a:r>
              <a:rPr lang="en-US" altLang="zh-CN" dirty="0" err="1" smtClean="0">
                <a:solidFill>
                  <a:srgbClr val="000000"/>
                </a:solidFill>
              </a:rPr>
              <a:t>ListItem</a:t>
            </a:r>
            <a:r>
              <a:rPr lang="en-US" altLang="zh-CN" dirty="0" smtClean="0">
                <a:solidFill>
                  <a:srgbClr val="000000"/>
                </a:solidFill>
              </a:rPr>
              <a:t>&gt;</a:t>
            </a:r>
            <a:endParaRPr lang="en-US" altLang="zh-CN" dirty="0" smtClean="0">
              <a:solidFill>
                <a:srgbClr val="000000"/>
              </a:solidFill>
            </a:endParaRPr>
          </a:p>
          <a:p>
            <a:pPr lvl="3">
              <a:lnSpc>
                <a:spcPct val="105000"/>
              </a:lnSpc>
              <a:spcBef>
                <a:spcPct val="10000"/>
              </a:spcBef>
              <a:buFont typeface="Wingdings" panose="05000000000000000000" pitchFamily="2" charset="2"/>
              <a:buNone/>
              <a:defRPr/>
            </a:pPr>
            <a:r>
              <a:rPr lang="en-US" altLang="zh-CN" dirty="0" smtClean="0">
                <a:solidFill>
                  <a:srgbClr val="000000"/>
                </a:solidFill>
              </a:rPr>
              <a:t>	……</a:t>
            </a:r>
            <a:endParaRPr lang="en-US" altLang="zh-CN" dirty="0" smtClean="0">
              <a:solidFill>
                <a:srgbClr val="000000"/>
              </a:solidFill>
            </a:endParaRPr>
          </a:p>
          <a:p>
            <a:pPr lvl="3">
              <a:lnSpc>
                <a:spcPct val="105000"/>
              </a:lnSpc>
              <a:spcBef>
                <a:spcPct val="10000"/>
              </a:spcBef>
              <a:buFont typeface="Wingdings" panose="05000000000000000000" pitchFamily="2" charset="2"/>
              <a:buNone/>
              <a:defRPr/>
            </a:pPr>
            <a:r>
              <a:rPr lang="en-US" altLang="zh-CN" dirty="0" smtClean="0">
                <a:solidFill>
                  <a:srgbClr val="000000"/>
                </a:solidFill>
              </a:rPr>
              <a:t>&lt;/asp: </a:t>
            </a:r>
            <a:r>
              <a:rPr lang="en-US" altLang="zh-CN" dirty="0" err="1" smtClean="0">
                <a:solidFill>
                  <a:srgbClr val="000000"/>
                </a:solidFill>
              </a:rPr>
              <a:t>RadioButtonList</a:t>
            </a:r>
            <a:r>
              <a:rPr lang="en-US" altLang="zh-CN" dirty="0" smtClean="0">
                <a:solidFill>
                  <a:srgbClr val="000000"/>
                </a:solidFill>
              </a:rPr>
              <a:t>&gt;</a:t>
            </a:r>
            <a:endParaRPr lang="en-US" altLang="zh-CN" dirty="0" smtClean="0">
              <a:solidFill>
                <a:srgbClr val="0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body" idx="1"/>
          </p:nvPr>
        </p:nvSpPr>
        <p:spPr>
          <a:xfrm>
            <a:off x="179388" y="981075"/>
            <a:ext cx="8540750" cy="5543550"/>
          </a:xfrm>
        </p:spPr>
        <p:txBody>
          <a:bodyPr/>
          <a:lstStyle/>
          <a:p>
            <a:pPr marL="609600" indent="-609600" eaLnBrk="1" hangingPunct="1">
              <a:lnSpc>
                <a:spcPct val="120000"/>
              </a:lnSpc>
              <a:spcBef>
                <a:spcPct val="50000"/>
              </a:spcBef>
              <a:buFont typeface="Wingdings" panose="05000000000000000000" pitchFamily="2" charset="2"/>
              <a:buAutoNum type="ea1JpnChsDbPeriod" startAt="3"/>
              <a:defRPr/>
            </a:pPr>
            <a:r>
              <a:rPr lang="en-US" altLang="zh-CN" dirty="0" err="1" smtClean="0"/>
              <a:t>CheckBox</a:t>
            </a:r>
            <a:r>
              <a:rPr lang="en-US" altLang="zh-CN" dirty="0" smtClean="0"/>
              <a:t> Web </a:t>
            </a:r>
            <a:r>
              <a:rPr lang="zh-CN" altLang="en-US" dirty="0" smtClean="0"/>
              <a:t>控件</a:t>
            </a:r>
            <a:endParaRPr lang="zh-CN" altLang="en-US" dirty="0" smtClean="0"/>
          </a:p>
          <a:p>
            <a:pPr marL="1066800" lvl="1" indent="-609600" eaLnBrk="1" hangingPunct="1">
              <a:lnSpc>
                <a:spcPct val="120000"/>
              </a:lnSpc>
              <a:spcBef>
                <a:spcPct val="50000"/>
              </a:spcBef>
              <a:defRPr/>
            </a:pPr>
            <a:r>
              <a:rPr lang="en-US" altLang="zh-CN" dirty="0" err="1" smtClean="0"/>
              <a:t>CheckBox</a:t>
            </a:r>
            <a:r>
              <a:rPr lang="en-US" altLang="zh-CN" dirty="0" smtClean="0"/>
              <a:t> Web </a:t>
            </a:r>
            <a:r>
              <a:rPr lang="zh-CN" altLang="en-US" dirty="0" smtClean="0"/>
              <a:t>控件控件即所谓的“复选框”；</a:t>
            </a:r>
            <a:endParaRPr lang="zh-CN" altLang="en-US" dirty="0" smtClean="0"/>
          </a:p>
          <a:p>
            <a:pPr marL="1066800" lvl="1" indent="-609600" eaLnBrk="1" hangingPunct="1">
              <a:lnSpc>
                <a:spcPct val="120000"/>
              </a:lnSpc>
              <a:spcBef>
                <a:spcPct val="50000"/>
              </a:spcBef>
              <a:defRPr/>
            </a:pPr>
            <a:r>
              <a:rPr lang="en-US" altLang="zh-CN" dirty="0" err="1" smtClean="0"/>
              <a:t>CheckBox</a:t>
            </a:r>
            <a:r>
              <a:rPr lang="en-US" altLang="zh-CN" dirty="0" smtClean="0"/>
              <a:t> Web </a:t>
            </a:r>
            <a:r>
              <a:rPr lang="zh-CN" altLang="en-US" dirty="0" smtClean="0"/>
              <a:t>控件用于创建单个复选框，供用户选择。</a:t>
            </a:r>
            <a:endParaRPr lang="zh-CN" altLang="en-US" dirty="0" smtClean="0"/>
          </a:p>
          <a:p>
            <a:pPr marL="1066800" lvl="1" indent="-609600" eaLnBrk="1" hangingPunct="1">
              <a:lnSpc>
                <a:spcPct val="120000"/>
              </a:lnSpc>
              <a:spcBef>
                <a:spcPct val="50000"/>
              </a:spcBef>
              <a:defRPr/>
            </a:pPr>
            <a:r>
              <a:rPr lang="zh-CN" altLang="en-US" dirty="0" smtClean="0"/>
              <a:t>声明</a:t>
            </a:r>
            <a:r>
              <a:rPr lang="en-US" altLang="zh-CN" dirty="0" err="1" smtClean="0"/>
              <a:t>CheckBox</a:t>
            </a:r>
            <a:r>
              <a:rPr lang="en-US" altLang="zh-CN" dirty="0" smtClean="0"/>
              <a:t> Web </a:t>
            </a:r>
            <a:r>
              <a:rPr lang="zh-CN" altLang="en-US" dirty="0" smtClean="0"/>
              <a:t>控件的语法格式为：</a:t>
            </a:r>
            <a:endParaRPr lang="zh-CN" altLang="en-US" dirty="0" smtClean="0"/>
          </a:p>
          <a:p>
            <a:pPr marL="1371600" lvl="2" indent="-457200" eaLnBrk="1" hangingPunct="1">
              <a:lnSpc>
                <a:spcPct val="120000"/>
              </a:lnSpc>
              <a:buFont typeface="Wingdings" panose="05000000000000000000" pitchFamily="2" charset="2"/>
              <a:buNone/>
              <a:defRPr/>
            </a:pPr>
            <a:r>
              <a:rPr lang="en-US" altLang="zh-CN" b="1" dirty="0" smtClean="0">
                <a:solidFill>
                  <a:srgbClr val="000000"/>
                </a:solidFill>
              </a:rPr>
              <a:t>&lt;asp: </a:t>
            </a:r>
            <a:r>
              <a:rPr lang="en-US" altLang="zh-CN" b="1" dirty="0" err="1" smtClean="0">
                <a:solidFill>
                  <a:srgbClr val="000000"/>
                </a:solidFill>
              </a:rPr>
              <a:t>CheckBox</a:t>
            </a:r>
            <a:r>
              <a:rPr lang="en-US" altLang="zh-CN" b="1" dirty="0" smtClean="0">
                <a:solidFill>
                  <a:srgbClr val="000000"/>
                </a:solidFill>
              </a:rPr>
              <a:t>  ID="</a:t>
            </a:r>
            <a:r>
              <a:rPr lang="zh-CN" altLang="en-US" b="1" dirty="0" smtClean="0">
                <a:solidFill>
                  <a:srgbClr val="000000"/>
                </a:solidFill>
              </a:rPr>
              <a:t>控件名</a:t>
            </a:r>
            <a:r>
              <a:rPr lang="en-US" altLang="zh-CN" b="1" dirty="0" smtClean="0">
                <a:solidFill>
                  <a:srgbClr val="000000"/>
                </a:solidFill>
              </a:rPr>
              <a:t>"  </a:t>
            </a:r>
            <a:r>
              <a:rPr lang="en-US" altLang="zh-CN" b="1" dirty="0" err="1" smtClean="0">
                <a:solidFill>
                  <a:srgbClr val="000000"/>
                </a:solidFill>
              </a:rPr>
              <a:t>runat</a:t>
            </a:r>
            <a:r>
              <a:rPr lang="en-US" altLang="zh-CN" b="1" dirty="0" smtClean="0">
                <a:solidFill>
                  <a:srgbClr val="000000"/>
                </a:solidFill>
              </a:rPr>
              <a:t>="server"  Text="</a:t>
            </a:r>
            <a:r>
              <a:rPr lang="zh-CN" altLang="en-US" b="1" dirty="0" smtClean="0">
                <a:solidFill>
                  <a:srgbClr val="000000"/>
                </a:solidFill>
              </a:rPr>
              <a:t>控件的文字</a:t>
            </a:r>
            <a:r>
              <a:rPr lang="en-US" altLang="zh-CN" b="1" dirty="0" smtClean="0">
                <a:solidFill>
                  <a:srgbClr val="000000"/>
                </a:solidFill>
              </a:rPr>
              <a:t>"  value=""/ &gt;</a:t>
            </a:r>
            <a:endParaRPr lang="en-US" altLang="zh-CN" b="1" dirty="0" smtClean="0">
              <a:solidFill>
                <a:srgbClr val="000000"/>
              </a:solidFill>
            </a:endParaRPr>
          </a:p>
          <a:p>
            <a:pPr marL="1066800" lvl="1" indent="-609600" eaLnBrk="1" hangingPunct="1">
              <a:lnSpc>
                <a:spcPct val="120000"/>
              </a:lnSpc>
              <a:spcBef>
                <a:spcPct val="50000"/>
              </a:spcBef>
              <a:defRPr/>
            </a:pPr>
            <a:r>
              <a:rPr lang="zh-CN" altLang="en-US" dirty="0" smtClean="0"/>
              <a:t>示例</a:t>
            </a:r>
            <a:r>
              <a:rPr lang="en-US" altLang="zh-CN" dirty="0" smtClean="0"/>
              <a:t>1</a:t>
            </a:r>
            <a:r>
              <a:rPr lang="zh-CN" altLang="en-US" dirty="0" smtClean="0"/>
              <a:t>：使用</a:t>
            </a:r>
            <a:r>
              <a:rPr lang="en-US" altLang="zh-CN" dirty="0" err="1" smtClean="0"/>
              <a:t>CheckBox</a:t>
            </a:r>
            <a:r>
              <a:rPr lang="en-US" altLang="zh-CN" dirty="0" smtClean="0"/>
              <a:t>  Web </a:t>
            </a:r>
            <a:r>
              <a:rPr lang="zh-CN" altLang="en-US" dirty="0" smtClean="0"/>
              <a:t>控件</a:t>
            </a:r>
            <a:endParaRPr lang="en-US" altLang="zh-CN" dirty="0" smtClean="0"/>
          </a:p>
          <a:p>
            <a:pPr marL="1466850" lvl="2" indent="-609600" eaLnBrk="1" hangingPunct="1">
              <a:lnSpc>
                <a:spcPct val="120000"/>
              </a:lnSpc>
              <a:spcBef>
                <a:spcPct val="50000"/>
              </a:spcBef>
              <a:defRPr/>
            </a:pPr>
            <a:r>
              <a:rPr lang="en-US" altLang="zh-CN" dirty="0" smtClean="0"/>
              <a:t>C:\......\Web</a:t>
            </a:r>
            <a:r>
              <a:rPr lang="zh-CN" altLang="en-US" dirty="0" smtClean="0"/>
              <a:t>编程技术</a:t>
            </a:r>
            <a:r>
              <a:rPr lang="en-US" altLang="zh-CN" dirty="0" smtClean="0"/>
              <a:t>\ch4\CheckBox.aspx</a:t>
            </a:r>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body" idx="1"/>
          </p:nvPr>
        </p:nvSpPr>
        <p:spPr>
          <a:xfrm>
            <a:off x="304800" y="1030605"/>
            <a:ext cx="8540750" cy="5494020"/>
          </a:xfrm>
        </p:spPr>
        <p:txBody>
          <a:bodyPr/>
          <a:lstStyle/>
          <a:p>
            <a:pPr lvl="1" eaLnBrk="1" hangingPunct="1">
              <a:lnSpc>
                <a:spcPct val="130000"/>
              </a:lnSpc>
              <a:spcBef>
                <a:spcPts val="20"/>
              </a:spcBef>
              <a:spcAft>
                <a:spcPts val="0"/>
              </a:spcAft>
            </a:pPr>
            <a:r>
              <a:rPr lang="en-US" altLang="zh-CN" smtClean="0"/>
              <a:t>CheckBox Web </a:t>
            </a:r>
            <a:r>
              <a:rPr lang="zh-CN" altLang="en-US" smtClean="0"/>
              <a:t>控件主要属性：</a:t>
            </a:r>
            <a:endParaRPr lang="zh-CN" altLang="en-US" smtClean="0"/>
          </a:p>
          <a:p>
            <a:pPr lvl="2" eaLnBrk="1" hangingPunct="1">
              <a:lnSpc>
                <a:spcPct val="130000"/>
              </a:lnSpc>
              <a:spcBef>
                <a:spcPts val="20"/>
              </a:spcBef>
              <a:spcAft>
                <a:spcPts val="0"/>
              </a:spcAft>
              <a:buSzTx/>
            </a:pPr>
            <a:r>
              <a:rPr lang="en-US" altLang="zh-CN" sz="2000" b="1" smtClean="0"/>
              <a:t>Checked</a:t>
            </a:r>
            <a:r>
              <a:rPr lang="zh-CN" altLang="en-US" sz="2000" b="1" smtClean="0"/>
              <a:t>属性：</a:t>
            </a:r>
            <a:r>
              <a:rPr lang="zh-CN" altLang="en-US" sz="2000" b="1" smtClean="0">
                <a:solidFill>
                  <a:srgbClr val="000000"/>
                </a:solidFill>
              </a:rPr>
              <a:t>获取或设置该项是否选中。</a:t>
            </a:r>
            <a:endParaRPr lang="zh-CN" altLang="en-US" sz="2000" b="1" smtClean="0">
              <a:solidFill>
                <a:srgbClr val="000000"/>
              </a:solidFill>
            </a:endParaRPr>
          </a:p>
          <a:p>
            <a:pPr lvl="2" eaLnBrk="1" hangingPunct="1">
              <a:lnSpc>
                <a:spcPct val="130000"/>
              </a:lnSpc>
              <a:spcBef>
                <a:spcPts val="20"/>
              </a:spcBef>
              <a:spcAft>
                <a:spcPts val="0"/>
              </a:spcAft>
              <a:buSzTx/>
            </a:pPr>
            <a:r>
              <a:rPr lang="en-US" altLang="zh-CN" sz="2000" b="1" smtClean="0"/>
              <a:t>Text</a:t>
            </a:r>
            <a:r>
              <a:rPr lang="zh-CN" altLang="en-US" sz="2000" b="1" smtClean="0"/>
              <a:t>属性：</a:t>
            </a:r>
            <a:r>
              <a:rPr lang="zh-CN" altLang="en-US" sz="2000" b="1" smtClean="0">
                <a:solidFill>
                  <a:srgbClr val="000000"/>
                </a:solidFill>
              </a:rPr>
              <a:t>获取或设置</a:t>
            </a:r>
            <a:r>
              <a:rPr lang="en-US" altLang="zh-CN" sz="2000" b="1" smtClean="0">
                <a:solidFill>
                  <a:srgbClr val="000000"/>
                </a:solidFill>
              </a:rPr>
              <a:t>CheckBox</a:t>
            </a:r>
            <a:r>
              <a:rPr lang="zh-CN" altLang="en-US" sz="2000" b="1" smtClean="0">
                <a:solidFill>
                  <a:srgbClr val="000000"/>
                </a:solidFill>
              </a:rPr>
              <a:t>控件的文本内容。</a:t>
            </a:r>
            <a:endParaRPr lang="zh-CN" altLang="en-US" sz="2000" b="1" smtClean="0">
              <a:solidFill>
                <a:srgbClr val="000000"/>
              </a:solidFill>
            </a:endParaRPr>
          </a:p>
          <a:p>
            <a:pPr lvl="2" eaLnBrk="1" hangingPunct="1">
              <a:lnSpc>
                <a:spcPct val="130000"/>
              </a:lnSpc>
              <a:spcBef>
                <a:spcPts val="20"/>
              </a:spcBef>
              <a:spcAft>
                <a:spcPts val="0"/>
              </a:spcAft>
              <a:buSzTx/>
            </a:pPr>
            <a:r>
              <a:rPr lang="en-US" altLang="zh-CN" sz="2000" b="1" smtClean="0"/>
              <a:t>AutoPostBack</a:t>
            </a:r>
            <a:r>
              <a:rPr lang="zh-CN" altLang="en-US" sz="2000" b="1" smtClean="0"/>
              <a:t>属性：获取或设置当改变</a:t>
            </a:r>
            <a:r>
              <a:rPr lang="en-US" altLang="zh-CN" sz="2000" b="1" smtClean="0"/>
              <a:t>CheckBox</a:t>
            </a:r>
            <a:r>
              <a:rPr lang="zh-CN" altLang="en-US" sz="2000" b="1" smtClean="0"/>
              <a:t>控件的选择状态时，是否自动回传窗体数据到服务器。值为</a:t>
            </a:r>
            <a:r>
              <a:rPr lang="en-US" altLang="zh-CN" sz="2000" b="1" smtClean="0"/>
              <a:t>True</a:t>
            </a:r>
            <a:r>
              <a:rPr lang="zh-CN" altLang="en-US" sz="2000" b="1" smtClean="0"/>
              <a:t>时，表示单击</a:t>
            </a:r>
            <a:r>
              <a:rPr lang="en-US" altLang="zh-CN" sz="2000" b="1" smtClean="0"/>
              <a:t>CheckBox</a:t>
            </a:r>
            <a:r>
              <a:rPr lang="zh-CN" altLang="en-US" sz="2000" b="1" smtClean="0"/>
              <a:t>控件，页面自动回发；值为</a:t>
            </a:r>
            <a:r>
              <a:rPr lang="en-US" altLang="zh-CN" sz="2000" b="1" smtClean="0"/>
              <a:t>False</a:t>
            </a:r>
            <a:r>
              <a:rPr lang="zh-CN" altLang="en-US" sz="2000" b="1" smtClean="0"/>
              <a:t>时，不回发。默认值为</a:t>
            </a:r>
            <a:r>
              <a:rPr lang="en-US" altLang="zh-CN" sz="2000" b="1" smtClean="0"/>
              <a:t>False</a:t>
            </a:r>
            <a:r>
              <a:rPr lang="zh-CN" altLang="en-US" sz="2000" b="1" smtClean="0"/>
              <a:t>。</a:t>
            </a:r>
            <a:endParaRPr lang="zh-CN" altLang="en-US" sz="2000" b="1" smtClean="0"/>
          </a:p>
          <a:p>
            <a:pPr lvl="1" eaLnBrk="1" hangingPunct="1">
              <a:lnSpc>
                <a:spcPct val="130000"/>
              </a:lnSpc>
              <a:spcBef>
                <a:spcPts val="20"/>
              </a:spcBef>
              <a:spcAft>
                <a:spcPts val="0"/>
              </a:spcAft>
            </a:pPr>
            <a:r>
              <a:rPr lang="en-US" altLang="zh-CN" b="0" smtClean="0"/>
              <a:t>CheckedChanged</a:t>
            </a:r>
            <a:r>
              <a:rPr lang="zh-CN" altLang="en-US" b="0" smtClean="0"/>
              <a:t>事件：</a:t>
            </a:r>
            <a:endParaRPr lang="en-US" altLang="zh-CN" b="0" smtClean="0"/>
          </a:p>
          <a:p>
            <a:pPr lvl="2" eaLnBrk="1" hangingPunct="1">
              <a:lnSpc>
                <a:spcPct val="130000"/>
              </a:lnSpc>
              <a:spcBef>
                <a:spcPts val="20"/>
              </a:spcBef>
              <a:spcAft>
                <a:spcPts val="0"/>
              </a:spcAft>
            </a:pPr>
            <a:r>
              <a:rPr lang="en-US" altLang="zh-CN" smtClean="0"/>
              <a:t>CheckBox</a:t>
            </a:r>
            <a:r>
              <a:rPr lang="zh-CN" altLang="en-US" smtClean="0"/>
              <a:t>控件的主要服务器端事件。当</a:t>
            </a:r>
            <a:r>
              <a:rPr lang="en-US" altLang="zh-CN" smtClean="0"/>
              <a:t>Checked</a:t>
            </a:r>
            <a:r>
              <a:rPr lang="zh-CN" altLang="en-US" smtClean="0"/>
              <a:t>属性的值改变时，会触发此事件。</a:t>
            </a:r>
            <a:endParaRPr lang="en-US" altLang="zh-CN" smtClean="0"/>
          </a:p>
          <a:p>
            <a:pPr lvl="2" eaLnBrk="1" hangingPunct="1">
              <a:lnSpc>
                <a:spcPct val="130000"/>
              </a:lnSpc>
              <a:spcBef>
                <a:spcPts val="20"/>
              </a:spcBef>
              <a:spcAft>
                <a:spcPts val="0"/>
              </a:spcAft>
            </a:pPr>
            <a:r>
              <a:rPr lang="zh-CN" altLang="en-US" smtClean="0"/>
              <a:t>与</a:t>
            </a:r>
            <a:r>
              <a:rPr lang="en-US" altLang="zh-CN" smtClean="0"/>
              <a:t>TextBox</a:t>
            </a:r>
            <a:r>
              <a:rPr lang="zh-CN" altLang="en-US" smtClean="0"/>
              <a:t>控件类似，该事件可与</a:t>
            </a:r>
            <a:r>
              <a:rPr lang="en-US" altLang="zh-CN" smtClean="0"/>
              <a:t>AutoPostBack</a:t>
            </a:r>
            <a:r>
              <a:rPr lang="zh-CN" altLang="en-US" smtClean="0"/>
              <a:t>属性配合使用。</a:t>
            </a:r>
            <a:endParaRPr lang="en-US" altLang="zh-CN"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body" idx="1"/>
          </p:nvPr>
        </p:nvSpPr>
        <p:spPr>
          <a:xfrm>
            <a:off x="304800" y="1030605"/>
            <a:ext cx="8540750" cy="5494020"/>
          </a:xfrm>
        </p:spPr>
        <p:txBody>
          <a:bodyPr/>
          <a:lstStyle/>
          <a:p>
            <a:pPr lvl="1" eaLnBrk="1" hangingPunct="1">
              <a:lnSpc>
                <a:spcPct val="150000"/>
              </a:lnSpc>
            </a:pPr>
            <a:r>
              <a:rPr lang="zh-CN" altLang="en-US" smtClean="0"/>
              <a:t>示例</a:t>
            </a:r>
            <a:r>
              <a:rPr lang="en-US" altLang="zh-CN" smtClean="0"/>
              <a:t>2</a:t>
            </a:r>
            <a:r>
              <a:rPr lang="zh-CN" altLang="en-US" smtClean="0"/>
              <a:t>：使用</a:t>
            </a:r>
            <a:r>
              <a:rPr lang="en-US" altLang="zh-CN" smtClean="0"/>
              <a:t>CheckBox </a:t>
            </a:r>
            <a:r>
              <a:rPr lang="zh-CN" altLang="en-US" smtClean="0"/>
              <a:t>的</a:t>
            </a:r>
            <a:r>
              <a:rPr lang="en-US" altLang="zh-CN" smtClean="0"/>
              <a:t>Checked</a:t>
            </a:r>
            <a:r>
              <a:rPr lang="zh-CN" altLang="en-US" smtClean="0"/>
              <a:t>属性</a:t>
            </a:r>
            <a:endParaRPr lang="en-US" altLang="zh-CN" smtClean="0"/>
          </a:p>
          <a:p>
            <a:pPr lvl="2" eaLnBrk="1" hangingPunct="1">
              <a:lnSpc>
                <a:spcPct val="150000"/>
              </a:lnSpc>
            </a:pPr>
            <a:r>
              <a:rPr lang="en-US" altLang="zh-CN" smtClean="0"/>
              <a:t>C:\......\</a:t>
            </a:r>
            <a:r>
              <a:rPr lang="zh-CN" altLang="en-US" smtClean="0"/>
              <a:t> </a:t>
            </a:r>
            <a:r>
              <a:rPr lang="en-US" altLang="zh-CN" smtClean="0"/>
              <a:t>ASPNET</a:t>
            </a:r>
            <a:r>
              <a:rPr lang="zh-CN" altLang="en-US" smtClean="0"/>
              <a:t>案例教程教辅资料 </a:t>
            </a:r>
            <a:r>
              <a:rPr lang="en-US" altLang="zh-CN" smtClean="0"/>
              <a:t>\ </a:t>
            </a:r>
            <a:r>
              <a:rPr lang="zh-CN" altLang="en-US" smtClean="0"/>
              <a:t>示例</a:t>
            </a:r>
            <a:r>
              <a:rPr lang="en-US" altLang="zh-CN" smtClean="0"/>
              <a:t>\</a:t>
            </a:r>
            <a:r>
              <a:rPr lang="zh-CN" altLang="en-US" smtClean="0"/>
              <a:t>第</a:t>
            </a:r>
            <a:r>
              <a:rPr lang="en-US" altLang="zh-CN" smtClean="0"/>
              <a:t>04</a:t>
            </a:r>
            <a:r>
              <a:rPr lang="zh-CN" altLang="en-US" smtClean="0"/>
              <a:t>章</a:t>
            </a:r>
            <a:r>
              <a:rPr lang="zh-CN" altLang="zh-CN" smtClean="0">
                <a:solidFill>
                  <a:srgbClr val="333399"/>
                </a:solidFill>
              </a:rPr>
              <a:t>\</a:t>
            </a:r>
            <a:r>
              <a:rPr lang="en-US" altLang="zh-CN" smtClean="0">
                <a:solidFill>
                  <a:srgbClr val="333399"/>
                </a:solidFill>
              </a:rPr>
              <a:t>WebControl</a:t>
            </a:r>
            <a:r>
              <a:rPr lang="en-US" altLang="zh-CN" smtClean="0"/>
              <a:t>Demo</a:t>
            </a:r>
            <a:r>
              <a:rPr lang="en-US" altLang="zh-CN" smtClean="0">
                <a:solidFill>
                  <a:srgbClr val="333399"/>
                </a:solidFill>
              </a:rPr>
              <a:t>\ CheckBoxDemo.aspx</a:t>
            </a:r>
            <a:endParaRPr lang="en-US" altLang="zh-CN" smtClean="0">
              <a:solidFill>
                <a:srgbClr val="333399"/>
              </a:solidFill>
            </a:endParaRPr>
          </a:p>
          <a:p>
            <a:pPr lvl="1" eaLnBrk="1" hangingPunct="1">
              <a:lnSpc>
                <a:spcPct val="120000"/>
              </a:lnSpc>
            </a:pPr>
            <a:endParaRPr lang="zh-CN" altLang="en-US" b="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Rot="1" noChangeArrowheads="1"/>
          </p:cNvSpPr>
          <p:nvPr>
            <p:ph type="body" idx="1"/>
          </p:nvPr>
        </p:nvSpPr>
        <p:spPr>
          <a:xfrm>
            <a:off x="2555875" y="1628775"/>
            <a:ext cx="4464050" cy="4238625"/>
          </a:xfrm>
        </p:spPr>
        <p:txBody>
          <a:bodyPr/>
          <a:lstStyle/>
          <a:p>
            <a:pPr eaLnBrk="1" hangingPunct="1"/>
            <a:r>
              <a:rPr lang="en-US" altLang="zh-CN" sz="2800" smtClean="0">
                <a:sym typeface="+mn-ea"/>
                <a:hlinkClick r:id="rId1" action="ppaction://hlinksldjump"/>
              </a:rPr>
              <a:t>Web</a:t>
            </a:r>
            <a:r>
              <a:rPr lang="zh-CN" altLang="en-US" sz="2800" smtClean="0">
                <a:sym typeface="+mn-ea"/>
                <a:hlinkClick r:id="rId1" action="ppaction://hlinksldjump"/>
              </a:rPr>
              <a:t>服务器控件</a:t>
            </a:r>
            <a:endParaRPr lang="zh-CN" altLang="en-US" sz="2800" smtClean="0"/>
          </a:p>
          <a:p>
            <a:pPr eaLnBrk="1" hangingPunct="1"/>
            <a:r>
              <a:rPr lang="en-US" altLang="zh-CN" sz="2800" smtClean="0">
                <a:hlinkClick r:id="rId2" action="ppaction://hlinksldjump"/>
              </a:rPr>
              <a:t>HTML</a:t>
            </a:r>
            <a:r>
              <a:rPr lang="zh-CN" altLang="en-US" sz="2800" smtClean="0">
                <a:hlinkClick r:id="rId2" action="ppaction://hlinksldjump"/>
              </a:rPr>
              <a:t>服务器控件</a:t>
            </a:r>
            <a:endParaRPr lang="zh-CN" altLang="en-US" sz="2800" smtClean="0"/>
          </a:p>
          <a:p>
            <a:pPr eaLnBrk="1" hangingPunct="1"/>
            <a:r>
              <a:rPr lang="zh-CN" altLang="en-US" sz="2800" smtClean="0">
                <a:hlinkClick r:id="rId3" action="ppaction://hlinksldjump"/>
              </a:rPr>
              <a:t>验证控件</a:t>
            </a:r>
            <a:endParaRPr lang="zh-CN" altLang="en-US" sz="2800" smtClean="0"/>
          </a:p>
          <a:p>
            <a:pPr eaLnBrk="1" hangingPunct="1"/>
            <a:r>
              <a:rPr lang="zh-CN" altLang="en-US" sz="2800" smtClean="0">
                <a:hlinkClick r:id="rId4" action="ppaction://hlinksldjump"/>
              </a:rPr>
              <a:t>用户控件</a:t>
            </a:r>
            <a:endParaRPr lang="zh-CN" altLang="en-US" sz="28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body" idx="1"/>
          </p:nvPr>
        </p:nvSpPr>
        <p:spPr>
          <a:xfrm>
            <a:off x="304800" y="1125538"/>
            <a:ext cx="8540750" cy="5183187"/>
          </a:xfrm>
        </p:spPr>
        <p:txBody>
          <a:bodyPr/>
          <a:lstStyle/>
          <a:p>
            <a:pPr eaLnBrk="1" hangingPunct="1">
              <a:lnSpc>
                <a:spcPct val="120000"/>
              </a:lnSpc>
              <a:defRPr/>
            </a:pPr>
            <a:r>
              <a:rPr lang="zh-CN" altLang="en-US" dirty="0" smtClean="0">
                <a:solidFill>
                  <a:schemeClr val="tx2">
                    <a:lumMod val="75000"/>
                  </a:schemeClr>
                </a:solidFill>
              </a:rPr>
              <a:t>类似功能控件</a:t>
            </a:r>
            <a:r>
              <a:rPr lang="zh-CN" altLang="en-US" dirty="0" smtClean="0"/>
              <a:t>：</a:t>
            </a:r>
            <a:endParaRPr lang="en-US" altLang="zh-CN" dirty="0" smtClean="0"/>
          </a:p>
          <a:p>
            <a:pPr marL="914400" lvl="1" indent="-457200" eaLnBrk="1" hangingPunct="1">
              <a:lnSpc>
                <a:spcPct val="120000"/>
              </a:lnSpc>
              <a:buFont typeface="Wingdings" panose="05000000000000000000" pitchFamily="2" charset="2"/>
              <a:buNone/>
              <a:defRPr/>
            </a:pPr>
            <a:r>
              <a:rPr lang="en-US" altLang="zh-CN" dirty="0" err="1" smtClean="0"/>
              <a:t>CheckBoxList</a:t>
            </a:r>
            <a:r>
              <a:rPr lang="zh-CN" altLang="en-US" dirty="0" smtClean="0"/>
              <a:t>控件</a:t>
            </a:r>
            <a:endParaRPr lang="zh-CN" altLang="en-US" dirty="0" smtClean="0"/>
          </a:p>
          <a:p>
            <a:pPr lvl="2" eaLnBrk="1" hangingPunct="1">
              <a:lnSpc>
                <a:spcPct val="120000"/>
              </a:lnSpc>
              <a:defRPr/>
            </a:pPr>
            <a:r>
              <a:rPr lang="zh-CN" altLang="en-US" sz="2400" dirty="0" smtClean="0"/>
              <a:t>一个</a:t>
            </a:r>
            <a:r>
              <a:rPr lang="en-US" altLang="zh-CN" sz="2400" dirty="0" err="1" smtClean="0"/>
              <a:t>CheckBox</a:t>
            </a:r>
            <a:r>
              <a:rPr lang="zh-CN" altLang="en-US" sz="2400" dirty="0" smtClean="0"/>
              <a:t>控件组；</a:t>
            </a:r>
            <a:endParaRPr lang="en-US" altLang="zh-CN" sz="2400" dirty="0" smtClean="0"/>
          </a:p>
          <a:p>
            <a:pPr lvl="2" eaLnBrk="1" hangingPunct="1">
              <a:lnSpc>
                <a:spcPct val="120000"/>
              </a:lnSpc>
              <a:defRPr/>
            </a:pPr>
            <a:r>
              <a:rPr lang="zh-CN" altLang="en-US" sz="2400" dirty="0" smtClean="0"/>
              <a:t>语法格式：</a:t>
            </a:r>
            <a:endParaRPr lang="en-US" altLang="zh-CN" sz="2400" dirty="0" smtClean="0"/>
          </a:p>
          <a:p>
            <a:pPr lvl="3">
              <a:lnSpc>
                <a:spcPct val="105000"/>
              </a:lnSpc>
              <a:spcBef>
                <a:spcPct val="10000"/>
              </a:spcBef>
              <a:buFont typeface="Wingdings" panose="05000000000000000000" pitchFamily="2" charset="2"/>
              <a:buNone/>
              <a:defRPr/>
            </a:pPr>
            <a:r>
              <a:rPr lang="en-US" altLang="zh-CN" dirty="0" smtClean="0">
                <a:solidFill>
                  <a:srgbClr val="000000"/>
                </a:solidFill>
              </a:rPr>
              <a:t>&lt;asp</a:t>
            </a:r>
            <a:r>
              <a:rPr lang="en-US" altLang="zh-CN" dirty="0" smtClean="0">
                <a:solidFill>
                  <a:schemeClr val="accent5">
                    <a:lumMod val="10000"/>
                  </a:schemeClr>
                </a:solidFill>
              </a:rPr>
              <a:t>: </a:t>
            </a:r>
            <a:r>
              <a:rPr lang="en-US" altLang="zh-CN" dirty="0" err="1" smtClean="0">
                <a:solidFill>
                  <a:schemeClr val="accent5">
                    <a:lumMod val="10000"/>
                  </a:schemeClr>
                </a:solidFill>
              </a:rPr>
              <a:t>CheckBox</a:t>
            </a:r>
            <a:r>
              <a:rPr lang="en-US" altLang="zh-CN" dirty="0" err="1" smtClean="0">
                <a:solidFill>
                  <a:srgbClr val="000000"/>
                </a:solidFill>
              </a:rPr>
              <a:t>List</a:t>
            </a:r>
            <a:r>
              <a:rPr lang="en-US" altLang="zh-CN" dirty="0" smtClean="0">
                <a:solidFill>
                  <a:srgbClr val="000000"/>
                </a:solidFill>
              </a:rPr>
              <a:t>  ID="</a:t>
            </a:r>
            <a:r>
              <a:rPr lang="zh-CN" altLang="en-US" dirty="0" smtClean="0">
                <a:solidFill>
                  <a:srgbClr val="000000"/>
                </a:solidFill>
              </a:rPr>
              <a:t>控件名</a:t>
            </a:r>
            <a:r>
              <a:rPr lang="en-US" altLang="zh-CN" dirty="0" smtClean="0">
                <a:solidFill>
                  <a:srgbClr val="000000"/>
                </a:solidFill>
              </a:rPr>
              <a:t>"  </a:t>
            </a:r>
            <a:r>
              <a:rPr lang="en-US" altLang="zh-CN" dirty="0" err="1" smtClean="0">
                <a:solidFill>
                  <a:srgbClr val="000000"/>
                </a:solidFill>
              </a:rPr>
              <a:t>runat</a:t>
            </a:r>
            <a:r>
              <a:rPr lang="en-US" altLang="zh-CN" dirty="0" smtClean="0">
                <a:solidFill>
                  <a:srgbClr val="000000"/>
                </a:solidFill>
              </a:rPr>
              <a:t>="server"&gt;</a:t>
            </a:r>
            <a:endParaRPr lang="en-US" altLang="zh-CN" dirty="0" smtClean="0">
              <a:solidFill>
                <a:srgbClr val="000000"/>
              </a:solidFill>
            </a:endParaRPr>
          </a:p>
          <a:p>
            <a:pPr lvl="3">
              <a:lnSpc>
                <a:spcPct val="105000"/>
              </a:lnSpc>
              <a:spcBef>
                <a:spcPct val="10000"/>
              </a:spcBef>
              <a:buFont typeface="Wingdings" panose="05000000000000000000" pitchFamily="2" charset="2"/>
              <a:buNone/>
              <a:defRPr/>
            </a:pPr>
            <a:r>
              <a:rPr lang="en-US" altLang="zh-CN" dirty="0" smtClean="0">
                <a:solidFill>
                  <a:srgbClr val="000000"/>
                </a:solidFill>
              </a:rPr>
              <a:t>	&lt;asp: </a:t>
            </a:r>
            <a:r>
              <a:rPr lang="en-US" altLang="zh-CN" dirty="0" err="1" smtClean="0">
                <a:solidFill>
                  <a:srgbClr val="000000"/>
                </a:solidFill>
              </a:rPr>
              <a:t>ListItem</a:t>
            </a:r>
            <a:r>
              <a:rPr lang="en-US" altLang="zh-CN" dirty="0" smtClean="0">
                <a:solidFill>
                  <a:srgbClr val="000000"/>
                </a:solidFill>
              </a:rPr>
              <a:t>   Value="" &gt; Text &lt;/asp: </a:t>
            </a:r>
            <a:r>
              <a:rPr lang="en-US" altLang="zh-CN" dirty="0" err="1" smtClean="0">
                <a:solidFill>
                  <a:srgbClr val="000000"/>
                </a:solidFill>
              </a:rPr>
              <a:t>ListItem</a:t>
            </a:r>
            <a:r>
              <a:rPr lang="en-US" altLang="zh-CN" dirty="0" smtClean="0">
                <a:solidFill>
                  <a:srgbClr val="000000"/>
                </a:solidFill>
              </a:rPr>
              <a:t>&gt;</a:t>
            </a:r>
            <a:endParaRPr lang="en-US" altLang="zh-CN" dirty="0" smtClean="0">
              <a:solidFill>
                <a:srgbClr val="000000"/>
              </a:solidFill>
            </a:endParaRPr>
          </a:p>
          <a:p>
            <a:pPr lvl="3">
              <a:lnSpc>
                <a:spcPct val="105000"/>
              </a:lnSpc>
              <a:spcBef>
                <a:spcPct val="10000"/>
              </a:spcBef>
              <a:buFont typeface="Wingdings" panose="05000000000000000000" pitchFamily="2" charset="2"/>
              <a:buNone/>
              <a:defRPr/>
            </a:pPr>
            <a:r>
              <a:rPr lang="en-US" altLang="zh-CN" dirty="0" smtClean="0">
                <a:solidFill>
                  <a:srgbClr val="000000"/>
                </a:solidFill>
              </a:rPr>
              <a:t>	……</a:t>
            </a:r>
            <a:endParaRPr lang="en-US" altLang="zh-CN" dirty="0" smtClean="0">
              <a:solidFill>
                <a:srgbClr val="000000"/>
              </a:solidFill>
            </a:endParaRPr>
          </a:p>
          <a:p>
            <a:pPr lvl="3">
              <a:lnSpc>
                <a:spcPct val="105000"/>
              </a:lnSpc>
              <a:spcBef>
                <a:spcPct val="10000"/>
              </a:spcBef>
              <a:buFont typeface="Wingdings" panose="05000000000000000000" pitchFamily="2" charset="2"/>
              <a:buNone/>
              <a:defRPr/>
            </a:pPr>
            <a:r>
              <a:rPr lang="en-US" altLang="zh-CN" dirty="0" smtClean="0">
                <a:solidFill>
                  <a:srgbClr val="000000"/>
                </a:solidFill>
              </a:rPr>
              <a:t>&lt;/asp: </a:t>
            </a:r>
            <a:r>
              <a:rPr lang="en-US" altLang="zh-CN" dirty="0" err="1" smtClean="0">
                <a:solidFill>
                  <a:schemeClr val="accent5">
                    <a:lumMod val="10000"/>
                  </a:schemeClr>
                </a:solidFill>
              </a:rPr>
              <a:t>CheckBox</a:t>
            </a:r>
            <a:r>
              <a:rPr lang="en-US" altLang="zh-CN" dirty="0" smtClean="0">
                <a:solidFill>
                  <a:schemeClr val="accent5">
                    <a:lumMod val="10000"/>
                  </a:schemeClr>
                </a:solidFill>
              </a:rPr>
              <a:t> </a:t>
            </a:r>
            <a:r>
              <a:rPr lang="en-US" altLang="zh-CN" dirty="0" smtClean="0">
                <a:solidFill>
                  <a:srgbClr val="000000"/>
                </a:solidFill>
              </a:rPr>
              <a:t>List&gt;</a:t>
            </a:r>
            <a:endParaRPr lang="en-US" altLang="zh-CN" dirty="0" smtClean="0">
              <a:solidFill>
                <a:srgbClr val="00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zh-CN" smtClean="0"/>
              <a:t>4.3.3  Button Web </a:t>
            </a:r>
            <a:r>
              <a:rPr lang="zh-CN" altLang="en-US" smtClean="0"/>
              <a:t>控件</a:t>
            </a:r>
            <a:endParaRPr lang="zh-CN" altLang="en-US" smtClean="0"/>
          </a:p>
        </p:txBody>
      </p:sp>
      <p:sp>
        <p:nvSpPr>
          <p:cNvPr id="44035" name="Rectangle 3"/>
          <p:cNvSpPr>
            <a:spLocks noGrp="1" noRot="1" noChangeArrowheads="1"/>
          </p:cNvSpPr>
          <p:nvPr>
            <p:ph type="body" idx="1"/>
          </p:nvPr>
        </p:nvSpPr>
        <p:spPr>
          <a:xfrm>
            <a:off x="304800" y="1700213"/>
            <a:ext cx="8540750" cy="4752975"/>
          </a:xfrm>
        </p:spPr>
        <p:txBody>
          <a:bodyPr/>
          <a:lstStyle/>
          <a:p>
            <a:pPr marL="1066800" lvl="1" indent="-609600" eaLnBrk="1" hangingPunct="1">
              <a:lnSpc>
                <a:spcPct val="120000"/>
              </a:lnSpc>
              <a:spcBef>
                <a:spcPct val="50000"/>
              </a:spcBef>
            </a:pPr>
            <a:r>
              <a:rPr lang="en-US" altLang="en-US" smtClean="0"/>
              <a:t>在Web应用程序和用户交互时，常常需要提交表单、获取表单信息等操作。</a:t>
            </a:r>
            <a:r>
              <a:rPr lang="zh-CN" altLang="en-US" smtClean="0"/>
              <a:t>在这期间</a:t>
            </a:r>
            <a:r>
              <a:rPr lang="en-US" altLang="en-US" smtClean="0"/>
              <a:t>，按钮控件是非常必要的。按钮控件能够触发事件，或者将网页中的信息回传给服务器。在ASP.NET中，包含三类按钮控件，分别为Button、LinkButton、ImageButton。</a:t>
            </a:r>
            <a:endParaRPr lang="zh-CN" altLang="en-US" smtClean="0"/>
          </a:p>
          <a:p>
            <a:pPr marL="1066800" lvl="1" indent="-609600" eaLnBrk="1" hangingPunct="1">
              <a:lnSpc>
                <a:spcPct val="120000"/>
              </a:lnSpc>
              <a:spcBef>
                <a:spcPct val="50000"/>
              </a:spcBef>
            </a:pPr>
            <a:r>
              <a:rPr lang="en-US" altLang="en-US" smtClean="0"/>
              <a:t> </a:t>
            </a:r>
            <a:r>
              <a:rPr lang="en-US" altLang="zh-CN" smtClean="0"/>
              <a:t>Button </a:t>
            </a:r>
            <a:r>
              <a:rPr lang="zh-CN" altLang="en-US" smtClean="0"/>
              <a:t>控件即所谓的“按钮”。可以创建两种类型的按钮：提交按钮或命令按钮。</a:t>
            </a:r>
            <a:endParaRPr lang="en-US" altLang="zh-CN" smtClean="0"/>
          </a:p>
          <a:p>
            <a:pPr marL="1066800" lvl="1" indent="-609600" eaLnBrk="1" hangingPunct="1">
              <a:lnSpc>
                <a:spcPct val="120000"/>
              </a:lnSpc>
            </a:pPr>
            <a:r>
              <a:rPr lang="zh-CN" altLang="en-US" smtClean="0"/>
              <a:t>声明</a:t>
            </a:r>
            <a:r>
              <a:rPr lang="en-US" altLang="zh-CN" smtClean="0"/>
              <a:t>Button</a:t>
            </a:r>
            <a:r>
              <a:rPr lang="zh-CN" altLang="en-US" smtClean="0"/>
              <a:t>控件的语法格式：</a:t>
            </a:r>
            <a:endParaRPr lang="zh-CN" altLang="en-US" smtClean="0"/>
          </a:p>
          <a:p>
            <a:pPr marL="1371600" lvl="2" indent="-457200" eaLnBrk="1" hangingPunct="1">
              <a:lnSpc>
                <a:spcPct val="120000"/>
              </a:lnSpc>
            </a:pPr>
            <a:r>
              <a:rPr lang="en-US" altLang="zh-CN" b="1" smtClean="0">
                <a:solidFill>
                  <a:srgbClr val="000000"/>
                </a:solidFill>
              </a:rPr>
              <a:t>&lt;asp: Button  ID =“</a:t>
            </a:r>
            <a:r>
              <a:rPr lang="zh-CN" altLang="en-US" b="1" smtClean="0">
                <a:solidFill>
                  <a:srgbClr val="000000"/>
                </a:solidFill>
              </a:rPr>
              <a:t>控件名</a:t>
            </a:r>
            <a:r>
              <a:rPr lang="en-US" altLang="zh-CN" b="1" smtClean="0">
                <a:solidFill>
                  <a:srgbClr val="000000"/>
                </a:solidFill>
              </a:rPr>
              <a:t>”  runat=“server”  Text=“</a:t>
            </a:r>
            <a:r>
              <a:rPr lang="zh-CN" altLang="en-US" b="1" smtClean="0">
                <a:solidFill>
                  <a:srgbClr val="000000"/>
                </a:solidFill>
              </a:rPr>
              <a:t>按钮上的文字</a:t>
            </a:r>
            <a:r>
              <a:rPr lang="en-US" altLang="zh-CN" b="1" smtClean="0">
                <a:solidFill>
                  <a:srgbClr val="000000"/>
                </a:solidFill>
              </a:rPr>
              <a:t>”&gt;&lt;/asp: Button&gt;</a:t>
            </a:r>
            <a:endParaRPr lang="zh-CN"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body" idx="1"/>
          </p:nvPr>
        </p:nvSpPr>
        <p:spPr>
          <a:xfrm>
            <a:off x="179388" y="981075"/>
            <a:ext cx="8540750" cy="5543550"/>
          </a:xfrm>
        </p:spPr>
        <p:txBody>
          <a:bodyPr/>
          <a:lstStyle/>
          <a:p>
            <a:pPr marL="1066800" lvl="1" indent="-609600" eaLnBrk="1" hangingPunct="1">
              <a:lnSpc>
                <a:spcPct val="120000"/>
              </a:lnSpc>
              <a:spcBef>
                <a:spcPct val="50000"/>
              </a:spcBef>
              <a:defRPr/>
            </a:pPr>
            <a:r>
              <a:rPr lang="zh-CN" altLang="en-US" dirty="0" smtClean="0">
                <a:solidFill>
                  <a:schemeClr val="accent5">
                    <a:lumMod val="10000"/>
                  </a:schemeClr>
                </a:solidFill>
              </a:rPr>
              <a:t>提交按钮</a:t>
            </a:r>
            <a:r>
              <a:rPr lang="zh-CN" altLang="en-US" dirty="0" smtClean="0"/>
              <a:t>：</a:t>
            </a:r>
            <a:endParaRPr lang="en-US" altLang="zh-CN" dirty="0" smtClean="0"/>
          </a:p>
          <a:p>
            <a:pPr marL="1466850" lvl="2" indent="-609600" eaLnBrk="1" hangingPunct="1">
              <a:lnSpc>
                <a:spcPct val="120000"/>
              </a:lnSpc>
              <a:spcBef>
                <a:spcPct val="50000"/>
              </a:spcBef>
              <a:defRPr/>
            </a:pPr>
            <a:r>
              <a:rPr lang="en-US" altLang="zh-CN" sz="2400" dirty="0" smtClean="0"/>
              <a:t>Button </a:t>
            </a:r>
            <a:r>
              <a:rPr lang="zh-CN" altLang="en-US" sz="2400" dirty="0" smtClean="0"/>
              <a:t>控件默认是一个提交按钮。</a:t>
            </a:r>
            <a:endParaRPr lang="en-US" altLang="zh-CN" sz="2400" dirty="0" smtClean="0"/>
          </a:p>
          <a:p>
            <a:pPr marL="1466850" lvl="2" indent="-609600" eaLnBrk="1" hangingPunct="1">
              <a:lnSpc>
                <a:spcPct val="120000"/>
              </a:lnSpc>
              <a:spcBef>
                <a:spcPct val="50000"/>
              </a:spcBef>
              <a:defRPr/>
            </a:pPr>
            <a:r>
              <a:rPr lang="zh-CN" altLang="en-US" sz="2400" dirty="0" smtClean="0"/>
              <a:t>当用户单击提交按钮时，会将网页提交（传送）到服务器并使得网页中各等待中的事件被处理。</a:t>
            </a:r>
            <a:endParaRPr lang="en-US" altLang="zh-CN" sz="2400" dirty="0" smtClean="0"/>
          </a:p>
          <a:p>
            <a:pPr marL="1466850" lvl="2" indent="-609600" eaLnBrk="1" hangingPunct="1">
              <a:lnSpc>
                <a:spcPct val="120000"/>
              </a:lnSpc>
              <a:spcBef>
                <a:spcPct val="50000"/>
              </a:spcBef>
              <a:defRPr/>
            </a:pPr>
            <a:r>
              <a:rPr lang="zh-CN" altLang="en-US" sz="2400" dirty="0" smtClean="0"/>
              <a:t>单击提交按钮时，会触发其</a:t>
            </a:r>
            <a:r>
              <a:rPr lang="en-US" altLang="zh-CN" sz="2400" dirty="0" smtClean="0"/>
              <a:t>Click</a:t>
            </a:r>
            <a:r>
              <a:rPr lang="zh-CN" altLang="en-US" sz="2400" dirty="0" smtClean="0"/>
              <a:t>事件，因此可将单击提交按钮后所要执行的操作编写在</a:t>
            </a:r>
            <a:r>
              <a:rPr lang="en-US" altLang="zh-CN" sz="2400" dirty="0" smtClean="0"/>
              <a:t>Click</a:t>
            </a:r>
            <a:r>
              <a:rPr lang="zh-CN" altLang="en-US" sz="2400" dirty="0" smtClean="0"/>
              <a:t>事件处理程序中；</a:t>
            </a:r>
            <a:endParaRPr lang="en-US" altLang="zh-CN" sz="2400" dirty="0" smtClean="0"/>
          </a:p>
          <a:p>
            <a:pPr marL="1066800" lvl="1" indent="-609600" eaLnBrk="1" hangingPunct="1">
              <a:lnSpc>
                <a:spcPct val="120000"/>
              </a:lnSpc>
              <a:defRPr/>
            </a:pPr>
            <a:r>
              <a:rPr lang="zh-CN" altLang="en-US" dirty="0" smtClean="0"/>
              <a:t>示例</a:t>
            </a:r>
            <a:r>
              <a:rPr lang="en-US" altLang="zh-CN" dirty="0" smtClean="0"/>
              <a:t>1</a:t>
            </a:r>
            <a:r>
              <a:rPr lang="zh-CN" altLang="en-US" dirty="0" smtClean="0"/>
              <a:t>：</a:t>
            </a:r>
            <a:r>
              <a:rPr lang="en-US" altLang="zh-CN" b="0" dirty="0" smtClean="0"/>
              <a:t> </a:t>
            </a:r>
            <a:r>
              <a:rPr lang="zh-CN" altLang="en-US" b="0" dirty="0" smtClean="0"/>
              <a:t>做</a:t>
            </a:r>
            <a:r>
              <a:rPr lang="zh-CN" altLang="en-US" b="0" dirty="0" smtClean="0">
                <a:sym typeface="+mn-ea"/>
              </a:rPr>
              <a:t>为提交按钮的</a:t>
            </a:r>
            <a:r>
              <a:rPr lang="en-US" altLang="zh-CN" b="0" dirty="0" smtClean="0"/>
              <a:t>Button</a:t>
            </a:r>
            <a:r>
              <a:rPr lang="zh-CN" altLang="en-US" b="0" dirty="0" smtClean="0"/>
              <a:t>控件示例</a:t>
            </a:r>
            <a:endParaRPr lang="en-US" altLang="zh-CN" dirty="0" smtClean="0"/>
          </a:p>
          <a:p>
            <a:pPr marL="1466850" lvl="2" indent="-609600" eaLnBrk="1" hangingPunct="1">
              <a:lnSpc>
                <a:spcPct val="120000"/>
              </a:lnSpc>
              <a:spcBef>
                <a:spcPct val="50000"/>
              </a:spcBef>
              <a:defRPr/>
            </a:pPr>
            <a:r>
              <a:rPr lang="en-US" altLang="zh-CN" dirty="0" smtClean="0"/>
              <a:t>C:\......\Web</a:t>
            </a:r>
            <a:r>
              <a:rPr lang="zh-CN" altLang="en-US" dirty="0" smtClean="0"/>
              <a:t>编程技术</a:t>
            </a:r>
            <a:r>
              <a:rPr lang="en-US" altLang="zh-CN" dirty="0" smtClean="0"/>
              <a:t>\ch4\TextBoxPractice.aspx</a:t>
            </a:r>
            <a:endParaRPr lang="zh-CN" altLang="en-US" dirty="0" smtClean="0"/>
          </a:p>
          <a:p>
            <a:pPr marL="1466850" lvl="2" indent="-609600" eaLnBrk="1" hangingPunct="1">
              <a:lnSpc>
                <a:spcPct val="120000"/>
              </a:lnSpc>
              <a:defRPr/>
            </a:pPr>
            <a:r>
              <a:rPr lang="zh-CN" altLang="en-US" b="1" dirty="0" smtClean="0">
                <a:solidFill>
                  <a:srgbClr val="663300"/>
                </a:solidFill>
                <a:latin typeface="宋体" panose="02010600030101010101" pitchFamily="2" charset="-122"/>
              </a:rPr>
              <a:t>注意</a:t>
            </a:r>
            <a:r>
              <a:rPr lang="zh-CN" altLang="en-US" b="1" dirty="0" smtClean="0">
                <a:solidFill>
                  <a:srgbClr val="333399"/>
                </a:solidFill>
              </a:rPr>
              <a:t>：控件的属性</a:t>
            </a:r>
            <a:r>
              <a:rPr lang="en-US" b="1" dirty="0" err="1" smtClean="0"/>
              <a:t>onclick</a:t>
            </a:r>
            <a:r>
              <a:rPr lang="zh-CN" altLang="en-US" b="1" dirty="0" smtClean="0"/>
              <a:t>指出了其事件处理程序的名称。</a:t>
            </a:r>
            <a:endParaRPr lang="en-US" altLang="zh-CN" b="1" dirty="0" smtClean="0">
              <a:solidFill>
                <a:srgbClr val="33339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body" idx="1"/>
          </p:nvPr>
        </p:nvSpPr>
        <p:spPr>
          <a:xfrm>
            <a:off x="179388" y="836613"/>
            <a:ext cx="8540750" cy="5832475"/>
          </a:xfrm>
        </p:spPr>
        <p:txBody>
          <a:bodyPr/>
          <a:lstStyle/>
          <a:p>
            <a:pPr marL="1066800" lvl="1" indent="-609600" eaLnBrk="1" hangingPunct="1">
              <a:lnSpc>
                <a:spcPct val="120000"/>
              </a:lnSpc>
              <a:spcBef>
                <a:spcPct val="50000"/>
              </a:spcBef>
              <a:defRPr/>
            </a:pPr>
            <a:r>
              <a:rPr lang="zh-CN" altLang="en-US" dirty="0" smtClean="0">
                <a:solidFill>
                  <a:schemeClr val="accent5">
                    <a:lumMod val="10000"/>
                  </a:schemeClr>
                </a:solidFill>
              </a:rPr>
              <a:t>命令按钮</a:t>
            </a:r>
            <a:r>
              <a:rPr lang="zh-CN" altLang="en-US" dirty="0" smtClean="0"/>
              <a:t>：</a:t>
            </a:r>
            <a:endParaRPr lang="en-US" altLang="zh-CN" dirty="0" smtClean="0"/>
          </a:p>
          <a:p>
            <a:pPr marL="1466850" lvl="2" indent="-609600" eaLnBrk="1" hangingPunct="1">
              <a:lnSpc>
                <a:spcPct val="120000"/>
              </a:lnSpc>
              <a:spcBef>
                <a:spcPct val="50000"/>
              </a:spcBef>
              <a:defRPr/>
            </a:pPr>
            <a:r>
              <a:rPr lang="zh-CN" altLang="en-US" sz="2400" dirty="0" smtClean="0"/>
              <a:t>若要使</a:t>
            </a:r>
            <a:r>
              <a:rPr lang="en-US" altLang="zh-CN" sz="2400" dirty="0" smtClean="0"/>
              <a:t>Button Web </a:t>
            </a:r>
            <a:r>
              <a:rPr lang="zh-CN" altLang="en-US" sz="2400" dirty="0" smtClean="0"/>
              <a:t>控件成为一个命令按钮，则需使用</a:t>
            </a:r>
            <a:r>
              <a:rPr lang="en-US" altLang="zh-CN" sz="2400" dirty="0" err="1" smtClean="0"/>
              <a:t>CommandName</a:t>
            </a:r>
            <a:r>
              <a:rPr lang="zh-CN" altLang="en-US" sz="2400" dirty="0" smtClean="0"/>
              <a:t>属性设置和按钮相关联的命令名称。</a:t>
            </a:r>
            <a:endParaRPr lang="en-US" altLang="zh-CN" sz="2400" dirty="0" smtClean="0"/>
          </a:p>
          <a:p>
            <a:pPr marL="1466850" lvl="2" indent="-609600" eaLnBrk="1" hangingPunct="1">
              <a:lnSpc>
                <a:spcPct val="120000"/>
              </a:lnSpc>
              <a:spcBef>
                <a:spcPct val="50000"/>
              </a:spcBef>
              <a:defRPr/>
            </a:pPr>
            <a:r>
              <a:rPr lang="zh-CN" altLang="en-US" sz="2400" dirty="0" smtClean="0"/>
              <a:t>单击命令按钮时触发</a:t>
            </a:r>
            <a:r>
              <a:rPr lang="en-US" altLang="zh-CN" sz="2400" dirty="0" smtClean="0"/>
              <a:t>Command</a:t>
            </a:r>
            <a:r>
              <a:rPr lang="zh-CN" altLang="en-US" sz="2400" dirty="0" smtClean="0"/>
              <a:t>事件。也会将网页提交（传送）到服务器并使得网页中各等待中的事件被处理</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body" idx="1"/>
          </p:nvPr>
        </p:nvSpPr>
        <p:spPr>
          <a:xfrm>
            <a:off x="179388" y="836613"/>
            <a:ext cx="8540750" cy="5832475"/>
          </a:xfrm>
        </p:spPr>
        <p:txBody>
          <a:bodyPr/>
          <a:lstStyle/>
          <a:p>
            <a:pPr marL="1466850" lvl="2" indent="-609600" eaLnBrk="1" hangingPunct="1">
              <a:spcBef>
                <a:spcPct val="50000"/>
              </a:spcBef>
              <a:defRPr/>
            </a:pPr>
            <a:r>
              <a:rPr lang="en-US" altLang="zh-CN" sz="2400" dirty="0" smtClean="0"/>
              <a:t>Command</a:t>
            </a:r>
            <a:r>
              <a:rPr lang="zh-CN" altLang="en-US" sz="2400" dirty="0" smtClean="0"/>
              <a:t>事件处理程序有两个参数：</a:t>
            </a:r>
            <a:endParaRPr lang="en-US" altLang="zh-CN" sz="2400" dirty="0" smtClean="0"/>
          </a:p>
          <a:p>
            <a:pPr marL="1924050" lvl="3" indent="-609600" eaLnBrk="1" hangingPunct="1">
              <a:spcBef>
                <a:spcPct val="50000"/>
              </a:spcBef>
              <a:defRPr/>
            </a:pPr>
            <a:r>
              <a:rPr lang="en-US" altLang="zh-CN" sz="2400" dirty="0" smtClean="0"/>
              <a:t>Object  sender</a:t>
            </a:r>
            <a:endParaRPr lang="en-US" altLang="zh-CN" sz="2400" dirty="0" smtClean="0"/>
          </a:p>
          <a:p>
            <a:pPr marL="1924050" lvl="3" indent="-609600" eaLnBrk="1" hangingPunct="1">
              <a:spcBef>
                <a:spcPct val="50000"/>
              </a:spcBef>
              <a:defRPr/>
            </a:pPr>
            <a:r>
              <a:rPr lang="en-US" sz="2400" dirty="0" err="1" smtClean="0"/>
              <a:t>CommandEventArgs</a:t>
            </a:r>
            <a:r>
              <a:rPr lang="en-US" sz="2400" dirty="0" smtClean="0"/>
              <a:t>  e</a:t>
            </a:r>
            <a:endParaRPr lang="zh-CN" altLang="en-US" sz="2400" dirty="0" smtClean="0"/>
          </a:p>
          <a:p>
            <a:pPr marL="1466850" lvl="2" indent="-609600" eaLnBrk="1" hangingPunct="1">
              <a:spcBef>
                <a:spcPct val="50000"/>
              </a:spcBef>
            </a:pPr>
            <a:r>
              <a:rPr lang="en-US" sz="2400" dirty="0" err="1" smtClean="0"/>
              <a:t>CommandEventArgs</a:t>
            </a:r>
            <a:r>
              <a:rPr lang="zh-CN" altLang="en-US" sz="2400" dirty="0" smtClean="0"/>
              <a:t>对象有一个</a:t>
            </a:r>
            <a:r>
              <a:rPr lang="en-US" altLang="zh-CN" sz="2400" dirty="0" err="1" smtClean="0"/>
              <a:t>CommandName</a:t>
            </a:r>
            <a:r>
              <a:rPr lang="zh-CN" altLang="en-US" sz="2400" dirty="0" smtClean="0"/>
              <a:t>属性，用来</a:t>
            </a:r>
            <a:r>
              <a:rPr lang="zh-CN" altLang="en-US" sz="2400" dirty="0" smtClean="0"/>
              <a:t>存储被单击的命令</a:t>
            </a:r>
            <a:r>
              <a:rPr lang="zh-CN" altLang="en-US" sz="2400" dirty="0" smtClean="0"/>
              <a:t>按钮的</a:t>
            </a:r>
            <a:r>
              <a:rPr lang="en-US" altLang="zh-CN" sz="2400" dirty="0" err="1" smtClean="0"/>
              <a:t>CommandName</a:t>
            </a:r>
            <a:r>
              <a:rPr lang="zh-CN" altLang="en-US" sz="2400" dirty="0" smtClean="0"/>
              <a:t>属性的设置值。</a:t>
            </a:r>
            <a:endParaRPr lang="en-US" altLang="zh-CN" sz="2400" dirty="0" smtClean="0"/>
          </a:p>
          <a:p>
            <a:pPr marL="1466850" lvl="2" indent="-609600" eaLnBrk="1" hangingPunct="1">
              <a:spcBef>
                <a:spcPct val="50000"/>
              </a:spcBef>
            </a:pPr>
            <a:r>
              <a:rPr lang="zh-CN" altLang="en-US" sz="2400" dirty="0" smtClean="0"/>
              <a:t>使用命令按钮可以在同一个事件处理方法中编写对多个命令按钮的不同的处理程序。</a:t>
            </a:r>
            <a:endParaRPr lang="en-US" altLang="zh-CN" sz="2400" dirty="0" smtClean="0"/>
          </a:p>
          <a:p>
            <a:pPr marL="1066800" lvl="1" indent="-609600" eaLnBrk="1" hangingPunct="1">
              <a:lnSpc>
                <a:spcPct val="120000"/>
              </a:lnSpc>
            </a:pPr>
            <a:r>
              <a:rPr lang="zh-CN" altLang="en-US" dirty="0" smtClean="0"/>
              <a:t>示例</a:t>
            </a:r>
            <a:r>
              <a:rPr lang="en-US" altLang="zh-CN" dirty="0" smtClean="0"/>
              <a:t>2</a:t>
            </a:r>
            <a:r>
              <a:rPr lang="zh-CN" altLang="en-US" dirty="0" smtClean="0"/>
              <a:t>：</a:t>
            </a:r>
            <a:r>
              <a:rPr lang="en-US" altLang="zh-CN" b="0" dirty="0" smtClean="0"/>
              <a:t> </a:t>
            </a:r>
            <a:r>
              <a:rPr lang="zh-CN" altLang="en-US" b="0" dirty="0" smtClean="0"/>
              <a:t>将</a:t>
            </a:r>
            <a:r>
              <a:rPr lang="en-US" altLang="zh-CN" b="0" dirty="0" smtClean="0"/>
              <a:t>Button</a:t>
            </a:r>
            <a:r>
              <a:rPr lang="zh-CN" altLang="en-US" b="0" dirty="0" smtClean="0"/>
              <a:t>控件设置为命令按钮</a:t>
            </a:r>
            <a:endParaRPr lang="en-US" altLang="zh-CN" dirty="0" smtClean="0"/>
          </a:p>
          <a:p>
            <a:pPr marL="1466850" lvl="2" indent="-609600" eaLnBrk="1" hangingPunct="1">
              <a:lnSpc>
                <a:spcPct val="120000"/>
              </a:lnSpc>
            </a:pPr>
            <a:r>
              <a:rPr lang="en-US" altLang="zh-CN" dirty="0" smtClean="0"/>
              <a:t>C:\......\</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zh-CN" altLang="zh-CN" dirty="0" smtClean="0">
                <a:solidFill>
                  <a:srgbClr val="333399"/>
                </a:solidFill>
              </a:rPr>
              <a:t>\</a:t>
            </a:r>
            <a:r>
              <a:rPr lang="en-US" altLang="zh-CN" dirty="0" err="1" smtClean="0">
                <a:solidFill>
                  <a:srgbClr val="333399"/>
                </a:solidFill>
              </a:rPr>
              <a:t>WebControl</a:t>
            </a:r>
            <a:r>
              <a:rPr lang="en-US" altLang="zh-CN" dirty="0" err="1" smtClean="0"/>
              <a:t>Demo</a:t>
            </a:r>
            <a:r>
              <a:rPr lang="en-US" altLang="zh-CN" dirty="0" smtClean="0">
                <a:solidFill>
                  <a:srgbClr val="333399"/>
                </a:solidFill>
              </a:rPr>
              <a:t>\ButtonsDemo.aspx</a:t>
            </a:r>
            <a:endParaRPr lang="en-US" altLang="zh-CN" dirty="0" smtClean="0">
              <a:solidFill>
                <a:srgbClr val="333399"/>
              </a:solidFill>
            </a:endParaRPr>
          </a:p>
          <a:p>
            <a:pPr marL="1466850" lvl="2" indent="-609600" eaLnBrk="1" hangingPunct="1">
              <a:lnSpc>
                <a:spcPct val="120000"/>
              </a:lnSpc>
              <a:spcBef>
                <a:spcPct val="50000"/>
              </a:spcBef>
            </a:pPr>
            <a:r>
              <a:rPr lang="zh-CN" altLang="en-US" b="1" dirty="0" smtClean="0">
                <a:solidFill>
                  <a:srgbClr val="663300"/>
                </a:solidFill>
                <a:latin typeface="宋体" panose="02010600030101010101" pitchFamily="2" charset="-122"/>
              </a:rPr>
              <a:t>注意</a:t>
            </a:r>
            <a:r>
              <a:rPr lang="zh-CN" altLang="en-US" b="1" dirty="0" smtClean="0">
                <a:solidFill>
                  <a:srgbClr val="333399"/>
                </a:solidFill>
              </a:rPr>
              <a:t>：控件的属性</a:t>
            </a:r>
            <a:r>
              <a:rPr lang="en-US" dirty="0" err="1" smtClean="0"/>
              <a:t>oncommand</a:t>
            </a:r>
            <a:r>
              <a:rPr lang="zh-CN" altLang="en-US" b="1" dirty="0" smtClean="0"/>
              <a:t>指出了其事件处理程序的名称。</a:t>
            </a:r>
            <a:endParaRPr lang="en-US" altLang="zh-CN" b="1" dirty="0" smtClean="0">
              <a:solidFill>
                <a:srgbClr val="333399"/>
              </a:solidFill>
            </a:endParaRPr>
          </a:p>
        </p:txBody>
      </p:sp>
      <p:sp>
        <p:nvSpPr>
          <p:cNvPr id="3" name="动作按钮: 开始 2">
            <a:hlinkClick r:id="rId1" action="ppaction://hlinksldjump" highlightClick="1"/>
          </p:cNvPr>
          <p:cNvSpPr/>
          <p:nvPr/>
        </p:nvSpPr>
        <p:spPr>
          <a:xfrm>
            <a:off x="8532813" y="6237288"/>
            <a:ext cx="287337" cy="215900"/>
          </a:xfrm>
          <a:prstGeom prst="actionButtonBeginning">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323850" y="908050"/>
            <a:ext cx="8540750" cy="1143000"/>
          </a:xfrm>
        </p:spPr>
        <p:txBody>
          <a:bodyPr/>
          <a:lstStyle/>
          <a:p>
            <a:pPr eaLnBrk="1" hangingPunct="1"/>
            <a:r>
              <a:rPr lang="en-US" altLang="zh-CN" smtClean="0"/>
              <a:t>4.4  </a:t>
            </a:r>
            <a:r>
              <a:rPr lang="zh-CN" altLang="en-US" smtClean="0"/>
              <a:t>其它标准服务器控件</a:t>
            </a:r>
            <a:endParaRPr lang="zh-CN" altLang="en-US" smtClean="0"/>
          </a:p>
        </p:txBody>
      </p:sp>
      <p:sp>
        <p:nvSpPr>
          <p:cNvPr id="49155" name="Rectangle 3"/>
          <p:cNvSpPr>
            <a:spLocks noGrp="1" noRot="1" noChangeArrowheads="1"/>
          </p:cNvSpPr>
          <p:nvPr>
            <p:ph type="body" idx="1"/>
          </p:nvPr>
        </p:nvSpPr>
        <p:spPr>
          <a:xfrm>
            <a:off x="2627313" y="2205038"/>
            <a:ext cx="4248150" cy="3662362"/>
          </a:xfrm>
        </p:spPr>
        <p:txBody>
          <a:bodyPr/>
          <a:lstStyle/>
          <a:p>
            <a:pPr eaLnBrk="1" hangingPunct="1">
              <a:lnSpc>
                <a:spcPct val="115000"/>
              </a:lnSpc>
              <a:spcBef>
                <a:spcPct val="15000"/>
              </a:spcBef>
            </a:pPr>
            <a:r>
              <a:rPr lang="en-US" altLang="zh-CN" sz="2800" smtClean="0">
                <a:hlinkClick r:id="rId1" action="ppaction://hlinksldjump"/>
              </a:rPr>
              <a:t>HyperLink</a:t>
            </a:r>
            <a:r>
              <a:rPr lang="zh-CN" altLang="en-US" sz="2800" smtClean="0">
                <a:hlinkClick r:id="rId1" action="ppaction://hlinksldjump"/>
              </a:rPr>
              <a:t>控件</a:t>
            </a:r>
            <a:endParaRPr lang="en-US" altLang="zh-CN" sz="2800" smtClean="0"/>
          </a:p>
          <a:p>
            <a:pPr eaLnBrk="1" hangingPunct="1">
              <a:lnSpc>
                <a:spcPct val="115000"/>
              </a:lnSpc>
              <a:spcBef>
                <a:spcPct val="15000"/>
              </a:spcBef>
            </a:pPr>
            <a:r>
              <a:rPr lang="en-US" altLang="zh-CN" sz="2800" smtClean="0">
                <a:hlinkClick r:id="rId2" action="ppaction://hlinksldjump"/>
              </a:rPr>
              <a:t>Image</a:t>
            </a:r>
            <a:r>
              <a:rPr lang="zh-CN" altLang="en-US" sz="2800" smtClean="0">
                <a:hlinkClick r:id="rId2" action="ppaction://hlinksldjump"/>
              </a:rPr>
              <a:t>控件</a:t>
            </a:r>
            <a:endParaRPr lang="en-US" altLang="zh-CN" sz="2800" smtClean="0"/>
          </a:p>
          <a:p>
            <a:pPr eaLnBrk="1" hangingPunct="1">
              <a:lnSpc>
                <a:spcPct val="115000"/>
              </a:lnSpc>
              <a:spcBef>
                <a:spcPct val="15000"/>
              </a:spcBef>
            </a:pPr>
            <a:r>
              <a:rPr lang="en-US" altLang="zh-CN" sz="2800" smtClean="0">
                <a:hlinkClick r:id="rId3" action="ppaction://hlinksldjump"/>
              </a:rPr>
              <a:t>Panel</a:t>
            </a:r>
            <a:r>
              <a:rPr lang="zh-CN" altLang="en-US" sz="2800" smtClean="0">
                <a:hlinkClick r:id="rId3" action="ppaction://hlinksldjump"/>
              </a:rPr>
              <a:t>控件</a:t>
            </a:r>
            <a:endParaRPr lang="zh-CN" altLang="en-US" sz="2800" smtClean="0"/>
          </a:p>
          <a:p>
            <a:pPr eaLnBrk="1" hangingPunct="1">
              <a:lnSpc>
                <a:spcPct val="115000"/>
              </a:lnSpc>
              <a:spcBef>
                <a:spcPct val="15000"/>
              </a:spcBef>
            </a:pPr>
            <a:r>
              <a:rPr lang="en-US" altLang="zh-CN" sz="2800" smtClean="0">
                <a:hlinkClick r:id="rId4" action="ppaction://hlinksldjump"/>
              </a:rPr>
              <a:t>Calendar</a:t>
            </a:r>
            <a:r>
              <a:rPr lang="zh-CN" altLang="en-US" sz="2800" smtClean="0">
                <a:hlinkClick r:id="rId4" action="ppaction://hlinksldjump"/>
              </a:rPr>
              <a:t>控件</a:t>
            </a:r>
            <a:endParaRPr lang="zh-CN" altLang="en-US" sz="2800" smtClean="0"/>
          </a:p>
          <a:p>
            <a:pPr eaLnBrk="1" hangingPunct="1">
              <a:lnSpc>
                <a:spcPct val="115000"/>
              </a:lnSpc>
              <a:spcBef>
                <a:spcPct val="15000"/>
              </a:spcBef>
            </a:pPr>
            <a:endParaRPr lang="zh-CN" altLang="en-US" sz="2800" smtClean="0"/>
          </a:p>
        </p:txBody>
      </p:sp>
      <p:sp>
        <p:nvSpPr>
          <p:cNvPr id="49156" name="AutoShape 4">
            <a:hlinkClick r:id="rId5" action="ppaction://hlinksldjump" highlightClick="1"/>
          </p:cNvPr>
          <p:cNvSpPr>
            <a:spLocks noChangeArrowheads="1"/>
          </p:cNvSpPr>
          <p:nvPr/>
        </p:nvSpPr>
        <p:spPr bwMode="auto">
          <a:xfrm>
            <a:off x="8459788" y="6092825"/>
            <a:ext cx="360362" cy="360363"/>
          </a:xfrm>
          <a:prstGeom prst="actionButtonHome">
            <a:avLst/>
          </a:prstGeom>
          <a:solidFill>
            <a:srgbClr val="C0C0C0"/>
          </a:solidFill>
          <a:ln w="9525">
            <a:no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eaLnBrk="1" hangingPunct="1"/>
            <a:r>
              <a:rPr lang="en-US" altLang="zh-CN" smtClean="0"/>
              <a:t>4.4.1  HyperLink Web </a:t>
            </a:r>
            <a:r>
              <a:rPr lang="zh-CN" altLang="en-US" smtClean="0"/>
              <a:t>控件</a:t>
            </a:r>
            <a:endParaRPr lang="zh-CN" altLang="en-US" smtClean="0"/>
          </a:p>
        </p:txBody>
      </p:sp>
      <p:sp>
        <p:nvSpPr>
          <p:cNvPr id="50179" name="Rectangle 3"/>
          <p:cNvSpPr>
            <a:spLocks noGrp="1" noRot="1" noChangeArrowheads="1"/>
          </p:cNvSpPr>
          <p:nvPr>
            <p:ph type="body" idx="1"/>
          </p:nvPr>
        </p:nvSpPr>
        <p:spPr>
          <a:xfrm>
            <a:off x="304800" y="1828800"/>
            <a:ext cx="8540750" cy="4364990"/>
          </a:xfrm>
        </p:spPr>
        <p:txBody>
          <a:bodyPr/>
          <a:lstStyle/>
          <a:p>
            <a:pPr eaLnBrk="1" hangingPunct="1">
              <a:lnSpc>
                <a:spcPct val="120000"/>
              </a:lnSpc>
              <a:spcBef>
                <a:spcPct val="50000"/>
              </a:spcBef>
            </a:pPr>
            <a:r>
              <a:rPr lang="en-US" altLang="zh-CN" smtClean="0"/>
              <a:t>HyperLink</a:t>
            </a:r>
            <a:r>
              <a:rPr lang="zh-CN" altLang="en-US" smtClean="0"/>
              <a:t>控件用于创建文本或图片超链接。</a:t>
            </a:r>
            <a:endParaRPr lang="zh-CN" altLang="en-US" smtClean="0"/>
          </a:p>
          <a:p>
            <a:pPr lvl="1" eaLnBrk="1" hangingPunct="1">
              <a:lnSpc>
                <a:spcPct val="120000"/>
              </a:lnSpc>
              <a:spcBef>
                <a:spcPct val="50000"/>
              </a:spcBef>
            </a:pPr>
            <a:r>
              <a:rPr lang="zh-CN" altLang="en-US" smtClean="0"/>
              <a:t>创建文本超链接：使用</a:t>
            </a:r>
            <a:r>
              <a:rPr lang="en-US" altLang="zh-CN" smtClean="0"/>
              <a:t>Text</a:t>
            </a:r>
            <a:r>
              <a:rPr lang="zh-CN" altLang="en-US" smtClean="0"/>
              <a:t>属性指定文本超链接上的文本；</a:t>
            </a:r>
            <a:endParaRPr lang="zh-CN" altLang="en-US" smtClean="0"/>
          </a:p>
          <a:p>
            <a:pPr lvl="1" eaLnBrk="1" hangingPunct="1">
              <a:lnSpc>
                <a:spcPct val="120000"/>
              </a:lnSpc>
              <a:spcBef>
                <a:spcPct val="50000"/>
              </a:spcBef>
            </a:pPr>
            <a:r>
              <a:rPr lang="zh-CN" altLang="en-US" smtClean="0"/>
              <a:t>创建图像超链接：使用</a:t>
            </a:r>
            <a:r>
              <a:rPr lang="en-US" altLang="zh-CN" smtClean="0"/>
              <a:t>ImageUrl</a:t>
            </a:r>
            <a:r>
              <a:rPr lang="zh-CN" altLang="en-US" smtClean="0"/>
              <a:t>属性指定超链接上的图片；</a:t>
            </a:r>
            <a:endParaRPr lang="zh-CN" altLang="en-US" smtClean="0"/>
          </a:p>
          <a:p>
            <a:pPr lvl="1" eaLnBrk="1" hangingPunct="1">
              <a:lnSpc>
                <a:spcPct val="120000"/>
              </a:lnSpc>
              <a:spcBef>
                <a:spcPct val="50000"/>
              </a:spcBef>
            </a:pPr>
            <a:r>
              <a:rPr lang="zh-CN" altLang="en-US" smtClean="0"/>
              <a:t>若同时设置了</a:t>
            </a:r>
            <a:r>
              <a:rPr lang="en-US" altLang="zh-CN" smtClean="0"/>
              <a:t>Text</a:t>
            </a:r>
            <a:r>
              <a:rPr lang="zh-CN" altLang="en-US" smtClean="0"/>
              <a:t>和</a:t>
            </a:r>
            <a:r>
              <a:rPr lang="en-US" altLang="zh-CN" smtClean="0"/>
              <a:t>ImageUrl</a:t>
            </a:r>
            <a:r>
              <a:rPr lang="zh-CN" altLang="en-US" smtClean="0"/>
              <a:t>属性，则图片超链接图片超链接优先级高。</a:t>
            </a:r>
            <a:endParaRPr lang="zh-CN" altLang="en-US" smtClean="0">
              <a:solidFill>
                <a:srgbClr val="7030A0"/>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body" idx="1"/>
          </p:nvPr>
        </p:nvSpPr>
        <p:spPr>
          <a:xfrm>
            <a:off x="179388" y="1123950"/>
            <a:ext cx="8540750" cy="5113338"/>
          </a:xfrm>
        </p:spPr>
        <p:txBody>
          <a:bodyPr/>
          <a:lstStyle/>
          <a:p>
            <a:pPr>
              <a:lnSpc>
                <a:spcPct val="120000"/>
              </a:lnSpc>
            </a:pPr>
            <a:r>
              <a:rPr lang="en-US" altLang="zh-CN" sz="2400" smtClean="0">
                <a:sym typeface="+mn-ea"/>
              </a:rPr>
              <a:t>NavigateURL</a:t>
            </a:r>
            <a:r>
              <a:rPr lang="zh-CN" altLang="en-US" sz="2400" smtClean="0">
                <a:sym typeface="+mn-ea"/>
              </a:rPr>
              <a:t>属性：获取或设置</a:t>
            </a:r>
            <a:r>
              <a:rPr lang="en-US" altLang="zh-CN" sz="2400" smtClean="0">
                <a:sym typeface="+mn-ea"/>
              </a:rPr>
              <a:t>HyperLink</a:t>
            </a:r>
            <a:r>
              <a:rPr lang="zh-CN" altLang="en-US" sz="2400" smtClean="0">
                <a:sym typeface="+mn-ea"/>
              </a:rPr>
              <a:t>控件所要链接到的</a:t>
            </a:r>
            <a:r>
              <a:rPr lang="en-US" altLang="zh-CN" sz="2400" smtClean="0">
                <a:sym typeface="+mn-ea"/>
              </a:rPr>
              <a:t>URL</a:t>
            </a:r>
            <a:r>
              <a:rPr lang="zh-CN" altLang="en-US" sz="2400" smtClean="0">
                <a:sym typeface="+mn-ea"/>
              </a:rPr>
              <a:t>。</a:t>
            </a:r>
            <a:r>
              <a:rPr lang="zh-CN" altLang="en-US" sz="2400" smtClean="0">
                <a:solidFill>
                  <a:srgbClr val="C00000"/>
                </a:solidFill>
                <a:sym typeface="+mn-ea"/>
              </a:rPr>
              <a:t>（必选）</a:t>
            </a:r>
            <a:endParaRPr lang="zh-CN" altLang="en-US" sz="2400" smtClean="0">
              <a:solidFill>
                <a:srgbClr val="C00000"/>
              </a:solidFill>
            </a:endParaRPr>
          </a:p>
          <a:p>
            <a:pPr>
              <a:lnSpc>
                <a:spcPct val="120000"/>
              </a:lnSpc>
            </a:pPr>
            <a:r>
              <a:rPr lang="en-US" altLang="zh-CN" sz="2400" smtClean="0">
                <a:sym typeface="+mn-ea"/>
              </a:rPr>
              <a:t>Target</a:t>
            </a:r>
            <a:r>
              <a:rPr lang="zh-CN" altLang="en-US" sz="2400" smtClean="0">
                <a:sym typeface="+mn-ea"/>
              </a:rPr>
              <a:t>属性：获取或设置单击</a:t>
            </a:r>
            <a:r>
              <a:rPr lang="en-US" altLang="zh-CN" sz="2400" smtClean="0">
                <a:sym typeface="+mn-ea"/>
              </a:rPr>
              <a:t>HyperLink</a:t>
            </a:r>
            <a:r>
              <a:rPr lang="zh-CN" altLang="en-US" sz="2400" smtClean="0">
                <a:sym typeface="+mn-ea"/>
              </a:rPr>
              <a:t>控件时显示链接到的网页内容的目标窗口或框架。 </a:t>
            </a:r>
            <a:r>
              <a:rPr lang="zh-CN" altLang="en-US" sz="2400" smtClean="0">
                <a:solidFill>
                  <a:srgbClr val="C00000"/>
                </a:solidFill>
                <a:sym typeface="+mn-ea"/>
              </a:rPr>
              <a:t>（必选）</a:t>
            </a:r>
            <a:endParaRPr lang="en-US" altLang="zh-CN" sz="2400" smtClean="0">
              <a:solidFill>
                <a:srgbClr val="C00000"/>
              </a:solidFill>
            </a:endParaRPr>
          </a:p>
          <a:p>
            <a:pPr marL="1009650" lvl="1" indent="-609600">
              <a:defRPr/>
            </a:pPr>
            <a:endParaRPr lang="zh-CN" altLang="en-US" dirty="0" smtClean="0"/>
          </a:p>
          <a:p>
            <a:pPr marL="552450" lvl="0" indent="-609600">
              <a:defRPr/>
            </a:pPr>
            <a:r>
              <a:rPr lang="zh-CN" altLang="en-US" dirty="0" smtClean="0"/>
              <a:t>声明</a:t>
            </a:r>
            <a:r>
              <a:rPr lang="en-US" altLang="zh-CN" dirty="0" err="1" smtClean="0"/>
              <a:t>HyperLink</a:t>
            </a:r>
            <a:r>
              <a:rPr lang="zh-CN" altLang="en-US" dirty="0" smtClean="0"/>
              <a:t>控件的语法格式：</a:t>
            </a:r>
            <a:endParaRPr lang="zh-CN" altLang="en-US" dirty="0" smtClean="0"/>
          </a:p>
          <a:p>
            <a:pPr marL="1866900" lvl="3" indent="-609600">
              <a:buFont typeface="Wingdings" panose="05000000000000000000" pitchFamily="2" charset="2"/>
              <a:buNone/>
              <a:defRPr/>
            </a:pPr>
            <a:r>
              <a:rPr lang="en-US" altLang="zh-CN" b="1" dirty="0" smtClean="0">
                <a:solidFill>
                  <a:srgbClr val="000000"/>
                </a:solidFill>
              </a:rPr>
              <a:t>&lt;</a:t>
            </a:r>
            <a:r>
              <a:rPr lang="en-US" altLang="zh-CN" b="1" dirty="0" err="1" smtClean="0">
                <a:solidFill>
                  <a:srgbClr val="000000"/>
                </a:solidFill>
              </a:rPr>
              <a:t>asp:HyperLink</a:t>
            </a:r>
            <a:r>
              <a:rPr lang="en-US" altLang="zh-CN" b="1" dirty="0" smtClean="0">
                <a:solidFill>
                  <a:srgbClr val="000000"/>
                </a:solidFill>
              </a:rPr>
              <a:t> ID="</a:t>
            </a:r>
            <a:r>
              <a:rPr lang="zh-CN" altLang="en-US" b="1" dirty="0" smtClean="0">
                <a:solidFill>
                  <a:srgbClr val="000000"/>
                </a:solidFill>
              </a:rPr>
              <a:t>控件名</a:t>
            </a:r>
            <a:r>
              <a:rPr lang="en-US" altLang="zh-CN" b="1" dirty="0" smtClean="0">
                <a:solidFill>
                  <a:srgbClr val="000000"/>
                </a:solidFill>
              </a:rPr>
              <a:t>" </a:t>
            </a:r>
            <a:r>
              <a:rPr lang="en-US" altLang="zh-CN" b="1" dirty="0" err="1" smtClean="0">
                <a:solidFill>
                  <a:srgbClr val="000000"/>
                </a:solidFill>
              </a:rPr>
              <a:t>runat</a:t>
            </a:r>
            <a:r>
              <a:rPr lang="en-US" altLang="zh-CN" b="1" dirty="0" smtClean="0">
                <a:solidFill>
                  <a:srgbClr val="000000"/>
                </a:solidFill>
              </a:rPr>
              <a:t>="server“&gt;&lt;/</a:t>
            </a:r>
            <a:r>
              <a:rPr lang="en-US" altLang="zh-CN" b="1" dirty="0" err="1" smtClean="0">
                <a:solidFill>
                  <a:srgbClr val="000000"/>
                </a:solidFill>
              </a:rPr>
              <a:t>asp:HyperLink</a:t>
            </a:r>
            <a:r>
              <a:rPr lang="en-US" altLang="zh-CN" b="1" dirty="0" smtClean="0">
                <a:solidFill>
                  <a:srgbClr val="000000"/>
                </a:solidFill>
              </a:rPr>
              <a:t>&gt;</a:t>
            </a:r>
            <a:endParaRPr lang="en-US" altLang="zh-CN" b="1" dirty="0" smtClean="0">
              <a:solidFill>
                <a:srgbClr val="000000"/>
              </a:solidFill>
            </a:endParaRPr>
          </a:p>
          <a:p>
            <a:pPr marL="609600" lvl="0" indent="-609600" eaLnBrk="1" hangingPunct="1">
              <a:lnSpc>
                <a:spcPct val="120000"/>
              </a:lnSpc>
              <a:defRPr/>
            </a:pPr>
            <a:r>
              <a:rPr lang="zh-CN" altLang="en-US" dirty="0" smtClean="0"/>
              <a:t>示例：</a:t>
            </a:r>
            <a:endParaRPr lang="en-US" altLang="zh-CN" dirty="0" smtClean="0"/>
          </a:p>
          <a:p>
            <a:pPr marL="1466850" lvl="2" indent="-609600" eaLnBrk="1" hangingPunct="1">
              <a:lnSpc>
                <a:spcPct val="120000"/>
              </a:lnSpc>
              <a:defRPr/>
            </a:pPr>
            <a:r>
              <a:rPr lang="en-US" altLang="zh-CN" dirty="0" smtClean="0"/>
              <a:t>C:\......\</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en-US" altLang="zh-CN" dirty="0" smtClean="0"/>
              <a:t>\</a:t>
            </a:r>
            <a:r>
              <a:rPr lang="en-US" altLang="en-US" dirty="0" err="1" smtClean="0"/>
              <a:t>WebControlDemo</a:t>
            </a:r>
            <a:r>
              <a:rPr lang="en-US" altLang="zh-CN" dirty="0" smtClean="0">
                <a:solidFill>
                  <a:srgbClr val="333399"/>
                </a:solidFill>
              </a:rPr>
              <a:t>\</a:t>
            </a:r>
            <a:r>
              <a:rPr lang="en-US" altLang="zh-CN" dirty="0" smtClean="0"/>
              <a:t>HyperLinkDemo.aspx</a:t>
            </a:r>
            <a:endParaRPr lang="zh-CN" alt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r>
              <a:rPr lang="en-US" altLang="zh-CN" smtClean="0"/>
              <a:t>4.4.2  Image Web </a:t>
            </a:r>
            <a:r>
              <a:rPr lang="zh-CN" altLang="en-US" smtClean="0"/>
              <a:t>控件</a:t>
            </a:r>
            <a:endParaRPr lang="zh-CN" altLang="en-US" smtClean="0"/>
          </a:p>
        </p:txBody>
      </p:sp>
      <p:sp>
        <p:nvSpPr>
          <p:cNvPr id="52227" name="Rectangle 3"/>
          <p:cNvSpPr>
            <a:spLocks noGrp="1" noRot="1" noChangeArrowheads="1"/>
          </p:cNvSpPr>
          <p:nvPr>
            <p:ph type="body" idx="1"/>
          </p:nvPr>
        </p:nvSpPr>
        <p:spPr>
          <a:xfrm>
            <a:off x="304800" y="1700213"/>
            <a:ext cx="8540750" cy="4752975"/>
          </a:xfrm>
        </p:spPr>
        <p:txBody>
          <a:bodyPr/>
          <a:lstStyle/>
          <a:p>
            <a:pPr eaLnBrk="1" hangingPunct="1">
              <a:lnSpc>
                <a:spcPct val="120000"/>
              </a:lnSpc>
              <a:spcBef>
                <a:spcPct val="50000"/>
              </a:spcBef>
            </a:pPr>
            <a:r>
              <a:rPr lang="en-US" altLang="zh-CN" smtClean="0"/>
              <a:t>Image</a:t>
            </a:r>
            <a:r>
              <a:rPr lang="zh-CN" altLang="en-US" smtClean="0"/>
              <a:t>控件能够在网页上显示图片。</a:t>
            </a:r>
            <a:endParaRPr lang="zh-CN" altLang="en-US" smtClean="0"/>
          </a:p>
          <a:p>
            <a:pPr eaLnBrk="1" hangingPunct="1">
              <a:lnSpc>
                <a:spcPct val="120000"/>
              </a:lnSpc>
              <a:spcBef>
                <a:spcPct val="50000"/>
              </a:spcBef>
            </a:pPr>
            <a:r>
              <a:rPr lang="en-US" altLang="zh-CN" smtClean="0"/>
              <a:t>Image</a:t>
            </a:r>
            <a:r>
              <a:rPr lang="zh-CN" altLang="en-US" smtClean="0"/>
              <a:t>控件有以下几个主要属性：</a:t>
            </a:r>
            <a:endParaRPr lang="en-US" altLang="zh-CN" smtClean="0"/>
          </a:p>
          <a:p>
            <a:pPr lvl="1" eaLnBrk="1" hangingPunct="1">
              <a:lnSpc>
                <a:spcPct val="120000"/>
              </a:lnSpc>
              <a:spcBef>
                <a:spcPct val="50000"/>
              </a:spcBef>
            </a:pPr>
            <a:r>
              <a:rPr lang="en-US" altLang="zh-CN" smtClean="0"/>
              <a:t>ImageUrl</a:t>
            </a:r>
            <a:r>
              <a:rPr lang="zh-CN" altLang="en-US" smtClean="0"/>
              <a:t>属性：设置所要显示的图片的路径和文件名称。</a:t>
            </a:r>
            <a:endParaRPr lang="en-US" altLang="zh-CN" smtClean="0"/>
          </a:p>
          <a:p>
            <a:pPr lvl="1" eaLnBrk="1" hangingPunct="1">
              <a:lnSpc>
                <a:spcPct val="120000"/>
              </a:lnSpc>
              <a:spcBef>
                <a:spcPct val="50000"/>
              </a:spcBef>
            </a:pPr>
            <a:r>
              <a:rPr lang="en-US" altLang="zh-CN" smtClean="0"/>
              <a:t>AlternateText</a:t>
            </a:r>
            <a:r>
              <a:rPr lang="zh-CN" altLang="en-US" smtClean="0"/>
              <a:t>属性：设置图片无法显示时所要显示的替换文本。</a:t>
            </a:r>
            <a:endParaRPr lang="en-US" altLang="zh-CN" smtClean="0"/>
          </a:p>
          <a:p>
            <a:pPr lvl="1" eaLnBrk="1" hangingPunct="1">
              <a:lnSpc>
                <a:spcPct val="120000"/>
              </a:lnSpc>
              <a:spcBef>
                <a:spcPct val="50000"/>
              </a:spcBef>
            </a:pPr>
            <a:r>
              <a:rPr lang="en-US" altLang="zh-CN" smtClean="0"/>
              <a:t>ImageAlign</a:t>
            </a:r>
            <a:r>
              <a:rPr lang="zh-CN" altLang="en-US" smtClean="0"/>
              <a:t>：设置图片和其它项目间的对齐方式。</a:t>
            </a:r>
            <a:endParaRPr lang="en-US" altLang="zh-CN" smtClean="0"/>
          </a:p>
          <a:p>
            <a:pPr lvl="1" eaLnBrk="1" hangingPunct="1">
              <a:lnSpc>
                <a:spcPct val="120000"/>
              </a:lnSpc>
              <a:spcBef>
                <a:spcPct val="50000"/>
              </a:spcBef>
            </a:pPr>
            <a:r>
              <a:rPr lang="en-US" altLang="zh-CN" smtClean="0"/>
              <a:t>ToolTip</a:t>
            </a:r>
            <a:r>
              <a:rPr lang="zh-CN" altLang="en-US" smtClean="0"/>
              <a:t>属性：将鼠标放置在图片控件上时，显示的工具提示。</a:t>
            </a:r>
            <a:endParaRPr lang="zh-CN"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r>
              <a:rPr lang="en-US" altLang="zh-CN" smtClean="0"/>
              <a:t>4.4.3  Panel Web </a:t>
            </a:r>
            <a:r>
              <a:rPr lang="zh-CN" altLang="en-US" smtClean="0"/>
              <a:t>控件</a:t>
            </a:r>
            <a:endParaRPr lang="zh-CN" altLang="en-US" smtClean="0"/>
          </a:p>
        </p:txBody>
      </p:sp>
      <p:sp>
        <p:nvSpPr>
          <p:cNvPr id="53251" name="Rectangle 3"/>
          <p:cNvSpPr>
            <a:spLocks noGrp="1" noRot="1" noChangeArrowheads="1"/>
          </p:cNvSpPr>
          <p:nvPr>
            <p:ph type="body" idx="1"/>
          </p:nvPr>
        </p:nvSpPr>
        <p:spPr>
          <a:xfrm>
            <a:off x="304800" y="1700213"/>
            <a:ext cx="8540750" cy="4752975"/>
          </a:xfrm>
        </p:spPr>
        <p:txBody>
          <a:bodyPr/>
          <a:lstStyle/>
          <a:p>
            <a:r>
              <a:rPr lang="en-US" altLang="zh-CN" dirty="0" smtClean="0"/>
              <a:t>Panel</a:t>
            </a:r>
            <a:r>
              <a:rPr lang="zh-CN" altLang="en-US" dirty="0" smtClean="0"/>
              <a:t>控件是一个放置其它控件的容器，它在网页上创建一个没有边框的区域来包含其它的服务器控件。</a:t>
            </a:r>
            <a:endParaRPr lang="en-US" altLang="zh-CN" dirty="0" smtClean="0"/>
          </a:p>
          <a:p>
            <a:r>
              <a:rPr lang="zh-CN" altLang="en-US" dirty="0" smtClean="0"/>
              <a:t>声明</a:t>
            </a:r>
            <a:r>
              <a:rPr lang="en-US" altLang="zh-CN" dirty="0" smtClean="0"/>
              <a:t>Panel</a:t>
            </a:r>
            <a:r>
              <a:rPr lang="zh-CN" altLang="en-US" dirty="0" smtClean="0"/>
              <a:t>控件的语法格式：</a:t>
            </a:r>
            <a:endParaRPr lang="zh-CN" altLang="en-US" dirty="0" smtClean="0"/>
          </a:p>
          <a:p>
            <a:pPr lvl="2">
              <a:buFont typeface="Wingdings" panose="05000000000000000000" pitchFamily="2" charset="2"/>
              <a:buNone/>
            </a:pPr>
            <a:r>
              <a:rPr lang="en-US" altLang="zh-CN" dirty="0" smtClean="0">
                <a:solidFill>
                  <a:srgbClr val="000000"/>
                </a:solidFill>
              </a:rPr>
              <a:t>	&lt;asp: Panel  ID="</a:t>
            </a:r>
            <a:r>
              <a:rPr lang="zh-CN" altLang="en-US" dirty="0" smtClean="0">
                <a:solidFill>
                  <a:srgbClr val="000000"/>
                </a:solidFill>
              </a:rPr>
              <a:t>控件名</a:t>
            </a:r>
            <a:r>
              <a:rPr lang="en-US" altLang="zh-CN" dirty="0" smtClean="0">
                <a:solidFill>
                  <a:srgbClr val="000000"/>
                </a:solidFill>
              </a:rPr>
              <a:t>"  </a:t>
            </a:r>
            <a:r>
              <a:rPr lang="en-US" altLang="zh-CN" dirty="0" err="1" smtClean="0">
                <a:solidFill>
                  <a:srgbClr val="000000"/>
                </a:solidFill>
              </a:rPr>
              <a:t>runat</a:t>
            </a:r>
            <a:r>
              <a:rPr lang="en-US" altLang="zh-CN" dirty="0" smtClean="0">
                <a:solidFill>
                  <a:srgbClr val="000000"/>
                </a:solidFill>
              </a:rPr>
              <a:t>="server" &gt; &lt;/</a:t>
            </a:r>
            <a:r>
              <a:rPr lang="en-US" altLang="zh-CN" dirty="0" err="1" smtClean="0">
                <a:solidFill>
                  <a:srgbClr val="000000"/>
                </a:solidFill>
              </a:rPr>
              <a:t>asp:Panel</a:t>
            </a:r>
            <a:r>
              <a:rPr lang="en-US" altLang="zh-CN" dirty="0" smtClean="0">
                <a:solidFill>
                  <a:srgbClr val="000000"/>
                </a:solidFill>
              </a:rPr>
              <a:t>&gt;  </a:t>
            </a:r>
            <a:endParaRPr lang="en-US" altLang="zh-CN" dirty="0" smtClean="0">
              <a:solidFill>
                <a:srgbClr val="000000"/>
              </a:solidFill>
            </a:endParaRPr>
          </a:p>
          <a:p>
            <a:r>
              <a:rPr lang="en-US" altLang="zh-CN" dirty="0" smtClean="0"/>
              <a:t>Panel</a:t>
            </a:r>
            <a:r>
              <a:rPr lang="zh-CN" altLang="en-US" dirty="0" smtClean="0"/>
              <a:t>控件的主要属性：</a:t>
            </a:r>
            <a:endParaRPr lang="en-US" altLang="zh-CN" dirty="0" smtClean="0"/>
          </a:p>
          <a:p>
            <a:pPr lvl="1">
              <a:lnSpc>
                <a:spcPct val="115000"/>
              </a:lnSpc>
            </a:pPr>
            <a:r>
              <a:rPr lang="en-US" altLang="zh-CN" sz="2000" dirty="0" err="1" smtClean="0"/>
              <a:t>BackImageUrl</a:t>
            </a:r>
            <a:r>
              <a:rPr lang="zh-CN" altLang="en-US" sz="2000" dirty="0" smtClean="0"/>
              <a:t>属性：</a:t>
            </a:r>
            <a:r>
              <a:rPr lang="zh-CN" altLang="en-US" sz="2000" dirty="0" smtClean="0">
                <a:solidFill>
                  <a:srgbClr val="000000"/>
                </a:solidFill>
              </a:rPr>
              <a:t>设置</a:t>
            </a:r>
            <a:r>
              <a:rPr lang="en-US" altLang="zh-CN" sz="2000" dirty="0" smtClean="0">
                <a:solidFill>
                  <a:srgbClr val="000000"/>
                </a:solidFill>
              </a:rPr>
              <a:t>Panel</a:t>
            </a:r>
            <a:r>
              <a:rPr lang="zh-CN" altLang="en-US" sz="2000" dirty="0" smtClean="0">
                <a:solidFill>
                  <a:srgbClr val="000000"/>
                </a:solidFill>
              </a:rPr>
              <a:t>背景图片。</a:t>
            </a:r>
            <a:endParaRPr lang="zh-CN" altLang="en-US" sz="2000" dirty="0" smtClean="0">
              <a:solidFill>
                <a:srgbClr val="000000"/>
              </a:solidFill>
            </a:endParaRPr>
          </a:p>
          <a:p>
            <a:pPr lvl="1">
              <a:lnSpc>
                <a:spcPct val="115000"/>
              </a:lnSpc>
            </a:pPr>
            <a:r>
              <a:rPr lang="en-US" altLang="zh-CN" sz="2000" dirty="0" err="1" smtClean="0"/>
              <a:t>HorizontalAlign</a:t>
            </a:r>
            <a:r>
              <a:rPr lang="zh-CN" altLang="en-US" sz="2000" dirty="0" smtClean="0"/>
              <a:t>属性：</a:t>
            </a:r>
            <a:r>
              <a:rPr lang="zh-CN" altLang="en-US" sz="2000" dirty="0" smtClean="0">
                <a:solidFill>
                  <a:srgbClr val="000000"/>
                </a:solidFill>
              </a:rPr>
              <a:t>设置水平对齐方式。</a:t>
            </a:r>
            <a:endParaRPr lang="zh-CN" altLang="en-US" sz="2000" dirty="0" smtClean="0">
              <a:solidFill>
                <a:srgbClr val="000000"/>
              </a:solidFill>
            </a:endParaRPr>
          </a:p>
          <a:p>
            <a:pPr lvl="1">
              <a:lnSpc>
                <a:spcPct val="115000"/>
              </a:lnSpc>
            </a:pPr>
            <a:r>
              <a:rPr lang="en-US" altLang="zh-CN" sz="2000" dirty="0" smtClean="0"/>
              <a:t>Visible</a:t>
            </a:r>
            <a:r>
              <a:rPr lang="zh-CN" altLang="en-US" sz="2000" dirty="0" smtClean="0"/>
              <a:t>属性：</a:t>
            </a:r>
            <a:r>
              <a:rPr lang="zh-CN" altLang="en-US" sz="2000" dirty="0" smtClean="0">
                <a:solidFill>
                  <a:srgbClr val="000000"/>
                </a:solidFill>
              </a:rPr>
              <a:t>是否显示还是隐藏。</a:t>
            </a:r>
            <a:r>
              <a:rPr lang="zh-CN" altLang="en-US" sz="2000" dirty="0" smtClean="0">
                <a:solidFill>
                  <a:srgbClr val="550396"/>
                </a:solidFill>
              </a:rPr>
              <a:t>（很多控件都具有该属性）</a:t>
            </a:r>
            <a:endParaRPr lang="zh-CN" altLang="en-US" sz="2000" dirty="0" smtClean="0">
              <a:solidFill>
                <a:srgbClr val="000000"/>
              </a:solidFill>
            </a:endParaRPr>
          </a:p>
          <a:p>
            <a:pPr lvl="1">
              <a:lnSpc>
                <a:spcPct val="115000"/>
              </a:lnSpc>
            </a:pPr>
            <a:r>
              <a:rPr lang="en-US" altLang="zh-CN" sz="2000" dirty="0" err="1" smtClean="0"/>
              <a:t>ScrollBars</a:t>
            </a:r>
            <a:r>
              <a:rPr lang="zh-CN" altLang="en-US" sz="2000" dirty="0" smtClean="0"/>
              <a:t>属性：</a:t>
            </a:r>
            <a:r>
              <a:rPr lang="zh-CN" altLang="en-US" sz="2000" dirty="0" smtClean="0">
                <a:solidFill>
                  <a:srgbClr val="000000"/>
                </a:solidFill>
              </a:rPr>
              <a:t>是否设置水平或垂直滚动条。例如，将该属性设置为</a:t>
            </a:r>
            <a:r>
              <a:rPr lang="en-US" altLang="zh-CN" sz="2000" dirty="0" smtClean="0">
                <a:solidFill>
                  <a:srgbClr val="000000"/>
                </a:solidFill>
              </a:rPr>
              <a:t>Auto</a:t>
            </a:r>
            <a:r>
              <a:rPr lang="zh-CN" altLang="en-US" sz="2000" dirty="0" smtClean="0">
                <a:solidFill>
                  <a:srgbClr val="000000"/>
                </a:solidFill>
              </a:rPr>
              <a:t>时，当控件长度和宽度超过</a:t>
            </a:r>
            <a:r>
              <a:rPr lang="en-US" altLang="zh-CN" sz="2000" dirty="0" smtClean="0">
                <a:solidFill>
                  <a:srgbClr val="000000"/>
                </a:solidFill>
              </a:rPr>
              <a:t>Panel</a:t>
            </a:r>
            <a:r>
              <a:rPr lang="zh-CN" altLang="en-US" sz="2000" dirty="0" smtClean="0">
                <a:solidFill>
                  <a:srgbClr val="000000"/>
                </a:solidFill>
              </a:rPr>
              <a:t>控件的长或宽时，将自动显示出滚动条。</a:t>
            </a:r>
            <a:endParaRPr lang="zh-CN" alt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r>
              <a:rPr lang="en-US" altLang="zh-CN" sz="4000" smtClean="0"/>
              <a:t>Web</a:t>
            </a:r>
            <a:r>
              <a:rPr lang="zh-CN" altLang="en-US" sz="4000" smtClean="0"/>
              <a:t>服务器控件</a:t>
            </a:r>
            <a:endParaRPr lang="zh-CN" altLang="en-US" sz="4000" smtClean="0"/>
          </a:p>
        </p:txBody>
      </p:sp>
      <p:sp>
        <p:nvSpPr>
          <p:cNvPr id="12291" name="Rectangle 3"/>
          <p:cNvSpPr>
            <a:spLocks noGrp="1" noRot="1" noChangeArrowheads="1"/>
          </p:cNvSpPr>
          <p:nvPr>
            <p:ph type="body" idx="1"/>
          </p:nvPr>
        </p:nvSpPr>
        <p:spPr>
          <a:xfrm>
            <a:off x="304800" y="1700213"/>
            <a:ext cx="8540750" cy="4968875"/>
          </a:xfrm>
        </p:spPr>
        <p:txBody>
          <a:bodyPr/>
          <a:lstStyle/>
          <a:p>
            <a:pPr marL="609600" indent="-609600" eaLnBrk="1" hangingPunct="1">
              <a:buFont typeface="Wingdings" panose="05000000000000000000" pitchFamily="2" charset="2"/>
              <a:buAutoNum type="ea1JpnChsDbPeriod"/>
            </a:pPr>
            <a:r>
              <a:rPr lang="en-US" altLang="zh-CN" sz="2800" smtClean="0"/>
              <a:t>Web</a:t>
            </a:r>
            <a:r>
              <a:rPr lang="zh-CN" altLang="en-US" sz="2800" smtClean="0"/>
              <a:t>服务器控件的基本语法</a:t>
            </a:r>
            <a:endParaRPr lang="zh-CN" altLang="en-US" sz="2800" smtClean="0"/>
          </a:p>
          <a:p>
            <a:pPr marL="1066800" lvl="1" indent="-609600" eaLnBrk="1" hangingPunct="1">
              <a:lnSpc>
                <a:spcPct val="110000"/>
              </a:lnSpc>
            </a:pPr>
            <a:r>
              <a:rPr lang="en-US" altLang="zh-CN" smtClean="0"/>
              <a:t>Web</a:t>
            </a:r>
            <a:r>
              <a:rPr lang="zh-CN" altLang="en-US" smtClean="0"/>
              <a:t>服务器控件的</a:t>
            </a:r>
            <a:r>
              <a:rPr lang="zh-CN" altLang="en-US" b="0" smtClean="0"/>
              <a:t>源代码标记如下：</a:t>
            </a:r>
            <a:endParaRPr lang="zh-CN" altLang="en-US" b="0" smtClean="0"/>
          </a:p>
          <a:p>
            <a:pPr marL="1371600" lvl="2" indent="-457200" eaLnBrk="1" hangingPunct="1">
              <a:lnSpc>
                <a:spcPct val="110000"/>
              </a:lnSpc>
              <a:buFont typeface="Wingdings" panose="05000000000000000000" pitchFamily="2" charset="2"/>
              <a:buNone/>
            </a:pPr>
            <a:r>
              <a:rPr lang="en-US" altLang="zh-CN" b="1" smtClean="0">
                <a:solidFill>
                  <a:srgbClr val="000000"/>
                </a:solidFill>
              </a:rPr>
              <a:t>&lt;asp:</a:t>
            </a:r>
            <a:r>
              <a:rPr lang="zh-CN" altLang="en-US" b="1" smtClean="0">
                <a:solidFill>
                  <a:srgbClr val="000000"/>
                </a:solidFill>
              </a:rPr>
              <a:t>控件名 </a:t>
            </a:r>
            <a:r>
              <a:rPr lang="en-US" altLang="zh-CN" b="1" smtClean="0">
                <a:solidFill>
                  <a:srgbClr val="000000"/>
                </a:solidFill>
              </a:rPr>
              <a:t>ID=“</a:t>
            </a:r>
            <a:r>
              <a:rPr lang="zh-CN" altLang="en-US" b="1" smtClean="0">
                <a:solidFill>
                  <a:srgbClr val="000000"/>
                </a:solidFill>
              </a:rPr>
              <a:t>控件名称” </a:t>
            </a:r>
            <a:r>
              <a:rPr lang="en-US" altLang="zh-CN" b="1" smtClean="0">
                <a:solidFill>
                  <a:srgbClr val="000000"/>
                </a:solidFill>
              </a:rPr>
              <a:t>runat=“server” </a:t>
            </a:r>
            <a:r>
              <a:rPr lang="zh-CN" altLang="en-US" b="1" smtClean="0">
                <a:solidFill>
                  <a:srgbClr val="000000"/>
                </a:solidFill>
              </a:rPr>
              <a:t>属性</a:t>
            </a:r>
            <a:r>
              <a:rPr lang="en-US" altLang="zh-CN" b="1" smtClean="0">
                <a:solidFill>
                  <a:srgbClr val="000000"/>
                </a:solidFill>
              </a:rPr>
              <a:t>1=“</a:t>
            </a:r>
            <a:r>
              <a:rPr lang="zh-CN" altLang="en-US" b="1" smtClean="0">
                <a:solidFill>
                  <a:srgbClr val="000000"/>
                </a:solidFill>
              </a:rPr>
              <a:t>值”属性</a:t>
            </a:r>
            <a:r>
              <a:rPr lang="en-US" altLang="zh-CN" b="1" smtClean="0">
                <a:solidFill>
                  <a:srgbClr val="000000"/>
                </a:solidFill>
              </a:rPr>
              <a:t>2=“</a:t>
            </a:r>
            <a:r>
              <a:rPr lang="zh-CN" altLang="en-US" b="1" smtClean="0">
                <a:solidFill>
                  <a:srgbClr val="000000"/>
                </a:solidFill>
              </a:rPr>
              <a:t>值”</a:t>
            </a:r>
            <a:r>
              <a:rPr lang="en-US" altLang="zh-CN" b="1" smtClean="0">
                <a:solidFill>
                  <a:srgbClr val="000000"/>
                </a:solidFill>
              </a:rPr>
              <a:t>…/&gt;</a:t>
            </a:r>
            <a:endParaRPr lang="en-US" altLang="zh-CN" b="1" smtClean="0">
              <a:solidFill>
                <a:srgbClr val="000000"/>
              </a:solidFill>
            </a:endParaRPr>
          </a:p>
          <a:p>
            <a:pPr marL="1371600" lvl="2" indent="-457200" eaLnBrk="1" hangingPunct="1">
              <a:lnSpc>
                <a:spcPct val="110000"/>
              </a:lnSpc>
              <a:buFont typeface="Wingdings" panose="05000000000000000000" pitchFamily="2" charset="2"/>
              <a:buNone/>
            </a:pPr>
            <a:r>
              <a:rPr lang="zh-CN" altLang="en-US" b="1" smtClean="0">
                <a:solidFill>
                  <a:srgbClr val="000000"/>
                </a:solidFill>
              </a:rPr>
              <a:t>例如：</a:t>
            </a:r>
            <a:r>
              <a:rPr lang="en-US" altLang="zh-CN" b="1" smtClean="0"/>
              <a:t>Button</a:t>
            </a:r>
            <a:r>
              <a:rPr lang="zh-CN" altLang="en-US" b="1" smtClean="0"/>
              <a:t>控件，基本语法为：</a:t>
            </a:r>
            <a:endParaRPr lang="zh-CN" altLang="en-US" b="1" smtClean="0"/>
          </a:p>
          <a:p>
            <a:pPr marL="1828800" lvl="3" indent="-457200" eaLnBrk="1" hangingPunct="1">
              <a:lnSpc>
                <a:spcPct val="110000"/>
              </a:lnSpc>
              <a:buFont typeface="Wingdings" panose="05000000000000000000" pitchFamily="2" charset="2"/>
              <a:buNone/>
            </a:pPr>
            <a:r>
              <a:rPr lang="en-US" altLang="zh-CN" b="1" smtClean="0">
                <a:solidFill>
                  <a:srgbClr val="000000"/>
                </a:solidFill>
              </a:rPr>
              <a:t>&lt;asp:Button id ="Button2" runat="server" Text="Button" /&gt;</a:t>
            </a:r>
            <a:endParaRPr lang="en-US" altLang="zh-CN" smtClean="0"/>
          </a:p>
          <a:p>
            <a:pPr marL="1066800" lvl="1" indent="-609600" eaLnBrk="1" hangingPunct="1"/>
            <a:r>
              <a:rPr lang="zh-CN" altLang="en-US" smtClean="0"/>
              <a:t>说明：</a:t>
            </a:r>
            <a:endParaRPr lang="zh-CN" altLang="en-US" smtClean="0"/>
          </a:p>
          <a:p>
            <a:pPr marL="1371600" lvl="2" indent="-457200" eaLnBrk="1" hangingPunct="1"/>
            <a:r>
              <a:rPr lang="zh-CN" altLang="en-US" smtClean="0"/>
              <a:t>“</a:t>
            </a:r>
            <a:r>
              <a:rPr lang="en-US" altLang="zh-CN" smtClean="0"/>
              <a:t>asp:</a:t>
            </a:r>
            <a:r>
              <a:rPr lang="zh-CN" altLang="en-US" smtClean="0"/>
              <a:t>控件名”是</a:t>
            </a:r>
            <a:r>
              <a:rPr lang="en-US" altLang="zh-CN" smtClean="0"/>
              <a:t>Web</a:t>
            </a:r>
            <a:r>
              <a:rPr lang="zh-CN" altLang="en-US" smtClean="0"/>
              <a:t>控件的起始标记，“</a:t>
            </a:r>
            <a:r>
              <a:rPr lang="en-US" altLang="zh-CN" smtClean="0"/>
              <a:t>asp:”</a:t>
            </a:r>
            <a:r>
              <a:rPr lang="zh-CN" altLang="en-US" smtClean="0"/>
              <a:t>指明是</a:t>
            </a:r>
            <a:r>
              <a:rPr lang="en-US" altLang="zh-CN" smtClean="0"/>
              <a:t>Web</a:t>
            </a:r>
            <a:r>
              <a:rPr lang="zh-CN" altLang="en-US" smtClean="0"/>
              <a:t>控件；</a:t>
            </a:r>
            <a:endParaRPr lang="zh-CN" altLang="en-US" smtClean="0"/>
          </a:p>
          <a:p>
            <a:pPr marL="1371600" lvl="2" indent="-457200" eaLnBrk="1" hangingPunct="1"/>
            <a:r>
              <a:rPr lang="en-US" altLang="zh-CN" smtClean="0"/>
              <a:t>ID</a:t>
            </a:r>
            <a:r>
              <a:rPr lang="zh-CN" altLang="en-US" smtClean="0"/>
              <a:t>是用于唯一标识控件的字符串；</a:t>
            </a:r>
            <a:endParaRPr lang="zh-CN" altLang="en-US" smtClean="0"/>
          </a:p>
          <a:p>
            <a:pPr marL="1371600" lvl="2" indent="-457200" eaLnBrk="1" hangingPunct="1"/>
            <a:r>
              <a:rPr lang="en-US" altLang="zh-CN" smtClean="0"/>
              <a:t>runat=“server”</a:t>
            </a:r>
            <a:r>
              <a:rPr lang="zh-CN" altLang="en-US" smtClean="0"/>
              <a:t>表示是服务器端控件。</a:t>
            </a:r>
            <a:endParaRPr lang="zh-CN" altLang="en-US" smtClean="0"/>
          </a:p>
          <a:p>
            <a:pPr marL="1371600" lvl="2" indent="-457200" eaLnBrk="1" hangingPunct="1"/>
            <a:r>
              <a:rPr lang="en-US" altLang="zh-CN" smtClean="0"/>
              <a:t>ID</a:t>
            </a:r>
            <a:r>
              <a:rPr lang="zh-CN" altLang="en-US" smtClean="0"/>
              <a:t>和</a:t>
            </a:r>
            <a:r>
              <a:rPr lang="en-US" altLang="zh-CN" smtClean="0"/>
              <a:t>runat=“server”</a:t>
            </a:r>
            <a:r>
              <a:rPr lang="zh-CN" altLang="en-US" smtClean="0"/>
              <a:t>是所有</a:t>
            </a:r>
            <a:r>
              <a:rPr lang="en-US" altLang="zh-CN" smtClean="0"/>
              <a:t>Web</a:t>
            </a:r>
            <a:r>
              <a:rPr lang="zh-CN" altLang="en-US" smtClean="0"/>
              <a:t>服务器控件必须加上的两个属性。其它属性的设置是视情况而定。</a:t>
            </a:r>
            <a:endParaRPr lang="zh-CN" altLang="en-US" smtClean="0"/>
          </a:p>
          <a:p>
            <a:pPr marL="1371600" lvl="2" indent="-457200" eaLnBrk="1" hangingPunct="1"/>
            <a:r>
              <a:rPr lang="zh-CN" altLang="en-US" smtClean="0"/>
              <a:t>“</a:t>
            </a:r>
            <a:r>
              <a:rPr lang="en-US" altLang="zh-CN" smtClean="0"/>
              <a:t>/”</a:t>
            </a:r>
            <a:r>
              <a:rPr lang="zh-CN" altLang="en-US" smtClean="0"/>
              <a:t>是结束标记。也可以用</a:t>
            </a:r>
            <a:r>
              <a:rPr lang="en-US" altLang="zh-CN" smtClean="0"/>
              <a:t>&lt;/asp:</a:t>
            </a:r>
            <a:r>
              <a:rPr lang="zh-CN" altLang="en-US" smtClean="0"/>
              <a:t>控件名</a:t>
            </a:r>
            <a:r>
              <a:rPr lang="en-US" altLang="zh-CN" smtClean="0"/>
              <a:t>&gt;</a:t>
            </a:r>
            <a:r>
              <a:rPr lang="zh-CN" altLang="en-US" smtClean="0"/>
              <a:t>作为结束标记。</a:t>
            </a:r>
            <a:endParaRPr lang="zh-CN" alt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pPr eaLnBrk="1" hangingPunct="1"/>
            <a:r>
              <a:rPr lang="en-US" altLang="zh-CN" smtClean="0"/>
              <a:t>4.4.4  Calendar Web </a:t>
            </a:r>
            <a:r>
              <a:rPr lang="zh-CN" altLang="en-US" smtClean="0"/>
              <a:t>控件</a:t>
            </a:r>
            <a:endParaRPr lang="zh-CN" altLang="en-US" smtClean="0"/>
          </a:p>
        </p:txBody>
      </p:sp>
      <p:sp>
        <p:nvSpPr>
          <p:cNvPr id="54275" name="Rectangle 3"/>
          <p:cNvSpPr>
            <a:spLocks noGrp="1" noRot="1" noChangeArrowheads="1"/>
          </p:cNvSpPr>
          <p:nvPr>
            <p:ph type="body" idx="1"/>
          </p:nvPr>
        </p:nvSpPr>
        <p:spPr>
          <a:xfrm>
            <a:off x="304800" y="1844675"/>
            <a:ext cx="8540750" cy="4679950"/>
          </a:xfrm>
        </p:spPr>
        <p:txBody>
          <a:bodyPr/>
          <a:lstStyle/>
          <a:p>
            <a:pPr>
              <a:lnSpc>
                <a:spcPct val="105000"/>
              </a:lnSpc>
              <a:spcBef>
                <a:spcPct val="10000"/>
              </a:spcBef>
            </a:pPr>
            <a:r>
              <a:rPr lang="en-US" altLang="zh-CN" smtClean="0"/>
              <a:t>Calendar</a:t>
            </a:r>
            <a:r>
              <a:rPr lang="zh-CN" altLang="en-US" smtClean="0"/>
              <a:t>控件用于创建日历。</a:t>
            </a:r>
            <a:endParaRPr lang="en-US" altLang="zh-CN" smtClean="0"/>
          </a:p>
          <a:p>
            <a:pPr>
              <a:lnSpc>
                <a:spcPct val="105000"/>
              </a:lnSpc>
              <a:spcBef>
                <a:spcPct val="10000"/>
              </a:spcBef>
            </a:pPr>
            <a:r>
              <a:rPr lang="en-US" altLang="zh-CN" smtClean="0"/>
              <a:t>Calendar</a:t>
            </a:r>
            <a:r>
              <a:rPr lang="zh-CN" altLang="en-US" smtClean="0"/>
              <a:t>控件不仅能查看和选择日期，其功能非常丰富。</a:t>
            </a:r>
            <a:endParaRPr lang="en-US" altLang="zh-CN" smtClean="0"/>
          </a:p>
          <a:p>
            <a:pPr>
              <a:lnSpc>
                <a:spcPct val="105000"/>
              </a:lnSpc>
              <a:spcBef>
                <a:spcPct val="10000"/>
              </a:spcBef>
            </a:pPr>
            <a:r>
              <a:rPr lang="zh-CN" altLang="en-US" smtClean="0"/>
              <a:t>声明</a:t>
            </a:r>
            <a:r>
              <a:rPr lang="en-US" altLang="zh-CN" smtClean="0"/>
              <a:t>Calendar</a:t>
            </a:r>
            <a:r>
              <a:rPr lang="zh-CN" altLang="en-US" smtClean="0"/>
              <a:t>控件的语法格式：</a:t>
            </a:r>
            <a:endParaRPr lang="zh-CN" altLang="en-US" smtClean="0"/>
          </a:p>
          <a:p>
            <a:pPr lvl="2">
              <a:lnSpc>
                <a:spcPct val="105000"/>
              </a:lnSpc>
              <a:spcBef>
                <a:spcPct val="10000"/>
              </a:spcBef>
              <a:buFont typeface="Wingdings" panose="05000000000000000000" pitchFamily="2" charset="2"/>
              <a:buNone/>
            </a:pPr>
            <a:r>
              <a:rPr lang="en-US" altLang="zh-CN" smtClean="0"/>
              <a:t>	</a:t>
            </a:r>
            <a:r>
              <a:rPr lang="en-US" altLang="zh-CN" smtClean="0">
                <a:solidFill>
                  <a:srgbClr val="000000"/>
                </a:solidFill>
              </a:rPr>
              <a:t>&lt;asp:Calendar ID="</a:t>
            </a:r>
            <a:r>
              <a:rPr lang="zh-CN" altLang="en-US" smtClean="0">
                <a:solidFill>
                  <a:srgbClr val="000000"/>
                </a:solidFill>
              </a:rPr>
              <a:t>控件名</a:t>
            </a:r>
            <a:r>
              <a:rPr lang="en-US" altLang="zh-CN" smtClean="0">
                <a:solidFill>
                  <a:srgbClr val="000000"/>
                </a:solidFill>
              </a:rPr>
              <a:t>" runat="server"&gt; &lt;/asp:Calendar&gt;</a:t>
            </a:r>
            <a:endParaRPr lang="en-US" altLang="zh-CN" smtClean="0">
              <a:solidFill>
                <a:srgbClr val="000000"/>
              </a:solidFill>
            </a:endParaRPr>
          </a:p>
          <a:p>
            <a:pPr>
              <a:lnSpc>
                <a:spcPct val="110000"/>
              </a:lnSpc>
            </a:pPr>
            <a:r>
              <a:rPr lang="zh-CN" altLang="en-US" smtClean="0"/>
              <a:t>与日期选取及设置的有关属性：</a:t>
            </a:r>
            <a:endParaRPr lang="zh-CN" altLang="en-US" smtClean="0"/>
          </a:p>
          <a:p>
            <a:pPr lvl="1">
              <a:lnSpc>
                <a:spcPct val="110000"/>
              </a:lnSpc>
            </a:pPr>
            <a:r>
              <a:rPr lang="en-US" altLang="zh-CN" sz="2000" smtClean="0"/>
              <a:t>SelectionMode</a:t>
            </a:r>
            <a:r>
              <a:rPr lang="zh-CN" altLang="en-US" sz="2000" smtClean="0"/>
              <a:t>属性：</a:t>
            </a:r>
            <a:r>
              <a:rPr lang="zh-CN" altLang="en-US" sz="2000" smtClean="0">
                <a:solidFill>
                  <a:srgbClr val="000000"/>
                </a:solidFill>
              </a:rPr>
              <a:t>设置日期选择模式，可设为</a:t>
            </a:r>
            <a:r>
              <a:rPr lang="en-US" altLang="zh-CN" sz="2000" smtClean="0">
                <a:solidFill>
                  <a:srgbClr val="000000"/>
                </a:solidFill>
              </a:rPr>
              <a:t>Day(</a:t>
            </a:r>
            <a:r>
              <a:rPr lang="zh-CN" altLang="en-US" sz="2000" smtClean="0">
                <a:solidFill>
                  <a:srgbClr val="000000"/>
                </a:solidFill>
              </a:rPr>
              <a:t>只能选择某一天</a:t>
            </a:r>
            <a:r>
              <a:rPr lang="en-US" altLang="zh-CN" sz="2000" smtClean="0">
                <a:solidFill>
                  <a:srgbClr val="000000"/>
                </a:solidFill>
              </a:rPr>
              <a:t>)</a:t>
            </a:r>
            <a:r>
              <a:rPr lang="zh-CN" altLang="en-US" sz="2000" smtClean="0">
                <a:solidFill>
                  <a:srgbClr val="000000"/>
                </a:solidFill>
              </a:rPr>
              <a:t>、</a:t>
            </a:r>
            <a:r>
              <a:rPr lang="en-US" altLang="zh-CN" sz="2000" smtClean="0">
                <a:solidFill>
                  <a:srgbClr val="000000"/>
                </a:solidFill>
              </a:rPr>
              <a:t>None(</a:t>
            </a:r>
            <a:r>
              <a:rPr lang="zh-CN" altLang="en-US" sz="2000" smtClean="0">
                <a:solidFill>
                  <a:srgbClr val="000000"/>
                </a:solidFill>
              </a:rPr>
              <a:t>不能选择日期，只能显示日期）、</a:t>
            </a:r>
            <a:r>
              <a:rPr lang="en-US" altLang="zh-CN" sz="2000" smtClean="0">
                <a:solidFill>
                  <a:srgbClr val="000000"/>
                </a:solidFill>
              </a:rPr>
              <a:t>DayWeek(</a:t>
            </a:r>
            <a:r>
              <a:rPr lang="zh-CN" altLang="en-US" sz="2000" smtClean="0">
                <a:solidFill>
                  <a:srgbClr val="000000"/>
                </a:solidFill>
              </a:rPr>
              <a:t>可以选择整星期或某天</a:t>
            </a:r>
            <a:r>
              <a:rPr lang="en-US" altLang="zh-CN" sz="2000" smtClean="0">
                <a:solidFill>
                  <a:srgbClr val="000000"/>
                </a:solidFill>
              </a:rPr>
              <a:t>)</a:t>
            </a:r>
            <a:r>
              <a:rPr lang="zh-CN" altLang="en-US" sz="2000" smtClean="0">
                <a:solidFill>
                  <a:srgbClr val="000000"/>
                </a:solidFill>
              </a:rPr>
              <a:t>、</a:t>
            </a:r>
            <a:r>
              <a:rPr lang="en-US" altLang="zh-CN" sz="2000" smtClean="0">
                <a:solidFill>
                  <a:srgbClr val="000000"/>
                </a:solidFill>
              </a:rPr>
              <a:t>DayWeekMonth(</a:t>
            </a:r>
            <a:r>
              <a:rPr lang="zh-CN" altLang="en-US" sz="2000" smtClean="0">
                <a:solidFill>
                  <a:srgbClr val="000000"/>
                </a:solidFill>
              </a:rPr>
              <a:t>可以选择某月、某星期或某天</a:t>
            </a:r>
            <a:r>
              <a:rPr lang="en-US" altLang="zh-CN" sz="2000" smtClean="0">
                <a:solidFill>
                  <a:srgbClr val="000000"/>
                </a:solidFill>
              </a:rPr>
              <a:t>)</a:t>
            </a:r>
            <a:endParaRPr lang="en-US" altLang="zh-CN" sz="2000" smtClean="0">
              <a:solidFill>
                <a:srgbClr val="000000"/>
              </a:solidFill>
            </a:endParaRPr>
          </a:p>
          <a:p>
            <a:pPr lvl="1">
              <a:lnSpc>
                <a:spcPct val="110000"/>
              </a:lnSpc>
            </a:pPr>
            <a:r>
              <a:rPr lang="en-US" altLang="zh-CN" sz="2000" smtClean="0"/>
              <a:t>SelectedDate</a:t>
            </a:r>
            <a:r>
              <a:rPr lang="zh-CN" altLang="en-US" sz="2000" smtClean="0"/>
              <a:t>属性：</a:t>
            </a:r>
            <a:r>
              <a:rPr lang="zh-CN" altLang="en-US" sz="2000" smtClean="0">
                <a:solidFill>
                  <a:srgbClr val="000000"/>
                </a:solidFill>
              </a:rPr>
              <a:t>用户选中的日期。</a:t>
            </a:r>
            <a:endParaRPr lang="zh-CN" altLang="en-US" sz="2000" smtClean="0">
              <a:solidFill>
                <a:srgbClr val="000000"/>
              </a:solidFill>
            </a:endParaRPr>
          </a:p>
          <a:p>
            <a:pPr lvl="1">
              <a:lnSpc>
                <a:spcPct val="110000"/>
              </a:lnSpc>
            </a:pPr>
            <a:r>
              <a:rPr lang="en-US" altLang="zh-CN" sz="2000" smtClean="0"/>
              <a:t>SelectedDates</a:t>
            </a:r>
            <a:r>
              <a:rPr lang="zh-CN" altLang="en-US" sz="2000" smtClean="0"/>
              <a:t>属性：</a:t>
            </a:r>
            <a:r>
              <a:rPr lang="zh-CN" altLang="en-US" sz="2000" smtClean="0">
                <a:solidFill>
                  <a:srgbClr val="000000"/>
                </a:solidFill>
              </a:rPr>
              <a:t>用户选择的多个日期，是一个数组。</a:t>
            </a:r>
            <a:endParaRPr lang="zh-CN" altLang="en-US" sz="2000" smtClean="0">
              <a:solidFill>
                <a:srgbClr val="000000"/>
              </a:solidFill>
            </a:endParaRPr>
          </a:p>
          <a:p>
            <a:pPr lvl="1">
              <a:lnSpc>
                <a:spcPct val="110000"/>
              </a:lnSpc>
            </a:pPr>
            <a:r>
              <a:rPr lang="en-US" altLang="zh-CN" sz="2000" smtClean="0"/>
              <a:t>Calendar</a:t>
            </a:r>
            <a:r>
              <a:rPr lang="zh-CN" altLang="en-US" sz="2000" smtClean="0"/>
              <a:t>控件具有</a:t>
            </a:r>
            <a:r>
              <a:rPr lang="en-US" altLang="zh-CN" sz="2000" smtClean="0"/>
              <a:t>SelectionChanged</a:t>
            </a:r>
            <a:r>
              <a:rPr lang="zh-CN" altLang="en-US" sz="2000" smtClean="0"/>
              <a:t>事件，当用户选择日期时，会触发该事件。</a:t>
            </a:r>
            <a:endParaRPr lang="zh-CN" alt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body" idx="1"/>
          </p:nvPr>
        </p:nvSpPr>
        <p:spPr>
          <a:xfrm>
            <a:off x="179388" y="981075"/>
            <a:ext cx="8540750" cy="5543550"/>
          </a:xfrm>
        </p:spPr>
        <p:txBody>
          <a:bodyPr/>
          <a:lstStyle/>
          <a:p>
            <a:pPr marL="1066800" lvl="1" indent="-609600" eaLnBrk="1" hangingPunct="1">
              <a:lnSpc>
                <a:spcPct val="120000"/>
              </a:lnSpc>
            </a:pPr>
            <a:r>
              <a:rPr lang="zh-CN" altLang="en-US" dirty="0" smtClean="0"/>
              <a:t>示例：</a:t>
            </a:r>
            <a:r>
              <a:rPr lang="en-US" altLang="zh-CN" b="0" dirty="0" smtClean="0"/>
              <a:t> </a:t>
            </a:r>
            <a:r>
              <a:rPr lang="en-US" dirty="0" smtClean="0"/>
              <a:t>Calendar</a:t>
            </a:r>
            <a:r>
              <a:rPr lang="zh-CN" altLang="en-US" dirty="0" smtClean="0"/>
              <a:t>控件及其</a:t>
            </a:r>
            <a:r>
              <a:rPr lang="en-US" altLang="zh-CN" dirty="0" err="1" smtClean="0"/>
              <a:t>SelectionChanged</a:t>
            </a:r>
            <a:r>
              <a:rPr lang="zh-CN" altLang="en-US" dirty="0" smtClean="0"/>
              <a:t>事件的使用</a:t>
            </a:r>
            <a:endParaRPr lang="en-US" altLang="zh-CN" dirty="0" smtClean="0"/>
          </a:p>
          <a:p>
            <a:pPr marL="1466850" lvl="2" indent="-609600" eaLnBrk="1" hangingPunct="1">
              <a:lnSpc>
                <a:spcPct val="120000"/>
              </a:lnSpc>
            </a:pPr>
            <a:r>
              <a:rPr lang="en-US" altLang="zh-CN" dirty="0" smtClean="0"/>
              <a:t>C:\......\</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en-US" altLang="zh-CN" dirty="0" smtClean="0"/>
              <a:t>\</a:t>
            </a:r>
            <a:r>
              <a:rPr lang="zh-CN" altLang="en-US" dirty="0" smtClean="0"/>
              <a:t>第</a:t>
            </a:r>
            <a:r>
              <a:rPr lang="en-US" altLang="zh-CN" dirty="0" smtClean="0"/>
              <a:t>04</a:t>
            </a:r>
            <a:r>
              <a:rPr lang="zh-CN" altLang="en-US" dirty="0" smtClean="0"/>
              <a:t>章</a:t>
            </a:r>
            <a:r>
              <a:rPr lang="zh-CN" altLang="zh-CN" dirty="0" smtClean="0">
                <a:solidFill>
                  <a:srgbClr val="333399"/>
                </a:solidFill>
              </a:rPr>
              <a:t>\</a:t>
            </a:r>
            <a:r>
              <a:rPr lang="en-US" altLang="zh-CN" dirty="0" err="1" smtClean="0">
                <a:solidFill>
                  <a:srgbClr val="333399"/>
                </a:solidFill>
              </a:rPr>
              <a:t>WebControl</a:t>
            </a:r>
            <a:r>
              <a:rPr lang="en-US" altLang="zh-CN" dirty="0" err="1" smtClean="0"/>
              <a:t>Demo</a:t>
            </a:r>
            <a:r>
              <a:rPr lang="en-US" altLang="zh-CN" smtClean="0">
                <a:solidFill>
                  <a:srgbClr val="333399"/>
                </a:solidFill>
              </a:rPr>
              <a:t>\ CalendarDemo.aspx</a:t>
            </a:r>
            <a:endParaRPr lang="en-US" altLang="zh-CN" smtClean="0">
              <a:solidFill>
                <a:srgbClr val="333399"/>
              </a:solidFill>
            </a:endParaRPr>
          </a:p>
          <a:p>
            <a:pPr marL="1466850" lvl="2" indent="-609600" eaLnBrk="1" hangingPunct="1">
              <a:lnSpc>
                <a:spcPct val="120000"/>
              </a:lnSpc>
            </a:pPr>
            <a:endParaRPr lang="en-US" altLang="zh-CN" dirty="0" smtClean="0">
              <a:solidFill>
                <a:srgbClr val="333399"/>
              </a:solidFill>
            </a:endParaRPr>
          </a:p>
          <a:p>
            <a:pPr marL="1466850" lvl="2" indent="-609600" eaLnBrk="1" hangingPunct="1">
              <a:lnSpc>
                <a:spcPct val="120000"/>
              </a:lnSpc>
            </a:pPr>
            <a:r>
              <a:rPr lang="zh-CN" altLang="en-US" b="1" dirty="0" smtClean="0">
                <a:solidFill>
                  <a:srgbClr val="333399"/>
                </a:solidFill>
              </a:rPr>
              <a:t>说明</a:t>
            </a:r>
            <a:r>
              <a:rPr lang="zh-CN" altLang="en-US" dirty="0" smtClean="0">
                <a:solidFill>
                  <a:srgbClr val="333399"/>
                </a:solidFill>
              </a:rPr>
              <a:t>：</a:t>
            </a:r>
            <a:endParaRPr lang="en-US" altLang="zh-CN" dirty="0" smtClean="0">
              <a:solidFill>
                <a:srgbClr val="333399"/>
              </a:solidFill>
            </a:endParaRPr>
          </a:p>
          <a:p>
            <a:pPr marL="1924050" lvl="3" indent="-609600" eaLnBrk="1" hangingPunct="1">
              <a:lnSpc>
                <a:spcPct val="120000"/>
              </a:lnSpc>
            </a:pPr>
            <a:r>
              <a:rPr lang="en-US" dirty="0" smtClean="0"/>
              <a:t>Calendar</a:t>
            </a:r>
            <a:r>
              <a:rPr lang="zh-CN" altLang="en-US" dirty="0" smtClean="0"/>
              <a:t>控件</a:t>
            </a:r>
            <a:r>
              <a:rPr lang="en-US" dirty="0" smtClean="0">
                <a:solidFill>
                  <a:srgbClr val="002060"/>
                </a:solidFill>
              </a:rPr>
              <a:t>Visible</a:t>
            </a:r>
            <a:r>
              <a:rPr lang="zh-CN" altLang="en-US" dirty="0" smtClean="0">
                <a:solidFill>
                  <a:srgbClr val="002060"/>
                </a:solidFill>
              </a:rPr>
              <a:t>属性</a:t>
            </a:r>
            <a:r>
              <a:rPr lang="zh-CN" altLang="en-US" dirty="0" smtClean="0"/>
              <a:t>初值被设置为</a:t>
            </a:r>
            <a:r>
              <a:rPr lang="en-US" dirty="0" smtClean="0"/>
              <a:t>“False”</a:t>
            </a:r>
            <a:r>
              <a:rPr lang="en-US" b="1" dirty="0" smtClean="0"/>
              <a:t> </a:t>
            </a:r>
            <a:r>
              <a:rPr lang="zh-CN" altLang="en-US" b="1" dirty="0" smtClean="0"/>
              <a:t>；</a:t>
            </a:r>
            <a:endParaRPr lang="en-US" altLang="zh-CN" b="1" dirty="0" smtClean="0"/>
          </a:p>
          <a:p>
            <a:pPr marL="1924050" lvl="3" indent="-609600" eaLnBrk="1" hangingPunct="1">
              <a:lnSpc>
                <a:spcPct val="120000"/>
              </a:lnSpc>
            </a:pPr>
            <a:r>
              <a:rPr lang="zh-CN" altLang="en-US" dirty="0" smtClean="0"/>
              <a:t>在</a:t>
            </a:r>
            <a:r>
              <a:rPr lang="en-US" dirty="0" err="1" smtClean="0"/>
              <a:t>ImageButton</a:t>
            </a:r>
            <a:r>
              <a:rPr lang="zh-CN" altLang="en-US" dirty="0" smtClean="0"/>
              <a:t>的</a:t>
            </a:r>
            <a:r>
              <a:rPr lang="en-US" dirty="0" smtClean="0"/>
              <a:t>Click</a:t>
            </a:r>
            <a:r>
              <a:rPr lang="zh-CN" altLang="en-US" dirty="0" smtClean="0"/>
              <a:t>事件处理程序中控制</a:t>
            </a:r>
            <a:r>
              <a:rPr lang="en-US" dirty="0" smtClean="0"/>
              <a:t>Calendar</a:t>
            </a:r>
            <a:r>
              <a:rPr lang="zh-CN" altLang="en-US" dirty="0" smtClean="0"/>
              <a:t>控件的显示：</a:t>
            </a:r>
            <a:endParaRPr lang="en-US" dirty="0" smtClean="0"/>
          </a:p>
          <a:p>
            <a:pPr marL="2381250" lvl="4" indent="-609600" eaLnBrk="1" hangingPunct="1">
              <a:lnSpc>
                <a:spcPct val="120000"/>
              </a:lnSpc>
            </a:pPr>
            <a:r>
              <a:rPr lang="en-US" dirty="0" smtClean="0">
                <a:solidFill>
                  <a:srgbClr val="002060"/>
                </a:solidFill>
              </a:rPr>
              <a:t>Calendar1.Visible =! Calendar1.Visible;</a:t>
            </a:r>
            <a:endParaRPr lang="en-US" dirty="0" smtClean="0"/>
          </a:p>
          <a:p>
            <a:pPr marL="1924050" lvl="3" indent="-609600" eaLnBrk="1" hangingPunct="1">
              <a:lnSpc>
                <a:spcPct val="120000"/>
              </a:lnSpc>
            </a:pPr>
            <a:r>
              <a:rPr lang="zh-CN" altLang="en-US" dirty="0" smtClean="0"/>
              <a:t>在</a:t>
            </a:r>
            <a:r>
              <a:rPr lang="en-US" dirty="0" smtClean="0"/>
              <a:t>Calendar</a:t>
            </a:r>
            <a:r>
              <a:rPr lang="zh-CN" altLang="en-US" dirty="0" smtClean="0"/>
              <a:t>控件的</a:t>
            </a:r>
            <a:r>
              <a:rPr lang="en-US" altLang="zh-CN" dirty="0" err="1" smtClean="0">
                <a:solidFill>
                  <a:srgbClr val="002060"/>
                </a:solidFill>
              </a:rPr>
              <a:t>SelectionChanged</a:t>
            </a:r>
            <a:r>
              <a:rPr lang="zh-CN" altLang="en-US" dirty="0" smtClean="0">
                <a:solidFill>
                  <a:srgbClr val="002060"/>
                </a:solidFill>
              </a:rPr>
              <a:t>事件</a:t>
            </a:r>
            <a:r>
              <a:rPr lang="zh-CN" altLang="en-US" dirty="0" smtClean="0"/>
              <a:t>处理程序中，将选中的日期显示在</a:t>
            </a:r>
            <a:r>
              <a:rPr lang="en-US" altLang="zh-CN" dirty="0" err="1" smtClean="0"/>
              <a:t>TextBox</a:t>
            </a:r>
            <a:r>
              <a:rPr lang="zh-CN" altLang="en-US" dirty="0" smtClean="0"/>
              <a:t>中，同时隐藏</a:t>
            </a:r>
            <a:r>
              <a:rPr lang="en-US" dirty="0" smtClean="0"/>
              <a:t>Calendar</a:t>
            </a:r>
            <a:r>
              <a:rPr lang="zh-CN" altLang="en-US" dirty="0" smtClean="0"/>
              <a:t>控件：</a:t>
            </a:r>
            <a:endParaRPr lang="en-US" altLang="zh-CN" dirty="0" smtClean="0"/>
          </a:p>
          <a:p>
            <a:pPr marL="2381250" lvl="4" indent="-609600" eaLnBrk="1" hangingPunct="1">
              <a:lnSpc>
                <a:spcPct val="120000"/>
              </a:lnSpc>
            </a:pPr>
            <a:r>
              <a:rPr lang="en-US" dirty="0" smtClean="0">
                <a:solidFill>
                  <a:srgbClr val="002060"/>
                </a:solidFill>
              </a:rPr>
              <a:t>TextBox1.Text = Calendar1.SelectedDate.ToShortDateString();</a:t>
            </a:r>
            <a:endParaRPr lang="en-US" dirty="0" smtClean="0">
              <a:solidFill>
                <a:srgbClr val="002060"/>
              </a:solidFill>
            </a:endParaRPr>
          </a:p>
          <a:p>
            <a:pPr marL="2381250" lvl="4" indent="-609600" eaLnBrk="1" hangingPunct="1">
              <a:lnSpc>
                <a:spcPct val="120000"/>
              </a:lnSpc>
            </a:pPr>
            <a:r>
              <a:rPr lang="en-US" dirty="0" smtClean="0">
                <a:solidFill>
                  <a:srgbClr val="002060"/>
                </a:solidFill>
              </a:rPr>
              <a:t> Calendar1.Visible = false;</a:t>
            </a:r>
            <a:endParaRPr lang="en-US" altLang="zh-CN" dirty="0" smtClean="0">
              <a:solidFill>
                <a:srgbClr val="002060"/>
              </a:solidFill>
            </a:endParaRPr>
          </a:p>
        </p:txBody>
      </p:sp>
      <p:sp>
        <p:nvSpPr>
          <p:cNvPr id="3" name="线形标注 1(带强调线) 2"/>
          <p:cNvSpPr/>
          <p:nvPr/>
        </p:nvSpPr>
        <p:spPr>
          <a:xfrm>
            <a:off x="5076825" y="2708275"/>
            <a:ext cx="1439863" cy="576263"/>
          </a:xfrm>
          <a:prstGeom prst="accentCallout1">
            <a:avLst>
              <a:gd name="adj1" fmla="val 34111"/>
              <a:gd name="adj2" fmla="val -3023"/>
              <a:gd name="adj3" fmla="val 112500"/>
              <a:gd name="adj4" fmla="val -38333"/>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C00000"/>
                </a:solidFill>
              </a:rPr>
              <a:t>Web</a:t>
            </a:r>
            <a:r>
              <a:rPr lang="zh-CN" altLang="en-US" dirty="0">
                <a:solidFill>
                  <a:srgbClr val="C00000"/>
                </a:solidFill>
              </a:rPr>
              <a:t>控件的公共属性</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body" idx="1"/>
          </p:nvPr>
        </p:nvSpPr>
        <p:spPr>
          <a:xfrm>
            <a:off x="304800" y="981075"/>
            <a:ext cx="8540750" cy="4824413"/>
          </a:xfrm>
        </p:spPr>
        <p:txBody>
          <a:bodyPr/>
          <a:lstStyle/>
          <a:p>
            <a:pPr marL="609600" indent="-609600" eaLnBrk="1" hangingPunct="1">
              <a:buFont typeface="Wingdings" panose="05000000000000000000" pitchFamily="2" charset="2"/>
              <a:buAutoNum type="ea1JpnChsDbPeriod" startAt="2"/>
            </a:pPr>
            <a:r>
              <a:rPr lang="en-US" altLang="zh-CN" sz="2800" smtClean="0"/>
              <a:t>Web</a:t>
            </a:r>
            <a:r>
              <a:rPr lang="zh-CN" altLang="en-US" sz="2800" smtClean="0"/>
              <a:t>服务器控件的类型</a:t>
            </a:r>
            <a:endParaRPr lang="zh-CN" altLang="en-US" sz="2800" smtClean="0"/>
          </a:p>
          <a:p>
            <a:pPr marL="1066800" lvl="1" indent="-609600" eaLnBrk="1" hangingPunct="1">
              <a:lnSpc>
                <a:spcPct val="110000"/>
              </a:lnSpc>
            </a:pPr>
            <a:r>
              <a:rPr lang="zh-CN" altLang="en-US" smtClean="0"/>
              <a:t>本课程重点介绍</a:t>
            </a:r>
            <a:r>
              <a:rPr lang="en-US" altLang="zh-CN" smtClean="0"/>
              <a:t>Web</a:t>
            </a:r>
            <a:r>
              <a:rPr lang="zh-CN" altLang="en-US" smtClean="0"/>
              <a:t>服务器控件</a:t>
            </a:r>
            <a:r>
              <a:rPr lang="zh-CN" altLang="en-US" b="0" smtClean="0"/>
              <a:t>。</a:t>
            </a:r>
            <a:r>
              <a:rPr lang="zh-CN" altLang="en-US" smtClean="0"/>
              <a:t>如无特别说明，当提到服务器控件时，即指</a:t>
            </a:r>
            <a:r>
              <a:rPr lang="en-US" altLang="zh-CN" smtClean="0"/>
              <a:t>Web</a:t>
            </a:r>
            <a:r>
              <a:rPr lang="zh-CN" altLang="en-US" smtClean="0"/>
              <a:t>服务器控件。</a:t>
            </a:r>
            <a:endParaRPr lang="zh-CN" altLang="en-US" b="0" smtClean="0"/>
          </a:p>
          <a:p>
            <a:pPr marL="1066800" lvl="1" indent="-609600" eaLnBrk="1" hangingPunct="1"/>
            <a:r>
              <a:rPr lang="zh-CN" altLang="en-US" smtClean="0"/>
              <a:t>下表示出了</a:t>
            </a:r>
            <a:r>
              <a:rPr lang="en-US" altLang="zh-CN" smtClean="0"/>
              <a:t>Web</a:t>
            </a:r>
            <a:r>
              <a:rPr lang="zh-CN" altLang="en-US" smtClean="0"/>
              <a:t>服务器控件的类型及用途。</a:t>
            </a:r>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7" descr="扫描0016"/>
          <p:cNvPicPr>
            <a:picLocks noChangeAspect="1" noChangeArrowheads="1"/>
          </p:cNvPicPr>
          <p:nvPr>
            <p:ph/>
          </p:nvPr>
        </p:nvPicPr>
        <p:blipFill>
          <a:blip r:embed="rId1" cstate="print"/>
          <a:srcRect l="5238" t="13531" r="2620" b="12686"/>
          <a:stretch>
            <a:fillRect/>
          </a:stretch>
        </p:blipFill>
        <p:spPr>
          <a:xfrm>
            <a:off x="395288" y="765175"/>
            <a:ext cx="8281987" cy="4110038"/>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扫描0017"/>
          <p:cNvPicPr>
            <a:picLocks noChangeAspect="1" noChangeArrowheads="1"/>
          </p:cNvPicPr>
          <p:nvPr>
            <p:ph/>
          </p:nvPr>
        </p:nvPicPr>
        <p:blipFill>
          <a:blip r:embed="rId1" cstate="print"/>
          <a:srcRect t="972" b="3886"/>
          <a:stretch>
            <a:fillRect/>
          </a:stretch>
        </p:blipFill>
        <p:spPr>
          <a:xfrm>
            <a:off x="1619250" y="333375"/>
            <a:ext cx="5934075" cy="6237288"/>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descr="扫描0018"/>
          <p:cNvPicPr>
            <a:picLocks noChangeAspect="1" noChangeArrowheads="1"/>
          </p:cNvPicPr>
          <p:nvPr>
            <p:ph/>
          </p:nvPr>
        </p:nvPicPr>
        <p:blipFill>
          <a:blip r:embed="rId1" cstate="print"/>
          <a:srcRect t="3210" b="7224"/>
          <a:stretch>
            <a:fillRect/>
          </a:stretch>
        </p:blipFill>
        <p:spPr>
          <a:xfrm>
            <a:off x="1835150" y="333375"/>
            <a:ext cx="5133975" cy="6308725"/>
          </a:xfrm>
          <a:noFill/>
        </p:spPr>
      </p:pic>
      <p:sp>
        <p:nvSpPr>
          <p:cNvPr id="16387" name="AutoShape 6">
            <a:hlinkClick r:id="rId2" action="ppaction://hlinksldjump" highlightClick="1"/>
          </p:cNvPr>
          <p:cNvSpPr>
            <a:spLocks noChangeArrowheads="1"/>
          </p:cNvSpPr>
          <p:nvPr/>
        </p:nvSpPr>
        <p:spPr bwMode="auto">
          <a:xfrm>
            <a:off x="8675688" y="6308725"/>
            <a:ext cx="288925" cy="288925"/>
          </a:xfrm>
          <a:prstGeom prst="actionButtonBeginning">
            <a:avLst/>
          </a:prstGeom>
          <a:solidFill>
            <a:srgbClr val="FFFF00"/>
          </a:solidFill>
          <a:ln w="9525">
            <a:no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8837</Words>
  <Application>WPS 演示</Application>
  <PresentationFormat>全屏显示(4:3)</PresentationFormat>
  <Paragraphs>373</Paragraphs>
  <Slides>51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Arial</vt:lpstr>
      <vt:lpstr>宋体</vt:lpstr>
      <vt:lpstr>Wingdings</vt:lpstr>
      <vt:lpstr>微软雅黑</vt:lpstr>
      <vt:lpstr>Arial Unicode MS</vt:lpstr>
      <vt:lpstr>Calibri</vt:lpstr>
      <vt:lpstr>华文新魏</vt:lpstr>
      <vt:lpstr>华文中宋</vt:lpstr>
      <vt:lpstr>古瓶荷花</vt:lpstr>
      <vt:lpstr>Web编程技术</vt:lpstr>
      <vt:lpstr>主要内容</vt:lpstr>
      <vt:lpstr>4.1 ASP.NET服务器控件的基本概念</vt:lpstr>
      <vt:lpstr>PowerPoint 演示文稿</vt:lpstr>
      <vt:lpstr>Web服务器控件</vt:lpstr>
      <vt:lpstr>PowerPoint 演示文稿</vt:lpstr>
      <vt:lpstr>PowerPoint 演示文稿</vt:lpstr>
      <vt:lpstr>PowerPoint 演示文稿</vt:lpstr>
      <vt:lpstr>PowerPoint 演示文稿</vt:lpstr>
      <vt:lpstr>HTML服务器控件</vt:lpstr>
      <vt:lpstr>PowerPoint 演示文稿</vt:lpstr>
      <vt:lpstr>PowerPoint 演示文稿</vt:lpstr>
      <vt:lpstr>PowerPoint 演示文稿</vt:lpstr>
      <vt:lpstr>PowerPoint 演示文稿</vt:lpstr>
      <vt:lpstr>验证控件</vt:lpstr>
      <vt:lpstr>用户控件</vt:lpstr>
      <vt:lpstr>4.2  用于显示文本的ASP.NET Web服务器控件</vt:lpstr>
      <vt:lpstr>PowerPoint 演示文稿</vt:lpstr>
      <vt:lpstr>4.2.1  Label Web 控件</vt:lpstr>
      <vt:lpstr>PowerPoint 演示文稿</vt:lpstr>
      <vt:lpstr>4.2.2  Literal Web 控件</vt:lpstr>
      <vt:lpstr>4.3 用于收集和处理用户输入的ASP.NET Web服务器控件</vt:lpstr>
      <vt:lpstr>4.3.1  TextBox Web 控件</vt:lpstr>
      <vt:lpstr>PowerPoint 演示文稿</vt:lpstr>
      <vt:lpstr>PowerPoint 演示文稿</vt:lpstr>
      <vt:lpstr>PowerPoint 演示文稿</vt:lpstr>
      <vt:lpstr>PowerPoint 演示文稿</vt:lpstr>
      <vt:lpstr>PowerPoint 演示文稿</vt:lpstr>
      <vt:lpstr>PowerPoint 演示文稿</vt:lpstr>
      <vt:lpstr>4.3.2  DropDownList、RadioButton和CheckBox Web 控件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4.3.3  Button Web 控件</vt:lpstr>
      <vt:lpstr>PowerPoint 演示文稿</vt:lpstr>
      <vt:lpstr>PowerPoint 演示文稿</vt:lpstr>
      <vt:lpstr>PowerPoint 演示文稿</vt:lpstr>
      <vt:lpstr>4.4  其它标准服务器控件</vt:lpstr>
      <vt:lpstr>4.4.1  HyperLink Web 控件</vt:lpstr>
      <vt:lpstr>PowerPoint 演示文稿</vt:lpstr>
      <vt:lpstr>4.4.2  Image Web 控件</vt:lpstr>
      <vt:lpstr>4.4.3  Panel Web 控件</vt:lpstr>
      <vt:lpstr>4.4.4  Calendar Web 控件</vt:lpstr>
      <vt:lpstr>PowerPoint 演示文稿</vt:lpstr>
    </vt:vector>
  </TitlesOfParts>
  <Company>jnu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c:creator>
  <cp:lastModifiedBy>huang</cp:lastModifiedBy>
  <cp:revision>313</cp:revision>
  <dcterms:created xsi:type="dcterms:W3CDTF">2011-12-23T09:36:00Z</dcterms:created>
  <dcterms:modified xsi:type="dcterms:W3CDTF">2021-03-24T08:14:41Z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AC080D1A99E848A88B04E2AE678A4CBD</vt:lpwstr>
  </property>
</Properties>
</file>